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5" r:id="rId7"/>
    <p:sldId id="270" r:id="rId8"/>
    <p:sldId id="271" r:id="rId9"/>
    <p:sldId id="267" r:id="rId10"/>
    <p:sldId id="273" r:id="rId11"/>
    <p:sldId id="269" r:id="rId12"/>
  </p:sldIdLst>
  <p:sldSz cx="12192000" cy="6858000"/>
  <p:notesSz cx="6858000" cy="9144000"/>
  <p:embeddedFontLst>
    <p:embeddedFont>
      <p:font typeface="Montserrat" panose="00000500000000000000" pitchFamily="2" charset="0"/>
      <p:regular r:id="rId14"/>
      <p:bold r:id="rId15"/>
      <p:italic r:id="rId16"/>
      <p:boldItalic r:id="rId17"/>
    </p:embeddedFont>
    <p:embeddedFont>
      <p:font typeface="Montserrat Black" panose="00000A00000000000000" pitchFamily="2" charset="0"/>
      <p:bold r:id="rId18"/>
      <p:boldItalic r:id="rId19"/>
    </p:embeddedFont>
    <p:embeddedFont>
      <p:font typeface="Montserrat ExtraBold" panose="00000900000000000000" pitchFamily="2" charset="0"/>
      <p:bold r:id="rId20"/>
      <p:boldItalic r:id="rId21"/>
    </p:embeddedFont>
    <p:embeddedFont>
      <p:font typeface="Montserrat Medium" panose="00000600000000000000"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OMEprGSeSrGFtLjYVn/0cz7NW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bb26f517d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11bb26f517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cb194062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2ccb194062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608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bac9ab7f9_1_6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11bac9ab7f9_1_6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ca9f35dc4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2cca9f35dc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ca9f35dc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2cca9f35dc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cb1940624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2ccb194062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cb1940624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2" name="Google Shape;222;g2ccb194062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177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cb1940624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2" name="Google Shape;222;g2ccb194062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642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cb1940624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2ccb1940624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18" name="Google Shape;18;p34"/>
          <p:cNvSpPr txBox="1">
            <a:spLocks noGrp="1"/>
          </p:cNvSpPr>
          <p:nvPr>
            <p:ph type="ctrTitle"/>
          </p:nvPr>
        </p:nvSpPr>
        <p:spPr>
          <a:xfrm>
            <a:off x="1697669" y="3351966"/>
            <a:ext cx="7200000" cy="108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a:endParaRPr/>
          </a:p>
        </p:txBody>
      </p:sp>
      <p:sp>
        <p:nvSpPr>
          <p:cNvPr id="19" name="Google Shape;19;p34"/>
          <p:cNvSpPr txBox="1">
            <a:spLocks noGrp="1"/>
          </p:cNvSpPr>
          <p:nvPr>
            <p:ph type="subTitle" idx="1"/>
          </p:nvPr>
        </p:nvSpPr>
        <p:spPr>
          <a:xfrm>
            <a:off x="1697669" y="4071966"/>
            <a:ext cx="5041797"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a:endParaRPr/>
          </a:p>
        </p:txBody>
      </p:sp>
      <p:pic>
        <p:nvPicPr>
          <p:cNvPr id="20" name="Google Shape;20;p34"/>
          <p:cNvPicPr preferRelativeResize="0"/>
          <p:nvPr/>
        </p:nvPicPr>
        <p:blipFill rotWithShape="1">
          <a:blip r:embed="rId3">
            <a:alphaModFix/>
          </a:blip>
          <a:srcRect/>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2" name="Google Shape;22;p34"/>
          <p:cNvSpPr txBox="1">
            <a:spLocks noGrp="1"/>
          </p:cNvSpPr>
          <p:nvPr>
            <p:ph type="body" idx="2"/>
          </p:nvPr>
        </p:nvSpPr>
        <p:spPr>
          <a:xfrm>
            <a:off x="1562203" y="1974293"/>
            <a:ext cx="2978527"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9600"/>
              <a:buNone/>
              <a:defRPr sz="96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3" name="Google Shape;23;p34"/>
          <p:cNvPicPr preferRelativeResize="0"/>
          <p:nvPr/>
        </p:nvPicPr>
        <p:blipFill rotWithShape="1">
          <a:blip r:embed="rId4">
            <a:alphaModFix/>
          </a:blip>
          <a:srcRect/>
          <a:stretch/>
        </p:blipFill>
        <p:spPr>
          <a:xfrm>
            <a:off x="4855325" y="5268225"/>
            <a:ext cx="2040576" cy="99537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7"/>
        <p:cNvGrpSpPr/>
        <p:nvPr/>
      </p:nvGrpSpPr>
      <p:grpSpPr>
        <a:xfrm>
          <a:off x="0" y="0"/>
          <a:ext cx="0" cy="0"/>
          <a:chOff x="0" y="0"/>
          <a:chExt cx="0" cy="0"/>
        </a:xfrm>
      </p:grpSpPr>
      <p:pic>
        <p:nvPicPr>
          <p:cNvPr id="88" name="Google Shape;88;p41"/>
          <p:cNvPicPr preferRelativeResize="0"/>
          <p:nvPr/>
        </p:nvPicPr>
        <p:blipFill rotWithShape="1">
          <a:blip r:embed="rId2">
            <a:alphaModFix/>
          </a:blip>
          <a:srcRect/>
          <a:stretch/>
        </p:blipFill>
        <p:spPr>
          <a:xfrm>
            <a:off x="11087100" y="5837237"/>
            <a:ext cx="1104900" cy="1038225"/>
          </a:xfrm>
          <a:prstGeom prst="rect">
            <a:avLst/>
          </a:prstGeom>
          <a:noFill/>
          <a:ln>
            <a:noFill/>
          </a:ln>
        </p:spPr>
      </p:pic>
      <p:sp>
        <p:nvSpPr>
          <p:cNvPr id="89" name="Google Shape;89;p41"/>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pic>
        <p:nvPicPr>
          <p:cNvPr id="90" name="Google Shape;90;p41"/>
          <p:cNvPicPr preferRelativeResize="0"/>
          <p:nvPr/>
        </p:nvPicPr>
        <p:blipFill rotWithShape="1">
          <a:blip r:embed="rId3">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2"/>
        <p:cNvGrpSpPr/>
        <p:nvPr/>
      </p:nvGrpSpPr>
      <p:grpSpPr>
        <a:xfrm>
          <a:off x="0" y="0"/>
          <a:ext cx="0" cy="0"/>
          <a:chOff x="0" y="0"/>
          <a:chExt cx="0" cy="0"/>
        </a:xfrm>
      </p:grpSpPr>
      <p:pic>
        <p:nvPicPr>
          <p:cNvPr id="93" name="Google Shape;93;p31"/>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94" name="Google Shape;94;p31"/>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1"/>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6" name="Google Shape;96;p31"/>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97" name="Google Shape;97;p31"/>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98" name="Google Shape;98;p31"/>
          <p:cNvPicPr preferRelativeResize="0"/>
          <p:nvPr/>
        </p:nvPicPr>
        <p:blipFill rotWithShape="1">
          <a:blip r:embed="rId4">
            <a:alphaModFix/>
          </a:blip>
          <a:srcRect/>
          <a:stretch/>
        </p:blipFill>
        <p:spPr>
          <a:xfrm>
            <a:off x="5210423" y="2015275"/>
            <a:ext cx="2012426" cy="981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9"/>
        <p:cNvGrpSpPr/>
        <p:nvPr/>
      </p:nvGrpSpPr>
      <p:grpSpPr>
        <a:xfrm>
          <a:off x="0" y="0"/>
          <a:ext cx="0" cy="0"/>
          <a:chOff x="0" y="0"/>
          <a:chExt cx="0" cy="0"/>
        </a:xfrm>
      </p:grpSpPr>
      <p:pic>
        <p:nvPicPr>
          <p:cNvPr id="100" name="Google Shape;100;p33"/>
          <p:cNvPicPr preferRelativeResize="0"/>
          <p:nvPr/>
        </p:nvPicPr>
        <p:blipFill rotWithShape="1">
          <a:blip r:embed="rId2">
            <a:alphaModFix/>
          </a:blip>
          <a:srcRect/>
          <a:stretch/>
        </p:blipFill>
        <p:spPr>
          <a:xfrm>
            <a:off x="-160713" y="0"/>
            <a:ext cx="12352713" cy="6858000"/>
          </a:xfrm>
          <a:prstGeom prst="rect">
            <a:avLst/>
          </a:prstGeom>
          <a:noFill/>
          <a:ln>
            <a:noFill/>
          </a:ln>
        </p:spPr>
      </p:pic>
      <p:sp>
        <p:nvSpPr>
          <p:cNvPr id="101" name="Google Shape;101;p33"/>
          <p:cNvSpPr txBox="1">
            <a:spLocks noGrp="1"/>
          </p:cNvSpPr>
          <p:nvPr>
            <p:ph type="title"/>
          </p:nvPr>
        </p:nvSpPr>
        <p:spPr>
          <a:xfrm rot="5400000">
            <a:off x="-1225840" y="973773"/>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Montserrat Black"/>
              <a:buNone/>
              <a:defRPr sz="6000" b="1">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33"/>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3"/>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3"/>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3"/>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3"/>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3"/>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3"/>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3"/>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3"/>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3"/>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3"/>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3"/>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5" name="Google Shape;115;p33"/>
          <p:cNvPicPr preferRelativeResize="0"/>
          <p:nvPr/>
        </p:nvPicPr>
        <p:blipFill rotWithShape="1">
          <a:blip r:embed="rId3">
            <a:alphaModFix/>
          </a:blip>
          <a:srcRect/>
          <a:stretch/>
        </p:blipFill>
        <p:spPr>
          <a:xfrm>
            <a:off x="9955475" y="328227"/>
            <a:ext cx="1809802" cy="88277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16"/>
        <p:cNvGrpSpPr/>
        <p:nvPr/>
      </p:nvGrpSpPr>
      <p:grpSpPr>
        <a:xfrm>
          <a:off x="0" y="0"/>
          <a:ext cx="0" cy="0"/>
          <a:chOff x="0" y="0"/>
          <a:chExt cx="0" cy="0"/>
        </a:xfrm>
      </p:grpSpPr>
      <p:sp>
        <p:nvSpPr>
          <p:cNvPr id="117" name="Google Shape;117;p47"/>
          <p:cNvSpPr txBox="1">
            <a:spLocks noGrp="1"/>
          </p:cNvSpPr>
          <p:nvPr>
            <p:ph type="body" idx="1"/>
          </p:nvPr>
        </p:nvSpPr>
        <p:spPr>
          <a:xfrm>
            <a:off x="838199" y="3672580"/>
            <a:ext cx="3932237" cy="14050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118" name="Google Shape;118;p4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19" name="Google Shape;119;p4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20" name="Google Shape;120;p4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21" name="Google Shape;121;p4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2" name="Google Shape;122;p47"/>
          <p:cNvSpPr txBox="1">
            <a:spLocks noGrp="1"/>
          </p:cNvSpPr>
          <p:nvPr>
            <p:ph type="body" idx="3"/>
          </p:nvPr>
        </p:nvSpPr>
        <p:spPr>
          <a:xfrm>
            <a:off x="5170488" y="1346200"/>
            <a:ext cx="6375400" cy="488791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C00000"/>
              </a:buClr>
              <a:buSzPts val="2800"/>
              <a:buChar char="•"/>
              <a:defRPr/>
            </a:lvl1pPr>
            <a:lvl2pPr marL="914400" lvl="1" indent="-381000" algn="l">
              <a:lnSpc>
                <a:spcPct val="90000"/>
              </a:lnSpc>
              <a:spcBef>
                <a:spcPts val="500"/>
              </a:spcBef>
              <a:spcAft>
                <a:spcPts val="0"/>
              </a:spcAft>
              <a:buClr>
                <a:srgbClr val="C00000"/>
              </a:buClr>
              <a:buSzPts val="2400"/>
              <a:buChar char="•"/>
              <a:defRPr/>
            </a:lvl2pPr>
            <a:lvl3pPr marL="1371600" lvl="2" indent="-355600" algn="l">
              <a:lnSpc>
                <a:spcPct val="90000"/>
              </a:lnSpc>
              <a:spcBef>
                <a:spcPts val="500"/>
              </a:spcBef>
              <a:spcAft>
                <a:spcPts val="0"/>
              </a:spcAft>
              <a:buClr>
                <a:srgbClr val="C00000"/>
              </a:buClr>
              <a:buSzPts val="2000"/>
              <a:buChar char="•"/>
              <a:defRPr/>
            </a:lvl3pPr>
            <a:lvl4pPr marL="1828800" lvl="3" indent="-342900" algn="l">
              <a:lnSpc>
                <a:spcPct val="90000"/>
              </a:lnSpc>
              <a:spcBef>
                <a:spcPts val="500"/>
              </a:spcBef>
              <a:spcAft>
                <a:spcPts val="0"/>
              </a:spcAft>
              <a:buClr>
                <a:srgbClr val="C00000"/>
              </a:buClr>
              <a:buSzPts val="1800"/>
              <a:buChar char="•"/>
              <a:defRPr/>
            </a:lvl4pPr>
            <a:lvl5pPr marL="2286000" lvl="4" indent="-342900" algn="l">
              <a:lnSpc>
                <a:spcPct val="90000"/>
              </a:lnSpc>
              <a:spcBef>
                <a:spcPts val="500"/>
              </a:spcBef>
              <a:spcAft>
                <a:spcPts val="0"/>
              </a:spcAft>
              <a:buClr>
                <a:srgbClr val="C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23" name="Google Shape;123;p4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24"/>
        <p:cNvGrpSpPr/>
        <p:nvPr/>
      </p:nvGrpSpPr>
      <p:grpSpPr>
        <a:xfrm>
          <a:off x="0" y="0"/>
          <a:ext cx="0" cy="0"/>
          <a:chOff x="0" y="0"/>
          <a:chExt cx="0" cy="0"/>
        </a:xfrm>
      </p:grpSpPr>
      <p:sp>
        <p:nvSpPr>
          <p:cNvPr id="125" name="Google Shape;125;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8"/>
          <p:cNvSpPr>
            <a:spLocks noGrp="1"/>
          </p:cNvSpPr>
          <p:nvPr>
            <p:ph type="pic" idx="2"/>
          </p:nvPr>
        </p:nvSpPr>
        <p:spPr>
          <a:xfrm>
            <a:off x="5183188" y="987425"/>
            <a:ext cx="6172200" cy="4873625"/>
          </a:xfrm>
          <a:prstGeom prst="rect">
            <a:avLst/>
          </a:prstGeom>
          <a:noFill/>
          <a:ln>
            <a:noFill/>
          </a:ln>
        </p:spPr>
      </p:sp>
      <p:sp>
        <p:nvSpPr>
          <p:cNvPr id="127" name="Google Shape;127;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8" name="Google Shape;12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cxnSp>
        <p:nvCxnSpPr>
          <p:cNvPr id="144" name="Google Shape;144;g128e061f2de_0_109"/>
          <p:cNvCxnSpPr/>
          <p:nvPr/>
        </p:nvCxnSpPr>
        <p:spPr>
          <a:xfrm>
            <a:off x="575800" y="6322471"/>
            <a:ext cx="11040300" cy="0"/>
          </a:xfrm>
          <a:prstGeom prst="straightConnector1">
            <a:avLst/>
          </a:prstGeom>
          <a:noFill/>
          <a:ln w="9525" cap="flat" cmpd="sng">
            <a:solidFill>
              <a:srgbClr val="C6C5C5"/>
            </a:solidFill>
            <a:prstDash val="dot"/>
            <a:round/>
            <a:headEnd type="none" w="sm" len="sm"/>
            <a:tailEnd type="none" w="sm" len="sm"/>
          </a:ln>
        </p:spPr>
      </p:cxnSp>
      <p:sp>
        <p:nvSpPr>
          <p:cNvPr id="145" name="Google Shape;145;g128e061f2de_0_109"/>
          <p:cNvSpPr txBox="1">
            <a:spLocks noGrp="1"/>
          </p:cNvSpPr>
          <p:nvPr>
            <p:ph type="title"/>
          </p:nvPr>
        </p:nvSpPr>
        <p:spPr>
          <a:xfrm>
            <a:off x="415600" y="284933"/>
            <a:ext cx="11360700" cy="620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cxnSp>
        <p:nvCxnSpPr>
          <p:cNvPr id="146" name="Google Shape;146;g128e061f2de_0_109"/>
          <p:cNvCxnSpPr/>
          <p:nvPr/>
        </p:nvCxnSpPr>
        <p:spPr>
          <a:xfrm>
            <a:off x="575800" y="1002333"/>
            <a:ext cx="11040300" cy="0"/>
          </a:xfrm>
          <a:prstGeom prst="straightConnector1">
            <a:avLst/>
          </a:prstGeom>
          <a:noFill/>
          <a:ln w="9525" cap="flat" cmpd="sng">
            <a:solidFill>
              <a:srgbClr val="C6C5C5"/>
            </a:solidFill>
            <a:prstDash val="dot"/>
            <a:round/>
            <a:headEnd type="none" w="sm" len="sm"/>
            <a:tailEnd type="none" w="sm" len="sm"/>
          </a:ln>
        </p:spPr>
      </p:cxnSp>
      <p:sp>
        <p:nvSpPr>
          <p:cNvPr id="147" name="Google Shape;147;g128e061f2de_0_109">
            <a:hlinkClick r:id="" action="ppaction://hlinkshowjump?jump=previousslide"/>
          </p:cNvPr>
          <p:cNvSpPr/>
          <p:nvPr/>
        </p:nvSpPr>
        <p:spPr>
          <a:xfrm rot="2700000">
            <a:off x="11348840" y="6420393"/>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8" name="Google Shape;148;g128e061f2de_0_109"/>
          <p:cNvSpPr/>
          <p:nvPr/>
        </p:nvSpPr>
        <p:spPr>
          <a:xfrm>
            <a:off x="579075" y="6315167"/>
            <a:ext cx="506400" cy="232800"/>
          </a:xfrm>
          <a:prstGeom prst="rect">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9" name="Google Shape;149;g128e061f2de_0_109">
            <a:hlinkClick r:id="" action="ppaction://hlinkshowjump?jump=nextslide"/>
          </p:cNvPr>
          <p:cNvSpPr/>
          <p:nvPr/>
        </p:nvSpPr>
        <p:spPr>
          <a:xfrm rot="-8100000">
            <a:off x="11508840" y="6420194"/>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0" name="Google Shape;150;g128e061f2de_0_109"/>
          <p:cNvSpPr txBox="1">
            <a:spLocks noGrp="1"/>
          </p:cNvSpPr>
          <p:nvPr>
            <p:ph type="sldNum" idx="12"/>
          </p:nvPr>
        </p:nvSpPr>
        <p:spPr>
          <a:xfrm>
            <a:off x="579067" y="6315167"/>
            <a:ext cx="506400" cy="232800"/>
          </a:xfrm>
          <a:prstGeom prst="rect">
            <a:avLst/>
          </a:prstGeom>
          <a:noFill/>
          <a:ln>
            <a:noFill/>
          </a:ln>
        </p:spPr>
        <p:txBody>
          <a:bodyPr spcFirstLastPara="1" wrap="square" lIns="121900" tIns="121900" rIns="121900" bIns="1219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51" name="Google Shape;151;g128e061f2de_0_109"/>
          <p:cNvSpPr txBox="1"/>
          <p:nvPr/>
        </p:nvSpPr>
        <p:spPr>
          <a:xfrm>
            <a:off x="9204248" y="6246912"/>
            <a:ext cx="2043600" cy="2328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C6C5C5"/>
                </a:solidFill>
                <a:latin typeface="Arial"/>
                <a:ea typeface="Arial"/>
                <a:cs typeface="Arial"/>
                <a:sym typeface="Arial"/>
              </a:rPr>
              <a:t>www.companyname.com</a:t>
            </a:r>
            <a:endParaRPr sz="1200" b="0" i="0" u="none" strike="noStrike" cap="none">
              <a:solidFill>
                <a:srgbClr val="C6C5C5"/>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4"/>
        <p:cNvGrpSpPr/>
        <p:nvPr/>
      </p:nvGrpSpPr>
      <p:grpSpPr>
        <a:xfrm>
          <a:off x="0" y="0"/>
          <a:ext cx="0" cy="0"/>
          <a:chOff x="0" y="0"/>
          <a:chExt cx="0" cy="0"/>
        </a:xfrm>
      </p:grpSpPr>
      <p:sp>
        <p:nvSpPr>
          <p:cNvPr id="25" name="Google Shape;25;p32"/>
          <p:cNvSpPr txBox="1">
            <a:spLocks noGrp="1"/>
          </p:cNvSpPr>
          <p:nvPr>
            <p:ph type="title"/>
          </p:nvPr>
        </p:nvSpPr>
        <p:spPr>
          <a:xfrm rot="5400000">
            <a:off x="-1225840" y="1040275"/>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6000"/>
              <a:buFont typeface="Montserrat Black"/>
              <a:buNone/>
              <a:defRPr sz="6000" b="1">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32"/>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2"/>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2"/>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2"/>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2"/>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2"/>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2"/>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2"/>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2"/>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2"/>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2"/>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2"/>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32"/>
          <p:cNvPicPr preferRelativeResize="0"/>
          <p:nvPr/>
        </p:nvPicPr>
        <p:blipFill rotWithShape="1">
          <a:blip r:embed="rId2">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2" name="Google Shape;42;p45"/>
          <p:cNvPicPr preferRelativeResize="0"/>
          <p:nvPr/>
        </p:nvPicPr>
        <p:blipFill rotWithShape="1">
          <a:blip r:embed="rId2">
            <a:alphaModFix/>
          </a:blip>
          <a:srcRect/>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a:stretch/>
        </p:blipFill>
        <p:spPr>
          <a:xfrm>
            <a:off x="838200" y="0"/>
            <a:ext cx="2860964" cy="315884"/>
          </a:xfrm>
          <a:prstGeom prst="rect">
            <a:avLst/>
          </a:prstGeom>
          <a:noFill/>
          <a:ln>
            <a:noFill/>
          </a:ln>
        </p:spPr>
      </p:pic>
      <p:sp>
        <p:nvSpPr>
          <p:cNvPr id="44" name="Google Shape;44;p45"/>
          <p:cNvSpPr txBox="1">
            <a:spLocks noGrp="1"/>
          </p:cNvSpPr>
          <p:nvPr>
            <p:ph type="sldNum" idx="12"/>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45"/>
          <p:cNvSpPr txBox="1">
            <a:spLocks noGrp="1"/>
          </p:cNvSpPr>
          <p:nvPr>
            <p:ph type="body" idx="1"/>
          </p:nvPr>
        </p:nvSpPr>
        <p:spPr>
          <a:xfrm>
            <a:off x="838200" y="1680599"/>
            <a:ext cx="10641676" cy="504087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Courier New"/>
              <a:buChar char="o"/>
              <a:defRPr sz="1600"/>
            </a:lvl2pPr>
            <a:lvl3pPr marL="1371600" lvl="2" indent="-330200" algn="l">
              <a:lnSpc>
                <a:spcPct val="90000"/>
              </a:lnSpc>
              <a:spcBef>
                <a:spcPts val="500"/>
              </a:spcBef>
              <a:spcAft>
                <a:spcPts val="0"/>
              </a:spcAft>
              <a:buClr>
                <a:srgbClr val="C00000"/>
              </a:buClr>
              <a:buSzPts val="1600"/>
              <a:buChar char="•"/>
              <a:defRPr sz="1600"/>
            </a:lvl3pPr>
            <a:lvl4pPr marL="1828800" lvl="3" indent="-330200" algn="l">
              <a:lnSpc>
                <a:spcPct val="90000"/>
              </a:lnSpc>
              <a:spcBef>
                <a:spcPts val="500"/>
              </a:spcBef>
              <a:spcAft>
                <a:spcPts val="0"/>
              </a:spcAft>
              <a:buClr>
                <a:srgbClr val="C00000"/>
              </a:buClr>
              <a:buSzPts val="1600"/>
              <a:buChar char="•"/>
              <a:defRPr sz="1600"/>
            </a:lvl4pPr>
            <a:lvl5pPr marL="2286000" lvl="4" indent="-330200" algn="l">
              <a:lnSpc>
                <a:spcPct val="90000"/>
              </a:lnSpc>
              <a:spcBef>
                <a:spcPts val="500"/>
              </a:spcBef>
              <a:spcAft>
                <a:spcPts val="0"/>
              </a:spcAft>
              <a:buClr>
                <a:srgbClr val="C00000"/>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6" name="Google Shape;46;p45"/>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a:stretch/>
        </p:blipFill>
        <p:spPr>
          <a:xfrm>
            <a:off x="-211667" y="-83672"/>
            <a:ext cx="12640676" cy="7017872"/>
          </a:xfrm>
          <a:prstGeom prst="rect">
            <a:avLst/>
          </a:prstGeom>
          <a:noFill/>
          <a:ln>
            <a:noFill/>
          </a:ln>
        </p:spPr>
      </p:pic>
      <p:sp>
        <p:nvSpPr>
          <p:cNvPr id="49" name="Google Shape;49;p30"/>
          <p:cNvSpPr txBox="1">
            <a:spLocks noGrp="1"/>
          </p:cNvSpPr>
          <p:nvPr>
            <p:ph type="ctrTitle"/>
          </p:nvPr>
        </p:nvSpPr>
        <p:spPr>
          <a:xfrm>
            <a:off x="279991" y="3969209"/>
            <a:ext cx="9144000" cy="14644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subTitle" idx="1"/>
          </p:nvPr>
        </p:nvSpPr>
        <p:spPr>
          <a:xfrm>
            <a:off x="279991" y="5433627"/>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1" name="Google Shape;51;p30"/>
          <p:cNvPicPr preferRelativeResize="0"/>
          <p:nvPr/>
        </p:nvPicPr>
        <p:blipFill rotWithShape="1">
          <a:blip r:embed="rId3">
            <a:alphaModFix/>
          </a:blip>
          <a:srcRect/>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a:stretch/>
        </p:blipFill>
        <p:spPr>
          <a:xfrm>
            <a:off x="280000" y="322051"/>
            <a:ext cx="3225201" cy="15732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1974966" y="2521987"/>
            <a:ext cx="8076353"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C00000"/>
              </a:buClr>
              <a:buSzPts val="6000"/>
              <a:buFont typeface="Montserrat Black"/>
              <a:buNone/>
              <a:defRPr sz="6000" b="1">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5" name="Google Shape;55;p35"/>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56" name="Google Shape;56;p35"/>
          <p:cNvSpPr txBox="1">
            <a:spLocks noGrp="1"/>
          </p:cNvSpPr>
          <p:nvPr>
            <p:ph type="body" idx="1"/>
          </p:nvPr>
        </p:nvSpPr>
        <p:spPr>
          <a:xfrm>
            <a:off x="1989667" y="3847550"/>
            <a:ext cx="8076353" cy="381158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3200"/>
              <a:buNone/>
              <a:defRPr sz="3200">
                <a:solidFill>
                  <a:srgbClr val="3F3F3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35"/>
          <p:cNvSpPr/>
          <p:nvPr/>
        </p:nvSpPr>
        <p:spPr>
          <a:xfrm rot="10800000">
            <a:off x="5289935" y="1559948"/>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pic>
        <p:nvPicPr>
          <p:cNvPr id="58" name="Google Shape;58;p35"/>
          <p:cNvPicPr preferRelativeResize="0"/>
          <p:nvPr/>
        </p:nvPicPr>
        <p:blipFill rotWithShape="1">
          <a:blip r:embed="rId3">
            <a:alphaModFix/>
          </a:blip>
          <a:srcRect/>
          <a:stretch/>
        </p:blipFill>
        <p:spPr>
          <a:xfrm>
            <a:off x="5142013" y="5255650"/>
            <a:ext cx="2040576" cy="99537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9"/>
        <p:cNvGrpSpPr/>
        <p:nvPr/>
      </p:nvGrpSpPr>
      <p:grpSpPr>
        <a:xfrm>
          <a:off x="0" y="0"/>
          <a:ext cx="0" cy="0"/>
          <a:chOff x="0" y="0"/>
          <a:chExt cx="0" cy="0"/>
        </a:xfrm>
      </p:grpSpPr>
      <p:pic>
        <p:nvPicPr>
          <p:cNvPr id="60" name="Google Shape;60;p36"/>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61" name="Google Shape;61;p36"/>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62" name="Google Shape;62;p36"/>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63" name="Google Shape;63;p36"/>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4" name="Google Shape;64;p36"/>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65"/>
        <p:cNvGrpSpPr/>
        <p:nvPr/>
      </p:nvGrpSpPr>
      <p:grpSpPr>
        <a:xfrm>
          <a:off x="0" y="0"/>
          <a:ext cx="0" cy="0"/>
          <a:chOff x="0" y="0"/>
          <a:chExt cx="0" cy="0"/>
        </a:xfrm>
      </p:grpSpPr>
      <p:sp>
        <p:nvSpPr>
          <p:cNvPr id="66" name="Google Shape;66;p37"/>
          <p:cNvSpPr txBox="1">
            <a:spLocks noGrp="1"/>
          </p:cNvSpPr>
          <p:nvPr>
            <p:ph type="body" idx="1"/>
          </p:nvPr>
        </p:nvSpPr>
        <p:spPr>
          <a:xfrm>
            <a:off x="3818313" y="3901864"/>
            <a:ext cx="4555374"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200"/>
              <a:buNone/>
              <a:defRPr sz="12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7" name="Google Shape;67;p3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68" name="Google Shape;68;p3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69" name="Google Shape;69;p3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0" name="Google Shape;70;p3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3200"/>
              <a:buNone/>
              <a:defRPr sz="32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1" name="Google Shape;71;p37"/>
          <p:cNvPicPr preferRelativeResize="0"/>
          <p:nvPr/>
        </p:nvPicPr>
        <p:blipFill rotWithShape="1">
          <a:blip r:embed="rId2">
            <a:alphaModFix/>
          </a:blip>
          <a:srcRect/>
          <a:stretch/>
        </p:blipFill>
        <p:spPr>
          <a:xfrm rot="10800000" flipH="1">
            <a:off x="838200" y="3858704"/>
            <a:ext cx="2860964" cy="45719"/>
          </a:xfrm>
          <a:prstGeom prst="rect">
            <a:avLst/>
          </a:prstGeom>
          <a:noFill/>
          <a:ln>
            <a:noFill/>
          </a:ln>
        </p:spPr>
      </p:pic>
      <p:pic>
        <p:nvPicPr>
          <p:cNvPr id="72" name="Google Shape;72;p3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73"/>
        <p:cNvGrpSpPr/>
        <p:nvPr/>
      </p:nvGrpSpPr>
      <p:grpSpPr>
        <a:xfrm>
          <a:off x="0" y="0"/>
          <a:ext cx="0" cy="0"/>
          <a:chOff x="0" y="0"/>
          <a:chExt cx="0" cy="0"/>
        </a:xfrm>
      </p:grpSpPr>
      <p:sp>
        <p:nvSpPr>
          <p:cNvPr id="74" name="Google Shape;74;p39"/>
          <p:cNvSpPr txBox="1">
            <a:spLocks noGrp="1"/>
          </p:cNvSpPr>
          <p:nvPr>
            <p:ph type="body" idx="1"/>
          </p:nvPr>
        </p:nvSpPr>
        <p:spPr>
          <a:xfrm>
            <a:off x="746918" y="3882043"/>
            <a:ext cx="3816769"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5" name="Google Shape;75;p39"/>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76" name="Google Shape;76;p39"/>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77" name="Google Shape;77;p39"/>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8" name="Google Shape;78;p39"/>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9" name="Google Shape;79;p39"/>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80"/>
        <p:cNvGrpSpPr/>
        <p:nvPr/>
      </p:nvGrpSpPr>
      <p:grpSpPr>
        <a:xfrm>
          <a:off x="0" y="0"/>
          <a:ext cx="0" cy="0"/>
          <a:chOff x="0" y="0"/>
          <a:chExt cx="0" cy="0"/>
        </a:xfrm>
      </p:grpSpPr>
      <p:pic>
        <p:nvPicPr>
          <p:cNvPr id="81" name="Google Shape;81;p40"/>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82" name="Google Shape;82;p40"/>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0"/>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84" name="Google Shape;84;p40"/>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85" name="Google Shape;85;p40"/>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86" name="Google Shape;86;p40"/>
          <p:cNvPicPr preferRelativeResize="0"/>
          <p:nvPr/>
        </p:nvPicPr>
        <p:blipFill rotWithShape="1">
          <a:blip r:embed="rId4">
            <a:alphaModFix/>
          </a:blip>
          <a:srcRect/>
          <a:stretch/>
        </p:blipFill>
        <p:spPr>
          <a:xfrm>
            <a:off x="5261198" y="4951700"/>
            <a:ext cx="2012426" cy="981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2022 By Rikkei Academy - Rikkei Education - All rights reserved.</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bb26f517d_0_1"/>
          <p:cNvSpPr txBox="1">
            <a:spLocks noGrp="1"/>
          </p:cNvSpPr>
          <p:nvPr>
            <p:ph type="ctrTitle"/>
          </p:nvPr>
        </p:nvSpPr>
        <p:spPr>
          <a:xfrm>
            <a:off x="1532487" y="1031353"/>
            <a:ext cx="8538000" cy="1335677"/>
          </a:xfrm>
          <a:prstGeom prst="rect">
            <a:avLst/>
          </a:prstGeom>
          <a:noFill/>
          <a:ln>
            <a:noFill/>
          </a:ln>
        </p:spPr>
        <p:txBody>
          <a:bodyPr spcFirstLastPara="1" wrap="square" lIns="0" tIns="0" rIns="0" bIns="0" anchor="t" anchorCtr="0">
            <a:noAutofit/>
          </a:bodyPr>
          <a:lstStyle/>
          <a:p>
            <a:pPr marL="0" lvl="0" indent="0" algn="ctr" rtl="0">
              <a:lnSpc>
                <a:spcPct val="150000"/>
              </a:lnSpc>
              <a:spcBef>
                <a:spcPts val="0"/>
              </a:spcBef>
              <a:spcAft>
                <a:spcPts val="0"/>
              </a:spcAft>
              <a:buClr>
                <a:srgbClr val="000000"/>
              </a:buClr>
              <a:buSzPts val="4000"/>
              <a:buFont typeface="Montserrat ExtraBold"/>
              <a:buNone/>
            </a:pPr>
            <a:r>
              <a:rPr lang="en-US" sz="3000" dirty="0"/>
              <a:t>ỨNG DỤNG QUẢN LÝ CV</a:t>
            </a:r>
            <a:br>
              <a:rPr lang="en-US" sz="3000" dirty="0"/>
            </a:br>
            <a:r>
              <a:rPr lang="en-US" sz="3000" dirty="0"/>
              <a:t>ĐĂNG TUYỂN, TÌM KIẾM VIỆC LÀM</a:t>
            </a:r>
            <a:endParaRPr sz="3000" dirty="0"/>
          </a:p>
        </p:txBody>
      </p:sp>
      <p:sp>
        <p:nvSpPr>
          <p:cNvPr id="157" name="Google Shape;157;g11bb26f517d_0_1"/>
          <p:cNvSpPr txBox="1">
            <a:spLocks noGrp="1"/>
          </p:cNvSpPr>
          <p:nvPr>
            <p:ph type="subTitle" idx="1"/>
          </p:nvPr>
        </p:nvSpPr>
        <p:spPr>
          <a:xfrm>
            <a:off x="1054200" y="2717225"/>
            <a:ext cx="5041800" cy="487862"/>
          </a:xfrm>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rgbClr val="595959"/>
              </a:buClr>
              <a:buSzPts val="1800"/>
              <a:buNone/>
            </a:pPr>
            <a:r>
              <a:rPr lang="en-US" sz="1800" b="1" dirty="0">
                <a:solidFill>
                  <a:schemeClr val="dk1"/>
                </a:solidFill>
                <a:latin typeface="Montserrat"/>
                <a:ea typeface="Montserrat"/>
                <a:cs typeface="Montserrat"/>
                <a:sym typeface="Montserrat"/>
              </a:rPr>
              <a:t>NHÓM: 1</a:t>
            </a:r>
            <a:endParaRPr sz="1800" b="1" dirty="0">
              <a:solidFill>
                <a:schemeClr val="dk1"/>
              </a:solidFill>
              <a:latin typeface="Montserrat"/>
              <a:ea typeface="Montserrat"/>
              <a:cs typeface="Montserrat"/>
              <a:sym typeface="Montserrat"/>
            </a:endParaRPr>
          </a:p>
          <a:p>
            <a:pPr marL="228600" lvl="0" indent="-228600" algn="l" rtl="0">
              <a:lnSpc>
                <a:spcPct val="90000"/>
              </a:lnSpc>
              <a:spcBef>
                <a:spcPts val="0"/>
              </a:spcBef>
              <a:spcAft>
                <a:spcPts val="0"/>
              </a:spcAft>
              <a:buClr>
                <a:srgbClr val="595959"/>
              </a:buClr>
              <a:buSzPts val="1800"/>
              <a:buNone/>
            </a:pPr>
            <a:endParaRPr sz="1800" b="1" dirty="0">
              <a:solidFill>
                <a:srgbClr val="595959"/>
              </a:solidFill>
              <a:latin typeface="Montserrat"/>
              <a:ea typeface="Montserrat"/>
              <a:cs typeface="Montserrat"/>
              <a:sym typeface="Montserrat"/>
            </a:endParaRPr>
          </a:p>
          <a:p>
            <a:pPr marL="228600" lvl="0" indent="-228600" algn="l" rtl="0">
              <a:lnSpc>
                <a:spcPct val="90000"/>
              </a:lnSpc>
              <a:spcBef>
                <a:spcPts val="0"/>
              </a:spcBef>
              <a:spcAft>
                <a:spcPts val="0"/>
              </a:spcAft>
              <a:buClr>
                <a:srgbClr val="595959"/>
              </a:buClr>
              <a:buSzPts val="1800"/>
              <a:buNone/>
            </a:pPr>
            <a:endParaRPr sz="1800" b="1" dirty="0">
              <a:solidFill>
                <a:srgbClr val="595959"/>
              </a:solidFill>
              <a:latin typeface="Montserrat"/>
              <a:ea typeface="Montserrat"/>
              <a:cs typeface="Montserrat"/>
              <a:sym typeface="Montserrat"/>
            </a:endParaRPr>
          </a:p>
        </p:txBody>
      </p:sp>
      <p:sp>
        <p:nvSpPr>
          <p:cNvPr id="158" name="Google Shape;158;g11bb26f517d_0_1"/>
          <p:cNvSpPr txBox="1">
            <a:spLocks noGrp="1"/>
          </p:cNvSpPr>
          <p:nvPr>
            <p:ph type="body" idx="2"/>
          </p:nvPr>
        </p:nvSpPr>
        <p:spPr>
          <a:xfrm>
            <a:off x="1724187" y="329850"/>
            <a:ext cx="8154600" cy="554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C00000"/>
              </a:buClr>
              <a:buSzPts val="9600"/>
              <a:buNone/>
            </a:pPr>
            <a:r>
              <a:rPr lang="en-US" sz="4000" dirty="0"/>
              <a:t>BẢO VỆ OJT </a:t>
            </a:r>
            <a:endParaRPr sz="4000" dirty="0"/>
          </a:p>
        </p:txBody>
      </p:sp>
      <p:sp>
        <p:nvSpPr>
          <p:cNvPr id="159" name="Google Shape;159;g11bb26f517d_0_1"/>
          <p:cNvSpPr txBox="1"/>
          <p:nvPr/>
        </p:nvSpPr>
        <p:spPr>
          <a:xfrm>
            <a:off x="956448" y="3077225"/>
            <a:ext cx="4263300" cy="246573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400" b="1" dirty="0">
                <a:solidFill>
                  <a:schemeClr val="dk1"/>
                </a:solidFill>
                <a:latin typeface="Montserrat"/>
                <a:ea typeface="Montserrat"/>
                <a:cs typeface="Montserrat"/>
                <a:sym typeface="Montserrat"/>
              </a:rPr>
              <a:t>ĐỖ VĂN KHÁNH</a:t>
            </a:r>
          </a:p>
          <a:p>
            <a:pPr marL="0" lvl="0" indent="0" algn="l" rtl="0">
              <a:lnSpc>
                <a:spcPct val="150000"/>
              </a:lnSpc>
              <a:spcBef>
                <a:spcPts val="0"/>
              </a:spcBef>
              <a:spcAft>
                <a:spcPts val="0"/>
              </a:spcAft>
              <a:buNone/>
            </a:pPr>
            <a:r>
              <a:rPr lang="en-US" sz="2400" b="1" dirty="0">
                <a:solidFill>
                  <a:schemeClr val="dk1"/>
                </a:solidFill>
                <a:latin typeface="Montserrat"/>
                <a:ea typeface="Montserrat"/>
                <a:cs typeface="Montserrat"/>
                <a:sym typeface="Montserrat"/>
              </a:rPr>
              <a:t>TRẦN HỮU THUẬN</a:t>
            </a:r>
          </a:p>
          <a:p>
            <a:pPr marL="0" lvl="0" indent="0" algn="l" rtl="0">
              <a:lnSpc>
                <a:spcPct val="150000"/>
              </a:lnSpc>
              <a:spcBef>
                <a:spcPts val="0"/>
              </a:spcBef>
              <a:spcAft>
                <a:spcPts val="0"/>
              </a:spcAft>
              <a:buNone/>
            </a:pPr>
            <a:r>
              <a:rPr lang="en-US" sz="2400" b="1" dirty="0">
                <a:solidFill>
                  <a:schemeClr val="dk1"/>
                </a:solidFill>
                <a:latin typeface="Montserrat"/>
                <a:ea typeface="Montserrat"/>
                <a:cs typeface="Montserrat"/>
                <a:sym typeface="Montserrat"/>
              </a:rPr>
              <a:t>TRẦN VĂN HOÀNG</a:t>
            </a:r>
            <a:endParaRPr sz="2400" b="1" dirty="0">
              <a:solidFill>
                <a:schemeClr val="dk1"/>
              </a:solidFill>
              <a:latin typeface="Montserrat"/>
              <a:ea typeface="Montserrat"/>
              <a:cs typeface="Montserrat"/>
              <a:sym typeface="Montserrat"/>
            </a:endParaRPr>
          </a:p>
        </p:txBody>
      </p:sp>
      <p:sp>
        <p:nvSpPr>
          <p:cNvPr id="160" name="Google Shape;160;g11bb26f517d_0_1"/>
          <p:cNvSpPr txBox="1">
            <a:spLocks noGrp="1"/>
          </p:cNvSpPr>
          <p:nvPr>
            <p:ph type="subTitle" idx="1"/>
          </p:nvPr>
        </p:nvSpPr>
        <p:spPr>
          <a:xfrm>
            <a:off x="6713200" y="2717225"/>
            <a:ext cx="3081900" cy="360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595959"/>
              </a:buClr>
              <a:buSzPts val="1800"/>
              <a:buNone/>
            </a:pPr>
            <a:r>
              <a:rPr lang="en-US" sz="1800" b="1" dirty="0">
                <a:solidFill>
                  <a:schemeClr val="dk1"/>
                </a:solidFill>
                <a:latin typeface="Montserrat"/>
                <a:ea typeface="Montserrat"/>
                <a:cs typeface="Montserrat"/>
                <a:sym typeface="Montserrat"/>
              </a:rPr>
              <a:t>MENTOR:</a:t>
            </a:r>
            <a:endParaRPr sz="1800" b="1" dirty="0">
              <a:solidFill>
                <a:schemeClr val="dk1"/>
              </a:solidFill>
              <a:latin typeface="Montserrat"/>
              <a:ea typeface="Montserrat"/>
              <a:cs typeface="Montserrat"/>
              <a:sym typeface="Montserrat"/>
            </a:endParaRPr>
          </a:p>
          <a:p>
            <a:pPr marL="228600" lvl="0" indent="-228600" algn="l" rtl="0">
              <a:lnSpc>
                <a:spcPct val="90000"/>
              </a:lnSpc>
              <a:spcBef>
                <a:spcPts val="0"/>
              </a:spcBef>
              <a:spcAft>
                <a:spcPts val="0"/>
              </a:spcAft>
              <a:buClr>
                <a:srgbClr val="595959"/>
              </a:buClr>
              <a:buSzPts val="1800"/>
              <a:buNone/>
            </a:pPr>
            <a:endParaRPr sz="1800" b="1" dirty="0">
              <a:solidFill>
                <a:srgbClr val="595959"/>
              </a:solidFill>
              <a:latin typeface="Montserrat"/>
              <a:ea typeface="Montserrat"/>
              <a:cs typeface="Montserrat"/>
              <a:sym typeface="Montserrat"/>
            </a:endParaRPr>
          </a:p>
          <a:p>
            <a:pPr marL="228600" lvl="0" indent="-228600" algn="l" rtl="0">
              <a:lnSpc>
                <a:spcPct val="90000"/>
              </a:lnSpc>
              <a:spcBef>
                <a:spcPts val="0"/>
              </a:spcBef>
              <a:spcAft>
                <a:spcPts val="0"/>
              </a:spcAft>
              <a:buClr>
                <a:srgbClr val="595959"/>
              </a:buClr>
              <a:buSzPts val="1800"/>
              <a:buNone/>
            </a:pPr>
            <a:endParaRPr sz="1800" b="1" dirty="0">
              <a:solidFill>
                <a:srgbClr val="595959"/>
              </a:solidFill>
              <a:latin typeface="Montserrat"/>
              <a:ea typeface="Montserrat"/>
              <a:cs typeface="Montserrat"/>
              <a:sym typeface="Montserrat"/>
            </a:endParaRPr>
          </a:p>
        </p:txBody>
      </p:sp>
      <p:sp>
        <p:nvSpPr>
          <p:cNvPr id="161" name="Google Shape;161;g11bb26f517d_0_1"/>
          <p:cNvSpPr txBox="1"/>
          <p:nvPr/>
        </p:nvSpPr>
        <p:spPr>
          <a:xfrm>
            <a:off x="6599650" y="3077225"/>
            <a:ext cx="4263300" cy="1819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400" b="1" dirty="0">
                <a:solidFill>
                  <a:schemeClr val="dk1"/>
                </a:solidFill>
                <a:latin typeface="Montserrat"/>
                <a:ea typeface="Montserrat"/>
                <a:cs typeface="Montserrat"/>
                <a:sym typeface="Montserrat"/>
              </a:rPr>
              <a:t>TRẦN VĂN CAO</a:t>
            </a:r>
            <a:endParaRPr sz="2400" b="1" dirty="0">
              <a:solidFill>
                <a:schemeClr val="dk1"/>
              </a:solidFill>
              <a:latin typeface="Montserrat"/>
              <a:ea typeface="Montserrat"/>
              <a:cs typeface="Montserrat"/>
              <a:sym typeface="Montserra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anim calcmode="lin" valueType="num">
                                      <p:cBhvr>
                                        <p:cTn id="8" dur="10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anim calcmode="lin" valueType="num">
                                      <p:cBhvr>
                                        <p:cTn id="13" dur="1000" fill="hold"/>
                                        <p:tgtEl>
                                          <p:spTgt spid="156"/>
                                        </p:tgtEl>
                                        <p:attrNameLst>
                                          <p:attrName>ppt_x</p:attrName>
                                        </p:attrNameLst>
                                      </p:cBhvr>
                                      <p:tavLst>
                                        <p:tav tm="0">
                                          <p:val>
                                            <p:strVal val="#ppt_x"/>
                                          </p:val>
                                        </p:tav>
                                        <p:tav tm="100000">
                                          <p:val>
                                            <p:strVal val="#ppt_x"/>
                                          </p:val>
                                        </p:tav>
                                      </p:tavLst>
                                    </p:anim>
                                    <p:anim calcmode="lin" valueType="num">
                                      <p:cBhvr>
                                        <p:cTn id="14"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wipe(down)">
                                      <p:cBhvr>
                                        <p:cTn id="19" dur="500"/>
                                        <p:tgtEl>
                                          <p:spTgt spid="16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0">
                                            <p:txEl>
                                              <p:pRg st="0" end="0"/>
                                            </p:txEl>
                                          </p:spTgt>
                                        </p:tgtEl>
                                        <p:attrNameLst>
                                          <p:attrName>style.visibility</p:attrName>
                                        </p:attrNameLst>
                                      </p:cBhvr>
                                      <p:to>
                                        <p:strVal val="visible"/>
                                      </p:to>
                                    </p:set>
                                    <p:animEffect transition="in" filter="wipe(down)">
                                      <p:cBhvr>
                                        <p:cTn id="22" dur="500"/>
                                        <p:tgtEl>
                                          <p:spTgt spid="16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wipe(down)">
                                      <p:cBhvr>
                                        <p:cTn id="27" dur="500"/>
                                        <p:tgtEl>
                                          <p:spTgt spid="15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7">
                                            <p:txEl>
                                              <p:pRg st="0" end="0"/>
                                            </p:txEl>
                                          </p:spTgt>
                                        </p:tgtEl>
                                        <p:attrNameLst>
                                          <p:attrName>style.visibility</p:attrName>
                                        </p:attrNameLst>
                                      </p:cBhvr>
                                      <p:to>
                                        <p:strVal val="visible"/>
                                      </p:to>
                                    </p:set>
                                    <p:animEffect transition="in" filter="wipe(down)">
                                      <p:cBhvr>
                                        <p:cTn id="30" dur="500"/>
                                        <p:tgtEl>
                                          <p:spTgt spid="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7" grpId="0" build="p"/>
      <p:bldP spid="158" grpId="0" build="p"/>
      <p:bldP spid="159" grpId="0"/>
      <p:bldP spid="160" grpId="0" build="p"/>
      <p:bldP spid="1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ccb1940624_0_22"/>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9. HẠN CHẾ CỦA ĐỀ TÀI</a:t>
            </a:r>
            <a:endParaRPr dirty="0"/>
          </a:p>
        </p:txBody>
      </p:sp>
      <p:sp>
        <p:nvSpPr>
          <p:cNvPr id="2" name="TextBox 1">
            <a:extLst>
              <a:ext uri="{FF2B5EF4-FFF2-40B4-BE49-F238E27FC236}">
                <a16:creationId xmlns:a16="http://schemas.microsoft.com/office/drawing/2014/main" id="{A3AFA045-23FD-1C56-31C6-50B156FE2223}"/>
              </a:ext>
            </a:extLst>
          </p:cNvPr>
          <p:cNvSpPr txBox="1"/>
          <p:nvPr/>
        </p:nvSpPr>
        <p:spPr>
          <a:xfrm>
            <a:off x="1187556" y="1315365"/>
            <a:ext cx="10560244" cy="24820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err="1">
                <a:solidFill>
                  <a:srgbClr val="0D0D0D"/>
                </a:solidFill>
                <a:highlight>
                  <a:srgbClr val="FFFFFF"/>
                </a:highlight>
                <a:latin typeface="Montserrat" panose="00000500000000000000" pitchFamily="2" charset="0"/>
              </a:rPr>
              <a:t>Đưa</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các</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tính</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năng</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nâng</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cao</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như</a:t>
            </a:r>
            <a:r>
              <a:rPr lang="en-US" sz="1600" dirty="0">
                <a:solidFill>
                  <a:srgbClr val="0D0D0D"/>
                </a:solidFill>
                <a:highlight>
                  <a:srgbClr val="FFFFFF"/>
                </a:highlight>
                <a:latin typeface="Montserrat" panose="00000500000000000000" pitchFamily="2" charset="0"/>
              </a:rPr>
              <a:t>:</a:t>
            </a:r>
          </a:p>
          <a:p>
            <a:pPr marL="285750" indent="-285750">
              <a:lnSpc>
                <a:spcPct val="200000"/>
              </a:lnSpc>
              <a:buFont typeface="Wingdings" panose="05000000000000000000" pitchFamily="2" charset="2"/>
              <a:buChar char="Ø"/>
            </a:pPr>
            <a:r>
              <a:rPr lang="en-US" sz="1600" dirty="0" err="1">
                <a:solidFill>
                  <a:srgbClr val="0D0D0D"/>
                </a:solidFill>
                <a:highlight>
                  <a:srgbClr val="FFFFFF"/>
                </a:highlight>
                <a:latin typeface="Montserrat" panose="00000500000000000000" pitchFamily="2" charset="0"/>
              </a:rPr>
              <a:t>Tích</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hợp</a:t>
            </a:r>
            <a:r>
              <a:rPr lang="en-US" sz="1600" dirty="0">
                <a:solidFill>
                  <a:srgbClr val="0D0D0D"/>
                </a:solidFill>
                <a:highlight>
                  <a:srgbClr val="FFFFFF"/>
                </a:highlight>
                <a:latin typeface="Montserrat" panose="00000500000000000000" pitchFamily="2" charset="0"/>
              </a:rPr>
              <a:t> Al</a:t>
            </a:r>
          </a:p>
          <a:p>
            <a:pPr marL="285750" indent="-285750">
              <a:lnSpc>
                <a:spcPct val="200000"/>
              </a:lnSpc>
              <a:buFont typeface="Wingdings" panose="05000000000000000000" pitchFamily="2" charset="2"/>
              <a:buChar char="Ø"/>
            </a:pPr>
            <a:r>
              <a:rPr lang="en-US" sz="1600" dirty="0">
                <a:solidFill>
                  <a:srgbClr val="0D0D0D"/>
                </a:solidFill>
                <a:highlight>
                  <a:srgbClr val="FFFFFF"/>
                </a:highlight>
                <a:latin typeface="Montserrat" panose="00000500000000000000" pitchFamily="2" charset="0"/>
              </a:rPr>
              <a:t>Chat, </a:t>
            </a:r>
            <a:r>
              <a:rPr lang="en-US" sz="1600" dirty="0" err="1">
                <a:solidFill>
                  <a:srgbClr val="0D0D0D"/>
                </a:solidFill>
                <a:highlight>
                  <a:srgbClr val="FFFFFF"/>
                </a:highlight>
                <a:latin typeface="Montserrat" panose="00000500000000000000" pitchFamily="2" charset="0"/>
              </a:rPr>
              <a:t>tư</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vấn</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cho</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người</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dùng</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và</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công</a:t>
            </a:r>
            <a:r>
              <a:rPr lang="en-US" sz="1600" dirty="0">
                <a:solidFill>
                  <a:srgbClr val="0D0D0D"/>
                </a:solidFill>
                <a:highlight>
                  <a:srgbClr val="FFFFFF"/>
                </a:highlight>
                <a:latin typeface="Montserrat" panose="00000500000000000000" pitchFamily="2" charset="0"/>
              </a:rPr>
              <a:t> ty</a:t>
            </a:r>
          </a:p>
          <a:p>
            <a:pPr marL="285750" indent="-285750">
              <a:lnSpc>
                <a:spcPct val="200000"/>
              </a:lnSpc>
              <a:buFont typeface="Wingdings" panose="05000000000000000000" pitchFamily="2" charset="2"/>
              <a:buChar char="Ø"/>
            </a:pPr>
            <a:r>
              <a:rPr lang="en-US" sz="1600" dirty="0">
                <a:solidFill>
                  <a:srgbClr val="0D0D0D"/>
                </a:solidFill>
                <a:highlight>
                  <a:srgbClr val="FFFFFF"/>
                </a:highlight>
                <a:latin typeface="Montserrat" panose="00000500000000000000" pitchFamily="2" charset="0"/>
              </a:rPr>
              <a:t>Research </a:t>
            </a:r>
            <a:r>
              <a:rPr lang="en-US" sz="1600" dirty="0" err="1">
                <a:solidFill>
                  <a:srgbClr val="0D0D0D"/>
                </a:solidFill>
                <a:highlight>
                  <a:srgbClr val="FFFFFF"/>
                </a:highlight>
                <a:latin typeface="Montserrat" panose="00000500000000000000" pitchFamily="2" charset="0"/>
              </a:rPr>
              <a:t>nâng</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cao</a:t>
            </a:r>
            <a:endParaRPr lang="en-US" sz="1600" dirty="0">
              <a:solidFill>
                <a:srgbClr val="0D0D0D"/>
              </a:solidFill>
              <a:highlight>
                <a:srgbClr val="FFFFFF"/>
              </a:highlight>
              <a:latin typeface="Montserrat" panose="00000500000000000000" pitchFamily="2" charset="0"/>
            </a:endParaRPr>
          </a:p>
          <a:p>
            <a:pPr marL="285750" indent="-285750">
              <a:lnSpc>
                <a:spcPct val="200000"/>
              </a:lnSpc>
              <a:buFont typeface="Wingdings" panose="05000000000000000000" pitchFamily="2" charset="2"/>
              <a:buChar char="Ø"/>
            </a:pPr>
            <a:endParaRPr lang="vi-VN" sz="1600" dirty="0">
              <a:solidFill>
                <a:srgbClr val="0D0D0D"/>
              </a:solidFill>
              <a:highlight>
                <a:srgbClr val="FFFFFF"/>
              </a:highlight>
              <a:latin typeface="Montserrat" panose="00000500000000000000" pitchFamily="2" charset="0"/>
            </a:endParaRPr>
          </a:p>
        </p:txBody>
      </p:sp>
    </p:spTree>
    <p:extLst>
      <p:ext uri="{BB962C8B-B14F-4D97-AF65-F5344CB8AC3E}">
        <p14:creationId xmlns:p14="http://schemas.microsoft.com/office/powerpoint/2010/main" val="2812778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fill="hold"/>
                                        <p:tgtEl>
                                          <p:spTgt spid="245"/>
                                        </p:tgtEl>
                                        <p:attrNameLst>
                                          <p:attrName>ppt_x</p:attrName>
                                        </p:attrNameLst>
                                      </p:cBhvr>
                                      <p:tavLst>
                                        <p:tav tm="0">
                                          <p:val>
                                            <p:strVal val="0-#ppt_w/2"/>
                                          </p:val>
                                        </p:tav>
                                        <p:tav tm="100000">
                                          <p:val>
                                            <p:strVal val="#ppt_x"/>
                                          </p:val>
                                        </p:tav>
                                      </p:tavLst>
                                    </p:anim>
                                    <p:anim calcmode="lin" valueType="num">
                                      <p:cBhvr additive="base">
                                        <p:cTn id="8" dur="500" fill="hold"/>
                                        <p:tgtEl>
                                          <p:spTgt spid="2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ctrTitle"/>
          </p:nvPr>
        </p:nvSpPr>
        <p:spPr>
          <a:xfrm>
            <a:off x="279991" y="3969209"/>
            <a:ext cx="9144000" cy="1464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Montserrat Black"/>
              <a:buNone/>
            </a:pPr>
            <a:r>
              <a:rPr lang="en-US" dirty="0"/>
              <a:t>KẾT THÚC</a:t>
            </a:r>
            <a:endParaRPr dirty="0"/>
          </a:p>
        </p:txBody>
      </p:sp>
      <p:sp>
        <p:nvSpPr>
          <p:cNvPr id="252" name="Google Shape;252;p19"/>
          <p:cNvSpPr txBox="1">
            <a:spLocks noGrp="1"/>
          </p:cNvSpPr>
          <p:nvPr>
            <p:ph type="subTitle" idx="1"/>
          </p:nvPr>
        </p:nvSpPr>
        <p:spPr>
          <a:xfrm>
            <a:off x="279991" y="5433627"/>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a:t>HỌC VIỆN ĐÀO TẠO LẬP TRÌNH CHẤT LƯỢNG NHẬT BẢN</a:t>
            </a:r>
            <a:endParaRPr/>
          </a:p>
        </p:txBody>
      </p:sp>
      <p:sp>
        <p:nvSpPr>
          <p:cNvPr id="3" name="Google Shape;251;p19">
            <a:extLst>
              <a:ext uri="{FF2B5EF4-FFF2-40B4-BE49-F238E27FC236}">
                <a16:creationId xmlns:a16="http://schemas.microsoft.com/office/drawing/2014/main" id="{20C7D954-D6BB-9656-1C32-E7C62031DDC8}"/>
              </a:ext>
            </a:extLst>
          </p:cNvPr>
          <p:cNvSpPr txBox="1">
            <a:spLocks/>
          </p:cNvSpPr>
          <p:nvPr/>
        </p:nvSpPr>
        <p:spPr>
          <a:xfrm>
            <a:off x="455089" y="2156641"/>
            <a:ext cx="12288146" cy="146430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600"/>
              <a:buFont typeface="Montserrat Black"/>
              <a:buNone/>
              <a:defRPr sz="3600" b="0" i="0" u="none" strike="noStrike" cap="none">
                <a:solidFill>
                  <a:schemeClr val="lt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400" dirty="0"/>
              <a:t>CẢM ƠN MỌI NGƯỜI ĐÃ LẮNG NGHE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bac9ab7f9_1_682"/>
          <p:cNvSpPr txBox="1">
            <a:spLocks noGrp="1"/>
          </p:cNvSpPr>
          <p:nvPr>
            <p:ph type="body" idx="1"/>
          </p:nvPr>
        </p:nvSpPr>
        <p:spPr>
          <a:xfrm>
            <a:off x="1651450" y="1111600"/>
            <a:ext cx="9767400" cy="5085300"/>
          </a:xfrm>
          <a:prstGeom prst="rect">
            <a:avLst/>
          </a:prstGeom>
          <a:noFill/>
          <a:ln>
            <a:noFill/>
          </a:ln>
        </p:spPr>
        <p:txBody>
          <a:bodyPr spcFirstLastPara="1" wrap="square" lIns="91425" tIns="45700" rIns="91425" bIns="45700" anchor="t" anchorCtr="0">
            <a:normAutofit/>
          </a:bodyPr>
          <a:lstStyle/>
          <a:p>
            <a:pPr marL="457200" lvl="0" indent="-335280" algn="l" rtl="0">
              <a:lnSpc>
                <a:spcPct val="200000"/>
              </a:lnSpc>
              <a:spcBef>
                <a:spcPts val="0"/>
              </a:spcBef>
              <a:spcAft>
                <a:spcPts val="0"/>
              </a:spcAft>
              <a:buClr>
                <a:srgbClr val="333333"/>
              </a:buClr>
              <a:buSzPct val="100000"/>
              <a:buAutoNum type="arabicPeriod"/>
            </a:pPr>
            <a:r>
              <a:rPr lang="en-US" sz="2400" dirty="0" err="1">
                <a:solidFill>
                  <a:srgbClr val="333333"/>
                </a:solidFill>
              </a:rPr>
              <a:t>Tổng</a:t>
            </a:r>
            <a:r>
              <a:rPr lang="en-US" sz="2400" dirty="0">
                <a:solidFill>
                  <a:srgbClr val="333333"/>
                </a:solidFill>
              </a:rPr>
              <a:t> </a:t>
            </a:r>
            <a:r>
              <a:rPr lang="en-US" sz="2400" dirty="0" err="1">
                <a:solidFill>
                  <a:srgbClr val="333333"/>
                </a:solidFill>
              </a:rPr>
              <a:t>quan</a:t>
            </a:r>
            <a:r>
              <a:rPr lang="en-US" sz="2400" dirty="0">
                <a:solidFill>
                  <a:srgbClr val="333333"/>
                </a:solidFill>
              </a:rPr>
              <a:t> </a:t>
            </a:r>
            <a:r>
              <a:rPr lang="en-US" sz="2400" dirty="0" err="1">
                <a:solidFill>
                  <a:srgbClr val="333333"/>
                </a:solidFill>
              </a:rPr>
              <a:t>dự</a:t>
            </a:r>
            <a:r>
              <a:rPr lang="en-US" sz="2400" dirty="0">
                <a:solidFill>
                  <a:srgbClr val="333333"/>
                </a:solidFill>
              </a:rPr>
              <a:t> </a:t>
            </a:r>
            <a:r>
              <a:rPr lang="en-US" sz="2400" dirty="0" err="1">
                <a:solidFill>
                  <a:srgbClr val="333333"/>
                </a:solidFill>
              </a:rPr>
              <a:t>án</a:t>
            </a:r>
            <a:endParaRPr sz="2400" dirty="0">
              <a:solidFill>
                <a:srgbClr val="333333"/>
              </a:solidFill>
            </a:endParaRPr>
          </a:p>
          <a:p>
            <a:pPr marL="457200" lvl="0" indent="-335280" algn="l" rtl="0">
              <a:lnSpc>
                <a:spcPct val="200000"/>
              </a:lnSpc>
              <a:spcBef>
                <a:spcPts val="0"/>
              </a:spcBef>
              <a:spcAft>
                <a:spcPts val="0"/>
              </a:spcAft>
              <a:buClr>
                <a:srgbClr val="333333"/>
              </a:buClr>
              <a:buSzPct val="100000"/>
              <a:buAutoNum type="arabicPeriod"/>
            </a:pPr>
            <a:r>
              <a:rPr lang="en-US" sz="2400" dirty="0" err="1">
                <a:solidFill>
                  <a:srgbClr val="333333"/>
                </a:solidFill>
              </a:rPr>
              <a:t>Các</a:t>
            </a:r>
            <a:r>
              <a:rPr lang="en-US" sz="2400" dirty="0">
                <a:solidFill>
                  <a:srgbClr val="333333"/>
                </a:solidFill>
              </a:rPr>
              <a:t> </a:t>
            </a:r>
            <a:r>
              <a:rPr lang="en-US" sz="2400" dirty="0" err="1">
                <a:solidFill>
                  <a:srgbClr val="333333"/>
                </a:solidFill>
              </a:rPr>
              <a:t>công</a:t>
            </a:r>
            <a:r>
              <a:rPr lang="en-US" sz="2400" dirty="0">
                <a:solidFill>
                  <a:srgbClr val="333333"/>
                </a:solidFill>
              </a:rPr>
              <a:t> </a:t>
            </a:r>
            <a:r>
              <a:rPr lang="en-US" sz="2400" dirty="0" err="1">
                <a:solidFill>
                  <a:srgbClr val="333333"/>
                </a:solidFill>
              </a:rPr>
              <a:t>nghệ</a:t>
            </a:r>
            <a:r>
              <a:rPr lang="en-US" sz="2400" dirty="0">
                <a:solidFill>
                  <a:srgbClr val="333333"/>
                </a:solidFill>
              </a:rPr>
              <a:t>, </a:t>
            </a:r>
            <a:r>
              <a:rPr lang="en-US" sz="2400" dirty="0" err="1">
                <a:solidFill>
                  <a:srgbClr val="333333"/>
                </a:solidFill>
              </a:rPr>
              <a:t>công</a:t>
            </a:r>
            <a:r>
              <a:rPr lang="en-US" sz="2400" dirty="0">
                <a:solidFill>
                  <a:srgbClr val="333333"/>
                </a:solidFill>
              </a:rPr>
              <a:t> </a:t>
            </a:r>
            <a:r>
              <a:rPr lang="en-US" sz="2400" dirty="0" err="1">
                <a:solidFill>
                  <a:srgbClr val="333333"/>
                </a:solidFill>
              </a:rPr>
              <a:t>cụ</a:t>
            </a:r>
            <a:r>
              <a:rPr lang="en-US" sz="2400" dirty="0">
                <a:solidFill>
                  <a:srgbClr val="333333"/>
                </a:solidFill>
              </a:rPr>
              <a:t> </a:t>
            </a:r>
            <a:r>
              <a:rPr lang="en-US" sz="2400" dirty="0" err="1">
                <a:solidFill>
                  <a:srgbClr val="333333"/>
                </a:solidFill>
              </a:rPr>
              <a:t>sử</a:t>
            </a:r>
            <a:r>
              <a:rPr lang="en-US" sz="2400" dirty="0">
                <a:solidFill>
                  <a:srgbClr val="333333"/>
                </a:solidFill>
              </a:rPr>
              <a:t> </a:t>
            </a:r>
            <a:r>
              <a:rPr lang="en-US" sz="2400" dirty="0" err="1">
                <a:solidFill>
                  <a:srgbClr val="333333"/>
                </a:solidFill>
              </a:rPr>
              <a:t>dụng</a:t>
            </a:r>
            <a:endParaRPr sz="2400" dirty="0">
              <a:solidFill>
                <a:srgbClr val="333333"/>
              </a:solidFill>
            </a:endParaRPr>
          </a:p>
          <a:p>
            <a:pPr marL="457200" lvl="0" indent="-335280" algn="l" rtl="0">
              <a:lnSpc>
                <a:spcPct val="200000"/>
              </a:lnSpc>
              <a:spcBef>
                <a:spcPts val="0"/>
              </a:spcBef>
              <a:spcAft>
                <a:spcPts val="0"/>
              </a:spcAft>
              <a:buClr>
                <a:srgbClr val="333333"/>
              </a:buClr>
              <a:buSzPct val="100000"/>
              <a:buAutoNum type="arabicPeriod"/>
            </a:pPr>
            <a:r>
              <a:rPr lang="en-US" sz="2400" dirty="0" err="1">
                <a:solidFill>
                  <a:srgbClr val="333333"/>
                </a:solidFill>
              </a:rPr>
              <a:t>Thiết</a:t>
            </a:r>
            <a:r>
              <a:rPr lang="en-US" sz="2400" dirty="0">
                <a:solidFill>
                  <a:srgbClr val="333333"/>
                </a:solidFill>
              </a:rPr>
              <a:t> </a:t>
            </a:r>
            <a:r>
              <a:rPr lang="en-US" sz="2400" dirty="0" err="1">
                <a:solidFill>
                  <a:srgbClr val="333333"/>
                </a:solidFill>
              </a:rPr>
              <a:t>kế</a:t>
            </a:r>
            <a:r>
              <a:rPr lang="en-US" sz="2400" dirty="0">
                <a:solidFill>
                  <a:srgbClr val="333333"/>
                </a:solidFill>
              </a:rPr>
              <a:t> </a:t>
            </a:r>
            <a:r>
              <a:rPr lang="en-US" sz="2400" dirty="0" err="1">
                <a:solidFill>
                  <a:srgbClr val="333333"/>
                </a:solidFill>
              </a:rPr>
              <a:t>giao</a:t>
            </a:r>
            <a:r>
              <a:rPr lang="en-US" sz="2400" dirty="0">
                <a:solidFill>
                  <a:srgbClr val="333333"/>
                </a:solidFill>
              </a:rPr>
              <a:t> </a:t>
            </a:r>
            <a:r>
              <a:rPr lang="en-US" sz="2400" dirty="0" err="1">
                <a:solidFill>
                  <a:srgbClr val="333333"/>
                </a:solidFill>
              </a:rPr>
              <a:t>diện</a:t>
            </a:r>
            <a:endParaRPr sz="2400" dirty="0">
              <a:solidFill>
                <a:srgbClr val="333333"/>
              </a:solidFill>
            </a:endParaRPr>
          </a:p>
          <a:p>
            <a:pPr marL="457200" lvl="0" indent="-335280" algn="just" rtl="0">
              <a:lnSpc>
                <a:spcPct val="200000"/>
              </a:lnSpc>
              <a:spcBef>
                <a:spcPts val="0"/>
              </a:spcBef>
              <a:spcAft>
                <a:spcPts val="0"/>
              </a:spcAft>
              <a:buClr>
                <a:srgbClr val="333333"/>
              </a:buClr>
              <a:buSzPct val="100000"/>
              <a:buAutoNum type="arabicPeriod"/>
            </a:pPr>
            <a:r>
              <a:rPr lang="en-US" sz="2400" dirty="0" err="1">
                <a:solidFill>
                  <a:srgbClr val="333333"/>
                </a:solidFill>
              </a:rPr>
              <a:t>Kết</a:t>
            </a:r>
            <a:r>
              <a:rPr lang="en-US" sz="2400" dirty="0">
                <a:solidFill>
                  <a:srgbClr val="333333"/>
                </a:solidFill>
              </a:rPr>
              <a:t> </a:t>
            </a:r>
            <a:r>
              <a:rPr lang="en-US" sz="2400" dirty="0" err="1">
                <a:solidFill>
                  <a:srgbClr val="333333"/>
                </a:solidFill>
              </a:rPr>
              <a:t>quả</a:t>
            </a:r>
            <a:r>
              <a:rPr lang="en-US" sz="2400" dirty="0">
                <a:solidFill>
                  <a:srgbClr val="333333"/>
                </a:solidFill>
              </a:rPr>
              <a:t> </a:t>
            </a:r>
            <a:r>
              <a:rPr lang="en-US" sz="2400" dirty="0" err="1">
                <a:solidFill>
                  <a:srgbClr val="333333"/>
                </a:solidFill>
              </a:rPr>
              <a:t>đạt</a:t>
            </a:r>
            <a:r>
              <a:rPr lang="en-US" sz="2400" dirty="0">
                <a:solidFill>
                  <a:srgbClr val="333333"/>
                </a:solidFill>
              </a:rPr>
              <a:t> </a:t>
            </a:r>
            <a:r>
              <a:rPr lang="en-US" sz="2400" dirty="0" err="1">
                <a:solidFill>
                  <a:srgbClr val="333333"/>
                </a:solidFill>
              </a:rPr>
              <a:t>được</a:t>
            </a:r>
            <a:r>
              <a:rPr lang="en-US" sz="2400" dirty="0">
                <a:solidFill>
                  <a:srgbClr val="333333"/>
                </a:solidFill>
              </a:rPr>
              <a:t> </a:t>
            </a:r>
            <a:r>
              <a:rPr lang="en-US" sz="2400" dirty="0" err="1">
                <a:solidFill>
                  <a:srgbClr val="333333"/>
                </a:solidFill>
              </a:rPr>
              <a:t>và</a:t>
            </a:r>
            <a:r>
              <a:rPr lang="en-US" sz="2400" dirty="0">
                <a:solidFill>
                  <a:srgbClr val="333333"/>
                </a:solidFill>
              </a:rPr>
              <a:t> </a:t>
            </a:r>
            <a:r>
              <a:rPr lang="en-US" sz="2400" dirty="0" err="1">
                <a:solidFill>
                  <a:srgbClr val="333333"/>
                </a:solidFill>
              </a:rPr>
              <a:t>hướng</a:t>
            </a:r>
            <a:r>
              <a:rPr lang="en-US" sz="2400" dirty="0">
                <a:solidFill>
                  <a:srgbClr val="333333"/>
                </a:solidFill>
              </a:rPr>
              <a:t> </a:t>
            </a:r>
            <a:r>
              <a:rPr lang="en-US" sz="2400" dirty="0" err="1">
                <a:solidFill>
                  <a:srgbClr val="333333"/>
                </a:solidFill>
              </a:rPr>
              <a:t>phát</a:t>
            </a:r>
            <a:r>
              <a:rPr lang="en-US" sz="2400" dirty="0">
                <a:solidFill>
                  <a:srgbClr val="333333"/>
                </a:solidFill>
              </a:rPr>
              <a:t> </a:t>
            </a:r>
            <a:r>
              <a:rPr lang="en-US" sz="2400" dirty="0" err="1">
                <a:solidFill>
                  <a:srgbClr val="333333"/>
                </a:solidFill>
              </a:rPr>
              <a:t>triển</a:t>
            </a:r>
            <a:r>
              <a:rPr lang="en-US" sz="2400" dirty="0">
                <a:solidFill>
                  <a:srgbClr val="333333"/>
                </a:solidFill>
              </a:rPr>
              <a:t> </a:t>
            </a:r>
            <a:r>
              <a:rPr lang="en-US" sz="2400" dirty="0" err="1">
                <a:solidFill>
                  <a:srgbClr val="333333"/>
                </a:solidFill>
              </a:rPr>
              <a:t>trong</a:t>
            </a:r>
            <a:r>
              <a:rPr lang="en-US" sz="2400" dirty="0">
                <a:solidFill>
                  <a:srgbClr val="333333"/>
                </a:solidFill>
              </a:rPr>
              <a:t> </a:t>
            </a:r>
            <a:r>
              <a:rPr lang="en-US" sz="2400" dirty="0" err="1">
                <a:solidFill>
                  <a:srgbClr val="333333"/>
                </a:solidFill>
              </a:rPr>
              <a:t>tương</a:t>
            </a:r>
            <a:r>
              <a:rPr lang="en-US" sz="2400" dirty="0">
                <a:solidFill>
                  <a:srgbClr val="333333"/>
                </a:solidFill>
              </a:rPr>
              <a:t> </a:t>
            </a:r>
            <a:r>
              <a:rPr lang="en-US" sz="2400" dirty="0" err="1">
                <a:solidFill>
                  <a:srgbClr val="333333"/>
                </a:solidFill>
              </a:rPr>
              <a:t>lai</a:t>
            </a:r>
            <a:endParaRPr sz="2400" dirty="0">
              <a:solidFill>
                <a:srgbClr val="333333"/>
              </a:solidFill>
            </a:endParaRPr>
          </a:p>
          <a:p>
            <a:pPr marL="457200" lvl="0" indent="-335280" algn="l" rtl="0">
              <a:lnSpc>
                <a:spcPct val="200000"/>
              </a:lnSpc>
              <a:spcBef>
                <a:spcPts val="0"/>
              </a:spcBef>
              <a:spcAft>
                <a:spcPts val="0"/>
              </a:spcAft>
              <a:buClr>
                <a:srgbClr val="333333"/>
              </a:buClr>
              <a:buSzPct val="100000"/>
              <a:buAutoNum type="arabicPeriod"/>
            </a:pPr>
            <a:r>
              <a:rPr lang="en-US" sz="2400" dirty="0" err="1">
                <a:solidFill>
                  <a:srgbClr val="333333"/>
                </a:solidFill>
              </a:rPr>
              <a:t>Hạn</a:t>
            </a:r>
            <a:r>
              <a:rPr lang="en-US" sz="2400" dirty="0">
                <a:solidFill>
                  <a:srgbClr val="333333"/>
                </a:solidFill>
              </a:rPr>
              <a:t> </a:t>
            </a:r>
            <a:r>
              <a:rPr lang="en-US" sz="2400" dirty="0" err="1">
                <a:solidFill>
                  <a:srgbClr val="333333"/>
                </a:solidFill>
              </a:rPr>
              <a:t>chế</a:t>
            </a:r>
            <a:r>
              <a:rPr lang="en-US" sz="2400" dirty="0">
                <a:solidFill>
                  <a:srgbClr val="333333"/>
                </a:solidFill>
              </a:rPr>
              <a:t> </a:t>
            </a:r>
            <a:r>
              <a:rPr lang="en-US" sz="2400" dirty="0" err="1">
                <a:solidFill>
                  <a:srgbClr val="333333"/>
                </a:solidFill>
              </a:rPr>
              <a:t>của</a:t>
            </a:r>
            <a:r>
              <a:rPr lang="en-US" sz="2400" dirty="0">
                <a:solidFill>
                  <a:srgbClr val="333333"/>
                </a:solidFill>
              </a:rPr>
              <a:t> </a:t>
            </a:r>
            <a:r>
              <a:rPr lang="en-US" sz="2400" dirty="0" err="1">
                <a:solidFill>
                  <a:srgbClr val="333333"/>
                </a:solidFill>
              </a:rPr>
              <a:t>của</a:t>
            </a:r>
            <a:r>
              <a:rPr lang="en-US" sz="2400" dirty="0">
                <a:solidFill>
                  <a:srgbClr val="333333"/>
                </a:solidFill>
              </a:rPr>
              <a:t> </a:t>
            </a:r>
            <a:r>
              <a:rPr lang="en-US" sz="2400" dirty="0" err="1">
                <a:solidFill>
                  <a:srgbClr val="333333"/>
                </a:solidFill>
              </a:rPr>
              <a:t>đề</a:t>
            </a:r>
            <a:r>
              <a:rPr lang="en-US" sz="2400" dirty="0">
                <a:solidFill>
                  <a:srgbClr val="333333"/>
                </a:solidFill>
              </a:rPr>
              <a:t> </a:t>
            </a:r>
            <a:r>
              <a:rPr lang="en-US" sz="2400" dirty="0" err="1">
                <a:solidFill>
                  <a:srgbClr val="333333"/>
                </a:solidFill>
              </a:rPr>
              <a:t>tài</a:t>
            </a:r>
            <a:endParaRPr sz="2400" dirty="0">
              <a:solidFill>
                <a:srgbClr val="333333"/>
              </a:solidFill>
            </a:endParaRPr>
          </a:p>
          <a:p>
            <a:pPr marL="457200" lvl="0" indent="-335280" algn="l" rtl="0">
              <a:lnSpc>
                <a:spcPct val="200000"/>
              </a:lnSpc>
              <a:spcBef>
                <a:spcPts val="0"/>
              </a:spcBef>
              <a:spcAft>
                <a:spcPts val="0"/>
              </a:spcAft>
              <a:buClr>
                <a:srgbClr val="333333"/>
              </a:buClr>
              <a:buSzPct val="100000"/>
              <a:buAutoNum type="arabicPeriod"/>
            </a:pPr>
            <a:r>
              <a:rPr lang="en-US" sz="2400" dirty="0">
                <a:solidFill>
                  <a:srgbClr val="333333"/>
                </a:solidFill>
              </a:rPr>
              <a:t>Demo </a:t>
            </a:r>
            <a:r>
              <a:rPr lang="en-US" sz="2400" dirty="0" err="1">
                <a:solidFill>
                  <a:srgbClr val="333333"/>
                </a:solidFill>
              </a:rPr>
              <a:t>ứng</a:t>
            </a:r>
            <a:r>
              <a:rPr lang="en-US" sz="2400" dirty="0">
                <a:solidFill>
                  <a:srgbClr val="333333"/>
                </a:solidFill>
              </a:rPr>
              <a:t> </a:t>
            </a:r>
            <a:r>
              <a:rPr lang="en-US" sz="2400" dirty="0" err="1">
                <a:solidFill>
                  <a:srgbClr val="333333"/>
                </a:solidFill>
              </a:rPr>
              <a:t>dụng</a:t>
            </a:r>
            <a:endParaRPr sz="2400" dirty="0">
              <a:solidFill>
                <a:srgbClr val="333333"/>
              </a:solidFill>
            </a:endParaRPr>
          </a:p>
          <a:p>
            <a:pPr marL="76200" lvl="0" indent="0" algn="l" rtl="0">
              <a:lnSpc>
                <a:spcPct val="200000"/>
              </a:lnSpc>
              <a:spcBef>
                <a:spcPts val="0"/>
              </a:spcBef>
              <a:spcAft>
                <a:spcPts val="0"/>
              </a:spcAft>
              <a:buClr>
                <a:srgbClr val="333333"/>
              </a:buClr>
              <a:buSzPct val="100000"/>
              <a:buNone/>
            </a:pPr>
            <a:endParaRPr sz="2400" dirty="0">
              <a:solidFill>
                <a:srgbClr val="333333"/>
              </a:solidFill>
            </a:endParaRPr>
          </a:p>
        </p:txBody>
      </p:sp>
      <p:sp>
        <p:nvSpPr>
          <p:cNvPr id="167" name="Google Shape;167;g11bac9ab7f9_1_682"/>
          <p:cNvSpPr txBox="1">
            <a:spLocks noGrp="1"/>
          </p:cNvSpPr>
          <p:nvPr>
            <p:ph type="title"/>
          </p:nvPr>
        </p:nvSpPr>
        <p:spPr>
          <a:xfrm rot="5400000">
            <a:off x="-1686375" y="1500953"/>
            <a:ext cx="5085300" cy="18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00000"/>
              </a:buClr>
              <a:buSzPts val="6000"/>
              <a:buFont typeface="Montserrat Black"/>
              <a:buNone/>
            </a:pPr>
            <a:r>
              <a:rPr lang="en-US"/>
              <a:t> NỘI DUNG</a:t>
            </a:r>
            <a:endParaRPr/>
          </a:p>
        </p:txBody>
      </p:sp>
      <p:pic>
        <p:nvPicPr>
          <p:cNvPr id="168" name="Google Shape;168;g11bac9ab7f9_1_682"/>
          <p:cNvPicPr preferRelativeResize="0"/>
          <p:nvPr/>
        </p:nvPicPr>
        <p:blipFill rotWithShape="1">
          <a:blip r:embed="rId3">
            <a:alphaModFix/>
          </a:blip>
          <a:srcRect/>
          <a:stretch/>
        </p:blipFill>
        <p:spPr>
          <a:xfrm>
            <a:off x="-1863816" y="5111676"/>
            <a:ext cx="3515280" cy="349264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barn(inVertical)">
                                      <p:cBhvr>
                                        <p:cTn id="7" dur="75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barn(inVertical)">
                                      <p:cBhvr>
                                        <p:cTn id="12" dur="750"/>
                                        <p:tgtEl>
                                          <p:spTgt spid="1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Effect transition="in" filter="barn(inVertical)">
                                      <p:cBhvr>
                                        <p:cTn id="17" dur="750"/>
                                        <p:tgtEl>
                                          <p:spTgt spid="1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6">
                                            <p:txEl>
                                              <p:pRg st="3" end="3"/>
                                            </p:txEl>
                                          </p:spTgt>
                                        </p:tgtEl>
                                        <p:attrNameLst>
                                          <p:attrName>style.visibility</p:attrName>
                                        </p:attrNameLst>
                                      </p:cBhvr>
                                      <p:to>
                                        <p:strVal val="visible"/>
                                      </p:to>
                                    </p:set>
                                    <p:animEffect transition="in" filter="barn(inVertical)">
                                      <p:cBhvr>
                                        <p:cTn id="22" dur="750"/>
                                        <p:tgtEl>
                                          <p:spTgt spid="1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6">
                                            <p:txEl>
                                              <p:pRg st="4" end="4"/>
                                            </p:txEl>
                                          </p:spTgt>
                                        </p:tgtEl>
                                        <p:attrNameLst>
                                          <p:attrName>style.visibility</p:attrName>
                                        </p:attrNameLst>
                                      </p:cBhvr>
                                      <p:to>
                                        <p:strVal val="visible"/>
                                      </p:to>
                                    </p:set>
                                    <p:animEffect transition="in" filter="barn(inVertical)">
                                      <p:cBhvr>
                                        <p:cTn id="27" dur="750"/>
                                        <p:tgtEl>
                                          <p:spTgt spid="1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6">
                                            <p:txEl>
                                              <p:pRg st="5" end="5"/>
                                            </p:txEl>
                                          </p:spTgt>
                                        </p:tgtEl>
                                        <p:attrNameLst>
                                          <p:attrName>style.visibility</p:attrName>
                                        </p:attrNameLst>
                                      </p:cBhvr>
                                      <p:to>
                                        <p:strVal val="visible"/>
                                      </p:to>
                                    </p:set>
                                    <p:animEffect transition="in" filter="barn(inVertical)">
                                      <p:cBhvr>
                                        <p:cTn id="32" dur="750"/>
                                        <p:tgtEl>
                                          <p:spTgt spid="1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1. TỔNG QUAN DỰ ÁN</a:t>
            </a:r>
            <a:endParaRPr dirty="0"/>
          </a:p>
        </p:txBody>
      </p:sp>
      <p:sp>
        <p:nvSpPr>
          <p:cNvPr id="174" name="Google Shape;174;p1"/>
          <p:cNvSpPr txBox="1"/>
          <p:nvPr/>
        </p:nvSpPr>
        <p:spPr>
          <a:xfrm>
            <a:off x="705614" y="1185964"/>
            <a:ext cx="11071606" cy="5162891"/>
          </a:xfrm>
          <a:prstGeom prst="rect">
            <a:avLst/>
          </a:prstGeom>
          <a:noFill/>
          <a:ln>
            <a:noFill/>
          </a:ln>
        </p:spPr>
        <p:txBody>
          <a:bodyPr spcFirstLastPara="1" wrap="square" lIns="91425" tIns="91425" rIns="91425" bIns="91425" anchor="t" anchorCtr="0">
            <a:noAutofit/>
          </a:bodyPr>
          <a:lstStyle/>
          <a:p>
            <a:pPr marL="342900" lvl="0" indent="-342900" algn="just" rtl="0">
              <a:lnSpc>
                <a:spcPct val="150000"/>
              </a:lnSpc>
              <a:spcBef>
                <a:spcPts val="0"/>
              </a:spcBef>
              <a:spcAft>
                <a:spcPts val="0"/>
              </a:spcAft>
              <a:buFont typeface="Arial" panose="020B0604020202020204" pitchFamily="34" charset="0"/>
              <a:buChar char="•"/>
            </a:pPr>
            <a:r>
              <a:rPr lang="vi-VN" sz="2400" b="0" i="0" dirty="0">
                <a:solidFill>
                  <a:srgbClr val="0D0D0D"/>
                </a:solidFill>
                <a:effectLst/>
                <a:highlight>
                  <a:srgbClr val="FFFFFF"/>
                </a:highlight>
                <a:latin typeface="Montserrat" panose="00000500000000000000" pitchFamily="2" charset="0"/>
              </a:rPr>
              <a:t>Dự án là một nền tảng trực tuyến cung cấp các dịch vụ liên quan đến tuyển dụng và việc làm</a:t>
            </a:r>
            <a:r>
              <a:rPr lang="en-US" sz="2400" dirty="0">
                <a:solidFill>
                  <a:srgbClr val="0D0D0D"/>
                </a:solidFill>
                <a:highlight>
                  <a:srgbClr val="FFFFFF"/>
                </a:highlight>
                <a:latin typeface="Montserrat" panose="00000500000000000000" pitchFamily="2" charset="0"/>
              </a:rPr>
              <a:t>.</a:t>
            </a:r>
            <a:endParaRPr lang="en-US" sz="2400" b="0" i="0" dirty="0">
              <a:solidFill>
                <a:srgbClr val="0D0D0D"/>
              </a:solidFill>
              <a:effectLst/>
              <a:highlight>
                <a:srgbClr val="FFFFFF"/>
              </a:highlight>
              <a:latin typeface="Montserrat" panose="00000500000000000000" pitchFamily="2" charset="0"/>
            </a:endParaRPr>
          </a:p>
          <a:p>
            <a:pPr marL="342900" lvl="0" indent="-342900" algn="just" rtl="0">
              <a:lnSpc>
                <a:spcPct val="150000"/>
              </a:lnSpc>
              <a:spcBef>
                <a:spcPts val="0"/>
              </a:spcBef>
              <a:spcAft>
                <a:spcPts val="0"/>
              </a:spcAft>
              <a:buFont typeface="Arial" panose="020B0604020202020204" pitchFamily="34" charset="0"/>
              <a:buChar char="•"/>
            </a:pPr>
            <a:r>
              <a:rPr lang="en-US" sz="2400" dirty="0">
                <a:solidFill>
                  <a:srgbClr val="0D0D0D"/>
                </a:solidFill>
                <a:highlight>
                  <a:srgbClr val="FFFFFF"/>
                </a:highlight>
                <a:latin typeface="Montserrat" panose="00000500000000000000" pitchFamily="2" charset="0"/>
              </a:rPr>
              <a:t>G</a:t>
            </a:r>
            <a:r>
              <a:rPr lang="vi-VN" sz="2400" b="0" i="0" dirty="0">
                <a:solidFill>
                  <a:srgbClr val="0D0D0D"/>
                </a:solidFill>
                <a:effectLst/>
                <a:highlight>
                  <a:srgbClr val="FFFFFF"/>
                </a:highlight>
                <a:latin typeface="Montserrat" panose="00000500000000000000" pitchFamily="2" charset="0"/>
              </a:rPr>
              <a:t>iúp người dùng tạo và quản lý hồ sơ cá nhân chuyên nghiệp</a:t>
            </a:r>
            <a:r>
              <a:rPr lang="en-US" sz="2400" dirty="0">
                <a:solidFill>
                  <a:srgbClr val="0D0D0D"/>
                </a:solidFill>
                <a:highlight>
                  <a:srgbClr val="FFFFFF"/>
                </a:highlight>
                <a:latin typeface="Montserrat" panose="00000500000000000000" pitchFamily="2" charset="0"/>
              </a:rPr>
              <a:t>.</a:t>
            </a:r>
            <a:endParaRPr lang="en-US" sz="2400" b="0" i="0" dirty="0">
              <a:solidFill>
                <a:srgbClr val="0D0D0D"/>
              </a:solidFill>
              <a:effectLst/>
              <a:highlight>
                <a:srgbClr val="FFFFFF"/>
              </a:highlight>
              <a:latin typeface="Montserrat" panose="00000500000000000000" pitchFamily="2" charset="0"/>
            </a:endParaRPr>
          </a:p>
          <a:p>
            <a:pPr marL="342900" lvl="0" indent="-342900" algn="just" rtl="0">
              <a:lnSpc>
                <a:spcPct val="150000"/>
              </a:lnSpc>
              <a:spcBef>
                <a:spcPts val="0"/>
              </a:spcBef>
              <a:spcAft>
                <a:spcPts val="0"/>
              </a:spcAft>
              <a:buFont typeface="Arial" panose="020B0604020202020204" pitchFamily="34" charset="0"/>
              <a:buChar char="•"/>
            </a:pPr>
            <a:r>
              <a:rPr lang="en-US" sz="2400" dirty="0">
                <a:solidFill>
                  <a:srgbClr val="0D0D0D"/>
                </a:solidFill>
                <a:highlight>
                  <a:srgbClr val="FFFFFF"/>
                </a:highlight>
                <a:latin typeface="Montserrat" panose="00000500000000000000" pitchFamily="2" charset="0"/>
              </a:rPr>
              <a:t>T</a:t>
            </a:r>
            <a:r>
              <a:rPr lang="vi-VN" sz="2400" b="0" i="0" dirty="0">
                <a:solidFill>
                  <a:srgbClr val="0D0D0D"/>
                </a:solidFill>
                <a:effectLst/>
                <a:highlight>
                  <a:srgbClr val="FFFFFF"/>
                </a:highlight>
                <a:latin typeface="Montserrat" panose="00000500000000000000" pitchFamily="2" charset="0"/>
              </a:rPr>
              <a:t>ìm kiếm việc làm phù hợp và tương tác với các nhà tuyển dụng.</a:t>
            </a:r>
            <a:endParaRPr lang="en-US" sz="2400" dirty="0">
              <a:solidFill>
                <a:srgbClr val="0D0D0D"/>
              </a:solidFill>
              <a:highlight>
                <a:srgbClr val="FFFFFF"/>
              </a:highlight>
              <a:latin typeface="Montserrat" panose="00000500000000000000" pitchFamily="2" charset="0"/>
            </a:endParaRPr>
          </a:p>
          <a:p>
            <a:pPr marL="342900" lvl="0" indent="-342900" algn="just" rtl="0">
              <a:lnSpc>
                <a:spcPct val="150000"/>
              </a:lnSpc>
              <a:spcBef>
                <a:spcPts val="0"/>
              </a:spcBef>
              <a:spcAft>
                <a:spcPts val="0"/>
              </a:spcAft>
              <a:buFont typeface="Arial" panose="020B0604020202020204" pitchFamily="34" charset="0"/>
              <a:buChar char="•"/>
            </a:pPr>
            <a:r>
              <a:rPr lang="en-US" sz="2400" b="0" i="0" dirty="0" err="1">
                <a:solidFill>
                  <a:srgbClr val="0D0D0D"/>
                </a:solidFill>
                <a:effectLst/>
                <a:highlight>
                  <a:srgbClr val="FFFFFF"/>
                </a:highlight>
                <a:latin typeface="Montserrat" panose="00000500000000000000" pitchFamily="2" charset="0"/>
              </a:rPr>
              <a:t>Cũng</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như</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có</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sự</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quản</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lý</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của</a:t>
            </a:r>
            <a:r>
              <a:rPr lang="en-US" sz="2400" b="0" i="0" dirty="0">
                <a:solidFill>
                  <a:srgbClr val="0D0D0D"/>
                </a:solidFill>
                <a:effectLst/>
                <a:highlight>
                  <a:srgbClr val="FFFFFF"/>
                </a:highlight>
                <a:latin typeface="Montserrat" panose="00000500000000000000" pitchFamily="2" charset="0"/>
              </a:rPr>
              <a:t> admin </a:t>
            </a:r>
            <a:r>
              <a:rPr lang="en-US" sz="2400" b="0" i="0" dirty="0" err="1">
                <a:solidFill>
                  <a:srgbClr val="0D0D0D"/>
                </a:solidFill>
                <a:effectLst/>
                <a:highlight>
                  <a:srgbClr val="FFFFFF"/>
                </a:highlight>
                <a:latin typeface="Montserrat" panose="00000500000000000000" pitchFamily="2" charset="0"/>
              </a:rPr>
              <a:t>về</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tất</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cả</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công</a:t>
            </a:r>
            <a:r>
              <a:rPr lang="en-US" sz="2400" b="0" i="0" dirty="0">
                <a:solidFill>
                  <a:srgbClr val="0D0D0D"/>
                </a:solidFill>
                <a:effectLst/>
                <a:highlight>
                  <a:srgbClr val="FFFFFF"/>
                </a:highlight>
                <a:latin typeface="Montserrat" panose="00000500000000000000" pitchFamily="2" charset="0"/>
              </a:rPr>
              <a:t> ty </a:t>
            </a:r>
            <a:r>
              <a:rPr lang="en-US" sz="2400" b="0" i="0" dirty="0" err="1">
                <a:solidFill>
                  <a:srgbClr val="0D0D0D"/>
                </a:solidFill>
                <a:effectLst/>
                <a:highlight>
                  <a:srgbClr val="FFFFFF"/>
                </a:highlight>
                <a:latin typeface="Montserrat" panose="00000500000000000000" pitchFamily="2" charset="0"/>
              </a:rPr>
              <a:t>và</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người</a:t>
            </a:r>
            <a:r>
              <a:rPr lang="en-US" sz="2400" b="0" i="0" dirty="0">
                <a:solidFill>
                  <a:srgbClr val="0D0D0D"/>
                </a:solidFill>
                <a:effectLst/>
                <a:highlight>
                  <a:srgbClr val="FFFFFF"/>
                </a:highlight>
                <a:latin typeface="Montserrat" panose="00000500000000000000" pitchFamily="2" charset="0"/>
              </a:rPr>
              <a:t> </a:t>
            </a:r>
            <a:r>
              <a:rPr lang="en-US" sz="2400" b="0" i="0" dirty="0" err="1">
                <a:solidFill>
                  <a:srgbClr val="0D0D0D"/>
                </a:solidFill>
                <a:effectLst/>
                <a:highlight>
                  <a:srgbClr val="FFFFFF"/>
                </a:highlight>
                <a:latin typeface="Montserrat" panose="00000500000000000000" pitchFamily="2" charset="0"/>
              </a:rPr>
              <a:t>dùng</a:t>
            </a:r>
            <a:r>
              <a:rPr lang="en-US" sz="2400" dirty="0">
                <a:solidFill>
                  <a:srgbClr val="0D0D0D"/>
                </a:solidFill>
                <a:highlight>
                  <a:srgbClr val="FFFFFF"/>
                </a:highlight>
                <a:latin typeface="Montserrat" panose="00000500000000000000" pitchFamily="2" charset="0"/>
              </a:rPr>
              <a:t>.</a:t>
            </a:r>
          </a:p>
          <a:p>
            <a:pPr marL="0" lvl="0" indent="0" algn="just" rtl="0">
              <a:lnSpc>
                <a:spcPct val="150000"/>
              </a:lnSpc>
              <a:spcBef>
                <a:spcPts val="0"/>
              </a:spcBef>
              <a:spcAft>
                <a:spcPts val="0"/>
              </a:spcAft>
              <a:buNone/>
            </a:pPr>
            <a:r>
              <a:rPr lang="en-US" sz="2400" b="1" i="0" dirty="0" err="1">
                <a:solidFill>
                  <a:srgbClr val="0D0D0D"/>
                </a:solidFill>
                <a:effectLst/>
                <a:highlight>
                  <a:srgbClr val="FFFFFF"/>
                </a:highlight>
                <a:latin typeface="Montserrat" panose="00000500000000000000" pitchFamily="2" charset="0"/>
              </a:rPr>
              <a:t>M</a:t>
            </a:r>
            <a:r>
              <a:rPr lang="en-US" sz="2400" b="1" dirty="0" err="1">
                <a:solidFill>
                  <a:srgbClr val="0D0D0D"/>
                </a:solidFill>
                <a:highlight>
                  <a:srgbClr val="FFFFFF"/>
                </a:highlight>
                <a:latin typeface="Montserrat" panose="00000500000000000000" pitchFamily="2" charset="0"/>
              </a:rPr>
              <a:t>ục</a:t>
            </a:r>
            <a:r>
              <a:rPr lang="en-US" sz="2400" b="1" dirty="0">
                <a:solidFill>
                  <a:srgbClr val="0D0D0D"/>
                </a:solidFill>
                <a:highlight>
                  <a:srgbClr val="FFFFFF"/>
                </a:highlight>
                <a:latin typeface="Montserrat" panose="00000500000000000000" pitchFamily="2" charset="0"/>
              </a:rPr>
              <a:t> </a:t>
            </a:r>
            <a:r>
              <a:rPr lang="en-US" sz="2400" b="1" dirty="0" err="1">
                <a:solidFill>
                  <a:srgbClr val="0D0D0D"/>
                </a:solidFill>
                <a:highlight>
                  <a:srgbClr val="FFFFFF"/>
                </a:highlight>
                <a:latin typeface="Montserrat" panose="00000500000000000000" pitchFamily="2" charset="0"/>
              </a:rPr>
              <a:t>tiêu</a:t>
            </a:r>
            <a:r>
              <a:rPr lang="en-US" sz="2400" b="1" dirty="0">
                <a:solidFill>
                  <a:srgbClr val="0D0D0D"/>
                </a:solidFill>
                <a:highlight>
                  <a:srgbClr val="FFFFFF"/>
                </a:highlight>
                <a:latin typeface="Montserrat" panose="00000500000000000000" pitchFamily="2" charset="0"/>
              </a:rPr>
              <a:t> </a:t>
            </a:r>
            <a:r>
              <a:rPr lang="en-US" sz="2400" b="1" dirty="0" err="1">
                <a:solidFill>
                  <a:srgbClr val="0D0D0D"/>
                </a:solidFill>
                <a:highlight>
                  <a:srgbClr val="FFFFFF"/>
                </a:highlight>
                <a:latin typeface="Montserrat" panose="00000500000000000000" pitchFamily="2" charset="0"/>
              </a:rPr>
              <a:t>của</a:t>
            </a:r>
            <a:r>
              <a:rPr lang="en-US" sz="2400" b="1" dirty="0">
                <a:solidFill>
                  <a:srgbClr val="0D0D0D"/>
                </a:solidFill>
                <a:highlight>
                  <a:srgbClr val="FFFFFF"/>
                </a:highlight>
                <a:latin typeface="Montserrat" panose="00000500000000000000" pitchFamily="2" charset="0"/>
              </a:rPr>
              <a:t> </a:t>
            </a:r>
            <a:r>
              <a:rPr lang="en-US" sz="2400" b="1" dirty="0" err="1">
                <a:solidFill>
                  <a:srgbClr val="0D0D0D"/>
                </a:solidFill>
                <a:highlight>
                  <a:srgbClr val="FFFFFF"/>
                </a:highlight>
                <a:latin typeface="Montserrat" panose="00000500000000000000" pitchFamily="2" charset="0"/>
              </a:rPr>
              <a:t>dự</a:t>
            </a:r>
            <a:r>
              <a:rPr lang="en-US" sz="2400" b="1" dirty="0">
                <a:solidFill>
                  <a:srgbClr val="0D0D0D"/>
                </a:solidFill>
                <a:highlight>
                  <a:srgbClr val="FFFFFF"/>
                </a:highlight>
                <a:latin typeface="Montserrat" panose="00000500000000000000" pitchFamily="2" charset="0"/>
              </a:rPr>
              <a:t> </a:t>
            </a:r>
            <a:r>
              <a:rPr lang="en-US" sz="2400" b="1" dirty="0" err="1">
                <a:solidFill>
                  <a:srgbClr val="0D0D0D"/>
                </a:solidFill>
                <a:highlight>
                  <a:srgbClr val="FFFFFF"/>
                </a:highlight>
                <a:latin typeface="Montserrat" panose="00000500000000000000" pitchFamily="2" charset="0"/>
              </a:rPr>
              <a:t>án</a:t>
            </a:r>
            <a:r>
              <a:rPr lang="en-US" sz="2400" dirty="0">
                <a:solidFill>
                  <a:srgbClr val="0D0D0D"/>
                </a:solidFill>
                <a:highlight>
                  <a:srgbClr val="FFFFFF"/>
                </a:highlight>
                <a:latin typeface="Montserrat" panose="00000500000000000000" pitchFamily="2" charset="0"/>
              </a:rPr>
              <a:t>:</a:t>
            </a:r>
          </a:p>
          <a:p>
            <a:pPr marL="0" lvl="0" indent="0" algn="just" rtl="0">
              <a:lnSpc>
                <a:spcPct val="150000"/>
              </a:lnSpc>
              <a:spcBef>
                <a:spcPts val="0"/>
              </a:spcBef>
              <a:spcAft>
                <a:spcPts val="0"/>
              </a:spcAft>
              <a:buNone/>
            </a:pPr>
            <a:r>
              <a:rPr lang="en-US" sz="2400" dirty="0">
                <a:solidFill>
                  <a:srgbClr val="0D0D0D"/>
                </a:solidFill>
                <a:highlight>
                  <a:srgbClr val="FFFFFF"/>
                </a:highlight>
                <a:latin typeface="Montserrat" panose="00000500000000000000" pitchFamily="2" charset="0"/>
              </a:rPr>
              <a:t>	T</a:t>
            </a:r>
            <a:r>
              <a:rPr lang="vi-VN" sz="2400" b="0" i="0" dirty="0">
                <a:solidFill>
                  <a:srgbClr val="0D0D0D"/>
                </a:solidFill>
                <a:effectLst/>
                <a:highlight>
                  <a:srgbClr val="FFFFFF"/>
                </a:highlight>
                <a:latin typeface="Montserrat" panose="00000500000000000000" pitchFamily="2" charset="0"/>
              </a:rPr>
              <a:t>ạo ra một môi trường trực tuyến toàn diện và thuận tiện cho cả người tìm việc và nhà tuyển dụng, giúp họ kết nối và tương tác một cách hiệu quả nhất.</a:t>
            </a:r>
            <a:endParaRPr lang="en-US" sz="2400" b="0" i="0" dirty="0">
              <a:solidFill>
                <a:srgbClr val="0D0D0D"/>
              </a:solidFill>
              <a:effectLst/>
              <a:highlight>
                <a:srgbClr val="FFFFFF"/>
              </a:highlight>
              <a:latin typeface="Montserrat" panose="000005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fill="hold"/>
                                        <p:tgtEl>
                                          <p:spTgt spid="173"/>
                                        </p:tgtEl>
                                        <p:attrNameLst>
                                          <p:attrName>ppt_x</p:attrName>
                                        </p:attrNameLst>
                                      </p:cBhvr>
                                      <p:tavLst>
                                        <p:tav tm="0">
                                          <p:val>
                                            <p:strVal val="0-#ppt_w/2"/>
                                          </p:val>
                                        </p:tav>
                                        <p:tav tm="100000">
                                          <p:val>
                                            <p:strVal val="#ppt_x"/>
                                          </p:val>
                                        </p:tav>
                                      </p:tavLst>
                                    </p:anim>
                                    <p:anim calcmode="lin" valueType="num">
                                      <p:cBhvr additive="base">
                                        <p:cTn id="8"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4"/>
                                        </p:tgtEl>
                                        <p:attrNameLst>
                                          <p:attrName>style.visibility</p:attrName>
                                        </p:attrNameLst>
                                      </p:cBhvr>
                                      <p:to>
                                        <p:strVal val="visible"/>
                                      </p:to>
                                    </p:set>
                                    <p:animEffect transition="in" filter="wipe(up)">
                                      <p:cBhvr>
                                        <p:cTn id="13"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cca9f35dc4_0_6"/>
          <p:cNvSpPr txBox="1">
            <a:spLocks noGrp="1"/>
          </p:cNvSpPr>
          <p:nvPr>
            <p:ph type="title"/>
          </p:nvPr>
        </p:nvSpPr>
        <p:spPr>
          <a:xfrm>
            <a:off x="838200" y="509150"/>
            <a:ext cx="90909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2. CÁC CÔNG NGHỆ SỬ DỤNG TRONG ĐỀ TÀI</a:t>
            </a:r>
            <a:endParaRPr dirty="0"/>
          </a:p>
        </p:txBody>
      </p:sp>
      <p:sp>
        <p:nvSpPr>
          <p:cNvPr id="180" name="Google Shape;180;g2cca9f35dc4_0_6"/>
          <p:cNvSpPr txBox="1"/>
          <p:nvPr/>
        </p:nvSpPr>
        <p:spPr>
          <a:xfrm>
            <a:off x="947570" y="1454750"/>
            <a:ext cx="10646400" cy="4723800"/>
          </a:xfrm>
          <a:prstGeom prst="rect">
            <a:avLst/>
          </a:prstGeom>
          <a:noFill/>
          <a:ln>
            <a:noFill/>
          </a:ln>
        </p:spPr>
        <p:txBody>
          <a:bodyPr spcFirstLastPara="1" wrap="square" lIns="91425" tIns="91425" rIns="91425" bIns="91425" anchor="t" anchorCtr="0">
            <a:normAutofit fontScale="77500" lnSpcReduction="20000"/>
          </a:bodyPr>
          <a:lstStyle/>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LANGUAGE: </a:t>
            </a: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	</a:t>
            </a:r>
            <a:r>
              <a:rPr lang="en-US" sz="2800" dirty="0">
                <a:solidFill>
                  <a:schemeClr val="dk1"/>
                </a:solidFill>
                <a:latin typeface="Montserrat"/>
                <a:ea typeface="Montserrat"/>
                <a:cs typeface="Montserrat"/>
                <a:sym typeface="Montserrat"/>
              </a:rPr>
              <a:t>JavaScript, TypeScript</a:t>
            </a: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FRONT END</a:t>
            </a:r>
            <a:endParaRPr sz="2800" b="1" dirty="0">
              <a:solidFill>
                <a:schemeClr val="dk1"/>
              </a:solidFill>
              <a:latin typeface="Montserrat"/>
              <a:ea typeface="Montserrat"/>
              <a:cs typeface="Montserrat"/>
              <a:sym typeface="Montserrat"/>
            </a:endParaRP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	</a:t>
            </a:r>
            <a:r>
              <a:rPr lang="en-US" sz="2800" dirty="0">
                <a:solidFill>
                  <a:schemeClr val="dk1"/>
                </a:solidFill>
                <a:latin typeface="Montserrat"/>
                <a:ea typeface="Montserrat"/>
                <a:cs typeface="Montserrat"/>
                <a:sym typeface="Montserrat"/>
              </a:rPr>
              <a:t>HTML, SASS, ReactJS</a:t>
            </a:r>
            <a:endParaRPr sz="2800" dirty="0">
              <a:solidFill>
                <a:schemeClr val="dk1"/>
              </a:solidFill>
              <a:latin typeface="Montserrat"/>
              <a:ea typeface="Montserrat"/>
              <a:cs typeface="Montserrat"/>
              <a:sym typeface="Montserrat"/>
            </a:endParaRP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UI FRAMEWORK</a:t>
            </a:r>
            <a:endParaRPr sz="2800" b="1" dirty="0">
              <a:solidFill>
                <a:schemeClr val="dk1"/>
              </a:solidFill>
              <a:latin typeface="Montserrat"/>
              <a:ea typeface="Montserrat"/>
              <a:cs typeface="Montserrat"/>
              <a:sym typeface="Montserrat"/>
            </a:endParaRP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	</a:t>
            </a:r>
            <a:r>
              <a:rPr lang="en-US" sz="2800" dirty="0" err="1">
                <a:solidFill>
                  <a:schemeClr val="dk1"/>
                </a:solidFill>
                <a:latin typeface="Montserrat"/>
                <a:ea typeface="Montserrat"/>
                <a:cs typeface="Montserrat"/>
                <a:sym typeface="Montserrat"/>
              </a:rPr>
              <a:t>Antd</a:t>
            </a:r>
            <a:endParaRPr sz="2800" dirty="0">
              <a:solidFill>
                <a:schemeClr val="dk1"/>
              </a:solidFill>
              <a:latin typeface="Montserrat"/>
              <a:ea typeface="Montserrat"/>
              <a:cs typeface="Montserrat"/>
              <a:sym typeface="Montserrat"/>
            </a:endParaRP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BACK END</a:t>
            </a:r>
            <a:endParaRPr sz="2800" b="1" dirty="0">
              <a:solidFill>
                <a:schemeClr val="dk1"/>
              </a:solidFill>
              <a:latin typeface="Montserrat"/>
              <a:ea typeface="Montserrat"/>
              <a:cs typeface="Montserrat"/>
              <a:sym typeface="Montserrat"/>
            </a:endParaRPr>
          </a:p>
          <a:p>
            <a:pPr lvl="0" algn="just">
              <a:lnSpc>
                <a:spcPct val="150000"/>
              </a:lnSpc>
            </a:pPr>
            <a:r>
              <a:rPr lang="en-US" sz="2800" b="1" dirty="0">
                <a:solidFill>
                  <a:schemeClr val="dk1"/>
                </a:solidFill>
                <a:latin typeface="Montserrat"/>
                <a:ea typeface="Montserrat"/>
                <a:cs typeface="Montserrat"/>
                <a:sym typeface="Montserrat"/>
              </a:rPr>
              <a:t>	</a:t>
            </a:r>
            <a:r>
              <a:rPr lang="en-US" sz="2800" dirty="0" err="1">
                <a:solidFill>
                  <a:schemeClr val="dk1"/>
                </a:solidFill>
                <a:latin typeface="Montserrat"/>
                <a:ea typeface="Montserrat"/>
                <a:cs typeface="Montserrat"/>
                <a:sym typeface="Montserrat"/>
              </a:rPr>
              <a:t>NestJS</a:t>
            </a:r>
            <a:r>
              <a:rPr lang="en-US" sz="2800" dirty="0">
                <a:solidFill>
                  <a:schemeClr val="dk1"/>
                </a:solidFill>
                <a:latin typeface="Montserrat"/>
                <a:ea typeface="Montserrat"/>
                <a:cs typeface="Montserrat"/>
                <a:sym typeface="Montserrat"/>
              </a:rPr>
              <a:t>, </a:t>
            </a:r>
            <a:r>
              <a:rPr lang="en-US" sz="2800" dirty="0" err="1">
                <a:solidFill>
                  <a:schemeClr val="dk1"/>
                </a:solidFill>
                <a:latin typeface="Montserrat"/>
                <a:ea typeface="Montserrat"/>
                <a:cs typeface="Montserrat"/>
                <a:sym typeface="Montserrat"/>
              </a:rPr>
              <a:t>TypeORM</a:t>
            </a:r>
            <a:endParaRPr sz="2800" dirty="0">
              <a:solidFill>
                <a:schemeClr val="dk1"/>
              </a:solidFill>
              <a:latin typeface="Montserrat"/>
              <a:ea typeface="Montserrat"/>
              <a:cs typeface="Montserrat"/>
              <a:sym typeface="Montserrat"/>
            </a:endParaRPr>
          </a:p>
          <a:p>
            <a:pPr marL="0" lvl="0" indent="0" algn="just" rtl="0">
              <a:lnSpc>
                <a:spcPct val="150000"/>
              </a:lnSpc>
              <a:spcBef>
                <a:spcPts val="0"/>
              </a:spcBef>
              <a:spcAft>
                <a:spcPts val="0"/>
              </a:spcAft>
              <a:buNone/>
            </a:pPr>
            <a:r>
              <a:rPr lang="en-US" sz="2800" b="1" dirty="0">
                <a:solidFill>
                  <a:schemeClr val="dk1"/>
                </a:solidFill>
                <a:latin typeface="Montserrat"/>
                <a:ea typeface="Montserrat"/>
                <a:cs typeface="Montserrat"/>
                <a:sym typeface="Montserrat"/>
              </a:rPr>
              <a:t>DATABASE: </a:t>
            </a:r>
            <a:endParaRPr sz="2800" b="1" dirty="0">
              <a:solidFill>
                <a:schemeClr val="dk1"/>
              </a:solidFill>
              <a:latin typeface="Montserrat"/>
              <a:ea typeface="Montserrat"/>
              <a:cs typeface="Montserrat"/>
              <a:sym typeface="Montserrat"/>
            </a:endParaRPr>
          </a:p>
          <a:p>
            <a:pPr marL="0" lvl="0" indent="0" algn="just" rtl="0">
              <a:lnSpc>
                <a:spcPct val="150000"/>
              </a:lnSpc>
              <a:spcBef>
                <a:spcPts val="0"/>
              </a:spcBef>
              <a:spcAft>
                <a:spcPts val="0"/>
              </a:spcAft>
              <a:buNone/>
            </a:pPr>
            <a:r>
              <a:rPr lang="en-US" sz="2800" dirty="0">
                <a:solidFill>
                  <a:schemeClr val="dk1"/>
                </a:solidFill>
                <a:latin typeface="Montserrat"/>
                <a:ea typeface="Montserrat"/>
                <a:cs typeface="Montserrat"/>
                <a:sym typeface="Montserrat"/>
              </a:rPr>
              <a:t>	MySQL</a:t>
            </a:r>
            <a:endParaRPr sz="2800" dirty="0">
              <a:solidFill>
                <a:schemeClr val="dk1"/>
              </a:solidFill>
              <a:latin typeface="Montserrat"/>
              <a:ea typeface="Montserrat"/>
              <a:cs typeface="Montserrat"/>
              <a:sym typeface="Montserra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0-#ppt_w/2"/>
                                          </p:val>
                                        </p:tav>
                                        <p:tav tm="100000">
                                          <p:val>
                                            <p:strVal val="#ppt_x"/>
                                          </p:val>
                                        </p:tav>
                                      </p:tavLst>
                                    </p:anim>
                                    <p:anim calcmode="lin" valueType="num">
                                      <p:cBhvr additive="base">
                                        <p:cTn id="8"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wipe(up)">
                                      <p:cBhvr>
                                        <p:cTn id="13"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cca9f35dc4_0_11"/>
          <p:cNvSpPr txBox="1">
            <a:spLocks noGrp="1"/>
          </p:cNvSpPr>
          <p:nvPr>
            <p:ph type="title"/>
          </p:nvPr>
        </p:nvSpPr>
        <p:spPr>
          <a:xfrm>
            <a:off x="838200" y="509150"/>
            <a:ext cx="90909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2. CÁC CÔNG CỤ SỬ DỤNG TRONG ĐỀ TÀI</a:t>
            </a:r>
            <a:endParaRPr dirty="0"/>
          </a:p>
        </p:txBody>
      </p:sp>
      <p:grpSp>
        <p:nvGrpSpPr>
          <p:cNvPr id="2" name="Group 1">
            <a:extLst>
              <a:ext uri="{FF2B5EF4-FFF2-40B4-BE49-F238E27FC236}">
                <a16:creationId xmlns:a16="http://schemas.microsoft.com/office/drawing/2014/main" id="{CB727EC8-49BF-40C6-0E16-024EEE7C15E1}"/>
              </a:ext>
            </a:extLst>
          </p:cNvPr>
          <p:cNvGrpSpPr/>
          <p:nvPr/>
        </p:nvGrpSpPr>
        <p:grpSpPr>
          <a:xfrm>
            <a:off x="1365506" y="1514145"/>
            <a:ext cx="10402520" cy="4256580"/>
            <a:chOff x="1365506" y="1514145"/>
            <a:chExt cx="10402520" cy="4256580"/>
          </a:xfrm>
        </p:grpSpPr>
        <p:pic>
          <p:nvPicPr>
            <p:cNvPr id="187" name="Google Shape;187;g2cca9f35dc4_0_11"/>
            <p:cNvPicPr preferRelativeResize="0"/>
            <p:nvPr/>
          </p:nvPicPr>
          <p:blipFill>
            <a:blip r:embed="rId3">
              <a:alphaModFix/>
            </a:blip>
            <a:stretch>
              <a:fillRect/>
            </a:stretch>
          </p:blipFill>
          <p:spPr>
            <a:xfrm>
              <a:off x="1365506" y="1660700"/>
              <a:ext cx="2964125" cy="1482050"/>
            </a:xfrm>
            <a:prstGeom prst="rect">
              <a:avLst/>
            </a:prstGeom>
            <a:noFill/>
            <a:ln>
              <a:noFill/>
            </a:ln>
          </p:spPr>
        </p:pic>
        <p:pic>
          <p:nvPicPr>
            <p:cNvPr id="188" name="Google Shape;188;g2cca9f35dc4_0_11"/>
            <p:cNvPicPr preferRelativeResize="0"/>
            <p:nvPr/>
          </p:nvPicPr>
          <p:blipFill>
            <a:blip r:embed="rId4">
              <a:alphaModFix/>
            </a:blip>
            <a:stretch>
              <a:fillRect/>
            </a:stretch>
          </p:blipFill>
          <p:spPr>
            <a:xfrm>
              <a:off x="8282006" y="1660698"/>
              <a:ext cx="3161474" cy="1580724"/>
            </a:xfrm>
            <a:prstGeom prst="rect">
              <a:avLst/>
            </a:prstGeom>
            <a:noFill/>
            <a:ln>
              <a:noFill/>
            </a:ln>
          </p:spPr>
        </p:pic>
        <p:pic>
          <p:nvPicPr>
            <p:cNvPr id="189" name="Google Shape;189;g2cca9f35dc4_0_11"/>
            <p:cNvPicPr preferRelativeResize="0"/>
            <p:nvPr/>
          </p:nvPicPr>
          <p:blipFill>
            <a:blip r:embed="rId5">
              <a:alphaModFix/>
            </a:blip>
            <a:stretch>
              <a:fillRect/>
            </a:stretch>
          </p:blipFill>
          <p:spPr>
            <a:xfrm>
              <a:off x="4819694" y="1514145"/>
              <a:ext cx="3161474" cy="1775154"/>
            </a:xfrm>
            <a:prstGeom prst="rect">
              <a:avLst/>
            </a:prstGeom>
            <a:noFill/>
            <a:ln>
              <a:noFill/>
            </a:ln>
          </p:spPr>
        </p:pic>
        <p:pic>
          <p:nvPicPr>
            <p:cNvPr id="190" name="Google Shape;190;g2cca9f35dc4_0_11"/>
            <p:cNvPicPr preferRelativeResize="0"/>
            <p:nvPr/>
          </p:nvPicPr>
          <p:blipFill>
            <a:blip r:embed="rId6">
              <a:alphaModFix/>
            </a:blip>
            <a:stretch>
              <a:fillRect/>
            </a:stretch>
          </p:blipFill>
          <p:spPr>
            <a:xfrm>
              <a:off x="1414231" y="3865725"/>
              <a:ext cx="5715000" cy="1905000"/>
            </a:xfrm>
            <a:prstGeom prst="rect">
              <a:avLst/>
            </a:prstGeom>
            <a:noFill/>
            <a:ln>
              <a:noFill/>
            </a:ln>
          </p:spPr>
        </p:pic>
        <p:pic>
          <p:nvPicPr>
            <p:cNvPr id="191" name="Google Shape;191;g2cca9f35dc4_0_11"/>
            <p:cNvPicPr preferRelativeResize="0"/>
            <p:nvPr/>
          </p:nvPicPr>
          <p:blipFill>
            <a:blip r:embed="rId7">
              <a:alphaModFix/>
            </a:blip>
            <a:stretch>
              <a:fillRect/>
            </a:stretch>
          </p:blipFill>
          <p:spPr>
            <a:xfrm>
              <a:off x="7900900" y="3754075"/>
              <a:ext cx="3867126" cy="2016650"/>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0-#ppt_w/2"/>
                                          </p:val>
                                        </p:tav>
                                        <p:tav tm="100000">
                                          <p:val>
                                            <p:strVal val="#ppt_x"/>
                                          </p:val>
                                        </p:tav>
                                      </p:tavLst>
                                    </p:anim>
                                    <p:anim calcmode="lin" valueType="num">
                                      <p:cBhvr additive="base">
                                        <p:cTn id="8" dur="5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ccb1940624_0_6"/>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6. THIẾT KẾ GIAO DIỆN (NGƯỜI DÙNG)</a:t>
            </a:r>
            <a:endParaRPr dirty="0"/>
          </a:p>
        </p:txBody>
      </p:sp>
      <p:grpSp>
        <p:nvGrpSpPr>
          <p:cNvPr id="2" name="Group 1">
            <a:extLst>
              <a:ext uri="{FF2B5EF4-FFF2-40B4-BE49-F238E27FC236}">
                <a16:creationId xmlns:a16="http://schemas.microsoft.com/office/drawing/2014/main" id="{BB52D15A-9322-2F4C-DAB5-C2DCD1687273}"/>
              </a:ext>
            </a:extLst>
          </p:cNvPr>
          <p:cNvGrpSpPr/>
          <p:nvPr/>
        </p:nvGrpSpPr>
        <p:grpSpPr>
          <a:xfrm>
            <a:off x="1881516" y="1454725"/>
            <a:ext cx="7732898" cy="4350570"/>
            <a:chOff x="1881516" y="1454725"/>
            <a:chExt cx="7732898" cy="4350570"/>
          </a:xfrm>
        </p:grpSpPr>
        <p:pic>
          <p:nvPicPr>
            <p:cNvPr id="3" name="Picture 2">
              <a:extLst>
                <a:ext uri="{FF2B5EF4-FFF2-40B4-BE49-F238E27FC236}">
                  <a16:creationId xmlns:a16="http://schemas.microsoft.com/office/drawing/2014/main" id="{795C3A85-5883-7D74-E13B-A3BAFD2B6DC6}"/>
                </a:ext>
              </a:extLst>
            </p:cNvPr>
            <p:cNvPicPr>
              <a:picLocks noChangeAspect="1"/>
            </p:cNvPicPr>
            <p:nvPr/>
          </p:nvPicPr>
          <p:blipFill>
            <a:blip r:embed="rId3"/>
            <a:stretch>
              <a:fillRect/>
            </a:stretch>
          </p:blipFill>
          <p:spPr>
            <a:xfrm>
              <a:off x="1881516" y="1454725"/>
              <a:ext cx="3744665" cy="2106374"/>
            </a:xfrm>
            <a:prstGeom prst="rect">
              <a:avLst/>
            </a:prstGeom>
            <a:ln w="19050">
              <a:solidFill>
                <a:schemeClr val="tx1"/>
              </a:solidFill>
            </a:ln>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4E9DF202-023B-1F6A-059F-884723454FCB}"/>
                </a:ext>
              </a:extLst>
            </p:cNvPr>
            <p:cNvPicPr>
              <a:picLocks noChangeAspect="1"/>
            </p:cNvPicPr>
            <p:nvPr/>
          </p:nvPicPr>
          <p:blipFill>
            <a:blip r:embed="rId4"/>
            <a:stretch>
              <a:fillRect/>
            </a:stretch>
          </p:blipFill>
          <p:spPr>
            <a:xfrm>
              <a:off x="5869749" y="1454725"/>
              <a:ext cx="3744665" cy="2106374"/>
            </a:xfrm>
            <a:prstGeom prst="rect">
              <a:avLst/>
            </a:prstGeom>
            <a:ln w="19050">
              <a:solidFill>
                <a:schemeClr val="tx1"/>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D84FF783-70FA-D55F-A76E-23132CFF2628}"/>
                </a:ext>
              </a:extLst>
            </p:cNvPr>
            <p:cNvPicPr>
              <a:picLocks noChangeAspect="1"/>
            </p:cNvPicPr>
            <p:nvPr/>
          </p:nvPicPr>
          <p:blipFill>
            <a:blip r:embed="rId5"/>
            <a:stretch>
              <a:fillRect/>
            </a:stretch>
          </p:blipFill>
          <p:spPr>
            <a:xfrm>
              <a:off x="1881516" y="3698921"/>
              <a:ext cx="3744665" cy="2106374"/>
            </a:xfrm>
            <a:prstGeom prst="rect">
              <a:avLst/>
            </a:prstGeom>
            <a:ln w="19050">
              <a:solidFill>
                <a:schemeClr val="tx1"/>
              </a:solidFill>
            </a:ln>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C554B238-3850-E70C-BA05-EE13FF467995}"/>
                </a:ext>
              </a:extLst>
            </p:cNvPr>
            <p:cNvPicPr>
              <a:picLocks noChangeAspect="1"/>
            </p:cNvPicPr>
            <p:nvPr/>
          </p:nvPicPr>
          <p:blipFill>
            <a:blip r:embed="rId6"/>
            <a:stretch>
              <a:fillRect/>
            </a:stretch>
          </p:blipFill>
          <p:spPr>
            <a:xfrm>
              <a:off x="5869749" y="3698921"/>
              <a:ext cx="3744665" cy="2106374"/>
            </a:xfrm>
            <a:prstGeom prst="rect">
              <a:avLst/>
            </a:prstGeom>
            <a:ln w="19050">
              <a:solidFill>
                <a:schemeClr val="tx1"/>
              </a:solidFill>
            </a:ln>
            <a:effectLst>
              <a:outerShdw blurRad="50800" dist="38100" dir="5400000" algn="t" rotWithShape="0">
                <a:prstClr val="black">
                  <a:alpha val="40000"/>
                </a:prstClr>
              </a:outerShdw>
            </a:effectLst>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fill="hold"/>
                                        <p:tgtEl>
                                          <p:spTgt spid="224"/>
                                        </p:tgtEl>
                                        <p:attrNameLst>
                                          <p:attrName>ppt_x</p:attrName>
                                        </p:attrNameLst>
                                      </p:cBhvr>
                                      <p:tavLst>
                                        <p:tav tm="0">
                                          <p:val>
                                            <p:strVal val="0-#ppt_w/2"/>
                                          </p:val>
                                        </p:tav>
                                        <p:tav tm="100000">
                                          <p:val>
                                            <p:strVal val="#ppt_x"/>
                                          </p:val>
                                        </p:tav>
                                      </p:tavLst>
                                    </p:anim>
                                    <p:anim calcmode="lin" valueType="num">
                                      <p:cBhvr additive="base">
                                        <p:cTn id="8" dur="500" fill="hold"/>
                                        <p:tgtEl>
                                          <p:spTgt spid="2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ccb1940624_0_6"/>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6. THIẾT KẾ GIAO DIỆN (CÔNG TY)</a:t>
            </a:r>
            <a:endParaRPr dirty="0"/>
          </a:p>
        </p:txBody>
      </p:sp>
      <p:grpSp>
        <p:nvGrpSpPr>
          <p:cNvPr id="2" name="Group 1">
            <a:extLst>
              <a:ext uri="{FF2B5EF4-FFF2-40B4-BE49-F238E27FC236}">
                <a16:creationId xmlns:a16="http://schemas.microsoft.com/office/drawing/2014/main" id="{DD0B1BBF-BEDF-8117-F9B5-707E7CFC8FDC}"/>
              </a:ext>
            </a:extLst>
          </p:cNvPr>
          <p:cNvGrpSpPr/>
          <p:nvPr/>
        </p:nvGrpSpPr>
        <p:grpSpPr>
          <a:xfrm>
            <a:off x="1881514" y="1454725"/>
            <a:ext cx="7732900" cy="4350570"/>
            <a:chOff x="1881514" y="1454725"/>
            <a:chExt cx="7732900" cy="4350570"/>
          </a:xfrm>
        </p:grpSpPr>
        <p:pic>
          <p:nvPicPr>
            <p:cNvPr id="4" name="Picture 3">
              <a:extLst>
                <a:ext uri="{FF2B5EF4-FFF2-40B4-BE49-F238E27FC236}">
                  <a16:creationId xmlns:a16="http://schemas.microsoft.com/office/drawing/2014/main" id="{FD6CE134-9FFB-488D-E16B-D1756215BE51}"/>
                </a:ext>
              </a:extLst>
            </p:cNvPr>
            <p:cNvPicPr>
              <a:picLocks noChangeAspect="1"/>
            </p:cNvPicPr>
            <p:nvPr/>
          </p:nvPicPr>
          <p:blipFill>
            <a:blip r:embed="rId3"/>
            <a:stretch>
              <a:fillRect/>
            </a:stretch>
          </p:blipFill>
          <p:spPr>
            <a:xfrm>
              <a:off x="1881515" y="1454726"/>
              <a:ext cx="3744665" cy="2106374"/>
            </a:xfrm>
            <a:prstGeom prst="rect">
              <a:avLst/>
            </a:prstGeom>
            <a:ln w="19050">
              <a:solidFill>
                <a:schemeClr val="tx1"/>
              </a:solidFill>
            </a:ln>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5DF9C317-25F6-2AEE-5C77-8A302E34637A}"/>
                </a:ext>
              </a:extLst>
            </p:cNvPr>
            <p:cNvPicPr>
              <a:picLocks noChangeAspect="1"/>
            </p:cNvPicPr>
            <p:nvPr/>
          </p:nvPicPr>
          <p:blipFill>
            <a:blip r:embed="rId4"/>
            <a:stretch>
              <a:fillRect/>
            </a:stretch>
          </p:blipFill>
          <p:spPr>
            <a:xfrm>
              <a:off x="5869748" y="1454725"/>
              <a:ext cx="3744666" cy="2106375"/>
            </a:xfrm>
            <a:prstGeom prst="rect">
              <a:avLst/>
            </a:prstGeom>
            <a:ln w="19050">
              <a:solidFill>
                <a:schemeClr val="tx1"/>
              </a:solidFill>
            </a:ln>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1D60333F-50CD-14C9-73D0-226E6A27BED1}"/>
                </a:ext>
              </a:extLst>
            </p:cNvPr>
            <p:cNvPicPr>
              <a:picLocks noChangeAspect="1"/>
            </p:cNvPicPr>
            <p:nvPr/>
          </p:nvPicPr>
          <p:blipFill>
            <a:blip r:embed="rId5"/>
            <a:stretch>
              <a:fillRect/>
            </a:stretch>
          </p:blipFill>
          <p:spPr>
            <a:xfrm>
              <a:off x="1881514" y="3698921"/>
              <a:ext cx="3744665" cy="2106374"/>
            </a:xfrm>
            <a:prstGeom prst="rect">
              <a:avLst/>
            </a:prstGeom>
            <a:ln w="19050">
              <a:solidFill>
                <a:schemeClr val="tx1"/>
              </a:solidFill>
            </a:ln>
            <a:effectLst>
              <a:outerShdw blurRad="50800" dist="38100" dir="5400000" algn="t" rotWithShape="0">
                <a:prstClr val="black">
                  <a:alpha val="40000"/>
                </a:prstClr>
              </a:outerShdw>
            </a:effectLst>
          </p:spPr>
        </p:pic>
        <p:pic>
          <p:nvPicPr>
            <p:cNvPr id="13" name="Picture 12">
              <a:extLst>
                <a:ext uri="{FF2B5EF4-FFF2-40B4-BE49-F238E27FC236}">
                  <a16:creationId xmlns:a16="http://schemas.microsoft.com/office/drawing/2014/main" id="{8341FD25-1B6C-A36E-5BBC-B287A1280ACF}"/>
                </a:ext>
              </a:extLst>
            </p:cNvPr>
            <p:cNvPicPr>
              <a:picLocks noChangeAspect="1"/>
            </p:cNvPicPr>
            <p:nvPr/>
          </p:nvPicPr>
          <p:blipFill>
            <a:blip r:embed="rId6"/>
            <a:stretch>
              <a:fillRect/>
            </a:stretch>
          </p:blipFill>
          <p:spPr>
            <a:xfrm>
              <a:off x="5869748" y="3698921"/>
              <a:ext cx="3744665" cy="2106374"/>
            </a:xfrm>
            <a:prstGeom prst="rect">
              <a:avLst/>
            </a:prstGeom>
            <a:ln w="19050">
              <a:solidFill>
                <a:schemeClr val="tx1"/>
              </a:solidFill>
            </a:ln>
            <a:effectLst>
              <a:outerShdw blurRad="50800" dist="38100" dir="5400000" algn="t" rotWithShape="0">
                <a:prstClr val="black">
                  <a:alpha val="40000"/>
                </a:prstClr>
              </a:outerShdw>
            </a:effectLst>
          </p:spPr>
        </p:pic>
      </p:grpSp>
    </p:spTree>
    <p:extLst>
      <p:ext uri="{BB962C8B-B14F-4D97-AF65-F5344CB8AC3E}">
        <p14:creationId xmlns:p14="http://schemas.microsoft.com/office/powerpoint/2010/main" val="2444017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fill="hold"/>
                                        <p:tgtEl>
                                          <p:spTgt spid="224"/>
                                        </p:tgtEl>
                                        <p:attrNameLst>
                                          <p:attrName>ppt_x</p:attrName>
                                        </p:attrNameLst>
                                      </p:cBhvr>
                                      <p:tavLst>
                                        <p:tav tm="0">
                                          <p:val>
                                            <p:strVal val="0-#ppt_w/2"/>
                                          </p:val>
                                        </p:tav>
                                        <p:tav tm="100000">
                                          <p:val>
                                            <p:strVal val="#ppt_x"/>
                                          </p:val>
                                        </p:tav>
                                      </p:tavLst>
                                    </p:anim>
                                    <p:anim calcmode="lin" valueType="num">
                                      <p:cBhvr additive="base">
                                        <p:cTn id="8" dur="5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ccb1940624_0_6"/>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6. THIẾT KẾ GIAO DIỆN (ADMIN)</a:t>
            </a:r>
            <a:endParaRPr dirty="0"/>
          </a:p>
        </p:txBody>
      </p:sp>
      <p:grpSp>
        <p:nvGrpSpPr>
          <p:cNvPr id="2" name="Group 1">
            <a:extLst>
              <a:ext uri="{FF2B5EF4-FFF2-40B4-BE49-F238E27FC236}">
                <a16:creationId xmlns:a16="http://schemas.microsoft.com/office/drawing/2014/main" id="{81759A83-9415-ED7F-30DB-E65CDF865B44}"/>
              </a:ext>
            </a:extLst>
          </p:cNvPr>
          <p:cNvGrpSpPr/>
          <p:nvPr/>
        </p:nvGrpSpPr>
        <p:grpSpPr>
          <a:xfrm>
            <a:off x="1881512" y="1460963"/>
            <a:ext cx="7732902" cy="4344332"/>
            <a:chOff x="1881512" y="1460963"/>
            <a:chExt cx="7732902" cy="4344332"/>
          </a:xfrm>
        </p:grpSpPr>
        <p:pic>
          <p:nvPicPr>
            <p:cNvPr id="3" name="Picture 2">
              <a:extLst>
                <a:ext uri="{FF2B5EF4-FFF2-40B4-BE49-F238E27FC236}">
                  <a16:creationId xmlns:a16="http://schemas.microsoft.com/office/drawing/2014/main" id="{4CA22DE7-F4DB-9D45-52EC-EBF9027A577D}"/>
                </a:ext>
              </a:extLst>
            </p:cNvPr>
            <p:cNvPicPr>
              <a:picLocks noChangeAspect="1"/>
            </p:cNvPicPr>
            <p:nvPr/>
          </p:nvPicPr>
          <p:blipFill>
            <a:blip r:embed="rId3"/>
            <a:stretch>
              <a:fillRect/>
            </a:stretch>
          </p:blipFill>
          <p:spPr>
            <a:xfrm>
              <a:off x="1881512" y="1460963"/>
              <a:ext cx="3744667" cy="2106375"/>
            </a:xfrm>
            <a:prstGeom prst="rect">
              <a:avLst/>
            </a:prstGeom>
            <a:ln w="19050">
              <a:solidFill>
                <a:schemeClr val="tx1"/>
              </a:solidFill>
            </a:ln>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4D961175-91B5-A602-D199-A4A0925EF5B4}"/>
                </a:ext>
              </a:extLst>
            </p:cNvPr>
            <p:cNvPicPr>
              <a:picLocks noChangeAspect="1"/>
            </p:cNvPicPr>
            <p:nvPr/>
          </p:nvPicPr>
          <p:blipFill>
            <a:blip r:embed="rId4"/>
            <a:stretch>
              <a:fillRect/>
            </a:stretch>
          </p:blipFill>
          <p:spPr>
            <a:xfrm>
              <a:off x="5869748" y="1470772"/>
              <a:ext cx="3744666" cy="2106375"/>
            </a:xfrm>
            <a:prstGeom prst="rect">
              <a:avLst/>
            </a:prstGeom>
            <a:ln w="19050">
              <a:solidFill>
                <a:schemeClr val="tx1"/>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163B86BC-0802-9C26-3129-F05590BD87D6}"/>
                </a:ext>
              </a:extLst>
            </p:cNvPr>
            <p:cNvPicPr>
              <a:picLocks noChangeAspect="1"/>
            </p:cNvPicPr>
            <p:nvPr/>
          </p:nvPicPr>
          <p:blipFill>
            <a:blip r:embed="rId5"/>
            <a:stretch>
              <a:fillRect/>
            </a:stretch>
          </p:blipFill>
          <p:spPr>
            <a:xfrm>
              <a:off x="1881514" y="3685556"/>
              <a:ext cx="3744665" cy="2106374"/>
            </a:xfrm>
            <a:prstGeom prst="rect">
              <a:avLst/>
            </a:prstGeom>
            <a:ln w="19050">
              <a:solidFill>
                <a:schemeClr val="tx1"/>
              </a:solidFill>
            </a:ln>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387CC46D-A8F5-8A83-DD3E-843CD59A93D8}"/>
                </a:ext>
              </a:extLst>
            </p:cNvPr>
            <p:cNvPicPr>
              <a:picLocks noChangeAspect="1"/>
            </p:cNvPicPr>
            <p:nvPr/>
          </p:nvPicPr>
          <p:blipFill>
            <a:blip r:embed="rId6"/>
            <a:stretch>
              <a:fillRect/>
            </a:stretch>
          </p:blipFill>
          <p:spPr>
            <a:xfrm>
              <a:off x="5869749" y="3698921"/>
              <a:ext cx="3744665" cy="2106374"/>
            </a:xfrm>
            <a:prstGeom prst="rect">
              <a:avLst/>
            </a:prstGeom>
            <a:ln w="19050">
              <a:solidFill>
                <a:schemeClr val="tx1"/>
              </a:solidFill>
            </a:ln>
            <a:effectLst>
              <a:outerShdw blurRad="50800" dist="38100" dir="5400000" algn="t" rotWithShape="0">
                <a:prstClr val="black">
                  <a:alpha val="40000"/>
                </a:prstClr>
              </a:outerShdw>
            </a:effectLst>
          </p:spPr>
        </p:pic>
      </p:grpSp>
    </p:spTree>
    <p:extLst>
      <p:ext uri="{BB962C8B-B14F-4D97-AF65-F5344CB8AC3E}">
        <p14:creationId xmlns:p14="http://schemas.microsoft.com/office/powerpoint/2010/main" val="96575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fill="hold"/>
                                        <p:tgtEl>
                                          <p:spTgt spid="224"/>
                                        </p:tgtEl>
                                        <p:attrNameLst>
                                          <p:attrName>ppt_x</p:attrName>
                                        </p:attrNameLst>
                                      </p:cBhvr>
                                      <p:tavLst>
                                        <p:tav tm="0">
                                          <p:val>
                                            <p:strVal val="0-#ppt_w/2"/>
                                          </p:val>
                                        </p:tav>
                                        <p:tav tm="100000">
                                          <p:val>
                                            <p:strVal val="#ppt_x"/>
                                          </p:val>
                                        </p:tav>
                                      </p:tavLst>
                                    </p:anim>
                                    <p:anim calcmode="lin" valueType="num">
                                      <p:cBhvr additive="base">
                                        <p:cTn id="8" dur="5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ccb1940624_0_17"/>
          <p:cNvSpPr txBox="1">
            <a:spLocks noGrp="1"/>
          </p:cNvSpPr>
          <p:nvPr>
            <p:ph type="title"/>
          </p:nvPr>
        </p:nvSpPr>
        <p:spPr>
          <a:xfrm>
            <a:off x="838199" y="509145"/>
            <a:ext cx="9323895"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E2727"/>
              </a:buClr>
              <a:buSzPts val="2800"/>
              <a:buFont typeface="Montserrat ExtraBold"/>
              <a:buNone/>
            </a:pPr>
            <a:r>
              <a:rPr lang="en-US" dirty="0"/>
              <a:t>8. KẾT QUẢ ĐẠT ĐƯỢC VÀ HƯỚNG PHÁT TRIỂN </a:t>
            </a:r>
            <a:endParaRPr dirty="0"/>
          </a:p>
        </p:txBody>
      </p:sp>
      <p:grpSp>
        <p:nvGrpSpPr>
          <p:cNvPr id="4" name="Group 3">
            <a:extLst>
              <a:ext uri="{FF2B5EF4-FFF2-40B4-BE49-F238E27FC236}">
                <a16:creationId xmlns:a16="http://schemas.microsoft.com/office/drawing/2014/main" id="{0BA11AAA-8252-E3FC-6E0C-A41E49070CE7}"/>
              </a:ext>
            </a:extLst>
          </p:cNvPr>
          <p:cNvGrpSpPr/>
          <p:nvPr/>
        </p:nvGrpSpPr>
        <p:grpSpPr>
          <a:xfrm>
            <a:off x="1242114" y="1672971"/>
            <a:ext cx="10692220" cy="2026837"/>
            <a:chOff x="902749" y="1640264"/>
            <a:chExt cx="10692220" cy="2026837"/>
          </a:xfrm>
        </p:grpSpPr>
        <p:sp>
          <p:nvSpPr>
            <p:cNvPr id="2" name="TextBox 1">
              <a:extLst>
                <a:ext uri="{FF2B5EF4-FFF2-40B4-BE49-F238E27FC236}">
                  <a16:creationId xmlns:a16="http://schemas.microsoft.com/office/drawing/2014/main" id="{E8668651-CCAF-A3B1-521D-A7C30A7694B5}"/>
                </a:ext>
              </a:extLst>
            </p:cNvPr>
            <p:cNvSpPr txBox="1"/>
            <p:nvPr/>
          </p:nvSpPr>
          <p:spPr>
            <a:xfrm>
              <a:off x="902750" y="1640264"/>
              <a:ext cx="10692219" cy="707886"/>
            </a:xfrm>
            <a:prstGeom prst="rect">
              <a:avLst/>
            </a:prstGeom>
            <a:noFill/>
          </p:spPr>
          <p:txBody>
            <a:bodyPr wrap="square" rtlCol="0">
              <a:spAutoFit/>
            </a:bodyPr>
            <a:lstStyle/>
            <a:p>
              <a:r>
                <a:rPr lang="en-US" sz="2000" b="1" dirty="0" err="1">
                  <a:latin typeface="Montserrat" panose="00000500000000000000" pitchFamily="2" charset="0"/>
                </a:rPr>
                <a:t>Kết</a:t>
              </a:r>
              <a:r>
                <a:rPr lang="en-US" sz="2000" b="1" dirty="0">
                  <a:latin typeface="Montserrat" panose="00000500000000000000" pitchFamily="2" charset="0"/>
                </a:rPr>
                <a:t> </a:t>
              </a:r>
              <a:r>
                <a:rPr lang="en-US" sz="2000" b="1" dirty="0" err="1">
                  <a:latin typeface="Montserrat" panose="00000500000000000000" pitchFamily="2" charset="0"/>
                </a:rPr>
                <a:t>quả</a:t>
              </a:r>
              <a:r>
                <a:rPr lang="en-US" sz="2000" b="1" dirty="0">
                  <a:latin typeface="Montserrat" panose="00000500000000000000" pitchFamily="2" charset="0"/>
                </a:rPr>
                <a:t> </a:t>
              </a:r>
              <a:r>
                <a:rPr lang="en-US" sz="2000" b="1" dirty="0" err="1">
                  <a:latin typeface="Montserrat" panose="00000500000000000000" pitchFamily="2" charset="0"/>
                </a:rPr>
                <a:t>đạt</a:t>
              </a:r>
              <a:r>
                <a:rPr lang="en-US" sz="2000" b="1" dirty="0">
                  <a:latin typeface="Montserrat" panose="00000500000000000000" pitchFamily="2" charset="0"/>
                </a:rPr>
                <a:t> </a:t>
              </a:r>
              <a:r>
                <a:rPr lang="en-US" sz="2000" b="1" dirty="0" err="1">
                  <a:latin typeface="Montserrat" panose="00000500000000000000" pitchFamily="2" charset="0"/>
                </a:rPr>
                <a:t>được</a:t>
              </a:r>
              <a:r>
                <a:rPr lang="en-US" sz="2000" b="1" dirty="0">
                  <a:latin typeface="Montserrat" panose="00000500000000000000" pitchFamily="2" charset="0"/>
                </a:rPr>
                <a:t>:</a:t>
              </a:r>
            </a:p>
            <a:p>
              <a:endParaRPr lang="en-US" sz="2000" b="1" dirty="0">
                <a:latin typeface="Montserrat" panose="00000500000000000000" pitchFamily="2" charset="0"/>
              </a:endParaRPr>
            </a:p>
          </p:txBody>
        </p:sp>
        <p:sp>
          <p:nvSpPr>
            <p:cNvPr id="3" name="TextBox 2">
              <a:extLst>
                <a:ext uri="{FF2B5EF4-FFF2-40B4-BE49-F238E27FC236}">
                  <a16:creationId xmlns:a16="http://schemas.microsoft.com/office/drawing/2014/main" id="{89009880-235B-8E22-B818-C1893FBD7FF0}"/>
                </a:ext>
              </a:extLst>
            </p:cNvPr>
            <p:cNvSpPr txBox="1"/>
            <p:nvPr/>
          </p:nvSpPr>
          <p:spPr>
            <a:xfrm>
              <a:off x="902749" y="1994207"/>
              <a:ext cx="10692219" cy="167289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Montserrat" panose="00000500000000000000" pitchFamily="2" charset="0"/>
                </a:rPr>
                <a:t>Hoàn </a:t>
              </a:r>
              <a:r>
                <a:rPr lang="en-US" sz="1800" dirty="0" err="1">
                  <a:latin typeface="Montserrat" panose="00000500000000000000" pitchFamily="2" charset="0"/>
                </a:rPr>
                <a:t>thành</a:t>
              </a:r>
              <a:r>
                <a:rPr lang="en-US" sz="1800" dirty="0">
                  <a:latin typeface="Montserrat" panose="00000500000000000000" pitchFamily="2" charset="0"/>
                </a:rPr>
                <a:t> </a:t>
              </a:r>
              <a:r>
                <a:rPr lang="en-US" sz="1800" dirty="0" err="1">
                  <a:latin typeface="Montserrat" panose="00000500000000000000" pitchFamily="2" charset="0"/>
                </a:rPr>
                <a:t>được</a:t>
              </a:r>
              <a:r>
                <a:rPr lang="en-US" sz="1800" dirty="0">
                  <a:latin typeface="Montserrat" panose="00000500000000000000" pitchFamily="2" charset="0"/>
                </a:rPr>
                <a:t> </a:t>
              </a:r>
              <a:r>
                <a:rPr lang="en-US" sz="1800" dirty="0" err="1">
                  <a:latin typeface="Montserrat" panose="00000500000000000000" pitchFamily="2" charset="0"/>
                </a:rPr>
                <a:t>dự</a:t>
              </a:r>
              <a:r>
                <a:rPr lang="en-US" sz="1800" dirty="0">
                  <a:latin typeface="Montserrat" panose="00000500000000000000" pitchFamily="2" charset="0"/>
                </a:rPr>
                <a:t> </a:t>
              </a:r>
              <a:r>
                <a:rPr lang="en-US" sz="1800" dirty="0" err="1">
                  <a:latin typeface="Montserrat" panose="00000500000000000000" pitchFamily="2" charset="0"/>
                </a:rPr>
                <a:t>án</a:t>
              </a:r>
              <a:r>
                <a:rPr lang="en-US" sz="1800" dirty="0">
                  <a:latin typeface="Montserrat" panose="00000500000000000000" pitchFamily="2" charset="0"/>
                </a:rPr>
                <a:t> </a:t>
              </a:r>
              <a:r>
                <a:rPr lang="en-US" sz="1800" dirty="0" err="1">
                  <a:latin typeface="Montserrat" panose="00000500000000000000" pitchFamily="2" charset="0"/>
                </a:rPr>
                <a:t>đã</a:t>
              </a:r>
              <a:r>
                <a:rPr lang="en-US" sz="1800" dirty="0">
                  <a:latin typeface="Montserrat" panose="00000500000000000000" pitchFamily="2" charset="0"/>
                </a:rPr>
                <a:t> </a:t>
              </a:r>
              <a:r>
                <a:rPr lang="en-US" sz="1800" dirty="0" err="1">
                  <a:latin typeface="Montserrat" panose="00000500000000000000" pitchFamily="2" charset="0"/>
                </a:rPr>
                <a:t>giao</a:t>
              </a:r>
              <a:r>
                <a:rPr lang="en-US" sz="1800" dirty="0">
                  <a:latin typeface="Montserrat" panose="00000500000000000000" pitchFamily="2" charset="0"/>
                </a:rPr>
                <a:t> </a:t>
              </a:r>
              <a:r>
                <a:rPr lang="en-US" sz="1800" dirty="0" err="1">
                  <a:latin typeface="Montserrat" panose="00000500000000000000" pitchFamily="2" charset="0"/>
                </a:rPr>
                <a:t>với</a:t>
              </a:r>
              <a:r>
                <a:rPr lang="en-US" sz="1800" dirty="0">
                  <a:latin typeface="Montserrat" panose="00000500000000000000" pitchFamily="2" charset="0"/>
                </a:rPr>
                <a:t> </a:t>
              </a:r>
              <a:r>
                <a:rPr lang="en-US" sz="1800" dirty="0" err="1">
                  <a:latin typeface="Montserrat" panose="00000500000000000000" pitchFamily="2" charset="0"/>
                </a:rPr>
                <a:t>các</a:t>
              </a:r>
              <a:r>
                <a:rPr lang="en-US" sz="1800" dirty="0">
                  <a:latin typeface="Montserrat" panose="00000500000000000000" pitchFamily="2" charset="0"/>
                </a:rPr>
                <a:t> </a:t>
              </a:r>
              <a:r>
                <a:rPr lang="en-US" sz="1800" dirty="0" err="1">
                  <a:latin typeface="Montserrat" panose="00000500000000000000" pitchFamily="2" charset="0"/>
                </a:rPr>
                <a:t>chức</a:t>
              </a:r>
              <a:r>
                <a:rPr lang="en-US" sz="1800" dirty="0">
                  <a:latin typeface="Montserrat" panose="00000500000000000000" pitchFamily="2" charset="0"/>
                </a:rPr>
                <a:t> </a:t>
              </a:r>
              <a:r>
                <a:rPr lang="en-US" sz="1800" dirty="0" err="1">
                  <a:latin typeface="Montserrat" panose="00000500000000000000" pitchFamily="2" charset="0"/>
                </a:rPr>
                <a:t>năng</a:t>
              </a:r>
              <a:r>
                <a:rPr lang="en-US" sz="1800" dirty="0">
                  <a:latin typeface="Montserrat" panose="00000500000000000000" pitchFamily="2" charset="0"/>
                </a:rPr>
                <a:t> </a:t>
              </a:r>
              <a:r>
                <a:rPr lang="en-US" sz="1800" dirty="0" err="1">
                  <a:latin typeface="Montserrat" panose="00000500000000000000" pitchFamily="2" charset="0"/>
                </a:rPr>
                <a:t>cơ</a:t>
              </a:r>
              <a:r>
                <a:rPr lang="en-US" sz="1800" dirty="0">
                  <a:latin typeface="Montserrat" panose="00000500000000000000" pitchFamily="2" charset="0"/>
                </a:rPr>
                <a:t> </a:t>
              </a:r>
              <a:r>
                <a:rPr lang="en-US" sz="1800" dirty="0" err="1">
                  <a:latin typeface="Montserrat" panose="00000500000000000000" pitchFamily="2" charset="0"/>
                </a:rPr>
                <a:t>bản</a:t>
              </a:r>
              <a:r>
                <a:rPr lang="en-US" sz="1800" dirty="0">
                  <a:latin typeface="Montserrat" panose="00000500000000000000" pitchFamily="2" charset="0"/>
                </a:rPr>
                <a:t> </a:t>
              </a:r>
              <a:r>
                <a:rPr lang="en-US" sz="1800" dirty="0" err="1">
                  <a:latin typeface="Montserrat" panose="00000500000000000000" pitchFamily="2" charset="0"/>
                </a:rPr>
                <a:t>theo</a:t>
              </a:r>
              <a:r>
                <a:rPr lang="en-US" sz="1800" dirty="0">
                  <a:latin typeface="Montserrat" panose="00000500000000000000" pitchFamily="2" charset="0"/>
                </a:rPr>
                <a:t> </a:t>
              </a:r>
              <a:r>
                <a:rPr lang="en-US" sz="1800" dirty="0" err="1">
                  <a:latin typeface="Montserrat" panose="00000500000000000000" pitchFamily="2" charset="0"/>
                </a:rPr>
                <a:t>đúng</a:t>
              </a:r>
              <a:r>
                <a:rPr lang="en-US" sz="1800" dirty="0">
                  <a:latin typeface="Montserrat" panose="00000500000000000000" pitchFamily="2" charset="0"/>
                </a:rPr>
                <a:t> </a:t>
              </a:r>
              <a:r>
                <a:rPr lang="en-US" sz="1800" dirty="0" err="1">
                  <a:latin typeface="Montserrat" panose="00000500000000000000" pitchFamily="2" charset="0"/>
                </a:rPr>
                <a:t>kế</a:t>
              </a:r>
              <a:r>
                <a:rPr lang="en-US" sz="1800" dirty="0">
                  <a:latin typeface="Montserrat" panose="00000500000000000000" pitchFamily="2" charset="0"/>
                </a:rPr>
                <a:t> </a:t>
              </a:r>
              <a:r>
                <a:rPr lang="en-US" sz="1800" dirty="0" err="1">
                  <a:latin typeface="Montserrat" panose="00000500000000000000" pitchFamily="2" charset="0"/>
                </a:rPr>
                <a:t>hoạch</a:t>
              </a:r>
              <a:r>
                <a:rPr lang="en-US" sz="1800" dirty="0">
                  <a:latin typeface="Montserrat" panose="00000500000000000000" pitchFamily="2" charset="0"/>
                </a:rPr>
                <a:t>.</a:t>
              </a:r>
            </a:p>
            <a:p>
              <a:pPr marL="285750" indent="-285750">
                <a:lnSpc>
                  <a:spcPct val="200000"/>
                </a:lnSpc>
                <a:buFont typeface="Arial" panose="020B0604020202020204" pitchFamily="34" charset="0"/>
                <a:buChar char="•"/>
              </a:pPr>
              <a:r>
                <a:rPr lang="en-US" sz="1800" dirty="0" err="1">
                  <a:latin typeface="Montserrat" panose="00000500000000000000" pitchFamily="2" charset="0"/>
                </a:rPr>
                <a:t>Chưa</a:t>
              </a:r>
              <a:r>
                <a:rPr lang="en-US" sz="1800" dirty="0">
                  <a:latin typeface="Montserrat" panose="00000500000000000000" pitchFamily="2" charset="0"/>
                </a:rPr>
                <a:t> </a:t>
              </a:r>
              <a:r>
                <a:rPr lang="en-US" sz="1800" dirty="0" err="1">
                  <a:latin typeface="Montserrat" panose="00000500000000000000" pitchFamily="2" charset="0"/>
                </a:rPr>
                <a:t>chạy</a:t>
              </a:r>
              <a:r>
                <a:rPr lang="en-US" sz="1800" dirty="0">
                  <a:latin typeface="Montserrat" panose="00000500000000000000" pitchFamily="2" charset="0"/>
                </a:rPr>
                <a:t> </a:t>
              </a:r>
              <a:r>
                <a:rPr lang="en-US" sz="1800" dirty="0" err="1">
                  <a:latin typeface="Montserrat" panose="00000500000000000000" pitchFamily="2" charset="0"/>
                </a:rPr>
                <a:t>dự</a:t>
              </a:r>
              <a:r>
                <a:rPr lang="en-US" sz="1800" dirty="0">
                  <a:latin typeface="Montserrat" panose="00000500000000000000" pitchFamily="2" charset="0"/>
                </a:rPr>
                <a:t> </a:t>
              </a:r>
              <a:r>
                <a:rPr lang="en-US" sz="1800" dirty="0" err="1">
                  <a:latin typeface="Montserrat" panose="00000500000000000000" pitchFamily="2" charset="0"/>
                </a:rPr>
                <a:t>án</a:t>
              </a:r>
              <a:r>
                <a:rPr lang="en-US" sz="1800" dirty="0">
                  <a:latin typeface="Montserrat" panose="00000500000000000000" pitchFamily="2" charset="0"/>
                </a:rPr>
                <a:t> </a:t>
              </a:r>
              <a:r>
                <a:rPr lang="en-US" sz="1800" dirty="0" err="1">
                  <a:latin typeface="Montserrat" panose="00000500000000000000" pitchFamily="2" charset="0"/>
                </a:rPr>
                <a:t>lên</a:t>
              </a:r>
              <a:r>
                <a:rPr lang="en-US" sz="1800" dirty="0">
                  <a:latin typeface="Montserrat" panose="00000500000000000000" pitchFamily="2" charset="0"/>
                </a:rPr>
                <a:t> server</a:t>
              </a:r>
            </a:p>
            <a:p>
              <a:pPr marL="285750" indent="-285750">
                <a:lnSpc>
                  <a:spcPct val="200000"/>
                </a:lnSpc>
                <a:buFont typeface="Arial" panose="020B0604020202020204" pitchFamily="34" charset="0"/>
                <a:buChar char="•"/>
              </a:pPr>
              <a:endParaRPr lang="en-US" sz="1800" dirty="0">
                <a:latin typeface="Montserrat" panose="00000500000000000000" pitchFamily="2" charset="0"/>
              </a:endParaRPr>
            </a:p>
          </p:txBody>
        </p:sp>
      </p:grpSp>
      <p:grpSp>
        <p:nvGrpSpPr>
          <p:cNvPr id="5" name="Group 4">
            <a:extLst>
              <a:ext uri="{FF2B5EF4-FFF2-40B4-BE49-F238E27FC236}">
                <a16:creationId xmlns:a16="http://schemas.microsoft.com/office/drawing/2014/main" id="{4A3AB460-B485-E6E7-126C-3D33F1245927}"/>
              </a:ext>
            </a:extLst>
          </p:cNvPr>
          <p:cNvGrpSpPr/>
          <p:nvPr/>
        </p:nvGrpSpPr>
        <p:grpSpPr>
          <a:xfrm>
            <a:off x="1242114" y="3429000"/>
            <a:ext cx="10692219" cy="2494915"/>
            <a:chOff x="921603" y="3897710"/>
            <a:chExt cx="10692219" cy="2494915"/>
          </a:xfrm>
        </p:grpSpPr>
        <p:sp>
          <p:nvSpPr>
            <p:cNvPr id="6" name="TextBox 5">
              <a:extLst>
                <a:ext uri="{FF2B5EF4-FFF2-40B4-BE49-F238E27FC236}">
                  <a16:creationId xmlns:a16="http://schemas.microsoft.com/office/drawing/2014/main" id="{96A849E7-9DDA-AC73-AA9F-485DBAA6ADF3}"/>
                </a:ext>
              </a:extLst>
            </p:cNvPr>
            <p:cNvSpPr txBox="1"/>
            <p:nvPr/>
          </p:nvSpPr>
          <p:spPr>
            <a:xfrm>
              <a:off x="921603" y="3897710"/>
              <a:ext cx="10692219" cy="707886"/>
            </a:xfrm>
            <a:prstGeom prst="rect">
              <a:avLst/>
            </a:prstGeom>
            <a:noFill/>
          </p:spPr>
          <p:txBody>
            <a:bodyPr wrap="square" rtlCol="0">
              <a:spAutoFit/>
            </a:bodyPr>
            <a:lstStyle/>
            <a:p>
              <a:r>
                <a:rPr lang="en-US" sz="2000" b="1" dirty="0" err="1">
                  <a:latin typeface="Montserrat" panose="00000500000000000000" pitchFamily="2" charset="0"/>
                </a:rPr>
                <a:t>Định</a:t>
              </a:r>
              <a:r>
                <a:rPr lang="en-US" sz="2000" b="1" dirty="0">
                  <a:latin typeface="Montserrat" panose="00000500000000000000" pitchFamily="2" charset="0"/>
                </a:rPr>
                <a:t> </a:t>
              </a:r>
              <a:r>
                <a:rPr lang="en-US" sz="2000" b="1" dirty="0" err="1">
                  <a:latin typeface="Montserrat" panose="00000500000000000000" pitchFamily="2" charset="0"/>
                </a:rPr>
                <a:t>hướng</a:t>
              </a:r>
              <a:r>
                <a:rPr lang="en-US" sz="2000" b="1" dirty="0">
                  <a:latin typeface="Montserrat" panose="00000500000000000000" pitchFamily="2" charset="0"/>
                </a:rPr>
                <a:t> </a:t>
              </a:r>
              <a:r>
                <a:rPr lang="en-US" sz="2000" b="1" dirty="0" err="1">
                  <a:latin typeface="Montserrat" panose="00000500000000000000" pitchFamily="2" charset="0"/>
                </a:rPr>
                <a:t>phát</a:t>
              </a:r>
              <a:r>
                <a:rPr lang="en-US" sz="2000" b="1" dirty="0">
                  <a:latin typeface="Montserrat" panose="00000500000000000000" pitchFamily="2" charset="0"/>
                </a:rPr>
                <a:t> </a:t>
              </a:r>
              <a:r>
                <a:rPr lang="en-US" sz="2000" b="1" dirty="0" err="1">
                  <a:latin typeface="Montserrat" panose="00000500000000000000" pitchFamily="2" charset="0"/>
                </a:rPr>
                <a:t>triển</a:t>
              </a:r>
              <a:r>
                <a:rPr lang="en-US" sz="2000" b="1" dirty="0">
                  <a:latin typeface="Montserrat" panose="00000500000000000000" pitchFamily="2" charset="0"/>
                </a:rPr>
                <a:t>:</a:t>
              </a:r>
            </a:p>
            <a:p>
              <a:endParaRPr lang="en-US" sz="2000" b="1" dirty="0">
                <a:latin typeface="Montserrat" panose="00000500000000000000" pitchFamily="2" charset="0"/>
              </a:endParaRPr>
            </a:p>
          </p:txBody>
        </p:sp>
        <p:sp>
          <p:nvSpPr>
            <p:cNvPr id="7" name="TextBox 6">
              <a:extLst>
                <a:ext uri="{FF2B5EF4-FFF2-40B4-BE49-F238E27FC236}">
                  <a16:creationId xmlns:a16="http://schemas.microsoft.com/office/drawing/2014/main" id="{E9E863BD-84C1-BD1B-A93F-7E126A54829E}"/>
                </a:ext>
              </a:extLst>
            </p:cNvPr>
            <p:cNvSpPr txBox="1"/>
            <p:nvPr/>
          </p:nvSpPr>
          <p:spPr>
            <a:xfrm>
              <a:off x="921603" y="4402978"/>
              <a:ext cx="10692219" cy="1989647"/>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en-US" sz="1600" dirty="0" err="1">
                  <a:solidFill>
                    <a:srgbClr val="0D0D0D"/>
                  </a:solidFill>
                  <a:highlight>
                    <a:srgbClr val="FFFFFF"/>
                  </a:highlight>
                  <a:latin typeface="Montserrat" panose="00000500000000000000" pitchFamily="2" charset="0"/>
                </a:rPr>
                <a:t>Chạy</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dự</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án</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lên</a:t>
              </a:r>
              <a:r>
                <a:rPr lang="en-US" sz="1600" dirty="0">
                  <a:solidFill>
                    <a:srgbClr val="0D0D0D"/>
                  </a:solidFill>
                  <a:highlight>
                    <a:srgbClr val="FFFFFF"/>
                  </a:highlight>
                  <a:latin typeface="Montserrat" panose="00000500000000000000" pitchFamily="2" charset="0"/>
                </a:rPr>
                <a:t> server</a:t>
              </a:r>
            </a:p>
            <a:p>
              <a:pPr marL="285750" indent="-285750" algn="l">
                <a:lnSpc>
                  <a:spcPct val="200000"/>
                </a:lnSpc>
                <a:buFont typeface="Arial" panose="020B0604020202020204" pitchFamily="34" charset="0"/>
                <a:buChar char="•"/>
              </a:pPr>
              <a:r>
                <a:rPr lang="en-US" sz="1600" b="0" i="0" dirty="0" err="1">
                  <a:solidFill>
                    <a:srgbClr val="0D0D0D"/>
                  </a:solidFill>
                  <a:effectLst/>
                  <a:highlight>
                    <a:srgbClr val="FFFFFF"/>
                  </a:highlight>
                  <a:latin typeface="Montserrat" panose="00000500000000000000" pitchFamily="2" charset="0"/>
                </a:rPr>
                <a:t>N</a:t>
              </a:r>
              <a:r>
                <a:rPr lang="en-US" sz="1600" dirty="0" err="1">
                  <a:solidFill>
                    <a:srgbClr val="0D0D0D"/>
                  </a:solidFill>
                  <a:highlight>
                    <a:srgbClr val="FFFFFF"/>
                  </a:highlight>
                  <a:latin typeface="Montserrat" panose="00000500000000000000" pitchFamily="2" charset="0"/>
                </a:rPr>
                <a:t>âng</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cao</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bảo</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mật</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của</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ứng</a:t>
              </a:r>
              <a:r>
                <a:rPr lang="en-US" sz="1600" dirty="0">
                  <a:solidFill>
                    <a:srgbClr val="0D0D0D"/>
                  </a:solidFill>
                  <a:highlight>
                    <a:srgbClr val="FFFFFF"/>
                  </a:highlight>
                  <a:latin typeface="Montserrat" panose="00000500000000000000" pitchFamily="2" charset="0"/>
                </a:rPr>
                <a:t> </a:t>
              </a:r>
              <a:r>
                <a:rPr lang="en-US" sz="1600" dirty="0" err="1">
                  <a:solidFill>
                    <a:srgbClr val="0D0D0D"/>
                  </a:solidFill>
                  <a:highlight>
                    <a:srgbClr val="FFFFFF"/>
                  </a:highlight>
                  <a:latin typeface="Montserrat" panose="00000500000000000000" pitchFamily="2" charset="0"/>
                </a:rPr>
                <a:t>dụng</a:t>
              </a:r>
              <a:endParaRPr lang="en-US" sz="1600" dirty="0">
                <a:solidFill>
                  <a:srgbClr val="0D0D0D"/>
                </a:solidFill>
                <a:highlight>
                  <a:srgbClr val="FFFFFF"/>
                </a:highlight>
                <a:latin typeface="Montserrat" panose="00000500000000000000" pitchFamily="2" charset="0"/>
              </a:endParaRPr>
            </a:p>
            <a:p>
              <a:pPr>
                <a:lnSpc>
                  <a:spcPct val="200000"/>
                </a:lnSpc>
              </a:pPr>
              <a:br>
                <a:rPr lang="vi-VN" sz="1600" dirty="0">
                  <a:latin typeface="Montserrat" panose="00000500000000000000" pitchFamily="2" charset="0"/>
                </a:rPr>
              </a:br>
              <a:endParaRPr lang="en-US" sz="1600" dirty="0">
                <a:latin typeface="Montserrat" panose="00000500000000000000" pitchFamily="2"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fill="hold"/>
                                        <p:tgtEl>
                                          <p:spTgt spid="239"/>
                                        </p:tgtEl>
                                        <p:attrNameLst>
                                          <p:attrName>ppt_x</p:attrName>
                                        </p:attrNameLst>
                                      </p:cBhvr>
                                      <p:tavLst>
                                        <p:tav tm="0">
                                          <p:val>
                                            <p:strVal val="0-#ppt_w/2"/>
                                          </p:val>
                                        </p:tav>
                                        <p:tav tm="100000">
                                          <p:val>
                                            <p:strVal val="#ppt_x"/>
                                          </p:val>
                                        </p:tav>
                                      </p:tavLst>
                                    </p:anim>
                                    <p:anim calcmode="lin" valueType="num">
                                      <p:cBhvr additive="base">
                                        <p:cTn id="8" dur="5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4415</TotalTime>
  <Words>375</Words>
  <Application>Microsoft Office PowerPoint</Application>
  <PresentationFormat>Widescreen</PresentationFormat>
  <Paragraphs>53</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Wingdings</vt:lpstr>
      <vt:lpstr>Montserrat</vt:lpstr>
      <vt:lpstr>Montserrat Black</vt:lpstr>
      <vt:lpstr>Courier New</vt:lpstr>
      <vt:lpstr>Montserrat ExtraBold</vt:lpstr>
      <vt:lpstr>Arial</vt:lpstr>
      <vt:lpstr>Calibri</vt:lpstr>
      <vt:lpstr>Montserrat Medium</vt:lpstr>
      <vt:lpstr>Trebuchet MS</vt:lpstr>
      <vt:lpstr>Office Theme</vt:lpstr>
      <vt:lpstr>ỨNG DỤNG QUẢN LÝ CV ĐĂNG TUYỂN, TÌM KIẾM VIỆC LÀM</vt:lpstr>
      <vt:lpstr> NỘI DUNG</vt:lpstr>
      <vt:lpstr>1. TỔNG QUAN DỰ ÁN</vt:lpstr>
      <vt:lpstr>2. CÁC CÔNG NGHỆ SỬ DỤNG TRONG ĐỀ TÀI</vt:lpstr>
      <vt:lpstr>2. CÁC CÔNG CỤ SỬ DỤNG TRONG ĐỀ TÀI</vt:lpstr>
      <vt:lpstr>6. THIẾT KẾ GIAO DIỆN (NGƯỜI DÙNG)</vt:lpstr>
      <vt:lpstr>6. THIẾT KẾ GIAO DIỆN (CÔNG TY)</vt:lpstr>
      <vt:lpstr>6. THIẾT KẾ GIAO DIỆN (ADMIN)</vt:lpstr>
      <vt:lpstr>8. KẾT QUẢ ĐẠT ĐƯỢC VÀ HƯỚNG PHÁT TRIỂN </vt:lpstr>
      <vt:lpstr>9. HẠN CHẾ CỦA ĐỀ TÀI</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CV</dc:title>
  <dc:creator>QuangND</dc:creator>
  <cp:lastModifiedBy>Hà Hữu Long</cp:lastModifiedBy>
  <cp:revision>12</cp:revision>
  <dcterms:modified xsi:type="dcterms:W3CDTF">2024-05-28T07:49:45Z</dcterms:modified>
</cp:coreProperties>
</file>