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handoutMasterIdLst>
    <p:handoutMasterId r:id="rId50"/>
  </p:handoutMasterIdLst>
  <p:sldIdLst>
    <p:sldId id="256" r:id="rId5"/>
    <p:sldId id="269" r:id="rId6"/>
    <p:sldId id="257" r:id="rId7"/>
    <p:sldId id="288" r:id="rId8"/>
    <p:sldId id="276" r:id="rId9"/>
    <p:sldId id="285" r:id="rId10"/>
    <p:sldId id="286" r:id="rId11"/>
    <p:sldId id="287" r:id="rId12"/>
    <p:sldId id="290" r:id="rId13"/>
    <p:sldId id="277" r:id="rId14"/>
    <p:sldId id="308" r:id="rId15"/>
    <p:sldId id="309" r:id="rId16"/>
    <p:sldId id="310" r:id="rId17"/>
    <p:sldId id="311" r:id="rId18"/>
    <p:sldId id="312" r:id="rId19"/>
    <p:sldId id="313" r:id="rId20"/>
    <p:sldId id="314" r:id="rId21"/>
    <p:sldId id="315" r:id="rId22"/>
    <p:sldId id="278" r:id="rId23"/>
    <p:sldId id="289" r:id="rId24"/>
    <p:sldId id="316" r:id="rId25"/>
    <p:sldId id="317" r:id="rId26"/>
    <p:sldId id="318" r:id="rId27"/>
    <p:sldId id="291" r:id="rId28"/>
    <p:sldId id="292" r:id="rId29"/>
    <p:sldId id="293" r:id="rId30"/>
    <p:sldId id="279" r:id="rId31"/>
    <p:sldId id="280" r:id="rId32"/>
    <p:sldId id="294" r:id="rId33"/>
    <p:sldId id="283" r:id="rId34"/>
    <p:sldId id="282" r:id="rId35"/>
    <p:sldId id="295" r:id="rId36"/>
    <p:sldId id="296" r:id="rId37"/>
    <p:sldId id="297" r:id="rId38"/>
    <p:sldId id="298" r:id="rId39"/>
    <p:sldId id="299" r:id="rId40"/>
    <p:sldId id="300" r:id="rId41"/>
    <p:sldId id="301" r:id="rId42"/>
    <p:sldId id="302" r:id="rId43"/>
    <p:sldId id="281" r:id="rId44"/>
    <p:sldId id="305" r:id="rId45"/>
    <p:sldId id="306" r:id="rId46"/>
    <p:sldId id="307" r:id="rId47"/>
    <p:sldId id="2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3303" autoAdjust="0"/>
  </p:normalViewPr>
  <p:slideViewPr>
    <p:cSldViewPr snapToGrid="0" showGuides="1">
      <p:cViewPr varScale="1">
        <p:scale>
          <a:sx n="88" d="100"/>
          <a:sy n="88" d="100"/>
        </p:scale>
        <p:origin x="494" y="8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25</a:t>
            </a:fld>
            <a:endParaRPr lang="en-US"/>
          </a:p>
        </p:txBody>
      </p:sp>
    </p:spTree>
    <p:extLst>
      <p:ext uri="{BB962C8B-B14F-4D97-AF65-F5344CB8AC3E}">
        <p14:creationId xmlns:p14="http://schemas.microsoft.com/office/powerpoint/2010/main" val="275301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Caveats: </a:t>
            </a:r>
            <a:r>
              <a:rPr lang="en-US" dirty="0" err="1"/>
              <a:t>cảnh</a:t>
            </a:r>
            <a:r>
              <a:rPr lang="en-US" baseline="0" dirty="0"/>
              <a:t> </a:t>
            </a:r>
            <a:r>
              <a:rPr lang="en-US" baseline="0" dirty="0" err="1"/>
              <a:t>báo</a:t>
            </a:r>
            <a:r>
              <a:rPr lang="en-US" baseline="0" dirty="0"/>
              <a:t> </a:t>
            </a:r>
            <a:r>
              <a:rPr lang="en-US" baseline="0" dirty="0" err="1"/>
              <a:t>trước</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27</a:t>
            </a:fld>
            <a:endParaRPr lang="en-US"/>
          </a:p>
        </p:txBody>
      </p:sp>
    </p:spTree>
    <p:extLst>
      <p:ext uri="{BB962C8B-B14F-4D97-AF65-F5344CB8AC3E}">
        <p14:creationId xmlns:p14="http://schemas.microsoft.com/office/powerpoint/2010/main" val="41785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a:solidFill>
                  <a:schemeClr val="tx1"/>
                </a:solidFill>
                <a:latin typeface="+mn-lt"/>
                <a:ea typeface="+mn-ea"/>
                <a:cs typeface="+mn-cs"/>
              </a:rPr>
              <a:t>Framing </a:t>
            </a:r>
            <a:r>
              <a:rPr lang="en-US" sz="1200" b="0" i="0" u="none" strike="noStrike" kern="1200" baseline="0" dirty="0">
                <a:solidFill>
                  <a:schemeClr val="tx1"/>
                </a:solidFill>
                <a:latin typeface="+mn-lt"/>
                <a:ea typeface="+mn-ea"/>
                <a:cs typeface="+mn-cs"/>
              </a:rPr>
              <a:t>is the process of stating the analytics problem to be solved. At this point, it is a best practice to write down the problem statement and share it with the key stakeholders. Each team member may hear slightly different things related to the needs and the problem and have somewhat different ideas of possible solutions</a:t>
            </a:r>
          </a:p>
        </p:txBody>
      </p:sp>
      <p:sp>
        <p:nvSpPr>
          <p:cNvPr id="4" name="Slide Number Placeholder 3"/>
          <p:cNvSpPr>
            <a:spLocks noGrp="1"/>
          </p:cNvSpPr>
          <p:nvPr>
            <p:ph type="sldNum" sz="quarter" idx="10"/>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356061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Leading question:</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How satisfied are you with our product?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If you found this conference beneficial, would you return next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157641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IH:</a:t>
            </a:r>
            <a:r>
              <a:rPr lang="en-US" b="1" baseline="0" dirty="0"/>
              <a:t> </a:t>
            </a:r>
            <a:r>
              <a:rPr lang="en-US" b="1" dirty="0"/>
              <a:t>Initial Hypotheses </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17</a:t>
            </a:fld>
            <a:endParaRPr lang="en-US"/>
          </a:p>
        </p:txBody>
      </p:sp>
    </p:spTree>
    <p:extLst>
      <p:ext uri="{BB962C8B-B14F-4D97-AF65-F5344CB8AC3E}">
        <p14:creationId xmlns:p14="http://schemas.microsoft.com/office/powerpoint/2010/main" val="380328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 aggregate data source : </a:t>
            </a:r>
            <a:r>
              <a:rPr lang="en-US" dirty="0" err="1"/>
              <a:t>Nắm</a:t>
            </a:r>
            <a:r>
              <a:rPr lang="en-US" baseline="0" dirty="0"/>
              <a:t> </a:t>
            </a:r>
            <a:r>
              <a:rPr lang="en-US" baseline="0" dirty="0" err="1"/>
              <a:t>bắt</a:t>
            </a:r>
            <a:r>
              <a:rPr lang="en-US" baseline="0" dirty="0"/>
              <a:t> </a:t>
            </a:r>
            <a:r>
              <a:rPr lang="en-US" baseline="0" dirty="0" err="1"/>
              <a:t>nguồn</a:t>
            </a:r>
            <a:r>
              <a:rPr lang="en-US" baseline="0" dirty="0"/>
              <a:t> </a:t>
            </a:r>
            <a:r>
              <a:rPr lang="en-US" baseline="0" dirty="0" err="1"/>
              <a:t>dữ</a:t>
            </a:r>
            <a:r>
              <a:rPr lang="en-US" baseline="0" dirty="0"/>
              <a:t> liệu </a:t>
            </a:r>
            <a:r>
              <a:rPr lang="en-US" baseline="0" dirty="0" err="1"/>
              <a:t>tổng</a:t>
            </a:r>
            <a:r>
              <a:rPr lang="en-US" baseline="0" dirty="0"/>
              <a:t> </a:t>
            </a:r>
            <a:r>
              <a:rPr lang="en-US" baseline="0" dirty="0" err="1"/>
              <a:t>hợp</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18</a:t>
            </a:fld>
            <a:endParaRPr lang="en-US"/>
          </a:p>
        </p:txBody>
      </p:sp>
    </p:spTree>
    <p:extLst>
      <p:ext uri="{BB962C8B-B14F-4D97-AF65-F5344CB8AC3E}">
        <p14:creationId xmlns:p14="http://schemas.microsoft.com/office/powerpoint/2010/main" val="277193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 of the activities to consider in this phase include the following</a:t>
            </a:r>
          </a:p>
          <a:p>
            <a:pPr marL="171450" indent="-171450">
              <a:buFontTx/>
              <a:buChar char="-"/>
            </a:pPr>
            <a:r>
              <a:rPr lang="en-US" sz="1200" b="0" i="0" u="none" strike="noStrike" kern="1200" baseline="0" dirty="0">
                <a:solidFill>
                  <a:schemeClr val="tx1"/>
                </a:solidFill>
                <a:latin typeface="+mn-lt"/>
                <a:ea typeface="+mn-ea"/>
                <a:cs typeface="+mn-cs"/>
              </a:rPr>
              <a:t>Assess the structure of the datasets</a:t>
            </a:r>
          </a:p>
          <a:p>
            <a:r>
              <a:rPr lang="en-US" sz="1200" b="0" i="0" u="none" strike="noStrike" kern="1200" baseline="0" dirty="0">
                <a:solidFill>
                  <a:schemeClr val="tx1"/>
                </a:solidFill>
                <a:latin typeface="+mn-lt"/>
                <a:ea typeface="+mn-ea"/>
                <a:cs typeface="+mn-cs"/>
              </a:rPr>
              <a:t>- Ensure that the analytical techniques enable the team to meet the business objectives and accept or</a:t>
            </a:r>
          </a:p>
          <a:p>
            <a:r>
              <a:rPr lang="en-US" sz="1200" b="0" i="0" u="none" strike="noStrike" kern="1200" baseline="0" dirty="0">
                <a:solidFill>
                  <a:schemeClr val="tx1"/>
                </a:solidFill>
                <a:latin typeface="+mn-lt"/>
                <a:ea typeface="+mn-ea"/>
                <a:cs typeface="+mn-cs"/>
              </a:rPr>
              <a:t>reject the working hypotheses.</a:t>
            </a:r>
          </a:p>
          <a:p>
            <a:r>
              <a:rPr lang="en-US" sz="1200" b="0" i="0" u="none" strike="noStrike" kern="1200" baseline="0" dirty="0">
                <a:solidFill>
                  <a:schemeClr val="tx1"/>
                </a:solidFill>
                <a:latin typeface="+mn-lt"/>
                <a:ea typeface="+mn-ea"/>
                <a:cs typeface="+mn-cs"/>
              </a:rPr>
              <a:t>- Ensure that the analytical techniques enable the team to meet the business objectives and accept or</a:t>
            </a:r>
          </a:p>
          <a:p>
            <a:r>
              <a:rPr lang="en-US" sz="1200" b="0" i="0" u="none" strike="noStrike" kern="1200" baseline="0" dirty="0">
                <a:solidFill>
                  <a:schemeClr val="tx1"/>
                </a:solidFill>
                <a:latin typeface="+mn-lt"/>
                <a:ea typeface="+mn-ea"/>
                <a:cs typeface="+mn-cs"/>
              </a:rPr>
              <a:t>reject the working hypotheses.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20</a:t>
            </a:fld>
            <a:endParaRPr lang="en-US"/>
          </a:p>
        </p:txBody>
      </p:sp>
    </p:spTree>
    <p:extLst>
      <p:ext uri="{BB962C8B-B14F-4D97-AF65-F5344CB8AC3E}">
        <p14:creationId xmlns:p14="http://schemas.microsoft.com/office/powerpoint/2010/main" val="159349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Key to this approach is to aim for capturing the most essential predictors and variables rather than considering every possible variable that people think may influence the outcome.. Approaching the problem in this manner requires iterations and testing to identify the most essential variables for the intended analyses. The team should plan to test a range of variables to include in the model and then focus on the most important and influential variables.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21</a:t>
            </a:fld>
            <a:endParaRPr lang="en-US"/>
          </a:p>
        </p:txBody>
      </p:sp>
    </p:spTree>
    <p:extLst>
      <p:ext uri="{BB962C8B-B14F-4D97-AF65-F5344CB8AC3E}">
        <p14:creationId xmlns:p14="http://schemas.microsoft.com/office/powerpoint/2010/main" val="200820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US" sz="1200" b="0" i="0" u="none" strike="noStrike" kern="1200" baseline="0" dirty="0">
                <a:solidFill>
                  <a:schemeClr val="tx1"/>
                </a:solidFill>
                <a:latin typeface="+mn-lt"/>
                <a:ea typeface="+mn-ea"/>
                <a:cs typeface="+mn-cs"/>
              </a:rPr>
              <a:t>Dealing with Big Data involves determining if the team will be using techniques that are best suited for structured data, unstructured data, or a hybrid approach</a:t>
            </a:r>
          </a:p>
          <a:p>
            <a:r>
              <a:rPr lang="en-US" sz="1200" b="0" i="0" u="none" strike="noStrike" kern="1200" baseline="0" dirty="0">
                <a:solidFill>
                  <a:schemeClr val="tx1"/>
                </a:solidFill>
                <a:latin typeface="+mn-lt"/>
                <a:ea typeface="+mn-ea"/>
                <a:cs typeface="+mn-cs"/>
              </a:rPr>
              <a:t>b) Typically, teams create the initial models using a statistical software package such as R, SAS, or </a:t>
            </a:r>
            <a:r>
              <a:rPr lang="en-US" sz="1200" b="0" i="0" u="none" strike="noStrike" kern="1200" baseline="0" dirty="0" err="1">
                <a:solidFill>
                  <a:schemeClr val="tx1"/>
                </a:solidFill>
                <a:latin typeface="+mn-lt"/>
                <a:ea typeface="+mn-ea"/>
                <a:cs typeface="+mn-cs"/>
              </a:rPr>
              <a:t>Matlab</a:t>
            </a:r>
            <a:r>
              <a:rPr lang="en-US" sz="1200" b="0" i="0" u="none" strike="noStrike" kern="1200" baseline="0" dirty="0">
                <a:solidFill>
                  <a:schemeClr val="tx1"/>
                </a:solidFill>
                <a:latin typeface="+mn-lt"/>
                <a:ea typeface="+mn-ea"/>
                <a:cs typeface="+mn-cs"/>
              </a:rPr>
              <a:t>. Although these tools are designed for data mining and machine learning algorithms, they may have limitations when applying the models to very large datasets, as is common with Big Data</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22</a:t>
            </a:fld>
            <a:endParaRPr lang="en-US"/>
          </a:p>
        </p:txBody>
      </p:sp>
    </p:spTree>
    <p:extLst>
      <p:ext uri="{BB962C8B-B14F-4D97-AF65-F5344CB8AC3E}">
        <p14:creationId xmlns:p14="http://schemas.microsoft.com/office/powerpoint/2010/main" val="66082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During this phase, users run models from analytical software packages, such as R or SAS, on file extracts</a:t>
            </a:r>
          </a:p>
          <a:p>
            <a:r>
              <a:rPr lang="en-US" sz="1200" b="0" i="0" u="none" strike="noStrike" kern="1200" baseline="0" dirty="0">
                <a:solidFill>
                  <a:schemeClr val="tx1"/>
                </a:solidFill>
                <a:latin typeface="+mn-lt"/>
                <a:ea typeface="+mn-ea"/>
                <a:cs typeface="+mn-cs"/>
              </a:rPr>
              <a:t>and small datasets for testing purposes. On a small scale, assess the validity of the model and its results.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24</a:t>
            </a:fld>
            <a:endParaRPr lang="en-US"/>
          </a:p>
        </p:txBody>
      </p:sp>
    </p:spTree>
    <p:extLst>
      <p:ext uri="{BB962C8B-B14F-4D97-AF65-F5344CB8AC3E}">
        <p14:creationId xmlns:p14="http://schemas.microsoft.com/office/powerpoint/2010/main" val="1242380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9" name="Picture 8">
            <a:extLst>
              <a:ext uri="{FF2B5EF4-FFF2-40B4-BE49-F238E27FC236}">
                <a16:creationId xmlns:a16="http://schemas.microsoft.com/office/drawing/2014/main" id="{6F5B4FB3-AA5E-A638-0BF7-C0E1773DC0CE}"/>
              </a:ext>
            </a:extLst>
          </p:cNvPr>
          <p:cNvPicPr>
            <a:picLocks noChangeAspect="1"/>
          </p:cNvPicPr>
          <p:nvPr userDrawn="1"/>
        </p:nvPicPr>
        <p:blipFill>
          <a:blip r:embed="rId4"/>
          <a:stretch>
            <a:fillRect/>
          </a:stretch>
        </p:blipFill>
        <p:spPr>
          <a:xfrm>
            <a:off x="0" y="14564"/>
            <a:ext cx="1552792" cy="733527"/>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0" y="30162"/>
            <a:ext cx="2078984" cy="575433"/>
          </a:xfrm>
          <a:prstGeom prst="rect">
            <a:avLst/>
          </a:prstGeom>
          <a:noFill/>
          <a:ln w="9525">
            <a:noFill/>
            <a:miter lim="800000"/>
            <a:headEnd/>
            <a:tailEnd/>
          </a:ln>
        </p:spPr>
      </p:pic>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800" baseline="0"/>
            </a:lvl1pPr>
            <a:lvl2pPr marL="685800" indent="-228600">
              <a:buFont typeface="Courier New" panose="02070309020205020404" pitchFamily="49" charset="0"/>
              <a:buChar char="o"/>
              <a:defRPr sz="2400" baseline="0"/>
            </a:lvl2pPr>
            <a:lvl3pPr marL="1143000" indent="-228600">
              <a:buFont typeface="Wingdings" panose="05000000000000000000" pitchFamily="2" charset="2"/>
              <a:buChar char="v"/>
              <a:defRPr sz="2000"/>
            </a:lvl3pPr>
            <a:lvl4pPr marL="1600200" indent="-228600">
              <a:buFont typeface="Wingdings" panose="05000000000000000000" pitchFamily="2" charset="2"/>
              <a:buChar char="ü"/>
              <a:defRPr sz="1600"/>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20" name="Picture 19">
            <a:extLst>
              <a:ext uri="{FF2B5EF4-FFF2-40B4-BE49-F238E27FC236}">
                <a16:creationId xmlns:a16="http://schemas.microsoft.com/office/drawing/2014/main" id="{171D5EC4-A0C8-6DC8-0878-452427F8F9A1}"/>
              </a:ext>
            </a:extLst>
          </p:cNvPr>
          <p:cNvPicPr>
            <a:picLocks noChangeAspect="1"/>
          </p:cNvPicPr>
          <p:nvPr userDrawn="1"/>
        </p:nvPicPr>
        <p:blipFill>
          <a:blip r:embed="rId4"/>
          <a:stretch>
            <a:fillRect/>
          </a:stretch>
        </p:blipFill>
        <p:spPr>
          <a:xfrm>
            <a:off x="43543" y="48507"/>
            <a:ext cx="1533739" cy="771633"/>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20" name="Picture 19">
            <a:extLst>
              <a:ext uri="{FF2B5EF4-FFF2-40B4-BE49-F238E27FC236}">
                <a16:creationId xmlns:a16="http://schemas.microsoft.com/office/drawing/2014/main" id="{C2585E93-5D14-6E69-6483-E0EDED1F5480}"/>
              </a:ext>
            </a:extLst>
          </p:cNvPr>
          <p:cNvPicPr>
            <a:picLocks noChangeAspect="1"/>
          </p:cNvPicPr>
          <p:nvPr userDrawn="1"/>
        </p:nvPicPr>
        <p:blipFill>
          <a:blip r:embed="rId3"/>
          <a:stretch>
            <a:fillRect/>
          </a:stretch>
        </p:blipFill>
        <p:spPr>
          <a:xfrm>
            <a:off x="8709" y="0"/>
            <a:ext cx="1552792" cy="666843"/>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0" y="30162"/>
            <a:ext cx="2078984" cy="575433"/>
          </a:xfrm>
          <a:prstGeom prst="rect">
            <a:avLst/>
          </a:prstGeom>
          <a:noFill/>
          <a:ln w="9525">
            <a:noFill/>
            <a:miter lim="800000"/>
            <a:headEnd/>
            <a:tailEnd/>
          </a:ln>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1BE19AB6-A8CE-712D-3B79-C672AEF28028}"/>
              </a:ext>
            </a:extLst>
          </p:cNvPr>
          <p:cNvPicPr>
            <a:picLocks noChangeAspect="1"/>
          </p:cNvPicPr>
          <p:nvPr userDrawn="1"/>
        </p:nvPicPr>
        <p:blipFill>
          <a:blip r:embed="rId14"/>
          <a:stretch>
            <a:fillRect/>
          </a:stretch>
        </p:blipFill>
        <p:spPr>
          <a:xfrm>
            <a:off x="0" y="-26126"/>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Data Analytics Lifecycle</a:t>
            </a:r>
          </a:p>
        </p:txBody>
      </p:sp>
      <p:sp>
        <p:nvSpPr>
          <p:cNvPr id="7" name="Subtitle 6"/>
          <p:cNvSpPr>
            <a:spLocks noGrp="1"/>
          </p:cNvSpPr>
          <p:nvPr>
            <p:ph type="subTitle" idx="1"/>
          </p:nvPr>
        </p:nvSpPr>
        <p:spPr/>
        <p:txBody>
          <a:bodyPr/>
          <a:lstStyle/>
          <a:p>
            <a:r>
              <a:rPr lang="en-US" dirty="0"/>
              <a:t>Author : FU</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Learning the Business Domain</a:t>
            </a:r>
            <a:endParaRPr lang="en-US" dirty="0"/>
          </a:p>
        </p:txBody>
      </p:sp>
      <p:sp>
        <p:nvSpPr>
          <p:cNvPr id="3" name="Content Placeholder 2"/>
          <p:cNvSpPr>
            <a:spLocks noGrp="1"/>
          </p:cNvSpPr>
          <p:nvPr>
            <p:ph idx="1"/>
          </p:nvPr>
        </p:nvSpPr>
        <p:spPr/>
        <p:txBody>
          <a:bodyPr>
            <a:normAutofit lnSpcReduction="10000"/>
          </a:bodyPr>
          <a:lstStyle/>
          <a:p>
            <a:r>
              <a:rPr lang="en-US" dirty="0"/>
              <a:t>Learn and investigate the problem, develop context and understanding, and learn about the data sources needed and available for the project</a:t>
            </a:r>
          </a:p>
          <a:p>
            <a:r>
              <a:rPr lang="en-US" dirty="0"/>
              <a:t>Formulates initial hypotheses that can later be tested with data</a:t>
            </a:r>
          </a:p>
          <a:p>
            <a:r>
              <a:rPr lang="en-US" dirty="0"/>
              <a:t>Have deep computational and quantitative knowledge broadly applied across many disciplines</a:t>
            </a:r>
          </a:p>
          <a:p>
            <a:pPr lvl="1"/>
            <a:r>
              <a:rPr lang="en-US" dirty="0"/>
              <a:t>Deep knowledge of the methods, techniques, and ways for applying heuristics to a variety of business and conceptual problems</a:t>
            </a:r>
          </a:p>
          <a:p>
            <a:pPr lvl="1"/>
            <a:r>
              <a:rPr lang="en-US" dirty="0"/>
              <a:t>Have deep knowledge of a domain area, coupled with quantitative expertise</a:t>
            </a:r>
          </a:p>
        </p:txBody>
      </p:sp>
    </p:spTree>
    <p:extLst>
      <p:ext uri="{BB962C8B-B14F-4D97-AF65-F5344CB8AC3E}">
        <p14:creationId xmlns:p14="http://schemas.microsoft.com/office/powerpoint/2010/main" val="161808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Assess resources available to support the project: technology, tools, systems, data, and people</a:t>
            </a:r>
          </a:p>
          <a:p>
            <a:r>
              <a:rPr lang="en-US" dirty="0"/>
              <a:t>Available tools and technology the team will be using and the types of systems needed for later phases to operationalize the models</a:t>
            </a:r>
          </a:p>
          <a:p>
            <a:r>
              <a:rPr lang="en-US" dirty="0"/>
              <a:t>What types of skills and roles will be needed for the recipients of the model being developed? influence techniques the team selects and the kind of implementation the team chooses to pursue in subsequent phases of the Data Analytics Lifecycle</a:t>
            </a:r>
          </a:p>
          <a:p>
            <a:r>
              <a:rPr lang="en-US" dirty="0"/>
              <a:t>Computing resources: types of data available, collect additional data, purchase it from outside sources, or transform existing data</a:t>
            </a:r>
          </a:p>
        </p:txBody>
      </p:sp>
    </p:spTree>
    <p:extLst>
      <p:ext uri="{BB962C8B-B14F-4D97-AF65-F5344CB8AC3E}">
        <p14:creationId xmlns:p14="http://schemas.microsoft.com/office/powerpoint/2010/main" val="96869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Framing the Problem</a:t>
            </a:r>
            <a:endParaRPr lang="en-US" dirty="0"/>
          </a:p>
        </p:txBody>
      </p:sp>
      <p:sp>
        <p:nvSpPr>
          <p:cNvPr id="3" name="Content Placeholder 2"/>
          <p:cNvSpPr>
            <a:spLocks noGrp="1"/>
          </p:cNvSpPr>
          <p:nvPr>
            <p:ph idx="1"/>
          </p:nvPr>
        </p:nvSpPr>
        <p:spPr/>
        <p:txBody>
          <a:bodyPr>
            <a:normAutofit fontScale="77500" lnSpcReduction="20000"/>
          </a:bodyPr>
          <a:lstStyle/>
          <a:p>
            <a:r>
              <a:rPr lang="en-US" b="1" i="1" dirty="0"/>
              <a:t>Framing </a:t>
            </a:r>
            <a:r>
              <a:rPr lang="en-US" dirty="0"/>
              <a:t>is the process of stating the  analytics problem to be solved.</a:t>
            </a:r>
          </a:p>
          <a:p>
            <a:r>
              <a:rPr lang="en-US" dirty="0"/>
              <a:t>A best practice is to write down the problem statement and share it with the key stakeholders</a:t>
            </a:r>
          </a:p>
          <a:p>
            <a:r>
              <a:rPr lang="en-US" dirty="0"/>
              <a:t>Identify main objectives of the project, identify what needs to be achieved in business terms, and identify what needs to be done to meet the needs. Need to consider the objectives and the success criteria for the project</a:t>
            </a:r>
          </a:p>
          <a:p>
            <a:r>
              <a:rPr lang="en-US" dirty="0"/>
              <a:t>What is the team attempting to achieve by doing the project, and what will be considered “good enough” as an outcome of the project?</a:t>
            </a:r>
          </a:p>
          <a:p>
            <a:r>
              <a:rPr lang="en-US" dirty="0"/>
              <a:t>Need to document and share with the project team and key stakeholders</a:t>
            </a:r>
          </a:p>
          <a:p>
            <a:r>
              <a:rPr lang="en-US" dirty="0"/>
              <a:t>The best practice is to share the statement of goals and success criteria with the team and confirm alignment with the project sponsor’s expectations</a:t>
            </a:r>
          </a:p>
        </p:txBody>
      </p:sp>
    </p:spTree>
    <p:extLst>
      <p:ext uri="{BB962C8B-B14F-4D97-AF65-F5344CB8AC3E}">
        <p14:creationId xmlns:p14="http://schemas.microsoft.com/office/powerpoint/2010/main" val="391593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Identifying Key Stakeholders</a:t>
            </a:r>
            <a:endParaRPr lang="en-US" dirty="0"/>
          </a:p>
        </p:txBody>
      </p:sp>
      <p:sp>
        <p:nvSpPr>
          <p:cNvPr id="3" name="Content Placeholder 2"/>
          <p:cNvSpPr>
            <a:spLocks noGrp="1"/>
          </p:cNvSpPr>
          <p:nvPr>
            <p:ph idx="1"/>
          </p:nvPr>
        </p:nvSpPr>
        <p:spPr/>
        <p:txBody>
          <a:bodyPr>
            <a:normAutofit lnSpcReduction="10000"/>
          </a:bodyPr>
          <a:lstStyle/>
          <a:p>
            <a:r>
              <a:rPr lang="en-US" dirty="0"/>
              <a:t>Important step is to identify the key stakeholders and their interests in the project</a:t>
            </a:r>
          </a:p>
          <a:p>
            <a:r>
              <a:rPr lang="en-US" dirty="0"/>
              <a:t>Identify the success criteria, key risks, and stakeholders, which should include anyone who will benefit from the project or will be significantly impacted by the project</a:t>
            </a:r>
          </a:p>
          <a:p>
            <a:r>
              <a:rPr lang="en-US" dirty="0"/>
              <a:t>When interviewing stakeholders, learn about the domain area and any relevant history from similar analytics projects.</a:t>
            </a:r>
          </a:p>
          <a:p>
            <a:r>
              <a:rPr lang="en-US" dirty="0"/>
              <a:t>Critical to articulate the pain points as clearly as possible to address them and be aware of areas to pursue or avoid as the team gets further into the analytical process</a:t>
            </a:r>
          </a:p>
        </p:txBody>
      </p:sp>
    </p:spTree>
    <p:extLst>
      <p:ext uri="{BB962C8B-B14F-4D97-AF65-F5344CB8AC3E}">
        <p14:creationId xmlns:p14="http://schemas.microsoft.com/office/powerpoint/2010/main" val="189031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Interviewing the Analytics Sponsor (1)</a:t>
            </a:r>
            <a:endParaRPr lang="en-US" dirty="0"/>
          </a:p>
        </p:txBody>
      </p:sp>
      <p:sp>
        <p:nvSpPr>
          <p:cNvPr id="3" name="Content Placeholder 2"/>
          <p:cNvSpPr>
            <a:spLocks noGrp="1"/>
          </p:cNvSpPr>
          <p:nvPr>
            <p:ph idx="1"/>
          </p:nvPr>
        </p:nvSpPr>
        <p:spPr/>
        <p:txBody>
          <a:bodyPr/>
          <a:lstStyle/>
          <a:p>
            <a:r>
              <a:rPr lang="en-US" dirty="0"/>
              <a:t>When interviewing the main stakeholders, the team needs to take time to thoroughly interview the project sponsor, funding the project or providing the high-level requirements.</a:t>
            </a:r>
          </a:p>
          <a:p>
            <a:r>
              <a:rPr lang="en-US" dirty="0"/>
              <a:t>It is critical to thoroughly understand the sponsor’s perspective to guide the team in getting started on the project.</a:t>
            </a:r>
          </a:p>
        </p:txBody>
      </p:sp>
    </p:spTree>
    <p:extLst>
      <p:ext uri="{BB962C8B-B14F-4D97-AF65-F5344CB8AC3E}">
        <p14:creationId xmlns:p14="http://schemas.microsoft.com/office/powerpoint/2010/main" val="246545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Interviewing the Analytics Sponsor (2)</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Some tips for interviewing project sponsors: </a:t>
            </a:r>
          </a:p>
          <a:p>
            <a:pPr lvl="1"/>
            <a:r>
              <a:rPr lang="en-US" dirty="0"/>
              <a:t>Prepare for the interview; draft questions, and review with colleagues.</a:t>
            </a:r>
          </a:p>
          <a:p>
            <a:pPr lvl="1"/>
            <a:r>
              <a:rPr lang="en-US" dirty="0"/>
              <a:t>Use open-ended questions; avoid asking leading questions.</a:t>
            </a:r>
          </a:p>
          <a:p>
            <a:pPr lvl="1"/>
            <a:r>
              <a:rPr lang="en-US" dirty="0"/>
              <a:t>Probe for details and pose follow-up questions.</a:t>
            </a:r>
          </a:p>
          <a:p>
            <a:pPr lvl="1"/>
            <a:r>
              <a:rPr lang="en-US" dirty="0"/>
              <a:t>Avoid filling every silence in the conversation; give the other person time to think.</a:t>
            </a:r>
          </a:p>
          <a:p>
            <a:pPr lvl="1"/>
            <a:r>
              <a:rPr lang="en-US" dirty="0"/>
              <a:t>Let the sponsors express their ideas and ask clarifying questions, such as “Why? Is that correct? Is this idea on target? Is there anything else?”</a:t>
            </a:r>
          </a:p>
          <a:p>
            <a:pPr lvl="1"/>
            <a:r>
              <a:rPr lang="en-US" dirty="0"/>
              <a:t>Use active listening techniques; repeat back what was heard to make sure the team heard it correctly, or reframe what was said.</a:t>
            </a:r>
          </a:p>
          <a:p>
            <a:pPr lvl="1"/>
            <a:r>
              <a:rPr lang="en-US" dirty="0"/>
              <a:t>Try to avoid expressing the team’s opinions, which can introduce bias; instead, focus on listening.</a:t>
            </a:r>
          </a:p>
          <a:p>
            <a:pPr lvl="1"/>
            <a:r>
              <a:rPr lang="en-US" dirty="0"/>
              <a:t>Be mindful of the body language of the interviewers and stakeholders; use eye contact where appropriate, and be attentive.</a:t>
            </a:r>
          </a:p>
          <a:p>
            <a:pPr lvl="1"/>
            <a:r>
              <a:rPr lang="en-US" dirty="0"/>
              <a:t>Minimize distractions.</a:t>
            </a:r>
          </a:p>
          <a:p>
            <a:pPr lvl="1"/>
            <a:r>
              <a:rPr lang="en-US" dirty="0"/>
              <a:t>Document what the team heard, and review it with the sponsors.</a:t>
            </a:r>
          </a:p>
        </p:txBody>
      </p:sp>
    </p:spTree>
    <p:extLst>
      <p:ext uri="{BB962C8B-B14F-4D97-AF65-F5344CB8AC3E}">
        <p14:creationId xmlns:p14="http://schemas.microsoft.com/office/powerpoint/2010/main" val="61044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Interviewing the Analytics Sponsor (3)</a:t>
            </a:r>
            <a:endParaRPr lang="en-US" dirty="0"/>
          </a:p>
        </p:txBody>
      </p:sp>
      <p:sp>
        <p:nvSpPr>
          <p:cNvPr id="3" name="Content Placeholder 2"/>
          <p:cNvSpPr>
            <a:spLocks noGrp="1"/>
          </p:cNvSpPr>
          <p:nvPr>
            <p:ph idx="1"/>
          </p:nvPr>
        </p:nvSpPr>
        <p:spPr/>
        <p:txBody>
          <a:bodyPr>
            <a:normAutofit lnSpcReduction="10000"/>
          </a:bodyPr>
          <a:lstStyle/>
          <a:p>
            <a:r>
              <a:rPr lang="en-US" dirty="0"/>
              <a:t>Common questions that are helpful to ask during the discovery phase when interviewing the project sponsor</a:t>
            </a:r>
          </a:p>
          <a:p>
            <a:pPr lvl="1"/>
            <a:r>
              <a:rPr lang="en-US" dirty="0"/>
              <a:t>What business problem is the team trying to solve?</a:t>
            </a:r>
          </a:p>
          <a:p>
            <a:pPr lvl="1"/>
            <a:r>
              <a:rPr lang="en-US" dirty="0"/>
              <a:t>What is the desired outcome of the project?</a:t>
            </a:r>
          </a:p>
          <a:p>
            <a:pPr lvl="1"/>
            <a:r>
              <a:rPr lang="en-US" dirty="0"/>
              <a:t>What data sources are available?</a:t>
            </a:r>
          </a:p>
          <a:p>
            <a:pPr lvl="1"/>
            <a:r>
              <a:rPr lang="en-US" dirty="0"/>
              <a:t>What industry issues may impact the analysis?</a:t>
            </a:r>
          </a:p>
          <a:p>
            <a:pPr lvl="1"/>
            <a:r>
              <a:rPr lang="en-US" dirty="0"/>
              <a:t>What timelines need to be considered?</a:t>
            </a:r>
          </a:p>
          <a:p>
            <a:pPr lvl="1"/>
            <a:r>
              <a:rPr lang="en-US" dirty="0"/>
              <a:t>Who could provide insight into the project?</a:t>
            </a:r>
          </a:p>
          <a:p>
            <a:pPr lvl="1"/>
            <a:r>
              <a:rPr lang="en-US" dirty="0"/>
              <a:t>Who has final decision-making authority on the project?</a:t>
            </a:r>
          </a:p>
          <a:p>
            <a:pPr lvl="1"/>
            <a:r>
              <a:rPr lang="en-US" dirty="0"/>
              <a:t>How will the focus and scope of the problem change if the following dimensions change (Time, People, Risk, Resources, Size and Attribute of data:</a:t>
            </a:r>
          </a:p>
        </p:txBody>
      </p:sp>
    </p:spTree>
    <p:extLst>
      <p:ext uri="{BB962C8B-B14F-4D97-AF65-F5344CB8AC3E}">
        <p14:creationId xmlns:p14="http://schemas.microsoft.com/office/powerpoint/2010/main" val="21758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2.6 Developing Initial Hypotheses </a:t>
            </a:r>
            <a:endParaRPr lang="en-US" dirty="0"/>
          </a:p>
        </p:txBody>
      </p:sp>
      <p:sp>
        <p:nvSpPr>
          <p:cNvPr id="3" name="Content Placeholder 2"/>
          <p:cNvSpPr>
            <a:spLocks noGrp="1"/>
          </p:cNvSpPr>
          <p:nvPr>
            <p:ph idx="1"/>
          </p:nvPr>
        </p:nvSpPr>
        <p:spPr/>
        <p:txBody>
          <a:bodyPr>
            <a:normAutofit fontScale="77500" lnSpcReduction="20000"/>
          </a:bodyPr>
          <a:lstStyle/>
          <a:p>
            <a:r>
              <a:rPr lang="en-US" dirty="0"/>
              <a:t>Developing a set of </a:t>
            </a:r>
            <a:r>
              <a:rPr lang="en-US" b="1" dirty="0"/>
              <a:t>Initial Hypotheses (I</a:t>
            </a:r>
            <a:r>
              <a:rPr lang="en-US" dirty="0"/>
              <a:t>Hs) is a key facet of the discovery phase, involves forming ideas that the team can test with data</a:t>
            </a:r>
          </a:p>
          <a:p>
            <a:r>
              <a:rPr lang="en-US" dirty="0"/>
              <a:t>it is best to come up with a few primary hypotheses to test and then be creative about developing several more</a:t>
            </a:r>
          </a:p>
          <a:p>
            <a:r>
              <a:rPr lang="en-US" dirty="0"/>
              <a:t>These IHs form the basis of the analytical tests the team will use in later phases and serve as the foundation for the findings in Phase 5</a:t>
            </a:r>
          </a:p>
          <a:p>
            <a:r>
              <a:rPr lang="en-US" dirty="0"/>
              <a:t>Can compare its answers with the outcome of an experiment or test to generate additional possible solutions to problems. As a result, the team will have a much richer set of observations to choose from and more choices for agreeing upon the most impactful conclusions from a project</a:t>
            </a:r>
          </a:p>
          <a:p>
            <a:r>
              <a:rPr lang="en-US" dirty="0"/>
              <a:t>Another part of this process involves gathering and assessing hypotheses from stakeholders and domain experts who may have their own perspective on what the problem is, what the solution should be, and how to arrive at a solution</a:t>
            </a:r>
          </a:p>
        </p:txBody>
      </p:sp>
    </p:spTree>
    <p:extLst>
      <p:ext uri="{BB962C8B-B14F-4D97-AF65-F5344CB8AC3E}">
        <p14:creationId xmlns:p14="http://schemas.microsoft.com/office/powerpoint/2010/main" val="30416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2.7 Identifying Potential Data Sources</a:t>
            </a:r>
            <a:endParaRPr lang="en-US" dirty="0"/>
          </a:p>
        </p:txBody>
      </p:sp>
      <p:sp>
        <p:nvSpPr>
          <p:cNvPr id="3" name="Content Placeholder 2"/>
          <p:cNvSpPr>
            <a:spLocks noGrp="1"/>
          </p:cNvSpPr>
          <p:nvPr>
            <p:ph idx="1"/>
          </p:nvPr>
        </p:nvSpPr>
        <p:spPr/>
        <p:txBody>
          <a:bodyPr/>
          <a:lstStyle/>
          <a:p>
            <a:r>
              <a:rPr lang="en-US" dirty="0"/>
              <a:t>Five main activities during this step of the discovery phase:</a:t>
            </a:r>
          </a:p>
          <a:p>
            <a:pPr lvl="1"/>
            <a:r>
              <a:rPr lang="en-US" dirty="0"/>
              <a:t>Identify data sources</a:t>
            </a:r>
          </a:p>
          <a:p>
            <a:pPr lvl="1"/>
            <a:r>
              <a:rPr lang="en-US" dirty="0"/>
              <a:t>Capture aggregate data sources</a:t>
            </a:r>
          </a:p>
          <a:p>
            <a:pPr lvl="1"/>
            <a:r>
              <a:rPr lang="en-US" dirty="0"/>
              <a:t>Review the raw data</a:t>
            </a:r>
          </a:p>
          <a:p>
            <a:pPr lvl="1"/>
            <a:r>
              <a:rPr lang="en-US" dirty="0"/>
              <a:t>Evaluate the data structures and tools needed</a:t>
            </a:r>
          </a:p>
          <a:p>
            <a:pPr lvl="1"/>
            <a:r>
              <a:rPr lang="en-US" dirty="0"/>
              <a:t>Scope the sort of data infrastructure needed for this type of problem</a:t>
            </a:r>
          </a:p>
        </p:txBody>
      </p:sp>
    </p:spTree>
    <p:extLst>
      <p:ext uri="{BB962C8B-B14F-4D97-AF65-F5344CB8AC3E}">
        <p14:creationId xmlns:p14="http://schemas.microsoft.com/office/powerpoint/2010/main" val="42468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Phase 2: Data Preparation</a:t>
            </a:r>
            <a:endParaRPr lang="en-US" dirty="0"/>
          </a:p>
        </p:txBody>
      </p:sp>
      <p:sp>
        <p:nvSpPr>
          <p:cNvPr id="3" name="Content Placeholder 2"/>
          <p:cNvSpPr>
            <a:spLocks noGrp="1"/>
          </p:cNvSpPr>
          <p:nvPr>
            <p:ph idx="1"/>
          </p:nvPr>
        </p:nvSpPr>
        <p:spPr/>
        <p:txBody>
          <a:bodyPr/>
          <a:lstStyle/>
          <a:p>
            <a:r>
              <a:rPr lang="en-US" dirty="0"/>
              <a:t>Preparing the Analytic Sandbox</a:t>
            </a:r>
          </a:p>
          <a:p>
            <a:r>
              <a:rPr lang="en-US" dirty="0"/>
              <a:t>Performing ETLT</a:t>
            </a:r>
          </a:p>
          <a:p>
            <a:r>
              <a:rPr lang="en-US" dirty="0"/>
              <a:t>Learning About the Data</a:t>
            </a:r>
          </a:p>
          <a:p>
            <a:r>
              <a:rPr lang="en-US" dirty="0"/>
              <a:t>Data Conditioning</a:t>
            </a:r>
          </a:p>
          <a:p>
            <a:r>
              <a:rPr lang="en-US" dirty="0"/>
              <a:t>Survey and Visualize</a:t>
            </a:r>
          </a:p>
          <a:p>
            <a:r>
              <a:rPr lang="en-US" dirty="0"/>
              <a:t>Common Tools for the Data Preparation Phase</a:t>
            </a:r>
          </a:p>
        </p:txBody>
      </p:sp>
    </p:spTree>
    <p:extLst>
      <p:ext uri="{BB962C8B-B14F-4D97-AF65-F5344CB8AC3E}">
        <p14:creationId xmlns:p14="http://schemas.microsoft.com/office/powerpoint/2010/main" val="350478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a:t>
            </a:r>
          </a:p>
          <a:p>
            <a:r>
              <a:rPr lang="en-US" dirty="0"/>
              <a:t>Understand data analytics lifecycle</a:t>
            </a:r>
          </a:p>
          <a:p>
            <a:r>
              <a:rPr lang="en-US" dirty="0"/>
              <a:t>Understand key roles for a successful analytics project</a:t>
            </a:r>
          </a:p>
          <a:p>
            <a:r>
              <a:rPr lang="en-US" dirty="0"/>
              <a:t>Understand what analytics team should lean and what needs for data discovery?</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Phase 3: Model Planning </a:t>
            </a:r>
            <a:endParaRPr lang="en-US" dirty="0"/>
          </a:p>
        </p:txBody>
      </p:sp>
      <p:sp>
        <p:nvSpPr>
          <p:cNvPr id="3" name="Content Placeholder 2"/>
          <p:cNvSpPr>
            <a:spLocks noGrp="1"/>
          </p:cNvSpPr>
          <p:nvPr>
            <p:ph idx="1"/>
          </p:nvPr>
        </p:nvSpPr>
        <p:spPr/>
        <p:txBody>
          <a:bodyPr/>
          <a:lstStyle/>
          <a:p>
            <a:r>
              <a:rPr lang="en-US" dirty="0"/>
              <a:t>Data Exploration and Variable Selection</a:t>
            </a:r>
          </a:p>
          <a:p>
            <a:r>
              <a:rPr lang="en-US" dirty="0"/>
              <a:t>Model Selection</a:t>
            </a:r>
          </a:p>
          <a:p>
            <a:r>
              <a:rPr lang="en-US" dirty="0"/>
              <a:t>Common Tools for the Model Planning Phase</a:t>
            </a:r>
          </a:p>
        </p:txBody>
      </p:sp>
    </p:spTree>
    <p:extLst>
      <p:ext uri="{BB962C8B-B14F-4D97-AF65-F5344CB8AC3E}">
        <p14:creationId xmlns:p14="http://schemas.microsoft.com/office/powerpoint/2010/main" val="64538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 Data Exploration and Variable Selection</a:t>
            </a:r>
            <a:endParaRPr lang="en-US" dirty="0"/>
          </a:p>
        </p:txBody>
      </p:sp>
      <p:sp>
        <p:nvSpPr>
          <p:cNvPr id="3" name="Content Placeholder 2"/>
          <p:cNvSpPr>
            <a:spLocks noGrp="1"/>
          </p:cNvSpPr>
          <p:nvPr>
            <p:ph idx="1"/>
          </p:nvPr>
        </p:nvSpPr>
        <p:spPr>
          <a:xfrm>
            <a:off x="1104900" y="1538207"/>
            <a:ext cx="9982200" cy="5033076"/>
          </a:xfrm>
        </p:spPr>
        <p:txBody>
          <a:bodyPr>
            <a:normAutofit fontScale="77500" lnSpcReduction="20000"/>
          </a:bodyPr>
          <a:lstStyle/>
          <a:p>
            <a:r>
              <a:rPr lang="en-US" dirty="0"/>
              <a:t>To understand the relationships among the variables to inform selection of the variables and methods and</a:t>
            </a:r>
          </a:p>
          <a:p>
            <a:r>
              <a:rPr lang="en-US" dirty="0"/>
              <a:t>To understand the problem domain.</a:t>
            </a:r>
          </a:p>
          <a:p>
            <a:r>
              <a:rPr lang="en-US" dirty="0"/>
              <a:t>Common ways by using tools to perform data visualizations</a:t>
            </a:r>
          </a:p>
          <a:p>
            <a:r>
              <a:rPr lang="en-US" dirty="0"/>
              <a:t>Stakeholders and subject matter experts have instincts and hunches about what the data science team should be considering and analyzing, good grasp of the problem and domain, but may not be aware of the subtleties within the data or the model needed to accept or reject a hypothesis</a:t>
            </a:r>
          </a:p>
          <a:p>
            <a:r>
              <a:rPr lang="en-US" dirty="0"/>
              <a:t>To approach problems with an unbiased mind-set and be ready to question all assumptions</a:t>
            </a:r>
          </a:p>
          <a:p>
            <a:r>
              <a:rPr lang="en-US" dirty="0"/>
              <a:t>To question the incoming assumptions and test initial ideas of the project sponsors and stakeholders</a:t>
            </a:r>
          </a:p>
          <a:p>
            <a:r>
              <a:rPr lang="en-US" dirty="0"/>
              <a:t>Depending on objectives, need to consider an alternate method, reduce the number of data inputs, or transform the inputs to allow the team to use the best method for a given business problem</a:t>
            </a:r>
          </a:p>
        </p:txBody>
      </p:sp>
    </p:spTree>
    <p:extLst>
      <p:ext uri="{BB962C8B-B14F-4D97-AF65-F5344CB8AC3E}">
        <p14:creationId xmlns:p14="http://schemas.microsoft.com/office/powerpoint/2010/main" val="27977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4.2 Model Selection</a:t>
            </a:r>
            <a:endParaRPr lang="en-US" dirty="0"/>
          </a:p>
        </p:txBody>
      </p:sp>
      <p:sp>
        <p:nvSpPr>
          <p:cNvPr id="3" name="Content Placeholder 2"/>
          <p:cNvSpPr>
            <a:spLocks noGrp="1"/>
          </p:cNvSpPr>
          <p:nvPr>
            <p:ph idx="1"/>
          </p:nvPr>
        </p:nvSpPr>
        <p:spPr/>
        <p:txBody>
          <a:bodyPr>
            <a:normAutofit fontScale="92500"/>
          </a:bodyPr>
          <a:lstStyle/>
          <a:p>
            <a:r>
              <a:rPr lang="en-US" dirty="0"/>
              <a:t>Main goal is to choose an analytical technique, or a short list  of candidate techniques, based on the end goal of the project</a:t>
            </a:r>
          </a:p>
          <a:p>
            <a:r>
              <a:rPr lang="en-US" dirty="0"/>
              <a:t>A model simply refers to an abstraction from reality</a:t>
            </a:r>
          </a:p>
          <a:p>
            <a:r>
              <a:rPr lang="en-US" dirty="0"/>
              <a:t>Observes events happening in real data to construct models that emulate this behavior with a set of rules and conditions.</a:t>
            </a:r>
          </a:p>
          <a:p>
            <a:r>
              <a:rPr lang="en-US" dirty="0"/>
              <a:t>In data mining &amp; machine learning, rules and conditions are grouped into several general sets of techniques, such as classification, association rules, and clustering</a:t>
            </a:r>
          </a:p>
          <a:p>
            <a:r>
              <a:rPr lang="en-US" dirty="0"/>
              <a:t>To identify and document the modeling assumptions it is making as it chooses and constructs preliminary models.</a:t>
            </a:r>
          </a:p>
          <a:p>
            <a:endParaRPr lang="en-US" dirty="0"/>
          </a:p>
        </p:txBody>
      </p:sp>
    </p:spTree>
    <p:extLst>
      <p:ext uri="{BB962C8B-B14F-4D97-AF65-F5344CB8AC3E}">
        <p14:creationId xmlns:p14="http://schemas.microsoft.com/office/powerpoint/2010/main" val="56101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4.3 Common Tools for the Model Planning Phase</a:t>
            </a:r>
            <a:endParaRPr lang="en-US" dirty="0"/>
          </a:p>
        </p:txBody>
      </p:sp>
      <p:sp>
        <p:nvSpPr>
          <p:cNvPr id="3" name="Content Placeholder 2"/>
          <p:cNvSpPr>
            <a:spLocks noGrp="1"/>
          </p:cNvSpPr>
          <p:nvPr>
            <p:ph idx="1"/>
          </p:nvPr>
        </p:nvSpPr>
        <p:spPr/>
        <p:txBody>
          <a:bodyPr/>
          <a:lstStyle/>
          <a:p>
            <a:r>
              <a:rPr lang="en-US" dirty="0"/>
              <a:t>R has a complete set of modeling capabilities and provides a good environment for building interpretive models with high-quality code.</a:t>
            </a:r>
          </a:p>
          <a:p>
            <a:r>
              <a:rPr lang="en-US" dirty="0"/>
              <a:t>SQL Analysis services can perform in-database analytics of common data mining functions, involved aggregations, and basic predictive models</a:t>
            </a:r>
          </a:p>
          <a:p>
            <a:r>
              <a:rPr lang="en-US" dirty="0"/>
              <a:t>SAS/ACCESS provides integration between SAS and the analytics sandbox via multiple data  connectors such as OBDC, JDBC, and OLE DB</a:t>
            </a:r>
          </a:p>
        </p:txBody>
      </p:sp>
    </p:spTree>
    <p:extLst>
      <p:ext uri="{BB962C8B-B14F-4D97-AF65-F5344CB8AC3E}">
        <p14:creationId xmlns:p14="http://schemas.microsoft.com/office/powerpoint/2010/main" val="244855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a:t>
            </a:r>
            <a:r>
              <a:rPr lang="en-US" dirty="0"/>
              <a:t> </a:t>
            </a:r>
            <a:r>
              <a:rPr lang="en-US" b="1" dirty="0"/>
              <a:t>Phase 4: Model Building (1)</a:t>
            </a:r>
            <a:endParaRPr lang="en-US" dirty="0"/>
          </a:p>
        </p:txBody>
      </p:sp>
      <p:sp>
        <p:nvSpPr>
          <p:cNvPr id="3" name="Content Placeholder 2"/>
          <p:cNvSpPr>
            <a:spLocks noGrp="1"/>
          </p:cNvSpPr>
          <p:nvPr>
            <p:ph idx="1"/>
          </p:nvPr>
        </p:nvSpPr>
        <p:spPr>
          <a:xfrm>
            <a:off x="1104899" y="1600200"/>
            <a:ext cx="6282235" cy="4572000"/>
          </a:xfrm>
        </p:spPr>
        <p:txBody>
          <a:bodyPr>
            <a:normAutofit fontScale="92500" lnSpcReduction="10000"/>
          </a:bodyPr>
          <a:lstStyle/>
          <a:p>
            <a:r>
              <a:rPr lang="en-US" dirty="0"/>
              <a:t>Develop datasets for training, testing, and production purposes</a:t>
            </a:r>
          </a:p>
          <a:p>
            <a:r>
              <a:rPr lang="en-US" dirty="0"/>
              <a:t>Analytical model is developed and fit on the training data and evaluated (scored) against the test data</a:t>
            </a:r>
          </a:p>
          <a:p>
            <a:r>
              <a:rPr lang="en-US" dirty="0"/>
              <a:t>Model planning and model building can overlap quite a bit, and in practice one can iterate back and forth between the two phases for a while before settling on a final model.</a:t>
            </a:r>
          </a:p>
          <a:p>
            <a:r>
              <a:rPr lang="en-US" dirty="0"/>
              <a:t>Execute the models defined in Phase 3.</a:t>
            </a:r>
          </a:p>
        </p:txBody>
      </p:sp>
      <p:pic>
        <p:nvPicPr>
          <p:cNvPr id="4" name="Picture 3"/>
          <p:cNvPicPr>
            <a:picLocks noChangeAspect="1"/>
          </p:cNvPicPr>
          <p:nvPr/>
        </p:nvPicPr>
        <p:blipFill>
          <a:blip r:embed="rId3"/>
          <a:stretch>
            <a:fillRect/>
          </a:stretch>
        </p:blipFill>
        <p:spPr>
          <a:xfrm>
            <a:off x="7232151" y="1486061"/>
            <a:ext cx="4804866" cy="4573126"/>
          </a:xfrm>
          <a:prstGeom prst="rect">
            <a:avLst/>
          </a:prstGeom>
        </p:spPr>
      </p:pic>
      <p:sp>
        <p:nvSpPr>
          <p:cNvPr id="5" name="TextBox 4"/>
          <p:cNvSpPr txBox="1"/>
          <p:nvPr/>
        </p:nvSpPr>
        <p:spPr>
          <a:xfrm>
            <a:off x="7387134" y="6286339"/>
            <a:ext cx="3698448" cy="369332"/>
          </a:xfrm>
          <a:prstGeom prst="rect">
            <a:avLst/>
          </a:prstGeom>
          <a:noFill/>
        </p:spPr>
        <p:txBody>
          <a:bodyPr wrap="none" rtlCol="0">
            <a:spAutoFit/>
          </a:bodyPr>
          <a:lstStyle/>
          <a:p>
            <a:r>
              <a:rPr lang="en-US" b="1" dirty="0"/>
              <a:t>FIGURE 2-6 </a:t>
            </a:r>
            <a:r>
              <a:rPr lang="en-US" i="1" dirty="0"/>
              <a:t>Model building phase</a:t>
            </a:r>
            <a:endParaRPr lang="en-US" dirty="0"/>
          </a:p>
        </p:txBody>
      </p:sp>
    </p:spTree>
    <p:extLst>
      <p:ext uri="{BB962C8B-B14F-4D97-AF65-F5344CB8AC3E}">
        <p14:creationId xmlns:p14="http://schemas.microsoft.com/office/powerpoint/2010/main" val="359920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a:t>
            </a:r>
            <a:r>
              <a:rPr lang="en-US" dirty="0"/>
              <a:t> </a:t>
            </a:r>
            <a:r>
              <a:rPr lang="en-US" b="1" dirty="0"/>
              <a:t>Phase 4: Model Building (2)</a:t>
            </a:r>
            <a:endParaRPr lang="en-US" dirty="0"/>
          </a:p>
        </p:txBody>
      </p:sp>
      <p:sp>
        <p:nvSpPr>
          <p:cNvPr id="3" name="Content Placeholder 2"/>
          <p:cNvSpPr>
            <a:spLocks noGrp="1"/>
          </p:cNvSpPr>
          <p:nvPr>
            <p:ph idx="1"/>
          </p:nvPr>
        </p:nvSpPr>
        <p:spPr>
          <a:xfrm>
            <a:off x="1104900" y="1600200"/>
            <a:ext cx="9982200" cy="5002078"/>
          </a:xfrm>
        </p:spPr>
        <p:txBody>
          <a:bodyPr>
            <a:normAutofit fontScale="92500" lnSpcReduction="10000"/>
          </a:bodyPr>
          <a:lstStyle/>
          <a:p>
            <a:r>
              <a:rPr lang="en-US" dirty="0"/>
              <a:t>Questions to consider include these:</a:t>
            </a:r>
          </a:p>
          <a:p>
            <a:pPr lvl="1"/>
            <a:r>
              <a:rPr lang="en-US" dirty="0"/>
              <a:t>Does the model appear valid and accurate on the test data?</a:t>
            </a:r>
          </a:p>
          <a:p>
            <a:pPr lvl="1"/>
            <a:r>
              <a:rPr lang="en-US" dirty="0"/>
              <a:t>Does the model output/behavior make sense to the domain experts? That is, does it appear as if the model is giving answers that make sense in this context?</a:t>
            </a:r>
          </a:p>
          <a:p>
            <a:pPr lvl="1"/>
            <a:r>
              <a:rPr lang="en-US" dirty="0"/>
              <a:t>Do the parameter values of the fitted model make sense in the context of the domain?</a:t>
            </a:r>
          </a:p>
          <a:p>
            <a:pPr lvl="1"/>
            <a:r>
              <a:rPr lang="en-US" dirty="0"/>
              <a:t>Is the model sufficiently accurate to meet the goal?</a:t>
            </a:r>
          </a:p>
          <a:p>
            <a:pPr lvl="1"/>
            <a:r>
              <a:rPr lang="en-US" dirty="0"/>
              <a:t>Does the model avoid intolerable mistakes?</a:t>
            </a:r>
          </a:p>
          <a:p>
            <a:pPr lvl="1"/>
            <a:r>
              <a:rPr lang="en-US" dirty="0"/>
              <a:t>Are more data or more inputs needed? Do any of the inputs need to be transformed or eliminated?</a:t>
            </a:r>
          </a:p>
          <a:p>
            <a:pPr lvl="1"/>
            <a:r>
              <a:rPr lang="en-US" dirty="0"/>
              <a:t>Will the kind of model chosen support the runtime requirements?</a:t>
            </a:r>
          </a:p>
          <a:p>
            <a:pPr lvl="1"/>
            <a:r>
              <a:rPr lang="en-US" dirty="0"/>
              <a:t>Is a different form of the model required to address the business problem? If so, go back to the model planning phase and revise the modeling approach.</a:t>
            </a:r>
          </a:p>
          <a:p>
            <a:pPr lvl="1"/>
            <a:endParaRPr lang="en-US" dirty="0"/>
          </a:p>
        </p:txBody>
      </p:sp>
    </p:spTree>
    <p:extLst>
      <p:ext uri="{BB962C8B-B14F-4D97-AF65-F5344CB8AC3E}">
        <p14:creationId xmlns:p14="http://schemas.microsoft.com/office/powerpoint/2010/main" val="137234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Common Tools for the Model Building Phase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Commercial Tools</a:t>
            </a:r>
          </a:p>
          <a:p>
            <a:pPr lvl="1"/>
            <a:r>
              <a:rPr lang="en-US" dirty="0"/>
              <a:t>SAS Enterprise Miner</a:t>
            </a:r>
          </a:p>
          <a:p>
            <a:pPr lvl="1"/>
            <a:r>
              <a:rPr lang="en-US" dirty="0"/>
              <a:t>SPSS Modeler</a:t>
            </a:r>
          </a:p>
          <a:p>
            <a:pPr lvl="1"/>
            <a:r>
              <a:rPr lang="en-US" dirty="0" err="1"/>
              <a:t>Matlab</a:t>
            </a:r>
            <a:endParaRPr lang="en-US" dirty="0"/>
          </a:p>
          <a:p>
            <a:pPr lvl="1"/>
            <a:r>
              <a:rPr lang="en-US" dirty="0"/>
              <a:t>Alpine Miner</a:t>
            </a:r>
          </a:p>
          <a:p>
            <a:pPr lvl="1"/>
            <a:r>
              <a:rPr lang="en-US" dirty="0"/>
              <a:t>STATISTICA and Mathematica</a:t>
            </a:r>
          </a:p>
          <a:p>
            <a:r>
              <a:rPr lang="en-US" dirty="0"/>
              <a:t>Free or Open Source tools</a:t>
            </a:r>
          </a:p>
          <a:p>
            <a:pPr lvl="1"/>
            <a:r>
              <a:rPr lang="en-US" dirty="0"/>
              <a:t>R and PL/R</a:t>
            </a:r>
          </a:p>
          <a:p>
            <a:pPr lvl="1"/>
            <a:r>
              <a:rPr lang="en-US" dirty="0"/>
              <a:t>Octave</a:t>
            </a:r>
          </a:p>
          <a:p>
            <a:pPr lvl="1"/>
            <a:r>
              <a:rPr lang="en-US" dirty="0"/>
              <a:t>WEKA</a:t>
            </a:r>
          </a:p>
          <a:p>
            <a:pPr lvl="1"/>
            <a:r>
              <a:rPr lang="en-US" dirty="0"/>
              <a:t>Python</a:t>
            </a:r>
          </a:p>
          <a:p>
            <a:pPr lvl="1"/>
            <a:r>
              <a:rPr lang="en-US" dirty="0"/>
              <a:t>SQL in-database implementations, such as </a:t>
            </a:r>
            <a:r>
              <a:rPr lang="en-US" dirty="0" err="1"/>
              <a:t>MADlib</a:t>
            </a:r>
            <a:endParaRPr lang="en-US" dirty="0"/>
          </a:p>
        </p:txBody>
      </p:sp>
    </p:spTree>
    <p:extLst>
      <p:ext uri="{BB962C8B-B14F-4D97-AF65-F5344CB8AC3E}">
        <p14:creationId xmlns:p14="http://schemas.microsoft.com/office/powerpoint/2010/main" val="169483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Phase 5: Communicate Results</a:t>
            </a:r>
            <a:endParaRPr lang="en-US" dirty="0"/>
          </a:p>
        </p:txBody>
      </p:sp>
      <p:sp>
        <p:nvSpPr>
          <p:cNvPr id="3" name="Content Placeholder 2"/>
          <p:cNvSpPr>
            <a:spLocks noGrp="1"/>
          </p:cNvSpPr>
          <p:nvPr>
            <p:ph idx="1"/>
          </p:nvPr>
        </p:nvSpPr>
        <p:spPr>
          <a:xfrm>
            <a:off x="1104900" y="1600200"/>
            <a:ext cx="5399139" cy="4572000"/>
          </a:xfrm>
        </p:spPr>
        <p:txBody>
          <a:bodyPr>
            <a:normAutofit fontScale="77500" lnSpcReduction="20000"/>
          </a:bodyPr>
          <a:lstStyle/>
          <a:p>
            <a:r>
              <a:rPr lang="en-US" dirty="0"/>
              <a:t>Considers how best to articulate the findings and outcomes to the various team members and stakeholders, taking into account caveats, assumptions, and any limitations of the results?</a:t>
            </a:r>
          </a:p>
          <a:p>
            <a:r>
              <a:rPr lang="en-US" dirty="0"/>
              <a:t>Determine if it succeeded or failed in its objectives</a:t>
            </a:r>
          </a:p>
          <a:p>
            <a:r>
              <a:rPr lang="en-US" dirty="0"/>
              <a:t>Perform very robust analysis and are searching for ways to show results, even when results may not be there</a:t>
            </a:r>
          </a:p>
          <a:p>
            <a:r>
              <a:rPr lang="en-US" dirty="0"/>
              <a:t>Have determined which model or models address the analytical challenge in the most appropriate way</a:t>
            </a:r>
          </a:p>
          <a:p>
            <a:r>
              <a:rPr lang="en-US" dirty="0"/>
              <a:t>Have ideas of some of the findings as a result of the  project</a:t>
            </a:r>
          </a:p>
        </p:txBody>
      </p:sp>
      <p:pic>
        <p:nvPicPr>
          <p:cNvPr id="4" name="Picture 3"/>
          <p:cNvPicPr>
            <a:picLocks noChangeAspect="1"/>
          </p:cNvPicPr>
          <p:nvPr/>
        </p:nvPicPr>
        <p:blipFill>
          <a:blip r:embed="rId3"/>
          <a:stretch>
            <a:fillRect/>
          </a:stretch>
        </p:blipFill>
        <p:spPr>
          <a:xfrm>
            <a:off x="6504039" y="1489587"/>
            <a:ext cx="5377026" cy="5117690"/>
          </a:xfrm>
          <a:prstGeom prst="rect">
            <a:avLst/>
          </a:prstGeom>
        </p:spPr>
      </p:pic>
    </p:spTree>
    <p:extLst>
      <p:ext uri="{BB962C8B-B14F-4D97-AF65-F5344CB8AC3E}">
        <p14:creationId xmlns:p14="http://schemas.microsoft.com/office/powerpoint/2010/main" val="358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Phase 6: Operationalize (1)</a:t>
            </a:r>
            <a:endParaRPr lang="en-US" dirty="0"/>
          </a:p>
        </p:txBody>
      </p:sp>
      <p:sp>
        <p:nvSpPr>
          <p:cNvPr id="3" name="Content Placeholder 2"/>
          <p:cNvSpPr>
            <a:spLocks noGrp="1"/>
          </p:cNvSpPr>
          <p:nvPr>
            <p:ph idx="1"/>
          </p:nvPr>
        </p:nvSpPr>
        <p:spPr/>
        <p:txBody>
          <a:bodyPr>
            <a:normAutofit lnSpcReduction="10000"/>
          </a:bodyPr>
          <a:lstStyle/>
          <a:p>
            <a:r>
              <a:rPr lang="en-US" dirty="0"/>
              <a:t>Communicates benefits of the project more broadly and sets up a pilot project to deploy the work in a controlled way before broadening the work to a full enterprise or ecosystem of users</a:t>
            </a:r>
          </a:p>
          <a:p>
            <a:r>
              <a:rPr lang="en-US" dirty="0"/>
              <a:t>Approach deploying the new analytical methods or models in a production environment</a:t>
            </a:r>
          </a:p>
          <a:p>
            <a:r>
              <a:rPr lang="en-US" dirty="0"/>
              <a:t>Learn by undertaking a small scope, pilot deployment before a wide-scale rollout to learn about the performance and related constraints of the model in a production environment on a small scale and make adjustments before a full deployment.</a:t>
            </a:r>
          </a:p>
        </p:txBody>
      </p:sp>
    </p:spTree>
    <p:extLst>
      <p:ext uri="{BB962C8B-B14F-4D97-AF65-F5344CB8AC3E}">
        <p14:creationId xmlns:p14="http://schemas.microsoft.com/office/powerpoint/2010/main" val="61301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Phase 6: Operationalize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6159" y="1419310"/>
            <a:ext cx="7410138" cy="4933779"/>
          </a:xfrm>
          <a:prstGeom prst="rect">
            <a:avLst/>
          </a:prstGeom>
        </p:spPr>
      </p:pic>
      <p:sp>
        <p:nvSpPr>
          <p:cNvPr id="5" name="TextBox 4"/>
          <p:cNvSpPr txBox="1"/>
          <p:nvPr/>
        </p:nvSpPr>
        <p:spPr>
          <a:xfrm>
            <a:off x="8917556" y="2981527"/>
            <a:ext cx="2738477" cy="923330"/>
          </a:xfrm>
          <a:prstGeom prst="rect">
            <a:avLst/>
          </a:prstGeom>
          <a:noFill/>
        </p:spPr>
        <p:txBody>
          <a:bodyPr wrap="square" rtlCol="0">
            <a:spAutoFit/>
          </a:bodyPr>
          <a:lstStyle/>
          <a:p>
            <a:r>
              <a:rPr lang="en-US" b="1" dirty="0"/>
              <a:t>FIGURE 2-9 </a:t>
            </a:r>
            <a:r>
              <a:rPr lang="en-US" i="1" dirty="0"/>
              <a:t>Key outputs from a successful analytics project</a:t>
            </a:r>
            <a:endParaRPr lang="en-US" dirty="0"/>
          </a:p>
        </p:txBody>
      </p:sp>
    </p:spTree>
    <p:extLst>
      <p:ext uri="{BB962C8B-B14F-4D97-AF65-F5344CB8AC3E}">
        <p14:creationId xmlns:p14="http://schemas.microsoft.com/office/powerpoint/2010/main" val="302022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normAutofit fontScale="92500"/>
          </a:bodyPr>
          <a:lstStyle/>
          <a:p>
            <a:pPr marL="514350" indent="-514350">
              <a:buFont typeface="+mj-lt"/>
              <a:buAutoNum type="arabicPeriod"/>
            </a:pPr>
            <a:r>
              <a:rPr lang="en-US" b="1" dirty="0"/>
              <a:t>Data Analytics Lifecycle Overview</a:t>
            </a:r>
          </a:p>
          <a:p>
            <a:pPr marL="514350" indent="-514350">
              <a:buFont typeface="+mj-lt"/>
              <a:buAutoNum type="arabicPeriod"/>
            </a:pPr>
            <a:r>
              <a:rPr lang="en-US" b="1" dirty="0"/>
              <a:t>Phase 1: Data Discovery</a:t>
            </a:r>
          </a:p>
          <a:p>
            <a:pPr marL="514350" indent="-514350">
              <a:buFont typeface="+mj-lt"/>
              <a:buAutoNum type="arabicPeriod"/>
            </a:pPr>
            <a:r>
              <a:rPr lang="en-US" b="1" dirty="0"/>
              <a:t>Phase 2: Data Preparation</a:t>
            </a:r>
          </a:p>
          <a:p>
            <a:pPr marL="514350" indent="-514350">
              <a:buFont typeface="+mj-lt"/>
              <a:buAutoNum type="arabicPeriod"/>
            </a:pPr>
            <a:r>
              <a:rPr lang="en-US" b="1" dirty="0"/>
              <a:t>Phase 3: Model Planning</a:t>
            </a:r>
          </a:p>
          <a:p>
            <a:pPr marL="514350" indent="-514350">
              <a:buFont typeface="+mj-lt"/>
              <a:buAutoNum type="arabicPeriod"/>
            </a:pPr>
            <a:r>
              <a:rPr lang="en-US" b="1" dirty="0"/>
              <a:t>Phase 4: Model Building</a:t>
            </a:r>
          </a:p>
          <a:p>
            <a:pPr marL="514350" indent="-514350">
              <a:buFont typeface="+mj-lt"/>
              <a:buAutoNum type="arabicPeriod"/>
            </a:pPr>
            <a:r>
              <a:rPr lang="en-US" b="1" dirty="0"/>
              <a:t>Phase 5: Communicate Results</a:t>
            </a:r>
          </a:p>
          <a:p>
            <a:pPr marL="514350" indent="-514350">
              <a:buFont typeface="+mj-lt"/>
              <a:buAutoNum type="arabicPeriod"/>
            </a:pPr>
            <a:r>
              <a:rPr lang="en-US" b="1" dirty="0"/>
              <a:t>Phase 6: Operationalize</a:t>
            </a:r>
          </a:p>
          <a:p>
            <a:pPr marL="514350" indent="-514350">
              <a:buFont typeface="+mj-lt"/>
              <a:buAutoNum type="arabicPeriod"/>
            </a:pPr>
            <a:r>
              <a:rPr lang="en-US" b="1" dirty="0"/>
              <a:t>Case Study: Global Innovation Network and Analysis (GINA</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 Case Study: Global Innovation Network</a:t>
            </a:r>
            <a:br>
              <a:rPr lang="en-US" b="1" dirty="0"/>
            </a:br>
            <a:r>
              <a:rPr lang="en-US" b="1" dirty="0"/>
              <a:t>and Analysis (GINA)</a:t>
            </a:r>
            <a:endParaRPr lang="en-US" dirty="0"/>
          </a:p>
        </p:txBody>
      </p:sp>
      <p:sp>
        <p:nvSpPr>
          <p:cNvPr id="3" name="Content Placeholder 2"/>
          <p:cNvSpPr>
            <a:spLocks noGrp="1"/>
          </p:cNvSpPr>
          <p:nvPr>
            <p:ph idx="1"/>
          </p:nvPr>
        </p:nvSpPr>
        <p:spPr/>
        <p:txBody>
          <a:bodyPr>
            <a:normAutofit fontScale="70000" lnSpcReduction="20000"/>
          </a:bodyPr>
          <a:lstStyle/>
          <a:p>
            <a:r>
              <a:rPr lang="en-US" dirty="0"/>
              <a:t>EMC’s Global Innovation Network and Analytics (GINA) team is a group of senior technologists located in centers of excellence (COEs) around the world.</a:t>
            </a:r>
          </a:p>
          <a:p>
            <a:r>
              <a:rPr lang="en-US" dirty="0"/>
              <a:t>Team’s charter </a:t>
            </a:r>
          </a:p>
          <a:p>
            <a:pPr lvl="1"/>
            <a:r>
              <a:rPr lang="en-US" dirty="0"/>
              <a:t>To engage employees across global COEs to drive innovation, research, and university partnerships. In 2012, a newly hired director wanted to improve these activities and provide a mechanism to track and analyze the related information. </a:t>
            </a:r>
          </a:p>
          <a:p>
            <a:pPr lvl="1"/>
            <a:r>
              <a:rPr lang="en-US" dirty="0"/>
              <a:t>To create more robust mechanisms for capturing the results of its informal conversations with other thought leaders within EMC, in academia, or in other organizations, which could later be mined for insights</a:t>
            </a:r>
          </a:p>
          <a:p>
            <a:r>
              <a:rPr lang="en-US" dirty="0"/>
              <a:t>Provide a means to share ideas globally and increase knowledge sharing among GINA members who may be separated geographically. It planned to create a data repository containing both structured and unstructured data to accomplish three main goals.</a:t>
            </a:r>
          </a:p>
          <a:p>
            <a:pPr lvl="1"/>
            <a:r>
              <a:rPr lang="en-US" dirty="0"/>
              <a:t>Store formal and informal data.</a:t>
            </a:r>
          </a:p>
          <a:p>
            <a:pPr lvl="1"/>
            <a:r>
              <a:rPr lang="en-US" dirty="0"/>
              <a:t>Track research from global technologists.</a:t>
            </a:r>
          </a:p>
          <a:p>
            <a:pPr lvl="1"/>
            <a:r>
              <a:rPr lang="en-US" dirty="0"/>
              <a:t>Mine the data for patterns and insights to improve the team’s operations and strategy.</a:t>
            </a:r>
          </a:p>
        </p:txBody>
      </p:sp>
    </p:spTree>
    <p:extLst>
      <p:ext uri="{BB962C8B-B14F-4D97-AF65-F5344CB8AC3E}">
        <p14:creationId xmlns:p14="http://schemas.microsoft.com/office/powerpoint/2010/main" val="35379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Phase 1: Discovery (1)</a:t>
            </a:r>
            <a:endParaRPr lang="en-US" dirty="0"/>
          </a:p>
        </p:txBody>
      </p:sp>
      <p:sp>
        <p:nvSpPr>
          <p:cNvPr id="3" name="Content Placeholder 2"/>
          <p:cNvSpPr>
            <a:spLocks noGrp="1"/>
          </p:cNvSpPr>
          <p:nvPr>
            <p:ph idx="1"/>
          </p:nvPr>
        </p:nvSpPr>
        <p:spPr/>
        <p:txBody>
          <a:bodyPr>
            <a:normAutofit fontScale="85000" lnSpcReduction="10000"/>
          </a:bodyPr>
          <a:lstStyle/>
          <a:p>
            <a:r>
              <a:rPr lang="en-US" dirty="0"/>
              <a:t>Identifying data sources </a:t>
            </a:r>
          </a:p>
          <a:p>
            <a:pPr lvl="1"/>
            <a:r>
              <a:rPr lang="en-US" dirty="0"/>
              <a:t>Although GINA was a group of technologists skilled in many different aspects of engineering, it had some data and ideas about what it wanted to explore but lacked a formal team that could perform these analytics. </a:t>
            </a:r>
          </a:p>
          <a:p>
            <a:pPr lvl="1"/>
            <a:r>
              <a:rPr lang="en-US" dirty="0"/>
              <a:t>After consulting with various experts including Tom Davenport, a noted expert in analytics at Babson College, and Peter </a:t>
            </a:r>
            <a:r>
              <a:rPr lang="en-US" dirty="0" err="1"/>
              <a:t>Gloor</a:t>
            </a:r>
            <a:r>
              <a:rPr lang="en-US" dirty="0"/>
              <a:t>, an expert in collective intelligence and creator of </a:t>
            </a:r>
            <a:r>
              <a:rPr lang="en-US" dirty="0" err="1"/>
              <a:t>CoIN</a:t>
            </a:r>
            <a:r>
              <a:rPr lang="en-US" dirty="0"/>
              <a:t> (Collaborative Innovation Networks) at MIT, the team decided to crowdsource the work by seeking volunteers within EMC.</a:t>
            </a:r>
          </a:p>
          <a:p>
            <a:r>
              <a:rPr lang="en-US" dirty="0"/>
              <a:t>Various roles on the working team were fulfilled.</a:t>
            </a:r>
          </a:p>
          <a:p>
            <a:pPr lvl="1"/>
            <a:r>
              <a:rPr lang="en-US" dirty="0"/>
              <a:t>Business User, Project Sponsor, Project Manager: Vice President from Office of the CTO</a:t>
            </a:r>
          </a:p>
          <a:p>
            <a:pPr lvl="1"/>
            <a:r>
              <a:rPr lang="en-US" dirty="0"/>
              <a:t>Business Intelligence Analyst: Representatives from IT</a:t>
            </a:r>
          </a:p>
          <a:p>
            <a:pPr lvl="1"/>
            <a:r>
              <a:rPr lang="en-US" dirty="0"/>
              <a:t>Business Intelligence Analyst: Representatives from IT</a:t>
            </a:r>
          </a:p>
          <a:p>
            <a:pPr lvl="1"/>
            <a:r>
              <a:rPr lang="en-US" dirty="0"/>
              <a:t>Data Scientist: Distinguished Engineer, who also developed the social graphs shown in the GINA case study</a:t>
            </a:r>
          </a:p>
        </p:txBody>
      </p:sp>
    </p:spTree>
    <p:extLst>
      <p:ext uri="{BB962C8B-B14F-4D97-AF65-F5344CB8AC3E}">
        <p14:creationId xmlns:p14="http://schemas.microsoft.com/office/powerpoint/2010/main" val="3946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Phase 1: Discovery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Two main categories of data</a:t>
            </a:r>
          </a:p>
          <a:p>
            <a:pPr lvl="1"/>
            <a:r>
              <a:rPr lang="en-US" dirty="0"/>
              <a:t>First category represented five years of idea submissions from EMC’s internal innovation contests, known as the Innovation Roadmap (formerly called the Innovation Showcase). Data is a mix of structured data, such as idea counts, submission dates, inventor names, and unstructured content, such as the textual descriptions of the ideas themselves.</a:t>
            </a:r>
          </a:p>
          <a:p>
            <a:pPr lvl="1"/>
            <a:r>
              <a:rPr lang="en-US" dirty="0"/>
              <a:t>Second category of data encompassed minutes and notes representing innovation and research  activity from around the world. This also represented a mix of structured and unstructured data. </a:t>
            </a:r>
          </a:p>
          <a:p>
            <a:pPr lvl="2"/>
            <a:r>
              <a:rPr lang="en-US" dirty="0"/>
              <a:t>Structured data included attributes such as dates, names, and geographic locations. </a:t>
            </a:r>
          </a:p>
          <a:p>
            <a:pPr lvl="2"/>
            <a:r>
              <a:rPr lang="en-US" dirty="0"/>
              <a:t>Unstructured documents contained the “who, what, when, and where” information that represents rich data about knowledge growth and transfer within the company. This type of information is often stored in business silos that have little to no visibility across disparate research teams.</a:t>
            </a:r>
          </a:p>
        </p:txBody>
      </p:sp>
    </p:spTree>
    <p:extLst>
      <p:ext uri="{BB962C8B-B14F-4D97-AF65-F5344CB8AC3E}">
        <p14:creationId xmlns:p14="http://schemas.microsoft.com/office/powerpoint/2010/main" val="419688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Phase 1: Discovery (3)</a:t>
            </a:r>
            <a:endParaRPr lang="en-US" dirty="0"/>
          </a:p>
        </p:txBody>
      </p:sp>
      <p:sp>
        <p:nvSpPr>
          <p:cNvPr id="3" name="Content Placeholder 2"/>
          <p:cNvSpPr>
            <a:spLocks noGrp="1"/>
          </p:cNvSpPr>
          <p:nvPr>
            <p:ph idx="1"/>
          </p:nvPr>
        </p:nvSpPr>
        <p:spPr/>
        <p:txBody>
          <a:bodyPr>
            <a:normAutofit fontScale="92500"/>
          </a:bodyPr>
          <a:lstStyle/>
          <a:p>
            <a:r>
              <a:rPr lang="en-US" dirty="0"/>
              <a:t>10 main IHs that the GINA team developed were as follows:</a:t>
            </a:r>
          </a:p>
          <a:p>
            <a:pPr lvl="1"/>
            <a:r>
              <a:rPr lang="en-US" dirty="0"/>
              <a:t>IH1: Innovation activity in different geographic regions can be mapped to corporate strategic directions</a:t>
            </a:r>
          </a:p>
          <a:p>
            <a:pPr lvl="1"/>
            <a:r>
              <a:rPr lang="en-US" dirty="0"/>
              <a:t>IH2: The length of time it takes to deliver ideas decreases when global knowledge transfer occurs as part of the idea delivery process.</a:t>
            </a:r>
          </a:p>
          <a:p>
            <a:pPr lvl="1"/>
            <a:r>
              <a:rPr lang="en-US" dirty="0"/>
              <a:t>IH3: Innovators who participate in global knowledge transfer deliver ideas more quickly than those who do not.</a:t>
            </a:r>
          </a:p>
          <a:p>
            <a:pPr lvl="1"/>
            <a:r>
              <a:rPr lang="en-US" dirty="0"/>
              <a:t>IH4: An idea submission can be analyzed and evaluated for the likelihood of receiving funding.</a:t>
            </a:r>
          </a:p>
          <a:p>
            <a:pPr lvl="1"/>
            <a:r>
              <a:rPr lang="en-US" dirty="0"/>
              <a:t>IH5: Knowledge discovery and growth for a particular topic can be measured and compared across geographic regions.</a:t>
            </a:r>
          </a:p>
          <a:p>
            <a:pPr lvl="1"/>
            <a:r>
              <a:rPr lang="en-US" dirty="0"/>
              <a:t>IH6: Knowledge transfer activity can identify research-specific boundary spanners in disparate regions.</a:t>
            </a:r>
          </a:p>
        </p:txBody>
      </p:sp>
    </p:spTree>
    <p:extLst>
      <p:ext uri="{BB962C8B-B14F-4D97-AF65-F5344CB8AC3E}">
        <p14:creationId xmlns:p14="http://schemas.microsoft.com/office/powerpoint/2010/main" val="115982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8.1. Phase 1: Discovery (4)</a:t>
            </a:r>
            <a:endParaRPr lang="en-US" dirty="0"/>
          </a:p>
        </p:txBody>
      </p:sp>
      <p:sp>
        <p:nvSpPr>
          <p:cNvPr id="3" name="Content Placeholder 2"/>
          <p:cNvSpPr>
            <a:spLocks noGrp="1"/>
          </p:cNvSpPr>
          <p:nvPr>
            <p:ph idx="1"/>
          </p:nvPr>
        </p:nvSpPr>
        <p:spPr/>
        <p:txBody>
          <a:bodyPr>
            <a:normAutofit fontScale="92500" lnSpcReduction="10000"/>
          </a:bodyPr>
          <a:lstStyle/>
          <a:p>
            <a:r>
              <a:rPr lang="en-US" dirty="0"/>
              <a:t>10 main IHs that the GINA team developed were as follows:</a:t>
            </a:r>
          </a:p>
          <a:p>
            <a:pPr lvl="1"/>
            <a:r>
              <a:rPr lang="en-US" dirty="0"/>
              <a:t>IH7: Strategic corporate themes can be mapped to geographic regions.</a:t>
            </a:r>
          </a:p>
          <a:p>
            <a:pPr lvl="1"/>
            <a:r>
              <a:rPr lang="en-US" dirty="0"/>
              <a:t>IH8: Frequent knowledge expansion and transfer events reduce the time it takes to generate a corporate asset from an idea.</a:t>
            </a:r>
          </a:p>
          <a:p>
            <a:pPr lvl="1"/>
            <a:r>
              <a:rPr lang="en-US" dirty="0"/>
              <a:t>IH9: Lineage maps can reveal when knowledge expansion and transfer did not (or has not) resulted in a corporate asset.</a:t>
            </a:r>
          </a:p>
          <a:p>
            <a:pPr lvl="1"/>
            <a:r>
              <a:rPr lang="en-US" dirty="0"/>
              <a:t>IH10: Emerging research topics can be classified and mapped to specific </a:t>
            </a:r>
            <a:r>
              <a:rPr lang="en-US" dirty="0" err="1"/>
              <a:t>ideators</a:t>
            </a:r>
            <a:r>
              <a:rPr lang="en-US" dirty="0"/>
              <a:t>, innovators, boundary spanners, and assets.</a:t>
            </a:r>
          </a:p>
          <a:p>
            <a:r>
              <a:rPr lang="en-US" dirty="0"/>
              <a:t>The GINA (IHs) can be grouped into two categories:</a:t>
            </a:r>
          </a:p>
          <a:p>
            <a:pPr lvl="1"/>
            <a:r>
              <a:rPr lang="en-US" dirty="0"/>
              <a:t>Descriptive analytics of what is currently happening to spark further creativity, collaboration, and asset generation</a:t>
            </a:r>
          </a:p>
          <a:p>
            <a:pPr lvl="1"/>
            <a:r>
              <a:rPr lang="en-US" dirty="0"/>
              <a:t>Predictive analytics to advise executive management of where it should be investing in the future</a:t>
            </a:r>
          </a:p>
        </p:txBody>
      </p:sp>
    </p:spTree>
    <p:extLst>
      <p:ext uri="{BB962C8B-B14F-4D97-AF65-F5344CB8AC3E}">
        <p14:creationId xmlns:p14="http://schemas.microsoft.com/office/powerpoint/2010/main" val="214524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8.2 Phase 2: Data Preparation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Team partnered with its IT department to set up a new analytics sandbox to store and experiment on the data. During the data exploration exercise, the data scientists and data engineers began to notice that certain data needed conditioning and normalization. In addition, the team realized that several missing datasets were critical to testing some of the analytic hypotheses.</a:t>
            </a:r>
          </a:p>
          <a:p>
            <a:r>
              <a:rPr lang="en-US" dirty="0"/>
              <a:t>As the team explored the data, it quickly realized that if it did not have data of sufficient quality or could not get good quality data, it would not be able to perform the subsequent steps in the lifecycle process. As a result, it was important to determine what level of data quality and cleanliness was sufficient for the project being undertaken. In the case of the GINA, Team discovered that many of the names of the researchers and people interacting with the universities were misspelled or had leading and trailing spaces in the </a:t>
            </a:r>
            <a:r>
              <a:rPr lang="en-US" dirty="0" err="1"/>
              <a:t>datastore</a:t>
            </a:r>
            <a:r>
              <a:rPr lang="en-US" dirty="0"/>
              <a:t>. Seemingly small problems such as these in the data had to be addressed in this phase to enable better analysis and data aggregation in subsequent phases.</a:t>
            </a:r>
          </a:p>
        </p:txBody>
      </p:sp>
    </p:spTree>
    <p:extLst>
      <p:ext uri="{BB962C8B-B14F-4D97-AF65-F5344CB8AC3E}">
        <p14:creationId xmlns:p14="http://schemas.microsoft.com/office/powerpoint/2010/main" val="198540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a:t>
            </a:r>
            <a:r>
              <a:rPr lang="en-US" dirty="0"/>
              <a:t> </a:t>
            </a:r>
            <a:r>
              <a:rPr lang="en-US" b="1" dirty="0"/>
              <a:t>Phase 3: Model Planning (1)</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much of the dataset seemed feasible to use social network analysis techniques to look at the networks of innovators within EMC. </a:t>
            </a:r>
          </a:p>
          <a:p>
            <a:r>
              <a:rPr lang="en-US" dirty="0"/>
              <a:t>In other cases, it was difficult to come up with appropriate ways to test hypotheses due to the lack of data. In one case (IH9), the team made a decision to initiate a longitudinal study to begin tracking data points over time regarding people developing new intellectual property. This data collection would enable the team to test the following two ideas in the future:</a:t>
            </a:r>
          </a:p>
          <a:p>
            <a:pPr lvl="1"/>
            <a:r>
              <a:rPr lang="en-US" dirty="0"/>
              <a:t>IH8: Frequent knowledge expansion and transfer events reduce the amount of time it takes to generate a corporate asset from an idea.</a:t>
            </a:r>
          </a:p>
          <a:p>
            <a:pPr lvl="1"/>
            <a:r>
              <a:rPr lang="en-US" dirty="0"/>
              <a:t>IH9: Lineage maps can reveal when knowledge expansion and transfer did not (or has not) result(</a:t>
            </a:r>
            <a:r>
              <a:rPr lang="en-US" dirty="0" err="1"/>
              <a:t>ed</a:t>
            </a:r>
            <a:r>
              <a:rPr lang="en-US" dirty="0"/>
              <a:t>) in a corporate asset.</a:t>
            </a:r>
          </a:p>
          <a:p>
            <a:r>
              <a:rPr lang="en-US" dirty="0"/>
              <a:t>Team needed to establish goal criteria for the study, e.g. the end goal of a successful idea that had traversed the entire journey</a:t>
            </a:r>
          </a:p>
        </p:txBody>
      </p:sp>
    </p:spTree>
    <p:extLst>
      <p:ext uri="{BB962C8B-B14F-4D97-AF65-F5344CB8AC3E}">
        <p14:creationId xmlns:p14="http://schemas.microsoft.com/office/powerpoint/2010/main" val="308793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a:t>
            </a:r>
            <a:r>
              <a:rPr lang="en-US" dirty="0"/>
              <a:t> </a:t>
            </a:r>
            <a:r>
              <a:rPr lang="en-US" b="1" dirty="0"/>
              <a:t>Phase 3: Model Planning (2)</a:t>
            </a:r>
            <a:endParaRPr lang="en-US" dirty="0"/>
          </a:p>
        </p:txBody>
      </p:sp>
      <p:sp>
        <p:nvSpPr>
          <p:cNvPr id="3" name="Content Placeholder 2"/>
          <p:cNvSpPr>
            <a:spLocks noGrp="1"/>
          </p:cNvSpPr>
          <p:nvPr>
            <p:ph idx="1"/>
          </p:nvPr>
        </p:nvSpPr>
        <p:spPr/>
        <p:txBody>
          <a:bodyPr>
            <a:normAutofit/>
          </a:bodyPr>
          <a:lstStyle/>
          <a:p>
            <a:r>
              <a:rPr lang="en-US" dirty="0"/>
              <a:t>Parameters related to scope of the study included the following considerations:</a:t>
            </a:r>
          </a:p>
          <a:p>
            <a:pPr lvl="1"/>
            <a:r>
              <a:rPr lang="en-US" dirty="0"/>
              <a:t>Identify the right milestones to achieve this goal.</a:t>
            </a:r>
          </a:p>
          <a:p>
            <a:pPr lvl="1"/>
            <a:r>
              <a:rPr lang="en-US" dirty="0"/>
              <a:t>Trace how people move ideas from each milestone toward the goal.</a:t>
            </a:r>
          </a:p>
          <a:p>
            <a:pPr lvl="1"/>
            <a:r>
              <a:rPr lang="en-US" dirty="0"/>
              <a:t>Once this is done, trace ideas that die, and trace others that reach the goal. Compare the journeys of ideas that make it and those that do not.</a:t>
            </a:r>
          </a:p>
          <a:p>
            <a:pPr lvl="1"/>
            <a:r>
              <a:rPr lang="en-US" dirty="0"/>
              <a:t>Compare the times and the outcomes using a few different methods (depending on how the data is  collected and assembled). These could be as simple as t-tests or perhaps involve different types of classification algorithms.</a:t>
            </a:r>
          </a:p>
        </p:txBody>
      </p:sp>
    </p:spTree>
    <p:extLst>
      <p:ext uri="{BB962C8B-B14F-4D97-AF65-F5344CB8AC3E}">
        <p14:creationId xmlns:p14="http://schemas.microsoft.com/office/powerpoint/2010/main" val="395455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Phase 4: Model Building (1)</a:t>
            </a:r>
            <a:endParaRPr lang="en-US" dirty="0"/>
          </a:p>
        </p:txBody>
      </p:sp>
      <p:sp>
        <p:nvSpPr>
          <p:cNvPr id="3" name="Content Placeholder 2"/>
          <p:cNvSpPr>
            <a:spLocks noGrp="1"/>
          </p:cNvSpPr>
          <p:nvPr>
            <p:ph idx="1"/>
          </p:nvPr>
        </p:nvSpPr>
        <p:spPr/>
        <p:txBody>
          <a:bodyPr/>
          <a:lstStyle/>
          <a:p>
            <a:r>
              <a:rPr lang="en-US" dirty="0"/>
              <a:t>In Phase 4, the GINA team employed several analytical methods</a:t>
            </a:r>
          </a:p>
          <a:p>
            <a:pPr lvl="1"/>
            <a:r>
              <a:rPr lang="en-US" dirty="0"/>
              <a:t>Natural Language Processing (NLP) techniques on the textual descriptions of the Innovation Roadmap ideas</a:t>
            </a:r>
          </a:p>
          <a:p>
            <a:pPr lvl="1"/>
            <a:r>
              <a:rPr lang="en-US" dirty="0"/>
              <a:t>Conducted social network analysis using R and </a:t>
            </a:r>
            <a:r>
              <a:rPr lang="en-US" dirty="0" err="1"/>
              <a:t>RStudio</a:t>
            </a:r>
            <a:r>
              <a:rPr lang="en-US" dirty="0"/>
              <a:t>, and then he developed social graphs and visualizations of the network of communications related to innovation using R’s </a:t>
            </a:r>
            <a:r>
              <a:rPr lang="en-US" b="1" dirty="0"/>
              <a:t>ggplot2</a:t>
            </a:r>
            <a:r>
              <a:rPr lang="en-US" dirty="0"/>
              <a:t> package. Examples of this work are shown in Figures 2-10 and 2-11.</a:t>
            </a:r>
          </a:p>
        </p:txBody>
      </p:sp>
    </p:spTree>
    <p:extLst>
      <p:ext uri="{BB962C8B-B14F-4D97-AF65-F5344CB8AC3E}">
        <p14:creationId xmlns:p14="http://schemas.microsoft.com/office/powerpoint/2010/main" val="10422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8.4 Phase 4: Model Building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600199"/>
            <a:ext cx="4809694" cy="3399503"/>
          </a:xfrm>
          <a:prstGeom prst="rect">
            <a:avLst/>
          </a:prstGeom>
        </p:spPr>
      </p:pic>
      <p:pic>
        <p:nvPicPr>
          <p:cNvPr id="5" name="Picture 4"/>
          <p:cNvPicPr>
            <a:picLocks noChangeAspect="1"/>
          </p:cNvPicPr>
          <p:nvPr/>
        </p:nvPicPr>
        <p:blipFill>
          <a:blip r:embed="rId3"/>
          <a:stretch>
            <a:fillRect/>
          </a:stretch>
        </p:blipFill>
        <p:spPr>
          <a:xfrm>
            <a:off x="6071131" y="1654691"/>
            <a:ext cx="5476856" cy="4934089"/>
          </a:xfrm>
          <a:prstGeom prst="rect">
            <a:avLst/>
          </a:prstGeom>
        </p:spPr>
      </p:pic>
      <p:sp>
        <p:nvSpPr>
          <p:cNvPr id="6" name="TextBox 5"/>
          <p:cNvSpPr txBox="1"/>
          <p:nvPr/>
        </p:nvSpPr>
        <p:spPr>
          <a:xfrm>
            <a:off x="5018177" y="6488668"/>
            <a:ext cx="7173823" cy="369332"/>
          </a:xfrm>
          <a:prstGeom prst="rect">
            <a:avLst/>
          </a:prstGeom>
          <a:noFill/>
        </p:spPr>
        <p:txBody>
          <a:bodyPr wrap="none" rtlCol="0">
            <a:spAutoFit/>
          </a:bodyPr>
          <a:lstStyle/>
          <a:p>
            <a:r>
              <a:rPr lang="en-US" b="1" dirty="0"/>
              <a:t>FIGURE 2-11 </a:t>
            </a:r>
            <a:r>
              <a:rPr lang="en-US" i="1" dirty="0"/>
              <a:t>Social graph visualization of top innovation influencers</a:t>
            </a:r>
            <a:endParaRPr lang="en-US" dirty="0"/>
          </a:p>
        </p:txBody>
      </p:sp>
      <p:sp>
        <p:nvSpPr>
          <p:cNvPr id="7" name="TextBox 6"/>
          <p:cNvSpPr txBox="1"/>
          <p:nvPr/>
        </p:nvSpPr>
        <p:spPr>
          <a:xfrm>
            <a:off x="972165" y="5248870"/>
            <a:ext cx="3511345" cy="923330"/>
          </a:xfrm>
          <a:prstGeom prst="rect">
            <a:avLst/>
          </a:prstGeom>
          <a:noFill/>
        </p:spPr>
        <p:txBody>
          <a:bodyPr wrap="square" rtlCol="0">
            <a:spAutoFit/>
          </a:bodyPr>
          <a:lstStyle/>
          <a:p>
            <a:r>
              <a:rPr lang="en-US" b="1" dirty="0"/>
              <a:t>FIGURE 2-10 </a:t>
            </a:r>
            <a:r>
              <a:rPr lang="en-US" i="1" dirty="0"/>
              <a:t>Social graph [27] visualization of idea submitters and finalists</a:t>
            </a:r>
            <a:endParaRPr lang="en-US" dirty="0"/>
          </a:p>
        </p:txBody>
      </p:sp>
    </p:spTree>
    <p:extLst>
      <p:ext uri="{BB962C8B-B14F-4D97-AF65-F5344CB8AC3E}">
        <p14:creationId xmlns:p14="http://schemas.microsoft.com/office/powerpoint/2010/main" val="269842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1.1 Key Roles for a Successful Analytics Project</a:t>
            </a:r>
            <a:endParaRPr lang="en-US" dirty="0"/>
          </a:p>
        </p:txBody>
      </p:sp>
      <p:sp>
        <p:nvSpPr>
          <p:cNvPr id="3" name="Content Placeholder 2"/>
          <p:cNvSpPr>
            <a:spLocks noGrp="1"/>
          </p:cNvSpPr>
          <p:nvPr>
            <p:ph idx="1"/>
          </p:nvPr>
        </p:nvSpPr>
        <p:spPr/>
        <p:txBody>
          <a:bodyPr/>
          <a:lstStyle/>
          <a:p>
            <a:r>
              <a:rPr lang="en-US" dirty="0"/>
              <a:t>Business User</a:t>
            </a:r>
          </a:p>
          <a:p>
            <a:r>
              <a:rPr lang="en-US" dirty="0"/>
              <a:t>Project Sponsor</a:t>
            </a:r>
          </a:p>
          <a:p>
            <a:r>
              <a:rPr lang="en-US" dirty="0"/>
              <a:t>Project Manager</a:t>
            </a:r>
          </a:p>
          <a:p>
            <a:r>
              <a:rPr lang="en-US" dirty="0"/>
              <a:t>Business Intelligence Analyst</a:t>
            </a:r>
          </a:p>
          <a:p>
            <a:r>
              <a:rPr lang="en-US" dirty="0"/>
              <a:t>Database Administrator</a:t>
            </a:r>
          </a:p>
          <a:p>
            <a:r>
              <a:rPr lang="en-US" dirty="0"/>
              <a:t>Data Engineer</a:t>
            </a:r>
          </a:p>
          <a:p>
            <a:r>
              <a:rPr lang="en-US" dirty="0"/>
              <a:t>Data Scientist </a:t>
            </a:r>
          </a:p>
        </p:txBody>
      </p:sp>
      <p:pic>
        <p:nvPicPr>
          <p:cNvPr id="4" name="Picture 3"/>
          <p:cNvPicPr>
            <a:picLocks noChangeAspect="1"/>
          </p:cNvPicPr>
          <p:nvPr/>
        </p:nvPicPr>
        <p:blipFill>
          <a:blip r:embed="rId2"/>
          <a:stretch>
            <a:fillRect/>
          </a:stretch>
        </p:blipFill>
        <p:spPr>
          <a:xfrm>
            <a:off x="6095241" y="1415534"/>
            <a:ext cx="5523298" cy="4260398"/>
          </a:xfrm>
          <a:prstGeom prst="rect">
            <a:avLst/>
          </a:prstGeom>
        </p:spPr>
      </p:pic>
      <p:sp>
        <p:nvSpPr>
          <p:cNvPr id="5" name="TextBox 4"/>
          <p:cNvSpPr txBox="1"/>
          <p:nvPr/>
        </p:nvSpPr>
        <p:spPr>
          <a:xfrm>
            <a:off x="5497951" y="5987534"/>
            <a:ext cx="5865708" cy="369332"/>
          </a:xfrm>
          <a:prstGeom prst="rect">
            <a:avLst/>
          </a:prstGeom>
          <a:noFill/>
        </p:spPr>
        <p:txBody>
          <a:bodyPr wrap="none" rtlCol="0">
            <a:spAutoFit/>
          </a:bodyPr>
          <a:lstStyle/>
          <a:p>
            <a:r>
              <a:rPr lang="en-US" b="1" dirty="0"/>
              <a:t>FIGURE 2-1 </a:t>
            </a:r>
            <a:r>
              <a:rPr lang="en-US" i="1" dirty="0"/>
              <a:t>Key roles for a successful analytics project</a:t>
            </a:r>
            <a:endParaRPr lang="en-US" dirty="0"/>
          </a:p>
        </p:txBody>
      </p:sp>
    </p:spTree>
    <p:extLst>
      <p:ext uri="{BB962C8B-B14F-4D97-AF65-F5344CB8AC3E}">
        <p14:creationId xmlns:p14="http://schemas.microsoft.com/office/powerpoint/2010/main" val="152833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8.5 Phase 5: Communicate Results (1)</a:t>
            </a:r>
            <a:endParaRPr lang="en-US" dirty="0"/>
          </a:p>
        </p:txBody>
      </p:sp>
      <p:sp>
        <p:nvSpPr>
          <p:cNvPr id="3" name="Content Placeholder 2"/>
          <p:cNvSpPr>
            <a:spLocks noGrp="1"/>
          </p:cNvSpPr>
          <p:nvPr>
            <p:ph idx="1"/>
          </p:nvPr>
        </p:nvSpPr>
        <p:spPr/>
        <p:txBody>
          <a:bodyPr>
            <a:normAutofit fontScale="85000" lnSpcReduction="20000"/>
          </a:bodyPr>
          <a:lstStyle/>
          <a:p>
            <a:r>
              <a:rPr lang="en-US" dirty="0"/>
              <a:t>Team found several ways to cull results of the analysis and identify the most impactful and relevant findings. This project was considered successful in identifying boundary spanners and hidden innovators. </a:t>
            </a:r>
          </a:p>
          <a:p>
            <a:r>
              <a:rPr lang="en-US" dirty="0"/>
              <a:t>As a result, CTO office launched longitudinal studies to begin data collection efforts  and track innovation results over longer periods of time. The GINA project promoted knowledge sharing related to innovation and researchers spanning multiple areas within the company and outside of it. </a:t>
            </a:r>
          </a:p>
          <a:p>
            <a:r>
              <a:rPr lang="en-US" dirty="0"/>
              <a:t>GINA also enabled EMC to cultivate additional intellectual property that led to additional research topics and provided opportunities to forge relationships with universities for joint academic research in the fields of Data Science and Big Data. In addition, the project was accomplished with a limited budget, leveraging a volunteer force of highly skilled and distinguished engineers and data scientists.</a:t>
            </a:r>
          </a:p>
        </p:txBody>
      </p:sp>
    </p:spTree>
    <p:extLst>
      <p:ext uri="{BB962C8B-B14F-4D97-AF65-F5344CB8AC3E}">
        <p14:creationId xmlns:p14="http://schemas.microsoft.com/office/powerpoint/2010/main" val="7525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8.5 Phase 5: Communicate Results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 of the key findings from the project is that there was a disproportionately high density of innovators in Cork, Ireland. Each year, EMC hosts an innovation contest, open to employees to submit innovation ideas that would drive new value for the company. When looking at the data in 2011, 15% of the finalists and 15% of the winners were from Ireland. </a:t>
            </a:r>
          </a:p>
          <a:p>
            <a:r>
              <a:rPr lang="en-US" dirty="0"/>
              <a:t>These are unusually high numbers, given the relative size of the Cork COE compared to other larger centers in other parts of the world. After further research, it was learned that the COE in Cork, Ireland had received focused training in innovation from an external consultant, which was proving effective. The Cork COE came up with more innovation ideas, and better ones, than it had in  the past, and it was making larger contributions to innovation at EMC. It would have been difficult, if not impossible, to identify this cluster of innovators through traditional methods or even anecdotal, word-of-mouth feedback. </a:t>
            </a:r>
          </a:p>
          <a:p>
            <a:r>
              <a:rPr lang="en-US" dirty="0"/>
              <a:t>Applying social network analysis enabled the team to find a pocket of people within EMC who were making disproportionately strong contributions. These findings were shared internally through presentations and conferences and promoted through social media and blogs.</a:t>
            </a:r>
          </a:p>
        </p:txBody>
      </p:sp>
    </p:spTree>
    <p:extLst>
      <p:ext uri="{BB962C8B-B14F-4D97-AF65-F5344CB8AC3E}">
        <p14:creationId xmlns:p14="http://schemas.microsoft.com/office/powerpoint/2010/main" val="203597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8.6 Phase 6: Operationalize (1)</a:t>
            </a:r>
            <a:endParaRPr lang="en-US" dirty="0"/>
          </a:p>
        </p:txBody>
      </p:sp>
      <p:sp>
        <p:nvSpPr>
          <p:cNvPr id="3" name="Content Placeholder 2"/>
          <p:cNvSpPr>
            <a:spLocks noGrp="1"/>
          </p:cNvSpPr>
          <p:nvPr>
            <p:ph idx="1"/>
          </p:nvPr>
        </p:nvSpPr>
        <p:spPr/>
        <p:txBody>
          <a:bodyPr>
            <a:normAutofit lnSpcReduction="10000"/>
          </a:bodyPr>
          <a:lstStyle/>
          <a:p>
            <a:r>
              <a:rPr lang="en-US" dirty="0"/>
              <a:t>Key findings from the project include these:</a:t>
            </a:r>
          </a:p>
          <a:p>
            <a:pPr lvl="1"/>
            <a:r>
              <a:rPr lang="en-US" dirty="0"/>
              <a:t>The CTO office and GINA need more data in the future, including a marketing initiative to convince people to inform the global community on their innovation/research activities.</a:t>
            </a:r>
          </a:p>
          <a:p>
            <a:pPr lvl="1"/>
            <a:r>
              <a:rPr lang="en-US" dirty="0"/>
              <a:t>Some of the data is sensitive, and the team needs to consider security and privacy related to the data, such as who can run the models and see the results.</a:t>
            </a:r>
          </a:p>
          <a:p>
            <a:pPr lvl="1"/>
            <a:r>
              <a:rPr lang="en-US" dirty="0"/>
              <a:t>In addition to running models, a parallel initiative needs to be created to improve basic Business Intelligence activities, such as dashboards, reporting, and queries on research activities worldwide.</a:t>
            </a:r>
          </a:p>
          <a:p>
            <a:pPr lvl="1"/>
            <a:r>
              <a:rPr lang="en-US" dirty="0"/>
              <a:t>A mechanism is needed to continually reevaluate the model after deployment. Assessing the benefits is one of the main goals of this stage, as is defining a process to retrain the model as needed.</a:t>
            </a:r>
          </a:p>
        </p:txBody>
      </p:sp>
    </p:spTree>
    <p:extLst>
      <p:ext uri="{BB962C8B-B14F-4D97-AF65-F5344CB8AC3E}">
        <p14:creationId xmlns:p14="http://schemas.microsoft.com/office/powerpoint/2010/main" val="345452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8.6 Phase 6: Operationalize (2)</a:t>
            </a:r>
            <a:endParaRPr lang="en-US" dirty="0"/>
          </a:p>
        </p:txBody>
      </p:sp>
      <p:sp>
        <p:nvSpPr>
          <p:cNvPr id="3" name="Content Placeholder 2"/>
          <p:cNvSpPr>
            <a:spLocks noGrp="1"/>
          </p:cNvSpPr>
          <p:nvPr>
            <p:ph idx="1"/>
          </p:nvPr>
        </p:nvSpPr>
        <p:spPr>
          <a:xfrm>
            <a:off x="965415" y="1894668"/>
            <a:ext cx="3701025" cy="4572000"/>
          </a:xfrm>
        </p:spPr>
        <p:txBody>
          <a:bodyPr>
            <a:normAutofit/>
          </a:bodyPr>
          <a:lstStyle/>
          <a:p>
            <a:r>
              <a:rPr lang="en-US" dirty="0"/>
              <a:t>Table 2-3 outlines an analytics plan for the GINA case study example. </a:t>
            </a:r>
          </a:p>
        </p:txBody>
      </p:sp>
      <p:grpSp>
        <p:nvGrpSpPr>
          <p:cNvPr id="6" name="Group 5"/>
          <p:cNvGrpSpPr/>
          <p:nvPr/>
        </p:nvGrpSpPr>
        <p:grpSpPr>
          <a:xfrm>
            <a:off x="4805925" y="1718187"/>
            <a:ext cx="6840096" cy="4336026"/>
            <a:chOff x="1212523" y="1600199"/>
            <a:chExt cx="6840096" cy="4336026"/>
          </a:xfrm>
        </p:grpSpPr>
        <p:pic>
          <p:nvPicPr>
            <p:cNvPr id="4" name="Picture 3"/>
            <p:cNvPicPr>
              <a:picLocks noChangeAspect="1"/>
            </p:cNvPicPr>
            <p:nvPr/>
          </p:nvPicPr>
          <p:blipFill>
            <a:blip r:embed="rId2"/>
            <a:stretch>
              <a:fillRect/>
            </a:stretch>
          </p:blipFill>
          <p:spPr>
            <a:xfrm>
              <a:off x="1212523" y="1600199"/>
              <a:ext cx="6840096" cy="2943533"/>
            </a:xfrm>
            <a:prstGeom prst="rect">
              <a:avLst/>
            </a:prstGeom>
          </p:spPr>
        </p:pic>
        <p:pic>
          <p:nvPicPr>
            <p:cNvPr id="5" name="Picture 4"/>
            <p:cNvPicPr>
              <a:picLocks noChangeAspect="1"/>
            </p:cNvPicPr>
            <p:nvPr/>
          </p:nvPicPr>
          <p:blipFill>
            <a:blip r:embed="rId3"/>
            <a:stretch>
              <a:fillRect/>
            </a:stretch>
          </p:blipFill>
          <p:spPr>
            <a:xfrm>
              <a:off x="1212523" y="4421539"/>
              <a:ext cx="6840096" cy="1514686"/>
            </a:xfrm>
            <a:prstGeom prst="rect">
              <a:avLst/>
            </a:prstGeom>
          </p:spPr>
        </p:pic>
      </p:grpSp>
    </p:spTree>
    <p:extLst>
      <p:ext uri="{BB962C8B-B14F-4D97-AF65-F5344CB8AC3E}">
        <p14:creationId xmlns:p14="http://schemas.microsoft.com/office/powerpoint/2010/main" val="101650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Data Analytics Lifecycle, which is an approach to managing and executing analytical projects. This approach describes the process in six phases.</a:t>
            </a:r>
          </a:p>
          <a:p>
            <a:pPr lvl="1"/>
            <a:r>
              <a:rPr lang="en-US" dirty="0"/>
              <a:t>Discovery</a:t>
            </a:r>
          </a:p>
          <a:p>
            <a:pPr lvl="1"/>
            <a:r>
              <a:rPr lang="en-US" dirty="0"/>
              <a:t>Data preparation</a:t>
            </a:r>
          </a:p>
          <a:p>
            <a:pPr lvl="1"/>
            <a:r>
              <a:rPr lang="en-US" dirty="0"/>
              <a:t>Model planning</a:t>
            </a:r>
          </a:p>
          <a:p>
            <a:pPr lvl="1"/>
            <a:r>
              <a:rPr lang="en-US" dirty="0"/>
              <a:t>Model building</a:t>
            </a:r>
          </a:p>
          <a:p>
            <a:pPr lvl="1"/>
            <a:r>
              <a:rPr lang="en-US" dirty="0"/>
              <a:t>Communicate results</a:t>
            </a:r>
          </a:p>
          <a:p>
            <a:pPr lvl="1"/>
            <a:r>
              <a:rPr lang="en-US" dirty="0"/>
              <a:t>Operationalize</a:t>
            </a:r>
          </a:p>
          <a:p>
            <a:r>
              <a:rPr lang="en-US" dirty="0"/>
              <a:t>Through these steps, data science teams can Identify problems and perform rigorous investigation of the datasets needed for in-depth analysis</a:t>
            </a:r>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Process overview (1)</a:t>
            </a:r>
            <a:endParaRPr lang="en-US" dirty="0"/>
          </a:p>
        </p:txBody>
      </p:sp>
      <p:sp>
        <p:nvSpPr>
          <p:cNvPr id="3" name="Content Placeholder 2"/>
          <p:cNvSpPr>
            <a:spLocks noGrp="1"/>
          </p:cNvSpPr>
          <p:nvPr>
            <p:ph idx="1"/>
          </p:nvPr>
        </p:nvSpPr>
        <p:spPr>
          <a:xfrm>
            <a:off x="1104900" y="1600200"/>
            <a:ext cx="4754831" cy="4572000"/>
          </a:xfrm>
        </p:spPr>
        <p:txBody>
          <a:bodyPr/>
          <a:lstStyle/>
          <a:p>
            <a:r>
              <a:rPr lang="en-US" dirty="0"/>
              <a:t>Data Analytics Lifecycle designed for Big Data problems and data science projects has six phases</a:t>
            </a:r>
          </a:p>
          <a:p>
            <a:r>
              <a:rPr lang="en-US" dirty="0"/>
              <a:t>Project work can occur in several phases at once. For most phases in the lifecycle, the movement can be either forward or backward</a:t>
            </a:r>
          </a:p>
        </p:txBody>
      </p:sp>
      <p:pic>
        <p:nvPicPr>
          <p:cNvPr id="4" name="Picture 3"/>
          <p:cNvPicPr>
            <a:picLocks noChangeAspect="1"/>
          </p:cNvPicPr>
          <p:nvPr/>
        </p:nvPicPr>
        <p:blipFill>
          <a:blip r:embed="rId2"/>
          <a:stretch>
            <a:fillRect/>
          </a:stretch>
        </p:blipFill>
        <p:spPr>
          <a:xfrm>
            <a:off x="5948631" y="1473200"/>
            <a:ext cx="5468669" cy="4699000"/>
          </a:xfrm>
          <a:prstGeom prst="rect">
            <a:avLst/>
          </a:prstGeom>
        </p:spPr>
      </p:pic>
      <p:sp>
        <p:nvSpPr>
          <p:cNvPr id="5" name="TextBox 4"/>
          <p:cNvSpPr txBox="1"/>
          <p:nvPr/>
        </p:nvSpPr>
        <p:spPr>
          <a:xfrm>
            <a:off x="6553200" y="6287572"/>
            <a:ext cx="5228739" cy="369332"/>
          </a:xfrm>
          <a:prstGeom prst="rect">
            <a:avLst/>
          </a:prstGeom>
          <a:noFill/>
        </p:spPr>
        <p:txBody>
          <a:bodyPr wrap="none" rtlCol="0">
            <a:spAutoFit/>
          </a:bodyPr>
          <a:lstStyle/>
          <a:p>
            <a:r>
              <a:rPr lang="en-US" b="1" dirty="0"/>
              <a:t>FIGURE 2-2 </a:t>
            </a:r>
            <a:r>
              <a:rPr lang="en-US" i="1" dirty="0"/>
              <a:t>Overview of Data Analytics Lifecycle</a:t>
            </a:r>
            <a:endParaRPr lang="en-US" dirty="0"/>
          </a:p>
        </p:txBody>
      </p:sp>
    </p:spTree>
    <p:extLst>
      <p:ext uri="{BB962C8B-B14F-4D97-AF65-F5344CB8AC3E}">
        <p14:creationId xmlns:p14="http://schemas.microsoft.com/office/powerpoint/2010/main" val="77545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Process overview (2)</a:t>
            </a:r>
            <a:endParaRPr lang="en-US" dirty="0"/>
          </a:p>
        </p:txBody>
      </p:sp>
      <p:sp>
        <p:nvSpPr>
          <p:cNvPr id="3" name="Content Placeholder 2"/>
          <p:cNvSpPr>
            <a:spLocks noGrp="1"/>
          </p:cNvSpPr>
          <p:nvPr>
            <p:ph idx="1"/>
          </p:nvPr>
        </p:nvSpPr>
        <p:spPr/>
        <p:txBody>
          <a:bodyPr>
            <a:normAutofit fontScale="92500"/>
          </a:bodyPr>
          <a:lstStyle/>
          <a:p>
            <a:r>
              <a:rPr lang="en-US" dirty="0"/>
              <a:t>Phase 1—Discovery</a:t>
            </a:r>
          </a:p>
          <a:p>
            <a:pPr lvl="1"/>
            <a:r>
              <a:rPr lang="en-US" dirty="0"/>
              <a:t>Learns business domain, including relevant history such as whether the organization or business unit has attempted similar projects in the past</a:t>
            </a:r>
          </a:p>
          <a:p>
            <a:pPr lvl="1"/>
            <a:r>
              <a:rPr lang="en-US" dirty="0"/>
              <a:t>Assesses resources available to support the project: people, technology, time, and data</a:t>
            </a:r>
          </a:p>
          <a:p>
            <a:pPr lvl="1"/>
            <a:r>
              <a:rPr lang="en-US" dirty="0"/>
              <a:t>Important activities : framing the business problem as an analytics challenge and formulating initial hypotheses</a:t>
            </a:r>
          </a:p>
          <a:p>
            <a:r>
              <a:rPr lang="en-US" dirty="0"/>
              <a:t>Phase 2—Data preparation</a:t>
            </a:r>
          </a:p>
          <a:p>
            <a:pPr lvl="1"/>
            <a:r>
              <a:rPr lang="en-US" dirty="0"/>
              <a:t>Presence of an analytic sandbox</a:t>
            </a:r>
          </a:p>
          <a:p>
            <a:pPr lvl="1"/>
            <a:r>
              <a:rPr lang="en-US" dirty="0"/>
              <a:t>Execute extract, load, and transform (ELT) or extract, transform and load (ETL) to get data into the sandbox. Data transformed in the ETLT process so the team can work with it and analyze it.</a:t>
            </a:r>
          </a:p>
          <a:p>
            <a:endParaRPr lang="en-US" dirty="0"/>
          </a:p>
        </p:txBody>
      </p:sp>
    </p:spTree>
    <p:extLst>
      <p:ext uri="{BB962C8B-B14F-4D97-AF65-F5344CB8AC3E}">
        <p14:creationId xmlns:p14="http://schemas.microsoft.com/office/powerpoint/2010/main" val="202199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Process overview (3)</a:t>
            </a:r>
            <a:endParaRPr lang="en-US" dirty="0"/>
          </a:p>
        </p:txBody>
      </p:sp>
      <p:sp>
        <p:nvSpPr>
          <p:cNvPr id="3" name="Content Placeholder 2"/>
          <p:cNvSpPr>
            <a:spLocks noGrp="1"/>
          </p:cNvSpPr>
          <p:nvPr>
            <p:ph idx="1"/>
          </p:nvPr>
        </p:nvSpPr>
        <p:spPr/>
        <p:txBody>
          <a:bodyPr>
            <a:normAutofit/>
          </a:bodyPr>
          <a:lstStyle/>
          <a:p>
            <a:r>
              <a:rPr lang="en-US" dirty="0"/>
              <a:t>Phase 3—Model planning</a:t>
            </a:r>
          </a:p>
          <a:p>
            <a:pPr lvl="1"/>
            <a:r>
              <a:rPr lang="en-US" dirty="0"/>
              <a:t>Determines methods, techniques, and workflow it intends to follow for the subsequent model building phase. </a:t>
            </a:r>
          </a:p>
          <a:p>
            <a:pPr lvl="1"/>
            <a:r>
              <a:rPr lang="en-US" dirty="0"/>
              <a:t>Explores data to learn about the relationships between variables and subsequently selects key variables and the most suitable models</a:t>
            </a:r>
          </a:p>
          <a:p>
            <a:r>
              <a:rPr lang="en-US" dirty="0"/>
              <a:t>Phase 4—Model building</a:t>
            </a:r>
          </a:p>
          <a:p>
            <a:pPr lvl="1"/>
            <a:r>
              <a:rPr lang="en-US" dirty="0"/>
              <a:t>Develops datasets for testing, training, and production purposes.</a:t>
            </a:r>
          </a:p>
          <a:p>
            <a:pPr lvl="1"/>
            <a:r>
              <a:rPr lang="en-US" dirty="0"/>
              <a:t>Builds and executes models based on the work done in the model planning phase</a:t>
            </a:r>
          </a:p>
          <a:p>
            <a:pPr lvl="1"/>
            <a:r>
              <a:rPr lang="en-US" dirty="0"/>
              <a:t>Considers whether its existing tools will suffice for running models</a:t>
            </a:r>
          </a:p>
        </p:txBody>
      </p:sp>
    </p:spTree>
    <p:extLst>
      <p:ext uri="{BB962C8B-B14F-4D97-AF65-F5344CB8AC3E}">
        <p14:creationId xmlns:p14="http://schemas.microsoft.com/office/powerpoint/2010/main" val="171954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Process overview (4)</a:t>
            </a:r>
            <a:endParaRPr lang="en-US" dirty="0"/>
          </a:p>
        </p:txBody>
      </p:sp>
      <p:sp>
        <p:nvSpPr>
          <p:cNvPr id="3" name="Content Placeholder 2"/>
          <p:cNvSpPr>
            <a:spLocks noGrp="1"/>
          </p:cNvSpPr>
          <p:nvPr>
            <p:ph idx="1"/>
          </p:nvPr>
        </p:nvSpPr>
        <p:spPr/>
        <p:txBody>
          <a:bodyPr/>
          <a:lstStyle/>
          <a:p>
            <a:r>
              <a:rPr lang="en-US" dirty="0"/>
              <a:t>Phase 5—Communicate results</a:t>
            </a:r>
          </a:p>
          <a:p>
            <a:pPr lvl="1"/>
            <a:r>
              <a:rPr lang="en-US" dirty="0"/>
              <a:t>Collaboration with major stakeholders, determines if the results of the project are a success or a failure based on the criteria developed in Phase 1</a:t>
            </a:r>
          </a:p>
          <a:p>
            <a:pPr lvl="1"/>
            <a:r>
              <a:rPr lang="en-US" dirty="0"/>
              <a:t>Identify key findings, quantify the business value, and develop a narrative to summarize and convey findings to stakeholders.</a:t>
            </a:r>
          </a:p>
          <a:p>
            <a:r>
              <a:rPr lang="en-US" dirty="0"/>
              <a:t>Phase 6—Operationalize</a:t>
            </a:r>
          </a:p>
          <a:p>
            <a:pPr lvl="1"/>
            <a:r>
              <a:rPr lang="en-US" dirty="0"/>
              <a:t>Delivers final reports, briefings, code, and technical documents</a:t>
            </a:r>
          </a:p>
          <a:p>
            <a:pPr lvl="1"/>
            <a:r>
              <a:rPr lang="en-US" dirty="0"/>
              <a:t>Run a pilot project to implement the models in a production environment</a:t>
            </a:r>
          </a:p>
        </p:txBody>
      </p:sp>
    </p:spTree>
    <p:extLst>
      <p:ext uri="{BB962C8B-B14F-4D97-AF65-F5344CB8AC3E}">
        <p14:creationId xmlns:p14="http://schemas.microsoft.com/office/powerpoint/2010/main" val="224855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Phase 1: Discovery</a:t>
            </a:r>
            <a:endParaRPr lang="en-US" dirty="0"/>
          </a:p>
        </p:txBody>
      </p:sp>
      <p:sp>
        <p:nvSpPr>
          <p:cNvPr id="3" name="Content Placeholder 2"/>
          <p:cNvSpPr>
            <a:spLocks noGrp="1"/>
          </p:cNvSpPr>
          <p:nvPr>
            <p:ph idx="1"/>
          </p:nvPr>
        </p:nvSpPr>
        <p:spPr/>
        <p:txBody>
          <a:bodyPr/>
          <a:lstStyle/>
          <a:p>
            <a:r>
              <a:rPr lang="en-US" dirty="0"/>
              <a:t>Learning the Business Domain</a:t>
            </a:r>
          </a:p>
          <a:p>
            <a:r>
              <a:rPr lang="en-US" dirty="0"/>
              <a:t>Resources (technology, tools, systems, data, and people)</a:t>
            </a:r>
          </a:p>
          <a:p>
            <a:r>
              <a:rPr lang="en-US" dirty="0"/>
              <a:t>Framing the Problem</a:t>
            </a:r>
          </a:p>
          <a:p>
            <a:r>
              <a:rPr lang="en-US" dirty="0"/>
              <a:t>Identifying Key Stakeholders</a:t>
            </a:r>
          </a:p>
          <a:p>
            <a:r>
              <a:rPr lang="en-US" dirty="0"/>
              <a:t>Interviewing the Analytics Sponsor</a:t>
            </a:r>
          </a:p>
          <a:p>
            <a:r>
              <a:rPr lang="en-US" dirty="0"/>
              <a:t>Developing Initial Hypotheses</a:t>
            </a:r>
          </a:p>
          <a:p>
            <a:r>
              <a:rPr lang="en-US" dirty="0"/>
              <a:t>Identifying Potential Data Sources</a:t>
            </a:r>
          </a:p>
        </p:txBody>
      </p:sp>
    </p:spTree>
    <p:extLst>
      <p:ext uri="{BB962C8B-B14F-4D97-AF65-F5344CB8AC3E}">
        <p14:creationId xmlns:p14="http://schemas.microsoft.com/office/powerpoint/2010/main" val="261312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schemas.microsoft.com/office/2006/documentManagement/types"/>
    <ds:schemaRef ds:uri="4873beb7-5857-4685-be1f-d57550cc96cc"/>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9458</TotalTime>
  <Words>4729</Words>
  <Application>Microsoft Office PowerPoint</Application>
  <PresentationFormat>Widescreen</PresentationFormat>
  <Paragraphs>309</Paragraphs>
  <Slides>44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Courier New</vt:lpstr>
      <vt:lpstr>Euphemia</vt:lpstr>
      <vt:lpstr>Plantagenet Cherokee</vt:lpstr>
      <vt:lpstr>Wingdings</vt:lpstr>
      <vt:lpstr>Academic Literature 16x9</vt:lpstr>
      <vt:lpstr>Data Analytics Lifecycle</vt:lpstr>
      <vt:lpstr>Objectives</vt:lpstr>
      <vt:lpstr>Content</vt:lpstr>
      <vt:lpstr>1.1 Key Roles for a Successful Analytics Project</vt:lpstr>
      <vt:lpstr>1.2 Process overview (1)</vt:lpstr>
      <vt:lpstr>1.2 Process overview (2)</vt:lpstr>
      <vt:lpstr>1.2 Process overview (3)</vt:lpstr>
      <vt:lpstr>1.2 Process overview (4)</vt:lpstr>
      <vt:lpstr>2. Phase 1: Discovery</vt:lpstr>
      <vt:lpstr>2.1 Learning the Business Domain</vt:lpstr>
      <vt:lpstr>2.2 Resources</vt:lpstr>
      <vt:lpstr>2.3 Framing the Problem</vt:lpstr>
      <vt:lpstr>2.4 Identifying Key Stakeholders</vt:lpstr>
      <vt:lpstr>2.5 Interviewing the Analytics Sponsor (1)</vt:lpstr>
      <vt:lpstr>2.5 Interviewing the Analytics Sponsor (2)</vt:lpstr>
      <vt:lpstr>2.5 Interviewing the Analytics Sponsor (3)</vt:lpstr>
      <vt:lpstr>2.6 Developing Initial Hypotheses </vt:lpstr>
      <vt:lpstr>2.7 Identifying Potential Data Sources</vt:lpstr>
      <vt:lpstr>3. Phase 2: Data Preparation</vt:lpstr>
      <vt:lpstr>4. Phase 3: Model Planning </vt:lpstr>
      <vt:lpstr>4.1 Data Exploration and Variable Selection</vt:lpstr>
      <vt:lpstr>4.2 Model Selection</vt:lpstr>
      <vt:lpstr>4.3 Common Tools for the Model Planning Phase</vt:lpstr>
      <vt:lpstr>5. Phase 4: Model Building (1)</vt:lpstr>
      <vt:lpstr>5. Phase 4: Model Building (2)</vt:lpstr>
      <vt:lpstr>5.1 Common Tools for the Model Building Phase</vt:lpstr>
      <vt:lpstr>6. Phase 5: Communicate Results</vt:lpstr>
      <vt:lpstr>7. Phase 6: Operationalize (1)</vt:lpstr>
      <vt:lpstr>7. Phase 6: Operationalize (2)</vt:lpstr>
      <vt:lpstr>8. Case Study: Global Innovation Network and Analysis (GINA)</vt:lpstr>
      <vt:lpstr>8.1. Phase 1: Discovery (1)</vt:lpstr>
      <vt:lpstr>8.1. Phase 1: Discovery (2)</vt:lpstr>
      <vt:lpstr>8.1. Phase 1: Discovery (3)</vt:lpstr>
      <vt:lpstr>8.1. Phase 1: Discovery (4)</vt:lpstr>
      <vt:lpstr>8.2 Phase 2: Data Preparation</vt:lpstr>
      <vt:lpstr>8.3 Phase 3: Model Planning (1)</vt:lpstr>
      <vt:lpstr>8.3 Phase 3: Model Planning (2)</vt:lpstr>
      <vt:lpstr>8.4 Phase 4: Model Building (1)</vt:lpstr>
      <vt:lpstr>8.4 Phase 4: Model Building (2)</vt:lpstr>
      <vt:lpstr>8.5 Phase 5: Communicate Results (1)</vt:lpstr>
      <vt:lpstr>8.5 Phase 5: Communicate Results (2)</vt:lpstr>
      <vt:lpstr>8.6 Phase 6: Operationalize (1)</vt:lpstr>
      <vt:lpstr>8.6 Phase 6: Operationalize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284</cp:revision>
  <dcterms:created xsi:type="dcterms:W3CDTF">2021-08-24T09:33:39Z</dcterms:created>
  <dcterms:modified xsi:type="dcterms:W3CDTF">2023-09-20T22:10:47Z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