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1"/>
  </p:notesMasterIdLst>
  <p:handoutMasterIdLst>
    <p:handoutMasterId r:id="rId42"/>
  </p:handoutMasterIdLst>
  <p:sldIdLst>
    <p:sldId id="256" r:id="rId5"/>
    <p:sldId id="269" r:id="rId6"/>
    <p:sldId id="257" r:id="rId7"/>
    <p:sldId id="296" r:id="rId8"/>
    <p:sldId id="297" r:id="rId9"/>
    <p:sldId id="286" r:id="rId10"/>
    <p:sldId id="298" r:id="rId11"/>
    <p:sldId id="285" r:id="rId12"/>
    <p:sldId id="288" r:id="rId13"/>
    <p:sldId id="289" r:id="rId14"/>
    <p:sldId id="290" r:id="rId15"/>
    <p:sldId id="291" r:id="rId16"/>
    <p:sldId id="292" r:id="rId17"/>
    <p:sldId id="293" r:id="rId18"/>
    <p:sldId id="287" r:id="rId19"/>
    <p:sldId id="299" r:id="rId20"/>
    <p:sldId id="300" r:id="rId21"/>
    <p:sldId id="303" r:id="rId22"/>
    <p:sldId id="304" r:id="rId23"/>
    <p:sldId id="305" r:id="rId24"/>
    <p:sldId id="301" r:id="rId25"/>
    <p:sldId id="302" r:id="rId26"/>
    <p:sldId id="306" r:id="rId27"/>
    <p:sldId id="307" r:id="rId28"/>
    <p:sldId id="294" r:id="rId29"/>
    <p:sldId id="308" r:id="rId30"/>
    <p:sldId id="309" r:id="rId31"/>
    <p:sldId id="310" r:id="rId32"/>
    <p:sldId id="311" r:id="rId33"/>
    <p:sldId id="312" r:id="rId34"/>
    <p:sldId id="313" r:id="rId35"/>
    <p:sldId id="314" r:id="rId36"/>
    <p:sldId id="295" r:id="rId37"/>
    <p:sldId id="315" r:id="rId38"/>
    <p:sldId id="316" r:id="rId39"/>
    <p:sldId id="28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247" autoAdjust="0"/>
  </p:normalViewPr>
  <p:slideViewPr>
    <p:cSldViewPr snapToGrid="0" showGuides="1">
      <p:cViewPr varScale="1">
        <p:scale>
          <a:sx n="88" d="100"/>
          <a:sy n="88" d="100"/>
        </p:scale>
        <p:origin x="494"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9/21/2023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9/21/2023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4</a:t>
            </a:fld>
            <a:endParaRPr lang="en-US"/>
          </a:p>
        </p:txBody>
      </p:sp>
    </p:spTree>
    <p:extLst>
      <p:ext uri="{BB962C8B-B14F-4D97-AF65-F5344CB8AC3E}">
        <p14:creationId xmlns:p14="http://schemas.microsoft.com/office/powerpoint/2010/main" val="2571099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24</a:t>
            </a:fld>
            <a:endParaRPr lang="en-US"/>
          </a:p>
        </p:txBody>
      </p:sp>
    </p:spTree>
    <p:extLst>
      <p:ext uri="{BB962C8B-B14F-4D97-AF65-F5344CB8AC3E}">
        <p14:creationId xmlns:p14="http://schemas.microsoft.com/office/powerpoint/2010/main" val="1620807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hierarchical agglomerative: </a:t>
            </a:r>
            <a:r>
              <a:rPr lang="en-US" sz="1200" b="0" i="0" u="none" strike="noStrike" kern="1200" baseline="0" dirty="0" err="1">
                <a:solidFill>
                  <a:schemeClr val="tx1"/>
                </a:solidFill>
                <a:latin typeface="+mn-lt"/>
                <a:ea typeface="+mn-ea"/>
                <a:cs typeface="+mn-cs"/>
              </a:rPr>
              <a:t>sự</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kết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tụ</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phân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cấp</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density clustering: </a:t>
            </a:r>
            <a:r>
              <a:rPr lang="en-US" sz="1200" b="0" i="0" u="none" strike="noStrike" kern="1200" baseline="0" dirty="0" err="1">
                <a:solidFill>
                  <a:schemeClr val="tx1"/>
                </a:solidFill>
                <a:latin typeface="+mn-lt"/>
                <a:ea typeface="+mn-ea"/>
                <a:cs typeface="+mn-cs"/>
              </a:rPr>
              <a:t>phân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cụm</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mật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độ</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35</a:t>
            </a:fld>
            <a:endParaRPr lang="en-US"/>
          </a:p>
        </p:txBody>
      </p:sp>
    </p:spTree>
    <p:extLst>
      <p:ext uri="{BB962C8B-B14F-4D97-AF65-F5344CB8AC3E}">
        <p14:creationId xmlns:p14="http://schemas.microsoft.com/office/powerpoint/2010/main" val="222883140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9/21/2023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pic>
        <p:nvPicPr>
          <p:cNvPr id="9" name="Picture 8">
            <a:extLst>
              <a:ext uri="{FF2B5EF4-FFF2-40B4-BE49-F238E27FC236}">
                <a16:creationId xmlns:a16="http://schemas.microsoft.com/office/drawing/2014/main" id="{D8E64B93-F0B0-5ECA-6A58-0E30262A5719}"/>
              </a:ext>
            </a:extLst>
          </p:cNvPr>
          <p:cNvPicPr>
            <a:picLocks noChangeAspect="1"/>
          </p:cNvPicPr>
          <p:nvPr userDrawn="1"/>
        </p:nvPicPr>
        <p:blipFill>
          <a:blip r:embed="rId4"/>
          <a:stretch>
            <a:fillRect/>
          </a:stretch>
        </p:blipFill>
        <p:spPr>
          <a:xfrm>
            <a:off x="0" y="14576"/>
            <a:ext cx="1552792" cy="733527"/>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9/21/2023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idx="1"/>
          </p:nvPr>
        </p:nvSpPr>
        <p:spPr/>
        <p:txBody>
          <a:bodyPr/>
          <a:lstStyle>
            <a:lvl1pPr>
              <a:defRPr sz="2400" baseline="0"/>
            </a:lvl1pPr>
            <a:lvl2pPr marL="685800" indent="-228600">
              <a:buFont typeface="Courier New" panose="02070309020205020404" pitchFamily="49" charset="0"/>
              <a:buChar char="o"/>
              <a:defRPr sz="2000" baseline="0"/>
            </a:lvl2pPr>
            <a:lvl3pPr marL="1143000" indent="-228600">
              <a:buFont typeface="Wingdings" panose="05000000000000000000" pitchFamily="2" charset="2"/>
              <a:buChar char="v"/>
              <a:defRPr/>
            </a:lvl3pPr>
            <a:lvl4pPr marL="1600200" indent="-228600">
              <a:buFont typeface="Wingdings" panose="05000000000000000000" pitchFamily="2" charset="2"/>
              <a:buChar char="ü"/>
              <a:defRPr/>
            </a:lvl4pPr>
            <a:lvl5pPr marL="2057400" indent="-22860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402B9795-92DC-40DC-A1CA-9A4B349D7824}" type="datetimeFigureOut">
              <a:rPr lang="en-US"/>
              <a:t>9/21/2023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4" name="Picture 3">
            <a:extLst>
              <a:ext uri="{FF2B5EF4-FFF2-40B4-BE49-F238E27FC236}">
                <a16:creationId xmlns:a16="http://schemas.microsoft.com/office/drawing/2014/main" id="{76E20D26-34BE-2512-6E0F-A4A9D4C64C25}"/>
              </a:ext>
            </a:extLst>
          </p:cNvPr>
          <p:cNvPicPr>
            <a:picLocks noChangeAspect="1"/>
          </p:cNvPicPr>
          <p:nvPr userDrawn="1"/>
        </p:nvPicPr>
        <p:blipFill>
          <a:blip r:embed="rId4"/>
          <a:stretch>
            <a:fillRect/>
          </a:stretch>
        </p:blipFill>
        <p:spPr>
          <a:xfrm>
            <a:off x="0" y="14567"/>
            <a:ext cx="1552792" cy="733527"/>
          </a:xfrm>
          <a:prstGeom prst="rect">
            <a:avLst/>
          </a:prstGeom>
        </p:spPr>
      </p:pic>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9/21/2023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17" name="Picture 16">
            <a:extLst>
              <a:ext uri="{FF2B5EF4-FFF2-40B4-BE49-F238E27FC236}">
                <a16:creationId xmlns:a16="http://schemas.microsoft.com/office/drawing/2014/main" id="{245E358F-656A-036C-5E40-81177901D73F}"/>
              </a:ext>
            </a:extLst>
          </p:cNvPr>
          <p:cNvPicPr>
            <a:picLocks noChangeAspect="1"/>
          </p:cNvPicPr>
          <p:nvPr userDrawn="1"/>
        </p:nvPicPr>
        <p:blipFill>
          <a:blip r:embed="rId3"/>
          <a:stretch>
            <a:fillRect/>
          </a:stretch>
        </p:blipFill>
        <p:spPr>
          <a:xfrm>
            <a:off x="34836" y="17421"/>
            <a:ext cx="1497873" cy="671461"/>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9/21/2023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9/21/2023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9/21/2023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9/21/2023</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74FC32FE-5927-9389-CC37-1829EB8D7231}"/>
              </a:ext>
            </a:extLst>
          </p:cNvPr>
          <p:cNvPicPr>
            <a:picLocks noChangeAspect="1"/>
          </p:cNvPicPr>
          <p:nvPr userDrawn="1"/>
        </p:nvPicPr>
        <p:blipFill>
          <a:blip r:embed="rId14"/>
          <a:stretch>
            <a:fillRect/>
          </a:stretch>
        </p:blipFill>
        <p:spPr>
          <a:xfrm>
            <a:off x="0" y="11"/>
            <a:ext cx="1657581" cy="743054"/>
          </a:xfrm>
          <a:prstGeom prst="rect">
            <a:avLst/>
          </a:prstGeom>
        </p:spPr>
      </p:pic>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2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6019800" cy="2219691"/>
          </a:xfrm>
        </p:spPr>
        <p:txBody>
          <a:bodyPr anchor="ctr">
            <a:normAutofit fontScale="90000"/>
          </a:bodyPr>
          <a:lstStyle/>
          <a:p>
            <a:r>
              <a:rPr lang="en-US" sz="4000" dirty="0"/>
              <a:t>Advanced Analytical Theory and Methods: </a:t>
            </a:r>
            <a:r>
              <a:rPr lang="en-US" dirty="0"/>
              <a:t>Clustering</a:t>
            </a:r>
          </a:p>
        </p:txBody>
      </p:sp>
      <p:sp>
        <p:nvSpPr>
          <p:cNvPr id="7" name="Subtitle 6"/>
          <p:cNvSpPr>
            <a:spLocks noGrp="1"/>
          </p:cNvSpPr>
          <p:nvPr>
            <p:ph type="subTitle" idx="1"/>
          </p:nvPr>
        </p:nvSpPr>
        <p:spPr/>
        <p:txBody>
          <a:bodyPr/>
          <a:lstStyle/>
          <a:p>
            <a:r>
              <a:rPr lang="en-US" dirty="0"/>
              <a:t>Author : FU</a:t>
            </a:r>
          </a:p>
          <a:p>
            <a:r>
              <a:rPr lang="en-US" dirty="0"/>
              <a:t>Date   : Mar-2022</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2.1 Use Cases - </a:t>
            </a:r>
            <a:r>
              <a:rPr lang="en-US" b="1" i="1" dirty="0"/>
              <a:t>Customer Segmentation</a:t>
            </a:r>
            <a:endParaRPr lang="en-US" dirty="0"/>
          </a:p>
        </p:txBody>
      </p:sp>
      <p:sp>
        <p:nvSpPr>
          <p:cNvPr id="3" name="Content Placeholder 2"/>
          <p:cNvSpPr>
            <a:spLocks noGrp="1"/>
          </p:cNvSpPr>
          <p:nvPr>
            <p:ph idx="1"/>
          </p:nvPr>
        </p:nvSpPr>
        <p:spPr/>
        <p:txBody>
          <a:bodyPr>
            <a:normAutofit/>
          </a:bodyPr>
          <a:lstStyle/>
          <a:p>
            <a:r>
              <a:rPr lang="en-US" dirty="0"/>
              <a:t>Marketing and sales groups use k-means to better identify customers who have similar behaviors and spending patterns</a:t>
            </a:r>
          </a:p>
          <a:p>
            <a:r>
              <a:rPr lang="en-US" dirty="0"/>
              <a:t>For example, a wireless provider may look at the following customer attributes: monthly bill, number of text messages, data volume consumed, minutes used during various daily periods, and years as a customer. </a:t>
            </a:r>
          </a:p>
          <a:p>
            <a:r>
              <a:rPr lang="en-US" dirty="0"/>
              <a:t>Wireless company could then look at the naturally occurring clusters and consider tactics to increase sales or reduce the customer </a:t>
            </a:r>
            <a:r>
              <a:rPr lang="en-US" b="1" i="1" dirty="0"/>
              <a:t>churn rate</a:t>
            </a:r>
            <a:r>
              <a:rPr lang="en-US" dirty="0"/>
              <a:t>, the proportion of customers who end their relationship with a particular company.</a:t>
            </a:r>
          </a:p>
        </p:txBody>
      </p:sp>
    </p:spTree>
    <p:extLst>
      <p:ext uri="{BB962C8B-B14F-4D97-AF65-F5344CB8AC3E}">
        <p14:creationId xmlns:p14="http://schemas.microsoft.com/office/powerpoint/2010/main" val="70596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Overview of the Method (1)</a:t>
            </a:r>
            <a:endParaRPr lang="en-US" dirty="0"/>
          </a:p>
        </p:txBody>
      </p:sp>
      <p:sp>
        <p:nvSpPr>
          <p:cNvPr id="3" name="Content Placeholder 2"/>
          <p:cNvSpPr>
            <a:spLocks noGrp="1"/>
          </p:cNvSpPr>
          <p:nvPr>
            <p:ph idx="1"/>
          </p:nvPr>
        </p:nvSpPr>
        <p:spPr/>
        <p:txBody>
          <a:bodyPr/>
          <a:lstStyle/>
          <a:p>
            <a:r>
              <a:rPr lang="en-US" dirty="0"/>
              <a:t>Find k clusters from a collection of </a:t>
            </a:r>
            <a:r>
              <a:rPr lang="en-US" b="1" dirty="0"/>
              <a:t>M</a:t>
            </a:r>
            <a:r>
              <a:rPr lang="en-US" dirty="0"/>
              <a:t> objects with </a:t>
            </a:r>
            <a:r>
              <a:rPr lang="en-US" b="1" dirty="0"/>
              <a:t>n</a:t>
            </a:r>
            <a:r>
              <a:rPr lang="en-US" dirty="0"/>
              <a:t> attributes, examine two dimensional case (n = 2). It is much easier to visualize the k-means method in two dimensions.</a:t>
            </a:r>
          </a:p>
          <a:p>
            <a:r>
              <a:rPr lang="en-US" dirty="0"/>
              <a:t>In this example, each object has two attributes, consider each object corresponding to the point (</a:t>
            </a:r>
            <a:r>
              <a:rPr lang="en-US" i="1" dirty="0"/>
              <a:t>x</a:t>
            </a:r>
            <a:r>
              <a:rPr lang="en-US" i="1" baseline="-25000" dirty="0"/>
              <a:t>i</a:t>
            </a:r>
            <a:r>
              <a:rPr lang="en-US" i="1" dirty="0"/>
              <a:t> </a:t>
            </a:r>
            <a:r>
              <a:rPr lang="en-US" dirty="0"/>
              <a:t>, </a:t>
            </a:r>
            <a:r>
              <a:rPr lang="en-US" i="1" dirty="0" err="1"/>
              <a:t>y</a:t>
            </a:r>
            <a:r>
              <a:rPr lang="en-US" i="1" baseline="-25000" dirty="0" err="1"/>
              <a:t>i</a:t>
            </a:r>
            <a:r>
              <a:rPr lang="en-US" i="1" dirty="0"/>
              <a:t> </a:t>
            </a:r>
            <a:r>
              <a:rPr lang="en-US" dirty="0"/>
              <a:t>)</a:t>
            </a:r>
            <a:r>
              <a:rPr lang="en-US" i="1" dirty="0"/>
              <a:t> </a:t>
            </a:r>
            <a:r>
              <a:rPr lang="en-US" dirty="0"/>
              <a:t>, where x and y denote two attributes and </a:t>
            </a:r>
            <a:r>
              <a:rPr lang="en-US" dirty="0" err="1"/>
              <a:t>i</a:t>
            </a:r>
            <a:r>
              <a:rPr lang="en-US" dirty="0"/>
              <a:t> = 1, 2 … M. </a:t>
            </a:r>
          </a:p>
          <a:p>
            <a:r>
              <a:rPr lang="en-US" dirty="0"/>
              <a:t>For a given cluster of m points (m ≤M), the point that corresponds to the cluster’s mean is called a </a:t>
            </a:r>
            <a:r>
              <a:rPr lang="en-US" b="1" i="1" dirty="0"/>
              <a:t>centroid</a:t>
            </a:r>
            <a:r>
              <a:rPr lang="en-US" dirty="0"/>
              <a:t>.</a:t>
            </a:r>
          </a:p>
          <a:p>
            <a:r>
              <a:rPr lang="en-US" dirty="0"/>
              <a:t>In mathematics, a centroid refers to a point that corresponds to the center of mass for an object.</a:t>
            </a:r>
          </a:p>
        </p:txBody>
      </p:sp>
    </p:spTree>
    <p:extLst>
      <p:ext uri="{BB962C8B-B14F-4D97-AF65-F5344CB8AC3E}">
        <p14:creationId xmlns:p14="http://schemas.microsoft.com/office/powerpoint/2010/main" val="560473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Overview of the Method (2)</a:t>
            </a:r>
            <a:endParaRPr lang="en-US" dirty="0"/>
          </a:p>
        </p:txBody>
      </p:sp>
      <p:sp>
        <p:nvSpPr>
          <p:cNvPr id="3" name="Content Placeholder 2"/>
          <p:cNvSpPr>
            <a:spLocks noGrp="1"/>
          </p:cNvSpPr>
          <p:nvPr>
            <p:ph idx="1"/>
          </p:nvPr>
        </p:nvSpPr>
        <p:spPr>
          <a:xfrm>
            <a:off x="1104900" y="1600200"/>
            <a:ext cx="5708855" cy="4572000"/>
          </a:xfrm>
        </p:spPr>
        <p:txBody>
          <a:bodyPr/>
          <a:lstStyle/>
          <a:p>
            <a:r>
              <a:rPr lang="en-US" b="1" dirty="0"/>
              <a:t>Step 1. </a:t>
            </a:r>
            <a:r>
              <a:rPr lang="en-US" dirty="0"/>
              <a:t>Choose the value of k and the k initial guesses for the centroids.</a:t>
            </a:r>
          </a:p>
          <a:p>
            <a:pPr marL="0" indent="0">
              <a:buNone/>
            </a:pPr>
            <a:r>
              <a:rPr lang="en-US" dirty="0"/>
              <a:t>In this example, k = 3, and the initial centroids are indicated by the points shaded in red, green, and blue in Figure 4-2.</a:t>
            </a:r>
          </a:p>
        </p:txBody>
      </p:sp>
      <p:pic>
        <p:nvPicPr>
          <p:cNvPr id="4" name="Picture 3"/>
          <p:cNvPicPr>
            <a:picLocks noChangeAspect="1"/>
          </p:cNvPicPr>
          <p:nvPr/>
        </p:nvPicPr>
        <p:blipFill>
          <a:blip r:embed="rId2"/>
          <a:stretch>
            <a:fillRect/>
          </a:stretch>
        </p:blipFill>
        <p:spPr>
          <a:xfrm>
            <a:off x="7159575" y="1600200"/>
            <a:ext cx="4668630" cy="4587389"/>
          </a:xfrm>
          <a:prstGeom prst="rect">
            <a:avLst/>
          </a:prstGeom>
        </p:spPr>
      </p:pic>
      <p:sp>
        <p:nvSpPr>
          <p:cNvPr id="5" name="TextBox 4"/>
          <p:cNvSpPr txBox="1"/>
          <p:nvPr/>
        </p:nvSpPr>
        <p:spPr>
          <a:xfrm>
            <a:off x="7159575" y="6429961"/>
            <a:ext cx="5275803" cy="369332"/>
          </a:xfrm>
          <a:prstGeom prst="rect">
            <a:avLst/>
          </a:prstGeom>
          <a:noFill/>
        </p:spPr>
        <p:txBody>
          <a:bodyPr wrap="none" rtlCol="0">
            <a:spAutoFit/>
          </a:bodyPr>
          <a:lstStyle/>
          <a:p>
            <a:r>
              <a:rPr lang="en-US" b="1" dirty="0"/>
              <a:t>FIGURE 4-2 </a:t>
            </a:r>
            <a:r>
              <a:rPr lang="en-US" i="1" dirty="0"/>
              <a:t>Initial starting points for the centroids</a:t>
            </a:r>
            <a:endParaRPr lang="en-US" dirty="0"/>
          </a:p>
        </p:txBody>
      </p:sp>
    </p:spTree>
    <p:extLst>
      <p:ext uri="{BB962C8B-B14F-4D97-AF65-F5344CB8AC3E}">
        <p14:creationId xmlns:p14="http://schemas.microsoft.com/office/powerpoint/2010/main" val="3202013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Overview of the Method (3)</a:t>
            </a:r>
            <a:endParaRPr lang="en-US" dirty="0"/>
          </a:p>
        </p:txBody>
      </p:sp>
      <p:sp>
        <p:nvSpPr>
          <p:cNvPr id="3" name="Content Placeholder 2"/>
          <p:cNvSpPr>
            <a:spLocks noGrp="1"/>
          </p:cNvSpPr>
          <p:nvPr>
            <p:ph idx="1"/>
          </p:nvPr>
        </p:nvSpPr>
        <p:spPr>
          <a:xfrm>
            <a:off x="1104900" y="1600200"/>
            <a:ext cx="5369642" cy="4572000"/>
          </a:xfrm>
        </p:spPr>
        <p:txBody>
          <a:bodyPr/>
          <a:lstStyle/>
          <a:p>
            <a:r>
              <a:rPr lang="en-US" b="1" dirty="0"/>
              <a:t>Step 2. </a:t>
            </a:r>
            <a:r>
              <a:rPr lang="en-US" dirty="0"/>
              <a:t>Compute the distance from each data point (</a:t>
            </a:r>
            <a:r>
              <a:rPr lang="en-US" i="1" dirty="0"/>
              <a:t>x</a:t>
            </a:r>
            <a:r>
              <a:rPr lang="en-US" i="1" baseline="-25000" dirty="0"/>
              <a:t>i</a:t>
            </a:r>
            <a:r>
              <a:rPr lang="en-US" i="1" dirty="0"/>
              <a:t> </a:t>
            </a:r>
            <a:r>
              <a:rPr lang="en-US" dirty="0"/>
              <a:t>, </a:t>
            </a:r>
            <a:r>
              <a:rPr lang="en-US" i="1" dirty="0" err="1"/>
              <a:t>y</a:t>
            </a:r>
            <a:r>
              <a:rPr lang="en-US" i="1" baseline="-25000" dirty="0" err="1"/>
              <a:t>i</a:t>
            </a:r>
            <a:r>
              <a:rPr lang="en-US" i="1" dirty="0"/>
              <a:t> </a:t>
            </a:r>
            <a:r>
              <a:rPr lang="en-US" dirty="0"/>
              <a:t>) </a:t>
            </a:r>
            <a:r>
              <a:rPr lang="en-US" i="1" dirty="0"/>
              <a:t> </a:t>
            </a:r>
            <a:r>
              <a:rPr lang="en-US" dirty="0"/>
              <a:t>to each centroid. Assign each point to the closest centroid. This association defines the first k clusters.</a:t>
            </a:r>
          </a:p>
          <a:p>
            <a:pPr marL="0" indent="0">
              <a:buNone/>
            </a:pPr>
            <a:r>
              <a:rPr lang="en-US" dirty="0"/>
              <a:t>In two dimensions, the distance, </a:t>
            </a:r>
            <a:r>
              <a:rPr lang="en-US" i="1" dirty="0"/>
              <a:t>d</a:t>
            </a:r>
            <a:r>
              <a:rPr lang="en-US" dirty="0"/>
              <a:t>, between any two points, (</a:t>
            </a:r>
            <a:r>
              <a:rPr lang="en-US" i="1" dirty="0"/>
              <a:t>x</a:t>
            </a:r>
            <a:r>
              <a:rPr lang="en-US" i="1" baseline="-25000" dirty="0"/>
              <a:t>1 </a:t>
            </a:r>
            <a:r>
              <a:rPr lang="en-US" dirty="0"/>
              <a:t>, </a:t>
            </a:r>
            <a:r>
              <a:rPr lang="en-US" i="1" dirty="0"/>
              <a:t>y</a:t>
            </a:r>
            <a:r>
              <a:rPr lang="en-US" i="1" baseline="-25000" dirty="0"/>
              <a:t>1</a:t>
            </a:r>
            <a:r>
              <a:rPr lang="en-US" i="1" dirty="0"/>
              <a:t> </a:t>
            </a:r>
            <a:r>
              <a:rPr lang="en-US" dirty="0"/>
              <a:t>) and (</a:t>
            </a:r>
            <a:r>
              <a:rPr lang="en-US" i="1" dirty="0"/>
              <a:t>x</a:t>
            </a:r>
            <a:r>
              <a:rPr lang="en-US" i="1" baseline="-25000" dirty="0"/>
              <a:t>2</a:t>
            </a:r>
            <a:r>
              <a:rPr lang="en-US" i="1" dirty="0"/>
              <a:t> </a:t>
            </a:r>
            <a:r>
              <a:rPr lang="en-US" dirty="0"/>
              <a:t>, </a:t>
            </a:r>
            <a:r>
              <a:rPr lang="en-US" i="1" dirty="0"/>
              <a:t>y</a:t>
            </a:r>
            <a:r>
              <a:rPr lang="en-US" i="1" baseline="-25000" dirty="0"/>
              <a:t>2</a:t>
            </a:r>
            <a:r>
              <a:rPr lang="en-US" i="1" dirty="0"/>
              <a:t> </a:t>
            </a:r>
            <a:r>
              <a:rPr lang="en-US" dirty="0"/>
              <a:t>), in the Cartesian plane is typically expressed by using the Euclidean distance measure provided in Equation 4-1.</a:t>
            </a:r>
          </a:p>
        </p:txBody>
      </p:sp>
      <p:pic>
        <p:nvPicPr>
          <p:cNvPr id="4" name="Picture 3"/>
          <p:cNvPicPr>
            <a:picLocks noChangeAspect="1"/>
          </p:cNvPicPr>
          <p:nvPr/>
        </p:nvPicPr>
        <p:blipFill>
          <a:blip r:embed="rId2"/>
          <a:stretch>
            <a:fillRect/>
          </a:stretch>
        </p:blipFill>
        <p:spPr>
          <a:xfrm>
            <a:off x="7484040" y="1600200"/>
            <a:ext cx="4255675" cy="4294637"/>
          </a:xfrm>
          <a:prstGeom prst="rect">
            <a:avLst/>
          </a:prstGeom>
        </p:spPr>
      </p:pic>
      <p:sp>
        <p:nvSpPr>
          <p:cNvPr id="5" name="TextBox 4"/>
          <p:cNvSpPr txBox="1"/>
          <p:nvPr/>
        </p:nvSpPr>
        <p:spPr>
          <a:xfrm>
            <a:off x="6339116" y="6321875"/>
            <a:ext cx="5852884" cy="369332"/>
          </a:xfrm>
          <a:prstGeom prst="rect">
            <a:avLst/>
          </a:prstGeom>
          <a:noFill/>
        </p:spPr>
        <p:txBody>
          <a:bodyPr wrap="none" rtlCol="0">
            <a:spAutoFit/>
          </a:bodyPr>
          <a:lstStyle/>
          <a:p>
            <a:r>
              <a:rPr lang="en-US" b="1" dirty="0"/>
              <a:t>FIGURE 4-3 </a:t>
            </a:r>
            <a:r>
              <a:rPr lang="en-US" i="1" dirty="0"/>
              <a:t>Points are assigned to the closest centroid</a:t>
            </a:r>
            <a:endParaRPr lang="en-US" dirty="0"/>
          </a:p>
        </p:txBody>
      </p:sp>
      <p:pic>
        <p:nvPicPr>
          <p:cNvPr id="6" name="Picture 5"/>
          <p:cNvPicPr>
            <a:picLocks noChangeAspect="1"/>
          </p:cNvPicPr>
          <p:nvPr/>
        </p:nvPicPr>
        <p:blipFill>
          <a:blip r:embed="rId3"/>
          <a:stretch>
            <a:fillRect/>
          </a:stretch>
        </p:blipFill>
        <p:spPr>
          <a:xfrm>
            <a:off x="1656178" y="5766552"/>
            <a:ext cx="4178189" cy="862115"/>
          </a:xfrm>
          <a:prstGeom prst="rect">
            <a:avLst/>
          </a:prstGeom>
        </p:spPr>
      </p:pic>
    </p:spTree>
    <p:extLst>
      <p:ext uri="{BB962C8B-B14F-4D97-AF65-F5344CB8AC3E}">
        <p14:creationId xmlns:p14="http://schemas.microsoft.com/office/powerpoint/2010/main" val="3734691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Overview of the Method (4)</a:t>
            </a:r>
            <a:endParaRPr lang="en-US" dirty="0"/>
          </a:p>
        </p:txBody>
      </p:sp>
      <p:sp>
        <p:nvSpPr>
          <p:cNvPr id="3" name="Content Placeholder 2"/>
          <p:cNvSpPr>
            <a:spLocks noGrp="1"/>
          </p:cNvSpPr>
          <p:nvPr>
            <p:ph idx="1"/>
          </p:nvPr>
        </p:nvSpPr>
        <p:spPr/>
        <p:txBody>
          <a:bodyPr/>
          <a:lstStyle/>
          <a:p>
            <a:r>
              <a:rPr lang="en-US" b="1" dirty="0"/>
              <a:t>Step 3. </a:t>
            </a:r>
            <a:r>
              <a:rPr lang="en-US" dirty="0"/>
              <a:t>Compute the centroid, the center of mass, of each newly defined cluster from Step 2.</a:t>
            </a:r>
          </a:p>
          <a:p>
            <a:pPr marL="0" indent="0">
              <a:buNone/>
            </a:pPr>
            <a:r>
              <a:rPr lang="en-US" dirty="0"/>
              <a:t>In Figure 4-4, the computed centroids in Step 3 are the lightly shaded points of the corresponding color. In two dimensions, the centroid (</a:t>
            </a:r>
            <a:r>
              <a:rPr lang="en-US" i="1" dirty="0"/>
              <a:t>x</a:t>
            </a:r>
            <a:r>
              <a:rPr lang="en-US" i="1" baseline="-25000" dirty="0"/>
              <a:t>c</a:t>
            </a:r>
            <a:r>
              <a:rPr lang="en-US" i="1" dirty="0"/>
              <a:t> </a:t>
            </a:r>
            <a:r>
              <a:rPr lang="en-US" i="1" dirty="0" err="1"/>
              <a:t>y</a:t>
            </a:r>
            <a:r>
              <a:rPr lang="en-US" i="1" baseline="-25000" dirty="0" err="1"/>
              <a:t>c</a:t>
            </a:r>
            <a:r>
              <a:rPr lang="en-US" dirty="0"/>
              <a:t>) of the m points in a k-means cluster is calculated as follows in Equation </a:t>
            </a:r>
          </a:p>
          <a:p>
            <a:pPr marL="0" indent="0">
              <a:buNone/>
            </a:pPr>
            <a:r>
              <a:rPr lang="en-US" dirty="0"/>
              <a:t> (</a:t>
            </a:r>
            <a:r>
              <a:rPr lang="en-US" i="1" dirty="0"/>
              <a:t>x</a:t>
            </a:r>
            <a:r>
              <a:rPr lang="en-US" i="1" baseline="-25000" dirty="0"/>
              <a:t>c</a:t>
            </a:r>
            <a:r>
              <a:rPr lang="en-US" i="1" dirty="0"/>
              <a:t> </a:t>
            </a:r>
            <a:r>
              <a:rPr lang="en-US" i="1" dirty="0" err="1"/>
              <a:t>y</a:t>
            </a:r>
            <a:r>
              <a:rPr lang="en-US" i="1" baseline="-25000" dirty="0" err="1"/>
              <a:t>c</a:t>
            </a:r>
            <a:r>
              <a:rPr lang="en-US" dirty="0"/>
              <a:t>)</a:t>
            </a:r>
            <a:r>
              <a:rPr lang="en-US" i="1" dirty="0"/>
              <a:t> </a:t>
            </a:r>
            <a:r>
              <a:rPr lang="en-US" dirty="0"/>
              <a:t>is the ordered pair of the arithmetic means of the coordinates of the m points in the cluster. In this step, a centroid is computed for each of the k clusters.</a:t>
            </a:r>
          </a:p>
        </p:txBody>
      </p:sp>
      <p:pic>
        <p:nvPicPr>
          <p:cNvPr id="4" name="Picture 3"/>
          <p:cNvPicPr>
            <a:picLocks noChangeAspect="1"/>
          </p:cNvPicPr>
          <p:nvPr/>
        </p:nvPicPr>
        <p:blipFill>
          <a:blip r:embed="rId2"/>
          <a:stretch>
            <a:fillRect/>
          </a:stretch>
        </p:blipFill>
        <p:spPr>
          <a:xfrm>
            <a:off x="3955734" y="4925962"/>
            <a:ext cx="4111634" cy="1473704"/>
          </a:xfrm>
          <a:prstGeom prst="rect">
            <a:avLst/>
          </a:prstGeom>
        </p:spPr>
      </p:pic>
    </p:spTree>
    <p:extLst>
      <p:ext uri="{BB962C8B-B14F-4D97-AF65-F5344CB8AC3E}">
        <p14:creationId xmlns:p14="http://schemas.microsoft.com/office/powerpoint/2010/main" val="196797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Overview of the Method (5)</a:t>
            </a:r>
            <a:endParaRPr lang="en-US" dirty="0"/>
          </a:p>
        </p:txBody>
      </p:sp>
      <p:sp>
        <p:nvSpPr>
          <p:cNvPr id="3" name="Content Placeholder 2"/>
          <p:cNvSpPr>
            <a:spLocks noGrp="1"/>
          </p:cNvSpPr>
          <p:nvPr>
            <p:ph idx="1"/>
          </p:nvPr>
        </p:nvSpPr>
        <p:spPr>
          <a:xfrm>
            <a:off x="1104900" y="1600200"/>
            <a:ext cx="6755990" cy="4572000"/>
          </a:xfrm>
        </p:spPr>
        <p:txBody>
          <a:bodyPr>
            <a:normAutofit lnSpcReduction="10000"/>
          </a:bodyPr>
          <a:lstStyle/>
          <a:p>
            <a:r>
              <a:rPr lang="en-US" b="1" dirty="0"/>
              <a:t>Step 4:</a:t>
            </a:r>
            <a:r>
              <a:rPr lang="en-US" dirty="0"/>
              <a:t> Repeat Steps 2 and 3 until the algorithm converges to an answer</a:t>
            </a:r>
          </a:p>
          <a:p>
            <a:pPr lvl="1"/>
            <a:r>
              <a:rPr lang="en-US" b="1" dirty="0"/>
              <a:t>a. </a:t>
            </a:r>
            <a:r>
              <a:rPr lang="en-US" dirty="0"/>
              <a:t>Assign each point to the closest centroid computed in Step 3.</a:t>
            </a:r>
          </a:p>
          <a:p>
            <a:pPr lvl="1"/>
            <a:r>
              <a:rPr lang="en-US" b="1" dirty="0"/>
              <a:t>b. </a:t>
            </a:r>
            <a:r>
              <a:rPr lang="en-US" dirty="0"/>
              <a:t>Compute the centroid of newly defined clusters.</a:t>
            </a:r>
          </a:p>
          <a:p>
            <a:pPr lvl="1"/>
            <a:r>
              <a:rPr lang="en-US" b="1" dirty="0"/>
              <a:t>c. </a:t>
            </a:r>
            <a:r>
              <a:rPr lang="en-US" dirty="0"/>
              <a:t>Repeat until the algorithm reaches the final answer.</a:t>
            </a:r>
          </a:p>
          <a:p>
            <a:r>
              <a:rPr lang="en-US" dirty="0"/>
              <a:t>Convergence is reached when the computed centroids do not change or the centroids and the assigned points oscillate back and forth from one iteration to the next. The latter case can occur when there are one or more points that are equal distances from the computed centroid.</a:t>
            </a:r>
          </a:p>
        </p:txBody>
      </p:sp>
      <p:pic>
        <p:nvPicPr>
          <p:cNvPr id="4" name="Picture 3"/>
          <p:cNvPicPr>
            <a:picLocks noChangeAspect="1"/>
          </p:cNvPicPr>
          <p:nvPr/>
        </p:nvPicPr>
        <p:blipFill>
          <a:blip r:embed="rId2"/>
          <a:stretch>
            <a:fillRect/>
          </a:stretch>
        </p:blipFill>
        <p:spPr>
          <a:xfrm>
            <a:off x="8155411" y="1600200"/>
            <a:ext cx="3731789" cy="3798910"/>
          </a:xfrm>
          <a:prstGeom prst="rect">
            <a:avLst/>
          </a:prstGeom>
        </p:spPr>
      </p:pic>
      <p:sp>
        <p:nvSpPr>
          <p:cNvPr id="5" name="TextBox 4"/>
          <p:cNvSpPr txBox="1"/>
          <p:nvPr/>
        </p:nvSpPr>
        <p:spPr>
          <a:xfrm>
            <a:off x="8420881" y="5685727"/>
            <a:ext cx="3200847" cy="646331"/>
          </a:xfrm>
          <a:prstGeom prst="rect">
            <a:avLst/>
          </a:prstGeom>
          <a:noFill/>
        </p:spPr>
        <p:txBody>
          <a:bodyPr wrap="square" rtlCol="0">
            <a:spAutoFit/>
          </a:bodyPr>
          <a:lstStyle/>
          <a:p>
            <a:r>
              <a:rPr lang="en-US" b="1" dirty="0"/>
              <a:t>FIGURE 4-4 </a:t>
            </a:r>
            <a:r>
              <a:rPr lang="en-US" i="1" dirty="0"/>
              <a:t>Compute the mean of each cluster</a:t>
            </a:r>
            <a:endParaRPr lang="en-US" dirty="0"/>
          </a:p>
        </p:txBody>
      </p:sp>
    </p:spTree>
    <p:extLst>
      <p:ext uri="{BB962C8B-B14F-4D97-AF65-F5344CB8AC3E}">
        <p14:creationId xmlns:p14="http://schemas.microsoft.com/office/powerpoint/2010/main" val="242923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Overview of the Method (6)</a:t>
            </a:r>
            <a:endParaRPr lang="en-US" dirty="0"/>
          </a:p>
        </p:txBody>
      </p:sp>
      <p:sp>
        <p:nvSpPr>
          <p:cNvPr id="3" name="Content Placeholder 2"/>
          <p:cNvSpPr>
            <a:spLocks noGrp="1"/>
          </p:cNvSpPr>
          <p:nvPr>
            <p:ph idx="1"/>
          </p:nvPr>
        </p:nvSpPr>
        <p:spPr>
          <a:xfrm>
            <a:off x="1104900" y="1600200"/>
            <a:ext cx="9982200" cy="3147419"/>
          </a:xfrm>
        </p:spPr>
        <p:txBody>
          <a:bodyPr>
            <a:normAutofit fontScale="85000" lnSpcReduction="20000"/>
          </a:bodyPr>
          <a:lstStyle/>
          <a:p>
            <a:r>
              <a:rPr lang="en-US" dirty="0"/>
              <a:t>To generalize the prior algorithm to n dimensions, suppose there are M objects, where each object is described by n attributes or property values (p</a:t>
            </a:r>
            <a:r>
              <a:rPr lang="en-US" baseline="-25000" dirty="0"/>
              <a:t>1</a:t>
            </a:r>
            <a:r>
              <a:rPr lang="en-US" dirty="0"/>
              <a:t>, p</a:t>
            </a:r>
            <a:r>
              <a:rPr lang="en-US" baseline="-25000" dirty="0"/>
              <a:t>2</a:t>
            </a:r>
            <a:r>
              <a:rPr lang="en-US" dirty="0"/>
              <a:t>,…,</a:t>
            </a:r>
            <a:r>
              <a:rPr lang="en-US" dirty="0" err="1"/>
              <a:t>p</a:t>
            </a:r>
            <a:r>
              <a:rPr lang="en-US" baseline="-25000" dirty="0" err="1"/>
              <a:t>n</a:t>
            </a:r>
            <a:r>
              <a:rPr lang="en-US" baseline="-25000" dirty="0"/>
              <a:t> </a:t>
            </a:r>
            <a:r>
              <a:rPr lang="en-US" dirty="0"/>
              <a:t>). </a:t>
            </a:r>
          </a:p>
          <a:p>
            <a:r>
              <a:rPr lang="en-US" dirty="0"/>
              <a:t>Object </a:t>
            </a:r>
            <a:r>
              <a:rPr lang="en-US" i="1" dirty="0" err="1"/>
              <a:t>i</a:t>
            </a:r>
            <a:r>
              <a:rPr lang="en-US" i="1" dirty="0"/>
              <a:t> </a:t>
            </a:r>
            <a:r>
              <a:rPr lang="en-US" dirty="0"/>
              <a:t>is described by (</a:t>
            </a:r>
            <a:r>
              <a:rPr lang="en-US" i="1" dirty="0"/>
              <a:t>p</a:t>
            </a:r>
            <a:r>
              <a:rPr lang="en-US" i="1" baseline="-25000" dirty="0"/>
              <a:t>i1 </a:t>
            </a:r>
            <a:r>
              <a:rPr lang="en-US" dirty="0"/>
              <a:t>, </a:t>
            </a:r>
            <a:r>
              <a:rPr lang="en-US" i="1" dirty="0"/>
              <a:t>p</a:t>
            </a:r>
            <a:r>
              <a:rPr lang="en-US" i="1" baseline="-25000" dirty="0"/>
              <a:t>i2 </a:t>
            </a:r>
            <a:r>
              <a:rPr lang="en-US" dirty="0"/>
              <a:t>,…, </a:t>
            </a:r>
            <a:r>
              <a:rPr lang="en-US" i="1" dirty="0"/>
              <a:t>p</a:t>
            </a:r>
            <a:r>
              <a:rPr lang="en-US" i="1" baseline="-25000" dirty="0"/>
              <a:t>in</a:t>
            </a:r>
            <a:r>
              <a:rPr lang="en-US" i="1" dirty="0"/>
              <a:t> </a:t>
            </a:r>
            <a:r>
              <a:rPr lang="en-US" dirty="0"/>
              <a:t>)  for </a:t>
            </a:r>
            <a:r>
              <a:rPr lang="en-US" i="1" dirty="0" err="1"/>
              <a:t>i</a:t>
            </a:r>
            <a:r>
              <a:rPr lang="en-US" i="1" dirty="0"/>
              <a:t> </a:t>
            </a:r>
            <a:r>
              <a:rPr lang="en-US" dirty="0"/>
              <a:t>= 1,2,…, M. </a:t>
            </a:r>
          </a:p>
          <a:p>
            <a:r>
              <a:rPr lang="en-US" dirty="0"/>
              <a:t>In other words, there is a matrix with M rows corresponding to the M objects and n columns to store the attribute values. </a:t>
            </a:r>
          </a:p>
          <a:p>
            <a:r>
              <a:rPr lang="en-US" dirty="0"/>
              <a:t>To find the k clusters in n dimensions, the following equations provide the formulas for calculating the distances and the locations of the centroids for n ≥ 1.</a:t>
            </a:r>
          </a:p>
          <a:p>
            <a:r>
              <a:rPr lang="en-US" dirty="0"/>
              <a:t>For a given point, </a:t>
            </a:r>
            <a:r>
              <a:rPr lang="en-US" b="1" i="1" dirty="0"/>
              <a:t>pi</a:t>
            </a:r>
            <a:r>
              <a:rPr lang="en-US" dirty="0"/>
              <a:t>, at (</a:t>
            </a:r>
            <a:r>
              <a:rPr lang="en-US" i="1" dirty="0"/>
              <a:t>p</a:t>
            </a:r>
            <a:r>
              <a:rPr lang="en-US" i="1" baseline="-25000" dirty="0"/>
              <a:t>i1</a:t>
            </a:r>
            <a:r>
              <a:rPr lang="en-US" i="1" dirty="0"/>
              <a:t>, p</a:t>
            </a:r>
            <a:r>
              <a:rPr lang="en-US" i="1" baseline="-25000" dirty="0"/>
              <a:t>i2,</a:t>
            </a:r>
            <a:r>
              <a:rPr lang="en-US" i="1" dirty="0"/>
              <a:t>…</a:t>
            </a:r>
            <a:r>
              <a:rPr lang="en-US" i="1" baseline="-25000" dirty="0"/>
              <a:t>, </a:t>
            </a:r>
            <a:r>
              <a:rPr lang="en-US" i="1" dirty="0"/>
              <a:t>p</a:t>
            </a:r>
            <a:r>
              <a:rPr lang="en-US" i="1" baseline="-25000" dirty="0"/>
              <a:t>in</a:t>
            </a:r>
            <a:r>
              <a:rPr lang="en-US" i="1" dirty="0"/>
              <a:t>) </a:t>
            </a:r>
            <a:r>
              <a:rPr lang="en-US" dirty="0"/>
              <a:t>and a centroid, </a:t>
            </a:r>
            <a:r>
              <a:rPr lang="en-US" b="1" i="1" dirty="0"/>
              <a:t>q</a:t>
            </a:r>
            <a:r>
              <a:rPr lang="en-US" dirty="0"/>
              <a:t>, located at (q1, q2,…, </a:t>
            </a:r>
            <a:r>
              <a:rPr lang="en-US" dirty="0" err="1"/>
              <a:t>qn</a:t>
            </a:r>
            <a:r>
              <a:rPr lang="en-US" dirty="0"/>
              <a:t>), the distance, </a:t>
            </a:r>
            <a:r>
              <a:rPr lang="en-US" b="1" i="1" dirty="0"/>
              <a:t>d</a:t>
            </a:r>
            <a:r>
              <a:rPr lang="en-US" dirty="0"/>
              <a:t>, between </a:t>
            </a:r>
            <a:r>
              <a:rPr lang="en-US" b="1" i="1" dirty="0"/>
              <a:t>pi </a:t>
            </a:r>
            <a:r>
              <a:rPr lang="en-US" dirty="0"/>
              <a:t>and </a:t>
            </a:r>
            <a:r>
              <a:rPr lang="en-US" b="1" i="1" dirty="0"/>
              <a:t>q</a:t>
            </a:r>
            <a:r>
              <a:rPr lang="en-US" dirty="0"/>
              <a:t>, is expressed as shown in Equation 4-3</a:t>
            </a:r>
          </a:p>
        </p:txBody>
      </p:sp>
      <p:pic>
        <p:nvPicPr>
          <p:cNvPr id="4" name="Picture 3"/>
          <p:cNvPicPr>
            <a:picLocks noChangeAspect="1"/>
          </p:cNvPicPr>
          <p:nvPr/>
        </p:nvPicPr>
        <p:blipFill>
          <a:blip r:embed="rId2"/>
          <a:stretch>
            <a:fillRect/>
          </a:stretch>
        </p:blipFill>
        <p:spPr>
          <a:xfrm>
            <a:off x="2055238" y="4703375"/>
            <a:ext cx="6754168" cy="1905266"/>
          </a:xfrm>
          <a:prstGeom prst="rect">
            <a:avLst/>
          </a:prstGeom>
        </p:spPr>
      </p:pic>
    </p:spTree>
    <p:extLst>
      <p:ext uri="{BB962C8B-B14F-4D97-AF65-F5344CB8AC3E}">
        <p14:creationId xmlns:p14="http://schemas.microsoft.com/office/powerpoint/2010/main" val="2189180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2.3 Determining the Number of Clusters</a:t>
            </a:r>
          </a:p>
        </p:txBody>
      </p:sp>
      <p:sp>
        <p:nvSpPr>
          <p:cNvPr id="3" name="Content Placeholder 2"/>
          <p:cNvSpPr>
            <a:spLocks noGrp="1"/>
          </p:cNvSpPr>
          <p:nvPr>
            <p:ph idx="1"/>
          </p:nvPr>
        </p:nvSpPr>
        <p:spPr/>
        <p:txBody>
          <a:bodyPr>
            <a:normAutofit/>
          </a:bodyPr>
          <a:lstStyle/>
          <a:p>
            <a:r>
              <a:rPr lang="en-US" dirty="0"/>
              <a:t>With the preceding algorithm, k clusters can be identified in a given dataset, but what value of k should be selected? </a:t>
            </a:r>
          </a:p>
          <a:p>
            <a:r>
              <a:rPr lang="en-US" dirty="0"/>
              <a:t>Value of k can be chosen based on a reasonable guess or some predefined requirement. However, it would be good to know how much better or worse having k clusters versus k – 1 or k + 1 clusters would be in explaining the structure of the data. </a:t>
            </a:r>
          </a:p>
          <a:p>
            <a:r>
              <a:rPr lang="en-US" dirty="0"/>
              <a:t>A heuristic using Within Sum of Squares (WSS) metric is examined to determine a reasonably optimal value of k. </a:t>
            </a:r>
          </a:p>
          <a:p>
            <a:r>
              <a:rPr lang="en-US" dirty="0"/>
              <a:t>Using the distance function given in Equation 4-3, WSS is defined as shown in Equation 4-5.</a:t>
            </a:r>
          </a:p>
        </p:txBody>
      </p:sp>
      <p:pic>
        <p:nvPicPr>
          <p:cNvPr id="4" name="Picture 3"/>
          <p:cNvPicPr>
            <a:picLocks noChangeAspect="1"/>
          </p:cNvPicPr>
          <p:nvPr/>
        </p:nvPicPr>
        <p:blipFill>
          <a:blip r:embed="rId2"/>
          <a:stretch>
            <a:fillRect/>
          </a:stretch>
        </p:blipFill>
        <p:spPr>
          <a:xfrm>
            <a:off x="2500922" y="5723735"/>
            <a:ext cx="7555952" cy="896930"/>
          </a:xfrm>
          <a:prstGeom prst="rect">
            <a:avLst/>
          </a:prstGeom>
        </p:spPr>
      </p:pic>
    </p:spTree>
    <p:extLst>
      <p:ext uri="{BB962C8B-B14F-4D97-AF65-F5344CB8AC3E}">
        <p14:creationId xmlns:p14="http://schemas.microsoft.com/office/powerpoint/2010/main" val="1037668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2.3.1 </a:t>
            </a:r>
            <a:r>
              <a:rPr lang="en-US" b="1" i="1" dirty="0"/>
              <a:t>Using R to Perform a K-means Analysis (1)</a:t>
            </a:r>
            <a:endParaRPr lang="en-US" dirty="0"/>
          </a:p>
        </p:txBody>
      </p:sp>
      <p:sp>
        <p:nvSpPr>
          <p:cNvPr id="3" name="Content Placeholder 2"/>
          <p:cNvSpPr>
            <a:spLocks noGrp="1"/>
          </p:cNvSpPr>
          <p:nvPr>
            <p:ph idx="1"/>
          </p:nvPr>
        </p:nvSpPr>
        <p:spPr/>
        <p:txBody>
          <a:bodyPr/>
          <a:lstStyle/>
          <a:p>
            <a:r>
              <a:rPr lang="en-US" dirty="0"/>
              <a:t>Task is to group 620 high school seniors based on their grades in three subject areas: English, mathematics, and science</a:t>
            </a:r>
          </a:p>
          <a:p>
            <a:r>
              <a:rPr lang="en-US" dirty="0"/>
              <a:t>Grades are averaged over their high school career and assume values from 0 to 100</a:t>
            </a:r>
          </a:p>
          <a:p>
            <a:r>
              <a:rPr lang="en-US" dirty="0"/>
              <a:t>R code establishes R libraries and imports the CSV file containing the grades.</a:t>
            </a:r>
          </a:p>
        </p:txBody>
      </p:sp>
      <p:pic>
        <p:nvPicPr>
          <p:cNvPr id="4" name="Picture 3"/>
          <p:cNvPicPr>
            <a:picLocks noChangeAspect="1"/>
          </p:cNvPicPr>
          <p:nvPr/>
        </p:nvPicPr>
        <p:blipFill>
          <a:blip r:embed="rId2"/>
          <a:stretch>
            <a:fillRect/>
          </a:stretch>
        </p:blipFill>
        <p:spPr>
          <a:xfrm>
            <a:off x="1389331" y="4208048"/>
            <a:ext cx="6589547" cy="2391190"/>
          </a:xfrm>
          <a:prstGeom prst="rect">
            <a:avLst/>
          </a:prstGeom>
        </p:spPr>
      </p:pic>
    </p:spTree>
    <p:extLst>
      <p:ext uri="{BB962C8B-B14F-4D97-AF65-F5344CB8AC3E}">
        <p14:creationId xmlns:p14="http://schemas.microsoft.com/office/powerpoint/2010/main" val="53667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2.3.1 </a:t>
            </a:r>
            <a:r>
              <a:rPr lang="en-US" b="1" i="1" dirty="0"/>
              <a:t>Using R to Perform a K-means Analysis (2)</a:t>
            </a:r>
            <a:endParaRPr lang="en-US" dirty="0"/>
          </a:p>
        </p:txBody>
      </p:sp>
      <p:sp>
        <p:nvSpPr>
          <p:cNvPr id="3" name="Content Placeholder 2"/>
          <p:cNvSpPr>
            <a:spLocks noGrp="1"/>
          </p:cNvSpPr>
          <p:nvPr>
            <p:ph idx="1"/>
          </p:nvPr>
        </p:nvSpPr>
        <p:spPr>
          <a:xfrm>
            <a:off x="1104900" y="1600200"/>
            <a:ext cx="9982200" cy="1790631"/>
          </a:xfrm>
        </p:spPr>
        <p:txBody>
          <a:bodyPr>
            <a:normAutofit fontScale="85000" lnSpcReduction="10000"/>
          </a:bodyPr>
          <a:lstStyle/>
          <a:p>
            <a:r>
              <a:rPr lang="en-US" dirty="0"/>
              <a:t>Following R code formats the grades for processing. </a:t>
            </a:r>
          </a:p>
          <a:p>
            <a:r>
              <a:rPr lang="en-US" dirty="0"/>
              <a:t>Data file contains four columns. 1</a:t>
            </a:r>
            <a:r>
              <a:rPr lang="en-US" baseline="30000" dirty="0"/>
              <a:t>st</a:t>
            </a:r>
            <a:r>
              <a:rPr lang="en-US" dirty="0"/>
              <a:t> column holds a student identification (ID) number, and the other three columns are for the grades in the three subject areas. </a:t>
            </a:r>
          </a:p>
          <a:p>
            <a:r>
              <a:rPr lang="en-US" dirty="0"/>
              <a:t>Student ID is not used in the clustering analysis, it is excluded from the k-means input matrix, </a:t>
            </a:r>
            <a:r>
              <a:rPr lang="en-US" i="1" dirty="0" err="1"/>
              <a:t>kmdata</a:t>
            </a:r>
            <a:r>
              <a:rPr lang="en-US" dirty="0"/>
              <a:t>.</a:t>
            </a:r>
          </a:p>
        </p:txBody>
      </p:sp>
      <p:pic>
        <p:nvPicPr>
          <p:cNvPr id="4" name="Picture 3"/>
          <p:cNvPicPr>
            <a:picLocks noChangeAspect="1"/>
          </p:cNvPicPr>
          <p:nvPr/>
        </p:nvPicPr>
        <p:blipFill>
          <a:blip r:embed="rId2"/>
          <a:stretch>
            <a:fillRect/>
          </a:stretch>
        </p:blipFill>
        <p:spPr>
          <a:xfrm>
            <a:off x="1210908" y="3390831"/>
            <a:ext cx="10314035" cy="782963"/>
          </a:xfrm>
          <a:prstGeom prst="rect">
            <a:avLst/>
          </a:prstGeom>
        </p:spPr>
      </p:pic>
      <p:pic>
        <p:nvPicPr>
          <p:cNvPr id="5" name="Picture 4"/>
          <p:cNvPicPr>
            <a:picLocks noChangeAspect="1"/>
          </p:cNvPicPr>
          <p:nvPr/>
        </p:nvPicPr>
        <p:blipFill>
          <a:blip r:embed="rId3"/>
          <a:stretch>
            <a:fillRect/>
          </a:stretch>
        </p:blipFill>
        <p:spPr>
          <a:xfrm>
            <a:off x="1377969" y="4096000"/>
            <a:ext cx="5601482" cy="2629267"/>
          </a:xfrm>
          <a:prstGeom prst="rect">
            <a:avLst/>
          </a:prstGeom>
        </p:spPr>
      </p:pic>
    </p:spTree>
    <p:extLst>
      <p:ext uri="{BB962C8B-B14F-4D97-AF65-F5344CB8AC3E}">
        <p14:creationId xmlns:p14="http://schemas.microsoft.com/office/powerpoint/2010/main" val="2724757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p:txBody>
          <a:bodyPr/>
          <a:lstStyle/>
          <a:p>
            <a:pPr marL="0" indent="0">
              <a:buNone/>
            </a:pPr>
            <a:r>
              <a:rPr lang="en-US" b="1" dirty="0"/>
              <a:t>After studying this chapter, the student should be able to understand the key concepts:</a:t>
            </a:r>
          </a:p>
          <a:p>
            <a:r>
              <a:rPr lang="en-US" dirty="0"/>
              <a:t>Centroid</a:t>
            </a:r>
          </a:p>
          <a:p>
            <a:r>
              <a:rPr lang="en-US" i="1" dirty="0"/>
              <a:t>Clustering</a:t>
            </a:r>
          </a:p>
          <a:p>
            <a:r>
              <a:rPr lang="en-US" i="1" dirty="0"/>
              <a:t>K-means</a:t>
            </a:r>
          </a:p>
          <a:p>
            <a:r>
              <a:rPr lang="en-US" i="1" dirty="0"/>
              <a:t>Unsupervised</a:t>
            </a:r>
          </a:p>
          <a:p>
            <a:r>
              <a:rPr lang="en-US" i="1" dirty="0"/>
              <a:t>Within Sum of Squares</a:t>
            </a:r>
            <a:endParaRPr lang="en-US" dirty="0"/>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2.3.1 </a:t>
            </a:r>
            <a:r>
              <a:rPr lang="en-US" b="1" i="1" dirty="0"/>
              <a:t>Using R to Perform a K-means Analysis (3)</a:t>
            </a:r>
            <a:endParaRPr lang="en-US" dirty="0"/>
          </a:p>
        </p:txBody>
      </p:sp>
      <p:pic>
        <p:nvPicPr>
          <p:cNvPr id="4" name="Picture 3"/>
          <p:cNvPicPr>
            <a:picLocks noChangeAspect="1"/>
          </p:cNvPicPr>
          <p:nvPr/>
        </p:nvPicPr>
        <p:blipFill>
          <a:blip r:embed="rId2"/>
          <a:stretch>
            <a:fillRect/>
          </a:stretch>
        </p:blipFill>
        <p:spPr>
          <a:xfrm>
            <a:off x="5353665" y="1750751"/>
            <a:ext cx="6890508" cy="4222345"/>
          </a:xfrm>
          <a:prstGeom prst="rect">
            <a:avLst/>
          </a:prstGeom>
        </p:spPr>
      </p:pic>
      <p:sp>
        <p:nvSpPr>
          <p:cNvPr id="3" name="Content Placeholder 2"/>
          <p:cNvSpPr>
            <a:spLocks noGrp="1"/>
          </p:cNvSpPr>
          <p:nvPr>
            <p:ph idx="1"/>
          </p:nvPr>
        </p:nvSpPr>
        <p:spPr>
          <a:xfrm>
            <a:off x="518615" y="1600199"/>
            <a:ext cx="5306997" cy="4372897"/>
          </a:xfrm>
        </p:spPr>
        <p:txBody>
          <a:bodyPr>
            <a:normAutofit fontScale="85000" lnSpcReduction="20000"/>
          </a:bodyPr>
          <a:lstStyle/>
          <a:p>
            <a:r>
              <a:rPr lang="en-US" dirty="0"/>
              <a:t>To determine k,  k-means algorithm is used to identify clusters for k = 1, 2, …, 15. </a:t>
            </a:r>
          </a:p>
          <a:p>
            <a:r>
              <a:rPr lang="en-US" dirty="0"/>
              <a:t>For each value of k, WSS is calculated. If an additional cluster provides a better partitioning of the data points, WSS should be markedly smaller than without the additional cluster.</a:t>
            </a:r>
          </a:p>
          <a:p>
            <a:r>
              <a:rPr lang="en-US" dirty="0"/>
              <a:t>Following R code loops through several k-means analyses for the number of centroids, </a:t>
            </a:r>
            <a:r>
              <a:rPr lang="en-US" i="1" dirty="0"/>
              <a:t>k</a:t>
            </a:r>
            <a:r>
              <a:rPr lang="en-US" dirty="0"/>
              <a:t>, varying from 1 to 15. For each k, the option </a:t>
            </a:r>
            <a:r>
              <a:rPr lang="en-US" i="1" dirty="0" err="1"/>
              <a:t>nstart</a:t>
            </a:r>
            <a:r>
              <a:rPr lang="en-US" dirty="0"/>
              <a:t>=25 specifies that the k-means algorithm will be repeated 25 times, each starting with </a:t>
            </a:r>
            <a:r>
              <a:rPr lang="en-US" i="1" dirty="0"/>
              <a:t>k </a:t>
            </a:r>
            <a:r>
              <a:rPr lang="en-US" dirty="0"/>
              <a:t>random initial centroids. The corresponding value of WSS for each k-mean analysis is stored in the </a:t>
            </a:r>
            <a:r>
              <a:rPr lang="en-US" i="1" dirty="0" err="1"/>
              <a:t>wss</a:t>
            </a:r>
            <a:r>
              <a:rPr lang="en-US" i="1" dirty="0"/>
              <a:t> </a:t>
            </a:r>
            <a:r>
              <a:rPr lang="en-US" dirty="0"/>
              <a:t>vector.</a:t>
            </a:r>
          </a:p>
        </p:txBody>
      </p:sp>
    </p:spTree>
    <p:extLst>
      <p:ext uri="{BB962C8B-B14F-4D97-AF65-F5344CB8AC3E}">
        <p14:creationId xmlns:p14="http://schemas.microsoft.com/office/powerpoint/2010/main" val="2695326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2.3.1 </a:t>
            </a:r>
            <a:r>
              <a:rPr lang="en-US" b="1" i="1" dirty="0"/>
              <a:t>Using R to Perform a K-means Analysis (4)</a:t>
            </a:r>
            <a:endParaRPr lang="en-US" dirty="0"/>
          </a:p>
        </p:txBody>
      </p:sp>
      <p:sp>
        <p:nvSpPr>
          <p:cNvPr id="3" name="Content Placeholder 2"/>
          <p:cNvSpPr>
            <a:spLocks noGrp="1"/>
          </p:cNvSpPr>
          <p:nvPr>
            <p:ph idx="1"/>
          </p:nvPr>
        </p:nvSpPr>
        <p:spPr>
          <a:xfrm>
            <a:off x="1104900" y="1600200"/>
            <a:ext cx="9982200" cy="2132075"/>
          </a:xfrm>
        </p:spPr>
        <p:txBody>
          <a:bodyPr>
            <a:normAutofit lnSpcReduction="10000"/>
          </a:bodyPr>
          <a:lstStyle/>
          <a:p>
            <a:r>
              <a:rPr lang="en-US" dirty="0"/>
              <a:t>WSS is greatly reduced when k increases from one to two. Another substantial reduction in WSS occurs at k = 3. </a:t>
            </a:r>
          </a:p>
          <a:p>
            <a:r>
              <a:rPr lang="en-US" dirty="0"/>
              <a:t>However, the improvement in WSS is fairly linear for k &gt; 3. Therefore, k-means analysis will be conducted for k = 3. The process of identifying the appropriate value of k is referred to as finding the “elbow” of the WSS curve.</a:t>
            </a:r>
          </a:p>
        </p:txBody>
      </p:sp>
      <p:pic>
        <p:nvPicPr>
          <p:cNvPr id="5" name="Picture 4"/>
          <p:cNvPicPr>
            <a:picLocks noChangeAspect="1"/>
          </p:cNvPicPr>
          <p:nvPr/>
        </p:nvPicPr>
        <p:blipFill>
          <a:blip r:embed="rId2"/>
          <a:stretch>
            <a:fillRect/>
          </a:stretch>
        </p:blipFill>
        <p:spPr>
          <a:xfrm>
            <a:off x="1372397" y="3732275"/>
            <a:ext cx="7353819" cy="2439925"/>
          </a:xfrm>
          <a:prstGeom prst="rect">
            <a:avLst/>
          </a:prstGeom>
        </p:spPr>
      </p:pic>
    </p:spTree>
    <p:extLst>
      <p:ext uri="{BB962C8B-B14F-4D97-AF65-F5344CB8AC3E}">
        <p14:creationId xmlns:p14="http://schemas.microsoft.com/office/powerpoint/2010/main" val="261000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2.3.1 </a:t>
            </a:r>
            <a:r>
              <a:rPr lang="en-US" b="1" i="1" dirty="0"/>
              <a:t>Using R to Perform a K-means Analysis (5)</a:t>
            </a:r>
            <a:endParaRPr lang="en-US" dirty="0"/>
          </a:p>
        </p:txBody>
      </p:sp>
      <p:sp>
        <p:nvSpPr>
          <p:cNvPr id="3" name="Content Placeholder 2"/>
          <p:cNvSpPr>
            <a:spLocks noGrp="1"/>
          </p:cNvSpPr>
          <p:nvPr>
            <p:ph idx="1"/>
          </p:nvPr>
        </p:nvSpPr>
        <p:spPr>
          <a:xfrm>
            <a:off x="1104900" y="1600200"/>
            <a:ext cx="9982200" cy="3797710"/>
          </a:xfrm>
        </p:spPr>
        <p:txBody>
          <a:bodyPr>
            <a:normAutofit fontScale="92500" lnSpcReduction="10000"/>
          </a:bodyPr>
          <a:lstStyle/>
          <a:p>
            <a:r>
              <a:rPr lang="en-US" dirty="0"/>
              <a:t>The displayed contents of the variable </a:t>
            </a:r>
            <a:r>
              <a:rPr lang="en-US" i="1" dirty="0"/>
              <a:t>km </a:t>
            </a:r>
            <a:r>
              <a:rPr lang="en-US" dirty="0"/>
              <a:t>include the following:</a:t>
            </a:r>
          </a:p>
          <a:p>
            <a:pPr lvl="1"/>
            <a:r>
              <a:rPr lang="en-US" dirty="0"/>
              <a:t>The location of the cluster means</a:t>
            </a:r>
          </a:p>
          <a:p>
            <a:pPr lvl="1"/>
            <a:r>
              <a:rPr lang="en-US" dirty="0"/>
              <a:t>A clustering vector that defines the membership of each student to a corresponding cluster 1, 2, or 3</a:t>
            </a:r>
          </a:p>
          <a:p>
            <a:pPr lvl="1"/>
            <a:r>
              <a:rPr lang="en-US" dirty="0"/>
              <a:t>The WSS of each cluster</a:t>
            </a:r>
          </a:p>
          <a:p>
            <a:pPr lvl="1"/>
            <a:r>
              <a:rPr lang="en-US" dirty="0"/>
              <a:t>A list of all the available k-means components</a:t>
            </a:r>
          </a:p>
          <a:p>
            <a:r>
              <a:rPr lang="en-US" dirty="0"/>
              <a:t>Find details on these components and using k-means in R by employing the help facility. We may have wondered whether k-means results stored in </a:t>
            </a:r>
            <a:r>
              <a:rPr lang="en-US" i="1" dirty="0"/>
              <a:t>km </a:t>
            </a:r>
            <a:r>
              <a:rPr lang="en-US" dirty="0"/>
              <a:t>are equivalent to WSS results obtained earlier in generating the plot in Figure 4-5. </a:t>
            </a:r>
          </a:p>
          <a:p>
            <a:r>
              <a:rPr lang="en-US" dirty="0"/>
              <a:t>The following check verifies that the results are indeed equivalent.</a:t>
            </a:r>
          </a:p>
        </p:txBody>
      </p:sp>
      <p:pic>
        <p:nvPicPr>
          <p:cNvPr id="4" name="Picture 3"/>
          <p:cNvPicPr>
            <a:picLocks noChangeAspect="1"/>
          </p:cNvPicPr>
          <p:nvPr/>
        </p:nvPicPr>
        <p:blipFill>
          <a:blip r:embed="rId2"/>
          <a:stretch>
            <a:fillRect/>
          </a:stretch>
        </p:blipFill>
        <p:spPr>
          <a:xfrm>
            <a:off x="1327711" y="5323503"/>
            <a:ext cx="4546542" cy="855406"/>
          </a:xfrm>
          <a:prstGeom prst="rect">
            <a:avLst/>
          </a:prstGeom>
        </p:spPr>
      </p:pic>
    </p:spTree>
    <p:extLst>
      <p:ext uri="{BB962C8B-B14F-4D97-AF65-F5344CB8AC3E}">
        <p14:creationId xmlns:p14="http://schemas.microsoft.com/office/powerpoint/2010/main" val="4205500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2.3.1 </a:t>
            </a:r>
            <a:r>
              <a:rPr lang="en-US" b="1" i="1" dirty="0"/>
              <a:t>Using R to Perform a K-means Analysis (6)</a:t>
            </a:r>
            <a:endParaRPr lang="en-US" dirty="0"/>
          </a:p>
        </p:txBody>
      </p:sp>
      <p:sp>
        <p:nvSpPr>
          <p:cNvPr id="3" name="Content Placeholder 2"/>
          <p:cNvSpPr>
            <a:spLocks noGrp="1"/>
          </p:cNvSpPr>
          <p:nvPr>
            <p:ph idx="1"/>
          </p:nvPr>
        </p:nvSpPr>
        <p:spPr/>
        <p:txBody>
          <a:bodyPr/>
          <a:lstStyle/>
          <a:p>
            <a:endParaRPr lang="en-US"/>
          </a:p>
        </p:txBody>
      </p:sp>
      <p:grpSp>
        <p:nvGrpSpPr>
          <p:cNvPr id="6" name="Group 5"/>
          <p:cNvGrpSpPr/>
          <p:nvPr/>
        </p:nvGrpSpPr>
        <p:grpSpPr>
          <a:xfrm>
            <a:off x="1104900" y="1473633"/>
            <a:ext cx="7497221" cy="5125605"/>
            <a:chOff x="1104900" y="1473633"/>
            <a:chExt cx="7497221" cy="5125605"/>
          </a:xfrm>
        </p:grpSpPr>
        <p:pic>
          <p:nvPicPr>
            <p:cNvPr id="4" name="Picture 3"/>
            <p:cNvPicPr>
              <a:picLocks noChangeAspect="1"/>
            </p:cNvPicPr>
            <p:nvPr/>
          </p:nvPicPr>
          <p:blipFill>
            <a:blip r:embed="rId2"/>
            <a:stretch>
              <a:fillRect/>
            </a:stretch>
          </p:blipFill>
          <p:spPr>
            <a:xfrm>
              <a:off x="1104900" y="1473633"/>
              <a:ext cx="7497221" cy="2715004"/>
            </a:xfrm>
            <a:prstGeom prst="rect">
              <a:avLst/>
            </a:prstGeom>
          </p:spPr>
        </p:pic>
        <p:pic>
          <p:nvPicPr>
            <p:cNvPr id="5" name="Picture 4"/>
            <p:cNvPicPr>
              <a:picLocks noChangeAspect="1"/>
            </p:cNvPicPr>
            <p:nvPr/>
          </p:nvPicPr>
          <p:blipFill>
            <a:blip r:embed="rId3"/>
            <a:stretch>
              <a:fillRect/>
            </a:stretch>
          </p:blipFill>
          <p:spPr>
            <a:xfrm>
              <a:off x="1104900" y="4100369"/>
              <a:ext cx="5591441" cy="2498869"/>
            </a:xfrm>
            <a:prstGeom prst="rect">
              <a:avLst/>
            </a:prstGeom>
          </p:spPr>
        </p:pic>
      </p:grpSp>
    </p:spTree>
    <p:extLst>
      <p:ext uri="{BB962C8B-B14F-4D97-AF65-F5344CB8AC3E}">
        <p14:creationId xmlns:p14="http://schemas.microsoft.com/office/powerpoint/2010/main" val="201377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51857" y="1566214"/>
            <a:ext cx="6176645" cy="2312611"/>
          </a:xfrm>
          <a:prstGeom prst="rect">
            <a:avLst/>
          </a:prstGeom>
        </p:spPr>
      </p:pic>
      <p:sp>
        <p:nvSpPr>
          <p:cNvPr id="2" name="Title 1"/>
          <p:cNvSpPr>
            <a:spLocks noGrp="1"/>
          </p:cNvSpPr>
          <p:nvPr>
            <p:ph type="title"/>
          </p:nvPr>
        </p:nvSpPr>
        <p:spPr/>
        <p:txBody>
          <a:bodyPr/>
          <a:lstStyle/>
          <a:p>
            <a:r>
              <a:rPr lang="en-US" b="1" dirty="0"/>
              <a:t>2.3.1 </a:t>
            </a:r>
            <a:r>
              <a:rPr lang="en-US" b="1" i="1" dirty="0"/>
              <a:t>Using R to Perform a K-means Analysis (7)</a:t>
            </a:r>
            <a:endParaRPr lang="en-US" dirty="0"/>
          </a:p>
        </p:txBody>
      </p:sp>
      <p:pic>
        <p:nvPicPr>
          <p:cNvPr id="4" name="Picture 3"/>
          <p:cNvPicPr>
            <a:picLocks noChangeAspect="1"/>
          </p:cNvPicPr>
          <p:nvPr/>
        </p:nvPicPr>
        <p:blipFill>
          <a:blip r:embed="rId4"/>
          <a:stretch>
            <a:fillRect/>
          </a:stretch>
        </p:blipFill>
        <p:spPr>
          <a:xfrm>
            <a:off x="6557803" y="1728978"/>
            <a:ext cx="4989177" cy="3226479"/>
          </a:xfrm>
          <a:prstGeom prst="rect">
            <a:avLst/>
          </a:prstGeom>
        </p:spPr>
      </p:pic>
      <p:sp>
        <p:nvSpPr>
          <p:cNvPr id="5" name="TextBox 4"/>
          <p:cNvSpPr txBox="1"/>
          <p:nvPr/>
        </p:nvSpPr>
        <p:spPr>
          <a:xfrm>
            <a:off x="6710516" y="5141941"/>
            <a:ext cx="5339923" cy="369332"/>
          </a:xfrm>
          <a:prstGeom prst="rect">
            <a:avLst/>
          </a:prstGeom>
          <a:noFill/>
        </p:spPr>
        <p:txBody>
          <a:bodyPr wrap="none" rtlCol="0">
            <a:spAutoFit/>
          </a:bodyPr>
          <a:lstStyle/>
          <a:p>
            <a:r>
              <a:rPr lang="en-US" b="1" dirty="0"/>
              <a:t>FIGURE 4-6 </a:t>
            </a:r>
            <a:r>
              <a:rPr lang="en-US" i="1" dirty="0"/>
              <a:t>Plots of the identified student clusters</a:t>
            </a:r>
            <a:endParaRPr lang="en-US" dirty="0"/>
          </a:p>
        </p:txBody>
      </p:sp>
    </p:spTree>
    <p:extLst>
      <p:ext uri="{BB962C8B-B14F-4D97-AF65-F5344CB8AC3E}">
        <p14:creationId xmlns:p14="http://schemas.microsoft.com/office/powerpoint/2010/main" val="2666673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2.4 Diagnostics (1)</a:t>
            </a:r>
            <a:endParaRPr lang="en-US" dirty="0"/>
          </a:p>
        </p:txBody>
      </p:sp>
      <p:sp>
        <p:nvSpPr>
          <p:cNvPr id="3" name="Content Placeholder 2"/>
          <p:cNvSpPr>
            <a:spLocks noGrp="1"/>
          </p:cNvSpPr>
          <p:nvPr>
            <p:ph idx="1"/>
          </p:nvPr>
        </p:nvSpPr>
        <p:spPr>
          <a:xfrm>
            <a:off x="1104900" y="1600200"/>
            <a:ext cx="5761273" cy="4572000"/>
          </a:xfrm>
        </p:spPr>
        <p:txBody>
          <a:bodyPr>
            <a:normAutofit fontScale="92500" lnSpcReduction="10000"/>
          </a:bodyPr>
          <a:lstStyle/>
          <a:p>
            <a:r>
              <a:rPr lang="en-US" dirty="0"/>
              <a:t>Heuristic using WSS can provide at least several possible k values to consider. </a:t>
            </a:r>
          </a:p>
          <a:p>
            <a:r>
              <a:rPr lang="en-US" dirty="0"/>
              <a:t>When the number of attributes is relatively small, a common approach to further refine the choice of k is to plot the data to determine how distinct the identified clusters are from each other. </a:t>
            </a:r>
          </a:p>
          <a:p>
            <a:r>
              <a:rPr lang="en-US" dirty="0"/>
              <a:t>In general, the following questions should be considered.</a:t>
            </a:r>
          </a:p>
          <a:p>
            <a:pPr lvl="1"/>
            <a:r>
              <a:rPr lang="en-US" dirty="0"/>
              <a:t>Are the clusters well separated from each other?</a:t>
            </a:r>
          </a:p>
          <a:p>
            <a:pPr lvl="1"/>
            <a:r>
              <a:rPr lang="en-US" dirty="0"/>
              <a:t>Do any of the clusters have only a few points?</a:t>
            </a:r>
          </a:p>
          <a:p>
            <a:pPr lvl="1"/>
            <a:r>
              <a:rPr lang="en-US" dirty="0"/>
              <a:t>Do any of the centroids appear to be too close to each other?</a:t>
            </a:r>
          </a:p>
        </p:txBody>
      </p:sp>
      <p:pic>
        <p:nvPicPr>
          <p:cNvPr id="4" name="Picture 3"/>
          <p:cNvPicPr>
            <a:picLocks noChangeAspect="1"/>
          </p:cNvPicPr>
          <p:nvPr/>
        </p:nvPicPr>
        <p:blipFill>
          <a:blip r:embed="rId2"/>
          <a:stretch>
            <a:fillRect/>
          </a:stretch>
        </p:blipFill>
        <p:spPr>
          <a:xfrm>
            <a:off x="6866173" y="1600200"/>
            <a:ext cx="5187930" cy="3207773"/>
          </a:xfrm>
          <a:prstGeom prst="rect">
            <a:avLst/>
          </a:prstGeom>
        </p:spPr>
      </p:pic>
      <p:sp>
        <p:nvSpPr>
          <p:cNvPr id="5" name="TextBox 4"/>
          <p:cNvSpPr txBox="1"/>
          <p:nvPr/>
        </p:nvSpPr>
        <p:spPr>
          <a:xfrm>
            <a:off x="7388942" y="5121066"/>
            <a:ext cx="4314001" cy="369332"/>
          </a:xfrm>
          <a:prstGeom prst="rect">
            <a:avLst/>
          </a:prstGeom>
          <a:noFill/>
        </p:spPr>
        <p:txBody>
          <a:bodyPr wrap="none" rtlCol="0">
            <a:spAutoFit/>
          </a:bodyPr>
          <a:lstStyle/>
          <a:p>
            <a:r>
              <a:rPr lang="en-US" b="1" dirty="0"/>
              <a:t>FIGURE 4-7 </a:t>
            </a:r>
            <a:r>
              <a:rPr lang="en-US" i="1" dirty="0"/>
              <a:t>Example of distinct clusters</a:t>
            </a:r>
            <a:endParaRPr lang="en-US" dirty="0"/>
          </a:p>
        </p:txBody>
      </p:sp>
    </p:spTree>
    <p:extLst>
      <p:ext uri="{BB962C8B-B14F-4D97-AF65-F5344CB8AC3E}">
        <p14:creationId xmlns:p14="http://schemas.microsoft.com/office/powerpoint/2010/main" val="2486634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2.4 Diagnostics (2)</a:t>
            </a:r>
            <a:endParaRPr lang="en-US" dirty="0"/>
          </a:p>
        </p:txBody>
      </p:sp>
      <p:sp>
        <p:nvSpPr>
          <p:cNvPr id="3" name="Content Placeholder 2"/>
          <p:cNvSpPr>
            <a:spLocks noGrp="1"/>
          </p:cNvSpPr>
          <p:nvPr>
            <p:ph idx="1"/>
          </p:nvPr>
        </p:nvSpPr>
        <p:spPr>
          <a:xfrm>
            <a:off x="1104900" y="1600200"/>
            <a:ext cx="9982200" cy="2101645"/>
          </a:xfrm>
        </p:spPr>
        <p:txBody>
          <a:bodyPr>
            <a:normAutofit fontScale="92500" lnSpcReduction="20000"/>
          </a:bodyPr>
          <a:lstStyle/>
          <a:p>
            <a:r>
              <a:rPr lang="en-US" dirty="0"/>
              <a:t>In such cases, it is important to apply some judgment on whether anything different will result by using more clusters. </a:t>
            </a:r>
          </a:p>
          <a:p>
            <a:r>
              <a:rPr lang="en-US" dirty="0"/>
              <a:t>For example, Figure 4-9 uses six clusters to describe the same dataset as used in Figure 4-8. </a:t>
            </a:r>
          </a:p>
          <a:p>
            <a:r>
              <a:rPr lang="en-US" dirty="0"/>
              <a:t>If using more clusters does not better distinguish the groups, it is almost certainly better to go with fewer clusters.</a:t>
            </a:r>
          </a:p>
        </p:txBody>
      </p:sp>
      <p:pic>
        <p:nvPicPr>
          <p:cNvPr id="4" name="Picture 3"/>
          <p:cNvPicPr>
            <a:picLocks noChangeAspect="1"/>
          </p:cNvPicPr>
          <p:nvPr/>
        </p:nvPicPr>
        <p:blipFill>
          <a:blip r:embed="rId2"/>
          <a:stretch>
            <a:fillRect/>
          </a:stretch>
        </p:blipFill>
        <p:spPr>
          <a:xfrm>
            <a:off x="1463246" y="3518725"/>
            <a:ext cx="3801928" cy="2375023"/>
          </a:xfrm>
          <a:prstGeom prst="rect">
            <a:avLst/>
          </a:prstGeom>
        </p:spPr>
      </p:pic>
      <p:pic>
        <p:nvPicPr>
          <p:cNvPr id="5" name="Picture 4"/>
          <p:cNvPicPr>
            <a:picLocks noChangeAspect="1"/>
          </p:cNvPicPr>
          <p:nvPr/>
        </p:nvPicPr>
        <p:blipFill>
          <a:blip r:embed="rId3"/>
          <a:stretch>
            <a:fillRect/>
          </a:stretch>
        </p:blipFill>
        <p:spPr>
          <a:xfrm>
            <a:off x="6596300" y="3477135"/>
            <a:ext cx="3934048" cy="2457557"/>
          </a:xfrm>
          <a:prstGeom prst="rect">
            <a:avLst/>
          </a:prstGeom>
        </p:spPr>
      </p:pic>
      <p:sp>
        <p:nvSpPr>
          <p:cNvPr id="6" name="TextBox 5"/>
          <p:cNvSpPr txBox="1"/>
          <p:nvPr/>
        </p:nvSpPr>
        <p:spPr>
          <a:xfrm>
            <a:off x="1065303" y="5893748"/>
            <a:ext cx="4865434" cy="369332"/>
          </a:xfrm>
          <a:prstGeom prst="rect">
            <a:avLst/>
          </a:prstGeom>
          <a:noFill/>
        </p:spPr>
        <p:txBody>
          <a:bodyPr wrap="none" rtlCol="0">
            <a:spAutoFit/>
          </a:bodyPr>
          <a:lstStyle/>
          <a:p>
            <a:r>
              <a:rPr lang="en-US" b="1" dirty="0"/>
              <a:t>FIGURE 4-8 </a:t>
            </a:r>
            <a:r>
              <a:rPr lang="en-US" i="1" dirty="0"/>
              <a:t>Example of less obvious clusters</a:t>
            </a:r>
            <a:endParaRPr lang="en-US" dirty="0"/>
          </a:p>
        </p:txBody>
      </p:sp>
      <p:sp>
        <p:nvSpPr>
          <p:cNvPr id="7" name="TextBox 6"/>
          <p:cNvSpPr txBox="1"/>
          <p:nvPr/>
        </p:nvSpPr>
        <p:spPr>
          <a:xfrm>
            <a:off x="6864781" y="5873393"/>
            <a:ext cx="4220801" cy="646331"/>
          </a:xfrm>
          <a:prstGeom prst="rect">
            <a:avLst/>
          </a:prstGeom>
          <a:noFill/>
        </p:spPr>
        <p:txBody>
          <a:bodyPr wrap="square" rtlCol="0">
            <a:spAutoFit/>
          </a:bodyPr>
          <a:lstStyle/>
          <a:p>
            <a:r>
              <a:rPr lang="en-US" b="1" dirty="0"/>
              <a:t>FIGURE 4-9 </a:t>
            </a:r>
            <a:r>
              <a:rPr lang="en-US" i="1" dirty="0"/>
              <a:t>Six clusters applied to the points from Figure 4-8</a:t>
            </a:r>
            <a:endParaRPr lang="en-US" dirty="0"/>
          </a:p>
        </p:txBody>
      </p:sp>
    </p:spTree>
    <p:extLst>
      <p:ext uri="{BB962C8B-B14F-4D97-AF65-F5344CB8AC3E}">
        <p14:creationId xmlns:p14="http://schemas.microsoft.com/office/powerpoint/2010/main" val="118584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2.5 Reasons to Choose and Cautions</a:t>
            </a:r>
            <a:endParaRPr lang="en-US" dirty="0"/>
          </a:p>
        </p:txBody>
      </p:sp>
      <p:sp>
        <p:nvSpPr>
          <p:cNvPr id="3" name="Content Placeholder 2"/>
          <p:cNvSpPr>
            <a:spLocks noGrp="1"/>
          </p:cNvSpPr>
          <p:nvPr>
            <p:ph idx="1"/>
          </p:nvPr>
        </p:nvSpPr>
        <p:spPr/>
        <p:txBody>
          <a:bodyPr>
            <a:normAutofit fontScale="92500"/>
          </a:bodyPr>
          <a:lstStyle/>
          <a:p>
            <a:r>
              <a:rPr lang="en-US" dirty="0"/>
              <a:t>K-means is a simple and straightforward method for defining clusters. </a:t>
            </a:r>
          </a:p>
          <a:p>
            <a:r>
              <a:rPr lang="en-US" dirty="0"/>
              <a:t>Once clusters and their associated centroids are identified, it is easy to assign new objects (for example, new customers) to a cluster based on the object’s distance from the closest centroid. Because it is unsupervised, using k-means helps to eliminate subjectivity from the analysis.</a:t>
            </a:r>
          </a:p>
          <a:p>
            <a:r>
              <a:rPr lang="en-US" dirty="0"/>
              <a:t>Although k-means is considered an unsupervised method, there are still several decisions that the practitioner must make:</a:t>
            </a:r>
          </a:p>
          <a:p>
            <a:pPr lvl="1"/>
            <a:r>
              <a:rPr lang="en-US" dirty="0"/>
              <a:t>What object attributes should be included in the analysis?</a:t>
            </a:r>
          </a:p>
          <a:p>
            <a:pPr lvl="1"/>
            <a:r>
              <a:rPr lang="en-US" dirty="0"/>
              <a:t>What unit of measure (for example, miles or kilometers) should be used for each attribute?</a:t>
            </a:r>
          </a:p>
          <a:p>
            <a:pPr lvl="1"/>
            <a:r>
              <a:rPr lang="en-US" dirty="0"/>
              <a:t>Do the attributes need to be rescaled so that one attribute does not have a  is proportionate effect on the results?</a:t>
            </a:r>
          </a:p>
          <a:p>
            <a:pPr lvl="1"/>
            <a:r>
              <a:rPr lang="en-US" dirty="0"/>
              <a:t>What other considerations might apply?</a:t>
            </a:r>
          </a:p>
        </p:txBody>
      </p:sp>
    </p:spTree>
    <p:extLst>
      <p:ext uri="{BB962C8B-B14F-4D97-AF65-F5344CB8AC3E}">
        <p14:creationId xmlns:p14="http://schemas.microsoft.com/office/powerpoint/2010/main" val="3340094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2.5.1</a:t>
            </a:r>
            <a:r>
              <a:rPr lang="en-US" b="1" i="1" dirty="0"/>
              <a:t>Object Attributes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What attributes will be known at the time a new object will be assigned to a cluster? For example, information on existing customers’ satisfaction or purchase frequency may be available, but such information may not be available for potential customers.</a:t>
            </a:r>
          </a:p>
          <a:p>
            <a:r>
              <a:rPr lang="en-US" dirty="0"/>
              <a:t>Data Scientist may have a choice of a dozen or more attributes to use in the clustering analysis. Too many attributes can minimize the impact of the most important variables. Also, the use of several  similar attributes can place too much importance on one type of attribute</a:t>
            </a:r>
          </a:p>
          <a:p>
            <a:r>
              <a:rPr lang="en-US" dirty="0"/>
              <a:t>For example, if five attributes related to personal wealth are included in a clustering analysis, the wealth attributes dominate the analysis and possibly mask the importance of other attributes, such as age.</a:t>
            </a:r>
          </a:p>
          <a:p>
            <a:r>
              <a:rPr lang="en-US" dirty="0"/>
              <a:t>When dealing with the problem of too many attributes, one useful approach is to identify any highly correlated attributes and use only one or two of the correlated attributes in the clustering analysis</a:t>
            </a:r>
          </a:p>
        </p:txBody>
      </p:sp>
    </p:spTree>
    <p:extLst>
      <p:ext uri="{BB962C8B-B14F-4D97-AF65-F5344CB8AC3E}">
        <p14:creationId xmlns:p14="http://schemas.microsoft.com/office/powerpoint/2010/main" val="2066097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3.5.2 </a:t>
            </a:r>
            <a:r>
              <a:rPr lang="en-US" b="1" i="1" dirty="0"/>
              <a:t>Units of Measure (1)</a:t>
            </a:r>
            <a:endParaRPr lang="en-US" b="1" dirty="0"/>
          </a:p>
        </p:txBody>
      </p:sp>
      <p:sp>
        <p:nvSpPr>
          <p:cNvPr id="3" name="Content Placeholder 2"/>
          <p:cNvSpPr>
            <a:spLocks noGrp="1"/>
          </p:cNvSpPr>
          <p:nvPr>
            <p:ph idx="1"/>
          </p:nvPr>
        </p:nvSpPr>
        <p:spPr>
          <a:xfrm>
            <a:off x="294968" y="1600200"/>
            <a:ext cx="6681019" cy="4572000"/>
          </a:xfrm>
        </p:spPr>
        <p:txBody>
          <a:bodyPr>
            <a:normAutofit/>
          </a:bodyPr>
          <a:lstStyle/>
          <a:p>
            <a:r>
              <a:rPr lang="en-US" dirty="0"/>
              <a:t>From a computational perspective, k-means algorithm is somewhat indifferent to units of measure for a given attribute (for example, meters or centimeters for a patient’s height). </a:t>
            </a:r>
          </a:p>
          <a:p>
            <a:r>
              <a:rPr lang="en-US" dirty="0"/>
              <a:t>Algorithm identify different clusters depending on the choice of the units of measure. </a:t>
            </a:r>
          </a:p>
          <a:p>
            <a:r>
              <a:rPr lang="en-US" dirty="0"/>
              <a:t>For example, suppose that k-means is used to cluster patients based on age in years and height in centimeters. For k=2, Figure 4-11 illustrates the two clusters that would be determined for a given dataset.</a:t>
            </a:r>
          </a:p>
        </p:txBody>
      </p:sp>
      <p:pic>
        <p:nvPicPr>
          <p:cNvPr id="4" name="Picture 3"/>
          <p:cNvPicPr>
            <a:picLocks noChangeAspect="1"/>
          </p:cNvPicPr>
          <p:nvPr/>
        </p:nvPicPr>
        <p:blipFill>
          <a:blip r:embed="rId2"/>
          <a:stretch>
            <a:fillRect/>
          </a:stretch>
        </p:blipFill>
        <p:spPr>
          <a:xfrm>
            <a:off x="6975987" y="2296232"/>
            <a:ext cx="4823568" cy="2821458"/>
          </a:xfrm>
          <a:prstGeom prst="rect">
            <a:avLst/>
          </a:prstGeom>
        </p:spPr>
      </p:pic>
      <p:sp>
        <p:nvSpPr>
          <p:cNvPr id="5" name="TextBox 4"/>
          <p:cNvSpPr txBox="1"/>
          <p:nvPr/>
        </p:nvSpPr>
        <p:spPr>
          <a:xfrm>
            <a:off x="7536426" y="5444390"/>
            <a:ext cx="3549156" cy="646331"/>
          </a:xfrm>
          <a:prstGeom prst="rect">
            <a:avLst/>
          </a:prstGeom>
          <a:noFill/>
        </p:spPr>
        <p:txBody>
          <a:bodyPr wrap="square" rtlCol="0">
            <a:spAutoFit/>
          </a:bodyPr>
          <a:lstStyle/>
          <a:p>
            <a:r>
              <a:rPr lang="en-US" b="1" dirty="0"/>
              <a:t>FIGURE 4-11 </a:t>
            </a:r>
            <a:r>
              <a:rPr lang="en-US" i="1" dirty="0"/>
              <a:t>Clusters with height expressed in centimeters</a:t>
            </a:r>
            <a:endParaRPr lang="en-US" dirty="0"/>
          </a:p>
        </p:txBody>
      </p:sp>
    </p:spTree>
    <p:extLst>
      <p:ext uri="{BB962C8B-B14F-4D97-AF65-F5344CB8AC3E}">
        <p14:creationId xmlns:p14="http://schemas.microsoft.com/office/powerpoint/2010/main" val="132125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pPr marL="457200" indent="-457200">
              <a:buFont typeface="+mj-lt"/>
              <a:buAutoNum type="arabicPeriod"/>
            </a:pPr>
            <a:r>
              <a:rPr lang="en-US" b="1" dirty="0"/>
              <a:t>Overview of Clustering </a:t>
            </a:r>
          </a:p>
          <a:p>
            <a:pPr marL="457200" indent="-457200">
              <a:buFont typeface="+mj-lt"/>
              <a:buAutoNum type="arabicPeriod"/>
            </a:pPr>
            <a:r>
              <a:rPr lang="en-US" b="1" dirty="0"/>
              <a:t>K-means</a:t>
            </a:r>
          </a:p>
          <a:p>
            <a:pPr marL="457200" indent="-457200">
              <a:buFont typeface="+mj-lt"/>
              <a:buAutoNum type="arabicPeriod"/>
            </a:pPr>
            <a:r>
              <a:rPr lang="en-US" b="1" dirty="0"/>
              <a:t>Additional Algorithms</a:t>
            </a:r>
          </a:p>
          <a:p>
            <a:pPr marL="457200" indent="-457200">
              <a:buFont typeface="+mj-lt"/>
              <a:buAutoNum type="arabicPeriod"/>
            </a:pPr>
            <a:endParaRPr lang="en-US" b="1"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3.5.2 </a:t>
            </a:r>
            <a:r>
              <a:rPr lang="en-US" b="1" i="1" dirty="0"/>
              <a:t>Units of Measure (2)</a:t>
            </a:r>
            <a:endParaRPr lang="en-US" dirty="0"/>
          </a:p>
        </p:txBody>
      </p:sp>
      <p:sp>
        <p:nvSpPr>
          <p:cNvPr id="3" name="Content Placeholder 2"/>
          <p:cNvSpPr>
            <a:spLocks noGrp="1"/>
          </p:cNvSpPr>
          <p:nvPr>
            <p:ph idx="1"/>
          </p:nvPr>
        </p:nvSpPr>
        <p:spPr>
          <a:xfrm>
            <a:off x="353962" y="1600200"/>
            <a:ext cx="6046838" cy="4572000"/>
          </a:xfrm>
        </p:spPr>
        <p:txBody>
          <a:bodyPr>
            <a:normAutofit fontScale="92500" lnSpcReduction="10000"/>
          </a:bodyPr>
          <a:lstStyle/>
          <a:p>
            <a:r>
              <a:rPr lang="en-US" dirty="0"/>
              <a:t>If the height was rescaled from centimeters to meters by dividing by 100, the resulting clusters would be slightly different, as illustrated in Figure 4-12.</a:t>
            </a:r>
          </a:p>
          <a:p>
            <a:r>
              <a:rPr lang="en-US" dirty="0"/>
              <a:t>When height is expressed in meters, the magnitude of the ages dominates the distance calculation between two points. </a:t>
            </a:r>
          </a:p>
          <a:p>
            <a:r>
              <a:rPr lang="en-US" dirty="0"/>
              <a:t>The height attribute provides only as much as the square between the difference of the maximum height and the minimum height or (2.0−0)2 =4 to the radicand, the number under the square root symbol in the distance formula given in Equation 4-3. Age can contribute as much as (80−0)</a:t>
            </a:r>
            <a:r>
              <a:rPr lang="en-US" baseline="30000" dirty="0"/>
              <a:t>2</a:t>
            </a:r>
            <a:r>
              <a:rPr lang="en-US" dirty="0"/>
              <a:t> =6,400 to the radicand when measuring the distance.</a:t>
            </a:r>
          </a:p>
        </p:txBody>
      </p:sp>
      <p:pic>
        <p:nvPicPr>
          <p:cNvPr id="4" name="Picture 3"/>
          <p:cNvPicPr>
            <a:picLocks noChangeAspect="1"/>
          </p:cNvPicPr>
          <p:nvPr/>
        </p:nvPicPr>
        <p:blipFill>
          <a:blip r:embed="rId2"/>
          <a:stretch>
            <a:fillRect/>
          </a:stretch>
        </p:blipFill>
        <p:spPr>
          <a:xfrm>
            <a:off x="6293289" y="1473179"/>
            <a:ext cx="5629432" cy="3320047"/>
          </a:xfrm>
          <a:prstGeom prst="rect">
            <a:avLst/>
          </a:prstGeom>
        </p:spPr>
      </p:pic>
      <p:sp>
        <p:nvSpPr>
          <p:cNvPr id="5" name="TextBox 4"/>
          <p:cNvSpPr txBox="1"/>
          <p:nvPr/>
        </p:nvSpPr>
        <p:spPr>
          <a:xfrm>
            <a:off x="7316075" y="5093243"/>
            <a:ext cx="3583859" cy="646331"/>
          </a:xfrm>
          <a:prstGeom prst="rect">
            <a:avLst/>
          </a:prstGeom>
          <a:noFill/>
        </p:spPr>
        <p:txBody>
          <a:bodyPr wrap="square" rtlCol="0">
            <a:spAutoFit/>
          </a:bodyPr>
          <a:lstStyle/>
          <a:p>
            <a:r>
              <a:rPr lang="en-US" b="1" dirty="0"/>
              <a:t>FIGURE 4-12 </a:t>
            </a:r>
            <a:r>
              <a:rPr lang="en-US" i="1" dirty="0"/>
              <a:t>Clusters with height expressed in meters</a:t>
            </a:r>
            <a:endParaRPr lang="en-US" dirty="0"/>
          </a:p>
        </p:txBody>
      </p:sp>
    </p:spTree>
    <p:extLst>
      <p:ext uri="{BB962C8B-B14F-4D97-AF65-F5344CB8AC3E}">
        <p14:creationId xmlns:p14="http://schemas.microsoft.com/office/powerpoint/2010/main" val="764109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3.5.3</a:t>
            </a:r>
            <a:r>
              <a:rPr lang="en-US" b="1" i="1" dirty="0"/>
              <a:t>Rescaling</a:t>
            </a:r>
            <a:endParaRPr lang="en-US" dirty="0"/>
          </a:p>
        </p:txBody>
      </p:sp>
      <p:sp>
        <p:nvSpPr>
          <p:cNvPr id="3" name="Content Placeholder 2"/>
          <p:cNvSpPr>
            <a:spLocks noGrp="1"/>
          </p:cNvSpPr>
          <p:nvPr>
            <p:ph idx="1"/>
          </p:nvPr>
        </p:nvSpPr>
        <p:spPr>
          <a:xfrm>
            <a:off x="339213" y="1600199"/>
            <a:ext cx="6327058" cy="4004188"/>
          </a:xfrm>
        </p:spPr>
        <p:txBody>
          <a:bodyPr>
            <a:normAutofit fontScale="92500" lnSpcReduction="20000"/>
          </a:bodyPr>
          <a:lstStyle/>
          <a:p>
            <a:r>
              <a:rPr lang="en-US" dirty="0"/>
              <a:t>Attributes that are expressed in dollars are common in clustering analyses and can differ in magnitude from the other attributes. </a:t>
            </a:r>
          </a:p>
          <a:p>
            <a:r>
              <a:rPr lang="en-US" dirty="0"/>
              <a:t>For example, if personal income is expressed in dollars and age is expressed in years, the income attribute, often exceeding $10,000, can easily dominate the distance calculation with ages typically less than 100 years. </a:t>
            </a:r>
          </a:p>
          <a:p>
            <a:r>
              <a:rPr lang="en-US" dirty="0"/>
              <a:t>Although some adjustments could be made by expressing the income in thousands of dollars (for example, 10 for $10,000), a more straightforward method is to divide each attribute by the attribute’s standard deviation. </a:t>
            </a:r>
          </a:p>
        </p:txBody>
      </p:sp>
      <p:pic>
        <p:nvPicPr>
          <p:cNvPr id="4" name="Picture 3"/>
          <p:cNvPicPr>
            <a:picLocks noChangeAspect="1"/>
          </p:cNvPicPr>
          <p:nvPr/>
        </p:nvPicPr>
        <p:blipFill>
          <a:blip r:embed="rId2"/>
          <a:stretch>
            <a:fillRect/>
          </a:stretch>
        </p:blipFill>
        <p:spPr>
          <a:xfrm>
            <a:off x="6666374" y="1645873"/>
            <a:ext cx="5329467" cy="2918442"/>
          </a:xfrm>
          <a:prstGeom prst="rect">
            <a:avLst/>
          </a:prstGeom>
        </p:spPr>
      </p:pic>
      <p:sp>
        <p:nvSpPr>
          <p:cNvPr id="5" name="TextBox 4"/>
          <p:cNvSpPr txBox="1"/>
          <p:nvPr/>
        </p:nvSpPr>
        <p:spPr>
          <a:xfrm>
            <a:off x="6872741" y="4564315"/>
            <a:ext cx="4916731" cy="369332"/>
          </a:xfrm>
          <a:prstGeom prst="rect">
            <a:avLst/>
          </a:prstGeom>
          <a:noFill/>
        </p:spPr>
        <p:txBody>
          <a:bodyPr wrap="none" rtlCol="0">
            <a:spAutoFit/>
          </a:bodyPr>
          <a:lstStyle/>
          <a:p>
            <a:r>
              <a:rPr lang="en-US" b="1" dirty="0"/>
              <a:t>FIGURE 4-13 </a:t>
            </a:r>
            <a:r>
              <a:rPr lang="en-US" i="1" dirty="0"/>
              <a:t>Clusters with rescaled attributes</a:t>
            </a:r>
            <a:endParaRPr lang="en-US" dirty="0"/>
          </a:p>
        </p:txBody>
      </p:sp>
      <p:sp>
        <p:nvSpPr>
          <p:cNvPr id="6" name="TextBox 5"/>
          <p:cNvSpPr txBox="1"/>
          <p:nvPr/>
        </p:nvSpPr>
        <p:spPr>
          <a:xfrm>
            <a:off x="339213" y="5327388"/>
            <a:ext cx="11450259" cy="1200329"/>
          </a:xfrm>
          <a:prstGeom prst="rect">
            <a:avLst/>
          </a:prstGeom>
          <a:noFill/>
        </p:spPr>
        <p:txBody>
          <a:bodyPr wrap="square" rtlCol="0">
            <a:spAutoFit/>
          </a:bodyPr>
          <a:lstStyle/>
          <a:p>
            <a:r>
              <a:rPr lang="en-US" dirty="0"/>
              <a:t>The resulting attributes will each have a standard deviation equal to 1 and will be without units. Returning to the age and height example, the standard deviations are 23.1 years and 36.4 cm, respectively. Dividing each attribute value by the appropriate standard deviation and performing the k-means analysis yields the result shown in Figure 4-13.</a:t>
            </a:r>
          </a:p>
        </p:txBody>
      </p:sp>
    </p:spTree>
    <p:extLst>
      <p:ext uri="{BB962C8B-B14F-4D97-AF65-F5344CB8AC3E}">
        <p14:creationId xmlns:p14="http://schemas.microsoft.com/office/powerpoint/2010/main" val="272773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3.5.4</a:t>
            </a:r>
            <a:r>
              <a:rPr lang="en-US" b="1" i="1" dirty="0"/>
              <a:t>Additional Considerations</a:t>
            </a:r>
            <a:endParaRPr lang="en-US" dirty="0"/>
          </a:p>
        </p:txBody>
      </p:sp>
      <p:sp>
        <p:nvSpPr>
          <p:cNvPr id="3" name="Content Placeholder 2"/>
          <p:cNvSpPr>
            <a:spLocks noGrp="1"/>
          </p:cNvSpPr>
          <p:nvPr>
            <p:ph idx="1"/>
          </p:nvPr>
        </p:nvSpPr>
        <p:spPr>
          <a:xfrm>
            <a:off x="1104899" y="1600200"/>
            <a:ext cx="10727709" cy="4033684"/>
          </a:xfrm>
        </p:spPr>
        <p:txBody>
          <a:bodyPr>
            <a:normAutofit fontScale="92500" lnSpcReduction="10000"/>
          </a:bodyPr>
          <a:lstStyle/>
          <a:p>
            <a:r>
              <a:rPr lang="en-US" dirty="0"/>
              <a:t>k-means algorithm is sensitive to the starting positions of the initial centroid. Thus, it is important to rerun the k-means analysis several times for a particular value of k to ensure the cluster results provide the overall minimum WSS. This task is accomplished using the </a:t>
            </a:r>
            <a:r>
              <a:rPr lang="en-US" b="1" dirty="0" err="1"/>
              <a:t>nstart</a:t>
            </a:r>
            <a:r>
              <a:rPr lang="en-US" dirty="0"/>
              <a:t> option in the </a:t>
            </a:r>
            <a:r>
              <a:rPr lang="en-US" dirty="0" err="1"/>
              <a:t>kmeans</a:t>
            </a:r>
            <a:r>
              <a:rPr lang="en-US" dirty="0"/>
              <a:t>() function</a:t>
            </a:r>
          </a:p>
          <a:p>
            <a:r>
              <a:rPr lang="en-US" dirty="0"/>
              <a:t>This chapter presented the use of the Euclidean distance function to assign the points to the closest centroids. </a:t>
            </a:r>
          </a:p>
          <a:p>
            <a:r>
              <a:rPr lang="en-US" dirty="0"/>
              <a:t>Other possible function choices include the cosine similarity and the Manhattan distance functions. The cosine similarity function is often chosen to compare two documents based on the frequency of each word that appears in each of the documents. </a:t>
            </a:r>
          </a:p>
          <a:p>
            <a:r>
              <a:rPr lang="en-US" dirty="0"/>
              <a:t>For two points, </a:t>
            </a:r>
            <a:r>
              <a:rPr lang="en-US" i="1" dirty="0"/>
              <a:t>p </a:t>
            </a:r>
            <a:r>
              <a:rPr lang="en-US" dirty="0"/>
              <a:t>and </a:t>
            </a:r>
            <a:r>
              <a:rPr lang="en-US" i="1" dirty="0"/>
              <a:t>q</a:t>
            </a:r>
            <a:r>
              <a:rPr lang="en-US" dirty="0"/>
              <a:t>, at (p1, p2,…, </a:t>
            </a:r>
            <a:r>
              <a:rPr lang="en-US" dirty="0" err="1"/>
              <a:t>pn</a:t>
            </a:r>
            <a:r>
              <a:rPr lang="en-US" dirty="0"/>
              <a:t>) and (q1, q2,…, </a:t>
            </a:r>
            <a:r>
              <a:rPr lang="en-US" dirty="0" err="1"/>
              <a:t>qn</a:t>
            </a:r>
            <a:r>
              <a:rPr lang="en-US" dirty="0"/>
              <a:t> ), respectively, Manhattan distance, </a:t>
            </a:r>
            <a:r>
              <a:rPr lang="en-US" i="1" dirty="0"/>
              <a:t>d</a:t>
            </a:r>
            <a:r>
              <a:rPr lang="en-US" dirty="0"/>
              <a:t>1, between </a:t>
            </a:r>
            <a:r>
              <a:rPr lang="en-US" i="1" dirty="0"/>
              <a:t>p </a:t>
            </a:r>
            <a:r>
              <a:rPr lang="en-US" dirty="0"/>
              <a:t>and </a:t>
            </a:r>
            <a:r>
              <a:rPr lang="en-US" i="1" dirty="0"/>
              <a:t>q </a:t>
            </a:r>
            <a:r>
              <a:rPr lang="en-US" dirty="0"/>
              <a:t>is expressed as shown in Equation 4-6.</a:t>
            </a:r>
          </a:p>
        </p:txBody>
      </p:sp>
      <p:pic>
        <p:nvPicPr>
          <p:cNvPr id="4" name="Picture 3"/>
          <p:cNvPicPr>
            <a:picLocks noChangeAspect="1"/>
          </p:cNvPicPr>
          <p:nvPr/>
        </p:nvPicPr>
        <p:blipFill>
          <a:blip r:embed="rId2"/>
          <a:stretch>
            <a:fillRect/>
          </a:stretch>
        </p:blipFill>
        <p:spPr>
          <a:xfrm>
            <a:off x="1618691" y="5633884"/>
            <a:ext cx="5399260" cy="760459"/>
          </a:xfrm>
          <a:prstGeom prst="rect">
            <a:avLst/>
          </a:prstGeom>
        </p:spPr>
      </p:pic>
    </p:spTree>
    <p:extLst>
      <p:ext uri="{BB962C8B-B14F-4D97-AF65-F5344CB8AC3E}">
        <p14:creationId xmlns:p14="http://schemas.microsoft.com/office/powerpoint/2010/main" val="1814321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Additional Algorithms 1/3</a:t>
            </a:r>
            <a:endParaRPr lang="en-US" dirty="0"/>
          </a:p>
        </p:txBody>
      </p:sp>
      <p:sp>
        <p:nvSpPr>
          <p:cNvPr id="3" name="Content Placeholder 2"/>
          <p:cNvSpPr>
            <a:spLocks noGrp="1"/>
          </p:cNvSpPr>
          <p:nvPr>
            <p:ph idx="1"/>
          </p:nvPr>
        </p:nvSpPr>
        <p:spPr/>
        <p:txBody>
          <a:bodyPr>
            <a:normAutofit/>
          </a:bodyPr>
          <a:lstStyle/>
          <a:p>
            <a:r>
              <a:rPr lang="en-US" sz="2500" dirty="0"/>
              <a:t>k-means clustering method is easily applied to numeric data where the concept of distance can naturally be applied. </a:t>
            </a:r>
          </a:p>
          <a:p>
            <a:r>
              <a:rPr lang="en-US" sz="2500" dirty="0"/>
              <a:t>However, it may be necessary or desirable to use an alternative clustering algorithm. </a:t>
            </a:r>
          </a:p>
          <a:p>
            <a:r>
              <a:rPr lang="en-US" sz="2500" dirty="0"/>
              <a:t>As discussed, k-means does not handle categorical data. In such cases, k-modes is a commonly used method for clustering categorical data based on the number of differences in the respective components of the attributes. </a:t>
            </a:r>
          </a:p>
          <a:p>
            <a:r>
              <a:rPr lang="en-US" sz="2500" dirty="0"/>
              <a:t>For example, if each object has four attributes, distance from (a, b, e, d) to (d, d, d, d) is 3. In R, the function </a:t>
            </a:r>
            <a:r>
              <a:rPr lang="en-US" sz="2500" dirty="0" err="1"/>
              <a:t>kmode</a:t>
            </a:r>
            <a:r>
              <a:rPr lang="en-US" sz="2500" dirty="0"/>
              <a:t>() is implemented in the </a:t>
            </a:r>
            <a:r>
              <a:rPr lang="en-US" sz="2500" b="1" dirty="0" err="1"/>
              <a:t>klaR</a:t>
            </a:r>
            <a:r>
              <a:rPr lang="en-US" sz="2500" dirty="0"/>
              <a:t> package</a:t>
            </a:r>
          </a:p>
        </p:txBody>
      </p:sp>
    </p:spTree>
    <p:extLst>
      <p:ext uri="{BB962C8B-B14F-4D97-AF65-F5344CB8AC3E}">
        <p14:creationId xmlns:p14="http://schemas.microsoft.com/office/powerpoint/2010/main" val="156339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Additional Algorithms 2/3</a:t>
            </a:r>
            <a:endParaRPr lang="en-US" dirty="0"/>
          </a:p>
        </p:txBody>
      </p:sp>
      <p:sp>
        <p:nvSpPr>
          <p:cNvPr id="3" name="Content Placeholder 2"/>
          <p:cNvSpPr>
            <a:spLocks noGrp="1"/>
          </p:cNvSpPr>
          <p:nvPr>
            <p:ph idx="1"/>
          </p:nvPr>
        </p:nvSpPr>
        <p:spPr/>
        <p:txBody>
          <a:bodyPr>
            <a:noAutofit/>
          </a:bodyPr>
          <a:lstStyle/>
          <a:p>
            <a:r>
              <a:rPr lang="en-US" sz="2800" dirty="0"/>
              <a:t>k-means and k-modes divide the entire dataset into distinct groups, both approaches are considered partitioning methods. </a:t>
            </a:r>
          </a:p>
          <a:p>
            <a:r>
              <a:rPr lang="en-US" sz="2800" dirty="0"/>
              <a:t>A third partitioning method: Partitioning around </a:t>
            </a:r>
            <a:r>
              <a:rPr lang="en-US" sz="2800" dirty="0" err="1"/>
              <a:t>Medoids</a:t>
            </a:r>
            <a:r>
              <a:rPr lang="en-US" sz="2800" dirty="0"/>
              <a:t> (PAM). </a:t>
            </a:r>
          </a:p>
          <a:p>
            <a:pPr lvl="1"/>
            <a:r>
              <a:rPr lang="en-US" sz="2400" dirty="0"/>
              <a:t>A </a:t>
            </a:r>
            <a:r>
              <a:rPr lang="en-US" sz="2400" dirty="0" err="1"/>
              <a:t>medoid</a:t>
            </a:r>
            <a:r>
              <a:rPr lang="en-US" sz="2400" dirty="0"/>
              <a:t> is a representative object in a set of objects. </a:t>
            </a:r>
          </a:p>
          <a:p>
            <a:pPr lvl="1"/>
            <a:r>
              <a:rPr lang="en-US" sz="2400" b="1" i="1" dirty="0" err="1"/>
              <a:t>medoids</a:t>
            </a:r>
            <a:r>
              <a:rPr lang="en-US" sz="2400" b="1" i="1" dirty="0"/>
              <a:t> </a:t>
            </a:r>
            <a:r>
              <a:rPr lang="en-US" sz="2400" dirty="0"/>
              <a:t>are objects in each cluster that minimize the sum of the distances from the </a:t>
            </a:r>
            <a:r>
              <a:rPr lang="en-US" sz="2400" dirty="0" err="1"/>
              <a:t>medoid</a:t>
            </a:r>
            <a:r>
              <a:rPr lang="en-US" sz="2400" dirty="0"/>
              <a:t> to the other objects in the cluster.</a:t>
            </a:r>
          </a:p>
          <a:p>
            <a:pPr lvl="1"/>
            <a:r>
              <a:rPr lang="en-US" sz="2400" dirty="0"/>
              <a:t>Advantage of using PAM is that the “center” of each cluster is an actual object in the dataset. </a:t>
            </a:r>
          </a:p>
          <a:p>
            <a:pPr lvl="1"/>
            <a:r>
              <a:rPr lang="en-US" sz="2400" dirty="0"/>
              <a:t>PAM implemented in R by </a:t>
            </a:r>
            <a:r>
              <a:rPr lang="en-US" sz="2400" b="1" dirty="0"/>
              <a:t>pam()</a:t>
            </a:r>
            <a:r>
              <a:rPr lang="en-US" sz="2400" dirty="0"/>
              <a:t> function included in cluster R package. </a:t>
            </a:r>
            <a:r>
              <a:rPr lang="en-US" sz="2400" b="1" dirty="0" err="1"/>
              <a:t>fpc</a:t>
            </a:r>
            <a:r>
              <a:rPr lang="en-US" sz="2400" dirty="0"/>
              <a:t> R package includes a function </a:t>
            </a:r>
            <a:r>
              <a:rPr lang="en-US" sz="2400" b="1" dirty="0" err="1"/>
              <a:t>pamk</a:t>
            </a:r>
            <a:r>
              <a:rPr lang="en-US" sz="2400" b="1" dirty="0"/>
              <a:t>(), </a:t>
            </a:r>
            <a:r>
              <a:rPr lang="en-US" sz="2400" dirty="0"/>
              <a:t>which uses pam() function to find the optimal value for k.</a:t>
            </a:r>
          </a:p>
        </p:txBody>
      </p:sp>
    </p:spTree>
    <p:extLst>
      <p:ext uri="{BB962C8B-B14F-4D97-AF65-F5344CB8AC3E}">
        <p14:creationId xmlns:p14="http://schemas.microsoft.com/office/powerpoint/2010/main" val="342268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Additional Algorithms 3/3</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a:t>Other clustering methods</a:t>
            </a:r>
            <a:r>
              <a:rPr lang="en-US" sz="2800" b="1" dirty="0"/>
              <a:t>: hierarchical agglomerative clustering and density clustering methods</a:t>
            </a:r>
          </a:p>
          <a:p>
            <a:r>
              <a:rPr lang="en-US" sz="2800" b="1" dirty="0"/>
              <a:t>hierarchical agglomerative</a:t>
            </a:r>
            <a:r>
              <a:rPr lang="en-US" sz="2800" dirty="0"/>
              <a:t>: each object is initially placed in its own cluster, then clusters combined with the most similar cluster. This process is repeated until one cluster, which includes all the objects, exists. R </a:t>
            </a:r>
            <a:r>
              <a:rPr lang="en-US" sz="2800" b="1" dirty="0"/>
              <a:t>stats</a:t>
            </a:r>
            <a:r>
              <a:rPr lang="en-US" sz="2800" dirty="0"/>
              <a:t> package includes the </a:t>
            </a:r>
            <a:r>
              <a:rPr lang="en-US" sz="2800" dirty="0" err="1"/>
              <a:t>hclust</a:t>
            </a:r>
            <a:r>
              <a:rPr lang="en-US" sz="2800" dirty="0"/>
              <a:t>() function for performing hierarchical agglomerative clustering.</a:t>
            </a:r>
          </a:p>
          <a:p>
            <a:r>
              <a:rPr lang="en-US" sz="2800" b="1" dirty="0"/>
              <a:t>In density-based</a:t>
            </a:r>
            <a:r>
              <a:rPr lang="en-US" sz="2800" dirty="0"/>
              <a:t>: clusters are identified by concentration of points. </a:t>
            </a:r>
            <a:r>
              <a:rPr lang="en-US" sz="2800" dirty="0" err="1"/>
              <a:t>fpc</a:t>
            </a:r>
            <a:r>
              <a:rPr lang="en-US" sz="2800" dirty="0"/>
              <a:t> R package includes a function, </a:t>
            </a:r>
            <a:r>
              <a:rPr lang="en-US" sz="2800" dirty="0" err="1"/>
              <a:t>dbscan</a:t>
            </a:r>
            <a:r>
              <a:rPr lang="en-US" sz="2800" dirty="0"/>
              <a:t>(), to perform density-based clustering analysis. Density-based clustering can be useful to identify irregularly shaped clusters.</a:t>
            </a:r>
            <a:endParaRPr lang="en-US" sz="2800" b="1" dirty="0"/>
          </a:p>
        </p:txBody>
      </p:sp>
    </p:spTree>
    <p:extLst>
      <p:ext uri="{BB962C8B-B14F-4D97-AF65-F5344CB8AC3E}">
        <p14:creationId xmlns:p14="http://schemas.microsoft.com/office/powerpoint/2010/main" val="4004239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a:t>Clustering analysis groups similar objects based on the objects’ attributes applied in areas such as marketing, economics, biology, and medicine</a:t>
            </a:r>
          </a:p>
          <a:p>
            <a:r>
              <a:rPr lang="en-US" dirty="0"/>
              <a:t>k-means algorithm and its implementation in R. To use k-means properly, it is important to do the following:</a:t>
            </a:r>
          </a:p>
          <a:p>
            <a:pPr lvl="1"/>
            <a:r>
              <a:rPr lang="en-US" dirty="0"/>
              <a:t>Properly scale the attribute values to prevent certain attributes from dominating the other attributes</a:t>
            </a:r>
          </a:p>
          <a:p>
            <a:pPr lvl="1"/>
            <a:r>
              <a:rPr lang="en-US" dirty="0"/>
              <a:t>Ensure that the concept of distance between the assigned values within an attribute is meaningful</a:t>
            </a:r>
          </a:p>
          <a:p>
            <a:pPr lvl="1"/>
            <a:r>
              <a:rPr lang="en-US" dirty="0"/>
              <a:t>Choose the number of clusters, k, such that the sum of the Within Sum of Squares (WSS) of the distances is reasonably minimized. A plot such as the example in Figure 4-5 can be helpful in this respect</a:t>
            </a:r>
          </a:p>
          <a:p>
            <a:r>
              <a:rPr lang="en-US" dirty="0"/>
              <a:t>If k-means does not appear to be an appropriate clustering technique for a given dataset, then alternative techniques such as k-modes or PAM should be considered.</a:t>
            </a:r>
          </a:p>
          <a:p>
            <a:endParaRPr lang="en-US" dirty="0"/>
          </a:p>
        </p:txBody>
      </p:sp>
    </p:spTree>
    <p:extLst>
      <p:ext uri="{BB962C8B-B14F-4D97-AF65-F5344CB8AC3E}">
        <p14:creationId xmlns:p14="http://schemas.microsoft.com/office/powerpoint/2010/main" val="387360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Overview of Clustering (1)</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use of </a:t>
            </a:r>
            <a:r>
              <a:rPr lang="en-US" b="1" i="1" dirty="0"/>
              <a:t>unsupervised </a:t>
            </a:r>
            <a:r>
              <a:rPr lang="en-US" dirty="0"/>
              <a:t>techniques for grouping similar objects</a:t>
            </a:r>
          </a:p>
          <a:p>
            <a:r>
              <a:rPr lang="en-US" dirty="0"/>
              <a:t>Unsupervised in the sense that the data scientist does not determine in advance the labels to apply to the clusters</a:t>
            </a:r>
          </a:p>
          <a:p>
            <a:r>
              <a:rPr lang="en-US" dirty="0"/>
              <a:t>Structure of data describes the objects of interest and determines how best to group objects.</a:t>
            </a:r>
          </a:p>
          <a:p>
            <a:r>
              <a:rPr lang="en-US" dirty="0"/>
              <a:t>For example, based on customers’ personal income, it is straightforward to divide the customers into three groups depending on arbitrarily selected values. The customers could be divided into three groups as follows:</a:t>
            </a:r>
          </a:p>
          <a:p>
            <a:pPr lvl="1"/>
            <a:r>
              <a:rPr lang="en-US" dirty="0"/>
              <a:t>Earn less than $10,000</a:t>
            </a:r>
          </a:p>
          <a:p>
            <a:pPr lvl="1"/>
            <a:r>
              <a:rPr lang="en-US" dirty="0"/>
              <a:t>Earn between $10,000 and $99,999</a:t>
            </a:r>
          </a:p>
          <a:p>
            <a:pPr lvl="1"/>
            <a:r>
              <a:rPr lang="en-US" dirty="0"/>
              <a:t>Earn $100,000 or more</a:t>
            </a:r>
          </a:p>
          <a:p>
            <a:r>
              <a:rPr lang="en-US" dirty="0"/>
              <a:t>In this case, the income levels were chosen somewhat subjectively based on easy-to-communicate points of delineation. However, such groupings do not indicate a natural affinity of the customers within each group</a:t>
            </a:r>
          </a:p>
        </p:txBody>
      </p:sp>
    </p:spTree>
    <p:extLst>
      <p:ext uri="{BB962C8B-B14F-4D97-AF65-F5344CB8AC3E}">
        <p14:creationId xmlns:p14="http://schemas.microsoft.com/office/powerpoint/2010/main" val="20278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Overview of Clustering (2)</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other words, no inherent reason to believe that the customer making $90,000 will behave any differently than customer making $110,000. </a:t>
            </a:r>
          </a:p>
          <a:p>
            <a:r>
              <a:rPr lang="en-US" dirty="0"/>
              <a:t>As additional dimensions are introduced by adding more variables about the customers, the task of finding meaningful groupings becomes more complex. </a:t>
            </a:r>
          </a:p>
          <a:p>
            <a:r>
              <a:rPr lang="en-US" dirty="0"/>
              <a:t>For instance, suppose variables such as age, years of education, household size, and annual purchase expenditures were considered along with the personal income variable.</a:t>
            </a:r>
          </a:p>
          <a:p>
            <a:r>
              <a:rPr lang="en-US" dirty="0"/>
              <a:t>What are the natural occurring groupings of customers? This is the type of question that clustering analysis can help answer. </a:t>
            </a:r>
          </a:p>
          <a:p>
            <a:r>
              <a:rPr lang="en-US" dirty="0"/>
              <a:t>Clustering often used for exploratory analysis of the data. Clustering techniques are utilized in marketing, economics, and various branches of science. A popular clustering method is k-means.</a:t>
            </a:r>
          </a:p>
        </p:txBody>
      </p:sp>
    </p:spTree>
    <p:extLst>
      <p:ext uri="{BB962C8B-B14F-4D97-AF65-F5344CB8AC3E}">
        <p14:creationId xmlns:p14="http://schemas.microsoft.com/office/powerpoint/2010/main" val="251239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4.2 K-means (1)</a:t>
            </a:r>
            <a:endParaRPr lang="en-US" dirty="0"/>
          </a:p>
        </p:txBody>
      </p:sp>
      <p:sp>
        <p:nvSpPr>
          <p:cNvPr id="3" name="Content Placeholder 2"/>
          <p:cNvSpPr>
            <a:spLocks noGrp="1"/>
          </p:cNvSpPr>
          <p:nvPr>
            <p:ph idx="1"/>
          </p:nvPr>
        </p:nvSpPr>
        <p:spPr/>
        <p:txBody>
          <a:bodyPr>
            <a:normAutofit/>
          </a:bodyPr>
          <a:lstStyle/>
          <a:p>
            <a:r>
              <a:rPr lang="en-US" sz="2800" b="1" i="1" dirty="0"/>
              <a:t>k-means</a:t>
            </a:r>
            <a:r>
              <a:rPr lang="en-US" sz="2800" dirty="0"/>
              <a:t> is a technique that, for a chosen value of k, identifies k clusters of objects based on the objects’ proximity to the center of the k groups</a:t>
            </a:r>
          </a:p>
          <a:p>
            <a:r>
              <a:rPr lang="en-US" sz="2800" dirty="0"/>
              <a:t>Center is determined as “</a:t>
            </a:r>
            <a:r>
              <a:rPr lang="en-US" sz="2800" b="1" dirty="0"/>
              <a:t>mean</a:t>
            </a:r>
            <a:r>
              <a:rPr lang="en-US" sz="2800" dirty="0"/>
              <a:t>” of each cluster’s n-dimensional vector of attributes</a:t>
            </a:r>
          </a:p>
          <a:p>
            <a:endParaRPr lang="en-US" sz="2800" dirty="0"/>
          </a:p>
        </p:txBody>
      </p:sp>
    </p:spTree>
    <p:extLst>
      <p:ext uri="{BB962C8B-B14F-4D97-AF65-F5344CB8AC3E}">
        <p14:creationId xmlns:p14="http://schemas.microsoft.com/office/powerpoint/2010/main" val="1880089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4.2 K-means (2)</a:t>
            </a:r>
            <a:endParaRPr lang="en-US" dirty="0"/>
          </a:p>
        </p:txBody>
      </p:sp>
      <p:sp>
        <p:nvSpPr>
          <p:cNvPr id="3" name="Content Placeholder 2"/>
          <p:cNvSpPr>
            <a:spLocks noGrp="1"/>
          </p:cNvSpPr>
          <p:nvPr>
            <p:ph idx="1"/>
          </p:nvPr>
        </p:nvSpPr>
        <p:spPr>
          <a:xfrm>
            <a:off x="1104900" y="1600200"/>
            <a:ext cx="4927190" cy="4572000"/>
          </a:xfrm>
        </p:spPr>
        <p:txBody>
          <a:bodyPr/>
          <a:lstStyle/>
          <a:p>
            <a:r>
              <a:rPr lang="en-US" dirty="0"/>
              <a:t>Figure 4-1 illustrates three clusters of objects with two attributes. </a:t>
            </a:r>
          </a:p>
          <a:p>
            <a:r>
              <a:rPr lang="en-US" dirty="0"/>
              <a:t>Each object n the dataset is represented by a small dot color-coded to the closest large dot, the mean of the cluster.</a:t>
            </a:r>
          </a:p>
        </p:txBody>
      </p:sp>
      <p:pic>
        <p:nvPicPr>
          <p:cNvPr id="4" name="Picture 3"/>
          <p:cNvPicPr>
            <a:picLocks noChangeAspect="1"/>
          </p:cNvPicPr>
          <p:nvPr/>
        </p:nvPicPr>
        <p:blipFill>
          <a:blip r:embed="rId2"/>
          <a:stretch>
            <a:fillRect/>
          </a:stretch>
        </p:blipFill>
        <p:spPr>
          <a:xfrm>
            <a:off x="6430837" y="1474839"/>
            <a:ext cx="4654745" cy="4697361"/>
          </a:xfrm>
          <a:prstGeom prst="rect">
            <a:avLst/>
          </a:prstGeom>
        </p:spPr>
      </p:pic>
      <p:sp>
        <p:nvSpPr>
          <p:cNvPr id="5" name="TextBox 4"/>
          <p:cNvSpPr txBox="1"/>
          <p:nvPr/>
        </p:nvSpPr>
        <p:spPr>
          <a:xfrm>
            <a:off x="6769510" y="6229906"/>
            <a:ext cx="4974439" cy="369332"/>
          </a:xfrm>
          <a:prstGeom prst="rect">
            <a:avLst/>
          </a:prstGeom>
          <a:noFill/>
        </p:spPr>
        <p:txBody>
          <a:bodyPr wrap="none" rtlCol="0">
            <a:spAutoFit/>
          </a:bodyPr>
          <a:lstStyle/>
          <a:p>
            <a:r>
              <a:rPr lang="en-US" b="1" dirty="0"/>
              <a:t>FIGURE 4-1 </a:t>
            </a:r>
            <a:r>
              <a:rPr lang="en-US" i="1" dirty="0"/>
              <a:t>Possible k-means clusters for k=3</a:t>
            </a:r>
            <a:endParaRPr lang="en-US" dirty="0"/>
          </a:p>
        </p:txBody>
      </p:sp>
    </p:spTree>
    <p:extLst>
      <p:ext uri="{BB962C8B-B14F-4D97-AF65-F5344CB8AC3E}">
        <p14:creationId xmlns:p14="http://schemas.microsoft.com/office/powerpoint/2010/main" val="88019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2.1 Use Cases - </a:t>
            </a:r>
            <a:r>
              <a:rPr lang="en-US" b="1" i="1" dirty="0"/>
              <a:t>Image Processing</a:t>
            </a:r>
            <a:endParaRPr lang="en-US" dirty="0"/>
          </a:p>
        </p:txBody>
      </p:sp>
      <p:sp>
        <p:nvSpPr>
          <p:cNvPr id="3" name="Content Placeholder 2"/>
          <p:cNvSpPr>
            <a:spLocks noGrp="1"/>
          </p:cNvSpPr>
          <p:nvPr>
            <p:ph idx="1"/>
          </p:nvPr>
        </p:nvSpPr>
        <p:spPr/>
        <p:txBody>
          <a:bodyPr>
            <a:normAutofit/>
          </a:bodyPr>
          <a:lstStyle/>
          <a:p>
            <a:r>
              <a:rPr lang="en-US" dirty="0"/>
              <a:t>Clustering is primarily an exploratory technique to discover hidden structures of the data, prelude to more focused analysis or decision processes</a:t>
            </a:r>
          </a:p>
          <a:p>
            <a:r>
              <a:rPr lang="en-US" dirty="0"/>
              <a:t>Applications of k-means are image processing, medical, and customer segmentation</a:t>
            </a:r>
          </a:p>
          <a:p>
            <a:r>
              <a:rPr lang="en-US" dirty="0"/>
              <a:t>Video is one example of the growing volumes of unstructured data being collected. Within each frame of a video, k-means analysis can be used to identify objects in the video</a:t>
            </a:r>
          </a:p>
          <a:p>
            <a:r>
              <a:rPr lang="en-US" dirty="0"/>
              <a:t>Each frame, the task is to determine which pixels are most similar to each other. Attributes of each pixel can include </a:t>
            </a:r>
            <a:r>
              <a:rPr lang="en-US" b="1" dirty="0"/>
              <a:t>brightness, color, and location</a:t>
            </a:r>
            <a:r>
              <a:rPr lang="en-US" dirty="0"/>
              <a:t>, the x and y coordinates in the frame</a:t>
            </a:r>
          </a:p>
        </p:txBody>
      </p:sp>
    </p:spTree>
    <p:extLst>
      <p:ext uri="{BB962C8B-B14F-4D97-AF65-F5344CB8AC3E}">
        <p14:creationId xmlns:p14="http://schemas.microsoft.com/office/powerpoint/2010/main" val="3260892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2.1 Use Cases - </a:t>
            </a:r>
            <a:r>
              <a:rPr lang="en-US" b="1" i="1" dirty="0"/>
              <a:t>Medical</a:t>
            </a:r>
            <a:endParaRPr lang="en-US" dirty="0"/>
          </a:p>
        </p:txBody>
      </p:sp>
      <p:sp>
        <p:nvSpPr>
          <p:cNvPr id="3" name="Content Placeholder 2"/>
          <p:cNvSpPr>
            <a:spLocks noGrp="1"/>
          </p:cNvSpPr>
          <p:nvPr>
            <p:ph idx="1"/>
          </p:nvPr>
        </p:nvSpPr>
        <p:spPr/>
        <p:txBody>
          <a:bodyPr>
            <a:normAutofit/>
          </a:bodyPr>
          <a:lstStyle/>
          <a:p>
            <a:r>
              <a:rPr lang="en-US" sz="2800" dirty="0"/>
              <a:t>Patient attributes such as age, height, weight, systolic and diastolic blood pressures, cholesterol level, and other attributes can identify naturally occurring clusters</a:t>
            </a:r>
          </a:p>
          <a:p>
            <a:r>
              <a:rPr lang="en-US" sz="2800" dirty="0"/>
              <a:t>These clusters could be used to target individuals for specific preventive measures or clinical trial participation. </a:t>
            </a:r>
          </a:p>
          <a:p>
            <a:r>
              <a:rPr lang="en-US" sz="2800" dirty="0"/>
              <a:t>Clustering is useful in biology for the classification of plants and animals as well as in the field of human genetics.</a:t>
            </a:r>
          </a:p>
        </p:txBody>
      </p:sp>
    </p:spTree>
    <p:extLst>
      <p:ext uri="{BB962C8B-B14F-4D97-AF65-F5344CB8AC3E}">
        <p14:creationId xmlns:p14="http://schemas.microsoft.com/office/powerpoint/2010/main" val="1800209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873beb7-5857-4685-be1f-d57550cc96cc"/>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13337</TotalTime>
  <Words>3564</Words>
  <Application>Microsoft Office PowerPoint</Application>
  <PresentationFormat>Widescreen</PresentationFormat>
  <Paragraphs>187</Paragraphs>
  <Slides>36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Courier New</vt:lpstr>
      <vt:lpstr>Euphemia</vt:lpstr>
      <vt:lpstr>Plantagenet Cherokee</vt:lpstr>
      <vt:lpstr>Wingdings</vt:lpstr>
      <vt:lpstr>Academic Literature 16x9</vt:lpstr>
      <vt:lpstr>Advanced Analytical Theory and Methods: Clustering</vt:lpstr>
      <vt:lpstr>Objectives</vt:lpstr>
      <vt:lpstr>Content</vt:lpstr>
      <vt:lpstr>1 Overview of Clustering (1)</vt:lpstr>
      <vt:lpstr>1 Overview of Clustering (2)</vt:lpstr>
      <vt:lpstr>4.2 K-means (1)</vt:lpstr>
      <vt:lpstr>4.2 K-means (2)</vt:lpstr>
      <vt:lpstr>2.1 Use Cases - Image Processing</vt:lpstr>
      <vt:lpstr>2.1 Use Cases - Medical</vt:lpstr>
      <vt:lpstr>2.1 Use Cases - Customer Segmentation</vt:lpstr>
      <vt:lpstr>2.2 Overview of the Method (1)</vt:lpstr>
      <vt:lpstr>2.2 Overview of the Method (2)</vt:lpstr>
      <vt:lpstr>2.2 Overview of the Method (3)</vt:lpstr>
      <vt:lpstr>2.2 Overview of the Method (4)</vt:lpstr>
      <vt:lpstr>2.2 Overview of the Method (5)</vt:lpstr>
      <vt:lpstr>2.2 Overview of the Method (6)</vt:lpstr>
      <vt:lpstr>2.3 Determining the Number of Clusters</vt:lpstr>
      <vt:lpstr>2.3.1 Using R to Perform a K-means Analysis (1)</vt:lpstr>
      <vt:lpstr>2.3.1 Using R to Perform a K-means Analysis (2)</vt:lpstr>
      <vt:lpstr>2.3.1 Using R to Perform a K-means Analysis (3)</vt:lpstr>
      <vt:lpstr>2.3.1 Using R to Perform a K-means Analysis (4)</vt:lpstr>
      <vt:lpstr>2.3.1 Using R to Perform a K-means Analysis (5)</vt:lpstr>
      <vt:lpstr>2.3.1 Using R to Perform a K-means Analysis (6)</vt:lpstr>
      <vt:lpstr>2.3.1 Using R to Perform a K-means Analysis (7)</vt:lpstr>
      <vt:lpstr>2.4 Diagnostics (1)</vt:lpstr>
      <vt:lpstr>2.4 Diagnostics (2)</vt:lpstr>
      <vt:lpstr>2.5 Reasons to Choose and Cautions</vt:lpstr>
      <vt:lpstr>2.5.1Object Attributes</vt:lpstr>
      <vt:lpstr>3.5.2 Units of Measure (1)</vt:lpstr>
      <vt:lpstr>3.5.2 Units of Measure (2)</vt:lpstr>
      <vt:lpstr>3.5.3Rescaling</vt:lpstr>
      <vt:lpstr>3.5.4Additional Considerations</vt:lpstr>
      <vt:lpstr>3 Additional Algorithms 1/3</vt:lpstr>
      <vt:lpstr>3 Additional Algorithms 2/3</vt:lpstr>
      <vt:lpstr>3 Additional Algorithms 3/3</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Chu Dinh Phu 2 (FE Ban NCPT)</cp:lastModifiedBy>
  <cp:revision>309</cp:revision>
  <dcterms:created xsi:type="dcterms:W3CDTF">2021-08-24T09:33:39Z</dcterms:created>
  <dcterms:modified xsi:type="dcterms:W3CDTF">2023-09-20T22:45:52Z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