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handoutMasterIdLst>
    <p:handoutMasterId r:id="rId44"/>
  </p:handoutMasterIdLst>
  <p:sldIdLst>
    <p:sldId id="256" r:id="rId5"/>
    <p:sldId id="269" r:id="rId6"/>
    <p:sldId id="257" r:id="rId7"/>
    <p:sldId id="285" r:id="rId8"/>
    <p:sldId id="286" r:id="rId9"/>
    <p:sldId id="318" r:id="rId10"/>
    <p:sldId id="319" r:id="rId11"/>
    <p:sldId id="320" r:id="rId12"/>
    <p:sldId id="321" r:id="rId13"/>
    <p:sldId id="287" r:id="rId14"/>
    <p:sldId id="288" r:id="rId15"/>
    <p:sldId id="289" r:id="rId16"/>
    <p:sldId id="290" r:id="rId17"/>
    <p:sldId id="291" r:id="rId18"/>
    <p:sldId id="292" r:id="rId19"/>
    <p:sldId id="293" r:id="rId20"/>
    <p:sldId id="296" r:id="rId21"/>
    <p:sldId id="297"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298" r:id="rId38"/>
    <p:sldId id="301" r:id="rId39"/>
    <p:sldId id="299" r:id="rId40"/>
    <p:sldId id="300" r:id="rId41"/>
    <p:sldId id="28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87247" autoAdjust="0"/>
  </p:normalViewPr>
  <p:slideViewPr>
    <p:cSldViewPr snapToGrid="0" showGuides="1">
      <p:cViewPr varScale="1">
        <p:scale>
          <a:sx n="88" d="100"/>
          <a:sy n="88" d="100"/>
        </p:scale>
        <p:origin x="494" y="8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9/21/2023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9/21/2023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downward closure property: </a:t>
            </a:r>
            <a:r>
              <a:rPr lang="en-US" b="1" i="1" dirty="0" err="1"/>
              <a:t>Thuộc</a:t>
            </a:r>
            <a:r>
              <a:rPr lang="en-US" b="1" i="1" baseline="0" dirty="0"/>
              <a:t> </a:t>
            </a:r>
            <a:r>
              <a:rPr lang="en-US" b="1" i="1" baseline="0" dirty="0" err="1"/>
              <a:t>tính</a:t>
            </a:r>
            <a:r>
              <a:rPr lang="en-US" b="1" i="1" baseline="0" dirty="0"/>
              <a:t> </a:t>
            </a:r>
            <a:r>
              <a:rPr lang="en-US" b="1" i="1" baseline="0" dirty="0" err="1"/>
              <a:t>đóng</a:t>
            </a:r>
            <a:r>
              <a:rPr lang="en-US" b="1" i="1" baseline="0" dirty="0"/>
              <a:t> </a:t>
            </a:r>
            <a:r>
              <a:rPr lang="en-US" b="1" i="1" baseline="0" dirty="0" err="1"/>
              <a:t>dưới</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9</a:t>
            </a:fld>
            <a:endParaRPr lang="en-US"/>
          </a:p>
        </p:txBody>
      </p:sp>
    </p:spTree>
    <p:extLst>
      <p:ext uri="{BB962C8B-B14F-4D97-AF65-F5344CB8AC3E}">
        <p14:creationId xmlns:p14="http://schemas.microsoft.com/office/powerpoint/2010/main" val="750508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word </a:t>
            </a:r>
            <a:r>
              <a:rPr lang="en-US" b="1" i="1" dirty="0"/>
              <a:t>prune </a:t>
            </a:r>
            <a:r>
              <a:rPr lang="en-US" dirty="0"/>
              <a:t>is used like it would be in gardening, where unwanted branches of a bush are clipped away</a:t>
            </a:r>
          </a:p>
        </p:txBody>
      </p:sp>
      <p:sp>
        <p:nvSpPr>
          <p:cNvPr id="4" name="Slide Number Placeholder 3"/>
          <p:cNvSpPr>
            <a:spLocks noGrp="1"/>
          </p:cNvSpPr>
          <p:nvPr>
            <p:ph type="sldNum" sz="quarter" idx="10"/>
          </p:nvPr>
        </p:nvSpPr>
        <p:spPr/>
        <p:txBody>
          <a:bodyPr/>
          <a:lstStyle/>
          <a:p>
            <a:fld id="{0A3C37BE-C303-496D-B5CD-85F2937540FC}" type="slidenum">
              <a:rPr lang="en-US" smtClean="0"/>
              <a:t>11</a:t>
            </a:fld>
            <a:endParaRPr lang="en-US"/>
          </a:p>
        </p:txBody>
      </p:sp>
    </p:spTree>
    <p:extLst>
      <p:ext uri="{BB962C8B-B14F-4D97-AF65-F5344CB8AC3E}">
        <p14:creationId xmlns:p14="http://schemas.microsoft.com/office/powerpoint/2010/main" val="4041490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12</a:t>
            </a:fld>
            <a:endParaRPr lang="en-US"/>
          </a:p>
        </p:txBody>
      </p:sp>
    </p:spTree>
    <p:extLst>
      <p:ext uri="{BB962C8B-B14F-4D97-AF65-F5344CB8AC3E}">
        <p14:creationId xmlns:p14="http://schemas.microsoft.com/office/powerpoint/2010/main" val="203787220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9/21/2023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pic>
        <p:nvPicPr>
          <p:cNvPr id="10" name="Picture 9">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4"/>
          <a:srcRect/>
          <a:stretch>
            <a:fillRect/>
          </a:stretch>
        </p:blipFill>
        <p:spPr bwMode="auto">
          <a:xfrm>
            <a:off x="63884" y="49248"/>
            <a:ext cx="2078984" cy="575433"/>
          </a:xfrm>
          <a:prstGeom prst="rect">
            <a:avLst/>
          </a:prstGeom>
          <a:noFill/>
          <a:ln w="9525">
            <a:noFill/>
            <a:miter lim="800000"/>
            <a:headEnd/>
            <a:tailEnd/>
          </a:ln>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10680700" cy="1096962"/>
          </a:xfrm>
        </p:spPr>
        <p:txBody>
          <a:bodyPr/>
          <a:lstStyle/>
          <a:p>
            <a:r>
              <a:rPr lang="en-US" dirty="0"/>
              <a:t>Click to edit Master title style</a:t>
            </a:r>
            <a:endParaRPr dirty="0"/>
          </a:p>
        </p:txBody>
      </p:sp>
      <p:sp>
        <p:nvSpPr>
          <p:cNvPr id="3" name="Content Placeholder 2"/>
          <p:cNvSpPr>
            <a:spLocks noGrp="1"/>
          </p:cNvSpPr>
          <p:nvPr>
            <p:ph idx="1"/>
          </p:nvPr>
        </p:nvSpPr>
        <p:spPr>
          <a:xfrm>
            <a:off x="1104900" y="1536701"/>
            <a:ext cx="10680700" cy="4819648"/>
          </a:xfrm>
        </p:spPr>
        <p:txBody>
          <a:bodyPr/>
          <a:lstStyle>
            <a:lvl1pPr>
              <a:defRPr sz="2400" baseline="0"/>
            </a:lvl1pPr>
            <a:lvl2pPr marL="685800" indent="-228600">
              <a:buFont typeface="Courier New" panose="02070309020205020404" pitchFamily="49" charset="0"/>
              <a:buChar char="o"/>
              <a:defRPr sz="2000" baseline="0"/>
            </a:lvl2pPr>
            <a:lvl3pPr marL="1143000" indent="-228600">
              <a:buFont typeface="Wingdings" panose="05000000000000000000" pitchFamily="2" charset="2"/>
              <a:buChar char="v"/>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a:xfrm>
            <a:off x="9956800" y="6356351"/>
            <a:ext cx="1828800" cy="365125"/>
          </a:xfrm>
        </p:spPr>
        <p:txBody>
          <a:bodyPr/>
          <a:lstStyle/>
          <a:p>
            <a:fld id="{0FF54DE5-C571-48E8-A5BC-B369434E2F44}" type="slidenum">
              <a:rPr/>
              <a:t>‹#›</a:t>
            </a:fld>
            <a:endParaRPr/>
          </a:p>
        </p:txBody>
      </p:sp>
      <p:pic>
        <p:nvPicPr>
          <p:cNvPr id="7" name="Picture 6">
            <a:extLst>
              <a:ext uri="{FF2B5EF4-FFF2-40B4-BE49-F238E27FC236}">
                <a16:creationId xmlns:a16="http://schemas.microsoft.com/office/drawing/2014/main" id="{F208ABF3-2307-E20D-8162-4AEB3C41D8A9}"/>
              </a:ext>
            </a:extLst>
          </p:cNvPr>
          <p:cNvPicPr>
            <a:picLocks noChangeAspect="1"/>
          </p:cNvPicPr>
          <p:nvPr userDrawn="1"/>
        </p:nvPicPr>
        <p:blipFill>
          <a:blip r:embed="rId2"/>
          <a:stretch>
            <a:fillRect/>
          </a:stretch>
        </p:blipFill>
        <p:spPr>
          <a:xfrm>
            <a:off x="34836" y="17421"/>
            <a:ext cx="1554145" cy="696686"/>
          </a:xfrm>
          <a:prstGeom prst="rect">
            <a:avLst/>
          </a:prstGeom>
        </p:spPr>
      </p:pic>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26125"/>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4" name="Picture 3">
            <a:extLst>
              <a:ext uri="{FF2B5EF4-FFF2-40B4-BE49-F238E27FC236}">
                <a16:creationId xmlns:a16="http://schemas.microsoft.com/office/drawing/2014/main" id="{6E345029-5B40-8D7B-A656-1ADDA4166747}"/>
              </a:ext>
            </a:extLst>
          </p:cNvPr>
          <p:cNvPicPr>
            <a:picLocks noChangeAspect="1"/>
          </p:cNvPicPr>
          <p:nvPr userDrawn="1"/>
        </p:nvPicPr>
        <p:blipFill>
          <a:blip r:embed="rId4"/>
          <a:stretch>
            <a:fillRect/>
          </a:stretch>
        </p:blipFill>
        <p:spPr>
          <a:xfrm>
            <a:off x="0" y="5860"/>
            <a:ext cx="1552792" cy="733527"/>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9/21/2023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9/21/2023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9/21/2023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9/21/2023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6019800" cy="2219691"/>
          </a:xfrm>
        </p:spPr>
        <p:txBody>
          <a:bodyPr anchor="ctr">
            <a:normAutofit/>
          </a:bodyPr>
          <a:lstStyle/>
          <a:p>
            <a:r>
              <a:rPr lang="en-US" sz="3600" dirty="0"/>
              <a:t>Advanced Analytical</a:t>
            </a:r>
            <a:br>
              <a:rPr lang="en-US" sz="3600" dirty="0"/>
            </a:br>
            <a:r>
              <a:rPr lang="en-US" sz="3600" dirty="0"/>
              <a:t>Theory and Methods:</a:t>
            </a:r>
            <a:br>
              <a:rPr lang="en-US" sz="3600" dirty="0"/>
            </a:br>
            <a:r>
              <a:rPr lang="en-US" sz="3600" dirty="0"/>
              <a:t>Association Rules</a:t>
            </a:r>
            <a:endParaRPr lang="en-US" dirty="0"/>
          </a:p>
        </p:txBody>
      </p:sp>
      <p:sp>
        <p:nvSpPr>
          <p:cNvPr id="7" name="Subtitle 6"/>
          <p:cNvSpPr>
            <a:spLocks noGrp="1"/>
          </p:cNvSpPr>
          <p:nvPr>
            <p:ph type="subTitle" idx="1"/>
          </p:nvPr>
        </p:nvSpPr>
        <p:spPr/>
        <p:txBody>
          <a:bodyPr/>
          <a:lstStyle/>
          <a:p>
            <a:r>
              <a:rPr lang="en-US" dirty="0"/>
              <a:t>Author : FU</a:t>
            </a:r>
          </a:p>
          <a:p>
            <a:r>
              <a:rPr lang="en-US" dirty="0"/>
              <a:t>Date   : Mar-2022</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Overview of Association Rules (7)</a:t>
            </a:r>
            <a:endParaRPr lang="en-US" dirty="0"/>
          </a:p>
        </p:txBody>
      </p:sp>
      <p:sp>
        <p:nvSpPr>
          <p:cNvPr id="3" name="Content Placeholder 2"/>
          <p:cNvSpPr>
            <a:spLocks noGrp="1"/>
          </p:cNvSpPr>
          <p:nvPr>
            <p:ph idx="1"/>
          </p:nvPr>
        </p:nvSpPr>
        <p:spPr>
          <a:xfrm>
            <a:off x="1104900" y="1600200"/>
            <a:ext cx="2375719" cy="4572000"/>
          </a:xfrm>
        </p:spPr>
        <p:txBody>
          <a:bodyPr/>
          <a:lstStyle/>
          <a:p>
            <a:r>
              <a:rPr lang="en-US" b="1" dirty="0"/>
              <a:t>FIGURE 5-2 </a:t>
            </a:r>
            <a:r>
              <a:rPr lang="en-US" i="1" dirty="0" err="1"/>
              <a:t>Itemset</a:t>
            </a:r>
            <a:r>
              <a:rPr lang="en-US" i="1" dirty="0"/>
              <a:t> {A,B,C,D} and its subsets</a:t>
            </a:r>
            <a:endParaRPr lang="en-US" dirty="0"/>
          </a:p>
        </p:txBody>
      </p:sp>
      <p:pic>
        <p:nvPicPr>
          <p:cNvPr id="4" name="Picture 3"/>
          <p:cNvPicPr>
            <a:picLocks noChangeAspect="1"/>
          </p:cNvPicPr>
          <p:nvPr/>
        </p:nvPicPr>
        <p:blipFill>
          <a:blip r:embed="rId2"/>
          <a:stretch>
            <a:fillRect/>
          </a:stretch>
        </p:blipFill>
        <p:spPr>
          <a:xfrm>
            <a:off x="3716593" y="1600200"/>
            <a:ext cx="6266739" cy="4610218"/>
          </a:xfrm>
          <a:prstGeom prst="rect">
            <a:avLst/>
          </a:prstGeom>
        </p:spPr>
      </p:pic>
    </p:spTree>
    <p:extLst>
      <p:ext uri="{BB962C8B-B14F-4D97-AF65-F5344CB8AC3E}">
        <p14:creationId xmlns:p14="http://schemas.microsoft.com/office/powerpoint/2010/main" val="86620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a:t>
            </a:r>
            <a:r>
              <a:rPr lang="en-US" b="1" dirty="0" err="1"/>
              <a:t>Apriori</a:t>
            </a:r>
            <a:r>
              <a:rPr lang="en-US" b="1" dirty="0"/>
              <a:t> Algorithm (1)</a:t>
            </a:r>
            <a:endParaRPr lang="en-US" dirty="0"/>
          </a:p>
        </p:txBody>
      </p:sp>
      <p:sp>
        <p:nvSpPr>
          <p:cNvPr id="3" name="Content Placeholder 2"/>
          <p:cNvSpPr>
            <a:spLocks noGrp="1"/>
          </p:cNvSpPr>
          <p:nvPr>
            <p:ph idx="1"/>
          </p:nvPr>
        </p:nvSpPr>
        <p:spPr/>
        <p:txBody>
          <a:bodyPr>
            <a:normAutofit/>
          </a:bodyPr>
          <a:lstStyle/>
          <a:p>
            <a:r>
              <a:rPr lang="en-US" dirty="0"/>
              <a:t>Takes a bottom-up iterative approach to uncovering frequent </a:t>
            </a:r>
            <a:r>
              <a:rPr lang="en-US" dirty="0" err="1"/>
              <a:t>itemsets</a:t>
            </a:r>
            <a:r>
              <a:rPr lang="en-US" dirty="0"/>
              <a:t> by</a:t>
            </a:r>
          </a:p>
          <a:p>
            <a:pPr lvl="1"/>
            <a:r>
              <a:rPr lang="en-US" dirty="0"/>
              <a:t>first determining all the possible items (or 1-itemsets, for example {bread}, {eggs}, {milk}, …) </a:t>
            </a:r>
          </a:p>
          <a:p>
            <a:pPr lvl="1"/>
            <a:r>
              <a:rPr lang="en-US" dirty="0"/>
              <a:t>and then identifying which among them are frequent</a:t>
            </a:r>
          </a:p>
          <a:p>
            <a:r>
              <a:rPr lang="en-US" dirty="0"/>
              <a:t>Assuming minimum support threshold (or the minimum support criterion) is set at 0.5, algorithm identifies and retains those </a:t>
            </a:r>
            <a:r>
              <a:rPr lang="en-US" dirty="0" err="1"/>
              <a:t>itemsets</a:t>
            </a:r>
            <a:r>
              <a:rPr lang="en-US" dirty="0"/>
              <a:t> that appear in at least 50% of all transactions and discards (or “</a:t>
            </a:r>
            <a:r>
              <a:rPr lang="en-US" b="1" dirty="0"/>
              <a:t>prunes</a:t>
            </a:r>
            <a:r>
              <a:rPr lang="en-US" dirty="0"/>
              <a:t> away”) </a:t>
            </a:r>
            <a:r>
              <a:rPr lang="en-US" dirty="0" err="1"/>
              <a:t>itemsets</a:t>
            </a:r>
            <a:r>
              <a:rPr lang="en-US" dirty="0"/>
              <a:t> that have a support less than 0.5 or appear in fewer than 50% of the transactions. </a:t>
            </a:r>
          </a:p>
          <a:p>
            <a:r>
              <a:rPr lang="en-US" dirty="0"/>
              <a:t>In the next iteration of the </a:t>
            </a:r>
            <a:r>
              <a:rPr lang="en-US" dirty="0" err="1"/>
              <a:t>Apriori</a:t>
            </a:r>
            <a:r>
              <a:rPr lang="en-US" dirty="0"/>
              <a:t> algorithm, identified frequent 1-itemsets are paired into 2-itemsets (for example, {</a:t>
            </a:r>
            <a:r>
              <a:rPr lang="en-US" dirty="0" err="1"/>
              <a:t>bread,eggs</a:t>
            </a:r>
            <a:r>
              <a:rPr lang="en-US" dirty="0"/>
              <a:t>}, {</a:t>
            </a:r>
            <a:r>
              <a:rPr lang="en-US" dirty="0" err="1"/>
              <a:t>bread,milk</a:t>
            </a:r>
            <a:r>
              <a:rPr lang="en-US" dirty="0"/>
              <a:t>}, {</a:t>
            </a:r>
            <a:r>
              <a:rPr lang="en-US" dirty="0" err="1"/>
              <a:t>eggs,milk</a:t>
            </a:r>
            <a:r>
              <a:rPr lang="en-US" dirty="0"/>
              <a:t>}, …) and again evaluated to identify the frequent 2-itemsets among them.</a:t>
            </a:r>
          </a:p>
        </p:txBody>
      </p:sp>
    </p:spTree>
    <p:extLst>
      <p:ext uri="{BB962C8B-B14F-4D97-AF65-F5344CB8AC3E}">
        <p14:creationId xmlns:p14="http://schemas.microsoft.com/office/powerpoint/2010/main" val="334550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a:t>
            </a:r>
            <a:r>
              <a:rPr lang="en-US" b="1" dirty="0" err="1"/>
              <a:t>Apriori</a:t>
            </a:r>
            <a:r>
              <a:rPr lang="en-US" b="1" dirty="0"/>
              <a:t> Algorithm (2)</a:t>
            </a:r>
            <a:endParaRPr lang="en-US" dirty="0"/>
          </a:p>
        </p:txBody>
      </p:sp>
      <p:sp>
        <p:nvSpPr>
          <p:cNvPr id="3" name="Content Placeholder 2"/>
          <p:cNvSpPr>
            <a:spLocks noGrp="1"/>
          </p:cNvSpPr>
          <p:nvPr>
            <p:ph idx="1"/>
          </p:nvPr>
        </p:nvSpPr>
        <p:spPr>
          <a:xfrm>
            <a:off x="1104900" y="2864530"/>
            <a:ext cx="5635113" cy="3506773"/>
          </a:xfrm>
        </p:spPr>
        <p:txBody>
          <a:bodyPr>
            <a:normAutofit/>
          </a:bodyPr>
          <a:lstStyle/>
          <a:p>
            <a:r>
              <a:rPr lang="en-US" dirty="0"/>
              <a:t>Example Let variable </a:t>
            </a:r>
            <a:r>
              <a:rPr lang="en-US" i="1" dirty="0" err="1"/>
              <a:t>C</a:t>
            </a:r>
            <a:r>
              <a:rPr lang="en-US" i="1" baseline="-25000" dirty="0" err="1"/>
              <a:t>k</a:t>
            </a:r>
            <a:r>
              <a:rPr lang="en-US" i="1" baseline="-25000" dirty="0"/>
              <a:t> </a:t>
            </a:r>
            <a:r>
              <a:rPr lang="en-US" dirty="0"/>
              <a:t>be set of candidate </a:t>
            </a:r>
            <a:r>
              <a:rPr lang="en-US" i="1" dirty="0"/>
              <a:t>k</a:t>
            </a:r>
            <a:r>
              <a:rPr lang="en-US" dirty="0"/>
              <a:t>-</a:t>
            </a:r>
            <a:r>
              <a:rPr lang="en-US" dirty="0" err="1"/>
              <a:t>itemsets</a:t>
            </a:r>
            <a:r>
              <a:rPr lang="en-US" dirty="0"/>
              <a:t> and </a:t>
            </a:r>
          </a:p>
          <a:p>
            <a:pPr lvl="1"/>
            <a:r>
              <a:rPr lang="en-US" b="1" i="1" dirty="0"/>
              <a:t>L</a:t>
            </a:r>
            <a:r>
              <a:rPr lang="en-US" b="1" i="1" baseline="-25000" dirty="0"/>
              <a:t>k</a:t>
            </a:r>
            <a:r>
              <a:rPr lang="en-US" i="1" dirty="0"/>
              <a:t> </a:t>
            </a:r>
            <a:r>
              <a:rPr lang="en-US" dirty="0"/>
              <a:t>be the set of </a:t>
            </a:r>
            <a:r>
              <a:rPr lang="en-US" i="1" dirty="0"/>
              <a:t>k</a:t>
            </a:r>
            <a:r>
              <a:rPr lang="en-US" dirty="0"/>
              <a:t>-</a:t>
            </a:r>
            <a:r>
              <a:rPr lang="en-US" dirty="0" err="1"/>
              <a:t>itemsets</a:t>
            </a:r>
            <a:r>
              <a:rPr lang="en-US" dirty="0"/>
              <a:t> that satisfy the minimum support. </a:t>
            </a:r>
          </a:p>
          <a:p>
            <a:pPr lvl="1"/>
            <a:r>
              <a:rPr lang="en-US" b="1" i="1" dirty="0"/>
              <a:t>D</a:t>
            </a:r>
            <a:r>
              <a:rPr lang="en-US" i="1" dirty="0"/>
              <a:t> is </a:t>
            </a:r>
            <a:r>
              <a:rPr lang="en-US" dirty="0"/>
              <a:t>given a transaction database</a:t>
            </a:r>
          </a:p>
          <a:p>
            <a:pPr lvl="1"/>
            <a:r>
              <a:rPr lang="en-US" b="1" i="1" dirty="0"/>
              <a:t>δ</a:t>
            </a:r>
            <a:r>
              <a:rPr lang="en-US" i="1" dirty="0"/>
              <a:t> is </a:t>
            </a:r>
            <a:r>
              <a:rPr lang="en-US" dirty="0"/>
              <a:t>a minimum support threshold, </a:t>
            </a:r>
          </a:p>
          <a:p>
            <a:pPr lvl="1"/>
            <a:r>
              <a:rPr lang="en-US" b="1" i="1" dirty="0"/>
              <a:t>N</a:t>
            </a:r>
            <a:r>
              <a:rPr lang="en-US" i="1" dirty="0"/>
              <a:t>  is </a:t>
            </a:r>
            <a:r>
              <a:rPr lang="en-US" dirty="0"/>
              <a:t>an optional parameter indicating the maximum length an </a:t>
            </a:r>
            <a:r>
              <a:rPr lang="en-US" dirty="0" err="1"/>
              <a:t>itemset</a:t>
            </a:r>
            <a:r>
              <a:rPr lang="en-US" dirty="0"/>
              <a:t> could reach,</a:t>
            </a:r>
          </a:p>
          <a:p>
            <a:pPr lvl="1"/>
            <a:r>
              <a:rPr lang="en-US" dirty="0"/>
              <a:t> </a:t>
            </a:r>
            <a:r>
              <a:rPr lang="en-US" dirty="0" err="1"/>
              <a:t>Apriori</a:t>
            </a:r>
            <a:r>
              <a:rPr lang="en-US" dirty="0"/>
              <a:t> iteratively computes frequent </a:t>
            </a:r>
            <a:r>
              <a:rPr lang="en-US" dirty="0" err="1"/>
              <a:t>itemsets</a:t>
            </a:r>
            <a:r>
              <a:rPr lang="en-US" dirty="0"/>
              <a:t> </a:t>
            </a:r>
            <a:r>
              <a:rPr lang="en-US" i="1" dirty="0"/>
              <a:t>L</a:t>
            </a:r>
            <a:r>
              <a:rPr lang="en-US" i="1" baseline="-25000" dirty="0"/>
              <a:t>k+1</a:t>
            </a:r>
            <a:r>
              <a:rPr lang="en-US" dirty="0"/>
              <a:t> based on </a:t>
            </a:r>
            <a:r>
              <a:rPr lang="en-US" i="1" dirty="0"/>
              <a:t>L</a:t>
            </a:r>
            <a:r>
              <a:rPr lang="en-US" i="1" baseline="-25000" dirty="0"/>
              <a:t>k</a:t>
            </a:r>
            <a:r>
              <a:rPr lang="en-US" dirty="0"/>
              <a:t>.</a:t>
            </a:r>
            <a:endParaRPr lang="en-US" i="1" baseline="-25000" dirty="0"/>
          </a:p>
        </p:txBody>
      </p:sp>
      <p:grpSp>
        <p:nvGrpSpPr>
          <p:cNvPr id="6" name="Group 5"/>
          <p:cNvGrpSpPr/>
          <p:nvPr/>
        </p:nvGrpSpPr>
        <p:grpSpPr>
          <a:xfrm>
            <a:off x="6551288" y="3263236"/>
            <a:ext cx="5391902" cy="2953210"/>
            <a:chOff x="1293971" y="4144297"/>
            <a:chExt cx="5391902" cy="2544097"/>
          </a:xfrm>
        </p:grpSpPr>
        <p:pic>
          <p:nvPicPr>
            <p:cNvPr id="4" name="Picture 3"/>
            <p:cNvPicPr>
              <a:picLocks noChangeAspect="1"/>
            </p:cNvPicPr>
            <p:nvPr/>
          </p:nvPicPr>
          <p:blipFill>
            <a:blip r:embed="rId3"/>
            <a:stretch>
              <a:fillRect/>
            </a:stretch>
          </p:blipFill>
          <p:spPr>
            <a:xfrm>
              <a:off x="1293971" y="4144297"/>
              <a:ext cx="4801270" cy="1257475"/>
            </a:xfrm>
            <a:prstGeom prst="rect">
              <a:avLst/>
            </a:prstGeom>
          </p:spPr>
        </p:pic>
        <p:pic>
          <p:nvPicPr>
            <p:cNvPr id="5" name="Picture 4"/>
            <p:cNvPicPr>
              <a:picLocks noChangeAspect="1"/>
            </p:cNvPicPr>
            <p:nvPr/>
          </p:nvPicPr>
          <p:blipFill>
            <a:blip r:embed="rId4"/>
            <a:stretch>
              <a:fillRect/>
            </a:stretch>
          </p:blipFill>
          <p:spPr>
            <a:xfrm>
              <a:off x="1293971" y="5335655"/>
              <a:ext cx="5391902" cy="1352739"/>
            </a:xfrm>
            <a:prstGeom prst="rect">
              <a:avLst/>
            </a:prstGeom>
          </p:spPr>
        </p:pic>
      </p:grpSp>
      <p:sp>
        <p:nvSpPr>
          <p:cNvPr id="7" name="TextBox 6"/>
          <p:cNvSpPr txBox="1"/>
          <p:nvPr/>
        </p:nvSpPr>
        <p:spPr>
          <a:xfrm>
            <a:off x="1104899" y="1571868"/>
            <a:ext cx="10649565" cy="1292662"/>
          </a:xfrm>
          <a:prstGeom prst="rect">
            <a:avLst/>
          </a:prstGeom>
          <a:noFill/>
        </p:spPr>
        <p:txBody>
          <a:bodyPr wrap="square" rtlCol="0">
            <a:spAutoFit/>
          </a:bodyPr>
          <a:lstStyle/>
          <a:p>
            <a:r>
              <a:rPr lang="en-US" sz="2600" dirty="0"/>
              <a:t>At each iteration, algorithm checks whether the support criterion can be met; if it can, algorithm grows the </a:t>
            </a:r>
            <a:r>
              <a:rPr lang="en-US" sz="2600" dirty="0" err="1"/>
              <a:t>itemset</a:t>
            </a:r>
            <a:r>
              <a:rPr lang="en-US" sz="2600" dirty="0"/>
              <a:t>, repeating the process until it runs out of support or until the </a:t>
            </a:r>
            <a:r>
              <a:rPr lang="en-US" sz="2600" dirty="0" err="1"/>
              <a:t>itemsets</a:t>
            </a:r>
            <a:r>
              <a:rPr lang="en-US" sz="2600" dirty="0"/>
              <a:t> reach a predefined length. </a:t>
            </a:r>
          </a:p>
        </p:txBody>
      </p:sp>
    </p:spTree>
    <p:extLst>
      <p:ext uri="{BB962C8B-B14F-4D97-AF65-F5344CB8AC3E}">
        <p14:creationId xmlns:p14="http://schemas.microsoft.com/office/powerpoint/2010/main" val="83844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a:t>
            </a:r>
            <a:r>
              <a:rPr lang="en-US" b="1" dirty="0" err="1"/>
              <a:t>Apriori</a:t>
            </a:r>
            <a:r>
              <a:rPr lang="en-US" b="1" dirty="0"/>
              <a:t> Algorithm (3)</a:t>
            </a:r>
            <a:endParaRPr lang="en-US" dirty="0"/>
          </a:p>
        </p:txBody>
      </p:sp>
      <p:sp>
        <p:nvSpPr>
          <p:cNvPr id="3" name="Content Placeholder 2"/>
          <p:cNvSpPr>
            <a:spLocks noGrp="1"/>
          </p:cNvSpPr>
          <p:nvPr>
            <p:ph idx="1"/>
          </p:nvPr>
        </p:nvSpPr>
        <p:spPr>
          <a:xfrm>
            <a:off x="1104900" y="1600199"/>
            <a:ext cx="9982200" cy="5139813"/>
          </a:xfrm>
        </p:spPr>
        <p:txBody>
          <a:bodyPr>
            <a:normAutofit fontScale="92500" lnSpcReduction="10000"/>
          </a:bodyPr>
          <a:lstStyle/>
          <a:p>
            <a:r>
              <a:rPr lang="en-US" dirty="0"/>
              <a:t>First step, Identify frequent </a:t>
            </a:r>
            <a:r>
              <a:rPr lang="en-US" dirty="0" err="1"/>
              <a:t>itemsets</a:t>
            </a:r>
            <a:r>
              <a:rPr lang="en-US" dirty="0"/>
              <a:t> by starting with each item in the transactions that meets the predefined minimum support threshold </a:t>
            </a:r>
            <a:r>
              <a:rPr lang="en-US" i="1" dirty="0"/>
              <a:t>δ</a:t>
            </a:r>
            <a:r>
              <a:rPr lang="en-US" dirty="0"/>
              <a:t>. These </a:t>
            </a:r>
            <a:r>
              <a:rPr lang="en-US" dirty="0" err="1"/>
              <a:t>itemsets</a:t>
            </a:r>
            <a:r>
              <a:rPr lang="en-US" dirty="0"/>
              <a:t> are 1-itemsets  noted as </a:t>
            </a:r>
            <a:r>
              <a:rPr lang="en-US" i="1" dirty="0"/>
              <a:t>L</a:t>
            </a:r>
            <a:r>
              <a:rPr lang="en-US" dirty="0"/>
              <a:t>1, as each 1-itemset contains only one item.</a:t>
            </a:r>
          </a:p>
          <a:p>
            <a:r>
              <a:rPr lang="en-US" dirty="0"/>
              <a:t>Next, grows </a:t>
            </a:r>
            <a:r>
              <a:rPr lang="en-US" dirty="0" err="1"/>
              <a:t>itemsets</a:t>
            </a:r>
            <a:r>
              <a:rPr lang="en-US" dirty="0"/>
              <a:t> by joining  </a:t>
            </a:r>
            <a:r>
              <a:rPr lang="en-US" i="1" dirty="0"/>
              <a:t>L</a:t>
            </a:r>
            <a:r>
              <a:rPr lang="en-US" dirty="0"/>
              <a:t>1 onto itself to form new, grown 2-itemsets denoted as </a:t>
            </a:r>
            <a:r>
              <a:rPr lang="en-US" i="1" dirty="0"/>
              <a:t>L</a:t>
            </a:r>
            <a:r>
              <a:rPr lang="en-US" dirty="0"/>
              <a:t>2 and determines the support of each 2-itemset in </a:t>
            </a:r>
            <a:r>
              <a:rPr lang="en-US" i="1" dirty="0"/>
              <a:t>L</a:t>
            </a:r>
            <a:r>
              <a:rPr lang="en-US" dirty="0"/>
              <a:t>2. </a:t>
            </a:r>
          </a:p>
          <a:p>
            <a:pPr lvl="1"/>
            <a:r>
              <a:rPr lang="en-US" dirty="0"/>
              <a:t>Those </a:t>
            </a:r>
            <a:r>
              <a:rPr lang="en-US" dirty="0" err="1"/>
              <a:t>itemsets</a:t>
            </a:r>
            <a:r>
              <a:rPr lang="en-US" dirty="0"/>
              <a:t> that do not meet the minimum support threshold </a:t>
            </a:r>
            <a:r>
              <a:rPr lang="en-US" i="1" dirty="0"/>
              <a:t>δ </a:t>
            </a:r>
            <a:r>
              <a:rPr lang="en-US" dirty="0"/>
              <a:t>are pruned away. Growing and pruning process is repeated until no </a:t>
            </a:r>
            <a:r>
              <a:rPr lang="en-US" dirty="0" err="1"/>
              <a:t>itemsets</a:t>
            </a:r>
            <a:r>
              <a:rPr lang="en-US" dirty="0"/>
              <a:t> meet the minimum support threshold. </a:t>
            </a:r>
          </a:p>
          <a:p>
            <a:pPr lvl="1"/>
            <a:r>
              <a:rPr lang="en-US" dirty="0"/>
              <a:t>Optionally, a threshold </a:t>
            </a:r>
            <a:r>
              <a:rPr lang="en-US" i="1" dirty="0"/>
              <a:t>N </a:t>
            </a:r>
            <a:r>
              <a:rPr lang="en-US" dirty="0"/>
              <a:t>can be set up to specify the maximum number of items the </a:t>
            </a:r>
            <a:r>
              <a:rPr lang="en-US" dirty="0" err="1"/>
              <a:t>itemset</a:t>
            </a:r>
            <a:r>
              <a:rPr lang="en-US" dirty="0"/>
              <a:t> can reach or the maximum number of iterations of the algorithm. </a:t>
            </a:r>
          </a:p>
          <a:p>
            <a:pPr lvl="1"/>
            <a:r>
              <a:rPr lang="en-US" dirty="0"/>
              <a:t>Once completed, output of the </a:t>
            </a:r>
            <a:r>
              <a:rPr lang="en-US" dirty="0" err="1"/>
              <a:t>Apriori</a:t>
            </a:r>
            <a:r>
              <a:rPr lang="en-US" dirty="0"/>
              <a:t> algorithm is the collection of all the frequent </a:t>
            </a:r>
            <a:r>
              <a:rPr lang="en-US" i="1" dirty="0"/>
              <a:t>k</a:t>
            </a:r>
            <a:r>
              <a:rPr lang="en-US" dirty="0"/>
              <a:t>-</a:t>
            </a:r>
            <a:r>
              <a:rPr lang="en-US" dirty="0" err="1"/>
              <a:t>itemsets</a:t>
            </a:r>
            <a:r>
              <a:rPr lang="en-US" dirty="0"/>
              <a:t>. </a:t>
            </a:r>
          </a:p>
          <a:p>
            <a:r>
              <a:rPr lang="en-US" dirty="0"/>
              <a:t>Next, a collection of candidate rules is formed based on the frequent </a:t>
            </a:r>
            <a:r>
              <a:rPr lang="en-US" dirty="0" err="1"/>
              <a:t>itemsets</a:t>
            </a:r>
            <a:r>
              <a:rPr lang="en-US" dirty="0"/>
              <a:t> uncovered in iterative process described earlier. For example, a frequent </a:t>
            </a:r>
            <a:r>
              <a:rPr lang="en-US" dirty="0" err="1"/>
              <a:t>itemset</a:t>
            </a:r>
            <a:r>
              <a:rPr lang="en-US" dirty="0"/>
              <a:t> {</a:t>
            </a:r>
            <a:r>
              <a:rPr lang="en-US" dirty="0" err="1"/>
              <a:t>milk,eggs</a:t>
            </a:r>
            <a:r>
              <a:rPr lang="en-US" dirty="0"/>
              <a:t>} may suggest candidate rules {milk}→{eggs} and {eggs}→{milk}.</a:t>
            </a:r>
          </a:p>
        </p:txBody>
      </p:sp>
    </p:spTree>
    <p:extLst>
      <p:ext uri="{BB962C8B-B14F-4D97-AF65-F5344CB8AC3E}">
        <p14:creationId xmlns:p14="http://schemas.microsoft.com/office/powerpoint/2010/main" val="2720688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Evaluation of Candidate Rules (1)</a:t>
            </a:r>
            <a:endParaRPr lang="en-US" dirty="0"/>
          </a:p>
        </p:txBody>
      </p:sp>
      <p:sp>
        <p:nvSpPr>
          <p:cNvPr id="3" name="Content Placeholder 2"/>
          <p:cNvSpPr>
            <a:spLocks noGrp="1"/>
          </p:cNvSpPr>
          <p:nvPr>
            <p:ph idx="1"/>
          </p:nvPr>
        </p:nvSpPr>
        <p:spPr>
          <a:xfrm>
            <a:off x="1104900" y="1536701"/>
            <a:ext cx="10680700" cy="911531"/>
          </a:xfrm>
        </p:spPr>
        <p:txBody>
          <a:bodyPr/>
          <a:lstStyle/>
          <a:p>
            <a:r>
              <a:rPr lang="en-US" b="1" i="1" dirty="0"/>
              <a:t>Confidence</a:t>
            </a:r>
            <a:r>
              <a:rPr lang="en-US" dirty="0"/>
              <a:t> is defined as the measure of certainty or trustworthiness associated with each discovered rule. (see Equation 5-1).</a:t>
            </a:r>
          </a:p>
        </p:txBody>
      </p:sp>
      <p:pic>
        <p:nvPicPr>
          <p:cNvPr id="5" name="Picture 4"/>
          <p:cNvPicPr>
            <a:picLocks noChangeAspect="1"/>
          </p:cNvPicPr>
          <p:nvPr/>
        </p:nvPicPr>
        <p:blipFill>
          <a:blip r:embed="rId2"/>
          <a:stretch>
            <a:fillRect/>
          </a:stretch>
        </p:blipFill>
        <p:spPr>
          <a:xfrm>
            <a:off x="1245390" y="2448232"/>
            <a:ext cx="9957269" cy="1253613"/>
          </a:xfrm>
          <a:prstGeom prst="rect">
            <a:avLst/>
          </a:prstGeom>
        </p:spPr>
      </p:pic>
      <p:sp>
        <p:nvSpPr>
          <p:cNvPr id="4" name="TextBox 3"/>
          <p:cNvSpPr txBox="1"/>
          <p:nvPr/>
        </p:nvSpPr>
        <p:spPr>
          <a:xfrm>
            <a:off x="1104899" y="4013211"/>
            <a:ext cx="10097759" cy="1938992"/>
          </a:xfrm>
          <a:prstGeom prst="rect">
            <a:avLst/>
          </a:prstGeom>
          <a:noFill/>
        </p:spPr>
        <p:txBody>
          <a:bodyPr wrap="square" rtlCol="0">
            <a:spAutoFit/>
          </a:bodyPr>
          <a:lstStyle/>
          <a:p>
            <a:r>
              <a:rPr lang="en-US" sz="2400" dirty="0"/>
              <a:t>Example</a:t>
            </a:r>
          </a:p>
          <a:p>
            <a:r>
              <a:rPr lang="en-US" sz="2400" dirty="0"/>
              <a:t>if {</a:t>
            </a:r>
            <a:r>
              <a:rPr lang="en-US" sz="2400" dirty="0" err="1"/>
              <a:t>bread,eggs,milk</a:t>
            </a:r>
            <a:r>
              <a:rPr lang="en-US" sz="2400" dirty="0"/>
              <a:t>} has a support of 0.15 and {</a:t>
            </a:r>
            <a:r>
              <a:rPr lang="en-US" sz="2400" dirty="0" err="1"/>
              <a:t>bread,eggs</a:t>
            </a:r>
            <a:r>
              <a:rPr lang="en-US" sz="2400" dirty="0"/>
              <a:t>} has a support of 0.15,  confidence of rule {</a:t>
            </a:r>
            <a:r>
              <a:rPr lang="en-US" sz="2400" dirty="0" err="1"/>
              <a:t>bread,eggs</a:t>
            </a:r>
            <a:r>
              <a:rPr lang="en-US" sz="2400" dirty="0"/>
              <a:t>}→{milk} is 1 </a:t>
            </a:r>
            <a:r>
              <a:rPr lang="en-US" sz="2400" dirty="0">
                <a:sym typeface="Wingdings" panose="05000000000000000000" pitchFamily="2" charset="2"/>
              </a:rPr>
              <a:t> M</a:t>
            </a:r>
            <a:r>
              <a:rPr lang="en-US" sz="2400" dirty="0"/>
              <a:t>eans 100% of the time a customer buys bread and eggs, milk is bought. Rule is correct for 100% of the transactions containing bread and eggs.</a:t>
            </a:r>
          </a:p>
        </p:txBody>
      </p:sp>
    </p:spTree>
    <p:extLst>
      <p:ext uri="{BB962C8B-B14F-4D97-AF65-F5344CB8AC3E}">
        <p14:creationId xmlns:p14="http://schemas.microsoft.com/office/powerpoint/2010/main" val="32741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Evaluation of Candidate Rules (2)</a:t>
            </a:r>
            <a:endParaRPr lang="en-US" dirty="0"/>
          </a:p>
        </p:txBody>
      </p:sp>
      <p:sp>
        <p:nvSpPr>
          <p:cNvPr id="3" name="Content Placeholder 2"/>
          <p:cNvSpPr>
            <a:spLocks noGrp="1"/>
          </p:cNvSpPr>
          <p:nvPr>
            <p:ph idx="1"/>
          </p:nvPr>
        </p:nvSpPr>
        <p:spPr/>
        <p:txBody>
          <a:bodyPr>
            <a:normAutofit/>
          </a:bodyPr>
          <a:lstStyle/>
          <a:p>
            <a:r>
              <a:rPr lang="en-US" sz="2800" b="1" i="1" dirty="0"/>
              <a:t>Minimum confidence: </a:t>
            </a:r>
            <a:r>
              <a:rPr lang="en-US" sz="2800" dirty="0"/>
              <a:t>predefined threshold when</a:t>
            </a:r>
            <a:r>
              <a:rPr lang="en-US" sz="2800" b="1" i="1" dirty="0"/>
              <a:t> </a:t>
            </a:r>
            <a:r>
              <a:rPr lang="en-US" sz="2800" dirty="0"/>
              <a:t>a relationship may be interesting when algorithm identifies the relationship with a measure of confidence greater than or equal to a predefined threshold. </a:t>
            </a:r>
          </a:p>
          <a:p>
            <a:r>
              <a:rPr lang="en-US" sz="2800" dirty="0" err="1"/>
              <a:t>Apriori</a:t>
            </a:r>
            <a:r>
              <a:rPr lang="en-US" sz="2800" dirty="0"/>
              <a:t> algorithm uses two common measure: </a:t>
            </a:r>
            <a:r>
              <a:rPr lang="en-US" sz="2800" b="1" dirty="0"/>
              <a:t>support</a:t>
            </a:r>
            <a:r>
              <a:rPr lang="en-US" sz="2800" dirty="0"/>
              <a:t> and </a:t>
            </a:r>
            <a:r>
              <a:rPr lang="en-US" sz="2800" b="1" dirty="0"/>
              <a:t>confidence</a:t>
            </a:r>
            <a:r>
              <a:rPr lang="en-US" sz="2800" dirty="0"/>
              <a:t>. All the rules can be ranked based on these two measures to filter out the uninteresting rules and retain the interesting ones.</a:t>
            </a:r>
          </a:p>
        </p:txBody>
      </p:sp>
    </p:spTree>
    <p:extLst>
      <p:ext uri="{BB962C8B-B14F-4D97-AF65-F5344CB8AC3E}">
        <p14:creationId xmlns:p14="http://schemas.microsoft.com/office/powerpoint/2010/main" val="217231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Evaluation of Candidate Rules (3)</a:t>
            </a:r>
            <a:endParaRPr lang="en-US" dirty="0"/>
          </a:p>
        </p:txBody>
      </p:sp>
      <p:sp>
        <p:nvSpPr>
          <p:cNvPr id="3" name="Content Placeholder 2"/>
          <p:cNvSpPr>
            <a:spLocks noGrp="1"/>
          </p:cNvSpPr>
          <p:nvPr>
            <p:ph idx="1"/>
          </p:nvPr>
        </p:nvSpPr>
        <p:spPr>
          <a:xfrm>
            <a:off x="1104900" y="1600200"/>
            <a:ext cx="9982200" cy="2370865"/>
          </a:xfrm>
        </p:spPr>
        <p:txBody>
          <a:bodyPr>
            <a:normAutofit/>
          </a:bodyPr>
          <a:lstStyle/>
          <a:p>
            <a:r>
              <a:rPr lang="en-US" dirty="0"/>
              <a:t>Confidence can identify the interesting rules from all the candidate rules, it comes with a problem. </a:t>
            </a:r>
          </a:p>
          <a:p>
            <a:r>
              <a:rPr lang="en-US" b="1" i="1" dirty="0"/>
              <a:t>Lift </a:t>
            </a:r>
            <a:r>
              <a:rPr lang="en-US" dirty="0"/>
              <a:t>measures how many times more often X and Y occur together than expected if they are statistically independent of each other. Lift is a measure of how X and Y are really related rather than coincidentally happening together (see Equation 5-2).</a:t>
            </a:r>
          </a:p>
        </p:txBody>
      </p:sp>
      <p:pic>
        <p:nvPicPr>
          <p:cNvPr id="4" name="Picture 3"/>
          <p:cNvPicPr>
            <a:picLocks noChangeAspect="1"/>
          </p:cNvPicPr>
          <p:nvPr/>
        </p:nvPicPr>
        <p:blipFill>
          <a:blip r:embed="rId2"/>
          <a:stretch>
            <a:fillRect/>
          </a:stretch>
        </p:blipFill>
        <p:spPr>
          <a:xfrm>
            <a:off x="1615208" y="3971065"/>
            <a:ext cx="8585199" cy="984393"/>
          </a:xfrm>
          <a:prstGeom prst="rect">
            <a:avLst/>
          </a:prstGeom>
        </p:spPr>
      </p:pic>
      <p:sp>
        <p:nvSpPr>
          <p:cNvPr id="5" name="TextBox 4"/>
          <p:cNvSpPr txBox="1"/>
          <p:nvPr/>
        </p:nvSpPr>
        <p:spPr>
          <a:xfrm>
            <a:off x="1104900" y="4955458"/>
            <a:ext cx="9218971" cy="830997"/>
          </a:xfrm>
          <a:prstGeom prst="rect">
            <a:avLst/>
          </a:prstGeom>
          <a:noFill/>
        </p:spPr>
        <p:txBody>
          <a:bodyPr wrap="square" rtlCol="0">
            <a:spAutoFit/>
          </a:bodyPr>
          <a:lstStyle/>
          <a:p>
            <a:pPr marL="342900" indent="-342900">
              <a:buFont typeface="Wingdings" panose="05000000000000000000" pitchFamily="2" charset="2"/>
              <a:buChar char="§"/>
            </a:pPr>
            <a:r>
              <a:rPr lang="en-US" sz="2400" b="1" i="1" dirty="0"/>
              <a:t>Leverage </a:t>
            </a:r>
            <a:r>
              <a:rPr lang="en-US" sz="2400" dirty="0"/>
              <a:t>is a similar notion, but instead of using a ratio, leverage uses the difference (see Equation 5-3).</a:t>
            </a:r>
          </a:p>
        </p:txBody>
      </p:sp>
      <p:pic>
        <p:nvPicPr>
          <p:cNvPr id="6" name="Picture 5"/>
          <p:cNvPicPr>
            <a:picLocks noChangeAspect="1"/>
          </p:cNvPicPr>
          <p:nvPr/>
        </p:nvPicPr>
        <p:blipFill>
          <a:blip r:embed="rId3"/>
          <a:stretch>
            <a:fillRect/>
          </a:stretch>
        </p:blipFill>
        <p:spPr>
          <a:xfrm>
            <a:off x="1378219" y="5939851"/>
            <a:ext cx="7932216" cy="684249"/>
          </a:xfrm>
          <a:prstGeom prst="rect">
            <a:avLst/>
          </a:prstGeom>
        </p:spPr>
      </p:pic>
    </p:spTree>
    <p:extLst>
      <p:ext uri="{BB962C8B-B14F-4D97-AF65-F5344CB8AC3E}">
        <p14:creationId xmlns:p14="http://schemas.microsoft.com/office/powerpoint/2010/main" val="184762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Applications of Association Rules</a:t>
            </a:r>
            <a:endParaRPr lang="en-US" dirty="0"/>
          </a:p>
        </p:txBody>
      </p:sp>
      <p:sp>
        <p:nvSpPr>
          <p:cNvPr id="3" name="Content Placeholder 2"/>
          <p:cNvSpPr>
            <a:spLocks noGrp="1"/>
          </p:cNvSpPr>
          <p:nvPr>
            <p:ph idx="1"/>
          </p:nvPr>
        </p:nvSpPr>
        <p:spPr/>
        <p:txBody>
          <a:bodyPr>
            <a:normAutofit lnSpcReduction="10000"/>
          </a:bodyPr>
          <a:lstStyle/>
          <a:p>
            <a:r>
              <a:rPr lang="en-US" b="1" i="1" dirty="0"/>
              <a:t>Market basket analysis </a:t>
            </a:r>
            <a:r>
              <a:rPr lang="en-US" dirty="0"/>
              <a:t>refers to a specific implementation of association rules mining that many companies use for a variety of purposes, including these:</a:t>
            </a:r>
          </a:p>
          <a:p>
            <a:pPr lvl="1"/>
            <a:r>
              <a:rPr lang="en-US" dirty="0"/>
              <a:t>Broad-scale approaches to better merchandising—what products should be included in or excluded from the inventory each month</a:t>
            </a:r>
          </a:p>
          <a:p>
            <a:pPr lvl="1"/>
            <a:r>
              <a:rPr lang="en-US" dirty="0"/>
              <a:t>Cross-merchandising between products and high-margin or high-ticket items</a:t>
            </a:r>
          </a:p>
          <a:p>
            <a:pPr lvl="1"/>
            <a:r>
              <a:rPr lang="en-US" dirty="0"/>
              <a:t>Physical or logical placement of product within related categories of products</a:t>
            </a:r>
          </a:p>
          <a:p>
            <a:pPr lvl="1"/>
            <a:r>
              <a:rPr lang="en-US" dirty="0"/>
              <a:t>Promotional programs—multiple product purchase incentives managed through a loyalty card program</a:t>
            </a:r>
          </a:p>
          <a:p>
            <a:r>
              <a:rPr lang="en-US" dirty="0"/>
              <a:t>Association rules are also commonly used for recommender systems and clickstream analysis</a:t>
            </a:r>
          </a:p>
          <a:p>
            <a:r>
              <a:rPr lang="en-US" dirty="0"/>
              <a:t>Amazon and Netflix use recommender systems implement this. Recommender systems can use association rules to discover related products or identify customers who have similar interests</a:t>
            </a:r>
          </a:p>
        </p:txBody>
      </p:sp>
    </p:spTree>
    <p:extLst>
      <p:ext uri="{BB962C8B-B14F-4D97-AF65-F5344CB8AC3E}">
        <p14:creationId xmlns:p14="http://schemas.microsoft.com/office/powerpoint/2010/main" val="183534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An Example: Transactions in a Grocery Store</a:t>
            </a:r>
            <a:endParaRPr lang="en-US" dirty="0"/>
          </a:p>
        </p:txBody>
      </p:sp>
      <p:sp>
        <p:nvSpPr>
          <p:cNvPr id="3" name="Content Placeholder 2"/>
          <p:cNvSpPr>
            <a:spLocks noGrp="1"/>
          </p:cNvSpPr>
          <p:nvPr>
            <p:ph idx="1"/>
          </p:nvPr>
        </p:nvSpPr>
        <p:spPr/>
        <p:txBody>
          <a:bodyPr/>
          <a:lstStyle/>
          <a:p>
            <a:r>
              <a:rPr lang="en-US" dirty="0"/>
              <a:t>Using R and the </a:t>
            </a:r>
            <a:r>
              <a:rPr lang="en-US" dirty="0" err="1"/>
              <a:t>arules</a:t>
            </a:r>
            <a:r>
              <a:rPr lang="en-US" dirty="0"/>
              <a:t> and </a:t>
            </a:r>
            <a:r>
              <a:rPr lang="en-US" dirty="0" err="1"/>
              <a:t>arulesViz</a:t>
            </a:r>
            <a:r>
              <a:rPr lang="en-US" dirty="0"/>
              <a:t> packages, this example shows how to use the </a:t>
            </a:r>
            <a:r>
              <a:rPr lang="en-US" dirty="0" err="1"/>
              <a:t>Apriori</a:t>
            </a:r>
            <a:r>
              <a:rPr lang="en-US" dirty="0"/>
              <a:t> algorithm to generate frequent </a:t>
            </a:r>
            <a:r>
              <a:rPr lang="en-US" dirty="0" err="1"/>
              <a:t>itemsets</a:t>
            </a:r>
            <a:r>
              <a:rPr lang="en-US" dirty="0"/>
              <a:t> and rules and to evaluate and visualize the rules</a:t>
            </a:r>
          </a:p>
          <a:p>
            <a:r>
              <a:rPr lang="en-US" dirty="0"/>
              <a:t>Commands install these two packages and import them into the current R workspace:</a:t>
            </a:r>
          </a:p>
        </p:txBody>
      </p:sp>
      <p:pic>
        <p:nvPicPr>
          <p:cNvPr id="4" name="Picture 3"/>
          <p:cNvPicPr>
            <a:picLocks noChangeAspect="1"/>
          </p:cNvPicPr>
          <p:nvPr/>
        </p:nvPicPr>
        <p:blipFill>
          <a:blip r:embed="rId2"/>
          <a:stretch>
            <a:fillRect/>
          </a:stretch>
        </p:blipFill>
        <p:spPr>
          <a:xfrm>
            <a:off x="1340874" y="3946525"/>
            <a:ext cx="5719375" cy="1732547"/>
          </a:xfrm>
          <a:prstGeom prst="rect">
            <a:avLst/>
          </a:prstGeom>
        </p:spPr>
      </p:pic>
    </p:spTree>
    <p:extLst>
      <p:ext uri="{BB962C8B-B14F-4D97-AF65-F5344CB8AC3E}">
        <p14:creationId xmlns:p14="http://schemas.microsoft.com/office/powerpoint/2010/main" val="410839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5.1 The Groceries Dataset (1)</a:t>
            </a:r>
            <a:endParaRPr lang="en-US" dirty="0"/>
          </a:p>
        </p:txBody>
      </p:sp>
      <p:sp>
        <p:nvSpPr>
          <p:cNvPr id="3" name="Content Placeholder 2"/>
          <p:cNvSpPr>
            <a:spLocks noGrp="1"/>
          </p:cNvSpPr>
          <p:nvPr>
            <p:ph idx="1"/>
          </p:nvPr>
        </p:nvSpPr>
        <p:spPr>
          <a:xfrm>
            <a:off x="1104900" y="1600201"/>
            <a:ext cx="9982200" cy="1098754"/>
          </a:xfrm>
        </p:spPr>
        <p:txBody>
          <a:bodyPr>
            <a:normAutofit/>
          </a:bodyPr>
          <a:lstStyle/>
          <a:p>
            <a:r>
              <a:rPr lang="en-US" i="1" dirty="0"/>
              <a:t>Groceries </a:t>
            </a:r>
            <a:r>
              <a:rPr lang="en-US" dirty="0"/>
              <a:t>dataset is collected from 30 days of real-world point-of-sale transactions of a grocery store. dataset contains9,835 transactions, and the items are aggregated into 169 categories.</a:t>
            </a:r>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257293" y="2698955"/>
            <a:ext cx="4515480" cy="1028844"/>
          </a:xfrm>
          <a:prstGeom prst="rect">
            <a:avLst/>
          </a:prstGeom>
        </p:spPr>
      </p:pic>
      <p:pic>
        <p:nvPicPr>
          <p:cNvPr id="5" name="Picture 4"/>
          <p:cNvPicPr>
            <a:picLocks noChangeAspect="1"/>
          </p:cNvPicPr>
          <p:nvPr/>
        </p:nvPicPr>
        <p:blipFill>
          <a:blip r:embed="rId3"/>
          <a:stretch>
            <a:fillRect/>
          </a:stretch>
        </p:blipFill>
        <p:spPr>
          <a:xfrm>
            <a:off x="1257293" y="4768983"/>
            <a:ext cx="6344535" cy="2000529"/>
          </a:xfrm>
          <a:prstGeom prst="rect">
            <a:avLst/>
          </a:prstGeom>
        </p:spPr>
      </p:pic>
      <p:sp>
        <p:nvSpPr>
          <p:cNvPr id="6" name="TextBox 5"/>
          <p:cNvSpPr txBox="1"/>
          <p:nvPr/>
        </p:nvSpPr>
        <p:spPr>
          <a:xfrm>
            <a:off x="956188" y="3884432"/>
            <a:ext cx="10279624"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Summary shows that the most frequent items in the dataset include items such as whole milk, other vegetables, rolls/buns, soda, and yogurt. These items are purchased more often than the others.</a:t>
            </a:r>
          </a:p>
        </p:txBody>
      </p:sp>
    </p:spTree>
    <p:extLst>
      <p:ext uri="{BB962C8B-B14F-4D97-AF65-F5344CB8AC3E}">
        <p14:creationId xmlns:p14="http://schemas.microsoft.com/office/powerpoint/2010/main" val="3179864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lstStyle/>
          <a:p>
            <a:pPr marL="0" indent="0">
              <a:buNone/>
            </a:pPr>
            <a:r>
              <a:rPr lang="en-US" b="1" dirty="0"/>
              <a:t>After studying this chapter, the student should be able to understand key concepts:</a:t>
            </a:r>
          </a:p>
          <a:p>
            <a:r>
              <a:rPr lang="en-US" dirty="0"/>
              <a:t> </a:t>
            </a:r>
            <a:r>
              <a:rPr lang="en-US" i="1" dirty="0"/>
              <a:t>Association rules</a:t>
            </a:r>
          </a:p>
          <a:p>
            <a:r>
              <a:rPr lang="en-US" i="1" dirty="0" err="1"/>
              <a:t>Apriori</a:t>
            </a:r>
            <a:r>
              <a:rPr lang="en-US" i="1" dirty="0"/>
              <a:t> algorithm</a:t>
            </a:r>
          </a:p>
          <a:p>
            <a:r>
              <a:rPr lang="en-US" i="1" dirty="0"/>
              <a:t>Support</a:t>
            </a:r>
          </a:p>
          <a:p>
            <a:r>
              <a:rPr lang="en-US" i="1" dirty="0"/>
              <a:t>Confidence</a:t>
            </a:r>
          </a:p>
          <a:p>
            <a:r>
              <a:rPr lang="en-US" i="1" dirty="0"/>
              <a:t>Lift</a:t>
            </a:r>
          </a:p>
          <a:p>
            <a:r>
              <a:rPr lang="en-US" i="1" dirty="0"/>
              <a:t>Leverage</a:t>
            </a:r>
            <a:endParaRPr lang="en-US" dirty="0"/>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5.1 The Groceries Dataset (2)</a:t>
            </a:r>
            <a:endParaRPr lang="en-US" dirty="0"/>
          </a:p>
        </p:txBody>
      </p:sp>
      <p:sp>
        <p:nvSpPr>
          <p:cNvPr id="3" name="Content Placeholder 2"/>
          <p:cNvSpPr>
            <a:spLocks noGrp="1"/>
          </p:cNvSpPr>
          <p:nvPr>
            <p:ph idx="1"/>
          </p:nvPr>
        </p:nvSpPr>
        <p:spPr>
          <a:xfrm>
            <a:off x="1104900" y="1536701"/>
            <a:ext cx="10680700" cy="2349499"/>
          </a:xfrm>
        </p:spPr>
        <p:txBody>
          <a:bodyPr/>
          <a:lstStyle/>
          <a:p>
            <a:r>
              <a:rPr lang="en-US" dirty="0"/>
              <a:t>transactions class defined by the </a:t>
            </a:r>
            <a:r>
              <a:rPr lang="en-US" dirty="0" err="1"/>
              <a:t>arules</a:t>
            </a:r>
            <a:r>
              <a:rPr lang="en-US" dirty="0"/>
              <a:t> package contains three slots:</a:t>
            </a:r>
          </a:p>
          <a:p>
            <a:pPr lvl="1"/>
            <a:r>
              <a:rPr lang="en-US" b="1" dirty="0" err="1"/>
              <a:t>transactionInfo</a:t>
            </a:r>
            <a:r>
              <a:rPr lang="en-US" b="1" dirty="0"/>
              <a:t>: </a:t>
            </a:r>
            <a:r>
              <a:rPr lang="en-US" dirty="0"/>
              <a:t>A data frame with vectors of the same length as the number of transactions</a:t>
            </a:r>
          </a:p>
          <a:p>
            <a:pPr lvl="1"/>
            <a:r>
              <a:rPr lang="en-US" b="1" dirty="0" err="1"/>
              <a:t>itemInfo</a:t>
            </a:r>
            <a:r>
              <a:rPr lang="en-US" b="1" dirty="0"/>
              <a:t>: </a:t>
            </a:r>
            <a:r>
              <a:rPr lang="en-US" dirty="0"/>
              <a:t>A data frame to store item labels</a:t>
            </a:r>
          </a:p>
          <a:p>
            <a:pPr lvl="1"/>
            <a:r>
              <a:rPr lang="en-US" b="1" dirty="0"/>
              <a:t>data: </a:t>
            </a:r>
            <a:r>
              <a:rPr lang="en-US" dirty="0"/>
              <a:t>A binary incidence matrix that indicates which item labels appear in every transaction</a:t>
            </a:r>
          </a:p>
        </p:txBody>
      </p:sp>
      <p:pic>
        <p:nvPicPr>
          <p:cNvPr id="4" name="Picture 3"/>
          <p:cNvPicPr>
            <a:picLocks noChangeAspect="1"/>
          </p:cNvPicPr>
          <p:nvPr/>
        </p:nvPicPr>
        <p:blipFill>
          <a:blip r:embed="rId2"/>
          <a:stretch>
            <a:fillRect/>
          </a:stretch>
        </p:blipFill>
        <p:spPr>
          <a:xfrm>
            <a:off x="1360416" y="3731342"/>
            <a:ext cx="6989628" cy="1968909"/>
          </a:xfrm>
          <a:prstGeom prst="rect">
            <a:avLst/>
          </a:prstGeom>
        </p:spPr>
      </p:pic>
    </p:spTree>
    <p:extLst>
      <p:ext uri="{BB962C8B-B14F-4D97-AF65-F5344CB8AC3E}">
        <p14:creationId xmlns:p14="http://schemas.microsoft.com/office/powerpoint/2010/main" val="288482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5.1 The Groceries Dataset (3)</a:t>
            </a:r>
            <a:endParaRPr lang="en-US" dirty="0"/>
          </a:p>
        </p:txBody>
      </p:sp>
      <p:sp>
        <p:nvSpPr>
          <p:cNvPr id="3" name="Content Placeholder 2"/>
          <p:cNvSpPr>
            <a:spLocks noGrp="1"/>
          </p:cNvSpPr>
          <p:nvPr>
            <p:ph idx="1"/>
          </p:nvPr>
        </p:nvSpPr>
        <p:spPr>
          <a:xfrm>
            <a:off x="1104900" y="1423224"/>
            <a:ext cx="10856042" cy="3045542"/>
          </a:xfrm>
        </p:spPr>
        <p:txBody>
          <a:bodyPr>
            <a:normAutofit lnSpcReduction="10000"/>
          </a:bodyPr>
          <a:lstStyle/>
          <a:p>
            <a:r>
              <a:rPr lang="en-US" dirty="0"/>
              <a:t>For </a:t>
            </a:r>
            <a:r>
              <a:rPr lang="en-US" i="1" dirty="0"/>
              <a:t>Groceries </a:t>
            </a:r>
            <a:r>
              <a:rPr lang="en-US" dirty="0"/>
              <a:t>dataset, </a:t>
            </a:r>
            <a:r>
              <a:rPr lang="en-US" dirty="0" err="1"/>
              <a:t>transactionInfo</a:t>
            </a:r>
            <a:r>
              <a:rPr lang="en-US" dirty="0"/>
              <a:t> is not being used. Enter </a:t>
            </a:r>
            <a:r>
              <a:rPr lang="en-US" dirty="0" err="1"/>
              <a:t>Groceries@itemInfo</a:t>
            </a:r>
            <a:r>
              <a:rPr lang="en-US" dirty="0"/>
              <a:t> to display all 169 grocery labels as well as their categories. </a:t>
            </a:r>
          </a:p>
          <a:p>
            <a:r>
              <a:rPr lang="en-US" dirty="0"/>
              <a:t>Following command displays only the first 20 grocery labels. </a:t>
            </a:r>
          </a:p>
          <a:p>
            <a:pPr lvl="1"/>
            <a:r>
              <a:rPr lang="en-US" dirty="0"/>
              <a:t>Each grocery label is mapped to two levels of categories— level2 and level1—where level1 is a superset of level2.</a:t>
            </a:r>
          </a:p>
          <a:p>
            <a:pPr lvl="1"/>
            <a:r>
              <a:rPr lang="en-US" dirty="0"/>
              <a:t>Ex: grocery label sausage belongs to the sausage category in level2, and it is part of the meat and sausage category in level1. (Note that “meet” in level1 is a typo in the dataset.) </a:t>
            </a:r>
          </a:p>
        </p:txBody>
      </p:sp>
      <p:pic>
        <p:nvPicPr>
          <p:cNvPr id="4" name="Picture 3"/>
          <p:cNvPicPr>
            <a:picLocks noChangeAspect="1"/>
          </p:cNvPicPr>
          <p:nvPr/>
        </p:nvPicPr>
        <p:blipFill>
          <a:blip r:embed="rId2"/>
          <a:stretch>
            <a:fillRect/>
          </a:stretch>
        </p:blipFill>
        <p:spPr>
          <a:xfrm>
            <a:off x="1104899" y="4300862"/>
            <a:ext cx="6428949" cy="2276919"/>
          </a:xfrm>
          <a:prstGeom prst="rect">
            <a:avLst/>
          </a:prstGeom>
        </p:spPr>
      </p:pic>
    </p:spTree>
    <p:extLst>
      <p:ext uri="{BB962C8B-B14F-4D97-AF65-F5344CB8AC3E}">
        <p14:creationId xmlns:p14="http://schemas.microsoft.com/office/powerpoint/2010/main" val="293270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5.1 The Groceries Dataset (4)</a:t>
            </a:r>
            <a:endParaRPr lang="en-US" dirty="0"/>
          </a:p>
        </p:txBody>
      </p:sp>
      <p:sp>
        <p:nvSpPr>
          <p:cNvPr id="3" name="Content Placeholder 2"/>
          <p:cNvSpPr>
            <a:spLocks noGrp="1"/>
          </p:cNvSpPr>
          <p:nvPr>
            <p:ph idx="1"/>
          </p:nvPr>
        </p:nvSpPr>
        <p:spPr>
          <a:xfrm>
            <a:off x="1104900" y="1536701"/>
            <a:ext cx="10680700" cy="1146491"/>
          </a:xfrm>
        </p:spPr>
        <p:txBody>
          <a:bodyPr/>
          <a:lstStyle/>
          <a:p>
            <a:r>
              <a:rPr lang="en-US" dirty="0"/>
              <a:t>Following code displays the 10th to 20th transactions of the Groceries dataset. The [10:20] can be changed to [1:9835] to display all the transactions.</a:t>
            </a:r>
          </a:p>
          <a:p>
            <a:endParaRPr lang="en-US" dirty="0"/>
          </a:p>
          <a:p>
            <a:endParaRPr lang="en-US" dirty="0"/>
          </a:p>
        </p:txBody>
      </p:sp>
      <p:pic>
        <p:nvPicPr>
          <p:cNvPr id="4" name="Picture 3"/>
          <p:cNvPicPr>
            <a:picLocks noChangeAspect="1"/>
          </p:cNvPicPr>
          <p:nvPr/>
        </p:nvPicPr>
        <p:blipFill>
          <a:blip r:embed="rId2"/>
          <a:stretch>
            <a:fillRect/>
          </a:stretch>
        </p:blipFill>
        <p:spPr>
          <a:xfrm>
            <a:off x="1334293" y="2757948"/>
            <a:ext cx="8803402" cy="988142"/>
          </a:xfrm>
          <a:prstGeom prst="rect">
            <a:avLst/>
          </a:prstGeom>
        </p:spPr>
      </p:pic>
      <p:pic>
        <p:nvPicPr>
          <p:cNvPr id="5" name="Picture 4"/>
          <p:cNvPicPr>
            <a:picLocks noChangeAspect="1"/>
          </p:cNvPicPr>
          <p:nvPr/>
        </p:nvPicPr>
        <p:blipFill>
          <a:blip r:embed="rId3"/>
          <a:stretch>
            <a:fillRect/>
          </a:stretch>
        </p:blipFill>
        <p:spPr>
          <a:xfrm>
            <a:off x="1104900" y="5056171"/>
            <a:ext cx="7001987" cy="1666607"/>
          </a:xfrm>
          <a:prstGeom prst="rect">
            <a:avLst/>
          </a:prstGeom>
        </p:spPr>
      </p:pic>
      <p:sp>
        <p:nvSpPr>
          <p:cNvPr id="6" name="TextBox 5"/>
          <p:cNvSpPr txBox="1"/>
          <p:nvPr/>
        </p:nvSpPr>
        <p:spPr>
          <a:xfrm>
            <a:off x="785498" y="3546141"/>
            <a:ext cx="10680700"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t>Each row in the output shows a transaction that includes one or more products, and each transaction corresponds to everything in a customer’s shopping cart. </a:t>
            </a:r>
          </a:p>
          <a:p>
            <a:pPr marL="285750" indent="-285750">
              <a:buFont typeface="Arial" panose="020B0604020202020204" pitchFamily="34" charset="0"/>
              <a:buChar char="•"/>
            </a:pPr>
            <a:r>
              <a:rPr lang="en-US" sz="2200" dirty="0"/>
              <a:t>For example, in the first transaction, a customer has purchased whole milk and cereals.</a:t>
            </a:r>
          </a:p>
        </p:txBody>
      </p:sp>
    </p:spTree>
    <p:extLst>
      <p:ext uri="{BB962C8B-B14F-4D97-AF65-F5344CB8AC3E}">
        <p14:creationId xmlns:p14="http://schemas.microsoft.com/office/powerpoint/2010/main" val="117982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5.2 Frequent </a:t>
            </a:r>
            <a:r>
              <a:rPr lang="en-US" b="1" dirty="0" err="1"/>
              <a:t>Itemset</a:t>
            </a:r>
            <a:r>
              <a:rPr lang="en-US" b="1" dirty="0"/>
              <a:t> Generation (1)</a:t>
            </a:r>
            <a:endParaRPr lang="en-US" dirty="0"/>
          </a:p>
        </p:txBody>
      </p:sp>
      <p:sp>
        <p:nvSpPr>
          <p:cNvPr id="3" name="Content Placeholder 2"/>
          <p:cNvSpPr>
            <a:spLocks noGrp="1"/>
          </p:cNvSpPr>
          <p:nvPr>
            <p:ph idx="1"/>
          </p:nvPr>
        </p:nvSpPr>
        <p:spPr>
          <a:xfrm>
            <a:off x="1104900" y="1452716"/>
            <a:ext cx="10680700" cy="4490878"/>
          </a:xfrm>
        </p:spPr>
        <p:txBody>
          <a:bodyPr>
            <a:normAutofit fontScale="85000" lnSpcReduction="10000"/>
          </a:bodyPr>
          <a:lstStyle/>
          <a:p>
            <a:r>
              <a:rPr lang="en-US" dirty="0" err="1"/>
              <a:t>apriori</a:t>
            </a:r>
            <a:r>
              <a:rPr lang="en-US" dirty="0"/>
              <a:t>() function in </a:t>
            </a:r>
            <a:r>
              <a:rPr lang="en-US" b="1" dirty="0" err="1"/>
              <a:t>arule</a:t>
            </a:r>
            <a:r>
              <a:rPr lang="en-US" dirty="0"/>
              <a:t> package implements the </a:t>
            </a:r>
            <a:r>
              <a:rPr lang="en-US" dirty="0" err="1"/>
              <a:t>Apriori</a:t>
            </a:r>
            <a:r>
              <a:rPr lang="en-US" dirty="0"/>
              <a:t> algorithm to create frequent </a:t>
            </a:r>
            <a:r>
              <a:rPr lang="en-US" dirty="0" err="1"/>
              <a:t>itemsets</a:t>
            </a:r>
            <a:r>
              <a:rPr lang="en-US" dirty="0"/>
              <a:t>. </a:t>
            </a:r>
          </a:p>
          <a:p>
            <a:pPr lvl="1"/>
            <a:r>
              <a:rPr lang="en-US" dirty="0"/>
              <a:t>by default, </a:t>
            </a:r>
            <a:r>
              <a:rPr lang="en-US" dirty="0" err="1"/>
              <a:t>apriori</a:t>
            </a:r>
            <a:r>
              <a:rPr lang="en-US" dirty="0"/>
              <a:t>() function executes all the iterations at once. </a:t>
            </a:r>
          </a:p>
          <a:p>
            <a:pPr lvl="1"/>
            <a:r>
              <a:rPr lang="en-US" dirty="0"/>
              <a:t>Code examples in this section manually set the parameters of </a:t>
            </a:r>
            <a:r>
              <a:rPr lang="en-US" dirty="0" err="1"/>
              <a:t>apriori</a:t>
            </a:r>
            <a:r>
              <a:rPr lang="en-US" dirty="0"/>
              <a:t>() function to simulate each iteration of the algorithm illustrate how the </a:t>
            </a:r>
            <a:r>
              <a:rPr lang="en-US" dirty="0" err="1"/>
              <a:t>Apriori</a:t>
            </a:r>
            <a:r>
              <a:rPr lang="en-US" dirty="0"/>
              <a:t> algorithm works.</a:t>
            </a:r>
          </a:p>
          <a:p>
            <a:r>
              <a:rPr lang="en-US" dirty="0"/>
              <a:t>Assume that minimum support threshold is set to 0.02 based on management discretion. Because dataset contains 9,853 transactions, an </a:t>
            </a:r>
            <a:r>
              <a:rPr lang="en-US" dirty="0" err="1"/>
              <a:t>itemset</a:t>
            </a:r>
            <a:r>
              <a:rPr lang="en-US" dirty="0"/>
              <a:t> should appear at least 198 times to be considered a frequent </a:t>
            </a:r>
            <a:r>
              <a:rPr lang="en-US" dirty="0" err="1"/>
              <a:t>itemset</a:t>
            </a:r>
            <a:r>
              <a:rPr lang="en-US" dirty="0"/>
              <a:t>. </a:t>
            </a:r>
          </a:p>
          <a:p>
            <a:r>
              <a:rPr lang="en-US" b="1" dirty="0"/>
              <a:t>First iteration</a:t>
            </a:r>
            <a:r>
              <a:rPr lang="en-US" dirty="0"/>
              <a:t> of the </a:t>
            </a:r>
            <a:r>
              <a:rPr lang="en-US" dirty="0" err="1"/>
              <a:t>Apriori</a:t>
            </a:r>
            <a:r>
              <a:rPr lang="en-US" dirty="0"/>
              <a:t> algorithm computes support of each product in dataset and retains those products that satisfy the minimum support. </a:t>
            </a:r>
          </a:p>
          <a:p>
            <a:r>
              <a:rPr lang="en-US" dirty="0"/>
              <a:t>The following code identifies 59 frequent 1-itemsets that satisfy the minimum support. </a:t>
            </a:r>
          </a:p>
          <a:p>
            <a:r>
              <a:rPr lang="en-US" dirty="0"/>
              <a:t>parameters of </a:t>
            </a:r>
            <a:r>
              <a:rPr lang="en-US" dirty="0" err="1"/>
              <a:t>apriori</a:t>
            </a:r>
            <a:r>
              <a:rPr lang="en-US" dirty="0"/>
              <a:t>() </a:t>
            </a:r>
            <a:r>
              <a:rPr lang="en-US" dirty="0" err="1"/>
              <a:t>pecify</a:t>
            </a:r>
            <a:r>
              <a:rPr lang="en-US" dirty="0"/>
              <a:t> the minimum and maximum lengths of the </a:t>
            </a:r>
            <a:r>
              <a:rPr lang="en-US" dirty="0" err="1"/>
              <a:t>itemsets</a:t>
            </a:r>
            <a:r>
              <a:rPr lang="en-US" dirty="0"/>
              <a:t>, the minimum support threshold, and the target indicating the type of association mined.</a:t>
            </a:r>
          </a:p>
        </p:txBody>
      </p:sp>
      <p:pic>
        <p:nvPicPr>
          <p:cNvPr id="4" name="Picture 3"/>
          <p:cNvPicPr>
            <a:picLocks noChangeAspect="1"/>
          </p:cNvPicPr>
          <p:nvPr/>
        </p:nvPicPr>
        <p:blipFill>
          <a:blip r:embed="rId2"/>
          <a:stretch>
            <a:fillRect/>
          </a:stretch>
        </p:blipFill>
        <p:spPr>
          <a:xfrm>
            <a:off x="1358568" y="5943594"/>
            <a:ext cx="8545307" cy="692509"/>
          </a:xfrm>
          <a:prstGeom prst="rect">
            <a:avLst/>
          </a:prstGeom>
        </p:spPr>
      </p:pic>
    </p:spTree>
    <p:extLst>
      <p:ext uri="{BB962C8B-B14F-4D97-AF65-F5344CB8AC3E}">
        <p14:creationId xmlns:p14="http://schemas.microsoft.com/office/powerpoint/2010/main" val="333025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5.2 Frequent </a:t>
            </a:r>
            <a:r>
              <a:rPr lang="en-US" b="1" dirty="0" err="1"/>
              <a:t>Itemset</a:t>
            </a:r>
            <a:r>
              <a:rPr lang="en-US" b="1" dirty="0"/>
              <a:t> Generation (2)</a:t>
            </a:r>
            <a:endParaRPr lang="en-US" dirty="0"/>
          </a:p>
        </p:txBody>
      </p:sp>
      <p:sp>
        <p:nvSpPr>
          <p:cNvPr id="3" name="Content Placeholder 2"/>
          <p:cNvSpPr>
            <a:spLocks noGrp="1"/>
          </p:cNvSpPr>
          <p:nvPr>
            <p:ph idx="1"/>
          </p:nvPr>
        </p:nvSpPr>
        <p:spPr>
          <a:xfrm>
            <a:off x="870155" y="1600201"/>
            <a:ext cx="5585236" cy="2263876"/>
          </a:xfrm>
        </p:spPr>
        <p:txBody>
          <a:bodyPr>
            <a:normAutofit fontScale="92500" lnSpcReduction="10000"/>
          </a:bodyPr>
          <a:lstStyle/>
          <a:p>
            <a:r>
              <a:rPr lang="en-US" dirty="0"/>
              <a:t>summary(</a:t>
            </a:r>
            <a:r>
              <a:rPr lang="en-US" dirty="0" err="1"/>
              <a:t>itemsets</a:t>
            </a:r>
            <a:r>
              <a:rPr lang="en-US" dirty="0"/>
              <a:t>) shows support of 1-itemsets ranges from 0.02105 to 0.25552.</a:t>
            </a:r>
          </a:p>
          <a:p>
            <a:r>
              <a:rPr lang="en-US" dirty="0"/>
              <a:t> Because maximum support of the 1-itemsets in the dataset is only 0.25552, to enable discovery of interesting rules, the minimum support threshold should not be set too close to that number.</a:t>
            </a:r>
          </a:p>
          <a:p>
            <a:endParaRPr lang="en-US" dirty="0"/>
          </a:p>
        </p:txBody>
      </p:sp>
      <p:pic>
        <p:nvPicPr>
          <p:cNvPr id="4" name="Picture 3"/>
          <p:cNvPicPr>
            <a:picLocks noChangeAspect="1"/>
          </p:cNvPicPr>
          <p:nvPr/>
        </p:nvPicPr>
        <p:blipFill>
          <a:blip r:embed="rId2"/>
          <a:stretch>
            <a:fillRect/>
          </a:stretch>
        </p:blipFill>
        <p:spPr>
          <a:xfrm>
            <a:off x="6576106" y="1692579"/>
            <a:ext cx="5496692" cy="1514686"/>
          </a:xfrm>
          <a:prstGeom prst="rect">
            <a:avLst/>
          </a:prstGeom>
        </p:spPr>
      </p:pic>
      <p:pic>
        <p:nvPicPr>
          <p:cNvPr id="5" name="Picture 4"/>
          <p:cNvPicPr>
            <a:picLocks noChangeAspect="1"/>
          </p:cNvPicPr>
          <p:nvPr/>
        </p:nvPicPr>
        <p:blipFill>
          <a:blip r:embed="rId3"/>
          <a:stretch>
            <a:fillRect/>
          </a:stretch>
        </p:blipFill>
        <p:spPr>
          <a:xfrm>
            <a:off x="6924207" y="4114800"/>
            <a:ext cx="5148591" cy="2324818"/>
          </a:xfrm>
          <a:prstGeom prst="rect">
            <a:avLst/>
          </a:prstGeom>
        </p:spPr>
      </p:pic>
      <p:sp>
        <p:nvSpPr>
          <p:cNvPr id="7" name="TextBox 6"/>
          <p:cNvSpPr txBox="1"/>
          <p:nvPr/>
        </p:nvSpPr>
        <p:spPr>
          <a:xfrm>
            <a:off x="648929" y="3920741"/>
            <a:ext cx="6474542" cy="2462213"/>
          </a:xfrm>
          <a:prstGeom prst="rect">
            <a:avLst/>
          </a:prstGeom>
          <a:noFill/>
        </p:spPr>
        <p:txBody>
          <a:bodyPr wrap="square" rtlCol="0">
            <a:spAutoFit/>
          </a:bodyPr>
          <a:lstStyle/>
          <a:p>
            <a:pPr marL="285750" indent="-285750">
              <a:buFont typeface="Arial" panose="020B0604020202020204" pitchFamily="34" charset="0"/>
              <a:buChar char="•"/>
            </a:pPr>
            <a:r>
              <a:rPr lang="en-US" sz="2200" b="1" dirty="0"/>
              <a:t>inspect()</a:t>
            </a:r>
            <a:r>
              <a:rPr lang="en-US" sz="2200" dirty="0"/>
              <a:t> function to display top 10 frequent 1-itemsets sorted by their support. </a:t>
            </a:r>
          </a:p>
          <a:p>
            <a:pPr marL="285750" indent="-285750">
              <a:buFont typeface="Arial" panose="020B0604020202020204" pitchFamily="34" charset="0"/>
              <a:buChar char="•"/>
            </a:pPr>
            <a:r>
              <a:rPr lang="en-US" sz="2200" dirty="0"/>
              <a:t>Of all the transaction records, the 59 1-itemsets such as {whole milk}, {other vegetables}, {rolls/buns}, {soda}, and {yogurt} all satisfy the minimum support. </a:t>
            </a:r>
          </a:p>
          <a:p>
            <a:pPr marL="285750" indent="-285750">
              <a:buFont typeface="Arial" panose="020B0604020202020204" pitchFamily="34" charset="0"/>
              <a:buChar char="•"/>
            </a:pPr>
            <a:r>
              <a:rPr lang="en-US" sz="2200" dirty="0"/>
              <a:t>Therefore, they are called frequent 1-itemsets.</a:t>
            </a:r>
          </a:p>
        </p:txBody>
      </p:sp>
    </p:spTree>
    <p:extLst>
      <p:ext uri="{BB962C8B-B14F-4D97-AF65-F5344CB8AC3E}">
        <p14:creationId xmlns:p14="http://schemas.microsoft.com/office/powerpoint/2010/main" val="211211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5.2 Frequent </a:t>
            </a:r>
            <a:r>
              <a:rPr lang="en-US" b="1" dirty="0" err="1"/>
              <a:t>Itemset</a:t>
            </a:r>
            <a:r>
              <a:rPr lang="en-US" b="1" dirty="0"/>
              <a:t> Generation (3)</a:t>
            </a:r>
            <a:endParaRPr lang="en-US" dirty="0"/>
          </a:p>
        </p:txBody>
      </p:sp>
      <p:sp>
        <p:nvSpPr>
          <p:cNvPr id="3" name="Content Placeholder 2"/>
          <p:cNvSpPr>
            <a:spLocks noGrp="1"/>
          </p:cNvSpPr>
          <p:nvPr>
            <p:ph idx="1"/>
          </p:nvPr>
        </p:nvSpPr>
        <p:spPr>
          <a:xfrm>
            <a:off x="1104900" y="1536701"/>
            <a:ext cx="10680700" cy="2462093"/>
          </a:xfrm>
        </p:spPr>
        <p:txBody>
          <a:bodyPr>
            <a:normAutofit fontScale="85000" lnSpcReduction="20000"/>
          </a:bodyPr>
          <a:lstStyle/>
          <a:p>
            <a:r>
              <a:rPr lang="en-US" b="1" dirty="0"/>
              <a:t>In the next iteration</a:t>
            </a:r>
            <a:r>
              <a:rPr lang="en-US" dirty="0"/>
              <a:t>, list of frequent 1-itemsets is joined onto itself to form all possible candidate 2-itemsets. </a:t>
            </a:r>
          </a:p>
          <a:p>
            <a:r>
              <a:rPr lang="en-US" dirty="0"/>
              <a:t>For example, 1-itemsets {whole milk} and {soda} would be joined to become a 2-itemset {whole </a:t>
            </a:r>
            <a:r>
              <a:rPr lang="en-US" dirty="0" err="1"/>
              <a:t>milk,soda</a:t>
            </a:r>
            <a:r>
              <a:rPr lang="en-US" dirty="0"/>
              <a:t>}. </a:t>
            </a:r>
          </a:p>
          <a:p>
            <a:r>
              <a:rPr lang="en-US" dirty="0"/>
              <a:t>Algorithm computes the support of each candidate 2-itemset and retains those that satisfy the minimum support. </a:t>
            </a:r>
          </a:p>
          <a:p>
            <a:r>
              <a:rPr lang="en-US" dirty="0"/>
              <a:t>output that follows shows that 61 frequent 2-itemsets have been identified.</a:t>
            </a:r>
          </a:p>
          <a:p>
            <a:pPr marL="0" indent="0">
              <a:buNone/>
            </a:pPr>
            <a:endParaRPr lang="en-US" dirty="0"/>
          </a:p>
        </p:txBody>
      </p:sp>
      <p:pic>
        <p:nvPicPr>
          <p:cNvPr id="4" name="Picture 3"/>
          <p:cNvPicPr>
            <a:picLocks noChangeAspect="1"/>
          </p:cNvPicPr>
          <p:nvPr/>
        </p:nvPicPr>
        <p:blipFill>
          <a:blip r:embed="rId2"/>
          <a:stretch>
            <a:fillRect/>
          </a:stretch>
        </p:blipFill>
        <p:spPr>
          <a:xfrm>
            <a:off x="1281881" y="3902855"/>
            <a:ext cx="9035629" cy="947775"/>
          </a:xfrm>
          <a:prstGeom prst="rect">
            <a:avLst/>
          </a:prstGeom>
        </p:spPr>
      </p:pic>
      <p:pic>
        <p:nvPicPr>
          <p:cNvPr id="5" name="Picture 4"/>
          <p:cNvPicPr>
            <a:picLocks noChangeAspect="1"/>
          </p:cNvPicPr>
          <p:nvPr/>
        </p:nvPicPr>
        <p:blipFill>
          <a:blip r:embed="rId3"/>
          <a:stretch>
            <a:fillRect/>
          </a:stretch>
        </p:blipFill>
        <p:spPr>
          <a:xfrm>
            <a:off x="1281881" y="5812596"/>
            <a:ext cx="4658375" cy="533474"/>
          </a:xfrm>
          <a:prstGeom prst="rect">
            <a:avLst/>
          </a:prstGeom>
        </p:spPr>
      </p:pic>
      <p:sp>
        <p:nvSpPr>
          <p:cNvPr id="6" name="TextBox 5"/>
          <p:cNvSpPr txBox="1"/>
          <p:nvPr/>
        </p:nvSpPr>
        <p:spPr>
          <a:xfrm>
            <a:off x="1104900" y="5131558"/>
            <a:ext cx="10939213" cy="400110"/>
          </a:xfrm>
          <a:prstGeom prst="rect">
            <a:avLst/>
          </a:prstGeom>
          <a:noFill/>
        </p:spPr>
        <p:txBody>
          <a:bodyPr wrap="none" rtlCol="0">
            <a:spAutoFit/>
          </a:bodyPr>
          <a:lstStyle/>
          <a:p>
            <a:r>
              <a:rPr lang="en-US" sz="2000" dirty="0"/>
              <a:t>summary of the </a:t>
            </a:r>
            <a:r>
              <a:rPr lang="en-US" sz="2000" dirty="0" err="1"/>
              <a:t>itemsets</a:t>
            </a:r>
            <a:r>
              <a:rPr lang="en-US" sz="2000" dirty="0"/>
              <a:t> shows that the support of 2-itemsets ranges from 0.02003 to 0.07483.</a:t>
            </a:r>
          </a:p>
        </p:txBody>
      </p:sp>
    </p:spTree>
    <p:extLst>
      <p:ext uri="{BB962C8B-B14F-4D97-AF65-F5344CB8AC3E}">
        <p14:creationId xmlns:p14="http://schemas.microsoft.com/office/powerpoint/2010/main" val="123503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5.2 Frequent </a:t>
            </a:r>
            <a:r>
              <a:rPr lang="en-US" b="1" dirty="0" err="1"/>
              <a:t>Itemset</a:t>
            </a:r>
            <a:r>
              <a:rPr lang="en-US" b="1" dirty="0"/>
              <a:t> Generation (4)</a:t>
            </a:r>
            <a:endParaRPr lang="en-US" dirty="0"/>
          </a:p>
        </p:txBody>
      </p:sp>
      <p:sp>
        <p:nvSpPr>
          <p:cNvPr id="3" name="Content Placeholder 2"/>
          <p:cNvSpPr>
            <a:spLocks noGrp="1"/>
          </p:cNvSpPr>
          <p:nvPr>
            <p:ph idx="1"/>
          </p:nvPr>
        </p:nvSpPr>
        <p:spPr>
          <a:xfrm>
            <a:off x="1104900" y="1600200"/>
            <a:ext cx="6475771" cy="2149109"/>
          </a:xfrm>
        </p:spPr>
        <p:txBody>
          <a:bodyPr>
            <a:normAutofit fontScale="85000" lnSpcReduction="20000"/>
          </a:bodyPr>
          <a:lstStyle/>
          <a:p>
            <a:r>
              <a:rPr lang="en-US" dirty="0"/>
              <a:t>Top 10 most frequent 2-itemsets are displayed next, sorted by their support. Notice that whole milk appears six times in the top 10 2-itemsets ranked by support. </a:t>
            </a:r>
          </a:p>
          <a:p>
            <a:r>
              <a:rPr lang="en-US" dirty="0"/>
              <a:t>As seen earlier, {whole milk} has the highest support among all the 1-itemsets. These top 10 2-itemsets with the highest support may not be interesting; this highlights the limitations of using support alone.</a:t>
            </a:r>
          </a:p>
        </p:txBody>
      </p:sp>
      <p:pic>
        <p:nvPicPr>
          <p:cNvPr id="5" name="Picture 4"/>
          <p:cNvPicPr>
            <a:picLocks noChangeAspect="1"/>
          </p:cNvPicPr>
          <p:nvPr/>
        </p:nvPicPr>
        <p:blipFill>
          <a:blip r:embed="rId2"/>
          <a:stretch>
            <a:fillRect/>
          </a:stretch>
        </p:blipFill>
        <p:spPr>
          <a:xfrm>
            <a:off x="1104899" y="5183730"/>
            <a:ext cx="10018411" cy="937206"/>
          </a:xfrm>
          <a:prstGeom prst="rect">
            <a:avLst/>
          </a:prstGeom>
        </p:spPr>
      </p:pic>
      <p:pic>
        <p:nvPicPr>
          <p:cNvPr id="6" name="Picture 5"/>
          <p:cNvPicPr>
            <a:picLocks noChangeAspect="1"/>
          </p:cNvPicPr>
          <p:nvPr/>
        </p:nvPicPr>
        <p:blipFill>
          <a:blip r:embed="rId3"/>
          <a:stretch>
            <a:fillRect/>
          </a:stretch>
        </p:blipFill>
        <p:spPr>
          <a:xfrm>
            <a:off x="5046926" y="6078856"/>
            <a:ext cx="5067490" cy="494389"/>
          </a:xfrm>
          <a:prstGeom prst="rect">
            <a:avLst/>
          </a:prstGeom>
        </p:spPr>
      </p:pic>
      <p:sp>
        <p:nvSpPr>
          <p:cNvPr id="7" name="TextBox 6"/>
          <p:cNvSpPr txBox="1"/>
          <p:nvPr/>
        </p:nvSpPr>
        <p:spPr>
          <a:xfrm>
            <a:off x="839463" y="3644088"/>
            <a:ext cx="1075277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Next, list of frequent 2-itemsets is joined onto itself to form candidate 3-itemsets. </a:t>
            </a:r>
          </a:p>
          <a:p>
            <a:pPr marL="285750" indent="-285750">
              <a:buFont typeface="Arial" panose="020B0604020202020204" pitchFamily="34" charset="0"/>
              <a:buChar char="•"/>
            </a:pPr>
            <a:r>
              <a:rPr lang="en-US" sz="2000" dirty="0"/>
              <a:t>For example {other vegetables, whole milk} and {whole </a:t>
            </a:r>
            <a:r>
              <a:rPr lang="en-US" sz="2000" dirty="0" err="1"/>
              <a:t>milk,rolls</a:t>
            </a:r>
            <a:r>
              <a:rPr lang="en-US" sz="2000" dirty="0"/>
              <a:t>/buns} would be joined as {other vegetables, whole milk, rolls/buns}. </a:t>
            </a:r>
          </a:p>
          <a:p>
            <a:pPr marL="285750" indent="-285750">
              <a:buFont typeface="Arial" panose="020B0604020202020204" pitchFamily="34" charset="0"/>
              <a:buChar char="•"/>
            </a:pPr>
            <a:r>
              <a:rPr lang="en-US" sz="2000" dirty="0"/>
              <a:t>The algorithm retains those </a:t>
            </a:r>
            <a:r>
              <a:rPr lang="en-US" sz="2000" dirty="0" err="1"/>
              <a:t>itemsets</a:t>
            </a:r>
            <a:r>
              <a:rPr lang="en-US" sz="2000" dirty="0"/>
              <a:t> that satisfy the minimum support. The following output shows that only two frequent 3-itemsets have been identified.</a:t>
            </a:r>
          </a:p>
        </p:txBody>
      </p:sp>
      <p:sp>
        <p:nvSpPr>
          <p:cNvPr id="8" name="TextBox 7"/>
          <p:cNvSpPr txBox="1"/>
          <p:nvPr/>
        </p:nvSpPr>
        <p:spPr>
          <a:xfrm>
            <a:off x="1104900" y="6025400"/>
            <a:ext cx="3249608" cy="369332"/>
          </a:xfrm>
          <a:prstGeom prst="rect">
            <a:avLst/>
          </a:prstGeom>
          <a:noFill/>
        </p:spPr>
        <p:txBody>
          <a:bodyPr wrap="none" rtlCol="0">
            <a:spAutoFit/>
          </a:bodyPr>
          <a:lstStyle/>
          <a:p>
            <a:r>
              <a:rPr lang="en-US" dirty="0"/>
              <a:t>3-itemsets are displayed next:</a:t>
            </a:r>
          </a:p>
        </p:txBody>
      </p:sp>
      <p:pic>
        <p:nvPicPr>
          <p:cNvPr id="9" name="Picture 8"/>
          <p:cNvPicPr>
            <a:picLocks noChangeAspect="1"/>
          </p:cNvPicPr>
          <p:nvPr/>
        </p:nvPicPr>
        <p:blipFill>
          <a:blip r:embed="rId4"/>
          <a:stretch>
            <a:fillRect/>
          </a:stretch>
        </p:blipFill>
        <p:spPr>
          <a:xfrm>
            <a:off x="7580671" y="1758466"/>
            <a:ext cx="4448453" cy="1510364"/>
          </a:xfrm>
          <a:prstGeom prst="rect">
            <a:avLst/>
          </a:prstGeom>
        </p:spPr>
      </p:pic>
    </p:spTree>
    <p:extLst>
      <p:ext uri="{BB962C8B-B14F-4D97-AF65-F5344CB8AC3E}">
        <p14:creationId xmlns:p14="http://schemas.microsoft.com/office/powerpoint/2010/main" val="14609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5.2 Frequent </a:t>
            </a:r>
            <a:r>
              <a:rPr lang="en-US" b="1" dirty="0" err="1"/>
              <a:t>Itemset</a:t>
            </a:r>
            <a:r>
              <a:rPr lang="en-US" b="1" dirty="0"/>
              <a:t> Generation (5)</a:t>
            </a:r>
            <a:endParaRPr lang="en-US" dirty="0"/>
          </a:p>
        </p:txBody>
      </p:sp>
      <p:sp>
        <p:nvSpPr>
          <p:cNvPr id="3" name="Content Placeholder 2"/>
          <p:cNvSpPr>
            <a:spLocks noGrp="1"/>
          </p:cNvSpPr>
          <p:nvPr>
            <p:ph idx="1"/>
          </p:nvPr>
        </p:nvSpPr>
        <p:spPr>
          <a:xfrm>
            <a:off x="1104900" y="1600200"/>
            <a:ext cx="9982200" cy="815454"/>
          </a:xfrm>
        </p:spPr>
        <p:txBody>
          <a:bodyPr>
            <a:normAutofit fontScale="85000" lnSpcReduction="20000"/>
          </a:bodyPr>
          <a:lstStyle/>
          <a:p>
            <a:r>
              <a:rPr lang="en-US" dirty="0"/>
              <a:t>In the next iteration, there is only one candidate 4-itemset {root </a:t>
            </a:r>
            <a:r>
              <a:rPr lang="en-US" dirty="0" err="1"/>
              <a:t>vegetables,other</a:t>
            </a:r>
            <a:r>
              <a:rPr lang="en-US" dirty="0"/>
              <a:t> </a:t>
            </a:r>
            <a:r>
              <a:rPr lang="en-US" dirty="0" err="1"/>
              <a:t>vegetables,whole</a:t>
            </a:r>
            <a:r>
              <a:rPr lang="en-US" dirty="0"/>
              <a:t> </a:t>
            </a:r>
            <a:r>
              <a:rPr lang="en-US" dirty="0" err="1"/>
              <a:t>milk,yogurt</a:t>
            </a:r>
            <a:r>
              <a:rPr lang="en-US" dirty="0"/>
              <a:t>}, and its support is below 0.02. No frequent 4-itemsets have been found, and the algorithm converges.</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201003" y="2344677"/>
            <a:ext cx="8536394" cy="895829"/>
          </a:xfrm>
          <a:prstGeom prst="rect">
            <a:avLst/>
          </a:prstGeom>
        </p:spPr>
      </p:pic>
      <p:pic>
        <p:nvPicPr>
          <p:cNvPr id="5" name="Picture 4"/>
          <p:cNvPicPr>
            <a:picLocks noChangeAspect="1"/>
          </p:cNvPicPr>
          <p:nvPr/>
        </p:nvPicPr>
        <p:blipFill>
          <a:blip r:embed="rId3"/>
          <a:stretch>
            <a:fillRect/>
          </a:stretch>
        </p:blipFill>
        <p:spPr>
          <a:xfrm>
            <a:off x="1201003" y="4245789"/>
            <a:ext cx="6354062" cy="1629002"/>
          </a:xfrm>
          <a:prstGeom prst="rect">
            <a:avLst/>
          </a:prstGeom>
        </p:spPr>
      </p:pic>
      <p:sp>
        <p:nvSpPr>
          <p:cNvPr id="6" name="TextBox 5"/>
          <p:cNvSpPr txBox="1"/>
          <p:nvPr/>
        </p:nvSpPr>
        <p:spPr>
          <a:xfrm>
            <a:off x="1104900" y="3121283"/>
            <a:ext cx="10382204" cy="954107"/>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Wingdings" panose="05000000000000000000" pitchFamily="2" charset="2"/>
              <a:buChar char="§"/>
            </a:pPr>
            <a:r>
              <a:rPr lang="en-US" dirty="0"/>
              <a:t>When the </a:t>
            </a:r>
            <a:r>
              <a:rPr lang="en-US" dirty="0" err="1"/>
              <a:t>maxlen</a:t>
            </a:r>
            <a:r>
              <a:rPr lang="en-US" dirty="0"/>
              <a:t> </a:t>
            </a:r>
            <a:r>
              <a:rPr lang="en-US" sz="2000" dirty="0"/>
              <a:t>parameter</a:t>
            </a:r>
            <a:r>
              <a:rPr lang="en-US" dirty="0"/>
              <a:t> is not set, the algorithm continues each iteration until it runs out of support or until k reaches the default </a:t>
            </a:r>
            <a:r>
              <a:rPr lang="en-US" dirty="0" err="1"/>
              <a:t>maxlen</a:t>
            </a:r>
            <a:r>
              <a:rPr lang="en-US" dirty="0"/>
              <a:t>=10. </a:t>
            </a:r>
          </a:p>
        </p:txBody>
      </p:sp>
    </p:spTree>
    <p:extLst>
      <p:ext uri="{BB962C8B-B14F-4D97-AF65-F5344CB8AC3E}">
        <p14:creationId xmlns:p14="http://schemas.microsoft.com/office/powerpoint/2010/main" val="39864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5.3 Rule Generation and Visualization (1)</a:t>
            </a:r>
            <a:endParaRPr lang="en-US" dirty="0"/>
          </a:p>
        </p:txBody>
      </p:sp>
      <p:sp>
        <p:nvSpPr>
          <p:cNvPr id="3" name="Content Placeholder 2"/>
          <p:cNvSpPr>
            <a:spLocks noGrp="1"/>
          </p:cNvSpPr>
          <p:nvPr>
            <p:ph idx="1"/>
          </p:nvPr>
        </p:nvSpPr>
        <p:spPr>
          <a:xfrm>
            <a:off x="1104900" y="1536701"/>
            <a:ext cx="10680700" cy="2153575"/>
          </a:xfrm>
        </p:spPr>
        <p:txBody>
          <a:bodyPr>
            <a:normAutofit fontScale="92500" lnSpcReduction="20000"/>
          </a:bodyPr>
          <a:lstStyle/>
          <a:p>
            <a:r>
              <a:rPr lang="en-US" dirty="0" err="1"/>
              <a:t>apriori</a:t>
            </a:r>
            <a:r>
              <a:rPr lang="en-US" dirty="0"/>
              <a:t>() function can be used to generate rules. Assume that minimum support threshold is now set to a lower value 0.001, and minimum confidence threshold is set to 0.6. </a:t>
            </a:r>
          </a:p>
          <a:p>
            <a:r>
              <a:rPr lang="en-US" dirty="0"/>
              <a:t>A lower minimum support threshold allows more rules to show up. </a:t>
            </a:r>
          </a:p>
          <a:p>
            <a:r>
              <a:rPr lang="en-US" dirty="0"/>
              <a:t>Following code creates 2,918 rules from all the transactions in the </a:t>
            </a:r>
            <a:r>
              <a:rPr lang="en-US" b="1" i="1" dirty="0"/>
              <a:t>Groceries</a:t>
            </a:r>
            <a:r>
              <a:rPr lang="en-US" i="1" dirty="0"/>
              <a:t> </a:t>
            </a:r>
            <a:r>
              <a:rPr lang="en-US" dirty="0"/>
              <a:t>dataset that satisfy both the minimum support and the minimum confidence.</a:t>
            </a:r>
          </a:p>
          <a:p>
            <a:endParaRPr lang="en-US" dirty="0"/>
          </a:p>
          <a:p>
            <a:endParaRPr lang="en-US" dirty="0"/>
          </a:p>
        </p:txBody>
      </p:sp>
      <p:pic>
        <p:nvPicPr>
          <p:cNvPr id="4" name="Picture 3"/>
          <p:cNvPicPr>
            <a:picLocks noChangeAspect="1"/>
          </p:cNvPicPr>
          <p:nvPr/>
        </p:nvPicPr>
        <p:blipFill>
          <a:blip r:embed="rId2"/>
          <a:stretch>
            <a:fillRect/>
          </a:stretch>
        </p:blipFill>
        <p:spPr>
          <a:xfrm>
            <a:off x="1200871" y="3690276"/>
            <a:ext cx="5839640" cy="657317"/>
          </a:xfrm>
          <a:prstGeom prst="rect">
            <a:avLst/>
          </a:prstGeom>
        </p:spPr>
      </p:pic>
      <p:pic>
        <p:nvPicPr>
          <p:cNvPr id="5" name="Picture 4"/>
          <p:cNvPicPr>
            <a:picLocks noChangeAspect="1"/>
          </p:cNvPicPr>
          <p:nvPr/>
        </p:nvPicPr>
        <p:blipFill>
          <a:blip r:embed="rId3"/>
          <a:stretch>
            <a:fillRect/>
          </a:stretch>
        </p:blipFill>
        <p:spPr>
          <a:xfrm>
            <a:off x="1200871" y="5169750"/>
            <a:ext cx="4810796" cy="1238423"/>
          </a:xfrm>
          <a:prstGeom prst="rect">
            <a:avLst/>
          </a:prstGeom>
        </p:spPr>
      </p:pic>
      <p:sp>
        <p:nvSpPr>
          <p:cNvPr id="6" name="TextBox 5"/>
          <p:cNvSpPr txBox="1"/>
          <p:nvPr/>
        </p:nvSpPr>
        <p:spPr>
          <a:xfrm>
            <a:off x="1399868" y="4347593"/>
            <a:ext cx="10680700" cy="707886"/>
          </a:xfrm>
          <a:prstGeom prst="rect">
            <a:avLst/>
          </a:prstGeom>
          <a:noFill/>
        </p:spPr>
        <p:txBody>
          <a:bodyPr wrap="square" rtlCol="0">
            <a:spAutoFit/>
          </a:bodyPr>
          <a:lstStyle/>
          <a:p>
            <a:r>
              <a:rPr lang="en-US" sz="2000" dirty="0"/>
              <a:t>summary of the rules shows the number of rules and ranges of the </a:t>
            </a:r>
            <a:r>
              <a:rPr lang="en-US" sz="2000" b="1" dirty="0"/>
              <a:t>support</a:t>
            </a:r>
            <a:r>
              <a:rPr lang="en-US" sz="2000" dirty="0"/>
              <a:t>, </a:t>
            </a:r>
            <a:r>
              <a:rPr lang="en-US" sz="2000" b="1" dirty="0"/>
              <a:t>confidence</a:t>
            </a:r>
            <a:r>
              <a:rPr lang="en-US" sz="2000" dirty="0"/>
              <a:t>, and </a:t>
            </a:r>
            <a:r>
              <a:rPr lang="en-US" sz="2000" b="1" dirty="0"/>
              <a:t>lift</a:t>
            </a:r>
            <a:r>
              <a:rPr lang="en-US" sz="2000" dirty="0"/>
              <a:t>.</a:t>
            </a:r>
          </a:p>
        </p:txBody>
      </p:sp>
    </p:spTree>
    <p:extLst>
      <p:ext uri="{BB962C8B-B14F-4D97-AF65-F5344CB8AC3E}">
        <p14:creationId xmlns:p14="http://schemas.microsoft.com/office/powerpoint/2010/main" val="188034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5.3 Rule Generation and Visualization (2)</a:t>
            </a:r>
            <a:endParaRPr lang="en-US" dirty="0"/>
          </a:p>
        </p:txBody>
      </p:sp>
      <p:sp>
        <p:nvSpPr>
          <p:cNvPr id="3" name="Content Placeholder 2"/>
          <p:cNvSpPr>
            <a:spLocks noGrp="1"/>
          </p:cNvSpPr>
          <p:nvPr>
            <p:ph idx="1"/>
          </p:nvPr>
        </p:nvSpPr>
        <p:spPr>
          <a:xfrm>
            <a:off x="1104900" y="1600200"/>
            <a:ext cx="4322506" cy="4572000"/>
          </a:xfrm>
        </p:spPr>
        <p:txBody>
          <a:bodyPr/>
          <a:lstStyle/>
          <a:p>
            <a:r>
              <a:rPr lang="en-US" dirty="0"/>
              <a:t>plot(rules) display the scatterplot of the 2,918 rules (Figure 5-3), </a:t>
            </a:r>
          </a:p>
          <a:p>
            <a:r>
              <a:rPr lang="en-US" dirty="0"/>
              <a:t>scatterplot shows that 2,918 rules generated from the </a:t>
            </a:r>
            <a:r>
              <a:rPr lang="en-US" i="1" dirty="0"/>
              <a:t>Groceries </a:t>
            </a:r>
            <a:r>
              <a:rPr lang="en-US" dirty="0"/>
              <a:t>dataset, the highest </a:t>
            </a:r>
            <a:r>
              <a:rPr lang="en-US" b="1" dirty="0"/>
              <a:t>lift</a:t>
            </a:r>
            <a:r>
              <a:rPr lang="en-US" dirty="0"/>
              <a:t> occurs at a low support and a low confidence.</a:t>
            </a:r>
          </a:p>
        </p:txBody>
      </p:sp>
      <p:pic>
        <p:nvPicPr>
          <p:cNvPr id="4" name="Picture 3"/>
          <p:cNvPicPr>
            <a:picLocks noChangeAspect="1"/>
          </p:cNvPicPr>
          <p:nvPr/>
        </p:nvPicPr>
        <p:blipFill>
          <a:blip r:embed="rId2"/>
          <a:stretch>
            <a:fillRect/>
          </a:stretch>
        </p:blipFill>
        <p:spPr>
          <a:xfrm>
            <a:off x="6095241" y="1799370"/>
            <a:ext cx="5309553" cy="3613219"/>
          </a:xfrm>
          <a:prstGeom prst="rect">
            <a:avLst/>
          </a:prstGeom>
        </p:spPr>
      </p:pic>
      <p:sp>
        <p:nvSpPr>
          <p:cNvPr id="5" name="TextBox 4"/>
          <p:cNvSpPr txBox="1"/>
          <p:nvPr/>
        </p:nvSpPr>
        <p:spPr>
          <a:xfrm>
            <a:off x="7236254" y="5471513"/>
            <a:ext cx="3849328" cy="923330"/>
          </a:xfrm>
          <a:prstGeom prst="rect">
            <a:avLst/>
          </a:prstGeom>
          <a:noFill/>
        </p:spPr>
        <p:txBody>
          <a:bodyPr wrap="square" rtlCol="0">
            <a:spAutoFit/>
          </a:bodyPr>
          <a:lstStyle/>
          <a:p>
            <a:r>
              <a:rPr lang="en-US" b="1" dirty="0"/>
              <a:t>FIGURE 5-3 </a:t>
            </a:r>
            <a:r>
              <a:rPr lang="en-US" i="1" dirty="0"/>
              <a:t>Scatterplot of the 2,918 rules with minimum support 0.001 and minimum confidence 0.6</a:t>
            </a:r>
            <a:endParaRPr lang="en-US" dirty="0"/>
          </a:p>
        </p:txBody>
      </p:sp>
    </p:spTree>
    <p:extLst>
      <p:ext uri="{BB962C8B-B14F-4D97-AF65-F5344CB8AC3E}">
        <p14:creationId xmlns:p14="http://schemas.microsoft.com/office/powerpoint/2010/main" val="107757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pPr marL="457200" indent="-457200">
              <a:buFont typeface="+mj-lt"/>
              <a:buAutoNum type="arabicPeriod"/>
            </a:pPr>
            <a:r>
              <a:rPr lang="en-US" dirty="0"/>
              <a:t>Overview of Association Rules</a:t>
            </a:r>
          </a:p>
          <a:p>
            <a:pPr marL="457200" indent="-457200">
              <a:buFont typeface="+mj-lt"/>
              <a:buAutoNum type="arabicPeriod"/>
            </a:pPr>
            <a:r>
              <a:rPr lang="en-US" dirty="0" err="1"/>
              <a:t>Apriori</a:t>
            </a:r>
            <a:r>
              <a:rPr lang="en-US" dirty="0"/>
              <a:t> Algorithm</a:t>
            </a:r>
          </a:p>
          <a:p>
            <a:pPr marL="457200" indent="-457200">
              <a:buFont typeface="+mj-lt"/>
              <a:buAutoNum type="arabicPeriod"/>
            </a:pPr>
            <a:r>
              <a:rPr lang="en-US" dirty="0"/>
              <a:t>Evaluation of Candidate Rules</a:t>
            </a:r>
          </a:p>
          <a:p>
            <a:pPr marL="457200" indent="-457200">
              <a:buFont typeface="+mj-lt"/>
              <a:buAutoNum type="arabicPeriod"/>
            </a:pPr>
            <a:r>
              <a:rPr lang="en-US" dirty="0"/>
              <a:t>Applications of Association Rules</a:t>
            </a:r>
          </a:p>
          <a:p>
            <a:pPr marL="457200" indent="-457200">
              <a:buFont typeface="+mj-lt"/>
              <a:buAutoNum type="arabicPeriod"/>
            </a:pPr>
            <a:r>
              <a:rPr lang="en-US" dirty="0"/>
              <a:t>An Example: Transactions in a Grocery Store</a:t>
            </a:r>
          </a:p>
          <a:p>
            <a:pPr marL="457200" indent="-457200">
              <a:buFont typeface="+mj-lt"/>
              <a:buAutoNum type="arabicPeriod"/>
            </a:pPr>
            <a:r>
              <a:rPr lang="en-US" dirty="0"/>
              <a:t>Validation and Testing</a:t>
            </a:r>
          </a:p>
          <a:p>
            <a:pPr marL="457200" indent="-457200">
              <a:buFont typeface="+mj-lt"/>
              <a:buAutoNum type="arabicPeriod"/>
            </a:pPr>
            <a:r>
              <a:rPr lang="en-US" dirty="0"/>
              <a:t>Diagnostics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5.3 Rule Generation and Visualization (3)</a:t>
            </a:r>
            <a:endParaRPr lang="en-US" dirty="0"/>
          </a:p>
        </p:txBody>
      </p:sp>
      <p:sp>
        <p:nvSpPr>
          <p:cNvPr id="3" name="Content Placeholder 2"/>
          <p:cNvSpPr>
            <a:spLocks noGrp="1"/>
          </p:cNvSpPr>
          <p:nvPr>
            <p:ph idx="1"/>
          </p:nvPr>
        </p:nvSpPr>
        <p:spPr>
          <a:xfrm>
            <a:off x="604684" y="1383305"/>
            <a:ext cx="6740013" cy="3941662"/>
          </a:xfrm>
        </p:spPr>
        <p:txBody>
          <a:bodyPr>
            <a:noAutofit/>
          </a:bodyPr>
          <a:lstStyle/>
          <a:p>
            <a:r>
              <a:rPr lang="en-US" sz="1800" b="1" dirty="0"/>
              <a:t>plot(</a:t>
            </a:r>
            <a:r>
              <a:rPr lang="en-US" sz="1800" b="1" dirty="0" err="1"/>
              <a:t>rules@quality</a:t>
            </a:r>
            <a:r>
              <a:rPr lang="en-US" sz="1800" b="1" dirty="0"/>
              <a:t>)</a:t>
            </a:r>
            <a:r>
              <a:rPr lang="en-US" sz="1800" dirty="0"/>
              <a:t> displays a scatterplot matrix (Figure 5-4) to compare the support, confidence, and lift of the 2,918 rules.</a:t>
            </a:r>
          </a:p>
          <a:p>
            <a:r>
              <a:rPr lang="en-US" sz="1800" dirty="0"/>
              <a:t>Figure 5-4 shows that lift is proportional to confidence and illustrates several linear groupings. As indicated by Equation 5-2 and Equation 5-3, </a:t>
            </a:r>
            <a:r>
              <a:rPr lang="en-US" sz="1800" i="1" dirty="0"/>
              <a:t>Lift</a:t>
            </a:r>
            <a:r>
              <a:rPr lang="en-US" sz="1800" dirty="0"/>
              <a:t>=</a:t>
            </a:r>
            <a:r>
              <a:rPr lang="en-US" sz="1800" i="1" dirty="0"/>
              <a:t>Confidence </a:t>
            </a:r>
            <a:r>
              <a:rPr lang="en-US" sz="1800" dirty="0"/>
              <a:t>/ </a:t>
            </a:r>
            <a:r>
              <a:rPr lang="en-US" sz="1800" i="1" dirty="0"/>
              <a:t>Support</a:t>
            </a:r>
            <a:r>
              <a:rPr lang="en-US" sz="1800" dirty="0"/>
              <a:t>(</a:t>
            </a:r>
            <a:r>
              <a:rPr lang="en-US" sz="1800" i="1" dirty="0"/>
              <a:t>Y</a:t>
            </a:r>
            <a:r>
              <a:rPr lang="en-US" sz="1800" dirty="0"/>
              <a:t>). </a:t>
            </a:r>
          </a:p>
          <a:p>
            <a:r>
              <a:rPr lang="en-US" sz="1800" dirty="0"/>
              <a:t>Therefore, when the support of Y remains the same, lift is proportional to confidence, and the slope of the linear trend is the reciprocal of </a:t>
            </a:r>
            <a:r>
              <a:rPr lang="en-US" sz="1800" i="1" dirty="0"/>
              <a:t>Support</a:t>
            </a:r>
            <a:r>
              <a:rPr lang="en-US" sz="1800" dirty="0"/>
              <a:t>(</a:t>
            </a:r>
            <a:r>
              <a:rPr lang="en-US" sz="1800" i="1" dirty="0"/>
              <a:t>Y</a:t>
            </a:r>
            <a:r>
              <a:rPr lang="en-US" sz="1800" dirty="0"/>
              <a:t>). </a:t>
            </a:r>
          </a:p>
          <a:p>
            <a:r>
              <a:rPr lang="en-US" sz="1800" dirty="0"/>
              <a:t>Following code shows that, of the 2,918 rules, only 18 different values for </a:t>
            </a:r>
            <a:r>
              <a:rPr lang="en-US" sz="1800" b="1" dirty="0"/>
              <a:t>1/</a:t>
            </a:r>
            <a:r>
              <a:rPr lang="en-US" sz="1800" b="1" i="1" dirty="0"/>
              <a:t>Support</a:t>
            </a:r>
            <a:r>
              <a:rPr lang="en-US" sz="1800" b="1" dirty="0"/>
              <a:t>(</a:t>
            </a:r>
            <a:r>
              <a:rPr lang="en-US" sz="1800" b="1" i="1" dirty="0"/>
              <a:t>Y</a:t>
            </a:r>
            <a:r>
              <a:rPr lang="en-US" sz="1800" b="1" dirty="0"/>
              <a:t>), </a:t>
            </a:r>
            <a:r>
              <a:rPr lang="en-US" sz="1800" dirty="0"/>
              <a:t>and majority occurs at slopes 3.91, 5.17, 7.17, 9.17, and 9.53. This matches the slopes shown in the third row and second column of Figure 5-4, where the x-axis is the confidence and the y-axis is the lift.</a:t>
            </a:r>
          </a:p>
        </p:txBody>
      </p:sp>
      <p:pic>
        <p:nvPicPr>
          <p:cNvPr id="4" name="Picture 3"/>
          <p:cNvPicPr>
            <a:picLocks noChangeAspect="1"/>
          </p:cNvPicPr>
          <p:nvPr/>
        </p:nvPicPr>
        <p:blipFill>
          <a:blip r:embed="rId2"/>
          <a:stretch>
            <a:fillRect/>
          </a:stretch>
        </p:blipFill>
        <p:spPr>
          <a:xfrm>
            <a:off x="7241458" y="1847080"/>
            <a:ext cx="4950542" cy="3694782"/>
          </a:xfrm>
          <a:prstGeom prst="rect">
            <a:avLst/>
          </a:prstGeom>
        </p:spPr>
      </p:pic>
      <p:sp>
        <p:nvSpPr>
          <p:cNvPr id="5" name="TextBox 4"/>
          <p:cNvSpPr txBox="1"/>
          <p:nvPr/>
        </p:nvSpPr>
        <p:spPr>
          <a:xfrm>
            <a:off x="7617541" y="5754115"/>
            <a:ext cx="4198375" cy="923330"/>
          </a:xfrm>
          <a:prstGeom prst="rect">
            <a:avLst/>
          </a:prstGeom>
          <a:noFill/>
        </p:spPr>
        <p:txBody>
          <a:bodyPr wrap="square" rtlCol="0">
            <a:spAutoFit/>
          </a:bodyPr>
          <a:lstStyle/>
          <a:p>
            <a:r>
              <a:rPr lang="en-US" b="1" dirty="0"/>
              <a:t>FIGURE 5-4 </a:t>
            </a:r>
            <a:r>
              <a:rPr lang="en-US" i="1" dirty="0"/>
              <a:t>Scatterplot matrix on the support, confidence, and lift of the 2,918 rules</a:t>
            </a:r>
            <a:endParaRPr lang="en-US" dirty="0"/>
          </a:p>
        </p:txBody>
      </p:sp>
      <p:pic>
        <p:nvPicPr>
          <p:cNvPr id="6" name="Picture 5"/>
          <p:cNvPicPr>
            <a:picLocks noChangeAspect="1"/>
          </p:cNvPicPr>
          <p:nvPr/>
        </p:nvPicPr>
        <p:blipFill>
          <a:blip r:embed="rId3"/>
          <a:stretch>
            <a:fillRect/>
          </a:stretch>
        </p:blipFill>
        <p:spPr>
          <a:xfrm>
            <a:off x="796413" y="5510688"/>
            <a:ext cx="6548284" cy="1166757"/>
          </a:xfrm>
          <a:prstGeom prst="rect">
            <a:avLst/>
          </a:prstGeom>
        </p:spPr>
      </p:pic>
    </p:spTree>
    <p:extLst>
      <p:ext uri="{BB962C8B-B14F-4D97-AF65-F5344CB8AC3E}">
        <p14:creationId xmlns:p14="http://schemas.microsoft.com/office/powerpoint/2010/main" val="249543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5.3 Rule Generation and Visualization (4)</a:t>
            </a:r>
            <a:endParaRPr lang="en-US" dirty="0"/>
          </a:p>
        </p:txBody>
      </p:sp>
      <p:sp>
        <p:nvSpPr>
          <p:cNvPr id="3" name="Content Placeholder 2"/>
          <p:cNvSpPr>
            <a:spLocks noGrp="1"/>
          </p:cNvSpPr>
          <p:nvPr>
            <p:ph idx="1"/>
          </p:nvPr>
        </p:nvSpPr>
        <p:spPr>
          <a:xfrm>
            <a:off x="1104900" y="1536701"/>
            <a:ext cx="10680700" cy="2238886"/>
          </a:xfrm>
        </p:spPr>
        <p:txBody>
          <a:bodyPr>
            <a:normAutofit/>
          </a:bodyPr>
          <a:lstStyle/>
          <a:p>
            <a:r>
              <a:rPr lang="en-US" dirty="0"/>
              <a:t>inspect() function can display content of the rules generated previously. The following code shows the top ten rules sorted by the lift. Rule {Instant food </a:t>
            </a:r>
            <a:r>
              <a:rPr lang="en-US" dirty="0" err="1"/>
              <a:t>products,soda</a:t>
            </a:r>
            <a:r>
              <a:rPr lang="en-US" dirty="0"/>
              <a:t>}→{hamburger meat} has the highest lift of 18.995654.</a:t>
            </a:r>
          </a:p>
          <a:p>
            <a:pPr marL="0" indent="0">
              <a:buNone/>
            </a:pPr>
            <a:endParaRPr lang="en-US" dirty="0"/>
          </a:p>
          <a:p>
            <a:r>
              <a:rPr lang="en-US" dirty="0"/>
              <a:t>code fetches a total of 127 rules whose confidence is above 0.9:</a:t>
            </a:r>
          </a:p>
          <a:p>
            <a:endParaRPr lang="en-US" dirty="0"/>
          </a:p>
        </p:txBody>
      </p:sp>
      <p:pic>
        <p:nvPicPr>
          <p:cNvPr id="4" name="Picture 3"/>
          <p:cNvPicPr>
            <a:picLocks noChangeAspect="1"/>
          </p:cNvPicPr>
          <p:nvPr/>
        </p:nvPicPr>
        <p:blipFill>
          <a:blip r:embed="rId2"/>
          <a:stretch>
            <a:fillRect/>
          </a:stretch>
        </p:blipFill>
        <p:spPr>
          <a:xfrm>
            <a:off x="1222105" y="2603017"/>
            <a:ext cx="5397205" cy="629450"/>
          </a:xfrm>
          <a:prstGeom prst="rect">
            <a:avLst/>
          </a:prstGeom>
        </p:spPr>
      </p:pic>
      <p:pic>
        <p:nvPicPr>
          <p:cNvPr id="5" name="Picture 4"/>
          <p:cNvPicPr>
            <a:picLocks noChangeAspect="1"/>
          </p:cNvPicPr>
          <p:nvPr/>
        </p:nvPicPr>
        <p:blipFill>
          <a:blip r:embed="rId3"/>
          <a:stretch>
            <a:fillRect/>
          </a:stretch>
        </p:blipFill>
        <p:spPr>
          <a:xfrm>
            <a:off x="1415012" y="3775587"/>
            <a:ext cx="6421288" cy="880433"/>
          </a:xfrm>
          <a:prstGeom prst="rect">
            <a:avLst/>
          </a:prstGeom>
        </p:spPr>
      </p:pic>
      <p:pic>
        <p:nvPicPr>
          <p:cNvPr id="6" name="Picture 5"/>
          <p:cNvPicPr>
            <a:picLocks noChangeAspect="1"/>
          </p:cNvPicPr>
          <p:nvPr/>
        </p:nvPicPr>
        <p:blipFill>
          <a:blip r:embed="rId4"/>
          <a:stretch>
            <a:fillRect/>
          </a:stretch>
        </p:blipFill>
        <p:spPr>
          <a:xfrm>
            <a:off x="884187" y="5838785"/>
            <a:ext cx="10901413" cy="831330"/>
          </a:xfrm>
          <a:prstGeom prst="rect">
            <a:avLst/>
          </a:prstGeom>
        </p:spPr>
      </p:pic>
      <p:sp>
        <p:nvSpPr>
          <p:cNvPr id="7" name="TextBox 6"/>
          <p:cNvSpPr txBox="1"/>
          <p:nvPr/>
        </p:nvSpPr>
        <p:spPr>
          <a:xfrm>
            <a:off x="943897" y="4766997"/>
            <a:ext cx="10841703" cy="1015663"/>
          </a:xfrm>
          <a:prstGeom prst="rect">
            <a:avLst/>
          </a:prstGeom>
          <a:noFill/>
        </p:spPr>
        <p:txBody>
          <a:bodyPr wrap="square" rtlCol="0">
            <a:spAutoFit/>
          </a:bodyPr>
          <a:lstStyle/>
          <a:p>
            <a:pPr marL="285750" indent="-285750">
              <a:buFont typeface="Wingdings" panose="05000000000000000000" pitchFamily="2" charset="2"/>
              <a:buChar char="§"/>
            </a:pPr>
            <a:r>
              <a:rPr lang="en-US" sz="2000" dirty="0"/>
              <a:t>Command produces a matrix-based visualization (Figure 5-5) of the LHS versus the RHS of  the rules. The legend on the right is a color matrix indicating the lift and the confidence to which each square in the main matrix corresponds.</a:t>
            </a:r>
          </a:p>
        </p:txBody>
      </p:sp>
    </p:spTree>
    <p:extLst>
      <p:ext uri="{BB962C8B-B14F-4D97-AF65-F5344CB8AC3E}">
        <p14:creationId xmlns:p14="http://schemas.microsoft.com/office/powerpoint/2010/main" val="15196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5.3 Rule Generation and Visualization (5)</a:t>
            </a:r>
            <a:endParaRPr lang="en-US" dirty="0"/>
          </a:p>
        </p:txBody>
      </p:sp>
      <p:sp>
        <p:nvSpPr>
          <p:cNvPr id="3" name="Content Placeholder 2"/>
          <p:cNvSpPr>
            <a:spLocks noGrp="1"/>
          </p:cNvSpPr>
          <p:nvPr>
            <p:ph idx="1"/>
          </p:nvPr>
        </p:nvSpPr>
        <p:spPr>
          <a:xfrm>
            <a:off x="1104900" y="1600200"/>
            <a:ext cx="5753100" cy="1718187"/>
          </a:xfrm>
        </p:spPr>
        <p:txBody>
          <a:bodyPr>
            <a:normAutofit lnSpcReduction="10000"/>
          </a:bodyPr>
          <a:lstStyle/>
          <a:p>
            <a:r>
              <a:rPr lang="en-US" dirty="0"/>
              <a:t>As the previous plot() command runs, the R console would simultaneously display a distinct list of the LHS and RHS from the 127 rules. A segment of the output is shown here:</a:t>
            </a:r>
          </a:p>
        </p:txBody>
      </p:sp>
      <p:pic>
        <p:nvPicPr>
          <p:cNvPr id="4" name="Picture 3"/>
          <p:cNvPicPr>
            <a:picLocks noChangeAspect="1"/>
          </p:cNvPicPr>
          <p:nvPr/>
        </p:nvPicPr>
        <p:blipFill>
          <a:blip r:embed="rId2"/>
          <a:stretch>
            <a:fillRect/>
          </a:stretch>
        </p:blipFill>
        <p:spPr>
          <a:xfrm>
            <a:off x="1104900" y="3404547"/>
            <a:ext cx="5896798" cy="781159"/>
          </a:xfrm>
          <a:prstGeom prst="rect">
            <a:avLst/>
          </a:prstGeom>
        </p:spPr>
      </p:pic>
      <p:pic>
        <p:nvPicPr>
          <p:cNvPr id="5" name="Picture 4"/>
          <p:cNvPicPr>
            <a:picLocks noChangeAspect="1"/>
          </p:cNvPicPr>
          <p:nvPr/>
        </p:nvPicPr>
        <p:blipFill>
          <a:blip r:embed="rId3"/>
          <a:stretch>
            <a:fillRect/>
          </a:stretch>
        </p:blipFill>
        <p:spPr>
          <a:xfrm>
            <a:off x="6858000" y="1649902"/>
            <a:ext cx="5114109" cy="3572438"/>
          </a:xfrm>
          <a:prstGeom prst="rect">
            <a:avLst/>
          </a:prstGeom>
        </p:spPr>
      </p:pic>
      <p:sp>
        <p:nvSpPr>
          <p:cNvPr id="6" name="TextBox 5"/>
          <p:cNvSpPr txBox="1"/>
          <p:nvPr/>
        </p:nvSpPr>
        <p:spPr>
          <a:xfrm>
            <a:off x="6525650" y="5525869"/>
            <a:ext cx="5096079" cy="646331"/>
          </a:xfrm>
          <a:prstGeom prst="rect">
            <a:avLst/>
          </a:prstGeom>
          <a:noFill/>
        </p:spPr>
        <p:txBody>
          <a:bodyPr wrap="square" rtlCol="0">
            <a:spAutoFit/>
          </a:bodyPr>
          <a:lstStyle/>
          <a:p>
            <a:r>
              <a:rPr lang="en-US" b="1" dirty="0"/>
              <a:t>FIGURE 5-5 </a:t>
            </a:r>
            <a:r>
              <a:rPr lang="en-US" i="1" dirty="0"/>
              <a:t>Matrix-based visualization of LHS and RHS, colored by lift and confidence</a:t>
            </a:r>
            <a:endParaRPr lang="en-US" dirty="0"/>
          </a:p>
        </p:txBody>
      </p:sp>
    </p:spTree>
    <p:extLst>
      <p:ext uri="{BB962C8B-B14F-4D97-AF65-F5344CB8AC3E}">
        <p14:creationId xmlns:p14="http://schemas.microsoft.com/office/powerpoint/2010/main" val="42669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5.3 Rule Generation and Visualization (6)</a:t>
            </a:r>
            <a:endParaRPr lang="en-US" dirty="0"/>
          </a:p>
        </p:txBody>
      </p:sp>
      <p:sp>
        <p:nvSpPr>
          <p:cNvPr id="3" name="Content Placeholder 2"/>
          <p:cNvSpPr>
            <a:spLocks noGrp="1"/>
          </p:cNvSpPr>
          <p:nvPr>
            <p:ph idx="1"/>
          </p:nvPr>
        </p:nvSpPr>
        <p:spPr>
          <a:xfrm>
            <a:off x="1104900" y="1600200"/>
            <a:ext cx="5871087" cy="4320654"/>
          </a:xfrm>
        </p:spPr>
        <p:txBody>
          <a:bodyPr>
            <a:normAutofit fontScale="92500" lnSpcReduction="10000"/>
          </a:bodyPr>
          <a:lstStyle/>
          <a:p>
            <a:r>
              <a:rPr lang="en-US" dirty="0"/>
              <a:t>plot is shown in Figure 5-6. In the graph, the arrow always points from an item on the LHS to an item on the RHS. </a:t>
            </a:r>
          </a:p>
          <a:p>
            <a:r>
              <a:rPr lang="en-US" dirty="0" err="1"/>
              <a:t>E.g</a:t>
            </a:r>
            <a:r>
              <a:rPr lang="en-US" dirty="0"/>
              <a:t> arrows that connect ham, processed cheese, and white bread suggest rule {</a:t>
            </a:r>
            <a:r>
              <a:rPr lang="en-US" dirty="0" err="1"/>
              <a:t>ham,processed</a:t>
            </a:r>
            <a:r>
              <a:rPr lang="en-US" dirty="0"/>
              <a:t> cheese}→{white bread}. </a:t>
            </a:r>
          </a:p>
          <a:p>
            <a:r>
              <a:rPr lang="en-US" dirty="0"/>
              <a:t>legend on the top right of the graph shows that the size of a circle indicates the support of the rules ranging from 0.001 to 0.002. The color (or shade) represents the lift, which ranges from 11.279 to 18.996. </a:t>
            </a:r>
          </a:p>
          <a:p>
            <a:r>
              <a:rPr lang="en-US" dirty="0"/>
              <a:t>rule with the highest lift is </a:t>
            </a:r>
            <a:r>
              <a:rPr lang="en-US" b="1" dirty="0"/>
              <a:t>{Instant food </a:t>
            </a:r>
            <a:r>
              <a:rPr lang="en-US" b="1" dirty="0" err="1"/>
              <a:t>products,soda</a:t>
            </a:r>
            <a:r>
              <a:rPr lang="en-US" b="1" dirty="0"/>
              <a:t>} → {hamburger meat}</a:t>
            </a:r>
            <a:r>
              <a:rPr lang="en-US" dirty="0"/>
              <a:t>.</a:t>
            </a:r>
          </a:p>
        </p:txBody>
      </p:sp>
      <p:pic>
        <p:nvPicPr>
          <p:cNvPr id="4" name="Picture 3"/>
          <p:cNvPicPr>
            <a:picLocks noChangeAspect="1"/>
          </p:cNvPicPr>
          <p:nvPr/>
        </p:nvPicPr>
        <p:blipFill>
          <a:blip r:embed="rId2"/>
          <a:stretch>
            <a:fillRect/>
          </a:stretch>
        </p:blipFill>
        <p:spPr>
          <a:xfrm>
            <a:off x="7374193" y="1600200"/>
            <a:ext cx="4560352" cy="4216782"/>
          </a:xfrm>
          <a:prstGeom prst="rect">
            <a:avLst/>
          </a:prstGeom>
        </p:spPr>
      </p:pic>
      <p:sp>
        <p:nvSpPr>
          <p:cNvPr id="5" name="TextBox 4"/>
          <p:cNvSpPr txBox="1"/>
          <p:nvPr/>
        </p:nvSpPr>
        <p:spPr>
          <a:xfrm>
            <a:off x="7118266" y="5920854"/>
            <a:ext cx="3967316" cy="646331"/>
          </a:xfrm>
          <a:prstGeom prst="rect">
            <a:avLst/>
          </a:prstGeom>
          <a:noFill/>
        </p:spPr>
        <p:txBody>
          <a:bodyPr wrap="square" rtlCol="0">
            <a:spAutoFit/>
          </a:bodyPr>
          <a:lstStyle/>
          <a:p>
            <a:r>
              <a:rPr lang="en-US" b="1" dirty="0"/>
              <a:t>FIGURE 5-6 </a:t>
            </a:r>
            <a:r>
              <a:rPr lang="en-US" i="1" dirty="0"/>
              <a:t>Graph visualization of the top five rules sorted by lift</a:t>
            </a:r>
            <a:endParaRPr lang="en-US" dirty="0"/>
          </a:p>
        </p:txBody>
      </p:sp>
      <p:pic>
        <p:nvPicPr>
          <p:cNvPr id="6" name="Picture 5"/>
          <p:cNvPicPr>
            <a:picLocks noChangeAspect="1"/>
          </p:cNvPicPr>
          <p:nvPr/>
        </p:nvPicPr>
        <p:blipFill>
          <a:blip r:embed="rId3"/>
          <a:stretch>
            <a:fillRect/>
          </a:stretch>
        </p:blipFill>
        <p:spPr>
          <a:xfrm>
            <a:off x="1302005" y="5920854"/>
            <a:ext cx="5476875" cy="581025"/>
          </a:xfrm>
          <a:prstGeom prst="rect">
            <a:avLst/>
          </a:prstGeom>
        </p:spPr>
      </p:pic>
    </p:spTree>
    <p:extLst>
      <p:ext uri="{BB962C8B-B14F-4D97-AF65-F5344CB8AC3E}">
        <p14:creationId xmlns:p14="http://schemas.microsoft.com/office/powerpoint/2010/main" val="16160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Validation and Testing (1)</a:t>
            </a:r>
            <a:endParaRPr lang="en-US" dirty="0"/>
          </a:p>
        </p:txBody>
      </p:sp>
      <p:sp>
        <p:nvSpPr>
          <p:cNvPr id="3" name="Content Placeholder 2"/>
          <p:cNvSpPr>
            <a:spLocks noGrp="1"/>
          </p:cNvSpPr>
          <p:nvPr>
            <p:ph idx="1"/>
          </p:nvPr>
        </p:nvSpPr>
        <p:spPr/>
        <p:txBody>
          <a:bodyPr>
            <a:normAutofit fontScale="92500"/>
          </a:bodyPr>
          <a:lstStyle/>
          <a:p>
            <a:r>
              <a:rPr lang="en-US" dirty="0"/>
              <a:t>Established through statistical measures such as confidence, lift, and leverage. Rules that involve mutually independent items or cover few transactions are considered uninteresting because they may capture spurious relationships</a:t>
            </a:r>
          </a:p>
          <a:p>
            <a:r>
              <a:rPr lang="en-US" dirty="0"/>
              <a:t>Confidence measures the chance that X and Y appear together in relation to the chance X appears. Confidence can be used to identify the interestingness of the rules.</a:t>
            </a:r>
          </a:p>
          <a:p>
            <a:r>
              <a:rPr lang="en-US" dirty="0"/>
              <a:t>Lift and leverage both compare the support of X and Y against their individual support. While mining data with association rules, some rules generated could be purely coincidental. </a:t>
            </a:r>
          </a:p>
          <a:p>
            <a:r>
              <a:rPr lang="en-US" dirty="0"/>
              <a:t>For example, if 95% of customers buy X and 90% of customers buy Y, then X and Y would occur together at least 85% of the time, even if there is no relationship between the two. Measures like lift and leverage ensure that interesting rules are identified rather than coincidental ones.</a:t>
            </a:r>
          </a:p>
        </p:txBody>
      </p:sp>
    </p:spTree>
    <p:extLst>
      <p:ext uri="{BB962C8B-B14F-4D97-AF65-F5344CB8AC3E}">
        <p14:creationId xmlns:p14="http://schemas.microsoft.com/office/powerpoint/2010/main" val="306130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Validation and Testing (2)</a:t>
            </a:r>
            <a:endParaRPr lang="en-US" dirty="0"/>
          </a:p>
        </p:txBody>
      </p:sp>
      <p:sp>
        <p:nvSpPr>
          <p:cNvPr id="3" name="Content Placeholder 2"/>
          <p:cNvSpPr>
            <a:spLocks noGrp="1"/>
          </p:cNvSpPr>
          <p:nvPr>
            <p:ph idx="1"/>
          </p:nvPr>
        </p:nvSpPr>
        <p:spPr/>
        <p:txBody>
          <a:bodyPr/>
          <a:lstStyle/>
          <a:p>
            <a:r>
              <a:rPr lang="en-US" dirty="0"/>
              <a:t>Another set of criteria can be established through subjective arguments. Even with a high confidence, a rule may be considered subjectively uninteresting unless it reveals any unexpected profitable actions.</a:t>
            </a:r>
          </a:p>
          <a:p>
            <a:r>
              <a:rPr lang="en-US" dirty="0"/>
              <a:t> For example, rules like {paper}→{pencil} may not be subjectively interesting or meaningful despite high support and confidence values. </a:t>
            </a:r>
          </a:p>
          <a:p>
            <a:r>
              <a:rPr lang="en-US" dirty="0"/>
              <a:t>In contrast, a rule like {diaper}→{beer} that satisfies both minimum support and minimum confidence can be considered subjectively interesting because this rule is unexpected and may suggest a cross-sell opportunity for the retailer. </a:t>
            </a:r>
          </a:p>
          <a:p>
            <a:r>
              <a:rPr lang="en-US" dirty="0"/>
              <a:t>This incorporation of subjective knowledge into the evaluation of rules can be a difficult task, and it requires collaboration with domain experts</a:t>
            </a:r>
          </a:p>
        </p:txBody>
      </p:sp>
    </p:spTree>
    <p:extLst>
      <p:ext uri="{BB962C8B-B14F-4D97-AF65-F5344CB8AC3E}">
        <p14:creationId xmlns:p14="http://schemas.microsoft.com/office/powerpoint/2010/main" val="351639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Diagnostics (1)</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Some of the rules generated are uninteresting or practically useless. </a:t>
            </a:r>
          </a:p>
          <a:p>
            <a:r>
              <a:rPr lang="en-US" dirty="0"/>
              <a:t>Some of the rules may be generated due to coincidental relationships between the variables. Measures like confidence, lift, and leverage should be used along with human insights to address this problem.</a:t>
            </a:r>
          </a:p>
          <a:p>
            <a:r>
              <a:rPr lang="en-US" dirty="0"/>
              <a:t>Another problem: in Phase 3 and 4 of the Data Analytics Lifecycle, team must specify the minimum support prior to the model execution, which may lead to too many or too few rules</a:t>
            </a:r>
          </a:p>
          <a:p>
            <a:r>
              <a:rPr lang="en-US" dirty="0" err="1"/>
              <a:t>Apriori</a:t>
            </a:r>
            <a:r>
              <a:rPr lang="en-US" dirty="0"/>
              <a:t> algorithm reduces the computational workload by only examining </a:t>
            </a:r>
            <a:r>
              <a:rPr lang="en-US" dirty="0" err="1"/>
              <a:t>itemsets</a:t>
            </a:r>
            <a:r>
              <a:rPr lang="en-US" dirty="0"/>
              <a:t> that meet the specified minimum threshold. However, depending on the size of </a:t>
            </a:r>
            <a:r>
              <a:rPr lang="en-US" dirty="0" err="1"/>
              <a:t>thedataset</a:t>
            </a:r>
            <a:r>
              <a:rPr lang="en-US" dirty="0"/>
              <a:t>,  </a:t>
            </a:r>
            <a:r>
              <a:rPr lang="en-US" dirty="0" err="1"/>
              <a:t>Apriori</a:t>
            </a:r>
            <a:r>
              <a:rPr lang="en-US" dirty="0"/>
              <a:t> algorithm can be computationally expensive. </a:t>
            </a:r>
          </a:p>
          <a:p>
            <a:r>
              <a:rPr lang="en-US" dirty="0"/>
              <a:t>For each level of support, the algorithm requires a scan of the entire database to obtain the result. Accordingly, as the database grows, it takes more time to compute in each run</a:t>
            </a:r>
          </a:p>
        </p:txBody>
      </p:sp>
    </p:spTree>
    <p:extLst>
      <p:ext uri="{BB962C8B-B14F-4D97-AF65-F5344CB8AC3E}">
        <p14:creationId xmlns:p14="http://schemas.microsoft.com/office/powerpoint/2010/main" val="272971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Diagnostics (2)</a:t>
            </a:r>
            <a:endParaRPr lang="en-US" dirty="0"/>
          </a:p>
        </p:txBody>
      </p:sp>
      <p:sp>
        <p:nvSpPr>
          <p:cNvPr id="3" name="Content Placeholder 2"/>
          <p:cNvSpPr>
            <a:spLocks noGrp="1"/>
          </p:cNvSpPr>
          <p:nvPr>
            <p:ph idx="1"/>
          </p:nvPr>
        </p:nvSpPr>
        <p:spPr/>
        <p:txBody>
          <a:bodyPr>
            <a:normAutofit/>
          </a:bodyPr>
          <a:lstStyle/>
          <a:p>
            <a:r>
              <a:rPr lang="en-US" dirty="0"/>
              <a:t>Some approaches to improve </a:t>
            </a:r>
            <a:r>
              <a:rPr lang="en-US" dirty="0" err="1"/>
              <a:t>Apriori’s</a:t>
            </a:r>
            <a:r>
              <a:rPr lang="en-US" dirty="0"/>
              <a:t> efficiency</a:t>
            </a:r>
          </a:p>
          <a:p>
            <a:pPr lvl="1"/>
            <a:r>
              <a:rPr lang="en-US" b="1" dirty="0"/>
              <a:t>Partitioning: </a:t>
            </a:r>
            <a:r>
              <a:rPr lang="en-US" dirty="0"/>
              <a:t>Any </a:t>
            </a:r>
            <a:r>
              <a:rPr lang="en-US" dirty="0" err="1"/>
              <a:t>itemset</a:t>
            </a:r>
            <a:r>
              <a:rPr lang="en-US" dirty="0"/>
              <a:t> that is potentially frequent in a transaction database must be frequent in at least one of the partitions of the transaction database</a:t>
            </a:r>
          </a:p>
          <a:p>
            <a:pPr lvl="1"/>
            <a:r>
              <a:rPr lang="en-US" b="1" dirty="0"/>
              <a:t>Sampling: </a:t>
            </a:r>
            <a:r>
              <a:rPr lang="en-US" dirty="0"/>
              <a:t>This extracts a subset of the data with a lower support threshold and uses the subset to perform association rule mining</a:t>
            </a:r>
          </a:p>
          <a:p>
            <a:pPr lvl="1"/>
            <a:r>
              <a:rPr lang="en-US" b="1" dirty="0"/>
              <a:t>Transaction reduction: </a:t>
            </a:r>
            <a:r>
              <a:rPr lang="en-US" dirty="0"/>
              <a:t>A transaction that does not contain frequent </a:t>
            </a:r>
            <a:r>
              <a:rPr lang="en-US" b="1" i="1" dirty="0"/>
              <a:t>k</a:t>
            </a:r>
            <a:r>
              <a:rPr lang="en-US" dirty="0"/>
              <a:t>-</a:t>
            </a:r>
            <a:r>
              <a:rPr lang="en-US" dirty="0" err="1"/>
              <a:t>itemsets</a:t>
            </a:r>
            <a:r>
              <a:rPr lang="en-US" dirty="0"/>
              <a:t> is useless in subsequent scans and therefore can be ignored.</a:t>
            </a:r>
          </a:p>
          <a:p>
            <a:pPr lvl="1"/>
            <a:r>
              <a:rPr lang="en-US" b="1" dirty="0"/>
              <a:t>Hash-based </a:t>
            </a:r>
            <a:r>
              <a:rPr lang="en-US" b="1" dirty="0" err="1"/>
              <a:t>itemset</a:t>
            </a:r>
            <a:r>
              <a:rPr lang="en-US" b="1" dirty="0"/>
              <a:t> counting: </a:t>
            </a:r>
            <a:r>
              <a:rPr lang="en-US" dirty="0"/>
              <a:t>If the corresponding hashing bucket count of a </a:t>
            </a:r>
            <a:r>
              <a:rPr lang="en-US" b="1" i="1" dirty="0"/>
              <a:t>k</a:t>
            </a:r>
            <a:r>
              <a:rPr lang="en-US" dirty="0"/>
              <a:t>-</a:t>
            </a:r>
            <a:r>
              <a:rPr lang="en-US" dirty="0" err="1"/>
              <a:t>itemset</a:t>
            </a:r>
            <a:r>
              <a:rPr lang="en-US" dirty="0"/>
              <a:t> is below a certain threshold, the </a:t>
            </a:r>
            <a:r>
              <a:rPr lang="en-US" b="1" i="1" dirty="0"/>
              <a:t>k</a:t>
            </a:r>
            <a:r>
              <a:rPr lang="en-US" dirty="0"/>
              <a:t>-</a:t>
            </a:r>
            <a:r>
              <a:rPr lang="en-US" dirty="0" err="1"/>
              <a:t>itemset</a:t>
            </a:r>
            <a:r>
              <a:rPr lang="en-US" dirty="0"/>
              <a:t> cannot be frequent</a:t>
            </a:r>
          </a:p>
          <a:p>
            <a:pPr lvl="1"/>
            <a:r>
              <a:rPr lang="en-US" b="1" dirty="0"/>
              <a:t>Dynamic </a:t>
            </a:r>
            <a:r>
              <a:rPr lang="en-US" b="1" dirty="0" err="1"/>
              <a:t>itemset</a:t>
            </a:r>
            <a:r>
              <a:rPr lang="en-US" b="1" dirty="0"/>
              <a:t> counting: </a:t>
            </a:r>
            <a:r>
              <a:rPr lang="en-US" dirty="0"/>
              <a:t>Only add new candidate </a:t>
            </a:r>
            <a:r>
              <a:rPr lang="en-US" dirty="0" err="1"/>
              <a:t>itemsets</a:t>
            </a:r>
            <a:r>
              <a:rPr lang="en-US" dirty="0"/>
              <a:t> when all of their subsets are estimated to be frequent.</a:t>
            </a:r>
          </a:p>
        </p:txBody>
      </p:sp>
    </p:spTree>
    <p:extLst>
      <p:ext uri="{BB962C8B-B14F-4D97-AF65-F5344CB8AC3E}">
        <p14:creationId xmlns:p14="http://schemas.microsoft.com/office/powerpoint/2010/main" val="233532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a:t>As an unsupervised analysis technique that uncovers relationships among items, association rules find many uses in activities, including market basket analysis, clickstream analysis, and recommendation engines.</a:t>
            </a:r>
          </a:p>
          <a:p>
            <a:r>
              <a:rPr lang="en-US" dirty="0"/>
              <a:t>Although association rules are not used to predict outcomes or behaviors, they are good at identifying “interesting” relationships within items from a large dataset. Quite often, the disclosed relationships that the association rules suggest do not seem obvious; they, therefore, provide valuable insights for institutions to improve their business operations.</a:t>
            </a:r>
          </a:p>
          <a:p>
            <a:r>
              <a:rPr lang="en-US" dirty="0" err="1"/>
              <a:t>Apriori</a:t>
            </a:r>
            <a:r>
              <a:rPr lang="en-US" dirty="0"/>
              <a:t> algorithm is one of the earliest and most fundamental algorithms for association rules. </a:t>
            </a:r>
          </a:p>
          <a:p>
            <a:r>
              <a:rPr lang="en-US" dirty="0"/>
              <a:t>Used a grocery store example to walk through the steps of </a:t>
            </a:r>
            <a:r>
              <a:rPr lang="en-US" dirty="0" err="1"/>
              <a:t>Apriori</a:t>
            </a:r>
            <a:r>
              <a:rPr lang="en-US" dirty="0"/>
              <a:t> and generate frequent </a:t>
            </a:r>
            <a:r>
              <a:rPr lang="en-US" b="1" i="1" dirty="0"/>
              <a:t>k</a:t>
            </a:r>
            <a:r>
              <a:rPr lang="en-US" dirty="0"/>
              <a:t>-</a:t>
            </a:r>
            <a:r>
              <a:rPr lang="en-US" dirty="0" err="1"/>
              <a:t>itemsets</a:t>
            </a:r>
            <a:r>
              <a:rPr lang="en-US" dirty="0"/>
              <a:t> and useful rules for downstream analysis and visualization. </a:t>
            </a:r>
          </a:p>
          <a:p>
            <a:r>
              <a:rPr lang="en-US" dirty="0"/>
              <a:t>A few measures such as support, confidence, lift, and leverage were discussed. These measures together help identify the interesting rules and eliminate the coincidental rules. </a:t>
            </a:r>
          </a:p>
          <a:p>
            <a:r>
              <a:rPr lang="en-US" dirty="0"/>
              <a:t>Finally, discussed some pros and cons of the </a:t>
            </a:r>
            <a:r>
              <a:rPr lang="en-US" dirty="0" err="1"/>
              <a:t>Apriori</a:t>
            </a:r>
            <a:r>
              <a:rPr lang="en-US" dirty="0"/>
              <a:t> algorithm and highlighted a few methods to improve its efficiency.</a:t>
            </a:r>
          </a:p>
        </p:txBody>
      </p:sp>
    </p:spTree>
    <p:extLst>
      <p:ext uri="{BB962C8B-B14F-4D97-AF65-F5344CB8AC3E}">
        <p14:creationId xmlns:p14="http://schemas.microsoft.com/office/powerpoint/2010/main" val="3873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Overview of Association Rules (1)</a:t>
            </a:r>
          </a:p>
        </p:txBody>
      </p:sp>
      <p:sp>
        <p:nvSpPr>
          <p:cNvPr id="3" name="Content Placeholder 2"/>
          <p:cNvSpPr>
            <a:spLocks noGrp="1"/>
          </p:cNvSpPr>
          <p:nvPr>
            <p:ph idx="1"/>
          </p:nvPr>
        </p:nvSpPr>
        <p:spPr>
          <a:xfrm>
            <a:off x="1104900" y="1600200"/>
            <a:ext cx="5163165" cy="4572000"/>
          </a:xfrm>
        </p:spPr>
        <p:txBody>
          <a:bodyPr>
            <a:normAutofit/>
          </a:bodyPr>
          <a:lstStyle/>
          <a:p>
            <a:r>
              <a:rPr lang="en-US" sz="2800" dirty="0"/>
              <a:t>Given a large collection of transactions</a:t>
            </a:r>
          </a:p>
          <a:p>
            <a:pPr lvl="1"/>
            <a:r>
              <a:rPr lang="en-US" sz="2400" dirty="0"/>
              <a:t>each transaction consists of one or more items, </a:t>
            </a:r>
          </a:p>
          <a:p>
            <a:pPr lvl="1"/>
            <a:r>
              <a:rPr lang="en-US" sz="2400" dirty="0"/>
              <a:t>association rules go through the items being purchased to see what items are frequently bought together and to discover a list of rules that describe the purchasing behavior</a:t>
            </a:r>
          </a:p>
        </p:txBody>
      </p:sp>
      <p:pic>
        <p:nvPicPr>
          <p:cNvPr id="4" name="Picture 3"/>
          <p:cNvPicPr>
            <a:picLocks noChangeAspect="1"/>
          </p:cNvPicPr>
          <p:nvPr/>
        </p:nvPicPr>
        <p:blipFill>
          <a:blip r:embed="rId2"/>
          <a:stretch>
            <a:fillRect/>
          </a:stretch>
        </p:blipFill>
        <p:spPr>
          <a:xfrm>
            <a:off x="6327052" y="2000264"/>
            <a:ext cx="5643028" cy="4037344"/>
          </a:xfrm>
          <a:prstGeom prst="rect">
            <a:avLst/>
          </a:prstGeom>
        </p:spPr>
      </p:pic>
      <p:sp>
        <p:nvSpPr>
          <p:cNvPr id="5" name="TextBox 4"/>
          <p:cNvSpPr txBox="1"/>
          <p:nvPr/>
        </p:nvSpPr>
        <p:spPr>
          <a:xfrm>
            <a:off x="6105832" y="6202932"/>
            <a:ext cx="5827236" cy="369332"/>
          </a:xfrm>
          <a:prstGeom prst="rect">
            <a:avLst/>
          </a:prstGeom>
          <a:noFill/>
        </p:spPr>
        <p:txBody>
          <a:bodyPr wrap="none" rtlCol="0">
            <a:spAutoFit/>
          </a:bodyPr>
          <a:lstStyle/>
          <a:p>
            <a:r>
              <a:rPr lang="en-US" b="1" dirty="0"/>
              <a:t>FIGURE 5-1 </a:t>
            </a:r>
            <a:r>
              <a:rPr lang="en-US" i="1" dirty="0"/>
              <a:t>The general logic behind association rules</a:t>
            </a:r>
            <a:endParaRPr lang="en-US" dirty="0"/>
          </a:p>
        </p:txBody>
      </p:sp>
    </p:spTree>
    <p:extLst>
      <p:ext uri="{BB962C8B-B14F-4D97-AF65-F5344CB8AC3E}">
        <p14:creationId xmlns:p14="http://schemas.microsoft.com/office/powerpoint/2010/main" val="1849224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Overview of Association Rules (2)</a:t>
            </a:r>
            <a:endParaRPr lang="en-US" dirty="0"/>
          </a:p>
        </p:txBody>
      </p:sp>
      <p:sp>
        <p:nvSpPr>
          <p:cNvPr id="3" name="Content Placeholder 2"/>
          <p:cNvSpPr>
            <a:spLocks noGrp="1"/>
          </p:cNvSpPr>
          <p:nvPr>
            <p:ph idx="1"/>
          </p:nvPr>
        </p:nvSpPr>
        <p:spPr>
          <a:xfrm>
            <a:off x="1104899" y="1600199"/>
            <a:ext cx="10811797" cy="5066071"/>
          </a:xfrm>
        </p:spPr>
        <p:txBody>
          <a:bodyPr>
            <a:normAutofit/>
          </a:bodyPr>
          <a:lstStyle/>
          <a:p>
            <a:r>
              <a:rPr lang="en-US" dirty="0"/>
              <a:t>Goal is to discover interesting relationships among the items</a:t>
            </a:r>
          </a:p>
          <a:p>
            <a:r>
              <a:rPr lang="en-US" dirty="0"/>
              <a:t>Interesting relationships depend both on the business context and nature of the algorithm being used for the discovery</a:t>
            </a:r>
          </a:p>
          <a:p>
            <a:r>
              <a:rPr lang="en-US" dirty="0"/>
              <a:t>The uncovered rules is in the form X → Y, meaning that when item X is observed, item Y is also observed. The left-hand side (LHS) of the rule is X, and the right-hand side (RHS) of the rule is Y.</a:t>
            </a:r>
          </a:p>
          <a:p>
            <a:r>
              <a:rPr lang="en-US" dirty="0"/>
              <a:t>Using association rules, patterns discovered from the data that allow association rule algorithms to disclose rules of related product purchases. </a:t>
            </a:r>
          </a:p>
          <a:p>
            <a:r>
              <a:rPr lang="en-US" dirty="0"/>
              <a:t>First three uncovered rules listed in Figure 5-1 suggest that </a:t>
            </a:r>
          </a:p>
          <a:p>
            <a:pPr lvl="1"/>
            <a:r>
              <a:rPr lang="en-US" dirty="0"/>
              <a:t>when cereal is purchased, 90% of the time milk is purchased  also.</a:t>
            </a:r>
          </a:p>
          <a:p>
            <a:pPr lvl="1"/>
            <a:r>
              <a:rPr lang="en-US" dirty="0"/>
              <a:t> When bread is purchased, 40% of the time milk is purchased also. </a:t>
            </a:r>
          </a:p>
          <a:p>
            <a:pPr lvl="1"/>
            <a:r>
              <a:rPr lang="en-US" dirty="0"/>
              <a:t>When milk is purchased, 23% of the time cereal is also purchased.</a:t>
            </a:r>
          </a:p>
        </p:txBody>
      </p:sp>
    </p:spTree>
    <p:extLst>
      <p:ext uri="{BB962C8B-B14F-4D97-AF65-F5344CB8AC3E}">
        <p14:creationId xmlns:p14="http://schemas.microsoft.com/office/powerpoint/2010/main" val="127785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Overview of Association Rules (3)</a:t>
            </a:r>
            <a:endParaRPr lang="en-US" dirty="0"/>
          </a:p>
        </p:txBody>
      </p:sp>
      <p:sp>
        <p:nvSpPr>
          <p:cNvPr id="3" name="Content Placeholder 2"/>
          <p:cNvSpPr>
            <a:spLocks noGrp="1"/>
          </p:cNvSpPr>
          <p:nvPr>
            <p:ph idx="1"/>
          </p:nvPr>
        </p:nvSpPr>
        <p:spPr/>
        <p:txBody>
          <a:bodyPr>
            <a:normAutofit lnSpcReduction="10000"/>
          </a:bodyPr>
          <a:lstStyle/>
          <a:p>
            <a:r>
              <a:rPr lang="en-US" dirty="0"/>
              <a:t>Association rules sometimes referred to as </a:t>
            </a:r>
            <a:r>
              <a:rPr lang="en-US" b="1" i="1" dirty="0"/>
              <a:t>market basket analysis</a:t>
            </a:r>
            <a:r>
              <a:rPr lang="en-US" dirty="0"/>
              <a:t> because of their popularity in mining customer transactions</a:t>
            </a:r>
          </a:p>
          <a:p>
            <a:r>
              <a:rPr lang="en-US" b="1" i="1" dirty="0" err="1"/>
              <a:t>itemset</a:t>
            </a:r>
            <a:r>
              <a:rPr lang="en-US" b="1" i="1" dirty="0"/>
              <a:t> </a:t>
            </a:r>
            <a:r>
              <a:rPr lang="en-US" dirty="0"/>
              <a:t>refers to a collection of items or individual entities that contain some kind of relationship. </a:t>
            </a:r>
          </a:p>
          <a:p>
            <a:r>
              <a:rPr lang="en-US" dirty="0"/>
              <a:t>An </a:t>
            </a:r>
            <a:r>
              <a:rPr lang="en-US" dirty="0" err="1"/>
              <a:t>itemset</a:t>
            </a:r>
            <a:r>
              <a:rPr lang="en-US" dirty="0"/>
              <a:t>: Each transaction can be viewed as shopping basket of a customer that contains one or more items. </a:t>
            </a:r>
          </a:p>
          <a:p>
            <a:r>
              <a:rPr lang="en-US" dirty="0"/>
              <a:t>a </a:t>
            </a:r>
            <a:r>
              <a:rPr lang="en-US" b="1" i="1" dirty="0"/>
              <a:t>k-</a:t>
            </a:r>
            <a:r>
              <a:rPr lang="en-US" b="1" i="1" dirty="0" err="1"/>
              <a:t>itemset</a:t>
            </a:r>
            <a:r>
              <a:rPr lang="en-US" b="1" i="1" dirty="0"/>
              <a:t>: </a:t>
            </a:r>
            <a:r>
              <a:rPr lang="en-US" dirty="0"/>
              <a:t>An </a:t>
            </a:r>
            <a:r>
              <a:rPr lang="en-US" dirty="0" err="1"/>
              <a:t>itemset</a:t>
            </a:r>
            <a:r>
              <a:rPr lang="en-US" dirty="0"/>
              <a:t> containing </a:t>
            </a:r>
            <a:r>
              <a:rPr lang="en-US" b="1" i="1" dirty="0"/>
              <a:t>k </a:t>
            </a:r>
            <a:r>
              <a:rPr lang="en-US" dirty="0"/>
              <a:t>items. </a:t>
            </a:r>
          </a:p>
          <a:p>
            <a:pPr lvl="1"/>
            <a:r>
              <a:rPr lang="en-US" dirty="0"/>
              <a:t>This could be a set of retail items purchased together in one transaction, </a:t>
            </a:r>
          </a:p>
          <a:p>
            <a:pPr lvl="1"/>
            <a:r>
              <a:rPr lang="en-US" dirty="0"/>
              <a:t>a set of hyperlinks clicked on by one user in a single session, </a:t>
            </a:r>
          </a:p>
          <a:p>
            <a:pPr lvl="1"/>
            <a:r>
              <a:rPr lang="en-US" dirty="0"/>
              <a:t>or a set of tasks done in one day. </a:t>
            </a:r>
          </a:p>
          <a:p>
            <a:r>
              <a:rPr lang="en-US" dirty="0"/>
              <a:t>Use {item </a:t>
            </a:r>
            <a:r>
              <a:rPr lang="en-US" i="1" dirty="0"/>
              <a:t>1</a:t>
            </a:r>
            <a:r>
              <a:rPr lang="en-US" dirty="0"/>
              <a:t>,item </a:t>
            </a:r>
            <a:r>
              <a:rPr lang="en-US" i="1" dirty="0"/>
              <a:t>2</a:t>
            </a:r>
            <a:r>
              <a:rPr lang="en-US" dirty="0"/>
              <a:t>,. . . item </a:t>
            </a:r>
            <a:r>
              <a:rPr lang="en-US" i="1" dirty="0"/>
              <a:t>k</a:t>
            </a:r>
            <a:r>
              <a:rPr lang="en-US" dirty="0"/>
              <a:t>} to denote a </a:t>
            </a:r>
            <a:r>
              <a:rPr lang="en-US" b="1" dirty="0"/>
              <a:t>k-</a:t>
            </a:r>
            <a:r>
              <a:rPr lang="en-US" b="1" dirty="0" err="1"/>
              <a:t>itemset</a:t>
            </a:r>
            <a:r>
              <a:rPr lang="en-US" dirty="0"/>
              <a:t>. Computation of the association rules is typically based on </a:t>
            </a:r>
            <a:r>
              <a:rPr lang="en-US" dirty="0" err="1"/>
              <a:t>itemsets</a:t>
            </a:r>
            <a:r>
              <a:rPr lang="en-US" dirty="0"/>
              <a:t>.</a:t>
            </a:r>
          </a:p>
        </p:txBody>
      </p:sp>
    </p:spTree>
    <p:extLst>
      <p:ext uri="{BB962C8B-B14F-4D97-AF65-F5344CB8AC3E}">
        <p14:creationId xmlns:p14="http://schemas.microsoft.com/office/powerpoint/2010/main" val="70288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Overview of Association Rules (4)</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Research started </a:t>
            </a:r>
            <a:r>
              <a:rPr lang="en-US" dirty="0"/>
              <a:t>early 1960s.  </a:t>
            </a:r>
            <a:r>
              <a:rPr lang="en-US" dirty="0" err="1"/>
              <a:t>Hájek</a:t>
            </a:r>
            <a:r>
              <a:rPr lang="en-US" dirty="0"/>
              <a:t> et al. introduced many of the key concepts and approaches of association rule learning, but it focused on the mathematical representation rather than the algorithm</a:t>
            </a:r>
          </a:p>
          <a:p>
            <a:r>
              <a:rPr lang="en-US" b="1" dirty="0"/>
              <a:t>Framework of association rule learning</a:t>
            </a:r>
            <a:r>
              <a:rPr lang="en-US" dirty="0"/>
              <a:t> was brought into the database community by Agrawal et al in early 1990s for discovering regularities between products in a large database of customer transactions recorded by point-of-sale systems in supermarkets. </a:t>
            </a:r>
          </a:p>
          <a:p>
            <a:r>
              <a:rPr lang="en-US" b="1" dirty="0" err="1"/>
              <a:t>Apriori</a:t>
            </a:r>
            <a:r>
              <a:rPr lang="en-US" dirty="0"/>
              <a:t> is one of the earliest and the most fundamental algorithms for generating association rules. It uses </a:t>
            </a:r>
            <a:r>
              <a:rPr lang="en-US" b="1" dirty="0"/>
              <a:t>support</a:t>
            </a:r>
            <a:r>
              <a:rPr lang="en-US" dirty="0"/>
              <a:t> for pruning the </a:t>
            </a:r>
            <a:r>
              <a:rPr lang="en-US" dirty="0" err="1"/>
              <a:t>itemsets</a:t>
            </a:r>
            <a:r>
              <a:rPr lang="en-US" dirty="0"/>
              <a:t> and controlling the exponential growth of candidate </a:t>
            </a:r>
            <a:r>
              <a:rPr lang="en-US" dirty="0" err="1"/>
              <a:t>itemsets</a:t>
            </a:r>
            <a:r>
              <a:rPr lang="en-US" dirty="0"/>
              <a:t>. </a:t>
            </a:r>
          </a:p>
          <a:p>
            <a:r>
              <a:rPr lang="en-US" dirty="0"/>
              <a:t>Shorter candidate </a:t>
            </a:r>
            <a:r>
              <a:rPr lang="en-US" dirty="0" err="1"/>
              <a:t>itemsets</a:t>
            </a:r>
            <a:r>
              <a:rPr lang="en-US" dirty="0"/>
              <a:t> (frequent </a:t>
            </a:r>
            <a:r>
              <a:rPr lang="en-US" dirty="0" err="1"/>
              <a:t>itemsets</a:t>
            </a:r>
            <a:r>
              <a:rPr lang="en-US" dirty="0"/>
              <a:t>) are  combined and pruned to generate longer frequent </a:t>
            </a:r>
            <a:r>
              <a:rPr lang="en-US" dirty="0" err="1"/>
              <a:t>itemsets</a:t>
            </a:r>
            <a:r>
              <a:rPr lang="en-US" dirty="0"/>
              <a:t>. This approach eliminates the need for all possible </a:t>
            </a:r>
            <a:r>
              <a:rPr lang="en-US" dirty="0" err="1"/>
              <a:t>itemsets</a:t>
            </a:r>
            <a:r>
              <a:rPr lang="en-US" dirty="0"/>
              <a:t> to be enumerated within the algorithm, since the number of all possible </a:t>
            </a:r>
            <a:r>
              <a:rPr lang="en-US" dirty="0" err="1"/>
              <a:t>itemsets</a:t>
            </a:r>
            <a:r>
              <a:rPr lang="en-US" dirty="0"/>
              <a:t> can become exponentially large.</a:t>
            </a:r>
          </a:p>
        </p:txBody>
      </p:sp>
    </p:spTree>
    <p:extLst>
      <p:ext uri="{BB962C8B-B14F-4D97-AF65-F5344CB8AC3E}">
        <p14:creationId xmlns:p14="http://schemas.microsoft.com/office/powerpoint/2010/main" val="326840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Overview of Association Rules (5)</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support </a:t>
            </a:r>
            <a:r>
              <a:rPr lang="en-US" dirty="0"/>
              <a:t>is one major component of </a:t>
            </a:r>
            <a:r>
              <a:rPr lang="en-US" dirty="0" err="1"/>
              <a:t>Apriori</a:t>
            </a:r>
            <a:r>
              <a:rPr lang="en-US" dirty="0"/>
              <a:t>. Given an </a:t>
            </a:r>
            <a:r>
              <a:rPr lang="en-US" dirty="0" err="1"/>
              <a:t>itemset</a:t>
            </a:r>
            <a:r>
              <a:rPr lang="en-US" dirty="0"/>
              <a:t> </a:t>
            </a:r>
            <a:r>
              <a:rPr lang="en-US" i="1" dirty="0"/>
              <a:t>L</a:t>
            </a:r>
            <a:r>
              <a:rPr lang="en-US" dirty="0"/>
              <a:t>, </a:t>
            </a:r>
            <a:r>
              <a:rPr lang="en-US" b="1" i="1" dirty="0"/>
              <a:t>support </a:t>
            </a:r>
            <a:r>
              <a:rPr lang="en-US" dirty="0"/>
              <a:t>of </a:t>
            </a:r>
            <a:r>
              <a:rPr lang="en-US" i="1" dirty="0"/>
              <a:t>L </a:t>
            </a:r>
            <a:r>
              <a:rPr lang="en-US" dirty="0"/>
              <a:t>is percentage of transactions that contain </a:t>
            </a:r>
            <a:r>
              <a:rPr lang="en-US" i="1" dirty="0"/>
              <a:t>L</a:t>
            </a:r>
            <a:r>
              <a:rPr lang="en-US" dirty="0"/>
              <a:t>. </a:t>
            </a:r>
          </a:p>
          <a:p>
            <a:r>
              <a:rPr lang="en-US" dirty="0"/>
              <a:t>For example, if 80% of all transactions contain </a:t>
            </a:r>
            <a:r>
              <a:rPr lang="en-US" dirty="0" err="1"/>
              <a:t>itemset</a:t>
            </a:r>
            <a:r>
              <a:rPr lang="en-US" dirty="0"/>
              <a:t> {bread}, then support of {bread} is 0.8. Similarly, if 60% of all transactions contain </a:t>
            </a:r>
            <a:r>
              <a:rPr lang="en-US" dirty="0" err="1"/>
              <a:t>itemset</a:t>
            </a:r>
            <a:r>
              <a:rPr lang="en-US" dirty="0"/>
              <a:t> {</a:t>
            </a:r>
            <a:r>
              <a:rPr lang="en-US" dirty="0" err="1"/>
              <a:t>bread,butter</a:t>
            </a:r>
            <a:r>
              <a:rPr lang="en-US" dirty="0"/>
              <a:t>}, then the support of {</a:t>
            </a:r>
            <a:r>
              <a:rPr lang="en-US" dirty="0" err="1"/>
              <a:t>bread,butter</a:t>
            </a:r>
            <a:r>
              <a:rPr lang="en-US" dirty="0"/>
              <a:t>} is 0.6.</a:t>
            </a:r>
          </a:p>
          <a:p>
            <a:r>
              <a:rPr lang="en-US" dirty="0"/>
              <a:t>A </a:t>
            </a:r>
            <a:r>
              <a:rPr lang="en-US" b="1" i="1" dirty="0"/>
              <a:t>frequent </a:t>
            </a:r>
            <a:r>
              <a:rPr lang="en-US" b="1" i="1" dirty="0" err="1"/>
              <a:t>itemset</a:t>
            </a:r>
            <a:r>
              <a:rPr lang="en-US" b="1" i="1" dirty="0"/>
              <a:t> </a:t>
            </a:r>
            <a:r>
              <a:rPr lang="en-US" dirty="0"/>
              <a:t>has items that appear together often enough. term “often enough” is formally defined with a </a:t>
            </a:r>
            <a:r>
              <a:rPr lang="en-US" b="1" i="1" dirty="0"/>
              <a:t>minimum support </a:t>
            </a:r>
            <a:r>
              <a:rPr lang="en-US" dirty="0"/>
              <a:t>criterion. </a:t>
            </a:r>
          </a:p>
          <a:p>
            <a:r>
              <a:rPr lang="en-US" dirty="0"/>
              <a:t>If the minimum support is set at 0.5, any </a:t>
            </a:r>
            <a:r>
              <a:rPr lang="en-US" dirty="0" err="1"/>
              <a:t>itemset</a:t>
            </a:r>
            <a:r>
              <a:rPr lang="en-US" dirty="0"/>
              <a:t> can be considered a frequent </a:t>
            </a:r>
            <a:r>
              <a:rPr lang="en-US" dirty="0" err="1"/>
              <a:t>itemset</a:t>
            </a:r>
            <a:r>
              <a:rPr lang="en-US" dirty="0"/>
              <a:t> if at least 50% of the transactions contain this </a:t>
            </a:r>
            <a:r>
              <a:rPr lang="en-US" dirty="0" err="1"/>
              <a:t>itemset</a:t>
            </a:r>
            <a:r>
              <a:rPr lang="en-US" dirty="0"/>
              <a:t>. In other words, support of a frequent </a:t>
            </a:r>
            <a:r>
              <a:rPr lang="en-US" dirty="0" err="1"/>
              <a:t>itemset</a:t>
            </a:r>
            <a:r>
              <a:rPr lang="en-US" dirty="0"/>
              <a:t> should be greater than or equal to the minimum support. </a:t>
            </a:r>
          </a:p>
          <a:p>
            <a:r>
              <a:rPr lang="en-US" dirty="0"/>
              <a:t>For the previous example, both {bread} and {</a:t>
            </a:r>
            <a:r>
              <a:rPr lang="en-US" dirty="0" err="1"/>
              <a:t>bread,butter</a:t>
            </a:r>
            <a:r>
              <a:rPr lang="en-US" dirty="0"/>
              <a:t>} are considered frequent </a:t>
            </a:r>
            <a:r>
              <a:rPr lang="en-US" dirty="0" err="1"/>
              <a:t>itemsets</a:t>
            </a:r>
            <a:r>
              <a:rPr lang="en-US" dirty="0"/>
              <a:t> at the minimum support 0.5. If minimum support is 0.7, only {bread} is considered a frequent </a:t>
            </a:r>
            <a:r>
              <a:rPr lang="en-US" dirty="0" err="1"/>
              <a:t>itemset</a:t>
            </a:r>
            <a:r>
              <a:rPr lang="en-US" dirty="0"/>
              <a:t>.</a:t>
            </a:r>
          </a:p>
        </p:txBody>
      </p:sp>
    </p:spTree>
    <p:extLst>
      <p:ext uri="{BB962C8B-B14F-4D97-AF65-F5344CB8AC3E}">
        <p14:creationId xmlns:p14="http://schemas.microsoft.com/office/powerpoint/2010/main" val="190873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Overview of Association Rules (6)</a:t>
            </a:r>
            <a:endParaRPr lang="en-US" dirty="0"/>
          </a:p>
        </p:txBody>
      </p:sp>
      <p:sp>
        <p:nvSpPr>
          <p:cNvPr id="3" name="Content Placeholder 2"/>
          <p:cNvSpPr>
            <a:spLocks noGrp="1"/>
          </p:cNvSpPr>
          <p:nvPr>
            <p:ph idx="1"/>
          </p:nvPr>
        </p:nvSpPr>
        <p:spPr/>
        <p:txBody>
          <a:bodyPr>
            <a:normAutofit/>
          </a:bodyPr>
          <a:lstStyle/>
          <a:p>
            <a:r>
              <a:rPr lang="en-US" b="1" i="1" dirty="0" err="1"/>
              <a:t>Apriori</a:t>
            </a:r>
            <a:r>
              <a:rPr lang="en-US" b="1" i="1" dirty="0"/>
              <a:t> property </a:t>
            </a:r>
            <a:r>
              <a:rPr lang="en-US" dirty="0"/>
              <a:t>(or </a:t>
            </a:r>
            <a:r>
              <a:rPr lang="en-US" b="1" i="1" dirty="0"/>
              <a:t>downward closure property</a:t>
            </a:r>
            <a:r>
              <a:rPr lang="en-US" dirty="0"/>
              <a:t>): If an </a:t>
            </a:r>
            <a:r>
              <a:rPr lang="en-US" dirty="0" err="1"/>
              <a:t>itemset</a:t>
            </a:r>
            <a:r>
              <a:rPr lang="en-US" dirty="0"/>
              <a:t> is considered frequent, then any subset of the frequent </a:t>
            </a:r>
            <a:r>
              <a:rPr lang="en-US" dirty="0" err="1"/>
              <a:t>itemset</a:t>
            </a:r>
            <a:r>
              <a:rPr lang="en-US" dirty="0"/>
              <a:t> must also be frequent. </a:t>
            </a:r>
          </a:p>
          <a:p>
            <a:r>
              <a:rPr lang="en-US" dirty="0"/>
              <a:t>For example, if 60% of the transactions contain {</a:t>
            </a:r>
            <a:r>
              <a:rPr lang="en-US" dirty="0" err="1"/>
              <a:t>bread,jam</a:t>
            </a:r>
            <a:r>
              <a:rPr lang="en-US" dirty="0"/>
              <a:t>}, then at least 60% of all the transactions will contain {bread} or {jam}.</a:t>
            </a:r>
          </a:p>
          <a:p>
            <a:pPr marL="0" indent="0">
              <a:buNone/>
            </a:pPr>
            <a:r>
              <a:rPr lang="en-US" dirty="0"/>
              <a:t>   When the support of {</a:t>
            </a:r>
            <a:r>
              <a:rPr lang="en-US" dirty="0" err="1"/>
              <a:t>bread,jam</a:t>
            </a:r>
            <a:r>
              <a:rPr lang="en-US" dirty="0"/>
              <a:t>} is 0.6,  support of  {bread} or {jam}  is at least 0.6 (Figure 5-2 illustrates how the </a:t>
            </a:r>
            <a:r>
              <a:rPr lang="en-US" dirty="0" err="1"/>
              <a:t>Apriori</a:t>
            </a:r>
            <a:r>
              <a:rPr lang="en-US" dirty="0"/>
              <a:t> property works) </a:t>
            </a:r>
          </a:p>
          <a:p>
            <a:r>
              <a:rPr lang="en-US" dirty="0"/>
              <a:t>If </a:t>
            </a:r>
            <a:r>
              <a:rPr lang="en-US" dirty="0" err="1"/>
              <a:t>itemset</a:t>
            </a:r>
            <a:r>
              <a:rPr lang="en-US" dirty="0"/>
              <a:t> {B,C,D} is frequent, then all the subsets of this </a:t>
            </a:r>
            <a:r>
              <a:rPr lang="en-US" dirty="0" err="1"/>
              <a:t>itemset</a:t>
            </a:r>
            <a:r>
              <a:rPr lang="en-US" dirty="0"/>
              <a:t> must also be frequent </a:t>
            </a:r>
            <a:r>
              <a:rPr lang="en-US" dirty="0" err="1"/>
              <a:t>itemsets</a:t>
            </a:r>
            <a:r>
              <a:rPr lang="en-US" dirty="0"/>
              <a:t>. </a:t>
            </a:r>
            <a:r>
              <a:rPr lang="en-US" dirty="0" err="1"/>
              <a:t>Apriori</a:t>
            </a:r>
            <a:r>
              <a:rPr lang="en-US" dirty="0"/>
              <a:t> property provides the basis for the </a:t>
            </a:r>
            <a:r>
              <a:rPr lang="en-US" dirty="0" err="1"/>
              <a:t>Apriori</a:t>
            </a:r>
            <a:r>
              <a:rPr lang="en-US" dirty="0"/>
              <a:t> algorithm.</a:t>
            </a:r>
          </a:p>
        </p:txBody>
      </p:sp>
    </p:spTree>
    <p:extLst>
      <p:ext uri="{BB962C8B-B14F-4D97-AF65-F5344CB8AC3E}">
        <p14:creationId xmlns:p14="http://schemas.microsoft.com/office/powerpoint/2010/main" val="105866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16008</TotalTime>
  <Words>4209</Words>
  <Application>Microsoft Office PowerPoint</Application>
  <PresentationFormat>Widescreen</PresentationFormat>
  <Paragraphs>219</Paragraphs>
  <Slides>38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Courier New</vt:lpstr>
      <vt:lpstr>Euphemia</vt:lpstr>
      <vt:lpstr>Plantagenet Cherokee</vt:lpstr>
      <vt:lpstr>Wingdings</vt:lpstr>
      <vt:lpstr>Academic Literature 16x9</vt:lpstr>
      <vt:lpstr>Advanced Analytical Theory and Methods: Association Rules</vt:lpstr>
      <vt:lpstr>Objectives</vt:lpstr>
      <vt:lpstr>Content</vt:lpstr>
      <vt:lpstr>1. Overview of Association Rules (1)</vt:lpstr>
      <vt:lpstr>1. Overview of Association Rules (2)</vt:lpstr>
      <vt:lpstr>1. Overview of Association Rules (3)</vt:lpstr>
      <vt:lpstr>1. Overview of Association Rules (4)</vt:lpstr>
      <vt:lpstr>1. Overview of Association Rules (5)</vt:lpstr>
      <vt:lpstr>1. Overview of Association Rules (6)</vt:lpstr>
      <vt:lpstr>1. Overview of Association Rules (7)</vt:lpstr>
      <vt:lpstr>2 Apriori Algorithm (1)</vt:lpstr>
      <vt:lpstr>2 Apriori Algorithm (2)</vt:lpstr>
      <vt:lpstr>2 Apriori Algorithm (3)</vt:lpstr>
      <vt:lpstr>3 Evaluation of Candidate Rules (1)</vt:lpstr>
      <vt:lpstr>3 Evaluation of Candidate Rules (2)</vt:lpstr>
      <vt:lpstr>3 Evaluation of Candidate Rules (3)</vt:lpstr>
      <vt:lpstr>4 Applications of Association Rules</vt:lpstr>
      <vt:lpstr>5 An Example: Transactions in a Grocery Store</vt:lpstr>
      <vt:lpstr>5.1 The Groceries Dataset (1)</vt:lpstr>
      <vt:lpstr>5.1 The Groceries Dataset (2)</vt:lpstr>
      <vt:lpstr>5.1 The Groceries Dataset (3)</vt:lpstr>
      <vt:lpstr>5.1 The Groceries Dataset (4)</vt:lpstr>
      <vt:lpstr>5.2 Frequent Itemset Generation (1)</vt:lpstr>
      <vt:lpstr>5.2 Frequent Itemset Generation (2)</vt:lpstr>
      <vt:lpstr>5.2 Frequent Itemset Generation (3)</vt:lpstr>
      <vt:lpstr>5.2 Frequent Itemset Generation (4)</vt:lpstr>
      <vt:lpstr>5.2 Frequent Itemset Generation (5)</vt:lpstr>
      <vt:lpstr>5.3 Rule Generation and Visualization (1)</vt:lpstr>
      <vt:lpstr>5.3 Rule Generation and Visualization (2)</vt:lpstr>
      <vt:lpstr>5.3 Rule Generation and Visualization (3)</vt:lpstr>
      <vt:lpstr>5.3 Rule Generation and Visualization (4)</vt:lpstr>
      <vt:lpstr>5.3 Rule Generation and Visualization (5)</vt:lpstr>
      <vt:lpstr>5.3 Rule Generation and Visualization (6)</vt:lpstr>
      <vt:lpstr>6 Validation and Testing (1)</vt:lpstr>
      <vt:lpstr>6 Validation and Testing (2)</vt:lpstr>
      <vt:lpstr>7 Diagnostics (1)</vt:lpstr>
      <vt:lpstr>7 Diagnostics (2)</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359</cp:revision>
  <dcterms:created xsi:type="dcterms:W3CDTF">2021-08-24T09:33:39Z</dcterms:created>
  <dcterms:modified xsi:type="dcterms:W3CDTF">2023-09-20T22:16:52Z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