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handoutMasterIdLst>
    <p:handoutMasterId r:id="rId64"/>
  </p:handoutMasterIdLst>
  <p:sldIdLst>
    <p:sldId id="256" r:id="rId5"/>
    <p:sldId id="269" r:id="rId6"/>
    <p:sldId id="257" r:id="rId7"/>
    <p:sldId id="285" r:id="rId8"/>
    <p:sldId id="286" r:id="rId9"/>
    <p:sldId id="287" r:id="rId10"/>
    <p:sldId id="288" r:id="rId11"/>
    <p:sldId id="289" r:id="rId12"/>
    <p:sldId id="290" r:id="rId13"/>
    <p:sldId id="291" r:id="rId14"/>
    <p:sldId id="319" r:id="rId15"/>
    <p:sldId id="320" r:id="rId16"/>
    <p:sldId id="322" r:id="rId17"/>
    <p:sldId id="321"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28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247" autoAdjust="0"/>
  </p:normalViewPr>
  <p:slideViewPr>
    <p:cSldViewPr snapToGrid="0" showGuides="1">
      <p:cViewPr varScale="1">
        <p:scale>
          <a:sx n="76" d="100"/>
          <a:sy n="76" d="100"/>
        </p:scale>
        <p:origin x="946"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tumor : </a:t>
            </a:r>
            <a:r>
              <a:rPr lang="en-US" dirty="0" err="1"/>
              <a:t>khối</a:t>
            </a:r>
            <a:r>
              <a:rPr lang="en-US" baseline="0" dirty="0"/>
              <a:t> u</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5</a:t>
            </a:fld>
            <a:endParaRPr lang="en-US"/>
          </a:p>
        </p:txBody>
      </p:sp>
    </p:spTree>
    <p:extLst>
      <p:ext uri="{BB962C8B-B14F-4D97-AF65-F5344CB8AC3E}">
        <p14:creationId xmlns:p14="http://schemas.microsoft.com/office/powerpoint/2010/main" val="134862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8</a:t>
            </a:fld>
            <a:endParaRPr lang="en-US"/>
          </a:p>
        </p:txBody>
      </p:sp>
    </p:spTree>
    <p:extLst>
      <p:ext uri="{BB962C8B-B14F-4D97-AF65-F5344CB8AC3E}">
        <p14:creationId xmlns:p14="http://schemas.microsoft.com/office/powerpoint/2010/main" val="18999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22</a:t>
            </a:fld>
            <a:endParaRPr lang="en-US"/>
          </a:p>
        </p:txBody>
      </p:sp>
    </p:spTree>
    <p:extLst>
      <p:ext uri="{BB962C8B-B14F-4D97-AF65-F5344CB8AC3E}">
        <p14:creationId xmlns:p14="http://schemas.microsoft.com/office/powerpoint/2010/main" val="33715853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pic>
        <p:nvPicPr>
          <p:cNvPr id="9" name="Picture 8">
            <a:extLst>
              <a:ext uri="{FF2B5EF4-FFF2-40B4-BE49-F238E27FC236}">
                <a16:creationId xmlns:a16="http://schemas.microsoft.com/office/drawing/2014/main" id="{85E174D5-CC06-40E9-BCE1-AF461A1B6DF0}"/>
              </a:ext>
            </a:extLst>
          </p:cNvPr>
          <p:cNvPicPr>
            <a:picLocks noChangeAspect="1"/>
          </p:cNvPicPr>
          <p:nvPr userDrawn="1"/>
        </p:nvPicPr>
        <p:blipFill>
          <a:blip r:embed="rId4"/>
          <a:stretch>
            <a:fillRect/>
          </a:stretch>
        </p:blipFill>
        <p:spPr>
          <a:xfrm>
            <a:off x="0" y="5861"/>
            <a:ext cx="1552792" cy="733527"/>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1pPr>
              <a:defRPr sz="2400" baseline="0"/>
            </a:lvl1pPr>
            <a:lvl2pPr marL="685800" indent="-228600">
              <a:buFont typeface="Courier New" panose="02070309020205020404" pitchFamily="49" charset="0"/>
              <a:buChar char="o"/>
              <a:defRPr sz="2000" baseline="0"/>
            </a:lvl2pPr>
            <a:lvl3pPr marL="1143000" indent="-228600">
              <a:buFont typeface="Wingdings" panose="05000000000000000000" pitchFamily="2" charset="2"/>
              <a:buChar char="v"/>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4" name="Picture 3">
            <a:extLst>
              <a:ext uri="{FF2B5EF4-FFF2-40B4-BE49-F238E27FC236}">
                <a16:creationId xmlns:a16="http://schemas.microsoft.com/office/drawing/2014/main" id="{962D57A2-F7C8-93EC-311F-8517D8CA1710}"/>
              </a:ext>
            </a:extLst>
          </p:cNvPr>
          <p:cNvPicPr>
            <a:picLocks noChangeAspect="1"/>
          </p:cNvPicPr>
          <p:nvPr userDrawn="1"/>
        </p:nvPicPr>
        <p:blipFill>
          <a:blip r:embed="rId4"/>
          <a:stretch>
            <a:fillRect/>
          </a:stretch>
        </p:blipFill>
        <p:spPr>
          <a:xfrm>
            <a:off x="0" y="23277"/>
            <a:ext cx="1552792" cy="733527"/>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7" name="Picture 16">
            <a:extLst>
              <a:ext uri="{FF2B5EF4-FFF2-40B4-BE49-F238E27FC236}">
                <a16:creationId xmlns:a16="http://schemas.microsoft.com/office/drawing/2014/main" id="{28F8E7C7-BBF6-4A69-57BC-3139CE0F12D4}"/>
              </a:ext>
            </a:extLst>
          </p:cNvPr>
          <p:cNvPicPr>
            <a:picLocks noChangeAspect="1"/>
          </p:cNvPicPr>
          <p:nvPr userDrawn="1"/>
        </p:nvPicPr>
        <p:blipFill>
          <a:blip r:embed="rId3"/>
          <a:stretch>
            <a:fillRect/>
          </a:stretch>
        </p:blipFill>
        <p:spPr>
          <a:xfrm>
            <a:off x="-8709" y="-17415"/>
            <a:ext cx="1657581" cy="743054"/>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8672C826-DAFE-D790-AD99-B7944E1ECA96}"/>
              </a:ext>
            </a:extLst>
          </p:cNvPr>
          <p:cNvPicPr>
            <a:picLocks noChangeAspect="1"/>
          </p:cNvPicPr>
          <p:nvPr userDrawn="1"/>
        </p:nvPicPr>
        <p:blipFill>
          <a:blip r:embed="rId14"/>
          <a:stretch>
            <a:fillRect/>
          </a:stretch>
        </p:blipFill>
        <p:spPr>
          <a:xfrm>
            <a:off x="0" y="-34830"/>
            <a:ext cx="1657581" cy="743054"/>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6019800" cy="2219691"/>
          </a:xfrm>
        </p:spPr>
        <p:txBody>
          <a:bodyPr anchor="ctr">
            <a:normAutofit/>
          </a:bodyPr>
          <a:lstStyle/>
          <a:p>
            <a:r>
              <a:rPr lang="en-US" sz="2800" dirty="0"/>
              <a:t>Advanced Analytical</a:t>
            </a:r>
            <a:br>
              <a:rPr lang="en-US" sz="2800" dirty="0"/>
            </a:br>
            <a:r>
              <a:rPr lang="en-US" sz="2800" dirty="0"/>
              <a:t>Theory and Methods:</a:t>
            </a:r>
            <a:br>
              <a:rPr lang="en-US" sz="2800" dirty="0"/>
            </a:br>
            <a:r>
              <a:rPr lang="en-US" sz="3600" b="1" dirty="0"/>
              <a:t>Regression</a:t>
            </a:r>
            <a:endParaRPr lang="en-US" b="1" dirty="0"/>
          </a:p>
        </p:txBody>
      </p:sp>
      <p:sp>
        <p:nvSpPr>
          <p:cNvPr id="7" name="Subtitle 6"/>
          <p:cNvSpPr>
            <a:spLocks noGrp="1"/>
          </p:cNvSpPr>
          <p:nvPr>
            <p:ph type="subTitle" idx="1"/>
          </p:nvPr>
        </p:nvSpPr>
        <p:spPr/>
        <p:txBody>
          <a:bodyPr/>
          <a:lstStyle/>
          <a:p>
            <a:r>
              <a:rPr lang="en-US" dirty="0"/>
              <a:t>Author : Nguyen Van Sang</a:t>
            </a:r>
          </a:p>
          <a:p>
            <a:r>
              <a:rPr lang="en-US" dirty="0"/>
              <a:t>Date   : Mar-2022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930" y="76200"/>
            <a:ext cx="9437652" cy="1096962"/>
          </a:xfrm>
        </p:spPr>
        <p:txBody>
          <a:bodyPr/>
          <a:lstStyle/>
          <a:p>
            <a:r>
              <a:rPr lang="en-US" dirty="0"/>
              <a:t>1.2.1 </a:t>
            </a:r>
            <a:r>
              <a:rPr lang="en-US" i="1" dirty="0"/>
              <a:t>Linear Regression Model (with Normally Distributed Errors) (1)</a:t>
            </a:r>
            <a:endParaRPr lang="en-US" dirty="0"/>
          </a:p>
        </p:txBody>
      </p:sp>
      <p:sp>
        <p:nvSpPr>
          <p:cNvPr id="3" name="Content Placeholder 2"/>
          <p:cNvSpPr>
            <a:spLocks noGrp="1"/>
          </p:cNvSpPr>
          <p:nvPr>
            <p:ph idx="1"/>
          </p:nvPr>
        </p:nvSpPr>
        <p:spPr>
          <a:xfrm>
            <a:off x="1104900" y="1600201"/>
            <a:ext cx="9982200" cy="1054510"/>
          </a:xfrm>
        </p:spPr>
        <p:txBody>
          <a:bodyPr>
            <a:normAutofit lnSpcReduction="10000"/>
          </a:bodyPr>
          <a:lstStyle/>
          <a:p>
            <a:r>
              <a:rPr lang="en-US" dirty="0"/>
              <a:t>In most linear regression analyses, it is common to assume that the error term is a normally distributed random variable with </a:t>
            </a:r>
            <a:r>
              <a:rPr lang="en-US" b="1" dirty="0"/>
              <a:t>mean</a:t>
            </a:r>
            <a:r>
              <a:rPr lang="en-US" dirty="0"/>
              <a:t> equal to </a:t>
            </a:r>
            <a:r>
              <a:rPr lang="en-US" b="1" dirty="0"/>
              <a:t>zero</a:t>
            </a:r>
            <a:r>
              <a:rPr lang="en-US" dirty="0"/>
              <a:t> and </a:t>
            </a:r>
            <a:r>
              <a:rPr lang="en-US" b="1" dirty="0"/>
              <a:t>constant variance</a:t>
            </a:r>
            <a:r>
              <a:rPr lang="en-US" dirty="0"/>
              <a:t>. </a:t>
            </a:r>
          </a:p>
        </p:txBody>
      </p:sp>
      <p:pic>
        <p:nvPicPr>
          <p:cNvPr id="5" name="Picture 4"/>
          <p:cNvPicPr>
            <a:picLocks noChangeAspect="1"/>
          </p:cNvPicPr>
          <p:nvPr/>
        </p:nvPicPr>
        <p:blipFill>
          <a:blip r:embed="rId2"/>
          <a:stretch>
            <a:fillRect/>
          </a:stretch>
        </p:blipFill>
        <p:spPr>
          <a:xfrm>
            <a:off x="4367283" y="2508611"/>
            <a:ext cx="7597698" cy="4171968"/>
          </a:xfrm>
          <a:prstGeom prst="rect">
            <a:avLst/>
          </a:prstGeom>
        </p:spPr>
      </p:pic>
      <p:sp>
        <p:nvSpPr>
          <p:cNvPr id="4" name="TextBox 3"/>
          <p:cNvSpPr txBox="1"/>
          <p:nvPr/>
        </p:nvSpPr>
        <p:spPr>
          <a:xfrm>
            <a:off x="973395" y="2920181"/>
            <a:ext cx="3008670" cy="923330"/>
          </a:xfrm>
          <a:prstGeom prst="rect">
            <a:avLst/>
          </a:prstGeom>
          <a:noFill/>
        </p:spPr>
        <p:txBody>
          <a:bodyPr wrap="square" rtlCol="0">
            <a:spAutoFit/>
          </a:bodyPr>
          <a:lstStyle/>
          <a:p>
            <a:r>
              <a:rPr lang="en-US" dirty="0"/>
              <a:t>Thus, the linear regression model is expressed as shown in Equation 6-4.</a:t>
            </a:r>
          </a:p>
        </p:txBody>
      </p:sp>
    </p:spTree>
    <p:extLst>
      <p:ext uri="{BB962C8B-B14F-4D97-AF65-F5344CB8AC3E}">
        <p14:creationId xmlns:p14="http://schemas.microsoft.com/office/powerpoint/2010/main" val="324282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78" y="76200"/>
            <a:ext cx="9427604" cy="1096962"/>
          </a:xfrm>
        </p:spPr>
        <p:txBody>
          <a:bodyPr/>
          <a:lstStyle/>
          <a:p>
            <a:r>
              <a:rPr lang="en-US" dirty="0"/>
              <a:t>1.2.1 </a:t>
            </a:r>
            <a:r>
              <a:rPr lang="en-US" i="1" dirty="0"/>
              <a:t>Linear Regression Model (with Normally Distributed Errors) (2)</a:t>
            </a:r>
            <a:endParaRPr lang="en-US" dirty="0"/>
          </a:p>
        </p:txBody>
      </p:sp>
      <p:sp>
        <p:nvSpPr>
          <p:cNvPr id="3" name="Content Placeholder 2"/>
          <p:cNvSpPr>
            <a:spLocks noGrp="1"/>
          </p:cNvSpPr>
          <p:nvPr>
            <p:ph idx="1"/>
          </p:nvPr>
        </p:nvSpPr>
        <p:spPr/>
        <p:txBody>
          <a:bodyPr>
            <a:normAutofit/>
          </a:bodyPr>
          <a:lstStyle/>
          <a:p>
            <a:r>
              <a:rPr lang="en-US" dirty="0"/>
              <a:t>Because </a:t>
            </a:r>
            <a:r>
              <a:rPr lang="en-US" i="1" dirty="0"/>
              <a:t>β</a:t>
            </a:r>
            <a:r>
              <a:rPr lang="en-US" i="1" baseline="-25000" dirty="0"/>
              <a:t>j</a:t>
            </a:r>
            <a:r>
              <a:rPr lang="en-US" i="1" dirty="0"/>
              <a:t> </a:t>
            </a:r>
            <a:r>
              <a:rPr lang="en-US" i="1" dirty="0" err="1"/>
              <a:t>j</a:t>
            </a:r>
            <a:r>
              <a:rPr lang="en-US" i="1" dirty="0"/>
              <a:t> </a:t>
            </a:r>
            <a:r>
              <a:rPr lang="en-US" dirty="0"/>
              <a:t>and </a:t>
            </a:r>
            <a:r>
              <a:rPr lang="en-US" i="1" dirty="0"/>
              <a:t>x </a:t>
            </a:r>
            <a:r>
              <a:rPr lang="en-US" dirty="0"/>
              <a:t>are constants, the E(y) is the value of the linear regression model for the given (x</a:t>
            </a:r>
            <a:r>
              <a:rPr lang="en-US" baseline="-25000" dirty="0"/>
              <a:t>1</a:t>
            </a:r>
            <a:r>
              <a:rPr lang="en-US" dirty="0"/>
              <a:t>, x</a:t>
            </a:r>
            <a:r>
              <a:rPr lang="en-US" baseline="-25000" dirty="0"/>
              <a:t>2</a:t>
            </a:r>
            <a:r>
              <a:rPr lang="en-US" dirty="0"/>
              <a:t>,…, x</a:t>
            </a:r>
            <a:r>
              <a:rPr lang="en-US" baseline="-25000" dirty="0"/>
              <a:t>p-1</a:t>
            </a:r>
            <a:r>
              <a:rPr lang="en-US" dirty="0"/>
              <a:t>). Furthermore, the variance of y, V(y), for given (x</a:t>
            </a:r>
            <a:r>
              <a:rPr lang="en-US" baseline="-25000" dirty="0"/>
              <a:t>1</a:t>
            </a:r>
            <a:r>
              <a:rPr lang="en-US" dirty="0"/>
              <a:t>, x</a:t>
            </a:r>
            <a:r>
              <a:rPr lang="en-US" baseline="-25000" dirty="0"/>
              <a:t>2</a:t>
            </a:r>
            <a:r>
              <a:rPr lang="en-US" dirty="0"/>
              <a:t>,…, x</a:t>
            </a:r>
            <a:r>
              <a:rPr lang="en-US" baseline="-25000" dirty="0"/>
              <a:t>p-1</a:t>
            </a:r>
            <a:r>
              <a:rPr lang="en-US" dirty="0"/>
              <a:t>) is this:</a:t>
            </a:r>
          </a:p>
          <a:p>
            <a:endParaRPr lang="en-US" dirty="0"/>
          </a:p>
          <a:p>
            <a:endParaRPr lang="en-US" dirty="0"/>
          </a:p>
          <a:p>
            <a:r>
              <a:rPr lang="en-US" dirty="0"/>
              <a:t>Thus, for a given (x</a:t>
            </a:r>
            <a:r>
              <a:rPr lang="en-US" baseline="-25000" dirty="0"/>
              <a:t>1</a:t>
            </a:r>
            <a:r>
              <a:rPr lang="en-US" dirty="0"/>
              <a:t>, x</a:t>
            </a:r>
            <a:r>
              <a:rPr lang="en-US" baseline="-25000" dirty="0"/>
              <a:t>2</a:t>
            </a:r>
            <a:r>
              <a:rPr lang="en-US" dirty="0"/>
              <a:t>,…, x</a:t>
            </a:r>
            <a:r>
              <a:rPr lang="en-US" baseline="-25000" dirty="0"/>
              <a:t>p-1</a:t>
            </a:r>
            <a:r>
              <a:rPr lang="en-US" dirty="0"/>
              <a:t>), y is normally distributed with mean </a:t>
            </a:r>
            <a:r>
              <a:rPr lang="en-US" i="1" dirty="0"/>
              <a:t>β</a:t>
            </a:r>
            <a:r>
              <a:rPr lang="en-US" i="1" baseline="-25000" dirty="0"/>
              <a:t>0</a:t>
            </a:r>
            <a:r>
              <a:rPr lang="en-US" i="1" dirty="0"/>
              <a:t> + β</a:t>
            </a:r>
            <a:r>
              <a:rPr lang="en-US" i="1" baseline="-25000" dirty="0"/>
              <a:t>1</a:t>
            </a:r>
            <a:r>
              <a:rPr lang="en-US" i="1" dirty="0"/>
              <a:t>x</a:t>
            </a:r>
            <a:r>
              <a:rPr lang="en-US" i="1" baseline="-25000" dirty="0"/>
              <a:t>1</a:t>
            </a:r>
            <a:r>
              <a:rPr lang="en-US" i="1" dirty="0"/>
              <a:t> + β</a:t>
            </a:r>
            <a:r>
              <a:rPr lang="en-US" i="1" baseline="-25000" dirty="0"/>
              <a:t>2</a:t>
            </a:r>
            <a:r>
              <a:rPr lang="en-US" i="1" dirty="0"/>
              <a:t>x</a:t>
            </a:r>
            <a:r>
              <a:rPr lang="en-US" i="1" baseline="-25000" dirty="0"/>
              <a:t>2</a:t>
            </a:r>
            <a:r>
              <a:rPr lang="en-US" i="1" dirty="0"/>
              <a:t> + … + β</a:t>
            </a:r>
            <a:r>
              <a:rPr lang="en-US" i="1" baseline="-25000" dirty="0"/>
              <a:t>p-1</a:t>
            </a:r>
            <a:r>
              <a:rPr lang="en-US" i="1" dirty="0"/>
              <a:t>x</a:t>
            </a:r>
            <a:r>
              <a:rPr lang="en-US" i="1" baseline="-25000" dirty="0"/>
              <a:t>p-1 </a:t>
            </a:r>
            <a:r>
              <a:rPr lang="en-US" dirty="0"/>
              <a:t>and variance </a:t>
            </a:r>
            <a:r>
              <a:rPr lang="en-US" i="1" dirty="0"/>
              <a:t>σ</a:t>
            </a:r>
            <a:r>
              <a:rPr lang="en-US" baseline="30000" dirty="0"/>
              <a:t>2</a:t>
            </a:r>
            <a:r>
              <a:rPr lang="en-US" dirty="0"/>
              <a:t>. </a:t>
            </a:r>
          </a:p>
          <a:p>
            <a:r>
              <a:rPr lang="en-US" dirty="0"/>
              <a:t>For a regression model with just one input variable, Figure 6-3 illustrates the normality assumption on the error terms and the effect on the outcome variable, </a:t>
            </a:r>
            <a:r>
              <a:rPr lang="en-US" i="1" dirty="0"/>
              <a:t>y</a:t>
            </a:r>
            <a:r>
              <a:rPr lang="en-US" dirty="0"/>
              <a:t>, for a given value of </a:t>
            </a:r>
            <a:r>
              <a:rPr lang="en-US" i="1" dirty="0"/>
              <a:t>x </a:t>
            </a:r>
            <a:r>
              <a:rPr lang="en-US" dirty="0"/>
              <a:t>.</a:t>
            </a:r>
          </a:p>
          <a:p>
            <a:endParaRPr lang="en-US" dirty="0"/>
          </a:p>
        </p:txBody>
      </p:sp>
      <p:pic>
        <p:nvPicPr>
          <p:cNvPr id="4" name="Picture 3"/>
          <p:cNvPicPr>
            <a:picLocks noChangeAspect="1"/>
          </p:cNvPicPr>
          <p:nvPr/>
        </p:nvPicPr>
        <p:blipFill>
          <a:blip r:embed="rId2"/>
          <a:stretch>
            <a:fillRect/>
          </a:stretch>
        </p:blipFill>
        <p:spPr>
          <a:xfrm>
            <a:off x="1325069" y="2778819"/>
            <a:ext cx="5394316" cy="1041662"/>
          </a:xfrm>
          <a:prstGeom prst="rect">
            <a:avLst/>
          </a:prstGeom>
        </p:spPr>
      </p:pic>
    </p:spTree>
    <p:extLst>
      <p:ext uri="{BB962C8B-B14F-4D97-AF65-F5344CB8AC3E}">
        <p14:creationId xmlns:p14="http://schemas.microsoft.com/office/powerpoint/2010/main" val="91458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752" y="76200"/>
            <a:ext cx="9266830" cy="1096962"/>
          </a:xfrm>
        </p:spPr>
        <p:txBody>
          <a:bodyPr/>
          <a:lstStyle/>
          <a:p>
            <a:r>
              <a:rPr lang="en-US" dirty="0"/>
              <a:t>1.2.1 </a:t>
            </a:r>
            <a:r>
              <a:rPr lang="en-US" i="1" dirty="0"/>
              <a:t>Linear Regression Model (with Normally Distributed Errors) (3)</a:t>
            </a:r>
            <a:endParaRPr lang="en-US" dirty="0"/>
          </a:p>
        </p:txBody>
      </p:sp>
      <p:sp>
        <p:nvSpPr>
          <p:cNvPr id="3" name="Content Placeholder 2"/>
          <p:cNvSpPr>
            <a:spLocks noGrp="1"/>
          </p:cNvSpPr>
          <p:nvPr>
            <p:ph idx="1"/>
          </p:nvPr>
        </p:nvSpPr>
        <p:spPr>
          <a:xfrm>
            <a:off x="752168" y="1570702"/>
            <a:ext cx="6975988" cy="5154563"/>
          </a:xfrm>
        </p:spPr>
        <p:txBody>
          <a:bodyPr>
            <a:normAutofit fontScale="92500"/>
          </a:bodyPr>
          <a:lstStyle/>
          <a:p>
            <a:r>
              <a:rPr lang="en-US" dirty="0"/>
              <a:t>For </a:t>
            </a:r>
            <a:r>
              <a:rPr lang="en-US" i="1" dirty="0"/>
              <a:t>x</a:t>
            </a:r>
            <a:r>
              <a:rPr lang="en-US" dirty="0"/>
              <a:t>=8, one would expect to observe a value of </a:t>
            </a:r>
            <a:r>
              <a:rPr lang="en-US" i="1" dirty="0"/>
              <a:t>y </a:t>
            </a:r>
            <a:r>
              <a:rPr lang="en-US" dirty="0"/>
              <a:t>near 20, but a value of y from 15 to 25 would appear possible based on the illustrated normal distribution. </a:t>
            </a:r>
          </a:p>
          <a:p>
            <a:r>
              <a:rPr lang="en-US" dirty="0"/>
              <a:t>Thus, the regression model estimates the expected value of </a:t>
            </a:r>
            <a:r>
              <a:rPr lang="en-US" i="1" dirty="0"/>
              <a:t>y </a:t>
            </a:r>
            <a:r>
              <a:rPr lang="en-US" dirty="0"/>
              <a:t>for the given value of </a:t>
            </a:r>
            <a:r>
              <a:rPr lang="en-US" i="1" dirty="0"/>
              <a:t>x </a:t>
            </a:r>
            <a:r>
              <a:rPr lang="en-US" dirty="0"/>
              <a:t>. </a:t>
            </a:r>
          </a:p>
          <a:p>
            <a:r>
              <a:rPr lang="en-US" dirty="0"/>
              <a:t>Additionally, the normality assumption on the error term provides some useful properties that can be utilized in performing hypothesis testing on the linear regression model and providing confidence intervals on the parameters and the mean of </a:t>
            </a:r>
            <a:r>
              <a:rPr lang="en-US" i="1" dirty="0"/>
              <a:t>y </a:t>
            </a:r>
            <a:r>
              <a:rPr lang="en-US" dirty="0"/>
              <a:t>given (x</a:t>
            </a:r>
            <a:r>
              <a:rPr lang="en-US" baseline="-25000" dirty="0"/>
              <a:t>1</a:t>
            </a:r>
            <a:r>
              <a:rPr lang="en-US" dirty="0"/>
              <a:t>, x</a:t>
            </a:r>
            <a:r>
              <a:rPr lang="en-US" baseline="-25000" dirty="0"/>
              <a:t>2</a:t>
            </a:r>
            <a:r>
              <a:rPr lang="en-US" dirty="0"/>
              <a:t>,…, x</a:t>
            </a:r>
            <a:r>
              <a:rPr lang="en-US" baseline="-25000" dirty="0"/>
              <a:t>p-1</a:t>
            </a:r>
            <a:r>
              <a:rPr lang="en-US" dirty="0"/>
              <a:t>). </a:t>
            </a:r>
          </a:p>
          <a:p>
            <a:r>
              <a:rPr lang="en-US" dirty="0"/>
              <a:t>The application of these statistical techniques is demonstrated by applying R to the earlier linear regression model on income.</a:t>
            </a:r>
          </a:p>
        </p:txBody>
      </p:sp>
      <p:pic>
        <p:nvPicPr>
          <p:cNvPr id="4" name="Picture 3"/>
          <p:cNvPicPr>
            <a:picLocks noChangeAspect="1"/>
          </p:cNvPicPr>
          <p:nvPr/>
        </p:nvPicPr>
        <p:blipFill>
          <a:blip r:embed="rId2"/>
          <a:stretch>
            <a:fillRect/>
          </a:stretch>
        </p:blipFill>
        <p:spPr>
          <a:xfrm>
            <a:off x="7667259" y="1881132"/>
            <a:ext cx="4524741" cy="2499173"/>
          </a:xfrm>
          <a:prstGeom prst="rect">
            <a:avLst/>
          </a:prstGeom>
        </p:spPr>
      </p:pic>
      <p:sp>
        <p:nvSpPr>
          <p:cNvPr id="5" name="TextBox 4"/>
          <p:cNvSpPr txBox="1"/>
          <p:nvPr/>
        </p:nvSpPr>
        <p:spPr>
          <a:xfrm>
            <a:off x="8001638" y="4579075"/>
            <a:ext cx="3392128" cy="923330"/>
          </a:xfrm>
          <a:prstGeom prst="rect">
            <a:avLst/>
          </a:prstGeom>
          <a:noFill/>
        </p:spPr>
        <p:txBody>
          <a:bodyPr wrap="square" rtlCol="0">
            <a:spAutoFit/>
          </a:bodyPr>
          <a:lstStyle/>
          <a:p>
            <a:r>
              <a:rPr lang="en-US" b="1" dirty="0"/>
              <a:t>FIGURE 6-3 </a:t>
            </a:r>
            <a:r>
              <a:rPr lang="en-US" i="1" dirty="0"/>
              <a:t>Normal distribution about y for a given value of x</a:t>
            </a:r>
            <a:endParaRPr lang="en-US" dirty="0"/>
          </a:p>
        </p:txBody>
      </p:sp>
    </p:spTree>
    <p:extLst>
      <p:ext uri="{BB962C8B-B14F-4D97-AF65-F5344CB8AC3E}">
        <p14:creationId xmlns:p14="http://schemas.microsoft.com/office/powerpoint/2010/main" val="76519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(1)</a:t>
            </a:r>
            <a:endParaRPr lang="en-US" dirty="0"/>
          </a:p>
        </p:txBody>
      </p:sp>
      <p:sp>
        <p:nvSpPr>
          <p:cNvPr id="3" name="Content Placeholder 2"/>
          <p:cNvSpPr>
            <a:spLocks noGrp="1"/>
          </p:cNvSpPr>
          <p:nvPr>
            <p:ph idx="1"/>
          </p:nvPr>
        </p:nvSpPr>
        <p:spPr>
          <a:xfrm>
            <a:off x="1104900" y="1600199"/>
            <a:ext cx="9982200" cy="4918587"/>
          </a:xfrm>
        </p:spPr>
        <p:txBody>
          <a:bodyPr>
            <a:normAutofit/>
          </a:bodyPr>
          <a:lstStyle/>
          <a:p>
            <a:r>
              <a:rPr lang="en-US" dirty="0"/>
              <a:t>In </a:t>
            </a:r>
            <a:r>
              <a:rPr lang="en-US" i="1" dirty="0"/>
              <a:t>Income </a:t>
            </a:r>
            <a:r>
              <a:rPr lang="en-US" dirty="0"/>
              <a:t>example, the variables age and education, the person’s gender, female or male, are input variables. </a:t>
            </a:r>
          </a:p>
          <a:p>
            <a:r>
              <a:rPr lang="en-US" dirty="0"/>
              <a:t>Following code reads a comma-separated-value (CSV) file of 1,500 people’s incomes, ages, years of education, and gender. The first 10 rows are displayed:</a:t>
            </a:r>
          </a:p>
          <a:p>
            <a:endParaRPr lang="en-US" dirty="0"/>
          </a:p>
          <a:p>
            <a:endParaRPr lang="en-US" dirty="0"/>
          </a:p>
        </p:txBody>
      </p:sp>
      <p:pic>
        <p:nvPicPr>
          <p:cNvPr id="4" name="Picture 3"/>
          <p:cNvPicPr>
            <a:picLocks noChangeAspect="1"/>
          </p:cNvPicPr>
          <p:nvPr/>
        </p:nvPicPr>
        <p:blipFill>
          <a:blip r:embed="rId2"/>
          <a:stretch>
            <a:fillRect/>
          </a:stretch>
        </p:blipFill>
        <p:spPr>
          <a:xfrm>
            <a:off x="1249083" y="3680231"/>
            <a:ext cx="6782747" cy="2724530"/>
          </a:xfrm>
          <a:prstGeom prst="rect">
            <a:avLst/>
          </a:prstGeom>
        </p:spPr>
      </p:pic>
    </p:spTree>
    <p:extLst>
      <p:ext uri="{BB962C8B-B14F-4D97-AF65-F5344CB8AC3E}">
        <p14:creationId xmlns:p14="http://schemas.microsoft.com/office/powerpoint/2010/main" val="404767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(2)</a:t>
            </a:r>
            <a:endParaRPr lang="en-US" dirty="0"/>
          </a:p>
        </p:txBody>
      </p:sp>
      <p:sp>
        <p:nvSpPr>
          <p:cNvPr id="3" name="Content Placeholder 2"/>
          <p:cNvSpPr>
            <a:spLocks noGrp="1"/>
          </p:cNvSpPr>
          <p:nvPr>
            <p:ph idx="1"/>
          </p:nvPr>
        </p:nvSpPr>
        <p:spPr>
          <a:xfrm>
            <a:off x="1104900" y="1600201"/>
            <a:ext cx="9982200" cy="3661375"/>
          </a:xfrm>
        </p:spPr>
        <p:txBody>
          <a:bodyPr>
            <a:normAutofit fontScale="85000" lnSpcReduction="10000"/>
          </a:bodyPr>
          <a:lstStyle/>
          <a:p>
            <a:r>
              <a:rPr lang="en-US" dirty="0"/>
              <a:t>Each person in the sample has been assigned an identification number, </a:t>
            </a:r>
            <a:r>
              <a:rPr lang="en-US" i="1" dirty="0"/>
              <a:t>ID</a:t>
            </a:r>
            <a:r>
              <a:rPr lang="en-US" dirty="0"/>
              <a:t>. </a:t>
            </a:r>
          </a:p>
          <a:p>
            <a:r>
              <a:rPr lang="en-US" i="1" dirty="0"/>
              <a:t>Income </a:t>
            </a:r>
            <a:r>
              <a:rPr lang="en-US" dirty="0"/>
              <a:t>is expressed in thousands of dollars. (For example, 113 denotes $113,000.)</a:t>
            </a:r>
          </a:p>
          <a:p>
            <a:r>
              <a:rPr lang="en-US" i="1" dirty="0"/>
              <a:t>Age </a:t>
            </a:r>
            <a:r>
              <a:rPr lang="en-US" dirty="0"/>
              <a:t>and </a:t>
            </a:r>
            <a:r>
              <a:rPr lang="en-US" i="1" dirty="0"/>
              <a:t>Education </a:t>
            </a:r>
            <a:r>
              <a:rPr lang="en-US" dirty="0"/>
              <a:t>are expressed in years. </a:t>
            </a:r>
          </a:p>
          <a:p>
            <a:r>
              <a:rPr lang="en-US" dirty="0"/>
              <a:t>For </a:t>
            </a:r>
            <a:r>
              <a:rPr lang="en-US" i="1" dirty="0"/>
              <a:t>Gender</a:t>
            </a:r>
            <a:r>
              <a:rPr lang="en-US" dirty="0"/>
              <a:t>, 0 denotes female and 1 denotes male. </a:t>
            </a:r>
          </a:p>
          <a:p>
            <a:r>
              <a:rPr lang="en-US" dirty="0"/>
              <a:t>A summary of the imported data reveals that the incomes vary from $14,000 to $134,000.  </a:t>
            </a:r>
          </a:p>
          <a:p>
            <a:r>
              <a:rPr lang="en-US" dirty="0"/>
              <a:t>Ages are between 18 and 70 years. </a:t>
            </a:r>
          </a:p>
          <a:p>
            <a:r>
              <a:rPr lang="en-US" dirty="0"/>
              <a:t>Education experience for each person varies from a minimum of 10 years to a maximum of 20 years.</a:t>
            </a:r>
          </a:p>
          <a:p>
            <a:endParaRPr lang="en-US" dirty="0"/>
          </a:p>
        </p:txBody>
      </p:sp>
      <p:pic>
        <p:nvPicPr>
          <p:cNvPr id="4" name="Picture 3"/>
          <p:cNvPicPr>
            <a:picLocks noChangeAspect="1"/>
          </p:cNvPicPr>
          <p:nvPr/>
        </p:nvPicPr>
        <p:blipFill>
          <a:blip r:embed="rId2"/>
          <a:stretch>
            <a:fillRect/>
          </a:stretch>
        </p:blipFill>
        <p:spPr>
          <a:xfrm>
            <a:off x="1436155" y="5261576"/>
            <a:ext cx="9461121" cy="1301452"/>
          </a:xfrm>
          <a:prstGeom prst="rect">
            <a:avLst/>
          </a:prstGeom>
        </p:spPr>
      </p:pic>
    </p:spTree>
    <p:extLst>
      <p:ext uri="{BB962C8B-B14F-4D97-AF65-F5344CB8AC3E}">
        <p14:creationId xmlns:p14="http://schemas.microsoft.com/office/powerpoint/2010/main" val="358836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(3)</a:t>
            </a:r>
            <a:endParaRPr lang="en-US" dirty="0"/>
          </a:p>
        </p:txBody>
      </p:sp>
      <p:sp>
        <p:nvSpPr>
          <p:cNvPr id="3" name="Content Placeholder 2"/>
          <p:cNvSpPr>
            <a:spLocks noGrp="1"/>
          </p:cNvSpPr>
          <p:nvPr>
            <p:ph idx="1"/>
          </p:nvPr>
        </p:nvSpPr>
        <p:spPr>
          <a:xfrm>
            <a:off x="1104900" y="1600200"/>
            <a:ext cx="5487629" cy="2470355"/>
          </a:xfrm>
        </p:spPr>
        <p:txBody>
          <a:bodyPr>
            <a:normAutofit/>
          </a:bodyPr>
          <a:lstStyle/>
          <a:p>
            <a:r>
              <a:rPr lang="en-US" dirty="0"/>
              <a:t>Use a scatterplot matrix to view the pair-wise relationships of the variables. </a:t>
            </a:r>
          </a:p>
          <a:p>
            <a:r>
              <a:rPr lang="en-US" dirty="0"/>
              <a:t>Using the lattice package in R, the scatterplot matrix in Figure 6-4 is generated with the following R code:</a:t>
            </a:r>
          </a:p>
        </p:txBody>
      </p:sp>
      <p:pic>
        <p:nvPicPr>
          <p:cNvPr id="4" name="Picture 3"/>
          <p:cNvPicPr>
            <a:picLocks noChangeAspect="1"/>
          </p:cNvPicPr>
          <p:nvPr/>
        </p:nvPicPr>
        <p:blipFill>
          <a:blip r:embed="rId2"/>
          <a:stretch>
            <a:fillRect/>
          </a:stretch>
        </p:blipFill>
        <p:spPr>
          <a:xfrm>
            <a:off x="7298993" y="1312953"/>
            <a:ext cx="4116258" cy="4267006"/>
          </a:xfrm>
          <a:prstGeom prst="rect">
            <a:avLst/>
          </a:prstGeom>
        </p:spPr>
      </p:pic>
      <p:sp>
        <p:nvSpPr>
          <p:cNvPr id="5" name="TextBox 4"/>
          <p:cNvSpPr txBox="1"/>
          <p:nvPr/>
        </p:nvSpPr>
        <p:spPr>
          <a:xfrm>
            <a:off x="7580670" y="5719750"/>
            <a:ext cx="3834581" cy="646331"/>
          </a:xfrm>
          <a:prstGeom prst="rect">
            <a:avLst/>
          </a:prstGeom>
          <a:noFill/>
        </p:spPr>
        <p:txBody>
          <a:bodyPr wrap="square" rtlCol="0">
            <a:spAutoFit/>
          </a:bodyPr>
          <a:lstStyle/>
          <a:p>
            <a:r>
              <a:rPr lang="en-US" b="1" dirty="0"/>
              <a:t>FIGURE 6-4 </a:t>
            </a:r>
            <a:r>
              <a:rPr lang="en-US" i="1" dirty="0"/>
              <a:t>Scatterplot matrix of the variables</a:t>
            </a:r>
            <a:endParaRPr lang="en-US" dirty="0"/>
          </a:p>
        </p:txBody>
      </p:sp>
      <p:pic>
        <p:nvPicPr>
          <p:cNvPr id="6" name="Picture 5"/>
          <p:cNvPicPr>
            <a:picLocks noChangeAspect="1"/>
          </p:cNvPicPr>
          <p:nvPr/>
        </p:nvPicPr>
        <p:blipFill>
          <a:blip r:embed="rId3"/>
          <a:stretch>
            <a:fillRect/>
          </a:stretch>
        </p:blipFill>
        <p:spPr>
          <a:xfrm>
            <a:off x="1179142" y="4228330"/>
            <a:ext cx="5766619" cy="1351629"/>
          </a:xfrm>
          <a:prstGeom prst="rect">
            <a:avLst/>
          </a:prstGeom>
        </p:spPr>
      </p:pic>
    </p:spTree>
    <p:extLst>
      <p:ext uri="{BB962C8B-B14F-4D97-AF65-F5344CB8AC3E}">
        <p14:creationId xmlns:p14="http://schemas.microsoft.com/office/powerpoint/2010/main" val="108964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(4)</a:t>
            </a:r>
            <a:endParaRPr lang="en-US" dirty="0"/>
          </a:p>
        </p:txBody>
      </p:sp>
      <p:sp>
        <p:nvSpPr>
          <p:cNvPr id="3" name="Content Placeholder 2"/>
          <p:cNvSpPr>
            <a:spLocks noGrp="1"/>
          </p:cNvSpPr>
          <p:nvPr>
            <p:ph idx="1"/>
          </p:nvPr>
        </p:nvSpPr>
        <p:spPr>
          <a:xfrm>
            <a:off x="1104899" y="1600199"/>
            <a:ext cx="10959282" cy="2874903"/>
          </a:xfrm>
        </p:spPr>
        <p:txBody>
          <a:bodyPr>
            <a:normAutofit fontScale="77500" lnSpcReduction="20000"/>
          </a:bodyPr>
          <a:lstStyle/>
          <a:p>
            <a:r>
              <a:rPr lang="en-US" dirty="0"/>
              <a:t>Because the dependent variable is typically plotted along the y-axis, examine the set of scatterplots along the bottom of the matrix. </a:t>
            </a:r>
          </a:p>
          <a:p>
            <a:r>
              <a:rPr lang="en-US" dirty="0"/>
              <a:t>A strong positive linear trend is observed for </a:t>
            </a:r>
            <a:r>
              <a:rPr lang="en-US" i="1" dirty="0"/>
              <a:t>Income </a:t>
            </a:r>
            <a:r>
              <a:rPr lang="en-US" dirty="0"/>
              <a:t>as a function of </a:t>
            </a:r>
            <a:r>
              <a:rPr lang="en-US" i="1" dirty="0"/>
              <a:t>Age</a:t>
            </a:r>
            <a:r>
              <a:rPr lang="en-US" dirty="0"/>
              <a:t>. Against </a:t>
            </a:r>
            <a:r>
              <a:rPr lang="en-US" i="1" dirty="0"/>
              <a:t>Education</a:t>
            </a:r>
            <a:r>
              <a:rPr lang="en-US" dirty="0"/>
              <a:t>, a slight positive trend may exist, but the trend is not quite as obvious as is the case with the </a:t>
            </a:r>
            <a:r>
              <a:rPr lang="en-US" i="1" dirty="0"/>
              <a:t>Age </a:t>
            </a:r>
            <a:r>
              <a:rPr lang="en-US" dirty="0"/>
              <a:t>variable. Lastly, there is no observed effect on </a:t>
            </a:r>
            <a:r>
              <a:rPr lang="en-US" i="1" dirty="0"/>
              <a:t>Income </a:t>
            </a:r>
            <a:r>
              <a:rPr lang="en-US" dirty="0"/>
              <a:t>based on </a:t>
            </a:r>
            <a:r>
              <a:rPr lang="en-US" i="1" dirty="0"/>
              <a:t>Gender</a:t>
            </a:r>
            <a:r>
              <a:rPr lang="en-US" dirty="0"/>
              <a:t>.</a:t>
            </a:r>
          </a:p>
          <a:p>
            <a:r>
              <a:rPr lang="en-US" dirty="0"/>
              <a:t>With this qualitative understanding of the relationships between </a:t>
            </a:r>
            <a:r>
              <a:rPr lang="en-US" i="1" dirty="0"/>
              <a:t>Income </a:t>
            </a:r>
            <a:r>
              <a:rPr lang="en-US" dirty="0"/>
              <a:t>and the input variables, it seems reasonable to quantitatively evaluate the linear relationships of these variables. </a:t>
            </a:r>
          </a:p>
          <a:p>
            <a:r>
              <a:rPr lang="en-US" dirty="0"/>
              <a:t>Utilizing the normality assumption applied to the error term, the proposed linear regression model is shown in Equation 6-5.</a:t>
            </a:r>
          </a:p>
          <a:p>
            <a:endParaRPr lang="en-US" dirty="0"/>
          </a:p>
        </p:txBody>
      </p:sp>
      <p:pic>
        <p:nvPicPr>
          <p:cNvPr id="4" name="Picture 3"/>
          <p:cNvPicPr>
            <a:picLocks noChangeAspect="1"/>
          </p:cNvPicPr>
          <p:nvPr/>
        </p:nvPicPr>
        <p:blipFill>
          <a:blip r:embed="rId2"/>
          <a:stretch>
            <a:fillRect/>
          </a:stretch>
        </p:blipFill>
        <p:spPr>
          <a:xfrm>
            <a:off x="1228742" y="4475103"/>
            <a:ext cx="7467668" cy="466729"/>
          </a:xfrm>
          <a:prstGeom prst="rect">
            <a:avLst/>
          </a:prstGeom>
        </p:spPr>
      </p:pic>
      <p:pic>
        <p:nvPicPr>
          <p:cNvPr id="5" name="Picture 4"/>
          <p:cNvPicPr>
            <a:picLocks noChangeAspect="1"/>
          </p:cNvPicPr>
          <p:nvPr/>
        </p:nvPicPr>
        <p:blipFill>
          <a:blip r:embed="rId3"/>
          <a:stretch>
            <a:fillRect/>
          </a:stretch>
        </p:blipFill>
        <p:spPr>
          <a:xfrm>
            <a:off x="1228742" y="5428861"/>
            <a:ext cx="5763429" cy="1162212"/>
          </a:xfrm>
          <a:prstGeom prst="rect">
            <a:avLst/>
          </a:prstGeom>
        </p:spPr>
      </p:pic>
      <p:sp>
        <p:nvSpPr>
          <p:cNvPr id="6" name="TextBox 5"/>
          <p:cNvSpPr txBox="1"/>
          <p:nvPr/>
        </p:nvSpPr>
        <p:spPr>
          <a:xfrm>
            <a:off x="1104899" y="4935207"/>
            <a:ext cx="10225876" cy="369332"/>
          </a:xfrm>
          <a:prstGeom prst="rect">
            <a:avLst/>
          </a:prstGeom>
          <a:noFill/>
        </p:spPr>
        <p:txBody>
          <a:bodyPr wrap="none" rtlCol="0">
            <a:spAutoFit/>
          </a:bodyPr>
          <a:lstStyle/>
          <a:p>
            <a:r>
              <a:rPr lang="en-US" dirty="0"/>
              <a:t>Using the linear model function, lm(), in R, the income model can be applied to the data as follows:</a:t>
            </a:r>
          </a:p>
        </p:txBody>
      </p:sp>
    </p:spTree>
    <p:extLst>
      <p:ext uri="{BB962C8B-B14F-4D97-AF65-F5344CB8AC3E}">
        <p14:creationId xmlns:p14="http://schemas.microsoft.com/office/powerpoint/2010/main" val="167088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(5)</a:t>
            </a:r>
            <a:endParaRPr lang="en-US" dirty="0"/>
          </a:p>
        </p:txBody>
      </p:sp>
      <p:sp>
        <p:nvSpPr>
          <p:cNvPr id="3" name="Content Placeholder 2"/>
          <p:cNvSpPr>
            <a:spLocks noGrp="1"/>
          </p:cNvSpPr>
          <p:nvPr>
            <p:ph idx="1"/>
          </p:nvPr>
        </p:nvSpPr>
        <p:spPr>
          <a:xfrm>
            <a:off x="1104900" y="1600200"/>
            <a:ext cx="9982200" cy="3650226"/>
          </a:xfrm>
        </p:spPr>
        <p:txBody>
          <a:bodyPr/>
          <a:lstStyle/>
          <a:p>
            <a:r>
              <a:rPr lang="en-US" dirty="0"/>
              <a:t>lm() function performs the parameter estimation for the parameters </a:t>
            </a:r>
            <a:r>
              <a:rPr lang="en-US" i="1" dirty="0"/>
              <a:t>β</a:t>
            </a:r>
            <a:r>
              <a:rPr lang="en-US" i="1" baseline="-25000" dirty="0"/>
              <a:t>j</a:t>
            </a:r>
            <a:r>
              <a:rPr lang="en-US" i="1" dirty="0"/>
              <a:t> </a:t>
            </a:r>
            <a:r>
              <a:rPr lang="en-US" dirty="0"/>
              <a:t>(j = 0, 1, 2, 3) using ordinary least squares and provides several useful calculations and results that are stored in the variable called </a:t>
            </a:r>
            <a:r>
              <a:rPr lang="en-US" i="1" dirty="0"/>
              <a:t>results </a:t>
            </a:r>
            <a:r>
              <a:rPr lang="en-US" dirty="0"/>
              <a:t>in this example.</a:t>
            </a:r>
          </a:p>
          <a:p>
            <a:r>
              <a:rPr lang="en-US" dirty="0"/>
              <a:t>After the stated call to lm(), a few statistics on the residuals are displayed in the output. </a:t>
            </a:r>
          </a:p>
          <a:p>
            <a:r>
              <a:rPr lang="en-US" dirty="0"/>
              <a:t>The residuals are the observed values of the error term for each of the n observations and are defined for </a:t>
            </a:r>
            <a:r>
              <a:rPr lang="en-US" dirty="0" err="1"/>
              <a:t>i</a:t>
            </a:r>
            <a:r>
              <a:rPr lang="en-US" dirty="0"/>
              <a:t> = 1, 2,  n, as shown in Equation 6-6.</a:t>
            </a:r>
          </a:p>
        </p:txBody>
      </p:sp>
      <p:pic>
        <p:nvPicPr>
          <p:cNvPr id="4" name="Picture 3"/>
          <p:cNvPicPr>
            <a:picLocks noChangeAspect="1"/>
          </p:cNvPicPr>
          <p:nvPr/>
        </p:nvPicPr>
        <p:blipFill>
          <a:blip r:embed="rId2"/>
          <a:stretch>
            <a:fillRect/>
          </a:stretch>
        </p:blipFill>
        <p:spPr>
          <a:xfrm>
            <a:off x="1222272" y="5376814"/>
            <a:ext cx="9301680" cy="950243"/>
          </a:xfrm>
          <a:prstGeom prst="rect">
            <a:avLst/>
          </a:prstGeom>
        </p:spPr>
      </p:pic>
    </p:spTree>
    <p:extLst>
      <p:ext uri="{BB962C8B-B14F-4D97-AF65-F5344CB8AC3E}">
        <p14:creationId xmlns:p14="http://schemas.microsoft.com/office/powerpoint/2010/main" val="36698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(6)</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Residuals vary from approximately –37 to +37, with a median close to 0. Recall that the residuals are assumed to be normally distributed with a mean near zero and a constant variance. </a:t>
            </a:r>
          </a:p>
          <a:p>
            <a:r>
              <a:rPr lang="en-US" dirty="0"/>
              <a:t>Output provides details about the coefficients. Column </a:t>
            </a:r>
            <a:r>
              <a:rPr lang="en-US" i="1" dirty="0"/>
              <a:t>Estimate </a:t>
            </a:r>
            <a:r>
              <a:rPr lang="en-US" dirty="0"/>
              <a:t>provides the OLS estimates of the coefficients in the fitted linear regression model. </a:t>
            </a:r>
          </a:p>
          <a:p>
            <a:r>
              <a:rPr lang="en-US" dirty="0"/>
              <a:t>In general, the (</a:t>
            </a:r>
            <a:r>
              <a:rPr lang="en-US" i="1" dirty="0"/>
              <a:t>Intercept</a:t>
            </a:r>
            <a:r>
              <a:rPr lang="en-US" dirty="0"/>
              <a:t>) corresponds to the estimated response variable when all the input variables equal zero. </a:t>
            </a:r>
          </a:p>
          <a:p>
            <a:r>
              <a:rPr lang="en-US" dirty="0"/>
              <a:t>The intercept corresponds to an estimated income of $7,263 for a newborn female with no education. </a:t>
            </a:r>
          </a:p>
          <a:p>
            <a:r>
              <a:rPr lang="en-US" dirty="0"/>
              <a:t>minimum age and education in the dataset are 18 and 10 years, respectively. Thus, misleading results may be obtained when using a linear regression model to estimate outcomes for input values not representative within the dataset used to train the model.</a:t>
            </a:r>
          </a:p>
        </p:txBody>
      </p:sp>
    </p:spTree>
    <p:extLst>
      <p:ext uri="{BB962C8B-B14F-4D97-AF65-F5344CB8AC3E}">
        <p14:creationId xmlns:p14="http://schemas.microsoft.com/office/powerpoint/2010/main" val="18811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(7)</a:t>
            </a:r>
            <a:endParaRPr lang="en-US" dirty="0"/>
          </a:p>
        </p:txBody>
      </p:sp>
      <p:sp>
        <p:nvSpPr>
          <p:cNvPr id="3" name="Content Placeholder 2"/>
          <p:cNvSpPr>
            <a:spLocks noGrp="1"/>
          </p:cNvSpPr>
          <p:nvPr>
            <p:ph idx="1"/>
          </p:nvPr>
        </p:nvSpPr>
        <p:spPr>
          <a:xfrm>
            <a:off x="1103382" y="1450074"/>
            <a:ext cx="9982200" cy="4882487"/>
          </a:xfrm>
        </p:spPr>
        <p:txBody>
          <a:bodyPr>
            <a:noAutofit/>
          </a:bodyPr>
          <a:lstStyle/>
          <a:p>
            <a:r>
              <a:rPr lang="en-US" sz="2800" dirty="0"/>
              <a:t>Coefficient for </a:t>
            </a:r>
            <a:r>
              <a:rPr lang="en-US" sz="2800" i="1" dirty="0"/>
              <a:t>Age </a:t>
            </a:r>
            <a:r>
              <a:rPr lang="en-US" sz="2800" dirty="0"/>
              <a:t>is approximately equal to one. This coefficient is interpreted as follows: </a:t>
            </a:r>
          </a:p>
          <a:p>
            <a:pPr lvl="1"/>
            <a:r>
              <a:rPr lang="en-US" sz="2400" dirty="0"/>
              <a:t>For every one unit increase in a person’s age, the person’s income is expected to increase by $995. </a:t>
            </a:r>
          </a:p>
          <a:p>
            <a:pPr lvl="1"/>
            <a:r>
              <a:rPr lang="en-US" sz="2400" dirty="0"/>
              <a:t>Similarly, for every unit increase in a person’s years of education, person’s income is expected to increase by about $1,758.</a:t>
            </a:r>
          </a:p>
          <a:p>
            <a:r>
              <a:rPr lang="en-US" sz="2800" dirty="0"/>
              <a:t>Interpreting the </a:t>
            </a:r>
            <a:r>
              <a:rPr lang="en-US" sz="2800" i="1" dirty="0"/>
              <a:t>Gender </a:t>
            </a:r>
            <a:r>
              <a:rPr lang="en-US" sz="2800" dirty="0"/>
              <a:t>coefficient is slightly different.</a:t>
            </a:r>
          </a:p>
          <a:p>
            <a:pPr lvl="1"/>
            <a:r>
              <a:rPr lang="en-US" sz="2400" dirty="0"/>
              <a:t>When </a:t>
            </a:r>
            <a:r>
              <a:rPr lang="en-US" sz="2400" i="1" dirty="0"/>
              <a:t>Gender </a:t>
            </a:r>
            <a:r>
              <a:rPr lang="en-US" sz="2400" dirty="0"/>
              <a:t>is equal to zero, </a:t>
            </a:r>
            <a:r>
              <a:rPr lang="en-US" sz="2400" i="1" dirty="0"/>
              <a:t>Gender </a:t>
            </a:r>
            <a:r>
              <a:rPr lang="en-US" sz="2400" dirty="0"/>
              <a:t>coefficient contributes nothing to the estimate of the expected income. </a:t>
            </a:r>
          </a:p>
          <a:p>
            <a:pPr lvl="1"/>
            <a:r>
              <a:rPr lang="en-US" sz="2400" dirty="0"/>
              <a:t>When </a:t>
            </a:r>
            <a:r>
              <a:rPr lang="en-US" sz="2400" i="1" dirty="0"/>
              <a:t>Gender </a:t>
            </a:r>
            <a:r>
              <a:rPr lang="en-US" sz="2400" dirty="0"/>
              <a:t>is equal to one, the expected </a:t>
            </a:r>
            <a:r>
              <a:rPr lang="en-US" sz="2400" i="1" dirty="0"/>
              <a:t>Income </a:t>
            </a:r>
            <a:r>
              <a:rPr lang="en-US" sz="2400" dirty="0"/>
              <a:t>is decreased by about $934.</a:t>
            </a:r>
          </a:p>
        </p:txBody>
      </p:sp>
    </p:spTree>
    <p:extLst>
      <p:ext uri="{BB962C8B-B14F-4D97-AF65-F5344CB8AC3E}">
        <p14:creationId xmlns:p14="http://schemas.microsoft.com/office/powerpoint/2010/main" val="111478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lstStyle/>
          <a:p>
            <a:pPr marL="0" indent="0">
              <a:buNone/>
            </a:pPr>
            <a:r>
              <a:rPr lang="en-US" b="1" dirty="0"/>
              <a:t>After studying this chapter, the student should be able to understand the key concepts:</a:t>
            </a:r>
          </a:p>
          <a:p>
            <a:r>
              <a:rPr lang="en-US" dirty="0"/>
              <a:t> </a:t>
            </a:r>
            <a:r>
              <a:rPr lang="en-US" i="1" dirty="0"/>
              <a:t>Categorical Variable</a:t>
            </a:r>
          </a:p>
          <a:p>
            <a:r>
              <a:rPr lang="en-US" i="1" dirty="0"/>
              <a:t>Linear Regression</a:t>
            </a:r>
          </a:p>
          <a:p>
            <a:r>
              <a:rPr lang="en-US" i="1" dirty="0"/>
              <a:t>Logistic Regression</a:t>
            </a:r>
          </a:p>
          <a:p>
            <a:r>
              <a:rPr lang="en-US" i="1" dirty="0"/>
              <a:t>Ordinary Least Squares (OLS)</a:t>
            </a:r>
          </a:p>
          <a:p>
            <a:r>
              <a:rPr lang="en-US" i="1" dirty="0"/>
              <a:t>Receiver Operating Characteristic (ROC) Curve</a:t>
            </a:r>
          </a:p>
          <a:p>
            <a:r>
              <a:rPr lang="en-US" i="1" dirty="0"/>
              <a:t>Residuals</a:t>
            </a:r>
            <a:endParaRPr lang="en-US" dirty="0"/>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(8)</a:t>
            </a:r>
            <a:endParaRPr lang="en-US" dirty="0"/>
          </a:p>
        </p:txBody>
      </p:sp>
      <p:sp>
        <p:nvSpPr>
          <p:cNvPr id="3" name="Content Placeholder 2"/>
          <p:cNvSpPr>
            <a:spLocks noGrp="1"/>
          </p:cNvSpPr>
          <p:nvPr>
            <p:ph idx="1"/>
          </p:nvPr>
        </p:nvSpPr>
        <p:spPr>
          <a:xfrm>
            <a:off x="1104900" y="1600200"/>
            <a:ext cx="10318276" cy="4732362"/>
          </a:xfrm>
        </p:spPr>
        <p:txBody>
          <a:bodyPr>
            <a:normAutofit fontScale="85000" lnSpcReduction="10000"/>
          </a:bodyPr>
          <a:lstStyle/>
          <a:p>
            <a:r>
              <a:rPr lang="en-US" dirty="0"/>
              <a:t>Because the coefficient values are only estimates based on the observed incomes in the sample, there is some uncertainty or sampling error for the coefficient estimates. </a:t>
            </a:r>
          </a:p>
          <a:p>
            <a:r>
              <a:rPr lang="en-US" dirty="0"/>
              <a:t>The </a:t>
            </a:r>
            <a:r>
              <a:rPr lang="en-US" i="1" dirty="0"/>
              <a:t>Std. Error </a:t>
            </a:r>
            <a:r>
              <a:rPr lang="en-US" dirty="0"/>
              <a:t>column next to the coefficients provides the sampling error associated with each coefficient and can be used to perform a hypothesis test, using the </a:t>
            </a:r>
            <a:r>
              <a:rPr lang="en-US" i="1" dirty="0"/>
              <a:t>t</a:t>
            </a:r>
            <a:r>
              <a:rPr lang="en-US" dirty="0"/>
              <a:t>-distribution, to determine if each coefficient is statistically different from zero. </a:t>
            </a:r>
          </a:p>
          <a:p>
            <a:r>
              <a:rPr lang="en-US" dirty="0"/>
              <a:t>In other words, if a coefficient is not statistically different from zero, the coefficient and the associated variable in the model should be excluded from the model. </a:t>
            </a:r>
          </a:p>
          <a:p>
            <a:r>
              <a:rPr lang="en-US" dirty="0"/>
              <a:t>In this example, associated hypothesis tests’ p-values, </a:t>
            </a:r>
            <a:r>
              <a:rPr lang="en-US" dirty="0" err="1"/>
              <a:t>Pr</a:t>
            </a:r>
            <a:r>
              <a:rPr lang="en-US" dirty="0"/>
              <a:t>(&gt;|t|), are very small for the </a:t>
            </a:r>
            <a:r>
              <a:rPr lang="en-US" i="1" dirty="0"/>
              <a:t>Intercept</a:t>
            </a:r>
            <a:r>
              <a:rPr lang="en-US" dirty="0"/>
              <a:t>, </a:t>
            </a:r>
            <a:r>
              <a:rPr lang="en-US" i="1" dirty="0"/>
              <a:t>Age</a:t>
            </a:r>
            <a:r>
              <a:rPr lang="en-US" dirty="0"/>
              <a:t>, and </a:t>
            </a:r>
            <a:r>
              <a:rPr lang="en-US" i="1" dirty="0"/>
              <a:t>Education </a:t>
            </a:r>
            <a:r>
              <a:rPr lang="en-US" dirty="0"/>
              <a:t>parameters. </a:t>
            </a:r>
          </a:p>
          <a:p>
            <a:r>
              <a:rPr lang="en-US" dirty="0"/>
              <a:t>As seen in Chapter 3, a small p-value corresponds to a small probability that such a large </a:t>
            </a:r>
            <a:r>
              <a:rPr lang="en-US" i="1" dirty="0"/>
              <a:t>t </a:t>
            </a:r>
            <a:r>
              <a:rPr lang="en-US" dirty="0"/>
              <a:t>value would be observed under the assumptions of the null hypothesis. In this case, for a given j = 0, 1, 2, . . ., p – 1, the null and alternate hypotheses follow:</a:t>
            </a:r>
          </a:p>
        </p:txBody>
      </p:sp>
      <p:pic>
        <p:nvPicPr>
          <p:cNvPr id="4" name="Picture 3"/>
          <p:cNvPicPr>
            <a:picLocks noChangeAspect="1"/>
          </p:cNvPicPr>
          <p:nvPr/>
        </p:nvPicPr>
        <p:blipFill>
          <a:blip r:embed="rId2"/>
          <a:stretch>
            <a:fillRect/>
          </a:stretch>
        </p:blipFill>
        <p:spPr>
          <a:xfrm>
            <a:off x="3582039" y="6033306"/>
            <a:ext cx="4754843" cy="598512"/>
          </a:xfrm>
          <a:prstGeom prst="rect">
            <a:avLst/>
          </a:prstGeom>
        </p:spPr>
      </p:pic>
    </p:spTree>
    <p:extLst>
      <p:ext uri="{BB962C8B-B14F-4D97-AF65-F5344CB8AC3E}">
        <p14:creationId xmlns:p14="http://schemas.microsoft.com/office/powerpoint/2010/main" val="422139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(9)</a:t>
            </a:r>
            <a:endParaRPr lang="en-US" dirty="0"/>
          </a:p>
        </p:txBody>
      </p:sp>
      <p:sp>
        <p:nvSpPr>
          <p:cNvPr id="3" name="Content Placeholder 2"/>
          <p:cNvSpPr>
            <a:spLocks noGrp="1"/>
          </p:cNvSpPr>
          <p:nvPr>
            <p:ph idx="1"/>
          </p:nvPr>
        </p:nvSpPr>
        <p:spPr>
          <a:xfrm>
            <a:off x="1104900" y="1600200"/>
            <a:ext cx="9982200" cy="2421534"/>
          </a:xfrm>
        </p:spPr>
        <p:txBody>
          <a:bodyPr>
            <a:normAutofit fontScale="92500" lnSpcReduction="20000"/>
          </a:bodyPr>
          <a:lstStyle/>
          <a:p>
            <a:r>
              <a:rPr lang="en-US" dirty="0"/>
              <a:t>For small p-values, as is the case for the </a:t>
            </a:r>
            <a:r>
              <a:rPr lang="en-US" i="1" dirty="0"/>
              <a:t>Intercept</a:t>
            </a:r>
            <a:r>
              <a:rPr lang="en-US" dirty="0"/>
              <a:t>, </a:t>
            </a:r>
            <a:r>
              <a:rPr lang="en-US" i="1" dirty="0"/>
              <a:t>Age</a:t>
            </a:r>
            <a:r>
              <a:rPr lang="en-US" dirty="0"/>
              <a:t>, and </a:t>
            </a:r>
            <a:r>
              <a:rPr lang="en-US" i="1" dirty="0"/>
              <a:t>Education </a:t>
            </a:r>
            <a:r>
              <a:rPr lang="en-US" dirty="0"/>
              <a:t>parameters, the null hypothesis would be rejected. </a:t>
            </a:r>
          </a:p>
          <a:p>
            <a:r>
              <a:rPr lang="en-US" dirty="0"/>
              <a:t>For </a:t>
            </a:r>
            <a:r>
              <a:rPr lang="en-US" i="1" dirty="0"/>
              <a:t>Gender </a:t>
            </a:r>
            <a:r>
              <a:rPr lang="en-US" dirty="0"/>
              <a:t>parameter, the corresponding p-value is fairly large at 0.13. </a:t>
            </a:r>
          </a:p>
          <a:p>
            <a:r>
              <a:rPr lang="en-US" dirty="0"/>
              <a:t>In other words, at a 90% confidence level, the null hypothesis would not be rejected. So, dropping the variable </a:t>
            </a:r>
            <a:r>
              <a:rPr lang="en-US" i="1" dirty="0"/>
              <a:t>Gender </a:t>
            </a:r>
            <a:r>
              <a:rPr lang="en-US" dirty="0"/>
              <a:t>from the linear regression model should be considered. </a:t>
            </a:r>
          </a:p>
          <a:p>
            <a:r>
              <a:rPr lang="en-US" dirty="0"/>
              <a:t>The following R code provides the modified model results:</a:t>
            </a:r>
          </a:p>
        </p:txBody>
      </p:sp>
      <p:pic>
        <p:nvPicPr>
          <p:cNvPr id="4" name="Picture 3"/>
          <p:cNvPicPr>
            <a:picLocks noChangeAspect="1"/>
          </p:cNvPicPr>
          <p:nvPr/>
        </p:nvPicPr>
        <p:blipFill>
          <a:blip r:embed="rId2"/>
          <a:stretch>
            <a:fillRect/>
          </a:stretch>
        </p:blipFill>
        <p:spPr>
          <a:xfrm>
            <a:off x="1306410" y="4257708"/>
            <a:ext cx="6463411" cy="2150466"/>
          </a:xfrm>
          <a:prstGeom prst="rect">
            <a:avLst/>
          </a:prstGeom>
        </p:spPr>
      </p:pic>
    </p:spTree>
    <p:extLst>
      <p:ext uri="{BB962C8B-B14F-4D97-AF65-F5344CB8AC3E}">
        <p14:creationId xmlns:p14="http://schemas.microsoft.com/office/powerpoint/2010/main" val="384061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(10)</a:t>
            </a:r>
            <a:endParaRPr lang="en-US" dirty="0"/>
          </a:p>
        </p:txBody>
      </p:sp>
      <p:sp>
        <p:nvSpPr>
          <p:cNvPr id="3" name="Content Placeholder 2"/>
          <p:cNvSpPr>
            <a:spLocks noGrp="1"/>
          </p:cNvSpPr>
          <p:nvPr>
            <p:ph idx="1"/>
          </p:nvPr>
        </p:nvSpPr>
        <p:spPr>
          <a:xfrm>
            <a:off x="1104900" y="1600200"/>
            <a:ext cx="11087100" cy="5021826"/>
          </a:xfrm>
        </p:spPr>
        <p:txBody>
          <a:bodyPr>
            <a:normAutofit fontScale="77500" lnSpcReduction="20000"/>
          </a:bodyPr>
          <a:lstStyle/>
          <a:p>
            <a:r>
              <a:rPr lang="en-US" dirty="0"/>
              <a:t>Dropping </a:t>
            </a:r>
            <a:r>
              <a:rPr lang="en-US" i="1" dirty="0"/>
              <a:t>Gender </a:t>
            </a:r>
            <a:r>
              <a:rPr lang="en-US" dirty="0"/>
              <a:t>variable from the model resulted in a minimal change to the estimates of the remaining parameters and their statistical significances.</a:t>
            </a:r>
          </a:p>
          <a:p>
            <a:r>
              <a:rPr lang="en-US" dirty="0"/>
              <a:t>Last part of displayed results provides some summary statistics and tests on the linear regression model. </a:t>
            </a:r>
          </a:p>
          <a:p>
            <a:r>
              <a:rPr lang="en-US" b="1" i="1" dirty="0"/>
              <a:t>Residual standard error </a:t>
            </a:r>
            <a:r>
              <a:rPr lang="en-US" dirty="0"/>
              <a:t>is the standard deviation of the observed residuals. This value, along with the associated degrees of freedom, can be used to examine the variance of the assumed normally distributed error terms.</a:t>
            </a:r>
          </a:p>
          <a:p>
            <a:r>
              <a:rPr lang="en-US" dirty="0"/>
              <a:t>R-squared (R</a:t>
            </a:r>
            <a:r>
              <a:rPr lang="en-US" baseline="30000" dirty="0"/>
              <a:t>2</a:t>
            </a:r>
            <a:r>
              <a:rPr lang="en-US" dirty="0"/>
              <a:t>) is a commonly reported metric that measures the variation in the data that is explained by the regression model. </a:t>
            </a:r>
          </a:p>
          <a:p>
            <a:r>
              <a:rPr lang="en-US" dirty="0"/>
              <a:t>Possible values of R</a:t>
            </a:r>
            <a:r>
              <a:rPr lang="en-US" baseline="30000" dirty="0"/>
              <a:t>2</a:t>
            </a:r>
            <a:r>
              <a:rPr lang="en-US" dirty="0"/>
              <a:t> vary from 0 to 1, with values closer to 1 indicating that the model is better at explaining the data than values closer to 0. </a:t>
            </a:r>
          </a:p>
          <a:p>
            <a:r>
              <a:rPr lang="en-US" dirty="0"/>
              <a:t>An R</a:t>
            </a:r>
            <a:r>
              <a:rPr lang="en-US" baseline="30000" dirty="0"/>
              <a:t>2</a:t>
            </a:r>
            <a:r>
              <a:rPr lang="en-US" dirty="0"/>
              <a:t> of exactly 1 indicates that the model explains perfectly the observed data (all the residuals are equal to 0). R</a:t>
            </a:r>
            <a:r>
              <a:rPr lang="en-US" baseline="30000" dirty="0"/>
              <a:t>2</a:t>
            </a:r>
            <a:r>
              <a:rPr lang="en-US" dirty="0"/>
              <a:t> value increased by adding more variables to the model. However, just adding more variables to explain a given dataset but not to improve the explanatory nature of the model is known as </a:t>
            </a:r>
            <a:r>
              <a:rPr lang="en-US" b="1" i="1" dirty="0"/>
              <a:t>overfitting</a:t>
            </a:r>
            <a:r>
              <a:rPr lang="en-US" dirty="0"/>
              <a:t>.</a:t>
            </a:r>
          </a:p>
          <a:p>
            <a:r>
              <a:rPr lang="en-US" dirty="0"/>
              <a:t>To address possibility of overfitting the data, adjusted R</a:t>
            </a:r>
            <a:r>
              <a:rPr lang="en-US" baseline="30000" dirty="0"/>
              <a:t>2</a:t>
            </a:r>
            <a:r>
              <a:rPr lang="en-US" dirty="0"/>
              <a:t> accounts for the number of parameters included in the linear regression model.</a:t>
            </a:r>
          </a:p>
        </p:txBody>
      </p:sp>
    </p:spTree>
    <p:extLst>
      <p:ext uri="{BB962C8B-B14F-4D97-AF65-F5344CB8AC3E}">
        <p14:creationId xmlns:p14="http://schemas.microsoft.com/office/powerpoint/2010/main" val="126297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1.2.2 Example in R (11)</a:t>
            </a:r>
            <a:endParaRPr lang="en-US" dirty="0"/>
          </a:p>
        </p:txBody>
      </p:sp>
      <p:sp>
        <p:nvSpPr>
          <p:cNvPr id="3" name="Content Placeholder 2"/>
          <p:cNvSpPr>
            <a:spLocks noGrp="1"/>
          </p:cNvSpPr>
          <p:nvPr>
            <p:ph idx="1"/>
          </p:nvPr>
        </p:nvSpPr>
        <p:spPr/>
        <p:txBody>
          <a:bodyPr/>
          <a:lstStyle/>
          <a:p>
            <a:r>
              <a:rPr lang="en-US" dirty="0"/>
              <a:t>F-statistic provides a method for testing the entire regression model. </a:t>
            </a:r>
          </a:p>
          <a:p>
            <a:r>
              <a:rPr lang="en-US" dirty="0"/>
              <a:t>In </a:t>
            </a:r>
            <a:r>
              <a:rPr lang="en-US" i="1" dirty="0"/>
              <a:t>t</a:t>
            </a:r>
            <a:r>
              <a:rPr lang="en-US" dirty="0"/>
              <a:t>-tests, individual tests were conducted to determine the statistical significance of each parameter. F-statistic and corresponding p-value enable the analyst to test following hypotheses:</a:t>
            </a:r>
          </a:p>
          <a:p>
            <a:endParaRPr lang="en-US" dirty="0"/>
          </a:p>
          <a:p>
            <a:endParaRPr lang="en-US" dirty="0"/>
          </a:p>
          <a:p>
            <a:r>
              <a:rPr lang="en-US" dirty="0"/>
              <a:t>In this example, the p-value of 2.2e – 16 is small, which indicates that the null hypothesis should be rejected.</a:t>
            </a:r>
          </a:p>
        </p:txBody>
      </p:sp>
      <p:pic>
        <p:nvPicPr>
          <p:cNvPr id="4" name="Picture 3"/>
          <p:cNvPicPr>
            <a:picLocks noChangeAspect="1"/>
          </p:cNvPicPr>
          <p:nvPr/>
        </p:nvPicPr>
        <p:blipFill>
          <a:blip r:embed="rId2"/>
          <a:stretch>
            <a:fillRect/>
          </a:stretch>
        </p:blipFill>
        <p:spPr>
          <a:xfrm>
            <a:off x="1556913" y="3292070"/>
            <a:ext cx="5475292" cy="925969"/>
          </a:xfrm>
          <a:prstGeom prst="rect">
            <a:avLst/>
          </a:prstGeom>
        </p:spPr>
      </p:pic>
    </p:spTree>
    <p:extLst>
      <p:ext uri="{BB962C8B-B14F-4D97-AF65-F5344CB8AC3E}">
        <p14:creationId xmlns:p14="http://schemas.microsoft.com/office/powerpoint/2010/main" val="17514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1.2.3 Categorical Variables (1)</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previous example, variable </a:t>
            </a:r>
            <a:r>
              <a:rPr lang="en-US" i="1" dirty="0"/>
              <a:t>Gender </a:t>
            </a:r>
            <a:r>
              <a:rPr lang="en-US" dirty="0"/>
              <a:t>was a simple binary variable that indicated whether a person is female or male. In general, these variables are known as </a:t>
            </a:r>
            <a:r>
              <a:rPr lang="en-US" b="1" i="1" dirty="0"/>
              <a:t>categorical variables</a:t>
            </a:r>
            <a:r>
              <a:rPr lang="en-US" dirty="0"/>
              <a:t>. </a:t>
            </a:r>
          </a:p>
          <a:p>
            <a:r>
              <a:rPr lang="en-US" dirty="0"/>
              <a:t>To illustrate how to use categorical variables properly, suppose it was decided in earlier </a:t>
            </a:r>
            <a:r>
              <a:rPr lang="en-US" i="1" dirty="0"/>
              <a:t>Income </a:t>
            </a:r>
            <a:r>
              <a:rPr lang="en-US" dirty="0"/>
              <a:t>example to include an additional variable, </a:t>
            </a:r>
            <a:r>
              <a:rPr lang="en-US" i="1" dirty="0"/>
              <a:t>State</a:t>
            </a:r>
            <a:r>
              <a:rPr lang="en-US" dirty="0"/>
              <a:t>, to represent the U.S. state where the person resides. </a:t>
            </a:r>
          </a:p>
          <a:p>
            <a:r>
              <a:rPr lang="en-US" dirty="0"/>
              <a:t>Similar to the use of the </a:t>
            </a:r>
            <a:r>
              <a:rPr lang="en-US" i="1" dirty="0"/>
              <a:t>Gender </a:t>
            </a:r>
            <a:r>
              <a:rPr lang="en-US" dirty="0"/>
              <a:t>variable, one possible, but incorrect, approach would be to include a </a:t>
            </a:r>
            <a:r>
              <a:rPr lang="en-US" i="1" dirty="0"/>
              <a:t>State </a:t>
            </a:r>
            <a:r>
              <a:rPr lang="en-US" dirty="0"/>
              <a:t>variable that would take a value of 0 for Alabama, 1 for Alaska, 2 for Arizona, and so on. </a:t>
            </a:r>
          </a:p>
          <a:p>
            <a:r>
              <a:rPr lang="en-US" dirty="0"/>
              <a:t>The problem with this approach is that such a numeric assignment based on an alphabetical ordering of the states does not provide a meaningful measure of the difference in the states. </a:t>
            </a:r>
          </a:p>
          <a:p>
            <a:r>
              <a:rPr lang="en-US" dirty="0"/>
              <a:t>For example, is it useful or proper to consider Arizona to be one unit greater than Alaska and two units greater that Alabama?</a:t>
            </a:r>
          </a:p>
        </p:txBody>
      </p:sp>
    </p:spTree>
    <p:extLst>
      <p:ext uri="{BB962C8B-B14F-4D97-AF65-F5344CB8AC3E}">
        <p14:creationId xmlns:p14="http://schemas.microsoft.com/office/powerpoint/2010/main" val="217447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1.2.3 Categorical Variables (2)</a:t>
            </a:r>
            <a:endParaRPr lang="en-US" dirty="0"/>
          </a:p>
        </p:txBody>
      </p:sp>
      <p:sp>
        <p:nvSpPr>
          <p:cNvPr id="3" name="Content Placeholder 2"/>
          <p:cNvSpPr>
            <a:spLocks noGrp="1"/>
          </p:cNvSpPr>
          <p:nvPr>
            <p:ph idx="1"/>
          </p:nvPr>
        </p:nvSpPr>
        <p:spPr>
          <a:xfrm>
            <a:off x="1104900" y="1600200"/>
            <a:ext cx="6755990" cy="2455606"/>
          </a:xfrm>
        </p:spPr>
        <p:txBody>
          <a:bodyPr>
            <a:normAutofit fontScale="92500" lnSpcReduction="20000"/>
          </a:bodyPr>
          <a:lstStyle/>
          <a:p>
            <a:r>
              <a:rPr lang="en-US" dirty="0"/>
              <a:t>In regression, a proper way to implement a categorical variable that can take on </a:t>
            </a:r>
            <a:r>
              <a:rPr lang="en-US" i="1" dirty="0"/>
              <a:t>m </a:t>
            </a:r>
            <a:r>
              <a:rPr lang="en-US" dirty="0"/>
              <a:t>different values is to add </a:t>
            </a:r>
            <a:r>
              <a:rPr lang="en-US" i="1" dirty="0"/>
              <a:t>m-1 </a:t>
            </a:r>
            <a:r>
              <a:rPr lang="en-US" dirty="0"/>
              <a:t>binary variables to the regression model. </a:t>
            </a:r>
          </a:p>
          <a:p>
            <a:r>
              <a:rPr lang="en-US" dirty="0"/>
              <a:t>To illustrate with the </a:t>
            </a:r>
            <a:r>
              <a:rPr lang="en-US" i="1" dirty="0"/>
              <a:t>Income </a:t>
            </a:r>
            <a:r>
              <a:rPr lang="en-US" dirty="0"/>
              <a:t>example, a binary variable for each of 49 states, excluding Wyoming (arbitrarily chosen as the last of 50 states in an alphabetically sorted list), could be added to the model.</a:t>
            </a:r>
          </a:p>
          <a:p>
            <a:endParaRPr lang="en-US" dirty="0"/>
          </a:p>
          <a:p>
            <a:endParaRPr lang="en-US" dirty="0"/>
          </a:p>
          <a:p>
            <a:endParaRPr lang="en-US" dirty="0"/>
          </a:p>
          <a:p>
            <a:endParaRPr lang="en-US" dirty="0"/>
          </a:p>
          <a:p>
            <a:endParaRPr lang="en-US" dirty="0"/>
          </a:p>
        </p:txBody>
      </p:sp>
      <p:sp>
        <p:nvSpPr>
          <p:cNvPr id="5" name="TextBox 4"/>
          <p:cNvSpPr txBox="1"/>
          <p:nvPr/>
        </p:nvSpPr>
        <p:spPr>
          <a:xfrm>
            <a:off x="1268361" y="4055806"/>
            <a:ext cx="109236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Input file would have 49 columns added for these variables representing each of the first 49 states. If a person was from Alabama, Alabama variable would be equal to 1, and other 48 variables would be set to 0. </a:t>
            </a:r>
          </a:p>
          <a:p>
            <a:pPr marL="285750" indent="-285750">
              <a:buFont typeface="Arial" panose="020B0604020202020204" pitchFamily="34" charset="0"/>
              <a:buChar char="•"/>
            </a:pPr>
            <a:r>
              <a:rPr lang="en-US" dirty="0"/>
              <a:t>This process would be applied for the other state variables. So, a person from Wyoming, the one state not explicitly stated in the model, would be identified by setting all 49 state variables equal to 0. </a:t>
            </a:r>
          </a:p>
          <a:p>
            <a:pPr marL="285750" indent="-285750">
              <a:buFont typeface="Arial" panose="020B0604020202020204" pitchFamily="34" charset="0"/>
              <a:buChar char="•"/>
            </a:pPr>
            <a:r>
              <a:rPr lang="en-US" dirty="0"/>
              <a:t>In this representation, Wyoming would be considered the reference case, and the regression coefficients of the other state variables would represent the difference in income between Wyoming and a particular state.</a:t>
            </a:r>
          </a:p>
        </p:txBody>
      </p:sp>
      <p:pic>
        <p:nvPicPr>
          <p:cNvPr id="6" name="Picture 5"/>
          <p:cNvPicPr>
            <a:picLocks noChangeAspect="1"/>
          </p:cNvPicPr>
          <p:nvPr/>
        </p:nvPicPr>
        <p:blipFill>
          <a:blip r:embed="rId2"/>
          <a:stretch>
            <a:fillRect/>
          </a:stretch>
        </p:blipFill>
        <p:spPr>
          <a:xfrm>
            <a:off x="8009142" y="1482879"/>
            <a:ext cx="3930438" cy="2499186"/>
          </a:xfrm>
          <a:prstGeom prst="rect">
            <a:avLst/>
          </a:prstGeom>
        </p:spPr>
      </p:pic>
    </p:spTree>
    <p:extLst>
      <p:ext uri="{BB962C8B-B14F-4D97-AF65-F5344CB8AC3E}">
        <p14:creationId xmlns:p14="http://schemas.microsoft.com/office/powerpoint/2010/main" val="411340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1.2.4 Confidence Intervals on the Parameters (1)</a:t>
            </a:r>
            <a:endParaRPr lang="en-US" dirty="0"/>
          </a:p>
        </p:txBody>
      </p:sp>
      <p:sp>
        <p:nvSpPr>
          <p:cNvPr id="3" name="Content Placeholder 2"/>
          <p:cNvSpPr>
            <a:spLocks noGrp="1"/>
          </p:cNvSpPr>
          <p:nvPr>
            <p:ph idx="1"/>
          </p:nvPr>
        </p:nvSpPr>
        <p:spPr/>
        <p:txBody>
          <a:bodyPr>
            <a:normAutofit lnSpcReduction="10000"/>
          </a:bodyPr>
          <a:lstStyle/>
          <a:p>
            <a:r>
              <a:rPr lang="en-US" dirty="0"/>
              <a:t>Once an acceptable linear regression model is developed, it is often helpful to use it to draw some inferences about the model and the population from which the observations were drawn. </a:t>
            </a:r>
          </a:p>
          <a:p>
            <a:r>
              <a:rPr lang="en-US" dirty="0"/>
              <a:t>Earlier, </a:t>
            </a:r>
            <a:r>
              <a:rPr lang="en-US" i="1" dirty="0"/>
              <a:t>t</a:t>
            </a:r>
            <a:r>
              <a:rPr lang="en-US" dirty="0"/>
              <a:t>-tests could be used to perform hypothesis tests on the individual model parameters, </a:t>
            </a:r>
            <a:r>
              <a:rPr lang="en-US" i="1" dirty="0"/>
              <a:t>βj</a:t>
            </a:r>
            <a:r>
              <a:rPr lang="en-US" dirty="0"/>
              <a:t>, j = 0, 1, …, p – 1. </a:t>
            </a:r>
          </a:p>
          <a:p>
            <a:r>
              <a:rPr lang="en-US" dirty="0"/>
              <a:t>Alternatively, these </a:t>
            </a:r>
            <a:r>
              <a:rPr lang="en-US" i="1" dirty="0"/>
              <a:t>t</a:t>
            </a:r>
            <a:r>
              <a:rPr lang="en-US" dirty="0"/>
              <a:t>-tests could be expressed in terms of confidence intervals on the parameters. </a:t>
            </a:r>
          </a:p>
          <a:p>
            <a:r>
              <a:rPr lang="en-US" dirty="0"/>
              <a:t>R simplifies computation of confidence intervals on parameters with  </a:t>
            </a:r>
            <a:r>
              <a:rPr lang="en-US" dirty="0" err="1"/>
              <a:t>confint</a:t>
            </a:r>
            <a:r>
              <a:rPr lang="en-US" dirty="0"/>
              <a:t>() function.</a:t>
            </a:r>
          </a:p>
          <a:p>
            <a:r>
              <a:rPr lang="en-US" dirty="0"/>
              <a:t>From the </a:t>
            </a:r>
            <a:r>
              <a:rPr lang="en-US" i="1" dirty="0"/>
              <a:t>Income </a:t>
            </a:r>
            <a:r>
              <a:rPr lang="en-US" dirty="0"/>
              <a:t>example, following R command provides 95% confidence intervals on the intercept and coefficients for the two variables, </a:t>
            </a:r>
            <a:r>
              <a:rPr lang="en-US" i="1" dirty="0"/>
              <a:t>Age </a:t>
            </a:r>
            <a:r>
              <a:rPr lang="en-US" dirty="0"/>
              <a:t>and </a:t>
            </a:r>
            <a:r>
              <a:rPr lang="en-US" i="1" dirty="0"/>
              <a:t>Education</a:t>
            </a:r>
            <a:r>
              <a:rPr lang="en-US" dirty="0"/>
              <a:t>.</a:t>
            </a:r>
          </a:p>
        </p:txBody>
      </p:sp>
    </p:spTree>
    <p:extLst>
      <p:ext uri="{BB962C8B-B14F-4D97-AF65-F5344CB8AC3E}">
        <p14:creationId xmlns:p14="http://schemas.microsoft.com/office/powerpoint/2010/main" val="329112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1.2.4 Confidence Intervals on the Parameters (2)</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r>
              <a:rPr lang="en-US" dirty="0"/>
              <a:t>Based on the data, the earlier estimated value of the </a:t>
            </a:r>
            <a:r>
              <a:rPr lang="en-US" i="1" dirty="0"/>
              <a:t>Education </a:t>
            </a:r>
            <a:r>
              <a:rPr lang="en-US" dirty="0"/>
              <a:t>coefficient was 1.76. </a:t>
            </a:r>
          </a:p>
          <a:p>
            <a:r>
              <a:rPr lang="en-US" dirty="0"/>
              <a:t>Using </a:t>
            </a:r>
            <a:r>
              <a:rPr lang="en-US" dirty="0" err="1"/>
              <a:t>confint</a:t>
            </a:r>
            <a:r>
              <a:rPr lang="en-US" dirty="0"/>
              <a:t>(), the corresponding 95% confidence interval is (1.53, 1.99), which provides the amount of uncertainty in the estimate. </a:t>
            </a:r>
          </a:p>
          <a:p>
            <a:r>
              <a:rPr lang="en-US" dirty="0"/>
              <a:t>In other words, in repeated random sampling, the computed confidence interval straddles the true but unknown coefficient 95% of the time. </a:t>
            </a:r>
          </a:p>
          <a:p>
            <a:r>
              <a:rPr lang="en-US" dirty="0"/>
              <a:t>As expected from the earlier </a:t>
            </a:r>
            <a:r>
              <a:rPr lang="en-US" i="1" dirty="0"/>
              <a:t>t</a:t>
            </a:r>
            <a:r>
              <a:rPr lang="en-US" dirty="0"/>
              <a:t>-test results, none of these confidence intervals straddles zero.</a:t>
            </a:r>
          </a:p>
          <a:p>
            <a:endParaRPr lang="en-US" dirty="0"/>
          </a:p>
        </p:txBody>
      </p:sp>
      <p:pic>
        <p:nvPicPr>
          <p:cNvPr id="4" name="Picture 3"/>
          <p:cNvPicPr>
            <a:picLocks noChangeAspect="1"/>
          </p:cNvPicPr>
          <p:nvPr/>
        </p:nvPicPr>
        <p:blipFill>
          <a:blip r:embed="rId2"/>
          <a:stretch>
            <a:fillRect/>
          </a:stretch>
        </p:blipFill>
        <p:spPr>
          <a:xfrm>
            <a:off x="1368284" y="1600200"/>
            <a:ext cx="4885031" cy="1758074"/>
          </a:xfrm>
          <a:prstGeom prst="rect">
            <a:avLst/>
          </a:prstGeom>
        </p:spPr>
      </p:pic>
    </p:spTree>
    <p:extLst>
      <p:ext uri="{BB962C8B-B14F-4D97-AF65-F5344CB8AC3E}">
        <p14:creationId xmlns:p14="http://schemas.microsoft.com/office/powerpoint/2010/main" val="47022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1.2.5 Confidence Interval on the Expected Outcome (1</a:t>
            </a:r>
            <a:r>
              <a:rPr lang="en-US" b="1" i="1" dirty="0"/>
              <a:t>)</a:t>
            </a:r>
            <a:endParaRPr lang="en-US" dirty="0"/>
          </a:p>
        </p:txBody>
      </p:sp>
      <p:sp>
        <p:nvSpPr>
          <p:cNvPr id="3" name="Content Placeholder 2"/>
          <p:cNvSpPr>
            <a:spLocks noGrp="1"/>
          </p:cNvSpPr>
          <p:nvPr>
            <p:ph idx="1"/>
          </p:nvPr>
        </p:nvSpPr>
        <p:spPr>
          <a:xfrm>
            <a:off x="1104900" y="1600199"/>
            <a:ext cx="10693810" cy="5007077"/>
          </a:xfrm>
        </p:spPr>
        <p:txBody>
          <a:bodyPr>
            <a:normAutofit lnSpcReduction="10000"/>
          </a:bodyPr>
          <a:lstStyle/>
          <a:p>
            <a:r>
              <a:rPr lang="en-US" dirty="0"/>
              <a:t>In addition to obtaining confidence intervals on the model parameters, it is often desirable to obtain a confidence interval on the expected outcome. </a:t>
            </a:r>
          </a:p>
          <a:p>
            <a:r>
              <a:rPr lang="en-US" dirty="0"/>
              <a:t>In </a:t>
            </a:r>
            <a:r>
              <a:rPr lang="en-US" i="1" dirty="0"/>
              <a:t>Income </a:t>
            </a:r>
            <a:r>
              <a:rPr lang="en-US" dirty="0"/>
              <a:t>example, the fitted linear regression provides expected income for a given </a:t>
            </a:r>
            <a:r>
              <a:rPr lang="en-US" i="1" dirty="0"/>
              <a:t>Age </a:t>
            </a:r>
            <a:r>
              <a:rPr lang="en-US" dirty="0"/>
              <a:t>and </a:t>
            </a:r>
            <a:r>
              <a:rPr lang="en-US" i="1" dirty="0"/>
              <a:t>Education</a:t>
            </a:r>
            <a:r>
              <a:rPr lang="en-US" dirty="0"/>
              <a:t>. However, that particular point estimate does not provide information on the amount of uncertainty in that estimate. </a:t>
            </a:r>
          </a:p>
          <a:p>
            <a:r>
              <a:rPr lang="en-US" dirty="0"/>
              <a:t>Using predict() function in R to obtain a confidence interval on the expected for a given set of input variable values.</a:t>
            </a:r>
          </a:p>
          <a:p>
            <a:r>
              <a:rPr lang="en-US" dirty="0"/>
              <a:t>In this illustration, a built data frame containing a specific age and education value. </a:t>
            </a:r>
          </a:p>
          <a:p>
            <a:r>
              <a:rPr lang="en-US" dirty="0"/>
              <a:t>Using this set of input variable values, predict() function provides a 95% confidence interval on the expected </a:t>
            </a:r>
            <a:r>
              <a:rPr lang="en-US" i="1" dirty="0"/>
              <a:t>Income </a:t>
            </a:r>
            <a:r>
              <a:rPr lang="en-US" dirty="0"/>
              <a:t>for a 41-year-old person with 12 years of education.</a:t>
            </a:r>
          </a:p>
        </p:txBody>
      </p:sp>
    </p:spTree>
    <p:extLst>
      <p:ext uri="{BB962C8B-B14F-4D97-AF65-F5344CB8AC3E}">
        <p14:creationId xmlns:p14="http://schemas.microsoft.com/office/powerpoint/2010/main" val="20425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1.2.5 Confidence Interval on the Expected Outcome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600200"/>
            <a:ext cx="10173935" cy="3799738"/>
          </a:xfrm>
          <a:prstGeom prst="rect">
            <a:avLst/>
          </a:prstGeom>
        </p:spPr>
      </p:pic>
    </p:spTree>
    <p:extLst>
      <p:ext uri="{BB962C8B-B14F-4D97-AF65-F5344CB8AC3E}">
        <p14:creationId xmlns:p14="http://schemas.microsoft.com/office/powerpoint/2010/main" val="347966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pPr marL="457200" indent="-457200">
              <a:buFont typeface="+mj-lt"/>
              <a:buAutoNum type="arabicPeriod"/>
            </a:pPr>
            <a:r>
              <a:rPr lang="en-US" dirty="0"/>
              <a:t>Linear Regression</a:t>
            </a:r>
          </a:p>
          <a:p>
            <a:pPr marL="457200" indent="-457200">
              <a:buFont typeface="+mj-lt"/>
              <a:buAutoNum type="arabicPeriod"/>
            </a:pPr>
            <a:r>
              <a:rPr lang="en-US" dirty="0"/>
              <a:t>Logistic Regression</a:t>
            </a:r>
          </a:p>
          <a:p>
            <a:pPr marL="457200" indent="-457200">
              <a:buFont typeface="+mj-lt"/>
              <a:buAutoNum type="arabicPeriod"/>
            </a:pPr>
            <a:r>
              <a:rPr lang="en-US" dirty="0"/>
              <a:t>Reasons to Choose and Cautions</a:t>
            </a:r>
          </a:p>
          <a:p>
            <a:pPr marL="457200" indent="-457200">
              <a:buFont typeface="+mj-lt"/>
              <a:buAutoNum type="arabicPeriod"/>
            </a:pPr>
            <a:r>
              <a:rPr lang="en-US" dirty="0"/>
              <a:t>Additional Regression Models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1.2.6 Prediction Interval on a Particular Outcome</a:t>
            </a:r>
            <a:endParaRPr lang="en-US" dirty="0"/>
          </a:p>
        </p:txBody>
      </p:sp>
      <p:sp>
        <p:nvSpPr>
          <p:cNvPr id="3" name="Content Placeholder 2"/>
          <p:cNvSpPr>
            <a:spLocks noGrp="1"/>
          </p:cNvSpPr>
          <p:nvPr>
            <p:ph idx="1"/>
          </p:nvPr>
        </p:nvSpPr>
        <p:spPr>
          <a:xfrm>
            <a:off x="1104900" y="1600200"/>
            <a:ext cx="9982200" cy="3645873"/>
          </a:xfrm>
        </p:spPr>
        <p:txBody>
          <a:bodyPr>
            <a:normAutofit/>
          </a:bodyPr>
          <a:lstStyle/>
          <a:p>
            <a:r>
              <a:rPr lang="en-US" dirty="0"/>
              <a:t>The previous confidence interval was relatively close (+/– approximately $900) to the fitted value. However, this confidence interval should not be considered as representing the uncertainty in estimating a particular person’s income. </a:t>
            </a:r>
          </a:p>
          <a:p>
            <a:r>
              <a:rPr lang="en-US" dirty="0"/>
              <a:t>predict() function in R also calculate upper and lower bounds on a particular outcome. Such bounds provide what are referred to as </a:t>
            </a:r>
            <a:r>
              <a:rPr lang="en-US" b="1" i="1" dirty="0"/>
              <a:t>prediction intervals</a:t>
            </a:r>
            <a:r>
              <a:rPr lang="en-US" dirty="0"/>
              <a:t>. </a:t>
            </a:r>
          </a:p>
          <a:p>
            <a:r>
              <a:rPr lang="en-US" dirty="0"/>
              <a:t>In </a:t>
            </a:r>
            <a:r>
              <a:rPr lang="en-US" i="1" dirty="0"/>
              <a:t>Income </a:t>
            </a:r>
            <a:r>
              <a:rPr lang="en-US" dirty="0"/>
              <a:t>example, in R the 95% prediction interval on </a:t>
            </a:r>
            <a:r>
              <a:rPr lang="en-US" i="1" dirty="0"/>
              <a:t>Income </a:t>
            </a:r>
            <a:r>
              <a:rPr lang="en-US" dirty="0"/>
              <a:t>for a 41-year-old person with 12 years of education is obtained as follows:</a:t>
            </a:r>
          </a:p>
        </p:txBody>
      </p:sp>
      <p:pic>
        <p:nvPicPr>
          <p:cNvPr id="4" name="Picture 3"/>
          <p:cNvPicPr>
            <a:picLocks noChangeAspect="1"/>
          </p:cNvPicPr>
          <p:nvPr/>
        </p:nvPicPr>
        <p:blipFill>
          <a:blip r:embed="rId2"/>
          <a:stretch>
            <a:fillRect/>
          </a:stretch>
        </p:blipFill>
        <p:spPr>
          <a:xfrm>
            <a:off x="1929473" y="5246073"/>
            <a:ext cx="7065633" cy="1246239"/>
          </a:xfrm>
          <a:prstGeom prst="rect">
            <a:avLst/>
          </a:prstGeom>
        </p:spPr>
      </p:pic>
    </p:spTree>
    <p:extLst>
      <p:ext uri="{BB962C8B-B14F-4D97-AF65-F5344CB8AC3E}">
        <p14:creationId xmlns:p14="http://schemas.microsoft.com/office/powerpoint/2010/main" val="214870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Logistic Regression</a:t>
            </a:r>
          </a:p>
        </p:txBody>
      </p:sp>
      <p:sp>
        <p:nvSpPr>
          <p:cNvPr id="3" name="Content Placeholder 2"/>
          <p:cNvSpPr>
            <a:spLocks noGrp="1"/>
          </p:cNvSpPr>
          <p:nvPr>
            <p:ph idx="1"/>
          </p:nvPr>
        </p:nvSpPr>
        <p:spPr/>
        <p:txBody>
          <a:bodyPr/>
          <a:lstStyle/>
          <a:p>
            <a:r>
              <a:rPr lang="en-US" dirty="0"/>
              <a:t>In the earlier </a:t>
            </a:r>
            <a:r>
              <a:rPr lang="en-US" i="1" dirty="0"/>
              <a:t>Income </a:t>
            </a:r>
            <a:r>
              <a:rPr lang="en-US" dirty="0"/>
              <a:t>example, linear regression can be used to model relationship between age and education to income.</a:t>
            </a:r>
          </a:p>
          <a:p>
            <a:r>
              <a:rPr lang="en-US" dirty="0"/>
              <a:t>Suppose a person’s actual income was not of interest, but rather whether someone was wealthy or poor. In such a case, when the outcome variable is categorical in nature, </a:t>
            </a:r>
            <a:r>
              <a:rPr lang="en-US" b="1" dirty="0"/>
              <a:t>logistic regression </a:t>
            </a:r>
            <a:r>
              <a:rPr lang="en-US" dirty="0"/>
              <a:t>can be used to predict the likelihood of an outcome based on the input variables</a:t>
            </a:r>
          </a:p>
        </p:txBody>
      </p:sp>
    </p:spTree>
    <p:extLst>
      <p:ext uri="{BB962C8B-B14F-4D97-AF65-F5344CB8AC3E}">
        <p14:creationId xmlns:p14="http://schemas.microsoft.com/office/powerpoint/2010/main" val="109675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Use Cases</a:t>
            </a:r>
          </a:p>
        </p:txBody>
      </p:sp>
      <p:sp>
        <p:nvSpPr>
          <p:cNvPr id="3" name="Content Placeholder 2"/>
          <p:cNvSpPr>
            <a:spLocks noGrp="1"/>
          </p:cNvSpPr>
          <p:nvPr>
            <p:ph idx="1"/>
          </p:nvPr>
        </p:nvSpPr>
        <p:spPr>
          <a:xfrm>
            <a:off x="1104900" y="1600200"/>
            <a:ext cx="10339848" cy="4572000"/>
          </a:xfrm>
        </p:spPr>
        <p:txBody>
          <a:bodyPr>
            <a:noAutofit/>
          </a:bodyPr>
          <a:lstStyle/>
          <a:p>
            <a:r>
              <a:rPr lang="en-US" dirty="0"/>
              <a:t>Common ways that the logistic regression model is used include</a:t>
            </a:r>
          </a:p>
          <a:p>
            <a:pPr lvl="1"/>
            <a:r>
              <a:rPr lang="en-US" sz="2400" b="1" dirty="0"/>
              <a:t>Medical: </a:t>
            </a:r>
            <a:r>
              <a:rPr lang="en-US" sz="2400" dirty="0"/>
              <a:t>Develop a model to determine likelihood of a patient’s successful response to a specific medical treatment or procedure. </a:t>
            </a:r>
            <a:endParaRPr lang="en-US" sz="2400" b="1" dirty="0"/>
          </a:p>
          <a:p>
            <a:pPr lvl="1"/>
            <a:r>
              <a:rPr lang="en-US" sz="2400" b="1" dirty="0"/>
              <a:t>Finance: </a:t>
            </a:r>
            <a:r>
              <a:rPr lang="en-US" sz="2400" dirty="0"/>
              <a:t>Using a loan applicant’s credit history and details on the loan, determine the probability that an applicant will default on the loan. </a:t>
            </a:r>
            <a:endParaRPr lang="en-US" sz="2400" b="1" dirty="0"/>
          </a:p>
          <a:p>
            <a:pPr lvl="1"/>
            <a:r>
              <a:rPr lang="en-US" sz="2400" b="1" dirty="0"/>
              <a:t>Marketing: </a:t>
            </a:r>
            <a:r>
              <a:rPr lang="en-US" sz="2400" dirty="0"/>
              <a:t>Determine a wireless customer’s probability of switching carriers (known as churning) based on age, number of family members on the plan, months remaining on the existing contract, and social network contacts. </a:t>
            </a:r>
          </a:p>
          <a:p>
            <a:pPr lvl="1"/>
            <a:r>
              <a:rPr lang="en-US" sz="2400" b="1" dirty="0"/>
              <a:t>Engineering: </a:t>
            </a:r>
            <a:r>
              <a:rPr lang="en-US" sz="2400" dirty="0"/>
              <a:t>Based on operating conditions and various diagnostic measurements, determine the probability of a mechanical part experiencing a malfunction or failure..</a:t>
            </a:r>
          </a:p>
        </p:txBody>
      </p:sp>
    </p:spTree>
    <p:extLst>
      <p:ext uri="{BB962C8B-B14F-4D97-AF65-F5344CB8AC3E}">
        <p14:creationId xmlns:p14="http://schemas.microsoft.com/office/powerpoint/2010/main" val="208691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Model Description (1)</a:t>
            </a:r>
            <a:endParaRPr lang="en-US" dirty="0"/>
          </a:p>
        </p:txBody>
      </p:sp>
      <p:sp>
        <p:nvSpPr>
          <p:cNvPr id="3" name="Content Placeholder 2"/>
          <p:cNvSpPr>
            <a:spLocks noGrp="1"/>
          </p:cNvSpPr>
          <p:nvPr>
            <p:ph idx="1"/>
          </p:nvPr>
        </p:nvSpPr>
        <p:spPr>
          <a:xfrm>
            <a:off x="1104900" y="1600201"/>
            <a:ext cx="9277965" cy="685800"/>
          </a:xfrm>
        </p:spPr>
        <p:txBody>
          <a:bodyPr>
            <a:normAutofit lnSpcReduction="10000"/>
          </a:bodyPr>
          <a:lstStyle/>
          <a:p>
            <a:r>
              <a:rPr lang="en-US" dirty="0"/>
              <a:t>Logistic regression is based on the logistic function </a:t>
            </a:r>
            <a:r>
              <a:rPr lang="en-US" i="1" dirty="0"/>
              <a:t>f </a:t>
            </a:r>
            <a:r>
              <a:rPr lang="en-US" dirty="0"/>
              <a:t>(</a:t>
            </a:r>
            <a:r>
              <a:rPr lang="en-US" i="1" dirty="0"/>
              <a:t>y</a:t>
            </a:r>
            <a:r>
              <a:rPr lang="en-US" dirty="0"/>
              <a:t>), as given in Equation 6-7.</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6551968" y="2713040"/>
            <a:ext cx="5406582" cy="3517490"/>
          </a:xfrm>
          <a:prstGeom prst="rect">
            <a:avLst/>
          </a:prstGeom>
        </p:spPr>
      </p:pic>
      <p:sp>
        <p:nvSpPr>
          <p:cNvPr id="5" name="TextBox 4"/>
          <p:cNvSpPr txBox="1"/>
          <p:nvPr/>
        </p:nvSpPr>
        <p:spPr>
          <a:xfrm>
            <a:off x="7412447" y="6242817"/>
            <a:ext cx="3685624" cy="369332"/>
          </a:xfrm>
          <a:prstGeom prst="rect">
            <a:avLst/>
          </a:prstGeom>
          <a:noFill/>
        </p:spPr>
        <p:txBody>
          <a:bodyPr wrap="none" rtlCol="0">
            <a:spAutoFit/>
          </a:bodyPr>
          <a:lstStyle/>
          <a:p>
            <a:r>
              <a:rPr lang="en-US" b="1" dirty="0"/>
              <a:t>FIGURE 6-14 </a:t>
            </a:r>
            <a:r>
              <a:rPr lang="en-US" i="1" dirty="0"/>
              <a:t>The logistic function</a:t>
            </a:r>
            <a:endParaRPr lang="en-US" dirty="0"/>
          </a:p>
        </p:txBody>
      </p:sp>
      <p:sp>
        <p:nvSpPr>
          <p:cNvPr id="6" name="TextBox 5"/>
          <p:cNvSpPr txBox="1"/>
          <p:nvPr/>
        </p:nvSpPr>
        <p:spPr>
          <a:xfrm>
            <a:off x="1104900" y="3799003"/>
            <a:ext cx="4990341" cy="1938992"/>
          </a:xfrm>
          <a:prstGeom prst="rect">
            <a:avLst/>
          </a:prstGeom>
          <a:noFill/>
        </p:spPr>
        <p:txBody>
          <a:bodyPr wrap="square" rtlCol="0">
            <a:spAutoFit/>
          </a:bodyPr>
          <a:lstStyle/>
          <a:p>
            <a:r>
              <a:rPr lang="en-US" sz="2000" dirty="0"/>
              <a:t>Note that as </a:t>
            </a:r>
            <a:r>
              <a:rPr lang="en-US" sz="2000" i="1" dirty="0"/>
              <a:t>y</a:t>
            </a:r>
            <a:r>
              <a:rPr lang="en-US" sz="2000" dirty="0"/>
              <a:t>→∞, </a:t>
            </a:r>
            <a:r>
              <a:rPr lang="en-US" sz="2000" i="1" dirty="0"/>
              <a:t>f </a:t>
            </a:r>
            <a:r>
              <a:rPr lang="en-US" sz="2000" dirty="0"/>
              <a:t>(</a:t>
            </a:r>
            <a:r>
              <a:rPr lang="en-US" sz="2000" i="1" dirty="0"/>
              <a:t>y</a:t>
            </a:r>
            <a:r>
              <a:rPr lang="en-US" sz="2000" dirty="0"/>
              <a:t>)→1, and as </a:t>
            </a:r>
            <a:r>
              <a:rPr lang="en-US" sz="2000" i="1" dirty="0"/>
              <a:t>y</a:t>
            </a:r>
            <a:r>
              <a:rPr lang="en-US" sz="2000" dirty="0"/>
              <a:t>→−∞, </a:t>
            </a:r>
            <a:r>
              <a:rPr lang="en-US" sz="2000" i="1" dirty="0"/>
              <a:t>f </a:t>
            </a:r>
            <a:r>
              <a:rPr lang="en-US" sz="2000" dirty="0"/>
              <a:t>(</a:t>
            </a:r>
            <a:r>
              <a:rPr lang="en-US" sz="2000" i="1" dirty="0"/>
              <a:t>y</a:t>
            </a:r>
            <a:r>
              <a:rPr lang="en-US" sz="2000" dirty="0"/>
              <a:t>)→0. </a:t>
            </a:r>
          </a:p>
          <a:p>
            <a:endParaRPr lang="en-US" sz="2000" dirty="0"/>
          </a:p>
          <a:p>
            <a:r>
              <a:rPr lang="en-US" sz="2000" dirty="0"/>
              <a:t>Figure 6-14 illustrates value of the logistic function </a:t>
            </a:r>
            <a:r>
              <a:rPr lang="en-US" sz="2000" i="1" dirty="0"/>
              <a:t>f </a:t>
            </a:r>
            <a:r>
              <a:rPr lang="en-US" sz="2000" dirty="0"/>
              <a:t>(</a:t>
            </a:r>
            <a:r>
              <a:rPr lang="en-US" sz="2000" i="1" dirty="0"/>
              <a:t>y</a:t>
            </a:r>
            <a:r>
              <a:rPr lang="en-US" sz="2000" dirty="0"/>
              <a:t>) varies from 0 to 1 as y increases.</a:t>
            </a:r>
          </a:p>
        </p:txBody>
      </p:sp>
      <p:grpSp>
        <p:nvGrpSpPr>
          <p:cNvPr id="11" name="Group 10"/>
          <p:cNvGrpSpPr/>
          <p:nvPr/>
        </p:nvGrpSpPr>
        <p:grpSpPr>
          <a:xfrm>
            <a:off x="1104900" y="2319459"/>
            <a:ext cx="5484539" cy="1018302"/>
            <a:chOff x="1104900" y="2319459"/>
            <a:chExt cx="5484539" cy="1018302"/>
          </a:xfrm>
        </p:grpSpPr>
        <p:pic>
          <p:nvPicPr>
            <p:cNvPr id="9" name="Picture 8"/>
            <p:cNvPicPr>
              <a:picLocks noChangeAspect="1"/>
            </p:cNvPicPr>
            <p:nvPr/>
          </p:nvPicPr>
          <p:blipFill>
            <a:blip r:embed="rId3"/>
            <a:stretch>
              <a:fillRect/>
            </a:stretch>
          </p:blipFill>
          <p:spPr>
            <a:xfrm>
              <a:off x="1104900" y="2319459"/>
              <a:ext cx="5484539" cy="1018302"/>
            </a:xfrm>
            <a:prstGeom prst="rect">
              <a:avLst/>
            </a:prstGeom>
          </p:spPr>
        </p:pic>
        <p:pic>
          <p:nvPicPr>
            <p:cNvPr id="10" name="Picture 9"/>
            <p:cNvPicPr>
              <a:picLocks noChangeAspect="1"/>
            </p:cNvPicPr>
            <p:nvPr/>
          </p:nvPicPr>
          <p:blipFill>
            <a:blip r:embed="rId4"/>
            <a:stretch>
              <a:fillRect/>
            </a:stretch>
          </p:blipFill>
          <p:spPr>
            <a:xfrm>
              <a:off x="5761629" y="2713040"/>
              <a:ext cx="561975" cy="523875"/>
            </a:xfrm>
            <a:prstGeom prst="rect">
              <a:avLst/>
            </a:prstGeom>
          </p:spPr>
        </p:pic>
      </p:grpSp>
    </p:spTree>
    <p:extLst>
      <p:ext uri="{BB962C8B-B14F-4D97-AF65-F5344CB8AC3E}">
        <p14:creationId xmlns:p14="http://schemas.microsoft.com/office/powerpoint/2010/main" val="137605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Model Description (2)</a:t>
            </a:r>
            <a:endParaRPr lang="en-US" dirty="0"/>
          </a:p>
        </p:txBody>
      </p:sp>
      <p:sp>
        <p:nvSpPr>
          <p:cNvPr id="3" name="Content Placeholder 2"/>
          <p:cNvSpPr>
            <a:spLocks noGrp="1"/>
          </p:cNvSpPr>
          <p:nvPr>
            <p:ph idx="1"/>
          </p:nvPr>
        </p:nvSpPr>
        <p:spPr>
          <a:xfrm>
            <a:off x="1104900" y="1600200"/>
            <a:ext cx="9982200" cy="2809568"/>
          </a:xfrm>
        </p:spPr>
        <p:txBody>
          <a:bodyPr>
            <a:normAutofit fontScale="92500"/>
          </a:bodyPr>
          <a:lstStyle/>
          <a:p>
            <a:r>
              <a:rPr lang="en-US" dirty="0"/>
              <a:t>Because </a:t>
            </a:r>
            <a:r>
              <a:rPr lang="en-US" i="1" dirty="0"/>
              <a:t>f </a:t>
            </a:r>
            <a:r>
              <a:rPr lang="en-US" dirty="0"/>
              <a:t>(</a:t>
            </a:r>
            <a:r>
              <a:rPr lang="en-US" i="1" dirty="0"/>
              <a:t>y</a:t>
            </a:r>
            <a:r>
              <a:rPr lang="en-US" dirty="0"/>
              <a:t>) range in (0, 1),  logistic function appears to be an appropriate function to model the probability of a particular outcome occurring. </a:t>
            </a:r>
          </a:p>
          <a:p>
            <a:r>
              <a:rPr lang="en-US" dirty="0"/>
              <a:t>y increases, probability of the outcome occurring increases. In any proposed model, to predict the likelihood of an outcome, y needs to be a function f the input variables. </a:t>
            </a:r>
          </a:p>
          <a:p>
            <a:r>
              <a:rPr lang="en-US" dirty="0"/>
              <a:t>In logistic regression, y is expressed as a linear function of the input variables. In other words, formula shown in Equation 6-8 applies.</a:t>
            </a:r>
          </a:p>
        </p:txBody>
      </p:sp>
      <p:pic>
        <p:nvPicPr>
          <p:cNvPr id="4" name="Picture 3"/>
          <p:cNvPicPr>
            <a:picLocks noChangeAspect="1"/>
          </p:cNvPicPr>
          <p:nvPr/>
        </p:nvPicPr>
        <p:blipFill>
          <a:blip r:embed="rId2"/>
          <a:stretch>
            <a:fillRect/>
          </a:stretch>
        </p:blipFill>
        <p:spPr>
          <a:xfrm>
            <a:off x="1446882" y="4636752"/>
            <a:ext cx="8784979" cy="1513325"/>
          </a:xfrm>
          <a:prstGeom prst="rect">
            <a:avLst/>
          </a:prstGeom>
        </p:spPr>
      </p:pic>
    </p:spTree>
    <p:extLst>
      <p:ext uri="{BB962C8B-B14F-4D97-AF65-F5344CB8AC3E}">
        <p14:creationId xmlns:p14="http://schemas.microsoft.com/office/powerpoint/2010/main" val="238541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Model Description (3)</a:t>
            </a:r>
            <a:endParaRPr lang="en-US" dirty="0"/>
          </a:p>
        </p:txBody>
      </p:sp>
      <p:sp>
        <p:nvSpPr>
          <p:cNvPr id="3" name="Content Placeholder 2"/>
          <p:cNvSpPr>
            <a:spLocks noGrp="1"/>
          </p:cNvSpPr>
          <p:nvPr>
            <p:ph idx="1"/>
          </p:nvPr>
        </p:nvSpPr>
        <p:spPr>
          <a:xfrm>
            <a:off x="1104900" y="1420548"/>
            <a:ext cx="10310352" cy="1307904"/>
          </a:xfrm>
        </p:spPr>
        <p:txBody>
          <a:bodyPr>
            <a:normAutofit fontScale="92500" lnSpcReduction="20000"/>
          </a:bodyPr>
          <a:lstStyle/>
          <a:p>
            <a:r>
              <a:rPr lang="en-US" dirty="0"/>
              <a:t>Equation 6-8 is comparable to Equation 6-1 used in linear regression modeling. However, one difference is that the values of y are not directly observed. </a:t>
            </a:r>
          </a:p>
          <a:p>
            <a:r>
              <a:rPr lang="en-US" dirty="0"/>
              <a:t>Only the value of </a:t>
            </a:r>
            <a:r>
              <a:rPr lang="en-US" i="1" dirty="0"/>
              <a:t>f </a:t>
            </a:r>
            <a:r>
              <a:rPr lang="en-US" dirty="0"/>
              <a:t>(</a:t>
            </a:r>
            <a:r>
              <a:rPr lang="en-US" i="1" dirty="0"/>
              <a:t>y</a:t>
            </a:r>
            <a:r>
              <a:rPr lang="en-US" dirty="0"/>
              <a:t>) in terms of success or failure (typically expressed as 1 or 0, respectively) is observed. </a:t>
            </a:r>
          </a:p>
        </p:txBody>
      </p:sp>
      <p:pic>
        <p:nvPicPr>
          <p:cNvPr id="4" name="Picture 3"/>
          <p:cNvPicPr>
            <a:picLocks noChangeAspect="1"/>
          </p:cNvPicPr>
          <p:nvPr/>
        </p:nvPicPr>
        <p:blipFill>
          <a:blip r:embed="rId2"/>
          <a:stretch>
            <a:fillRect/>
          </a:stretch>
        </p:blipFill>
        <p:spPr>
          <a:xfrm>
            <a:off x="1625763" y="3350598"/>
            <a:ext cx="6813206" cy="759542"/>
          </a:xfrm>
          <a:prstGeom prst="rect">
            <a:avLst/>
          </a:prstGeom>
        </p:spPr>
      </p:pic>
      <p:sp>
        <p:nvSpPr>
          <p:cNvPr id="5" name="TextBox 4"/>
          <p:cNvSpPr txBox="1"/>
          <p:nvPr/>
        </p:nvSpPr>
        <p:spPr>
          <a:xfrm>
            <a:off x="988141" y="4357526"/>
            <a:ext cx="10650411"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t>quantity </a:t>
            </a:r>
            <a:r>
              <a:rPr lang="en-US" sz="2000" i="1" dirty="0"/>
              <a:t>ln</a:t>
            </a:r>
            <a:r>
              <a:rPr lang="en-US" sz="2000" dirty="0"/>
              <a:t>(p/(1−</a:t>
            </a:r>
            <a:r>
              <a:rPr lang="en-US" sz="2000" i="1" dirty="0"/>
              <a:t>p</a:t>
            </a:r>
            <a:r>
              <a:rPr lang="en-US" sz="2000" dirty="0"/>
              <a:t>)), in Equation 6-10 is known as the log odds ratio, or the logit of p. Techniques such as Maximum Likelihood Estimation (MLE) are used to estimate the model parameters.</a:t>
            </a:r>
          </a:p>
          <a:p>
            <a:pPr marL="342900" indent="-342900">
              <a:buFont typeface="Wingdings" panose="05000000000000000000" pitchFamily="2" charset="2"/>
              <a:buChar char="§"/>
            </a:pPr>
            <a:r>
              <a:rPr lang="en-US" sz="2000" dirty="0"/>
              <a:t>MLE determines the values of the model parameters that maximize the chances of observing the given dataset. </a:t>
            </a:r>
          </a:p>
        </p:txBody>
      </p:sp>
      <p:sp>
        <p:nvSpPr>
          <p:cNvPr id="6" name="TextBox 5"/>
          <p:cNvSpPr txBox="1"/>
          <p:nvPr/>
        </p:nvSpPr>
        <p:spPr>
          <a:xfrm>
            <a:off x="1104900" y="2802236"/>
            <a:ext cx="10533653" cy="400110"/>
          </a:xfrm>
          <a:prstGeom prst="rect">
            <a:avLst/>
          </a:prstGeom>
          <a:noFill/>
        </p:spPr>
        <p:txBody>
          <a:bodyPr wrap="square" rtlCol="0">
            <a:spAutoFit/>
          </a:bodyPr>
          <a:lstStyle/>
          <a:p>
            <a:r>
              <a:rPr lang="en-US" sz="2000" dirty="0"/>
              <a:t>Using </a:t>
            </a:r>
            <a:r>
              <a:rPr lang="en-US" sz="2000" i="1" dirty="0"/>
              <a:t>p </a:t>
            </a:r>
            <a:r>
              <a:rPr lang="en-US" sz="2000" dirty="0"/>
              <a:t>to denote </a:t>
            </a:r>
            <a:r>
              <a:rPr lang="en-US" sz="2000" i="1" dirty="0"/>
              <a:t>f </a:t>
            </a:r>
            <a:r>
              <a:rPr lang="en-US" sz="2000" dirty="0"/>
              <a:t>(</a:t>
            </a:r>
            <a:r>
              <a:rPr lang="en-US" sz="2000" i="1" dirty="0"/>
              <a:t>y</a:t>
            </a:r>
            <a:r>
              <a:rPr lang="en-US" sz="2000" dirty="0"/>
              <a:t>), Equation 6-9 can be rewritten in the form provided in Equation 6-10.</a:t>
            </a:r>
          </a:p>
        </p:txBody>
      </p:sp>
    </p:spTree>
    <p:extLst>
      <p:ext uri="{BB962C8B-B14F-4D97-AF65-F5344CB8AC3E}">
        <p14:creationId xmlns:p14="http://schemas.microsoft.com/office/powerpoint/2010/main" val="249431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Model Description - </a:t>
            </a:r>
            <a:r>
              <a:rPr lang="en-US" b="1" i="1" dirty="0"/>
              <a:t>Customer Churn Example (1)</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wireless telecommunications company wants to estimate the probability that a customer will churn (switch to a different company) in the next six months. </a:t>
            </a:r>
          </a:p>
          <a:p>
            <a:r>
              <a:rPr lang="en-US" dirty="0"/>
              <a:t>With a reasonably accurate prediction of a person’s likelihood of churning, the sales and marketing groups can attempt to retain the customer by offering various incentives. Data on 8,000 current and prior customers was obtained. </a:t>
            </a:r>
          </a:p>
          <a:p>
            <a:r>
              <a:rPr lang="en-US" dirty="0"/>
              <a:t>The variables collected for each customer follow:</a:t>
            </a:r>
          </a:p>
          <a:p>
            <a:pPr lvl="1"/>
            <a:r>
              <a:rPr lang="en-US" i="1" dirty="0"/>
              <a:t>Age </a:t>
            </a:r>
            <a:r>
              <a:rPr lang="en-US" dirty="0"/>
              <a:t>(years)</a:t>
            </a:r>
          </a:p>
          <a:p>
            <a:pPr lvl="1"/>
            <a:r>
              <a:rPr lang="en-US" i="1" dirty="0"/>
              <a:t>Married </a:t>
            </a:r>
            <a:r>
              <a:rPr lang="en-US" dirty="0"/>
              <a:t>(true/false)</a:t>
            </a:r>
          </a:p>
          <a:p>
            <a:pPr lvl="1"/>
            <a:r>
              <a:rPr lang="en-US" i="1" dirty="0"/>
              <a:t>Duration </a:t>
            </a:r>
            <a:r>
              <a:rPr lang="en-US" dirty="0"/>
              <a:t>as a customer (years)</a:t>
            </a:r>
          </a:p>
          <a:p>
            <a:pPr lvl="1"/>
            <a:r>
              <a:rPr lang="en-US" i="1" dirty="0" err="1"/>
              <a:t>Churned_contacts</a:t>
            </a:r>
            <a:r>
              <a:rPr lang="en-US" i="1" dirty="0"/>
              <a:t> </a:t>
            </a:r>
            <a:r>
              <a:rPr lang="en-US" dirty="0"/>
              <a:t>(count)—Number of the customer’s contacts that have churned (count)</a:t>
            </a:r>
          </a:p>
          <a:p>
            <a:pPr lvl="1"/>
            <a:r>
              <a:rPr lang="en-US" i="1" dirty="0"/>
              <a:t>Churned </a:t>
            </a:r>
            <a:r>
              <a:rPr lang="en-US" dirty="0"/>
              <a:t>(true/false)—Whether the customer churned</a:t>
            </a:r>
          </a:p>
        </p:txBody>
      </p:sp>
    </p:spTree>
    <p:extLst>
      <p:ext uri="{BB962C8B-B14F-4D97-AF65-F5344CB8AC3E}">
        <p14:creationId xmlns:p14="http://schemas.microsoft.com/office/powerpoint/2010/main" val="305023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Model Description - </a:t>
            </a:r>
            <a:r>
              <a:rPr lang="en-US" b="1" i="1" dirty="0"/>
              <a:t>Customer Churn Example (2)</a:t>
            </a:r>
            <a:endParaRPr lang="en-US" dirty="0"/>
          </a:p>
        </p:txBody>
      </p:sp>
      <p:sp>
        <p:nvSpPr>
          <p:cNvPr id="3" name="Content Placeholder 2"/>
          <p:cNvSpPr>
            <a:spLocks noGrp="1"/>
          </p:cNvSpPr>
          <p:nvPr>
            <p:ph idx="1"/>
          </p:nvPr>
        </p:nvSpPr>
        <p:spPr/>
        <p:txBody>
          <a:bodyPr>
            <a:normAutofit/>
          </a:bodyPr>
          <a:lstStyle/>
          <a:p>
            <a:r>
              <a:rPr lang="en-US" dirty="0"/>
              <a:t>After analyzing data and fitting a logistic regression model, </a:t>
            </a:r>
            <a:r>
              <a:rPr lang="en-US" i="1" dirty="0"/>
              <a:t>Age </a:t>
            </a:r>
            <a:r>
              <a:rPr lang="en-US" dirty="0"/>
              <a:t>and </a:t>
            </a:r>
            <a:r>
              <a:rPr lang="en-US" i="1" dirty="0" err="1"/>
              <a:t>Churned_contacts</a:t>
            </a:r>
            <a:r>
              <a:rPr lang="en-US" i="1" dirty="0"/>
              <a:t> </a:t>
            </a:r>
            <a:r>
              <a:rPr lang="en-US" dirty="0"/>
              <a:t>were selected as the best predictor variables. Equation 6-11 provides the estimated model parameters.</a:t>
            </a:r>
          </a:p>
          <a:p>
            <a:endParaRPr lang="en-US" dirty="0"/>
          </a:p>
          <a:p>
            <a:r>
              <a:rPr lang="en-US" dirty="0"/>
              <a:t>Using fitted model from Equation 6-11, Table 6-1 provides the probability of a customer churning based on the customer’s age and the number of churned contacts. </a:t>
            </a:r>
          </a:p>
          <a:p>
            <a:r>
              <a:rPr lang="en-US" dirty="0"/>
              <a:t>Computed values of y are also provided in the table. Recalling the previous discussion of the logistic function, as the value of y increases, so does the probability of churning.</a:t>
            </a:r>
          </a:p>
        </p:txBody>
      </p:sp>
      <p:pic>
        <p:nvPicPr>
          <p:cNvPr id="4" name="Picture 3"/>
          <p:cNvPicPr>
            <a:picLocks noChangeAspect="1"/>
          </p:cNvPicPr>
          <p:nvPr/>
        </p:nvPicPr>
        <p:blipFill>
          <a:blip r:embed="rId2"/>
          <a:stretch>
            <a:fillRect/>
          </a:stretch>
        </p:blipFill>
        <p:spPr>
          <a:xfrm>
            <a:off x="1237715" y="2663285"/>
            <a:ext cx="8509445" cy="596108"/>
          </a:xfrm>
          <a:prstGeom prst="rect">
            <a:avLst/>
          </a:prstGeom>
        </p:spPr>
      </p:pic>
    </p:spTree>
    <p:extLst>
      <p:ext uri="{BB962C8B-B14F-4D97-AF65-F5344CB8AC3E}">
        <p14:creationId xmlns:p14="http://schemas.microsoft.com/office/powerpoint/2010/main" val="131375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Model Description - </a:t>
            </a:r>
            <a:r>
              <a:rPr lang="en-US" b="1" i="1" dirty="0"/>
              <a:t>Customer Churn Example (3)</a:t>
            </a:r>
            <a:endParaRPr lang="en-US" dirty="0"/>
          </a:p>
        </p:txBody>
      </p:sp>
      <p:sp>
        <p:nvSpPr>
          <p:cNvPr id="3" name="Content Placeholder 2"/>
          <p:cNvSpPr>
            <a:spLocks noGrp="1"/>
          </p:cNvSpPr>
          <p:nvPr>
            <p:ph idx="1"/>
          </p:nvPr>
        </p:nvSpPr>
        <p:spPr>
          <a:xfrm>
            <a:off x="648929" y="1614949"/>
            <a:ext cx="5279922" cy="4572000"/>
          </a:xfrm>
        </p:spPr>
        <p:txBody>
          <a:bodyPr>
            <a:normAutofit fontScale="85000" lnSpcReduction="20000"/>
          </a:bodyPr>
          <a:lstStyle/>
          <a:p>
            <a:r>
              <a:rPr lang="en-US" dirty="0"/>
              <a:t>Based on fitted model, there is a 93% chance that a 20-year-old customer who has had six contacts churn will also churn. (See the last row of Table 6-1.) </a:t>
            </a:r>
          </a:p>
          <a:p>
            <a:r>
              <a:rPr lang="en-US" dirty="0"/>
              <a:t>Examining the sign and values of the estimated coefficients in Equation 6-11, it is observed that as the value of </a:t>
            </a:r>
            <a:r>
              <a:rPr lang="en-US" i="1" dirty="0"/>
              <a:t>Age </a:t>
            </a:r>
            <a:r>
              <a:rPr lang="en-US" dirty="0"/>
              <a:t>increases, the value of y decreases. </a:t>
            </a:r>
          </a:p>
          <a:p>
            <a:r>
              <a:rPr lang="en-US" dirty="0"/>
              <a:t>Negative </a:t>
            </a:r>
            <a:r>
              <a:rPr lang="en-US" i="1" dirty="0"/>
              <a:t>Age </a:t>
            </a:r>
            <a:r>
              <a:rPr lang="en-US" dirty="0"/>
              <a:t>coefficient indicates that the probability of churning decreases for an older customer. </a:t>
            </a:r>
          </a:p>
          <a:p>
            <a:r>
              <a:rPr lang="en-US" dirty="0"/>
              <a:t>Based on the positive sign of the </a:t>
            </a:r>
            <a:r>
              <a:rPr lang="en-US" i="1" dirty="0" err="1"/>
              <a:t>Churned_Contacts</a:t>
            </a:r>
            <a:r>
              <a:rPr lang="en-US" i="1" dirty="0"/>
              <a:t> </a:t>
            </a:r>
            <a:r>
              <a:rPr lang="en-US" dirty="0"/>
              <a:t>coefficient, value of y and subsequently the probability of churning increases as the number of churned contacts increases.</a:t>
            </a:r>
          </a:p>
        </p:txBody>
      </p:sp>
      <p:pic>
        <p:nvPicPr>
          <p:cNvPr id="4" name="Picture 3"/>
          <p:cNvPicPr>
            <a:picLocks noChangeAspect="1"/>
          </p:cNvPicPr>
          <p:nvPr/>
        </p:nvPicPr>
        <p:blipFill>
          <a:blip r:embed="rId2"/>
          <a:stretch>
            <a:fillRect/>
          </a:stretch>
        </p:blipFill>
        <p:spPr>
          <a:xfrm>
            <a:off x="5928851" y="1480407"/>
            <a:ext cx="6218003" cy="3867690"/>
          </a:xfrm>
          <a:prstGeom prst="rect">
            <a:avLst/>
          </a:prstGeom>
        </p:spPr>
      </p:pic>
    </p:spTree>
    <p:extLst>
      <p:ext uri="{BB962C8B-B14F-4D97-AF65-F5344CB8AC3E}">
        <p14:creationId xmlns:p14="http://schemas.microsoft.com/office/powerpoint/2010/main" val="178735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Diagnostics (1)</a:t>
            </a:r>
            <a:endParaRPr lang="en-US" dirty="0"/>
          </a:p>
        </p:txBody>
      </p:sp>
      <p:sp>
        <p:nvSpPr>
          <p:cNvPr id="3" name="Content Placeholder 2"/>
          <p:cNvSpPr>
            <a:spLocks noGrp="1"/>
          </p:cNvSpPr>
          <p:nvPr>
            <p:ph idx="1"/>
          </p:nvPr>
        </p:nvSpPr>
        <p:spPr>
          <a:xfrm>
            <a:off x="1104900" y="1600201"/>
            <a:ext cx="10398842" cy="1423218"/>
          </a:xfrm>
        </p:spPr>
        <p:txBody>
          <a:bodyPr>
            <a:normAutofit/>
          </a:bodyPr>
          <a:lstStyle/>
          <a:p>
            <a:r>
              <a:rPr lang="en-US" dirty="0"/>
              <a:t>This section examines the steps to develop a logistic regression model and evaluate the model’s effectiveness. </a:t>
            </a:r>
          </a:p>
          <a:p>
            <a:r>
              <a:rPr lang="en-US" dirty="0"/>
              <a:t>For this example, the </a:t>
            </a:r>
            <a:r>
              <a:rPr lang="en-US" i="1" dirty="0" err="1"/>
              <a:t>churn_input</a:t>
            </a:r>
            <a:r>
              <a:rPr lang="en-US" i="1" dirty="0"/>
              <a:t> </a:t>
            </a:r>
            <a:r>
              <a:rPr lang="en-US" dirty="0"/>
              <a:t>data frame is structured as follows:</a:t>
            </a:r>
          </a:p>
          <a:p>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49237" y="2977961"/>
            <a:ext cx="5591955" cy="1924319"/>
          </a:xfrm>
          <a:prstGeom prst="rect">
            <a:avLst/>
          </a:prstGeom>
        </p:spPr>
      </p:pic>
      <p:pic>
        <p:nvPicPr>
          <p:cNvPr id="5" name="Picture 4"/>
          <p:cNvPicPr>
            <a:picLocks noChangeAspect="1"/>
          </p:cNvPicPr>
          <p:nvPr/>
        </p:nvPicPr>
        <p:blipFill>
          <a:blip r:embed="rId3"/>
          <a:stretch>
            <a:fillRect/>
          </a:stretch>
        </p:blipFill>
        <p:spPr>
          <a:xfrm>
            <a:off x="8072971" y="5664552"/>
            <a:ext cx="3950797" cy="868944"/>
          </a:xfrm>
          <a:prstGeom prst="rect">
            <a:avLst/>
          </a:prstGeom>
        </p:spPr>
      </p:pic>
      <p:sp>
        <p:nvSpPr>
          <p:cNvPr id="6" name="TextBox 5"/>
          <p:cNvSpPr txBox="1"/>
          <p:nvPr/>
        </p:nvSpPr>
        <p:spPr>
          <a:xfrm>
            <a:off x="914400" y="4902280"/>
            <a:ext cx="797887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A </a:t>
            </a:r>
            <a:r>
              <a:rPr lang="en-US" sz="2000" i="1" dirty="0"/>
              <a:t>Churned </a:t>
            </a:r>
            <a:r>
              <a:rPr lang="en-US" sz="2000" dirty="0"/>
              <a:t>value of 1 indicates that the customer churned. A </a:t>
            </a:r>
            <a:r>
              <a:rPr lang="en-US" sz="2000" i="1" dirty="0"/>
              <a:t>Churned </a:t>
            </a:r>
            <a:r>
              <a:rPr lang="en-US" sz="2000" dirty="0"/>
              <a:t>value of 0 indicates that the customer remained as a subscriber. </a:t>
            </a:r>
          </a:p>
          <a:p>
            <a:pPr marL="342900" indent="-342900">
              <a:buFont typeface="Arial" panose="020B0604020202020204" pitchFamily="34" charset="0"/>
              <a:buChar char="•"/>
            </a:pPr>
            <a:r>
              <a:rPr lang="en-US" sz="2000" dirty="0"/>
              <a:t>Out of the 8,000 customer records in this dataset, 1,743 customers (~22%) churned.</a:t>
            </a:r>
          </a:p>
        </p:txBody>
      </p:sp>
    </p:spTree>
    <p:extLst>
      <p:ext uri="{BB962C8B-B14F-4D97-AF65-F5344CB8AC3E}">
        <p14:creationId xmlns:p14="http://schemas.microsoft.com/office/powerpoint/2010/main" val="195349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Linear Regression</a:t>
            </a:r>
          </a:p>
        </p:txBody>
      </p:sp>
      <p:sp>
        <p:nvSpPr>
          <p:cNvPr id="3" name="Content Placeholder 2"/>
          <p:cNvSpPr>
            <a:spLocks noGrp="1"/>
          </p:cNvSpPr>
          <p:nvPr>
            <p:ph idx="1"/>
          </p:nvPr>
        </p:nvSpPr>
        <p:spPr/>
        <p:txBody>
          <a:bodyPr>
            <a:normAutofit/>
          </a:bodyPr>
          <a:lstStyle/>
          <a:p>
            <a:r>
              <a:rPr lang="en-US" dirty="0"/>
              <a:t>An analytical technique used to model the relationship between several input variables and a continuous outcome variable.</a:t>
            </a:r>
          </a:p>
          <a:p>
            <a:r>
              <a:rPr lang="en-US" dirty="0"/>
              <a:t>A key assumption is that the relationship between an input variable and the outcome variable is linear. Well-known linear models, such as Ohm’s Law</a:t>
            </a:r>
          </a:p>
          <a:p>
            <a:r>
              <a:rPr lang="en-US" dirty="0"/>
              <a:t>A probabilistic one that accounts for the randomness that can affect any particular outcome. </a:t>
            </a:r>
          </a:p>
          <a:p>
            <a:r>
              <a:rPr lang="en-US" dirty="0"/>
              <a:t>Useful in physical and social science applications where there may be considerable variation in a particular outcome based on a given set of input values</a:t>
            </a:r>
          </a:p>
        </p:txBody>
      </p:sp>
    </p:spTree>
    <p:extLst>
      <p:ext uri="{BB962C8B-B14F-4D97-AF65-F5344CB8AC3E}">
        <p14:creationId xmlns:p14="http://schemas.microsoft.com/office/powerpoint/2010/main" val="321935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Diagnostics (2)</a:t>
            </a:r>
            <a:endParaRPr lang="en-US" dirty="0"/>
          </a:p>
        </p:txBody>
      </p:sp>
      <p:sp>
        <p:nvSpPr>
          <p:cNvPr id="3" name="Content Placeholder 2"/>
          <p:cNvSpPr>
            <a:spLocks noGrp="1"/>
          </p:cNvSpPr>
          <p:nvPr>
            <p:ph idx="1"/>
          </p:nvPr>
        </p:nvSpPr>
        <p:spPr>
          <a:xfrm>
            <a:off x="1104900" y="1600200"/>
            <a:ext cx="9982200" cy="1038050"/>
          </a:xfrm>
        </p:spPr>
        <p:txBody>
          <a:bodyPr>
            <a:normAutofit lnSpcReduction="10000"/>
          </a:bodyPr>
          <a:lstStyle/>
          <a:p>
            <a:r>
              <a:rPr lang="en-US" dirty="0"/>
              <a:t>Using Generalized Linear Model function, </a:t>
            </a:r>
            <a:r>
              <a:rPr lang="en-US" b="1" dirty="0" err="1"/>
              <a:t>glm</a:t>
            </a:r>
            <a:r>
              <a:rPr lang="en-US" b="1" dirty="0"/>
              <a:t>()</a:t>
            </a:r>
            <a:r>
              <a:rPr lang="en-US" dirty="0"/>
              <a:t>, in R and the specified family/link, a logistic regression model can be applied to the variables in the dataset and examined as follows:</a:t>
            </a:r>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208788" y="2638250"/>
            <a:ext cx="8619061" cy="3533949"/>
          </a:xfrm>
          <a:prstGeom prst="rect">
            <a:avLst/>
          </a:prstGeom>
        </p:spPr>
      </p:pic>
    </p:spTree>
    <p:extLst>
      <p:ext uri="{BB962C8B-B14F-4D97-AF65-F5344CB8AC3E}">
        <p14:creationId xmlns:p14="http://schemas.microsoft.com/office/powerpoint/2010/main" val="414824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Diagnostics (3)</a:t>
            </a:r>
            <a:endParaRPr lang="en-US" dirty="0"/>
          </a:p>
        </p:txBody>
      </p:sp>
      <p:sp>
        <p:nvSpPr>
          <p:cNvPr id="3" name="Content Placeholder 2"/>
          <p:cNvSpPr>
            <a:spLocks noGrp="1"/>
          </p:cNvSpPr>
          <p:nvPr>
            <p:ph idx="1"/>
          </p:nvPr>
        </p:nvSpPr>
        <p:spPr>
          <a:xfrm>
            <a:off x="1104900" y="1600200"/>
            <a:ext cx="9982200" cy="2308123"/>
          </a:xfrm>
        </p:spPr>
        <p:txBody>
          <a:bodyPr>
            <a:normAutofit fontScale="92500" lnSpcReduction="20000"/>
          </a:bodyPr>
          <a:lstStyle/>
          <a:p>
            <a:r>
              <a:rPr lang="en-US" dirty="0"/>
              <a:t>As in the linear regression case, there are tests to determine if the coefficients are significantly different from zero. </a:t>
            </a:r>
          </a:p>
          <a:p>
            <a:r>
              <a:rPr lang="en-US" dirty="0"/>
              <a:t>Such significant coefficients correspond to small values of </a:t>
            </a:r>
            <a:r>
              <a:rPr lang="en-US" dirty="0" err="1"/>
              <a:t>Pr</a:t>
            </a:r>
            <a:r>
              <a:rPr lang="en-US" dirty="0"/>
              <a:t>(&gt;|z|), which denote the p-value for the hypothesis test to determine if the estimated model parameter is significantly different from zero. </a:t>
            </a:r>
          </a:p>
          <a:p>
            <a:r>
              <a:rPr lang="en-US" dirty="0"/>
              <a:t>Rerunning this analysis without the </a:t>
            </a:r>
            <a:r>
              <a:rPr lang="en-US" i="1" dirty="0" err="1"/>
              <a:t>Cust_years</a:t>
            </a:r>
            <a:r>
              <a:rPr lang="en-US" i="1" dirty="0"/>
              <a:t> </a:t>
            </a:r>
            <a:r>
              <a:rPr lang="en-US" dirty="0"/>
              <a:t>variable, which had the largest corresponding p-value, yields the following:</a:t>
            </a:r>
          </a:p>
        </p:txBody>
      </p:sp>
      <p:pic>
        <p:nvPicPr>
          <p:cNvPr id="4" name="Picture 3"/>
          <p:cNvPicPr>
            <a:picLocks noChangeAspect="1"/>
          </p:cNvPicPr>
          <p:nvPr/>
        </p:nvPicPr>
        <p:blipFill>
          <a:blip r:embed="rId2"/>
          <a:stretch>
            <a:fillRect/>
          </a:stretch>
        </p:blipFill>
        <p:spPr>
          <a:xfrm>
            <a:off x="1247285" y="3908323"/>
            <a:ext cx="7197257" cy="2452696"/>
          </a:xfrm>
          <a:prstGeom prst="rect">
            <a:avLst/>
          </a:prstGeom>
        </p:spPr>
      </p:pic>
    </p:spTree>
    <p:extLst>
      <p:ext uri="{BB962C8B-B14F-4D97-AF65-F5344CB8AC3E}">
        <p14:creationId xmlns:p14="http://schemas.microsoft.com/office/powerpoint/2010/main" val="382491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Diagnostics (4)</a:t>
            </a:r>
            <a:endParaRPr lang="en-US" dirty="0"/>
          </a:p>
        </p:txBody>
      </p:sp>
      <p:sp>
        <p:nvSpPr>
          <p:cNvPr id="3" name="Content Placeholder 2"/>
          <p:cNvSpPr>
            <a:spLocks noGrp="1"/>
          </p:cNvSpPr>
          <p:nvPr>
            <p:ph idx="1"/>
          </p:nvPr>
        </p:nvSpPr>
        <p:spPr>
          <a:xfrm>
            <a:off x="1104900" y="1600200"/>
            <a:ext cx="9982200" cy="1520285"/>
          </a:xfrm>
        </p:spPr>
        <p:txBody>
          <a:bodyPr>
            <a:normAutofit lnSpcReduction="10000"/>
          </a:bodyPr>
          <a:lstStyle/>
          <a:p>
            <a:r>
              <a:rPr lang="en-US" dirty="0"/>
              <a:t>Because the p-value for the </a:t>
            </a:r>
            <a:r>
              <a:rPr lang="en-US" i="1" dirty="0"/>
              <a:t>Married </a:t>
            </a:r>
            <a:r>
              <a:rPr lang="en-US" dirty="0"/>
              <a:t>coefficient remains quite large, the </a:t>
            </a:r>
            <a:r>
              <a:rPr lang="en-US" i="1" dirty="0"/>
              <a:t>Married </a:t>
            </a:r>
            <a:r>
              <a:rPr lang="en-US" dirty="0"/>
              <a:t>variable is dropped from the model. </a:t>
            </a:r>
          </a:p>
          <a:p>
            <a:r>
              <a:rPr lang="en-US" dirty="0"/>
              <a:t>Following R code provides the third and final model, which includes only the </a:t>
            </a:r>
            <a:r>
              <a:rPr lang="en-US" i="1" dirty="0"/>
              <a:t>Age </a:t>
            </a:r>
            <a:r>
              <a:rPr lang="en-US" dirty="0"/>
              <a:t>and </a:t>
            </a:r>
            <a:r>
              <a:rPr lang="en-US" i="1" dirty="0" err="1"/>
              <a:t>Churned_contacts</a:t>
            </a:r>
            <a:r>
              <a:rPr lang="en-US" i="1" dirty="0"/>
              <a:t> </a:t>
            </a:r>
            <a:r>
              <a:rPr lang="en-US" dirty="0"/>
              <a:t>variables:</a:t>
            </a:r>
          </a:p>
          <a:p>
            <a:endParaRPr lang="en-US" dirty="0"/>
          </a:p>
          <a:p>
            <a:endParaRPr lang="en-US" dirty="0"/>
          </a:p>
        </p:txBody>
      </p:sp>
      <p:grpSp>
        <p:nvGrpSpPr>
          <p:cNvPr id="6" name="Group 5"/>
          <p:cNvGrpSpPr/>
          <p:nvPr/>
        </p:nvGrpSpPr>
        <p:grpSpPr>
          <a:xfrm>
            <a:off x="1428354" y="3120485"/>
            <a:ext cx="6049078" cy="1068057"/>
            <a:chOff x="1295619" y="3090989"/>
            <a:chExt cx="5772956" cy="712037"/>
          </a:xfrm>
        </p:grpSpPr>
        <p:pic>
          <p:nvPicPr>
            <p:cNvPr id="4" name="Picture 3"/>
            <p:cNvPicPr>
              <a:picLocks noChangeAspect="1"/>
            </p:cNvPicPr>
            <p:nvPr/>
          </p:nvPicPr>
          <p:blipFill>
            <a:blip r:embed="rId2"/>
            <a:stretch>
              <a:fillRect/>
            </a:stretch>
          </p:blipFill>
          <p:spPr>
            <a:xfrm>
              <a:off x="1295619" y="3090989"/>
              <a:ext cx="5677692" cy="381053"/>
            </a:xfrm>
            <a:prstGeom prst="rect">
              <a:avLst/>
            </a:prstGeom>
          </p:spPr>
        </p:pic>
        <p:pic>
          <p:nvPicPr>
            <p:cNvPr id="5" name="Picture 4"/>
            <p:cNvPicPr>
              <a:picLocks noChangeAspect="1"/>
            </p:cNvPicPr>
            <p:nvPr/>
          </p:nvPicPr>
          <p:blipFill>
            <a:blip r:embed="rId3"/>
            <a:stretch>
              <a:fillRect/>
            </a:stretch>
          </p:blipFill>
          <p:spPr>
            <a:xfrm>
              <a:off x="1295619" y="3317183"/>
              <a:ext cx="5772956" cy="485843"/>
            </a:xfrm>
            <a:prstGeom prst="rect">
              <a:avLst/>
            </a:prstGeom>
          </p:spPr>
        </p:pic>
      </p:grpSp>
      <p:sp>
        <p:nvSpPr>
          <p:cNvPr id="7" name="TextBox 6"/>
          <p:cNvSpPr txBox="1"/>
          <p:nvPr/>
        </p:nvSpPr>
        <p:spPr>
          <a:xfrm>
            <a:off x="1104900" y="4360103"/>
            <a:ext cx="1025012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this final model, the entire summary output is provided. The output offers several values that can  be used to evaluate the fitted model. </a:t>
            </a:r>
          </a:p>
          <a:p>
            <a:pPr marL="285750" indent="-285750">
              <a:buFont typeface="Arial" panose="020B0604020202020204" pitchFamily="34" charset="0"/>
              <a:buChar char="•"/>
            </a:pPr>
            <a:r>
              <a:rPr lang="en-US" sz="2400" dirty="0"/>
              <a:t>Noted that the model parameter estimates correspond to the values provided in Equation 6-11 that were used to construct Table 6-1.</a:t>
            </a:r>
          </a:p>
        </p:txBody>
      </p:sp>
    </p:spTree>
    <p:extLst>
      <p:ext uri="{BB962C8B-B14F-4D97-AF65-F5344CB8AC3E}">
        <p14:creationId xmlns:p14="http://schemas.microsoft.com/office/powerpoint/2010/main" val="153520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2.3.1 </a:t>
            </a:r>
            <a:r>
              <a:rPr lang="en-US" b="1" i="1" dirty="0"/>
              <a:t>Deviance and the Pseudo-R</a:t>
            </a:r>
            <a:r>
              <a:rPr lang="en-US" b="1" i="1" baseline="30000" dirty="0"/>
              <a:t>2</a:t>
            </a:r>
            <a:endParaRPr lang="en-US" b="1" baseline="30000" dirty="0"/>
          </a:p>
        </p:txBody>
      </p:sp>
      <p:sp>
        <p:nvSpPr>
          <p:cNvPr id="3" name="Content Placeholder 2"/>
          <p:cNvSpPr>
            <a:spLocks noGrp="1"/>
          </p:cNvSpPr>
          <p:nvPr>
            <p:ph idx="1"/>
          </p:nvPr>
        </p:nvSpPr>
        <p:spPr>
          <a:xfrm>
            <a:off x="1104900" y="1563330"/>
            <a:ext cx="9982200" cy="2042872"/>
          </a:xfrm>
        </p:spPr>
        <p:txBody>
          <a:bodyPr>
            <a:normAutofit fontScale="85000" lnSpcReduction="10000"/>
          </a:bodyPr>
          <a:lstStyle/>
          <a:p>
            <a:r>
              <a:rPr lang="en-US" dirty="0"/>
              <a:t>In logistic regression, deviance is defined to be </a:t>
            </a:r>
            <a:r>
              <a:rPr lang="en-US" b="1" dirty="0"/>
              <a:t>−2* </a:t>
            </a:r>
            <a:r>
              <a:rPr lang="en-US" b="1" i="1" dirty="0" err="1"/>
              <a:t>logL</a:t>
            </a:r>
            <a:r>
              <a:rPr lang="en-US" dirty="0"/>
              <a:t>, where L is the maximized value of the likelihood function that was used to obtain the parameter estimates. </a:t>
            </a:r>
          </a:p>
          <a:p>
            <a:r>
              <a:rPr lang="en-US" dirty="0"/>
              <a:t>In the R output, two deviance values provided.</a:t>
            </a:r>
          </a:p>
          <a:p>
            <a:pPr lvl="1"/>
            <a:r>
              <a:rPr lang="en-US" b="1" i="1" dirty="0"/>
              <a:t>null deviance: </a:t>
            </a:r>
            <a:r>
              <a:rPr lang="en-US" dirty="0"/>
              <a:t>value where the likelihood function is based only on the intercept term (</a:t>
            </a:r>
            <a:r>
              <a:rPr lang="en-US" i="1" dirty="0"/>
              <a:t>y </a:t>
            </a:r>
            <a:r>
              <a:rPr lang="en-US" dirty="0"/>
              <a:t>=</a:t>
            </a:r>
            <a:r>
              <a:rPr lang="en-US" i="1" dirty="0"/>
              <a:t>β</a:t>
            </a:r>
            <a:r>
              <a:rPr lang="en-US" dirty="0"/>
              <a:t>0). </a:t>
            </a:r>
          </a:p>
          <a:p>
            <a:pPr lvl="1"/>
            <a:r>
              <a:rPr lang="en-US" b="1" i="1" dirty="0"/>
              <a:t>residual deviance</a:t>
            </a:r>
            <a:r>
              <a:rPr lang="en-US" dirty="0"/>
              <a:t>: value where the likelihood function is based on the parameters in the specified logistic model, shown in Equation 6-12.</a:t>
            </a:r>
          </a:p>
          <a:p>
            <a:endParaRPr lang="en-US" dirty="0"/>
          </a:p>
        </p:txBody>
      </p:sp>
      <p:pic>
        <p:nvPicPr>
          <p:cNvPr id="4" name="Picture 3"/>
          <p:cNvPicPr>
            <a:picLocks noChangeAspect="1"/>
          </p:cNvPicPr>
          <p:nvPr/>
        </p:nvPicPr>
        <p:blipFill>
          <a:blip r:embed="rId2"/>
          <a:stretch>
            <a:fillRect/>
          </a:stretch>
        </p:blipFill>
        <p:spPr>
          <a:xfrm>
            <a:off x="1301235" y="3606201"/>
            <a:ext cx="6639852" cy="1238423"/>
          </a:xfrm>
          <a:prstGeom prst="rect">
            <a:avLst/>
          </a:prstGeom>
        </p:spPr>
      </p:pic>
      <p:sp>
        <p:nvSpPr>
          <p:cNvPr id="5" name="TextBox 4"/>
          <p:cNvSpPr txBox="1"/>
          <p:nvPr/>
        </p:nvSpPr>
        <p:spPr>
          <a:xfrm>
            <a:off x="973394" y="5032550"/>
            <a:ext cx="10697987" cy="1107996"/>
          </a:xfrm>
          <a:prstGeom prst="rect">
            <a:avLst/>
          </a:prstGeom>
          <a:noFill/>
        </p:spPr>
        <p:txBody>
          <a:bodyPr wrap="square" rtlCol="0">
            <a:spAutoFit/>
          </a:bodyPr>
          <a:lstStyle/>
          <a:p>
            <a:pPr marL="342900" indent="-342900">
              <a:buFont typeface="Arial" panose="020B0604020202020204" pitchFamily="34" charset="0"/>
              <a:buChar char="•"/>
            </a:pPr>
            <a:r>
              <a:rPr lang="en-US" sz="2200" dirty="0"/>
              <a:t>pseudo-R</a:t>
            </a:r>
            <a:r>
              <a:rPr lang="en-US" sz="2200" baseline="30000" dirty="0"/>
              <a:t>2 </a:t>
            </a:r>
            <a:r>
              <a:rPr lang="en-US" sz="2200" dirty="0"/>
              <a:t>is a measure of how well the fitted model explains the data as compared to default model of no predictor variables and only an intercept term. </a:t>
            </a:r>
          </a:p>
          <a:p>
            <a:pPr marL="342900" indent="-342900">
              <a:buFont typeface="Arial" panose="020B0604020202020204" pitchFamily="34" charset="0"/>
              <a:buChar char="•"/>
            </a:pPr>
            <a:r>
              <a:rPr lang="en-US" sz="2200" dirty="0"/>
              <a:t>A </a:t>
            </a:r>
            <a:r>
              <a:rPr lang="en-US" sz="2200" i="1" dirty="0"/>
              <a:t>pseudo</a:t>
            </a:r>
            <a:r>
              <a:rPr lang="en-US" sz="2200" dirty="0"/>
              <a:t>−</a:t>
            </a:r>
            <a:r>
              <a:rPr lang="en-US" sz="2200" i="1" dirty="0"/>
              <a:t>R</a:t>
            </a:r>
            <a:r>
              <a:rPr lang="en-US" sz="2200" baseline="30000" dirty="0"/>
              <a:t>2</a:t>
            </a:r>
            <a:r>
              <a:rPr lang="en-US" sz="2200" dirty="0"/>
              <a:t> value near 1 indicates a good fit over the simple null model.</a:t>
            </a:r>
          </a:p>
        </p:txBody>
      </p:sp>
    </p:spTree>
    <p:extLst>
      <p:ext uri="{BB962C8B-B14F-4D97-AF65-F5344CB8AC3E}">
        <p14:creationId xmlns:p14="http://schemas.microsoft.com/office/powerpoint/2010/main" val="36610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2.3.2 </a:t>
            </a:r>
            <a:r>
              <a:rPr lang="en-US" b="1" i="1" dirty="0"/>
              <a:t>Deviance and the Log-Likelihood Ratio Test (1)</a:t>
            </a:r>
            <a:endParaRPr lang="en-US" dirty="0"/>
          </a:p>
        </p:txBody>
      </p:sp>
      <p:sp>
        <p:nvSpPr>
          <p:cNvPr id="3" name="Content Placeholder 2"/>
          <p:cNvSpPr>
            <a:spLocks noGrp="1"/>
          </p:cNvSpPr>
          <p:nvPr>
            <p:ph idx="1"/>
          </p:nvPr>
        </p:nvSpPr>
        <p:spPr>
          <a:xfrm>
            <a:off x="1104900" y="1600200"/>
            <a:ext cx="9982200" cy="1334729"/>
          </a:xfrm>
        </p:spPr>
        <p:txBody>
          <a:bodyPr>
            <a:normAutofit fontScale="92500" lnSpcReduction="20000"/>
          </a:bodyPr>
          <a:lstStyle/>
          <a:p>
            <a:r>
              <a:rPr lang="en-US" dirty="0"/>
              <a:t>In the </a:t>
            </a:r>
            <a:r>
              <a:rPr lang="en-US" i="1" dirty="0"/>
              <a:t>pseudo</a:t>
            </a:r>
            <a:r>
              <a:rPr lang="en-US" dirty="0"/>
              <a:t>−</a:t>
            </a:r>
            <a:r>
              <a:rPr lang="en-US" i="1" dirty="0"/>
              <a:t>R</a:t>
            </a:r>
            <a:r>
              <a:rPr lang="en-US" baseline="30000" dirty="0"/>
              <a:t>2</a:t>
            </a:r>
            <a:r>
              <a:rPr lang="en-US" dirty="0"/>
              <a:t> calculation, the –2 multipliers simply divide out. So, it may appear that including such a multiplier does not provide a benefit. </a:t>
            </a:r>
          </a:p>
          <a:p>
            <a:r>
              <a:rPr lang="en-US" dirty="0"/>
              <a:t>The multiplier in the deviance definition is based on the log-likelihood test statistic shown in Equation 6-14:</a:t>
            </a:r>
          </a:p>
          <a:p>
            <a:endParaRPr lang="en-US" dirty="0"/>
          </a:p>
          <a:p>
            <a:endParaRPr lang="en-US" dirty="0"/>
          </a:p>
        </p:txBody>
      </p:sp>
      <p:pic>
        <p:nvPicPr>
          <p:cNvPr id="4" name="Picture 3"/>
          <p:cNvPicPr>
            <a:picLocks noChangeAspect="1"/>
          </p:cNvPicPr>
          <p:nvPr/>
        </p:nvPicPr>
        <p:blipFill>
          <a:blip r:embed="rId2"/>
          <a:stretch>
            <a:fillRect/>
          </a:stretch>
        </p:blipFill>
        <p:spPr>
          <a:xfrm>
            <a:off x="1231808" y="2934929"/>
            <a:ext cx="6699593" cy="1666565"/>
          </a:xfrm>
          <a:prstGeom prst="rect">
            <a:avLst/>
          </a:prstGeom>
        </p:spPr>
      </p:pic>
      <p:pic>
        <p:nvPicPr>
          <p:cNvPr id="5" name="Picture 4"/>
          <p:cNvPicPr>
            <a:picLocks noChangeAspect="1"/>
          </p:cNvPicPr>
          <p:nvPr/>
        </p:nvPicPr>
        <p:blipFill>
          <a:blip r:embed="rId3"/>
          <a:stretch>
            <a:fillRect/>
          </a:stretch>
        </p:blipFill>
        <p:spPr>
          <a:xfrm>
            <a:off x="1338835" y="5936223"/>
            <a:ext cx="5001323" cy="685896"/>
          </a:xfrm>
          <a:prstGeom prst="rect">
            <a:avLst/>
          </a:prstGeom>
        </p:spPr>
      </p:pic>
      <p:sp>
        <p:nvSpPr>
          <p:cNvPr id="6" name="TextBox 5"/>
          <p:cNvSpPr txBox="1"/>
          <p:nvPr/>
        </p:nvSpPr>
        <p:spPr>
          <a:xfrm>
            <a:off x="1231808" y="4601494"/>
            <a:ext cx="10522657" cy="1200329"/>
          </a:xfrm>
          <a:prstGeom prst="rect">
            <a:avLst/>
          </a:prstGeom>
          <a:noFill/>
        </p:spPr>
        <p:txBody>
          <a:bodyPr wrap="square" rtlCol="0">
            <a:spAutoFit/>
          </a:bodyPr>
          <a:lstStyle/>
          <a:p>
            <a:r>
              <a:rPr lang="en-US" sz="2400" dirty="0"/>
              <a:t>The previous description of the log-likelihood test statistic applies to any estimation using MLE. As can be seen in Equation 6-15, in the logistic regression case,</a:t>
            </a:r>
          </a:p>
        </p:txBody>
      </p:sp>
    </p:spTree>
    <p:extLst>
      <p:ext uri="{BB962C8B-B14F-4D97-AF65-F5344CB8AC3E}">
        <p14:creationId xmlns:p14="http://schemas.microsoft.com/office/powerpoint/2010/main" val="380193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2.3.2 </a:t>
            </a:r>
            <a:r>
              <a:rPr lang="en-US" b="1" i="1" dirty="0"/>
              <a:t>Deviance and the Log-Likelihood Ratio Test (2)</a:t>
            </a:r>
            <a:endParaRPr lang="en-US" dirty="0"/>
          </a:p>
        </p:txBody>
      </p:sp>
      <p:sp>
        <p:nvSpPr>
          <p:cNvPr id="3" name="Content Placeholder 2"/>
          <p:cNvSpPr>
            <a:spLocks noGrp="1"/>
          </p:cNvSpPr>
          <p:nvPr>
            <p:ph idx="1"/>
          </p:nvPr>
        </p:nvSpPr>
        <p:spPr>
          <a:xfrm>
            <a:off x="1104900" y="1600200"/>
            <a:ext cx="10339848" cy="3733114"/>
          </a:xfrm>
        </p:spPr>
        <p:txBody>
          <a:bodyPr>
            <a:normAutofit fontScale="92500" lnSpcReduction="20000"/>
          </a:bodyPr>
          <a:lstStyle/>
          <a:p>
            <a:r>
              <a:rPr lang="en-US" dirty="0"/>
              <a:t>In a hypothesis test, a large value of </a:t>
            </a:r>
            <a:r>
              <a:rPr lang="en-US" i="1" dirty="0"/>
              <a:t>T </a:t>
            </a:r>
            <a:r>
              <a:rPr lang="en-US" dirty="0"/>
              <a:t>would indicate that the fitted model is significantly better than the null model that uses only the intercept term.</a:t>
            </a:r>
          </a:p>
          <a:p>
            <a:r>
              <a:rPr lang="en-US" dirty="0"/>
              <a:t>In the churn example, the log-likelihood ratio statistic would be this:</a:t>
            </a:r>
          </a:p>
          <a:p>
            <a:pPr lvl="1"/>
            <a:r>
              <a:rPr lang="en-US" i="1" dirty="0"/>
              <a:t>T </a:t>
            </a:r>
            <a:r>
              <a:rPr lang="en-US" dirty="0"/>
              <a:t>=8387.3−5359.2=3028.1 with 2 degrees of freedom</a:t>
            </a:r>
          </a:p>
          <a:p>
            <a:pPr lvl="1"/>
            <a:r>
              <a:rPr lang="en-US" dirty="0"/>
              <a:t> and a corresponding p-value that is essentially zero.</a:t>
            </a:r>
          </a:p>
          <a:p>
            <a:r>
              <a:rPr lang="en-US" dirty="0"/>
              <a:t>So far, the log-likelihood ratio test discussion has focused on comparing a fitted model to the default model of using only the intercept. However, the log-likelihood ratio test can also compare one fitted model to another.</a:t>
            </a:r>
          </a:p>
          <a:p>
            <a:r>
              <a:rPr lang="en-US" dirty="0"/>
              <a:t> For example, consider the logistic regression model when the categorical variable </a:t>
            </a:r>
            <a:r>
              <a:rPr lang="en-US" i="1" dirty="0"/>
              <a:t>Married </a:t>
            </a:r>
            <a:r>
              <a:rPr lang="en-US" dirty="0"/>
              <a:t>is included with </a:t>
            </a:r>
            <a:r>
              <a:rPr lang="en-US" i="1" dirty="0"/>
              <a:t>Age </a:t>
            </a:r>
            <a:r>
              <a:rPr lang="en-US" dirty="0"/>
              <a:t>and </a:t>
            </a:r>
            <a:r>
              <a:rPr lang="en-US" i="1" dirty="0" err="1"/>
              <a:t>Churned_contacts</a:t>
            </a:r>
            <a:r>
              <a:rPr lang="en-US" i="1" dirty="0"/>
              <a:t> </a:t>
            </a:r>
            <a:r>
              <a:rPr lang="en-US" dirty="0"/>
              <a:t>in the list of input variables. The partial R output for such a model is provided here:</a:t>
            </a:r>
          </a:p>
          <a:p>
            <a:endParaRPr lang="en-US" dirty="0"/>
          </a:p>
          <a:p>
            <a:endParaRPr lang="en-US" dirty="0"/>
          </a:p>
        </p:txBody>
      </p:sp>
      <p:pic>
        <p:nvPicPr>
          <p:cNvPr id="4" name="Picture 3"/>
          <p:cNvPicPr>
            <a:picLocks noChangeAspect="1"/>
          </p:cNvPicPr>
          <p:nvPr/>
        </p:nvPicPr>
        <p:blipFill>
          <a:blip r:embed="rId2"/>
          <a:stretch>
            <a:fillRect/>
          </a:stretch>
        </p:blipFill>
        <p:spPr>
          <a:xfrm>
            <a:off x="1268221" y="5087654"/>
            <a:ext cx="6268444" cy="1217612"/>
          </a:xfrm>
          <a:prstGeom prst="rect">
            <a:avLst/>
          </a:prstGeom>
        </p:spPr>
      </p:pic>
    </p:spTree>
    <p:extLst>
      <p:ext uri="{BB962C8B-B14F-4D97-AF65-F5344CB8AC3E}">
        <p14:creationId xmlns:p14="http://schemas.microsoft.com/office/powerpoint/2010/main" val="37871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2.3.2 </a:t>
            </a:r>
            <a:r>
              <a:rPr lang="en-US" b="1" i="1" dirty="0"/>
              <a:t>Deviance and the Log-Likelihood Ratio Test (3)</a:t>
            </a:r>
            <a:endParaRPr lang="en-US" dirty="0"/>
          </a:p>
        </p:txBody>
      </p:sp>
      <p:sp>
        <p:nvSpPr>
          <p:cNvPr id="3" name="Content Placeholder 2"/>
          <p:cNvSpPr>
            <a:spLocks noGrp="1"/>
          </p:cNvSpPr>
          <p:nvPr>
            <p:ph idx="1"/>
          </p:nvPr>
        </p:nvSpPr>
        <p:spPr>
          <a:xfrm>
            <a:off x="1104900" y="1600200"/>
            <a:ext cx="9982200" cy="1085682"/>
          </a:xfrm>
        </p:spPr>
        <p:txBody>
          <a:bodyPr>
            <a:normAutofit fontScale="92500"/>
          </a:bodyPr>
          <a:lstStyle/>
          <a:p>
            <a:r>
              <a:rPr lang="en-US" dirty="0"/>
              <a:t>Residual deviances from each model can be used to perform a hypothesis test where </a:t>
            </a:r>
            <a:r>
              <a:rPr lang="en-US" i="1" dirty="0"/>
              <a:t>H</a:t>
            </a:r>
            <a:r>
              <a:rPr lang="en-US" baseline="-25000" dirty="0"/>
              <a:t>0</a:t>
            </a:r>
            <a:r>
              <a:rPr lang="en-US" dirty="0"/>
              <a:t> : </a:t>
            </a:r>
            <a:r>
              <a:rPr lang="en-US" i="1" dirty="0"/>
              <a:t>β</a:t>
            </a:r>
            <a:r>
              <a:rPr lang="en-US" i="1" baseline="-25000" dirty="0"/>
              <a:t>Married</a:t>
            </a:r>
            <a:r>
              <a:rPr lang="en-US" i="1" dirty="0"/>
              <a:t> </a:t>
            </a:r>
            <a:r>
              <a:rPr lang="en-US" dirty="0"/>
              <a:t>=0 against </a:t>
            </a:r>
            <a:r>
              <a:rPr lang="en-US" i="1" dirty="0"/>
              <a:t>H</a:t>
            </a:r>
            <a:r>
              <a:rPr lang="en-US" i="1" baseline="-25000" dirty="0"/>
              <a:t>A</a:t>
            </a:r>
            <a:r>
              <a:rPr lang="en-US" i="1" dirty="0"/>
              <a:t> </a:t>
            </a:r>
            <a:r>
              <a:rPr lang="en-US" dirty="0"/>
              <a:t>: </a:t>
            </a:r>
            <a:r>
              <a:rPr lang="en-US" i="1" dirty="0"/>
              <a:t>β</a:t>
            </a:r>
            <a:r>
              <a:rPr lang="en-US" i="1" baseline="-25000" dirty="0"/>
              <a:t>Married</a:t>
            </a:r>
            <a:r>
              <a:rPr lang="en-US" i="1" dirty="0"/>
              <a:t> </a:t>
            </a:r>
            <a:r>
              <a:rPr lang="en-US" dirty="0"/>
              <a:t>≠0 using the base model that includes the </a:t>
            </a:r>
            <a:r>
              <a:rPr lang="en-US" i="1" dirty="0"/>
              <a:t>Age </a:t>
            </a:r>
            <a:r>
              <a:rPr lang="en-US" dirty="0"/>
              <a:t>and </a:t>
            </a:r>
            <a:r>
              <a:rPr lang="en-US" i="1" dirty="0" err="1"/>
              <a:t>Churned_contacts</a:t>
            </a:r>
            <a:r>
              <a:rPr lang="en-US" i="1" dirty="0"/>
              <a:t> </a:t>
            </a:r>
            <a:r>
              <a:rPr lang="en-US" dirty="0"/>
              <a:t>variables. The test statistic follows:</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991032" y="2665544"/>
            <a:ext cx="5638265" cy="1220656"/>
          </a:xfrm>
          <a:prstGeom prst="rect">
            <a:avLst/>
          </a:prstGeom>
        </p:spPr>
      </p:pic>
      <p:sp>
        <p:nvSpPr>
          <p:cNvPr id="5" name="TextBox 4"/>
          <p:cNvSpPr txBox="1"/>
          <p:nvPr/>
        </p:nvSpPr>
        <p:spPr>
          <a:xfrm>
            <a:off x="973393" y="4011561"/>
            <a:ext cx="10530348"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Thus, at a 66% or higher confidence level, the null hypothesis, </a:t>
            </a:r>
            <a:r>
              <a:rPr lang="en-US" sz="2200" i="1" dirty="0"/>
              <a:t>H</a:t>
            </a:r>
            <a:r>
              <a:rPr lang="en-US" sz="2200" baseline="-25000" dirty="0"/>
              <a:t>0</a:t>
            </a:r>
            <a:r>
              <a:rPr lang="en-US" sz="2200" dirty="0"/>
              <a:t>: </a:t>
            </a:r>
            <a:r>
              <a:rPr lang="en-US" sz="2200" i="1" dirty="0"/>
              <a:t>β</a:t>
            </a:r>
            <a:r>
              <a:rPr lang="en-US" sz="2200" i="1" baseline="-25000" dirty="0"/>
              <a:t>Married</a:t>
            </a:r>
            <a:r>
              <a:rPr lang="en-US" sz="2200" i="1" dirty="0"/>
              <a:t> </a:t>
            </a:r>
            <a:r>
              <a:rPr lang="en-US" sz="2200" dirty="0"/>
              <a:t>=0 , would not be rejected. Thus, it seems reasonable to exclude the variable </a:t>
            </a:r>
            <a:r>
              <a:rPr lang="en-US" sz="2200" i="1" dirty="0"/>
              <a:t>Married </a:t>
            </a:r>
            <a:r>
              <a:rPr lang="en-US" sz="2200" dirty="0"/>
              <a:t>from the logistic regression model.</a:t>
            </a:r>
          </a:p>
          <a:p>
            <a:pPr marL="285750" indent="-285750">
              <a:buFont typeface="Arial" panose="020B0604020202020204" pitchFamily="34" charset="0"/>
              <a:buChar char="•"/>
            </a:pPr>
            <a:r>
              <a:rPr lang="en-US" sz="2200" dirty="0"/>
              <a:t>In general, this log-likelihood ratio test is particularly useful for forward and backward step-wise methods to add variables to or remove them from the proposed logistic regression model.</a:t>
            </a:r>
          </a:p>
        </p:txBody>
      </p:sp>
    </p:spTree>
    <p:extLst>
      <p:ext uri="{BB962C8B-B14F-4D97-AF65-F5344CB8AC3E}">
        <p14:creationId xmlns:p14="http://schemas.microsoft.com/office/powerpoint/2010/main" val="246586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2.3.3 </a:t>
            </a:r>
            <a:r>
              <a:rPr lang="en-US" b="1" i="1" dirty="0"/>
              <a:t>Receiver Operating Characteristic (ROC) Curve (1)</a:t>
            </a:r>
            <a:endParaRPr lang="en-US" b="1" dirty="0"/>
          </a:p>
        </p:txBody>
      </p:sp>
      <p:sp>
        <p:nvSpPr>
          <p:cNvPr id="3" name="Content Placeholder 2"/>
          <p:cNvSpPr>
            <a:spLocks noGrp="1"/>
          </p:cNvSpPr>
          <p:nvPr>
            <p:ph idx="1"/>
          </p:nvPr>
        </p:nvSpPr>
        <p:spPr>
          <a:xfrm>
            <a:off x="1104900" y="1600200"/>
            <a:ext cx="9982200" cy="4859594"/>
          </a:xfrm>
        </p:spPr>
        <p:txBody>
          <a:bodyPr>
            <a:normAutofit fontScale="92500" lnSpcReduction="10000"/>
          </a:bodyPr>
          <a:lstStyle/>
          <a:p>
            <a:r>
              <a:rPr lang="en-US" dirty="0"/>
              <a:t>Logistic regression is often used as a classifier to assign class labels to a person, item, or transaction based on predicted probability provided by the model. </a:t>
            </a:r>
          </a:p>
          <a:p>
            <a:r>
              <a:rPr lang="en-US" dirty="0"/>
              <a:t>In the Churn example, a customer can be classified with the label called </a:t>
            </a:r>
            <a:r>
              <a:rPr lang="en-US" i="1" dirty="0"/>
              <a:t>Churn </a:t>
            </a:r>
            <a:r>
              <a:rPr lang="en-US" dirty="0"/>
              <a:t>if the logistic model predicts a high probability that the customer will churn. </a:t>
            </a:r>
          </a:p>
          <a:p>
            <a:r>
              <a:rPr lang="en-US" dirty="0"/>
              <a:t>Otherwise, a </a:t>
            </a:r>
            <a:r>
              <a:rPr lang="en-US" i="1" dirty="0"/>
              <a:t>Remain </a:t>
            </a:r>
            <a:r>
              <a:rPr lang="en-US" dirty="0"/>
              <a:t>label is assigned to the customer. Commonly, 0.5 is used as the default probability threshold to distinguish between any two class labels. </a:t>
            </a:r>
          </a:p>
          <a:p>
            <a:r>
              <a:rPr lang="en-US" dirty="0"/>
              <a:t>However, any threshold value can be used depending on the preference to avoid</a:t>
            </a:r>
          </a:p>
          <a:p>
            <a:pPr lvl="1"/>
            <a:r>
              <a:rPr lang="en-US" dirty="0"/>
              <a:t>false positives (for example, to predict </a:t>
            </a:r>
            <a:r>
              <a:rPr lang="en-US" i="1" dirty="0"/>
              <a:t>Churn </a:t>
            </a:r>
            <a:r>
              <a:rPr lang="en-US" dirty="0"/>
              <a:t>when actually customer will </a:t>
            </a:r>
            <a:r>
              <a:rPr lang="en-US" i="1" dirty="0"/>
              <a:t>Remain</a:t>
            </a:r>
            <a:r>
              <a:rPr lang="en-US" dirty="0"/>
              <a:t>)</a:t>
            </a:r>
          </a:p>
          <a:p>
            <a:pPr lvl="1"/>
            <a:r>
              <a:rPr lang="en-US" dirty="0"/>
              <a:t>or false negatives (for example, to predict </a:t>
            </a:r>
            <a:r>
              <a:rPr lang="en-US" i="1" dirty="0"/>
              <a:t>Remain </a:t>
            </a:r>
            <a:r>
              <a:rPr lang="en-US" dirty="0"/>
              <a:t>when the customer will actually </a:t>
            </a:r>
            <a:r>
              <a:rPr lang="en-US" i="1" dirty="0"/>
              <a:t>Churn</a:t>
            </a:r>
            <a:r>
              <a:rPr lang="en-US" dirty="0"/>
              <a:t>).</a:t>
            </a:r>
          </a:p>
        </p:txBody>
      </p:sp>
    </p:spTree>
    <p:extLst>
      <p:ext uri="{BB962C8B-B14F-4D97-AF65-F5344CB8AC3E}">
        <p14:creationId xmlns:p14="http://schemas.microsoft.com/office/powerpoint/2010/main" val="35910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2.3.3 </a:t>
            </a:r>
            <a:r>
              <a:rPr lang="en-US" b="1" i="1" dirty="0"/>
              <a:t>Receiver Operating Characteristic (ROC) Curve (2)</a:t>
            </a:r>
            <a:endParaRPr lang="en-US" dirty="0"/>
          </a:p>
        </p:txBody>
      </p:sp>
      <p:sp>
        <p:nvSpPr>
          <p:cNvPr id="3" name="Content Placeholder 2"/>
          <p:cNvSpPr>
            <a:spLocks noGrp="1"/>
          </p:cNvSpPr>
          <p:nvPr>
            <p:ph idx="1"/>
          </p:nvPr>
        </p:nvSpPr>
        <p:spPr>
          <a:xfrm>
            <a:off x="1104900" y="1600201"/>
            <a:ext cx="9982200" cy="577108"/>
          </a:xfrm>
        </p:spPr>
        <p:txBody>
          <a:bodyPr>
            <a:normAutofit fontScale="92500" lnSpcReduction="20000"/>
          </a:bodyPr>
          <a:lstStyle/>
          <a:p>
            <a:r>
              <a:rPr lang="en-US" dirty="0"/>
              <a:t>In general, for two class labels, C and ¬C, where “¬C” denotes “not C,” some working definitions and formulas follow:</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258368" y="2177308"/>
            <a:ext cx="6337052" cy="1889329"/>
          </a:xfrm>
          <a:prstGeom prst="rect">
            <a:avLst/>
          </a:prstGeom>
        </p:spPr>
      </p:pic>
      <p:pic>
        <p:nvPicPr>
          <p:cNvPr id="5" name="Picture 4"/>
          <p:cNvPicPr>
            <a:picLocks noChangeAspect="1"/>
          </p:cNvPicPr>
          <p:nvPr/>
        </p:nvPicPr>
        <p:blipFill>
          <a:blip r:embed="rId3"/>
          <a:stretch>
            <a:fillRect/>
          </a:stretch>
        </p:blipFill>
        <p:spPr>
          <a:xfrm>
            <a:off x="1258368" y="5500605"/>
            <a:ext cx="4582164" cy="733527"/>
          </a:xfrm>
          <a:prstGeom prst="rect">
            <a:avLst/>
          </a:prstGeom>
        </p:spPr>
      </p:pic>
      <p:pic>
        <p:nvPicPr>
          <p:cNvPr id="6" name="Picture 5"/>
          <p:cNvPicPr>
            <a:picLocks noChangeAspect="1"/>
          </p:cNvPicPr>
          <p:nvPr/>
        </p:nvPicPr>
        <p:blipFill>
          <a:blip r:embed="rId4"/>
          <a:stretch>
            <a:fillRect/>
          </a:stretch>
        </p:blipFill>
        <p:spPr>
          <a:xfrm>
            <a:off x="5685517" y="5033803"/>
            <a:ext cx="6506483" cy="1552792"/>
          </a:xfrm>
          <a:prstGeom prst="rect">
            <a:avLst/>
          </a:prstGeom>
        </p:spPr>
      </p:pic>
      <p:sp>
        <p:nvSpPr>
          <p:cNvPr id="7" name="TextBox 6"/>
          <p:cNvSpPr txBox="1"/>
          <p:nvPr/>
        </p:nvSpPr>
        <p:spPr>
          <a:xfrm>
            <a:off x="1104900" y="4138751"/>
            <a:ext cx="10723306" cy="1200329"/>
          </a:xfrm>
          <a:prstGeom prst="rect">
            <a:avLst/>
          </a:prstGeom>
          <a:noFill/>
        </p:spPr>
        <p:txBody>
          <a:bodyPr wrap="square" rtlCol="0">
            <a:spAutoFit/>
          </a:bodyPr>
          <a:lstStyle/>
          <a:p>
            <a:pPr marL="285750" indent="-285750">
              <a:buFont typeface="Arial" panose="020B0604020202020204" pitchFamily="34" charset="0"/>
              <a:buChar char="•"/>
            </a:pPr>
            <a:r>
              <a:rPr lang="en-US" b="1" i="1" dirty="0"/>
              <a:t>Receiver Operating Characteristic (ROC) </a:t>
            </a:r>
            <a:r>
              <a:rPr lang="en-US" dirty="0"/>
              <a:t>curve is the plot of the True Positive Rate (TPR) against the False Positive Rate (FPR)</a:t>
            </a:r>
          </a:p>
          <a:p>
            <a:pPr marL="285750" indent="-285750">
              <a:buFont typeface="Arial" panose="020B0604020202020204" pitchFamily="34" charset="0"/>
              <a:buChar char="•"/>
            </a:pPr>
            <a:r>
              <a:rPr lang="en-US" dirty="0"/>
              <a:t>Using the  ROCR package, the following R commands generate the ROC curve for the Churn example:</a:t>
            </a:r>
          </a:p>
        </p:txBody>
      </p:sp>
    </p:spTree>
    <p:extLst>
      <p:ext uri="{BB962C8B-B14F-4D97-AF65-F5344CB8AC3E}">
        <p14:creationId xmlns:p14="http://schemas.microsoft.com/office/powerpoint/2010/main" val="391929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2.3.3 </a:t>
            </a:r>
            <a:r>
              <a:rPr lang="en-US" b="1" i="1" dirty="0"/>
              <a:t>Receiver Operating Characteristic (ROC) Curve (3)</a:t>
            </a:r>
            <a:endParaRPr lang="en-US" dirty="0"/>
          </a:p>
        </p:txBody>
      </p:sp>
      <p:sp>
        <p:nvSpPr>
          <p:cNvPr id="3" name="Content Placeholder 2"/>
          <p:cNvSpPr>
            <a:spLocks noGrp="1"/>
          </p:cNvSpPr>
          <p:nvPr>
            <p:ph idx="1"/>
          </p:nvPr>
        </p:nvSpPr>
        <p:spPr>
          <a:xfrm>
            <a:off x="1104900" y="1600200"/>
            <a:ext cx="5797345" cy="4572000"/>
          </a:xfrm>
        </p:spPr>
        <p:txBody>
          <a:bodyPr>
            <a:normAutofit fontScale="92500" lnSpcReduction="20000"/>
          </a:bodyPr>
          <a:lstStyle/>
          <a:p>
            <a:r>
              <a:rPr lang="en-US" dirty="0"/>
              <a:t>Usefulness of this plot in Figure 6-15 is that the preferred outcome of a classifier is to have a low FPR and a high TPR. </a:t>
            </a:r>
          </a:p>
          <a:p>
            <a:r>
              <a:rPr lang="en-US" dirty="0"/>
              <a:t>So, when moving from left to right on the FPR axis, a good model/classifier has the TPR rapidly approach values near 1, with only a small change in FPR. </a:t>
            </a:r>
          </a:p>
          <a:p>
            <a:r>
              <a:rPr lang="en-US" dirty="0"/>
              <a:t>The closer the ROC curve tracks along the vertical axis and approaches the upper-left hand of the plot, near the point (0,1), the better the model/classifier performs. </a:t>
            </a:r>
          </a:p>
          <a:p>
            <a:r>
              <a:rPr lang="en-US" dirty="0"/>
              <a:t>Thus, a useful metric is to compute the area under the ROC curve (AUC). By examining the axes, it can be seen that the theoretical maximum for the area is 1.</a:t>
            </a:r>
          </a:p>
        </p:txBody>
      </p:sp>
      <p:pic>
        <p:nvPicPr>
          <p:cNvPr id="4" name="Picture 3"/>
          <p:cNvPicPr>
            <a:picLocks noChangeAspect="1"/>
          </p:cNvPicPr>
          <p:nvPr/>
        </p:nvPicPr>
        <p:blipFill>
          <a:blip r:embed="rId2"/>
          <a:stretch>
            <a:fillRect/>
          </a:stretch>
        </p:blipFill>
        <p:spPr>
          <a:xfrm>
            <a:off x="6983155" y="1600200"/>
            <a:ext cx="4924940" cy="3148780"/>
          </a:xfrm>
          <a:prstGeom prst="rect">
            <a:avLst/>
          </a:prstGeom>
        </p:spPr>
      </p:pic>
      <p:sp>
        <p:nvSpPr>
          <p:cNvPr id="5" name="TextBox 4"/>
          <p:cNvSpPr txBox="1"/>
          <p:nvPr/>
        </p:nvSpPr>
        <p:spPr>
          <a:xfrm>
            <a:off x="7993626" y="5037206"/>
            <a:ext cx="3554361" cy="646331"/>
          </a:xfrm>
          <a:prstGeom prst="rect">
            <a:avLst/>
          </a:prstGeom>
          <a:noFill/>
        </p:spPr>
        <p:txBody>
          <a:bodyPr wrap="square" rtlCol="0">
            <a:spAutoFit/>
          </a:bodyPr>
          <a:lstStyle/>
          <a:p>
            <a:r>
              <a:rPr lang="en-US" b="1" dirty="0"/>
              <a:t>FIGURE 6-15 </a:t>
            </a:r>
            <a:r>
              <a:rPr lang="en-US" i="1" dirty="0"/>
              <a:t>ROC curve for the churn example</a:t>
            </a:r>
            <a:endParaRPr lang="en-US" dirty="0"/>
          </a:p>
        </p:txBody>
      </p:sp>
    </p:spTree>
    <p:extLst>
      <p:ext uri="{BB962C8B-B14F-4D97-AF65-F5344CB8AC3E}">
        <p14:creationId xmlns:p14="http://schemas.microsoft.com/office/powerpoint/2010/main" val="4413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Use cases</a:t>
            </a:r>
          </a:p>
        </p:txBody>
      </p:sp>
      <p:sp>
        <p:nvSpPr>
          <p:cNvPr id="3" name="Content Placeholder 2"/>
          <p:cNvSpPr>
            <a:spLocks noGrp="1"/>
          </p:cNvSpPr>
          <p:nvPr>
            <p:ph idx="1"/>
          </p:nvPr>
        </p:nvSpPr>
        <p:spPr/>
        <p:txBody>
          <a:bodyPr>
            <a:normAutofit fontScale="92500" lnSpcReduction="10000"/>
          </a:bodyPr>
          <a:lstStyle/>
          <a:p>
            <a:r>
              <a:rPr lang="en-US" b="1" dirty="0"/>
              <a:t>Real estate: </a:t>
            </a:r>
            <a:r>
              <a:rPr lang="en-US" dirty="0"/>
              <a:t>be used to model residential home prices as a function of the home’s living area. Such a model helps set or evaluate the list price of a home on the market. </a:t>
            </a:r>
          </a:p>
          <a:p>
            <a:r>
              <a:rPr lang="en-US" b="1" dirty="0"/>
              <a:t>Demand forecasting: U</a:t>
            </a:r>
            <a:r>
              <a:rPr lang="en-US" dirty="0"/>
              <a:t>se linear regression models to predict demand for goods and services. For example, restaurant chains can appropriately prepare for the predicted type and quantity of food that customers will consume based upon the weather, the day of the week, whether an item is offered as a special, the time of day, and the reservation volume. Similar models for predicting retail sales, emergency room visits, and ambulance dispatches. </a:t>
            </a:r>
          </a:p>
          <a:p>
            <a:r>
              <a:rPr lang="en-US" b="1" dirty="0"/>
              <a:t>Medical: </a:t>
            </a:r>
            <a:r>
              <a:rPr lang="en-US" dirty="0"/>
              <a:t>Used to analyze the effect of a proposed radiation treatment on reducing tumor sizes. Input variables might include duration of a single radiation treatment, frequency of radiation treatment, and patient attributes such as age or weight.</a:t>
            </a:r>
          </a:p>
        </p:txBody>
      </p:sp>
    </p:spTree>
    <p:extLst>
      <p:ext uri="{BB962C8B-B14F-4D97-AF65-F5344CB8AC3E}">
        <p14:creationId xmlns:p14="http://schemas.microsoft.com/office/powerpoint/2010/main" val="55379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2.3.3 </a:t>
            </a:r>
            <a:r>
              <a:rPr lang="en-US" b="1" i="1" dirty="0"/>
              <a:t>Receiver Operating Characteristic (ROC) Curve (4)</a:t>
            </a:r>
            <a:endParaRPr lang="en-US" dirty="0"/>
          </a:p>
        </p:txBody>
      </p:sp>
      <p:sp>
        <p:nvSpPr>
          <p:cNvPr id="3" name="Content Placeholder 2"/>
          <p:cNvSpPr>
            <a:spLocks noGrp="1"/>
          </p:cNvSpPr>
          <p:nvPr>
            <p:ph idx="1"/>
          </p:nvPr>
        </p:nvSpPr>
        <p:spPr/>
        <p:txBody>
          <a:bodyPr/>
          <a:lstStyle/>
          <a:p>
            <a:r>
              <a:rPr lang="en-US" dirty="0"/>
              <a:t>To illustrate how the FPR and TPR values are dependent on the threshold value used for the classifier, the plot in Figure 6-16 was constructed using the following R code:</a:t>
            </a:r>
          </a:p>
        </p:txBody>
      </p:sp>
      <p:pic>
        <p:nvPicPr>
          <p:cNvPr id="4" name="Picture 3"/>
          <p:cNvPicPr>
            <a:picLocks noChangeAspect="1"/>
          </p:cNvPicPr>
          <p:nvPr/>
        </p:nvPicPr>
        <p:blipFill>
          <a:blip r:embed="rId2"/>
          <a:stretch>
            <a:fillRect/>
          </a:stretch>
        </p:blipFill>
        <p:spPr>
          <a:xfrm>
            <a:off x="1272087" y="2712561"/>
            <a:ext cx="6049219" cy="3143689"/>
          </a:xfrm>
          <a:prstGeom prst="rect">
            <a:avLst/>
          </a:prstGeom>
        </p:spPr>
      </p:pic>
      <p:pic>
        <p:nvPicPr>
          <p:cNvPr id="5" name="Picture 4"/>
          <p:cNvPicPr>
            <a:picLocks noChangeAspect="1"/>
          </p:cNvPicPr>
          <p:nvPr/>
        </p:nvPicPr>
        <p:blipFill>
          <a:blip r:embed="rId3"/>
          <a:stretch>
            <a:fillRect/>
          </a:stretch>
        </p:blipFill>
        <p:spPr>
          <a:xfrm>
            <a:off x="7064477" y="2712562"/>
            <a:ext cx="4854072" cy="2486852"/>
          </a:xfrm>
          <a:prstGeom prst="rect">
            <a:avLst/>
          </a:prstGeom>
        </p:spPr>
      </p:pic>
      <p:sp>
        <p:nvSpPr>
          <p:cNvPr id="6" name="TextBox 5"/>
          <p:cNvSpPr txBox="1"/>
          <p:nvPr/>
        </p:nvSpPr>
        <p:spPr>
          <a:xfrm>
            <a:off x="8008374" y="5577288"/>
            <a:ext cx="3696929" cy="923330"/>
          </a:xfrm>
          <a:prstGeom prst="rect">
            <a:avLst/>
          </a:prstGeom>
          <a:noFill/>
        </p:spPr>
        <p:txBody>
          <a:bodyPr wrap="square" rtlCol="0">
            <a:spAutoFit/>
          </a:bodyPr>
          <a:lstStyle/>
          <a:p>
            <a:r>
              <a:rPr lang="en-US" b="1" dirty="0"/>
              <a:t>FIGURE 6-16 </a:t>
            </a:r>
            <a:r>
              <a:rPr lang="en-US" i="1" dirty="0"/>
              <a:t>The effect of the threshold value in the churn example</a:t>
            </a:r>
            <a:endParaRPr lang="en-US" dirty="0"/>
          </a:p>
        </p:txBody>
      </p:sp>
    </p:spTree>
    <p:extLst>
      <p:ext uri="{BB962C8B-B14F-4D97-AF65-F5344CB8AC3E}">
        <p14:creationId xmlns:p14="http://schemas.microsoft.com/office/powerpoint/2010/main" val="213524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2.3.3 </a:t>
            </a:r>
            <a:r>
              <a:rPr lang="en-US" b="1" i="1" dirty="0"/>
              <a:t>Receiver Operating Characteristic (ROC) Curve (5)</a:t>
            </a:r>
            <a:endParaRPr lang="en-US" dirty="0"/>
          </a:p>
        </p:txBody>
      </p:sp>
      <p:sp>
        <p:nvSpPr>
          <p:cNvPr id="3" name="Content Placeholder 2"/>
          <p:cNvSpPr>
            <a:spLocks noGrp="1"/>
          </p:cNvSpPr>
          <p:nvPr>
            <p:ph idx="1"/>
          </p:nvPr>
        </p:nvSpPr>
        <p:spPr>
          <a:xfrm>
            <a:off x="1104899" y="1600200"/>
            <a:ext cx="10516829" cy="3679723"/>
          </a:xfrm>
        </p:spPr>
        <p:txBody>
          <a:bodyPr>
            <a:normAutofit fontScale="85000" lnSpcReduction="10000"/>
          </a:bodyPr>
          <a:lstStyle/>
          <a:p>
            <a:r>
              <a:rPr lang="en-US" dirty="0"/>
              <a:t>For a threshold value of 0, every item is classified as a positive outcome. Thus, the TPR value is 1.</a:t>
            </a:r>
          </a:p>
          <a:p>
            <a:r>
              <a:rPr lang="en-US" dirty="0"/>
              <a:t> However, all the negatives are also classified as a positive, and the FPR value is also 1. As the threshold value increases, more and more negative class labels are assigned. </a:t>
            </a:r>
          </a:p>
          <a:p>
            <a:r>
              <a:rPr lang="en-US" dirty="0"/>
              <a:t>Thus, the FPR and TPR values decrease. When the threshold reaches 1, no positive labels are assigned, and the FPR and TPR values are both 0.</a:t>
            </a:r>
          </a:p>
          <a:p>
            <a:r>
              <a:rPr lang="en-US" dirty="0"/>
              <a:t>For the purposes of a classifier, a commonly used threshold value is 0.5. A positive label is assigned for any probability of 0.5 or greater. Otherwise, a negative label is assigned. </a:t>
            </a:r>
          </a:p>
          <a:p>
            <a:r>
              <a:rPr lang="en-US" dirty="0"/>
              <a:t>the following R code illustrates, in the analysis of the Churn dataset, the 0.5 threshold corresponds to a TPR value of 0.56 and a FPR value of 0.08.</a:t>
            </a:r>
          </a:p>
        </p:txBody>
      </p:sp>
      <p:pic>
        <p:nvPicPr>
          <p:cNvPr id="4" name="Picture 3"/>
          <p:cNvPicPr>
            <a:picLocks noChangeAspect="1"/>
          </p:cNvPicPr>
          <p:nvPr/>
        </p:nvPicPr>
        <p:blipFill>
          <a:blip r:embed="rId2"/>
          <a:stretch>
            <a:fillRect/>
          </a:stretch>
        </p:blipFill>
        <p:spPr>
          <a:xfrm>
            <a:off x="1104899" y="5367749"/>
            <a:ext cx="6926082" cy="957980"/>
          </a:xfrm>
          <a:prstGeom prst="rect">
            <a:avLst/>
          </a:prstGeom>
        </p:spPr>
      </p:pic>
    </p:spTree>
    <p:extLst>
      <p:ext uri="{BB962C8B-B14F-4D97-AF65-F5344CB8AC3E}">
        <p14:creationId xmlns:p14="http://schemas.microsoft.com/office/powerpoint/2010/main" val="338329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2.3.3 </a:t>
            </a:r>
            <a:r>
              <a:rPr lang="en-US" b="1" i="1" dirty="0"/>
              <a:t>Receiver Operating Characteristic (ROC) Curve (6)</a:t>
            </a:r>
            <a:endParaRPr lang="en-US" dirty="0"/>
          </a:p>
        </p:txBody>
      </p:sp>
      <p:sp>
        <p:nvSpPr>
          <p:cNvPr id="3" name="Content Placeholder 2"/>
          <p:cNvSpPr>
            <a:spLocks noGrp="1"/>
          </p:cNvSpPr>
          <p:nvPr>
            <p:ph idx="1"/>
          </p:nvPr>
        </p:nvSpPr>
        <p:spPr>
          <a:xfrm>
            <a:off x="1104900" y="1600199"/>
            <a:ext cx="9982200" cy="3381068"/>
          </a:xfrm>
        </p:spPr>
        <p:txBody>
          <a:bodyPr>
            <a:normAutofit fontScale="92500" lnSpcReduction="20000"/>
          </a:bodyPr>
          <a:lstStyle/>
          <a:p>
            <a:r>
              <a:rPr lang="en-US" dirty="0"/>
              <a:t>Thus, 56% of customers who will churn are properly classified with the </a:t>
            </a:r>
            <a:r>
              <a:rPr lang="en-US" i="1" dirty="0"/>
              <a:t>Churn </a:t>
            </a:r>
            <a:r>
              <a:rPr lang="en-US" dirty="0"/>
              <a:t>label, and 8% of the customers who will remain as customers are improperly labeled as </a:t>
            </a:r>
            <a:r>
              <a:rPr lang="en-US" i="1" dirty="0"/>
              <a:t>Churn</a:t>
            </a:r>
            <a:r>
              <a:rPr lang="en-US" dirty="0"/>
              <a:t>. </a:t>
            </a:r>
          </a:p>
          <a:p>
            <a:r>
              <a:rPr lang="en-US" dirty="0"/>
              <a:t>If identifying only 56% of the churners is not acceptable, then the threshold could be lowered. </a:t>
            </a:r>
          </a:p>
          <a:p>
            <a:r>
              <a:rPr lang="en-US" dirty="0"/>
              <a:t>For example, suppose it was decided to classify with a </a:t>
            </a:r>
            <a:r>
              <a:rPr lang="en-US" i="1" dirty="0"/>
              <a:t>Churn </a:t>
            </a:r>
            <a:r>
              <a:rPr lang="en-US" dirty="0"/>
              <a:t>label any customer with a probability of churning greater than 0.15. Then the following R code indicates that the corresponding TPR and FPR values are 0.91 and 0.29, respectively. </a:t>
            </a:r>
          </a:p>
          <a:p>
            <a:r>
              <a:rPr lang="en-US" dirty="0"/>
              <a:t>Thus, 91% of the customers who will churn are properly identified, but at a cost of misclassifying 29% of the customers who will remain.</a:t>
            </a:r>
          </a:p>
        </p:txBody>
      </p:sp>
      <p:pic>
        <p:nvPicPr>
          <p:cNvPr id="4" name="Picture 3"/>
          <p:cNvPicPr>
            <a:picLocks noChangeAspect="1"/>
          </p:cNvPicPr>
          <p:nvPr/>
        </p:nvPicPr>
        <p:blipFill>
          <a:blip r:embed="rId2"/>
          <a:stretch>
            <a:fillRect/>
          </a:stretch>
        </p:blipFill>
        <p:spPr>
          <a:xfrm>
            <a:off x="5487655" y="5189210"/>
            <a:ext cx="6201640" cy="1419423"/>
          </a:xfrm>
          <a:prstGeom prst="rect">
            <a:avLst/>
          </a:prstGeom>
        </p:spPr>
      </p:pic>
      <p:sp>
        <p:nvSpPr>
          <p:cNvPr id="5" name="TextBox 4"/>
          <p:cNvSpPr txBox="1"/>
          <p:nvPr/>
        </p:nvSpPr>
        <p:spPr>
          <a:xfrm>
            <a:off x="1104900" y="5189210"/>
            <a:ext cx="4500743" cy="1200329"/>
          </a:xfrm>
          <a:prstGeom prst="rect">
            <a:avLst/>
          </a:prstGeom>
          <a:noFill/>
        </p:spPr>
        <p:txBody>
          <a:bodyPr wrap="square" rtlCol="0">
            <a:spAutoFit/>
          </a:bodyPr>
          <a:lstStyle/>
          <a:p>
            <a:r>
              <a:rPr lang="en-US" dirty="0"/>
              <a:t>The ROC curve is useful for evaluating other classifiers and will be utilized again in Chapter 7, “Advanced Analytical Theory and Methods: Classification.”</a:t>
            </a:r>
          </a:p>
        </p:txBody>
      </p:sp>
    </p:spTree>
    <p:extLst>
      <p:ext uri="{BB962C8B-B14F-4D97-AF65-F5344CB8AC3E}">
        <p14:creationId xmlns:p14="http://schemas.microsoft.com/office/powerpoint/2010/main" val="194227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2.3.4 </a:t>
            </a:r>
            <a:r>
              <a:rPr lang="en-US" b="1" i="1" dirty="0"/>
              <a:t>Histogram of the Probabilities</a:t>
            </a:r>
            <a:endParaRPr lang="en-US" b="1" dirty="0"/>
          </a:p>
        </p:txBody>
      </p:sp>
      <p:sp>
        <p:nvSpPr>
          <p:cNvPr id="3" name="Content Placeholder 2"/>
          <p:cNvSpPr>
            <a:spLocks noGrp="1"/>
          </p:cNvSpPr>
          <p:nvPr>
            <p:ph idx="1"/>
          </p:nvPr>
        </p:nvSpPr>
        <p:spPr>
          <a:xfrm>
            <a:off x="811162" y="1600200"/>
            <a:ext cx="5855110" cy="4572000"/>
          </a:xfrm>
        </p:spPr>
        <p:txBody>
          <a:bodyPr>
            <a:normAutofit fontScale="77500" lnSpcReduction="20000"/>
          </a:bodyPr>
          <a:lstStyle/>
          <a:p>
            <a:r>
              <a:rPr lang="en-US" dirty="0"/>
              <a:t>It can be useful to visualize the observed responses against the estimated probabilities provided by the logistic regression.</a:t>
            </a:r>
          </a:p>
          <a:p>
            <a:r>
              <a:rPr lang="en-US" dirty="0"/>
              <a:t>Figure 6-17 provides overlaying histograms for the customers who churned and for the customers who remained as customers. </a:t>
            </a:r>
          </a:p>
          <a:p>
            <a:r>
              <a:rPr lang="en-US" dirty="0"/>
              <a:t>With a proper fitting logistic model, the customers who remained tend to have a low probability of churning. Conversely, the customers who churned have a high probability of churning again. </a:t>
            </a:r>
          </a:p>
          <a:p>
            <a:r>
              <a:rPr lang="en-US" dirty="0"/>
              <a:t>This histogram plot helps visualize the number of items to be properly classified or misclassified. </a:t>
            </a:r>
          </a:p>
          <a:p>
            <a:r>
              <a:rPr lang="en-US" dirty="0"/>
              <a:t>In the Churn example, an ideal histogram plot would have the remaining customers grouped at the left side of the plot, the customers who churned at the right side of the plot, and no overlap of these two groups.</a:t>
            </a:r>
          </a:p>
        </p:txBody>
      </p:sp>
      <p:pic>
        <p:nvPicPr>
          <p:cNvPr id="4" name="Picture 3"/>
          <p:cNvPicPr>
            <a:picLocks noChangeAspect="1"/>
          </p:cNvPicPr>
          <p:nvPr/>
        </p:nvPicPr>
        <p:blipFill>
          <a:blip r:embed="rId2"/>
          <a:stretch>
            <a:fillRect/>
          </a:stretch>
        </p:blipFill>
        <p:spPr>
          <a:xfrm>
            <a:off x="6863222" y="1832774"/>
            <a:ext cx="5027522" cy="2827716"/>
          </a:xfrm>
          <a:prstGeom prst="rect">
            <a:avLst/>
          </a:prstGeom>
        </p:spPr>
      </p:pic>
      <p:sp>
        <p:nvSpPr>
          <p:cNvPr id="5" name="TextBox 4"/>
          <p:cNvSpPr txBox="1"/>
          <p:nvPr/>
        </p:nvSpPr>
        <p:spPr>
          <a:xfrm>
            <a:off x="7506929" y="5161936"/>
            <a:ext cx="4050890" cy="646331"/>
          </a:xfrm>
          <a:prstGeom prst="rect">
            <a:avLst/>
          </a:prstGeom>
          <a:noFill/>
        </p:spPr>
        <p:txBody>
          <a:bodyPr wrap="square" rtlCol="0">
            <a:spAutoFit/>
          </a:bodyPr>
          <a:lstStyle/>
          <a:p>
            <a:r>
              <a:rPr lang="en-US" b="1" dirty="0"/>
              <a:t>FIGURE 6-17 </a:t>
            </a:r>
            <a:r>
              <a:rPr lang="en-US" i="1" dirty="0"/>
              <a:t>Customer counts versus estimated churn probability</a:t>
            </a:r>
            <a:endParaRPr lang="en-US" dirty="0"/>
          </a:p>
        </p:txBody>
      </p:sp>
    </p:spTree>
    <p:extLst>
      <p:ext uri="{BB962C8B-B14F-4D97-AF65-F5344CB8AC3E}">
        <p14:creationId xmlns:p14="http://schemas.microsoft.com/office/powerpoint/2010/main" val="347250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Reasons to Choose and Cautions (1)</a:t>
            </a:r>
            <a:endParaRPr lang="en-US" dirty="0"/>
          </a:p>
        </p:txBody>
      </p:sp>
      <p:sp>
        <p:nvSpPr>
          <p:cNvPr id="3" name="Content Placeholder 2"/>
          <p:cNvSpPr>
            <a:spLocks noGrp="1"/>
          </p:cNvSpPr>
          <p:nvPr>
            <p:ph idx="1"/>
          </p:nvPr>
        </p:nvSpPr>
        <p:spPr/>
        <p:txBody>
          <a:bodyPr>
            <a:normAutofit fontScale="92500" lnSpcReduction="10000"/>
          </a:bodyPr>
          <a:lstStyle/>
          <a:p>
            <a:r>
              <a:rPr lang="en-US" dirty="0"/>
              <a:t>Linear regression is suitable when the input variables are continuous or discrete, including categorical data types, but the outcome variable is continuous. </a:t>
            </a:r>
          </a:p>
          <a:p>
            <a:r>
              <a:rPr lang="en-US" dirty="0"/>
              <a:t>If the outcome variable is categorical, logistic regression is a better choice.</a:t>
            </a:r>
          </a:p>
          <a:p>
            <a:r>
              <a:rPr lang="en-US" dirty="0"/>
              <a:t>Both models assume a linear additive function of the input variables. If such an assumption does not hold true, both regression techniques perform poorly. </a:t>
            </a:r>
          </a:p>
          <a:p>
            <a:r>
              <a:rPr lang="en-US" dirty="0"/>
              <a:t>Furthermore, in linear regression, the assumption of normally distributed error terms with a constant variance is important for many of the statistical inferences that can be considered. </a:t>
            </a:r>
          </a:p>
          <a:p>
            <a:r>
              <a:rPr lang="en-US" dirty="0"/>
              <a:t>If the various assumptions do not appear to hold, the appropriate transformations need to be applied to the data.</a:t>
            </a:r>
          </a:p>
        </p:txBody>
      </p:sp>
    </p:spTree>
    <p:extLst>
      <p:ext uri="{BB962C8B-B14F-4D97-AF65-F5344CB8AC3E}">
        <p14:creationId xmlns:p14="http://schemas.microsoft.com/office/powerpoint/2010/main" val="53531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Reasons to Choose and Cautions (2)</a:t>
            </a:r>
            <a:endParaRPr lang="en-US" dirty="0"/>
          </a:p>
        </p:txBody>
      </p:sp>
      <p:sp>
        <p:nvSpPr>
          <p:cNvPr id="3" name="Content Placeholder 2"/>
          <p:cNvSpPr>
            <a:spLocks noGrp="1"/>
          </p:cNvSpPr>
          <p:nvPr>
            <p:ph idx="1"/>
          </p:nvPr>
        </p:nvSpPr>
        <p:spPr>
          <a:xfrm>
            <a:off x="1104899" y="1600200"/>
            <a:ext cx="10752803" cy="4572000"/>
          </a:xfrm>
        </p:spPr>
        <p:txBody>
          <a:bodyPr>
            <a:normAutofit fontScale="85000" lnSpcReduction="10000"/>
          </a:bodyPr>
          <a:lstStyle/>
          <a:p>
            <a:r>
              <a:rPr lang="en-US" dirty="0"/>
              <a:t>Although a collection of input variables may be a good predictor for the outcome variable, the analyst should not infer that the input variables directly cause an outcome.</a:t>
            </a:r>
          </a:p>
          <a:p>
            <a:r>
              <a:rPr lang="en-US" dirty="0"/>
              <a:t>For example, it may be identified that those individuals who have regular dentist visits may have a reduced risk of heart attacks. However, simply sending someone to the dentist almost certainly has no effect on that person’s chance of having a heart attack. </a:t>
            </a:r>
          </a:p>
          <a:p>
            <a:r>
              <a:rPr lang="en-US" dirty="0"/>
              <a:t>It is possible that regular dentist visits may indicate a person’s overall health and dietary choices, which may have a more direct impact on a person’s health. This example illustrates the commonly known expression, “Correlation does not imply causation.”</a:t>
            </a:r>
          </a:p>
          <a:p>
            <a:r>
              <a:rPr lang="en-US" dirty="0"/>
              <a:t>Use caution when applying an already fitted model to data that falls outside the dataset used to train the model. The linear relationship in a regression model may no longer hold at values outside the training dataset. </a:t>
            </a:r>
          </a:p>
          <a:p>
            <a:r>
              <a:rPr lang="en-US" dirty="0"/>
              <a:t>For example, if income was an input variable and the values of income ranged from $35,000 to $90,000, applying the model to incomes well outside those incomes could result in inaccurate estimates and predictions.</a:t>
            </a:r>
          </a:p>
        </p:txBody>
      </p:sp>
    </p:spTree>
    <p:extLst>
      <p:ext uri="{BB962C8B-B14F-4D97-AF65-F5344CB8AC3E}">
        <p14:creationId xmlns:p14="http://schemas.microsoft.com/office/powerpoint/2010/main" val="278021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Reasons to Choose and Cautions (3)</a:t>
            </a:r>
            <a:endParaRPr lang="en-US" dirty="0"/>
          </a:p>
        </p:txBody>
      </p:sp>
      <p:sp>
        <p:nvSpPr>
          <p:cNvPr id="3" name="Content Placeholder 2"/>
          <p:cNvSpPr>
            <a:spLocks noGrp="1"/>
          </p:cNvSpPr>
          <p:nvPr>
            <p:ph idx="1"/>
          </p:nvPr>
        </p:nvSpPr>
        <p:spPr>
          <a:xfrm>
            <a:off x="824680" y="1408027"/>
            <a:ext cx="10900287" cy="4683058"/>
          </a:xfrm>
        </p:spPr>
        <p:txBody>
          <a:bodyPr>
            <a:normAutofit fontScale="77500" lnSpcReduction="20000"/>
          </a:bodyPr>
          <a:lstStyle/>
          <a:p>
            <a:r>
              <a:rPr lang="en-US" dirty="0"/>
              <a:t>The income regression example in Section 1.2 mentioned the possibility of using categorical variables to represent the 50 U.S. states. </a:t>
            </a:r>
          </a:p>
          <a:p>
            <a:r>
              <a:rPr lang="en-US" dirty="0"/>
              <a:t>In a linear regression model, the state of residence would provide a simple additive term to the income model but no other impact on the coefficients of the other input variables, such as </a:t>
            </a:r>
            <a:r>
              <a:rPr lang="en-US" i="1" dirty="0"/>
              <a:t>Age </a:t>
            </a:r>
            <a:r>
              <a:rPr lang="en-US" dirty="0"/>
              <a:t>and </a:t>
            </a:r>
            <a:r>
              <a:rPr lang="en-US" i="1" dirty="0"/>
              <a:t>Education</a:t>
            </a:r>
            <a:r>
              <a:rPr lang="en-US" dirty="0"/>
              <a:t>. </a:t>
            </a:r>
          </a:p>
          <a:p>
            <a:r>
              <a:rPr lang="en-US" dirty="0"/>
              <a:t>However, if state does influence the other variables’ impact to the income model, an alternative approach would be to build 50 separate linear regression models: one model for each state. Such an approach is an example of the options and decisions that the data scientist must be willing to consider.</a:t>
            </a:r>
          </a:p>
          <a:p>
            <a:r>
              <a:rPr lang="en-US" dirty="0"/>
              <a:t>If several of the input variables are highly correlated to each other, the condition is known as </a:t>
            </a:r>
            <a:r>
              <a:rPr lang="en-US" b="1" i="1" dirty="0"/>
              <a:t>multicollinearity</a:t>
            </a:r>
            <a:r>
              <a:rPr lang="en-US" dirty="0"/>
              <a:t>. Multicollinearity can often lead to coefficient estimates that are relatively large in absolute magnitude and may be of inappropriate direction (negative or positive sign). </a:t>
            </a:r>
          </a:p>
          <a:p>
            <a:r>
              <a:rPr lang="en-US" dirty="0"/>
              <a:t>When possible, the majority of these correlated variables should be removed from the model or replaced by a new variable that is a function of the correlated variables. </a:t>
            </a:r>
          </a:p>
          <a:p>
            <a:r>
              <a:rPr lang="en-US" dirty="0"/>
              <a:t>For example, in a medical application of regression, </a:t>
            </a:r>
            <a:r>
              <a:rPr lang="en-US" i="1" dirty="0"/>
              <a:t>height </a:t>
            </a:r>
            <a:r>
              <a:rPr lang="en-US" dirty="0"/>
              <a:t>and </a:t>
            </a:r>
            <a:r>
              <a:rPr lang="en-US" i="1" dirty="0"/>
              <a:t>weight </a:t>
            </a:r>
            <a:r>
              <a:rPr lang="en-US" dirty="0"/>
              <a:t>may be considered important input variables, but these variables tend to be correlated. In this case, it may be useful to use the Body Mass Index (BMI), which is a function of a person’s height and weight.</a:t>
            </a:r>
          </a:p>
        </p:txBody>
      </p:sp>
      <p:pic>
        <p:nvPicPr>
          <p:cNvPr id="4" name="Picture 3"/>
          <p:cNvPicPr>
            <a:picLocks noChangeAspect="1"/>
          </p:cNvPicPr>
          <p:nvPr/>
        </p:nvPicPr>
        <p:blipFill>
          <a:blip r:embed="rId2"/>
          <a:stretch>
            <a:fillRect/>
          </a:stretch>
        </p:blipFill>
        <p:spPr>
          <a:xfrm>
            <a:off x="1464027" y="6036493"/>
            <a:ext cx="4810796" cy="619211"/>
          </a:xfrm>
          <a:prstGeom prst="rect">
            <a:avLst/>
          </a:prstGeom>
        </p:spPr>
      </p:pic>
    </p:spTree>
    <p:extLst>
      <p:ext uri="{BB962C8B-B14F-4D97-AF65-F5344CB8AC3E}">
        <p14:creationId xmlns:p14="http://schemas.microsoft.com/office/powerpoint/2010/main" val="424873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Additional Regression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the case of multicollinearity, it may make sense to place some restrictions on the magnitudes of the estimated coefficients.</a:t>
            </a:r>
          </a:p>
          <a:p>
            <a:r>
              <a:rPr lang="en-US" b="1" i="1" dirty="0"/>
              <a:t>Ridge regression</a:t>
            </a:r>
            <a:r>
              <a:rPr lang="en-US" dirty="0"/>
              <a:t>, which applies a penalty based on the size of the coefficients, is one technique that can be applied. In fitting a linear regression model, the objective is to find the values of the coefficients that minimize the sum of the residuals squared. In ridge regression, a penalty term proportional to the sum of the squares of the coefficients is added to the sum of the residuals squared. </a:t>
            </a:r>
          </a:p>
          <a:p>
            <a:r>
              <a:rPr lang="en-US" b="1" i="1" dirty="0"/>
              <a:t>Lasso regression </a:t>
            </a:r>
            <a:r>
              <a:rPr lang="en-US" dirty="0"/>
              <a:t>is a related modeling technique in which the penalty is proportional to the sum of the absolute values of the coefficients.</a:t>
            </a:r>
          </a:p>
          <a:p>
            <a:r>
              <a:rPr lang="en-US" dirty="0"/>
              <a:t>Only binary outcome variables were examined in the use of logistic regression. If the outcome variable can assume more than two states, </a:t>
            </a:r>
            <a:r>
              <a:rPr lang="en-US" b="1" i="1" dirty="0"/>
              <a:t>multinomial logistic regression </a:t>
            </a:r>
            <a:r>
              <a:rPr lang="en-US" dirty="0"/>
              <a:t>can be used</a:t>
            </a:r>
          </a:p>
        </p:txBody>
      </p:sp>
    </p:spTree>
    <p:extLst>
      <p:ext uri="{BB962C8B-B14F-4D97-AF65-F5344CB8AC3E}">
        <p14:creationId xmlns:p14="http://schemas.microsoft.com/office/powerpoint/2010/main" val="144855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Discussed the use of linear regression and logistic regression to model historical data and to predict future outcomes</a:t>
            </a:r>
          </a:p>
          <a:p>
            <a:r>
              <a:rPr lang="en-US" dirty="0"/>
              <a:t>Using R, examples of each regression technique were presented. Several diagnostics to evaluate the models and the underlying assumptions were covered.</a:t>
            </a:r>
          </a:p>
          <a:p>
            <a:r>
              <a:rPr lang="en-US" dirty="0"/>
              <a:t>Although regression analysis is relatively straightforward to perform using many existing software packages, considerable care must be taken in performing and interpreting a regression analysis.</a:t>
            </a:r>
          </a:p>
          <a:p>
            <a:r>
              <a:rPr lang="en-US" dirty="0"/>
              <a:t>Data scientist needs to do the following</a:t>
            </a:r>
          </a:p>
          <a:p>
            <a:pPr lvl="1"/>
            <a:r>
              <a:rPr lang="en-US" dirty="0"/>
              <a:t>Determine the best input variables and their relationship to the outcome variable .</a:t>
            </a:r>
          </a:p>
          <a:p>
            <a:pPr lvl="1"/>
            <a:r>
              <a:rPr lang="en-US" dirty="0"/>
              <a:t>Understand the underlying assumptions and their impact on the modeling results.</a:t>
            </a:r>
          </a:p>
          <a:p>
            <a:pPr lvl="1"/>
            <a:r>
              <a:rPr lang="en-US" dirty="0"/>
              <a:t>Transform the variables, as appropriate, to achieve adherence to the model assumptions.</a:t>
            </a:r>
          </a:p>
          <a:p>
            <a:pPr lvl="1"/>
            <a:r>
              <a:rPr lang="en-US" dirty="0"/>
              <a:t>Decide whether building one comprehensive model is the best choice or consider building many models on partitions of the data.</a:t>
            </a:r>
          </a:p>
        </p:txBody>
      </p:sp>
    </p:spTree>
    <p:extLst>
      <p:ext uri="{BB962C8B-B14F-4D97-AF65-F5344CB8AC3E}">
        <p14:creationId xmlns:p14="http://schemas.microsoft.com/office/powerpoint/2010/main" val="3873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Model Description (1)</a:t>
            </a:r>
          </a:p>
        </p:txBody>
      </p:sp>
      <p:sp>
        <p:nvSpPr>
          <p:cNvPr id="3" name="Content Placeholder 2"/>
          <p:cNvSpPr>
            <a:spLocks noGrp="1"/>
          </p:cNvSpPr>
          <p:nvPr>
            <p:ph idx="1"/>
          </p:nvPr>
        </p:nvSpPr>
        <p:spPr/>
        <p:txBody>
          <a:bodyPr>
            <a:normAutofit/>
          </a:bodyPr>
          <a:lstStyle/>
          <a:p>
            <a:r>
              <a:rPr lang="en-US" dirty="0"/>
              <a:t>Assumes that there is a linear relationship between the input variables and the outcome variable expressed in Equation 6-1.</a:t>
            </a:r>
          </a:p>
          <a:p>
            <a:endParaRPr lang="en-US" dirty="0"/>
          </a:p>
          <a:p>
            <a:r>
              <a:rPr lang="en-US" dirty="0"/>
              <a:t>where:</a:t>
            </a:r>
          </a:p>
          <a:p>
            <a:pPr lvl="1"/>
            <a:r>
              <a:rPr lang="en-US" i="1" dirty="0"/>
              <a:t>y </a:t>
            </a:r>
            <a:r>
              <a:rPr lang="en-US" dirty="0"/>
              <a:t>is the outcome variable</a:t>
            </a:r>
          </a:p>
          <a:p>
            <a:pPr lvl="1"/>
            <a:r>
              <a:rPr lang="en-US" i="1" dirty="0" err="1"/>
              <a:t>x</a:t>
            </a:r>
            <a:r>
              <a:rPr lang="en-US" i="1" baseline="-25000" dirty="0" err="1"/>
              <a:t>j</a:t>
            </a:r>
            <a:r>
              <a:rPr lang="en-US" i="1" baseline="-25000" dirty="0"/>
              <a:t> </a:t>
            </a:r>
            <a:r>
              <a:rPr lang="en-US" dirty="0"/>
              <a:t>are the input variables, for </a:t>
            </a:r>
            <a:r>
              <a:rPr lang="en-US" i="1" dirty="0"/>
              <a:t>j </a:t>
            </a:r>
            <a:r>
              <a:rPr lang="en-US" dirty="0"/>
              <a:t>= </a:t>
            </a:r>
            <a:r>
              <a:rPr lang="en-US" i="1" dirty="0"/>
              <a:t>1, 2, …, p – 1</a:t>
            </a:r>
          </a:p>
          <a:p>
            <a:pPr lvl="1"/>
            <a:r>
              <a:rPr lang="en-US" i="1" dirty="0"/>
              <a:t>β</a:t>
            </a:r>
            <a:r>
              <a:rPr lang="en-US" baseline="-25000" dirty="0"/>
              <a:t>0</a:t>
            </a:r>
            <a:r>
              <a:rPr lang="en-US" dirty="0"/>
              <a:t> is the value of </a:t>
            </a:r>
            <a:r>
              <a:rPr lang="en-US" i="1" dirty="0"/>
              <a:t>y </a:t>
            </a:r>
            <a:r>
              <a:rPr lang="en-US" dirty="0"/>
              <a:t>when each </a:t>
            </a:r>
            <a:r>
              <a:rPr lang="en-US" i="1" dirty="0" err="1"/>
              <a:t>x</a:t>
            </a:r>
            <a:r>
              <a:rPr lang="en-US" i="1" baseline="-25000" dirty="0" err="1"/>
              <a:t>j</a:t>
            </a:r>
            <a:r>
              <a:rPr lang="en-US" i="1" dirty="0"/>
              <a:t> </a:t>
            </a:r>
            <a:r>
              <a:rPr lang="en-US" dirty="0"/>
              <a:t>equals zero</a:t>
            </a:r>
          </a:p>
          <a:p>
            <a:pPr lvl="1"/>
            <a:r>
              <a:rPr lang="en-US" i="1" dirty="0"/>
              <a:t>β</a:t>
            </a:r>
            <a:r>
              <a:rPr lang="en-US" i="1" baseline="-25000" dirty="0"/>
              <a:t>j</a:t>
            </a:r>
            <a:r>
              <a:rPr lang="en-US" i="1" dirty="0"/>
              <a:t> </a:t>
            </a:r>
            <a:r>
              <a:rPr lang="en-US" dirty="0"/>
              <a:t>is the change in </a:t>
            </a:r>
            <a:r>
              <a:rPr lang="en-US" i="1" dirty="0"/>
              <a:t>y </a:t>
            </a:r>
            <a:r>
              <a:rPr lang="en-US" dirty="0"/>
              <a:t>based on a unit change in </a:t>
            </a:r>
            <a:r>
              <a:rPr lang="en-US" i="1" dirty="0" err="1"/>
              <a:t>x</a:t>
            </a:r>
            <a:r>
              <a:rPr lang="en-US" i="1" baseline="-25000" dirty="0" err="1"/>
              <a:t>j</a:t>
            </a:r>
            <a:r>
              <a:rPr lang="en-US" dirty="0"/>
              <a:t>, for </a:t>
            </a:r>
            <a:r>
              <a:rPr lang="en-US" i="1" dirty="0"/>
              <a:t>j </a:t>
            </a:r>
            <a:r>
              <a:rPr lang="en-US" dirty="0"/>
              <a:t>= </a:t>
            </a:r>
            <a:r>
              <a:rPr lang="en-US" i="1" dirty="0"/>
              <a:t>1, 2, …, p – 1</a:t>
            </a:r>
          </a:p>
          <a:p>
            <a:pPr lvl="1"/>
            <a:r>
              <a:rPr lang="en-US" dirty="0"/>
              <a:t>ε is a random error term that represents the difference in the linear model and a particular observed value for </a:t>
            </a:r>
            <a:r>
              <a:rPr lang="en-US" i="1" dirty="0"/>
              <a:t>y</a:t>
            </a:r>
            <a:endParaRPr lang="en-US" dirty="0"/>
          </a:p>
        </p:txBody>
      </p:sp>
      <p:pic>
        <p:nvPicPr>
          <p:cNvPr id="4" name="Picture 3"/>
          <p:cNvPicPr>
            <a:picLocks noChangeAspect="1"/>
          </p:cNvPicPr>
          <p:nvPr/>
        </p:nvPicPr>
        <p:blipFill>
          <a:blip r:embed="rId2"/>
          <a:stretch>
            <a:fillRect/>
          </a:stretch>
        </p:blipFill>
        <p:spPr>
          <a:xfrm>
            <a:off x="2796281" y="2759751"/>
            <a:ext cx="9121889" cy="956842"/>
          </a:xfrm>
          <a:prstGeom prst="rect">
            <a:avLst/>
          </a:prstGeom>
        </p:spPr>
      </p:pic>
    </p:spTree>
    <p:extLst>
      <p:ext uri="{BB962C8B-B14F-4D97-AF65-F5344CB8AC3E}">
        <p14:creationId xmlns:p14="http://schemas.microsoft.com/office/powerpoint/2010/main" val="286838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Model Description (2)</a:t>
            </a:r>
          </a:p>
        </p:txBody>
      </p:sp>
      <p:sp>
        <p:nvSpPr>
          <p:cNvPr id="3" name="Content Placeholder 2"/>
          <p:cNvSpPr>
            <a:spLocks noGrp="1"/>
          </p:cNvSpPr>
          <p:nvPr>
            <p:ph idx="1"/>
          </p:nvPr>
        </p:nvSpPr>
        <p:spPr>
          <a:xfrm>
            <a:off x="1104900" y="1600200"/>
            <a:ext cx="10673118" cy="4417142"/>
          </a:xfrm>
        </p:spPr>
        <p:txBody>
          <a:bodyPr>
            <a:normAutofit fontScale="92500" lnSpcReduction="10000"/>
          </a:bodyPr>
          <a:lstStyle/>
          <a:p>
            <a:r>
              <a:rPr lang="en-US" dirty="0"/>
              <a:t>Suppose to build a linear regression model that estimates a person’s annual income as a function of two variables—age and education—both expressed in years. In this case</a:t>
            </a:r>
          </a:p>
          <a:p>
            <a:pPr lvl="1"/>
            <a:r>
              <a:rPr lang="en-US" dirty="0"/>
              <a:t>Income: outcome variable, </a:t>
            </a:r>
          </a:p>
          <a:p>
            <a:pPr lvl="1"/>
            <a:r>
              <a:rPr lang="en-US" dirty="0"/>
              <a:t>Age and education: input variables. </a:t>
            </a:r>
          </a:p>
          <a:p>
            <a:pPr lvl="1"/>
            <a:r>
              <a:rPr lang="en-US" dirty="0"/>
              <a:t>Although it may be an over generalization, such a model seems intuitively correct in the sense that people’s income should increase as their skill set and experience expand with age. </a:t>
            </a:r>
          </a:p>
          <a:p>
            <a:r>
              <a:rPr lang="en-US" dirty="0"/>
              <a:t>Also, the employment opportunities and starting salaries would be expected to be greater for those who have attained more education.</a:t>
            </a:r>
          </a:p>
          <a:p>
            <a:r>
              <a:rPr lang="en-US" dirty="0"/>
              <a:t>However, it is also obvious that there is considerable variation in income levels for a group of people with identical ages and years of education. This variation is represented by ε in the model. So, in this example, the model would be expressed as shown in Equation 6-2.</a:t>
            </a:r>
          </a:p>
        </p:txBody>
      </p:sp>
      <p:pic>
        <p:nvPicPr>
          <p:cNvPr id="4" name="Picture 3"/>
          <p:cNvPicPr>
            <a:picLocks noChangeAspect="1"/>
          </p:cNvPicPr>
          <p:nvPr/>
        </p:nvPicPr>
        <p:blipFill>
          <a:blip r:embed="rId2"/>
          <a:stretch>
            <a:fillRect/>
          </a:stretch>
        </p:blipFill>
        <p:spPr>
          <a:xfrm>
            <a:off x="1291489" y="5849128"/>
            <a:ext cx="7992522" cy="646144"/>
          </a:xfrm>
          <a:prstGeom prst="rect">
            <a:avLst/>
          </a:prstGeom>
        </p:spPr>
      </p:pic>
    </p:spTree>
    <p:extLst>
      <p:ext uri="{BB962C8B-B14F-4D97-AF65-F5344CB8AC3E}">
        <p14:creationId xmlns:p14="http://schemas.microsoft.com/office/powerpoint/2010/main" val="386518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Model Description (3)</a:t>
            </a:r>
          </a:p>
        </p:txBody>
      </p:sp>
      <p:sp>
        <p:nvSpPr>
          <p:cNvPr id="3" name="Content Placeholder 2"/>
          <p:cNvSpPr>
            <a:spLocks noGrp="1"/>
          </p:cNvSpPr>
          <p:nvPr>
            <p:ph idx="1"/>
          </p:nvPr>
        </p:nvSpPr>
        <p:spPr>
          <a:xfrm>
            <a:off x="1104900" y="1600200"/>
            <a:ext cx="6327994" cy="4572000"/>
          </a:xfrm>
        </p:spPr>
        <p:txBody>
          <a:bodyPr>
            <a:normAutofit/>
          </a:bodyPr>
          <a:lstStyle/>
          <a:p>
            <a:r>
              <a:rPr lang="en-US" dirty="0"/>
              <a:t>In the linear model, the </a:t>
            </a:r>
            <a:r>
              <a:rPr lang="en-US" i="1" dirty="0"/>
              <a:t>β</a:t>
            </a:r>
            <a:r>
              <a:rPr lang="en-US" i="1" baseline="-25000" dirty="0" err="1"/>
              <a:t>j</a:t>
            </a:r>
            <a:r>
              <a:rPr lang="en-US" dirty="0" err="1"/>
              <a:t>s</a:t>
            </a:r>
            <a:r>
              <a:rPr lang="en-US" dirty="0"/>
              <a:t> represent the unknown p parameters. </a:t>
            </a:r>
          </a:p>
          <a:p>
            <a:r>
              <a:rPr lang="en-US" dirty="0"/>
              <a:t>Ordinary Least Squares (OLS) is a common technique to estimate the parameters.</a:t>
            </a:r>
          </a:p>
          <a:p>
            <a:r>
              <a:rPr lang="en-US" dirty="0"/>
              <a:t>To illustrate how OLS works, suppose there is only one input variable, x, for an outcome variable y. Furthermore, </a:t>
            </a:r>
            <a:r>
              <a:rPr lang="en-US" i="1" dirty="0"/>
              <a:t>n </a:t>
            </a:r>
            <a:r>
              <a:rPr lang="en-US" dirty="0"/>
              <a:t>observations of (</a:t>
            </a:r>
            <a:r>
              <a:rPr lang="en-US" i="1" dirty="0" err="1"/>
              <a:t>x</a:t>
            </a:r>
            <a:r>
              <a:rPr lang="en-US" dirty="0" err="1"/>
              <a:t>,</a:t>
            </a:r>
            <a:r>
              <a:rPr lang="en-US" i="1" dirty="0" err="1"/>
              <a:t>y</a:t>
            </a:r>
            <a:r>
              <a:rPr lang="en-US" dirty="0"/>
              <a:t>) are obtained and plotted in Figure 6-1.</a:t>
            </a:r>
          </a:p>
        </p:txBody>
      </p:sp>
      <p:pic>
        <p:nvPicPr>
          <p:cNvPr id="4" name="Picture 3"/>
          <p:cNvPicPr>
            <a:picLocks noChangeAspect="1"/>
          </p:cNvPicPr>
          <p:nvPr/>
        </p:nvPicPr>
        <p:blipFill>
          <a:blip r:embed="rId3"/>
          <a:stretch>
            <a:fillRect/>
          </a:stretch>
        </p:blipFill>
        <p:spPr>
          <a:xfrm>
            <a:off x="7432894" y="1733948"/>
            <a:ext cx="4585997" cy="3855691"/>
          </a:xfrm>
          <a:prstGeom prst="rect">
            <a:avLst/>
          </a:prstGeom>
        </p:spPr>
      </p:pic>
      <p:sp>
        <p:nvSpPr>
          <p:cNvPr id="5" name="TextBox 4"/>
          <p:cNvSpPr txBox="1"/>
          <p:nvPr/>
        </p:nvSpPr>
        <p:spPr>
          <a:xfrm>
            <a:off x="7905136" y="5781093"/>
            <a:ext cx="3980577" cy="369332"/>
          </a:xfrm>
          <a:prstGeom prst="rect">
            <a:avLst/>
          </a:prstGeom>
          <a:noFill/>
        </p:spPr>
        <p:txBody>
          <a:bodyPr wrap="none" rtlCol="0">
            <a:spAutoFit/>
          </a:bodyPr>
          <a:lstStyle/>
          <a:p>
            <a:r>
              <a:rPr lang="en-US" b="1" dirty="0"/>
              <a:t>FIGURE 6-1 </a:t>
            </a:r>
            <a:r>
              <a:rPr lang="en-US" i="1" dirty="0"/>
              <a:t>Scatterplot of y versus x</a:t>
            </a:r>
            <a:endParaRPr lang="en-US" dirty="0"/>
          </a:p>
        </p:txBody>
      </p:sp>
    </p:spTree>
    <p:extLst>
      <p:ext uri="{BB962C8B-B14F-4D97-AF65-F5344CB8AC3E}">
        <p14:creationId xmlns:p14="http://schemas.microsoft.com/office/powerpoint/2010/main" val="391282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Model Description (4)</a:t>
            </a:r>
          </a:p>
        </p:txBody>
      </p:sp>
      <p:sp>
        <p:nvSpPr>
          <p:cNvPr id="3" name="Content Placeholder 2"/>
          <p:cNvSpPr>
            <a:spLocks noGrp="1"/>
          </p:cNvSpPr>
          <p:nvPr>
            <p:ph idx="1"/>
          </p:nvPr>
        </p:nvSpPr>
        <p:spPr>
          <a:xfrm>
            <a:off x="1104900" y="1600199"/>
            <a:ext cx="6210006" cy="3001297"/>
          </a:xfrm>
        </p:spPr>
        <p:txBody>
          <a:bodyPr>
            <a:normAutofit fontScale="92500" lnSpcReduction="20000"/>
          </a:bodyPr>
          <a:lstStyle/>
          <a:p>
            <a:r>
              <a:rPr lang="en-US" dirty="0"/>
              <a:t>Goal is to find the line that best approximates the relationship between the outcome variable and the input variables. </a:t>
            </a:r>
          </a:p>
          <a:p>
            <a:r>
              <a:rPr lang="en-US" dirty="0"/>
              <a:t>With OLS, the objective is to find the line through these points that minimizes the sum of the squares of the difference between each point and the line in the vertical direction. In other words, find the values of </a:t>
            </a:r>
            <a:r>
              <a:rPr lang="en-US" i="1" dirty="0"/>
              <a:t>β</a:t>
            </a:r>
            <a:r>
              <a:rPr lang="en-US" dirty="0"/>
              <a:t>0 and </a:t>
            </a:r>
            <a:r>
              <a:rPr lang="en-US" i="1" dirty="0"/>
              <a:t>β</a:t>
            </a:r>
            <a:r>
              <a:rPr lang="en-US" dirty="0"/>
              <a:t>1 such that the summation shown in Equation 6-3 is minimized.</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699715" y="4387645"/>
            <a:ext cx="5020376" cy="1054510"/>
          </a:xfrm>
          <a:prstGeom prst="rect">
            <a:avLst/>
          </a:prstGeom>
        </p:spPr>
      </p:pic>
      <p:pic>
        <p:nvPicPr>
          <p:cNvPr id="5" name="Picture 4"/>
          <p:cNvPicPr>
            <a:picLocks noChangeAspect="1"/>
          </p:cNvPicPr>
          <p:nvPr/>
        </p:nvPicPr>
        <p:blipFill>
          <a:blip r:embed="rId3"/>
          <a:stretch>
            <a:fillRect/>
          </a:stretch>
        </p:blipFill>
        <p:spPr>
          <a:xfrm>
            <a:off x="7314906" y="1696065"/>
            <a:ext cx="4730541" cy="3554361"/>
          </a:xfrm>
          <a:prstGeom prst="rect">
            <a:avLst/>
          </a:prstGeom>
        </p:spPr>
      </p:pic>
      <p:sp>
        <p:nvSpPr>
          <p:cNvPr id="6" name="TextBox 5"/>
          <p:cNvSpPr txBox="1"/>
          <p:nvPr/>
        </p:nvSpPr>
        <p:spPr>
          <a:xfrm>
            <a:off x="8185355" y="5442155"/>
            <a:ext cx="3611880" cy="1200329"/>
          </a:xfrm>
          <a:prstGeom prst="rect">
            <a:avLst/>
          </a:prstGeom>
          <a:noFill/>
        </p:spPr>
        <p:txBody>
          <a:bodyPr wrap="square" rtlCol="0">
            <a:spAutoFit/>
          </a:bodyPr>
          <a:lstStyle/>
          <a:p>
            <a:r>
              <a:rPr lang="en-US" b="1" dirty="0"/>
              <a:t>FIGURE 6-2 </a:t>
            </a:r>
            <a:r>
              <a:rPr lang="en-US" i="1" dirty="0"/>
              <a:t>Scatterplot of y versus x with vertical distances from the observed points to a fitted line</a:t>
            </a:r>
            <a:endParaRPr lang="en-US" dirty="0"/>
          </a:p>
        </p:txBody>
      </p:sp>
      <p:sp>
        <p:nvSpPr>
          <p:cNvPr id="7" name="TextBox 6"/>
          <p:cNvSpPr txBox="1"/>
          <p:nvPr/>
        </p:nvSpPr>
        <p:spPr>
          <a:xfrm>
            <a:off x="894710" y="5416878"/>
            <a:ext cx="6892437" cy="923330"/>
          </a:xfrm>
          <a:prstGeom prst="rect">
            <a:avLst/>
          </a:prstGeom>
          <a:noFill/>
        </p:spPr>
        <p:txBody>
          <a:bodyPr wrap="square" rtlCol="0">
            <a:spAutoFit/>
          </a:bodyPr>
          <a:lstStyle/>
          <a:p>
            <a:r>
              <a:rPr lang="en-US" dirty="0"/>
              <a:t>The n individual distances to be squared and then summed are illustrated in Figure 6-2. Vertical lines represent the distance between each observed y value and the line </a:t>
            </a:r>
            <a:r>
              <a:rPr lang="en-US" i="1" dirty="0"/>
              <a:t>y </a:t>
            </a:r>
            <a:r>
              <a:rPr lang="en-US" dirty="0"/>
              <a:t>=</a:t>
            </a:r>
            <a:r>
              <a:rPr lang="en-US" i="1" dirty="0"/>
              <a:t>β</a:t>
            </a:r>
            <a:r>
              <a:rPr lang="en-US" i="1" baseline="-25000" dirty="0"/>
              <a:t>0</a:t>
            </a:r>
            <a:r>
              <a:rPr lang="en-US" i="1" dirty="0"/>
              <a:t> </a:t>
            </a:r>
            <a:r>
              <a:rPr lang="en-US" dirty="0"/>
              <a:t>+</a:t>
            </a:r>
            <a:r>
              <a:rPr lang="en-US" i="1" dirty="0"/>
              <a:t>β</a:t>
            </a:r>
            <a:r>
              <a:rPr lang="en-US" i="1" baseline="-25000" dirty="0"/>
              <a:t>1</a:t>
            </a:r>
            <a:r>
              <a:rPr lang="en-US" i="1" dirty="0"/>
              <a:t> x</a:t>
            </a:r>
            <a:r>
              <a:rPr lang="en-US" dirty="0"/>
              <a:t> .</a:t>
            </a:r>
          </a:p>
        </p:txBody>
      </p:sp>
    </p:spTree>
    <p:extLst>
      <p:ext uri="{BB962C8B-B14F-4D97-AF65-F5344CB8AC3E}">
        <p14:creationId xmlns:p14="http://schemas.microsoft.com/office/powerpoint/2010/main" val="240023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13577</TotalTime>
  <Words>6747</Words>
  <Application>Microsoft Office PowerPoint</Application>
  <PresentationFormat>Widescreen</PresentationFormat>
  <Paragraphs>339</Paragraphs>
  <Slides>58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Courier New</vt:lpstr>
      <vt:lpstr>Euphemia</vt:lpstr>
      <vt:lpstr>Plantagenet Cherokee</vt:lpstr>
      <vt:lpstr>Wingdings</vt:lpstr>
      <vt:lpstr>Academic Literature 16x9</vt:lpstr>
      <vt:lpstr>Advanced Analytical Theory and Methods: Regression</vt:lpstr>
      <vt:lpstr>Objectives</vt:lpstr>
      <vt:lpstr>Content</vt:lpstr>
      <vt:lpstr>1 Linear Regression</vt:lpstr>
      <vt:lpstr>1.1 Use cases</vt:lpstr>
      <vt:lpstr>1.2 Model Description (1)</vt:lpstr>
      <vt:lpstr>1.2 Model Description (2)</vt:lpstr>
      <vt:lpstr>1.2 Model Description (3)</vt:lpstr>
      <vt:lpstr>1.2 Model Description (4)</vt:lpstr>
      <vt:lpstr>1.2.1 Linear Regression Model (with Normally Distributed Errors) (1)</vt:lpstr>
      <vt:lpstr>1.2.1 Linear Regression Model (with Normally Distributed Errors) (2)</vt:lpstr>
      <vt:lpstr>1.2.1 Linear Regression Model (with Normally Distributed Errors) (3)</vt:lpstr>
      <vt:lpstr>1.2.2 Example in R (1)</vt:lpstr>
      <vt:lpstr>1.2.2 Example in R (2)</vt:lpstr>
      <vt:lpstr>1.2.2 Example in R (3)</vt:lpstr>
      <vt:lpstr>1.2.2 Example in R (4)</vt:lpstr>
      <vt:lpstr>1.2.2 Example in R (5)</vt:lpstr>
      <vt:lpstr>1.2.2 Example in R (6)</vt:lpstr>
      <vt:lpstr>1.2.2 Example in R (7)</vt:lpstr>
      <vt:lpstr>1.2.2 Example in R (8)</vt:lpstr>
      <vt:lpstr>1.2.2 Example in R (9)</vt:lpstr>
      <vt:lpstr>1.2.2 Example in R (10)</vt:lpstr>
      <vt:lpstr>1.2.2 Example in R (11)</vt:lpstr>
      <vt:lpstr>1.2.3 Categorical Variables (1)</vt:lpstr>
      <vt:lpstr>1.2.3 Categorical Variables (2)</vt:lpstr>
      <vt:lpstr>1.2.4 Confidence Intervals on the Parameters (1)</vt:lpstr>
      <vt:lpstr>1.2.4 Confidence Intervals on the Parameters (2)</vt:lpstr>
      <vt:lpstr>1.2.5 Confidence Interval on the Expected Outcome (1)</vt:lpstr>
      <vt:lpstr>1.2.5 Confidence Interval on the Expected Outcome (2)</vt:lpstr>
      <vt:lpstr>1.2.6 Prediction Interval on a Particular Outcome</vt:lpstr>
      <vt:lpstr>2 Logistic Regression</vt:lpstr>
      <vt:lpstr>2.1 Use Cases</vt:lpstr>
      <vt:lpstr>2.2 Model Description (1)</vt:lpstr>
      <vt:lpstr>2.2 Model Description (2)</vt:lpstr>
      <vt:lpstr>2.2 Model Description (3)</vt:lpstr>
      <vt:lpstr>2.2 Model Description - Customer Churn Example (1)</vt:lpstr>
      <vt:lpstr>2.2 Model Description - Customer Churn Example (2)</vt:lpstr>
      <vt:lpstr>2.2 Model Description - Customer Churn Example (3)</vt:lpstr>
      <vt:lpstr>2.3 Diagnostics (1)</vt:lpstr>
      <vt:lpstr>2.3 Diagnostics (2)</vt:lpstr>
      <vt:lpstr>2.3 Diagnostics (3)</vt:lpstr>
      <vt:lpstr>2.3 Diagnostics (4)</vt:lpstr>
      <vt:lpstr>2.3.1 Deviance and the Pseudo-R2</vt:lpstr>
      <vt:lpstr>2.3.2 Deviance and the Log-Likelihood Ratio Test (1)</vt:lpstr>
      <vt:lpstr>2.3.2 Deviance and the Log-Likelihood Ratio Test (2)</vt:lpstr>
      <vt:lpstr>2.3.2 Deviance and the Log-Likelihood Ratio Test (3)</vt:lpstr>
      <vt:lpstr>2.3.3 Receiver Operating Characteristic (ROC) Curve (1)</vt:lpstr>
      <vt:lpstr>2.3.3 Receiver Operating Characteristic (ROC) Curve (2)</vt:lpstr>
      <vt:lpstr>2.3.3 Receiver Operating Characteristic (ROC) Curve (3)</vt:lpstr>
      <vt:lpstr>2.3.3 Receiver Operating Characteristic (ROC) Curve (4)</vt:lpstr>
      <vt:lpstr>2.3.3 Receiver Operating Characteristic (ROC) Curve (5)</vt:lpstr>
      <vt:lpstr>2.3.3 Receiver Operating Characteristic (ROC) Curve (6)</vt:lpstr>
      <vt:lpstr>2.3.4 Histogram of the Probabilities</vt:lpstr>
      <vt:lpstr>3 Reasons to Choose and Cautions (1)</vt:lpstr>
      <vt:lpstr>3 Reasons to Choose and Cautions (2)</vt:lpstr>
      <vt:lpstr>3 Reasons to Choose and Cautions (3)</vt:lpstr>
      <vt:lpstr>4 Additional Regression Models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401</cp:revision>
  <dcterms:created xsi:type="dcterms:W3CDTF">2021-08-24T09:33:39Z</dcterms:created>
  <dcterms:modified xsi:type="dcterms:W3CDTF">2023-09-20T22:21:34Z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