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80"/>
  </p:notesMasterIdLst>
  <p:handoutMasterIdLst>
    <p:handoutMasterId r:id="rId81"/>
  </p:handoutMasterIdLst>
  <p:sldIdLst>
    <p:sldId id="256" r:id="rId5"/>
    <p:sldId id="269" r:id="rId6"/>
    <p:sldId id="257" r:id="rId7"/>
    <p:sldId id="285" r:id="rId8"/>
    <p:sldId id="289" r:id="rId9"/>
    <p:sldId id="290" r:id="rId10"/>
    <p:sldId id="291" r:id="rId11"/>
    <p:sldId id="293" r:id="rId12"/>
    <p:sldId id="294" r:id="rId13"/>
    <p:sldId id="296" r:id="rId14"/>
    <p:sldId id="297" r:id="rId15"/>
    <p:sldId id="298" r:id="rId16"/>
    <p:sldId id="300" r:id="rId17"/>
    <p:sldId id="301" r:id="rId18"/>
    <p:sldId id="302" r:id="rId19"/>
    <p:sldId id="303" r:id="rId20"/>
    <p:sldId id="304" r:id="rId21"/>
    <p:sldId id="305" r:id="rId22"/>
    <p:sldId id="306" r:id="rId23"/>
    <p:sldId id="365" r:id="rId24"/>
    <p:sldId id="366" r:id="rId25"/>
    <p:sldId id="367" r:id="rId26"/>
    <p:sldId id="370" r:id="rId27"/>
    <p:sldId id="371" r:id="rId28"/>
    <p:sldId id="362" r:id="rId29"/>
    <p:sldId id="363" r:id="rId30"/>
    <p:sldId id="364" r:id="rId31"/>
    <p:sldId id="356" r:id="rId32"/>
    <p:sldId id="357" r:id="rId33"/>
    <p:sldId id="360" r:id="rId34"/>
    <p:sldId id="348" r:id="rId35"/>
    <p:sldId id="349" r:id="rId36"/>
    <p:sldId id="350" r:id="rId37"/>
    <p:sldId id="352" r:id="rId38"/>
    <p:sldId id="353" r:id="rId39"/>
    <p:sldId id="354" r:id="rId40"/>
    <p:sldId id="355" r:id="rId41"/>
    <p:sldId id="319" r:id="rId42"/>
    <p:sldId id="325" r:id="rId43"/>
    <p:sldId id="320" r:id="rId44"/>
    <p:sldId id="327" r:id="rId45"/>
    <p:sldId id="328" r:id="rId46"/>
    <p:sldId id="329" r:id="rId47"/>
    <p:sldId id="330" r:id="rId48"/>
    <p:sldId id="321" r:id="rId49"/>
    <p:sldId id="332" r:id="rId50"/>
    <p:sldId id="333" r:id="rId51"/>
    <p:sldId id="334" r:id="rId52"/>
    <p:sldId id="335" r:id="rId53"/>
    <p:sldId id="336" r:id="rId54"/>
    <p:sldId id="337" r:id="rId55"/>
    <p:sldId id="322" r:id="rId56"/>
    <p:sldId id="338" r:id="rId57"/>
    <p:sldId id="323" r:id="rId58"/>
    <p:sldId id="339" r:id="rId59"/>
    <p:sldId id="324" r:id="rId60"/>
    <p:sldId id="340" r:id="rId61"/>
    <p:sldId id="341" r:id="rId62"/>
    <p:sldId id="342" r:id="rId63"/>
    <p:sldId id="343" r:id="rId64"/>
    <p:sldId id="344" r:id="rId65"/>
    <p:sldId id="345" r:id="rId66"/>
    <p:sldId id="346" r:id="rId67"/>
    <p:sldId id="347" r:id="rId68"/>
    <p:sldId id="308" r:id="rId69"/>
    <p:sldId id="309" r:id="rId70"/>
    <p:sldId id="310" r:id="rId71"/>
    <p:sldId id="311" r:id="rId72"/>
    <p:sldId id="313" r:id="rId73"/>
    <p:sldId id="314" r:id="rId74"/>
    <p:sldId id="317" r:id="rId75"/>
    <p:sldId id="318" r:id="rId76"/>
    <p:sldId id="286" r:id="rId77"/>
    <p:sldId id="287" r:id="rId78"/>
    <p:sldId id="284"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4995" autoAdjust="0"/>
    <p:restoredTop sz="94434" autoAdjust="0"/>
  </p:normalViewPr>
  <p:slideViewPr>
    <p:cSldViewPr snapToGrid="0" showGuides="1">
      <p:cViewPr varScale="1">
        <p:scale>
          <a:sx n="88" d="100"/>
          <a:sy n="88" d="100"/>
        </p:scale>
        <p:origin x="494" y="86"/>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theme" Target="theme/theme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61" Type="http://schemas.openxmlformats.org/officeDocument/2006/relationships/slide" Target="slides/slide57.xml"/><Relationship Id="rId8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9/21/2023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9/21/2023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Detecting Significant Splits – Tim </a:t>
            </a:r>
            <a:r>
              <a:rPr lang="en-US" b="1" dirty="0" err="1"/>
              <a:t>các</a:t>
            </a:r>
            <a:r>
              <a:rPr lang="en-US" b="1" baseline="0" dirty="0"/>
              <a:t> </a:t>
            </a:r>
            <a:r>
              <a:rPr lang="en-US" b="1" dirty="0" err="1"/>
              <a:t>điểm</a:t>
            </a:r>
            <a:r>
              <a:rPr lang="en-US" b="1" baseline="0" dirty="0"/>
              <a:t> </a:t>
            </a:r>
            <a:r>
              <a:rPr lang="en-US" b="1" baseline="0" dirty="0" err="1"/>
              <a:t>tách</a:t>
            </a:r>
            <a:r>
              <a:rPr lang="en-US" b="1" baseline="0" dirty="0"/>
              <a:t> (</a:t>
            </a:r>
            <a:r>
              <a:rPr lang="en-US" b="1" baseline="0" dirty="0" err="1"/>
              <a:t>Phân</a:t>
            </a:r>
            <a:r>
              <a:rPr lang="en-US" b="1" baseline="0" dirty="0"/>
              <a:t> </a:t>
            </a:r>
            <a:r>
              <a:rPr lang="en-US" b="1" baseline="0" dirty="0" err="1"/>
              <a:t>nhánh</a:t>
            </a:r>
            <a:r>
              <a:rPr lang="en-US" b="1" baseline="0" dirty="0"/>
              <a:t>) </a:t>
            </a:r>
            <a:r>
              <a:rPr lang="en-US" b="1" baseline="0" dirty="0" err="1"/>
              <a:t>hợp</a:t>
            </a:r>
            <a:r>
              <a:rPr lang="en-US" b="1" baseline="0" dirty="0"/>
              <a:t> </a:t>
            </a:r>
            <a:r>
              <a:rPr lang="en-US" b="1" baseline="0" dirty="0" err="1"/>
              <a:t>lý</a:t>
            </a:r>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21</a:t>
            </a:fld>
            <a:endParaRPr lang="en-US"/>
          </a:p>
        </p:txBody>
      </p:sp>
    </p:spTree>
    <p:extLst>
      <p:ext uri="{BB962C8B-B14F-4D97-AF65-F5344CB8AC3E}">
        <p14:creationId xmlns:p14="http://schemas.microsoft.com/office/powerpoint/2010/main" val="1396383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26</a:t>
            </a:fld>
            <a:endParaRPr lang="en-US"/>
          </a:p>
        </p:txBody>
      </p:sp>
    </p:spTree>
    <p:extLst>
      <p:ext uri="{BB962C8B-B14F-4D97-AF65-F5344CB8AC3E}">
        <p14:creationId xmlns:p14="http://schemas.microsoft.com/office/powerpoint/2010/main" val="1500866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52</a:t>
            </a:fld>
            <a:endParaRPr lang="en-US"/>
          </a:p>
        </p:txBody>
      </p:sp>
    </p:spTree>
    <p:extLst>
      <p:ext uri="{BB962C8B-B14F-4D97-AF65-F5344CB8AC3E}">
        <p14:creationId xmlns:p14="http://schemas.microsoft.com/office/powerpoint/2010/main" val="38515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54</a:t>
            </a:fld>
            <a:endParaRPr lang="en-US"/>
          </a:p>
        </p:txBody>
      </p:sp>
    </p:spTree>
    <p:extLst>
      <p:ext uri="{BB962C8B-B14F-4D97-AF65-F5344CB8AC3E}">
        <p14:creationId xmlns:p14="http://schemas.microsoft.com/office/powerpoint/2010/main" val="2952900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70</a:t>
            </a:fld>
            <a:endParaRPr lang="en-US"/>
          </a:p>
        </p:txBody>
      </p:sp>
    </p:spTree>
    <p:extLst>
      <p:ext uri="{BB962C8B-B14F-4D97-AF65-F5344CB8AC3E}">
        <p14:creationId xmlns:p14="http://schemas.microsoft.com/office/powerpoint/2010/main" val="378578403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9/21/2023</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pic>
        <p:nvPicPr>
          <p:cNvPr id="9" name="Picture 8">
            <a:extLst>
              <a:ext uri="{FF2B5EF4-FFF2-40B4-BE49-F238E27FC236}">
                <a16:creationId xmlns:a16="http://schemas.microsoft.com/office/drawing/2014/main" id="{45A3B210-5248-5CEA-6C31-7ABFF4D5A0EF}"/>
              </a:ext>
            </a:extLst>
          </p:cNvPr>
          <p:cNvPicPr>
            <a:picLocks noChangeAspect="1"/>
          </p:cNvPicPr>
          <p:nvPr userDrawn="1"/>
        </p:nvPicPr>
        <p:blipFill>
          <a:blip r:embed="rId4"/>
          <a:stretch>
            <a:fillRect/>
          </a:stretch>
        </p:blipFill>
        <p:spPr>
          <a:xfrm>
            <a:off x="8709" y="14571"/>
            <a:ext cx="1552792" cy="733527"/>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9/21/2023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9/21/2023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9/21/2023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3" name="Content Placeholder 2"/>
          <p:cNvSpPr>
            <a:spLocks noGrp="1"/>
          </p:cNvSpPr>
          <p:nvPr>
            <p:ph idx="1"/>
          </p:nvPr>
        </p:nvSpPr>
        <p:spPr/>
        <p:txBody>
          <a:bodyPr/>
          <a:lstStyle>
            <a:lvl1pPr>
              <a:defRPr sz="2400" baseline="0"/>
            </a:lvl1pPr>
            <a:lvl2pPr marL="685800" indent="-228600">
              <a:buFont typeface="Courier New" panose="02070309020205020404" pitchFamily="49" charset="0"/>
              <a:buChar char="o"/>
              <a:defRPr sz="2000" baseline="0"/>
            </a:lvl2pPr>
            <a:lvl3pPr marL="1143000" indent="-228600">
              <a:buFont typeface="Wingdings" panose="05000000000000000000" pitchFamily="2" charset="2"/>
              <a:buChar char="v"/>
              <a:defRPr/>
            </a:lvl3pPr>
            <a:lvl4pPr marL="1600200" indent="-228600">
              <a:buFont typeface="Wingdings" panose="05000000000000000000" pitchFamily="2" charset="2"/>
              <a:buChar char="ü"/>
              <a:defRPr/>
            </a:lvl4pPr>
            <a:lvl5pPr marL="2057400" indent="-228600">
              <a:buFont typeface="Wingdings" panose="05000000000000000000" pitchFamily="2" charset="2"/>
              <a:buChar char="Ø"/>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fld id="{402B9795-92DC-40DC-A1CA-9A4B349D7824}" type="datetimeFigureOut">
              <a:rPr lang="en-US"/>
              <a:t>9/21/2023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4" name="Picture 3">
            <a:extLst>
              <a:ext uri="{FF2B5EF4-FFF2-40B4-BE49-F238E27FC236}">
                <a16:creationId xmlns:a16="http://schemas.microsoft.com/office/drawing/2014/main" id="{B7D10DF9-E5C1-7C59-135D-D060239CB258}"/>
              </a:ext>
            </a:extLst>
          </p:cNvPr>
          <p:cNvPicPr>
            <a:picLocks noChangeAspect="1"/>
          </p:cNvPicPr>
          <p:nvPr userDrawn="1"/>
        </p:nvPicPr>
        <p:blipFill>
          <a:blip r:embed="rId4"/>
          <a:stretch>
            <a:fillRect/>
          </a:stretch>
        </p:blipFill>
        <p:spPr>
          <a:xfrm>
            <a:off x="8709" y="-20265"/>
            <a:ext cx="1552792" cy="733527"/>
          </a:xfrm>
          <a:prstGeom prst="rect">
            <a:avLst/>
          </a:prstGeom>
        </p:spPr>
      </p:pic>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9/21/2023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pic>
        <p:nvPicPr>
          <p:cNvPr id="16" name="Picture 15">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srcRect/>
          <a:stretch>
            <a:fillRect/>
          </a:stretch>
        </p:blipFill>
        <p:spPr bwMode="auto">
          <a:xfrm>
            <a:off x="65406" y="707"/>
            <a:ext cx="2078984" cy="575433"/>
          </a:xfrm>
          <a:prstGeom prst="rect">
            <a:avLst/>
          </a:prstGeom>
          <a:noFill/>
          <a:ln w="9525">
            <a:noFill/>
            <a:miter lim="800000"/>
            <a:headEnd/>
            <a:tailEnd/>
          </a:ln>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9/21/2023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9/21/2023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9/21/2023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9/21/2023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9/21/2023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9/21/2023</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7" name="Picture 6">
            <a:extLst>
              <a:ext uri="{FF2B5EF4-FFF2-40B4-BE49-F238E27FC236}">
                <a16:creationId xmlns:a16="http://schemas.microsoft.com/office/drawing/2014/main" id="{DBF196DE-A992-9F74-5733-E56270ED62B8}"/>
              </a:ext>
            </a:extLst>
          </p:cNvPr>
          <p:cNvPicPr>
            <a:picLocks noChangeAspect="1"/>
          </p:cNvPicPr>
          <p:nvPr userDrawn="1"/>
        </p:nvPicPr>
        <p:blipFill>
          <a:blip r:embed="rId14"/>
          <a:stretch>
            <a:fillRect/>
          </a:stretch>
        </p:blipFill>
        <p:spPr>
          <a:xfrm>
            <a:off x="0" y="-26121"/>
            <a:ext cx="1657581" cy="743054"/>
          </a:xfrm>
          <a:prstGeom prst="rect">
            <a:avLst/>
          </a:prstGeom>
        </p:spPr>
      </p:pic>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81.emf"/><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6019800" cy="2219691"/>
          </a:xfrm>
        </p:spPr>
        <p:txBody>
          <a:bodyPr anchor="ctr">
            <a:normAutofit/>
          </a:bodyPr>
          <a:lstStyle/>
          <a:p>
            <a:r>
              <a:rPr lang="en-US" sz="3600" dirty="0"/>
              <a:t>Advanced Analytical</a:t>
            </a:r>
            <a:br>
              <a:rPr lang="en-US" sz="3600" dirty="0"/>
            </a:br>
            <a:r>
              <a:rPr lang="en-US" sz="3600" dirty="0"/>
              <a:t>Theory and Methods:</a:t>
            </a:r>
            <a:br>
              <a:rPr lang="en-US" sz="3600" dirty="0"/>
            </a:br>
            <a:r>
              <a:rPr lang="en-US" sz="3600" dirty="0"/>
              <a:t>classification</a:t>
            </a:r>
            <a:endParaRPr lang="en-US" dirty="0"/>
          </a:p>
        </p:txBody>
      </p:sp>
      <p:sp>
        <p:nvSpPr>
          <p:cNvPr id="7" name="Subtitle 6"/>
          <p:cNvSpPr>
            <a:spLocks noGrp="1"/>
          </p:cNvSpPr>
          <p:nvPr>
            <p:ph type="subTitle" idx="1"/>
          </p:nvPr>
        </p:nvSpPr>
        <p:spPr/>
        <p:txBody>
          <a:bodyPr/>
          <a:lstStyle/>
          <a:p>
            <a:r>
              <a:rPr lang="en-US" dirty="0"/>
              <a:t>Author : Nguyen Van Sang</a:t>
            </a:r>
          </a:p>
          <a:p>
            <a:r>
              <a:rPr lang="en-US" dirty="0"/>
              <a:t>Date   : Mar-2022</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2954" y="76200"/>
            <a:ext cx="9432628" cy="1096962"/>
          </a:xfrm>
        </p:spPr>
        <p:txBody>
          <a:bodyPr/>
          <a:lstStyle/>
          <a:p>
            <a:r>
              <a:rPr lang="en-US" b="1" dirty="0"/>
              <a:t>1.1 Decision Trees                                                           7/9</a:t>
            </a:r>
            <a:endParaRPr lang="en-US" dirty="0"/>
          </a:p>
        </p:txBody>
      </p:sp>
      <p:sp>
        <p:nvSpPr>
          <p:cNvPr id="3" name="Content Placeholder 2"/>
          <p:cNvSpPr>
            <a:spLocks noGrp="1"/>
          </p:cNvSpPr>
          <p:nvPr>
            <p:ph idx="1"/>
          </p:nvPr>
        </p:nvSpPr>
        <p:spPr>
          <a:xfrm>
            <a:off x="1104900" y="1600200"/>
            <a:ext cx="4941939" cy="4465749"/>
          </a:xfrm>
        </p:spPr>
        <p:txBody>
          <a:bodyPr>
            <a:normAutofit fontScale="92500" lnSpcReduction="20000"/>
          </a:bodyPr>
          <a:lstStyle/>
          <a:p>
            <a:r>
              <a:rPr lang="en-US" dirty="0"/>
              <a:t>Given the demographics of clients and their reactions to previous campaign phone calls, the bank’s goal is to predict which clients would subscribe to a term deposit</a:t>
            </a:r>
          </a:p>
          <a:p>
            <a:r>
              <a:rPr lang="en-US" dirty="0"/>
              <a:t>The dataset used here is based on the original dataset collected from a Portuguese bank on directed marketing campaigns as stated in the work by Moro et al. </a:t>
            </a:r>
          </a:p>
          <a:p>
            <a:r>
              <a:rPr lang="en-US" dirty="0"/>
              <a:t>Figure 7-3 shows a subset of the modified bank marketing dataset. This dataset includes 2,000 instances randomly drawn from the original dataset, and each instance corresponds to a customer.</a:t>
            </a:r>
          </a:p>
        </p:txBody>
      </p:sp>
      <p:pic>
        <p:nvPicPr>
          <p:cNvPr id="4" name="Picture 3"/>
          <p:cNvPicPr>
            <a:picLocks noChangeAspect="1"/>
          </p:cNvPicPr>
          <p:nvPr/>
        </p:nvPicPr>
        <p:blipFill>
          <a:blip r:embed="rId2"/>
          <a:stretch>
            <a:fillRect/>
          </a:stretch>
        </p:blipFill>
        <p:spPr>
          <a:xfrm>
            <a:off x="6095241" y="1292513"/>
            <a:ext cx="5895884" cy="4879688"/>
          </a:xfrm>
          <a:prstGeom prst="rect">
            <a:avLst/>
          </a:prstGeom>
        </p:spPr>
      </p:pic>
      <p:sp>
        <p:nvSpPr>
          <p:cNvPr id="5" name="TextBox 4"/>
          <p:cNvSpPr txBox="1"/>
          <p:nvPr/>
        </p:nvSpPr>
        <p:spPr>
          <a:xfrm>
            <a:off x="6480257" y="6291552"/>
            <a:ext cx="5510868" cy="369332"/>
          </a:xfrm>
          <a:prstGeom prst="rect">
            <a:avLst/>
          </a:prstGeom>
          <a:noFill/>
        </p:spPr>
        <p:txBody>
          <a:bodyPr wrap="none" rtlCol="0">
            <a:spAutoFit/>
          </a:bodyPr>
          <a:lstStyle/>
          <a:p>
            <a:r>
              <a:rPr lang="en-US" b="1" dirty="0"/>
              <a:t>FIGURE 7-3 </a:t>
            </a:r>
            <a:r>
              <a:rPr lang="en-US" i="1" dirty="0"/>
              <a:t>A subset of the bank marketing dataset</a:t>
            </a:r>
            <a:endParaRPr lang="en-US" dirty="0"/>
          </a:p>
        </p:txBody>
      </p:sp>
    </p:spTree>
    <p:extLst>
      <p:ext uri="{BB962C8B-B14F-4D97-AF65-F5344CB8AC3E}">
        <p14:creationId xmlns:p14="http://schemas.microsoft.com/office/powerpoint/2010/main" val="2400764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2954" y="76200"/>
            <a:ext cx="9432628" cy="1096962"/>
          </a:xfrm>
        </p:spPr>
        <p:txBody>
          <a:bodyPr/>
          <a:lstStyle/>
          <a:p>
            <a:r>
              <a:rPr lang="en-US" b="1" dirty="0"/>
              <a:t>1.1 Decision Trees                                                           8/9</a:t>
            </a:r>
            <a:endParaRPr lang="en-US" dirty="0"/>
          </a:p>
        </p:txBody>
      </p:sp>
      <p:sp>
        <p:nvSpPr>
          <p:cNvPr id="3" name="Content Placeholder 2"/>
          <p:cNvSpPr>
            <a:spLocks noGrp="1"/>
          </p:cNvSpPr>
          <p:nvPr>
            <p:ph idx="1"/>
          </p:nvPr>
        </p:nvSpPr>
        <p:spPr/>
        <p:txBody>
          <a:bodyPr/>
          <a:lstStyle/>
          <a:p>
            <a:r>
              <a:rPr lang="en-US" dirty="0"/>
              <a:t>A summary of the dataset shows the following statistics. </a:t>
            </a:r>
          </a:p>
        </p:txBody>
      </p:sp>
      <p:pic>
        <p:nvPicPr>
          <p:cNvPr id="4" name="Picture 3"/>
          <p:cNvPicPr>
            <a:picLocks noChangeAspect="1"/>
          </p:cNvPicPr>
          <p:nvPr/>
        </p:nvPicPr>
        <p:blipFill>
          <a:blip r:embed="rId2"/>
          <a:stretch>
            <a:fillRect/>
          </a:stretch>
        </p:blipFill>
        <p:spPr>
          <a:xfrm>
            <a:off x="669701" y="2407050"/>
            <a:ext cx="6052759" cy="2088516"/>
          </a:xfrm>
          <a:prstGeom prst="rect">
            <a:avLst/>
          </a:prstGeom>
        </p:spPr>
      </p:pic>
      <p:pic>
        <p:nvPicPr>
          <p:cNvPr id="5" name="Picture 4"/>
          <p:cNvPicPr>
            <a:picLocks noChangeAspect="1"/>
          </p:cNvPicPr>
          <p:nvPr/>
        </p:nvPicPr>
        <p:blipFill>
          <a:blip r:embed="rId3"/>
          <a:stretch>
            <a:fillRect/>
          </a:stretch>
        </p:blipFill>
        <p:spPr>
          <a:xfrm>
            <a:off x="6600045" y="2490212"/>
            <a:ext cx="5591955" cy="1771897"/>
          </a:xfrm>
          <a:prstGeom prst="rect">
            <a:avLst/>
          </a:prstGeom>
        </p:spPr>
      </p:pic>
      <p:pic>
        <p:nvPicPr>
          <p:cNvPr id="6" name="Picture 5"/>
          <p:cNvPicPr>
            <a:picLocks noChangeAspect="1"/>
          </p:cNvPicPr>
          <p:nvPr/>
        </p:nvPicPr>
        <p:blipFill>
          <a:blip r:embed="rId4"/>
          <a:stretch>
            <a:fillRect/>
          </a:stretch>
        </p:blipFill>
        <p:spPr>
          <a:xfrm>
            <a:off x="6722460" y="4262109"/>
            <a:ext cx="1400370" cy="685896"/>
          </a:xfrm>
          <a:prstGeom prst="rect">
            <a:avLst/>
          </a:prstGeom>
        </p:spPr>
      </p:pic>
      <p:pic>
        <p:nvPicPr>
          <p:cNvPr id="7" name="Picture 6"/>
          <p:cNvPicPr>
            <a:picLocks noChangeAspect="1"/>
          </p:cNvPicPr>
          <p:nvPr/>
        </p:nvPicPr>
        <p:blipFill>
          <a:blip r:embed="rId5"/>
          <a:stretch>
            <a:fillRect/>
          </a:stretch>
        </p:blipFill>
        <p:spPr>
          <a:xfrm>
            <a:off x="1284445" y="4743948"/>
            <a:ext cx="4810796" cy="1676634"/>
          </a:xfrm>
          <a:prstGeom prst="rect">
            <a:avLst/>
          </a:prstGeom>
        </p:spPr>
      </p:pic>
    </p:spTree>
    <p:extLst>
      <p:ext uri="{BB962C8B-B14F-4D97-AF65-F5344CB8AC3E}">
        <p14:creationId xmlns:p14="http://schemas.microsoft.com/office/powerpoint/2010/main" val="287236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2954" y="76200"/>
            <a:ext cx="9432628" cy="1096962"/>
          </a:xfrm>
        </p:spPr>
        <p:txBody>
          <a:bodyPr/>
          <a:lstStyle/>
          <a:p>
            <a:r>
              <a:rPr lang="en-US" b="1" dirty="0"/>
              <a:t>1.1 Decision Trees                                                           9/9</a:t>
            </a:r>
            <a:endParaRPr lang="en-US" dirty="0"/>
          </a:p>
        </p:txBody>
      </p:sp>
      <p:sp>
        <p:nvSpPr>
          <p:cNvPr id="3" name="Content Placeholder 2"/>
          <p:cNvSpPr>
            <a:spLocks noGrp="1"/>
          </p:cNvSpPr>
          <p:nvPr>
            <p:ph idx="1"/>
          </p:nvPr>
        </p:nvSpPr>
        <p:spPr>
          <a:xfrm>
            <a:off x="1104900" y="1600200"/>
            <a:ext cx="4078698" cy="4572000"/>
          </a:xfrm>
        </p:spPr>
        <p:txBody>
          <a:bodyPr/>
          <a:lstStyle/>
          <a:p>
            <a:r>
              <a:rPr lang="en-US" dirty="0"/>
              <a:t>Figure 7-4 shows a decision tree built over the bank marketing dataset. The root of the tree shows that the overall fraction of the clients who have not subscribed to the term deposit is 1,789 out of the total population of 2,000.</a:t>
            </a:r>
          </a:p>
        </p:txBody>
      </p:sp>
      <p:pic>
        <p:nvPicPr>
          <p:cNvPr id="4" name="Picture 3"/>
          <p:cNvPicPr>
            <a:picLocks noChangeAspect="1"/>
          </p:cNvPicPr>
          <p:nvPr/>
        </p:nvPicPr>
        <p:blipFill>
          <a:blip r:embed="rId2"/>
          <a:stretch>
            <a:fillRect/>
          </a:stretch>
        </p:blipFill>
        <p:spPr>
          <a:xfrm>
            <a:off x="5375327" y="1600200"/>
            <a:ext cx="6514789" cy="3645844"/>
          </a:xfrm>
          <a:prstGeom prst="rect">
            <a:avLst/>
          </a:prstGeom>
        </p:spPr>
      </p:pic>
      <p:sp>
        <p:nvSpPr>
          <p:cNvPr id="5" name="TextBox 4"/>
          <p:cNvSpPr txBox="1"/>
          <p:nvPr/>
        </p:nvSpPr>
        <p:spPr>
          <a:xfrm>
            <a:off x="5648633" y="5673082"/>
            <a:ext cx="4719483" cy="646331"/>
          </a:xfrm>
          <a:prstGeom prst="rect">
            <a:avLst/>
          </a:prstGeom>
          <a:noFill/>
        </p:spPr>
        <p:txBody>
          <a:bodyPr wrap="square" rtlCol="0">
            <a:spAutoFit/>
          </a:bodyPr>
          <a:lstStyle/>
          <a:p>
            <a:r>
              <a:rPr lang="en-US" b="1" dirty="0"/>
              <a:t>FIGURE 7-4 </a:t>
            </a:r>
            <a:r>
              <a:rPr lang="en-US" i="1" dirty="0"/>
              <a:t>Using a decision tree to predict if a client will subscribe to a term deposit</a:t>
            </a:r>
            <a:endParaRPr lang="en-US" dirty="0"/>
          </a:p>
        </p:txBody>
      </p:sp>
    </p:spTree>
    <p:extLst>
      <p:ext uri="{BB962C8B-B14F-4D97-AF65-F5344CB8AC3E}">
        <p14:creationId xmlns:p14="http://schemas.microsoft.com/office/powerpoint/2010/main" val="475599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1746" y="76200"/>
            <a:ext cx="9423836" cy="1096962"/>
          </a:xfrm>
        </p:spPr>
        <p:txBody>
          <a:bodyPr/>
          <a:lstStyle/>
          <a:p>
            <a:r>
              <a:rPr lang="en-US" b="1" dirty="0"/>
              <a:t>1.2 The General Algorithm                                                 1/8</a:t>
            </a:r>
            <a:endParaRPr lang="en-US" dirty="0"/>
          </a:p>
        </p:txBody>
      </p:sp>
      <p:sp>
        <p:nvSpPr>
          <p:cNvPr id="3" name="Content Placeholder 2"/>
          <p:cNvSpPr>
            <a:spLocks noGrp="1"/>
          </p:cNvSpPr>
          <p:nvPr>
            <p:ph idx="1"/>
          </p:nvPr>
        </p:nvSpPr>
        <p:spPr/>
        <p:txBody>
          <a:bodyPr>
            <a:normAutofit/>
          </a:bodyPr>
          <a:lstStyle/>
          <a:p>
            <a:r>
              <a:rPr lang="en-US" dirty="0"/>
              <a:t>Objective of a decision tree algorithm is to construct a tree </a:t>
            </a:r>
            <a:r>
              <a:rPr lang="en-US" i="1" dirty="0"/>
              <a:t>T </a:t>
            </a:r>
            <a:r>
              <a:rPr lang="en-US" dirty="0"/>
              <a:t>from a training set </a:t>
            </a:r>
            <a:r>
              <a:rPr lang="en-US" i="1" dirty="0"/>
              <a:t>S</a:t>
            </a:r>
            <a:r>
              <a:rPr lang="en-US" dirty="0"/>
              <a:t>.</a:t>
            </a:r>
          </a:p>
          <a:p>
            <a:r>
              <a:rPr lang="en-US" dirty="0"/>
              <a:t>If all the records in </a:t>
            </a:r>
            <a:r>
              <a:rPr lang="en-US" i="1" dirty="0"/>
              <a:t>S </a:t>
            </a:r>
            <a:r>
              <a:rPr lang="en-US" dirty="0"/>
              <a:t>belong to some class </a:t>
            </a:r>
            <a:r>
              <a:rPr lang="en-US" i="1" dirty="0"/>
              <a:t>C </a:t>
            </a:r>
            <a:r>
              <a:rPr lang="en-US" dirty="0"/>
              <a:t>(</a:t>
            </a:r>
            <a:r>
              <a:rPr lang="en-US" i="1" dirty="0"/>
              <a:t>subscribed </a:t>
            </a:r>
            <a:r>
              <a:rPr lang="en-US" dirty="0"/>
              <a:t>= yes, for example), or if </a:t>
            </a:r>
            <a:r>
              <a:rPr lang="en-US" i="1" dirty="0"/>
              <a:t>S </a:t>
            </a:r>
            <a:r>
              <a:rPr lang="en-US" dirty="0"/>
              <a:t>is sufficiently pure (greater than a preset threshold), then that node is considered a leaf node and assigned the label </a:t>
            </a:r>
            <a:r>
              <a:rPr lang="en-US" i="1" dirty="0"/>
              <a:t>C</a:t>
            </a:r>
          </a:p>
          <a:p>
            <a:r>
              <a:rPr lang="en-US" b="1" i="1" dirty="0"/>
              <a:t>purity </a:t>
            </a:r>
            <a:r>
              <a:rPr lang="en-US" dirty="0"/>
              <a:t>of a node  is defined as its probability of the corresponding class</a:t>
            </a:r>
          </a:p>
          <a:p>
            <a:r>
              <a:rPr lang="en-US" dirty="0"/>
              <a:t>For example, in Figure 7-4, the root P(</a:t>
            </a:r>
            <a:r>
              <a:rPr lang="en-US" i="1" dirty="0"/>
              <a:t>subscribed</a:t>
            </a:r>
            <a:r>
              <a:rPr lang="en-US" dirty="0"/>
              <a:t>=yes) =(1−  1789/2000)= 10.55%; therefore, the root is only 10.55% pure on the </a:t>
            </a:r>
            <a:r>
              <a:rPr lang="en-US" i="1" dirty="0"/>
              <a:t>subscribed</a:t>
            </a:r>
            <a:r>
              <a:rPr lang="en-US" dirty="0"/>
              <a:t>=yes class. Conversely, it is 89.45% pure on the </a:t>
            </a:r>
            <a:r>
              <a:rPr lang="en-US" i="1" dirty="0"/>
              <a:t>subscribed</a:t>
            </a:r>
            <a:r>
              <a:rPr lang="en-US" dirty="0"/>
              <a:t>=no class.</a:t>
            </a:r>
          </a:p>
        </p:txBody>
      </p:sp>
    </p:spTree>
    <p:extLst>
      <p:ext uri="{BB962C8B-B14F-4D97-AF65-F5344CB8AC3E}">
        <p14:creationId xmlns:p14="http://schemas.microsoft.com/office/powerpoint/2010/main" val="1164109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5368" y="76200"/>
            <a:ext cx="9450213" cy="1096962"/>
          </a:xfrm>
        </p:spPr>
        <p:txBody>
          <a:bodyPr/>
          <a:lstStyle/>
          <a:p>
            <a:r>
              <a:rPr lang="en-US" b="1" dirty="0"/>
              <a:t>1.2 The General Algorithm                                                 2/8</a:t>
            </a:r>
            <a:endParaRPr lang="en-US" dirty="0"/>
          </a:p>
        </p:txBody>
      </p:sp>
      <p:sp>
        <p:nvSpPr>
          <p:cNvPr id="3" name="Content Placeholder 2"/>
          <p:cNvSpPr>
            <a:spLocks noGrp="1"/>
          </p:cNvSpPr>
          <p:nvPr>
            <p:ph idx="1"/>
          </p:nvPr>
        </p:nvSpPr>
        <p:spPr/>
        <p:txBody>
          <a:bodyPr>
            <a:normAutofit fontScale="92500" lnSpcReduction="20000"/>
          </a:bodyPr>
          <a:lstStyle/>
          <a:p>
            <a:r>
              <a:rPr lang="en-US" dirty="0"/>
              <a:t>If not all the records in </a:t>
            </a:r>
            <a:r>
              <a:rPr lang="en-US" i="1" dirty="0"/>
              <a:t>S </a:t>
            </a:r>
            <a:r>
              <a:rPr lang="en-US" dirty="0"/>
              <a:t>belong to class </a:t>
            </a:r>
            <a:r>
              <a:rPr lang="en-US" i="1" dirty="0"/>
              <a:t>C </a:t>
            </a:r>
            <a:r>
              <a:rPr lang="en-US" dirty="0"/>
              <a:t>or if </a:t>
            </a:r>
            <a:r>
              <a:rPr lang="en-US" i="1" dirty="0"/>
              <a:t>S </a:t>
            </a:r>
            <a:r>
              <a:rPr lang="en-US" dirty="0"/>
              <a:t>is not sufficiently pure, the algorithm selects the next most informative attribute </a:t>
            </a:r>
            <a:r>
              <a:rPr lang="en-US" i="1" dirty="0"/>
              <a:t>A </a:t>
            </a:r>
            <a:r>
              <a:rPr lang="en-US" dirty="0"/>
              <a:t>(duration, marital, and so on) and partitions </a:t>
            </a:r>
            <a:r>
              <a:rPr lang="en-US" i="1" dirty="0"/>
              <a:t>S </a:t>
            </a:r>
            <a:r>
              <a:rPr lang="en-US" dirty="0"/>
              <a:t>according to </a:t>
            </a:r>
            <a:r>
              <a:rPr lang="en-US" i="1" dirty="0"/>
              <a:t>A</a:t>
            </a:r>
            <a:r>
              <a:rPr lang="en-US" dirty="0"/>
              <a:t>’s values. </a:t>
            </a:r>
          </a:p>
          <a:p>
            <a:r>
              <a:rPr lang="en-US" dirty="0"/>
              <a:t>Algorithm constructs subtrees </a:t>
            </a:r>
            <a:r>
              <a:rPr lang="en-US" i="1" dirty="0"/>
              <a:t>T</a:t>
            </a:r>
            <a:r>
              <a:rPr lang="en-US" dirty="0"/>
              <a:t>1, </a:t>
            </a:r>
            <a:r>
              <a:rPr lang="en-US" i="1" dirty="0"/>
              <a:t>T</a:t>
            </a:r>
            <a:r>
              <a:rPr lang="en-US" dirty="0"/>
              <a:t>2 … for the subsets of </a:t>
            </a:r>
            <a:r>
              <a:rPr lang="en-US" i="1" dirty="0"/>
              <a:t>S </a:t>
            </a:r>
            <a:r>
              <a:rPr lang="en-US" dirty="0"/>
              <a:t>recursively until one of the following criteria is met:</a:t>
            </a:r>
          </a:p>
          <a:p>
            <a:pPr lvl="1"/>
            <a:r>
              <a:rPr lang="en-US" dirty="0"/>
              <a:t>All the leaf nodes in the tree satisfy the minimum purity threshold</a:t>
            </a:r>
          </a:p>
          <a:p>
            <a:pPr lvl="1"/>
            <a:r>
              <a:rPr lang="en-US" dirty="0"/>
              <a:t>The tree cannot be further split with the preset minimum purity threshold</a:t>
            </a:r>
          </a:p>
          <a:p>
            <a:pPr lvl="1"/>
            <a:r>
              <a:rPr lang="en-US" dirty="0"/>
              <a:t>Any other stopping criterion is satisfied (such as the maximum depth of the tree).</a:t>
            </a:r>
          </a:p>
          <a:p>
            <a:r>
              <a:rPr lang="en-US" b="1" i="1" dirty="0"/>
              <a:t>First step in constructing a decision tree is to choose the most informative attribute</a:t>
            </a:r>
            <a:r>
              <a:rPr lang="en-US" dirty="0"/>
              <a:t>. A common way to identify the most informative attribute is to use entropy-based methods - decision tree earning algorithms such as ID3 (or Iterative </a:t>
            </a:r>
            <a:r>
              <a:rPr lang="en-US" dirty="0" err="1"/>
              <a:t>Dichotomiser</a:t>
            </a:r>
            <a:r>
              <a:rPr lang="en-US" dirty="0"/>
              <a:t> 3) and C4.5. Entropy methods select he most informative attribute based on two basic measures:</a:t>
            </a:r>
          </a:p>
          <a:p>
            <a:pPr lvl="1"/>
            <a:r>
              <a:rPr lang="en-US" b="1" i="1" dirty="0"/>
              <a:t>Entropy, </a:t>
            </a:r>
            <a:r>
              <a:rPr lang="en-US" dirty="0"/>
              <a:t>which measures the </a:t>
            </a:r>
            <a:r>
              <a:rPr lang="en-US" i="1" dirty="0"/>
              <a:t>impurity </a:t>
            </a:r>
            <a:r>
              <a:rPr lang="en-US" dirty="0"/>
              <a:t>of an attribute</a:t>
            </a:r>
          </a:p>
          <a:p>
            <a:pPr lvl="1"/>
            <a:r>
              <a:rPr lang="en-US" b="1" i="1" dirty="0"/>
              <a:t>Information gain, </a:t>
            </a:r>
            <a:r>
              <a:rPr lang="en-US" dirty="0"/>
              <a:t>which measures the </a:t>
            </a:r>
            <a:r>
              <a:rPr lang="en-US" i="1" dirty="0"/>
              <a:t>purity </a:t>
            </a:r>
            <a:r>
              <a:rPr lang="en-US" dirty="0"/>
              <a:t>of an attribute</a:t>
            </a:r>
          </a:p>
        </p:txBody>
      </p:sp>
    </p:spTree>
    <p:extLst>
      <p:ext uri="{BB962C8B-B14F-4D97-AF65-F5344CB8AC3E}">
        <p14:creationId xmlns:p14="http://schemas.microsoft.com/office/powerpoint/2010/main" val="553606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5368" y="76200"/>
            <a:ext cx="9450213" cy="1096962"/>
          </a:xfrm>
        </p:spPr>
        <p:txBody>
          <a:bodyPr/>
          <a:lstStyle/>
          <a:p>
            <a:r>
              <a:rPr lang="en-US" b="1" dirty="0"/>
              <a:t>1.2 The General Algorithm                                                 3/8</a:t>
            </a:r>
            <a:endParaRPr lang="en-US" dirty="0"/>
          </a:p>
        </p:txBody>
      </p:sp>
      <p:sp>
        <p:nvSpPr>
          <p:cNvPr id="3" name="Content Placeholder 2"/>
          <p:cNvSpPr>
            <a:spLocks noGrp="1"/>
          </p:cNvSpPr>
          <p:nvPr>
            <p:ph idx="1"/>
          </p:nvPr>
        </p:nvSpPr>
        <p:spPr>
          <a:xfrm>
            <a:off x="988142" y="1555954"/>
            <a:ext cx="10585654" cy="5066071"/>
          </a:xfrm>
        </p:spPr>
        <p:txBody>
          <a:bodyPr>
            <a:normAutofit lnSpcReduction="10000"/>
          </a:bodyPr>
          <a:lstStyle/>
          <a:p>
            <a:r>
              <a:rPr lang="en-US" dirty="0"/>
              <a:t>Given a class </a:t>
            </a:r>
            <a:r>
              <a:rPr lang="en-US" i="1" dirty="0"/>
              <a:t>X </a:t>
            </a:r>
            <a:r>
              <a:rPr lang="en-US" dirty="0"/>
              <a:t>and its label </a:t>
            </a:r>
            <a:r>
              <a:rPr lang="en-US" i="1" dirty="0"/>
              <a:t>x </a:t>
            </a:r>
            <a:r>
              <a:rPr lang="en-US" dirty="0"/>
              <a:t>∈ </a:t>
            </a:r>
            <a:r>
              <a:rPr lang="en-US" i="1" dirty="0"/>
              <a:t>X </a:t>
            </a:r>
            <a:r>
              <a:rPr lang="en-US" dirty="0"/>
              <a:t>, let </a:t>
            </a:r>
            <a:r>
              <a:rPr lang="en-US" i="1" dirty="0"/>
              <a:t>P</a:t>
            </a:r>
            <a:r>
              <a:rPr lang="en-US" dirty="0"/>
              <a:t>(</a:t>
            </a:r>
            <a:r>
              <a:rPr lang="en-US" i="1" dirty="0"/>
              <a:t>x</a:t>
            </a:r>
            <a:r>
              <a:rPr lang="en-US" dirty="0"/>
              <a:t>) be the probability of </a:t>
            </a:r>
            <a:r>
              <a:rPr lang="en-US" i="1" dirty="0"/>
              <a:t>x </a:t>
            </a:r>
            <a:r>
              <a:rPr lang="en-US" dirty="0"/>
              <a:t>. </a:t>
            </a:r>
            <a:r>
              <a:rPr lang="en-US" i="1" dirty="0" err="1"/>
              <a:t>H</a:t>
            </a:r>
            <a:r>
              <a:rPr lang="en-US" i="1" baseline="-25000" dirty="0" err="1"/>
              <a:t>x</a:t>
            </a:r>
            <a:r>
              <a:rPr lang="en-US" dirty="0"/>
              <a:t>, the entropy of </a:t>
            </a:r>
            <a:r>
              <a:rPr lang="en-US" i="1" dirty="0"/>
              <a:t>X </a:t>
            </a:r>
            <a:r>
              <a:rPr lang="en-US" dirty="0"/>
              <a:t>, is defined as shown in Equation 7-1.</a:t>
            </a:r>
          </a:p>
          <a:p>
            <a:endParaRPr lang="en-US" dirty="0"/>
          </a:p>
          <a:p>
            <a:endParaRPr lang="en-US" dirty="0"/>
          </a:p>
          <a:p>
            <a:r>
              <a:rPr lang="en-US" dirty="0"/>
              <a:t>In Equation 7-1 shows that</a:t>
            </a:r>
          </a:p>
          <a:p>
            <a:pPr lvl="1"/>
            <a:r>
              <a:rPr lang="en-US" sz="2400" dirty="0"/>
              <a:t>entropy </a:t>
            </a:r>
            <a:r>
              <a:rPr lang="en-US" sz="2400" i="1" dirty="0"/>
              <a:t>H</a:t>
            </a:r>
            <a:r>
              <a:rPr lang="en-US" sz="2400" i="1" baseline="-25000" dirty="0"/>
              <a:t>X </a:t>
            </a:r>
            <a:r>
              <a:rPr lang="en-US" sz="2400" dirty="0"/>
              <a:t>becomes 0 when all </a:t>
            </a:r>
            <a:r>
              <a:rPr lang="en-US" sz="2400" i="1" dirty="0"/>
              <a:t>P</a:t>
            </a:r>
            <a:r>
              <a:rPr lang="en-US" sz="2400" dirty="0"/>
              <a:t>(</a:t>
            </a:r>
            <a:r>
              <a:rPr lang="en-US" sz="2400" i="1" dirty="0"/>
              <a:t>x</a:t>
            </a:r>
            <a:r>
              <a:rPr lang="en-US" sz="2400" dirty="0"/>
              <a:t>) is 0 or 1.</a:t>
            </a:r>
          </a:p>
          <a:p>
            <a:pPr lvl="1"/>
            <a:r>
              <a:rPr lang="en-US" sz="2400" dirty="0"/>
              <a:t>For a binary classification (true  or false), </a:t>
            </a:r>
            <a:r>
              <a:rPr lang="en-US" sz="2400" i="1" dirty="0"/>
              <a:t>H</a:t>
            </a:r>
            <a:r>
              <a:rPr lang="en-US" sz="2400" i="1" baseline="-25000" dirty="0"/>
              <a:t>X</a:t>
            </a:r>
            <a:r>
              <a:rPr lang="en-US" sz="2400" i="1" dirty="0"/>
              <a:t> </a:t>
            </a:r>
            <a:r>
              <a:rPr lang="en-US" sz="2400" dirty="0"/>
              <a:t>is zero if </a:t>
            </a:r>
            <a:r>
              <a:rPr lang="en-US" sz="2400" i="1" dirty="0"/>
              <a:t>P</a:t>
            </a:r>
            <a:r>
              <a:rPr lang="en-US" sz="2400" dirty="0"/>
              <a:t>(</a:t>
            </a:r>
            <a:r>
              <a:rPr lang="en-US" sz="2400" i="1" dirty="0"/>
              <a:t>x</a:t>
            </a:r>
            <a:r>
              <a:rPr lang="en-US" sz="2400" dirty="0"/>
              <a:t>) the probability of each label </a:t>
            </a:r>
            <a:r>
              <a:rPr lang="en-US" sz="2400" i="1" dirty="0"/>
              <a:t>x </a:t>
            </a:r>
            <a:r>
              <a:rPr lang="en-US" sz="2400" dirty="0"/>
              <a:t>is either zero or one. </a:t>
            </a:r>
          </a:p>
          <a:p>
            <a:pPr lvl="1"/>
            <a:r>
              <a:rPr lang="en-US" sz="2400" dirty="0"/>
              <a:t>On the other hand, </a:t>
            </a:r>
            <a:r>
              <a:rPr lang="en-US" sz="2400" i="1" dirty="0"/>
              <a:t>H</a:t>
            </a:r>
            <a:r>
              <a:rPr lang="en-US" sz="2400" i="1" baseline="-25000" dirty="0"/>
              <a:t>X</a:t>
            </a:r>
            <a:r>
              <a:rPr lang="en-US" sz="2400" i="1" dirty="0"/>
              <a:t> </a:t>
            </a:r>
            <a:r>
              <a:rPr lang="en-US" sz="2400" dirty="0"/>
              <a:t>achieves the maximum entropy when all the class labels are equally probable. </a:t>
            </a:r>
          </a:p>
          <a:p>
            <a:pPr lvl="1"/>
            <a:r>
              <a:rPr lang="en-US" sz="2400" dirty="0"/>
              <a:t>For a binary  classification, </a:t>
            </a:r>
            <a:r>
              <a:rPr lang="en-US" sz="2400" i="1" dirty="0"/>
              <a:t>H</a:t>
            </a:r>
            <a:r>
              <a:rPr lang="en-US" sz="2400" i="1" baseline="-25000" dirty="0"/>
              <a:t>X</a:t>
            </a:r>
            <a:r>
              <a:rPr lang="en-US" sz="2400" i="1" dirty="0"/>
              <a:t> </a:t>
            </a:r>
            <a:r>
              <a:rPr lang="en-US" sz="2400" dirty="0"/>
              <a:t>=1 if the probability of all class labels is 50/50. The maximum entropy increases as the number of possible outcomes increases.</a:t>
            </a:r>
          </a:p>
        </p:txBody>
      </p:sp>
      <p:pic>
        <p:nvPicPr>
          <p:cNvPr id="4" name="Picture 3"/>
          <p:cNvPicPr>
            <a:picLocks noChangeAspect="1"/>
          </p:cNvPicPr>
          <p:nvPr/>
        </p:nvPicPr>
        <p:blipFill>
          <a:blip r:embed="rId2"/>
          <a:stretch>
            <a:fillRect/>
          </a:stretch>
        </p:blipFill>
        <p:spPr>
          <a:xfrm>
            <a:off x="5114154" y="2402863"/>
            <a:ext cx="3596554" cy="1122002"/>
          </a:xfrm>
          <a:prstGeom prst="rect">
            <a:avLst/>
          </a:prstGeom>
        </p:spPr>
      </p:pic>
    </p:spTree>
    <p:extLst>
      <p:ext uri="{BB962C8B-B14F-4D97-AF65-F5344CB8AC3E}">
        <p14:creationId xmlns:p14="http://schemas.microsoft.com/office/powerpoint/2010/main" val="1936247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4162" y="76200"/>
            <a:ext cx="9441420" cy="1096962"/>
          </a:xfrm>
        </p:spPr>
        <p:txBody>
          <a:bodyPr/>
          <a:lstStyle/>
          <a:p>
            <a:r>
              <a:rPr lang="en-US" b="1" dirty="0"/>
              <a:t>1.2 The General Algorithm                                                 4/8</a:t>
            </a:r>
            <a:endParaRPr lang="en-US" dirty="0"/>
          </a:p>
        </p:txBody>
      </p:sp>
      <p:sp>
        <p:nvSpPr>
          <p:cNvPr id="3" name="Content Placeholder 2"/>
          <p:cNvSpPr>
            <a:spLocks noGrp="1"/>
          </p:cNvSpPr>
          <p:nvPr>
            <p:ph idx="1"/>
          </p:nvPr>
        </p:nvSpPr>
        <p:spPr>
          <a:xfrm>
            <a:off x="527846" y="1570703"/>
            <a:ext cx="7186600" cy="4572000"/>
          </a:xfrm>
        </p:spPr>
        <p:txBody>
          <a:bodyPr>
            <a:normAutofit fontScale="92500" lnSpcReduction="10000"/>
          </a:bodyPr>
          <a:lstStyle/>
          <a:p>
            <a:r>
              <a:rPr lang="en-US" dirty="0"/>
              <a:t>Entropy graph is shown in Figure 7-5. Let </a:t>
            </a:r>
            <a:r>
              <a:rPr lang="en-US" i="1" dirty="0"/>
              <a:t>x </a:t>
            </a:r>
            <a:r>
              <a:rPr lang="en-US" dirty="0"/>
              <a:t>=1 represent heads and </a:t>
            </a:r>
            <a:r>
              <a:rPr lang="en-US" i="1" dirty="0"/>
              <a:t>x </a:t>
            </a:r>
            <a:r>
              <a:rPr lang="en-US" dirty="0"/>
              <a:t>=0 represent tails. The entropy of the unknown result of the next toss is maximized when the coin is fair. </a:t>
            </a:r>
          </a:p>
          <a:p>
            <a:r>
              <a:rPr lang="en-US" dirty="0"/>
              <a:t>That is, when heads and tails have equal probability </a:t>
            </a:r>
            <a:r>
              <a:rPr lang="en-US" i="1" dirty="0"/>
              <a:t>P</a:t>
            </a:r>
            <a:r>
              <a:rPr lang="en-US" dirty="0"/>
              <a:t>(</a:t>
            </a:r>
            <a:r>
              <a:rPr lang="en-US" i="1" dirty="0"/>
              <a:t>x </a:t>
            </a:r>
            <a:r>
              <a:rPr lang="en-US" dirty="0"/>
              <a:t>=1)=</a:t>
            </a:r>
            <a:r>
              <a:rPr lang="en-US" i="1" dirty="0"/>
              <a:t>P</a:t>
            </a:r>
            <a:r>
              <a:rPr lang="en-US" dirty="0"/>
              <a:t>(</a:t>
            </a:r>
            <a:r>
              <a:rPr lang="en-US" i="1" dirty="0"/>
              <a:t>x </a:t>
            </a:r>
            <a:r>
              <a:rPr lang="en-US" dirty="0"/>
              <a:t>=0)=0.5, entropy </a:t>
            </a:r>
            <a:r>
              <a:rPr lang="en-US" i="1" dirty="0"/>
              <a:t>H</a:t>
            </a:r>
            <a:r>
              <a:rPr lang="en-US" i="1" baseline="-25000" dirty="0"/>
              <a:t>X</a:t>
            </a:r>
            <a:r>
              <a:rPr lang="en-US" i="1" dirty="0"/>
              <a:t> </a:t>
            </a:r>
            <a:r>
              <a:rPr lang="en-US" dirty="0"/>
              <a:t>=−(0.5×log</a:t>
            </a:r>
            <a:r>
              <a:rPr lang="en-US" baseline="-25000" dirty="0"/>
              <a:t>2</a:t>
            </a:r>
            <a:r>
              <a:rPr lang="en-US" dirty="0"/>
              <a:t>0.5+0.5×log</a:t>
            </a:r>
            <a:r>
              <a:rPr lang="en-US" baseline="-25000" dirty="0"/>
              <a:t>2</a:t>
            </a:r>
            <a:r>
              <a:rPr lang="en-US" dirty="0"/>
              <a:t> 0.5)=1. On the other hand, if the coin is not fair, the probabilities of heads and tails would not be equal and there would be less uncertainty. </a:t>
            </a:r>
          </a:p>
          <a:p>
            <a:r>
              <a:rPr lang="en-US" dirty="0"/>
              <a:t>As an extreme case, when the probability of tossing a head is equal to 0 or 1, the entropy is minimized to 0. Therefore, the entropy for a completely pure variable is 0 and is 1 for a set with equal occurrences for both the classes (head and tail, or yes and no).</a:t>
            </a:r>
          </a:p>
        </p:txBody>
      </p:sp>
      <p:pic>
        <p:nvPicPr>
          <p:cNvPr id="4" name="Picture 3"/>
          <p:cNvPicPr>
            <a:picLocks noChangeAspect="1"/>
          </p:cNvPicPr>
          <p:nvPr/>
        </p:nvPicPr>
        <p:blipFill>
          <a:blip r:embed="rId2"/>
          <a:stretch>
            <a:fillRect/>
          </a:stretch>
        </p:blipFill>
        <p:spPr>
          <a:xfrm>
            <a:off x="7997780" y="1570703"/>
            <a:ext cx="3998546" cy="3425169"/>
          </a:xfrm>
          <a:prstGeom prst="rect">
            <a:avLst/>
          </a:prstGeom>
        </p:spPr>
      </p:pic>
      <p:sp>
        <p:nvSpPr>
          <p:cNvPr id="5" name="TextBox 4"/>
          <p:cNvSpPr txBox="1"/>
          <p:nvPr/>
        </p:nvSpPr>
        <p:spPr>
          <a:xfrm>
            <a:off x="8511481" y="4995872"/>
            <a:ext cx="3484845" cy="923330"/>
          </a:xfrm>
          <a:prstGeom prst="rect">
            <a:avLst/>
          </a:prstGeom>
          <a:noFill/>
        </p:spPr>
        <p:txBody>
          <a:bodyPr wrap="square" rtlCol="0">
            <a:spAutoFit/>
          </a:bodyPr>
          <a:lstStyle/>
          <a:p>
            <a:r>
              <a:rPr lang="en-US" b="1" dirty="0"/>
              <a:t>FIGURE 7-5 </a:t>
            </a:r>
            <a:r>
              <a:rPr lang="en-US" i="1" dirty="0"/>
              <a:t>Entropy of coin flips, where X=1 represents heads</a:t>
            </a:r>
            <a:endParaRPr lang="en-US" dirty="0"/>
          </a:p>
        </p:txBody>
      </p:sp>
    </p:spTree>
    <p:extLst>
      <p:ext uri="{BB962C8B-B14F-4D97-AF65-F5344CB8AC3E}">
        <p14:creationId xmlns:p14="http://schemas.microsoft.com/office/powerpoint/2010/main" val="2804350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5368" y="76200"/>
            <a:ext cx="9450213" cy="1096962"/>
          </a:xfrm>
        </p:spPr>
        <p:txBody>
          <a:bodyPr/>
          <a:lstStyle/>
          <a:p>
            <a:r>
              <a:rPr lang="en-US" b="1" dirty="0"/>
              <a:t>1.2 The General Algorithm                                                 5/8</a:t>
            </a:r>
            <a:endParaRPr lang="en-US" dirty="0"/>
          </a:p>
        </p:txBody>
      </p:sp>
      <p:sp>
        <p:nvSpPr>
          <p:cNvPr id="3" name="Content Placeholder 2"/>
          <p:cNvSpPr>
            <a:spLocks noGrp="1"/>
          </p:cNvSpPr>
          <p:nvPr>
            <p:ph idx="1"/>
          </p:nvPr>
        </p:nvSpPr>
        <p:spPr>
          <a:xfrm>
            <a:off x="1104900" y="1600200"/>
            <a:ext cx="9982200" cy="4019473"/>
          </a:xfrm>
        </p:spPr>
        <p:txBody>
          <a:bodyPr>
            <a:normAutofit lnSpcReduction="10000"/>
          </a:bodyPr>
          <a:lstStyle/>
          <a:p>
            <a:r>
              <a:rPr lang="en-US" dirty="0"/>
              <a:t>For the bank marketing scenario previously presented, the output variable is </a:t>
            </a:r>
            <a:r>
              <a:rPr lang="en-US" i="1" dirty="0"/>
              <a:t>subscribed</a:t>
            </a:r>
            <a:r>
              <a:rPr lang="en-US" dirty="0"/>
              <a:t>. The base entropy is defined as entropy of the output variable, that is </a:t>
            </a:r>
            <a:r>
              <a:rPr lang="en-US" i="1" dirty="0" err="1"/>
              <a:t>H</a:t>
            </a:r>
            <a:r>
              <a:rPr lang="en-US" i="1" baseline="-25000" dirty="0" err="1"/>
              <a:t>subscribed</a:t>
            </a:r>
            <a:r>
              <a:rPr lang="en-US" i="1" dirty="0"/>
              <a:t> </a:t>
            </a:r>
            <a:r>
              <a:rPr lang="en-US" dirty="0"/>
              <a:t>. </a:t>
            </a:r>
          </a:p>
          <a:p>
            <a:r>
              <a:rPr lang="en-US" dirty="0"/>
              <a:t>As seen previously, </a:t>
            </a:r>
            <a:r>
              <a:rPr lang="en-US" i="1" dirty="0"/>
              <a:t>P</a:t>
            </a:r>
            <a:r>
              <a:rPr lang="en-US" dirty="0"/>
              <a:t>(</a:t>
            </a:r>
            <a:r>
              <a:rPr lang="en-US" i="1" dirty="0"/>
              <a:t>subscribed</a:t>
            </a:r>
            <a:r>
              <a:rPr lang="en-US" dirty="0"/>
              <a:t>=yes)=0.1055 and </a:t>
            </a:r>
            <a:r>
              <a:rPr lang="en-US" i="1" dirty="0"/>
              <a:t>P</a:t>
            </a:r>
            <a:r>
              <a:rPr lang="en-US" dirty="0"/>
              <a:t>(</a:t>
            </a:r>
            <a:r>
              <a:rPr lang="en-US" i="1" dirty="0"/>
              <a:t>subscribed</a:t>
            </a:r>
            <a:r>
              <a:rPr lang="en-US" dirty="0"/>
              <a:t>=no)=0.8945. According to Equation 7-1, the base entropy </a:t>
            </a:r>
          </a:p>
          <a:p>
            <a:pPr marL="0" indent="0">
              <a:buNone/>
            </a:pPr>
            <a:r>
              <a:rPr lang="en-US" i="1" dirty="0"/>
              <a:t>            </a:t>
            </a:r>
            <a:r>
              <a:rPr lang="en-US" i="1" dirty="0" err="1"/>
              <a:t>H</a:t>
            </a:r>
            <a:r>
              <a:rPr lang="en-US" i="1" baseline="-25000" dirty="0" err="1"/>
              <a:t>subscribed</a:t>
            </a:r>
            <a:r>
              <a:rPr lang="en-US" i="1" dirty="0"/>
              <a:t> </a:t>
            </a:r>
            <a:r>
              <a:rPr lang="en-US" dirty="0"/>
              <a:t>=−0.1055⋅log</a:t>
            </a:r>
            <a:r>
              <a:rPr lang="en-US" baseline="-25000" dirty="0"/>
              <a:t>2</a:t>
            </a:r>
            <a:r>
              <a:rPr lang="en-US" dirty="0"/>
              <a:t>0.1055−0.8945⋅log</a:t>
            </a:r>
            <a:r>
              <a:rPr lang="en-US" baseline="-25000" dirty="0"/>
              <a:t>2</a:t>
            </a:r>
            <a:r>
              <a:rPr lang="en-US" dirty="0"/>
              <a:t>0.8945≈0.4862 </a:t>
            </a:r>
          </a:p>
          <a:p>
            <a:r>
              <a:rPr lang="en-US" sz="2200" b="1" i="1" dirty="0"/>
              <a:t>The next step is to identify the conditional entropy for each attribute</a:t>
            </a:r>
            <a:r>
              <a:rPr lang="en-US" dirty="0"/>
              <a:t>. Given an attribute X, its value </a:t>
            </a:r>
            <a:r>
              <a:rPr lang="en-US" i="1" dirty="0"/>
              <a:t>x </a:t>
            </a:r>
            <a:r>
              <a:rPr lang="en-US" dirty="0"/>
              <a:t>, its outcome Y</a:t>
            </a:r>
            <a:r>
              <a:rPr lang="en-US" b="1" i="1" dirty="0"/>
              <a:t>, </a:t>
            </a:r>
            <a:r>
              <a:rPr lang="en-US" dirty="0"/>
              <a:t>and its value y, conditional entropy </a:t>
            </a:r>
            <a:r>
              <a:rPr lang="en-US" i="1" dirty="0"/>
              <a:t>H</a:t>
            </a:r>
            <a:r>
              <a:rPr lang="en-US" i="1" baseline="-25000" dirty="0"/>
              <a:t>Y</a:t>
            </a:r>
            <a:r>
              <a:rPr lang="en-US" baseline="-25000" dirty="0"/>
              <a:t>|</a:t>
            </a:r>
            <a:r>
              <a:rPr lang="en-US" i="1" baseline="-25000" dirty="0"/>
              <a:t>X</a:t>
            </a:r>
            <a:r>
              <a:rPr lang="en-US" i="1" dirty="0"/>
              <a:t> </a:t>
            </a:r>
            <a:r>
              <a:rPr lang="en-US" dirty="0"/>
              <a:t>is the remaining entropy of </a:t>
            </a:r>
            <a:r>
              <a:rPr lang="en-US" i="1" dirty="0"/>
              <a:t>Y </a:t>
            </a:r>
            <a:r>
              <a:rPr lang="en-US" dirty="0"/>
              <a:t>given </a:t>
            </a:r>
            <a:r>
              <a:rPr lang="en-US" i="1" dirty="0"/>
              <a:t>X </a:t>
            </a:r>
            <a:r>
              <a:rPr lang="en-US" dirty="0"/>
              <a:t>, formally defined as shown in Equation 7-2.</a:t>
            </a:r>
          </a:p>
        </p:txBody>
      </p:sp>
      <p:pic>
        <p:nvPicPr>
          <p:cNvPr id="4" name="Picture 3"/>
          <p:cNvPicPr>
            <a:picLocks noChangeAspect="1"/>
          </p:cNvPicPr>
          <p:nvPr/>
        </p:nvPicPr>
        <p:blipFill>
          <a:blip r:embed="rId2"/>
          <a:stretch>
            <a:fillRect/>
          </a:stretch>
        </p:blipFill>
        <p:spPr>
          <a:xfrm>
            <a:off x="4030843" y="5494184"/>
            <a:ext cx="5487166" cy="1105054"/>
          </a:xfrm>
          <a:prstGeom prst="rect">
            <a:avLst/>
          </a:prstGeom>
        </p:spPr>
      </p:pic>
    </p:spTree>
    <p:extLst>
      <p:ext uri="{BB962C8B-B14F-4D97-AF65-F5344CB8AC3E}">
        <p14:creationId xmlns:p14="http://schemas.microsoft.com/office/powerpoint/2010/main" val="1000915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1746" y="76200"/>
            <a:ext cx="9423836" cy="1096962"/>
          </a:xfrm>
        </p:spPr>
        <p:txBody>
          <a:bodyPr/>
          <a:lstStyle/>
          <a:p>
            <a:r>
              <a:rPr lang="en-US" b="1" dirty="0"/>
              <a:t>1.2 The General Algorithm                                                 6/8</a:t>
            </a:r>
            <a:endParaRPr lang="en-US" dirty="0"/>
          </a:p>
        </p:txBody>
      </p:sp>
      <p:sp>
        <p:nvSpPr>
          <p:cNvPr id="3" name="Content Placeholder 2"/>
          <p:cNvSpPr>
            <a:spLocks noGrp="1"/>
          </p:cNvSpPr>
          <p:nvPr>
            <p:ph idx="1"/>
          </p:nvPr>
        </p:nvSpPr>
        <p:spPr/>
        <p:txBody>
          <a:bodyPr/>
          <a:lstStyle/>
          <a:p>
            <a:r>
              <a:rPr lang="en-US" dirty="0"/>
              <a:t>Consider the banking marketing scenario, if the attribute </a:t>
            </a:r>
            <a:r>
              <a:rPr lang="en-US" i="1" dirty="0"/>
              <a:t>contact </a:t>
            </a:r>
            <a:r>
              <a:rPr lang="en-US" dirty="0"/>
              <a:t>is chosen, </a:t>
            </a:r>
            <a:r>
              <a:rPr lang="en-US" i="1" dirty="0"/>
              <a:t>X </a:t>
            </a:r>
            <a:r>
              <a:rPr lang="en-US" dirty="0"/>
              <a:t>= {cellular, telephone, unknown}. The conditional entropy of </a:t>
            </a:r>
            <a:r>
              <a:rPr lang="en-US" i="1" dirty="0"/>
              <a:t>contact </a:t>
            </a:r>
            <a:r>
              <a:rPr lang="en-US" dirty="0"/>
              <a:t>considers all three values.</a:t>
            </a:r>
          </a:p>
          <a:p>
            <a:r>
              <a:rPr lang="en-US" dirty="0"/>
              <a:t>Table 7-1 lists the probabilities related to the </a:t>
            </a:r>
            <a:r>
              <a:rPr lang="en-US" i="1" dirty="0"/>
              <a:t>contact </a:t>
            </a:r>
            <a:r>
              <a:rPr lang="en-US" dirty="0"/>
              <a:t>attribute. The top row of the table displays probabilities of each value of the attribute. The next two rows contain the probabilities of the class labels conditioned on the </a:t>
            </a:r>
            <a:r>
              <a:rPr lang="en-US" i="1" dirty="0"/>
              <a:t>contact</a:t>
            </a:r>
            <a:r>
              <a:rPr lang="en-US" dirty="0"/>
              <a:t>.</a:t>
            </a:r>
          </a:p>
        </p:txBody>
      </p:sp>
      <p:pic>
        <p:nvPicPr>
          <p:cNvPr id="4" name="Picture 3"/>
          <p:cNvPicPr>
            <a:picLocks noChangeAspect="1"/>
          </p:cNvPicPr>
          <p:nvPr/>
        </p:nvPicPr>
        <p:blipFill>
          <a:blip r:embed="rId2"/>
          <a:stretch>
            <a:fillRect/>
          </a:stretch>
        </p:blipFill>
        <p:spPr>
          <a:xfrm>
            <a:off x="1104900" y="4190723"/>
            <a:ext cx="6254545" cy="2195329"/>
          </a:xfrm>
          <a:prstGeom prst="rect">
            <a:avLst/>
          </a:prstGeom>
        </p:spPr>
      </p:pic>
      <p:pic>
        <p:nvPicPr>
          <p:cNvPr id="5" name="Picture 4"/>
          <p:cNvPicPr>
            <a:picLocks noChangeAspect="1"/>
          </p:cNvPicPr>
          <p:nvPr/>
        </p:nvPicPr>
        <p:blipFill>
          <a:blip r:embed="rId3"/>
          <a:stretch>
            <a:fillRect/>
          </a:stretch>
        </p:blipFill>
        <p:spPr>
          <a:xfrm>
            <a:off x="7257361" y="4808210"/>
            <a:ext cx="4934639" cy="1247949"/>
          </a:xfrm>
          <a:prstGeom prst="rect">
            <a:avLst/>
          </a:prstGeom>
        </p:spPr>
      </p:pic>
      <p:sp>
        <p:nvSpPr>
          <p:cNvPr id="6" name="TextBox 5"/>
          <p:cNvSpPr txBox="1"/>
          <p:nvPr/>
        </p:nvSpPr>
        <p:spPr>
          <a:xfrm>
            <a:off x="7586164" y="4045838"/>
            <a:ext cx="4277032" cy="646331"/>
          </a:xfrm>
          <a:prstGeom prst="rect">
            <a:avLst/>
          </a:prstGeom>
          <a:noFill/>
        </p:spPr>
        <p:txBody>
          <a:bodyPr wrap="square" rtlCol="0">
            <a:spAutoFit/>
          </a:bodyPr>
          <a:lstStyle/>
          <a:p>
            <a:r>
              <a:rPr lang="en-US" dirty="0"/>
              <a:t>The conditional entropy of the </a:t>
            </a:r>
            <a:r>
              <a:rPr lang="en-US" i="1" dirty="0"/>
              <a:t>contact </a:t>
            </a:r>
            <a:r>
              <a:rPr lang="en-US" dirty="0"/>
              <a:t>attribute is computed as shown here.</a:t>
            </a:r>
          </a:p>
        </p:txBody>
      </p:sp>
    </p:spTree>
    <p:extLst>
      <p:ext uri="{BB962C8B-B14F-4D97-AF65-F5344CB8AC3E}">
        <p14:creationId xmlns:p14="http://schemas.microsoft.com/office/powerpoint/2010/main" val="3601877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6576" y="76200"/>
            <a:ext cx="9459005" cy="1096962"/>
          </a:xfrm>
        </p:spPr>
        <p:txBody>
          <a:bodyPr/>
          <a:lstStyle/>
          <a:p>
            <a:r>
              <a:rPr lang="en-US" b="1" dirty="0"/>
              <a:t>1.2 The General Algorithm                                                 7/8</a:t>
            </a:r>
            <a:endParaRPr lang="en-US" dirty="0"/>
          </a:p>
        </p:txBody>
      </p:sp>
      <p:sp>
        <p:nvSpPr>
          <p:cNvPr id="3" name="Content Placeholder 2"/>
          <p:cNvSpPr>
            <a:spLocks noGrp="1"/>
          </p:cNvSpPr>
          <p:nvPr>
            <p:ph idx="1"/>
          </p:nvPr>
        </p:nvSpPr>
        <p:spPr/>
        <p:txBody>
          <a:bodyPr>
            <a:normAutofit fontScale="92500" lnSpcReduction="10000"/>
          </a:bodyPr>
          <a:lstStyle/>
          <a:p>
            <a:r>
              <a:rPr lang="en-US" dirty="0"/>
              <a:t>Computation inside the parentheses is on the entropy of the class labels within a single </a:t>
            </a:r>
            <a:r>
              <a:rPr lang="en-US" i="1" dirty="0"/>
              <a:t>contact v</a:t>
            </a:r>
            <a:r>
              <a:rPr lang="en-US" dirty="0"/>
              <a:t>alue. </a:t>
            </a:r>
          </a:p>
          <a:p>
            <a:r>
              <a:rPr lang="en-US" dirty="0"/>
              <a:t>Conditional entropy is always less than or equal to the base entropy—</a:t>
            </a:r>
            <a:r>
              <a:rPr lang="pt-BR" i="1" dirty="0"/>
              <a:t>H</a:t>
            </a:r>
            <a:r>
              <a:rPr lang="pt-BR" i="1" baseline="-25000" dirty="0"/>
              <a:t>subscribed </a:t>
            </a:r>
            <a:r>
              <a:rPr lang="pt-BR" baseline="-25000" dirty="0"/>
              <a:t>|</a:t>
            </a:r>
            <a:r>
              <a:rPr lang="pt-BR" i="1" baseline="-25000" dirty="0"/>
              <a:t>marital </a:t>
            </a:r>
            <a:r>
              <a:rPr lang="en-US" dirty="0"/>
              <a:t>≤ H</a:t>
            </a:r>
            <a:r>
              <a:rPr lang="pt-BR" i="1" baseline="-25000" dirty="0"/>
              <a:t>subscribed . </a:t>
            </a:r>
            <a:r>
              <a:rPr lang="en-US" dirty="0"/>
              <a:t>conditional entropy is smaller than the base entropy when the attribute and the outcome are correlated. In the worst case, when the attribute is  uncorrelated with the outcome, the conditional entropy equals the base entropy</a:t>
            </a:r>
          </a:p>
          <a:p>
            <a:r>
              <a:rPr lang="en-US" dirty="0"/>
              <a:t>Information gain of an attribute </a:t>
            </a:r>
            <a:r>
              <a:rPr lang="en-US" i="1" dirty="0"/>
              <a:t>A </a:t>
            </a:r>
            <a:r>
              <a:rPr lang="en-US" dirty="0"/>
              <a:t>is defined as the difference between the base entropy and the conditional entropy of the attribute, as shown in Equation 7-3.</a:t>
            </a:r>
          </a:p>
          <a:p>
            <a:endParaRPr lang="en-US" baseline="-25000" dirty="0"/>
          </a:p>
          <a:p>
            <a:r>
              <a:rPr lang="en-US" dirty="0"/>
              <a:t>In the bank marketing example, the information gain of the </a:t>
            </a:r>
            <a:r>
              <a:rPr lang="en-US" i="1" dirty="0"/>
              <a:t>contact </a:t>
            </a:r>
            <a:r>
              <a:rPr lang="en-US" dirty="0"/>
              <a:t>attribute is shown in Equation 7-4.</a:t>
            </a:r>
            <a:endParaRPr lang="en-US" baseline="-25000" dirty="0"/>
          </a:p>
        </p:txBody>
      </p:sp>
      <p:pic>
        <p:nvPicPr>
          <p:cNvPr id="5" name="Picture 4"/>
          <p:cNvPicPr>
            <a:picLocks noChangeAspect="1"/>
          </p:cNvPicPr>
          <p:nvPr/>
        </p:nvPicPr>
        <p:blipFill>
          <a:blip r:embed="rId2"/>
          <a:stretch>
            <a:fillRect/>
          </a:stretch>
        </p:blipFill>
        <p:spPr>
          <a:xfrm>
            <a:off x="3321752" y="4822715"/>
            <a:ext cx="6640987" cy="697050"/>
          </a:xfrm>
          <a:prstGeom prst="rect">
            <a:avLst/>
          </a:prstGeom>
        </p:spPr>
      </p:pic>
      <p:pic>
        <p:nvPicPr>
          <p:cNvPr id="6" name="Picture 5"/>
          <p:cNvPicPr>
            <a:picLocks noChangeAspect="1"/>
          </p:cNvPicPr>
          <p:nvPr/>
        </p:nvPicPr>
        <p:blipFill>
          <a:blip r:embed="rId3"/>
          <a:stretch>
            <a:fillRect/>
          </a:stretch>
        </p:blipFill>
        <p:spPr>
          <a:xfrm>
            <a:off x="4616648" y="5824489"/>
            <a:ext cx="5229955" cy="695422"/>
          </a:xfrm>
          <a:prstGeom prst="rect">
            <a:avLst/>
          </a:prstGeom>
        </p:spPr>
      </p:pic>
    </p:spTree>
    <p:extLst>
      <p:ext uri="{BB962C8B-B14F-4D97-AF65-F5344CB8AC3E}">
        <p14:creationId xmlns:p14="http://schemas.microsoft.com/office/powerpoint/2010/main" val="84654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05816-480F-4562-A0B0-67911686C9B4}"/>
              </a:ext>
            </a:extLst>
          </p:cNvPr>
          <p:cNvSpPr>
            <a:spLocks noGrp="1"/>
          </p:cNvSpPr>
          <p:nvPr>
            <p:ph type="title"/>
          </p:nvPr>
        </p:nvSpPr>
        <p:spPr/>
        <p:txBody>
          <a:bodyPr/>
          <a:lstStyle/>
          <a:p>
            <a:r>
              <a:rPr lang="en-US" b="1" dirty="0"/>
              <a:t>Objectives</a:t>
            </a:r>
          </a:p>
        </p:txBody>
      </p:sp>
      <p:sp>
        <p:nvSpPr>
          <p:cNvPr id="3" name="Content Placeholder 2">
            <a:extLst>
              <a:ext uri="{FF2B5EF4-FFF2-40B4-BE49-F238E27FC236}">
                <a16:creationId xmlns:a16="http://schemas.microsoft.com/office/drawing/2014/main" id="{AE2D34A0-3683-4DDE-9682-58E4F15C353A}"/>
              </a:ext>
            </a:extLst>
          </p:cNvPr>
          <p:cNvSpPr>
            <a:spLocks noGrp="1"/>
          </p:cNvSpPr>
          <p:nvPr>
            <p:ph idx="1"/>
          </p:nvPr>
        </p:nvSpPr>
        <p:spPr/>
        <p:txBody>
          <a:bodyPr/>
          <a:lstStyle/>
          <a:p>
            <a:pPr marL="0" indent="0">
              <a:buNone/>
            </a:pPr>
            <a:r>
              <a:rPr lang="en-US" b="1" dirty="0"/>
              <a:t>After studying this chapter, the student should be able to understand the key concepts:</a:t>
            </a:r>
          </a:p>
          <a:p>
            <a:r>
              <a:rPr lang="en-US" dirty="0"/>
              <a:t> </a:t>
            </a:r>
            <a:r>
              <a:rPr lang="en-US" i="1" dirty="0"/>
              <a:t>Classification learning</a:t>
            </a:r>
          </a:p>
          <a:p>
            <a:r>
              <a:rPr lang="en-US" i="1" dirty="0"/>
              <a:t>Naïve Bayes</a:t>
            </a:r>
          </a:p>
          <a:p>
            <a:r>
              <a:rPr lang="en-US" i="1" dirty="0"/>
              <a:t>Decision tree</a:t>
            </a:r>
          </a:p>
          <a:p>
            <a:r>
              <a:rPr lang="en-US" i="1" dirty="0"/>
              <a:t>ROC curve</a:t>
            </a:r>
          </a:p>
          <a:p>
            <a:r>
              <a:rPr lang="en-US" i="1" dirty="0"/>
              <a:t>Confusion matrix</a:t>
            </a:r>
            <a:endParaRPr lang="en-US" dirty="0"/>
          </a:p>
        </p:txBody>
      </p:sp>
    </p:spTree>
    <p:extLst>
      <p:ext uri="{BB962C8B-B14F-4D97-AF65-F5344CB8AC3E}">
        <p14:creationId xmlns:p14="http://schemas.microsoft.com/office/powerpoint/2010/main" val="2576731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6576" y="76200"/>
            <a:ext cx="9459005" cy="1096962"/>
          </a:xfrm>
        </p:spPr>
        <p:txBody>
          <a:bodyPr/>
          <a:lstStyle/>
          <a:p>
            <a:r>
              <a:rPr lang="en-US" b="1" dirty="0"/>
              <a:t>1.2 The General Algorithm                                                 8/8</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233871" y="1600200"/>
            <a:ext cx="7733199" cy="4107426"/>
          </a:xfrm>
          <a:prstGeom prst="rect">
            <a:avLst/>
          </a:prstGeom>
        </p:spPr>
      </p:pic>
    </p:spTree>
    <p:extLst>
      <p:ext uri="{BB962C8B-B14F-4D97-AF65-F5344CB8AC3E}">
        <p14:creationId xmlns:p14="http://schemas.microsoft.com/office/powerpoint/2010/main" val="3779762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Detecting Significant Splits                                            1/4</a:t>
            </a:r>
            <a:endParaRPr lang="en-US" dirty="0"/>
          </a:p>
        </p:txBody>
      </p:sp>
      <p:sp>
        <p:nvSpPr>
          <p:cNvPr id="3" name="Content Placeholder 2"/>
          <p:cNvSpPr>
            <a:spLocks noGrp="1"/>
          </p:cNvSpPr>
          <p:nvPr>
            <p:ph idx="1"/>
          </p:nvPr>
        </p:nvSpPr>
        <p:spPr>
          <a:xfrm>
            <a:off x="1104900" y="1600201"/>
            <a:ext cx="9982200" cy="2662084"/>
          </a:xfrm>
        </p:spPr>
        <p:txBody>
          <a:bodyPr>
            <a:normAutofit fontScale="92500" lnSpcReduction="20000"/>
          </a:bodyPr>
          <a:lstStyle/>
          <a:p>
            <a:r>
              <a:rPr lang="en-US" dirty="0"/>
              <a:t>Quite often it is necessary to measure the significance of a split in a decision tree, especially when the information gain is small, like in Table 7-2.</a:t>
            </a:r>
          </a:p>
          <a:p>
            <a:r>
              <a:rPr lang="en-US" dirty="0"/>
              <a:t>Let </a:t>
            </a:r>
            <a:r>
              <a:rPr lang="en-US" i="1" dirty="0"/>
              <a:t>N</a:t>
            </a:r>
            <a:r>
              <a:rPr lang="en-US" i="1" baseline="-25000" dirty="0"/>
              <a:t>A</a:t>
            </a:r>
            <a:r>
              <a:rPr lang="en-US" i="1" dirty="0"/>
              <a:t> </a:t>
            </a:r>
            <a:r>
              <a:rPr lang="en-US" dirty="0"/>
              <a:t>and </a:t>
            </a:r>
            <a:r>
              <a:rPr lang="en-US" i="1" dirty="0"/>
              <a:t>N</a:t>
            </a:r>
            <a:r>
              <a:rPr lang="en-US" i="1" baseline="-25000" dirty="0"/>
              <a:t>B</a:t>
            </a:r>
            <a:r>
              <a:rPr lang="en-US" i="1" dirty="0"/>
              <a:t> </a:t>
            </a:r>
            <a:r>
              <a:rPr lang="en-US" dirty="0"/>
              <a:t>be the number of class A and class B in the parent node. Let </a:t>
            </a:r>
            <a:r>
              <a:rPr lang="en-US" i="1" dirty="0"/>
              <a:t>N</a:t>
            </a:r>
            <a:r>
              <a:rPr lang="en-US" i="1" baseline="-25000" dirty="0"/>
              <a:t>AL</a:t>
            </a:r>
            <a:r>
              <a:rPr lang="en-US" i="1" dirty="0"/>
              <a:t> </a:t>
            </a:r>
            <a:r>
              <a:rPr lang="en-US" dirty="0"/>
              <a:t>represent the number of class A going to the left child node, </a:t>
            </a:r>
            <a:r>
              <a:rPr lang="en-US" i="1" dirty="0"/>
              <a:t>N</a:t>
            </a:r>
            <a:r>
              <a:rPr lang="en-US" i="1" baseline="-25000" dirty="0"/>
              <a:t>BL</a:t>
            </a:r>
            <a:r>
              <a:rPr lang="en-US" i="1" dirty="0"/>
              <a:t> </a:t>
            </a:r>
            <a:r>
              <a:rPr lang="en-US" dirty="0"/>
              <a:t>represent the number of class B going to the left child node, </a:t>
            </a:r>
            <a:r>
              <a:rPr lang="en-US" i="1" dirty="0"/>
              <a:t>N</a:t>
            </a:r>
            <a:r>
              <a:rPr lang="en-US" i="1" baseline="-25000" dirty="0"/>
              <a:t>AR</a:t>
            </a:r>
            <a:r>
              <a:rPr lang="en-US" i="1" dirty="0"/>
              <a:t> </a:t>
            </a:r>
            <a:r>
              <a:rPr lang="en-US" dirty="0"/>
              <a:t>represent the number of class B going to the right child node, and </a:t>
            </a:r>
            <a:r>
              <a:rPr lang="en-US" i="1" dirty="0"/>
              <a:t>N</a:t>
            </a:r>
            <a:r>
              <a:rPr lang="en-US" i="1" baseline="-25000" dirty="0"/>
              <a:t>BR</a:t>
            </a:r>
            <a:r>
              <a:rPr lang="en-US" i="1" dirty="0"/>
              <a:t> </a:t>
            </a:r>
            <a:r>
              <a:rPr lang="en-US" dirty="0"/>
              <a:t>represent the number of class B going to the right child node.</a:t>
            </a:r>
          </a:p>
          <a:p>
            <a:r>
              <a:rPr lang="en-US" dirty="0"/>
              <a:t>Let </a:t>
            </a:r>
            <a:r>
              <a:rPr lang="en-US" i="1" dirty="0" err="1"/>
              <a:t>p</a:t>
            </a:r>
            <a:r>
              <a:rPr lang="en-US" i="1" baseline="-25000" dirty="0" err="1"/>
              <a:t>L</a:t>
            </a:r>
            <a:r>
              <a:rPr lang="en-US" dirty="0" err="1"/>
              <a:t>and</a:t>
            </a:r>
            <a:r>
              <a:rPr lang="en-US" dirty="0"/>
              <a:t> </a:t>
            </a:r>
            <a:r>
              <a:rPr lang="en-US" i="1" dirty="0" err="1"/>
              <a:t>p</a:t>
            </a:r>
            <a:r>
              <a:rPr lang="en-US" i="1" baseline="-25000" dirty="0" err="1"/>
              <a:t>R</a:t>
            </a:r>
            <a:r>
              <a:rPr lang="en-US" i="1" dirty="0"/>
              <a:t> </a:t>
            </a:r>
            <a:r>
              <a:rPr lang="en-US" dirty="0"/>
              <a:t>denote the proportion of data going to the left and right node, respectively.</a:t>
            </a:r>
          </a:p>
        </p:txBody>
      </p:sp>
      <p:pic>
        <p:nvPicPr>
          <p:cNvPr id="4" name="Picture 3"/>
          <p:cNvPicPr>
            <a:picLocks noChangeAspect="1"/>
          </p:cNvPicPr>
          <p:nvPr/>
        </p:nvPicPr>
        <p:blipFill>
          <a:blip r:embed="rId3"/>
          <a:stretch>
            <a:fillRect/>
          </a:stretch>
        </p:blipFill>
        <p:spPr>
          <a:xfrm>
            <a:off x="1760242" y="4527092"/>
            <a:ext cx="5090184" cy="1696728"/>
          </a:xfrm>
          <a:prstGeom prst="rect">
            <a:avLst/>
          </a:prstGeom>
        </p:spPr>
      </p:pic>
    </p:spTree>
    <p:extLst>
      <p:ext uri="{BB962C8B-B14F-4D97-AF65-F5344CB8AC3E}">
        <p14:creationId xmlns:p14="http://schemas.microsoft.com/office/powerpoint/2010/main" val="118788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Detecting Significant Splits                                            2/4</a:t>
            </a:r>
            <a:endParaRPr lang="en-US" dirty="0"/>
          </a:p>
        </p:txBody>
      </p:sp>
      <p:sp>
        <p:nvSpPr>
          <p:cNvPr id="3" name="Content Placeholder 2"/>
          <p:cNvSpPr>
            <a:spLocks noGrp="1"/>
          </p:cNvSpPr>
          <p:nvPr>
            <p:ph idx="1"/>
          </p:nvPr>
        </p:nvSpPr>
        <p:spPr>
          <a:xfrm>
            <a:off x="1104900" y="1600200"/>
            <a:ext cx="9982200" cy="626806"/>
          </a:xfrm>
        </p:spPr>
        <p:txBody>
          <a:bodyPr>
            <a:normAutofit fontScale="77500" lnSpcReduction="20000"/>
          </a:bodyPr>
          <a:lstStyle/>
          <a:p>
            <a:r>
              <a:rPr lang="en-US" dirty="0"/>
              <a:t>The following measure computes the significance of a split. In other words, it measures how much the split deviates from what would be expected in the random data.</a:t>
            </a:r>
          </a:p>
        </p:txBody>
      </p:sp>
      <p:pic>
        <p:nvPicPr>
          <p:cNvPr id="4" name="Picture 3"/>
          <p:cNvPicPr>
            <a:picLocks noChangeAspect="1"/>
          </p:cNvPicPr>
          <p:nvPr/>
        </p:nvPicPr>
        <p:blipFill>
          <a:blip r:embed="rId2"/>
          <a:stretch>
            <a:fillRect/>
          </a:stretch>
        </p:blipFill>
        <p:spPr>
          <a:xfrm>
            <a:off x="1597932" y="2273227"/>
            <a:ext cx="4877481" cy="2133898"/>
          </a:xfrm>
          <a:prstGeom prst="rect">
            <a:avLst/>
          </a:prstGeom>
        </p:spPr>
      </p:pic>
      <p:pic>
        <p:nvPicPr>
          <p:cNvPr id="5" name="Picture 4"/>
          <p:cNvPicPr>
            <a:picLocks noChangeAspect="1"/>
          </p:cNvPicPr>
          <p:nvPr/>
        </p:nvPicPr>
        <p:blipFill>
          <a:blip r:embed="rId3"/>
          <a:stretch>
            <a:fillRect/>
          </a:stretch>
        </p:blipFill>
        <p:spPr>
          <a:xfrm>
            <a:off x="1597932" y="4453347"/>
            <a:ext cx="5372850" cy="2238687"/>
          </a:xfrm>
          <a:prstGeom prst="rect">
            <a:avLst/>
          </a:prstGeom>
        </p:spPr>
      </p:pic>
    </p:spTree>
    <p:extLst>
      <p:ext uri="{BB962C8B-B14F-4D97-AF65-F5344CB8AC3E}">
        <p14:creationId xmlns:p14="http://schemas.microsoft.com/office/powerpoint/2010/main" val="411136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Detecting Significant Splits                                            3/4</a:t>
            </a:r>
            <a:endParaRPr lang="en-US" dirty="0"/>
          </a:p>
        </p:txBody>
      </p:sp>
      <p:pic>
        <p:nvPicPr>
          <p:cNvPr id="4" name="Picture 3"/>
          <p:cNvPicPr>
            <a:picLocks noChangeAspect="1"/>
          </p:cNvPicPr>
          <p:nvPr/>
        </p:nvPicPr>
        <p:blipFill>
          <a:blip r:embed="rId2"/>
          <a:stretch>
            <a:fillRect/>
          </a:stretch>
        </p:blipFill>
        <p:spPr>
          <a:xfrm>
            <a:off x="1452256" y="1600200"/>
            <a:ext cx="7323034" cy="3868956"/>
          </a:xfrm>
          <a:prstGeom prst="rect">
            <a:avLst/>
          </a:prstGeom>
        </p:spPr>
      </p:pic>
      <p:sp>
        <p:nvSpPr>
          <p:cNvPr id="5" name="TextBox 4"/>
          <p:cNvSpPr txBox="1"/>
          <p:nvPr/>
        </p:nvSpPr>
        <p:spPr>
          <a:xfrm>
            <a:off x="1651819" y="5736090"/>
            <a:ext cx="5134739" cy="369332"/>
          </a:xfrm>
          <a:prstGeom prst="rect">
            <a:avLst/>
          </a:prstGeom>
          <a:noFill/>
        </p:spPr>
        <p:txBody>
          <a:bodyPr wrap="none" rtlCol="0">
            <a:spAutoFit/>
          </a:bodyPr>
          <a:lstStyle/>
          <a:p>
            <a:r>
              <a:rPr lang="en-US" b="1" dirty="0"/>
              <a:t>FIGURE 7-6 </a:t>
            </a:r>
            <a:r>
              <a:rPr lang="en-US" i="1" dirty="0"/>
              <a:t>Decision tree with attribute duration</a:t>
            </a:r>
            <a:endParaRPr lang="en-US" dirty="0"/>
          </a:p>
        </p:txBody>
      </p:sp>
    </p:spTree>
    <p:extLst>
      <p:ext uri="{BB962C8B-B14F-4D97-AF65-F5344CB8AC3E}">
        <p14:creationId xmlns:p14="http://schemas.microsoft.com/office/powerpoint/2010/main" val="220995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Detecting Significant Splits                                            4/4</a:t>
            </a:r>
            <a:endParaRPr lang="en-US" dirty="0"/>
          </a:p>
        </p:txBody>
      </p:sp>
      <p:sp>
        <p:nvSpPr>
          <p:cNvPr id="3" name="Content Placeholder 2"/>
          <p:cNvSpPr>
            <a:spLocks noGrp="1"/>
          </p:cNvSpPr>
          <p:nvPr>
            <p:ph idx="1"/>
          </p:nvPr>
        </p:nvSpPr>
        <p:spPr>
          <a:xfrm>
            <a:off x="1104900" y="1600199"/>
            <a:ext cx="9982200" cy="1954161"/>
          </a:xfrm>
        </p:spPr>
        <p:txBody>
          <a:bodyPr>
            <a:normAutofit lnSpcReduction="10000"/>
          </a:bodyPr>
          <a:lstStyle/>
          <a:p>
            <a:r>
              <a:rPr lang="en-US" dirty="0"/>
              <a:t>With the decision tree in Figure 7-6, it becomes trivial to predict if a new client is going to subscribe to the term deposit. </a:t>
            </a:r>
          </a:p>
          <a:p>
            <a:r>
              <a:rPr lang="en-US" dirty="0"/>
              <a:t>For example, given the record of a new client shown in Table 7-3, the prediction is that this client will subscribe to the term deposit. The traversed paths in the decision tree are as follows.</a:t>
            </a:r>
          </a:p>
        </p:txBody>
      </p:sp>
      <p:pic>
        <p:nvPicPr>
          <p:cNvPr id="4" name="Picture 3"/>
          <p:cNvPicPr>
            <a:picLocks noChangeAspect="1"/>
          </p:cNvPicPr>
          <p:nvPr/>
        </p:nvPicPr>
        <p:blipFill>
          <a:blip r:embed="rId2"/>
          <a:stretch>
            <a:fillRect/>
          </a:stretch>
        </p:blipFill>
        <p:spPr>
          <a:xfrm>
            <a:off x="1336668" y="3362632"/>
            <a:ext cx="3479669" cy="1356852"/>
          </a:xfrm>
          <a:prstGeom prst="rect">
            <a:avLst/>
          </a:prstGeom>
        </p:spPr>
      </p:pic>
      <p:pic>
        <p:nvPicPr>
          <p:cNvPr id="5" name="Picture 4"/>
          <p:cNvPicPr>
            <a:picLocks noChangeAspect="1"/>
          </p:cNvPicPr>
          <p:nvPr/>
        </p:nvPicPr>
        <p:blipFill>
          <a:blip r:embed="rId3"/>
          <a:stretch>
            <a:fillRect/>
          </a:stretch>
        </p:blipFill>
        <p:spPr>
          <a:xfrm>
            <a:off x="1104900" y="4883109"/>
            <a:ext cx="5801535" cy="1181265"/>
          </a:xfrm>
          <a:prstGeom prst="rect">
            <a:avLst/>
          </a:prstGeom>
        </p:spPr>
      </p:pic>
    </p:spTree>
    <p:extLst>
      <p:ext uri="{BB962C8B-B14F-4D97-AF65-F5344CB8AC3E}">
        <p14:creationId xmlns:p14="http://schemas.microsoft.com/office/powerpoint/2010/main" val="1680878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1.3 Decision Tree Algorithms</a:t>
            </a:r>
            <a:endParaRPr lang="en-US" dirty="0"/>
          </a:p>
        </p:txBody>
      </p:sp>
      <p:sp>
        <p:nvSpPr>
          <p:cNvPr id="3" name="Content Placeholder 2"/>
          <p:cNvSpPr>
            <a:spLocks noGrp="1"/>
          </p:cNvSpPr>
          <p:nvPr>
            <p:ph idx="1"/>
          </p:nvPr>
        </p:nvSpPr>
        <p:spPr>
          <a:xfrm>
            <a:off x="1104900" y="1600200"/>
            <a:ext cx="9982200" cy="951271"/>
          </a:xfrm>
        </p:spPr>
        <p:txBody>
          <a:bodyPr>
            <a:normAutofit/>
          </a:bodyPr>
          <a:lstStyle/>
          <a:p>
            <a:r>
              <a:rPr lang="en-US" dirty="0"/>
              <a:t>Methods of tree construction vary with different algorithms. Some popular algorithms include ID3, C4.5, and CART.</a:t>
            </a:r>
          </a:p>
        </p:txBody>
      </p:sp>
      <p:sp>
        <p:nvSpPr>
          <p:cNvPr id="4" name="TextBox 3"/>
          <p:cNvSpPr txBox="1"/>
          <p:nvPr/>
        </p:nvSpPr>
        <p:spPr>
          <a:xfrm>
            <a:off x="1104900" y="2476356"/>
            <a:ext cx="1855123" cy="400110"/>
          </a:xfrm>
          <a:prstGeom prst="rect">
            <a:avLst/>
          </a:prstGeom>
          <a:noFill/>
        </p:spPr>
        <p:txBody>
          <a:bodyPr wrap="none" rtlCol="0">
            <a:spAutoFit/>
          </a:bodyPr>
          <a:lstStyle/>
          <a:p>
            <a:r>
              <a:rPr lang="en-US" sz="2000" b="1" i="1" dirty="0"/>
              <a:t>ID3 Algorithm</a:t>
            </a:r>
            <a:endParaRPr lang="en-US" sz="2000" dirty="0"/>
          </a:p>
        </p:txBody>
      </p:sp>
      <p:sp>
        <p:nvSpPr>
          <p:cNvPr id="5" name="TextBox 4"/>
          <p:cNvSpPr txBox="1"/>
          <p:nvPr/>
        </p:nvSpPr>
        <p:spPr>
          <a:xfrm>
            <a:off x="1104901" y="2948744"/>
            <a:ext cx="4139356" cy="3170099"/>
          </a:xfrm>
          <a:prstGeom prst="rect">
            <a:avLst/>
          </a:prstGeom>
          <a:noFill/>
        </p:spPr>
        <p:txBody>
          <a:bodyPr wrap="square" rtlCol="0">
            <a:spAutoFit/>
          </a:bodyPr>
          <a:lstStyle/>
          <a:p>
            <a:r>
              <a:rPr lang="en-US" sz="2000" dirty="0"/>
              <a:t>ID3 (or Iterative </a:t>
            </a:r>
            <a:r>
              <a:rPr lang="en-US" sz="2000" dirty="0" err="1"/>
              <a:t>Dichotomiser</a:t>
            </a:r>
            <a:r>
              <a:rPr lang="en-US" sz="2000" dirty="0"/>
              <a:t> 3) is one of the first decision tree algorithms, developed by John Ross Quinlan. </a:t>
            </a:r>
          </a:p>
          <a:p>
            <a:pPr marL="342900" indent="-342900">
              <a:buFont typeface="Arial" panose="020B0604020202020204" pitchFamily="34" charset="0"/>
              <a:buChar char="•"/>
            </a:pPr>
            <a:r>
              <a:rPr lang="en-US" sz="2000" dirty="0"/>
              <a:t>Let </a:t>
            </a:r>
            <a:r>
              <a:rPr lang="en-US" sz="2000" i="1" dirty="0"/>
              <a:t>A </a:t>
            </a:r>
            <a:r>
              <a:rPr lang="en-US" sz="2000" dirty="0"/>
              <a:t>be a set of categorical input variables, </a:t>
            </a:r>
          </a:p>
          <a:p>
            <a:pPr marL="342900" indent="-342900">
              <a:buFont typeface="Arial" panose="020B0604020202020204" pitchFamily="34" charset="0"/>
              <a:buChar char="•"/>
            </a:pPr>
            <a:r>
              <a:rPr lang="en-US" sz="2000" i="1" dirty="0"/>
              <a:t>P </a:t>
            </a:r>
            <a:r>
              <a:rPr lang="en-US" sz="2000" dirty="0"/>
              <a:t>be the output variable (or the predicted class),</a:t>
            </a:r>
          </a:p>
          <a:p>
            <a:pPr marL="342900" indent="-342900">
              <a:buFont typeface="Arial" panose="020B0604020202020204" pitchFamily="34" charset="0"/>
              <a:buChar char="•"/>
            </a:pPr>
            <a:r>
              <a:rPr lang="en-US" sz="2000" dirty="0"/>
              <a:t> and </a:t>
            </a:r>
            <a:r>
              <a:rPr lang="en-US" sz="2000" i="1" dirty="0"/>
              <a:t>T </a:t>
            </a:r>
            <a:r>
              <a:rPr lang="en-US" sz="2000" dirty="0"/>
              <a:t>be the training set. </a:t>
            </a:r>
          </a:p>
          <a:p>
            <a:endParaRPr lang="en-US" sz="2000" dirty="0"/>
          </a:p>
        </p:txBody>
      </p:sp>
      <p:pic>
        <p:nvPicPr>
          <p:cNvPr id="6" name="Picture 5"/>
          <p:cNvPicPr>
            <a:picLocks noChangeAspect="1"/>
          </p:cNvPicPr>
          <p:nvPr/>
        </p:nvPicPr>
        <p:blipFill>
          <a:blip r:embed="rId2"/>
          <a:stretch>
            <a:fillRect/>
          </a:stretch>
        </p:blipFill>
        <p:spPr>
          <a:xfrm>
            <a:off x="5244256" y="2551471"/>
            <a:ext cx="6746684" cy="3406609"/>
          </a:xfrm>
          <a:prstGeom prst="rect">
            <a:avLst/>
          </a:prstGeom>
        </p:spPr>
      </p:pic>
    </p:spTree>
    <p:extLst>
      <p:ext uri="{BB962C8B-B14F-4D97-AF65-F5344CB8AC3E}">
        <p14:creationId xmlns:p14="http://schemas.microsoft.com/office/powerpoint/2010/main" val="1948202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1.3 Decision Tree Algorithms -   </a:t>
            </a:r>
            <a:r>
              <a:rPr lang="en-US" b="1" i="1" dirty="0"/>
              <a:t>C4.5</a:t>
            </a:r>
            <a:endParaRPr lang="en-US" dirty="0"/>
          </a:p>
        </p:txBody>
      </p:sp>
      <p:sp>
        <p:nvSpPr>
          <p:cNvPr id="3" name="Content Placeholder 2"/>
          <p:cNvSpPr>
            <a:spLocks noGrp="1"/>
          </p:cNvSpPr>
          <p:nvPr>
            <p:ph idx="1"/>
          </p:nvPr>
        </p:nvSpPr>
        <p:spPr/>
        <p:txBody>
          <a:bodyPr>
            <a:normAutofit lnSpcReduction="10000"/>
          </a:bodyPr>
          <a:lstStyle/>
          <a:p>
            <a:r>
              <a:rPr lang="en-US" dirty="0"/>
              <a:t>Introduces a number of improvements over the original ID3 algorithm.</a:t>
            </a:r>
          </a:p>
          <a:p>
            <a:r>
              <a:rPr lang="en-US" dirty="0"/>
              <a:t>Can handle missing data. If the training records contain unknown attribute values, C4.5 evaluates the gain for an attribute by considering only the records where the attribute is defined. </a:t>
            </a:r>
          </a:p>
          <a:p>
            <a:r>
              <a:rPr lang="en-US" dirty="0"/>
              <a:t>Both categorical and continuous attributes are supported by C4.5. Values of a continuous variable are sorted and partitioned. For the corresponding records of each partition, the gain is calculated, and the partition that maximizes the gain is chosen for the next split.</a:t>
            </a:r>
          </a:p>
          <a:p>
            <a:r>
              <a:rPr lang="en-US" dirty="0"/>
              <a:t>ID3 algorithm may construct a deep and complex tree, cause overfitting (Section 7.1.4). C4.5 algorithm addresses the overfitting problem in ID3 by using a bottom-up technique called </a:t>
            </a:r>
            <a:r>
              <a:rPr lang="en-US" b="1" i="1" dirty="0"/>
              <a:t>pruning </a:t>
            </a:r>
            <a:r>
              <a:rPr lang="en-US" dirty="0"/>
              <a:t>to simplify the tree by removing the least visited nodes and branches</a:t>
            </a:r>
          </a:p>
        </p:txBody>
      </p:sp>
    </p:spTree>
    <p:extLst>
      <p:ext uri="{BB962C8B-B14F-4D97-AF65-F5344CB8AC3E}">
        <p14:creationId xmlns:p14="http://schemas.microsoft.com/office/powerpoint/2010/main" val="3408773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1.3 Decision Tree Algorithms - </a:t>
            </a:r>
            <a:r>
              <a:rPr lang="en-US" b="1" i="1" dirty="0"/>
              <a:t>CART</a:t>
            </a:r>
            <a:endParaRPr lang="en-US" dirty="0"/>
          </a:p>
        </p:txBody>
      </p:sp>
      <p:sp>
        <p:nvSpPr>
          <p:cNvPr id="3" name="Content Placeholder 2"/>
          <p:cNvSpPr>
            <a:spLocks noGrp="1"/>
          </p:cNvSpPr>
          <p:nvPr>
            <p:ph idx="1"/>
          </p:nvPr>
        </p:nvSpPr>
        <p:spPr>
          <a:xfrm>
            <a:off x="1104900" y="1600200"/>
            <a:ext cx="9982200" cy="1983658"/>
          </a:xfrm>
        </p:spPr>
        <p:txBody>
          <a:bodyPr>
            <a:normAutofit fontScale="92500"/>
          </a:bodyPr>
          <a:lstStyle/>
          <a:p>
            <a:r>
              <a:rPr lang="en-US" dirty="0"/>
              <a:t>CART (or Classification And Regression Trees) is often used as a generic acronym for the decision tree, although it is a specific implementation.</a:t>
            </a:r>
          </a:p>
          <a:p>
            <a:r>
              <a:rPr lang="en-US" dirty="0"/>
              <a:t>Similar to C4.5, CART can handle continuous attributes. Whereas C4.5 uses entropy-based criteria to rank tests, CART uses the Gini diversity index defined in Equation 7-5.</a:t>
            </a:r>
          </a:p>
        </p:txBody>
      </p:sp>
      <p:pic>
        <p:nvPicPr>
          <p:cNvPr id="4" name="Picture 3"/>
          <p:cNvPicPr>
            <a:picLocks noChangeAspect="1"/>
          </p:cNvPicPr>
          <p:nvPr/>
        </p:nvPicPr>
        <p:blipFill>
          <a:blip r:embed="rId2"/>
          <a:stretch>
            <a:fillRect/>
          </a:stretch>
        </p:blipFill>
        <p:spPr>
          <a:xfrm>
            <a:off x="1612060" y="3583858"/>
            <a:ext cx="5572472" cy="899652"/>
          </a:xfrm>
          <a:prstGeom prst="rect">
            <a:avLst/>
          </a:prstGeom>
        </p:spPr>
      </p:pic>
      <p:sp>
        <p:nvSpPr>
          <p:cNvPr id="5" name="TextBox 4"/>
          <p:cNvSpPr txBox="1"/>
          <p:nvPr/>
        </p:nvSpPr>
        <p:spPr>
          <a:xfrm>
            <a:off x="1243490" y="4719484"/>
            <a:ext cx="10260252" cy="923330"/>
          </a:xfrm>
          <a:prstGeom prst="rect">
            <a:avLst/>
          </a:prstGeom>
          <a:noFill/>
        </p:spPr>
        <p:txBody>
          <a:bodyPr wrap="square" rtlCol="0">
            <a:spAutoFit/>
          </a:bodyPr>
          <a:lstStyle/>
          <a:p>
            <a:r>
              <a:rPr lang="en-US" dirty="0"/>
              <a:t>Whereas C4.5 employs stopping rules, CART constructs a sequence of subtrees, uses cross-validation to estimate the misclassification cost of each subtree, and chooses the one with the lowest cost.</a:t>
            </a:r>
          </a:p>
        </p:txBody>
      </p:sp>
    </p:spTree>
    <p:extLst>
      <p:ext uri="{BB962C8B-B14F-4D97-AF65-F5344CB8AC3E}">
        <p14:creationId xmlns:p14="http://schemas.microsoft.com/office/powerpoint/2010/main" val="1348214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1.4 Evaluating a Decision Tree                                        1/3</a:t>
            </a:r>
            <a:endParaRPr lang="en-US" dirty="0"/>
          </a:p>
        </p:txBody>
      </p:sp>
      <p:sp>
        <p:nvSpPr>
          <p:cNvPr id="3" name="Content Placeholder 2"/>
          <p:cNvSpPr>
            <a:spLocks noGrp="1"/>
          </p:cNvSpPr>
          <p:nvPr>
            <p:ph idx="1"/>
          </p:nvPr>
        </p:nvSpPr>
        <p:spPr/>
        <p:txBody>
          <a:bodyPr>
            <a:normAutofit fontScale="92500"/>
          </a:bodyPr>
          <a:lstStyle/>
          <a:p>
            <a:r>
              <a:rPr lang="en-US" dirty="0"/>
              <a:t>Use </a:t>
            </a:r>
            <a:r>
              <a:rPr lang="en-US" b="1" i="1" dirty="0"/>
              <a:t>greedy algorithms</a:t>
            </a:r>
            <a:r>
              <a:rPr lang="en-US" dirty="0"/>
              <a:t>, in that they always choose the option that seems the best available that moment. </a:t>
            </a:r>
          </a:p>
          <a:p>
            <a:r>
              <a:rPr lang="en-US" dirty="0"/>
              <a:t>At each step, the algorithm selects which attribute to use for splitting the remaining records. not be the best overall, but to be the best at that step. </a:t>
            </a:r>
          </a:p>
          <a:p>
            <a:pPr lvl="1"/>
            <a:r>
              <a:rPr lang="en-US" dirty="0"/>
              <a:t>Reinforces the efficiency of decision trees. </a:t>
            </a:r>
          </a:p>
          <a:p>
            <a:pPr lvl="1"/>
            <a:r>
              <a:rPr lang="en-US" dirty="0"/>
              <a:t>once a bad split is taken, it is propagated through the rest of the tree. </a:t>
            </a:r>
          </a:p>
          <a:p>
            <a:pPr lvl="1"/>
            <a:r>
              <a:rPr lang="en-US" dirty="0"/>
              <a:t>To address this problem, an ensemble technique (such as random forest) may randomize the splitting or even randomize data and come up with a multiple tree structure. </a:t>
            </a:r>
          </a:p>
          <a:p>
            <a:r>
              <a:rPr lang="en-US" dirty="0"/>
              <a:t>There are a few ways to evaluate a decision tree. First, evaluate whether the splits of the tree make sense. Conduct sanity checks by validating the decision rules with domain experts, and determine if the decision rules are sound.</a:t>
            </a:r>
          </a:p>
        </p:txBody>
      </p:sp>
    </p:spTree>
    <p:extLst>
      <p:ext uri="{BB962C8B-B14F-4D97-AF65-F5344CB8AC3E}">
        <p14:creationId xmlns:p14="http://schemas.microsoft.com/office/powerpoint/2010/main" val="2108861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1.4 Evaluating a Decision Tree                                        2/3</a:t>
            </a:r>
            <a:endParaRPr lang="en-US" dirty="0"/>
          </a:p>
        </p:txBody>
      </p:sp>
      <p:sp>
        <p:nvSpPr>
          <p:cNvPr id="3" name="Content Placeholder 2"/>
          <p:cNvSpPr>
            <a:spLocks noGrp="1"/>
          </p:cNvSpPr>
          <p:nvPr>
            <p:ph idx="1"/>
          </p:nvPr>
        </p:nvSpPr>
        <p:spPr>
          <a:xfrm>
            <a:off x="1103382" y="1585452"/>
            <a:ext cx="6831250" cy="4572000"/>
          </a:xfrm>
        </p:spPr>
        <p:txBody>
          <a:bodyPr>
            <a:normAutofit/>
          </a:bodyPr>
          <a:lstStyle/>
          <a:p>
            <a:r>
              <a:rPr lang="en-US" dirty="0"/>
              <a:t>Next, look at the depth and nodes of the tree. Having too many layers and obtaining nodes with few  members might be signs of overfitting.</a:t>
            </a:r>
          </a:p>
          <a:p>
            <a:r>
              <a:rPr lang="en-US" dirty="0"/>
              <a:t>In overfitting, the model fits the training set well, but it performs poorly on the new samples in the testing set. Figure 7-7 illustrates the performance of an </a:t>
            </a:r>
            <a:r>
              <a:rPr lang="en-US" dirty="0" err="1"/>
              <a:t>overfit</a:t>
            </a:r>
            <a:r>
              <a:rPr lang="en-US" dirty="0"/>
              <a:t> model.</a:t>
            </a:r>
          </a:p>
          <a:p>
            <a:r>
              <a:rPr lang="en-US" dirty="0"/>
              <a:t>Last, many standard diagnostics tools that apply to classifiers can help evaluate overfitting. These tools are further discussed in Section 7.3</a:t>
            </a:r>
          </a:p>
          <a:p>
            <a:pPr marL="0" indent="0">
              <a:buNone/>
            </a:pPr>
            <a:endParaRPr lang="en-US" dirty="0"/>
          </a:p>
        </p:txBody>
      </p:sp>
      <p:pic>
        <p:nvPicPr>
          <p:cNvPr id="4" name="Picture 3"/>
          <p:cNvPicPr>
            <a:picLocks noChangeAspect="1"/>
          </p:cNvPicPr>
          <p:nvPr/>
        </p:nvPicPr>
        <p:blipFill>
          <a:blip r:embed="rId2"/>
          <a:stretch>
            <a:fillRect/>
          </a:stretch>
        </p:blipFill>
        <p:spPr>
          <a:xfrm>
            <a:off x="8156310" y="1913608"/>
            <a:ext cx="3815929" cy="2702637"/>
          </a:xfrm>
          <a:prstGeom prst="rect">
            <a:avLst/>
          </a:prstGeom>
        </p:spPr>
      </p:pic>
      <p:sp>
        <p:nvSpPr>
          <p:cNvPr id="5" name="TextBox 4"/>
          <p:cNvSpPr txBox="1"/>
          <p:nvPr/>
        </p:nvSpPr>
        <p:spPr>
          <a:xfrm>
            <a:off x="8353978" y="4895026"/>
            <a:ext cx="3838022" cy="923330"/>
          </a:xfrm>
          <a:prstGeom prst="rect">
            <a:avLst/>
          </a:prstGeom>
          <a:noFill/>
        </p:spPr>
        <p:txBody>
          <a:bodyPr wrap="square" rtlCol="0">
            <a:spAutoFit/>
          </a:bodyPr>
          <a:lstStyle/>
          <a:p>
            <a:r>
              <a:rPr lang="en-US" b="1" dirty="0"/>
              <a:t>FIGURE 7-7 </a:t>
            </a:r>
            <a:r>
              <a:rPr lang="en-US" i="1" dirty="0"/>
              <a:t>An </a:t>
            </a:r>
            <a:r>
              <a:rPr lang="en-US" i="1" dirty="0" err="1"/>
              <a:t>overfit</a:t>
            </a:r>
            <a:r>
              <a:rPr lang="en-US" i="1" dirty="0"/>
              <a:t> model describes the training data well but predicts poorly on unseen data</a:t>
            </a:r>
            <a:endParaRPr lang="en-US" dirty="0"/>
          </a:p>
        </p:txBody>
      </p:sp>
    </p:spTree>
    <p:extLst>
      <p:ext uri="{BB962C8B-B14F-4D97-AF65-F5344CB8AC3E}">
        <p14:creationId xmlns:p14="http://schemas.microsoft.com/office/powerpoint/2010/main" val="1355286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Content</a:t>
            </a:r>
          </a:p>
        </p:txBody>
      </p:sp>
      <p:sp>
        <p:nvSpPr>
          <p:cNvPr id="14" name="Content Placeholder 13"/>
          <p:cNvSpPr>
            <a:spLocks noGrp="1"/>
          </p:cNvSpPr>
          <p:nvPr>
            <p:ph idx="1"/>
          </p:nvPr>
        </p:nvSpPr>
        <p:spPr/>
        <p:txBody>
          <a:bodyPr/>
          <a:lstStyle/>
          <a:p>
            <a:pPr marL="457200" indent="-457200">
              <a:buFont typeface="+mj-lt"/>
              <a:buAutoNum type="arabicPeriod"/>
            </a:pPr>
            <a:r>
              <a:rPr lang="en-US" dirty="0"/>
              <a:t>Decision Trees</a:t>
            </a:r>
            <a:r>
              <a:rPr lang="de-DE" dirty="0"/>
              <a:t> </a:t>
            </a:r>
            <a:endParaRPr lang="en-US" dirty="0"/>
          </a:p>
          <a:p>
            <a:pPr marL="457200" indent="-457200">
              <a:buFont typeface="+mj-lt"/>
              <a:buAutoNum type="arabicPeriod"/>
            </a:pPr>
            <a:r>
              <a:rPr lang="en-US" dirty="0"/>
              <a:t>Naive Bayes</a:t>
            </a:r>
          </a:p>
          <a:p>
            <a:pPr marL="457200" indent="-457200">
              <a:buFont typeface="+mj-lt"/>
              <a:buAutoNum type="arabicPeriod"/>
            </a:pPr>
            <a:r>
              <a:rPr lang="en-US" dirty="0"/>
              <a:t>Diagnostics of Classifiers</a:t>
            </a:r>
          </a:p>
          <a:p>
            <a:pPr marL="457200" indent="-457200">
              <a:buFont typeface="+mj-lt"/>
              <a:buAutoNum type="arabicPeriod"/>
            </a:pPr>
            <a:r>
              <a:rPr lang="en-US" dirty="0"/>
              <a:t>Additional Classification Methods</a:t>
            </a: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1.4 Evaluating a Decision Tree                                        3/3</a:t>
            </a:r>
            <a:endParaRPr lang="en-US" dirty="0"/>
          </a:p>
        </p:txBody>
      </p:sp>
      <p:sp>
        <p:nvSpPr>
          <p:cNvPr id="3" name="Content Placeholder 2"/>
          <p:cNvSpPr>
            <a:spLocks noGrp="1"/>
          </p:cNvSpPr>
          <p:nvPr>
            <p:ph idx="1"/>
          </p:nvPr>
        </p:nvSpPr>
        <p:spPr>
          <a:xfrm>
            <a:off x="1104900" y="4630994"/>
            <a:ext cx="9982200" cy="1541206"/>
          </a:xfrm>
        </p:spPr>
        <p:txBody>
          <a:bodyPr>
            <a:normAutofit lnSpcReduction="10000"/>
          </a:bodyPr>
          <a:lstStyle/>
          <a:p>
            <a:r>
              <a:rPr lang="en-US" dirty="0"/>
              <a:t>Structure of a decision tree is sensitive to small variations in the training data</a:t>
            </a:r>
          </a:p>
          <a:p>
            <a:r>
              <a:rPr lang="en-US" dirty="0"/>
              <a:t>If a tree is too deep, overfitting may occur, because each split reduces the training data for subsequent splits</a:t>
            </a:r>
          </a:p>
        </p:txBody>
      </p:sp>
      <p:pic>
        <p:nvPicPr>
          <p:cNvPr id="4" name="Picture 3"/>
          <p:cNvPicPr>
            <a:picLocks noChangeAspect="1"/>
          </p:cNvPicPr>
          <p:nvPr/>
        </p:nvPicPr>
        <p:blipFill>
          <a:blip r:embed="rId2"/>
          <a:stretch>
            <a:fillRect/>
          </a:stretch>
        </p:blipFill>
        <p:spPr>
          <a:xfrm>
            <a:off x="1428914" y="1502053"/>
            <a:ext cx="7302131" cy="2957147"/>
          </a:xfrm>
          <a:prstGeom prst="rect">
            <a:avLst/>
          </a:prstGeom>
        </p:spPr>
      </p:pic>
      <p:sp>
        <p:nvSpPr>
          <p:cNvPr id="5" name="TextBox 4"/>
          <p:cNvSpPr txBox="1"/>
          <p:nvPr/>
        </p:nvSpPr>
        <p:spPr>
          <a:xfrm>
            <a:off x="8888362" y="2440413"/>
            <a:ext cx="3303638" cy="923330"/>
          </a:xfrm>
          <a:prstGeom prst="rect">
            <a:avLst/>
          </a:prstGeom>
          <a:noFill/>
        </p:spPr>
        <p:txBody>
          <a:bodyPr wrap="square" rtlCol="0">
            <a:spAutoFit/>
          </a:bodyPr>
          <a:lstStyle/>
          <a:p>
            <a:r>
              <a:rPr lang="en-US" b="1" dirty="0"/>
              <a:t>FIGURE 7-8 </a:t>
            </a:r>
            <a:r>
              <a:rPr lang="en-US" i="1" dirty="0"/>
              <a:t>Decision surfaces can only be axis-aligned</a:t>
            </a:r>
            <a:endParaRPr lang="en-US" dirty="0"/>
          </a:p>
        </p:txBody>
      </p:sp>
    </p:spTree>
    <p:extLst>
      <p:ext uri="{BB962C8B-B14F-4D97-AF65-F5344CB8AC3E}">
        <p14:creationId xmlns:p14="http://schemas.microsoft.com/office/powerpoint/2010/main" val="434369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1.5 Decision Trees in R                                                    1/7</a:t>
            </a:r>
            <a:endParaRPr lang="en-US" dirty="0"/>
          </a:p>
        </p:txBody>
      </p:sp>
      <p:sp>
        <p:nvSpPr>
          <p:cNvPr id="3" name="Content Placeholder 2"/>
          <p:cNvSpPr>
            <a:spLocks noGrp="1"/>
          </p:cNvSpPr>
          <p:nvPr>
            <p:ph idx="1"/>
          </p:nvPr>
        </p:nvSpPr>
        <p:spPr>
          <a:xfrm>
            <a:off x="1104900" y="1600201"/>
            <a:ext cx="4602726" cy="4299154"/>
          </a:xfrm>
        </p:spPr>
        <p:txBody>
          <a:bodyPr>
            <a:normAutofit fontScale="92500" lnSpcReduction="10000"/>
          </a:bodyPr>
          <a:lstStyle/>
          <a:p>
            <a:r>
              <a:rPr lang="en-US" b="1" dirty="0" err="1"/>
              <a:t>rpart</a:t>
            </a:r>
            <a:r>
              <a:rPr lang="en-US" dirty="0"/>
              <a:t> is for modeling decision trees, </a:t>
            </a:r>
          </a:p>
          <a:p>
            <a:r>
              <a:rPr lang="en-US" b="1" dirty="0" err="1"/>
              <a:t>rpart.plot</a:t>
            </a:r>
            <a:r>
              <a:rPr lang="en-US" b="1" dirty="0"/>
              <a:t> </a:t>
            </a:r>
            <a:r>
              <a:rPr lang="en-US" dirty="0"/>
              <a:t>enables the plotting of a tree. </a:t>
            </a:r>
          </a:p>
          <a:p>
            <a:r>
              <a:rPr lang="en-US" dirty="0"/>
              <a:t>The rest of this section shows an example of how to use decision trees in R with </a:t>
            </a:r>
            <a:r>
              <a:rPr lang="en-US" b="1" dirty="0" err="1"/>
              <a:t>rpart.plot</a:t>
            </a:r>
            <a:r>
              <a:rPr lang="en-US" dirty="0"/>
              <a:t> to predict whether to play golf given factors such as weather outlook, temperature, humidity, and wind.</a:t>
            </a:r>
          </a:p>
          <a:p>
            <a:r>
              <a:rPr lang="en-US" dirty="0"/>
              <a:t>In R, first set the working directory and initialize the packages.</a:t>
            </a:r>
          </a:p>
        </p:txBody>
      </p:sp>
      <p:pic>
        <p:nvPicPr>
          <p:cNvPr id="4" name="Picture 3"/>
          <p:cNvPicPr>
            <a:picLocks noChangeAspect="1"/>
          </p:cNvPicPr>
          <p:nvPr/>
        </p:nvPicPr>
        <p:blipFill>
          <a:blip r:embed="rId2"/>
          <a:stretch>
            <a:fillRect/>
          </a:stretch>
        </p:blipFill>
        <p:spPr>
          <a:xfrm>
            <a:off x="5707626" y="1706639"/>
            <a:ext cx="6341806" cy="3941993"/>
          </a:xfrm>
          <a:prstGeom prst="rect">
            <a:avLst/>
          </a:prstGeom>
        </p:spPr>
      </p:pic>
    </p:spTree>
    <p:extLst>
      <p:ext uri="{BB962C8B-B14F-4D97-AF65-F5344CB8AC3E}">
        <p14:creationId xmlns:p14="http://schemas.microsoft.com/office/powerpoint/2010/main" val="3300882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1.5 Decision Trees in R                                                    2/7</a:t>
            </a:r>
            <a:endParaRPr lang="en-US" dirty="0"/>
          </a:p>
        </p:txBody>
      </p:sp>
      <p:sp>
        <p:nvSpPr>
          <p:cNvPr id="3" name="Content Placeholder 2"/>
          <p:cNvSpPr>
            <a:spLocks noGrp="1"/>
          </p:cNvSpPr>
          <p:nvPr>
            <p:ph idx="1"/>
          </p:nvPr>
        </p:nvSpPr>
        <p:spPr>
          <a:xfrm>
            <a:off x="1104900" y="1600201"/>
            <a:ext cx="4990341" cy="3856702"/>
          </a:xfrm>
        </p:spPr>
        <p:txBody>
          <a:bodyPr>
            <a:normAutofit/>
          </a:bodyPr>
          <a:lstStyle/>
          <a:p>
            <a:r>
              <a:rPr lang="en-US" dirty="0"/>
              <a:t>The CSV file contains five attributes: </a:t>
            </a:r>
          </a:p>
          <a:p>
            <a:pPr lvl="1"/>
            <a:r>
              <a:rPr lang="en-US" sz="2200" dirty="0"/>
              <a:t>output variable: </a:t>
            </a:r>
            <a:r>
              <a:rPr lang="en-US" sz="2200" i="1" dirty="0"/>
              <a:t>Play, Outlook, Temperature, Humidity, </a:t>
            </a:r>
            <a:r>
              <a:rPr lang="en-US" sz="2200" dirty="0"/>
              <a:t>and </a:t>
            </a:r>
            <a:r>
              <a:rPr lang="en-US" sz="2200" i="1" dirty="0"/>
              <a:t>Wind. Play </a:t>
            </a:r>
            <a:r>
              <a:rPr lang="en-US" sz="2200" dirty="0"/>
              <a:t>(or the predicted class) </a:t>
            </a:r>
          </a:p>
          <a:p>
            <a:pPr lvl="1"/>
            <a:r>
              <a:rPr lang="en-US" sz="2200" dirty="0"/>
              <a:t>input variables: </a:t>
            </a:r>
            <a:r>
              <a:rPr lang="en-US" sz="2200" i="1" dirty="0"/>
              <a:t>Outlook, Temperature, Humidity, </a:t>
            </a:r>
            <a:r>
              <a:rPr lang="en-US" sz="2200" dirty="0"/>
              <a:t>and </a:t>
            </a:r>
            <a:r>
              <a:rPr lang="en-US" sz="2200" i="1" dirty="0"/>
              <a:t>Wind</a:t>
            </a:r>
            <a:r>
              <a:rPr lang="en-US" sz="2200" dirty="0"/>
              <a:t>. </a:t>
            </a:r>
          </a:p>
          <a:p>
            <a:r>
              <a:rPr lang="en-US" dirty="0"/>
              <a:t>In R, read the data from the CSV file in the working directory and display the content.</a:t>
            </a:r>
          </a:p>
        </p:txBody>
      </p:sp>
      <p:pic>
        <p:nvPicPr>
          <p:cNvPr id="4" name="Picture 3"/>
          <p:cNvPicPr>
            <a:picLocks noChangeAspect="1"/>
          </p:cNvPicPr>
          <p:nvPr/>
        </p:nvPicPr>
        <p:blipFill>
          <a:blip r:embed="rId2"/>
          <a:stretch>
            <a:fillRect/>
          </a:stretch>
        </p:blipFill>
        <p:spPr>
          <a:xfrm>
            <a:off x="6198480" y="1467464"/>
            <a:ext cx="5325218" cy="4934639"/>
          </a:xfrm>
          <a:prstGeom prst="rect">
            <a:avLst/>
          </a:prstGeom>
        </p:spPr>
      </p:pic>
    </p:spTree>
    <p:extLst>
      <p:ext uri="{BB962C8B-B14F-4D97-AF65-F5344CB8AC3E}">
        <p14:creationId xmlns:p14="http://schemas.microsoft.com/office/powerpoint/2010/main" val="2343566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1.5 Decision Trees in R                                                    3/7</a:t>
            </a:r>
            <a:endParaRPr lang="en-US" dirty="0"/>
          </a:p>
        </p:txBody>
      </p:sp>
      <p:sp>
        <p:nvSpPr>
          <p:cNvPr id="3" name="Content Placeholder 2"/>
          <p:cNvSpPr>
            <a:spLocks noGrp="1"/>
          </p:cNvSpPr>
          <p:nvPr>
            <p:ph idx="1"/>
          </p:nvPr>
        </p:nvSpPr>
        <p:spPr>
          <a:xfrm>
            <a:off x="457200" y="1474839"/>
            <a:ext cx="11238270" cy="5161935"/>
          </a:xfrm>
        </p:spPr>
        <p:txBody>
          <a:bodyPr>
            <a:normAutofit lnSpcReduction="10000"/>
          </a:bodyPr>
          <a:lstStyle/>
          <a:p>
            <a:r>
              <a:rPr lang="en-US" sz="2100" b="1" dirty="0" err="1"/>
              <a:t>rpart</a:t>
            </a:r>
            <a:r>
              <a:rPr lang="en-US" sz="2100" dirty="0"/>
              <a:t> function has four parameters. </a:t>
            </a:r>
          </a:p>
          <a:p>
            <a:pPr lvl="1"/>
            <a:r>
              <a:rPr lang="en-US" sz="2100" dirty="0"/>
              <a:t>first, Play ~ Outlook + Temperature + Humidity + Wind, is the model indicating that attribute </a:t>
            </a:r>
            <a:r>
              <a:rPr lang="en-US" sz="2100" i="1" dirty="0"/>
              <a:t>Play </a:t>
            </a:r>
            <a:r>
              <a:rPr lang="en-US" sz="2100" dirty="0"/>
              <a:t>can be predicted based on attributes </a:t>
            </a:r>
            <a:r>
              <a:rPr lang="en-US" sz="2100" i="1" dirty="0"/>
              <a:t>Outlook, Temperature, Humidity, </a:t>
            </a:r>
            <a:r>
              <a:rPr lang="en-US" sz="2100" dirty="0"/>
              <a:t>and </a:t>
            </a:r>
            <a:r>
              <a:rPr lang="en-US" sz="2100" i="1" dirty="0"/>
              <a:t>Wind</a:t>
            </a:r>
            <a:r>
              <a:rPr lang="en-US" sz="2100" dirty="0"/>
              <a:t>. </a:t>
            </a:r>
          </a:p>
          <a:p>
            <a:pPr lvl="1"/>
            <a:r>
              <a:rPr lang="en-US" sz="2100" dirty="0"/>
              <a:t>second, </a:t>
            </a:r>
            <a:r>
              <a:rPr lang="en-US" sz="2100" i="1" dirty="0"/>
              <a:t>method</a:t>
            </a:r>
            <a:r>
              <a:rPr lang="en-US" sz="2100" dirty="0"/>
              <a:t>, is set to “class,” telling R it is building a classification tree. </a:t>
            </a:r>
          </a:p>
          <a:p>
            <a:pPr lvl="1"/>
            <a:r>
              <a:rPr lang="en-US" sz="2100" dirty="0"/>
              <a:t>third, </a:t>
            </a:r>
            <a:r>
              <a:rPr lang="en-US" sz="2100" i="1" dirty="0"/>
              <a:t>data</a:t>
            </a:r>
            <a:r>
              <a:rPr lang="en-US" sz="2100" dirty="0"/>
              <a:t>, specifies the </a:t>
            </a:r>
            <a:r>
              <a:rPr lang="en-US" sz="2100" dirty="0" err="1"/>
              <a:t>dataframe</a:t>
            </a:r>
            <a:r>
              <a:rPr lang="en-US" sz="2100" dirty="0"/>
              <a:t> containing those attributes mentioned in the formula. </a:t>
            </a:r>
          </a:p>
          <a:p>
            <a:pPr lvl="1"/>
            <a:r>
              <a:rPr lang="en-US" sz="2100" dirty="0"/>
              <a:t>fourth, </a:t>
            </a:r>
            <a:r>
              <a:rPr lang="en-US" sz="2100" i="1" dirty="0"/>
              <a:t>control</a:t>
            </a:r>
            <a:r>
              <a:rPr lang="en-US" sz="2100" dirty="0"/>
              <a:t>, is optional and controls the tree growth. </a:t>
            </a:r>
          </a:p>
          <a:p>
            <a:r>
              <a:rPr lang="en-US" sz="2100" dirty="0"/>
              <a:t>In the preceding example, </a:t>
            </a:r>
          </a:p>
          <a:p>
            <a:pPr lvl="1"/>
            <a:r>
              <a:rPr lang="en-US" sz="2100" dirty="0"/>
              <a:t>control=</a:t>
            </a:r>
            <a:r>
              <a:rPr lang="en-US" sz="2100" dirty="0" err="1"/>
              <a:t>rpart.control</a:t>
            </a:r>
            <a:r>
              <a:rPr lang="en-US" sz="2100" dirty="0"/>
              <a:t>(</a:t>
            </a:r>
            <a:r>
              <a:rPr lang="en-US" sz="2100" dirty="0" err="1"/>
              <a:t>minsplit</a:t>
            </a:r>
            <a:r>
              <a:rPr lang="en-US" sz="2100" dirty="0"/>
              <a:t>=1) requires that each node have at least one observation before attempting a split. </a:t>
            </a:r>
          </a:p>
          <a:p>
            <a:pPr lvl="1"/>
            <a:r>
              <a:rPr lang="en-US" sz="2100" b="1" dirty="0" err="1"/>
              <a:t>minsplit</a:t>
            </a:r>
            <a:r>
              <a:rPr lang="en-US" sz="2100" b="1" dirty="0"/>
              <a:t>=1</a:t>
            </a:r>
            <a:r>
              <a:rPr lang="en-US" sz="2100" dirty="0"/>
              <a:t> makes sense for the small dataset, but for larger datasets </a:t>
            </a:r>
            <a:r>
              <a:rPr lang="en-US" sz="2100" dirty="0" err="1"/>
              <a:t>minsplit</a:t>
            </a:r>
            <a:r>
              <a:rPr lang="en-US" sz="2100" dirty="0"/>
              <a:t> could be set to 10% of the dataset size to combat overfitting. </a:t>
            </a:r>
          </a:p>
          <a:p>
            <a:pPr lvl="1"/>
            <a:r>
              <a:rPr lang="en-US" sz="2100" dirty="0"/>
              <a:t>Besides </a:t>
            </a:r>
            <a:r>
              <a:rPr lang="en-US" sz="2100" b="1" dirty="0" err="1"/>
              <a:t>minsplit</a:t>
            </a:r>
            <a:r>
              <a:rPr lang="en-US" sz="2100" dirty="0"/>
              <a:t>, other parameters are available to control the construction of the decision tree. For example, </a:t>
            </a:r>
            <a:r>
              <a:rPr lang="en-US" sz="2100" dirty="0" err="1"/>
              <a:t>rpart.control</a:t>
            </a:r>
            <a:r>
              <a:rPr lang="en-US" sz="2100" dirty="0"/>
              <a:t>(</a:t>
            </a:r>
            <a:r>
              <a:rPr lang="en-US" sz="2100" dirty="0" err="1"/>
              <a:t>maxdepth</a:t>
            </a:r>
            <a:r>
              <a:rPr lang="en-US" sz="2100" dirty="0"/>
              <a:t>=10,cp=0.001) limits the depth of the</a:t>
            </a:r>
          </a:p>
        </p:txBody>
      </p:sp>
    </p:spTree>
    <p:extLst>
      <p:ext uri="{BB962C8B-B14F-4D97-AF65-F5344CB8AC3E}">
        <p14:creationId xmlns:p14="http://schemas.microsoft.com/office/powerpoint/2010/main" val="3341510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1.5 Decision Trees in R                                                    4/7</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04900" y="1600200"/>
            <a:ext cx="4706007" cy="5220429"/>
          </a:xfrm>
          <a:prstGeom prst="rect">
            <a:avLst/>
          </a:prstGeom>
        </p:spPr>
      </p:pic>
      <p:pic>
        <p:nvPicPr>
          <p:cNvPr id="5" name="Picture 4"/>
          <p:cNvPicPr>
            <a:picLocks noChangeAspect="1"/>
          </p:cNvPicPr>
          <p:nvPr/>
        </p:nvPicPr>
        <p:blipFill>
          <a:blip r:embed="rId3"/>
          <a:stretch>
            <a:fillRect/>
          </a:stretch>
        </p:blipFill>
        <p:spPr>
          <a:xfrm>
            <a:off x="6567147" y="1731778"/>
            <a:ext cx="4518435" cy="5111474"/>
          </a:xfrm>
          <a:prstGeom prst="rect">
            <a:avLst/>
          </a:prstGeom>
        </p:spPr>
      </p:pic>
    </p:spTree>
    <p:extLst>
      <p:ext uri="{BB962C8B-B14F-4D97-AF65-F5344CB8AC3E}">
        <p14:creationId xmlns:p14="http://schemas.microsoft.com/office/powerpoint/2010/main" val="3137880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1.5 Decision Trees in R                                                    5/7</a:t>
            </a:r>
            <a:endParaRPr lang="en-US" dirty="0"/>
          </a:p>
        </p:txBody>
      </p:sp>
      <p:sp>
        <p:nvSpPr>
          <p:cNvPr id="3" name="Content Placeholder 2"/>
          <p:cNvSpPr>
            <a:spLocks noGrp="1"/>
          </p:cNvSpPr>
          <p:nvPr>
            <p:ph idx="1"/>
          </p:nvPr>
        </p:nvSpPr>
        <p:spPr>
          <a:xfrm>
            <a:off x="1104900" y="1600201"/>
            <a:ext cx="10797048" cy="1275734"/>
          </a:xfrm>
        </p:spPr>
        <p:txBody>
          <a:bodyPr>
            <a:noAutofit/>
          </a:bodyPr>
          <a:lstStyle/>
          <a:p>
            <a:r>
              <a:rPr lang="en-US" sz="2200" dirty="0"/>
              <a:t>The output produced by the summary is difficult to read and comprehend. </a:t>
            </a:r>
          </a:p>
          <a:p>
            <a:r>
              <a:rPr lang="en-US" sz="2200" dirty="0" err="1"/>
              <a:t>rpart.plot</a:t>
            </a:r>
            <a:r>
              <a:rPr lang="en-US" sz="2200" dirty="0"/>
              <a:t>() function from the </a:t>
            </a:r>
            <a:r>
              <a:rPr lang="en-US" sz="2200" dirty="0" err="1"/>
              <a:t>rpart.plot</a:t>
            </a:r>
            <a:r>
              <a:rPr lang="en-US" sz="2200" dirty="0"/>
              <a:t> package can visually represent the output in a decision tree. see the help file of </a:t>
            </a:r>
            <a:r>
              <a:rPr lang="en-US" sz="2200" dirty="0" err="1"/>
              <a:t>rpart.plot</a:t>
            </a:r>
            <a:r>
              <a:rPr lang="en-US" sz="2200" dirty="0"/>
              <a:t> by:</a:t>
            </a:r>
          </a:p>
        </p:txBody>
      </p:sp>
      <p:sp>
        <p:nvSpPr>
          <p:cNvPr id="4" name="TextBox 3"/>
          <p:cNvSpPr txBox="1"/>
          <p:nvPr/>
        </p:nvSpPr>
        <p:spPr>
          <a:xfrm>
            <a:off x="992299" y="3111245"/>
            <a:ext cx="5919666"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t>Following R code to plot the tree based on the model being built. The resulting tree is shown in Figure 7-9. </a:t>
            </a:r>
          </a:p>
          <a:p>
            <a:pPr marL="342900" indent="-342900">
              <a:buFont typeface="Arial" panose="020B0604020202020204" pitchFamily="34" charset="0"/>
              <a:buChar char="•"/>
            </a:pPr>
            <a:r>
              <a:rPr lang="en-US" sz="2400" dirty="0"/>
              <a:t>Each node of the tree is labeled as either yes or no referring to the </a:t>
            </a:r>
            <a:r>
              <a:rPr lang="en-US" sz="2400" i="1" dirty="0"/>
              <a:t>Play </a:t>
            </a:r>
            <a:r>
              <a:rPr lang="en-US" sz="2400" dirty="0"/>
              <a:t>action of whether to play outside. </a:t>
            </a:r>
          </a:p>
          <a:p>
            <a:pPr marL="342900" indent="-342900">
              <a:buFont typeface="Arial" panose="020B0604020202020204" pitchFamily="34" charset="0"/>
              <a:buChar char="•"/>
            </a:pPr>
            <a:r>
              <a:rPr lang="en-US" sz="2400" dirty="0"/>
              <a:t>Note that, by default, R has converted the values of </a:t>
            </a:r>
            <a:r>
              <a:rPr lang="en-US" sz="2400" i="1" dirty="0"/>
              <a:t>Wind </a:t>
            </a:r>
            <a:r>
              <a:rPr lang="en-US" sz="2400" dirty="0"/>
              <a:t>(True/False) into numbers.</a:t>
            </a:r>
          </a:p>
        </p:txBody>
      </p:sp>
      <p:pic>
        <p:nvPicPr>
          <p:cNvPr id="5" name="Picture 4"/>
          <p:cNvPicPr>
            <a:picLocks noChangeAspect="1"/>
          </p:cNvPicPr>
          <p:nvPr/>
        </p:nvPicPr>
        <p:blipFill>
          <a:blip r:embed="rId2"/>
          <a:stretch>
            <a:fillRect/>
          </a:stretch>
        </p:blipFill>
        <p:spPr>
          <a:xfrm>
            <a:off x="7409924" y="2875935"/>
            <a:ext cx="3094525" cy="2128781"/>
          </a:xfrm>
          <a:prstGeom prst="rect">
            <a:avLst/>
          </a:prstGeom>
        </p:spPr>
      </p:pic>
      <p:sp>
        <p:nvSpPr>
          <p:cNvPr id="6" name="TextBox 5"/>
          <p:cNvSpPr txBox="1"/>
          <p:nvPr/>
        </p:nvSpPr>
        <p:spPr>
          <a:xfrm>
            <a:off x="6911965" y="5331079"/>
            <a:ext cx="4754009" cy="646331"/>
          </a:xfrm>
          <a:prstGeom prst="rect">
            <a:avLst/>
          </a:prstGeom>
          <a:noFill/>
        </p:spPr>
        <p:txBody>
          <a:bodyPr wrap="square" rtlCol="0">
            <a:spAutoFit/>
          </a:bodyPr>
          <a:lstStyle/>
          <a:p>
            <a:r>
              <a:rPr lang="en-US" b="1" dirty="0"/>
              <a:t>FIGURE 7-9 </a:t>
            </a:r>
            <a:r>
              <a:rPr lang="en-US" i="1" dirty="0"/>
              <a:t>A decision tree built from DTdata.csv</a:t>
            </a:r>
            <a:endParaRPr lang="en-US" dirty="0"/>
          </a:p>
        </p:txBody>
      </p:sp>
      <p:sp>
        <p:nvSpPr>
          <p:cNvPr id="7" name="TextBox 6"/>
          <p:cNvSpPr txBox="1"/>
          <p:nvPr/>
        </p:nvSpPr>
        <p:spPr>
          <a:xfrm>
            <a:off x="1917291" y="2741913"/>
            <a:ext cx="1338828" cy="369332"/>
          </a:xfrm>
          <a:prstGeom prst="rect">
            <a:avLst/>
          </a:prstGeom>
          <a:noFill/>
        </p:spPr>
        <p:txBody>
          <a:bodyPr wrap="none" rtlCol="0">
            <a:spAutoFit/>
          </a:bodyPr>
          <a:lstStyle/>
          <a:p>
            <a:r>
              <a:rPr lang="en-US" b="1" dirty="0"/>
              <a:t>?</a:t>
            </a:r>
            <a:r>
              <a:rPr lang="en-US" b="1" dirty="0" err="1"/>
              <a:t>rpart.plot</a:t>
            </a:r>
            <a:endParaRPr lang="en-US" b="1" dirty="0"/>
          </a:p>
        </p:txBody>
      </p:sp>
      <p:sp>
        <p:nvSpPr>
          <p:cNvPr id="8" name="TextBox 7"/>
          <p:cNvSpPr txBox="1"/>
          <p:nvPr/>
        </p:nvSpPr>
        <p:spPr>
          <a:xfrm>
            <a:off x="2094173" y="6431818"/>
            <a:ext cx="3377848" cy="369332"/>
          </a:xfrm>
          <a:prstGeom prst="rect">
            <a:avLst/>
          </a:prstGeom>
          <a:noFill/>
        </p:spPr>
        <p:txBody>
          <a:bodyPr wrap="none" rtlCol="0">
            <a:spAutoFit/>
          </a:bodyPr>
          <a:lstStyle/>
          <a:p>
            <a:r>
              <a:rPr lang="en-US" b="1" dirty="0" err="1"/>
              <a:t>rpart.plot</a:t>
            </a:r>
            <a:r>
              <a:rPr lang="en-US" b="1" dirty="0"/>
              <a:t>(fit, type=4, extra=1)</a:t>
            </a:r>
          </a:p>
        </p:txBody>
      </p:sp>
    </p:spTree>
    <p:extLst>
      <p:ext uri="{BB962C8B-B14F-4D97-AF65-F5344CB8AC3E}">
        <p14:creationId xmlns:p14="http://schemas.microsoft.com/office/powerpoint/2010/main" val="2463415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1.5 Decision Trees in R                                                    6/7</a:t>
            </a:r>
            <a:endParaRPr lang="en-US" dirty="0"/>
          </a:p>
        </p:txBody>
      </p:sp>
      <p:sp>
        <p:nvSpPr>
          <p:cNvPr id="3" name="Content Placeholder 2"/>
          <p:cNvSpPr>
            <a:spLocks noGrp="1"/>
          </p:cNvSpPr>
          <p:nvPr>
            <p:ph idx="1"/>
          </p:nvPr>
        </p:nvSpPr>
        <p:spPr>
          <a:xfrm>
            <a:off x="1104900" y="1600200"/>
            <a:ext cx="9982200" cy="921774"/>
          </a:xfrm>
        </p:spPr>
        <p:txBody>
          <a:bodyPr>
            <a:normAutofit fontScale="92500"/>
          </a:bodyPr>
          <a:lstStyle/>
          <a:p>
            <a:r>
              <a:rPr lang="en-US" dirty="0"/>
              <a:t>The decisions in Figure 7-9 are abbreviated. Use the following command to spell out the full names and display the classification rate at each node.</a:t>
            </a:r>
          </a:p>
        </p:txBody>
      </p:sp>
      <p:pic>
        <p:nvPicPr>
          <p:cNvPr id="4" name="Picture 3"/>
          <p:cNvPicPr>
            <a:picLocks noChangeAspect="1"/>
          </p:cNvPicPr>
          <p:nvPr/>
        </p:nvPicPr>
        <p:blipFill>
          <a:blip r:embed="rId2"/>
          <a:stretch>
            <a:fillRect/>
          </a:stretch>
        </p:blipFill>
        <p:spPr>
          <a:xfrm>
            <a:off x="1284668" y="2349277"/>
            <a:ext cx="5420859" cy="607947"/>
          </a:xfrm>
          <a:prstGeom prst="rect">
            <a:avLst/>
          </a:prstGeom>
        </p:spPr>
      </p:pic>
      <p:sp>
        <p:nvSpPr>
          <p:cNvPr id="5" name="TextBox 4"/>
          <p:cNvSpPr txBox="1"/>
          <p:nvPr/>
        </p:nvSpPr>
        <p:spPr>
          <a:xfrm>
            <a:off x="1284668" y="2942476"/>
            <a:ext cx="10042093" cy="830997"/>
          </a:xfrm>
          <a:prstGeom prst="rect">
            <a:avLst/>
          </a:prstGeom>
          <a:noFill/>
        </p:spPr>
        <p:txBody>
          <a:bodyPr wrap="square" rtlCol="0">
            <a:spAutoFit/>
          </a:bodyPr>
          <a:lstStyle/>
          <a:p>
            <a:r>
              <a:rPr lang="en-US" sz="2400" dirty="0"/>
              <a:t>The decision tree can be used to predict outcomes for new datasets. Consider a testing set that contains the following record.</a:t>
            </a:r>
          </a:p>
        </p:txBody>
      </p:sp>
      <p:pic>
        <p:nvPicPr>
          <p:cNvPr id="6" name="Picture 5"/>
          <p:cNvPicPr>
            <a:picLocks noChangeAspect="1"/>
          </p:cNvPicPr>
          <p:nvPr/>
        </p:nvPicPr>
        <p:blipFill>
          <a:blip r:embed="rId3"/>
          <a:stretch>
            <a:fillRect/>
          </a:stretch>
        </p:blipFill>
        <p:spPr>
          <a:xfrm>
            <a:off x="1104900" y="3763217"/>
            <a:ext cx="8936589" cy="498529"/>
          </a:xfrm>
          <a:prstGeom prst="rect">
            <a:avLst/>
          </a:prstGeom>
        </p:spPr>
      </p:pic>
      <p:sp>
        <p:nvSpPr>
          <p:cNvPr id="7" name="TextBox 6"/>
          <p:cNvSpPr txBox="1"/>
          <p:nvPr/>
        </p:nvSpPr>
        <p:spPr>
          <a:xfrm>
            <a:off x="902976" y="4399458"/>
            <a:ext cx="6592528"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following code loads the data into R as a data frame </a:t>
            </a:r>
            <a:r>
              <a:rPr lang="en-US" sz="2400" i="1" dirty="0" err="1"/>
              <a:t>newdata</a:t>
            </a:r>
            <a:r>
              <a:rPr lang="en-US" sz="2400" dirty="0"/>
              <a:t>. </a:t>
            </a:r>
          </a:p>
        </p:txBody>
      </p:sp>
      <p:pic>
        <p:nvPicPr>
          <p:cNvPr id="8" name="Picture 7"/>
          <p:cNvPicPr>
            <a:picLocks noChangeAspect="1"/>
          </p:cNvPicPr>
          <p:nvPr/>
        </p:nvPicPr>
        <p:blipFill>
          <a:blip r:embed="rId4"/>
          <a:stretch>
            <a:fillRect/>
          </a:stretch>
        </p:blipFill>
        <p:spPr>
          <a:xfrm>
            <a:off x="7169274" y="4461229"/>
            <a:ext cx="4899761" cy="1302035"/>
          </a:xfrm>
          <a:prstGeom prst="rect">
            <a:avLst/>
          </a:prstGeom>
        </p:spPr>
      </p:pic>
    </p:spTree>
    <p:extLst>
      <p:ext uri="{BB962C8B-B14F-4D97-AF65-F5344CB8AC3E}">
        <p14:creationId xmlns:p14="http://schemas.microsoft.com/office/powerpoint/2010/main" val="2458628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1.5 Decision Trees in R                                                    7/7</a:t>
            </a:r>
            <a:endParaRPr lang="en-US" dirty="0"/>
          </a:p>
        </p:txBody>
      </p:sp>
      <p:sp>
        <p:nvSpPr>
          <p:cNvPr id="3" name="Content Placeholder 2"/>
          <p:cNvSpPr>
            <a:spLocks noGrp="1"/>
          </p:cNvSpPr>
          <p:nvPr>
            <p:ph idx="1"/>
          </p:nvPr>
        </p:nvSpPr>
        <p:spPr>
          <a:xfrm>
            <a:off x="1104900" y="1600200"/>
            <a:ext cx="9982200" cy="656303"/>
          </a:xfrm>
        </p:spPr>
        <p:txBody>
          <a:bodyPr>
            <a:normAutofit fontScale="92500" lnSpcReduction="10000"/>
          </a:bodyPr>
          <a:lstStyle/>
          <a:p>
            <a:r>
              <a:rPr lang="en-US" dirty="0"/>
              <a:t>Next, use the </a:t>
            </a:r>
            <a:r>
              <a:rPr lang="en-US" i="1" dirty="0"/>
              <a:t>predict </a:t>
            </a:r>
            <a:r>
              <a:rPr lang="en-US" dirty="0"/>
              <a:t>function to generate predictions from a fitted </a:t>
            </a:r>
            <a:r>
              <a:rPr lang="en-US" i="1" dirty="0" err="1"/>
              <a:t>rpart</a:t>
            </a:r>
            <a:r>
              <a:rPr lang="en-US" i="1" dirty="0"/>
              <a:t> </a:t>
            </a:r>
            <a:r>
              <a:rPr lang="en-US" dirty="0"/>
              <a:t>object. The format of the predict function follows.</a:t>
            </a:r>
          </a:p>
        </p:txBody>
      </p:sp>
      <p:sp>
        <p:nvSpPr>
          <p:cNvPr id="4" name="TextBox 3"/>
          <p:cNvSpPr txBox="1"/>
          <p:nvPr/>
        </p:nvSpPr>
        <p:spPr>
          <a:xfrm>
            <a:off x="988140" y="3319707"/>
            <a:ext cx="6487162" cy="1785104"/>
          </a:xfrm>
          <a:prstGeom prst="rect">
            <a:avLst/>
          </a:prstGeom>
          <a:noFill/>
        </p:spPr>
        <p:txBody>
          <a:bodyPr wrap="square" rtlCol="0">
            <a:spAutoFit/>
          </a:bodyPr>
          <a:lstStyle/>
          <a:p>
            <a:pPr marL="342900" indent="-342900">
              <a:buFont typeface="Arial" panose="020B0604020202020204" pitchFamily="34" charset="0"/>
              <a:buChar char="•"/>
            </a:pPr>
            <a:r>
              <a:rPr lang="en-US" sz="2200" dirty="0"/>
              <a:t>Parameter </a:t>
            </a:r>
            <a:r>
              <a:rPr lang="en-US" sz="2200" i="1" dirty="0"/>
              <a:t>type </a:t>
            </a:r>
            <a:r>
              <a:rPr lang="en-US" sz="2200" dirty="0"/>
              <a:t>is a character string denoting the type of the predicted value. </a:t>
            </a:r>
          </a:p>
          <a:p>
            <a:pPr marL="342900" indent="-342900">
              <a:buFont typeface="Arial" panose="020B0604020202020204" pitchFamily="34" charset="0"/>
              <a:buChar char="•"/>
            </a:pPr>
            <a:r>
              <a:rPr lang="en-US" sz="2200" dirty="0"/>
              <a:t>Output shows that one instance is classified as </a:t>
            </a:r>
            <a:r>
              <a:rPr lang="en-US" sz="2200" i="1" dirty="0"/>
              <a:t>Play</a:t>
            </a:r>
            <a:r>
              <a:rPr lang="en-US" sz="2200" dirty="0"/>
              <a:t>=no, and zero instances are classified as </a:t>
            </a:r>
            <a:r>
              <a:rPr lang="en-US" sz="2200" i="1" dirty="0"/>
              <a:t>Play</a:t>
            </a:r>
            <a:r>
              <a:rPr lang="en-US" sz="2200" dirty="0"/>
              <a:t>=yes. </a:t>
            </a:r>
          </a:p>
        </p:txBody>
      </p:sp>
      <p:pic>
        <p:nvPicPr>
          <p:cNvPr id="5" name="Picture 4"/>
          <p:cNvPicPr>
            <a:picLocks noChangeAspect="1"/>
          </p:cNvPicPr>
          <p:nvPr/>
        </p:nvPicPr>
        <p:blipFill>
          <a:blip r:embed="rId2"/>
          <a:stretch>
            <a:fillRect/>
          </a:stretch>
        </p:blipFill>
        <p:spPr>
          <a:xfrm>
            <a:off x="1158811" y="2259957"/>
            <a:ext cx="6145820" cy="847168"/>
          </a:xfrm>
          <a:prstGeom prst="rect">
            <a:avLst/>
          </a:prstGeom>
        </p:spPr>
      </p:pic>
      <p:pic>
        <p:nvPicPr>
          <p:cNvPr id="6" name="Picture 5"/>
          <p:cNvPicPr>
            <a:picLocks noChangeAspect="1"/>
          </p:cNvPicPr>
          <p:nvPr/>
        </p:nvPicPr>
        <p:blipFill>
          <a:blip r:embed="rId3"/>
          <a:stretch>
            <a:fillRect/>
          </a:stretch>
        </p:blipFill>
        <p:spPr>
          <a:xfrm>
            <a:off x="7475302" y="3361637"/>
            <a:ext cx="4144297" cy="2202336"/>
          </a:xfrm>
          <a:prstGeom prst="rect">
            <a:avLst/>
          </a:prstGeom>
        </p:spPr>
      </p:pic>
    </p:spTree>
    <p:extLst>
      <p:ext uri="{BB962C8B-B14F-4D97-AF65-F5344CB8AC3E}">
        <p14:creationId xmlns:p14="http://schemas.microsoft.com/office/powerpoint/2010/main" val="3707342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Naive Bayes                                                                    1/2</a:t>
            </a:r>
            <a:endParaRPr lang="en-US" dirty="0"/>
          </a:p>
        </p:txBody>
      </p:sp>
      <p:sp>
        <p:nvSpPr>
          <p:cNvPr id="3" name="Content Placeholder 2"/>
          <p:cNvSpPr>
            <a:spLocks noGrp="1"/>
          </p:cNvSpPr>
          <p:nvPr>
            <p:ph idx="1"/>
          </p:nvPr>
        </p:nvSpPr>
        <p:spPr/>
        <p:txBody>
          <a:bodyPr>
            <a:normAutofit fontScale="92500"/>
          </a:bodyPr>
          <a:lstStyle/>
          <a:p>
            <a:r>
              <a:rPr lang="en-US" dirty="0"/>
              <a:t>Naïve Bayes is a probabilistic classification method based on Bayes’ theorem (or Bayes’ law) with a few tweaks. Bayes’ theorem gives the relationship between the probabilities of two events and their conditional probabilities. </a:t>
            </a:r>
          </a:p>
          <a:p>
            <a:r>
              <a:rPr lang="en-US" dirty="0"/>
              <a:t>A naïve Bayes classifier assumes that the presence or absence of a particular feature of a class is unrelated to the presence or absence of other features.</a:t>
            </a:r>
          </a:p>
          <a:p>
            <a:r>
              <a:rPr lang="en-US" dirty="0"/>
              <a:t>For example, an object can be classified based on its attributes such as shape, color, and weight. A reasonable classification for an object that is spherical, yellow, and less than 60 grams in weight may be a tennis ball. Even if these features depend on each other or upon the existence of the other features, a naïve Bayes classifier considers all these properties to contribute </a:t>
            </a:r>
            <a:r>
              <a:rPr lang="en-US" i="1" dirty="0"/>
              <a:t>independently </a:t>
            </a:r>
            <a:r>
              <a:rPr lang="en-US" dirty="0"/>
              <a:t>to the probability that the object is a tennis ball.</a:t>
            </a:r>
          </a:p>
        </p:txBody>
      </p:sp>
    </p:spTree>
    <p:extLst>
      <p:ext uri="{BB962C8B-B14F-4D97-AF65-F5344CB8AC3E}">
        <p14:creationId xmlns:p14="http://schemas.microsoft.com/office/powerpoint/2010/main" val="69611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Naive Bayes                                                                    2/2</a:t>
            </a:r>
            <a:endParaRPr lang="en-US" dirty="0"/>
          </a:p>
        </p:txBody>
      </p:sp>
      <p:sp>
        <p:nvSpPr>
          <p:cNvPr id="3" name="Content Placeholder 2"/>
          <p:cNvSpPr>
            <a:spLocks noGrp="1"/>
          </p:cNvSpPr>
          <p:nvPr>
            <p:ph idx="1"/>
          </p:nvPr>
        </p:nvSpPr>
        <p:spPr/>
        <p:txBody>
          <a:bodyPr>
            <a:normAutofit/>
          </a:bodyPr>
          <a:lstStyle/>
          <a:p>
            <a:r>
              <a:rPr lang="en-US" dirty="0"/>
              <a:t>The input variables are generally categorical, but variations of the algorithm can accept continuous variables. </a:t>
            </a:r>
          </a:p>
          <a:p>
            <a:r>
              <a:rPr lang="en-US" dirty="0"/>
              <a:t>Some ways to convert continuous variables into categorical ones, often referred to as the </a:t>
            </a:r>
            <a:r>
              <a:rPr lang="en-US" b="1" i="1" dirty="0"/>
              <a:t>discretization of continuous variables</a:t>
            </a:r>
            <a:r>
              <a:rPr lang="en-US" dirty="0"/>
              <a:t>. </a:t>
            </a:r>
          </a:p>
          <a:p>
            <a:r>
              <a:rPr lang="en-US" dirty="0"/>
              <a:t>For an attribute such as </a:t>
            </a:r>
            <a:r>
              <a:rPr lang="en-US" i="1" dirty="0"/>
              <a:t>income</a:t>
            </a:r>
            <a:r>
              <a:rPr lang="en-US" dirty="0"/>
              <a:t>, the attribute can be converted into categorical values as shown below.</a:t>
            </a:r>
          </a:p>
          <a:p>
            <a:pPr lvl="1"/>
            <a:r>
              <a:rPr lang="en-US" b="1" dirty="0"/>
              <a:t>Low Income: </a:t>
            </a:r>
            <a:r>
              <a:rPr lang="en-US" dirty="0"/>
              <a:t>income &lt; $10,000</a:t>
            </a:r>
          </a:p>
          <a:p>
            <a:pPr lvl="1"/>
            <a:r>
              <a:rPr lang="en-US" b="1" dirty="0"/>
              <a:t>Working Class: </a:t>
            </a:r>
            <a:r>
              <a:rPr lang="en-US" dirty="0"/>
              <a:t>$10,000 ≤ income &lt; $50,000</a:t>
            </a:r>
          </a:p>
          <a:p>
            <a:pPr lvl="1"/>
            <a:r>
              <a:rPr lang="en-US" b="1" dirty="0"/>
              <a:t>Middle Class: </a:t>
            </a:r>
            <a:r>
              <a:rPr lang="en-US" dirty="0"/>
              <a:t>$50,000 ≤ income &lt; $1,000,000</a:t>
            </a:r>
          </a:p>
          <a:p>
            <a:pPr lvl="1"/>
            <a:r>
              <a:rPr lang="en-US" b="1" dirty="0"/>
              <a:t>Upper Class: </a:t>
            </a:r>
            <a:r>
              <a:rPr lang="en-US" dirty="0"/>
              <a:t>income ≥ $1,000,000</a:t>
            </a:r>
          </a:p>
        </p:txBody>
      </p:sp>
    </p:spTree>
    <p:extLst>
      <p:ext uri="{BB962C8B-B14F-4D97-AF65-F5344CB8AC3E}">
        <p14:creationId xmlns:p14="http://schemas.microsoft.com/office/powerpoint/2010/main" val="2582914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9330" y="76200"/>
            <a:ext cx="9406251" cy="1096962"/>
          </a:xfrm>
        </p:spPr>
        <p:txBody>
          <a:bodyPr/>
          <a:lstStyle/>
          <a:p>
            <a:r>
              <a:rPr lang="en-US" b="1" dirty="0"/>
              <a:t>1.1 Decision Trees                                                           1/9</a:t>
            </a:r>
            <a:endParaRPr lang="en-US" dirty="0"/>
          </a:p>
        </p:txBody>
      </p:sp>
      <p:sp>
        <p:nvSpPr>
          <p:cNvPr id="3" name="Content Placeholder 2"/>
          <p:cNvSpPr>
            <a:spLocks noGrp="1"/>
          </p:cNvSpPr>
          <p:nvPr>
            <p:ph idx="1"/>
          </p:nvPr>
        </p:nvSpPr>
        <p:spPr/>
        <p:txBody>
          <a:bodyPr>
            <a:normAutofit fontScale="92500" lnSpcReduction="10000"/>
          </a:bodyPr>
          <a:lstStyle/>
          <a:p>
            <a:r>
              <a:rPr lang="en-US" dirty="0"/>
              <a:t>A </a:t>
            </a:r>
            <a:r>
              <a:rPr lang="en-US" b="1" i="1" dirty="0"/>
              <a:t>decision tree </a:t>
            </a:r>
            <a:r>
              <a:rPr lang="en-US" dirty="0"/>
              <a:t>(also called </a:t>
            </a:r>
            <a:r>
              <a:rPr lang="en-US" b="1" i="1" dirty="0"/>
              <a:t>prediction tree</a:t>
            </a:r>
            <a:r>
              <a:rPr lang="en-US" dirty="0"/>
              <a:t>) uses a tree structure to specify sequences of decisions and consequences</a:t>
            </a:r>
          </a:p>
          <a:p>
            <a:r>
              <a:rPr lang="en-US" dirty="0"/>
              <a:t>Given input </a:t>
            </a:r>
            <a:r>
              <a:rPr lang="en-US" i="1" dirty="0"/>
              <a:t>X </a:t>
            </a:r>
            <a:r>
              <a:rPr lang="en-US" dirty="0"/>
              <a:t>={x</a:t>
            </a:r>
            <a:r>
              <a:rPr lang="en-US" baseline="-25000" dirty="0"/>
              <a:t>1</a:t>
            </a:r>
            <a:r>
              <a:rPr lang="en-US" dirty="0"/>
              <a:t>, x</a:t>
            </a:r>
            <a:r>
              <a:rPr lang="en-US" baseline="-25000" dirty="0"/>
              <a:t>2</a:t>
            </a:r>
            <a:r>
              <a:rPr lang="en-US" dirty="0"/>
              <a:t>,...,</a:t>
            </a:r>
            <a:r>
              <a:rPr lang="en-US" dirty="0" err="1"/>
              <a:t>x</a:t>
            </a:r>
            <a:r>
              <a:rPr lang="en-US" baseline="-25000" dirty="0" err="1"/>
              <a:t>n</a:t>
            </a:r>
            <a:r>
              <a:rPr lang="en-US" dirty="0"/>
              <a:t> } , the goal is to predict a response or output variable </a:t>
            </a:r>
            <a:r>
              <a:rPr lang="en-US" i="1" dirty="0"/>
              <a:t>Y </a:t>
            </a:r>
            <a:r>
              <a:rPr lang="en-US" dirty="0"/>
              <a:t>. Each  member of the set {x</a:t>
            </a:r>
            <a:r>
              <a:rPr lang="en-US" baseline="-25000" dirty="0"/>
              <a:t>1</a:t>
            </a:r>
            <a:r>
              <a:rPr lang="en-US" dirty="0"/>
              <a:t>, x</a:t>
            </a:r>
            <a:r>
              <a:rPr lang="en-US" baseline="-25000" dirty="0"/>
              <a:t>2</a:t>
            </a:r>
            <a:r>
              <a:rPr lang="en-US" dirty="0"/>
              <a:t>,...,</a:t>
            </a:r>
            <a:r>
              <a:rPr lang="en-US" dirty="0" err="1"/>
              <a:t>x</a:t>
            </a:r>
            <a:r>
              <a:rPr lang="en-US" baseline="-25000" dirty="0" err="1"/>
              <a:t>n</a:t>
            </a:r>
            <a:r>
              <a:rPr lang="en-US" dirty="0"/>
              <a:t> } is called an </a:t>
            </a:r>
            <a:r>
              <a:rPr lang="en-US" b="1" i="1" dirty="0"/>
              <a:t>input variable</a:t>
            </a:r>
            <a:r>
              <a:rPr lang="en-US" dirty="0"/>
              <a:t>.</a:t>
            </a:r>
          </a:p>
          <a:p>
            <a:r>
              <a:rPr lang="en-US" dirty="0"/>
              <a:t>Prediction can be achieved by constructing a decision tree with test points and branches</a:t>
            </a:r>
          </a:p>
          <a:p>
            <a:r>
              <a:rPr lang="en-US" dirty="0"/>
              <a:t>At each test point, a decision is made to pick a specific branch and traverse down the tree. Eventually, a final point is reached, and a prediction can be made</a:t>
            </a:r>
          </a:p>
          <a:p>
            <a:r>
              <a:rPr lang="en-US" dirty="0"/>
              <a:t>Each test point in a decision tree involves testing a particular input variable (or attribute), and each branch represents the decision being made.</a:t>
            </a:r>
          </a:p>
          <a:p>
            <a:r>
              <a:rPr lang="en-US" dirty="0"/>
              <a:t>Input values of a decision tree can be categorical or continuous</a:t>
            </a:r>
          </a:p>
        </p:txBody>
      </p:sp>
    </p:spTree>
    <p:extLst>
      <p:ext uri="{BB962C8B-B14F-4D97-AF65-F5344CB8AC3E}">
        <p14:creationId xmlns:p14="http://schemas.microsoft.com/office/powerpoint/2010/main" val="3647490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2.1 Bayes’ Theorem                                                          1/5</a:t>
            </a:r>
            <a:endParaRPr lang="en-US" dirty="0"/>
          </a:p>
        </p:txBody>
      </p:sp>
      <p:sp>
        <p:nvSpPr>
          <p:cNvPr id="3" name="Content Placeholder 2"/>
          <p:cNvSpPr>
            <a:spLocks noGrp="1"/>
          </p:cNvSpPr>
          <p:nvPr>
            <p:ph idx="1"/>
          </p:nvPr>
        </p:nvSpPr>
        <p:spPr>
          <a:xfrm>
            <a:off x="1104900" y="1600200"/>
            <a:ext cx="9982200" cy="951271"/>
          </a:xfrm>
        </p:spPr>
        <p:txBody>
          <a:bodyPr>
            <a:normAutofit fontScale="92500" lnSpcReduction="10000"/>
          </a:bodyPr>
          <a:lstStyle/>
          <a:p>
            <a:r>
              <a:rPr lang="en-US" b="1" i="1" dirty="0"/>
              <a:t>conditional probability </a:t>
            </a:r>
            <a:r>
              <a:rPr lang="en-US" dirty="0"/>
              <a:t>of event C occurring when event A has already occurred, is denoted as </a:t>
            </a:r>
            <a:r>
              <a:rPr lang="en-US" i="1" dirty="0"/>
              <a:t>P</a:t>
            </a:r>
            <a:r>
              <a:rPr lang="en-US" dirty="0"/>
              <a:t>(</a:t>
            </a:r>
            <a:r>
              <a:rPr lang="en-US" i="1" dirty="0"/>
              <a:t>C</a:t>
            </a:r>
            <a:r>
              <a:rPr lang="en-US" dirty="0"/>
              <a:t>|</a:t>
            </a:r>
            <a:r>
              <a:rPr lang="en-US" i="1" dirty="0"/>
              <a:t>A</a:t>
            </a:r>
            <a:r>
              <a:rPr lang="en-US" dirty="0"/>
              <a:t>) , which can be found using the formula in Equation 7-6.</a:t>
            </a:r>
          </a:p>
        </p:txBody>
      </p:sp>
      <p:pic>
        <p:nvPicPr>
          <p:cNvPr id="4" name="Picture 3"/>
          <p:cNvPicPr>
            <a:picLocks noChangeAspect="1"/>
          </p:cNvPicPr>
          <p:nvPr/>
        </p:nvPicPr>
        <p:blipFill>
          <a:blip r:embed="rId2"/>
          <a:stretch>
            <a:fillRect/>
          </a:stretch>
        </p:blipFill>
        <p:spPr>
          <a:xfrm>
            <a:off x="3407454" y="2551471"/>
            <a:ext cx="4934639" cy="609685"/>
          </a:xfrm>
          <a:prstGeom prst="rect">
            <a:avLst/>
          </a:prstGeom>
        </p:spPr>
      </p:pic>
      <p:pic>
        <p:nvPicPr>
          <p:cNvPr id="5" name="Picture 4"/>
          <p:cNvPicPr>
            <a:picLocks noChangeAspect="1"/>
          </p:cNvPicPr>
          <p:nvPr/>
        </p:nvPicPr>
        <p:blipFill>
          <a:blip r:embed="rId3"/>
          <a:stretch>
            <a:fillRect/>
          </a:stretch>
        </p:blipFill>
        <p:spPr>
          <a:xfrm>
            <a:off x="1104900" y="3107164"/>
            <a:ext cx="7097115" cy="1009791"/>
          </a:xfrm>
          <a:prstGeom prst="rect">
            <a:avLst/>
          </a:prstGeom>
        </p:spPr>
      </p:pic>
      <p:sp>
        <p:nvSpPr>
          <p:cNvPr id="6" name="TextBox 5"/>
          <p:cNvSpPr txBox="1"/>
          <p:nvPr/>
        </p:nvSpPr>
        <p:spPr>
          <a:xfrm>
            <a:off x="914399" y="4112427"/>
            <a:ext cx="10171183" cy="2585323"/>
          </a:xfrm>
          <a:prstGeom prst="rect">
            <a:avLst/>
          </a:prstGeom>
          <a:noFill/>
        </p:spPr>
        <p:txBody>
          <a:bodyPr wrap="square" rtlCol="0">
            <a:spAutoFit/>
          </a:bodyPr>
          <a:lstStyle/>
          <a:p>
            <a:r>
              <a:rPr lang="en-US" dirty="0"/>
              <a:t>where C is the class label </a:t>
            </a:r>
            <a:r>
              <a:rPr lang="en-US" i="1" dirty="0"/>
              <a:t>C </a:t>
            </a:r>
            <a:r>
              <a:rPr lang="en-US" dirty="0"/>
              <a:t>∈{ c</a:t>
            </a:r>
            <a:r>
              <a:rPr lang="en-US" baseline="-25000" dirty="0"/>
              <a:t>1</a:t>
            </a:r>
            <a:r>
              <a:rPr lang="en-US" dirty="0"/>
              <a:t>,c</a:t>
            </a:r>
            <a:r>
              <a:rPr lang="en-US" baseline="-25000" dirty="0"/>
              <a:t>2</a:t>
            </a:r>
            <a:r>
              <a:rPr lang="en-US" dirty="0"/>
              <a:t>,…</a:t>
            </a:r>
            <a:r>
              <a:rPr lang="en-US" dirty="0" err="1"/>
              <a:t>c</a:t>
            </a:r>
            <a:r>
              <a:rPr lang="en-US" baseline="-25000" dirty="0" err="1"/>
              <a:t>n</a:t>
            </a:r>
            <a:r>
              <a:rPr lang="en-US" dirty="0"/>
              <a:t> } and A is the observed attributes </a:t>
            </a:r>
            <a:r>
              <a:rPr lang="en-US" i="1" dirty="0"/>
              <a:t>A </a:t>
            </a:r>
            <a:r>
              <a:rPr lang="en-US" dirty="0"/>
              <a:t>={a</a:t>
            </a:r>
            <a:r>
              <a:rPr lang="en-US" baseline="-25000" dirty="0"/>
              <a:t>1</a:t>
            </a:r>
            <a:r>
              <a:rPr lang="en-US" dirty="0"/>
              <a:t>, a</a:t>
            </a:r>
            <a:r>
              <a:rPr lang="en-US" baseline="-25000" dirty="0"/>
              <a:t>2</a:t>
            </a:r>
            <a:r>
              <a:rPr lang="en-US" dirty="0"/>
              <a:t>,… a</a:t>
            </a:r>
            <a:r>
              <a:rPr lang="en-US" baseline="-25000" dirty="0"/>
              <a:t>n</a:t>
            </a:r>
            <a:r>
              <a:rPr lang="en-US" dirty="0"/>
              <a:t>} . Equation 7-7 is the most common form of the </a:t>
            </a:r>
            <a:r>
              <a:rPr lang="en-US" b="1" i="1" dirty="0"/>
              <a:t>Bayes’ theorem</a:t>
            </a:r>
            <a:r>
              <a:rPr lang="en-US" dirty="0"/>
              <a:t>.</a:t>
            </a:r>
          </a:p>
          <a:p>
            <a:endParaRPr lang="en-US" dirty="0"/>
          </a:p>
          <a:p>
            <a:r>
              <a:rPr lang="en-US" dirty="0"/>
              <a:t>Mathematically, relationship between the probabilities of </a:t>
            </a:r>
            <a:r>
              <a:rPr lang="en-US" i="1" dirty="0"/>
              <a:t>C </a:t>
            </a:r>
            <a:r>
              <a:rPr lang="en-US" dirty="0"/>
              <a:t>and </a:t>
            </a:r>
            <a:r>
              <a:rPr lang="en-US" i="1" dirty="0"/>
              <a:t>A</a:t>
            </a:r>
            <a:r>
              <a:rPr lang="en-US" dirty="0"/>
              <a:t>, </a:t>
            </a:r>
            <a:r>
              <a:rPr lang="en-US" i="1" dirty="0"/>
              <a:t>P</a:t>
            </a:r>
            <a:r>
              <a:rPr lang="en-US" dirty="0"/>
              <a:t>(</a:t>
            </a:r>
            <a:r>
              <a:rPr lang="en-US" i="1" dirty="0"/>
              <a:t>C</a:t>
            </a:r>
            <a:r>
              <a:rPr lang="en-US" dirty="0"/>
              <a:t>) and </a:t>
            </a:r>
            <a:r>
              <a:rPr lang="en-US" i="1" dirty="0"/>
              <a:t>P</a:t>
            </a:r>
            <a:r>
              <a:rPr lang="en-US" dirty="0"/>
              <a:t>(</a:t>
            </a:r>
            <a:r>
              <a:rPr lang="en-US" i="1" dirty="0"/>
              <a:t>A</a:t>
            </a:r>
            <a:r>
              <a:rPr lang="en-US" dirty="0"/>
              <a:t>), and the conditional probabilities of </a:t>
            </a:r>
            <a:r>
              <a:rPr lang="en-US" i="1" dirty="0"/>
              <a:t>C </a:t>
            </a:r>
            <a:r>
              <a:rPr lang="en-US" dirty="0"/>
              <a:t>given </a:t>
            </a:r>
            <a:r>
              <a:rPr lang="en-US" i="1" dirty="0"/>
              <a:t>A </a:t>
            </a:r>
            <a:r>
              <a:rPr lang="en-US" dirty="0"/>
              <a:t>and </a:t>
            </a:r>
            <a:r>
              <a:rPr lang="en-US" i="1" dirty="0"/>
              <a:t>A </a:t>
            </a:r>
            <a:r>
              <a:rPr lang="en-US" dirty="0"/>
              <a:t>given </a:t>
            </a:r>
            <a:r>
              <a:rPr lang="en-US" i="1" dirty="0"/>
              <a:t>C</a:t>
            </a:r>
            <a:r>
              <a:rPr lang="en-US" dirty="0"/>
              <a:t>, namely </a:t>
            </a:r>
            <a:r>
              <a:rPr lang="en-US" i="1" dirty="0"/>
              <a:t>P</a:t>
            </a:r>
            <a:r>
              <a:rPr lang="en-US" dirty="0"/>
              <a:t>(</a:t>
            </a:r>
            <a:r>
              <a:rPr lang="en-US" i="1" dirty="0"/>
              <a:t>C</a:t>
            </a:r>
            <a:r>
              <a:rPr lang="en-US" dirty="0"/>
              <a:t>|</a:t>
            </a:r>
            <a:r>
              <a:rPr lang="en-US" i="1" dirty="0"/>
              <a:t>A</a:t>
            </a:r>
            <a:r>
              <a:rPr lang="en-US" dirty="0"/>
              <a:t>) and </a:t>
            </a:r>
            <a:r>
              <a:rPr lang="en-US" i="1" dirty="0"/>
              <a:t>P</a:t>
            </a:r>
            <a:r>
              <a:rPr lang="en-US" dirty="0"/>
              <a:t>(</a:t>
            </a:r>
            <a:r>
              <a:rPr lang="en-US" i="1" dirty="0"/>
              <a:t>A</a:t>
            </a:r>
            <a:r>
              <a:rPr lang="en-US" dirty="0"/>
              <a:t>|</a:t>
            </a:r>
            <a:r>
              <a:rPr lang="en-US" i="1" dirty="0"/>
              <a:t>C</a:t>
            </a:r>
            <a:r>
              <a:rPr lang="en-US" dirty="0"/>
              <a:t>).</a:t>
            </a:r>
          </a:p>
          <a:p>
            <a:endParaRPr lang="en-US" dirty="0"/>
          </a:p>
          <a:p>
            <a:r>
              <a:rPr lang="en-US" dirty="0"/>
              <a:t>Bayes’ theorem is significant because quite often </a:t>
            </a:r>
            <a:r>
              <a:rPr lang="en-US" i="1" dirty="0"/>
              <a:t>P</a:t>
            </a:r>
            <a:r>
              <a:rPr lang="en-US" dirty="0"/>
              <a:t>(</a:t>
            </a:r>
            <a:r>
              <a:rPr lang="en-US" i="1" dirty="0"/>
              <a:t>C </a:t>
            </a:r>
            <a:r>
              <a:rPr lang="en-US" dirty="0"/>
              <a:t>| </a:t>
            </a:r>
            <a:r>
              <a:rPr lang="en-US" i="1" dirty="0"/>
              <a:t>A</a:t>
            </a:r>
            <a:r>
              <a:rPr lang="en-US" dirty="0"/>
              <a:t>) is much more difficult to compute than</a:t>
            </a:r>
          </a:p>
          <a:p>
            <a:r>
              <a:rPr lang="en-US" i="1" dirty="0"/>
              <a:t>P</a:t>
            </a:r>
            <a:r>
              <a:rPr lang="en-US" dirty="0"/>
              <a:t>(</a:t>
            </a:r>
            <a:r>
              <a:rPr lang="en-US" i="1" dirty="0"/>
              <a:t>A</a:t>
            </a:r>
            <a:r>
              <a:rPr lang="en-US" dirty="0"/>
              <a:t>|</a:t>
            </a:r>
            <a:r>
              <a:rPr lang="en-US" i="1" dirty="0"/>
              <a:t>C</a:t>
            </a:r>
            <a:r>
              <a:rPr lang="en-US" dirty="0"/>
              <a:t>) and </a:t>
            </a:r>
            <a:r>
              <a:rPr lang="en-US" i="1" dirty="0"/>
              <a:t>P</a:t>
            </a:r>
            <a:r>
              <a:rPr lang="en-US" dirty="0"/>
              <a:t>(</a:t>
            </a:r>
            <a:r>
              <a:rPr lang="en-US" i="1" dirty="0"/>
              <a:t>C</a:t>
            </a:r>
            <a:r>
              <a:rPr lang="en-US" dirty="0"/>
              <a:t>) from the training data. By using Bayes’ theorem, this problem can be circumvented.</a:t>
            </a:r>
          </a:p>
        </p:txBody>
      </p:sp>
    </p:spTree>
    <p:extLst>
      <p:ext uri="{BB962C8B-B14F-4D97-AF65-F5344CB8AC3E}">
        <p14:creationId xmlns:p14="http://schemas.microsoft.com/office/powerpoint/2010/main" val="553987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2.1 Bayes’ Theorem                                                          2/5</a:t>
            </a:r>
            <a:endParaRPr lang="en-US" dirty="0"/>
          </a:p>
        </p:txBody>
      </p:sp>
      <p:sp>
        <p:nvSpPr>
          <p:cNvPr id="3" name="Content Placeholder 2"/>
          <p:cNvSpPr>
            <a:spLocks noGrp="1"/>
          </p:cNvSpPr>
          <p:nvPr>
            <p:ph idx="1"/>
          </p:nvPr>
        </p:nvSpPr>
        <p:spPr>
          <a:xfrm>
            <a:off x="978794" y="1600199"/>
            <a:ext cx="10779618" cy="4880811"/>
          </a:xfrm>
        </p:spPr>
        <p:txBody>
          <a:bodyPr>
            <a:normAutofit fontScale="85000" lnSpcReduction="10000"/>
          </a:bodyPr>
          <a:lstStyle/>
          <a:p>
            <a:r>
              <a:rPr lang="en-US" dirty="0"/>
              <a:t>An example, John flies frequently and likes to upgrade his seat to first class. He has determined that</a:t>
            </a:r>
          </a:p>
          <a:p>
            <a:pPr lvl="1"/>
            <a:r>
              <a:rPr lang="en-US" dirty="0"/>
              <a:t>if he checks in for his flight at least two hours early, the probability that he will get an upgrade is 0.75; </a:t>
            </a:r>
          </a:p>
          <a:p>
            <a:pPr lvl="1"/>
            <a:r>
              <a:rPr lang="en-US" dirty="0"/>
              <a:t>otherwise, the probability that he will get an upgrade is 0.35. </a:t>
            </a:r>
          </a:p>
          <a:p>
            <a:pPr lvl="1"/>
            <a:r>
              <a:rPr lang="en-US" dirty="0"/>
              <a:t>With his busy schedule, he checks in at least two hours before his flight only 40% of the time. </a:t>
            </a:r>
          </a:p>
          <a:p>
            <a:pPr lvl="1"/>
            <a:r>
              <a:rPr lang="en-US" dirty="0"/>
              <a:t>Suppose John did not receive an upgrade on his most recent attempt. </a:t>
            </a:r>
          </a:p>
          <a:p>
            <a:pPr lvl="1"/>
            <a:r>
              <a:rPr lang="en-US" dirty="0"/>
              <a:t>What is the probability that he did not arrive two hours early?</a:t>
            </a:r>
          </a:p>
          <a:p>
            <a:r>
              <a:rPr lang="en-US" dirty="0"/>
              <a:t>Let </a:t>
            </a:r>
            <a:r>
              <a:rPr lang="en-US" i="1" dirty="0"/>
              <a:t>C </a:t>
            </a:r>
            <a:r>
              <a:rPr lang="en-US" dirty="0"/>
              <a:t>= {John arrived at least two hours early}, and </a:t>
            </a:r>
            <a:r>
              <a:rPr lang="en-US" i="1" dirty="0"/>
              <a:t>A </a:t>
            </a:r>
            <a:r>
              <a:rPr lang="en-US" dirty="0"/>
              <a:t>= {John received an upgrade}, then </a:t>
            </a:r>
            <a:r>
              <a:rPr lang="en-US" b="1" i="1" dirty="0"/>
              <a:t>¬</a:t>
            </a:r>
            <a:r>
              <a:rPr lang="en-US" i="1" dirty="0"/>
              <a:t>C </a:t>
            </a:r>
            <a:r>
              <a:rPr lang="en-US" dirty="0"/>
              <a:t>= {John did not arrive two hours early}, and </a:t>
            </a:r>
            <a:r>
              <a:rPr lang="en-US" b="1" i="1" dirty="0"/>
              <a:t>¬</a:t>
            </a:r>
            <a:r>
              <a:rPr lang="en-US" i="1" dirty="0"/>
              <a:t>A </a:t>
            </a:r>
            <a:r>
              <a:rPr lang="en-US" dirty="0"/>
              <a:t>= {John did not receive an upgrade}.</a:t>
            </a:r>
          </a:p>
          <a:p>
            <a:r>
              <a:rPr lang="en-US" dirty="0"/>
              <a:t>John checked in at least two hours early only 40% of the time, or </a:t>
            </a:r>
            <a:r>
              <a:rPr lang="en-US" i="1" dirty="0"/>
              <a:t>P</a:t>
            </a:r>
            <a:r>
              <a:rPr lang="en-US" dirty="0"/>
              <a:t>(</a:t>
            </a:r>
            <a:r>
              <a:rPr lang="en-US" i="1" dirty="0"/>
              <a:t>C</a:t>
            </a:r>
            <a:r>
              <a:rPr lang="en-US" dirty="0"/>
              <a:t>)=0.4. Therefore, </a:t>
            </a:r>
            <a:r>
              <a:rPr lang="en-US" i="1" dirty="0"/>
              <a:t>P</a:t>
            </a:r>
            <a:r>
              <a:rPr lang="en-US" dirty="0"/>
              <a:t>(￢</a:t>
            </a:r>
            <a:r>
              <a:rPr lang="en-US" i="1" dirty="0"/>
              <a:t>C</a:t>
            </a:r>
            <a:r>
              <a:rPr lang="en-US" dirty="0"/>
              <a:t>)=1−</a:t>
            </a:r>
            <a:r>
              <a:rPr lang="en-US" i="1" dirty="0"/>
              <a:t>P</a:t>
            </a:r>
            <a:r>
              <a:rPr lang="en-US" dirty="0"/>
              <a:t>(</a:t>
            </a:r>
            <a:r>
              <a:rPr lang="en-US" i="1" dirty="0"/>
              <a:t>C</a:t>
            </a:r>
            <a:r>
              <a:rPr lang="en-US" dirty="0"/>
              <a:t>)=0.6.</a:t>
            </a:r>
          </a:p>
          <a:p>
            <a:r>
              <a:rPr lang="en-US" dirty="0"/>
              <a:t>The probability that John received an upgrade given that he checked in early is 0.75, or </a:t>
            </a:r>
            <a:r>
              <a:rPr lang="en-US" i="1" dirty="0"/>
              <a:t>P</a:t>
            </a:r>
            <a:r>
              <a:rPr lang="en-US" dirty="0"/>
              <a:t>(</a:t>
            </a:r>
            <a:r>
              <a:rPr lang="en-US" i="1" dirty="0"/>
              <a:t>A</a:t>
            </a:r>
            <a:r>
              <a:rPr lang="en-US" dirty="0"/>
              <a:t>|</a:t>
            </a:r>
            <a:r>
              <a:rPr lang="en-US" i="1" dirty="0"/>
              <a:t>C</a:t>
            </a:r>
            <a:r>
              <a:rPr lang="en-US" dirty="0"/>
              <a:t>)=0.75. The probability that John received an upgrade given that he did not arrive two hours early is 0.35, or </a:t>
            </a:r>
            <a:r>
              <a:rPr lang="en-US" i="1" dirty="0"/>
              <a:t>P</a:t>
            </a:r>
            <a:r>
              <a:rPr lang="en-US" dirty="0"/>
              <a:t>(</a:t>
            </a:r>
            <a:r>
              <a:rPr lang="en-US" i="1" dirty="0"/>
              <a:t>A</a:t>
            </a:r>
            <a:r>
              <a:rPr lang="en-US" dirty="0"/>
              <a:t>|￢</a:t>
            </a:r>
            <a:r>
              <a:rPr lang="en-US" i="1" dirty="0"/>
              <a:t>C</a:t>
            </a:r>
            <a:r>
              <a:rPr lang="en-US" dirty="0"/>
              <a:t>)=0.35. Therefore, </a:t>
            </a:r>
            <a:r>
              <a:rPr lang="en-US" i="1" dirty="0"/>
              <a:t>P</a:t>
            </a:r>
            <a:r>
              <a:rPr lang="en-US" dirty="0"/>
              <a:t>(￢</a:t>
            </a:r>
            <a:r>
              <a:rPr lang="en-US" i="1" dirty="0"/>
              <a:t>A</a:t>
            </a:r>
            <a:r>
              <a:rPr lang="en-US" dirty="0"/>
              <a:t>|￢</a:t>
            </a:r>
            <a:r>
              <a:rPr lang="en-US" i="1" dirty="0"/>
              <a:t>C</a:t>
            </a:r>
            <a:r>
              <a:rPr lang="en-US" dirty="0"/>
              <a:t>)=0.65.</a:t>
            </a:r>
          </a:p>
        </p:txBody>
      </p:sp>
    </p:spTree>
    <p:extLst>
      <p:ext uri="{BB962C8B-B14F-4D97-AF65-F5344CB8AC3E}">
        <p14:creationId xmlns:p14="http://schemas.microsoft.com/office/powerpoint/2010/main" val="1600124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2.1 Bayes’ Theorem                                                          3/5</a:t>
            </a:r>
            <a:endParaRPr lang="en-US" dirty="0"/>
          </a:p>
        </p:txBody>
      </p:sp>
      <p:sp>
        <p:nvSpPr>
          <p:cNvPr id="3" name="Content Placeholder 2"/>
          <p:cNvSpPr>
            <a:spLocks noGrp="1"/>
          </p:cNvSpPr>
          <p:nvPr>
            <p:ph idx="1"/>
          </p:nvPr>
        </p:nvSpPr>
        <p:spPr>
          <a:xfrm>
            <a:off x="1104900" y="1600200"/>
            <a:ext cx="9982200" cy="671052"/>
          </a:xfrm>
        </p:spPr>
        <p:txBody>
          <a:bodyPr>
            <a:normAutofit fontScale="92500" lnSpcReduction="10000"/>
          </a:bodyPr>
          <a:lstStyle/>
          <a:p>
            <a:r>
              <a:rPr lang="en-US" dirty="0"/>
              <a:t>Probability that John received an upgrade </a:t>
            </a:r>
            <a:r>
              <a:rPr lang="en-US" i="1" dirty="0"/>
              <a:t>P</a:t>
            </a:r>
            <a:r>
              <a:rPr lang="en-US" dirty="0"/>
              <a:t>(</a:t>
            </a:r>
            <a:r>
              <a:rPr lang="en-US" i="1" dirty="0"/>
              <a:t>A</a:t>
            </a:r>
            <a:r>
              <a:rPr lang="en-US" dirty="0"/>
              <a:t>) can be computed as shown in Equation 7-8.</a:t>
            </a:r>
          </a:p>
        </p:txBody>
      </p:sp>
      <p:pic>
        <p:nvPicPr>
          <p:cNvPr id="4" name="Picture 3"/>
          <p:cNvPicPr>
            <a:picLocks noChangeAspect="1"/>
          </p:cNvPicPr>
          <p:nvPr/>
        </p:nvPicPr>
        <p:blipFill>
          <a:blip r:embed="rId2"/>
          <a:stretch>
            <a:fillRect/>
          </a:stretch>
        </p:blipFill>
        <p:spPr>
          <a:xfrm>
            <a:off x="1104900" y="2271252"/>
            <a:ext cx="5944430" cy="1295581"/>
          </a:xfrm>
          <a:prstGeom prst="rect">
            <a:avLst/>
          </a:prstGeom>
        </p:spPr>
      </p:pic>
      <p:sp>
        <p:nvSpPr>
          <p:cNvPr id="5" name="TextBox 4"/>
          <p:cNvSpPr txBox="1"/>
          <p:nvPr/>
        </p:nvSpPr>
        <p:spPr>
          <a:xfrm>
            <a:off x="1104901" y="3566833"/>
            <a:ext cx="10846468" cy="1015663"/>
          </a:xfrm>
          <a:prstGeom prst="rect">
            <a:avLst/>
          </a:prstGeom>
          <a:noFill/>
        </p:spPr>
        <p:txBody>
          <a:bodyPr wrap="square" rtlCol="0">
            <a:spAutoFit/>
          </a:bodyPr>
          <a:lstStyle/>
          <a:p>
            <a:pPr marL="342900" indent="-342900">
              <a:buFont typeface="Wingdings" panose="05000000000000000000" pitchFamily="2" charset="2"/>
              <a:buChar char="§"/>
            </a:pPr>
            <a:r>
              <a:rPr lang="en-US" sz="2000" dirty="0"/>
              <a:t>Probability that John did not receive an upgrade </a:t>
            </a:r>
            <a:r>
              <a:rPr lang="en-US" sz="2000" i="1" dirty="0"/>
              <a:t>P</a:t>
            </a:r>
            <a:r>
              <a:rPr lang="en-US" sz="2000" dirty="0"/>
              <a:t>(￢</a:t>
            </a:r>
            <a:r>
              <a:rPr lang="en-US" sz="2000" i="1" dirty="0"/>
              <a:t>A</a:t>
            </a:r>
            <a:r>
              <a:rPr lang="en-US" sz="2000" dirty="0"/>
              <a:t>)=0.49. Using Bayes’ theorem, </a:t>
            </a:r>
          </a:p>
          <a:p>
            <a:pPr marL="342900" indent="-342900">
              <a:buFont typeface="Wingdings" panose="05000000000000000000" pitchFamily="2" charset="2"/>
              <a:buChar char="§"/>
            </a:pPr>
            <a:r>
              <a:rPr lang="en-US" sz="2000" dirty="0"/>
              <a:t>Probability that John did not arrive two hours early given that he did not receive his upgrade is shown in Equation 7-9.</a:t>
            </a:r>
          </a:p>
        </p:txBody>
      </p:sp>
      <p:pic>
        <p:nvPicPr>
          <p:cNvPr id="6" name="Picture 5"/>
          <p:cNvPicPr>
            <a:picLocks noChangeAspect="1"/>
          </p:cNvPicPr>
          <p:nvPr/>
        </p:nvPicPr>
        <p:blipFill>
          <a:blip r:embed="rId3"/>
          <a:stretch>
            <a:fillRect/>
          </a:stretch>
        </p:blipFill>
        <p:spPr>
          <a:xfrm>
            <a:off x="803380" y="5007871"/>
            <a:ext cx="5858693" cy="952633"/>
          </a:xfrm>
          <a:prstGeom prst="rect">
            <a:avLst/>
          </a:prstGeom>
        </p:spPr>
      </p:pic>
    </p:spTree>
    <p:extLst>
      <p:ext uri="{BB962C8B-B14F-4D97-AF65-F5344CB8AC3E}">
        <p14:creationId xmlns:p14="http://schemas.microsoft.com/office/powerpoint/2010/main" val="3268078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2.1 Bayes’ Theorem                                                          4/5</a:t>
            </a:r>
            <a:endParaRPr lang="en-US" dirty="0"/>
          </a:p>
        </p:txBody>
      </p:sp>
      <p:sp>
        <p:nvSpPr>
          <p:cNvPr id="3" name="Content Placeholder 2"/>
          <p:cNvSpPr>
            <a:spLocks noGrp="1"/>
          </p:cNvSpPr>
          <p:nvPr>
            <p:ph idx="1"/>
          </p:nvPr>
        </p:nvSpPr>
        <p:spPr>
          <a:xfrm>
            <a:off x="1104900" y="1600199"/>
            <a:ext cx="10429374" cy="3694471"/>
          </a:xfrm>
        </p:spPr>
        <p:txBody>
          <a:bodyPr>
            <a:normAutofit fontScale="85000" lnSpcReduction="10000"/>
          </a:bodyPr>
          <a:lstStyle/>
          <a:p>
            <a:r>
              <a:rPr lang="en-US" dirty="0"/>
              <a:t>Assume that a patient named Mary took a lab test for a certain disease and the result came back positive. </a:t>
            </a:r>
          </a:p>
          <a:p>
            <a:r>
              <a:rPr lang="en-US" dirty="0"/>
              <a:t>The test returns a positive result in 95% of the cases in which the disease is actually present, and it returns a positive result in 6% of the cases in which the disease is not present. Furthermore, 1% of the entire population has this disease. </a:t>
            </a:r>
          </a:p>
          <a:p>
            <a:r>
              <a:rPr lang="en-US" dirty="0"/>
              <a:t>What is the probability that Mary actually has the disease, given that the test is positive?</a:t>
            </a:r>
          </a:p>
          <a:p>
            <a:r>
              <a:rPr lang="en-US" dirty="0"/>
              <a:t>Let </a:t>
            </a:r>
            <a:r>
              <a:rPr lang="en-US" i="1" dirty="0"/>
              <a:t>C </a:t>
            </a:r>
            <a:r>
              <a:rPr lang="en-US" dirty="0"/>
              <a:t>= {having the disease} and </a:t>
            </a:r>
            <a:r>
              <a:rPr lang="en-US" i="1" dirty="0"/>
              <a:t>A </a:t>
            </a:r>
            <a:r>
              <a:rPr lang="en-US" dirty="0"/>
              <a:t>= {testing positive}. The goal is to solve the probability of having the disease, given that Mary has a positive test result, </a:t>
            </a:r>
            <a:r>
              <a:rPr lang="en-US" i="1" dirty="0"/>
              <a:t>P</a:t>
            </a:r>
            <a:r>
              <a:rPr lang="en-US" dirty="0"/>
              <a:t>(</a:t>
            </a:r>
            <a:r>
              <a:rPr lang="en-US" i="1" dirty="0"/>
              <a:t>C</a:t>
            </a:r>
            <a:r>
              <a:rPr lang="en-US" dirty="0"/>
              <a:t>|</a:t>
            </a:r>
            <a:r>
              <a:rPr lang="en-US" i="1" dirty="0"/>
              <a:t>A</a:t>
            </a:r>
            <a:r>
              <a:rPr lang="en-US" dirty="0"/>
              <a:t>). From the problem description, </a:t>
            </a:r>
            <a:r>
              <a:rPr lang="en-US" i="1" dirty="0"/>
              <a:t>P</a:t>
            </a:r>
            <a:r>
              <a:rPr lang="en-US" dirty="0"/>
              <a:t>(</a:t>
            </a:r>
            <a:r>
              <a:rPr lang="en-US" i="1" dirty="0"/>
              <a:t>C</a:t>
            </a:r>
            <a:r>
              <a:rPr lang="en-US" dirty="0"/>
              <a:t>)=0.01, </a:t>
            </a:r>
            <a:r>
              <a:rPr lang="en-US" i="1" dirty="0"/>
              <a:t>P</a:t>
            </a:r>
            <a:r>
              <a:rPr lang="en-US" dirty="0"/>
              <a:t>(￢</a:t>
            </a:r>
            <a:r>
              <a:rPr lang="en-US" i="1" dirty="0"/>
              <a:t>C</a:t>
            </a:r>
            <a:r>
              <a:rPr lang="en-US" dirty="0"/>
              <a:t>)=0.99, </a:t>
            </a:r>
            <a:r>
              <a:rPr lang="en-US" i="1" dirty="0"/>
              <a:t>P</a:t>
            </a:r>
            <a:r>
              <a:rPr lang="en-US" dirty="0"/>
              <a:t>(</a:t>
            </a:r>
            <a:r>
              <a:rPr lang="en-US" i="1" dirty="0"/>
              <a:t>A</a:t>
            </a:r>
            <a:r>
              <a:rPr lang="en-US" dirty="0"/>
              <a:t>|</a:t>
            </a:r>
            <a:r>
              <a:rPr lang="en-US" i="1" dirty="0"/>
              <a:t>C</a:t>
            </a:r>
            <a:r>
              <a:rPr lang="en-US" dirty="0"/>
              <a:t>)=0.95 and </a:t>
            </a:r>
            <a:r>
              <a:rPr lang="en-US" i="1" dirty="0"/>
              <a:t>P</a:t>
            </a:r>
            <a:r>
              <a:rPr lang="en-US" dirty="0"/>
              <a:t>(</a:t>
            </a:r>
            <a:r>
              <a:rPr lang="en-US" i="1" dirty="0"/>
              <a:t>A</a:t>
            </a:r>
            <a:r>
              <a:rPr lang="en-US" dirty="0"/>
              <a:t>|￢</a:t>
            </a:r>
            <a:r>
              <a:rPr lang="en-US" i="1" dirty="0"/>
              <a:t>C</a:t>
            </a:r>
            <a:r>
              <a:rPr lang="en-US" dirty="0"/>
              <a:t>)=0.06.</a:t>
            </a:r>
          </a:p>
          <a:p>
            <a:r>
              <a:rPr lang="en-US" dirty="0"/>
              <a:t>Bayes’ theorem defines </a:t>
            </a:r>
            <a:r>
              <a:rPr lang="en-US" i="1" dirty="0"/>
              <a:t>P</a:t>
            </a:r>
            <a:r>
              <a:rPr lang="en-US" dirty="0"/>
              <a:t>(</a:t>
            </a:r>
            <a:r>
              <a:rPr lang="en-US" i="1" dirty="0"/>
              <a:t>C </a:t>
            </a:r>
            <a:r>
              <a:rPr lang="en-US" dirty="0"/>
              <a:t>| </a:t>
            </a:r>
            <a:r>
              <a:rPr lang="en-US" i="1" dirty="0"/>
              <a:t>A</a:t>
            </a:r>
            <a:r>
              <a:rPr lang="en-US" dirty="0"/>
              <a:t>)=</a:t>
            </a:r>
            <a:r>
              <a:rPr lang="en-US" i="1" dirty="0"/>
              <a:t>P</a:t>
            </a:r>
            <a:r>
              <a:rPr lang="en-US" dirty="0"/>
              <a:t>(</a:t>
            </a:r>
            <a:r>
              <a:rPr lang="en-US" i="1" dirty="0"/>
              <a:t>A</a:t>
            </a:r>
            <a:r>
              <a:rPr lang="en-US" dirty="0"/>
              <a:t>|</a:t>
            </a:r>
            <a:r>
              <a:rPr lang="en-US" i="1" dirty="0"/>
              <a:t>C</a:t>
            </a:r>
            <a:r>
              <a:rPr lang="en-US" dirty="0"/>
              <a:t>)</a:t>
            </a:r>
            <a:r>
              <a:rPr lang="en-US" i="1" dirty="0"/>
              <a:t>P</a:t>
            </a:r>
            <a:r>
              <a:rPr lang="en-US" dirty="0"/>
              <a:t>(</a:t>
            </a:r>
            <a:r>
              <a:rPr lang="en-US" i="1" dirty="0"/>
              <a:t>C</a:t>
            </a:r>
            <a:r>
              <a:rPr lang="en-US" dirty="0"/>
              <a:t>)/ </a:t>
            </a:r>
            <a:r>
              <a:rPr lang="en-US" i="1" dirty="0"/>
              <a:t>P</a:t>
            </a:r>
            <a:r>
              <a:rPr lang="en-US" dirty="0"/>
              <a:t>(</a:t>
            </a:r>
            <a:r>
              <a:rPr lang="en-US" i="1" dirty="0"/>
              <a:t>A</a:t>
            </a:r>
            <a:r>
              <a:rPr lang="en-US" dirty="0"/>
              <a:t>). The probability of testing positive, that is </a:t>
            </a:r>
            <a:r>
              <a:rPr lang="en-US" i="1" dirty="0"/>
              <a:t>P</a:t>
            </a:r>
            <a:r>
              <a:rPr lang="en-US" dirty="0"/>
              <a:t>(</a:t>
            </a:r>
            <a:r>
              <a:rPr lang="en-US" i="1" dirty="0"/>
              <a:t>A</a:t>
            </a:r>
            <a:r>
              <a:rPr lang="en-US" dirty="0"/>
              <a:t>), needs to be computed first. That computation is shown in Equation 7-10.</a:t>
            </a:r>
          </a:p>
        </p:txBody>
      </p:sp>
      <p:pic>
        <p:nvPicPr>
          <p:cNvPr id="4" name="Picture 3"/>
          <p:cNvPicPr>
            <a:picLocks noChangeAspect="1"/>
          </p:cNvPicPr>
          <p:nvPr/>
        </p:nvPicPr>
        <p:blipFill>
          <a:blip r:embed="rId2"/>
          <a:stretch>
            <a:fillRect/>
          </a:stretch>
        </p:blipFill>
        <p:spPr>
          <a:xfrm>
            <a:off x="1281881" y="5259680"/>
            <a:ext cx="5515745" cy="924054"/>
          </a:xfrm>
          <a:prstGeom prst="rect">
            <a:avLst/>
          </a:prstGeom>
        </p:spPr>
      </p:pic>
    </p:spTree>
    <p:extLst>
      <p:ext uri="{BB962C8B-B14F-4D97-AF65-F5344CB8AC3E}">
        <p14:creationId xmlns:p14="http://schemas.microsoft.com/office/powerpoint/2010/main" val="31550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2.1 Bayes’ Theorem                                                          5/5</a:t>
            </a:r>
            <a:endParaRPr lang="en-US" dirty="0"/>
          </a:p>
        </p:txBody>
      </p:sp>
      <p:sp>
        <p:nvSpPr>
          <p:cNvPr id="3" name="Content Placeholder 2"/>
          <p:cNvSpPr>
            <a:spLocks noGrp="1"/>
          </p:cNvSpPr>
          <p:nvPr>
            <p:ph idx="1"/>
          </p:nvPr>
        </p:nvSpPr>
        <p:spPr>
          <a:xfrm>
            <a:off x="1104900" y="1600200"/>
            <a:ext cx="9982200" cy="744794"/>
          </a:xfrm>
        </p:spPr>
        <p:txBody>
          <a:bodyPr>
            <a:normAutofit lnSpcReduction="10000"/>
          </a:bodyPr>
          <a:lstStyle/>
          <a:p>
            <a:r>
              <a:rPr lang="en-US" dirty="0"/>
              <a:t>According to Bayes’ theorem, the probability of having the disease, given that Mary has a positive test result, is shown in Equation 7-11.</a:t>
            </a:r>
          </a:p>
        </p:txBody>
      </p:sp>
      <p:pic>
        <p:nvPicPr>
          <p:cNvPr id="4" name="Picture 3"/>
          <p:cNvPicPr>
            <a:picLocks noChangeAspect="1"/>
          </p:cNvPicPr>
          <p:nvPr/>
        </p:nvPicPr>
        <p:blipFill>
          <a:blip r:embed="rId2"/>
          <a:stretch>
            <a:fillRect/>
          </a:stretch>
        </p:blipFill>
        <p:spPr>
          <a:xfrm>
            <a:off x="1631160" y="2211134"/>
            <a:ext cx="5449060" cy="695422"/>
          </a:xfrm>
          <a:prstGeom prst="rect">
            <a:avLst/>
          </a:prstGeom>
        </p:spPr>
      </p:pic>
      <p:sp>
        <p:nvSpPr>
          <p:cNvPr id="5" name="TextBox 4"/>
          <p:cNvSpPr txBox="1"/>
          <p:nvPr/>
        </p:nvSpPr>
        <p:spPr>
          <a:xfrm>
            <a:off x="1104900" y="2958356"/>
            <a:ext cx="10670005" cy="2462213"/>
          </a:xfrm>
          <a:prstGeom prst="rect">
            <a:avLst/>
          </a:prstGeom>
          <a:noFill/>
        </p:spPr>
        <p:txBody>
          <a:bodyPr wrap="square" rtlCol="0">
            <a:spAutoFit/>
          </a:bodyPr>
          <a:lstStyle/>
          <a:p>
            <a:pPr marL="342900" indent="-342900">
              <a:buFont typeface="Wingdings" panose="05000000000000000000" pitchFamily="2" charset="2"/>
              <a:buChar char="§"/>
            </a:pPr>
            <a:r>
              <a:rPr lang="en-US" sz="2200" dirty="0"/>
              <a:t>A more general form of Bayes’ theorem assigns a classified label to an object with multiple attributes </a:t>
            </a:r>
            <a:r>
              <a:rPr lang="en-US" sz="2200" i="1" dirty="0"/>
              <a:t>A </a:t>
            </a:r>
            <a:r>
              <a:rPr lang="en-US" sz="2200" dirty="0"/>
              <a:t>={a</a:t>
            </a:r>
            <a:r>
              <a:rPr lang="en-US" sz="2200" baseline="-25000" dirty="0"/>
              <a:t>1</a:t>
            </a:r>
            <a:r>
              <a:rPr lang="en-US" sz="2200" dirty="0"/>
              <a:t> ,a</a:t>
            </a:r>
            <a:r>
              <a:rPr lang="en-US" sz="2200" baseline="-25000" dirty="0"/>
              <a:t>2</a:t>
            </a:r>
            <a:r>
              <a:rPr lang="en-US" sz="2200" dirty="0"/>
              <a:t> ,…,a</a:t>
            </a:r>
            <a:r>
              <a:rPr lang="en-US" sz="2200" baseline="-25000" dirty="0"/>
              <a:t>m</a:t>
            </a:r>
            <a:r>
              <a:rPr lang="en-US" sz="2200" dirty="0"/>
              <a:t> } such that the label corresponds to the largest value of </a:t>
            </a:r>
            <a:r>
              <a:rPr lang="en-US" sz="2200" i="1" dirty="0"/>
              <a:t>P (Ci |A</a:t>
            </a:r>
            <a:r>
              <a:rPr lang="en-US" sz="2200" dirty="0"/>
              <a:t> ). </a:t>
            </a:r>
          </a:p>
          <a:p>
            <a:pPr marL="342900" indent="-342900">
              <a:buFont typeface="Wingdings" panose="05000000000000000000" pitchFamily="2" charset="2"/>
              <a:buChar char="§"/>
            </a:pPr>
            <a:r>
              <a:rPr lang="en-US" sz="2200" dirty="0"/>
              <a:t>probability that a set of attribute values </a:t>
            </a:r>
            <a:r>
              <a:rPr lang="en-US" sz="2200" i="1" dirty="0"/>
              <a:t>A </a:t>
            </a:r>
            <a:r>
              <a:rPr lang="en-US" sz="2200" dirty="0"/>
              <a:t>(composed of </a:t>
            </a:r>
            <a:r>
              <a:rPr lang="en-US" sz="2200" i="1" dirty="0"/>
              <a:t>m </a:t>
            </a:r>
            <a:r>
              <a:rPr lang="en-US" sz="2200" dirty="0"/>
              <a:t>variables a</a:t>
            </a:r>
            <a:r>
              <a:rPr lang="en-US" sz="2200" baseline="-25000" dirty="0"/>
              <a:t>1</a:t>
            </a:r>
            <a:r>
              <a:rPr lang="en-US" sz="2200" dirty="0"/>
              <a:t> ,a</a:t>
            </a:r>
            <a:r>
              <a:rPr lang="en-US" sz="2200" baseline="-25000" dirty="0"/>
              <a:t>2</a:t>
            </a:r>
            <a:r>
              <a:rPr lang="en-US" sz="2200" dirty="0"/>
              <a:t> ,…,a</a:t>
            </a:r>
            <a:r>
              <a:rPr lang="en-US" sz="2200" baseline="-25000" dirty="0"/>
              <a:t>m</a:t>
            </a:r>
            <a:r>
              <a:rPr lang="en-US" sz="2200" dirty="0"/>
              <a:t>) should be labeled with a classification label </a:t>
            </a:r>
            <a:r>
              <a:rPr lang="en-US" sz="2200" i="1" dirty="0"/>
              <a:t>c</a:t>
            </a:r>
            <a:r>
              <a:rPr lang="en-US" sz="2200" i="1" baseline="-25000" dirty="0"/>
              <a:t>i</a:t>
            </a:r>
            <a:r>
              <a:rPr lang="en-US" sz="2200" i="1" dirty="0"/>
              <a:t> </a:t>
            </a:r>
            <a:r>
              <a:rPr lang="en-US" sz="2200" dirty="0"/>
              <a:t>equals the probability that the set of variables a</a:t>
            </a:r>
            <a:r>
              <a:rPr lang="en-US" sz="2200" baseline="-25000" dirty="0"/>
              <a:t>1</a:t>
            </a:r>
            <a:r>
              <a:rPr lang="en-US" sz="2200" dirty="0"/>
              <a:t> ,a</a:t>
            </a:r>
            <a:r>
              <a:rPr lang="en-US" sz="2200" baseline="-25000" dirty="0"/>
              <a:t>2</a:t>
            </a:r>
            <a:r>
              <a:rPr lang="en-US" sz="2200" dirty="0"/>
              <a:t> ,…,a</a:t>
            </a:r>
            <a:r>
              <a:rPr lang="en-US" sz="2200" baseline="-25000" dirty="0"/>
              <a:t>m</a:t>
            </a:r>
            <a:r>
              <a:rPr lang="en-US" sz="2200" dirty="0"/>
              <a:t> given </a:t>
            </a:r>
            <a:r>
              <a:rPr lang="en-US" sz="2200" i="1" dirty="0"/>
              <a:t>ci </a:t>
            </a:r>
            <a:r>
              <a:rPr lang="en-US" sz="2200" dirty="0"/>
              <a:t>is true, times the probability of </a:t>
            </a:r>
            <a:r>
              <a:rPr lang="en-US" sz="2200" i="1" dirty="0"/>
              <a:t>ci </a:t>
            </a:r>
            <a:r>
              <a:rPr lang="en-US" sz="2200" dirty="0"/>
              <a:t>divided by the probability of a</a:t>
            </a:r>
            <a:r>
              <a:rPr lang="en-US" sz="2200" baseline="-25000" dirty="0"/>
              <a:t>1</a:t>
            </a:r>
            <a:r>
              <a:rPr lang="en-US" sz="2200" dirty="0"/>
              <a:t> ,a</a:t>
            </a:r>
            <a:r>
              <a:rPr lang="en-US" sz="2200" baseline="-25000" dirty="0"/>
              <a:t>2</a:t>
            </a:r>
            <a:r>
              <a:rPr lang="en-US" sz="2200" dirty="0"/>
              <a:t> ,…,a</a:t>
            </a:r>
            <a:r>
              <a:rPr lang="en-US" sz="2200" baseline="-25000" dirty="0"/>
              <a:t>m</a:t>
            </a:r>
            <a:r>
              <a:rPr lang="en-US" sz="2200" dirty="0"/>
              <a:t>.  (Equation 7-12)</a:t>
            </a:r>
          </a:p>
        </p:txBody>
      </p:sp>
      <p:pic>
        <p:nvPicPr>
          <p:cNvPr id="6" name="Picture 5"/>
          <p:cNvPicPr>
            <a:picLocks noChangeAspect="1"/>
          </p:cNvPicPr>
          <p:nvPr/>
        </p:nvPicPr>
        <p:blipFill>
          <a:blip r:embed="rId3"/>
          <a:stretch>
            <a:fillRect/>
          </a:stretch>
        </p:blipFill>
        <p:spPr>
          <a:xfrm>
            <a:off x="1104900" y="5420569"/>
            <a:ext cx="7682760" cy="993010"/>
          </a:xfrm>
          <a:prstGeom prst="rect">
            <a:avLst/>
          </a:prstGeom>
        </p:spPr>
      </p:pic>
    </p:spTree>
    <p:extLst>
      <p:ext uri="{BB962C8B-B14F-4D97-AF65-F5344CB8AC3E}">
        <p14:creationId xmlns:p14="http://schemas.microsoft.com/office/powerpoint/2010/main" val="3315227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2.2 Naïve Bayes Classifier                                             1/7</a:t>
            </a:r>
            <a:endParaRPr lang="en-US" dirty="0"/>
          </a:p>
        </p:txBody>
      </p:sp>
      <p:sp>
        <p:nvSpPr>
          <p:cNvPr id="3" name="Content Placeholder 2"/>
          <p:cNvSpPr>
            <a:spLocks noGrp="1"/>
          </p:cNvSpPr>
          <p:nvPr>
            <p:ph idx="1"/>
          </p:nvPr>
        </p:nvSpPr>
        <p:spPr>
          <a:xfrm>
            <a:off x="1104900" y="1600200"/>
            <a:ext cx="9982200" cy="1629697"/>
          </a:xfrm>
        </p:spPr>
        <p:txBody>
          <a:bodyPr>
            <a:normAutofit fontScale="92500" lnSpcReduction="20000"/>
          </a:bodyPr>
          <a:lstStyle/>
          <a:p>
            <a:r>
              <a:rPr lang="en-US" dirty="0"/>
              <a:t>With two simplifications, Bayes’ theorem can be extended to become a naïve Bayes classifier.</a:t>
            </a:r>
          </a:p>
          <a:p>
            <a:r>
              <a:rPr lang="en-US" dirty="0"/>
              <a:t>The first simplification is to use the conditional independence assumption. That is, each attribute is conditionally independent of every other attribute given a class label </a:t>
            </a:r>
            <a:r>
              <a:rPr lang="en-US" i="1" dirty="0"/>
              <a:t>ci</a:t>
            </a:r>
            <a:r>
              <a:rPr lang="en-US" dirty="0"/>
              <a:t>. See Equation 7-13.</a:t>
            </a:r>
          </a:p>
        </p:txBody>
      </p:sp>
      <p:pic>
        <p:nvPicPr>
          <p:cNvPr id="4" name="Picture 3"/>
          <p:cNvPicPr>
            <a:picLocks noChangeAspect="1"/>
          </p:cNvPicPr>
          <p:nvPr/>
        </p:nvPicPr>
        <p:blipFill>
          <a:blip r:embed="rId2"/>
          <a:stretch>
            <a:fillRect/>
          </a:stretch>
        </p:blipFill>
        <p:spPr>
          <a:xfrm>
            <a:off x="1104900" y="3034193"/>
            <a:ext cx="6001588" cy="809738"/>
          </a:xfrm>
          <a:prstGeom prst="rect">
            <a:avLst/>
          </a:prstGeom>
        </p:spPr>
      </p:pic>
      <p:sp>
        <p:nvSpPr>
          <p:cNvPr id="5" name="TextBox 4"/>
          <p:cNvSpPr txBox="1"/>
          <p:nvPr/>
        </p:nvSpPr>
        <p:spPr>
          <a:xfrm>
            <a:off x="855407" y="3843931"/>
            <a:ext cx="10441858" cy="1754326"/>
          </a:xfrm>
          <a:prstGeom prst="rect">
            <a:avLst/>
          </a:prstGeom>
          <a:noFill/>
        </p:spPr>
        <p:txBody>
          <a:bodyPr wrap="square" rtlCol="0">
            <a:spAutoFit/>
          </a:bodyPr>
          <a:lstStyle/>
          <a:p>
            <a:r>
              <a:rPr lang="en-US" dirty="0"/>
              <a:t>	Therefore, this naïve assumption simplifies the computation of </a:t>
            </a:r>
            <a:r>
              <a:rPr lang="en-US" i="1" dirty="0"/>
              <a:t>P (</a:t>
            </a:r>
            <a:r>
              <a:rPr lang="en-US" dirty="0"/>
              <a:t>a</a:t>
            </a:r>
            <a:r>
              <a:rPr lang="en-US" baseline="-25000" dirty="0"/>
              <a:t>1</a:t>
            </a:r>
            <a:r>
              <a:rPr lang="en-US" dirty="0"/>
              <a:t> ,a</a:t>
            </a:r>
            <a:r>
              <a:rPr lang="en-US" baseline="-25000" dirty="0"/>
              <a:t>2</a:t>
            </a:r>
            <a:r>
              <a:rPr lang="en-US" dirty="0"/>
              <a:t> ,…,a</a:t>
            </a:r>
            <a:r>
              <a:rPr lang="en-US" baseline="-25000" dirty="0"/>
              <a:t>m</a:t>
            </a:r>
            <a:r>
              <a:rPr lang="en-US" dirty="0"/>
              <a:t> | C</a:t>
            </a:r>
            <a:r>
              <a:rPr lang="en-US" baseline="-25000" dirty="0"/>
              <a:t>i</a:t>
            </a:r>
            <a:r>
              <a:rPr lang="en-US" dirty="0"/>
              <a:t>) .</a:t>
            </a:r>
          </a:p>
          <a:p>
            <a:pPr marL="285750" indent="-285750">
              <a:buFont typeface="Arial" panose="020B0604020202020204" pitchFamily="34" charset="0"/>
              <a:buChar char="•"/>
            </a:pPr>
            <a:r>
              <a:rPr lang="en-US" dirty="0"/>
              <a:t>The second simplification is to ignore the denominator </a:t>
            </a:r>
            <a:r>
              <a:rPr lang="en-US" i="1" dirty="0"/>
              <a:t>P (</a:t>
            </a:r>
            <a:r>
              <a:rPr lang="en-US" dirty="0"/>
              <a:t>a</a:t>
            </a:r>
            <a:r>
              <a:rPr lang="en-US" baseline="-25000" dirty="0"/>
              <a:t>1</a:t>
            </a:r>
            <a:r>
              <a:rPr lang="en-US" dirty="0"/>
              <a:t> ,a</a:t>
            </a:r>
            <a:r>
              <a:rPr lang="en-US" baseline="-25000" dirty="0"/>
              <a:t>2</a:t>
            </a:r>
            <a:r>
              <a:rPr lang="en-US" dirty="0"/>
              <a:t> ,…,a</a:t>
            </a:r>
            <a:r>
              <a:rPr lang="en-US" baseline="-25000" dirty="0"/>
              <a:t>m)</a:t>
            </a:r>
            <a:r>
              <a:rPr lang="en-US" dirty="0"/>
              <a:t>. Because </a:t>
            </a:r>
            <a:r>
              <a:rPr lang="en-US" i="1" dirty="0"/>
              <a:t>P (</a:t>
            </a:r>
            <a:r>
              <a:rPr lang="en-US" dirty="0"/>
              <a:t>a</a:t>
            </a:r>
            <a:r>
              <a:rPr lang="en-US" baseline="-25000" dirty="0"/>
              <a:t>1</a:t>
            </a:r>
            <a:r>
              <a:rPr lang="en-US" dirty="0"/>
              <a:t> ,a</a:t>
            </a:r>
            <a:r>
              <a:rPr lang="en-US" baseline="-25000" dirty="0"/>
              <a:t>2</a:t>
            </a:r>
            <a:r>
              <a:rPr lang="en-US" dirty="0"/>
              <a:t> ,…,a</a:t>
            </a:r>
            <a:r>
              <a:rPr lang="en-US" baseline="-25000" dirty="0"/>
              <a:t>m </a:t>
            </a:r>
            <a:r>
              <a:rPr lang="en-US" i="1" dirty="0"/>
              <a:t>) </a:t>
            </a:r>
            <a:r>
              <a:rPr lang="en-US" dirty="0"/>
              <a:t>appears in the denominator of </a:t>
            </a:r>
            <a:r>
              <a:rPr lang="en-US" i="1" dirty="0"/>
              <a:t>P(ci | A</a:t>
            </a:r>
            <a:r>
              <a:rPr lang="en-US" dirty="0"/>
              <a:t>) for all values of </a:t>
            </a:r>
            <a:r>
              <a:rPr lang="en-US" i="1" dirty="0" err="1"/>
              <a:t>i</a:t>
            </a:r>
            <a:r>
              <a:rPr lang="en-US" dirty="0"/>
              <a:t>, removing the denominator will have no impact on the  relative probability scores and will simplify calculations.</a:t>
            </a:r>
          </a:p>
          <a:p>
            <a:r>
              <a:rPr lang="en-US" dirty="0"/>
              <a:t>Naïve Bayes classification applies the two simplifications mentioned earlier and, as a result,</a:t>
            </a:r>
          </a:p>
          <a:p>
            <a:r>
              <a:rPr lang="en-US" i="1" dirty="0"/>
              <a:t>P(</a:t>
            </a:r>
            <a:r>
              <a:rPr lang="en-US" dirty="0"/>
              <a:t>a</a:t>
            </a:r>
            <a:r>
              <a:rPr lang="en-US" baseline="-25000" dirty="0"/>
              <a:t>1</a:t>
            </a:r>
            <a:r>
              <a:rPr lang="en-US" dirty="0"/>
              <a:t> ,a</a:t>
            </a:r>
            <a:r>
              <a:rPr lang="en-US" baseline="-25000" dirty="0"/>
              <a:t>2</a:t>
            </a:r>
            <a:r>
              <a:rPr lang="en-US" dirty="0"/>
              <a:t> ,…,a</a:t>
            </a:r>
            <a:r>
              <a:rPr lang="en-US" baseline="-25000" dirty="0"/>
              <a:t>m</a:t>
            </a:r>
            <a:r>
              <a:rPr lang="en-US" dirty="0"/>
              <a:t>) is proportional to the product of </a:t>
            </a:r>
            <a:r>
              <a:rPr lang="en-US" i="1" dirty="0"/>
              <a:t>P( </a:t>
            </a:r>
            <a:r>
              <a:rPr lang="en-US" i="1" dirty="0" err="1"/>
              <a:t>ai</a:t>
            </a:r>
            <a:r>
              <a:rPr lang="en-US" i="1" dirty="0"/>
              <a:t> | </a:t>
            </a:r>
            <a:r>
              <a:rPr lang="en-US" i="1" dirty="0" err="1"/>
              <a:t>cj</a:t>
            </a:r>
            <a:r>
              <a:rPr lang="en-US" dirty="0"/>
              <a:t>) times </a:t>
            </a:r>
            <a:r>
              <a:rPr lang="en-US" i="1" dirty="0"/>
              <a:t>P (ci</a:t>
            </a:r>
            <a:r>
              <a:rPr lang="en-US" dirty="0"/>
              <a:t>). This is shown in Equation 7-14.</a:t>
            </a:r>
          </a:p>
        </p:txBody>
      </p:sp>
      <p:pic>
        <p:nvPicPr>
          <p:cNvPr id="6" name="Picture 5"/>
          <p:cNvPicPr>
            <a:picLocks noChangeAspect="1"/>
          </p:cNvPicPr>
          <p:nvPr/>
        </p:nvPicPr>
        <p:blipFill>
          <a:blip r:embed="rId3"/>
          <a:stretch>
            <a:fillRect/>
          </a:stretch>
        </p:blipFill>
        <p:spPr>
          <a:xfrm>
            <a:off x="855407" y="5598257"/>
            <a:ext cx="5601482" cy="752580"/>
          </a:xfrm>
          <a:prstGeom prst="rect">
            <a:avLst/>
          </a:prstGeom>
        </p:spPr>
      </p:pic>
    </p:spTree>
    <p:extLst>
      <p:ext uri="{BB962C8B-B14F-4D97-AF65-F5344CB8AC3E}">
        <p14:creationId xmlns:p14="http://schemas.microsoft.com/office/powerpoint/2010/main" val="4200478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2.2 Naïve Bayes Classifier                                             2/7</a:t>
            </a:r>
            <a:endParaRPr lang="en-US" dirty="0"/>
          </a:p>
        </p:txBody>
      </p:sp>
      <p:sp>
        <p:nvSpPr>
          <p:cNvPr id="3" name="Content Placeholder 2"/>
          <p:cNvSpPr>
            <a:spLocks noGrp="1"/>
          </p:cNvSpPr>
          <p:nvPr>
            <p:ph idx="1"/>
          </p:nvPr>
        </p:nvSpPr>
        <p:spPr/>
        <p:txBody>
          <a:bodyPr>
            <a:normAutofit/>
          </a:bodyPr>
          <a:lstStyle/>
          <a:p>
            <a:r>
              <a:rPr lang="en-US" dirty="0"/>
              <a:t>Mathematical symbol ∝ indicates that the LHS </a:t>
            </a:r>
            <a:r>
              <a:rPr lang="en-US" i="1" dirty="0"/>
              <a:t>P(</a:t>
            </a:r>
            <a:r>
              <a:rPr lang="en-US" i="1" dirty="0" err="1"/>
              <a:t>c</a:t>
            </a:r>
            <a:r>
              <a:rPr lang="en-US" i="1" baseline="-25000" dirty="0" err="1"/>
              <a:t>i</a:t>
            </a:r>
            <a:r>
              <a:rPr lang="en-US" i="1" dirty="0" err="1"/>
              <a:t>|A</a:t>
            </a:r>
            <a:r>
              <a:rPr lang="en-US" dirty="0"/>
              <a:t>) is directly proportional to the RHS.</a:t>
            </a:r>
          </a:p>
          <a:p>
            <a:r>
              <a:rPr lang="en-US" dirty="0"/>
              <a:t>Building a naïve Bayes classifier requires knowing certain statistics, all calculated from the training set. The first requirement is to collect the probabilities of all class labels, </a:t>
            </a:r>
            <a:r>
              <a:rPr lang="en-US" i="1" dirty="0"/>
              <a:t>P (c</a:t>
            </a:r>
            <a:r>
              <a:rPr lang="en-US" i="1" baseline="-25000" dirty="0"/>
              <a:t>i</a:t>
            </a:r>
            <a:r>
              <a:rPr lang="en-US" dirty="0"/>
              <a:t>). </a:t>
            </a:r>
          </a:p>
          <a:p>
            <a:r>
              <a:rPr lang="en-US" dirty="0"/>
              <a:t>The second thing the naïve Bayes classifier needs to know is the conditional probabilities of each attribute </a:t>
            </a:r>
            <a:r>
              <a:rPr lang="en-US" i="1" dirty="0" err="1"/>
              <a:t>a</a:t>
            </a:r>
            <a:r>
              <a:rPr lang="en-US" i="1" baseline="-25000" dirty="0" err="1"/>
              <a:t>j</a:t>
            </a:r>
            <a:r>
              <a:rPr lang="en-US" i="1" dirty="0"/>
              <a:t> </a:t>
            </a:r>
            <a:r>
              <a:rPr lang="en-US" dirty="0"/>
              <a:t>given each class label </a:t>
            </a:r>
            <a:r>
              <a:rPr lang="en-US" i="1" dirty="0"/>
              <a:t>ci</a:t>
            </a:r>
            <a:r>
              <a:rPr lang="en-US" dirty="0"/>
              <a:t>, namely </a:t>
            </a:r>
            <a:r>
              <a:rPr lang="en-US" i="1" dirty="0"/>
              <a:t>P(</a:t>
            </a:r>
            <a:r>
              <a:rPr lang="en-US" i="1" dirty="0" err="1"/>
              <a:t>a</a:t>
            </a:r>
            <a:r>
              <a:rPr lang="en-US" i="1" baseline="-25000" dirty="0" err="1"/>
              <a:t>j</a:t>
            </a:r>
            <a:r>
              <a:rPr lang="en-US" i="1" dirty="0"/>
              <a:t> |c</a:t>
            </a:r>
            <a:r>
              <a:rPr lang="en-US" i="1" baseline="-25000" dirty="0"/>
              <a:t>i</a:t>
            </a:r>
            <a:r>
              <a:rPr lang="en-US" dirty="0"/>
              <a:t>).</a:t>
            </a:r>
          </a:p>
        </p:txBody>
      </p:sp>
    </p:spTree>
    <p:extLst>
      <p:ext uri="{BB962C8B-B14F-4D97-AF65-F5344CB8AC3E}">
        <p14:creationId xmlns:p14="http://schemas.microsoft.com/office/powerpoint/2010/main" val="1874545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2.2 Naïve Bayes Classifier                                             3/7</a:t>
            </a:r>
            <a:endParaRPr lang="en-US" dirty="0"/>
          </a:p>
        </p:txBody>
      </p:sp>
      <p:sp>
        <p:nvSpPr>
          <p:cNvPr id="3" name="Content Placeholder 2"/>
          <p:cNvSpPr>
            <a:spLocks noGrp="1"/>
          </p:cNvSpPr>
          <p:nvPr>
            <p:ph idx="1"/>
          </p:nvPr>
        </p:nvSpPr>
        <p:spPr>
          <a:xfrm>
            <a:off x="1104900" y="1600200"/>
            <a:ext cx="9982200" cy="2027903"/>
          </a:xfrm>
        </p:spPr>
        <p:txBody>
          <a:bodyPr>
            <a:normAutofit fontScale="92500" lnSpcReduction="10000"/>
          </a:bodyPr>
          <a:lstStyle/>
          <a:p>
            <a:r>
              <a:rPr lang="en-US" dirty="0"/>
              <a:t>Training set contains several attributes: </a:t>
            </a:r>
            <a:r>
              <a:rPr lang="en-US" i="1" dirty="0"/>
              <a:t>job</a:t>
            </a:r>
            <a:r>
              <a:rPr lang="en-US" dirty="0"/>
              <a:t>, </a:t>
            </a:r>
            <a:r>
              <a:rPr lang="en-US" i="1" dirty="0"/>
              <a:t>marital</a:t>
            </a:r>
            <a:r>
              <a:rPr lang="en-US" dirty="0"/>
              <a:t>, </a:t>
            </a:r>
            <a:r>
              <a:rPr lang="en-US" i="1" dirty="0"/>
              <a:t>education</a:t>
            </a:r>
            <a:r>
              <a:rPr lang="en-US" dirty="0"/>
              <a:t>, </a:t>
            </a:r>
            <a:r>
              <a:rPr lang="en-US" i="1" dirty="0"/>
              <a:t>default</a:t>
            </a:r>
            <a:r>
              <a:rPr lang="en-US" dirty="0"/>
              <a:t>, </a:t>
            </a:r>
            <a:r>
              <a:rPr lang="en-US" i="1" dirty="0"/>
              <a:t>housing</a:t>
            </a:r>
            <a:r>
              <a:rPr lang="en-US" dirty="0"/>
              <a:t>, </a:t>
            </a:r>
            <a:r>
              <a:rPr lang="en-US" i="1" dirty="0"/>
              <a:t>loan</a:t>
            </a:r>
            <a:r>
              <a:rPr lang="en-US" dirty="0"/>
              <a:t>, </a:t>
            </a:r>
            <a:r>
              <a:rPr lang="en-US" i="1" dirty="0"/>
              <a:t>contact</a:t>
            </a:r>
            <a:r>
              <a:rPr lang="en-US" dirty="0"/>
              <a:t>, and </a:t>
            </a:r>
            <a:r>
              <a:rPr lang="en-US" i="1" dirty="0" err="1"/>
              <a:t>poutcome</a:t>
            </a:r>
            <a:r>
              <a:rPr lang="en-US" dirty="0"/>
              <a:t>. </a:t>
            </a:r>
          </a:p>
          <a:p>
            <a:r>
              <a:rPr lang="en-US" dirty="0"/>
              <a:t>For each attribute and its possible values, computing the conditional probabilities given </a:t>
            </a:r>
            <a:r>
              <a:rPr lang="en-US" i="1" dirty="0"/>
              <a:t>subscribed</a:t>
            </a:r>
            <a:r>
              <a:rPr lang="en-US" dirty="0"/>
              <a:t>=yes or </a:t>
            </a:r>
            <a:r>
              <a:rPr lang="en-US" i="1" dirty="0"/>
              <a:t>subscribed</a:t>
            </a:r>
            <a:r>
              <a:rPr lang="en-US" dirty="0"/>
              <a:t>=no is required. For example, relative to the </a:t>
            </a:r>
            <a:r>
              <a:rPr lang="en-US" i="1" dirty="0"/>
              <a:t>marital </a:t>
            </a:r>
            <a:r>
              <a:rPr lang="en-US" dirty="0"/>
              <a:t>attribute, the following conditional probabilities are calculated.</a:t>
            </a:r>
          </a:p>
        </p:txBody>
      </p:sp>
      <p:pic>
        <p:nvPicPr>
          <p:cNvPr id="4" name="Picture 3"/>
          <p:cNvPicPr>
            <a:picLocks noChangeAspect="1"/>
          </p:cNvPicPr>
          <p:nvPr/>
        </p:nvPicPr>
        <p:blipFill>
          <a:blip r:embed="rId2"/>
          <a:stretch>
            <a:fillRect/>
          </a:stretch>
        </p:blipFill>
        <p:spPr>
          <a:xfrm>
            <a:off x="3195012" y="3388233"/>
            <a:ext cx="4563112" cy="2972215"/>
          </a:xfrm>
          <a:prstGeom prst="rect">
            <a:avLst/>
          </a:prstGeom>
        </p:spPr>
      </p:pic>
    </p:spTree>
    <p:extLst>
      <p:ext uri="{BB962C8B-B14F-4D97-AF65-F5344CB8AC3E}">
        <p14:creationId xmlns:p14="http://schemas.microsoft.com/office/powerpoint/2010/main" val="196803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2.2 Naïve Bayes Classifier                                             4/7</a:t>
            </a:r>
            <a:endParaRPr lang="en-US" dirty="0"/>
          </a:p>
        </p:txBody>
      </p:sp>
      <p:sp>
        <p:nvSpPr>
          <p:cNvPr id="3" name="Content Placeholder 2"/>
          <p:cNvSpPr>
            <a:spLocks noGrp="1"/>
          </p:cNvSpPr>
          <p:nvPr>
            <p:ph idx="1"/>
          </p:nvPr>
        </p:nvSpPr>
        <p:spPr>
          <a:xfrm>
            <a:off x="1104900" y="1600200"/>
            <a:ext cx="9982200" cy="1260987"/>
          </a:xfrm>
        </p:spPr>
        <p:txBody>
          <a:bodyPr>
            <a:normAutofit fontScale="92500"/>
          </a:bodyPr>
          <a:lstStyle/>
          <a:p>
            <a:r>
              <a:rPr lang="en-US" dirty="0"/>
              <a:t>After training the classifier and computing all the required statistics, the naïve Bayes classifier can be tested over the testing set. For each record in the testing set, the naïve Bayes classifier assigns the classifier</a:t>
            </a:r>
          </a:p>
        </p:txBody>
      </p:sp>
      <p:pic>
        <p:nvPicPr>
          <p:cNvPr id="4" name="Picture 3"/>
          <p:cNvPicPr>
            <a:picLocks noChangeAspect="1"/>
          </p:cNvPicPr>
          <p:nvPr/>
        </p:nvPicPr>
        <p:blipFill>
          <a:blip r:embed="rId2"/>
          <a:stretch>
            <a:fillRect/>
          </a:stretch>
        </p:blipFill>
        <p:spPr>
          <a:xfrm>
            <a:off x="1370057" y="2735698"/>
            <a:ext cx="4496427" cy="552527"/>
          </a:xfrm>
          <a:prstGeom prst="rect">
            <a:avLst/>
          </a:prstGeom>
        </p:spPr>
      </p:pic>
      <p:pic>
        <p:nvPicPr>
          <p:cNvPr id="6" name="Picture 5"/>
          <p:cNvPicPr>
            <a:picLocks noChangeAspect="1"/>
          </p:cNvPicPr>
          <p:nvPr/>
        </p:nvPicPr>
        <p:blipFill>
          <a:blip r:embed="rId3"/>
          <a:stretch>
            <a:fillRect/>
          </a:stretch>
        </p:blipFill>
        <p:spPr>
          <a:xfrm>
            <a:off x="1104900" y="3812709"/>
            <a:ext cx="10425526" cy="2026781"/>
          </a:xfrm>
          <a:prstGeom prst="rect">
            <a:avLst/>
          </a:prstGeom>
        </p:spPr>
      </p:pic>
    </p:spTree>
    <p:extLst>
      <p:ext uri="{BB962C8B-B14F-4D97-AF65-F5344CB8AC3E}">
        <p14:creationId xmlns:p14="http://schemas.microsoft.com/office/powerpoint/2010/main" val="1780842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2.2 Naïve Bayes Classifier                                             5/7</a:t>
            </a:r>
            <a:endParaRPr lang="en-US" dirty="0"/>
          </a:p>
        </p:txBody>
      </p:sp>
      <p:sp>
        <p:nvSpPr>
          <p:cNvPr id="3" name="Content Placeholder 2"/>
          <p:cNvSpPr>
            <a:spLocks noGrp="1"/>
          </p:cNvSpPr>
          <p:nvPr>
            <p:ph idx="1"/>
          </p:nvPr>
        </p:nvSpPr>
        <p:spPr>
          <a:xfrm>
            <a:off x="1104900" y="1600200"/>
            <a:ext cx="9982200" cy="774290"/>
          </a:xfrm>
        </p:spPr>
        <p:txBody>
          <a:bodyPr/>
          <a:lstStyle/>
          <a:p>
            <a:r>
              <a:rPr lang="en-US" dirty="0"/>
              <a:t>Conditional probabilities shown in Table 7-5 can be calculated after building the classifier with the training set.</a:t>
            </a:r>
          </a:p>
        </p:txBody>
      </p:sp>
      <p:pic>
        <p:nvPicPr>
          <p:cNvPr id="5" name="Picture 4"/>
          <p:cNvPicPr>
            <a:picLocks noChangeAspect="1"/>
          </p:cNvPicPr>
          <p:nvPr/>
        </p:nvPicPr>
        <p:blipFill>
          <a:blip r:embed="rId2"/>
          <a:stretch>
            <a:fillRect/>
          </a:stretch>
        </p:blipFill>
        <p:spPr>
          <a:xfrm>
            <a:off x="872899" y="2374490"/>
            <a:ext cx="6906589" cy="4039164"/>
          </a:xfrm>
          <a:prstGeom prst="rect">
            <a:avLst/>
          </a:prstGeom>
        </p:spPr>
      </p:pic>
    </p:spTree>
    <p:extLst>
      <p:ext uri="{BB962C8B-B14F-4D97-AF65-F5344CB8AC3E}">
        <p14:creationId xmlns:p14="http://schemas.microsoft.com/office/powerpoint/2010/main" val="514418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5368" y="76200"/>
            <a:ext cx="9450213" cy="1096962"/>
          </a:xfrm>
        </p:spPr>
        <p:txBody>
          <a:bodyPr/>
          <a:lstStyle/>
          <a:p>
            <a:r>
              <a:rPr lang="en-US" b="1" dirty="0"/>
              <a:t>1.1 Decision Trees                                                           2/9</a:t>
            </a:r>
            <a:endParaRPr lang="en-US" dirty="0"/>
          </a:p>
        </p:txBody>
      </p:sp>
      <p:sp>
        <p:nvSpPr>
          <p:cNvPr id="3" name="Content Placeholder 2"/>
          <p:cNvSpPr>
            <a:spLocks noGrp="1"/>
          </p:cNvSpPr>
          <p:nvPr>
            <p:ph idx="1"/>
          </p:nvPr>
        </p:nvSpPr>
        <p:spPr>
          <a:xfrm>
            <a:off x="1104900" y="1600200"/>
            <a:ext cx="4971435" cy="4572000"/>
          </a:xfrm>
        </p:spPr>
        <p:txBody>
          <a:bodyPr/>
          <a:lstStyle/>
          <a:p>
            <a:r>
              <a:rPr lang="en-US" dirty="0"/>
              <a:t>A decision tree employs a structure of test points (called </a:t>
            </a:r>
            <a:r>
              <a:rPr lang="en-US" b="1" i="1" dirty="0"/>
              <a:t>nodes</a:t>
            </a:r>
            <a:r>
              <a:rPr lang="en-US" dirty="0"/>
              <a:t>) and branches, which represent the decision being made</a:t>
            </a:r>
          </a:p>
          <a:p>
            <a:r>
              <a:rPr lang="en-US" b="1" i="1" dirty="0"/>
              <a:t>A leaf node : </a:t>
            </a:r>
            <a:r>
              <a:rPr lang="en-US" dirty="0"/>
              <a:t>A node without further branches. The leaf nodes return class labels and, in some implementations, they return the probability scores.</a:t>
            </a:r>
          </a:p>
        </p:txBody>
      </p:sp>
      <p:pic>
        <p:nvPicPr>
          <p:cNvPr id="4" name="Picture 3"/>
          <p:cNvPicPr>
            <a:picLocks noChangeAspect="1"/>
          </p:cNvPicPr>
          <p:nvPr/>
        </p:nvPicPr>
        <p:blipFill>
          <a:blip r:embed="rId2"/>
          <a:stretch>
            <a:fillRect/>
          </a:stretch>
        </p:blipFill>
        <p:spPr>
          <a:xfrm>
            <a:off x="6390208" y="2064774"/>
            <a:ext cx="5422078" cy="3020730"/>
          </a:xfrm>
          <a:prstGeom prst="rect">
            <a:avLst/>
          </a:prstGeom>
        </p:spPr>
      </p:pic>
    </p:spTree>
    <p:extLst>
      <p:ext uri="{BB962C8B-B14F-4D97-AF65-F5344CB8AC3E}">
        <p14:creationId xmlns:p14="http://schemas.microsoft.com/office/powerpoint/2010/main" val="1020162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2.2 Naïve Bayes Classifier                                             6/7</a:t>
            </a:r>
            <a:endParaRPr lang="en-US" dirty="0"/>
          </a:p>
        </p:txBody>
      </p:sp>
      <p:sp>
        <p:nvSpPr>
          <p:cNvPr id="3" name="Content Placeholder 2"/>
          <p:cNvSpPr>
            <a:spLocks noGrp="1"/>
          </p:cNvSpPr>
          <p:nvPr>
            <p:ph idx="1"/>
          </p:nvPr>
        </p:nvSpPr>
        <p:spPr>
          <a:xfrm>
            <a:off x="1104900" y="4424516"/>
            <a:ext cx="9982200" cy="1747683"/>
          </a:xfrm>
        </p:spPr>
        <p:txBody>
          <a:bodyPr>
            <a:normAutofit fontScale="77500" lnSpcReduction="20000"/>
          </a:bodyPr>
          <a:lstStyle/>
          <a:p>
            <a:r>
              <a:rPr lang="en-US" dirty="0"/>
              <a:t>Because </a:t>
            </a:r>
            <a:r>
              <a:rPr lang="en-US" i="1" dirty="0"/>
              <a:t>P</a:t>
            </a:r>
            <a:r>
              <a:rPr lang="en-US" dirty="0"/>
              <a:t>(</a:t>
            </a:r>
            <a:r>
              <a:rPr lang="en-US" i="1" dirty="0"/>
              <a:t>subscribed</a:t>
            </a:r>
            <a:r>
              <a:rPr lang="en-US" dirty="0"/>
              <a:t>= </a:t>
            </a:r>
            <a:r>
              <a:rPr lang="en-US" i="1" dirty="0" err="1"/>
              <a:t>yes</a:t>
            </a:r>
            <a:r>
              <a:rPr lang="en-US" dirty="0" err="1"/>
              <a:t>|</a:t>
            </a:r>
            <a:r>
              <a:rPr lang="en-US" i="1" dirty="0" err="1"/>
              <a:t>A</a:t>
            </a:r>
            <a:r>
              <a:rPr lang="en-US" dirty="0"/>
              <a:t>)&gt;</a:t>
            </a:r>
            <a:r>
              <a:rPr lang="en-US" i="1" dirty="0"/>
              <a:t>P</a:t>
            </a:r>
            <a:r>
              <a:rPr lang="en-US" dirty="0"/>
              <a:t>(</a:t>
            </a:r>
            <a:r>
              <a:rPr lang="en-US" i="1" dirty="0"/>
              <a:t>subscribed</a:t>
            </a:r>
            <a:r>
              <a:rPr lang="en-US" dirty="0"/>
              <a:t>=</a:t>
            </a:r>
            <a:r>
              <a:rPr lang="en-US" i="1" dirty="0" err="1"/>
              <a:t>no</a:t>
            </a:r>
            <a:r>
              <a:rPr lang="en-US" dirty="0" err="1"/>
              <a:t>|</a:t>
            </a:r>
            <a:r>
              <a:rPr lang="en-US" i="1" dirty="0" err="1"/>
              <a:t>A</a:t>
            </a:r>
            <a:r>
              <a:rPr lang="en-US" dirty="0"/>
              <a:t>), the client shown in Table 7-4 is assigned with the label </a:t>
            </a:r>
            <a:r>
              <a:rPr lang="en-US" i="1" dirty="0"/>
              <a:t>subscribed</a:t>
            </a:r>
            <a:r>
              <a:rPr lang="en-US" dirty="0"/>
              <a:t>= </a:t>
            </a:r>
            <a:r>
              <a:rPr lang="en-US" i="1" dirty="0"/>
              <a:t>yes</a:t>
            </a:r>
            <a:r>
              <a:rPr lang="en-US" dirty="0"/>
              <a:t>. That is, the client is classified as likely to subscribe to the term deposit.</a:t>
            </a:r>
          </a:p>
          <a:p>
            <a:r>
              <a:rPr lang="en-US" dirty="0"/>
              <a:t>Although the scores are small in magnitude, it is the ratio of </a:t>
            </a:r>
            <a:r>
              <a:rPr lang="en-US" i="1" dirty="0"/>
              <a:t>P</a:t>
            </a:r>
            <a:r>
              <a:rPr lang="en-US" dirty="0"/>
              <a:t>(</a:t>
            </a:r>
            <a:r>
              <a:rPr lang="en-US" i="1" dirty="0" err="1"/>
              <a:t>yes</a:t>
            </a:r>
            <a:r>
              <a:rPr lang="en-US" dirty="0" err="1"/>
              <a:t>|</a:t>
            </a:r>
            <a:r>
              <a:rPr lang="en-US" i="1" dirty="0" err="1"/>
              <a:t>A</a:t>
            </a:r>
            <a:r>
              <a:rPr lang="en-US" dirty="0"/>
              <a:t>) and </a:t>
            </a:r>
            <a:r>
              <a:rPr lang="en-US" i="1" dirty="0"/>
              <a:t>P</a:t>
            </a:r>
            <a:r>
              <a:rPr lang="en-US" dirty="0"/>
              <a:t>(</a:t>
            </a:r>
            <a:r>
              <a:rPr lang="en-US" i="1" dirty="0" err="1"/>
              <a:t>no</a:t>
            </a:r>
            <a:r>
              <a:rPr lang="en-US" dirty="0" err="1"/>
              <a:t>|</a:t>
            </a:r>
            <a:r>
              <a:rPr lang="en-US" i="1" dirty="0" err="1"/>
              <a:t>A</a:t>
            </a:r>
            <a:r>
              <a:rPr lang="en-US" dirty="0"/>
              <a:t>) that matters. In fact, the scores of </a:t>
            </a:r>
            <a:r>
              <a:rPr lang="en-US" i="1" dirty="0"/>
              <a:t>P</a:t>
            </a:r>
            <a:r>
              <a:rPr lang="en-US" dirty="0"/>
              <a:t>(</a:t>
            </a:r>
            <a:r>
              <a:rPr lang="en-US" i="1" dirty="0" err="1"/>
              <a:t>yes</a:t>
            </a:r>
            <a:r>
              <a:rPr lang="en-US" dirty="0" err="1"/>
              <a:t>|</a:t>
            </a:r>
            <a:r>
              <a:rPr lang="en-US" i="1" dirty="0" err="1"/>
              <a:t>A</a:t>
            </a:r>
            <a:r>
              <a:rPr lang="en-US" dirty="0"/>
              <a:t>) and </a:t>
            </a:r>
            <a:r>
              <a:rPr lang="en-US" i="1" dirty="0"/>
              <a:t>P</a:t>
            </a:r>
            <a:r>
              <a:rPr lang="en-US" dirty="0"/>
              <a:t>(</a:t>
            </a:r>
            <a:r>
              <a:rPr lang="en-US" i="1" dirty="0" err="1"/>
              <a:t>no</a:t>
            </a:r>
            <a:r>
              <a:rPr lang="en-US" dirty="0" err="1"/>
              <a:t>|</a:t>
            </a:r>
            <a:r>
              <a:rPr lang="en-US" i="1" dirty="0" err="1"/>
              <a:t>A</a:t>
            </a:r>
            <a:r>
              <a:rPr lang="en-US" dirty="0"/>
              <a:t>) are not the true probabilities but are only proportional to the true probabilities, as shown in Equation 7-14.</a:t>
            </a:r>
          </a:p>
        </p:txBody>
      </p:sp>
      <p:pic>
        <p:nvPicPr>
          <p:cNvPr id="5" name="Picture 4"/>
          <p:cNvPicPr>
            <a:picLocks noChangeAspect="1"/>
          </p:cNvPicPr>
          <p:nvPr/>
        </p:nvPicPr>
        <p:blipFill>
          <a:blip r:embed="rId2"/>
          <a:stretch>
            <a:fillRect/>
          </a:stretch>
        </p:blipFill>
        <p:spPr>
          <a:xfrm>
            <a:off x="993355" y="1475771"/>
            <a:ext cx="9140376" cy="2771764"/>
          </a:xfrm>
          <a:prstGeom prst="rect">
            <a:avLst/>
          </a:prstGeom>
        </p:spPr>
      </p:pic>
    </p:spTree>
    <p:extLst>
      <p:ext uri="{BB962C8B-B14F-4D97-AF65-F5344CB8AC3E}">
        <p14:creationId xmlns:p14="http://schemas.microsoft.com/office/powerpoint/2010/main" val="114690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2.2 Naïve Bayes Classifier                                             7/7</a:t>
            </a:r>
            <a:endParaRPr lang="en-US" dirty="0"/>
          </a:p>
        </p:txBody>
      </p:sp>
      <p:sp>
        <p:nvSpPr>
          <p:cNvPr id="3" name="Content Placeholder 2"/>
          <p:cNvSpPr>
            <a:spLocks noGrp="1"/>
          </p:cNvSpPr>
          <p:nvPr>
            <p:ph idx="1"/>
          </p:nvPr>
        </p:nvSpPr>
        <p:spPr>
          <a:xfrm>
            <a:off x="1104900" y="1600200"/>
            <a:ext cx="9982200" cy="3838074"/>
          </a:xfrm>
        </p:spPr>
        <p:txBody>
          <a:bodyPr>
            <a:normAutofit lnSpcReduction="10000"/>
          </a:bodyPr>
          <a:lstStyle/>
          <a:p>
            <a:r>
              <a:rPr lang="en-US" dirty="0"/>
              <a:t>After all, if the scores were indeed the true probabilities, the sum of </a:t>
            </a:r>
            <a:r>
              <a:rPr lang="en-US" i="1" dirty="0"/>
              <a:t>P</a:t>
            </a:r>
            <a:r>
              <a:rPr lang="en-US" dirty="0"/>
              <a:t>(</a:t>
            </a:r>
            <a:r>
              <a:rPr lang="en-US" i="1" dirty="0" err="1"/>
              <a:t>yes</a:t>
            </a:r>
            <a:r>
              <a:rPr lang="en-US" dirty="0" err="1"/>
              <a:t>|</a:t>
            </a:r>
            <a:r>
              <a:rPr lang="en-US" i="1" dirty="0" err="1"/>
              <a:t>A</a:t>
            </a:r>
            <a:r>
              <a:rPr lang="en-US" dirty="0"/>
              <a:t>) and </a:t>
            </a:r>
            <a:r>
              <a:rPr lang="en-US" i="1" dirty="0"/>
              <a:t>P</a:t>
            </a:r>
            <a:r>
              <a:rPr lang="en-US" dirty="0"/>
              <a:t>(</a:t>
            </a:r>
            <a:r>
              <a:rPr lang="en-US" i="1" dirty="0" err="1"/>
              <a:t>no</a:t>
            </a:r>
            <a:r>
              <a:rPr lang="en-US" dirty="0" err="1"/>
              <a:t>|</a:t>
            </a:r>
            <a:r>
              <a:rPr lang="en-US" i="1" dirty="0" err="1"/>
              <a:t>A</a:t>
            </a:r>
            <a:r>
              <a:rPr lang="en-US" dirty="0"/>
              <a:t>) would be equal to one. </a:t>
            </a:r>
          </a:p>
          <a:p>
            <a:r>
              <a:rPr lang="en-US" dirty="0"/>
              <a:t>When looking at problems with a large number of attributes, or attributes with a high number of levels, these values can become very small in magnitude (close to zero), resulting in even smaller differences of the scores. This is the problem of </a:t>
            </a:r>
            <a:r>
              <a:rPr lang="en-US" b="1" i="1" dirty="0"/>
              <a:t>numerical underflow</a:t>
            </a:r>
            <a:r>
              <a:rPr lang="en-US" dirty="0"/>
              <a:t>, caused by multiplying several probability values that are close to zero.</a:t>
            </a:r>
          </a:p>
          <a:p>
            <a:r>
              <a:rPr lang="en-US" dirty="0"/>
              <a:t> A way to alleviate the problem is to compute the logarithm of the products, which is equivalent to the summation of the logarithm of the probabilities. Thus, the naïve Bayes formula can be rewritten as shown in Equation 7-15.</a:t>
            </a:r>
          </a:p>
        </p:txBody>
      </p:sp>
      <p:pic>
        <p:nvPicPr>
          <p:cNvPr id="4" name="Picture 3"/>
          <p:cNvPicPr>
            <a:picLocks noChangeAspect="1"/>
          </p:cNvPicPr>
          <p:nvPr/>
        </p:nvPicPr>
        <p:blipFill>
          <a:blip r:embed="rId2"/>
          <a:stretch>
            <a:fillRect/>
          </a:stretch>
        </p:blipFill>
        <p:spPr>
          <a:xfrm>
            <a:off x="1225086" y="5294006"/>
            <a:ext cx="9740309" cy="1115911"/>
          </a:xfrm>
          <a:prstGeom prst="rect">
            <a:avLst/>
          </a:prstGeom>
        </p:spPr>
      </p:pic>
    </p:spTree>
    <p:extLst>
      <p:ext uri="{BB962C8B-B14F-4D97-AF65-F5344CB8AC3E}">
        <p14:creationId xmlns:p14="http://schemas.microsoft.com/office/powerpoint/2010/main" val="2115329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2.3 Smoothing                                                                   1/2</a:t>
            </a:r>
            <a:endParaRPr lang="en-US" dirty="0"/>
          </a:p>
        </p:txBody>
      </p:sp>
      <p:sp>
        <p:nvSpPr>
          <p:cNvPr id="3" name="Content Placeholder 2"/>
          <p:cNvSpPr>
            <a:spLocks noGrp="1"/>
          </p:cNvSpPr>
          <p:nvPr>
            <p:ph idx="1"/>
          </p:nvPr>
        </p:nvSpPr>
        <p:spPr>
          <a:xfrm>
            <a:off x="1104899" y="1600200"/>
            <a:ext cx="11215437" cy="4107426"/>
          </a:xfrm>
        </p:spPr>
        <p:txBody>
          <a:bodyPr>
            <a:normAutofit fontScale="92500" lnSpcReduction="20000"/>
          </a:bodyPr>
          <a:lstStyle/>
          <a:p>
            <a:r>
              <a:rPr lang="en-US" dirty="0"/>
              <a:t>If one of the attribute values does not appear with one of the class labels within the training set, the corresponding </a:t>
            </a:r>
            <a:r>
              <a:rPr lang="en-US" i="1" dirty="0"/>
              <a:t>P(</a:t>
            </a:r>
            <a:r>
              <a:rPr lang="en-US" i="1" dirty="0" err="1"/>
              <a:t>a</a:t>
            </a:r>
            <a:r>
              <a:rPr lang="en-US" i="1" baseline="-25000" dirty="0" err="1"/>
              <a:t>j</a:t>
            </a:r>
            <a:r>
              <a:rPr lang="en-US" i="1" baseline="-25000" dirty="0"/>
              <a:t> </a:t>
            </a:r>
            <a:r>
              <a:rPr lang="en-US" i="1" dirty="0"/>
              <a:t>| c</a:t>
            </a:r>
            <a:r>
              <a:rPr lang="en-US" i="1" baseline="-25000" dirty="0"/>
              <a:t>i</a:t>
            </a:r>
            <a:r>
              <a:rPr lang="en-US" dirty="0"/>
              <a:t>) will equal zero.</a:t>
            </a:r>
          </a:p>
          <a:p>
            <a:r>
              <a:rPr lang="en-US" dirty="0"/>
              <a:t> When this happens, the resulting </a:t>
            </a:r>
            <a:r>
              <a:rPr lang="en-US" i="1" dirty="0"/>
              <a:t>P(</a:t>
            </a:r>
            <a:r>
              <a:rPr lang="en-US" i="1" dirty="0" err="1"/>
              <a:t>a</a:t>
            </a:r>
            <a:r>
              <a:rPr lang="en-US" i="1" baseline="-25000" dirty="0" err="1"/>
              <a:t>j</a:t>
            </a:r>
            <a:r>
              <a:rPr lang="en-US" i="1" dirty="0" err="1"/>
              <a:t>|c</a:t>
            </a:r>
            <a:r>
              <a:rPr lang="en-US" i="1" baseline="-25000" dirty="0" err="1"/>
              <a:t>i</a:t>
            </a:r>
            <a:r>
              <a:rPr lang="en-US" dirty="0"/>
              <a:t>) from multiplying all the </a:t>
            </a:r>
            <a:r>
              <a:rPr lang="en-US" i="1" dirty="0"/>
              <a:t>P(</a:t>
            </a:r>
            <a:r>
              <a:rPr lang="en-US" i="1" dirty="0" err="1"/>
              <a:t>a</a:t>
            </a:r>
            <a:r>
              <a:rPr lang="en-US" i="1" baseline="-25000" dirty="0" err="1"/>
              <a:t>j</a:t>
            </a:r>
            <a:r>
              <a:rPr lang="en-US" i="1" baseline="-25000" dirty="0"/>
              <a:t> </a:t>
            </a:r>
            <a:r>
              <a:rPr lang="en-US" i="1" dirty="0"/>
              <a:t>| c</a:t>
            </a:r>
            <a:r>
              <a:rPr lang="en-US" i="1" baseline="-25000" dirty="0"/>
              <a:t>i</a:t>
            </a:r>
            <a:r>
              <a:rPr lang="en-US" dirty="0"/>
              <a:t>)(j ∈[1, m]) immediately becomes zero regardless of how large some of the conditional probabilities are. Therefore overfitting occurs. </a:t>
            </a:r>
          </a:p>
          <a:p>
            <a:r>
              <a:rPr lang="en-US" dirty="0"/>
              <a:t>Smoothing techniques can be employed to adjust the probabilities of </a:t>
            </a:r>
            <a:r>
              <a:rPr lang="en-US" i="1" dirty="0"/>
              <a:t> P(</a:t>
            </a:r>
            <a:r>
              <a:rPr lang="en-US" i="1" dirty="0" err="1"/>
              <a:t>a</a:t>
            </a:r>
            <a:r>
              <a:rPr lang="en-US" i="1" baseline="-25000" dirty="0" err="1"/>
              <a:t>j</a:t>
            </a:r>
            <a:r>
              <a:rPr lang="en-US" i="1" dirty="0" err="1"/>
              <a:t>|c</a:t>
            </a:r>
            <a:r>
              <a:rPr lang="en-US" i="1" baseline="-25000" dirty="0" err="1"/>
              <a:t>i</a:t>
            </a:r>
            <a:r>
              <a:rPr lang="en-US" dirty="0"/>
              <a:t>) and to ensure a nonzero value of </a:t>
            </a:r>
            <a:r>
              <a:rPr lang="en-US" i="1" dirty="0"/>
              <a:t>P(c</a:t>
            </a:r>
            <a:r>
              <a:rPr lang="en-US" i="1" baseline="-25000" dirty="0"/>
              <a:t>i </a:t>
            </a:r>
            <a:r>
              <a:rPr lang="en-US" i="1" dirty="0"/>
              <a:t>| A</a:t>
            </a:r>
            <a:r>
              <a:rPr lang="en-US" dirty="0"/>
              <a:t>). A smoothing technique assigns a small nonzero probability to rare events not included in the training dataset. Also, the smoothing addresses the possibility of taking the logarithm of zero that may occur in Equation 7-15.</a:t>
            </a:r>
          </a:p>
          <a:p>
            <a:r>
              <a:rPr lang="en-US" dirty="0"/>
              <a:t>There are various smoothing techniques. Among them is the </a:t>
            </a:r>
            <a:r>
              <a:rPr lang="en-US" b="1" i="1" dirty="0"/>
              <a:t>Laplace smoothing </a:t>
            </a:r>
            <a:r>
              <a:rPr lang="en-US" dirty="0"/>
              <a:t>(or add-one) technique that pretends to see every outcome once more than it actually appears. This technique is shown in Equation 7-16.</a:t>
            </a:r>
          </a:p>
        </p:txBody>
      </p:sp>
      <p:pic>
        <p:nvPicPr>
          <p:cNvPr id="4" name="Picture 3"/>
          <p:cNvPicPr>
            <a:picLocks noChangeAspect="1"/>
          </p:cNvPicPr>
          <p:nvPr/>
        </p:nvPicPr>
        <p:blipFill>
          <a:blip r:embed="rId3"/>
          <a:stretch>
            <a:fillRect/>
          </a:stretch>
        </p:blipFill>
        <p:spPr>
          <a:xfrm>
            <a:off x="1320241" y="5603722"/>
            <a:ext cx="7600852" cy="1085836"/>
          </a:xfrm>
          <a:prstGeom prst="rect">
            <a:avLst/>
          </a:prstGeom>
        </p:spPr>
      </p:pic>
    </p:spTree>
    <p:extLst>
      <p:ext uri="{BB962C8B-B14F-4D97-AF65-F5344CB8AC3E}">
        <p14:creationId xmlns:p14="http://schemas.microsoft.com/office/powerpoint/2010/main" val="1102140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2.3 Smoothing                                                                   2/2</a:t>
            </a:r>
            <a:endParaRPr lang="en-US" dirty="0"/>
          </a:p>
        </p:txBody>
      </p:sp>
      <p:sp>
        <p:nvSpPr>
          <p:cNvPr id="3" name="Content Placeholder 2"/>
          <p:cNvSpPr>
            <a:spLocks noGrp="1"/>
          </p:cNvSpPr>
          <p:nvPr>
            <p:ph idx="1"/>
          </p:nvPr>
        </p:nvSpPr>
        <p:spPr>
          <a:xfrm>
            <a:off x="1104899" y="1600200"/>
            <a:ext cx="10974805" cy="3089787"/>
          </a:xfrm>
        </p:spPr>
        <p:txBody>
          <a:bodyPr>
            <a:normAutofit fontScale="92500"/>
          </a:bodyPr>
          <a:lstStyle/>
          <a:p>
            <a:r>
              <a:rPr lang="en-US" dirty="0"/>
              <a:t>For example, say that 100 clients subscribe to the term deposit, with 20 of them single, 70 married, and 10 divorced. </a:t>
            </a:r>
          </a:p>
          <a:p>
            <a:r>
              <a:rPr lang="en-US" dirty="0"/>
              <a:t>The “raw” probability is </a:t>
            </a:r>
            <a:r>
              <a:rPr lang="en-US" i="1" dirty="0"/>
              <a:t>P</a:t>
            </a:r>
            <a:r>
              <a:rPr lang="en-US" dirty="0"/>
              <a:t>(</a:t>
            </a:r>
            <a:r>
              <a:rPr lang="en-US" i="1" dirty="0"/>
              <a:t>single </a:t>
            </a:r>
            <a:r>
              <a:rPr lang="en-US" dirty="0"/>
              <a:t>| </a:t>
            </a:r>
            <a:r>
              <a:rPr lang="en-US" i="1" dirty="0"/>
              <a:t>subscribed</a:t>
            </a:r>
            <a:r>
              <a:rPr lang="en-US" dirty="0"/>
              <a:t>= </a:t>
            </a:r>
            <a:r>
              <a:rPr lang="en-US" i="1" dirty="0"/>
              <a:t>yes</a:t>
            </a:r>
            <a:r>
              <a:rPr lang="en-US" dirty="0"/>
              <a:t>)=20/100=0.2. With Laplace smoothing adding one to the counts, the adjusted probability becomes </a:t>
            </a:r>
            <a:r>
              <a:rPr lang="en-US" i="1" dirty="0"/>
              <a:t>P</a:t>
            </a:r>
            <a:r>
              <a:rPr lang="en-US" dirty="0"/>
              <a:t>’(</a:t>
            </a:r>
            <a:r>
              <a:rPr lang="en-US" i="1" dirty="0"/>
              <a:t>single </a:t>
            </a:r>
            <a:r>
              <a:rPr lang="en-US" dirty="0"/>
              <a:t>| </a:t>
            </a:r>
            <a:r>
              <a:rPr lang="en-US" i="1" dirty="0"/>
              <a:t>subscribed</a:t>
            </a:r>
            <a:r>
              <a:rPr lang="en-US" dirty="0"/>
              <a:t>= </a:t>
            </a:r>
            <a:r>
              <a:rPr lang="en-US" i="1" dirty="0"/>
              <a:t>yes</a:t>
            </a:r>
            <a:r>
              <a:rPr lang="en-US" dirty="0"/>
              <a:t>)=(20+1)/[(20+1)+(70+1)+(10+1)]≈0.2039.</a:t>
            </a:r>
          </a:p>
          <a:p>
            <a:r>
              <a:rPr lang="en-US" dirty="0"/>
              <a:t>One problem of the Laplace smoothing is that it may assign too much probability to unseen events. To address this problem, Laplace smoothing can be generalized to use </a:t>
            </a:r>
            <a:r>
              <a:rPr lang="en-US" i="1" dirty="0"/>
              <a:t>ε </a:t>
            </a:r>
            <a:r>
              <a:rPr lang="en-US" dirty="0"/>
              <a:t>instead of 1, where typically </a:t>
            </a:r>
            <a:r>
              <a:rPr lang="en-US" i="1" dirty="0"/>
              <a:t>ε</a:t>
            </a:r>
            <a:r>
              <a:rPr lang="en-US" dirty="0"/>
              <a:t>∈[0,1]. See Equation 7-17.</a:t>
            </a:r>
          </a:p>
        </p:txBody>
      </p:sp>
      <p:pic>
        <p:nvPicPr>
          <p:cNvPr id="4" name="Picture 3"/>
          <p:cNvPicPr>
            <a:picLocks noChangeAspect="1"/>
          </p:cNvPicPr>
          <p:nvPr/>
        </p:nvPicPr>
        <p:blipFill>
          <a:blip r:embed="rId2"/>
          <a:stretch>
            <a:fillRect/>
          </a:stretch>
        </p:blipFill>
        <p:spPr>
          <a:xfrm>
            <a:off x="2307924" y="4478761"/>
            <a:ext cx="5039428" cy="638264"/>
          </a:xfrm>
          <a:prstGeom prst="rect">
            <a:avLst/>
          </a:prstGeom>
        </p:spPr>
      </p:pic>
      <p:sp>
        <p:nvSpPr>
          <p:cNvPr id="5" name="TextBox 4"/>
          <p:cNvSpPr txBox="1"/>
          <p:nvPr/>
        </p:nvSpPr>
        <p:spPr>
          <a:xfrm>
            <a:off x="1104900" y="5265174"/>
            <a:ext cx="10623486" cy="1200329"/>
          </a:xfrm>
          <a:prstGeom prst="rect">
            <a:avLst/>
          </a:prstGeom>
          <a:noFill/>
        </p:spPr>
        <p:txBody>
          <a:bodyPr wrap="none" rtlCol="0">
            <a:spAutoFit/>
          </a:bodyPr>
          <a:lstStyle/>
          <a:p>
            <a:r>
              <a:rPr lang="en-US" dirty="0"/>
              <a:t>Smoothing techniques are available in most standard software packages for naïve Bayes classifiers.</a:t>
            </a:r>
          </a:p>
          <a:p>
            <a:r>
              <a:rPr lang="en-US" dirty="0"/>
              <a:t>However, if for some reason (like performance concerns) the naïve Bayes classifier needs to be coded</a:t>
            </a:r>
          </a:p>
          <a:p>
            <a:r>
              <a:rPr lang="en-US" dirty="0"/>
              <a:t>directly into an application, the smoothing and logarithm calculations should be incorporated into the</a:t>
            </a:r>
          </a:p>
          <a:p>
            <a:r>
              <a:rPr lang="en-US" dirty="0"/>
              <a:t>implementation.</a:t>
            </a:r>
          </a:p>
        </p:txBody>
      </p:sp>
    </p:spTree>
    <p:extLst>
      <p:ext uri="{BB962C8B-B14F-4D97-AF65-F5344CB8AC3E}">
        <p14:creationId xmlns:p14="http://schemas.microsoft.com/office/powerpoint/2010/main" val="398320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2.4 Diagnostics - A</a:t>
            </a:r>
            <a:r>
              <a:rPr lang="en-US" dirty="0"/>
              <a:t>dvantages</a:t>
            </a:r>
            <a:r>
              <a:rPr lang="en-US" b="1" dirty="0"/>
              <a:t>                                     1/2</a:t>
            </a:r>
            <a:endParaRPr lang="en-US" dirty="0"/>
          </a:p>
        </p:txBody>
      </p:sp>
      <p:sp>
        <p:nvSpPr>
          <p:cNvPr id="3" name="Content Placeholder 2"/>
          <p:cNvSpPr>
            <a:spLocks noGrp="1"/>
          </p:cNvSpPr>
          <p:nvPr>
            <p:ph idx="1"/>
          </p:nvPr>
        </p:nvSpPr>
        <p:spPr>
          <a:xfrm>
            <a:off x="1104899" y="1600200"/>
            <a:ext cx="10942721" cy="4572000"/>
          </a:xfrm>
        </p:spPr>
        <p:txBody>
          <a:bodyPr>
            <a:normAutofit lnSpcReduction="10000"/>
          </a:bodyPr>
          <a:lstStyle/>
          <a:p>
            <a:r>
              <a:rPr lang="en-US" dirty="0"/>
              <a:t>Handle missing values, robust to irrelevant variables—variables that are distributed among all the classes whose effects are not pronounced.</a:t>
            </a:r>
          </a:p>
          <a:p>
            <a:r>
              <a:rPr lang="en-US" dirty="0"/>
              <a:t>Simple to implement even without using libraries. The prediction is based on counting the occurrences of events, making the classifier efficient to run, computationally efficient, and handle high-dimensional data efficiently.</a:t>
            </a:r>
          </a:p>
          <a:p>
            <a:r>
              <a:rPr lang="en-US" dirty="0"/>
              <a:t>Competitive with other learning algorithms, including decision trees and neural networks. In some cases naïve Bayes even </a:t>
            </a:r>
            <a:r>
              <a:rPr lang="en-US" b="1" dirty="0"/>
              <a:t>outperforms</a:t>
            </a:r>
            <a:r>
              <a:rPr lang="en-US" dirty="0"/>
              <a:t> other methods. </a:t>
            </a:r>
          </a:p>
          <a:p>
            <a:r>
              <a:rPr lang="en-US" dirty="0"/>
              <a:t>Bayes classifier can handle categorical variables with many levels</a:t>
            </a:r>
          </a:p>
          <a:p>
            <a:r>
              <a:rPr lang="en-US" dirty="0"/>
              <a:t>Overall performs better than decision trees on categorical values with many levels. Compared to decision trees, it is more resistant to overfitting, especially with the presence of a smoothing technique.</a:t>
            </a:r>
          </a:p>
        </p:txBody>
      </p:sp>
    </p:spTree>
    <p:extLst>
      <p:ext uri="{BB962C8B-B14F-4D97-AF65-F5344CB8AC3E}">
        <p14:creationId xmlns:p14="http://schemas.microsoft.com/office/powerpoint/2010/main" val="2108716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2.4 Diagnostics - </a:t>
            </a:r>
            <a:r>
              <a:rPr lang="en-US" dirty="0"/>
              <a:t>Disadvantages</a:t>
            </a:r>
            <a:r>
              <a:rPr lang="en-US" b="1" dirty="0"/>
              <a:t>      			  2/2</a:t>
            </a:r>
            <a:endParaRPr lang="en-US" dirty="0"/>
          </a:p>
        </p:txBody>
      </p:sp>
      <p:sp>
        <p:nvSpPr>
          <p:cNvPr id="3" name="Content Placeholder 2"/>
          <p:cNvSpPr>
            <a:spLocks noGrp="1"/>
          </p:cNvSpPr>
          <p:nvPr>
            <p:ph idx="1"/>
          </p:nvPr>
        </p:nvSpPr>
        <p:spPr/>
        <p:txBody>
          <a:bodyPr>
            <a:normAutofit/>
          </a:bodyPr>
          <a:lstStyle/>
          <a:p>
            <a:r>
              <a:rPr lang="en-US" dirty="0"/>
              <a:t>Assumes the variables in the data are conditionally independent. Therefore, it is sensitive to correlated variables because the algorithm may double count the effects. </a:t>
            </a:r>
          </a:p>
          <a:p>
            <a:r>
              <a:rPr lang="en-US" dirty="0"/>
              <a:t>Although probabilities are provided as part of the output for the prediction, in general are not very reliable for probability estimation and should be used only for assigning class  labels. </a:t>
            </a:r>
          </a:p>
          <a:p>
            <a:r>
              <a:rPr lang="en-US" dirty="0"/>
              <a:t>Used only with categorical variables, any continuous variables should be converted into a categorical variable with the process known as discretization.</a:t>
            </a:r>
          </a:p>
          <a:p>
            <a:r>
              <a:rPr lang="en-US" dirty="0"/>
              <a:t>In common statistical software packages, naïve Bayes is implemented in a way that enables it to handle continuous variables as well.</a:t>
            </a:r>
          </a:p>
        </p:txBody>
      </p:sp>
    </p:spTree>
    <p:extLst>
      <p:ext uri="{BB962C8B-B14F-4D97-AF65-F5344CB8AC3E}">
        <p14:creationId xmlns:p14="http://schemas.microsoft.com/office/powerpoint/2010/main" val="2605174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2.5 Naïve Bayes in R                                                            1/9</a:t>
            </a:r>
            <a:endParaRPr lang="en-US" dirty="0"/>
          </a:p>
        </p:txBody>
      </p:sp>
      <p:sp>
        <p:nvSpPr>
          <p:cNvPr id="3" name="Content Placeholder 2"/>
          <p:cNvSpPr>
            <a:spLocks noGrp="1"/>
          </p:cNvSpPr>
          <p:nvPr>
            <p:ph idx="1"/>
          </p:nvPr>
        </p:nvSpPr>
        <p:spPr>
          <a:xfrm>
            <a:off x="1104900" y="1600200"/>
            <a:ext cx="10461458" cy="833907"/>
          </a:xfrm>
        </p:spPr>
        <p:txBody>
          <a:bodyPr>
            <a:normAutofit/>
          </a:bodyPr>
          <a:lstStyle/>
          <a:p>
            <a:r>
              <a:rPr lang="en-US" dirty="0"/>
              <a:t>Examples show how to use naïve Bayes to predict whether employees would enroll in an onsite educational program.</a:t>
            </a:r>
          </a:p>
        </p:txBody>
      </p:sp>
      <p:pic>
        <p:nvPicPr>
          <p:cNvPr id="4" name="Picture 3"/>
          <p:cNvPicPr>
            <a:picLocks noChangeAspect="1"/>
          </p:cNvPicPr>
          <p:nvPr/>
        </p:nvPicPr>
        <p:blipFill>
          <a:blip r:embed="rId2"/>
          <a:stretch>
            <a:fillRect/>
          </a:stretch>
        </p:blipFill>
        <p:spPr>
          <a:xfrm>
            <a:off x="863525" y="2434107"/>
            <a:ext cx="7285088" cy="1047327"/>
          </a:xfrm>
          <a:prstGeom prst="rect">
            <a:avLst/>
          </a:prstGeom>
        </p:spPr>
      </p:pic>
      <p:pic>
        <p:nvPicPr>
          <p:cNvPr id="6" name="Picture 5"/>
          <p:cNvPicPr>
            <a:picLocks noChangeAspect="1"/>
          </p:cNvPicPr>
          <p:nvPr/>
        </p:nvPicPr>
        <p:blipFill>
          <a:blip r:embed="rId3"/>
          <a:stretch>
            <a:fillRect/>
          </a:stretch>
        </p:blipFill>
        <p:spPr>
          <a:xfrm>
            <a:off x="1104900" y="3405576"/>
            <a:ext cx="5442454" cy="2325523"/>
          </a:xfrm>
          <a:prstGeom prst="rect">
            <a:avLst/>
          </a:prstGeom>
        </p:spPr>
      </p:pic>
    </p:spTree>
    <p:extLst>
      <p:ext uri="{BB962C8B-B14F-4D97-AF65-F5344CB8AC3E}">
        <p14:creationId xmlns:p14="http://schemas.microsoft.com/office/powerpoint/2010/main" val="3833915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2.5 Naïve Bayes in R                                                            2/9</a:t>
            </a:r>
            <a:endParaRPr lang="en-US" dirty="0"/>
          </a:p>
        </p:txBody>
      </p:sp>
      <p:sp>
        <p:nvSpPr>
          <p:cNvPr id="3" name="Content Placeholder 2"/>
          <p:cNvSpPr>
            <a:spLocks noGrp="1"/>
          </p:cNvSpPr>
          <p:nvPr>
            <p:ph idx="1"/>
          </p:nvPr>
        </p:nvSpPr>
        <p:spPr>
          <a:xfrm>
            <a:off x="1104900" y="1600200"/>
            <a:ext cx="4042287" cy="3605981"/>
          </a:xfrm>
        </p:spPr>
        <p:txBody>
          <a:bodyPr>
            <a:normAutofit/>
          </a:bodyPr>
          <a:lstStyle/>
          <a:p>
            <a:r>
              <a:rPr lang="en-US" dirty="0"/>
              <a:t>The last record of the CSV is used later for illustrative purposes as a test case. </a:t>
            </a:r>
          </a:p>
          <a:p>
            <a:r>
              <a:rPr lang="en-US" dirty="0"/>
              <a:t>It does not include a value for the output variable </a:t>
            </a:r>
            <a:r>
              <a:rPr lang="en-US" i="1" dirty="0"/>
              <a:t>Enrolls</a:t>
            </a:r>
            <a:r>
              <a:rPr lang="en-US" dirty="0"/>
              <a:t>, which should be predicted using the naïve Bayes classifier built from the training set.</a:t>
            </a:r>
          </a:p>
        </p:txBody>
      </p:sp>
      <p:pic>
        <p:nvPicPr>
          <p:cNvPr id="5" name="Picture 4"/>
          <p:cNvPicPr>
            <a:picLocks noChangeAspect="1"/>
          </p:cNvPicPr>
          <p:nvPr/>
        </p:nvPicPr>
        <p:blipFill>
          <a:blip r:embed="rId2"/>
          <a:stretch>
            <a:fillRect/>
          </a:stretch>
        </p:blipFill>
        <p:spPr>
          <a:xfrm>
            <a:off x="5259482" y="1442378"/>
            <a:ext cx="6327058" cy="5415622"/>
          </a:xfrm>
          <a:prstGeom prst="rect">
            <a:avLst/>
          </a:prstGeom>
        </p:spPr>
      </p:pic>
    </p:spTree>
    <p:extLst>
      <p:ext uri="{BB962C8B-B14F-4D97-AF65-F5344CB8AC3E}">
        <p14:creationId xmlns:p14="http://schemas.microsoft.com/office/powerpoint/2010/main" val="2300677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2.5 Naïve Bayes in R                                                            3/9</a:t>
            </a:r>
            <a:endParaRPr lang="en-US" dirty="0"/>
          </a:p>
        </p:txBody>
      </p:sp>
      <p:sp>
        <p:nvSpPr>
          <p:cNvPr id="3" name="Content Placeholder 2"/>
          <p:cNvSpPr>
            <a:spLocks noGrp="1"/>
          </p:cNvSpPr>
          <p:nvPr>
            <p:ph idx="1"/>
          </p:nvPr>
        </p:nvSpPr>
        <p:spPr>
          <a:xfrm>
            <a:off x="1104900" y="1364227"/>
            <a:ext cx="11087100" cy="2057399"/>
          </a:xfrm>
        </p:spPr>
        <p:txBody>
          <a:bodyPr>
            <a:normAutofit fontScale="85000" lnSpcReduction="20000"/>
          </a:bodyPr>
          <a:lstStyle/>
          <a:p>
            <a:r>
              <a:rPr lang="en-US" dirty="0"/>
              <a:t>First method shown here is to build a naïve Bayes classifier from scratch by manually computing the probability scores. </a:t>
            </a:r>
          </a:p>
          <a:p>
            <a:r>
              <a:rPr lang="en-US" dirty="0"/>
              <a:t>First step in building a classifier is to compute the prior probabilities of the attributes, including </a:t>
            </a:r>
            <a:r>
              <a:rPr lang="en-US" i="1" dirty="0"/>
              <a:t>Age</a:t>
            </a:r>
            <a:r>
              <a:rPr lang="en-US" dirty="0"/>
              <a:t>, </a:t>
            </a:r>
            <a:r>
              <a:rPr lang="en-US" i="1" dirty="0"/>
              <a:t>Income</a:t>
            </a:r>
            <a:r>
              <a:rPr lang="en-US" dirty="0"/>
              <a:t>, </a:t>
            </a:r>
            <a:r>
              <a:rPr lang="en-US" i="1" dirty="0" err="1"/>
              <a:t>JobSatisfaction</a:t>
            </a:r>
            <a:r>
              <a:rPr lang="en-US" dirty="0"/>
              <a:t>, and </a:t>
            </a:r>
            <a:r>
              <a:rPr lang="en-US" i="1" dirty="0"/>
              <a:t>Desire</a:t>
            </a:r>
            <a:r>
              <a:rPr lang="en-US" dirty="0"/>
              <a:t>. According to the naïve Bayes classifier, these attributes are conditionally independent. The dependent variable (output variable) is </a:t>
            </a:r>
            <a:r>
              <a:rPr lang="en-US" i="1" dirty="0"/>
              <a:t>Enrolls</a:t>
            </a:r>
            <a:r>
              <a:rPr lang="en-US" dirty="0"/>
              <a:t>.</a:t>
            </a:r>
          </a:p>
          <a:p>
            <a:r>
              <a:rPr lang="en-US" dirty="0"/>
              <a:t>Compute the prior probabilities </a:t>
            </a:r>
            <a:r>
              <a:rPr lang="en-US" i="1" dirty="0"/>
              <a:t>P </a:t>
            </a:r>
            <a:r>
              <a:rPr lang="en-US" dirty="0"/>
              <a:t>(</a:t>
            </a:r>
            <a:r>
              <a:rPr lang="en-US" i="1" dirty="0"/>
              <a:t>ci </a:t>
            </a:r>
            <a:r>
              <a:rPr lang="en-US" dirty="0"/>
              <a:t>) for </a:t>
            </a:r>
            <a:r>
              <a:rPr lang="en-US" i="1" dirty="0"/>
              <a:t>Enrolls</a:t>
            </a:r>
            <a:r>
              <a:rPr lang="en-US" dirty="0"/>
              <a:t>, where </a:t>
            </a:r>
            <a:r>
              <a:rPr lang="en-US" i="1" dirty="0"/>
              <a:t>ci </a:t>
            </a:r>
            <a:r>
              <a:rPr lang="en-US" dirty="0"/>
              <a:t>∈</a:t>
            </a:r>
            <a:r>
              <a:rPr lang="en-US" i="1" dirty="0"/>
              <a:t>C </a:t>
            </a:r>
            <a:r>
              <a:rPr lang="en-US" dirty="0"/>
              <a:t>and </a:t>
            </a:r>
            <a:r>
              <a:rPr lang="en-US" i="1" dirty="0"/>
              <a:t>C </a:t>
            </a:r>
            <a:r>
              <a:rPr lang="en-US" dirty="0"/>
              <a:t>={</a:t>
            </a:r>
            <a:r>
              <a:rPr lang="en-US" i="1" dirty="0" err="1"/>
              <a:t>Yes</a:t>
            </a:r>
            <a:r>
              <a:rPr lang="en-US" dirty="0" err="1"/>
              <a:t>,</a:t>
            </a:r>
            <a:r>
              <a:rPr lang="en-US" i="1" dirty="0" err="1"/>
              <a:t>No</a:t>
            </a:r>
            <a:r>
              <a:rPr lang="en-US" dirty="0"/>
              <a:t>}.</a:t>
            </a:r>
          </a:p>
        </p:txBody>
      </p:sp>
      <p:pic>
        <p:nvPicPr>
          <p:cNvPr id="4" name="Picture 3"/>
          <p:cNvPicPr>
            <a:picLocks noChangeAspect="1"/>
          </p:cNvPicPr>
          <p:nvPr/>
        </p:nvPicPr>
        <p:blipFill>
          <a:blip r:embed="rId2"/>
          <a:stretch>
            <a:fillRect/>
          </a:stretch>
        </p:blipFill>
        <p:spPr>
          <a:xfrm>
            <a:off x="1158220" y="3428688"/>
            <a:ext cx="4937021" cy="1917290"/>
          </a:xfrm>
          <a:prstGeom prst="rect">
            <a:avLst/>
          </a:prstGeom>
        </p:spPr>
      </p:pic>
      <p:sp>
        <p:nvSpPr>
          <p:cNvPr id="5" name="TextBox 4"/>
          <p:cNvSpPr txBox="1"/>
          <p:nvPr/>
        </p:nvSpPr>
        <p:spPr>
          <a:xfrm>
            <a:off x="1104900" y="5559831"/>
            <a:ext cx="10878093" cy="646331"/>
          </a:xfrm>
          <a:prstGeom prst="rect">
            <a:avLst/>
          </a:prstGeom>
          <a:noFill/>
        </p:spPr>
        <p:txBody>
          <a:bodyPr wrap="square" rtlCol="0">
            <a:spAutoFit/>
          </a:bodyPr>
          <a:lstStyle/>
          <a:p>
            <a:r>
              <a:rPr lang="en-US" dirty="0"/>
              <a:t>Next step is to compute conditional probabilities </a:t>
            </a:r>
            <a:r>
              <a:rPr lang="en-US" i="1" dirty="0"/>
              <a:t>P</a:t>
            </a:r>
            <a:r>
              <a:rPr lang="en-US" dirty="0"/>
              <a:t>(</a:t>
            </a:r>
            <a:r>
              <a:rPr lang="en-US" i="1" dirty="0"/>
              <a:t>A</a:t>
            </a:r>
            <a:r>
              <a:rPr lang="en-US" dirty="0"/>
              <a:t>|</a:t>
            </a:r>
            <a:r>
              <a:rPr lang="en-US" i="1" dirty="0"/>
              <a:t>C</a:t>
            </a:r>
            <a:r>
              <a:rPr lang="en-US" dirty="0"/>
              <a:t>),</a:t>
            </a:r>
          </a:p>
          <a:p>
            <a:r>
              <a:rPr lang="en-US" dirty="0"/>
              <a:t>where </a:t>
            </a:r>
            <a:r>
              <a:rPr lang="en-US" i="1" dirty="0"/>
              <a:t>A</a:t>
            </a:r>
            <a:r>
              <a:rPr lang="en-US" dirty="0"/>
              <a:t>={</a:t>
            </a:r>
            <a:r>
              <a:rPr lang="en-US" dirty="0" err="1"/>
              <a:t>Age,Income</a:t>
            </a:r>
            <a:r>
              <a:rPr lang="en-US" dirty="0"/>
              <a:t>, </a:t>
            </a:r>
            <a:r>
              <a:rPr lang="en-US" dirty="0" err="1"/>
              <a:t>JobSatisfaction,Desire</a:t>
            </a:r>
            <a:r>
              <a:rPr lang="en-US" dirty="0"/>
              <a:t>} and </a:t>
            </a:r>
            <a:r>
              <a:rPr lang="en-US" i="1" dirty="0"/>
              <a:t>C </a:t>
            </a:r>
            <a:r>
              <a:rPr lang="en-US" dirty="0"/>
              <a:t>={</a:t>
            </a:r>
            <a:r>
              <a:rPr lang="en-US" i="1" dirty="0" err="1"/>
              <a:t>Yes</a:t>
            </a:r>
            <a:r>
              <a:rPr lang="en-US" dirty="0" err="1"/>
              <a:t>,</a:t>
            </a:r>
            <a:r>
              <a:rPr lang="en-US" i="1" dirty="0" err="1"/>
              <a:t>No</a:t>
            </a:r>
            <a:r>
              <a:rPr lang="en-US" dirty="0"/>
              <a:t>}.</a:t>
            </a:r>
          </a:p>
        </p:txBody>
      </p:sp>
    </p:spTree>
    <p:extLst>
      <p:ext uri="{BB962C8B-B14F-4D97-AF65-F5344CB8AC3E}">
        <p14:creationId xmlns:p14="http://schemas.microsoft.com/office/powerpoint/2010/main" val="4101467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2.5 Naïve Bayes in R                                                            4/9</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001661" y="1496961"/>
            <a:ext cx="6537258" cy="5071328"/>
          </a:xfrm>
          <a:prstGeom prst="rect">
            <a:avLst/>
          </a:prstGeom>
        </p:spPr>
      </p:pic>
      <p:pic>
        <p:nvPicPr>
          <p:cNvPr id="5" name="Picture 4"/>
          <p:cNvPicPr>
            <a:picLocks noChangeAspect="1"/>
          </p:cNvPicPr>
          <p:nvPr/>
        </p:nvPicPr>
        <p:blipFill>
          <a:blip r:embed="rId3"/>
          <a:stretch>
            <a:fillRect/>
          </a:stretch>
        </p:blipFill>
        <p:spPr>
          <a:xfrm>
            <a:off x="7538919" y="4032625"/>
            <a:ext cx="4124901" cy="2629267"/>
          </a:xfrm>
          <a:prstGeom prst="rect">
            <a:avLst/>
          </a:prstGeom>
        </p:spPr>
      </p:pic>
      <p:sp>
        <p:nvSpPr>
          <p:cNvPr id="6" name="TextBox 5"/>
          <p:cNvSpPr txBox="1"/>
          <p:nvPr/>
        </p:nvSpPr>
        <p:spPr>
          <a:xfrm>
            <a:off x="7727959" y="3701534"/>
            <a:ext cx="1056700" cy="369332"/>
          </a:xfrm>
          <a:prstGeom prst="rect">
            <a:avLst/>
          </a:prstGeom>
          <a:noFill/>
        </p:spPr>
        <p:txBody>
          <a:bodyPr wrap="none" rtlCol="0">
            <a:spAutoFit/>
          </a:bodyPr>
          <a:lstStyle/>
          <a:p>
            <a:r>
              <a:rPr lang="en-US" dirty="0"/>
              <a:t>continue</a:t>
            </a:r>
          </a:p>
        </p:txBody>
      </p:sp>
    </p:spTree>
    <p:extLst>
      <p:ext uri="{BB962C8B-B14F-4D97-AF65-F5344CB8AC3E}">
        <p14:creationId xmlns:p14="http://schemas.microsoft.com/office/powerpoint/2010/main" val="1018870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4162" y="76200"/>
            <a:ext cx="9441420" cy="1096962"/>
          </a:xfrm>
        </p:spPr>
        <p:txBody>
          <a:bodyPr/>
          <a:lstStyle/>
          <a:p>
            <a:r>
              <a:rPr lang="en-US" b="1" dirty="0"/>
              <a:t>1.1 Decision Trees                                                           3/9</a:t>
            </a:r>
            <a:endParaRPr lang="en-US" dirty="0"/>
          </a:p>
        </p:txBody>
      </p:sp>
      <p:sp>
        <p:nvSpPr>
          <p:cNvPr id="3" name="Content Placeholder 2"/>
          <p:cNvSpPr>
            <a:spLocks noGrp="1"/>
          </p:cNvSpPr>
          <p:nvPr>
            <p:ph idx="1"/>
          </p:nvPr>
        </p:nvSpPr>
        <p:spPr/>
        <p:txBody>
          <a:bodyPr>
            <a:normAutofit fontScale="92500" lnSpcReduction="10000"/>
          </a:bodyPr>
          <a:lstStyle/>
          <a:p>
            <a:r>
              <a:rPr lang="en-US" dirty="0"/>
              <a:t>A decision tree can be converted into a set of decision rules.  For example,</a:t>
            </a:r>
            <a:r>
              <a:rPr lang="en-US" i="1" dirty="0"/>
              <a:t> income </a:t>
            </a:r>
            <a:r>
              <a:rPr lang="en-US" dirty="0"/>
              <a:t>and </a:t>
            </a:r>
            <a:r>
              <a:rPr lang="en-US" i="1" dirty="0" err="1"/>
              <a:t>mortgage_amount</a:t>
            </a:r>
            <a:r>
              <a:rPr lang="en-US" i="1" dirty="0"/>
              <a:t> </a:t>
            </a:r>
            <a:r>
              <a:rPr lang="en-US" dirty="0"/>
              <a:t>are input variables, and the response is the output variable </a:t>
            </a:r>
            <a:r>
              <a:rPr lang="en-US" i="1" dirty="0"/>
              <a:t>default </a:t>
            </a:r>
            <a:r>
              <a:rPr lang="en-US" dirty="0"/>
              <a:t>with a probability score.</a:t>
            </a:r>
          </a:p>
          <a:p>
            <a:pPr marL="0" indent="0">
              <a:buNone/>
            </a:pPr>
            <a:endParaRPr lang="en-US" dirty="0"/>
          </a:p>
          <a:p>
            <a:endParaRPr lang="en-US" dirty="0"/>
          </a:p>
          <a:p>
            <a:r>
              <a:rPr lang="en-US" dirty="0"/>
              <a:t>Decision trees have two varieties: </a:t>
            </a:r>
            <a:r>
              <a:rPr lang="en-US" b="1" i="1" dirty="0"/>
              <a:t>classification trees </a:t>
            </a:r>
            <a:r>
              <a:rPr lang="en-US" dirty="0"/>
              <a:t>and </a:t>
            </a:r>
            <a:r>
              <a:rPr lang="en-US" b="1" i="1" dirty="0"/>
              <a:t>regression trees</a:t>
            </a:r>
          </a:p>
          <a:p>
            <a:r>
              <a:rPr lang="en-US" b="1" dirty="0"/>
              <a:t>Classification trees</a:t>
            </a:r>
            <a:r>
              <a:rPr lang="en-US" dirty="0"/>
              <a:t> usually apply to output variables that are categorical—often binary—in nature, such as yes or no, purchase or not purchase, and so on.</a:t>
            </a:r>
          </a:p>
          <a:p>
            <a:r>
              <a:rPr lang="en-US" b="1" dirty="0"/>
              <a:t>Regression trees</a:t>
            </a:r>
            <a:r>
              <a:rPr lang="en-US" dirty="0"/>
              <a:t> can apply to output variables that are numeric or continuous, such as the predicted price of a consumer good or the likelihood a subscription will be purchased</a:t>
            </a:r>
          </a:p>
        </p:txBody>
      </p:sp>
      <p:pic>
        <p:nvPicPr>
          <p:cNvPr id="4" name="Picture 3"/>
          <p:cNvPicPr>
            <a:picLocks noChangeAspect="1"/>
          </p:cNvPicPr>
          <p:nvPr/>
        </p:nvPicPr>
        <p:blipFill>
          <a:blip r:embed="rId2"/>
          <a:stretch>
            <a:fillRect/>
          </a:stretch>
        </p:blipFill>
        <p:spPr>
          <a:xfrm>
            <a:off x="1239335" y="2601138"/>
            <a:ext cx="6665397" cy="837936"/>
          </a:xfrm>
          <a:prstGeom prst="rect">
            <a:avLst/>
          </a:prstGeom>
        </p:spPr>
      </p:pic>
    </p:spTree>
    <p:extLst>
      <p:ext uri="{BB962C8B-B14F-4D97-AF65-F5344CB8AC3E}">
        <p14:creationId xmlns:p14="http://schemas.microsoft.com/office/powerpoint/2010/main" val="1325681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2.5 Naïve Bayes in R                                                            5/9</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04900" y="1347433"/>
            <a:ext cx="6166055" cy="5241638"/>
          </a:xfrm>
          <a:prstGeom prst="rect">
            <a:avLst/>
          </a:prstGeom>
        </p:spPr>
      </p:pic>
    </p:spTree>
    <p:extLst>
      <p:ext uri="{BB962C8B-B14F-4D97-AF65-F5344CB8AC3E}">
        <p14:creationId xmlns:p14="http://schemas.microsoft.com/office/powerpoint/2010/main" val="2118047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2.5 Naïve Bayes in R                                                            6/9</a:t>
            </a:r>
            <a:endParaRPr lang="en-US" dirty="0"/>
          </a:p>
        </p:txBody>
      </p:sp>
      <p:sp>
        <p:nvSpPr>
          <p:cNvPr id="3" name="Content Placeholder 2"/>
          <p:cNvSpPr>
            <a:spLocks noGrp="1"/>
          </p:cNvSpPr>
          <p:nvPr>
            <p:ph idx="1"/>
          </p:nvPr>
        </p:nvSpPr>
        <p:spPr>
          <a:xfrm>
            <a:off x="1104900" y="1600200"/>
            <a:ext cx="9982200" cy="2853813"/>
          </a:xfrm>
        </p:spPr>
        <p:txBody>
          <a:bodyPr>
            <a:normAutofit/>
          </a:bodyPr>
          <a:lstStyle/>
          <a:p>
            <a:r>
              <a:rPr lang="en-US" dirty="0"/>
              <a:t>Function takes the form of </a:t>
            </a:r>
            <a:r>
              <a:rPr lang="en-US" dirty="0" err="1"/>
              <a:t>naiveBayes</a:t>
            </a:r>
            <a:r>
              <a:rPr lang="en-US" dirty="0"/>
              <a:t>(formula, data,...), where the arguments are defined as follows.</a:t>
            </a:r>
          </a:p>
          <a:p>
            <a:pPr lvl="1"/>
            <a:r>
              <a:rPr lang="en-US" b="1" dirty="0"/>
              <a:t>formula: </a:t>
            </a:r>
            <a:r>
              <a:rPr lang="en-US" dirty="0"/>
              <a:t>A formula of the form class ~ x1 + x2 + ... assuming x1, x2… are conditionally independent</a:t>
            </a:r>
          </a:p>
          <a:p>
            <a:pPr lvl="1"/>
            <a:r>
              <a:rPr lang="en-US" b="1" dirty="0"/>
              <a:t>data: </a:t>
            </a:r>
            <a:r>
              <a:rPr lang="en-US" dirty="0"/>
              <a:t>A data frame of factors</a:t>
            </a:r>
          </a:p>
          <a:p>
            <a:r>
              <a:rPr lang="en-US" dirty="0"/>
              <a:t>Use the following code snippet to execute the model and display the results.</a:t>
            </a:r>
          </a:p>
        </p:txBody>
      </p:sp>
      <p:pic>
        <p:nvPicPr>
          <p:cNvPr id="4" name="Picture 3"/>
          <p:cNvPicPr>
            <a:picLocks noChangeAspect="1"/>
          </p:cNvPicPr>
          <p:nvPr/>
        </p:nvPicPr>
        <p:blipFill>
          <a:blip r:embed="rId2"/>
          <a:stretch>
            <a:fillRect/>
          </a:stretch>
        </p:blipFill>
        <p:spPr>
          <a:xfrm>
            <a:off x="1104900" y="4205223"/>
            <a:ext cx="8076557" cy="1351656"/>
          </a:xfrm>
          <a:prstGeom prst="rect">
            <a:avLst/>
          </a:prstGeom>
        </p:spPr>
      </p:pic>
      <p:sp>
        <p:nvSpPr>
          <p:cNvPr id="5" name="TextBox 4"/>
          <p:cNvSpPr txBox="1"/>
          <p:nvPr/>
        </p:nvSpPr>
        <p:spPr>
          <a:xfrm>
            <a:off x="1104900" y="5722375"/>
            <a:ext cx="9584675" cy="646331"/>
          </a:xfrm>
          <a:prstGeom prst="rect">
            <a:avLst/>
          </a:prstGeom>
          <a:noFill/>
        </p:spPr>
        <p:txBody>
          <a:bodyPr wrap="none" rtlCol="0">
            <a:spAutoFit/>
          </a:bodyPr>
          <a:lstStyle/>
          <a:p>
            <a:r>
              <a:rPr lang="en-US" dirty="0"/>
              <a:t>The output that follows shows that the probabilities of </a:t>
            </a:r>
            <a:r>
              <a:rPr lang="en-US" i="1" dirty="0"/>
              <a:t>model </a:t>
            </a:r>
            <a:r>
              <a:rPr lang="en-US" dirty="0"/>
              <a:t>match the probabilities from the</a:t>
            </a:r>
          </a:p>
          <a:p>
            <a:r>
              <a:rPr lang="en-US" dirty="0"/>
              <a:t>previous method. </a:t>
            </a:r>
          </a:p>
        </p:txBody>
      </p:sp>
    </p:spTree>
    <p:extLst>
      <p:ext uri="{BB962C8B-B14F-4D97-AF65-F5344CB8AC3E}">
        <p14:creationId xmlns:p14="http://schemas.microsoft.com/office/powerpoint/2010/main" val="257330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2.5 Naïve Bayes in R                                                            7/9</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247829" y="1456701"/>
            <a:ext cx="3620005" cy="4534533"/>
          </a:xfrm>
          <a:prstGeom prst="rect">
            <a:avLst/>
          </a:prstGeom>
        </p:spPr>
      </p:pic>
      <p:pic>
        <p:nvPicPr>
          <p:cNvPr id="5" name="Picture 4"/>
          <p:cNvPicPr>
            <a:picLocks noChangeAspect="1"/>
          </p:cNvPicPr>
          <p:nvPr/>
        </p:nvPicPr>
        <p:blipFill>
          <a:blip r:embed="rId3"/>
          <a:stretch>
            <a:fillRect/>
          </a:stretch>
        </p:blipFill>
        <p:spPr>
          <a:xfrm>
            <a:off x="6227388" y="5010022"/>
            <a:ext cx="3896269" cy="981212"/>
          </a:xfrm>
          <a:prstGeom prst="rect">
            <a:avLst/>
          </a:prstGeom>
        </p:spPr>
      </p:pic>
    </p:spTree>
    <p:extLst>
      <p:ext uri="{BB962C8B-B14F-4D97-AF65-F5344CB8AC3E}">
        <p14:creationId xmlns:p14="http://schemas.microsoft.com/office/powerpoint/2010/main" val="1640341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2.5 Naïve Bayes in R                                                            8/9</a:t>
            </a:r>
            <a:endParaRPr lang="en-US" dirty="0"/>
          </a:p>
        </p:txBody>
      </p:sp>
      <p:sp>
        <p:nvSpPr>
          <p:cNvPr id="3" name="Content Placeholder 2"/>
          <p:cNvSpPr>
            <a:spLocks noGrp="1"/>
          </p:cNvSpPr>
          <p:nvPr>
            <p:ph idx="1"/>
          </p:nvPr>
        </p:nvSpPr>
        <p:spPr>
          <a:xfrm>
            <a:off x="1104900" y="1600200"/>
            <a:ext cx="9982200" cy="759542"/>
          </a:xfrm>
        </p:spPr>
        <p:txBody>
          <a:bodyPr/>
          <a:lstStyle/>
          <a:p>
            <a:r>
              <a:rPr lang="en-US" dirty="0"/>
              <a:t>Next, predicting the outcome of </a:t>
            </a:r>
            <a:r>
              <a:rPr lang="en-US" i="1" dirty="0"/>
              <a:t>Enrolls </a:t>
            </a:r>
            <a:r>
              <a:rPr lang="en-US" dirty="0"/>
              <a:t>with the </a:t>
            </a:r>
            <a:r>
              <a:rPr lang="en-US" i="1" dirty="0" err="1"/>
              <a:t>testdata</a:t>
            </a:r>
            <a:r>
              <a:rPr lang="en-US" i="1" dirty="0"/>
              <a:t> </a:t>
            </a:r>
            <a:r>
              <a:rPr lang="en-US" dirty="0"/>
              <a:t>shows the result is </a:t>
            </a:r>
            <a:r>
              <a:rPr lang="en-US" i="1" dirty="0"/>
              <a:t>Enrolls</a:t>
            </a:r>
            <a:r>
              <a:rPr lang="en-US" dirty="0"/>
              <a:t>=Yes.</a:t>
            </a:r>
          </a:p>
        </p:txBody>
      </p:sp>
      <p:pic>
        <p:nvPicPr>
          <p:cNvPr id="4" name="Picture 3"/>
          <p:cNvPicPr>
            <a:picLocks noChangeAspect="1"/>
          </p:cNvPicPr>
          <p:nvPr/>
        </p:nvPicPr>
        <p:blipFill>
          <a:blip r:embed="rId2"/>
          <a:stretch>
            <a:fillRect/>
          </a:stretch>
        </p:blipFill>
        <p:spPr>
          <a:xfrm>
            <a:off x="1104900" y="2359742"/>
            <a:ext cx="5249008" cy="1009791"/>
          </a:xfrm>
          <a:prstGeom prst="rect">
            <a:avLst/>
          </a:prstGeom>
        </p:spPr>
      </p:pic>
      <p:sp>
        <p:nvSpPr>
          <p:cNvPr id="5" name="TextBox 4"/>
          <p:cNvSpPr txBox="1"/>
          <p:nvPr/>
        </p:nvSpPr>
        <p:spPr>
          <a:xfrm>
            <a:off x="1104901" y="3413305"/>
            <a:ext cx="9980682" cy="923330"/>
          </a:xfrm>
          <a:prstGeom prst="rect">
            <a:avLst/>
          </a:prstGeom>
          <a:noFill/>
        </p:spPr>
        <p:txBody>
          <a:bodyPr wrap="square" rtlCol="0">
            <a:spAutoFit/>
          </a:bodyPr>
          <a:lstStyle/>
          <a:p>
            <a:r>
              <a:rPr lang="en-US" dirty="0"/>
              <a:t>The </a:t>
            </a:r>
            <a:r>
              <a:rPr lang="en-US" i="1" dirty="0" err="1"/>
              <a:t>naiveBayes</a:t>
            </a:r>
            <a:r>
              <a:rPr lang="en-US" i="1" dirty="0"/>
              <a:t> </a:t>
            </a:r>
            <a:r>
              <a:rPr lang="en-US" dirty="0"/>
              <a:t>function accepts a Laplace parameter that allows the customization of the </a:t>
            </a:r>
            <a:r>
              <a:rPr lang="en-US" i="1" dirty="0"/>
              <a:t>ε </a:t>
            </a:r>
            <a:r>
              <a:rPr lang="en-US" dirty="0"/>
              <a:t>value of Equation 7-17 for the Laplace smoothing. </a:t>
            </a:r>
          </a:p>
          <a:p>
            <a:r>
              <a:rPr lang="en-US" dirty="0"/>
              <a:t>The code shows with Laplace smoothing </a:t>
            </a:r>
            <a:r>
              <a:rPr lang="en-US" i="1" dirty="0"/>
              <a:t>ε</a:t>
            </a:r>
            <a:r>
              <a:rPr lang="en-US" dirty="0"/>
              <a:t>=0.01 for prediction</a:t>
            </a:r>
          </a:p>
        </p:txBody>
      </p:sp>
      <p:pic>
        <p:nvPicPr>
          <p:cNvPr id="6" name="Picture 5"/>
          <p:cNvPicPr>
            <a:picLocks noChangeAspect="1"/>
          </p:cNvPicPr>
          <p:nvPr/>
        </p:nvPicPr>
        <p:blipFill>
          <a:blip r:embed="rId3"/>
          <a:stretch>
            <a:fillRect/>
          </a:stretch>
        </p:blipFill>
        <p:spPr>
          <a:xfrm>
            <a:off x="1104900" y="4336635"/>
            <a:ext cx="4096322" cy="2248214"/>
          </a:xfrm>
          <a:prstGeom prst="rect">
            <a:avLst/>
          </a:prstGeom>
        </p:spPr>
      </p:pic>
    </p:spTree>
    <p:extLst>
      <p:ext uri="{BB962C8B-B14F-4D97-AF65-F5344CB8AC3E}">
        <p14:creationId xmlns:p14="http://schemas.microsoft.com/office/powerpoint/2010/main" val="1084544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2.5 Naïve Bayes in R                                                            9/9</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04900" y="1644990"/>
            <a:ext cx="4794455" cy="4685764"/>
          </a:xfrm>
          <a:prstGeom prst="rect">
            <a:avLst/>
          </a:prstGeom>
        </p:spPr>
      </p:pic>
    </p:spTree>
    <p:extLst>
      <p:ext uri="{BB962C8B-B14F-4D97-AF65-F5344CB8AC3E}">
        <p14:creationId xmlns:p14="http://schemas.microsoft.com/office/powerpoint/2010/main" val="706706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Diagnostics of Classifiers                                        1/8</a:t>
            </a:r>
            <a:endParaRPr lang="en-US" dirty="0"/>
          </a:p>
        </p:txBody>
      </p:sp>
      <p:sp>
        <p:nvSpPr>
          <p:cNvPr id="3" name="Content Placeholder 2"/>
          <p:cNvSpPr>
            <a:spLocks noGrp="1"/>
          </p:cNvSpPr>
          <p:nvPr>
            <p:ph idx="1"/>
          </p:nvPr>
        </p:nvSpPr>
        <p:spPr>
          <a:xfrm>
            <a:off x="978794" y="1503948"/>
            <a:ext cx="11004658" cy="5041232"/>
          </a:xfrm>
        </p:spPr>
        <p:txBody>
          <a:bodyPr>
            <a:noAutofit/>
          </a:bodyPr>
          <a:lstStyle/>
          <a:p>
            <a:r>
              <a:rPr lang="en-US" sz="1900" dirty="0"/>
              <a:t>Few tools designed to evaluate the performance of a classifier. </a:t>
            </a:r>
          </a:p>
          <a:p>
            <a:r>
              <a:rPr lang="en-US" sz="1900" dirty="0"/>
              <a:t>A </a:t>
            </a:r>
            <a:r>
              <a:rPr lang="en-US" sz="1900" b="1" i="1" dirty="0"/>
              <a:t>confusion matrix </a:t>
            </a:r>
            <a:r>
              <a:rPr lang="en-US" sz="1900" dirty="0"/>
              <a:t>is a specific table layout that allows visualization of the performance of a classifier. Table 7-6 shows the confusion matrix for a two-class classifier.</a:t>
            </a:r>
          </a:p>
          <a:p>
            <a:r>
              <a:rPr lang="en-US" sz="1900" b="1" i="1" dirty="0"/>
              <a:t>True positives </a:t>
            </a:r>
            <a:r>
              <a:rPr lang="en-US" sz="1900" dirty="0"/>
              <a:t>(TP) are the number of positive instances the classifier correctly identified as positive.</a:t>
            </a:r>
          </a:p>
          <a:p>
            <a:r>
              <a:rPr lang="en-US" sz="1900" b="1" i="1" dirty="0"/>
              <a:t>False positives </a:t>
            </a:r>
            <a:r>
              <a:rPr lang="en-US" sz="1900" dirty="0"/>
              <a:t>(FP) are the number of instances in which the classifier identified as positive but in reality are negative</a:t>
            </a:r>
          </a:p>
          <a:p>
            <a:r>
              <a:rPr lang="en-US" sz="1900" b="1" i="1" dirty="0"/>
              <a:t>True negatives </a:t>
            </a:r>
            <a:r>
              <a:rPr lang="en-US" sz="1900" dirty="0"/>
              <a:t>(TN) are the number of negative instances the classifier correctly identified as negative. </a:t>
            </a:r>
          </a:p>
          <a:p>
            <a:r>
              <a:rPr lang="en-US" sz="1900" b="1" i="1" dirty="0"/>
              <a:t>False negatives </a:t>
            </a:r>
            <a:r>
              <a:rPr lang="en-US" sz="1900" dirty="0"/>
              <a:t>(FN) are the number of instances classified as negative but in reality are positive. </a:t>
            </a:r>
          </a:p>
          <a:p>
            <a:r>
              <a:rPr lang="en-US" sz="1900" dirty="0"/>
              <a:t>In a two-class classification, a preset threshold may be used to separate positives from negatives. TP and TN are the correct guesses. </a:t>
            </a:r>
          </a:p>
          <a:p>
            <a:r>
              <a:rPr lang="en-US" sz="1900" dirty="0"/>
              <a:t>A good classifier should have large TP and TN and small (ideally zero) numbers for FP and FN.</a:t>
            </a:r>
          </a:p>
        </p:txBody>
      </p:sp>
    </p:spTree>
    <p:extLst>
      <p:ext uri="{BB962C8B-B14F-4D97-AF65-F5344CB8AC3E}">
        <p14:creationId xmlns:p14="http://schemas.microsoft.com/office/powerpoint/2010/main" val="1793779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US" dirty="0"/>
          </a:p>
        </p:txBody>
      </p:sp>
      <p:sp>
        <p:nvSpPr>
          <p:cNvPr id="2" name="Title 1"/>
          <p:cNvSpPr>
            <a:spLocks noGrp="1"/>
          </p:cNvSpPr>
          <p:nvPr>
            <p:ph type="title"/>
          </p:nvPr>
        </p:nvSpPr>
        <p:spPr/>
        <p:txBody>
          <a:bodyPr/>
          <a:lstStyle/>
          <a:p>
            <a:r>
              <a:rPr lang="en-US" b="1" dirty="0"/>
              <a:t>3 Diagnostics of Classifiers                                        2/8</a:t>
            </a:r>
            <a:endParaRPr lang="en-US" dirty="0"/>
          </a:p>
        </p:txBody>
      </p:sp>
      <p:pic>
        <p:nvPicPr>
          <p:cNvPr id="4" name="Picture 3"/>
          <p:cNvPicPr>
            <a:picLocks noChangeAspect="1"/>
          </p:cNvPicPr>
          <p:nvPr/>
        </p:nvPicPr>
        <p:blipFill>
          <a:blip r:embed="rId2"/>
          <a:stretch>
            <a:fillRect/>
          </a:stretch>
        </p:blipFill>
        <p:spPr>
          <a:xfrm>
            <a:off x="766748" y="1418648"/>
            <a:ext cx="10103021" cy="3088959"/>
          </a:xfrm>
          <a:prstGeom prst="rect">
            <a:avLst/>
          </a:prstGeom>
        </p:spPr>
      </p:pic>
    </p:spTree>
    <p:extLst>
      <p:ext uri="{BB962C8B-B14F-4D97-AF65-F5344CB8AC3E}">
        <p14:creationId xmlns:p14="http://schemas.microsoft.com/office/powerpoint/2010/main" val="2983924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Diagnostics of Classifiers                                        3/8</a:t>
            </a:r>
            <a:endParaRPr lang="en-US" dirty="0"/>
          </a:p>
        </p:txBody>
      </p:sp>
      <p:sp>
        <p:nvSpPr>
          <p:cNvPr id="3" name="Content Placeholder 2"/>
          <p:cNvSpPr>
            <a:spLocks noGrp="1"/>
          </p:cNvSpPr>
          <p:nvPr>
            <p:ph idx="1"/>
          </p:nvPr>
        </p:nvSpPr>
        <p:spPr>
          <a:xfrm>
            <a:off x="1104900" y="3834581"/>
            <a:ext cx="9982200" cy="1430594"/>
          </a:xfrm>
        </p:spPr>
        <p:txBody>
          <a:bodyPr>
            <a:normAutofit fontScale="92500" lnSpcReduction="10000"/>
          </a:bodyPr>
          <a:lstStyle/>
          <a:p>
            <a:r>
              <a:rPr lang="en-US" b="1" i="1" dirty="0"/>
              <a:t>accuracy </a:t>
            </a:r>
            <a:r>
              <a:rPr lang="en-US" dirty="0"/>
              <a:t>(or the </a:t>
            </a:r>
            <a:r>
              <a:rPr lang="en-US" b="1" i="1" dirty="0"/>
              <a:t>overall success rate</a:t>
            </a:r>
            <a:r>
              <a:rPr lang="en-US" dirty="0"/>
              <a:t>) is a metric defining the rate at which a model has classified the records correctly. </a:t>
            </a:r>
          </a:p>
          <a:p>
            <a:r>
              <a:rPr lang="en-US" dirty="0"/>
              <a:t>It is defined as the sum of TP and TN divided by the total number of instances, as shown in Equation 7-18.</a:t>
            </a:r>
          </a:p>
        </p:txBody>
      </p:sp>
      <p:pic>
        <p:nvPicPr>
          <p:cNvPr id="4" name="Picture 3"/>
          <p:cNvPicPr>
            <a:picLocks noChangeAspect="1"/>
          </p:cNvPicPr>
          <p:nvPr/>
        </p:nvPicPr>
        <p:blipFill>
          <a:blip r:embed="rId2"/>
          <a:stretch>
            <a:fillRect/>
          </a:stretch>
        </p:blipFill>
        <p:spPr>
          <a:xfrm>
            <a:off x="879038" y="1500629"/>
            <a:ext cx="6982799" cy="2333951"/>
          </a:xfrm>
          <a:prstGeom prst="rect">
            <a:avLst/>
          </a:prstGeom>
        </p:spPr>
      </p:pic>
      <p:pic>
        <p:nvPicPr>
          <p:cNvPr id="5" name="Picture 4"/>
          <p:cNvPicPr>
            <a:picLocks noChangeAspect="1"/>
          </p:cNvPicPr>
          <p:nvPr/>
        </p:nvPicPr>
        <p:blipFill>
          <a:blip r:embed="rId3"/>
          <a:stretch>
            <a:fillRect/>
          </a:stretch>
        </p:blipFill>
        <p:spPr>
          <a:xfrm>
            <a:off x="1323104" y="5440572"/>
            <a:ext cx="5858693" cy="666843"/>
          </a:xfrm>
          <a:prstGeom prst="rect">
            <a:avLst/>
          </a:prstGeom>
        </p:spPr>
      </p:pic>
    </p:spTree>
    <p:extLst>
      <p:ext uri="{BB962C8B-B14F-4D97-AF65-F5344CB8AC3E}">
        <p14:creationId xmlns:p14="http://schemas.microsoft.com/office/powerpoint/2010/main" val="782379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Diagnostics of Classifiers                                        4/8</a:t>
            </a:r>
            <a:endParaRPr lang="en-US" dirty="0"/>
          </a:p>
        </p:txBody>
      </p:sp>
      <p:sp>
        <p:nvSpPr>
          <p:cNvPr id="3" name="Content Placeholder 2"/>
          <p:cNvSpPr>
            <a:spLocks noGrp="1"/>
          </p:cNvSpPr>
          <p:nvPr>
            <p:ph idx="1"/>
          </p:nvPr>
        </p:nvSpPr>
        <p:spPr>
          <a:xfrm>
            <a:off x="1104900" y="1600201"/>
            <a:ext cx="9982200" cy="1968910"/>
          </a:xfrm>
        </p:spPr>
        <p:txBody>
          <a:bodyPr>
            <a:normAutofit/>
          </a:bodyPr>
          <a:lstStyle/>
          <a:p>
            <a:r>
              <a:rPr lang="en-US" dirty="0"/>
              <a:t>A good model should have a high accuracy score, but having a high accuracy score alone does not guarantee the model is well established. </a:t>
            </a:r>
          </a:p>
          <a:p>
            <a:r>
              <a:rPr lang="en-US" b="1" i="1" dirty="0"/>
              <a:t>true positive rate </a:t>
            </a:r>
            <a:r>
              <a:rPr lang="en-US" dirty="0"/>
              <a:t>(TPR) shows what percent of positive instances the classifier correctly identified. (illustrated in Equation 7-19)</a:t>
            </a:r>
          </a:p>
        </p:txBody>
      </p:sp>
      <p:pic>
        <p:nvPicPr>
          <p:cNvPr id="4" name="Picture 3"/>
          <p:cNvPicPr>
            <a:picLocks noChangeAspect="1"/>
          </p:cNvPicPr>
          <p:nvPr/>
        </p:nvPicPr>
        <p:blipFill>
          <a:blip r:embed="rId2"/>
          <a:stretch>
            <a:fillRect/>
          </a:stretch>
        </p:blipFill>
        <p:spPr>
          <a:xfrm>
            <a:off x="1282926" y="3322749"/>
            <a:ext cx="7988507" cy="3151793"/>
          </a:xfrm>
          <a:prstGeom prst="rect">
            <a:avLst/>
          </a:prstGeom>
        </p:spPr>
      </p:pic>
    </p:spTree>
    <p:extLst>
      <p:ext uri="{BB962C8B-B14F-4D97-AF65-F5344CB8AC3E}">
        <p14:creationId xmlns:p14="http://schemas.microsoft.com/office/powerpoint/2010/main" val="3107710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Diagnostics of Classifiers                                        5/8</a:t>
            </a:r>
            <a:endParaRPr lang="en-US" dirty="0"/>
          </a:p>
        </p:txBody>
      </p:sp>
      <p:sp>
        <p:nvSpPr>
          <p:cNvPr id="3" name="Content Placeholder 2"/>
          <p:cNvSpPr>
            <a:spLocks noGrp="1"/>
          </p:cNvSpPr>
          <p:nvPr>
            <p:ph idx="1"/>
          </p:nvPr>
        </p:nvSpPr>
        <p:spPr>
          <a:xfrm>
            <a:off x="1104900" y="1600200"/>
            <a:ext cx="9982200" cy="1216742"/>
          </a:xfrm>
        </p:spPr>
        <p:txBody>
          <a:bodyPr>
            <a:normAutofit/>
          </a:bodyPr>
          <a:lstStyle/>
          <a:p>
            <a:r>
              <a:rPr lang="en-US" b="1" i="1" dirty="0"/>
              <a:t>Precision </a:t>
            </a:r>
            <a:r>
              <a:rPr lang="en-US" dirty="0"/>
              <a:t>is the percentage of instances marked positive that really are positive shown in Equation 7-22.</a:t>
            </a:r>
          </a:p>
        </p:txBody>
      </p:sp>
      <p:pic>
        <p:nvPicPr>
          <p:cNvPr id="4" name="Picture 3"/>
          <p:cNvPicPr>
            <a:picLocks noChangeAspect="1"/>
          </p:cNvPicPr>
          <p:nvPr/>
        </p:nvPicPr>
        <p:blipFill>
          <a:blip r:embed="rId2"/>
          <a:stretch>
            <a:fillRect/>
          </a:stretch>
        </p:blipFill>
        <p:spPr>
          <a:xfrm>
            <a:off x="1217760" y="2526388"/>
            <a:ext cx="7224699" cy="860755"/>
          </a:xfrm>
          <a:prstGeom prst="rect">
            <a:avLst/>
          </a:prstGeom>
        </p:spPr>
      </p:pic>
      <p:sp>
        <p:nvSpPr>
          <p:cNvPr id="5" name="TextBox 4"/>
          <p:cNvSpPr txBox="1"/>
          <p:nvPr/>
        </p:nvSpPr>
        <p:spPr>
          <a:xfrm>
            <a:off x="977421" y="3616510"/>
            <a:ext cx="5526410" cy="1938992"/>
          </a:xfrm>
          <a:prstGeom prst="rect">
            <a:avLst/>
          </a:prstGeom>
          <a:noFill/>
        </p:spPr>
        <p:txBody>
          <a:bodyPr wrap="square" rtlCol="0">
            <a:spAutoFit/>
          </a:bodyPr>
          <a:lstStyle/>
          <a:p>
            <a:pPr marL="342900" indent="-342900">
              <a:buFont typeface="Wingdings" panose="05000000000000000000" pitchFamily="2" charset="2"/>
              <a:buChar char="§"/>
            </a:pPr>
            <a:r>
              <a:rPr lang="en-US" sz="2400" b="1" i="1" dirty="0"/>
              <a:t>Recall </a:t>
            </a:r>
            <a:r>
              <a:rPr lang="en-US" sz="2400" dirty="0"/>
              <a:t>is the percentage of positive instances that were correctly. Given the confusion matrix from Table 7-7, the metrics can be calculated as follows:</a:t>
            </a:r>
          </a:p>
        </p:txBody>
      </p:sp>
      <p:pic>
        <p:nvPicPr>
          <p:cNvPr id="6" name="Picture 5"/>
          <p:cNvPicPr>
            <a:picLocks noChangeAspect="1"/>
          </p:cNvPicPr>
          <p:nvPr/>
        </p:nvPicPr>
        <p:blipFill>
          <a:blip r:embed="rId3"/>
          <a:stretch>
            <a:fillRect/>
          </a:stretch>
        </p:blipFill>
        <p:spPr>
          <a:xfrm>
            <a:off x="6413423" y="3616510"/>
            <a:ext cx="5249008" cy="2419688"/>
          </a:xfrm>
          <a:prstGeom prst="rect">
            <a:avLst/>
          </a:prstGeom>
        </p:spPr>
      </p:pic>
    </p:spTree>
    <p:extLst>
      <p:ext uri="{BB962C8B-B14F-4D97-AF65-F5344CB8AC3E}">
        <p14:creationId xmlns:p14="http://schemas.microsoft.com/office/powerpoint/2010/main" val="1450251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1.1 Decision Trees                                                           4/9</a:t>
            </a:r>
            <a:endParaRPr lang="en-US" dirty="0"/>
          </a:p>
        </p:txBody>
      </p:sp>
      <p:sp>
        <p:nvSpPr>
          <p:cNvPr id="3" name="Content Placeholder 2"/>
          <p:cNvSpPr>
            <a:spLocks noGrp="1"/>
          </p:cNvSpPr>
          <p:nvPr>
            <p:ph idx="1"/>
          </p:nvPr>
        </p:nvSpPr>
        <p:spPr>
          <a:xfrm>
            <a:off x="1104900" y="1600200"/>
            <a:ext cx="3939172" cy="4572000"/>
          </a:xfrm>
        </p:spPr>
        <p:txBody>
          <a:bodyPr>
            <a:normAutofit fontScale="92500"/>
          </a:bodyPr>
          <a:lstStyle/>
          <a:p>
            <a:r>
              <a:rPr lang="en-US" b="1" i="1" dirty="0"/>
              <a:t>branch </a:t>
            </a:r>
            <a:r>
              <a:rPr lang="en-US" dirty="0"/>
              <a:t>refers to the outcome of a decision and is visualized as a line connecting two nodes</a:t>
            </a:r>
          </a:p>
          <a:p>
            <a:r>
              <a:rPr lang="en-US" b="1" i="1" dirty="0"/>
              <a:t>Internal nodes </a:t>
            </a:r>
            <a:r>
              <a:rPr lang="en-US" dirty="0"/>
              <a:t>are the decision or test points</a:t>
            </a:r>
          </a:p>
          <a:p>
            <a:r>
              <a:rPr lang="en-US" b="1" i="1" dirty="0"/>
              <a:t>depth </a:t>
            </a:r>
            <a:r>
              <a:rPr lang="en-US" dirty="0"/>
              <a:t>of a node is the minimum number of steps required to reach the node from the root</a:t>
            </a:r>
          </a:p>
          <a:p>
            <a:r>
              <a:rPr lang="en-US" b="1" i="1" dirty="0"/>
              <a:t>Leaf nodes </a:t>
            </a:r>
            <a:r>
              <a:rPr lang="en-US" dirty="0"/>
              <a:t>are at the end of the last branches on the tree</a:t>
            </a:r>
          </a:p>
        </p:txBody>
      </p:sp>
      <p:pic>
        <p:nvPicPr>
          <p:cNvPr id="4" name="Picture 3"/>
          <p:cNvPicPr>
            <a:picLocks noChangeAspect="1"/>
          </p:cNvPicPr>
          <p:nvPr/>
        </p:nvPicPr>
        <p:blipFill>
          <a:blip r:embed="rId2"/>
          <a:stretch>
            <a:fillRect/>
          </a:stretch>
        </p:blipFill>
        <p:spPr>
          <a:xfrm>
            <a:off x="5589639" y="1600200"/>
            <a:ext cx="5943600" cy="2853813"/>
          </a:xfrm>
          <a:prstGeom prst="rect">
            <a:avLst/>
          </a:prstGeom>
        </p:spPr>
      </p:pic>
      <p:sp>
        <p:nvSpPr>
          <p:cNvPr id="5" name="TextBox 4"/>
          <p:cNvSpPr txBox="1"/>
          <p:nvPr/>
        </p:nvSpPr>
        <p:spPr>
          <a:xfrm>
            <a:off x="6848525" y="5117690"/>
            <a:ext cx="4237057" cy="369332"/>
          </a:xfrm>
          <a:prstGeom prst="rect">
            <a:avLst/>
          </a:prstGeom>
          <a:noFill/>
        </p:spPr>
        <p:txBody>
          <a:bodyPr wrap="none" rtlCol="0">
            <a:spAutoFit/>
          </a:bodyPr>
          <a:lstStyle/>
          <a:p>
            <a:r>
              <a:rPr lang="en-US" b="1" dirty="0"/>
              <a:t>FIGURE 7-1 </a:t>
            </a:r>
            <a:r>
              <a:rPr lang="en-US" i="1" dirty="0"/>
              <a:t>Example of a decision tree</a:t>
            </a:r>
            <a:endParaRPr lang="en-US" dirty="0"/>
          </a:p>
        </p:txBody>
      </p:sp>
    </p:spTree>
    <p:extLst>
      <p:ext uri="{BB962C8B-B14F-4D97-AF65-F5344CB8AC3E}">
        <p14:creationId xmlns:p14="http://schemas.microsoft.com/office/powerpoint/2010/main" val="172606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Diagnostics of Classifiers                                        6/8</a:t>
            </a:r>
            <a:endParaRPr lang="en-US" dirty="0"/>
          </a:p>
        </p:txBody>
      </p:sp>
      <p:sp>
        <p:nvSpPr>
          <p:cNvPr id="3" name="Content Placeholder 2"/>
          <p:cNvSpPr>
            <a:spLocks noGrp="1"/>
          </p:cNvSpPr>
          <p:nvPr>
            <p:ph idx="1"/>
          </p:nvPr>
        </p:nvSpPr>
        <p:spPr/>
        <p:txBody>
          <a:bodyPr>
            <a:normAutofit/>
          </a:bodyPr>
          <a:lstStyle/>
          <a:p>
            <a:r>
              <a:rPr lang="en-US" dirty="0"/>
              <a:t>In the bank marketing example, the naïve Bayes classifier performs well with accuracy and FPR measures and relatively well on precision. </a:t>
            </a:r>
          </a:p>
          <a:p>
            <a:r>
              <a:rPr lang="en-US" dirty="0"/>
              <a:t>However, it performs poorly on TPR and FNR. To improve the performance, try to include more attributes in the datasets to better distinguish the characteristics of the records. There are other ways to evaluate the performance of a classifier in general, such as </a:t>
            </a:r>
            <a:r>
              <a:rPr lang="en-US" i="1" dirty="0"/>
              <a:t>N</a:t>
            </a:r>
            <a:r>
              <a:rPr lang="en-US" dirty="0"/>
              <a:t>-fold cross validation or bootstrap</a:t>
            </a:r>
          </a:p>
          <a:p>
            <a:r>
              <a:rPr lang="en-US" b="1" i="1" dirty="0"/>
              <a:t>ROC(receiver operating characteristic) curve </a:t>
            </a:r>
            <a:r>
              <a:rPr lang="en-US" dirty="0"/>
              <a:t>is a common tool to evaluate classifiers. </a:t>
            </a:r>
          </a:p>
          <a:p>
            <a:r>
              <a:rPr lang="en-US" dirty="0"/>
              <a:t>The vertical axis is the True Positive Rate (TPR), and the horizontal axis is the False Positive Rate (FPR).</a:t>
            </a:r>
          </a:p>
        </p:txBody>
      </p:sp>
    </p:spTree>
    <p:extLst>
      <p:ext uri="{BB962C8B-B14F-4D97-AF65-F5344CB8AC3E}">
        <p14:creationId xmlns:p14="http://schemas.microsoft.com/office/powerpoint/2010/main" val="707213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Diagnostics of Classifiers                                        7/8</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04900" y="1439135"/>
            <a:ext cx="6401693" cy="5277587"/>
          </a:xfrm>
          <a:prstGeom prst="rect">
            <a:avLst/>
          </a:prstGeom>
        </p:spPr>
      </p:pic>
    </p:spTree>
    <p:extLst>
      <p:ext uri="{BB962C8B-B14F-4D97-AF65-F5344CB8AC3E}">
        <p14:creationId xmlns:p14="http://schemas.microsoft.com/office/powerpoint/2010/main" val="3715437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Diagnostics of Classifiers                                        8/8</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04900" y="1600200"/>
            <a:ext cx="5546623" cy="2562583"/>
          </a:xfrm>
          <a:prstGeom prst="rect">
            <a:avLst/>
          </a:prstGeom>
        </p:spPr>
      </p:pic>
      <p:pic>
        <p:nvPicPr>
          <p:cNvPr id="5" name="Picture 4"/>
          <p:cNvPicPr>
            <a:picLocks noChangeAspect="1"/>
          </p:cNvPicPr>
          <p:nvPr/>
        </p:nvPicPr>
        <p:blipFill>
          <a:blip r:embed="rId3"/>
          <a:stretch>
            <a:fillRect/>
          </a:stretch>
        </p:blipFill>
        <p:spPr>
          <a:xfrm>
            <a:off x="6507631" y="1832630"/>
            <a:ext cx="4988037" cy="3334862"/>
          </a:xfrm>
          <a:prstGeom prst="rect">
            <a:avLst/>
          </a:prstGeom>
        </p:spPr>
      </p:pic>
      <p:sp>
        <p:nvSpPr>
          <p:cNvPr id="6" name="TextBox 5"/>
          <p:cNvSpPr txBox="1"/>
          <p:nvPr/>
        </p:nvSpPr>
        <p:spPr>
          <a:xfrm>
            <a:off x="6000703" y="5399922"/>
            <a:ext cx="5290681" cy="646331"/>
          </a:xfrm>
          <a:prstGeom prst="rect">
            <a:avLst/>
          </a:prstGeom>
          <a:noFill/>
        </p:spPr>
        <p:txBody>
          <a:bodyPr wrap="square" rtlCol="0">
            <a:spAutoFit/>
          </a:bodyPr>
          <a:lstStyle/>
          <a:p>
            <a:r>
              <a:rPr lang="en-US" b="1" dirty="0"/>
              <a:t>FIGURE 7-10 </a:t>
            </a:r>
            <a:r>
              <a:rPr lang="en-US" i="1" dirty="0"/>
              <a:t>ROC curve of the naive Bayes classifier on the bank marketing dataset</a:t>
            </a:r>
            <a:endParaRPr lang="en-US" dirty="0"/>
          </a:p>
        </p:txBody>
      </p:sp>
    </p:spTree>
    <p:extLst>
      <p:ext uri="{BB962C8B-B14F-4D97-AF65-F5344CB8AC3E}">
        <p14:creationId xmlns:p14="http://schemas.microsoft.com/office/powerpoint/2010/main" val="1300893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 Additional Classification Methods                             1/2</a:t>
            </a:r>
            <a:endParaRPr lang="en-US" dirty="0"/>
          </a:p>
        </p:txBody>
      </p:sp>
      <p:sp>
        <p:nvSpPr>
          <p:cNvPr id="3" name="Content Placeholder 2"/>
          <p:cNvSpPr>
            <a:spLocks noGrp="1"/>
          </p:cNvSpPr>
          <p:nvPr>
            <p:ph idx="1"/>
          </p:nvPr>
        </p:nvSpPr>
        <p:spPr>
          <a:xfrm>
            <a:off x="1104899" y="1600200"/>
            <a:ext cx="10365205" cy="4572000"/>
          </a:xfrm>
        </p:spPr>
        <p:txBody>
          <a:bodyPr>
            <a:normAutofit lnSpcReduction="10000"/>
          </a:bodyPr>
          <a:lstStyle/>
          <a:p>
            <a:r>
              <a:rPr lang="en-US" dirty="0"/>
              <a:t>Besides the two classifiers introduced, several other methods are commonly used for classification, including bagging, boosting , random forest, and support vector machines (SVM). </a:t>
            </a:r>
          </a:p>
          <a:p>
            <a:r>
              <a:rPr lang="en-US" dirty="0"/>
              <a:t>Bagging, boosting, and random forest are all examples of ensemble methods that use multiple models to obtain better predictive performance than can be obtained from any of the constituent models.</a:t>
            </a:r>
          </a:p>
          <a:p>
            <a:r>
              <a:rPr lang="en-US" dirty="0"/>
              <a:t>Bagging (or bootstrap aggregating) uses the bootstrap technique that repeatedly samples with replacement from a dataset according to a uniform probability distribution. </a:t>
            </a:r>
          </a:p>
          <a:p>
            <a:r>
              <a:rPr lang="en-US" dirty="0"/>
              <a:t>A model or base classifier is trained separately on ach bootstrap sample, and a test sample is assigned to the class that received the highest number of votes.</a:t>
            </a:r>
          </a:p>
        </p:txBody>
      </p:sp>
    </p:spTree>
    <p:extLst>
      <p:ext uri="{BB962C8B-B14F-4D97-AF65-F5344CB8AC3E}">
        <p14:creationId xmlns:p14="http://schemas.microsoft.com/office/powerpoint/2010/main" val="2130430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 Additional Classification Methods                             2/2</a:t>
            </a:r>
            <a:endParaRPr lang="en-US" dirty="0"/>
          </a:p>
        </p:txBody>
      </p:sp>
      <p:sp>
        <p:nvSpPr>
          <p:cNvPr id="3" name="Content Placeholder 2"/>
          <p:cNvSpPr>
            <a:spLocks noGrp="1"/>
          </p:cNvSpPr>
          <p:nvPr>
            <p:ph idx="1"/>
          </p:nvPr>
        </p:nvSpPr>
        <p:spPr/>
        <p:txBody>
          <a:bodyPr>
            <a:normAutofit/>
          </a:bodyPr>
          <a:lstStyle/>
          <a:p>
            <a:r>
              <a:rPr lang="en-US" dirty="0"/>
              <a:t>Boosting (or </a:t>
            </a:r>
            <a:r>
              <a:rPr lang="en-US" dirty="0" err="1"/>
              <a:t>AdaBoost</a:t>
            </a:r>
            <a:r>
              <a:rPr lang="en-US" dirty="0"/>
              <a:t>) uses votes for classification to combine the output of individual models. Bagging and boosting have been shown to have better performances than a decision tree.</a:t>
            </a:r>
          </a:p>
          <a:p>
            <a:r>
              <a:rPr lang="en-US" dirty="0"/>
              <a:t>Random forest is a class of ensemble methods using decision tree classifiers. </a:t>
            </a:r>
          </a:p>
          <a:p>
            <a:r>
              <a:rPr lang="en-US" dirty="0"/>
              <a:t>SVM is another common classification method that combines linear models with instance-based learning techniques. </a:t>
            </a:r>
          </a:p>
          <a:p>
            <a:endParaRPr lang="en-US" dirty="0"/>
          </a:p>
        </p:txBody>
      </p:sp>
    </p:spTree>
    <p:extLst>
      <p:ext uri="{BB962C8B-B14F-4D97-AF65-F5344CB8AC3E}">
        <p14:creationId xmlns:p14="http://schemas.microsoft.com/office/powerpoint/2010/main" val="261349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Summary</a:t>
            </a:r>
            <a:endParaRPr lang="en-US" dirty="0"/>
          </a:p>
        </p:txBody>
      </p:sp>
      <p:sp>
        <p:nvSpPr>
          <p:cNvPr id="3" name="Content Placeholder 2"/>
          <p:cNvSpPr>
            <a:spLocks noGrp="1"/>
          </p:cNvSpPr>
          <p:nvPr>
            <p:ph idx="1"/>
          </p:nvPr>
        </p:nvSpPr>
        <p:spPr>
          <a:xfrm>
            <a:off x="1104900" y="1600200"/>
            <a:ext cx="3850558" cy="4490884"/>
          </a:xfrm>
        </p:spPr>
        <p:txBody>
          <a:bodyPr>
            <a:normAutofit fontScale="92500" lnSpcReduction="20000"/>
          </a:bodyPr>
          <a:lstStyle/>
          <a:p>
            <a:r>
              <a:rPr lang="en-US" dirty="0"/>
              <a:t>Focused on two classification methods: decision trees and naïve Bayes</a:t>
            </a:r>
          </a:p>
          <a:p>
            <a:r>
              <a:rPr lang="en-US" dirty="0"/>
              <a:t>It discussed the theory behind these classifiers and used a bank marketing example to explain how the methods work in practice</a:t>
            </a:r>
          </a:p>
          <a:p>
            <a:r>
              <a:rPr lang="en-US" dirty="0"/>
              <a:t>Each of these methods has its own advantages and disadvantages. How does one pick the most suitable method for a given classification problem? </a:t>
            </a:r>
          </a:p>
        </p:txBody>
      </p:sp>
      <p:pic>
        <p:nvPicPr>
          <p:cNvPr id="4" name="Picture 3"/>
          <p:cNvPicPr>
            <a:picLocks noChangeAspect="1"/>
          </p:cNvPicPr>
          <p:nvPr/>
        </p:nvPicPr>
        <p:blipFill>
          <a:blip r:embed="rId2"/>
          <a:stretch>
            <a:fillRect/>
          </a:stretch>
        </p:blipFill>
        <p:spPr>
          <a:xfrm>
            <a:off x="4955458" y="1600200"/>
            <a:ext cx="6868484" cy="4382112"/>
          </a:xfrm>
          <a:prstGeom prst="rect">
            <a:avLst/>
          </a:prstGeom>
        </p:spPr>
      </p:pic>
    </p:spTree>
    <p:extLst>
      <p:ext uri="{BB962C8B-B14F-4D97-AF65-F5344CB8AC3E}">
        <p14:creationId xmlns:p14="http://schemas.microsoft.com/office/powerpoint/2010/main" val="3873609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7784" y="76200"/>
            <a:ext cx="9467797" cy="1096962"/>
          </a:xfrm>
        </p:spPr>
        <p:txBody>
          <a:bodyPr/>
          <a:lstStyle/>
          <a:p>
            <a:r>
              <a:rPr lang="en-US" b="1" dirty="0"/>
              <a:t>1.1 Decision Trees                                                           5/9</a:t>
            </a:r>
            <a:endParaRPr lang="en-US" dirty="0"/>
          </a:p>
        </p:txBody>
      </p:sp>
      <p:sp>
        <p:nvSpPr>
          <p:cNvPr id="3" name="Content Placeholder 2"/>
          <p:cNvSpPr>
            <a:spLocks noGrp="1"/>
          </p:cNvSpPr>
          <p:nvPr>
            <p:ph idx="1"/>
          </p:nvPr>
        </p:nvSpPr>
        <p:spPr/>
        <p:txBody>
          <a:bodyPr>
            <a:normAutofit/>
          </a:bodyPr>
          <a:lstStyle/>
          <a:p>
            <a:r>
              <a:rPr lang="en-US" dirty="0"/>
              <a:t>A short tree can be created by limiting the number of splits. Short trees are often used as </a:t>
            </a:r>
            <a:r>
              <a:rPr lang="en-US" b="1" i="1" dirty="0"/>
              <a:t>components </a:t>
            </a:r>
            <a:r>
              <a:rPr lang="en-US" dirty="0"/>
              <a:t>(also called </a:t>
            </a:r>
            <a:r>
              <a:rPr lang="en-US" b="1" i="1" dirty="0"/>
              <a:t>weak learners </a:t>
            </a:r>
            <a:r>
              <a:rPr lang="en-US" dirty="0"/>
              <a:t>or </a:t>
            </a:r>
            <a:r>
              <a:rPr lang="en-US" b="1" i="1" dirty="0"/>
              <a:t>base learners</a:t>
            </a:r>
            <a:r>
              <a:rPr lang="en-US" dirty="0"/>
              <a:t>) in </a:t>
            </a:r>
            <a:r>
              <a:rPr lang="en-US" b="1" i="1" dirty="0"/>
              <a:t>ensemble methods</a:t>
            </a:r>
          </a:p>
          <a:p>
            <a:r>
              <a:rPr lang="en-US" dirty="0"/>
              <a:t>Ensemble methods (random forest, bagging, and boosting) use multiple predictive models to vote, and decisions can be made based on the combination of the votes</a:t>
            </a:r>
          </a:p>
          <a:p>
            <a:r>
              <a:rPr lang="en-US" b="1" i="1" dirty="0"/>
              <a:t>A decision stump is </a:t>
            </a:r>
            <a:r>
              <a:rPr lang="en-US" dirty="0"/>
              <a:t>the simplest short tree</a:t>
            </a:r>
            <a:r>
              <a:rPr lang="en-US" b="1" i="1" dirty="0"/>
              <a:t>, </a:t>
            </a:r>
            <a:r>
              <a:rPr lang="en-US" dirty="0"/>
              <a:t>which is a decision tree with the root immediately connected to the leaf nodes</a:t>
            </a:r>
          </a:p>
          <a:p>
            <a:r>
              <a:rPr lang="en-US" dirty="0"/>
              <a:t>A decision stump makes a prediction based on the value of just a single input variable</a:t>
            </a:r>
          </a:p>
        </p:txBody>
      </p:sp>
    </p:spTree>
    <p:extLst>
      <p:ext uri="{BB962C8B-B14F-4D97-AF65-F5344CB8AC3E}">
        <p14:creationId xmlns:p14="http://schemas.microsoft.com/office/powerpoint/2010/main" val="225251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2954" y="76200"/>
            <a:ext cx="9432628" cy="1096962"/>
          </a:xfrm>
        </p:spPr>
        <p:txBody>
          <a:bodyPr/>
          <a:lstStyle/>
          <a:p>
            <a:r>
              <a:rPr lang="en-US" b="1" dirty="0"/>
              <a:t>1.1 Decision Trees                                                           6/9</a:t>
            </a:r>
            <a:endParaRPr lang="en-US" dirty="0"/>
          </a:p>
        </p:txBody>
      </p:sp>
      <p:sp>
        <p:nvSpPr>
          <p:cNvPr id="3" name="Content Placeholder 2"/>
          <p:cNvSpPr>
            <a:spLocks noGrp="1"/>
          </p:cNvSpPr>
          <p:nvPr>
            <p:ph idx="1"/>
          </p:nvPr>
        </p:nvSpPr>
        <p:spPr>
          <a:xfrm>
            <a:off x="1104899" y="1600199"/>
            <a:ext cx="4445895" cy="3486955"/>
          </a:xfrm>
        </p:spPr>
        <p:txBody>
          <a:bodyPr/>
          <a:lstStyle/>
          <a:p>
            <a:r>
              <a:rPr lang="en-US" dirty="0"/>
              <a:t>Figure 7-2 shows a decision stump to classify two species of an iris flower based on the petal width</a:t>
            </a:r>
          </a:p>
          <a:p>
            <a:r>
              <a:rPr lang="en-US" dirty="0"/>
              <a:t>Figure shows that, if the petal width is smaller than 1.75 centimeters, it’s Iris versicolor; otherwise, it’s Iris </a:t>
            </a:r>
            <a:r>
              <a:rPr lang="en-US" dirty="0" err="1"/>
              <a:t>virginica</a:t>
            </a:r>
            <a:r>
              <a:rPr lang="en-US" dirty="0"/>
              <a:t>.</a:t>
            </a:r>
          </a:p>
        </p:txBody>
      </p:sp>
      <p:pic>
        <p:nvPicPr>
          <p:cNvPr id="4" name="Picture 3"/>
          <p:cNvPicPr>
            <a:picLocks noChangeAspect="1"/>
          </p:cNvPicPr>
          <p:nvPr/>
        </p:nvPicPr>
        <p:blipFill>
          <a:blip r:embed="rId2"/>
          <a:stretch>
            <a:fillRect/>
          </a:stretch>
        </p:blipFill>
        <p:spPr>
          <a:xfrm>
            <a:off x="6220496" y="1710948"/>
            <a:ext cx="5306359" cy="2702620"/>
          </a:xfrm>
          <a:prstGeom prst="rect">
            <a:avLst/>
          </a:prstGeom>
        </p:spPr>
      </p:pic>
      <p:sp>
        <p:nvSpPr>
          <p:cNvPr id="5" name="TextBox 4"/>
          <p:cNvSpPr txBox="1"/>
          <p:nvPr/>
        </p:nvSpPr>
        <p:spPr>
          <a:xfrm>
            <a:off x="7921766" y="4628188"/>
            <a:ext cx="3163816" cy="646331"/>
          </a:xfrm>
          <a:prstGeom prst="rect">
            <a:avLst/>
          </a:prstGeom>
          <a:noFill/>
        </p:spPr>
        <p:txBody>
          <a:bodyPr wrap="square" rtlCol="0">
            <a:spAutoFit/>
          </a:bodyPr>
          <a:lstStyle/>
          <a:p>
            <a:r>
              <a:rPr lang="en-US" b="1" dirty="0"/>
              <a:t>FIGURE 7-2 </a:t>
            </a:r>
            <a:r>
              <a:rPr lang="en-US" i="1" dirty="0"/>
              <a:t>Example of a decision stump</a:t>
            </a:r>
            <a:endParaRPr lang="en-US" dirty="0"/>
          </a:p>
        </p:txBody>
      </p:sp>
    </p:spTree>
    <p:extLst>
      <p:ext uri="{BB962C8B-B14F-4D97-AF65-F5344CB8AC3E}">
        <p14:creationId xmlns:p14="http://schemas.microsoft.com/office/powerpoint/2010/main" val="1107947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34579</TotalTime>
  <Words>6767</Words>
  <Application>Microsoft Office PowerPoint</Application>
  <PresentationFormat>Widescreen</PresentationFormat>
  <Paragraphs>349</Paragraphs>
  <Slides>75</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75</vt:i4>
      </vt:variant>
    </vt:vector>
  </HeadingPairs>
  <TitlesOfParts>
    <vt:vector size="81" baseType="lpstr">
      <vt:lpstr>Arial</vt:lpstr>
      <vt:lpstr>Courier New</vt:lpstr>
      <vt:lpstr>Euphemia</vt:lpstr>
      <vt:lpstr>Plantagenet Cherokee</vt:lpstr>
      <vt:lpstr>Wingdings</vt:lpstr>
      <vt:lpstr>Academic Literature 16x9</vt:lpstr>
      <vt:lpstr>Advanced Analytical Theory and Methods: classification</vt:lpstr>
      <vt:lpstr>Objectives</vt:lpstr>
      <vt:lpstr>Content</vt:lpstr>
      <vt:lpstr>1.1 Decision Trees                                                           1/9</vt:lpstr>
      <vt:lpstr>1.1 Decision Trees                                                           2/9</vt:lpstr>
      <vt:lpstr>1.1 Decision Trees                                                           3/9</vt:lpstr>
      <vt:lpstr>1.1 Decision Trees                                                           4/9</vt:lpstr>
      <vt:lpstr>1.1 Decision Trees                                                           5/9</vt:lpstr>
      <vt:lpstr>1.1 Decision Trees                                                           6/9</vt:lpstr>
      <vt:lpstr>1.1 Decision Trees                                                           7/9</vt:lpstr>
      <vt:lpstr>1.1 Decision Trees                                                           8/9</vt:lpstr>
      <vt:lpstr>1.1 Decision Trees                                                           9/9</vt:lpstr>
      <vt:lpstr>1.2 The General Algorithm                                                 1/8</vt:lpstr>
      <vt:lpstr>1.2 The General Algorithm                                                 2/8</vt:lpstr>
      <vt:lpstr>1.2 The General Algorithm                                                 3/8</vt:lpstr>
      <vt:lpstr>1.2 The General Algorithm                                                 4/8</vt:lpstr>
      <vt:lpstr>1.2 The General Algorithm                                                 5/8</vt:lpstr>
      <vt:lpstr>1.2 The General Algorithm                                                 6/8</vt:lpstr>
      <vt:lpstr>1.2 The General Algorithm                                                 7/8</vt:lpstr>
      <vt:lpstr>1.2 The General Algorithm                                                 8/8</vt:lpstr>
      <vt:lpstr>Detecting Significant Splits                                            1/4</vt:lpstr>
      <vt:lpstr>Detecting Significant Splits                                            2/4</vt:lpstr>
      <vt:lpstr>Detecting Significant Splits                                            3/4</vt:lpstr>
      <vt:lpstr>Detecting Significant Splits                                            4/4</vt:lpstr>
      <vt:lpstr>1.3 Decision Tree Algorithms</vt:lpstr>
      <vt:lpstr>1.3 Decision Tree Algorithms -   C4.5</vt:lpstr>
      <vt:lpstr>1.3 Decision Tree Algorithms - CART</vt:lpstr>
      <vt:lpstr>1.4 Evaluating a Decision Tree                                        1/3</vt:lpstr>
      <vt:lpstr>1.4 Evaluating a Decision Tree                                        2/3</vt:lpstr>
      <vt:lpstr>1.4 Evaluating a Decision Tree                                        3/3</vt:lpstr>
      <vt:lpstr>1.5 Decision Trees in R                                                    1/7</vt:lpstr>
      <vt:lpstr>1.5 Decision Trees in R                                                    2/7</vt:lpstr>
      <vt:lpstr>1.5 Decision Trees in R                                                    3/7</vt:lpstr>
      <vt:lpstr>1.5 Decision Trees in R                                                    4/7</vt:lpstr>
      <vt:lpstr>1.5 Decision Trees in R                                                    5/7</vt:lpstr>
      <vt:lpstr>1.5 Decision Trees in R                                                    6/7</vt:lpstr>
      <vt:lpstr>1.5 Decision Trees in R                                                    7/7</vt:lpstr>
      <vt:lpstr>2 Naive Bayes                                                                    1/2</vt:lpstr>
      <vt:lpstr>2 Naive Bayes                                                                    2/2</vt:lpstr>
      <vt:lpstr>2.1 Bayes’ Theorem                                                          1/5</vt:lpstr>
      <vt:lpstr>2.1 Bayes’ Theorem                                                          2/5</vt:lpstr>
      <vt:lpstr>2.1 Bayes’ Theorem                                                          3/5</vt:lpstr>
      <vt:lpstr>2.1 Bayes’ Theorem                                                          4/5</vt:lpstr>
      <vt:lpstr>2.1 Bayes’ Theorem                                                          5/5</vt:lpstr>
      <vt:lpstr>2.2 Naïve Bayes Classifier                                             1/7</vt:lpstr>
      <vt:lpstr>2.2 Naïve Bayes Classifier                                             2/7</vt:lpstr>
      <vt:lpstr>2.2 Naïve Bayes Classifier                                             3/7</vt:lpstr>
      <vt:lpstr>2.2 Naïve Bayes Classifier                                             4/7</vt:lpstr>
      <vt:lpstr>2.2 Naïve Bayes Classifier                                             5/7</vt:lpstr>
      <vt:lpstr>2.2 Naïve Bayes Classifier                                             6/7</vt:lpstr>
      <vt:lpstr>2.2 Naïve Bayes Classifier                                             7/7</vt:lpstr>
      <vt:lpstr>2.3 Smoothing                                                                   1/2</vt:lpstr>
      <vt:lpstr>2.3 Smoothing                                                                   2/2</vt:lpstr>
      <vt:lpstr>2.4 Diagnostics - Advantages                                     1/2</vt:lpstr>
      <vt:lpstr>2.4 Diagnostics - Disadvantages           2/2</vt:lpstr>
      <vt:lpstr>2.5 Naïve Bayes in R                                                            1/9</vt:lpstr>
      <vt:lpstr>2.5 Naïve Bayes in R                                                            2/9</vt:lpstr>
      <vt:lpstr>2.5 Naïve Bayes in R                                                            3/9</vt:lpstr>
      <vt:lpstr>2.5 Naïve Bayes in R                                                            4/9</vt:lpstr>
      <vt:lpstr>2.5 Naïve Bayes in R                                                            5/9</vt:lpstr>
      <vt:lpstr>2.5 Naïve Bayes in R                                                            6/9</vt:lpstr>
      <vt:lpstr>2.5 Naïve Bayes in R                                                            7/9</vt:lpstr>
      <vt:lpstr>2.5 Naïve Bayes in R                                                            8/9</vt:lpstr>
      <vt:lpstr>2.5 Naïve Bayes in R                                                            9/9</vt:lpstr>
      <vt:lpstr>3 Diagnostics of Classifiers                                        1/8</vt:lpstr>
      <vt:lpstr>3 Diagnostics of Classifiers                                        2/8</vt:lpstr>
      <vt:lpstr>3 Diagnostics of Classifiers                                        3/8</vt:lpstr>
      <vt:lpstr>3 Diagnostics of Classifiers                                        4/8</vt:lpstr>
      <vt:lpstr>3 Diagnostics of Classifiers                                        5/8</vt:lpstr>
      <vt:lpstr>3 Diagnostics of Classifiers                                        6/8</vt:lpstr>
      <vt:lpstr>3 Diagnostics of Classifiers                                        7/8</vt:lpstr>
      <vt:lpstr>3 Diagnostics of Classifiers                                        8/8</vt:lpstr>
      <vt:lpstr>4 Additional Classification Methods                             1/2</vt:lpstr>
      <vt:lpstr>4 Additional Classification Methods                             2/2</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Pham Ngoc Ha (FU HN)</dc:creator>
  <cp:lastModifiedBy>Chu Dinh Phu 2 (FE Ban NCPT)</cp:lastModifiedBy>
  <cp:revision>425</cp:revision>
  <dcterms:created xsi:type="dcterms:W3CDTF">2021-08-24T09:33:39Z</dcterms:created>
  <dcterms:modified xsi:type="dcterms:W3CDTF">2023-09-20T22:26:48Z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