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6" r:id="rId5"/>
    <p:sldId id="269" r:id="rId6"/>
    <p:sldId id="257" r:id="rId7"/>
    <p:sldId id="285"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5" r:id="rId44"/>
    <p:sldId id="326" r:id="rId45"/>
    <p:sldId id="327" r:id="rId46"/>
    <p:sldId id="328" r:id="rId47"/>
    <p:sldId id="323" r:id="rId48"/>
    <p:sldId id="324" r:id="rId49"/>
    <p:sldId id="322" r:id="rId50"/>
    <p:sldId id="28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247" autoAdjust="0"/>
  </p:normalViewPr>
  <p:slideViewPr>
    <p:cSldViewPr snapToGrid="0" showGuides="1">
      <p:cViewPr varScale="1">
        <p:scale>
          <a:sx n="76" d="100"/>
          <a:sy n="76" d="100"/>
        </p:scale>
        <p:origin x="946"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stationary time series </a:t>
            </a:r>
          </a:p>
          <a:p>
            <a:r>
              <a:rPr lang="en-US" sz="1200" b="0" i="0" u="none" strike="noStrike" kern="1200" baseline="0" dirty="0">
                <a:solidFill>
                  <a:schemeClr val="tx1"/>
                </a:solidFill>
                <a:latin typeface="+mn-lt"/>
                <a:ea typeface="+mn-ea"/>
                <a:cs typeface="+mn-cs"/>
              </a:rPr>
              <a:t>ARIMA (Autoregressive Integrated Moving Average) model</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313991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86826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376609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37</a:t>
            </a:fld>
            <a:endParaRPr lang="en-US"/>
          </a:p>
        </p:txBody>
      </p:sp>
    </p:spTree>
    <p:extLst>
      <p:ext uri="{BB962C8B-B14F-4D97-AF65-F5344CB8AC3E}">
        <p14:creationId xmlns:p14="http://schemas.microsoft.com/office/powerpoint/2010/main" val="14241502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10" name="Picture 9">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4"/>
          <a:srcRect/>
          <a:stretch>
            <a:fillRect/>
          </a:stretch>
        </p:blipFill>
        <p:spPr bwMode="auto">
          <a:xfrm>
            <a:off x="65406" y="707"/>
            <a:ext cx="2078984" cy="575433"/>
          </a:xfrm>
          <a:prstGeom prst="rect">
            <a:avLst/>
          </a:prstGeom>
          <a:noFill/>
          <a:ln w="9525">
            <a:noFill/>
            <a:miter lim="800000"/>
            <a:headEnd/>
            <a:tailEnd/>
          </a:ln>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1pPr>
              <a:defRPr sz="2400" baseline="0"/>
            </a:lvl1pPr>
            <a:lvl2pPr marL="685800" indent="-228600">
              <a:buFont typeface="Courier New" panose="02070309020205020404" pitchFamily="49" charset="0"/>
              <a:buChar char="o"/>
              <a:defRPr sz="2000" baseline="0"/>
            </a:lvl2pPr>
            <a:lvl3pPr marL="1143000" indent="-228600">
              <a:buFont typeface="Wingdings" panose="05000000000000000000" pitchFamily="2" charset="2"/>
              <a:buChar char="v"/>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4" name="Picture 3">
            <a:extLst>
              <a:ext uri="{FF2B5EF4-FFF2-40B4-BE49-F238E27FC236}">
                <a16:creationId xmlns:a16="http://schemas.microsoft.com/office/drawing/2014/main" id="{8FA192B0-2307-E93A-8A98-A1A266792121}"/>
              </a:ext>
            </a:extLst>
          </p:cNvPr>
          <p:cNvPicPr>
            <a:picLocks noChangeAspect="1"/>
          </p:cNvPicPr>
          <p:nvPr userDrawn="1"/>
        </p:nvPicPr>
        <p:blipFill>
          <a:blip r:embed="rId4"/>
          <a:stretch>
            <a:fillRect/>
          </a:stretch>
        </p:blipFill>
        <p:spPr>
          <a:xfrm>
            <a:off x="0" y="14571"/>
            <a:ext cx="1552792" cy="733527"/>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6" name="Picture 15">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65407" y="0"/>
            <a:ext cx="2078984" cy="575433"/>
          </a:xfrm>
          <a:prstGeom prst="rect">
            <a:avLst/>
          </a:prstGeom>
          <a:noFill/>
          <a:ln w="9525">
            <a:noFill/>
            <a:miter lim="800000"/>
            <a:headEnd/>
            <a:tailEnd/>
          </a:ln>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pic>
        <p:nvPicPr>
          <p:cNvPr id="8" name="Picture 7">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2"/>
          <a:srcRect/>
          <a:stretch>
            <a:fillRect/>
          </a:stretch>
        </p:blipFill>
        <p:spPr bwMode="auto">
          <a:xfrm>
            <a:off x="65407" y="76200"/>
            <a:ext cx="2078984" cy="575433"/>
          </a:xfrm>
          <a:prstGeom prst="rect">
            <a:avLst/>
          </a:prstGeom>
          <a:noFill/>
          <a:ln w="9525">
            <a:noFill/>
            <a:miter lim="800000"/>
            <a:headEnd/>
            <a:tailEnd/>
          </a:ln>
        </p:spPr>
      </p:pic>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pic>
        <p:nvPicPr>
          <p:cNvPr id="10" name="Picture 9">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2"/>
          <a:srcRect/>
          <a:stretch>
            <a:fillRect/>
          </a:stretch>
        </p:blipFill>
        <p:spPr bwMode="auto">
          <a:xfrm>
            <a:off x="65407" y="76200"/>
            <a:ext cx="2078984" cy="575433"/>
          </a:xfrm>
          <a:prstGeom prst="rect">
            <a:avLst/>
          </a:prstGeom>
          <a:noFill/>
          <a:ln w="9525">
            <a:noFill/>
            <a:miter lim="800000"/>
            <a:headEnd/>
            <a:tailEnd/>
          </a:ln>
        </p:spPr>
      </p:pic>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pic>
        <p:nvPicPr>
          <p:cNvPr id="6" name="Picture 5">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2"/>
          <a:srcRect/>
          <a:stretch>
            <a:fillRect/>
          </a:stretch>
        </p:blipFill>
        <p:spPr bwMode="auto">
          <a:xfrm>
            <a:off x="179708" y="76200"/>
            <a:ext cx="2078984" cy="575433"/>
          </a:xfrm>
          <a:prstGeom prst="rect">
            <a:avLst/>
          </a:prstGeom>
          <a:noFill/>
          <a:ln w="9525">
            <a:noFill/>
            <a:miter lim="800000"/>
            <a:headEnd/>
            <a:tailEnd/>
          </a:ln>
        </p:spPr>
      </p:pic>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2"/>
          <a:srcRect/>
          <a:stretch>
            <a:fillRect/>
          </a:stretch>
        </p:blipFill>
        <p:spPr bwMode="auto">
          <a:xfrm>
            <a:off x="65406" y="707"/>
            <a:ext cx="2078984" cy="575433"/>
          </a:xfrm>
          <a:prstGeom prst="rect">
            <a:avLst/>
          </a:prstGeom>
          <a:noFill/>
          <a:ln w="9525">
            <a:noFill/>
            <a:miter lim="800000"/>
            <a:headEnd/>
            <a:tailEnd/>
          </a:ln>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B625537A-AD02-9B2E-31DC-4185C82B25E5}"/>
              </a:ext>
            </a:extLst>
          </p:cNvPr>
          <p:cNvPicPr>
            <a:picLocks noChangeAspect="1"/>
          </p:cNvPicPr>
          <p:nvPr userDrawn="1"/>
        </p:nvPicPr>
        <p:blipFill>
          <a:blip r:embed="rId14"/>
          <a:stretch>
            <a:fillRect/>
          </a:stretch>
        </p:blipFill>
        <p:spPr>
          <a:xfrm>
            <a:off x="0" y="7"/>
            <a:ext cx="1657581" cy="743054"/>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3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emf"/><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6019800" cy="2219691"/>
          </a:xfrm>
        </p:spPr>
        <p:txBody>
          <a:bodyPr anchor="ctr">
            <a:normAutofit/>
          </a:bodyPr>
          <a:lstStyle/>
          <a:p>
            <a:r>
              <a:rPr lang="en-US" sz="2800" dirty="0"/>
              <a:t>Advanced Analytical</a:t>
            </a:r>
            <a:br>
              <a:rPr lang="en-US" sz="2800" dirty="0"/>
            </a:br>
            <a:r>
              <a:rPr lang="en-US" sz="2800" dirty="0"/>
              <a:t>Theory and Methods:</a:t>
            </a:r>
            <a:br>
              <a:rPr lang="en-US" sz="2800" dirty="0"/>
            </a:br>
            <a:r>
              <a:rPr lang="en-US" sz="3600" dirty="0"/>
              <a:t>Time Series Analysis</a:t>
            </a:r>
            <a:endParaRPr lang="en-US" b="1" dirty="0"/>
          </a:p>
        </p:txBody>
      </p:sp>
      <p:sp>
        <p:nvSpPr>
          <p:cNvPr id="7" name="Subtitle 6"/>
          <p:cNvSpPr>
            <a:spLocks noGrp="1"/>
          </p:cNvSpPr>
          <p:nvPr>
            <p:ph type="subTitle" idx="1"/>
          </p:nvPr>
        </p:nvSpPr>
        <p:spPr/>
        <p:txBody>
          <a:bodyPr/>
          <a:lstStyle/>
          <a:p>
            <a:r>
              <a:rPr lang="en-US" dirty="0"/>
              <a:t>Author : FU</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Autocorrelation Function (ACF)                                1/3</a:t>
            </a:r>
            <a:endParaRPr lang="en-US" dirty="0"/>
          </a:p>
        </p:txBody>
      </p:sp>
      <p:sp>
        <p:nvSpPr>
          <p:cNvPr id="3" name="Content Placeholder 2"/>
          <p:cNvSpPr>
            <a:spLocks noGrp="1"/>
          </p:cNvSpPr>
          <p:nvPr>
            <p:ph idx="1"/>
          </p:nvPr>
        </p:nvSpPr>
        <p:spPr>
          <a:xfrm>
            <a:off x="908621" y="2020218"/>
            <a:ext cx="5000932" cy="2478039"/>
          </a:xfrm>
        </p:spPr>
        <p:txBody>
          <a:bodyPr>
            <a:normAutofit/>
          </a:bodyPr>
          <a:lstStyle/>
          <a:p>
            <a:r>
              <a:rPr lang="en-US" dirty="0"/>
              <a:t>Plot of </a:t>
            </a:r>
            <a:r>
              <a:rPr lang="en-US" b="1" i="1" dirty="0"/>
              <a:t>autocorrelation function (ACF) </a:t>
            </a:r>
            <a:r>
              <a:rPr lang="en-US" dirty="0"/>
              <a:t>provides this insight. </a:t>
            </a:r>
          </a:p>
          <a:p>
            <a:r>
              <a:rPr lang="en-US" dirty="0"/>
              <a:t>For a stationary time series, the ACF is defined as shown in Equation 8-4.</a:t>
            </a:r>
          </a:p>
        </p:txBody>
      </p:sp>
      <p:pic>
        <p:nvPicPr>
          <p:cNvPr id="4" name="Picture 3"/>
          <p:cNvPicPr>
            <a:picLocks noChangeAspect="1"/>
          </p:cNvPicPr>
          <p:nvPr/>
        </p:nvPicPr>
        <p:blipFill>
          <a:blip r:embed="rId2"/>
          <a:stretch>
            <a:fillRect/>
          </a:stretch>
        </p:blipFill>
        <p:spPr>
          <a:xfrm>
            <a:off x="6095241" y="1718187"/>
            <a:ext cx="5986415" cy="3666028"/>
          </a:xfrm>
          <a:prstGeom prst="rect">
            <a:avLst/>
          </a:prstGeom>
        </p:spPr>
      </p:pic>
      <p:sp>
        <p:nvSpPr>
          <p:cNvPr id="5" name="TextBox 4"/>
          <p:cNvSpPr txBox="1"/>
          <p:nvPr/>
        </p:nvSpPr>
        <p:spPr>
          <a:xfrm>
            <a:off x="7551174" y="5515664"/>
            <a:ext cx="4292585" cy="369332"/>
          </a:xfrm>
          <a:prstGeom prst="rect">
            <a:avLst/>
          </a:prstGeom>
          <a:noFill/>
        </p:spPr>
        <p:txBody>
          <a:bodyPr wrap="none" rtlCol="0">
            <a:spAutoFit/>
          </a:bodyPr>
          <a:lstStyle/>
          <a:p>
            <a:r>
              <a:rPr lang="en-US" b="1" dirty="0"/>
              <a:t>FIGURE 8-2 </a:t>
            </a:r>
            <a:r>
              <a:rPr lang="en-US" i="1" dirty="0"/>
              <a:t>A plot of a stationary series</a:t>
            </a:r>
            <a:endParaRPr lang="en-US" dirty="0"/>
          </a:p>
        </p:txBody>
      </p:sp>
      <p:grpSp>
        <p:nvGrpSpPr>
          <p:cNvPr id="9" name="Group 8"/>
          <p:cNvGrpSpPr/>
          <p:nvPr/>
        </p:nvGrpSpPr>
        <p:grpSpPr>
          <a:xfrm>
            <a:off x="725547" y="3941044"/>
            <a:ext cx="5276850" cy="1709074"/>
            <a:chOff x="725547" y="3941044"/>
            <a:chExt cx="5276850" cy="1709074"/>
          </a:xfrm>
        </p:grpSpPr>
        <p:pic>
          <p:nvPicPr>
            <p:cNvPr id="7" name="Picture 6"/>
            <p:cNvPicPr>
              <a:picLocks noChangeAspect="1"/>
            </p:cNvPicPr>
            <p:nvPr/>
          </p:nvPicPr>
          <p:blipFill>
            <a:blip r:embed="rId3"/>
            <a:stretch>
              <a:fillRect/>
            </a:stretch>
          </p:blipFill>
          <p:spPr>
            <a:xfrm>
              <a:off x="725547" y="3941044"/>
              <a:ext cx="5276850" cy="1114425"/>
            </a:xfrm>
            <a:prstGeom prst="rect">
              <a:avLst/>
            </a:prstGeom>
          </p:spPr>
        </p:pic>
        <p:pic>
          <p:nvPicPr>
            <p:cNvPr id="8" name="Picture 7"/>
            <p:cNvPicPr>
              <a:picLocks noChangeAspect="1"/>
            </p:cNvPicPr>
            <p:nvPr/>
          </p:nvPicPr>
          <p:blipFill>
            <a:blip r:embed="rId4"/>
            <a:stretch>
              <a:fillRect/>
            </a:stretch>
          </p:blipFill>
          <p:spPr>
            <a:xfrm>
              <a:off x="2789962" y="5173868"/>
              <a:ext cx="619125" cy="476250"/>
            </a:xfrm>
            <a:prstGeom prst="rect">
              <a:avLst/>
            </a:prstGeom>
          </p:spPr>
        </p:pic>
      </p:grpSp>
    </p:spTree>
    <p:extLst>
      <p:ext uri="{BB962C8B-B14F-4D97-AF65-F5344CB8AC3E}">
        <p14:creationId xmlns:p14="http://schemas.microsoft.com/office/powerpoint/2010/main" val="295907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Autocorrelation Function (ACF)                                2/3</a:t>
            </a:r>
            <a:endParaRPr lang="en-US" dirty="0"/>
          </a:p>
        </p:txBody>
      </p:sp>
      <p:sp>
        <p:nvSpPr>
          <p:cNvPr id="3" name="Content Placeholder 2"/>
          <p:cNvSpPr>
            <a:spLocks noGrp="1"/>
          </p:cNvSpPr>
          <p:nvPr>
            <p:ph idx="1"/>
          </p:nvPr>
        </p:nvSpPr>
        <p:spPr>
          <a:xfrm>
            <a:off x="1104900" y="1467468"/>
            <a:ext cx="9982200" cy="2119989"/>
          </a:xfrm>
        </p:spPr>
        <p:txBody>
          <a:bodyPr/>
          <a:lstStyle/>
          <a:p>
            <a:r>
              <a:rPr lang="en-US" dirty="0"/>
              <a:t>Because </a:t>
            </a:r>
            <a:r>
              <a:rPr lang="en-US" dirty="0" err="1"/>
              <a:t>cov</a:t>
            </a:r>
            <a:r>
              <a:rPr lang="en-US" dirty="0"/>
              <a:t>(0) is the variance, ACF is analogous to the correlation function of two variables, </a:t>
            </a:r>
            <a:r>
              <a:rPr lang="en-US" i="1" dirty="0" err="1"/>
              <a:t>corr</a:t>
            </a:r>
            <a:r>
              <a:rPr lang="en-US" i="1" dirty="0"/>
              <a:t>(</a:t>
            </a:r>
            <a:r>
              <a:rPr lang="en-US" i="1" dirty="0" err="1"/>
              <a:t>y</a:t>
            </a:r>
            <a:r>
              <a:rPr lang="en-US" i="1" baseline="-25000" dirty="0" err="1"/>
              <a:t>t</a:t>
            </a:r>
            <a:r>
              <a:rPr lang="en-US" i="1" dirty="0"/>
              <a:t>, </a:t>
            </a:r>
            <a:r>
              <a:rPr lang="en-US" i="1" dirty="0" err="1"/>
              <a:t>y</a:t>
            </a:r>
            <a:r>
              <a:rPr lang="en-US" i="1" baseline="-25000" dirty="0" err="1"/>
              <a:t>t</a:t>
            </a:r>
            <a:r>
              <a:rPr lang="en-US" i="1" baseline="-25000" dirty="0"/>
              <a:t> + h</a:t>
            </a:r>
            <a:r>
              <a:rPr lang="en-US" dirty="0"/>
              <a:t>), and value of ACF falls between –1 and 1. </a:t>
            </a:r>
          </a:p>
          <a:p>
            <a:r>
              <a:rPr lang="en-US" dirty="0"/>
              <a:t>The closer the absolute value of ACF(h) is to 1, the more useful </a:t>
            </a:r>
            <a:r>
              <a:rPr lang="en-US" i="1" dirty="0" err="1"/>
              <a:t>y</a:t>
            </a:r>
            <a:r>
              <a:rPr lang="en-US" i="1" baseline="-25000" dirty="0" err="1"/>
              <a:t>t</a:t>
            </a:r>
            <a:r>
              <a:rPr lang="en-US" i="1" dirty="0"/>
              <a:t>, </a:t>
            </a:r>
            <a:r>
              <a:rPr lang="en-US" dirty="0"/>
              <a:t>can be as a predictor of </a:t>
            </a:r>
            <a:r>
              <a:rPr lang="en-US" dirty="0" err="1"/>
              <a:t>y</a:t>
            </a:r>
            <a:r>
              <a:rPr lang="en-US" baseline="-25000" dirty="0" err="1"/>
              <a:t>t+h</a:t>
            </a:r>
            <a:r>
              <a:rPr lang="en-US" dirty="0"/>
              <a:t> .</a:t>
            </a:r>
          </a:p>
        </p:txBody>
      </p:sp>
      <p:pic>
        <p:nvPicPr>
          <p:cNvPr id="4" name="Picture 3"/>
          <p:cNvPicPr>
            <a:picLocks noChangeAspect="1"/>
          </p:cNvPicPr>
          <p:nvPr/>
        </p:nvPicPr>
        <p:blipFill>
          <a:blip r:embed="rId2"/>
          <a:stretch>
            <a:fillRect/>
          </a:stretch>
        </p:blipFill>
        <p:spPr>
          <a:xfrm>
            <a:off x="5609609" y="3132970"/>
            <a:ext cx="5687655" cy="3177751"/>
          </a:xfrm>
          <a:prstGeom prst="rect">
            <a:avLst/>
          </a:prstGeom>
        </p:spPr>
      </p:pic>
      <p:sp>
        <p:nvSpPr>
          <p:cNvPr id="5" name="TextBox 4"/>
          <p:cNvSpPr txBox="1"/>
          <p:nvPr/>
        </p:nvSpPr>
        <p:spPr>
          <a:xfrm>
            <a:off x="6463804" y="6229906"/>
            <a:ext cx="4621778" cy="369332"/>
          </a:xfrm>
          <a:prstGeom prst="rect">
            <a:avLst/>
          </a:prstGeom>
          <a:noFill/>
        </p:spPr>
        <p:txBody>
          <a:bodyPr wrap="none" rtlCol="0">
            <a:spAutoFit/>
          </a:bodyPr>
          <a:lstStyle/>
          <a:p>
            <a:r>
              <a:rPr lang="en-US" b="1" dirty="0"/>
              <a:t>FIGURE 8-3 </a:t>
            </a:r>
            <a:r>
              <a:rPr lang="en-US" i="1" dirty="0"/>
              <a:t>Autocorrelation function (ACF)</a:t>
            </a:r>
            <a:endParaRPr lang="en-US" dirty="0"/>
          </a:p>
        </p:txBody>
      </p:sp>
      <p:sp>
        <p:nvSpPr>
          <p:cNvPr id="6" name="TextBox 5"/>
          <p:cNvSpPr txBox="1"/>
          <p:nvPr/>
        </p:nvSpPr>
        <p:spPr>
          <a:xfrm>
            <a:off x="1104900" y="3979593"/>
            <a:ext cx="4188542" cy="1938992"/>
          </a:xfrm>
          <a:prstGeom prst="rect">
            <a:avLst/>
          </a:prstGeom>
          <a:noFill/>
        </p:spPr>
        <p:txBody>
          <a:bodyPr wrap="square" rtlCol="0">
            <a:spAutoFit/>
          </a:bodyPr>
          <a:lstStyle/>
          <a:p>
            <a:r>
              <a:rPr lang="en-US" sz="2400" dirty="0"/>
              <a:t>Using the same dataset plotted in Figure 8-2, the plot of the ACF is provided in Figure 8-3.</a:t>
            </a:r>
          </a:p>
          <a:p>
            <a:endParaRPr lang="en-US" sz="2400" dirty="0"/>
          </a:p>
        </p:txBody>
      </p:sp>
    </p:spTree>
    <p:extLst>
      <p:ext uri="{BB962C8B-B14F-4D97-AF65-F5344CB8AC3E}">
        <p14:creationId xmlns:p14="http://schemas.microsoft.com/office/powerpoint/2010/main" val="300220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Autocorrelation Function (ACF)                                3/3</a:t>
            </a:r>
            <a:endParaRPr lang="en-US" dirty="0"/>
          </a:p>
        </p:txBody>
      </p:sp>
      <p:sp>
        <p:nvSpPr>
          <p:cNvPr id="3" name="Content Placeholder 2"/>
          <p:cNvSpPr>
            <a:spLocks noGrp="1"/>
          </p:cNvSpPr>
          <p:nvPr>
            <p:ph idx="1"/>
          </p:nvPr>
        </p:nvSpPr>
        <p:spPr>
          <a:xfrm>
            <a:off x="1104900" y="1600200"/>
            <a:ext cx="10325100" cy="4572000"/>
          </a:xfrm>
        </p:spPr>
        <p:txBody>
          <a:bodyPr>
            <a:normAutofit fontScale="92500" lnSpcReduction="10000"/>
          </a:bodyPr>
          <a:lstStyle/>
          <a:p>
            <a:r>
              <a:rPr lang="en-US" b="1" i="1" dirty="0"/>
              <a:t>lag: </a:t>
            </a:r>
            <a:r>
              <a:rPr lang="en-US" dirty="0"/>
              <a:t>quantity </a:t>
            </a:r>
            <a:r>
              <a:rPr lang="en-US" i="1" dirty="0"/>
              <a:t>h </a:t>
            </a:r>
            <a:r>
              <a:rPr lang="en-US" dirty="0"/>
              <a:t>in the ACF, difference between the time points </a:t>
            </a:r>
            <a:r>
              <a:rPr lang="en-US" i="1" dirty="0"/>
              <a:t>t </a:t>
            </a:r>
            <a:r>
              <a:rPr lang="en-US" dirty="0"/>
              <a:t>and </a:t>
            </a:r>
            <a:r>
              <a:rPr lang="en-US" i="1" dirty="0"/>
              <a:t>t + h</a:t>
            </a:r>
            <a:r>
              <a:rPr lang="en-US" dirty="0"/>
              <a:t>. </a:t>
            </a:r>
          </a:p>
          <a:p>
            <a:r>
              <a:rPr lang="en-US" dirty="0"/>
              <a:t>At lag 0, ACF provides correlation of every point with itself. So ACF(0) always equals 1.</a:t>
            </a:r>
          </a:p>
          <a:p>
            <a:r>
              <a:rPr lang="en-US" dirty="0"/>
              <a:t>According to ACF plot, at lag 1 the correlation between </a:t>
            </a:r>
            <a:r>
              <a:rPr lang="en-US" i="1" dirty="0" err="1"/>
              <a:t>y</a:t>
            </a:r>
            <a:r>
              <a:rPr lang="en-US" i="1" baseline="-25000" dirty="0" err="1"/>
              <a:t>t</a:t>
            </a:r>
            <a:r>
              <a:rPr lang="en-US" i="1" dirty="0"/>
              <a:t> and y</a:t>
            </a:r>
            <a:r>
              <a:rPr lang="en-US" i="1" baseline="-25000" dirty="0"/>
              <a:t>t</a:t>
            </a:r>
            <a:r>
              <a:rPr lang="en-US" baseline="-25000" dirty="0"/>
              <a:t>−1 </a:t>
            </a:r>
            <a:r>
              <a:rPr lang="en-US" dirty="0"/>
              <a:t>is approximately 0.9, which is very close to 1. So </a:t>
            </a:r>
            <a:r>
              <a:rPr lang="en-US" i="1" dirty="0"/>
              <a:t>y</a:t>
            </a:r>
            <a:r>
              <a:rPr lang="en-US" i="1" baseline="-25000" dirty="0"/>
              <a:t>t</a:t>
            </a:r>
            <a:r>
              <a:rPr lang="en-US" baseline="-25000" dirty="0"/>
              <a:t>−1 </a:t>
            </a:r>
            <a:r>
              <a:rPr lang="en-US" dirty="0"/>
              <a:t>appears to be a good predictor of the value of </a:t>
            </a:r>
            <a:r>
              <a:rPr lang="en-US" i="1" dirty="0" err="1"/>
              <a:t>y</a:t>
            </a:r>
            <a:r>
              <a:rPr lang="en-US" i="1" baseline="-25000" dirty="0" err="1"/>
              <a:t>t</a:t>
            </a:r>
            <a:r>
              <a:rPr lang="en-US" i="1" dirty="0"/>
              <a:t> </a:t>
            </a:r>
            <a:r>
              <a:rPr lang="en-US" dirty="0"/>
              <a:t>. </a:t>
            </a:r>
          </a:p>
          <a:p>
            <a:r>
              <a:rPr lang="en-US" dirty="0"/>
              <a:t>Because ACF(2) is around 0.8, </a:t>
            </a:r>
            <a:r>
              <a:rPr lang="en-US" i="1" dirty="0"/>
              <a:t>y</a:t>
            </a:r>
            <a:r>
              <a:rPr lang="en-US" i="1" baseline="-25000" dirty="0"/>
              <a:t>t</a:t>
            </a:r>
            <a:r>
              <a:rPr lang="en-US" baseline="-25000" dirty="0"/>
              <a:t>−2 </a:t>
            </a:r>
            <a:r>
              <a:rPr lang="en-US" dirty="0"/>
              <a:t>appears to be a good predictor of the value of </a:t>
            </a:r>
            <a:r>
              <a:rPr lang="en-US" i="1" dirty="0" err="1"/>
              <a:t>y</a:t>
            </a:r>
            <a:r>
              <a:rPr lang="en-US" i="1" baseline="-25000" dirty="0" err="1"/>
              <a:t>t</a:t>
            </a:r>
            <a:r>
              <a:rPr lang="en-US" i="1" dirty="0"/>
              <a:t> </a:t>
            </a:r>
            <a:r>
              <a:rPr lang="en-US" dirty="0"/>
              <a:t>. A similar argument could be made for lag 3 to lag 8. (All he autocorrelations are greater than 0.6.) </a:t>
            </a:r>
          </a:p>
          <a:p>
            <a:r>
              <a:rPr lang="en-US" dirty="0"/>
              <a:t>In other words, a model can be considered that would express </a:t>
            </a:r>
            <a:r>
              <a:rPr lang="en-US" i="1" dirty="0" err="1"/>
              <a:t>y</a:t>
            </a:r>
            <a:r>
              <a:rPr lang="en-US" i="1" baseline="-25000" dirty="0" err="1"/>
              <a:t>t</a:t>
            </a:r>
            <a:r>
              <a:rPr lang="en-US" i="1" dirty="0"/>
              <a:t> </a:t>
            </a:r>
            <a:r>
              <a:rPr lang="en-US" dirty="0"/>
              <a:t>as a linear sum of its previous 8 terms. Such a model is known as an autoregressive model of order 8.</a:t>
            </a:r>
          </a:p>
        </p:txBody>
      </p:sp>
    </p:spTree>
    <p:extLst>
      <p:ext uri="{BB962C8B-B14F-4D97-AF65-F5344CB8AC3E}">
        <p14:creationId xmlns:p14="http://schemas.microsoft.com/office/powerpoint/2010/main" val="24479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Autoregressive Models                                            1/5</a:t>
            </a:r>
            <a:endParaRPr lang="en-US" dirty="0"/>
          </a:p>
        </p:txBody>
      </p:sp>
      <p:sp>
        <p:nvSpPr>
          <p:cNvPr id="3" name="Content Placeholder 2"/>
          <p:cNvSpPr>
            <a:spLocks noGrp="1"/>
          </p:cNvSpPr>
          <p:nvPr>
            <p:ph idx="1"/>
          </p:nvPr>
        </p:nvSpPr>
        <p:spPr>
          <a:xfrm>
            <a:off x="1104900" y="1600200"/>
            <a:ext cx="9982200" cy="759541"/>
          </a:xfrm>
        </p:spPr>
        <p:txBody>
          <a:bodyPr>
            <a:normAutofit/>
          </a:bodyPr>
          <a:lstStyle/>
          <a:p>
            <a:r>
              <a:rPr lang="en-US" dirty="0"/>
              <a:t>For a stationary time series, </a:t>
            </a:r>
            <a:r>
              <a:rPr lang="en-US" i="1" dirty="0" err="1"/>
              <a:t>y</a:t>
            </a:r>
            <a:r>
              <a:rPr lang="en-US" i="1" baseline="-25000" dirty="0" err="1"/>
              <a:t>t</a:t>
            </a:r>
            <a:r>
              <a:rPr lang="en-US" i="1" dirty="0"/>
              <a:t>  t</a:t>
            </a:r>
            <a:r>
              <a:rPr lang="en-US" dirty="0"/>
              <a:t>=1, 2, 3,… , an </a:t>
            </a:r>
            <a:r>
              <a:rPr lang="en-US" b="1" i="1" dirty="0"/>
              <a:t>autoregressive model of order p</a:t>
            </a:r>
            <a:r>
              <a:rPr lang="en-US" dirty="0"/>
              <a:t>, denoted AR(p), is expressed as shown in Equation 8-5:</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334487" y="2359741"/>
            <a:ext cx="6893017" cy="2065504"/>
          </a:xfrm>
          <a:prstGeom prst="rect">
            <a:avLst/>
          </a:prstGeom>
        </p:spPr>
      </p:pic>
      <p:sp>
        <p:nvSpPr>
          <p:cNvPr id="5" name="TextBox 4"/>
          <p:cNvSpPr txBox="1"/>
          <p:nvPr/>
        </p:nvSpPr>
        <p:spPr>
          <a:xfrm>
            <a:off x="836025" y="4425245"/>
            <a:ext cx="1099218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 particular point in the time series can be expressed as a linear combination of prior p values, </a:t>
            </a:r>
            <a:r>
              <a:rPr lang="en-US" sz="2400" i="1" dirty="0" err="1"/>
              <a:t>y</a:t>
            </a:r>
            <a:r>
              <a:rPr lang="en-US" sz="2400" i="1" baseline="-25000" dirty="0" err="1"/>
              <a:t>t</a:t>
            </a:r>
            <a:r>
              <a:rPr lang="en-US" sz="2400" baseline="-25000" dirty="0"/>
              <a:t>− </a:t>
            </a:r>
            <a:r>
              <a:rPr lang="en-US" sz="2400" i="1" baseline="-25000" dirty="0"/>
              <a:t>j</a:t>
            </a:r>
            <a:r>
              <a:rPr lang="en-US" sz="2400" i="1" dirty="0"/>
              <a:t> </a:t>
            </a:r>
            <a:r>
              <a:rPr lang="en-US" sz="2400" dirty="0"/>
              <a:t>for j = 1, 2, . . . p, of the time series plus a random error term, </a:t>
            </a:r>
            <a:r>
              <a:rPr lang="en-US" sz="2400" i="1" dirty="0" err="1"/>
              <a:t>ε</a:t>
            </a:r>
            <a:r>
              <a:rPr lang="en-US" sz="2400" i="1" baseline="-25000" dirty="0" err="1"/>
              <a:t>t</a:t>
            </a:r>
            <a:r>
              <a:rPr lang="en-US" sz="2400" i="1" dirty="0"/>
              <a:t> </a:t>
            </a:r>
            <a:r>
              <a:rPr lang="en-US" sz="2400" dirty="0"/>
              <a:t>. </a:t>
            </a:r>
          </a:p>
          <a:p>
            <a:pPr marL="285750" indent="-285750">
              <a:buFont typeface="Arial" panose="020B0604020202020204" pitchFamily="34" charset="0"/>
              <a:buChar char="•"/>
            </a:pPr>
            <a:r>
              <a:rPr lang="en-US" sz="2400" dirty="0"/>
              <a:t>In this definition, </a:t>
            </a:r>
            <a:r>
              <a:rPr lang="en-US" sz="2400" i="1" dirty="0" err="1"/>
              <a:t>ε</a:t>
            </a:r>
            <a:r>
              <a:rPr lang="en-US" sz="2400" i="1" baseline="-25000" dirty="0" err="1"/>
              <a:t>t</a:t>
            </a:r>
            <a:r>
              <a:rPr lang="en-US" sz="2400" i="1" baseline="-25000" dirty="0"/>
              <a:t> </a:t>
            </a:r>
            <a:r>
              <a:rPr lang="en-US" sz="2400" dirty="0"/>
              <a:t>time series is often called a </a:t>
            </a:r>
            <a:r>
              <a:rPr lang="en-US" sz="2400" b="1" i="1" dirty="0"/>
              <a:t>white noise process </a:t>
            </a:r>
            <a:r>
              <a:rPr lang="en-US" sz="2400" dirty="0"/>
              <a:t>and is used to represent random, independent fluctuations that are part of the time series.</a:t>
            </a:r>
          </a:p>
        </p:txBody>
      </p:sp>
    </p:spTree>
    <p:extLst>
      <p:ext uri="{BB962C8B-B14F-4D97-AF65-F5344CB8AC3E}">
        <p14:creationId xmlns:p14="http://schemas.microsoft.com/office/powerpoint/2010/main" val="302056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Autoregressive Models                                            2/5</a:t>
            </a:r>
            <a:endParaRPr lang="en-US" dirty="0"/>
          </a:p>
        </p:txBody>
      </p:sp>
      <p:sp>
        <p:nvSpPr>
          <p:cNvPr id="3" name="Content Placeholder 2"/>
          <p:cNvSpPr>
            <a:spLocks noGrp="1"/>
          </p:cNvSpPr>
          <p:nvPr>
            <p:ph idx="1"/>
          </p:nvPr>
        </p:nvSpPr>
        <p:spPr>
          <a:xfrm>
            <a:off x="1104900" y="1600200"/>
            <a:ext cx="9982200" cy="2662084"/>
          </a:xfrm>
        </p:spPr>
        <p:txBody>
          <a:bodyPr>
            <a:normAutofit/>
          </a:bodyPr>
          <a:lstStyle/>
          <a:p>
            <a:r>
              <a:rPr lang="en-US" dirty="0"/>
              <a:t>The autocorrelations are quite high for the first several lags. </a:t>
            </a:r>
          </a:p>
          <a:p>
            <a:r>
              <a:rPr lang="en-US" dirty="0"/>
              <a:t>Although it appears that an AR(8) model might be a good candidate to consider for the given dataset, examining an AR(1) model provides further insight into the ACF and the appropriate value of p to choose.</a:t>
            </a:r>
          </a:p>
          <a:p>
            <a:r>
              <a:rPr lang="en-US" dirty="0"/>
              <a:t>For an AR(1) model, centered around </a:t>
            </a:r>
            <a:r>
              <a:rPr lang="en-US" i="1" dirty="0"/>
              <a:t>δ</a:t>
            </a:r>
            <a:r>
              <a:rPr lang="en-US" dirty="0"/>
              <a:t>=0, Equation 8-5 simplifies to Equation 8-6.</a:t>
            </a:r>
          </a:p>
          <a:p>
            <a:endParaRPr lang="en-US" dirty="0"/>
          </a:p>
        </p:txBody>
      </p:sp>
      <p:pic>
        <p:nvPicPr>
          <p:cNvPr id="4" name="Picture 3"/>
          <p:cNvPicPr>
            <a:picLocks noChangeAspect="1"/>
          </p:cNvPicPr>
          <p:nvPr/>
        </p:nvPicPr>
        <p:blipFill>
          <a:blip r:embed="rId2"/>
          <a:stretch>
            <a:fillRect/>
          </a:stretch>
        </p:blipFill>
        <p:spPr>
          <a:xfrm>
            <a:off x="2404738" y="4070980"/>
            <a:ext cx="8164217" cy="854980"/>
          </a:xfrm>
          <a:prstGeom prst="rect">
            <a:avLst/>
          </a:prstGeom>
        </p:spPr>
      </p:pic>
      <p:pic>
        <p:nvPicPr>
          <p:cNvPr id="5" name="Picture 4"/>
          <p:cNvPicPr>
            <a:picLocks noChangeAspect="1"/>
          </p:cNvPicPr>
          <p:nvPr/>
        </p:nvPicPr>
        <p:blipFill>
          <a:blip r:embed="rId3"/>
          <a:stretch>
            <a:fillRect/>
          </a:stretch>
        </p:blipFill>
        <p:spPr>
          <a:xfrm>
            <a:off x="3046894" y="5631628"/>
            <a:ext cx="6604093" cy="1081143"/>
          </a:xfrm>
          <a:prstGeom prst="rect">
            <a:avLst/>
          </a:prstGeom>
        </p:spPr>
      </p:pic>
      <p:sp>
        <p:nvSpPr>
          <p:cNvPr id="6" name="TextBox 5"/>
          <p:cNvSpPr txBox="1"/>
          <p:nvPr/>
        </p:nvSpPr>
        <p:spPr>
          <a:xfrm>
            <a:off x="914401" y="4967952"/>
            <a:ext cx="1032387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Based on Equation 8-6, it is evident that </a:t>
            </a:r>
            <a:r>
              <a:rPr lang="en-US" sz="2400" i="1" dirty="0"/>
              <a:t>y</a:t>
            </a:r>
            <a:r>
              <a:rPr lang="en-US" sz="2400" i="1" baseline="-25000" dirty="0"/>
              <a:t>t-1</a:t>
            </a:r>
            <a:r>
              <a:rPr lang="en-US" sz="2400" i="1" dirty="0"/>
              <a:t> </a:t>
            </a:r>
            <a:r>
              <a:rPr lang="en-US" sz="2400" dirty="0"/>
              <a:t>=</a:t>
            </a:r>
            <a:r>
              <a:rPr lang="en-US" sz="2400" i="1" dirty="0"/>
              <a:t>φ</a:t>
            </a:r>
            <a:r>
              <a:rPr lang="en-US" sz="2400" i="1" baseline="-25000" dirty="0"/>
              <a:t>1</a:t>
            </a:r>
            <a:r>
              <a:rPr lang="en-US" sz="2400" i="1" dirty="0"/>
              <a:t> y</a:t>
            </a:r>
            <a:r>
              <a:rPr lang="en-US" sz="2400" i="1" baseline="-25000" dirty="0"/>
              <a:t>t-2</a:t>
            </a:r>
            <a:r>
              <a:rPr lang="en-US" sz="2400" i="1" dirty="0"/>
              <a:t> </a:t>
            </a:r>
            <a:r>
              <a:rPr lang="en-US" sz="2400" dirty="0"/>
              <a:t>+</a:t>
            </a:r>
            <a:r>
              <a:rPr lang="en-US" sz="2400" i="1" dirty="0"/>
              <a:t>ε </a:t>
            </a:r>
            <a:r>
              <a:rPr lang="en-US" sz="2400" dirty="0"/>
              <a:t>. substituting for </a:t>
            </a:r>
            <a:r>
              <a:rPr lang="en-US" sz="2400" i="1" dirty="0"/>
              <a:t>y</a:t>
            </a:r>
            <a:r>
              <a:rPr lang="en-US" sz="2400" i="1" baseline="-25000" dirty="0"/>
              <a:t>t</a:t>
            </a:r>
            <a:r>
              <a:rPr lang="en-US" sz="2400" baseline="-25000" dirty="0"/>
              <a:t>−1</a:t>
            </a:r>
            <a:r>
              <a:rPr lang="en-US" sz="2400" dirty="0"/>
              <a:t> yields Equation 8-7.</a:t>
            </a:r>
          </a:p>
        </p:txBody>
      </p:sp>
    </p:spTree>
    <p:extLst>
      <p:ext uri="{BB962C8B-B14F-4D97-AF65-F5344CB8AC3E}">
        <p14:creationId xmlns:p14="http://schemas.microsoft.com/office/powerpoint/2010/main" val="31848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Autoregressive Models                                            3/5</a:t>
            </a:r>
            <a:endParaRPr lang="en-US" dirty="0"/>
          </a:p>
        </p:txBody>
      </p:sp>
      <p:sp>
        <p:nvSpPr>
          <p:cNvPr id="3" name="Content Placeholder 2"/>
          <p:cNvSpPr>
            <a:spLocks noGrp="1"/>
          </p:cNvSpPr>
          <p:nvPr>
            <p:ph idx="1"/>
          </p:nvPr>
        </p:nvSpPr>
        <p:spPr>
          <a:xfrm>
            <a:off x="1104900" y="1526461"/>
            <a:ext cx="9982200" cy="2440856"/>
          </a:xfrm>
        </p:spPr>
        <p:txBody>
          <a:bodyPr>
            <a:normAutofit/>
          </a:bodyPr>
          <a:lstStyle/>
          <a:p>
            <a:r>
              <a:rPr lang="en-US" dirty="0"/>
              <a:t>Follows an AR(1) model, considerable autocorrelation is expected at lag 2. As this substitution process is repeated, </a:t>
            </a:r>
            <a:r>
              <a:rPr lang="en-US" i="1" dirty="0" err="1"/>
              <a:t>y</a:t>
            </a:r>
            <a:r>
              <a:rPr lang="en-US" i="1" baseline="-25000" dirty="0" err="1"/>
              <a:t>t</a:t>
            </a:r>
            <a:r>
              <a:rPr lang="en-US" i="1" dirty="0"/>
              <a:t> </a:t>
            </a:r>
            <a:r>
              <a:rPr lang="en-US" dirty="0"/>
              <a:t>can be expressed as a function of </a:t>
            </a:r>
            <a:r>
              <a:rPr lang="en-US" i="1" dirty="0" err="1"/>
              <a:t>y</a:t>
            </a:r>
            <a:r>
              <a:rPr lang="en-US" i="1" baseline="-25000" dirty="0" err="1"/>
              <a:t>t</a:t>
            </a:r>
            <a:r>
              <a:rPr lang="en-US" baseline="-25000" dirty="0"/>
              <a:t>−</a:t>
            </a:r>
            <a:r>
              <a:rPr lang="en-US" i="1" baseline="-25000" dirty="0"/>
              <a:t>h</a:t>
            </a:r>
            <a:r>
              <a:rPr lang="en-US" i="1" dirty="0"/>
              <a:t> </a:t>
            </a:r>
            <a:r>
              <a:rPr lang="en-US" dirty="0"/>
              <a:t>for </a:t>
            </a:r>
            <a:r>
              <a:rPr lang="en-US" i="1" dirty="0"/>
              <a:t>h</a:t>
            </a:r>
            <a:r>
              <a:rPr lang="en-US" dirty="0"/>
              <a:t>=3, 4 ...and a sum of the error terms</a:t>
            </a:r>
          </a:p>
          <a:p>
            <a:r>
              <a:rPr lang="en-US" dirty="0"/>
              <a:t>This observation means that even in the simple AR(1) model, there will be considerable autocorrelation with the larger lags even though those lags are not explicitly included in the model.</a:t>
            </a:r>
          </a:p>
        </p:txBody>
      </p:sp>
      <p:sp>
        <p:nvSpPr>
          <p:cNvPr id="5" name="TextBox 4"/>
          <p:cNvSpPr txBox="1"/>
          <p:nvPr/>
        </p:nvSpPr>
        <p:spPr>
          <a:xfrm>
            <a:off x="634182" y="3952422"/>
            <a:ext cx="4999702" cy="2246769"/>
          </a:xfrm>
          <a:prstGeom prst="rect">
            <a:avLst/>
          </a:prstGeom>
          <a:noFill/>
        </p:spPr>
        <p:txBody>
          <a:bodyPr wrap="square" rtlCol="0">
            <a:spAutoFit/>
          </a:bodyPr>
          <a:lstStyle/>
          <a:p>
            <a:r>
              <a:rPr lang="en-US" sz="2000" dirty="0"/>
              <a:t>What is needed is a measure of the autocorrelation between </a:t>
            </a:r>
            <a:r>
              <a:rPr lang="en-US" sz="2000" i="1" dirty="0" err="1"/>
              <a:t>y</a:t>
            </a:r>
            <a:r>
              <a:rPr lang="en-US" sz="2000" i="1" baseline="-25000" dirty="0" err="1"/>
              <a:t>t</a:t>
            </a:r>
            <a:r>
              <a:rPr lang="en-US" sz="2000" i="1" baseline="-25000" dirty="0"/>
              <a:t> </a:t>
            </a:r>
            <a:r>
              <a:rPr lang="en-US" sz="2000" i="1" dirty="0"/>
              <a:t>and </a:t>
            </a:r>
            <a:r>
              <a:rPr lang="en-US" sz="2000" i="1" dirty="0" err="1"/>
              <a:t>y</a:t>
            </a:r>
            <a:r>
              <a:rPr lang="en-US" sz="2000" i="1" baseline="-25000" dirty="0" err="1"/>
              <a:t>t+h</a:t>
            </a:r>
            <a:r>
              <a:rPr lang="en-US" sz="2000" i="1" dirty="0"/>
              <a:t> </a:t>
            </a:r>
            <a:r>
              <a:rPr lang="en-US" sz="2000" dirty="0"/>
              <a:t>for h = 1, 2, 3... with the effect of the </a:t>
            </a:r>
            <a:r>
              <a:rPr lang="en-US" sz="2000" i="1" dirty="0"/>
              <a:t>y</a:t>
            </a:r>
            <a:r>
              <a:rPr lang="en-US" sz="2000" i="1" baseline="-25000" dirty="0"/>
              <a:t>t+1</a:t>
            </a:r>
            <a:r>
              <a:rPr lang="en-US" sz="2000" i="1" dirty="0"/>
              <a:t> to y</a:t>
            </a:r>
            <a:r>
              <a:rPr lang="en-US" sz="2000" i="1" baseline="-25000" dirty="0"/>
              <a:t>t</a:t>
            </a:r>
            <a:r>
              <a:rPr lang="en-US" sz="2000" baseline="-25000" dirty="0"/>
              <a:t>+</a:t>
            </a:r>
            <a:r>
              <a:rPr lang="en-US" sz="2000" i="1" baseline="-25000" dirty="0"/>
              <a:t>h</a:t>
            </a:r>
            <a:r>
              <a:rPr lang="en-US" sz="2000" baseline="-25000" dirty="0"/>
              <a:t>−1</a:t>
            </a:r>
            <a:r>
              <a:rPr lang="en-US" sz="2000" dirty="0"/>
              <a:t> values excluded from the measure. </a:t>
            </a:r>
          </a:p>
          <a:p>
            <a:r>
              <a:rPr lang="en-US" sz="2000" dirty="0"/>
              <a:t>The </a:t>
            </a:r>
            <a:r>
              <a:rPr lang="en-US" sz="2000" b="1" i="1" dirty="0"/>
              <a:t>partial autocorrelation function (PACF) </a:t>
            </a:r>
            <a:r>
              <a:rPr lang="en-US" sz="2000" dirty="0"/>
              <a:t>provides such a measure and is expressed as shown in Equation 8-8.</a:t>
            </a:r>
          </a:p>
        </p:txBody>
      </p:sp>
      <p:grpSp>
        <p:nvGrpSpPr>
          <p:cNvPr id="8" name="Group 7"/>
          <p:cNvGrpSpPr/>
          <p:nvPr/>
        </p:nvGrpSpPr>
        <p:grpSpPr>
          <a:xfrm>
            <a:off x="5486400" y="3952422"/>
            <a:ext cx="6600825" cy="2486025"/>
            <a:chOff x="5486400" y="3952422"/>
            <a:chExt cx="6600825" cy="2486025"/>
          </a:xfrm>
        </p:grpSpPr>
        <p:pic>
          <p:nvPicPr>
            <p:cNvPr id="6" name="Picture 5"/>
            <p:cNvPicPr>
              <a:picLocks noChangeAspect="1"/>
            </p:cNvPicPr>
            <p:nvPr/>
          </p:nvPicPr>
          <p:blipFill>
            <a:blip r:embed="rId3"/>
            <a:stretch>
              <a:fillRect/>
            </a:stretch>
          </p:blipFill>
          <p:spPr>
            <a:xfrm>
              <a:off x="5486400" y="3952422"/>
              <a:ext cx="6600825" cy="2486025"/>
            </a:xfrm>
            <a:prstGeom prst="rect">
              <a:avLst/>
            </a:prstGeom>
          </p:spPr>
        </p:pic>
        <p:sp>
          <p:nvSpPr>
            <p:cNvPr id="7" name="TextBox 6"/>
            <p:cNvSpPr txBox="1"/>
            <p:nvPr/>
          </p:nvSpPr>
          <p:spPr>
            <a:xfrm>
              <a:off x="10972800" y="4719484"/>
              <a:ext cx="518091" cy="369332"/>
            </a:xfrm>
            <a:prstGeom prst="rect">
              <a:avLst/>
            </a:prstGeom>
            <a:noFill/>
          </p:spPr>
          <p:txBody>
            <a:bodyPr wrap="none" rtlCol="0">
              <a:spAutoFit/>
            </a:bodyPr>
            <a:lstStyle/>
            <a:p>
              <a:r>
                <a:rPr lang="en-US" b="1" dirty="0"/>
                <a:t>8-8</a:t>
              </a:r>
            </a:p>
          </p:txBody>
        </p:sp>
      </p:grpSp>
    </p:spTree>
    <p:extLst>
      <p:ext uri="{BB962C8B-B14F-4D97-AF65-F5344CB8AC3E}">
        <p14:creationId xmlns:p14="http://schemas.microsoft.com/office/powerpoint/2010/main" val="14124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Autoregressive Models                                            4/5</a:t>
            </a:r>
            <a:endParaRPr lang="en-US" dirty="0"/>
          </a:p>
        </p:txBody>
      </p:sp>
      <p:sp>
        <p:nvSpPr>
          <p:cNvPr id="3" name="Content Placeholder 2"/>
          <p:cNvSpPr>
            <a:spLocks noGrp="1"/>
          </p:cNvSpPr>
          <p:nvPr>
            <p:ph idx="1"/>
          </p:nvPr>
        </p:nvSpPr>
        <p:spPr>
          <a:xfrm>
            <a:off x="1104900" y="1600201"/>
            <a:ext cx="9982200" cy="2055592"/>
          </a:xfrm>
        </p:spPr>
        <p:txBody>
          <a:bodyPr>
            <a:normAutofit fontScale="92500"/>
          </a:bodyPr>
          <a:lstStyle/>
          <a:p>
            <a:r>
              <a:rPr lang="en-US" dirty="0"/>
              <a:t>After linear regression is used to remove the effect of the variables between </a:t>
            </a:r>
            <a:r>
              <a:rPr lang="en-US" i="1" dirty="0" err="1"/>
              <a:t>y</a:t>
            </a:r>
            <a:r>
              <a:rPr lang="en-US" i="1" baseline="-25000" dirty="0" err="1"/>
              <a:t>t</a:t>
            </a:r>
            <a:r>
              <a:rPr lang="en-US" i="1" baseline="-25000" dirty="0"/>
              <a:t> </a:t>
            </a:r>
            <a:r>
              <a:rPr lang="en-US" dirty="0"/>
              <a:t>and </a:t>
            </a:r>
            <a:r>
              <a:rPr lang="en-US" dirty="0" err="1"/>
              <a:t>y</a:t>
            </a:r>
            <a:r>
              <a:rPr lang="en-US" baseline="-25000" dirty="0" err="1"/>
              <a:t>t+h</a:t>
            </a:r>
            <a:r>
              <a:rPr lang="en-US" dirty="0"/>
              <a:t> on </a:t>
            </a:r>
            <a:r>
              <a:rPr lang="en-US" dirty="0" err="1"/>
              <a:t>y</a:t>
            </a:r>
            <a:r>
              <a:rPr lang="en-US" baseline="-25000" dirty="0" err="1"/>
              <a:t>t</a:t>
            </a:r>
            <a:r>
              <a:rPr lang="en-US" dirty="0"/>
              <a:t> and </a:t>
            </a:r>
            <a:r>
              <a:rPr lang="en-US" dirty="0" err="1"/>
              <a:t>y</a:t>
            </a:r>
            <a:r>
              <a:rPr lang="en-US" baseline="-25000" dirty="0" err="1"/>
              <a:t>t+h</a:t>
            </a:r>
            <a:r>
              <a:rPr lang="en-US" dirty="0"/>
              <a:t>, the PACF is the correlation of what remains. </a:t>
            </a:r>
          </a:p>
          <a:p>
            <a:r>
              <a:rPr lang="en-US" dirty="0"/>
              <a:t>For </a:t>
            </a:r>
            <a:r>
              <a:rPr lang="en-US" i="1" dirty="0"/>
              <a:t>h</a:t>
            </a:r>
            <a:r>
              <a:rPr lang="en-US" dirty="0"/>
              <a:t>=1, there are no variables between </a:t>
            </a:r>
            <a:r>
              <a:rPr lang="en-US" dirty="0" err="1"/>
              <a:t>y</a:t>
            </a:r>
            <a:r>
              <a:rPr lang="en-US" i="1" baseline="-25000" dirty="0" err="1"/>
              <a:t>t</a:t>
            </a:r>
            <a:r>
              <a:rPr lang="en-US" i="1" dirty="0"/>
              <a:t> </a:t>
            </a:r>
            <a:r>
              <a:rPr lang="en-US" dirty="0"/>
              <a:t>and y</a:t>
            </a:r>
            <a:r>
              <a:rPr lang="en-US" baseline="-25000" dirty="0"/>
              <a:t>t+1</a:t>
            </a:r>
            <a:r>
              <a:rPr lang="en-US" dirty="0"/>
              <a:t>. So the PACF(1) equals ACF(1). Although the computation of the PACF is somewhat complex, many software tools hide this complexity from the analyst.</a:t>
            </a:r>
          </a:p>
        </p:txBody>
      </p:sp>
      <p:pic>
        <p:nvPicPr>
          <p:cNvPr id="5" name="Picture 4"/>
          <p:cNvPicPr>
            <a:picLocks noChangeAspect="1"/>
          </p:cNvPicPr>
          <p:nvPr/>
        </p:nvPicPr>
        <p:blipFill>
          <a:blip r:embed="rId2"/>
          <a:stretch>
            <a:fillRect/>
          </a:stretch>
        </p:blipFill>
        <p:spPr>
          <a:xfrm>
            <a:off x="7187686" y="3655793"/>
            <a:ext cx="4622903" cy="2574225"/>
          </a:xfrm>
          <a:prstGeom prst="rect">
            <a:avLst/>
          </a:prstGeom>
        </p:spPr>
      </p:pic>
      <p:sp>
        <p:nvSpPr>
          <p:cNvPr id="6" name="TextBox 5"/>
          <p:cNvSpPr txBox="1"/>
          <p:nvPr/>
        </p:nvSpPr>
        <p:spPr>
          <a:xfrm>
            <a:off x="6304939" y="6230018"/>
            <a:ext cx="5887061" cy="369332"/>
          </a:xfrm>
          <a:prstGeom prst="rect">
            <a:avLst/>
          </a:prstGeom>
          <a:noFill/>
        </p:spPr>
        <p:txBody>
          <a:bodyPr wrap="none" rtlCol="0">
            <a:spAutoFit/>
          </a:bodyPr>
          <a:lstStyle/>
          <a:p>
            <a:r>
              <a:rPr lang="en-US" b="1" dirty="0"/>
              <a:t>FIGURE 8-4 </a:t>
            </a:r>
            <a:r>
              <a:rPr lang="en-US" i="1" dirty="0"/>
              <a:t>Partial autocorrelation function (PACF) plot</a:t>
            </a:r>
            <a:endParaRPr lang="en-US" dirty="0"/>
          </a:p>
        </p:txBody>
      </p:sp>
      <p:sp>
        <p:nvSpPr>
          <p:cNvPr id="7" name="TextBox 6"/>
          <p:cNvSpPr txBox="1"/>
          <p:nvPr/>
        </p:nvSpPr>
        <p:spPr>
          <a:xfrm>
            <a:off x="992134" y="3655793"/>
            <a:ext cx="6195552"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t>PACF plot in Figure 8-4 illustrates that after lag 2, the value of the PACF is sharply reduced. </a:t>
            </a:r>
          </a:p>
          <a:p>
            <a:pPr marL="342900" indent="-342900">
              <a:buFont typeface="Arial" panose="020B0604020202020204" pitchFamily="34" charset="0"/>
              <a:buChar char="•"/>
            </a:pPr>
            <a:r>
              <a:rPr lang="en-US" sz="2200" dirty="0"/>
              <a:t>After removing the effects of </a:t>
            </a:r>
            <a:r>
              <a:rPr lang="en-US" sz="2200" i="1" dirty="0" err="1"/>
              <a:t>y</a:t>
            </a:r>
            <a:r>
              <a:rPr lang="en-US" sz="2200" i="1" baseline="-25000" dirty="0" err="1"/>
              <a:t>t</a:t>
            </a:r>
            <a:r>
              <a:rPr lang="en-US" sz="2200" i="1" baseline="-25000" dirty="0"/>
              <a:t> </a:t>
            </a:r>
            <a:r>
              <a:rPr lang="en-US" sz="2200" baseline="-25000" dirty="0"/>
              <a:t>+1</a:t>
            </a:r>
            <a:r>
              <a:rPr lang="en-US" sz="2200" dirty="0"/>
              <a:t> and </a:t>
            </a:r>
            <a:r>
              <a:rPr lang="en-US" sz="2200" i="1" dirty="0" err="1"/>
              <a:t>y</a:t>
            </a:r>
            <a:r>
              <a:rPr lang="en-US" sz="2200" i="1" baseline="-25000" dirty="0" err="1"/>
              <a:t>t</a:t>
            </a:r>
            <a:r>
              <a:rPr lang="en-US" sz="2200" i="1" baseline="-25000" dirty="0"/>
              <a:t> </a:t>
            </a:r>
            <a:r>
              <a:rPr lang="en-US" sz="2200" baseline="-25000" dirty="0"/>
              <a:t>+2</a:t>
            </a:r>
            <a:r>
              <a:rPr lang="en-US" sz="2200" dirty="0"/>
              <a:t>, the partial correlation between  </a:t>
            </a:r>
            <a:r>
              <a:rPr lang="en-US" sz="2200" i="1" dirty="0" err="1"/>
              <a:t>y</a:t>
            </a:r>
            <a:r>
              <a:rPr lang="en-US" sz="2200" i="1" baseline="-25000" dirty="0" err="1"/>
              <a:t>t</a:t>
            </a:r>
            <a:r>
              <a:rPr lang="en-US" sz="2200" i="1" baseline="-25000" dirty="0"/>
              <a:t> </a:t>
            </a:r>
            <a:r>
              <a:rPr lang="en-US" sz="2200" i="1" dirty="0"/>
              <a:t>and y</a:t>
            </a:r>
            <a:r>
              <a:rPr lang="en-US" sz="2200" i="1" baseline="-25000" dirty="0"/>
              <a:t>t</a:t>
            </a:r>
            <a:r>
              <a:rPr lang="en-US" sz="2200" baseline="-25000" dirty="0"/>
              <a:t>+3</a:t>
            </a:r>
            <a:r>
              <a:rPr lang="en-US" sz="2200" dirty="0"/>
              <a:t> is relatively small. </a:t>
            </a:r>
          </a:p>
        </p:txBody>
      </p:sp>
    </p:spTree>
    <p:extLst>
      <p:ext uri="{BB962C8B-B14F-4D97-AF65-F5344CB8AC3E}">
        <p14:creationId xmlns:p14="http://schemas.microsoft.com/office/powerpoint/2010/main" val="28194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Autoregressive Models                                            5/5</a:t>
            </a:r>
            <a:endParaRPr lang="en-US" dirty="0"/>
          </a:p>
        </p:txBody>
      </p:sp>
      <p:sp>
        <p:nvSpPr>
          <p:cNvPr id="3" name="Content Placeholder 2"/>
          <p:cNvSpPr>
            <a:spLocks noGrp="1"/>
          </p:cNvSpPr>
          <p:nvPr>
            <p:ph idx="1"/>
          </p:nvPr>
        </p:nvSpPr>
        <p:spPr/>
        <p:txBody>
          <a:bodyPr/>
          <a:lstStyle/>
          <a:p>
            <a:r>
              <a:rPr lang="en-US" dirty="0"/>
              <a:t>Similar observations can be made for h = 4, 5, …. Such a plot indicates that an AR(2) is a good candidate model for the time series plotted in Figure 8-2.</a:t>
            </a:r>
          </a:p>
          <a:p>
            <a:r>
              <a:rPr lang="en-US" dirty="0"/>
              <a:t>The time series data for this example was randomly generated based on </a:t>
            </a:r>
            <a:r>
              <a:rPr lang="en-US" sz="2800" i="1" dirty="0" err="1"/>
              <a:t>y</a:t>
            </a:r>
            <a:r>
              <a:rPr lang="en-US" sz="2800" i="1" baseline="-25000" dirty="0" err="1"/>
              <a:t>t</a:t>
            </a:r>
            <a:r>
              <a:rPr lang="en-US" sz="2800" i="1" dirty="0"/>
              <a:t> </a:t>
            </a:r>
            <a:r>
              <a:rPr lang="en-US" sz="2800" dirty="0"/>
              <a:t>=0.6y</a:t>
            </a:r>
            <a:r>
              <a:rPr lang="en-US" sz="2800" baseline="-25000" dirty="0"/>
              <a:t>t-1</a:t>
            </a:r>
            <a:r>
              <a:rPr lang="en-US" sz="2800" dirty="0"/>
              <a:t> + 0.35y</a:t>
            </a:r>
            <a:r>
              <a:rPr lang="en-US" sz="2800" baseline="-25000" dirty="0"/>
              <a:t>t-2</a:t>
            </a:r>
            <a:r>
              <a:rPr lang="en-US" sz="2800" dirty="0"/>
              <a:t> + </a:t>
            </a:r>
            <a:r>
              <a:rPr lang="en-US" sz="2800" i="1" dirty="0"/>
              <a:t>ε </a:t>
            </a:r>
            <a:r>
              <a:rPr lang="en-US" dirty="0"/>
              <a:t>where </a:t>
            </a:r>
            <a:r>
              <a:rPr lang="en-US" sz="2800" i="1" dirty="0" err="1"/>
              <a:t>ε</a:t>
            </a:r>
            <a:r>
              <a:rPr lang="en-US" sz="2800" i="1" baseline="-25000" dirty="0" err="1"/>
              <a:t>t</a:t>
            </a:r>
            <a:r>
              <a:rPr lang="en-US" sz="2800" i="1" dirty="0"/>
              <a:t> </a:t>
            </a:r>
            <a:r>
              <a:rPr lang="en-US" dirty="0"/>
              <a:t>~</a:t>
            </a:r>
            <a:r>
              <a:rPr lang="en-US" i="1" dirty="0"/>
              <a:t>N</a:t>
            </a:r>
            <a:r>
              <a:rPr lang="en-US" dirty="0"/>
              <a:t>(0, 4)</a:t>
            </a:r>
          </a:p>
          <a:p>
            <a:r>
              <a:rPr lang="en-US" dirty="0"/>
              <a:t>Because the ACF and PACF are based on correlations, negative and positive values are possible. Thus, the magnitudes of the functions at the various lags should be considered in terms of absolute values.</a:t>
            </a:r>
          </a:p>
        </p:txBody>
      </p:sp>
    </p:spTree>
    <p:extLst>
      <p:ext uri="{BB962C8B-B14F-4D97-AF65-F5344CB8AC3E}">
        <p14:creationId xmlns:p14="http://schemas.microsoft.com/office/powerpoint/2010/main" val="388590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Moving Average Models                                          1/4</a:t>
            </a:r>
            <a:endParaRPr lang="en-US" dirty="0"/>
          </a:p>
        </p:txBody>
      </p:sp>
      <p:sp>
        <p:nvSpPr>
          <p:cNvPr id="3" name="Content Placeholder 2"/>
          <p:cNvSpPr>
            <a:spLocks noGrp="1"/>
          </p:cNvSpPr>
          <p:nvPr>
            <p:ph idx="1"/>
          </p:nvPr>
        </p:nvSpPr>
        <p:spPr>
          <a:xfrm>
            <a:off x="1104900" y="1600200"/>
            <a:ext cx="9982200" cy="5021826"/>
          </a:xfrm>
        </p:spPr>
        <p:txBody>
          <a:bodyPr>
            <a:normAutofit fontScale="92500"/>
          </a:bodyPr>
          <a:lstStyle/>
          <a:p>
            <a:r>
              <a:rPr lang="en-US" dirty="0"/>
              <a:t>For a time series, </a:t>
            </a:r>
            <a:r>
              <a:rPr lang="en-US" i="1" dirty="0" err="1"/>
              <a:t>y</a:t>
            </a:r>
            <a:r>
              <a:rPr lang="en-US" i="1" baseline="-25000" dirty="0" err="1"/>
              <a:t>t</a:t>
            </a:r>
            <a:r>
              <a:rPr lang="en-US" i="1" dirty="0"/>
              <a:t> </a:t>
            </a:r>
            <a:r>
              <a:rPr lang="en-US" dirty="0"/>
              <a:t>, centered at zero, a </a:t>
            </a:r>
            <a:r>
              <a:rPr lang="en-US" b="1" i="1" dirty="0"/>
              <a:t>moving average model of order q</a:t>
            </a:r>
            <a:r>
              <a:rPr lang="en-US" dirty="0"/>
              <a:t>, denoted MA(q), is expressed as shown in Equation 8-9.</a:t>
            </a:r>
          </a:p>
          <a:p>
            <a:endParaRPr lang="en-US" dirty="0"/>
          </a:p>
          <a:p>
            <a:endParaRPr lang="en-US" dirty="0"/>
          </a:p>
          <a:p>
            <a:endParaRPr lang="en-US" dirty="0"/>
          </a:p>
          <a:p>
            <a:endParaRPr lang="en-US" dirty="0"/>
          </a:p>
          <a:p>
            <a:r>
              <a:rPr lang="en-US" dirty="0"/>
              <a:t>In an MA(q) model, the value of a time series is a linear combination of the current white noise term and  the prior q white noise terms. So earlier random shocks directly affect the current value of the time series.</a:t>
            </a:r>
          </a:p>
          <a:p>
            <a:r>
              <a:rPr lang="en-US" dirty="0"/>
              <a:t>For  MA(q) models, the behavior of the ACF and PACF plots are somewhat swapped from the behavior of these  plots for AR(p) models. </a:t>
            </a:r>
          </a:p>
        </p:txBody>
      </p:sp>
      <p:pic>
        <p:nvPicPr>
          <p:cNvPr id="4" name="Picture 3"/>
          <p:cNvPicPr>
            <a:picLocks noChangeAspect="1"/>
          </p:cNvPicPr>
          <p:nvPr/>
        </p:nvPicPr>
        <p:blipFill>
          <a:blip r:embed="rId2"/>
          <a:stretch>
            <a:fillRect/>
          </a:stretch>
        </p:blipFill>
        <p:spPr>
          <a:xfrm>
            <a:off x="2074761" y="2469376"/>
            <a:ext cx="8040960" cy="1934667"/>
          </a:xfrm>
          <a:prstGeom prst="rect">
            <a:avLst/>
          </a:prstGeom>
        </p:spPr>
      </p:pic>
    </p:spTree>
    <p:extLst>
      <p:ext uri="{BB962C8B-B14F-4D97-AF65-F5344CB8AC3E}">
        <p14:creationId xmlns:p14="http://schemas.microsoft.com/office/powerpoint/2010/main" val="31776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Moving Average Models                                          2/4</a:t>
            </a:r>
            <a:endParaRPr lang="en-US" dirty="0"/>
          </a:p>
        </p:txBody>
      </p:sp>
      <p:sp>
        <p:nvSpPr>
          <p:cNvPr id="3" name="Content Placeholder 2"/>
          <p:cNvSpPr>
            <a:spLocks noGrp="1"/>
          </p:cNvSpPr>
          <p:nvPr>
            <p:ph idx="1"/>
          </p:nvPr>
        </p:nvSpPr>
        <p:spPr>
          <a:xfrm>
            <a:off x="619432" y="1600200"/>
            <a:ext cx="4527755" cy="4572000"/>
          </a:xfrm>
        </p:spPr>
        <p:txBody>
          <a:bodyPr/>
          <a:lstStyle/>
          <a:p>
            <a:r>
              <a:rPr lang="en-US" dirty="0"/>
              <a:t>For a simulated MA(3) time series of the form</a:t>
            </a:r>
          </a:p>
          <a:p>
            <a:pPr marL="0" indent="0">
              <a:buNone/>
            </a:pPr>
            <a:r>
              <a:rPr lang="en-US" dirty="0"/>
              <a:t> </a:t>
            </a:r>
            <a:r>
              <a:rPr lang="en-US" sz="2600" i="1" dirty="0" err="1"/>
              <a:t>y</a:t>
            </a:r>
            <a:r>
              <a:rPr lang="en-US" sz="2600" i="1" baseline="-25000" dirty="0" err="1"/>
              <a:t>t</a:t>
            </a:r>
            <a:r>
              <a:rPr lang="en-US" sz="2600" i="1" dirty="0"/>
              <a:t> </a:t>
            </a:r>
            <a:r>
              <a:rPr lang="en-US" sz="2600" dirty="0"/>
              <a:t>= </a:t>
            </a:r>
            <a:r>
              <a:rPr lang="en-US" sz="3000" i="1" dirty="0" err="1"/>
              <a:t>ε</a:t>
            </a:r>
            <a:r>
              <a:rPr lang="en-US" sz="2600" i="1" baseline="-25000" dirty="0" err="1"/>
              <a:t>t</a:t>
            </a:r>
            <a:r>
              <a:rPr lang="en-US" sz="2600" i="1" baseline="-25000" dirty="0"/>
              <a:t> </a:t>
            </a:r>
            <a:r>
              <a:rPr lang="en-US" sz="2600" i="1" dirty="0"/>
              <a:t>- 0.4</a:t>
            </a:r>
            <a:r>
              <a:rPr lang="en-US" sz="3000" i="1" dirty="0"/>
              <a:t>ε</a:t>
            </a:r>
            <a:r>
              <a:rPr lang="en-US" sz="2600" i="1" baseline="-25000" dirty="0"/>
              <a:t>t-1</a:t>
            </a:r>
            <a:r>
              <a:rPr lang="en-US" sz="2600" i="1" dirty="0"/>
              <a:t> + </a:t>
            </a:r>
            <a:r>
              <a:rPr lang="en-US" sz="2600" dirty="0"/>
              <a:t>1.1</a:t>
            </a:r>
            <a:r>
              <a:rPr lang="en-US" sz="2600" i="1" dirty="0"/>
              <a:t>ε</a:t>
            </a:r>
            <a:r>
              <a:rPr lang="en-US" sz="2600" i="1" baseline="-25000" dirty="0"/>
              <a:t>t-</a:t>
            </a:r>
            <a:r>
              <a:rPr lang="en-US" sz="2600" baseline="-25000" dirty="0"/>
              <a:t>2</a:t>
            </a:r>
            <a:r>
              <a:rPr lang="en-US" sz="2600" dirty="0"/>
              <a:t> - 2.5</a:t>
            </a:r>
            <a:r>
              <a:rPr lang="en-US" sz="3000" i="1" dirty="0"/>
              <a:t>ε</a:t>
            </a:r>
            <a:r>
              <a:rPr lang="en-US" sz="2600" i="1" baseline="-25000" dirty="0"/>
              <a:t>t-3</a:t>
            </a:r>
            <a:r>
              <a:rPr lang="en-US" dirty="0"/>
              <a:t> </a:t>
            </a:r>
          </a:p>
          <a:p>
            <a:pPr marL="0" indent="0">
              <a:buNone/>
            </a:pPr>
            <a:r>
              <a:rPr lang="en-US" dirty="0"/>
              <a:t>  where </a:t>
            </a:r>
            <a:r>
              <a:rPr lang="en-US" i="1" dirty="0" err="1"/>
              <a:t>ε</a:t>
            </a:r>
            <a:r>
              <a:rPr lang="en-US" i="1" baseline="-25000" dirty="0" err="1"/>
              <a:t>t</a:t>
            </a:r>
            <a:r>
              <a:rPr lang="en-US" i="1" dirty="0"/>
              <a:t> </a:t>
            </a:r>
            <a:r>
              <a:rPr lang="en-US" dirty="0"/>
              <a:t>~</a:t>
            </a:r>
            <a:r>
              <a:rPr lang="en-US" i="1" dirty="0"/>
              <a:t>N</a:t>
            </a:r>
            <a:r>
              <a:rPr lang="en-US" dirty="0"/>
              <a:t>(0,1)</a:t>
            </a:r>
          </a:p>
          <a:p>
            <a:r>
              <a:rPr lang="en-US" dirty="0"/>
              <a:t>Figure 8-5 provides the scatterplot of the simulated data over time.</a:t>
            </a:r>
          </a:p>
          <a:p>
            <a:endParaRPr lang="en-US" dirty="0"/>
          </a:p>
        </p:txBody>
      </p:sp>
      <p:pic>
        <p:nvPicPr>
          <p:cNvPr id="4" name="Picture 3"/>
          <p:cNvPicPr>
            <a:picLocks noChangeAspect="1"/>
          </p:cNvPicPr>
          <p:nvPr/>
        </p:nvPicPr>
        <p:blipFill>
          <a:blip r:embed="rId2"/>
          <a:stretch>
            <a:fillRect/>
          </a:stretch>
        </p:blipFill>
        <p:spPr>
          <a:xfrm>
            <a:off x="5258548" y="1654630"/>
            <a:ext cx="6295543" cy="3496421"/>
          </a:xfrm>
          <a:prstGeom prst="rect">
            <a:avLst/>
          </a:prstGeom>
        </p:spPr>
      </p:pic>
      <p:sp>
        <p:nvSpPr>
          <p:cNvPr id="5" name="TextBox 4"/>
          <p:cNvSpPr txBox="1"/>
          <p:nvPr/>
        </p:nvSpPr>
        <p:spPr>
          <a:xfrm>
            <a:off x="5560142" y="5632519"/>
            <a:ext cx="5993949" cy="369332"/>
          </a:xfrm>
          <a:prstGeom prst="rect">
            <a:avLst/>
          </a:prstGeom>
          <a:noFill/>
        </p:spPr>
        <p:txBody>
          <a:bodyPr wrap="none" rtlCol="0">
            <a:spAutoFit/>
          </a:bodyPr>
          <a:lstStyle/>
          <a:p>
            <a:r>
              <a:rPr lang="en-US" b="1" dirty="0"/>
              <a:t>FIGURE 8-5 </a:t>
            </a:r>
            <a:r>
              <a:rPr lang="en-US" i="1" dirty="0"/>
              <a:t>Scatterplot of a simulated MA(3) time series</a:t>
            </a:r>
            <a:endParaRPr lang="en-US" dirty="0"/>
          </a:p>
        </p:txBody>
      </p:sp>
    </p:spTree>
    <p:extLst>
      <p:ext uri="{BB962C8B-B14F-4D97-AF65-F5344CB8AC3E}">
        <p14:creationId xmlns:p14="http://schemas.microsoft.com/office/powerpoint/2010/main" val="134312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rmAutofit lnSpcReduction="10000"/>
          </a:bodyPr>
          <a:lstStyle/>
          <a:p>
            <a:pPr marL="0" indent="0">
              <a:buNone/>
            </a:pPr>
            <a:r>
              <a:rPr lang="en-US" b="1" dirty="0"/>
              <a:t>After studying this chapter, the student should be able to understand the key concepts:</a:t>
            </a:r>
          </a:p>
          <a:p>
            <a:r>
              <a:rPr lang="en-US" dirty="0"/>
              <a:t>ACF - </a:t>
            </a:r>
            <a:r>
              <a:rPr lang="en-US" b="1" dirty="0"/>
              <a:t>Autocorrelation Function</a:t>
            </a:r>
            <a:endParaRPr lang="en-US" dirty="0"/>
          </a:p>
          <a:p>
            <a:r>
              <a:rPr lang="en-US" dirty="0"/>
              <a:t>ARIMA - Autoregressive Integrated Moving Average  Model</a:t>
            </a:r>
          </a:p>
          <a:p>
            <a:r>
              <a:rPr lang="en-US" dirty="0"/>
              <a:t>Autoregressive</a:t>
            </a:r>
          </a:p>
          <a:p>
            <a:r>
              <a:rPr lang="en-US" dirty="0"/>
              <a:t>Moving Average</a:t>
            </a:r>
          </a:p>
          <a:p>
            <a:r>
              <a:rPr lang="en-US" dirty="0"/>
              <a:t>PACF - </a:t>
            </a:r>
            <a:r>
              <a:rPr lang="en-US" b="1" i="1" dirty="0"/>
              <a:t>Partial Autocorrelation Function</a:t>
            </a:r>
            <a:endParaRPr lang="en-US" dirty="0"/>
          </a:p>
          <a:p>
            <a:r>
              <a:rPr lang="en-US" dirty="0"/>
              <a:t>Stationary</a:t>
            </a:r>
          </a:p>
          <a:p>
            <a:r>
              <a:rPr lang="en-US" dirty="0"/>
              <a:t>Time series</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Moving Average Models                                          3/4</a:t>
            </a:r>
            <a:endParaRPr lang="en-US" dirty="0"/>
          </a:p>
        </p:txBody>
      </p:sp>
      <p:sp>
        <p:nvSpPr>
          <p:cNvPr id="3" name="Content Placeholder 2"/>
          <p:cNvSpPr>
            <a:spLocks noGrp="1"/>
          </p:cNvSpPr>
          <p:nvPr>
            <p:ph idx="1"/>
          </p:nvPr>
        </p:nvSpPr>
        <p:spPr>
          <a:xfrm>
            <a:off x="781666" y="1600200"/>
            <a:ext cx="4999702" cy="4572000"/>
          </a:xfrm>
        </p:spPr>
        <p:txBody>
          <a:bodyPr>
            <a:normAutofit fontScale="92500" lnSpcReduction="10000"/>
          </a:bodyPr>
          <a:lstStyle/>
          <a:p>
            <a:r>
              <a:rPr lang="en-US" dirty="0"/>
              <a:t>Figure 8-6 provides the ACF plot for the simulated data. Again, the ACF(0) equals 1, because any variable  is perfectly correlated with itself. </a:t>
            </a:r>
          </a:p>
          <a:p>
            <a:r>
              <a:rPr lang="en-US" dirty="0"/>
              <a:t>At lags 1, 2, and 3, the value of the ACF is relatively large in absolute value compared to the subsequent terms. </a:t>
            </a:r>
          </a:p>
          <a:p>
            <a:r>
              <a:rPr lang="en-US" dirty="0"/>
              <a:t>In an autoregressive model, the ACF slowly decays, but for an MA(3) model, the ACF somewhat abruptly cuts off after lag 3. In general, this pattern can be  extended to any MA(q) model.</a:t>
            </a:r>
          </a:p>
        </p:txBody>
      </p:sp>
      <p:pic>
        <p:nvPicPr>
          <p:cNvPr id="4" name="Picture 3"/>
          <p:cNvPicPr>
            <a:picLocks noChangeAspect="1"/>
          </p:cNvPicPr>
          <p:nvPr/>
        </p:nvPicPr>
        <p:blipFill>
          <a:blip r:embed="rId2"/>
          <a:stretch>
            <a:fillRect/>
          </a:stretch>
        </p:blipFill>
        <p:spPr>
          <a:xfrm>
            <a:off x="5648631" y="1598912"/>
            <a:ext cx="6275673" cy="3778205"/>
          </a:xfrm>
          <a:prstGeom prst="rect">
            <a:avLst/>
          </a:prstGeom>
        </p:spPr>
      </p:pic>
      <p:sp>
        <p:nvSpPr>
          <p:cNvPr id="5" name="TextBox 4"/>
          <p:cNvSpPr txBox="1"/>
          <p:nvPr/>
        </p:nvSpPr>
        <p:spPr>
          <a:xfrm>
            <a:off x="6139707" y="5618201"/>
            <a:ext cx="5784597" cy="369332"/>
          </a:xfrm>
          <a:prstGeom prst="rect">
            <a:avLst/>
          </a:prstGeom>
          <a:noFill/>
        </p:spPr>
        <p:txBody>
          <a:bodyPr wrap="none" rtlCol="0">
            <a:spAutoFit/>
          </a:bodyPr>
          <a:lstStyle/>
          <a:p>
            <a:r>
              <a:rPr lang="en-US" b="1" dirty="0"/>
              <a:t>FIGURE 8-6 </a:t>
            </a:r>
            <a:r>
              <a:rPr lang="en-US" i="1" dirty="0"/>
              <a:t>ACF plot of a simulated MA(3) time series</a:t>
            </a:r>
            <a:endParaRPr lang="en-US" dirty="0"/>
          </a:p>
        </p:txBody>
      </p:sp>
    </p:spTree>
    <p:extLst>
      <p:ext uri="{BB962C8B-B14F-4D97-AF65-F5344CB8AC3E}">
        <p14:creationId xmlns:p14="http://schemas.microsoft.com/office/powerpoint/2010/main" val="21152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Moving Average Models                                          4/4</a:t>
            </a:r>
            <a:endParaRPr lang="en-US" dirty="0"/>
          </a:p>
        </p:txBody>
      </p:sp>
      <p:sp>
        <p:nvSpPr>
          <p:cNvPr id="3" name="Content Placeholder 2"/>
          <p:cNvSpPr>
            <a:spLocks noGrp="1"/>
          </p:cNvSpPr>
          <p:nvPr>
            <p:ph idx="1"/>
          </p:nvPr>
        </p:nvSpPr>
        <p:spPr>
          <a:xfrm>
            <a:off x="1104900" y="1600200"/>
            <a:ext cx="9982200" cy="5110316"/>
          </a:xfrm>
        </p:spPr>
        <p:txBody>
          <a:bodyPr>
            <a:normAutofit/>
          </a:bodyPr>
          <a:lstStyle/>
          <a:p>
            <a:r>
              <a:rPr lang="en-US" dirty="0"/>
              <a:t>Equations 8-10 through 8-14 for an MA(3) time series model:</a:t>
            </a:r>
          </a:p>
          <a:p>
            <a:endParaRPr lang="en-US" dirty="0"/>
          </a:p>
          <a:p>
            <a:endParaRPr lang="en-US" dirty="0"/>
          </a:p>
          <a:p>
            <a:endParaRPr lang="en-US" dirty="0"/>
          </a:p>
          <a:p>
            <a:endParaRPr lang="en-US" dirty="0"/>
          </a:p>
          <a:p>
            <a:r>
              <a:rPr lang="en-US" dirty="0"/>
              <a:t>.</a:t>
            </a:r>
          </a:p>
        </p:txBody>
      </p:sp>
      <p:pic>
        <p:nvPicPr>
          <p:cNvPr id="4" name="Picture 3"/>
          <p:cNvPicPr>
            <a:picLocks noChangeAspect="1"/>
          </p:cNvPicPr>
          <p:nvPr/>
        </p:nvPicPr>
        <p:blipFill>
          <a:blip r:embed="rId2"/>
          <a:stretch>
            <a:fillRect/>
          </a:stretch>
        </p:blipFill>
        <p:spPr>
          <a:xfrm>
            <a:off x="947439" y="2001379"/>
            <a:ext cx="10295603" cy="3278544"/>
          </a:xfrm>
          <a:prstGeom prst="rect">
            <a:avLst/>
          </a:prstGeom>
        </p:spPr>
      </p:pic>
    </p:spTree>
    <p:extLst>
      <p:ext uri="{BB962C8B-B14F-4D97-AF65-F5344CB8AC3E}">
        <p14:creationId xmlns:p14="http://schemas.microsoft.com/office/powerpoint/2010/main" val="195174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2.4 ARMA and ARIMA Models                                        1/6</a:t>
            </a:r>
            <a:endParaRPr lang="en-US" dirty="0"/>
          </a:p>
        </p:txBody>
      </p:sp>
      <p:sp>
        <p:nvSpPr>
          <p:cNvPr id="3" name="Content Placeholder 2"/>
          <p:cNvSpPr>
            <a:spLocks noGrp="1"/>
          </p:cNvSpPr>
          <p:nvPr>
            <p:ph idx="1"/>
          </p:nvPr>
        </p:nvSpPr>
        <p:spPr/>
        <p:txBody>
          <a:bodyPr/>
          <a:lstStyle/>
          <a:p>
            <a:r>
              <a:rPr lang="en-US" dirty="0"/>
              <a:t>It is often useful to combine these two representations into one model. </a:t>
            </a:r>
          </a:p>
          <a:p>
            <a:r>
              <a:rPr lang="en-US" dirty="0"/>
              <a:t>Combination of these two models for a stationary time series results in an </a:t>
            </a:r>
            <a:r>
              <a:rPr lang="en-US" b="1" i="1" dirty="0"/>
              <a:t>Autoregressive Moving Average model,  ARMA(</a:t>
            </a:r>
            <a:r>
              <a:rPr lang="en-US" b="1" i="1" dirty="0" err="1"/>
              <a:t>p,q</a:t>
            </a:r>
            <a:r>
              <a:rPr lang="en-US" b="1" i="1" dirty="0"/>
              <a:t>)</a:t>
            </a:r>
            <a:r>
              <a:rPr lang="en-US" dirty="0"/>
              <a:t>, expressed in Equation 8-15.</a:t>
            </a:r>
          </a:p>
        </p:txBody>
      </p:sp>
      <p:pic>
        <p:nvPicPr>
          <p:cNvPr id="4" name="Picture 3"/>
          <p:cNvPicPr>
            <a:picLocks noChangeAspect="1"/>
          </p:cNvPicPr>
          <p:nvPr/>
        </p:nvPicPr>
        <p:blipFill>
          <a:blip r:embed="rId2"/>
          <a:stretch>
            <a:fillRect/>
          </a:stretch>
        </p:blipFill>
        <p:spPr>
          <a:xfrm>
            <a:off x="1661400" y="3333653"/>
            <a:ext cx="7113891" cy="2838547"/>
          </a:xfrm>
          <a:prstGeom prst="rect">
            <a:avLst/>
          </a:prstGeom>
        </p:spPr>
      </p:pic>
    </p:spTree>
    <p:extLst>
      <p:ext uri="{BB962C8B-B14F-4D97-AF65-F5344CB8AC3E}">
        <p14:creationId xmlns:p14="http://schemas.microsoft.com/office/powerpoint/2010/main" val="227657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2.4 ARMA and ARIMA Models                                        2/6</a:t>
            </a:r>
            <a:endParaRPr lang="en-US" dirty="0"/>
          </a:p>
        </p:txBody>
      </p:sp>
      <p:sp>
        <p:nvSpPr>
          <p:cNvPr id="3" name="Content Placeholder 2"/>
          <p:cNvSpPr>
            <a:spLocks noGrp="1"/>
          </p:cNvSpPr>
          <p:nvPr>
            <p:ph idx="1"/>
          </p:nvPr>
        </p:nvSpPr>
        <p:spPr/>
        <p:txBody>
          <a:bodyPr/>
          <a:lstStyle/>
          <a:p>
            <a:r>
              <a:rPr lang="en-US" dirty="0"/>
              <a:t>If </a:t>
            </a:r>
            <a:r>
              <a:rPr lang="en-US" i="1" dirty="0"/>
              <a:t>p</a:t>
            </a:r>
            <a:r>
              <a:rPr lang="en-US" dirty="0"/>
              <a:t>=0 and </a:t>
            </a:r>
            <a:r>
              <a:rPr lang="en-US" i="1" dirty="0"/>
              <a:t>q</a:t>
            </a:r>
            <a:r>
              <a:rPr lang="en-US" dirty="0"/>
              <a:t>≠0, then the ARMA(</a:t>
            </a:r>
            <a:r>
              <a:rPr lang="en-US" dirty="0" err="1"/>
              <a:t>p,q</a:t>
            </a:r>
            <a:r>
              <a:rPr lang="en-US" dirty="0"/>
              <a:t>) model is simply an AR(p) model. Similarly, if </a:t>
            </a:r>
            <a:r>
              <a:rPr lang="en-US" i="1" dirty="0"/>
              <a:t>p</a:t>
            </a:r>
            <a:r>
              <a:rPr lang="en-US" dirty="0"/>
              <a:t>=0 and</a:t>
            </a:r>
            <a:r>
              <a:rPr lang="en-US" i="1" dirty="0"/>
              <a:t>q</a:t>
            </a:r>
            <a:r>
              <a:rPr lang="en-US" dirty="0"/>
              <a:t>≠0, then the ARMA(p, q) model is an MA(q) model.</a:t>
            </a:r>
          </a:p>
          <a:p>
            <a:r>
              <a:rPr lang="en-US" dirty="0"/>
              <a:t>To apply an ARMA model properly, the time series must be a stationary one. However, many time series exhibit some trend over time. Figure 8-7 illustrates a time series with an increasing linear trend over time.</a:t>
            </a:r>
          </a:p>
        </p:txBody>
      </p:sp>
      <p:pic>
        <p:nvPicPr>
          <p:cNvPr id="4" name="Picture 3"/>
          <p:cNvPicPr>
            <a:picLocks noChangeAspect="1"/>
          </p:cNvPicPr>
          <p:nvPr/>
        </p:nvPicPr>
        <p:blipFill>
          <a:blip r:embed="rId2"/>
          <a:stretch>
            <a:fillRect/>
          </a:stretch>
        </p:blipFill>
        <p:spPr>
          <a:xfrm>
            <a:off x="1519085" y="3607206"/>
            <a:ext cx="5549550" cy="2840883"/>
          </a:xfrm>
          <a:prstGeom prst="rect">
            <a:avLst/>
          </a:prstGeom>
        </p:spPr>
      </p:pic>
      <p:sp>
        <p:nvSpPr>
          <p:cNvPr id="5" name="TextBox 4"/>
          <p:cNvSpPr txBox="1"/>
          <p:nvPr/>
        </p:nvSpPr>
        <p:spPr>
          <a:xfrm>
            <a:off x="7433186" y="5205537"/>
            <a:ext cx="4100225" cy="369332"/>
          </a:xfrm>
          <a:prstGeom prst="rect">
            <a:avLst/>
          </a:prstGeom>
          <a:noFill/>
        </p:spPr>
        <p:txBody>
          <a:bodyPr wrap="none" rtlCol="0">
            <a:spAutoFit/>
          </a:bodyPr>
          <a:lstStyle/>
          <a:p>
            <a:r>
              <a:rPr lang="en-US" b="1" dirty="0"/>
              <a:t>FIGURE 8-7 </a:t>
            </a:r>
            <a:r>
              <a:rPr lang="en-US" i="1" dirty="0"/>
              <a:t>A time series with a trend</a:t>
            </a:r>
            <a:endParaRPr lang="en-US" dirty="0"/>
          </a:p>
        </p:txBody>
      </p:sp>
    </p:spTree>
    <p:extLst>
      <p:ext uri="{BB962C8B-B14F-4D97-AF65-F5344CB8AC3E}">
        <p14:creationId xmlns:p14="http://schemas.microsoft.com/office/powerpoint/2010/main" val="326763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2.4 ARMA and ARIMA Models                                        3/6</a:t>
            </a:r>
            <a:endParaRPr lang="en-US" dirty="0"/>
          </a:p>
        </p:txBody>
      </p:sp>
      <p:sp>
        <p:nvSpPr>
          <p:cNvPr id="3" name="Content Placeholder 2"/>
          <p:cNvSpPr>
            <a:spLocks noGrp="1"/>
          </p:cNvSpPr>
          <p:nvPr>
            <p:ph idx="1"/>
          </p:nvPr>
        </p:nvSpPr>
        <p:spPr/>
        <p:txBody>
          <a:bodyPr/>
          <a:lstStyle/>
          <a:p>
            <a:r>
              <a:rPr lang="en-US" dirty="0"/>
              <a:t>If </a:t>
            </a:r>
            <a:r>
              <a:rPr lang="en-US" dirty="0" err="1"/>
              <a:t>detrending</a:t>
            </a:r>
            <a:r>
              <a:rPr lang="en-US" dirty="0"/>
              <a:t> using a linear or higher order regression model does not provide a stationary series, a second option is to compute the difference between successive y-values. This is known as </a:t>
            </a:r>
            <a:r>
              <a:rPr lang="en-US" b="1" i="1" dirty="0"/>
              <a:t>differencing</a:t>
            </a:r>
            <a:r>
              <a:rPr lang="en-US" dirty="0"/>
              <a:t> or for the n values in a given time series compute the differences as shown in Equation 8-16.</a:t>
            </a:r>
          </a:p>
          <a:p>
            <a:endParaRPr lang="en-US" dirty="0"/>
          </a:p>
          <a:p>
            <a:endParaRPr lang="en-US" dirty="0"/>
          </a:p>
        </p:txBody>
      </p:sp>
      <p:pic>
        <p:nvPicPr>
          <p:cNvPr id="4" name="Picture 3"/>
          <p:cNvPicPr>
            <a:picLocks noChangeAspect="1"/>
          </p:cNvPicPr>
          <p:nvPr/>
        </p:nvPicPr>
        <p:blipFill>
          <a:blip r:embed="rId2"/>
          <a:stretch>
            <a:fillRect/>
          </a:stretch>
        </p:blipFill>
        <p:spPr>
          <a:xfrm>
            <a:off x="1648219" y="3282590"/>
            <a:ext cx="9437363" cy="862845"/>
          </a:xfrm>
          <a:prstGeom prst="rect">
            <a:avLst/>
          </a:prstGeom>
        </p:spPr>
      </p:pic>
      <p:pic>
        <p:nvPicPr>
          <p:cNvPr id="5" name="Picture 4"/>
          <p:cNvPicPr>
            <a:picLocks noChangeAspect="1"/>
          </p:cNvPicPr>
          <p:nvPr/>
        </p:nvPicPr>
        <p:blipFill>
          <a:blip r:embed="rId3"/>
          <a:stretch>
            <a:fillRect/>
          </a:stretch>
        </p:blipFill>
        <p:spPr>
          <a:xfrm>
            <a:off x="6126259" y="3767869"/>
            <a:ext cx="5660333" cy="2512044"/>
          </a:xfrm>
          <a:prstGeom prst="rect">
            <a:avLst/>
          </a:prstGeom>
        </p:spPr>
      </p:pic>
      <p:sp>
        <p:nvSpPr>
          <p:cNvPr id="6" name="TextBox 5"/>
          <p:cNvSpPr txBox="1"/>
          <p:nvPr/>
        </p:nvSpPr>
        <p:spPr>
          <a:xfrm>
            <a:off x="6636774" y="6279913"/>
            <a:ext cx="5235279" cy="369332"/>
          </a:xfrm>
          <a:prstGeom prst="rect">
            <a:avLst/>
          </a:prstGeom>
          <a:noFill/>
        </p:spPr>
        <p:txBody>
          <a:bodyPr wrap="none" rtlCol="0">
            <a:spAutoFit/>
          </a:bodyPr>
          <a:lstStyle/>
          <a:p>
            <a:r>
              <a:rPr lang="en-US" b="1" dirty="0"/>
              <a:t>FIGURE 8-8 </a:t>
            </a:r>
            <a:r>
              <a:rPr lang="en-US" i="1" dirty="0"/>
              <a:t>Time series for differencing example</a:t>
            </a:r>
            <a:endParaRPr lang="en-US" dirty="0"/>
          </a:p>
        </p:txBody>
      </p:sp>
      <p:sp>
        <p:nvSpPr>
          <p:cNvPr id="7" name="TextBox 6"/>
          <p:cNvSpPr txBox="1"/>
          <p:nvPr/>
        </p:nvSpPr>
        <p:spPr>
          <a:xfrm>
            <a:off x="999584" y="4175352"/>
            <a:ext cx="5231992" cy="2246769"/>
          </a:xfrm>
          <a:prstGeom prst="rect">
            <a:avLst/>
          </a:prstGeom>
          <a:noFill/>
        </p:spPr>
        <p:txBody>
          <a:bodyPr wrap="square" rtlCol="0">
            <a:spAutoFit/>
          </a:bodyPr>
          <a:lstStyle/>
          <a:p>
            <a:r>
              <a:rPr lang="en-US" sz="2000" dirty="0"/>
              <a:t>The mean of the time series plotted in Figure 8-8 is certainly not a constant. </a:t>
            </a:r>
          </a:p>
          <a:p>
            <a:r>
              <a:rPr lang="en-US" sz="2000" dirty="0"/>
              <a:t>Applying differencing to the time series results in the plot in Figure 8-9. </a:t>
            </a:r>
          </a:p>
          <a:p>
            <a:r>
              <a:rPr lang="en-US" sz="2000" dirty="0"/>
              <a:t>This plot illustrates a time series with a constant mean and  a fairly constant variance over time.</a:t>
            </a:r>
          </a:p>
        </p:txBody>
      </p:sp>
    </p:spTree>
    <p:extLst>
      <p:ext uri="{BB962C8B-B14F-4D97-AF65-F5344CB8AC3E}">
        <p14:creationId xmlns:p14="http://schemas.microsoft.com/office/powerpoint/2010/main" val="157280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2.4 ARMA and ARIMA Models                                        4/6</a:t>
            </a:r>
            <a:endParaRPr lang="en-US" dirty="0"/>
          </a:p>
        </p:txBody>
      </p:sp>
      <p:sp>
        <p:nvSpPr>
          <p:cNvPr id="3" name="Content Placeholder 2"/>
          <p:cNvSpPr>
            <a:spLocks noGrp="1"/>
          </p:cNvSpPr>
          <p:nvPr>
            <p:ph idx="1"/>
          </p:nvPr>
        </p:nvSpPr>
        <p:spPr/>
        <p:txBody>
          <a:bodyPr/>
          <a:lstStyle/>
          <a:p>
            <a:r>
              <a:rPr lang="en-US" dirty="0"/>
              <a:t>If the differenced series is not reasonably stationary, applying differencing additional times may help. Equation 8-17 provides the twice differenced time series for </a:t>
            </a:r>
            <a:r>
              <a:rPr lang="en-US" i="1" dirty="0"/>
              <a:t>t </a:t>
            </a:r>
            <a:r>
              <a:rPr lang="en-US" dirty="0"/>
              <a:t>= 3, 4, …n.</a:t>
            </a:r>
          </a:p>
        </p:txBody>
      </p:sp>
      <p:pic>
        <p:nvPicPr>
          <p:cNvPr id="4" name="Picture 3"/>
          <p:cNvPicPr>
            <a:picLocks noChangeAspect="1"/>
          </p:cNvPicPr>
          <p:nvPr/>
        </p:nvPicPr>
        <p:blipFill>
          <a:blip r:embed="rId2"/>
          <a:stretch>
            <a:fillRect/>
          </a:stretch>
        </p:blipFill>
        <p:spPr>
          <a:xfrm>
            <a:off x="4838468" y="3471423"/>
            <a:ext cx="6740091" cy="3050297"/>
          </a:xfrm>
          <a:prstGeom prst="rect">
            <a:avLst/>
          </a:prstGeom>
        </p:spPr>
      </p:pic>
      <p:pic>
        <p:nvPicPr>
          <p:cNvPr id="5" name="Picture 4"/>
          <p:cNvPicPr>
            <a:picLocks noChangeAspect="1"/>
          </p:cNvPicPr>
          <p:nvPr/>
        </p:nvPicPr>
        <p:blipFill>
          <a:blip r:embed="rId3"/>
          <a:stretch>
            <a:fillRect/>
          </a:stretch>
        </p:blipFill>
        <p:spPr>
          <a:xfrm>
            <a:off x="1751157" y="2601707"/>
            <a:ext cx="6323910" cy="731881"/>
          </a:xfrm>
          <a:prstGeom prst="rect">
            <a:avLst/>
          </a:prstGeom>
        </p:spPr>
      </p:pic>
      <p:sp>
        <p:nvSpPr>
          <p:cNvPr id="7" name="TextBox 6"/>
          <p:cNvSpPr txBox="1"/>
          <p:nvPr/>
        </p:nvSpPr>
        <p:spPr>
          <a:xfrm>
            <a:off x="1751157" y="4673407"/>
            <a:ext cx="3578769" cy="646331"/>
          </a:xfrm>
          <a:prstGeom prst="rect">
            <a:avLst/>
          </a:prstGeom>
          <a:noFill/>
        </p:spPr>
        <p:txBody>
          <a:bodyPr wrap="square" rtlCol="0">
            <a:spAutoFit/>
          </a:bodyPr>
          <a:lstStyle/>
          <a:p>
            <a:r>
              <a:rPr lang="en-US" b="1" dirty="0"/>
              <a:t>FIGURE 8-9 </a:t>
            </a:r>
            <a:r>
              <a:rPr lang="en-US" i="1" dirty="0" err="1"/>
              <a:t>Detrended</a:t>
            </a:r>
            <a:r>
              <a:rPr lang="en-US" i="1" dirty="0"/>
              <a:t> time series using differencing</a:t>
            </a:r>
            <a:endParaRPr lang="en-US" dirty="0"/>
          </a:p>
        </p:txBody>
      </p:sp>
    </p:spTree>
    <p:extLst>
      <p:ext uri="{BB962C8B-B14F-4D97-AF65-F5344CB8AC3E}">
        <p14:creationId xmlns:p14="http://schemas.microsoft.com/office/powerpoint/2010/main" val="151717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2.4 ARMA and ARIMA Models                                        5/6</a:t>
            </a:r>
            <a:endParaRPr lang="en-US" dirty="0"/>
          </a:p>
        </p:txBody>
      </p:sp>
      <p:sp>
        <p:nvSpPr>
          <p:cNvPr id="3" name="Content Placeholder 2"/>
          <p:cNvSpPr>
            <a:spLocks noGrp="1"/>
          </p:cNvSpPr>
          <p:nvPr>
            <p:ph idx="1"/>
          </p:nvPr>
        </p:nvSpPr>
        <p:spPr>
          <a:xfrm>
            <a:off x="1104900" y="1600200"/>
            <a:ext cx="9982200" cy="2308123"/>
          </a:xfrm>
        </p:spPr>
        <p:txBody>
          <a:bodyPr>
            <a:normAutofit fontScale="92500" lnSpcReduction="10000"/>
          </a:bodyPr>
          <a:lstStyle/>
          <a:p>
            <a:r>
              <a:rPr lang="en-US" dirty="0"/>
              <a:t>Because the need to make a time series stationary is common, the differencing can be included (integrated) into the ARMA model definition by defining the </a:t>
            </a:r>
            <a:r>
              <a:rPr lang="en-US" b="1" i="1" dirty="0"/>
              <a:t>Autoregressive Integrated Moving Average </a:t>
            </a:r>
            <a:r>
              <a:rPr lang="en-US" dirty="0"/>
              <a:t>model, denoted ARIMA(</a:t>
            </a:r>
            <a:r>
              <a:rPr lang="en-US" dirty="0" err="1"/>
              <a:t>p,d,q</a:t>
            </a:r>
            <a:r>
              <a:rPr lang="en-US" dirty="0"/>
              <a:t>).</a:t>
            </a:r>
          </a:p>
          <a:p>
            <a:r>
              <a:rPr lang="en-US" dirty="0"/>
              <a:t>The structure of the ARIMA model is identical to the expression in Equation 8-15, but the ARMA(</a:t>
            </a:r>
            <a:r>
              <a:rPr lang="en-US" dirty="0" err="1"/>
              <a:t>p,q</a:t>
            </a:r>
            <a:r>
              <a:rPr lang="en-US" dirty="0"/>
              <a:t>) model is applied to the time series, </a:t>
            </a:r>
            <a:r>
              <a:rPr lang="en-US" i="1" dirty="0" err="1"/>
              <a:t>y</a:t>
            </a:r>
            <a:r>
              <a:rPr lang="en-US" i="1" baseline="-25000" dirty="0" err="1"/>
              <a:t>t</a:t>
            </a:r>
            <a:r>
              <a:rPr lang="en-US" dirty="0"/>
              <a:t>, after applying differencing d times.</a:t>
            </a:r>
          </a:p>
        </p:txBody>
      </p:sp>
      <p:pic>
        <p:nvPicPr>
          <p:cNvPr id="4" name="Picture 3"/>
          <p:cNvPicPr>
            <a:picLocks noChangeAspect="1"/>
          </p:cNvPicPr>
          <p:nvPr/>
        </p:nvPicPr>
        <p:blipFill>
          <a:blip r:embed="rId2"/>
          <a:stretch>
            <a:fillRect/>
          </a:stretch>
        </p:blipFill>
        <p:spPr>
          <a:xfrm>
            <a:off x="1649274" y="3908322"/>
            <a:ext cx="5997388" cy="2780921"/>
          </a:xfrm>
          <a:prstGeom prst="rect">
            <a:avLst/>
          </a:prstGeom>
        </p:spPr>
      </p:pic>
      <p:sp>
        <p:nvSpPr>
          <p:cNvPr id="5" name="TextBox 4"/>
          <p:cNvSpPr txBox="1"/>
          <p:nvPr/>
        </p:nvSpPr>
        <p:spPr>
          <a:xfrm>
            <a:off x="7646662" y="4975618"/>
            <a:ext cx="2883686" cy="646331"/>
          </a:xfrm>
          <a:prstGeom prst="rect">
            <a:avLst/>
          </a:prstGeom>
          <a:noFill/>
        </p:spPr>
        <p:txBody>
          <a:bodyPr wrap="square" rtlCol="0">
            <a:spAutoFit/>
          </a:bodyPr>
          <a:lstStyle/>
          <a:p>
            <a:r>
              <a:rPr lang="en-US" b="1" dirty="0"/>
              <a:t>FIGURE 8-10 </a:t>
            </a:r>
            <a:r>
              <a:rPr lang="en-US" i="1" dirty="0"/>
              <a:t>Twice differenced series</a:t>
            </a:r>
            <a:endParaRPr lang="en-US" dirty="0"/>
          </a:p>
        </p:txBody>
      </p:sp>
    </p:spTree>
    <p:extLst>
      <p:ext uri="{BB962C8B-B14F-4D97-AF65-F5344CB8AC3E}">
        <p14:creationId xmlns:p14="http://schemas.microsoft.com/office/powerpoint/2010/main" val="89271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2.4 ARMA and ARIMA Models                                        6/6</a:t>
            </a:r>
            <a:endParaRPr lang="en-US" dirty="0"/>
          </a:p>
        </p:txBody>
      </p:sp>
      <p:sp>
        <p:nvSpPr>
          <p:cNvPr id="3" name="Content Placeholder 2"/>
          <p:cNvSpPr>
            <a:spLocks noGrp="1"/>
          </p:cNvSpPr>
          <p:nvPr>
            <p:ph idx="1"/>
          </p:nvPr>
        </p:nvSpPr>
        <p:spPr>
          <a:xfrm>
            <a:off x="1104900" y="1600199"/>
            <a:ext cx="9982200" cy="4903839"/>
          </a:xfrm>
        </p:spPr>
        <p:txBody>
          <a:bodyPr>
            <a:normAutofit fontScale="92500"/>
          </a:bodyPr>
          <a:lstStyle/>
          <a:p>
            <a:r>
              <a:rPr lang="en-US" dirty="0"/>
              <a:t>Similar to the earlier option of </a:t>
            </a:r>
            <a:r>
              <a:rPr lang="en-US" dirty="0" err="1"/>
              <a:t>detrending</a:t>
            </a:r>
            <a:r>
              <a:rPr lang="en-US" dirty="0"/>
              <a:t> a series by first applying linear regression, the seasonal pattern could be determined and the time series appropriately adjusted. An alternative is to use a </a:t>
            </a:r>
            <a:r>
              <a:rPr lang="en-US" b="1" i="1" dirty="0"/>
              <a:t>seasonal autoregressive integrated moving average model</a:t>
            </a:r>
            <a:r>
              <a:rPr lang="en-US" dirty="0"/>
              <a:t>, denoted ARIMA(</a:t>
            </a:r>
            <a:r>
              <a:rPr lang="en-US" dirty="0" err="1"/>
              <a:t>p,d,q</a:t>
            </a:r>
            <a:r>
              <a:rPr lang="en-US" dirty="0"/>
              <a:t>) × (P,D,Q)</a:t>
            </a:r>
            <a:r>
              <a:rPr lang="en-US" baseline="-25000" dirty="0"/>
              <a:t>s</a:t>
            </a:r>
            <a:r>
              <a:rPr lang="en-US" dirty="0"/>
              <a:t> where:</a:t>
            </a:r>
          </a:p>
          <a:p>
            <a:pPr lvl="1"/>
            <a:r>
              <a:rPr lang="en-US" dirty="0"/>
              <a:t>p, d, and q are the same as defined previously.</a:t>
            </a:r>
          </a:p>
          <a:p>
            <a:pPr lvl="1"/>
            <a:r>
              <a:rPr lang="en-US" dirty="0"/>
              <a:t>s denotes the seasonal period.</a:t>
            </a:r>
          </a:p>
          <a:p>
            <a:pPr lvl="1"/>
            <a:r>
              <a:rPr lang="en-US" dirty="0"/>
              <a:t>P is the number of terms in the AR model across the s periods.</a:t>
            </a:r>
          </a:p>
          <a:p>
            <a:pPr lvl="1"/>
            <a:r>
              <a:rPr lang="en-US" dirty="0"/>
              <a:t>D is the number of differences applied across the s periods.</a:t>
            </a:r>
          </a:p>
          <a:p>
            <a:pPr lvl="1"/>
            <a:r>
              <a:rPr lang="en-US" dirty="0"/>
              <a:t>Q is the number of terms in the MA model across the s periods.</a:t>
            </a:r>
          </a:p>
          <a:p>
            <a:r>
              <a:rPr lang="en-US" dirty="0"/>
              <a:t>For a time series with a seasonal pattern, following are typical values of s:</a:t>
            </a:r>
          </a:p>
          <a:p>
            <a:pPr lvl="1"/>
            <a:r>
              <a:rPr lang="en-US" dirty="0"/>
              <a:t>52 for weekly data</a:t>
            </a:r>
          </a:p>
          <a:p>
            <a:pPr lvl="1"/>
            <a:r>
              <a:rPr lang="en-US" dirty="0"/>
              <a:t>12 for monthly data</a:t>
            </a:r>
          </a:p>
          <a:p>
            <a:pPr lvl="1"/>
            <a:r>
              <a:rPr lang="en-US" dirty="0"/>
              <a:t>7 for daily data</a:t>
            </a:r>
          </a:p>
        </p:txBody>
      </p:sp>
    </p:spTree>
    <p:extLst>
      <p:ext uri="{BB962C8B-B14F-4D97-AF65-F5344CB8AC3E}">
        <p14:creationId xmlns:p14="http://schemas.microsoft.com/office/powerpoint/2010/main" val="420168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1/11</a:t>
            </a:r>
            <a:endParaRPr lang="en-US" dirty="0"/>
          </a:p>
        </p:txBody>
      </p:sp>
      <p:sp>
        <p:nvSpPr>
          <p:cNvPr id="3" name="Content Placeholder 2"/>
          <p:cNvSpPr>
            <a:spLocks noGrp="1"/>
          </p:cNvSpPr>
          <p:nvPr>
            <p:ph idx="1"/>
          </p:nvPr>
        </p:nvSpPr>
        <p:spPr/>
        <p:txBody>
          <a:bodyPr/>
          <a:lstStyle/>
          <a:p>
            <a:r>
              <a:rPr lang="en-US" dirty="0"/>
              <a:t>For a large country, the monthly gasoline production measured in millions of barrels has been obtained for the past 240 months (20 years). A market research firm requires some short-term gasoline production forecasts to assess the petroleum industry’s ability to deliver future gasoline supplies and the effect on gasoline prices</a:t>
            </a:r>
          </a:p>
        </p:txBody>
      </p:sp>
      <p:pic>
        <p:nvPicPr>
          <p:cNvPr id="4" name="Picture 3"/>
          <p:cNvPicPr>
            <a:picLocks noChangeAspect="1"/>
          </p:cNvPicPr>
          <p:nvPr/>
        </p:nvPicPr>
        <p:blipFill>
          <a:blip r:embed="rId2"/>
          <a:stretch>
            <a:fillRect/>
          </a:stretch>
        </p:blipFill>
        <p:spPr>
          <a:xfrm>
            <a:off x="1342901" y="3479368"/>
            <a:ext cx="7143728" cy="2921432"/>
          </a:xfrm>
          <a:prstGeom prst="rect">
            <a:avLst/>
          </a:prstGeom>
        </p:spPr>
      </p:pic>
    </p:spTree>
    <p:extLst>
      <p:ext uri="{BB962C8B-B14F-4D97-AF65-F5344CB8AC3E}">
        <p14:creationId xmlns:p14="http://schemas.microsoft.com/office/powerpoint/2010/main" val="209314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2/11</a:t>
            </a:r>
            <a:endParaRPr lang="en-US" dirty="0"/>
          </a:p>
        </p:txBody>
      </p:sp>
      <p:sp>
        <p:nvSpPr>
          <p:cNvPr id="3" name="Content Placeholder 2"/>
          <p:cNvSpPr>
            <a:spLocks noGrp="1"/>
          </p:cNvSpPr>
          <p:nvPr>
            <p:ph idx="1"/>
          </p:nvPr>
        </p:nvSpPr>
        <p:spPr/>
        <p:txBody>
          <a:bodyPr/>
          <a:lstStyle/>
          <a:p>
            <a:r>
              <a:rPr lang="en-US" dirty="0"/>
              <a:t>Using R, the dataset is plotted in Figure 8-11.</a:t>
            </a:r>
          </a:p>
        </p:txBody>
      </p:sp>
      <p:pic>
        <p:nvPicPr>
          <p:cNvPr id="4" name="Picture 3"/>
          <p:cNvPicPr>
            <a:picLocks noChangeAspect="1"/>
          </p:cNvPicPr>
          <p:nvPr/>
        </p:nvPicPr>
        <p:blipFill>
          <a:blip r:embed="rId2"/>
          <a:stretch>
            <a:fillRect/>
          </a:stretch>
        </p:blipFill>
        <p:spPr>
          <a:xfrm>
            <a:off x="3687098" y="2161133"/>
            <a:ext cx="6678430" cy="3641735"/>
          </a:xfrm>
          <a:prstGeom prst="rect">
            <a:avLst/>
          </a:prstGeom>
        </p:spPr>
      </p:pic>
      <p:sp>
        <p:nvSpPr>
          <p:cNvPr id="5" name="TextBox 4"/>
          <p:cNvSpPr txBox="1"/>
          <p:nvPr/>
        </p:nvSpPr>
        <p:spPr>
          <a:xfrm>
            <a:off x="4959615" y="5987534"/>
            <a:ext cx="4506426" cy="369332"/>
          </a:xfrm>
          <a:prstGeom prst="rect">
            <a:avLst/>
          </a:prstGeom>
          <a:noFill/>
        </p:spPr>
        <p:txBody>
          <a:bodyPr wrap="none" rtlCol="0">
            <a:spAutoFit/>
          </a:bodyPr>
          <a:lstStyle/>
          <a:p>
            <a:r>
              <a:rPr lang="en-US" b="1" dirty="0"/>
              <a:t>FIGURE 8-11 </a:t>
            </a:r>
            <a:r>
              <a:rPr lang="en-US" i="1" dirty="0"/>
              <a:t>Monthly gasoline production</a:t>
            </a:r>
            <a:endParaRPr lang="en-US" dirty="0"/>
          </a:p>
        </p:txBody>
      </p:sp>
    </p:spTree>
    <p:extLst>
      <p:ext uri="{BB962C8B-B14F-4D97-AF65-F5344CB8AC3E}">
        <p14:creationId xmlns:p14="http://schemas.microsoft.com/office/powerpoint/2010/main" val="64613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a:t>
            </a:r>
            <a:r>
              <a:rPr lang="en-US" b="1" dirty="0"/>
              <a:t> </a:t>
            </a:r>
            <a:r>
              <a:rPr lang="en-US" dirty="0"/>
              <a:t>Overview of Time Series Analysis</a:t>
            </a:r>
            <a:r>
              <a:rPr lang="de-DE" dirty="0"/>
              <a:t> </a:t>
            </a:r>
            <a:endParaRPr lang="en-US" dirty="0"/>
          </a:p>
          <a:p>
            <a:r>
              <a:rPr lang="en-US" dirty="0"/>
              <a:t>2. ARIMA Model</a:t>
            </a:r>
          </a:p>
          <a:p>
            <a:r>
              <a:rPr lang="en-US" dirty="0"/>
              <a:t>3. Additional Methods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3/11</a:t>
            </a:r>
            <a:endParaRPr lang="en-US" dirty="0"/>
          </a:p>
        </p:txBody>
      </p:sp>
      <p:sp>
        <p:nvSpPr>
          <p:cNvPr id="3" name="Content Placeholder 2"/>
          <p:cNvSpPr>
            <a:spLocks noGrp="1"/>
          </p:cNvSpPr>
          <p:nvPr>
            <p:ph idx="1"/>
          </p:nvPr>
        </p:nvSpPr>
        <p:spPr/>
        <p:txBody>
          <a:bodyPr/>
          <a:lstStyle/>
          <a:p>
            <a:r>
              <a:rPr lang="en-US" dirty="0"/>
              <a:t>In R, the </a:t>
            </a:r>
            <a:r>
              <a:rPr lang="en-US" dirty="0" err="1"/>
              <a:t>ts</a:t>
            </a:r>
            <a:r>
              <a:rPr lang="en-US" dirty="0"/>
              <a:t>() function creates a time series object from a vector or a matrix. The use of time series objects in R simplifies the analysis by providing several methods that are tailored specifically for handling equally time spaced data series. For example, the plot() function does not require an explicitly specified variable for the x-axis.</a:t>
            </a:r>
          </a:p>
        </p:txBody>
      </p:sp>
      <p:pic>
        <p:nvPicPr>
          <p:cNvPr id="4" name="Picture 3"/>
          <p:cNvPicPr>
            <a:picLocks noChangeAspect="1"/>
          </p:cNvPicPr>
          <p:nvPr/>
        </p:nvPicPr>
        <p:blipFill>
          <a:blip r:embed="rId2"/>
          <a:stretch>
            <a:fillRect/>
          </a:stretch>
        </p:blipFill>
        <p:spPr>
          <a:xfrm>
            <a:off x="5650141" y="3385664"/>
            <a:ext cx="5661872" cy="3010157"/>
          </a:xfrm>
          <a:prstGeom prst="rect">
            <a:avLst/>
          </a:prstGeom>
        </p:spPr>
      </p:pic>
      <p:sp>
        <p:nvSpPr>
          <p:cNvPr id="5" name="TextBox 4"/>
          <p:cNvSpPr txBox="1"/>
          <p:nvPr/>
        </p:nvSpPr>
        <p:spPr>
          <a:xfrm>
            <a:off x="6121107" y="6295609"/>
            <a:ext cx="6070893" cy="369332"/>
          </a:xfrm>
          <a:prstGeom prst="rect">
            <a:avLst/>
          </a:prstGeom>
          <a:noFill/>
        </p:spPr>
        <p:txBody>
          <a:bodyPr wrap="none" rtlCol="0">
            <a:spAutoFit/>
          </a:bodyPr>
          <a:lstStyle/>
          <a:p>
            <a:r>
              <a:rPr lang="en-US" b="1" dirty="0"/>
              <a:t>FIGURE 8-12 </a:t>
            </a:r>
            <a:r>
              <a:rPr lang="en-US" i="1" dirty="0"/>
              <a:t>Differenced gasoline production time series</a:t>
            </a:r>
            <a:endParaRPr lang="en-US" dirty="0"/>
          </a:p>
        </p:txBody>
      </p:sp>
      <p:sp>
        <p:nvSpPr>
          <p:cNvPr id="6" name="TextBox 5"/>
          <p:cNvSpPr txBox="1"/>
          <p:nvPr/>
        </p:nvSpPr>
        <p:spPr>
          <a:xfrm>
            <a:off x="1104900" y="3886200"/>
            <a:ext cx="4770154" cy="707886"/>
          </a:xfrm>
          <a:prstGeom prst="rect">
            <a:avLst/>
          </a:prstGeom>
          <a:noFill/>
        </p:spPr>
        <p:txBody>
          <a:bodyPr wrap="square" rtlCol="0">
            <a:spAutoFit/>
          </a:bodyPr>
          <a:lstStyle/>
          <a:p>
            <a:r>
              <a:rPr lang="en-US" sz="2000" b="1" dirty="0"/>
              <a:t>plot(diff(</a:t>
            </a:r>
            <a:r>
              <a:rPr lang="en-US" sz="2000" b="1" dirty="0" err="1"/>
              <a:t>gas_prod</a:t>
            </a:r>
            <a:r>
              <a:rPr lang="en-US" sz="2000" b="1" dirty="0"/>
              <a:t>))</a:t>
            </a:r>
          </a:p>
          <a:p>
            <a:r>
              <a:rPr lang="en-US" sz="2000" b="1" dirty="0" err="1"/>
              <a:t>abline</a:t>
            </a:r>
            <a:r>
              <a:rPr lang="en-US" sz="2000" b="1" dirty="0"/>
              <a:t>(a=0, b=0)</a:t>
            </a:r>
          </a:p>
        </p:txBody>
      </p:sp>
    </p:spTree>
    <p:extLst>
      <p:ext uri="{BB962C8B-B14F-4D97-AF65-F5344CB8AC3E}">
        <p14:creationId xmlns:p14="http://schemas.microsoft.com/office/powerpoint/2010/main" val="6187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4/11</a:t>
            </a:r>
            <a:endParaRPr lang="en-US" dirty="0"/>
          </a:p>
        </p:txBody>
      </p:sp>
      <p:sp>
        <p:nvSpPr>
          <p:cNvPr id="3" name="Content Placeholder 2"/>
          <p:cNvSpPr>
            <a:spLocks noGrp="1"/>
          </p:cNvSpPr>
          <p:nvPr>
            <p:ph idx="1"/>
          </p:nvPr>
        </p:nvSpPr>
        <p:spPr>
          <a:xfrm>
            <a:off x="1104900" y="1600201"/>
            <a:ext cx="9982200" cy="1231490"/>
          </a:xfrm>
        </p:spPr>
        <p:txBody>
          <a:bodyPr>
            <a:normAutofit fontScale="92500" lnSpcReduction="10000"/>
          </a:bodyPr>
          <a:lstStyle/>
          <a:p>
            <a:r>
              <a:rPr lang="en-US" dirty="0"/>
              <a:t>Differenced time series has a constant mean near zero with a fairly constant variance over time. Thus, a stationary time series has been obtained. Using the following R code, the ACF and PACF plots for the differenced series are provided in Figures 8-13 and 8-14, respectively.</a:t>
            </a:r>
          </a:p>
        </p:txBody>
      </p:sp>
      <p:pic>
        <p:nvPicPr>
          <p:cNvPr id="4" name="Picture 3"/>
          <p:cNvPicPr>
            <a:picLocks noChangeAspect="1"/>
          </p:cNvPicPr>
          <p:nvPr/>
        </p:nvPicPr>
        <p:blipFill>
          <a:blip r:embed="rId2"/>
          <a:stretch>
            <a:fillRect/>
          </a:stretch>
        </p:blipFill>
        <p:spPr>
          <a:xfrm>
            <a:off x="1341700" y="2831691"/>
            <a:ext cx="8507372" cy="993459"/>
          </a:xfrm>
          <a:prstGeom prst="rect">
            <a:avLst/>
          </a:prstGeom>
        </p:spPr>
      </p:pic>
      <p:pic>
        <p:nvPicPr>
          <p:cNvPr id="5" name="Picture 4"/>
          <p:cNvPicPr>
            <a:picLocks noChangeAspect="1"/>
          </p:cNvPicPr>
          <p:nvPr/>
        </p:nvPicPr>
        <p:blipFill>
          <a:blip r:embed="rId3"/>
          <a:stretch>
            <a:fillRect/>
          </a:stretch>
        </p:blipFill>
        <p:spPr>
          <a:xfrm>
            <a:off x="1104900" y="4029603"/>
            <a:ext cx="4569138" cy="2389846"/>
          </a:xfrm>
          <a:prstGeom prst="rect">
            <a:avLst/>
          </a:prstGeom>
        </p:spPr>
      </p:pic>
      <p:sp>
        <p:nvSpPr>
          <p:cNvPr id="6" name="TextBox 5"/>
          <p:cNvSpPr txBox="1"/>
          <p:nvPr/>
        </p:nvSpPr>
        <p:spPr>
          <a:xfrm>
            <a:off x="1212137" y="6419449"/>
            <a:ext cx="6053901" cy="369332"/>
          </a:xfrm>
          <a:prstGeom prst="rect">
            <a:avLst/>
          </a:prstGeom>
          <a:noFill/>
        </p:spPr>
        <p:txBody>
          <a:bodyPr wrap="none" rtlCol="0">
            <a:spAutoFit/>
          </a:bodyPr>
          <a:lstStyle/>
          <a:p>
            <a:r>
              <a:rPr lang="en-US" b="1" dirty="0"/>
              <a:t>FIGURE 8-13 </a:t>
            </a:r>
            <a:r>
              <a:rPr lang="en-US" i="1" dirty="0"/>
              <a:t>ACF of the differenced gasoline time series</a:t>
            </a:r>
            <a:endParaRPr lang="en-US" dirty="0"/>
          </a:p>
        </p:txBody>
      </p:sp>
      <p:pic>
        <p:nvPicPr>
          <p:cNvPr id="7" name="Picture 6"/>
          <p:cNvPicPr>
            <a:picLocks noChangeAspect="1"/>
          </p:cNvPicPr>
          <p:nvPr/>
        </p:nvPicPr>
        <p:blipFill>
          <a:blip r:embed="rId4"/>
          <a:stretch>
            <a:fillRect/>
          </a:stretch>
        </p:blipFill>
        <p:spPr>
          <a:xfrm>
            <a:off x="6935427" y="3825150"/>
            <a:ext cx="4397482" cy="2300063"/>
          </a:xfrm>
          <a:prstGeom prst="rect">
            <a:avLst/>
          </a:prstGeom>
        </p:spPr>
      </p:pic>
      <p:sp>
        <p:nvSpPr>
          <p:cNvPr id="8" name="TextBox 7"/>
          <p:cNvSpPr txBox="1"/>
          <p:nvPr/>
        </p:nvSpPr>
        <p:spPr>
          <a:xfrm>
            <a:off x="7373275" y="6096283"/>
            <a:ext cx="4724401" cy="646331"/>
          </a:xfrm>
          <a:prstGeom prst="rect">
            <a:avLst/>
          </a:prstGeom>
          <a:noFill/>
        </p:spPr>
        <p:txBody>
          <a:bodyPr wrap="square" rtlCol="0">
            <a:spAutoFit/>
          </a:bodyPr>
          <a:lstStyle/>
          <a:p>
            <a:r>
              <a:rPr lang="en-US" b="1" dirty="0"/>
              <a:t>FIGURE 8-14 </a:t>
            </a:r>
            <a:r>
              <a:rPr lang="en-US" i="1" dirty="0"/>
              <a:t>PACF of the differenced gasoline time series</a:t>
            </a:r>
            <a:endParaRPr lang="en-US" dirty="0"/>
          </a:p>
        </p:txBody>
      </p:sp>
    </p:spTree>
    <p:extLst>
      <p:ext uri="{BB962C8B-B14F-4D97-AF65-F5344CB8AC3E}">
        <p14:creationId xmlns:p14="http://schemas.microsoft.com/office/powerpoint/2010/main" val="141016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5/11</a:t>
            </a:r>
            <a:endParaRPr lang="en-US" dirty="0"/>
          </a:p>
        </p:txBody>
      </p:sp>
      <p:sp>
        <p:nvSpPr>
          <p:cNvPr id="3" name="Content Placeholder 2"/>
          <p:cNvSpPr>
            <a:spLocks noGrp="1"/>
          </p:cNvSpPr>
          <p:nvPr>
            <p:ph idx="1"/>
          </p:nvPr>
        </p:nvSpPr>
        <p:spPr/>
        <p:txBody>
          <a:bodyPr>
            <a:normAutofit fontScale="92500"/>
          </a:bodyPr>
          <a:lstStyle/>
          <a:p>
            <a:r>
              <a:rPr lang="en-US" dirty="0"/>
              <a:t>The dashed lines provide upper and lower bounds at a 95% significance level. Any value of the ACF or  PACF outside of these bounds indicates that the value is significantly different from zero.</a:t>
            </a:r>
          </a:p>
          <a:p>
            <a:r>
              <a:rPr lang="en-US" dirty="0"/>
              <a:t>Figure 8-13 shows several significant ACF values. The slowly decaying ACF values at lags 12, 24, 36, and 48 are of particular interest. A similar behavior in the ACF was seen in Figure 8-3, but for lags 1, 2, 3,… </a:t>
            </a:r>
          </a:p>
          <a:p>
            <a:r>
              <a:rPr lang="en-US" dirty="0"/>
              <a:t>Figure 8-13 indicates a seasonal autoregressive pattern every 12 months. Examining the PACF plot in Figure  8-14, the PACF value at lag 12 is quite large, but the PACF values are close to zero at lags 24, 36, and 48.</a:t>
            </a:r>
          </a:p>
          <a:p>
            <a:r>
              <a:rPr lang="en-US" dirty="0"/>
              <a:t>Thus, a seasonal AR(1) model with period = 12 will be considered. It is often useful to address the seasonal  portion of the overall ARMA model before addressing the </a:t>
            </a:r>
            <a:r>
              <a:rPr lang="en-US" dirty="0" err="1"/>
              <a:t>nonseasonal</a:t>
            </a:r>
            <a:r>
              <a:rPr lang="en-US" dirty="0"/>
              <a:t> portion of the model.</a:t>
            </a:r>
          </a:p>
        </p:txBody>
      </p:sp>
    </p:spTree>
    <p:extLst>
      <p:ext uri="{BB962C8B-B14F-4D97-AF65-F5344CB8AC3E}">
        <p14:creationId xmlns:p14="http://schemas.microsoft.com/office/powerpoint/2010/main" val="178273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6/11</a:t>
            </a:r>
            <a:endParaRPr lang="en-US" dirty="0"/>
          </a:p>
        </p:txBody>
      </p:sp>
      <p:sp>
        <p:nvSpPr>
          <p:cNvPr id="3" name="Content Placeholder 2"/>
          <p:cNvSpPr>
            <a:spLocks noGrp="1"/>
          </p:cNvSpPr>
          <p:nvPr>
            <p:ph idx="1"/>
          </p:nvPr>
        </p:nvSpPr>
        <p:spPr/>
        <p:txBody>
          <a:bodyPr/>
          <a:lstStyle/>
          <a:p>
            <a:r>
              <a:rPr lang="en-US" dirty="0"/>
              <a:t>The </a:t>
            </a:r>
            <a:r>
              <a:rPr lang="en-US" dirty="0" err="1"/>
              <a:t>arima</a:t>
            </a:r>
            <a:r>
              <a:rPr lang="en-US" dirty="0"/>
              <a:t>() function in R is used to fit a (0,1,0) × (1,0,0)12 model. The analysis is applied to the original time series variable, </a:t>
            </a:r>
            <a:r>
              <a:rPr lang="en-US" i="1" dirty="0" err="1"/>
              <a:t>gas_prod</a:t>
            </a:r>
            <a:r>
              <a:rPr lang="en-US" dirty="0"/>
              <a:t>. The differencing, d = 1, is specified by the order = c(0,1,0) term.</a:t>
            </a:r>
          </a:p>
          <a:p>
            <a:endParaRPr lang="en-US" dirty="0"/>
          </a:p>
        </p:txBody>
      </p:sp>
      <p:pic>
        <p:nvPicPr>
          <p:cNvPr id="4" name="Picture 3"/>
          <p:cNvPicPr>
            <a:picLocks noChangeAspect="1"/>
          </p:cNvPicPr>
          <p:nvPr/>
        </p:nvPicPr>
        <p:blipFill>
          <a:blip r:embed="rId2"/>
          <a:stretch>
            <a:fillRect/>
          </a:stretch>
        </p:blipFill>
        <p:spPr>
          <a:xfrm>
            <a:off x="1565853" y="2809725"/>
            <a:ext cx="5668166" cy="2152950"/>
          </a:xfrm>
          <a:prstGeom prst="rect">
            <a:avLst/>
          </a:prstGeom>
        </p:spPr>
      </p:pic>
      <p:pic>
        <p:nvPicPr>
          <p:cNvPr id="5" name="Picture 4"/>
          <p:cNvPicPr>
            <a:picLocks noChangeAspect="1"/>
          </p:cNvPicPr>
          <p:nvPr/>
        </p:nvPicPr>
        <p:blipFill>
          <a:blip r:embed="rId3"/>
          <a:stretch>
            <a:fillRect/>
          </a:stretch>
        </p:blipFill>
        <p:spPr>
          <a:xfrm>
            <a:off x="1951669" y="4962675"/>
            <a:ext cx="4896533" cy="943107"/>
          </a:xfrm>
          <a:prstGeom prst="rect">
            <a:avLst/>
          </a:prstGeom>
        </p:spPr>
      </p:pic>
    </p:spTree>
    <p:extLst>
      <p:ext uri="{BB962C8B-B14F-4D97-AF65-F5344CB8AC3E}">
        <p14:creationId xmlns:p14="http://schemas.microsoft.com/office/powerpoint/2010/main" val="38453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7/11</a:t>
            </a:r>
            <a:endParaRPr lang="en-US" dirty="0"/>
          </a:p>
        </p:txBody>
      </p:sp>
      <p:sp>
        <p:nvSpPr>
          <p:cNvPr id="3" name="Content Placeholder 2"/>
          <p:cNvSpPr>
            <a:spLocks noGrp="1"/>
          </p:cNvSpPr>
          <p:nvPr>
            <p:ph idx="1"/>
          </p:nvPr>
        </p:nvSpPr>
        <p:spPr/>
        <p:txBody>
          <a:bodyPr>
            <a:normAutofit/>
          </a:bodyPr>
          <a:lstStyle/>
          <a:p>
            <a:r>
              <a:rPr lang="en-US" dirty="0"/>
              <a:t>The value of the coefficient for the seasonal AR(1) model is estimated to be 0.8335 with a standard error of 0.0324. Because the estimate is several standard errors away from zero, this coefficient is considered significant. The output from this first pass ARIMA analysis is stored in the variable arima_1, which contains several useful quantities including the residuals. </a:t>
            </a:r>
          </a:p>
          <a:p>
            <a:r>
              <a:rPr lang="en-US" dirty="0"/>
              <a:t>The next step is to examine the residuals from fitting the (0,1,0) × (1,0,0)12 ARIMA model. The ACF and PACF plots of the residuals are provided in Figures 8-15 and 8-16, respectively.</a:t>
            </a:r>
          </a:p>
        </p:txBody>
      </p:sp>
      <p:pic>
        <p:nvPicPr>
          <p:cNvPr id="4" name="Picture 3"/>
          <p:cNvPicPr>
            <a:picLocks noChangeAspect="1"/>
          </p:cNvPicPr>
          <p:nvPr/>
        </p:nvPicPr>
        <p:blipFill>
          <a:blip r:embed="rId2"/>
          <a:stretch>
            <a:fillRect/>
          </a:stretch>
        </p:blipFill>
        <p:spPr>
          <a:xfrm>
            <a:off x="1104900" y="5014246"/>
            <a:ext cx="9131713" cy="1157954"/>
          </a:xfrm>
          <a:prstGeom prst="rect">
            <a:avLst/>
          </a:prstGeom>
        </p:spPr>
      </p:pic>
    </p:spTree>
    <p:extLst>
      <p:ext uri="{BB962C8B-B14F-4D97-AF65-F5344CB8AC3E}">
        <p14:creationId xmlns:p14="http://schemas.microsoft.com/office/powerpoint/2010/main" val="32910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8/11</a:t>
            </a:r>
            <a:endParaRPr lang="en-US" dirty="0"/>
          </a:p>
        </p:txBody>
      </p:sp>
      <p:sp>
        <p:nvSpPr>
          <p:cNvPr id="3" name="Content Placeholder 2"/>
          <p:cNvSpPr>
            <a:spLocks noGrp="1"/>
          </p:cNvSpPr>
          <p:nvPr>
            <p:ph idx="1"/>
          </p:nvPr>
        </p:nvSpPr>
        <p:spPr>
          <a:xfrm>
            <a:off x="1104899" y="1600200"/>
            <a:ext cx="5413887" cy="4859594"/>
          </a:xfrm>
        </p:spPr>
        <p:txBody>
          <a:bodyPr>
            <a:normAutofit fontScale="92500" lnSpcReduction="20000"/>
          </a:bodyPr>
          <a:lstStyle/>
          <a:p>
            <a:r>
              <a:rPr lang="en-US" dirty="0"/>
              <a:t>The ACF plot of the residuals in Figure 8-15 indicates that the autoregressive behavior at lags 12, 24, 26,  and 48 has been addressed by the seasonal AR(1) term. </a:t>
            </a:r>
          </a:p>
          <a:p>
            <a:r>
              <a:rPr lang="en-US" dirty="0"/>
              <a:t>The only remaining ACF value of any significance occurs at lag 1. In Figure 8-16, there are several significant PACF values at lags 1, 2, 3, and 4. Because the PACF plot in Figure 8-16 exhibits a slowly decaying PACF, and the ACF cuts off sharply at lag 1, an MA(1) model should be considered for the </a:t>
            </a:r>
            <a:r>
              <a:rPr lang="en-US" dirty="0" err="1"/>
              <a:t>nonseasonal</a:t>
            </a:r>
            <a:r>
              <a:rPr lang="en-US" dirty="0"/>
              <a:t> portion of the ARMA model on the differenced series. </a:t>
            </a:r>
          </a:p>
          <a:p>
            <a:r>
              <a:rPr lang="en-US" dirty="0"/>
              <a:t>In other words, a (0,1,1) × (1,0,0)</a:t>
            </a:r>
            <a:r>
              <a:rPr lang="en-US" baseline="-25000" dirty="0"/>
              <a:t>12</a:t>
            </a:r>
            <a:r>
              <a:rPr lang="en-US" dirty="0"/>
              <a:t> ARIMA model will be fitted to the original gasoline production time series.</a:t>
            </a:r>
          </a:p>
        </p:txBody>
      </p:sp>
      <p:pic>
        <p:nvPicPr>
          <p:cNvPr id="4" name="Picture 3"/>
          <p:cNvPicPr>
            <a:picLocks noChangeAspect="1"/>
          </p:cNvPicPr>
          <p:nvPr/>
        </p:nvPicPr>
        <p:blipFill>
          <a:blip r:embed="rId2"/>
          <a:stretch>
            <a:fillRect/>
          </a:stretch>
        </p:blipFill>
        <p:spPr>
          <a:xfrm>
            <a:off x="6518786" y="1947805"/>
            <a:ext cx="5399144" cy="2823973"/>
          </a:xfrm>
          <a:prstGeom prst="rect">
            <a:avLst/>
          </a:prstGeom>
        </p:spPr>
      </p:pic>
      <p:sp>
        <p:nvSpPr>
          <p:cNvPr id="5" name="TextBox 4"/>
          <p:cNvSpPr txBox="1"/>
          <p:nvPr/>
        </p:nvSpPr>
        <p:spPr>
          <a:xfrm>
            <a:off x="7905136" y="4985297"/>
            <a:ext cx="3392129" cy="646331"/>
          </a:xfrm>
          <a:prstGeom prst="rect">
            <a:avLst/>
          </a:prstGeom>
          <a:noFill/>
        </p:spPr>
        <p:txBody>
          <a:bodyPr wrap="square" rtlCol="0">
            <a:spAutoFit/>
          </a:bodyPr>
          <a:lstStyle/>
          <a:p>
            <a:r>
              <a:rPr lang="en-US" b="1" dirty="0"/>
              <a:t>FIGURE 8-15 </a:t>
            </a:r>
            <a:r>
              <a:rPr lang="en-US" i="1" dirty="0"/>
              <a:t>ACF of residuals from seasonal AR(1) model</a:t>
            </a:r>
            <a:endParaRPr lang="en-US" dirty="0"/>
          </a:p>
        </p:txBody>
      </p:sp>
    </p:spTree>
    <p:extLst>
      <p:ext uri="{BB962C8B-B14F-4D97-AF65-F5344CB8AC3E}">
        <p14:creationId xmlns:p14="http://schemas.microsoft.com/office/powerpoint/2010/main" val="33028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9/11</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1711" y="1710827"/>
            <a:ext cx="5601482" cy="1991003"/>
          </a:xfrm>
          <a:prstGeom prst="rect">
            <a:avLst/>
          </a:prstGeom>
        </p:spPr>
      </p:pic>
      <p:pic>
        <p:nvPicPr>
          <p:cNvPr id="5" name="Picture 4"/>
          <p:cNvPicPr>
            <a:picLocks noChangeAspect="1"/>
          </p:cNvPicPr>
          <p:nvPr/>
        </p:nvPicPr>
        <p:blipFill>
          <a:blip r:embed="rId3"/>
          <a:stretch>
            <a:fillRect/>
          </a:stretch>
        </p:blipFill>
        <p:spPr>
          <a:xfrm>
            <a:off x="1508869" y="3701830"/>
            <a:ext cx="5544324" cy="1905266"/>
          </a:xfrm>
          <a:prstGeom prst="rect">
            <a:avLst/>
          </a:prstGeom>
        </p:spPr>
      </p:pic>
      <p:pic>
        <p:nvPicPr>
          <p:cNvPr id="6" name="Picture 5"/>
          <p:cNvPicPr>
            <a:picLocks noChangeAspect="1"/>
          </p:cNvPicPr>
          <p:nvPr/>
        </p:nvPicPr>
        <p:blipFill>
          <a:blip r:embed="rId4"/>
          <a:stretch>
            <a:fillRect/>
          </a:stretch>
        </p:blipFill>
        <p:spPr>
          <a:xfrm>
            <a:off x="6893353" y="1830666"/>
            <a:ext cx="5173569" cy="2705988"/>
          </a:xfrm>
          <a:prstGeom prst="rect">
            <a:avLst/>
          </a:prstGeom>
        </p:spPr>
      </p:pic>
      <p:sp>
        <p:nvSpPr>
          <p:cNvPr id="7" name="TextBox 6"/>
          <p:cNvSpPr txBox="1"/>
          <p:nvPr/>
        </p:nvSpPr>
        <p:spPr>
          <a:xfrm>
            <a:off x="7457162" y="4708095"/>
            <a:ext cx="4719484" cy="646331"/>
          </a:xfrm>
          <a:prstGeom prst="rect">
            <a:avLst/>
          </a:prstGeom>
          <a:noFill/>
        </p:spPr>
        <p:txBody>
          <a:bodyPr wrap="square" rtlCol="0">
            <a:spAutoFit/>
          </a:bodyPr>
          <a:lstStyle/>
          <a:p>
            <a:r>
              <a:rPr lang="en-US" b="1" dirty="0"/>
              <a:t>FIGURE 8-16 </a:t>
            </a:r>
            <a:r>
              <a:rPr lang="en-US" i="1" dirty="0"/>
              <a:t>PACF of residuals from seasonal AR(1) model</a:t>
            </a:r>
            <a:endParaRPr lang="en-US" dirty="0"/>
          </a:p>
        </p:txBody>
      </p:sp>
    </p:spTree>
    <p:extLst>
      <p:ext uri="{BB962C8B-B14F-4D97-AF65-F5344CB8AC3E}">
        <p14:creationId xmlns:p14="http://schemas.microsoft.com/office/powerpoint/2010/main" val="22604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10/11</a:t>
            </a:r>
            <a:endParaRPr lang="en-US" dirty="0"/>
          </a:p>
        </p:txBody>
      </p:sp>
      <p:sp>
        <p:nvSpPr>
          <p:cNvPr id="3" name="Content Placeholder 2"/>
          <p:cNvSpPr>
            <a:spLocks noGrp="1"/>
          </p:cNvSpPr>
          <p:nvPr>
            <p:ph idx="1"/>
          </p:nvPr>
        </p:nvSpPr>
        <p:spPr/>
        <p:txBody>
          <a:bodyPr/>
          <a:lstStyle/>
          <a:p>
            <a:r>
              <a:rPr lang="en-US" dirty="0"/>
              <a:t>Based on the standard errors associated with each coefficient estimate, the coefficients are significantly different from zero. In Figures 8-17 and 8-18, the respective ACF and PACF plots for the residuals from the second pass ARIMA model indicate that no further terms need to be considered in the ARIMA model.</a:t>
            </a:r>
          </a:p>
        </p:txBody>
      </p:sp>
      <p:pic>
        <p:nvPicPr>
          <p:cNvPr id="4" name="Picture 3"/>
          <p:cNvPicPr>
            <a:picLocks noChangeAspect="1"/>
          </p:cNvPicPr>
          <p:nvPr/>
        </p:nvPicPr>
        <p:blipFill>
          <a:blip r:embed="rId3"/>
          <a:stretch>
            <a:fillRect/>
          </a:stretch>
        </p:blipFill>
        <p:spPr>
          <a:xfrm>
            <a:off x="6432443" y="3678501"/>
            <a:ext cx="4430056" cy="2332688"/>
          </a:xfrm>
          <a:prstGeom prst="rect">
            <a:avLst/>
          </a:prstGeom>
        </p:spPr>
      </p:pic>
      <p:sp>
        <p:nvSpPr>
          <p:cNvPr id="5" name="TextBox 4"/>
          <p:cNvSpPr txBox="1"/>
          <p:nvPr/>
        </p:nvSpPr>
        <p:spPr>
          <a:xfrm>
            <a:off x="6484374" y="6211669"/>
            <a:ext cx="5707626" cy="646331"/>
          </a:xfrm>
          <a:prstGeom prst="rect">
            <a:avLst/>
          </a:prstGeom>
          <a:noFill/>
        </p:spPr>
        <p:txBody>
          <a:bodyPr wrap="square" rtlCol="0">
            <a:spAutoFit/>
          </a:bodyPr>
          <a:lstStyle/>
          <a:p>
            <a:r>
              <a:rPr lang="en-US" b="1" dirty="0"/>
              <a:t>FIGURE 8-18 </a:t>
            </a:r>
            <a:r>
              <a:rPr lang="en-US" i="1" dirty="0"/>
              <a:t>PACF for the residuals from the (0,1,1) </a:t>
            </a:r>
            <a:r>
              <a:rPr lang="en-US" dirty="0"/>
              <a:t>× </a:t>
            </a:r>
            <a:r>
              <a:rPr lang="en-US" i="1" dirty="0"/>
              <a:t>(1,0,0)</a:t>
            </a:r>
            <a:r>
              <a:rPr lang="en-US" i="1" baseline="-25000" dirty="0"/>
              <a:t>12</a:t>
            </a:r>
            <a:r>
              <a:rPr lang="en-US" i="1" dirty="0"/>
              <a:t> model</a:t>
            </a:r>
            <a:endParaRPr lang="en-US" dirty="0"/>
          </a:p>
        </p:txBody>
      </p:sp>
      <p:pic>
        <p:nvPicPr>
          <p:cNvPr id="6" name="Picture 5"/>
          <p:cNvPicPr>
            <a:picLocks noChangeAspect="1"/>
          </p:cNvPicPr>
          <p:nvPr/>
        </p:nvPicPr>
        <p:blipFill>
          <a:blip r:embed="rId4"/>
          <a:stretch>
            <a:fillRect/>
          </a:stretch>
        </p:blipFill>
        <p:spPr>
          <a:xfrm>
            <a:off x="1104900" y="3678501"/>
            <a:ext cx="4430056" cy="2332688"/>
          </a:xfrm>
          <a:prstGeom prst="rect">
            <a:avLst/>
          </a:prstGeom>
        </p:spPr>
      </p:pic>
      <p:sp>
        <p:nvSpPr>
          <p:cNvPr id="7" name="TextBox 6"/>
          <p:cNvSpPr txBox="1"/>
          <p:nvPr/>
        </p:nvSpPr>
        <p:spPr>
          <a:xfrm>
            <a:off x="1209368" y="6018563"/>
            <a:ext cx="4734232" cy="646331"/>
          </a:xfrm>
          <a:prstGeom prst="rect">
            <a:avLst/>
          </a:prstGeom>
          <a:noFill/>
        </p:spPr>
        <p:txBody>
          <a:bodyPr wrap="square" rtlCol="0">
            <a:spAutoFit/>
          </a:bodyPr>
          <a:lstStyle/>
          <a:p>
            <a:r>
              <a:rPr lang="en-US" b="1" dirty="0"/>
              <a:t>FIGURE 8-17 </a:t>
            </a:r>
            <a:r>
              <a:rPr lang="en-US" i="1" dirty="0"/>
              <a:t>ACF for the residuals from the (0,1,1) </a:t>
            </a:r>
            <a:r>
              <a:rPr lang="en-US" dirty="0"/>
              <a:t>× </a:t>
            </a:r>
            <a:r>
              <a:rPr lang="en-US" i="1" dirty="0"/>
              <a:t>(1,0,0)</a:t>
            </a:r>
            <a:r>
              <a:rPr lang="en-US" i="1" baseline="-25000" dirty="0"/>
              <a:t>12 </a:t>
            </a:r>
            <a:r>
              <a:rPr lang="en-US" i="1" dirty="0"/>
              <a:t>model</a:t>
            </a:r>
            <a:endParaRPr lang="en-US" dirty="0"/>
          </a:p>
        </p:txBody>
      </p:sp>
    </p:spTree>
    <p:extLst>
      <p:ext uri="{BB962C8B-B14F-4D97-AF65-F5344CB8AC3E}">
        <p14:creationId xmlns:p14="http://schemas.microsoft.com/office/powerpoint/2010/main" val="268671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Building and Evaluating an ARIMA Model                11/11</a:t>
            </a:r>
            <a:endParaRPr lang="en-US" dirty="0"/>
          </a:p>
        </p:txBody>
      </p:sp>
      <p:sp>
        <p:nvSpPr>
          <p:cNvPr id="3" name="Content Placeholder 2"/>
          <p:cNvSpPr>
            <a:spLocks noGrp="1"/>
          </p:cNvSpPr>
          <p:nvPr>
            <p:ph idx="1"/>
          </p:nvPr>
        </p:nvSpPr>
        <p:spPr/>
        <p:txBody>
          <a:bodyPr/>
          <a:lstStyle/>
          <a:p>
            <a:r>
              <a:rPr lang="en-US" dirty="0"/>
              <a:t>It should be noted that the ACF and PACF plots each have several points that are close to the bounds at a 95% significance level. However, these points occur at relatively large lags. </a:t>
            </a:r>
          </a:p>
          <a:p>
            <a:r>
              <a:rPr lang="en-US" dirty="0"/>
              <a:t>To avoid overfitting the model, these values are attributed to random chance. So no attempt is made to include these lags in the model. However, it is advisable to compare a reasonably fitting model to slight variations of that model.</a:t>
            </a:r>
          </a:p>
        </p:txBody>
      </p:sp>
    </p:spTree>
    <p:extLst>
      <p:ext uri="{BB962C8B-B14F-4D97-AF65-F5344CB8AC3E}">
        <p14:creationId xmlns:p14="http://schemas.microsoft.com/office/powerpoint/2010/main" val="382196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Comparing Fitted Time Series Models                            1/2</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arima</a:t>
            </a:r>
            <a:r>
              <a:rPr lang="en-US" b="1" dirty="0"/>
              <a:t>()</a:t>
            </a:r>
            <a:r>
              <a:rPr lang="en-US" dirty="0"/>
              <a:t> function uses Maximum Likelihood Estimation (MLE) to estimate the model coefficients. </a:t>
            </a:r>
          </a:p>
          <a:p>
            <a:r>
              <a:rPr lang="en-US" dirty="0"/>
              <a:t>In the R output for an ARIMA model, the log-likelihood (</a:t>
            </a:r>
            <a:r>
              <a:rPr lang="en-US" dirty="0" err="1"/>
              <a:t>log</a:t>
            </a:r>
            <a:r>
              <a:rPr lang="en-US" i="1" dirty="0" err="1"/>
              <a:t>L</a:t>
            </a:r>
            <a:r>
              <a:rPr lang="en-US" dirty="0"/>
              <a:t>) value is provided. The values of the model coefficients are determined such that the value of the log likelihood function is maximized. Based on the log </a:t>
            </a:r>
            <a:r>
              <a:rPr lang="en-US" i="1" dirty="0"/>
              <a:t>L </a:t>
            </a:r>
            <a:r>
              <a:rPr lang="en-US" dirty="0"/>
              <a:t>value, the R output provides several measures that are useful for comparing the appropriateness of one fitted model against another fitted model. These measures follow:</a:t>
            </a:r>
          </a:p>
          <a:p>
            <a:pPr lvl="1"/>
            <a:r>
              <a:rPr lang="en-US" dirty="0"/>
              <a:t>AIC (</a:t>
            </a:r>
            <a:r>
              <a:rPr lang="en-US" dirty="0" err="1"/>
              <a:t>Akaike</a:t>
            </a:r>
            <a:r>
              <a:rPr lang="en-US" dirty="0"/>
              <a:t> Information Criterion)</a:t>
            </a:r>
          </a:p>
          <a:p>
            <a:pPr lvl="1"/>
            <a:r>
              <a:rPr lang="en-US" dirty="0" err="1"/>
              <a:t>AICc</a:t>
            </a:r>
            <a:r>
              <a:rPr lang="en-US" dirty="0"/>
              <a:t> (</a:t>
            </a:r>
            <a:r>
              <a:rPr lang="en-US" dirty="0" err="1"/>
              <a:t>Akaike</a:t>
            </a:r>
            <a:r>
              <a:rPr lang="en-US" dirty="0"/>
              <a:t> Information Criterion, corrected)</a:t>
            </a:r>
          </a:p>
          <a:p>
            <a:pPr lvl="1"/>
            <a:r>
              <a:rPr lang="en-US" dirty="0"/>
              <a:t>BIC (Bayesian Information Criterion)</a:t>
            </a:r>
          </a:p>
          <a:p>
            <a:r>
              <a:rPr lang="en-US" dirty="0"/>
              <a:t>Because these criteria impose a penalty based on the number of parameters included in the models, the preferred model is the fitted model with the smallest AIC, </a:t>
            </a:r>
            <a:r>
              <a:rPr lang="en-US" dirty="0" err="1"/>
              <a:t>AICc</a:t>
            </a:r>
            <a:r>
              <a:rPr lang="en-US" dirty="0"/>
              <a:t>, or BIC value. </a:t>
            </a:r>
          </a:p>
        </p:txBody>
      </p:sp>
    </p:spTree>
    <p:extLst>
      <p:ext uri="{BB962C8B-B14F-4D97-AF65-F5344CB8AC3E}">
        <p14:creationId xmlns:p14="http://schemas.microsoft.com/office/powerpoint/2010/main" val="12251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b="1" dirty="0"/>
              <a:t>Overview of Time Series Analysis                            </a:t>
            </a:r>
            <a:endParaRPr lang="en-US" dirty="0"/>
          </a:p>
        </p:txBody>
      </p:sp>
      <p:sp>
        <p:nvSpPr>
          <p:cNvPr id="3" name="Content Placeholder 2"/>
          <p:cNvSpPr>
            <a:spLocks noGrp="1"/>
          </p:cNvSpPr>
          <p:nvPr>
            <p:ph idx="1"/>
          </p:nvPr>
        </p:nvSpPr>
        <p:spPr>
          <a:xfrm>
            <a:off x="1104900" y="1600200"/>
            <a:ext cx="9982200" cy="1600200"/>
          </a:xfrm>
        </p:spPr>
        <p:txBody>
          <a:bodyPr>
            <a:normAutofit lnSpcReduction="10000"/>
          </a:bodyPr>
          <a:lstStyle/>
          <a:p>
            <a:r>
              <a:rPr lang="en-US" dirty="0"/>
              <a:t>Time series analysis attempts to model the underlying structure of observations taken over time</a:t>
            </a:r>
          </a:p>
          <a:p>
            <a:r>
              <a:rPr lang="en-US" dirty="0"/>
              <a:t>A </a:t>
            </a:r>
            <a:r>
              <a:rPr lang="en-US" b="1" i="1" dirty="0"/>
              <a:t>time series</a:t>
            </a:r>
            <a:r>
              <a:rPr lang="en-US" dirty="0"/>
              <a:t>, denoted </a:t>
            </a:r>
            <a:r>
              <a:rPr lang="en-US" i="1" dirty="0"/>
              <a:t>Y </a:t>
            </a:r>
            <a:r>
              <a:rPr lang="en-US" dirty="0"/>
              <a:t>=</a:t>
            </a:r>
            <a:r>
              <a:rPr lang="en-US" i="1" dirty="0" err="1"/>
              <a:t>a</a:t>
            </a:r>
            <a:r>
              <a:rPr lang="en-US" dirty="0" err="1"/>
              <a:t>+</a:t>
            </a:r>
            <a:r>
              <a:rPr lang="en-US" i="1" dirty="0" err="1"/>
              <a:t>bX</a:t>
            </a:r>
            <a:r>
              <a:rPr lang="en-US" i="1" dirty="0"/>
              <a:t> </a:t>
            </a:r>
            <a:r>
              <a:rPr lang="en-US" dirty="0"/>
              <a:t>, is an ordered sequence of equally spaced values over time</a:t>
            </a:r>
          </a:p>
        </p:txBody>
      </p:sp>
      <p:pic>
        <p:nvPicPr>
          <p:cNvPr id="4" name="Picture 3"/>
          <p:cNvPicPr>
            <a:picLocks noChangeAspect="1"/>
          </p:cNvPicPr>
          <p:nvPr/>
        </p:nvPicPr>
        <p:blipFill>
          <a:blip r:embed="rId2"/>
          <a:stretch>
            <a:fillRect/>
          </a:stretch>
        </p:blipFill>
        <p:spPr>
          <a:xfrm>
            <a:off x="5502002" y="3243116"/>
            <a:ext cx="5925926" cy="2648864"/>
          </a:xfrm>
          <a:prstGeom prst="rect">
            <a:avLst/>
          </a:prstGeom>
        </p:spPr>
      </p:pic>
      <p:sp>
        <p:nvSpPr>
          <p:cNvPr id="6" name="TextBox 5"/>
          <p:cNvSpPr txBox="1"/>
          <p:nvPr/>
        </p:nvSpPr>
        <p:spPr>
          <a:xfrm>
            <a:off x="5502002" y="6172200"/>
            <a:ext cx="5583580" cy="369332"/>
          </a:xfrm>
          <a:prstGeom prst="rect">
            <a:avLst/>
          </a:prstGeom>
          <a:noFill/>
        </p:spPr>
        <p:txBody>
          <a:bodyPr wrap="none" rtlCol="0">
            <a:spAutoFit/>
          </a:bodyPr>
          <a:lstStyle/>
          <a:p>
            <a:r>
              <a:rPr lang="en-US" b="1" dirty="0"/>
              <a:t>FIGURE 8-1 </a:t>
            </a:r>
            <a:r>
              <a:rPr lang="en-US" i="1" dirty="0"/>
              <a:t>Monthly international airline passengers</a:t>
            </a:r>
            <a:endParaRPr lang="en-US" dirty="0"/>
          </a:p>
        </p:txBody>
      </p:sp>
      <p:sp>
        <p:nvSpPr>
          <p:cNvPr id="7" name="TextBox 6"/>
          <p:cNvSpPr txBox="1"/>
          <p:nvPr/>
        </p:nvSpPr>
        <p:spPr>
          <a:xfrm>
            <a:off x="986913" y="3216552"/>
            <a:ext cx="4515089"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dirty="0"/>
              <a:t>Goals of time series analysis</a:t>
            </a:r>
          </a:p>
          <a:p>
            <a:pPr marL="742950" lvl="1" indent="-285750">
              <a:buFont typeface="Wingdings" panose="05000000000000000000" pitchFamily="2" charset="2"/>
              <a:buChar char="§"/>
            </a:pPr>
            <a:r>
              <a:rPr lang="en-US" sz="2400" dirty="0"/>
              <a:t>Identify and model the structure of the time series.</a:t>
            </a:r>
          </a:p>
          <a:p>
            <a:pPr marL="742950" lvl="1" indent="-285750">
              <a:buFont typeface="Wingdings" panose="05000000000000000000" pitchFamily="2" charset="2"/>
              <a:buChar char="§"/>
            </a:pPr>
            <a:r>
              <a:rPr lang="en-US" sz="2400" dirty="0"/>
              <a:t>Forecast future values in the time series.</a:t>
            </a:r>
          </a:p>
        </p:txBody>
      </p:sp>
    </p:spTree>
    <p:extLst>
      <p:ext uri="{BB962C8B-B14F-4D97-AF65-F5344CB8AC3E}">
        <p14:creationId xmlns:p14="http://schemas.microsoft.com/office/powerpoint/2010/main" val="370754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Comparing Fitted Time Series Models                            2/2</a:t>
            </a:r>
            <a:endParaRPr lang="en-US" dirty="0"/>
          </a:p>
        </p:txBody>
      </p:sp>
      <p:sp>
        <p:nvSpPr>
          <p:cNvPr id="3" name="Content Placeholder 2"/>
          <p:cNvSpPr>
            <a:spLocks noGrp="1"/>
          </p:cNvSpPr>
          <p:nvPr>
            <p:ph idx="1"/>
          </p:nvPr>
        </p:nvSpPr>
        <p:spPr>
          <a:xfrm>
            <a:off x="1104900" y="4262284"/>
            <a:ext cx="9982200" cy="1909915"/>
          </a:xfrm>
        </p:spPr>
        <p:txBody>
          <a:bodyPr/>
          <a:lstStyle/>
          <a:p>
            <a:r>
              <a:rPr lang="en-US" dirty="0"/>
              <a:t>In this dataset, the (0,1,1) × (1,0,0)12 model does have the lowest AIC, </a:t>
            </a:r>
            <a:r>
              <a:rPr lang="en-US" dirty="0" err="1"/>
              <a:t>AICc</a:t>
            </a:r>
            <a:r>
              <a:rPr lang="en-US" dirty="0"/>
              <a:t>, and BIC values compared to the same criterion measures for the other ARIMA models.</a:t>
            </a:r>
          </a:p>
        </p:txBody>
      </p:sp>
      <p:pic>
        <p:nvPicPr>
          <p:cNvPr id="4" name="Picture 3"/>
          <p:cNvPicPr>
            <a:picLocks noChangeAspect="1"/>
          </p:cNvPicPr>
          <p:nvPr/>
        </p:nvPicPr>
        <p:blipFill>
          <a:blip r:embed="rId2"/>
          <a:stretch>
            <a:fillRect/>
          </a:stretch>
        </p:blipFill>
        <p:spPr>
          <a:xfrm>
            <a:off x="1104900" y="1331642"/>
            <a:ext cx="6868484" cy="2772162"/>
          </a:xfrm>
          <a:prstGeom prst="rect">
            <a:avLst/>
          </a:prstGeom>
        </p:spPr>
      </p:pic>
    </p:spTree>
    <p:extLst>
      <p:ext uri="{BB962C8B-B14F-4D97-AF65-F5344CB8AC3E}">
        <p14:creationId xmlns:p14="http://schemas.microsoft.com/office/powerpoint/2010/main" val="275080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Normality and Constant Variance                                1/2</a:t>
            </a:r>
            <a:endParaRPr lang="en-US" dirty="0"/>
          </a:p>
        </p:txBody>
      </p:sp>
      <p:sp>
        <p:nvSpPr>
          <p:cNvPr id="3" name="Content Placeholder 2"/>
          <p:cNvSpPr>
            <a:spLocks noGrp="1"/>
          </p:cNvSpPr>
          <p:nvPr>
            <p:ph idx="1"/>
          </p:nvPr>
        </p:nvSpPr>
        <p:spPr>
          <a:xfrm>
            <a:off x="1104900" y="1600200"/>
            <a:ext cx="5089423" cy="4572000"/>
          </a:xfrm>
        </p:spPr>
        <p:txBody>
          <a:bodyPr/>
          <a:lstStyle/>
          <a:p>
            <a:r>
              <a:rPr lang="en-US" dirty="0"/>
              <a:t>The last model validation step is to examine the normality assumption of the residuals in Equation 8-15..”</a:t>
            </a:r>
          </a:p>
        </p:txBody>
      </p:sp>
      <p:pic>
        <p:nvPicPr>
          <p:cNvPr id="4" name="Picture 3"/>
          <p:cNvPicPr>
            <a:picLocks noChangeAspect="1"/>
          </p:cNvPicPr>
          <p:nvPr/>
        </p:nvPicPr>
        <p:blipFill>
          <a:blip r:embed="rId2"/>
          <a:stretch>
            <a:fillRect/>
          </a:stretch>
        </p:blipFill>
        <p:spPr>
          <a:xfrm>
            <a:off x="6845398" y="3528503"/>
            <a:ext cx="4430056" cy="2308219"/>
          </a:xfrm>
          <a:prstGeom prst="rect">
            <a:avLst/>
          </a:prstGeom>
        </p:spPr>
      </p:pic>
      <p:pic>
        <p:nvPicPr>
          <p:cNvPr id="5" name="Picture 4"/>
          <p:cNvPicPr>
            <a:picLocks noChangeAspect="1"/>
          </p:cNvPicPr>
          <p:nvPr/>
        </p:nvPicPr>
        <p:blipFill>
          <a:blip r:embed="rId3"/>
          <a:stretch>
            <a:fillRect/>
          </a:stretch>
        </p:blipFill>
        <p:spPr>
          <a:xfrm>
            <a:off x="6231106" y="1688752"/>
            <a:ext cx="5658640" cy="1324160"/>
          </a:xfrm>
          <a:prstGeom prst="rect">
            <a:avLst/>
          </a:prstGeom>
        </p:spPr>
      </p:pic>
      <p:pic>
        <p:nvPicPr>
          <p:cNvPr id="6" name="Picture 5"/>
          <p:cNvPicPr>
            <a:picLocks noChangeAspect="1"/>
          </p:cNvPicPr>
          <p:nvPr/>
        </p:nvPicPr>
        <p:blipFill>
          <a:blip r:embed="rId4"/>
          <a:stretch>
            <a:fillRect/>
          </a:stretch>
        </p:blipFill>
        <p:spPr>
          <a:xfrm>
            <a:off x="6464501" y="5895936"/>
            <a:ext cx="5191850" cy="552527"/>
          </a:xfrm>
          <a:prstGeom prst="rect">
            <a:avLst/>
          </a:prstGeom>
        </p:spPr>
      </p:pic>
    </p:spTree>
    <p:extLst>
      <p:ext uri="{BB962C8B-B14F-4D97-AF65-F5344CB8AC3E}">
        <p14:creationId xmlns:p14="http://schemas.microsoft.com/office/powerpoint/2010/main" val="73327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Normality and Constant Variance                                2/2</a:t>
            </a:r>
            <a:endParaRPr lang="en-US" dirty="0"/>
          </a:p>
        </p:txBody>
      </p:sp>
      <p:sp>
        <p:nvSpPr>
          <p:cNvPr id="3" name="Content Placeholder 2"/>
          <p:cNvSpPr>
            <a:spLocks noGrp="1"/>
          </p:cNvSpPr>
          <p:nvPr>
            <p:ph idx="1"/>
          </p:nvPr>
        </p:nvSpPr>
        <p:spPr>
          <a:xfrm>
            <a:off x="1104900" y="5471840"/>
            <a:ext cx="9982200" cy="744604"/>
          </a:xfrm>
        </p:spPr>
        <p:txBody>
          <a:bodyPr>
            <a:normAutofit fontScale="85000" lnSpcReduction="20000"/>
          </a:bodyPr>
          <a:lstStyle/>
          <a:p>
            <a:r>
              <a:rPr lang="en-US" dirty="0"/>
              <a:t>If the normality or the constant variance assumptions do not appear to be true, it may be necessary to transform the time series prior to fitting the ARIMA model. A common transformation is to apply a logarithm function.</a:t>
            </a:r>
          </a:p>
        </p:txBody>
      </p:sp>
      <p:pic>
        <p:nvPicPr>
          <p:cNvPr id="4" name="Picture 3"/>
          <p:cNvPicPr>
            <a:picLocks noChangeAspect="1"/>
          </p:cNvPicPr>
          <p:nvPr/>
        </p:nvPicPr>
        <p:blipFill>
          <a:blip r:embed="rId2"/>
          <a:stretch>
            <a:fillRect/>
          </a:stretch>
        </p:blipFill>
        <p:spPr>
          <a:xfrm>
            <a:off x="1320005" y="1600200"/>
            <a:ext cx="4988022" cy="2558845"/>
          </a:xfrm>
          <a:prstGeom prst="rect">
            <a:avLst/>
          </a:prstGeom>
        </p:spPr>
      </p:pic>
      <p:pic>
        <p:nvPicPr>
          <p:cNvPr id="6" name="Picture 5"/>
          <p:cNvPicPr>
            <a:picLocks noChangeAspect="1"/>
          </p:cNvPicPr>
          <p:nvPr/>
        </p:nvPicPr>
        <p:blipFill>
          <a:blip r:embed="rId3"/>
          <a:stretch>
            <a:fillRect/>
          </a:stretch>
        </p:blipFill>
        <p:spPr>
          <a:xfrm>
            <a:off x="7009260" y="1981326"/>
            <a:ext cx="4169465" cy="2177719"/>
          </a:xfrm>
          <a:prstGeom prst="rect">
            <a:avLst/>
          </a:prstGeom>
        </p:spPr>
      </p:pic>
      <p:pic>
        <p:nvPicPr>
          <p:cNvPr id="7" name="Picture 6"/>
          <p:cNvPicPr>
            <a:picLocks noChangeAspect="1"/>
          </p:cNvPicPr>
          <p:nvPr/>
        </p:nvPicPr>
        <p:blipFill>
          <a:blip r:embed="rId4"/>
          <a:stretch>
            <a:fillRect/>
          </a:stretch>
        </p:blipFill>
        <p:spPr>
          <a:xfrm>
            <a:off x="1013275" y="4903648"/>
            <a:ext cx="5601482" cy="523948"/>
          </a:xfrm>
          <a:prstGeom prst="rect">
            <a:avLst/>
          </a:prstGeom>
        </p:spPr>
      </p:pic>
      <p:pic>
        <p:nvPicPr>
          <p:cNvPr id="8" name="Picture 7"/>
          <p:cNvPicPr>
            <a:picLocks noChangeAspect="1"/>
          </p:cNvPicPr>
          <p:nvPr/>
        </p:nvPicPr>
        <p:blipFill>
          <a:blip r:embed="rId5"/>
          <a:stretch>
            <a:fillRect/>
          </a:stretch>
        </p:blipFill>
        <p:spPr>
          <a:xfrm>
            <a:off x="6706382" y="4586083"/>
            <a:ext cx="5077534" cy="466790"/>
          </a:xfrm>
          <a:prstGeom prst="rect">
            <a:avLst/>
          </a:prstGeom>
        </p:spPr>
      </p:pic>
    </p:spTree>
    <p:extLst>
      <p:ext uri="{BB962C8B-B14F-4D97-AF65-F5344CB8AC3E}">
        <p14:creationId xmlns:p14="http://schemas.microsoft.com/office/powerpoint/2010/main" val="227356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Forecasting</a:t>
            </a:r>
            <a:endParaRPr lang="en-US" dirty="0"/>
          </a:p>
        </p:txBody>
      </p:sp>
      <p:sp>
        <p:nvSpPr>
          <p:cNvPr id="3" name="Content Placeholder 2"/>
          <p:cNvSpPr>
            <a:spLocks noGrp="1"/>
          </p:cNvSpPr>
          <p:nvPr>
            <p:ph idx="1"/>
          </p:nvPr>
        </p:nvSpPr>
        <p:spPr>
          <a:xfrm>
            <a:off x="1104900" y="1600200"/>
            <a:ext cx="4484739" cy="2883310"/>
          </a:xfrm>
        </p:spPr>
        <p:txBody>
          <a:bodyPr>
            <a:normAutofit fontScale="85000" lnSpcReduction="20000"/>
          </a:bodyPr>
          <a:lstStyle/>
          <a:p>
            <a:r>
              <a:rPr lang="en-US" dirty="0"/>
              <a:t>The next step is to use the fitted (0,1,1) × (1,0,0)12 model to forecast the next 12 months of gasoline production.  In R, the forecasts are easily obtained using the predict() function and the fitted model already stored in the variable </a:t>
            </a:r>
            <a:r>
              <a:rPr lang="en-US" i="1" dirty="0"/>
              <a:t>arima_2</a:t>
            </a:r>
            <a:r>
              <a:rPr lang="en-US" dirty="0"/>
              <a:t>. The predicted values along with the associated upper and lower bounds at a 95% confidence level are displayed in R and plotted in Figure 8-22.</a:t>
            </a:r>
          </a:p>
        </p:txBody>
      </p:sp>
      <p:pic>
        <p:nvPicPr>
          <p:cNvPr id="4" name="Picture 3"/>
          <p:cNvPicPr>
            <a:picLocks noChangeAspect="1"/>
          </p:cNvPicPr>
          <p:nvPr/>
        </p:nvPicPr>
        <p:blipFill>
          <a:blip r:embed="rId2"/>
          <a:stretch>
            <a:fillRect/>
          </a:stretch>
        </p:blipFill>
        <p:spPr>
          <a:xfrm>
            <a:off x="6399771" y="3941287"/>
            <a:ext cx="4430056" cy="2430563"/>
          </a:xfrm>
          <a:prstGeom prst="rect">
            <a:avLst/>
          </a:prstGeom>
        </p:spPr>
      </p:pic>
      <p:sp>
        <p:nvSpPr>
          <p:cNvPr id="5" name="TextBox 4"/>
          <p:cNvSpPr txBox="1"/>
          <p:nvPr/>
        </p:nvSpPr>
        <p:spPr>
          <a:xfrm>
            <a:off x="5918261" y="6172200"/>
            <a:ext cx="5942652" cy="369332"/>
          </a:xfrm>
          <a:prstGeom prst="rect">
            <a:avLst/>
          </a:prstGeom>
          <a:noFill/>
        </p:spPr>
        <p:txBody>
          <a:bodyPr wrap="none" rtlCol="0">
            <a:spAutoFit/>
          </a:bodyPr>
          <a:lstStyle/>
          <a:p>
            <a:r>
              <a:rPr lang="en-US" b="1" dirty="0"/>
              <a:t>FIGURE 8-22 </a:t>
            </a:r>
            <a:r>
              <a:rPr lang="en-US" i="1" dirty="0"/>
              <a:t>Actual and forecasted gasoline production</a:t>
            </a:r>
            <a:endParaRPr lang="en-US" dirty="0"/>
          </a:p>
        </p:txBody>
      </p:sp>
      <p:pic>
        <p:nvPicPr>
          <p:cNvPr id="6" name="Picture 5"/>
          <p:cNvPicPr>
            <a:picLocks noChangeAspect="1"/>
          </p:cNvPicPr>
          <p:nvPr/>
        </p:nvPicPr>
        <p:blipFill>
          <a:blip r:embed="rId3"/>
          <a:stretch>
            <a:fillRect/>
          </a:stretch>
        </p:blipFill>
        <p:spPr>
          <a:xfrm>
            <a:off x="1018475" y="4415097"/>
            <a:ext cx="4791744" cy="1009791"/>
          </a:xfrm>
          <a:prstGeom prst="rect">
            <a:avLst/>
          </a:prstGeom>
        </p:spPr>
      </p:pic>
      <p:pic>
        <p:nvPicPr>
          <p:cNvPr id="7" name="Picture 6"/>
          <p:cNvPicPr>
            <a:picLocks noChangeAspect="1"/>
          </p:cNvPicPr>
          <p:nvPr/>
        </p:nvPicPr>
        <p:blipFill>
          <a:blip r:embed="rId4"/>
          <a:stretch>
            <a:fillRect/>
          </a:stretch>
        </p:blipFill>
        <p:spPr>
          <a:xfrm>
            <a:off x="6095241" y="1600200"/>
            <a:ext cx="4734586" cy="981212"/>
          </a:xfrm>
          <a:prstGeom prst="rect">
            <a:avLst/>
          </a:prstGeom>
        </p:spPr>
      </p:pic>
      <p:pic>
        <p:nvPicPr>
          <p:cNvPr id="8" name="Picture 7"/>
          <p:cNvPicPr>
            <a:picLocks noChangeAspect="1"/>
          </p:cNvPicPr>
          <p:nvPr/>
        </p:nvPicPr>
        <p:blipFill>
          <a:blip r:embed="rId5"/>
          <a:stretch>
            <a:fillRect/>
          </a:stretch>
        </p:blipFill>
        <p:spPr>
          <a:xfrm>
            <a:off x="6030799" y="2378969"/>
            <a:ext cx="5830114" cy="1562318"/>
          </a:xfrm>
          <a:prstGeom prst="rect">
            <a:avLst/>
          </a:prstGeom>
        </p:spPr>
      </p:pic>
    </p:spTree>
    <p:extLst>
      <p:ext uri="{BB962C8B-B14F-4D97-AF65-F5344CB8AC3E}">
        <p14:creationId xmlns:p14="http://schemas.microsoft.com/office/powerpoint/2010/main" val="51962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2.6 Reasons to Choose and Cautions                            1/2</a:t>
            </a:r>
            <a:endParaRPr lang="en-US" dirty="0"/>
          </a:p>
        </p:txBody>
      </p:sp>
      <p:sp>
        <p:nvSpPr>
          <p:cNvPr id="3" name="Content Placeholder 2"/>
          <p:cNvSpPr>
            <a:spLocks noGrp="1"/>
          </p:cNvSpPr>
          <p:nvPr>
            <p:ph idx="1"/>
          </p:nvPr>
        </p:nvSpPr>
        <p:spPr/>
        <p:txBody>
          <a:bodyPr>
            <a:normAutofit/>
          </a:bodyPr>
          <a:lstStyle/>
          <a:p>
            <a:r>
              <a:rPr lang="en-US" dirty="0"/>
              <a:t>Can be based simply on historical time series data for the variable of interest. </a:t>
            </a:r>
          </a:p>
          <a:p>
            <a:r>
              <a:rPr lang="en-US" dirty="0"/>
              <a:t>ARIMA modeling ignores any additional input variables, the forecasting process is simplified</a:t>
            </a:r>
          </a:p>
          <a:p>
            <a:r>
              <a:rPr lang="en-US" dirty="0"/>
              <a:t>If regression analysis was used to model gasoline production, input variables such as Gross Domestic Product (GDP), oil prices, and unemployment rate may be useful input variables. However, to forecast the gasoline production using regression, predictions are required for GDP, oil price, and unemployment rate input variables.</a:t>
            </a:r>
          </a:p>
        </p:txBody>
      </p:sp>
    </p:spTree>
    <p:extLst>
      <p:ext uri="{BB962C8B-B14F-4D97-AF65-F5344CB8AC3E}">
        <p14:creationId xmlns:p14="http://schemas.microsoft.com/office/powerpoint/2010/main" val="40181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2.6 Reasons to Choose and Cautions                            2/2</a:t>
            </a:r>
            <a:endParaRPr lang="en-US" dirty="0"/>
          </a:p>
        </p:txBody>
      </p:sp>
      <p:sp>
        <p:nvSpPr>
          <p:cNvPr id="3" name="Content Placeholder 2"/>
          <p:cNvSpPr>
            <a:spLocks noGrp="1"/>
          </p:cNvSpPr>
          <p:nvPr>
            <p:ph idx="1"/>
          </p:nvPr>
        </p:nvSpPr>
        <p:spPr/>
        <p:txBody>
          <a:bodyPr>
            <a:noAutofit/>
          </a:bodyPr>
          <a:lstStyle/>
          <a:p>
            <a:r>
              <a:rPr lang="en-US" sz="2600" dirty="0"/>
              <a:t>Minimal data requirement, the model does not provide an indication of what underlying variables affect the outcome. </a:t>
            </a:r>
          </a:p>
          <a:p>
            <a:pPr lvl="1"/>
            <a:r>
              <a:rPr lang="en-US" sz="2200" dirty="0"/>
              <a:t>For example, if ARIMA modeling was used to forecast future retail sales, the fitted model would not provide an indication of what could be done to increase sales. In other words, causal inferences cannot be drawn from the fitted ARIMA model.</a:t>
            </a:r>
          </a:p>
          <a:p>
            <a:r>
              <a:rPr lang="en-US" sz="2600" dirty="0"/>
              <a:t>Using time series analysis is the impact of severe shocks to the system. </a:t>
            </a:r>
          </a:p>
          <a:p>
            <a:pPr lvl="1"/>
            <a:r>
              <a:rPr lang="en-US" sz="2200" dirty="0"/>
              <a:t>In the gas production example, shocks might include refinery fires, international incidents, or weather-related impacts such as hurricanes. Such events can lead to short-term drops in production, followed by persistently high increases in production to compensate for the lost production or to simply capitalize on any price increases</a:t>
            </a:r>
            <a:r>
              <a:rPr lang="en-US" sz="2400" dirty="0"/>
              <a:t>.</a:t>
            </a:r>
          </a:p>
        </p:txBody>
      </p:sp>
    </p:spTree>
    <p:extLst>
      <p:ext uri="{BB962C8B-B14F-4D97-AF65-F5344CB8AC3E}">
        <p14:creationId xmlns:p14="http://schemas.microsoft.com/office/powerpoint/2010/main" val="404608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Additional Methods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Autoregressive Moving Average with Exogenous inputs (ARMAX) </a:t>
            </a:r>
            <a:r>
              <a:rPr lang="en-US" dirty="0"/>
              <a:t>is used to analyze a time series that is dependent on another time series</a:t>
            </a:r>
          </a:p>
          <a:p>
            <a:r>
              <a:rPr lang="en-US" b="1" dirty="0"/>
              <a:t>Spectral analysis </a:t>
            </a:r>
            <a:r>
              <a:rPr lang="en-US" dirty="0"/>
              <a:t>is commonly used for signal processing and other engineering applications. </a:t>
            </a:r>
          </a:p>
          <a:p>
            <a:r>
              <a:rPr lang="en-US" b="1" dirty="0"/>
              <a:t>Generalized Autoregressive Conditionally Heteroscedastic (GARCH) </a:t>
            </a:r>
            <a:r>
              <a:rPr lang="en-US" dirty="0"/>
              <a:t>is a useful model for addressing time series with </a:t>
            </a:r>
            <a:r>
              <a:rPr lang="en-US" dirty="0" err="1"/>
              <a:t>nonconstant</a:t>
            </a:r>
            <a:r>
              <a:rPr lang="en-US" dirty="0"/>
              <a:t> variance or volatility. </a:t>
            </a:r>
          </a:p>
          <a:p>
            <a:r>
              <a:rPr lang="en-US" b="1" dirty="0" err="1"/>
              <a:t>Kalman</a:t>
            </a:r>
            <a:r>
              <a:rPr lang="en-US" b="1" dirty="0"/>
              <a:t> filtering </a:t>
            </a:r>
            <a:r>
              <a:rPr lang="en-US" dirty="0"/>
              <a:t>is useful for analyzing real-time inputs about a system that can exist in certain </a:t>
            </a:r>
            <a:r>
              <a:rPr lang="en-US" dirty="0" err="1"/>
              <a:t>tates</a:t>
            </a:r>
            <a:r>
              <a:rPr lang="en-US" dirty="0"/>
              <a:t>. </a:t>
            </a:r>
          </a:p>
          <a:p>
            <a:r>
              <a:rPr lang="en-US" b="1" dirty="0"/>
              <a:t>Multivariate time series analysis </a:t>
            </a:r>
            <a:r>
              <a:rPr lang="en-US" dirty="0"/>
              <a:t>examines multiple time series and their effect on each other. Vector ARIMA (VARIMA) extends ARIMA by considering a vector of several time series at a particular time, t.</a:t>
            </a:r>
          </a:p>
        </p:txBody>
      </p:sp>
    </p:spTree>
    <p:extLst>
      <p:ext uri="{BB962C8B-B14F-4D97-AF65-F5344CB8AC3E}">
        <p14:creationId xmlns:p14="http://schemas.microsoft.com/office/powerpoint/2010/main" val="32807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Presented time series analysis using ARIMA models. Different from other statistical techniques in the sense that most statistical analyses assume the observations are independent of each other. Time series analysis implicitly addresses the case in which any particular observation is somewhat dependent on prior observations.</a:t>
            </a:r>
          </a:p>
          <a:p>
            <a:r>
              <a:rPr lang="en-US" dirty="0"/>
              <a:t>Using differencing, ARIMA models allow nonstationary series to be transformed into stationary series to which seasonal and </a:t>
            </a:r>
            <a:r>
              <a:rPr lang="en-US" dirty="0" err="1"/>
              <a:t>nonseasonal</a:t>
            </a:r>
            <a:r>
              <a:rPr lang="en-US" dirty="0"/>
              <a:t> ARMA models can be applied.</a:t>
            </a:r>
          </a:p>
          <a:p>
            <a:r>
              <a:rPr lang="en-US" dirty="0"/>
              <a:t>The importance of using the ACF and PACF plots to evaluate the autocorrelations was illustrated in determining ARIMA models to consider fitting.</a:t>
            </a:r>
          </a:p>
          <a:p>
            <a:r>
              <a:rPr lang="en-US" dirty="0" err="1"/>
              <a:t>Akaike</a:t>
            </a:r>
            <a:r>
              <a:rPr lang="en-US" dirty="0"/>
              <a:t> and Bayesian Information Criteria can be used to compare one fitted ARIMA model against another.</a:t>
            </a:r>
          </a:p>
          <a:p>
            <a:r>
              <a:rPr lang="en-US" dirty="0"/>
              <a:t>Once an appropriate model has been determined, future values in the time series can be forecasted.</a:t>
            </a:r>
          </a:p>
        </p:txBody>
      </p:sp>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1.1 Box-Jenkins Methodology                                      1/2</a:t>
            </a:r>
            <a:endParaRPr lang="en-US" dirty="0"/>
          </a:p>
        </p:txBody>
      </p:sp>
      <p:sp>
        <p:nvSpPr>
          <p:cNvPr id="3" name="Content Placeholder 2"/>
          <p:cNvSpPr>
            <a:spLocks noGrp="1"/>
          </p:cNvSpPr>
          <p:nvPr>
            <p:ph idx="1"/>
          </p:nvPr>
        </p:nvSpPr>
        <p:spPr/>
        <p:txBody>
          <a:bodyPr>
            <a:normAutofit/>
          </a:bodyPr>
          <a:lstStyle/>
          <a:p>
            <a:r>
              <a:rPr lang="en-US" dirty="0"/>
              <a:t>A time series consists of an ordered sequence of equally spaced values over time. </a:t>
            </a:r>
          </a:p>
          <a:p>
            <a:r>
              <a:rPr lang="en-US" dirty="0"/>
              <a:t>A time series can consist of the following components: </a:t>
            </a:r>
            <a:r>
              <a:rPr lang="en-US" sz="2000" i="1" dirty="0"/>
              <a:t>Trend, Seasonality, Cyclic, Random</a:t>
            </a:r>
          </a:p>
          <a:p>
            <a:pPr lvl="1"/>
            <a:r>
              <a:rPr lang="en-US" b="1" i="1" dirty="0"/>
              <a:t>Trend </a:t>
            </a:r>
            <a:r>
              <a:rPr lang="en-US" dirty="0"/>
              <a:t>refers to the long-term movement in a time series</a:t>
            </a:r>
          </a:p>
          <a:p>
            <a:pPr lvl="1"/>
            <a:r>
              <a:rPr lang="en-US" b="1" i="1" dirty="0"/>
              <a:t>Seasonality </a:t>
            </a:r>
            <a:r>
              <a:rPr lang="en-US" dirty="0"/>
              <a:t>component describes the fixed, periodic fluctuation in the observations over time</a:t>
            </a:r>
          </a:p>
          <a:p>
            <a:pPr lvl="1"/>
            <a:r>
              <a:rPr lang="en-US" b="1" i="1" dirty="0"/>
              <a:t>Cyclic </a:t>
            </a:r>
            <a:r>
              <a:rPr lang="en-US" dirty="0"/>
              <a:t>component also refers to a periodic fluctuation, but one that is not as fixed as in the case of a seasonality component</a:t>
            </a:r>
          </a:p>
          <a:p>
            <a:pPr lvl="1"/>
            <a:r>
              <a:rPr lang="en-US" b="1" i="1" dirty="0"/>
              <a:t>Random </a:t>
            </a:r>
            <a:r>
              <a:rPr lang="en-US" dirty="0"/>
              <a:t>component is what remains After accounting for the other three components</a:t>
            </a:r>
          </a:p>
        </p:txBody>
      </p:sp>
    </p:spTree>
    <p:extLst>
      <p:ext uri="{BB962C8B-B14F-4D97-AF65-F5344CB8AC3E}">
        <p14:creationId xmlns:p14="http://schemas.microsoft.com/office/powerpoint/2010/main" val="166599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1.1 Box-Jenkins Methodology                                      2/2</a:t>
            </a:r>
            <a:endParaRPr lang="en-US" dirty="0"/>
          </a:p>
        </p:txBody>
      </p:sp>
      <p:sp>
        <p:nvSpPr>
          <p:cNvPr id="3" name="Content Placeholder 2"/>
          <p:cNvSpPr>
            <a:spLocks noGrp="1"/>
          </p:cNvSpPr>
          <p:nvPr>
            <p:ph idx="1"/>
          </p:nvPr>
        </p:nvSpPr>
        <p:spPr/>
        <p:txBody>
          <a:bodyPr>
            <a:normAutofit/>
          </a:bodyPr>
          <a:lstStyle/>
          <a:p>
            <a:r>
              <a:rPr lang="en-US" sz="2800" dirty="0"/>
              <a:t>Box-Jenkins methodology (developed by George Box and </a:t>
            </a:r>
            <a:r>
              <a:rPr lang="en-US" sz="2800" dirty="0" err="1"/>
              <a:t>Gwilym</a:t>
            </a:r>
            <a:r>
              <a:rPr lang="en-US" sz="2800" dirty="0"/>
              <a:t> Jenkins) for time series analysis involves the following three main steps:</a:t>
            </a:r>
          </a:p>
          <a:p>
            <a:pPr lvl="1"/>
            <a:r>
              <a:rPr lang="en-US" sz="2400" b="1" dirty="0"/>
              <a:t>1. </a:t>
            </a:r>
            <a:r>
              <a:rPr lang="en-US" sz="2400" dirty="0"/>
              <a:t>Condition data and select a model.</a:t>
            </a:r>
          </a:p>
          <a:p>
            <a:pPr lvl="2"/>
            <a:r>
              <a:rPr lang="en-US" sz="1800" dirty="0"/>
              <a:t>Identify and account for any trends or seasonality in the time series.</a:t>
            </a:r>
          </a:p>
          <a:p>
            <a:pPr lvl="2"/>
            <a:r>
              <a:rPr lang="en-US" sz="1800" dirty="0"/>
              <a:t>Examine the remaining time series and determine a suitable model.</a:t>
            </a:r>
          </a:p>
          <a:p>
            <a:pPr lvl="1"/>
            <a:r>
              <a:rPr lang="en-US" sz="2400" b="1" dirty="0"/>
              <a:t>2. </a:t>
            </a:r>
            <a:r>
              <a:rPr lang="en-US" sz="2400" dirty="0"/>
              <a:t>Estimate the model parameters.</a:t>
            </a:r>
          </a:p>
          <a:p>
            <a:pPr lvl="1"/>
            <a:r>
              <a:rPr lang="en-US" sz="2400" b="1" dirty="0"/>
              <a:t>3. </a:t>
            </a:r>
            <a:r>
              <a:rPr lang="en-US" sz="2400" dirty="0"/>
              <a:t>Assess the model and return to Step 1, if necessary.</a:t>
            </a:r>
          </a:p>
        </p:txBody>
      </p:sp>
    </p:spTree>
    <p:extLst>
      <p:ext uri="{BB962C8B-B14F-4D97-AF65-F5344CB8AC3E}">
        <p14:creationId xmlns:p14="http://schemas.microsoft.com/office/powerpoint/2010/main" val="113116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22" y="76200"/>
            <a:ext cx="9397459" cy="1096962"/>
          </a:xfrm>
        </p:spPr>
        <p:txBody>
          <a:bodyPr/>
          <a:lstStyle/>
          <a:p>
            <a:r>
              <a:rPr lang="en-US" b="1" dirty="0"/>
              <a:t>2 ARIMA Model                                                                  1/3</a:t>
            </a:r>
            <a:endParaRPr lang="en-US" dirty="0"/>
          </a:p>
        </p:txBody>
      </p:sp>
      <p:sp>
        <p:nvSpPr>
          <p:cNvPr id="3" name="Content Placeholder 2"/>
          <p:cNvSpPr>
            <a:spLocks noGrp="1"/>
          </p:cNvSpPr>
          <p:nvPr>
            <p:ph idx="1"/>
          </p:nvPr>
        </p:nvSpPr>
        <p:spPr>
          <a:xfrm>
            <a:off x="1104900" y="1600200"/>
            <a:ext cx="9982200" cy="4299155"/>
          </a:xfrm>
        </p:spPr>
        <p:txBody>
          <a:bodyPr>
            <a:normAutofit lnSpcReduction="10000"/>
          </a:bodyPr>
          <a:lstStyle/>
          <a:p>
            <a:r>
              <a:rPr lang="en-US" dirty="0"/>
              <a:t>In the first step of the Box-Jenkins methodology, it is necessary to remove any trends or seasonality in the time series, to achieve a time series with certain properties to which autoregressive and moving average models can be applied.</a:t>
            </a:r>
          </a:p>
          <a:p>
            <a:r>
              <a:rPr lang="en-US" dirty="0"/>
              <a:t>Such a time series is known as a stationary time series. A time series, </a:t>
            </a:r>
            <a:r>
              <a:rPr lang="en-US" i="1" dirty="0" err="1"/>
              <a:t>y</a:t>
            </a:r>
            <a:r>
              <a:rPr lang="en-US" i="1" baseline="-25000" dirty="0" err="1"/>
              <a:t>t</a:t>
            </a:r>
            <a:r>
              <a:rPr lang="en-US" i="1" dirty="0"/>
              <a:t> for t</a:t>
            </a:r>
            <a:r>
              <a:rPr lang="en-US" dirty="0"/>
              <a:t>=1,2,3,...,, is a </a:t>
            </a:r>
            <a:r>
              <a:rPr lang="en-US" b="1" i="1" dirty="0"/>
              <a:t>stationary time  series </a:t>
            </a:r>
            <a:r>
              <a:rPr lang="en-US" dirty="0"/>
              <a:t>if the following three conditions are met:</a:t>
            </a:r>
          </a:p>
          <a:p>
            <a:pPr lvl="1"/>
            <a:r>
              <a:rPr lang="en-US" dirty="0"/>
              <a:t>(a) Expected value (mean) of </a:t>
            </a:r>
            <a:r>
              <a:rPr lang="en-US" i="1" dirty="0" err="1"/>
              <a:t>y</a:t>
            </a:r>
            <a:r>
              <a:rPr lang="en-US" i="1" baseline="-25000" dirty="0" err="1"/>
              <a:t>t</a:t>
            </a:r>
            <a:r>
              <a:rPr lang="en-US" i="1" dirty="0"/>
              <a:t> </a:t>
            </a:r>
            <a:r>
              <a:rPr lang="en-US" dirty="0"/>
              <a:t>is a constant for all values of </a:t>
            </a:r>
            <a:r>
              <a:rPr lang="en-US" i="1" dirty="0"/>
              <a:t>t</a:t>
            </a:r>
            <a:r>
              <a:rPr lang="en-US" dirty="0"/>
              <a:t>.</a:t>
            </a:r>
          </a:p>
          <a:p>
            <a:pPr lvl="1"/>
            <a:r>
              <a:rPr lang="en-US" dirty="0"/>
              <a:t>(b) Variance of </a:t>
            </a:r>
            <a:r>
              <a:rPr lang="en-US" i="1" dirty="0" err="1"/>
              <a:t>y</a:t>
            </a:r>
            <a:r>
              <a:rPr lang="en-US" i="1" baseline="-25000" dirty="0" err="1"/>
              <a:t>t</a:t>
            </a:r>
            <a:r>
              <a:rPr lang="en-US" i="1" dirty="0"/>
              <a:t> </a:t>
            </a:r>
            <a:r>
              <a:rPr lang="en-US" dirty="0"/>
              <a:t>is finite.</a:t>
            </a:r>
          </a:p>
          <a:p>
            <a:pPr lvl="1"/>
            <a:r>
              <a:rPr lang="en-US" dirty="0"/>
              <a:t>(c) Covariance of </a:t>
            </a:r>
            <a:r>
              <a:rPr lang="en-US" i="1" dirty="0" err="1"/>
              <a:t>y</a:t>
            </a:r>
            <a:r>
              <a:rPr lang="en-US" i="1" baseline="-25000" dirty="0" err="1"/>
              <a:t>t</a:t>
            </a:r>
            <a:r>
              <a:rPr lang="en-US" i="1" dirty="0"/>
              <a:t> and </a:t>
            </a:r>
            <a:r>
              <a:rPr lang="en-US" i="1" dirty="0" err="1"/>
              <a:t>y</a:t>
            </a:r>
            <a:r>
              <a:rPr lang="en-US" i="1" baseline="-25000" dirty="0" err="1"/>
              <a:t>t</a:t>
            </a:r>
            <a:r>
              <a:rPr lang="en-US" i="1" baseline="-25000" dirty="0"/>
              <a:t> </a:t>
            </a:r>
            <a:r>
              <a:rPr lang="en-US" baseline="-25000" dirty="0"/>
              <a:t>+</a:t>
            </a:r>
            <a:r>
              <a:rPr lang="en-US" i="1" baseline="-25000" dirty="0"/>
              <a:t>h</a:t>
            </a:r>
            <a:r>
              <a:rPr lang="en-US" i="1" dirty="0"/>
              <a:t> </a:t>
            </a:r>
            <a:r>
              <a:rPr lang="en-US" dirty="0"/>
              <a:t>depends only on the value of </a:t>
            </a:r>
            <a:r>
              <a:rPr lang="en-US" i="1" dirty="0"/>
              <a:t>h</a:t>
            </a:r>
            <a:r>
              <a:rPr lang="en-US" dirty="0"/>
              <a:t>=0,1, 2, . . .for all </a:t>
            </a:r>
            <a:r>
              <a:rPr lang="en-US" i="1" dirty="0"/>
              <a:t>t </a:t>
            </a:r>
            <a:endParaRPr lang="en-US" dirty="0"/>
          </a:p>
          <a:p>
            <a:r>
              <a:rPr lang="en-US" dirty="0"/>
              <a:t>Covariance of </a:t>
            </a:r>
            <a:r>
              <a:rPr lang="en-US" i="1" dirty="0" err="1"/>
              <a:t>y</a:t>
            </a:r>
            <a:r>
              <a:rPr lang="en-US" i="1" baseline="-25000" dirty="0" err="1"/>
              <a:t>t</a:t>
            </a:r>
            <a:r>
              <a:rPr lang="en-US" i="1" dirty="0"/>
              <a:t> and </a:t>
            </a:r>
            <a:r>
              <a:rPr lang="en-US" i="1" dirty="0" err="1"/>
              <a:t>y</a:t>
            </a:r>
            <a:r>
              <a:rPr lang="en-US" i="1" baseline="-25000" dirty="0" err="1"/>
              <a:t>t</a:t>
            </a:r>
            <a:r>
              <a:rPr lang="en-US" i="1" baseline="-25000" dirty="0"/>
              <a:t> </a:t>
            </a:r>
            <a:r>
              <a:rPr lang="en-US" baseline="-25000" dirty="0"/>
              <a:t>+</a:t>
            </a:r>
            <a:r>
              <a:rPr lang="en-US" i="1" baseline="-25000" dirty="0"/>
              <a:t>h</a:t>
            </a:r>
            <a:r>
              <a:rPr lang="en-US" i="1" dirty="0"/>
              <a:t> </a:t>
            </a:r>
            <a:r>
              <a:rPr lang="en-US" dirty="0"/>
              <a:t>is a measure of how the two variables, </a:t>
            </a:r>
            <a:r>
              <a:rPr lang="en-US" i="1" dirty="0" err="1"/>
              <a:t>y</a:t>
            </a:r>
            <a:r>
              <a:rPr lang="en-US" i="1" baseline="-25000" dirty="0" err="1"/>
              <a:t>t</a:t>
            </a:r>
            <a:r>
              <a:rPr lang="en-US" i="1" dirty="0"/>
              <a:t> and </a:t>
            </a:r>
            <a:r>
              <a:rPr lang="en-US" i="1" dirty="0" err="1"/>
              <a:t>y</a:t>
            </a:r>
            <a:r>
              <a:rPr lang="en-US" i="1" baseline="-25000" dirty="0" err="1"/>
              <a:t>t</a:t>
            </a:r>
            <a:r>
              <a:rPr lang="en-US" i="1" baseline="-25000" dirty="0"/>
              <a:t> </a:t>
            </a:r>
            <a:r>
              <a:rPr lang="en-US" baseline="-25000" dirty="0"/>
              <a:t>+</a:t>
            </a:r>
            <a:r>
              <a:rPr lang="en-US" i="1" baseline="-25000" dirty="0"/>
              <a:t>h</a:t>
            </a:r>
            <a:r>
              <a:rPr lang="en-US" dirty="0"/>
              <a:t>, vary together. (Equation 8-1)</a:t>
            </a:r>
          </a:p>
        </p:txBody>
      </p:sp>
      <p:pic>
        <p:nvPicPr>
          <p:cNvPr id="4" name="Picture 3"/>
          <p:cNvPicPr>
            <a:picLocks noChangeAspect="1"/>
          </p:cNvPicPr>
          <p:nvPr/>
        </p:nvPicPr>
        <p:blipFill>
          <a:blip r:embed="rId3"/>
          <a:stretch>
            <a:fillRect/>
          </a:stretch>
        </p:blipFill>
        <p:spPr>
          <a:xfrm>
            <a:off x="1764571" y="5899355"/>
            <a:ext cx="8661339" cy="617564"/>
          </a:xfrm>
          <a:prstGeom prst="rect">
            <a:avLst/>
          </a:prstGeom>
        </p:spPr>
      </p:pic>
    </p:spTree>
    <p:extLst>
      <p:ext uri="{BB962C8B-B14F-4D97-AF65-F5344CB8AC3E}">
        <p14:creationId xmlns:p14="http://schemas.microsoft.com/office/powerpoint/2010/main" val="30080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510" y="76200"/>
            <a:ext cx="9317072" cy="1096962"/>
          </a:xfrm>
        </p:spPr>
        <p:txBody>
          <a:bodyPr/>
          <a:lstStyle/>
          <a:p>
            <a:r>
              <a:rPr lang="en-US" b="1" dirty="0"/>
              <a:t>2 ARIMA Model                                                               2/3</a:t>
            </a:r>
            <a:endParaRPr lang="en-US" dirty="0"/>
          </a:p>
        </p:txBody>
      </p:sp>
      <p:sp>
        <p:nvSpPr>
          <p:cNvPr id="3" name="Content Placeholder 2"/>
          <p:cNvSpPr>
            <a:spLocks noGrp="1"/>
          </p:cNvSpPr>
          <p:nvPr>
            <p:ph idx="1"/>
          </p:nvPr>
        </p:nvSpPr>
        <p:spPr>
          <a:xfrm>
            <a:off x="1104900" y="1600200"/>
            <a:ext cx="10325100" cy="3045542"/>
          </a:xfrm>
        </p:spPr>
        <p:txBody>
          <a:bodyPr>
            <a:normAutofit fontScale="92500" lnSpcReduction="10000"/>
          </a:bodyPr>
          <a:lstStyle/>
          <a:p>
            <a:r>
              <a:rPr lang="en-US" dirty="0"/>
              <a:t>If two variables are independent </a:t>
            </a:r>
            <a:r>
              <a:rPr lang="en-US" dirty="0">
                <a:sym typeface="Wingdings" panose="05000000000000000000" pitchFamily="2" charset="2"/>
              </a:rPr>
              <a:t></a:t>
            </a:r>
            <a:r>
              <a:rPr lang="en-US" dirty="0"/>
              <a:t> their covariance is zero. </a:t>
            </a:r>
          </a:p>
          <a:p>
            <a:r>
              <a:rPr lang="en-US" dirty="0"/>
              <a:t>If variables change together in the same direction, variables have a positive covariance. </a:t>
            </a:r>
          </a:p>
          <a:p>
            <a:r>
              <a:rPr lang="en-US" dirty="0"/>
              <a:t>if variables change together in the opposite direction, variables have a negative covariance.</a:t>
            </a:r>
          </a:p>
          <a:p>
            <a:r>
              <a:rPr lang="en-US" dirty="0"/>
              <a:t>For a stationary time series, by condition (a), mean is a constant, </a:t>
            </a:r>
            <a:r>
              <a:rPr lang="en-US" i="1" dirty="0"/>
              <a:t>μ</a:t>
            </a:r>
            <a:r>
              <a:rPr lang="en-US" dirty="0"/>
              <a:t>. So, for a given stationary sequence, </a:t>
            </a:r>
            <a:r>
              <a:rPr lang="en-US" i="1" dirty="0" err="1"/>
              <a:t>y</a:t>
            </a:r>
            <a:r>
              <a:rPr lang="en-US" i="1" baseline="-25000" dirty="0" err="1"/>
              <a:t>t</a:t>
            </a:r>
            <a:r>
              <a:rPr lang="en-US" i="1" dirty="0"/>
              <a:t> </a:t>
            </a:r>
            <a:r>
              <a:rPr lang="en-US" dirty="0"/>
              <a:t>, covariance notation can be simplified like Equation 8-2.</a:t>
            </a:r>
          </a:p>
          <a:p>
            <a:pPr marL="0" indent="0">
              <a:buNone/>
            </a:pPr>
            <a:endParaRPr lang="en-US" dirty="0"/>
          </a:p>
        </p:txBody>
      </p:sp>
      <p:pic>
        <p:nvPicPr>
          <p:cNvPr id="4" name="Picture 3"/>
          <p:cNvPicPr>
            <a:picLocks noChangeAspect="1"/>
          </p:cNvPicPr>
          <p:nvPr/>
        </p:nvPicPr>
        <p:blipFill>
          <a:blip r:embed="rId2"/>
          <a:stretch>
            <a:fillRect/>
          </a:stretch>
        </p:blipFill>
        <p:spPr>
          <a:xfrm>
            <a:off x="2120234" y="4675891"/>
            <a:ext cx="8851740" cy="596565"/>
          </a:xfrm>
          <a:prstGeom prst="rect">
            <a:avLst/>
          </a:prstGeom>
        </p:spPr>
      </p:pic>
      <p:pic>
        <p:nvPicPr>
          <p:cNvPr id="5" name="Picture 4"/>
          <p:cNvPicPr>
            <a:picLocks noChangeAspect="1"/>
          </p:cNvPicPr>
          <p:nvPr/>
        </p:nvPicPr>
        <p:blipFill>
          <a:blip r:embed="rId3"/>
          <a:stretch>
            <a:fillRect/>
          </a:stretch>
        </p:blipFill>
        <p:spPr>
          <a:xfrm>
            <a:off x="3048556" y="6091084"/>
            <a:ext cx="6995096" cy="470579"/>
          </a:xfrm>
          <a:prstGeom prst="rect">
            <a:avLst/>
          </a:prstGeom>
        </p:spPr>
      </p:pic>
      <p:sp>
        <p:nvSpPr>
          <p:cNvPr id="6" name="TextBox 5"/>
          <p:cNvSpPr txBox="1"/>
          <p:nvPr/>
        </p:nvSpPr>
        <p:spPr>
          <a:xfrm>
            <a:off x="1104900" y="5191247"/>
            <a:ext cx="10472584" cy="1107996"/>
          </a:xfrm>
          <a:prstGeom prst="rect">
            <a:avLst/>
          </a:prstGeom>
          <a:noFill/>
        </p:spPr>
        <p:txBody>
          <a:bodyPr wrap="square" rtlCol="0">
            <a:spAutoFit/>
          </a:bodyPr>
          <a:lstStyle/>
          <a:p>
            <a:r>
              <a:rPr lang="en-US" sz="2200" dirty="0"/>
              <a:t>By part (c), the covariance between two points in the time series can be nonzero, as long as the value of the covariance is only a function of </a:t>
            </a:r>
            <a:r>
              <a:rPr lang="en-US" sz="2200" i="1" dirty="0"/>
              <a:t>h</a:t>
            </a:r>
            <a:r>
              <a:rPr lang="en-US" sz="2200" dirty="0"/>
              <a:t>. Equation 8-3 is an example for </a:t>
            </a:r>
            <a:r>
              <a:rPr lang="en-US" sz="2200" i="1" dirty="0"/>
              <a:t>h</a:t>
            </a:r>
            <a:r>
              <a:rPr lang="en-US" sz="2200" dirty="0"/>
              <a:t>=3.</a:t>
            </a:r>
          </a:p>
        </p:txBody>
      </p:sp>
    </p:spTree>
    <p:extLst>
      <p:ext uri="{BB962C8B-B14F-4D97-AF65-F5344CB8AC3E}">
        <p14:creationId xmlns:p14="http://schemas.microsoft.com/office/powerpoint/2010/main" val="415230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930" y="76200"/>
            <a:ext cx="9437652" cy="1096962"/>
          </a:xfrm>
        </p:spPr>
        <p:txBody>
          <a:bodyPr/>
          <a:lstStyle/>
          <a:p>
            <a:r>
              <a:rPr lang="en-US" b="1" dirty="0"/>
              <a:t>2 ARIMA Model                                                               3/3</a:t>
            </a:r>
            <a:endParaRPr lang="en-US" dirty="0"/>
          </a:p>
        </p:txBody>
      </p:sp>
      <p:sp>
        <p:nvSpPr>
          <p:cNvPr id="3" name="Content Placeholder 2"/>
          <p:cNvSpPr>
            <a:spLocks noGrp="1"/>
          </p:cNvSpPr>
          <p:nvPr>
            <p:ph idx="1"/>
          </p:nvPr>
        </p:nvSpPr>
        <p:spPr/>
        <p:txBody>
          <a:bodyPr/>
          <a:lstStyle/>
          <a:p>
            <a:r>
              <a:rPr lang="en-US" dirty="0"/>
              <a:t>It is important to note that for </a:t>
            </a:r>
            <a:r>
              <a:rPr lang="en-US" i="1" dirty="0"/>
              <a:t>h</a:t>
            </a:r>
            <a:r>
              <a:rPr lang="en-US" dirty="0"/>
              <a:t>=0, the </a:t>
            </a:r>
            <a:r>
              <a:rPr lang="en-US" i="1" dirty="0" err="1"/>
              <a:t>cov</a:t>
            </a:r>
            <a:r>
              <a:rPr lang="en-US" i="1" dirty="0"/>
              <a:t>(0) = </a:t>
            </a:r>
            <a:r>
              <a:rPr lang="en-US" i="1" dirty="0" err="1"/>
              <a:t>cov</a:t>
            </a:r>
            <a:r>
              <a:rPr lang="en-US" i="1" dirty="0"/>
              <a:t>(</a:t>
            </a:r>
            <a:r>
              <a:rPr lang="en-US" i="1" dirty="0" err="1"/>
              <a:t>y</a:t>
            </a:r>
            <a:r>
              <a:rPr lang="en-US" i="1" baseline="-25000" dirty="0" err="1"/>
              <a:t>t</a:t>
            </a:r>
            <a:r>
              <a:rPr lang="en-US" i="1" dirty="0"/>
              <a:t>, </a:t>
            </a:r>
            <a:r>
              <a:rPr lang="en-US" i="1" dirty="0" err="1"/>
              <a:t>y</a:t>
            </a:r>
            <a:r>
              <a:rPr lang="en-US" i="1" baseline="-25000" dirty="0" err="1"/>
              <a:t>t</a:t>
            </a:r>
            <a:r>
              <a:rPr lang="en-US" i="1" dirty="0"/>
              <a:t>) = </a:t>
            </a:r>
            <a:r>
              <a:rPr lang="en-US" i="1" dirty="0" err="1"/>
              <a:t>var</a:t>
            </a:r>
            <a:r>
              <a:rPr lang="en-US" i="1" dirty="0"/>
              <a:t>(</a:t>
            </a:r>
            <a:r>
              <a:rPr lang="en-US" i="1" dirty="0" err="1"/>
              <a:t>y</a:t>
            </a:r>
            <a:r>
              <a:rPr lang="en-US" i="1" baseline="-25000" dirty="0" err="1"/>
              <a:t>t</a:t>
            </a:r>
            <a:r>
              <a:rPr lang="en-US" dirty="0"/>
              <a:t>) for all </a:t>
            </a:r>
            <a:r>
              <a:rPr lang="en-US" i="1" dirty="0"/>
              <a:t>t</a:t>
            </a:r>
            <a:r>
              <a:rPr lang="en-US" dirty="0"/>
              <a:t>. </a:t>
            </a:r>
          </a:p>
          <a:p>
            <a:r>
              <a:rPr lang="en-US" dirty="0"/>
              <a:t>Because the </a:t>
            </a:r>
            <a:r>
              <a:rPr lang="en-US" i="1" dirty="0" err="1"/>
              <a:t>var</a:t>
            </a:r>
            <a:r>
              <a:rPr lang="en-US" dirty="0"/>
              <a:t>(</a:t>
            </a:r>
            <a:r>
              <a:rPr lang="en-US" dirty="0" err="1"/>
              <a:t>y</a:t>
            </a:r>
            <a:r>
              <a:rPr lang="en-US" baseline="-25000" dirty="0" err="1"/>
              <a:t>t</a:t>
            </a:r>
            <a:r>
              <a:rPr lang="en-US" dirty="0"/>
              <a:t>)&lt;∞, by condition (b), the variance of </a:t>
            </a:r>
            <a:r>
              <a:rPr lang="en-US" i="1" dirty="0" err="1"/>
              <a:t>y</a:t>
            </a:r>
            <a:r>
              <a:rPr lang="en-US" i="1" baseline="-25000" dirty="0" err="1"/>
              <a:t>t</a:t>
            </a:r>
            <a:r>
              <a:rPr lang="en-US" i="1" dirty="0"/>
              <a:t> </a:t>
            </a:r>
            <a:r>
              <a:rPr lang="en-US" dirty="0"/>
              <a:t>is a constant for all </a:t>
            </a:r>
            <a:r>
              <a:rPr lang="en-US" i="1" dirty="0"/>
              <a:t>t</a:t>
            </a:r>
            <a:r>
              <a:rPr lang="en-US" dirty="0"/>
              <a:t>. </a:t>
            </a:r>
          </a:p>
          <a:p>
            <a:r>
              <a:rPr lang="en-US" dirty="0"/>
              <a:t>So the constant variance coupled with part (a), </a:t>
            </a:r>
            <a:r>
              <a:rPr lang="en-US" i="1" dirty="0"/>
              <a:t>E</a:t>
            </a:r>
            <a:r>
              <a:rPr lang="en-US" dirty="0"/>
              <a:t>[</a:t>
            </a:r>
            <a:r>
              <a:rPr lang="en-US" i="1" dirty="0" err="1"/>
              <a:t>y</a:t>
            </a:r>
            <a:r>
              <a:rPr lang="en-US" i="1" baseline="-25000" dirty="0" err="1"/>
              <a:t>t</a:t>
            </a:r>
            <a:r>
              <a:rPr lang="en-US" dirty="0"/>
              <a:t>]=</a:t>
            </a:r>
            <a:r>
              <a:rPr lang="en-US" i="1" dirty="0"/>
              <a:t>μ</a:t>
            </a:r>
            <a:r>
              <a:rPr lang="en-US" dirty="0"/>
              <a:t>, for all t and some constant </a:t>
            </a:r>
            <a:r>
              <a:rPr lang="en-US" i="1" dirty="0"/>
              <a:t>μ</a:t>
            </a:r>
            <a:r>
              <a:rPr lang="en-US" dirty="0"/>
              <a:t>, suggests that a stationary time series can look like Figure 8-2. In this plot, the points appear to be centered about a fixed constant, zero, and the variance appears to be somewhat constant over time.</a:t>
            </a:r>
          </a:p>
        </p:txBody>
      </p:sp>
    </p:spTree>
    <p:extLst>
      <p:ext uri="{BB962C8B-B14F-4D97-AF65-F5344CB8AC3E}">
        <p14:creationId xmlns:p14="http://schemas.microsoft.com/office/powerpoint/2010/main" val="291092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4873beb7-5857-4685-be1f-d57550cc96cc"/>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16137</TotalTime>
  <Words>4362</Words>
  <Application>Microsoft Office PowerPoint</Application>
  <PresentationFormat>Widescreen</PresentationFormat>
  <Paragraphs>235</Paragraphs>
  <Slides>47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Courier New</vt:lpstr>
      <vt:lpstr>Euphemia</vt:lpstr>
      <vt:lpstr>Plantagenet Cherokee</vt:lpstr>
      <vt:lpstr>Wingdings</vt:lpstr>
      <vt:lpstr>Academic Literature 16x9</vt:lpstr>
      <vt:lpstr>Advanced Analytical Theory and Methods: Time Series Analysis</vt:lpstr>
      <vt:lpstr>Objectives</vt:lpstr>
      <vt:lpstr>Content</vt:lpstr>
      <vt:lpstr>1 Overview of Time Series Analysis                            </vt:lpstr>
      <vt:lpstr>1.1 Box-Jenkins Methodology                                      1/2</vt:lpstr>
      <vt:lpstr>1.1 Box-Jenkins Methodology                                      2/2</vt:lpstr>
      <vt:lpstr>2 ARIMA Model                                                                  1/3</vt:lpstr>
      <vt:lpstr>2 ARIMA Model                                                               2/3</vt:lpstr>
      <vt:lpstr>2 ARIMA Model                                                               3/3</vt:lpstr>
      <vt:lpstr>2.1 Autocorrelation Function (ACF)                                1/3</vt:lpstr>
      <vt:lpstr>2.1 Autocorrelation Function (ACF)                                2/3</vt:lpstr>
      <vt:lpstr>2.1 Autocorrelation Function (ACF)                                3/3</vt:lpstr>
      <vt:lpstr>2.2 Autoregressive Models                                            1/5</vt:lpstr>
      <vt:lpstr>2.2 Autoregressive Models                                            2/5</vt:lpstr>
      <vt:lpstr>2.2 Autoregressive Models                                            3/5</vt:lpstr>
      <vt:lpstr>2.2 Autoregressive Models                                            4/5</vt:lpstr>
      <vt:lpstr>2.2 Autoregressive Models                                            5/5</vt:lpstr>
      <vt:lpstr>2.3 Moving Average Models                                          1/4</vt:lpstr>
      <vt:lpstr>2.3 Moving Average Models                                          2/4</vt:lpstr>
      <vt:lpstr>2.3 Moving Average Models                                          3/4</vt:lpstr>
      <vt:lpstr>2.3 Moving Average Models                                          4/4</vt:lpstr>
      <vt:lpstr>2.4 ARMA and ARIMA Models                                        1/6</vt:lpstr>
      <vt:lpstr>2.4 ARMA and ARIMA Models                                        2/6</vt:lpstr>
      <vt:lpstr>2.4 ARMA and ARIMA Models                                        3/6</vt:lpstr>
      <vt:lpstr>2.4 ARMA and ARIMA Models                                        4/6</vt:lpstr>
      <vt:lpstr>2.4 ARMA and ARIMA Models                                        5/6</vt:lpstr>
      <vt:lpstr>2.4 ARMA and ARIMA Models                                        6/6</vt:lpstr>
      <vt:lpstr>2.5 Building and Evaluating an ARIMA Model                1/11</vt:lpstr>
      <vt:lpstr>2.5 Building and Evaluating an ARIMA Model                2/11</vt:lpstr>
      <vt:lpstr>2.5 Building and Evaluating an ARIMA Model                3/11</vt:lpstr>
      <vt:lpstr>2.5 Building and Evaluating an ARIMA Model                4/11</vt:lpstr>
      <vt:lpstr>2.5 Building and Evaluating an ARIMA Model                5/11</vt:lpstr>
      <vt:lpstr>2.5 Building and Evaluating an ARIMA Model                6/11</vt:lpstr>
      <vt:lpstr>2.5 Building and Evaluating an ARIMA Model                7/11</vt:lpstr>
      <vt:lpstr>2.5 Building and Evaluating an ARIMA Model                8/11</vt:lpstr>
      <vt:lpstr>2.5 Building and Evaluating an ARIMA Model                9/11</vt:lpstr>
      <vt:lpstr>2.5 Building and Evaluating an ARIMA Model                10/11</vt:lpstr>
      <vt:lpstr>2.5 Building and Evaluating an ARIMA Model                11/11</vt:lpstr>
      <vt:lpstr>Comparing Fitted Time Series Models                            1/2</vt:lpstr>
      <vt:lpstr>Comparing Fitted Time Series Models                            2/2</vt:lpstr>
      <vt:lpstr>Normality and Constant Variance                                1/2</vt:lpstr>
      <vt:lpstr>Normality and Constant Variance                                2/2</vt:lpstr>
      <vt:lpstr>Forecasting</vt:lpstr>
      <vt:lpstr>2.6 Reasons to Choose and Cautions                            1/2</vt:lpstr>
      <vt:lpstr>2.6 Reasons to Choose and Cautions                            2/2</vt:lpstr>
      <vt:lpstr>3 Additional Methods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315</cp:revision>
  <dcterms:created xsi:type="dcterms:W3CDTF">2021-08-24T09:33:39Z</dcterms:created>
  <dcterms:modified xsi:type="dcterms:W3CDTF">2023-09-20T22:28:25Z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