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0"/>
  </p:notesMasterIdLst>
  <p:handoutMasterIdLst>
    <p:handoutMasterId r:id="rId61"/>
  </p:handoutMasterIdLst>
  <p:sldIdLst>
    <p:sldId id="256" r:id="rId5"/>
    <p:sldId id="269" r:id="rId6"/>
    <p:sldId id="257" r:id="rId7"/>
    <p:sldId id="285" r:id="rId8"/>
    <p:sldId id="286" r:id="rId9"/>
    <p:sldId id="291" r:id="rId10"/>
    <p:sldId id="293" r:id="rId11"/>
    <p:sldId id="296"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7" r:id="rId25"/>
    <p:sldId id="318" r:id="rId26"/>
    <p:sldId id="299" r:id="rId27"/>
    <p:sldId id="319" r:id="rId28"/>
    <p:sldId id="320" r:id="rId29"/>
    <p:sldId id="301" r:id="rId30"/>
    <p:sldId id="322" r:id="rId31"/>
    <p:sldId id="323" r:id="rId32"/>
    <p:sldId id="324" r:id="rId33"/>
    <p:sldId id="325" r:id="rId34"/>
    <p:sldId id="326" r:id="rId35"/>
    <p:sldId id="327" r:id="rId36"/>
    <p:sldId id="328" r:id="rId37"/>
    <p:sldId id="330" r:id="rId38"/>
    <p:sldId id="331" r:id="rId39"/>
    <p:sldId id="332" r:id="rId40"/>
    <p:sldId id="333" r:id="rId41"/>
    <p:sldId id="334" r:id="rId42"/>
    <p:sldId id="336" r:id="rId43"/>
    <p:sldId id="337" r:id="rId44"/>
    <p:sldId id="338" r:id="rId45"/>
    <p:sldId id="339" r:id="rId46"/>
    <p:sldId id="340" r:id="rId47"/>
    <p:sldId id="341" r:id="rId48"/>
    <p:sldId id="343" r:id="rId49"/>
    <p:sldId id="346" r:id="rId50"/>
    <p:sldId id="329" r:id="rId51"/>
    <p:sldId id="347" r:id="rId52"/>
    <p:sldId id="348" r:id="rId53"/>
    <p:sldId id="349" r:id="rId54"/>
    <p:sldId id="300" r:id="rId55"/>
    <p:sldId id="350" r:id="rId56"/>
    <p:sldId id="284" r:id="rId57"/>
    <p:sldId id="297" r:id="rId58"/>
    <p:sldId id="298"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587" autoAdjust="0"/>
  </p:normalViewPr>
  <p:slideViewPr>
    <p:cSldViewPr snapToGrid="0" showGuides="1">
      <p:cViewPr varScale="1">
        <p:scale>
          <a:sx n="74" d="100"/>
          <a:sy n="74" d="100"/>
        </p:scale>
        <p:origin x="1042" y="6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9/21/2023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9/21/2023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a more practical example, a user could use a </a:t>
            </a:r>
            <a:r>
              <a:rPr lang="en-US" sz="1200" b="0" i="0" u="none" strike="noStrike" kern="1200" baseline="0" dirty="0" err="1">
                <a:solidFill>
                  <a:schemeClr val="tx1"/>
                </a:solidFill>
                <a:latin typeface="+mn-lt"/>
                <a:ea typeface="+mn-ea"/>
                <a:cs typeface="+mn-cs"/>
              </a:rPr>
              <a:t>partitioner</a:t>
            </a:r>
            <a:r>
              <a:rPr lang="en-US" sz="1200" b="0" i="0" u="none" strike="noStrike" kern="1200" baseline="0" dirty="0">
                <a:solidFill>
                  <a:schemeClr val="tx1"/>
                </a:solidFill>
                <a:latin typeface="+mn-lt"/>
                <a:ea typeface="+mn-ea"/>
                <a:cs typeface="+mn-cs"/>
              </a:rPr>
              <a:t> to separate the output into separate files</a:t>
            </a:r>
          </a:p>
          <a:p>
            <a:r>
              <a:rPr lang="en-US" sz="1200" b="0" i="0" u="none" strike="noStrike" kern="1200" baseline="0" dirty="0">
                <a:solidFill>
                  <a:schemeClr val="tx1"/>
                </a:solidFill>
                <a:latin typeface="+mn-lt"/>
                <a:ea typeface="+mn-ea"/>
                <a:cs typeface="+mn-cs"/>
              </a:rPr>
              <a:t>for each calendar year for subsequent analysis. Also, a </a:t>
            </a:r>
            <a:r>
              <a:rPr lang="en-US" sz="1200" b="0" i="0" u="none" strike="noStrike" kern="1200" baseline="0" dirty="0" err="1">
                <a:solidFill>
                  <a:schemeClr val="tx1"/>
                </a:solidFill>
                <a:latin typeface="+mn-lt"/>
                <a:ea typeface="+mn-ea"/>
                <a:cs typeface="+mn-cs"/>
              </a:rPr>
              <a:t>partitioner</a:t>
            </a:r>
            <a:r>
              <a:rPr lang="en-US" sz="1200" b="0" i="0" u="none" strike="noStrike" kern="1200" baseline="0" dirty="0">
                <a:solidFill>
                  <a:schemeClr val="tx1"/>
                </a:solidFill>
                <a:latin typeface="+mn-lt"/>
                <a:ea typeface="+mn-ea"/>
                <a:cs typeface="+mn-cs"/>
              </a:rPr>
              <a:t> could be used to ensure that the workload</a:t>
            </a:r>
          </a:p>
          <a:p>
            <a:r>
              <a:rPr lang="en-US" sz="1200" b="0" i="0" u="none" strike="noStrike" kern="1200" baseline="0" dirty="0">
                <a:solidFill>
                  <a:schemeClr val="tx1"/>
                </a:solidFill>
                <a:latin typeface="+mn-lt"/>
                <a:ea typeface="+mn-ea"/>
                <a:cs typeface="+mn-cs"/>
              </a:rPr>
              <a:t>is evenly distributed across the reducers. For example, if a few keys are known to be associated with</a:t>
            </a:r>
          </a:p>
          <a:p>
            <a:r>
              <a:rPr lang="en-US" sz="1200" b="0" i="0" u="none" strike="noStrike" kern="1200" baseline="0" dirty="0">
                <a:solidFill>
                  <a:schemeClr val="tx1"/>
                </a:solidFill>
                <a:latin typeface="+mn-lt"/>
                <a:ea typeface="+mn-ea"/>
                <a:cs typeface="+mn-cs"/>
              </a:rPr>
              <a:t>a large majority of the data, it may be useful to ensure that these keys go to separate reducers to achieve</a:t>
            </a:r>
          </a:p>
          <a:p>
            <a:r>
              <a:rPr lang="en-US" sz="1200" b="0" i="0" u="none" strike="noStrike" kern="1200" baseline="0" dirty="0">
                <a:solidFill>
                  <a:schemeClr val="tx1"/>
                </a:solidFill>
                <a:latin typeface="+mn-lt"/>
                <a:ea typeface="+mn-ea"/>
                <a:cs typeface="+mn-cs"/>
              </a:rPr>
              <a:t>better overall performance. Otherwise, one reducer might be assigned the majority of the data, and the</a:t>
            </a:r>
          </a:p>
          <a:p>
            <a:r>
              <a:rPr lang="en-US" sz="1200" b="0" i="0" u="none" strike="noStrike" kern="1200" baseline="0" dirty="0">
                <a:solidFill>
                  <a:schemeClr val="tx1"/>
                </a:solidFill>
                <a:latin typeface="+mn-lt"/>
                <a:ea typeface="+mn-ea"/>
                <a:cs typeface="+mn-cs"/>
              </a:rPr>
              <a:t>MapReduce job will not complete until that one long-running reduce task completes.</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19</a:t>
            </a:fld>
            <a:endParaRPr lang="en-US"/>
          </a:p>
        </p:txBody>
      </p:sp>
    </p:spTree>
    <p:extLst>
      <p:ext uri="{BB962C8B-B14F-4D97-AF65-F5344CB8AC3E}">
        <p14:creationId xmlns:p14="http://schemas.microsoft.com/office/powerpoint/2010/main" val="1448491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39</a:t>
            </a:fld>
            <a:endParaRPr lang="en-US"/>
          </a:p>
        </p:txBody>
      </p:sp>
    </p:spTree>
    <p:extLst>
      <p:ext uri="{BB962C8B-B14F-4D97-AF65-F5344CB8AC3E}">
        <p14:creationId xmlns:p14="http://schemas.microsoft.com/office/powerpoint/2010/main" val="383044511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9/21/2023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pic>
        <p:nvPicPr>
          <p:cNvPr id="9" name="Picture 8">
            <a:extLst>
              <a:ext uri="{FF2B5EF4-FFF2-40B4-BE49-F238E27FC236}">
                <a16:creationId xmlns:a16="http://schemas.microsoft.com/office/drawing/2014/main" id="{D0BD2498-28FF-AE67-96A5-43D100D2BED2}"/>
              </a:ext>
            </a:extLst>
          </p:cNvPr>
          <p:cNvPicPr>
            <a:picLocks noChangeAspect="1"/>
          </p:cNvPicPr>
          <p:nvPr userDrawn="1"/>
        </p:nvPicPr>
        <p:blipFill>
          <a:blip r:embed="rId4"/>
          <a:stretch>
            <a:fillRect/>
          </a:stretch>
        </p:blipFill>
        <p:spPr>
          <a:xfrm>
            <a:off x="8709" y="23283"/>
            <a:ext cx="1552792" cy="733527"/>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idx="1"/>
          </p:nvPr>
        </p:nvSpPr>
        <p:spPr/>
        <p:txBody>
          <a:bodyPr/>
          <a:lstStyle>
            <a:lvl1pPr>
              <a:defRPr sz="2400" baseline="0"/>
            </a:lvl1pPr>
            <a:lvl2pPr marL="685800" indent="-228600">
              <a:buFont typeface="Courier New" panose="02070309020205020404" pitchFamily="49" charset="0"/>
              <a:buChar char="o"/>
              <a:defRPr sz="2000" baseline="0"/>
            </a:lvl2pPr>
            <a:lvl3pPr marL="1143000" indent="-228600">
              <a:buFont typeface="Wingdings" panose="05000000000000000000" pitchFamily="2" charset="2"/>
              <a:buChar char="v"/>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4" name="Picture 3">
            <a:extLst>
              <a:ext uri="{FF2B5EF4-FFF2-40B4-BE49-F238E27FC236}">
                <a16:creationId xmlns:a16="http://schemas.microsoft.com/office/drawing/2014/main" id="{941C0E42-D05E-8078-D2AA-65761951EEF4}"/>
              </a:ext>
            </a:extLst>
          </p:cNvPr>
          <p:cNvPicPr>
            <a:picLocks noChangeAspect="1"/>
          </p:cNvPicPr>
          <p:nvPr userDrawn="1"/>
        </p:nvPicPr>
        <p:blipFill>
          <a:blip r:embed="rId4"/>
          <a:stretch>
            <a:fillRect/>
          </a:stretch>
        </p:blipFill>
        <p:spPr>
          <a:xfrm>
            <a:off x="0" y="-37680"/>
            <a:ext cx="1552792" cy="733527"/>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9/21/2023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9/21/2023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9/21/2023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9/21/2023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82F1E090-22FC-6177-01CA-4167BC16996B}"/>
              </a:ext>
            </a:extLst>
          </p:cNvPr>
          <p:cNvPicPr>
            <a:picLocks noChangeAspect="1"/>
          </p:cNvPicPr>
          <p:nvPr userDrawn="1"/>
        </p:nvPicPr>
        <p:blipFill>
          <a:blip r:embed="rId14"/>
          <a:stretch>
            <a:fillRect/>
          </a:stretch>
        </p:blipFill>
        <p:spPr>
          <a:xfrm>
            <a:off x="0" y="-8701"/>
            <a:ext cx="1657581" cy="743054"/>
          </a:xfrm>
          <a:prstGeom prst="rect">
            <a:avLst/>
          </a:prstGeom>
        </p:spPr>
      </p:pic>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6019800" cy="2219691"/>
          </a:xfrm>
        </p:spPr>
        <p:txBody>
          <a:bodyPr anchor="ctr">
            <a:normAutofit/>
          </a:bodyPr>
          <a:lstStyle/>
          <a:p>
            <a:r>
              <a:rPr lang="en-US" sz="2800" dirty="0"/>
              <a:t>Advanced Analytical</a:t>
            </a:r>
            <a:br>
              <a:rPr lang="en-US" sz="2800" dirty="0"/>
            </a:br>
            <a:r>
              <a:rPr lang="en-US" sz="2800" dirty="0"/>
              <a:t>Theory and Methods:</a:t>
            </a:r>
            <a:br>
              <a:rPr lang="en-US" sz="2800" dirty="0"/>
            </a:br>
            <a:r>
              <a:rPr lang="en-US" sz="3600" dirty="0"/>
              <a:t>MapReduce and Hadoop</a:t>
            </a:r>
            <a:endParaRPr lang="en-US" b="1" dirty="0"/>
          </a:p>
        </p:txBody>
      </p:sp>
      <p:sp>
        <p:nvSpPr>
          <p:cNvPr id="7" name="Subtitle 6"/>
          <p:cNvSpPr>
            <a:spLocks noGrp="1"/>
          </p:cNvSpPr>
          <p:nvPr>
            <p:ph type="subTitle" idx="1"/>
          </p:nvPr>
        </p:nvSpPr>
        <p:spPr/>
        <p:txBody>
          <a:bodyPr/>
          <a:lstStyle/>
          <a:p>
            <a:r>
              <a:rPr lang="en-US" dirty="0"/>
              <a:t>Author : FU</a:t>
            </a:r>
          </a:p>
          <a:p>
            <a:r>
              <a:rPr lang="en-US" dirty="0"/>
              <a:t>Date   : Mar-2022</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Hadoop Distributed File System (HDFS)                         1/4</a:t>
            </a:r>
            <a:endParaRPr lang="en-US" dirty="0"/>
          </a:p>
        </p:txBody>
      </p:sp>
      <p:sp>
        <p:nvSpPr>
          <p:cNvPr id="3" name="Content Placeholder 2"/>
          <p:cNvSpPr>
            <a:spLocks noGrp="1"/>
          </p:cNvSpPr>
          <p:nvPr>
            <p:ph idx="1"/>
          </p:nvPr>
        </p:nvSpPr>
        <p:spPr>
          <a:xfrm>
            <a:off x="1104900" y="1600200"/>
            <a:ext cx="10614660" cy="4572000"/>
          </a:xfrm>
        </p:spPr>
        <p:txBody>
          <a:bodyPr>
            <a:normAutofit fontScale="92500" lnSpcReduction="20000"/>
          </a:bodyPr>
          <a:lstStyle/>
          <a:p>
            <a:r>
              <a:rPr lang="en-US" dirty="0"/>
              <a:t>Hadoop Distributed File System (HDFS) is a file system that provides the capability to distribute data across a cluster to take advantage of the parallel processing of MapReduce. </a:t>
            </a:r>
          </a:p>
          <a:p>
            <a:r>
              <a:rPr lang="en-US" dirty="0"/>
              <a:t>HDFS is not an alternative to common file systems, such as ext3, ext4, and XFS. HDFS depends on each disk drive’s file system to manage the data being stored to the drive media.</a:t>
            </a:r>
          </a:p>
          <a:p>
            <a:r>
              <a:rPr lang="en-US" dirty="0"/>
              <a:t>HDFS breaks the file, say, into 64 MB blocks and stores the blocks across the cluster. So, if a file size is 300 MB, the file is stored in five blocks: four 64 MB blocks and one 44 MB block. If a file size is smaller than 64 MB, the block is assigned the size of the file.</a:t>
            </a:r>
          </a:p>
          <a:p>
            <a:r>
              <a:rPr lang="en-US" dirty="0"/>
              <a:t>Whenever possible, HDFS attempts to store the blocks for a file on different machines so the map step can operate on each block of a file in parallel. </a:t>
            </a:r>
          </a:p>
          <a:p>
            <a:r>
              <a:rPr lang="en-US" dirty="0"/>
              <a:t>By default HDFS creates three copies of each block across the cluster to provide the necessary redundancy in case of a failure. If a machine fails, HDFS replicates an accessible copy of the relevant data blocks to another available machine</a:t>
            </a:r>
          </a:p>
        </p:txBody>
      </p:sp>
    </p:spTree>
    <p:extLst>
      <p:ext uri="{BB962C8B-B14F-4D97-AF65-F5344CB8AC3E}">
        <p14:creationId xmlns:p14="http://schemas.microsoft.com/office/powerpoint/2010/main" val="51862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Hadoop Distributed File System (HDFS)                         2/4</a:t>
            </a:r>
            <a:endParaRPr lang="en-US" dirty="0"/>
          </a:p>
        </p:txBody>
      </p:sp>
      <p:sp>
        <p:nvSpPr>
          <p:cNvPr id="3" name="Content Placeholder 2"/>
          <p:cNvSpPr>
            <a:spLocks noGrp="1"/>
          </p:cNvSpPr>
          <p:nvPr>
            <p:ph idx="1"/>
          </p:nvPr>
        </p:nvSpPr>
        <p:spPr/>
        <p:txBody>
          <a:bodyPr>
            <a:normAutofit fontScale="85000" lnSpcReduction="20000"/>
          </a:bodyPr>
          <a:lstStyle/>
          <a:p>
            <a:r>
              <a:rPr lang="en-US" dirty="0"/>
              <a:t>HDFS is also rack aware. It distributes the blocks across several equipment racks to prevent an entire rack failure from causing a data unavailable event. </a:t>
            </a:r>
          </a:p>
          <a:p>
            <a:r>
              <a:rPr lang="en-US" dirty="0"/>
              <a:t>Three copies of each block allow Hadoop some flexibility in determining which machine to use for the map step on a particular block. </a:t>
            </a:r>
          </a:p>
          <a:p>
            <a:r>
              <a:rPr lang="en-US" dirty="0"/>
              <a:t>For example, an idle or underutilized machine that contains a data block to be processed can be scheduled to process that data block.</a:t>
            </a:r>
          </a:p>
          <a:p>
            <a:r>
              <a:rPr lang="en-US" dirty="0"/>
              <a:t>To manage the data access, HDFS utilizes three Java daemons (background processes): </a:t>
            </a:r>
            <a:r>
              <a:rPr lang="en-US" dirty="0" err="1"/>
              <a:t>NameNode</a:t>
            </a:r>
            <a:r>
              <a:rPr lang="en-US" dirty="0"/>
              <a:t>, </a:t>
            </a:r>
            <a:r>
              <a:rPr lang="en-US" dirty="0" err="1"/>
              <a:t>DataNode</a:t>
            </a:r>
            <a:r>
              <a:rPr lang="en-US" dirty="0"/>
              <a:t>, and Secondary </a:t>
            </a:r>
            <a:r>
              <a:rPr lang="en-US" dirty="0" err="1"/>
              <a:t>NameNode</a:t>
            </a:r>
            <a:r>
              <a:rPr lang="en-US" dirty="0"/>
              <a:t>. </a:t>
            </a:r>
          </a:p>
          <a:p>
            <a:r>
              <a:rPr lang="en-US" b="1" i="1" dirty="0" err="1"/>
              <a:t>NameNode</a:t>
            </a:r>
            <a:r>
              <a:rPr lang="en-US" b="1" i="1" dirty="0"/>
              <a:t> </a:t>
            </a:r>
            <a:r>
              <a:rPr lang="en-US" dirty="0"/>
              <a:t>daemon determines and tracks where the various blocks of a data file are stored. </a:t>
            </a:r>
          </a:p>
          <a:p>
            <a:r>
              <a:rPr lang="en-US" b="1" i="1" dirty="0" err="1"/>
              <a:t>DataNode</a:t>
            </a:r>
            <a:r>
              <a:rPr lang="en-US" b="1" i="1" dirty="0"/>
              <a:t> </a:t>
            </a:r>
            <a:r>
              <a:rPr lang="en-US" dirty="0"/>
              <a:t>daemon manages the data stored on each machine. If a client application wants to access a particular file stored in HDFS, Application contacts the </a:t>
            </a:r>
            <a:r>
              <a:rPr lang="en-US" dirty="0" err="1"/>
              <a:t>NameNode</a:t>
            </a:r>
            <a:r>
              <a:rPr lang="en-US" dirty="0"/>
              <a:t>, and </a:t>
            </a:r>
            <a:r>
              <a:rPr lang="en-US" dirty="0" err="1"/>
              <a:t>NameNode</a:t>
            </a:r>
            <a:r>
              <a:rPr lang="en-US" dirty="0"/>
              <a:t> provides the application with the locations of the various blocks for that file. The application then communicates with the appropriate </a:t>
            </a:r>
            <a:r>
              <a:rPr lang="en-US" dirty="0" err="1"/>
              <a:t>DataNodes</a:t>
            </a:r>
            <a:r>
              <a:rPr lang="en-US" dirty="0"/>
              <a:t> to access the file.</a:t>
            </a:r>
          </a:p>
        </p:txBody>
      </p:sp>
    </p:spTree>
    <p:extLst>
      <p:ext uri="{BB962C8B-B14F-4D97-AF65-F5344CB8AC3E}">
        <p14:creationId xmlns:p14="http://schemas.microsoft.com/office/powerpoint/2010/main" val="907809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Hadoop Distributed File System (HDFS)                         3/4</a:t>
            </a:r>
            <a:endParaRPr lang="en-US" dirty="0"/>
          </a:p>
        </p:txBody>
      </p:sp>
      <p:sp>
        <p:nvSpPr>
          <p:cNvPr id="3" name="Content Placeholder 2"/>
          <p:cNvSpPr>
            <a:spLocks noGrp="1"/>
          </p:cNvSpPr>
          <p:nvPr>
            <p:ph idx="1"/>
          </p:nvPr>
        </p:nvSpPr>
        <p:spPr/>
        <p:txBody>
          <a:bodyPr>
            <a:normAutofit fontScale="92500" lnSpcReduction="20000"/>
          </a:bodyPr>
          <a:lstStyle/>
          <a:p>
            <a:r>
              <a:rPr lang="en-US" dirty="0"/>
              <a:t>Each </a:t>
            </a:r>
            <a:r>
              <a:rPr lang="en-US" dirty="0" err="1"/>
              <a:t>DataNode</a:t>
            </a:r>
            <a:r>
              <a:rPr lang="en-US" dirty="0"/>
              <a:t> periodically builds a report about the blocks stored on the </a:t>
            </a:r>
            <a:r>
              <a:rPr lang="en-US" dirty="0" err="1"/>
              <a:t>DataNode</a:t>
            </a:r>
            <a:r>
              <a:rPr lang="en-US" dirty="0"/>
              <a:t> and sends the report to the </a:t>
            </a:r>
            <a:r>
              <a:rPr lang="en-US" dirty="0" err="1"/>
              <a:t>NameNode</a:t>
            </a:r>
            <a:r>
              <a:rPr lang="en-US" dirty="0"/>
              <a:t>. </a:t>
            </a:r>
          </a:p>
          <a:p>
            <a:r>
              <a:rPr lang="en-US" dirty="0"/>
              <a:t>If one or more blocks are not accessible on a </a:t>
            </a:r>
            <a:r>
              <a:rPr lang="en-US" dirty="0" err="1"/>
              <a:t>DataNode</a:t>
            </a:r>
            <a:r>
              <a:rPr lang="en-US" dirty="0"/>
              <a:t>, the </a:t>
            </a:r>
            <a:r>
              <a:rPr lang="en-US" dirty="0" err="1"/>
              <a:t>NameNode</a:t>
            </a:r>
            <a:r>
              <a:rPr lang="en-US" dirty="0"/>
              <a:t> ensures that an accessible copy of an inaccessible data block is replicated to another machine. </a:t>
            </a:r>
          </a:p>
          <a:p>
            <a:r>
              <a:rPr lang="en-US" dirty="0"/>
              <a:t>For performance reasons, </a:t>
            </a:r>
            <a:r>
              <a:rPr lang="en-US" dirty="0" err="1"/>
              <a:t>NameNode</a:t>
            </a:r>
            <a:r>
              <a:rPr lang="en-US" dirty="0"/>
              <a:t> resides in a machine’s memory. Because </a:t>
            </a:r>
            <a:r>
              <a:rPr lang="en-US" dirty="0" err="1"/>
              <a:t>NameNode</a:t>
            </a:r>
            <a:r>
              <a:rPr lang="en-US" dirty="0"/>
              <a:t> is critical to the operation of HDFS, </a:t>
            </a:r>
          </a:p>
          <a:p>
            <a:r>
              <a:rPr lang="en-US" dirty="0" err="1"/>
              <a:t>NameNode</a:t>
            </a:r>
            <a:r>
              <a:rPr lang="en-US" dirty="0"/>
              <a:t> is viewed as a single point of failure in the Hadoop environment. To minimize the chance of a </a:t>
            </a:r>
            <a:r>
              <a:rPr lang="en-US" dirty="0" err="1"/>
              <a:t>NameNode</a:t>
            </a:r>
            <a:r>
              <a:rPr lang="en-US" dirty="0"/>
              <a:t> failure and to improve performance, the </a:t>
            </a:r>
            <a:r>
              <a:rPr lang="en-US" dirty="0" err="1"/>
              <a:t>NameNode</a:t>
            </a:r>
            <a:r>
              <a:rPr lang="en-US" dirty="0"/>
              <a:t> is typically run on a dedicated machine.</a:t>
            </a:r>
          </a:p>
          <a:p>
            <a:r>
              <a:rPr lang="en-US" b="1" i="1" dirty="0"/>
              <a:t>Secondary </a:t>
            </a:r>
            <a:r>
              <a:rPr lang="en-US" b="1" i="1" dirty="0" err="1"/>
              <a:t>NameNode</a:t>
            </a:r>
            <a:r>
              <a:rPr lang="en-US" dirty="0"/>
              <a:t> (A third daemon) provides the capability to perform some of the </a:t>
            </a:r>
            <a:r>
              <a:rPr lang="en-US" dirty="0" err="1"/>
              <a:t>NameNode</a:t>
            </a:r>
            <a:r>
              <a:rPr lang="en-US" dirty="0"/>
              <a:t> tasks to reduce the load on the </a:t>
            </a:r>
            <a:r>
              <a:rPr lang="en-US" dirty="0" err="1"/>
              <a:t>NameNode</a:t>
            </a:r>
            <a:r>
              <a:rPr lang="en-US" dirty="0"/>
              <a:t>. Such tasks include updating the file system image with the contents of the file system edit logs.</a:t>
            </a:r>
          </a:p>
        </p:txBody>
      </p:sp>
    </p:spTree>
    <p:extLst>
      <p:ext uri="{BB962C8B-B14F-4D97-AF65-F5344CB8AC3E}">
        <p14:creationId xmlns:p14="http://schemas.microsoft.com/office/powerpoint/2010/main" val="332918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Hadoop Distributed File System (HDFS)                         4/4</a:t>
            </a:r>
            <a:endParaRPr lang="en-US" dirty="0"/>
          </a:p>
        </p:txBody>
      </p:sp>
      <p:sp>
        <p:nvSpPr>
          <p:cNvPr id="3" name="Content Placeholder 2"/>
          <p:cNvSpPr>
            <a:spLocks noGrp="1"/>
          </p:cNvSpPr>
          <p:nvPr>
            <p:ph idx="1"/>
          </p:nvPr>
        </p:nvSpPr>
        <p:spPr/>
        <p:txBody>
          <a:bodyPr>
            <a:normAutofit fontScale="92500" lnSpcReduction="20000"/>
          </a:bodyPr>
          <a:lstStyle/>
          <a:p>
            <a:r>
              <a:rPr lang="en-US" dirty="0"/>
              <a:t>It is important to note that the Secondary </a:t>
            </a:r>
            <a:r>
              <a:rPr lang="en-US" dirty="0" err="1"/>
              <a:t>NameNode</a:t>
            </a:r>
            <a:r>
              <a:rPr lang="en-US" dirty="0"/>
              <a:t> is not a backup or redundant </a:t>
            </a:r>
            <a:r>
              <a:rPr lang="en-US" dirty="0" err="1"/>
              <a:t>NameNode</a:t>
            </a:r>
            <a:r>
              <a:rPr lang="en-US" dirty="0"/>
              <a:t>. </a:t>
            </a:r>
          </a:p>
          <a:p>
            <a:r>
              <a:rPr lang="en-US" dirty="0"/>
              <a:t>If a </a:t>
            </a:r>
            <a:r>
              <a:rPr lang="en-US" dirty="0" err="1"/>
              <a:t>NameNode</a:t>
            </a:r>
            <a:r>
              <a:rPr lang="en-US" dirty="0"/>
              <a:t> outage, </a:t>
            </a:r>
            <a:r>
              <a:rPr lang="en-US" dirty="0" err="1"/>
              <a:t>NameNode</a:t>
            </a:r>
            <a:r>
              <a:rPr lang="en-US" dirty="0"/>
              <a:t> must be restarted and initialized with the last file system image file and the contents of the edits logs. The latest versions of Hadoop provide an HDFS High Availability (HA) feature. This feature enables the use of two </a:t>
            </a:r>
            <a:r>
              <a:rPr lang="en-US" dirty="0" err="1"/>
              <a:t>NameNodes</a:t>
            </a:r>
            <a:r>
              <a:rPr lang="en-US" dirty="0"/>
              <a:t>: one in an active state, and the other in a standby state. If an active </a:t>
            </a:r>
            <a:r>
              <a:rPr lang="en-US" dirty="0" err="1"/>
              <a:t>NameNode</a:t>
            </a:r>
            <a:r>
              <a:rPr lang="en-US" dirty="0"/>
              <a:t> fails, the standby </a:t>
            </a:r>
            <a:r>
              <a:rPr lang="en-US" dirty="0" err="1"/>
              <a:t>NameNode</a:t>
            </a:r>
            <a:r>
              <a:rPr lang="en-US" dirty="0"/>
              <a:t> takes over. When using the HDFS HA feature, a Secondary </a:t>
            </a:r>
            <a:r>
              <a:rPr lang="en-US" dirty="0" err="1"/>
              <a:t>NameNode</a:t>
            </a:r>
            <a:r>
              <a:rPr lang="en-US" dirty="0"/>
              <a:t> is unnecessary</a:t>
            </a:r>
          </a:p>
          <a:p>
            <a:r>
              <a:rPr lang="en-US" dirty="0"/>
              <a:t>Figure 10-2 illustrates a Hadoop cluster with ten machines and the storage of one large file requiring three HDFS data blocks. Furthermore, this file is stored using triple replication. </a:t>
            </a:r>
          </a:p>
          <a:p>
            <a:r>
              <a:rPr lang="en-US" b="1" i="1" dirty="0"/>
              <a:t>Master nodes: </a:t>
            </a:r>
            <a:r>
              <a:rPr lang="en-US" dirty="0"/>
              <a:t>machines running the </a:t>
            </a:r>
            <a:r>
              <a:rPr lang="en-US" dirty="0" err="1"/>
              <a:t>NameNode</a:t>
            </a:r>
            <a:r>
              <a:rPr lang="en-US" dirty="0"/>
              <a:t> and the Secondary </a:t>
            </a:r>
            <a:r>
              <a:rPr lang="en-US" dirty="0" err="1"/>
              <a:t>NameNode</a:t>
            </a:r>
            <a:r>
              <a:rPr lang="en-US" dirty="0"/>
              <a:t>. </a:t>
            </a:r>
          </a:p>
          <a:p>
            <a:r>
              <a:rPr lang="en-US" b="1" i="1" dirty="0"/>
              <a:t>Worker nodes</a:t>
            </a:r>
            <a:r>
              <a:rPr lang="en-US" dirty="0"/>
              <a:t>: machines running the </a:t>
            </a:r>
            <a:r>
              <a:rPr lang="en-US" dirty="0" err="1"/>
              <a:t>DataNodes</a:t>
            </a:r>
            <a:endParaRPr lang="en-US" dirty="0"/>
          </a:p>
        </p:txBody>
      </p:sp>
    </p:spTree>
    <p:extLst>
      <p:ext uri="{BB962C8B-B14F-4D97-AF65-F5344CB8AC3E}">
        <p14:creationId xmlns:p14="http://schemas.microsoft.com/office/powerpoint/2010/main" val="263569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Structuring a MapReduce Job in Hadoop                          1/3</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typical MapReduce program in Java consists of three classes: driver, mapper, and reducer.</a:t>
            </a:r>
          </a:p>
          <a:p>
            <a:r>
              <a:rPr lang="en-US" b="1" dirty="0"/>
              <a:t>D</a:t>
            </a:r>
            <a:r>
              <a:rPr lang="en-US" b="1" i="1" dirty="0"/>
              <a:t>river </a:t>
            </a:r>
            <a:r>
              <a:rPr lang="en-US" dirty="0"/>
              <a:t>provides details such as input file locations, the provisions for adding the input file to the map task, the names of the mapper and reducer Java classes, and the location of the reduce task output.</a:t>
            </a:r>
          </a:p>
          <a:p>
            <a:r>
              <a:rPr lang="en-US" b="1" i="1" dirty="0"/>
              <a:t>Mapper </a:t>
            </a:r>
            <a:r>
              <a:rPr lang="en-US" dirty="0"/>
              <a:t>provides the logic to be processed on each data block corresponding to the specified input files in the driver code. </a:t>
            </a:r>
          </a:p>
          <a:p>
            <a:r>
              <a:rPr lang="en-US" dirty="0"/>
              <a:t>For example, in the word count MapReduce example provided earlier, a map task is instantiated on a worker node where a data block resides. </a:t>
            </a:r>
          </a:p>
          <a:p>
            <a:r>
              <a:rPr lang="en-US" dirty="0"/>
              <a:t>Each map task processes a fragment of the text, line by line, parses a line into words, and emits &lt;word, 1&gt; for each word, regardless of how many times word appears in the line of text. The key/value pairs are stored temporarily in the worker node’s memory (or cached to the node’s disk).</a:t>
            </a:r>
          </a:p>
        </p:txBody>
      </p:sp>
    </p:spTree>
    <p:extLst>
      <p:ext uri="{BB962C8B-B14F-4D97-AF65-F5344CB8AC3E}">
        <p14:creationId xmlns:p14="http://schemas.microsoft.com/office/powerpoint/2010/main" val="48402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Structuring a MapReduce Job in Hadoop                          2/3</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312920" y="1600200"/>
            <a:ext cx="5165720" cy="4613018"/>
          </a:xfrm>
          <a:prstGeom prst="rect">
            <a:avLst/>
          </a:prstGeom>
        </p:spPr>
      </p:pic>
      <p:sp>
        <p:nvSpPr>
          <p:cNvPr id="5" name="TextBox 4"/>
          <p:cNvSpPr txBox="1"/>
          <p:nvPr/>
        </p:nvSpPr>
        <p:spPr>
          <a:xfrm>
            <a:off x="1513726" y="2545080"/>
            <a:ext cx="2037194" cy="923330"/>
          </a:xfrm>
          <a:prstGeom prst="rect">
            <a:avLst/>
          </a:prstGeom>
          <a:noFill/>
        </p:spPr>
        <p:txBody>
          <a:bodyPr wrap="square" rtlCol="0">
            <a:spAutoFit/>
          </a:bodyPr>
          <a:lstStyle/>
          <a:p>
            <a:r>
              <a:rPr lang="en-US" b="1" dirty="0"/>
              <a:t>FIGURE 10-2 </a:t>
            </a:r>
            <a:r>
              <a:rPr lang="en-US" i="1" dirty="0"/>
              <a:t>A file stored in HDFS</a:t>
            </a:r>
            <a:endParaRPr lang="en-US" dirty="0"/>
          </a:p>
        </p:txBody>
      </p:sp>
    </p:spTree>
    <p:extLst>
      <p:ext uri="{BB962C8B-B14F-4D97-AF65-F5344CB8AC3E}">
        <p14:creationId xmlns:p14="http://schemas.microsoft.com/office/powerpoint/2010/main" val="353929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Structuring a MapReduce Job in Hadoop                          3/3</a:t>
            </a:r>
            <a:endParaRPr lang="en-US" dirty="0"/>
          </a:p>
        </p:txBody>
      </p:sp>
      <p:sp>
        <p:nvSpPr>
          <p:cNvPr id="3" name="Content Placeholder 2"/>
          <p:cNvSpPr>
            <a:spLocks noGrp="1"/>
          </p:cNvSpPr>
          <p:nvPr>
            <p:ph idx="1"/>
          </p:nvPr>
        </p:nvSpPr>
        <p:spPr/>
        <p:txBody>
          <a:bodyPr>
            <a:normAutofit fontScale="92500"/>
          </a:bodyPr>
          <a:lstStyle/>
          <a:p>
            <a:r>
              <a:rPr lang="en-US" dirty="0"/>
              <a:t>Next, the key/value pairs are processed by the built-in </a:t>
            </a:r>
            <a:r>
              <a:rPr lang="en-US" b="1" i="1" dirty="0"/>
              <a:t>shuffle and sort </a:t>
            </a:r>
            <a:r>
              <a:rPr lang="en-US" dirty="0"/>
              <a:t>functionality based on the number of reducers to be executed. </a:t>
            </a:r>
          </a:p>
          <a:p>
            <a:r>
              <a:rPr lang="en-US" dirty="0"/>
              <a:t>From the various map task outputs, for each unique key, arrays (lists in Java) of the associated values in the key/value pairs are constructed. Also, Hadoop ensures that the keys are passed to each reducer in sorted order. In Figure 10-3, &lt;each,(1,1)&gt; is the first key/value pair processed, followed alphabetically by &lt;For,(1)&gt; and the rest of the key/value pairs until the last key/value pair is passed to the reducer. The ( ) denotes a list of values which, in this case, is just an array of ones.</a:t>
            </a:r>
          </a:p>
          <a:p>
            <a:r>
              <a:rPr lang="en-US" b="1" dirty="0"/>
              <a:t>Reducer</a:t>
            </a:r>
            <a:r>
              <a:rPr lang="en-US" dirty="0"/>
              <a:t> processes the values for each key and emits a key/value pair as defined by the reduce logic. The output is then stored in HDFS like any other file in, say, 64 MB blocks replicated three times across the nodes.</a:t>
            </a:r>
          </a:p>
        </p:txBody>
      </p:sp>
    </p:spTree>
    <p:extLst>
      <p:ext uri="{BB962C8B-B14F-4D97-AF65-F5344CB8AC3E}">
        <p14:creationId xmlns:p14="http://schemas.microsoft.com/office/powerpoint/2010/main" val="2087539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1764" y="76200"/>
            <a:ext cx="9443818" cy="1096962"/>
          </a:xfrm>
        </p:spPr>
        <p:txBody>
          <a:bodyPr>
            <a:normAutofit/>
          </a:bodyPr>
          <a:lstStyle/>
          <a:p>
            <a:r>
              <a:rPr lang="en-US" b="1" i="1" dirty="0"/>
              <a:t>Additional Considerations in Structuring a MapReduce Job  1/3</a:t>
            </a:r>
            <a:endParaRPr lang="en-US" dirty="0"/>
          </a:p>
        </p:txBody>
      </p:sp>
      <p:sp>
        <p:nvSpPr>
          <p:cNvPr id="3" name="Content Placeholder 2"/>
          <p:cNvSpPr>
            <a:spLocks noGrp="1"/>
          </p:cNvSpPr>
          <p:nvPr>
            <p:ph idx="1"/>
          </p:nvPr>
        </p:nvSpPr>
        <p:spPr>
          <a:xfrm>
            <a:off x="1104900" y="1600200"/>
            <a:ext cx="6073140" cy="4572000"/>
          </a:xfrm>
        </p:spPr>
        <p:txBody>
          <a:bodyPr>
            <a:normAutofit/>
          </a:bodyPr>
          <a:lstStyle/>
          <a:p>
            <a:r>
              <a:rPr lang="en-US" dirty="0"/>
              <a:t>A </a:t>
            </a:r>
            <a:r>
              <a:rPr lang="en-US" b="1" i="1" dirty="0"/>
              <a:t>combiner </a:t>
            </a:r>
            <a:r>
              <a:rPr lang="en-US" dirty="0"/>
              <a:t>is a useful option to apply, when possible, between the map task and the shuffle and sort. Typically, the combiner applies the same logic used in the reducer, but it also applies this logic on the output of each map task. </a:t>
            </a:r>
          </a:p>
          <a:p>
            <a:r>
              <a:rPr lang="en-US" dirty="0"/>
              <a:t>In the word count example, a combiner sums up the number of occurrences of each word from a mapper’s output. Figure 10-4 illustrates how a combiner processes a single string in the simple word count example.</a:t>
            </a:r>
          </a:p>
        </p:txBody>
      </p:sp>
      <p:pic>
        <p:nvPicPr>
          <p:cNvPr id="5" name="Picture 4"/>
          <p:cNvPicPr>
            <a:picLocks noChangeAspect="1"/>
          </p:cNvPicPr>
          <p:nvPr/>
        </p:nvPicPr>
        <p:blipFill>
          <a:blip r:embed="rId2"/>
          <a:stretch>
            <a:fillRect/>
          </a:stretch>
        </p:blipFill>
        <p:spPr>
          <a:xfrm>
            <a:off x="7178040" y="2034696"/>
            <a:ext cx="4632960" cy="4137504"/>
          </a:xfrm>
          <a:prstGeom prst="rect">
            <a:avLst/>
          </a:prstGeom>
        </p:spPr>
      </p:pic>
      <p:sp>
        <p:nvSpPr>
          <p:cNvPr id="6" name="TextBox 5"/>
          <p:cNvSpPr txBox="1"/>
          <p:nvPr/>
        </p:nvSpPr>
        <p:spPr>
          <a:xfrm>
            <a:off x="7345680" y="6237364"/>
            <a:ext cx="3262432" cy="369332"/>
          </a:xfrm>
          <a:prstGeom prst="rect">
            <a:avLst/>
          </a:prstGeom>
          <a:noFill/>
        </p:spPr>
        <p:txBody>
          <a:bodyPr wrap="none" rtlCol="0">
            <a:spAutoFit/>
          </a:bodyPr>
          <a:lstStyle/>
          <a:p>
            <a:r>
              <a:rPr lang="en-US" b="1" dirty="0"/>
              <a:t>FIGURE 10-3 </a:t>
            </a:r>
            <a:r>
              <a:rPr lang="en-US" i="1" dirty="0"/>
              <a:t>Shuffle and sort</a:t>
            </a:r>
            <a:endParaRPr lang="en-US" dirty="0"/>
          </a:p>
        </p:txBody>
      </p:sp>
    </p:spTree>
    <p:extLst>
      <p:ext uri="{BB962C8B-B14F-4D97-AF65-F5344CB8AC3E}">
        <p14:creationId xmlns:p14="http://schemas.microsoft.com/office/powerpoint/2010/main" val="143091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154" y="76200"/>
            <a:ext cx="9433427" cy="1096962"/>
          </a:xfrm>
        </p:spPr>
        <p:txBody>
          <a:bodyPr/>
          <a:lstStyle/>
          <a:p>
            <a:r>
              <a:rPr lang="en-US" b="1" i="1" dirty="0"/>
              <a:t>Additional Considerations in Structuring a MapReduce Job  2/3</a:t>
            </a:r>
            <a:endParaRPr lang="en-US" dirty="0"/>
          </a:p>
        </p:txBody>
      </p:sp>
      <p:sp>
        <p:nvSpPr>
          <p:cNvPr id="3" name="Content Placeholder 2"/>
          <p:cNvSpPr>
            <a:spLocks noGrp="1"/>
          </p:cNvSpPr>
          <p:nvPr>
            <p:ph idx="1"/>
          </p:nvPr>
        </p:nvSpPr>
        <p:spPr>
          <a:xfrm>
            <a:off x="1104900" y="1600200"/>
            <a:ext cx="5326380" cy="4572000"/>
          </a:xfrm>
        </p:spPr>
        <p:txBody>
          <a:bodyPr>
            <a:normAutofit fontScale="92500" lnSpcReduction="20000"/>
          </a:bodyPr>
          <a:lstStyle/>
          <a:p>
            <a:r>
              <a:rPr lang="en-US" dirty="0"/>
              <a:t>In a production setting, instead of ten thousand possible &lt;the, 1&gt; key/value pairs being emitted from the map task to the Shuffle and Sort, the combiner emits one &lt;the, 10000&gt; key/value pair. </a:t>
            </a:r>
          </a:p>
          <a:p>
            <a:r>
              <a:rPr lang="en-US" dirty="0"/>
              <a:t>Reduce step still obtains a list of values for each word, but instead of receiving a list of up to a million ones list(1,1,. . .,1) for a key, the reduce step obtains a list, such as list(10000,964,. . .,8345), which might be as long as the number of map tasks that were run. The use of a combiner minimizes the amount of intermediate map output that the reducer must store, transfer over the  network, and process.</a:t>
            </a:r>
          </a:p>
        </p:txBody>
      </p:sp>
      <p:pic>
        <p:nvPicPr>
          <p:cNvPr id="4" name="Picture 3"/>
          <p:cNvPicPr>
            <a:picLocks noChangeAspect="1"/>
          </p:cNvPicPr>
          <p:nvPr/>
        </p:nvPicPr>
        <p:blipFill>
          <a:blip r:embed="rId2"/>
          <a:stretch>
            <a:fillRect/>
          </a:stretch>
        </p:blipFill>
        <p:spPr>
          <a:xfrm>
            <a:off x="6574795" y="1844040"/>
            <a:ext cx="5397550" cy="3215098"/>
          </a:xfrm>
          <a:prstGeom prst="rect">
            <a:avLst/>
          </a:prstGeom>
        </p:spPr>
      </p:pic>
      <p:sp>
        <p:nvSpPr>
          <p:cNvPr id="5" name="TextBox 4"/>
          <p:cNvSpPr txBox="1"/>
          <p:nvPr/>
        </p:nvSpPr>
        <p:spPr>
          <a:xfrm>
            <a:off x="8001000" y="5545350"/>
            <a:ext cx="3441968" cy="369332"/>
          </a:xfrm>
          <a:prstGeom prst="rect">
            <a:avLst/>
          </a:prstGeom>
          <a:noFill/>
        </p:spPr>
        <p:txBody>
          <a:bodyPr wrap="none" rtlCol="0">
            <a:spAutoFit/>
          </a:bodyPr>
          <a:lstStyle/>
          <a:p>
            <a:r>
              <a:rPr lang="en-US" b="1" dirty="0"/>
              <a:t>FIGURE 10-4 </a:t>
            </a:r>
            <a:r>
              <a:rPr lang="en-US" i="1" dirty="0"/>
              <a:t>Using a combiner</a:t>
            </a:r>
            <a:endParaRPr lang="en-US" dirty="0"/>
          </a:p>
        </p:txBody>
      </p:sp>
    </p:spTree>
    <p:extLst>
      <p:ext uri="{BB962C8B-B14F-4D97-AF65-F5344CB8AC3E}">
        <p14:creationId xmlns:p14="http://schemas.microsoft.com/office/powerpoint/2010/main" val="1481150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9485382" cy="1096962"/>
          </a:xfrm>
        </p:spPr>
        <p:txBody>
          <a:bodyPr/>
          <a:lstStyle/>
          <a:p>
            <a:r>
              <a:rPr lang="en-US" b="1" i="1" dirty="0"/>
              <a:t>Additional Considerations in Structuring a MapReduce Job  3/3</a:t>
            </a:r>
            <a:endParaRPr lang="en-US" dirty="0"/>
          </a:p>
        </p:txBody>
      </p:sp>
      <p:sp>
        <p:nvSpPr>
          <p:cNvPr id="3" name="Content Placeholder 2"/>
          <p:cNvSpPr>
            <a:spLocks noGrp="1"/>
          </p:cNvSpPr>
          <p:nvPr>
            <p:ph idx="1"/>
          </p:nvPr>
        </p:nvSpPr>
        <p:spPr>
          <a:xfrm>
            <a:off x="1104900" y="1600200"/>
            <a:ext cx="5143500" cy="4572000"/>
          </a:xfrm>
        </p:spPr>
        <p:txBody>
          <a:bodyPr/>
          <a:lstStyle/>
          <a:p>
            <a:r>
              <a:rPr lang="en-US" b="1" i="1" dirty="0" err="1"/>
              <a:t>Partitioner</a:t>
            </a:r>
            <a:r>
              <a:rPr lang="en-US" b="1" i="1" dirty="0"/>
              <a:t>: </a:t>
            </a:r>
            <a:r>
              <a:rPr lang="en-US" dirty="0"/>
              <a:t>another useful option. It determines the reducers that receive keys and the corresponding list of values.</a:t>
            </a:r>
          </a:p>
          <a:p>
            <a:r>
              <a:rPr lang="en-US" dirty="0"/>
              <a:t>Figure 10-5 shows that a </a:t>
            </a:r>
            <a:r>
              <a:rPr lang="en-US" dirty="0" err="1"/>
              <a:t>partitioner</a:t>
            </a:r>
            <a:r>
              <a:rPr lang="en-US" dirty="0"/>
              <a:t> can send every word that begins with a vowel to one reducer and the other words that begin with a consonant to another reducer.</a:t>
            </a:r>
          </a:p>
        </p:txBody>
      </p:sp>
      <p:pic>
        <p:nvPicPr>
          <p:cNvPr id="4" name="Picture 3"/>
          <p:cNvPicPr>
            <a:picLocks noChangeAspect="1"/>
          </p:cNvPicPr>
          <p:nvPr/>
        </p:nvPicPr>
        <p:blipFill>
          <a:blip r:embed="rId3"/>
          <a:stretch>
            <a:fillRect/>
          </a:stretch>
        </p:blipFill>
        <p:spPr>
          <a:xfrm>
            <a:off x="6479172" y="1706880"/>
            <a:ext cx="5164188" cy="3794760"/>
          </a:xfrm>
          <a:prstGeom prst="rect">
            <a:avLst/>
          </a:prstGeom>
        </p:spPr>
      </p:pic>
      <p:sp>
        <p:nvSpPr>
          <p:cNvPr id="5" name="TextBox 4"/>
          <p:cNvSpPr txBox="1"/>
          <p:nvPr/>
        </p:nvSpPr>
        <p:spPr>
          <a:xfrm>
            <a:off x="7316534" y="5850692"/>
            <a:ext cx="4326826" cy="369332"/>
          </a:xfrm>
          <a:prstGeom prst="rect">
            <a:avLst/>
          </a:prstGeom>
          <a:noFill/>
        </p:spPr>
        <p:txBody>
          <a:bodyPr wrap="none" rtlCol="0">
            <a:spAutoFit/>
          </a:bodyPr>
          <a:lstStyle/>
          <a:p>
            <a:r>
              <a:rPr lang="en-US" b="1" dirty="0"/>
              <a:t>FIGURE 10-5 </a:t>
            </a:r>
            <a:r>
              <a:rPr lang="en-US" i="1" dirty="0"/>
              <a:t>Using a custom </a:t>
            </a:r>
            <a:r>
              <a:rPr lang="en-US" i="1" dirty="0" err="1"/>
              <a:t>partitioner</a:t>
            </a:r>
            <a:endParaRPr lang="en-US" dirty="0"/>
          </a:p>
        </p:txBody>
      </p:sp>
    </p:spTree>
    <p:extLst>
      <p:ext uri="{BB962C8B-B14F-4D97-AF65-F5344CB8AC3E}">
        <p14:creationId xmlns:p14="http://schemas.microsoft.com/office/powerpoint/2010/main" val="280719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lstStyle/>
          <a:p>
            <a:pPr marL="0" indent="0">
              <a:buNone/>
            </a:pPr>
            <a:r>
              <a:rPr lang="en-US" b="1" dirty="0"/>
              <a:t>After studying this chapter, the student should be able to understand the key concepts:</a:t>
            </a:r>
          </a:p>
          <a:p>
            <a:r>
              <a:rPr lang="en-US" dirty="0"/>
              <a:t> </a:t>
            </a:r>
            <a:r>
              <a:rPr lang="en-US" i="1" dirty="0"/>
              <a:t>Hadoop</a:t>
            </a:r>
          </a:p>
          <a:p>
            <a:r>
              <a:rPr lang="en-US" i="1" dirty="0"/>
              <a:t>Hadoop Ecosystem</a:t>
            </a:r>
          </a:p>
          <a:p>
            <a:r>
              <a:rPr lang="en-US" i="1" dirty="0"/>
              <a:t>MapReduce</a:t>
            </a:r>
          </a:p>
          <a:p>
            <a:r>
              <a:rPr lang="en-US" i="1" dirty="0"/>
              <a:t>NoSQL</a:t>
            </a:r>
            <a:endParaRPr lang="en-US" dirty="0"/>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i="1" dirty="0"/>
              <a:t>Developing and Executing a Hadoop MapReduce Program</a:t>
            </a:r>
            <a:endParaRPr lang="en-US" sz="2600" dirty="0"/>
          </a:p>
        </p:txBody>
      </p:sp>
      <p:sp>
        <p:nvSpPr>
          <p:cNvPr id="3" name="Content Placeholder 2"/>
          <p:cNvSpPr>
            <a:spLocks noGrp="1"/>
          </p:cNvSpPr>
          <p:nvPr>
            <p:ph idx="1"/>
          </p:nvPr>
        </p:nvSpPr>
        <p:spPr/>
        <p:txBody>
          <a:bodyPr>
            <a:normAutofit fontScale="92500"/>
          </a:bodyPr>
          <a:lstStyle/>
          <a:p>
            <a:r>
              <a:rPr lang="en-US" dirty="0"/>
              <a:t>To develop a Hadoop MapReduce program is to write Java code using an Interactive Development Environment (IDE) tool such as Eclipse . </a:t>
            </a:r>
          </a:p>
          <a:p>
            <a:r>
              <a:rPr lang="en-US" dirty="0"/>
              <a:t>Beyond learning the mechanics of submitting a MapReduce job, three key challenges to a new Hadoop developer are defining the logic of the code to use the MapReduce paradigm; learning the Apache Hadoop Java classes, methods, and interfaces; and implementing the driver, map, and reduce functionality in Java.</a:t>
            </a:r>
          </a:p>
          <a:p>
            <a:r>
              <a:rPr lang="en-US" dirty="0"/>
              <a:t>One option is to use the </a:t>
            </a:r>
            <a:r>
              <a:rPr lang="en-US" b="1" i="1" dirty="0"/>
              <a:t>Hadoop Streaming API</a:t>
            </a:r>
            <a:r>
              <a:rPr lang="en-US" dirty="0"/>
              <a:t>, which allows the user to write and run Hadoop jobs with no direct knowledge of Java. However, knowledge of some other programming language, such as Python, C, or Ruby, is necessary. Apache Hadoop provides the Hadoop-streaming.jar file that accepts the HDFS paths for the input/output files and the paths for the files that implement the map and reduce functionality</a:t>
            </a:r>
          </a:p>
          <a:p>
            <a:endParaRPr lang="en-US" dirty="0"/>
          </a:p>
        </p:txBody>
      </p:sp>
    </p:spTree>
    <p:extLst>
      <p:ext uri="{BB962C8B-B14F-4D97-AF65-F5344CB8AC3E}">
        <p14:creationId xmlns:p14="http://schemas.microsoft.com/office/powerpoint/2010/main" val="300392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Yet Another Resource Negotiator (YARN)                         1/2</a:t>
            </a:r>
            <a:endParaRPr lang="en-US" dirty="0"/>
          </a:p>
        </p:txBody>
      </p:sp>
      <p:sp>
        <p:nvSpPr>
          <p:cNvPr id="3" name="Content Placeholder 2"/>
          <p:cNvSpPr>
            <a:spLocks noGrp="1"/>
          </p:cNvSpPr>
          <p:nvPr>
            <p:ph idx="1"/>
          </p:nvPr>
        </p:nvSpPr>
        <p:spPr/>
        <p:txBody>
          <a:bodyPr>
            <a:normAutofit fontScale="92500" lnSpcReduction="10000"/>
          </a:bodyPr>
          <a:lstStyle/>
          <a:p>
            <a:r>
              <a:rPr lang="en-US" dirty="0"/>
              <a:t>Apache Hadoop continues to undergo further development and frequent updates. An important change was to separate the MapReduce functionality from the functionality that manages the running of the jobs and the associated responsibilities in a distributed environment. This rewrite is sometimes called MapReduce 2.0, or Yet Another Resource Negotiator (YARN)</a:t>
            </a:r>
          </a:p>
          <a:p>
            <a:r>
              <a:rPr lang="en-US" dirty="0"/>
              <a:t>YARN separates the resource management of the cluster from the scheduling and monitoring of jobs running on the cluster. YARN implementation makes it possible for paradigms other than MapReduce to be utilized in Hadoop environments. For example, a Bulk Synchronous Parallel (BSP) model may be more appropriate for graph processing than MapReduce is</a:t>
            </a:r>
            <a:r>
              <a:rPr lang="en-US" b="1" dirty="0"/>
              <a:t>. </a:t>
            </a:r>
          </a:p>
          <a:p>
            <a:r>
              <a:rPr lang="en-US" b="1" dirty="0"/>
              <a:t>Apache Hama</a:t>
            </a:r>
            <a:r>
              <a:rPr lang="en-US" dirty="0"/>
              <a:t>, which implements the BSP model, is one of several applications being modified to utilize the power of YARN </a:t>
            </a:r>
          </a:p>
        </p:txBody>
      </p:sp>
    </p:spTree>
    <p:extLst>
      <p:ext uri="{BB962C8B-B14F-4D97-AF65-F5344CB8AC3E}">
        <p14:creationId xmlns:p14="http://schemas.microsoft.com/office/powerpoint/2010/main" val="285037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Yet Another Resource Negotiator (YARN)                         2/2</a:t>
            </a:r>
            <a:endParaRPr lang="en-US" dirty="0"/>
          </a:p>
        </p:txBody>
      </p:sp>
      <p:sp>
        <p:nvSpPr>
          <p:cNvPr id="3" name="Content Placeholder 2"/>
          <p:cNvSpPr>
            <a:spLocks noGrp="1"/>
          </p:cNvSpPr>
          <p:nvPr>
            <p:ph idx="1"/>
          </p:nvPr>
        </p:nvSpPr>
        <p:spPr/>
        <p:txBody>
          <a:bodyPr>
            <a:normAutofit lnSpcReduction="10000"/>
          </a:bodyPr>
          <a:lstStyle/>
          <a:p>
            <a:r>
              <a:rPr lang="en-US" dirty="0"/>
              <a:t>YARN replaces the functionality previously provided by the </a:t>
            </a:r>
            <a:r>
              <a:rPr lang="en-US" dirty="0" err="1"/>
              <a:t>JobTracker</a:t>
            </a:r>
            <a:r>
              <a:rPr lang="en-US" dirty="0"/>
              <a:t> and </a:t>
            </a:r>
            <a:r>
              <a:rPr lang="en-US" dirty="0" err="1"/>
              <a:t>TaskTracker</a:t>
            </a:r>
            <a:r>
              <a:rPr lang="en-US" dirty="0"/>
              <a:t> daemons.</a:t>
            </a:r>
          </a:p>
          <a:p>
            <a:r>
              <a:rPr lang="en-US" dirty="0"/>
              <a:t>In earlier releases of Hadoop, a MapReduce job is submitted to the </a:t>
            </a:r>
            <a:r>
              <a:rPr lang="en-US" dirty="0" err="1"/>
              <a:t>JobTracker</a:t>
            </a:r>
            <a:r>
              <a:rPr lang="en-US" dirty="0"/>
              <a:t> daemon. </a:t>
            </a:r>
            <a:r>
              <a:rPr lang="en-US" dirty="0" err="1"/>
              <a:t>JobTracker</a:t>
            </a:r>
            <a:r>
              <a:rPr lang="en-US" dirty="0"/>
              <a:t> communicates with the </a:t>
            </a:r>
            <a:r>
              <a:rPr lang="en-US" dirty="0" err="1"/>
              <a:t>NameNode</a:t>
            </a:r>
            <a:r>
              <a:rPr lang="en-US" dirty="0"/>
              <a:t> to determine which worker nodes store the required data blocks for the MapReduce job. </a:t>
            </a:r>
          </a:p>
          <a:p>
            <a:r>
              <a:rPr lang="en-US" dirty="0" err="1"/>
              <a:t>JobTracker</a:t>
            </a:r>
            <a:r>
              <a:rPr lang="en-US" dirty="0"/>
              <a:t> then assigns individual map and reduce tasks to the </a:t>
            </a:r>
            <a:r>
              <a:rPr lang="en-US" dirty="0" err="1"/>
              <a:t>TaskTracker</a:t>
            </a:r>
            <a:r>
              <a:rPr lang="en-US" dirty="0"/>
              <a:t> running on worker nodes. To optimize performance, each task is preferably assigned to a worker node that is storing an input data block. </a:t>
            </a:r>
            <a:r>
              <a:rPr lang="en-US" dirty="0" err="1"/>
              <a:t>TaskTracker</a:t>
            </a:r>
            <a:r>
              <a:rPr lang="en-US" dirty="0"/>
              <a:t> periodically communicates with the </a:t>
            </a:r>
            <a:r>
              <a:rPr lang="en-US" dirty="0" err="1"/>
              <a:t>JobTracker</a:t>
            </a:r>
            <a:r>
              <a:rPr lang="en-US" dirty="0"/>
              <a:t> on the status of its executing tasks. If a task appears to have failed, the </a:t>
            </a:r>
            <a:r>
              <a:rPr lang="en-US" dirty="0" err="1"/>
              <a:t>JobTracker</a:t>
            </a:r>
            <a:r>
              <a:rPr lang="en-US" dirty="0"/>
              <a:t> can assign the task to a different </a:t>
            </a:r>
            <a:r>
              <a:rPr lang="en-US" dirty="0" err="1"/>
              <a:t>TaskTracker</a:t>
            </a:r>
            <a:r>
              <a:rPr lang="en-US" dirty="0"/>
              <a:t>.</a:t>
            </a:r>
          </a:p>
        </p:txBody>
      </p:sp>
    </p:spTree>
    <p:extLst>
      <p:ext uri="{BB962C8B-B14F-4D97-AF65-F5344CB8AC3E}">
        <p14:creationId xmlns:p14="http://schemas.microsoft.com/office/powerpoint/2010/main" val="376030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The Hadoop Ecosystem</a:t>
            </a:r>
            <a:endParaRPr lang="en-US" dirty="0"/>
          </a:p>
        </p:txBody>
      </p:sp>
      <p:sp>
        <p:nvSpPr>
          <p:cNvPr id="3" name="Content Placeholder 2"/>
          <p:cNvSpPr>
            <a:spLocks noGrp="1"/>
          </p:cNvSpPr>
          <p:nvPr>
            <p:ph idx="1"/>
          </p:nvPr>
        </p:nvSpPr>
        <p:spPr/>
        <p:txBody>
          <a:bodyPr/>
          <a:lstStyle/>
          <a:p>
            <a:r>
              <a:rPr lang="en-US" dirty="0"/>
              <a:t>Hadoop’s popularity has spawned proprietary and open source tools to make Apache Hadoop easier to use and provide additional functionality and features</a:t>
            </a:r>
          </a:p>
          <a:p>
            <a:r>
              <a:rPr lang="en-US" dirty="0"/>
              <a:t>The following Hadoop-related Apache projects:</a:t>
            </a:r>
          </a:p>
          <a:p>
            <a:pPr lvl="1"/>
            <a:r>
              <a:rPr lang="en-US" b="1" dirty="0"/>
              <a:t>Pig: </a:t>
            </a:r>
            <a:r>
              <a:rPr lang="en-US" dirty="0"/>
              <a:t>Provides a high-level data-flow programming language</a:t>
            </a:r>
          </a:p>
          <a:p>
            <a:pPr lvl="1"/>
            <a:r>
              <a:rPr lang="en-US" b="1" dirty="0"/>
              <a:t>Hive: </a:t>
            </a:r>
            <a:r>
              <a:rPr lang="en-US" dirty="0"/>
              <a:t>Provides SQL-like access</a:t>
            </a:r>
          </a:p>
          <a:p>
            <a:pPr lvl="1"/>
            <a:r>
              <a:rPr lang="en-US" b="1" dirty="0"/>
              <a:t>Mahout: </a:t>
            </a:r>
            <a:r>
              <a:rPr lang="en-US" dirty="0"/>
              <a:t>Provides analytical tools</a:t>
            </a:r>
          </a:p>
          <a:p>
            <a:pPr lvl="1"/>
            <a:r>
              <a:rPr lang="en-US" b="1" dirty="0" err="1"/>
              <a:t>HBase</a:t>
            </a:r>
            <a:r>
              <a:rPr lang="en-US" b="1" dirty="0"/>
              <a:t>: </a:t>
            </a:r>
            <a:r>
              <a:rPr lang="en-US" dirty="0"/>
              <a:t>Provides real-time reads and writes</a:t>
            </a:r>
          </a:p>
        </p:txBody>
      </p:sp>
    </p:spTree>
    <p:extLst>
      <p:ext uri="{BB962C8B-B14F-4D97-AF65-F5344CB8AC3E}">
        <p14:creationId xmlns:p14="http://schemas.microsoft.com/office/powerpoint/2010/main" val="372588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154" y="76200"/>
            <a:ext cx="9433427" cy="1096962"/>
          </a:xfrm>
        </p:spPr>
        <p:txBody>
          <a:bodyPr/>
          <a:lstStyle/>
          <a:p>
            <a:r>
              <a:rPr lang="en-US" b="1" dirty="0"/>
              <a:t>2.1 Pig                                                                                1/4</a:t>
            </a:r>
            <a:endParaRPr lang="en-US" dirty="0"/>
          </a:p>
        </p:txBody>
      </p:sp>
      <p:sp>
        <p:nvSpPr>
          <p:cNvPr id="3" name="Content Placeholder 2"/>
          <p:cNvSpPr>
            <a:spLocks noGrp="1"/>
          </p:cNvSpPr>
          <p:nvPr>
            <p:ph idx="1"/>
          </p:nvPr>
        </p:nvSpPr>
        <p:spPr/>
        <p:txBody>
          <a:bodyPr>
            <a:normAutofit fontScale="92500" lnSpcReduction="20000"/>
          </a:bodyPr>
          <a:lstStyle/>
          <a:p>
            <a:r>
              <a:rPr lang="en-US" dirty="0"/>
              <a:t>Apache Pig consists of a data flow language, Pig Latin, and an environment to execute the Pig code. </a:t>
            </a:r>
          </a:p>
          <a:p>
            <a:r>
              <a:rPr lang="en-US" dirty="0"/>
              <a:t>Main benefit of using Pig is to utilize the power of MapReduce in a distributed system, while  simplifying the tasks of developing and executing a MapReduce job. In In most cases, it is transparent to the user that a MapReduce job is running in the background when Pig commands are executed. </a:t>
            </a:r>
          </a:p>
          <a:p>
            <a:r>
              <a:rPr lang="en-US" dirty="0"/>
              <a:t>This  abstraction layer on top of Hadoop simplifies the development of code against data in HDFS and makes MapReduce more accessible to a larger audience</a:t>
            </a:r>
          </a:p>
          <a:p>
            <a:r>
              <a:rPr lang="en-US" dirty="0"/>
              <a:t>Like Hadoop, Pig’s origin began at Yahoo! in 2006. Pig was transferred to the Apache Software Foundation in 2007 and had its first release as an Apache Hadoop subproject in 2008. As Pig evolves over time, three main characteristics persist: ease of programming, behind-the-scenes code optimization, and extensibility of capabilities</a:t>
            </a:r>
          </a:p>
        </p:txBody>
      </p:sp>
    </p:spTree>
    <p:extLst>
      <p:ext uri="{BB962C8B-B14F-4D97-AF65-F5344CB8AC3E}">
        <p14:creationId xmlns:p14="http://schemas.microsoft.com/office/powerpoint/2010/main" val="1776478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982" y="76200"/>
            <a:ext cx="9464600" cy="1096962"/>
          </a:xfrm>
        </p:spPr>
        <p:txBody>
          <a:bodyPr/>
          <a:lstStyle/>
          <a:p>
            <a:r>
              <a:rPr lang="en-US" b="1" dirty="0"/>
              <a:t>2.1 Pig                                                                                2/4</a:t>
            </a:r>
            <a:endParaRPr lang="en-US" dirty="0"/>
          </a:p>
        </p:txBody>
      </p:sp>
      <p:sp>
        <p:nvSpPr>
          <p:cNvPr id="3" name="Content Placeholder 2"/>
          <p:cNvSpPr>
            <a:spLocks noGrp="1"/>
          </p:cNvSpPr>
          <p:nvPr>
            <p:ph idx="1"/>
          </p:nvPr>
        </p:nvSpPr>
        <p:spPr>
          <a:xfrm>
            <a:off x="1104900" y="1600200"/>
            <a:ext cx="9982200" cy="2118360"/>
          </a:xfrm>
        </p:spPr>
        <p:txBody>
          <a:bodyPr/>
          <a:lstStyle/>
          <a:p>
            <a:r>
              <a:rPr lang="en-US" dirty="0"/>
              <a:t>With Apache Hadoop and Pig already installed, the basics of using Pig include entering the Pig execution environment by typing </a:t>
            </a:r>
            <a:r>
              <a:rPr lang="en-US" b="1" dirty="0"/>
              <a:t>pig </a:t>
            </a:r>
            <a:r>
              <a:rPr lang="en-US" dirty="0"/>
              <a:t>at the command prompt and then entering a sequence of Pig instruction lines at the grunt prompt. </a:t>
            </a:r>
          </a:p>
          <a:p>
            <a:r>
              <a:rPr lang="en-US" dirty="0"/>
              <a:t>An example of Pig-specific commands:</a:t>
            </a:r>
          </a:p>
        </p:txBody>
      </p:sp>
      <p:pic>
        <p:nvPicPr>
          <p:cNvPr id="4" name="Picture 3"/>
          <p:cNvPicPr>
            <a:picLocks noChangeAspect="1"/>
          </p:cNvPicPr>
          <p:nvPr/>
        </p:nvPicPr>
        <p:blipFill>
          <a:blip r:embed="rId2"/>
          <a:stretch>
            <a:fillRect/>
          </a:stretch>
        </p:blipFill>
        <p:spPr>
          <a:xfrm>
            <a:off x="1365482" y="3588961"/>
            <a:ext cx="5772956" cy="838317"/>
          </a:xfrm>
          <a:prstGeom prst="rect">
            <a:avLst/>
          </a:prstGeom>
        </p:spPr>
      </p:pic>
      <p:pic>
        <p:nvPicPr>
          <p:cNvPr id="5" name="Picture 4"/>
          <p:cNvPicPr>
            <a:picLocks noChangeAspect="1"/>
          </p:cNvPicPr>
          <p:nvPr/>
        </p:nvPicPr>
        <p:blipFill>
          <a:blip r:embed="rId3"/>
          <a:stretch>
            <a:fillRect/>
          </a:stretch>
        </p:blipFill>
        <p:spPr>
          <a:xfrm>
            <a:off x="1365482" y="4206876"/>
            <a:ext cx="5944430" cy="1648055"/>
          </a:xfrm>
          <a:prstGeom prst="rect">
            <a:avLst/>
          </a:prstGeom>
        </p:spPr>
      </p:pic>
    </p:spTree>
    <p:extLst>
      <p:ext uri="{BB962C8B-B14F-4D97-AF65-F5344CB8AC3E}">
        <p14:creationId xmlns:p14="http://schemas.microsoft.com/office/powerpoint/2010/main" val="241982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808" y="76200"/>
            <a:ext cx="9495773" cy="1096962"/>
          </a:xfrm>
        </p:spPr>
        <p:txBody>
          <a:bodyPr/>
          <a:lstStyle/>
          <a:p>
            <a:r>
              <a:rPr lang="en-US" b="1" dirty="0"/>
              <a:t>2.1 Pig                                                                                3/4</a:t>
            </a:r>
            <a:endParaRPr lang="en-US" dirty="0"/>
          </a:p>
        </p:txBody>
      </p:sp>
      <p:sp>
        <p:nvSpPr>
          <p:cNvPr id="3" name="Content Placeholder 2"/>
          <p:cNvSpPr>
            <a:spLocks noGrp="1"/>
          </p:cNvSpPr>
          <p:nvPr>
            <p:ph idx="1"/>
          </p:nvPr>
        </p:nvSpPr>
        <p:spPr/>
        <p:txBody>
          <a:bodyPr/>
          <a:lstStyle/>
          <a:p>
            <a:r>
              <a:rPr lang="en-US" dirty="0"/>
              <a:t>Provides for the execution of several common data manipulations, such as inner and outer joins between two or more files (tables), as would be expected in a typical relational database. </a:t>
            </a:r>
          </a:p>
          <a:p>
            <a:r>
              <a:rPr lang="en-US" dirty="0"/>
              <a:t>Writing these joins explicitly in MapReduce using Hadoop would be quite involved and complex. Pig also provides a GROUP BY functionality that is similar to the Group By functionality offered in SQL. </a:t>
            </a:r>
          </a:p>
          <a:p>
            <a:r>
              <a:rPr lang="en-US" dirty="0"/>
              <a:t>Provides many built-in functions that are easily utilized in Pig code. Table 10-1 includes several useful functions by category.</a:t>
            </a:r>
          </a:p>
        </p:txBody>
      </p:sp>
    </p:spTree>
    <p:extLst>
      <p:ext uri="{BB962C8B-B14F-4D97-AF65-F5344CB8AC3E}">
        <p14:creationId xmlns:p14="http://schemas.microsoft.com/office/powerpoint/2010/main" val="49983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808" y="76200"/>
            <a:ext cx="9495773" cy="1096962"/>
          </a:xfrm>
        </p:spPr>
        <p:txBody>
          <a:bodyPr/>
          <a:lstStyle/>
          <a:p>
            <a:r>
              <a:rPr lang="en-US" b="1" dirty="0"/>
              <a:t>2.1 Pig                                                                                4/4</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04900" y="1415763"/>
            <a:ext cx="6868484" cy="2915057"/>
          </a:xfrm>
          <a:prstGeom prst="rect">
            <a:avLst/>
          </a:prstGeom>
        </p:spPr>
      </p:pic>
      <p:pic>
        <p:nvPicPr>
          <p:cNvPr id="5" name="Picture 4"/>
          <p:cNvPicPr>
            <a:picLocks noChangeAspect="1"/>
          </p:cNvPicPr>
          <p:nvPr/>
        </p:nvPicPr>
        <p:blipFill>
          <a:blip r:embed="rId3"/>
          <a:stretch>
            <a:fillRect/>
          </a:stretch>
        </p:blipFill>
        <p:spPr>
          <a:xfrm>
            <a:off x="1104900" y="4028680"/>
            <a:ext cx="6725589" cy="2570558"/>
          </a:xfrm>
          <a:prstGeom prst="rect">
            <a:avLst/>
          </a:prstGeom>
        </p:spPr>
      </p:pic>
    </p:spTree>
    <p:extLst>
      <p:ext uri="{BB962C8B-B14F-4D97-AF65-F5344CB8AC3E}">
        <p14:creationId xmlns:p14="http://schemas.microsoft.com/office/powerpoint/2010/main" val="237194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590" y="76200"/>
            <a:ext cx="9474991" cy="1096962"/>
          </a:xfrm>
        </p:spPr>
        <p:txBody>
          <a:bodyPr/>
          <a:lstStyle/>
          <a:p>
            <a:r>
              <a:rPr lang="en-US" b="1" dirty="0"/>
              <a:t>2.2 Hive                                                                                1/6</a:t>
            </a:r>
            <a:endParaRPr lang="en-US" dirty="0"/>
          </a:p>
        </p:txBody>
      </p:sp>
      <p:sp>
        <p:nvSpPr>
          <p:cNvPr id="3" name="Content Placeholder 2"/>
          <p:cNvSpPr>
            <a:spLocks noGrp="1"/>
          </p:cNvSpPr>
          <p:nvPr>
            <p:ph idx="1"/>
          </p:nvPr>
        </p:nvSpPr>
        <p:spPr/>
        <p:txBody>
          <a:bodyPr>
            <a:normAutofit/>
          </a:bodyPr>
          <a:lstStyle/>
          <a:p>
            <a:r>
              <a:rPr lang="en-US" dirty="0"/>
              <a:t>Apache Hive enables users to process data without explicitly writing MapReduce code. One key difference to Pig is that the Hive language, </a:t>
            </a:r>
            <a:r>
              <a:rPr lang="en-US" dirty="0" err="1"/>
              <a:t>HiveQL</a:t>
            </a:r>
            <a:r>
              <a:rPr lang="en-US" dirty="0"/>
              <a:t> (Hive Query Language), resembles Structured Query Language (SQL) rather than a scripting language</a:t>
            </a:r>
          </a:p>
          <a:p>
            <a:r>
              <a:rPr lang="en-US" dirty="0"/>
              <a:t>A Hive table structure consists of rows and columns. The rows typically correspond to some record, transaction, or particular entity (for example, customer) detail. The values of the corresponding columns represent the various attributes or characteristics for each row. </a:t>
            </a:r>
          </a:p>
          <a:p>
            <a:r>
              <a:rPr lang="en-US" dirty="0"/>
              <a:t>Hadoop and its ecosystem are used to apply some structure to unstructured data. Therefore, if a table structure is an appropriate way to view the restructured data, Hive may be a good tool to use.</a:t>
            </a:r>
          </a:p>
        </p:txBody>
      </p:sp>
    </p:spTree>
    <p:extLst>
      <p:ext uri="{BB962C8B-B14F-4D97-AF65-F5344CB8AC3E}">
        <p14:creationId xmlns:p14="http://schemas.microsoft.com/office/powerpoint/2010/main" val="241648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372" y="76200"/>
            <a:ext cx="9454209" cy="1096962"/>
          </a:xfrm>
        </p:spPr>
        <p:txBody>
          <a:bodyPr/>
          <a:lstStyle/>
          <a:p>
            <a:r>
              <a:rPr lang="en-US" b="1" dirty="0"/>
              <a:t>2.2 Hive                                                                                2/6</a:t>
            </a:r>
            <a:endParaRPr lang="en-US" dirty="0"/>
          </a:p>
        </p:txBody>
      </p:sp>
      <p:sp>
        <p:nvSpPr>
          <p:cNvPr id="3" name="Content Placeholder 2"/>
          <p:cNvSpPr>
            <a:spLocks noGrp="1"/>
          </p:cNvSpPr>
          <p:nvPr>
            <p:ph idx="1"/>
          </p:nvPr>
        </p:nvSpPr>
        <p:spPr/>
        <p:txBody>
          <a:bodyPr>
            <a:normAutofit/>
          </a:bodyPr>
          <a:lstStyle/>
          <a:p>
            <a:r>
              <a:rPr lang="en-US" dirty="0"/>
              <a:t>Consider using Hive if </a:t>
            </a:r>
          </a:p>
          <a:p>
            <a:pPr lvl="1"/>
            <a:r>
              <a:rPr lang="en-US" dirty="0"/>
              <a:t>Has experience with SQL and data is already in HDFS</a:t>
            </a:r>
          </a:p>
          <a:p>
            <a:pPr lvl="1"/>
            <a:r>
              <a:rPr lang="en-US" dirty="0"/>
              <a:t>May be how data will be updated or added to the Hive tables. If data will simply be added to a table periodically, Hive works well, but if there is a need to update data in place, it may be beneficial to consider another tool, such as </a:t>
            </a:r>
            <a:r>
              <a:rPr lang="en-US" dirty="0" err="1"/>
              <a:t>HBase</a:t>
            </a:r>
            <a:endParaRPr lang="en-US" dirty="0"/>
          </a:p>
          <a:p>
            <a:r>
              <a:rPr lang="en-US" dirty="0"/>
              <a:t>Hive’s performance may be better in certain applications than a conventional SQL database, but not intended for real-time querying. A Hive query is first translated into a MapReduce job, which is then submitted to the Hadoop cluster. </a:t>
            </a:r>
          </a:p>
          <a:p>
            <a:r>
              <a:rPr lang="en-US" dirty="0"/>
              <a:t>Like Pig, Hive is intended for batch processing. </a:t>
            </a:r>
          </a:p>
        </p:txBody>
      </p:sp>
    </p:spTree>
    <p:extLst>
      <p:ext uri="{BB962C8B-B14F-4D97-AF65-F5344CB8AC3E}">
        <p14:creationId xmlns:p14="http://schemas.microsoft.com/office/powerpoint/2010/main" val="242178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en-US" b="1" dirty="0"/>
              <a:t>1 Analytics for Unstructured Data</a:t>
            </a:r>
          </a:p>
          <a:p>
            <a:r>
              <a:rPr lang="en-US" b="1" dirty="0"/>
              <a:t>2 The Hadoop Ecosystem</a:t>
            </a:r>
          </a:p>
          <a:p>
            <a:r>
              <a:rPr lang="en-US" b="1" dirty="0"/>
              <a:t>3 NoSQL</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982" y="76200"/>
            <a:ext cx="9464600" cy="1096962"/>
          </a:xfrm>
        </p:spPr>
        <p:txBody>
          <a:bodyPr/>
          <a:lstStyle/>
          <a:p>
            <a:r>
              <a:rPr lang="en-US" b="1" dirty="0"/>
              <a:t>2.2 Hive                                                                                3/6</a:t>
            </a:r>
            <a:endParaRPr lang="en-US" dirty="0"/>
          </a:p>
        </p:txBody>
      </p:sp>
      <p:sp>
        <p:nvSpPr>
          <p:cNvPr id="3" name="Content Placeholder 2"/>
          <p:cNvSpPr>
            <a:spLocks noGrp="1"/>
          </p:cNvSpPr>
          <p:nvPr>
            <p:ph idx="1"/>
          </p:nvPr>
        </p:nvSpPr>
        <p:spPr>
          <a:xfrm>
            <a:off x="1104900" y="1600200"/>
            <a:ext cx="9982200" cy="3794760"/>
          </a:xfrm>
        </p:spPr>
        <p:txBody>
          <a:bodyPr/>
          <a:lstStyle/>
          <a:p>
            <a:r>
              <a:rPr lang="en-US" dirty="0"/>
              <a:t>Consider using Hive when the following conditions exist:</a:t>
            </a:r>
          </a:p>
          <a:p>
            <a:pPr lvl="1"/>
            <a:r>
              <a:rPr lang="en-US" dirty="0"/>
              <a:t>Data easily fits into a table structure.</a:t>
            </a:r>
          </a:p>
          <a:p>
            <a:pPr lvl="1"/>
            <a:r>
              <a:rPr lang="en-US" dirty="0"/>
              <a:t>Data is already in HDFS. (Note: Non-HDFS files can be loaded into a Hive table.)</a:t>
            </a:r>
          </a:p>
          <a:p>
            <a:pPr lvl="1"/>
            <a:r>
              <a:rPr lang="en-US" dirty="0"/>
              <a:t>Developers are comfortable with SQL programming and queries.</a:t>
            </a:r>
          </a:p>
          <a:p>
            <a:pPr lvl="1"/>
            <a:r>
              <a:rPr lang="en-US" dirty="0"/>
              <a:t>There is a desire to partition datasets based on time. (For example, daily updates are added to the Hive table.)</a:t>
            </a:r>
          </a:p>
          <a:p>
            <a:pPr lvl="1"/>
            <a:r>
              <a:rPr lang="en-US" dirty="0"/>
              <a:t>Batch processing is acceptable.</a:t>
            </a:r>
          </a:p>
          <a:p>
            <a:r>
              <a:rPr lang="en-US" dirty="0"/>
              <a:t>The remainder of the Hive discussion covers some </a:t>
            </a:r>
            <a:r>
              <a:rPr lang="en-US" dirty="0" err="1"/>
              <a:t>HiveQL</a:t>
            </a:r>
            <a:r>
              <a:rPr lang="en-US" dirty="0"/>
              <a:t> basics. From the command prompt, a user  enters the interactive Hive environment by simply entering </a:t>
            </a:r>
            <a:r>
              <a:rPr lang="en-US" b="1" dirty="0"/>
              <a:t>hive</a:t>
            </a:r>
            <a:r>
              <a:rPr lang="en-US" dirty="0"/>
              <a:t>:</a:t>
            </a:r>
          </a:p>
        </p:txBody>
      </p:sp>
      <p:pic>
        <p:nvPicPr>
          <p:cNvPr id="4" name="Picture 3"/>
          <p:cNvPicPr>
            <a:picLocks noChangeAspect="1"/>
          </p:cNvPicPr>
          <p:nvPr/>
        </p:nvPicPr>
        <p:blipFill>
          <a:blip r:embed="rId2"/>
          <a:stretch>
            <a:fillRect/>
          </a:stretch>
        </p:blipFill>
        <p:spPr>
          <a:xfrm>
            <a:off x="1303020" y="5394960"/>
            <a:ext cx="2886478" cy="428685"/>
          </a:xfrm>
          <a:prstGeom prst="rect">
            <a:avLst/>
          </a:prstGeom>
        </p:spPr>
      </p:pic>
    </p:spTree>
    <p:extLst>
      <p:ext uri="{BB962C8B-B14F-4D97-AF65-F5344CB8AC3E}">
        <p14:creationId xmlns:p14="http://schemas.microsoft.com/office/powerpoint/2010/main" val="365810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372" y="76200"/>
            <a:ext cx="9454209" cy="1096962"/>
          </a:xfrm>
        </p:spPr>
        <p:txBody>
          <a:bodyPr/>
          <a:lstStyle/>
          <a:p>
            <a:r>
              <a:rPr lang="en-US" b="1" dirty="0"/>
              <a:t>2.2 Hive                                                                                4/6</a:t>
            </a:r>
            <a:endParaRPr lang="en-US" dirty="0"/>
          </a:p>
        </p:txBody>
      </p:sp>
      <p:sp>
        <p:nvSpPr>
          <p:cNvPr id="3" name="Content Placeholder 2"/>
          <p:cNvSpPr>
            <a:spLocks noGrp="1"/>
          </p:cNvSpPr>
          <p:nvPr>
            <p:ph idx="1"/>
          </p:nvPr>
        </p:nvSpPr>
        <p:spPr>
          <a:xfrm>
            <a:off x="1104900" y="1600200"/>
            <a:ext cx="9982200" cy="1600200"/>
          </a:xfrm>
        </p:spPr>
        <p:txBody>
          <a:bodyPr>
            <a:normAutofit fontScale="92500"/>
          </a:bodyPr>
          <a:lstStyle/>
          <a:p>
            <a:r>
              <a:rPr lang="en-US" dirty="0"/>
              <a:t>A user can define new tables, query them, or summarize their contents.</a:t>
            </a:r>
          </a:p>
          <a:p>
            <a:r>
              <a:rPr lang="en-US" dirty="0"/>
              <a:t>To create a table called customer to store customer details. Because the table will be populated from an existing tab (‘\t’)-delimited HDFS file, this format is specified in the table creation query.</a:t>
            </a:r>
          </a:p>
        </p:txBody>
      </p:sp>
      <p:pic>
        <p:nvPicPr>
          <p:cNvPr id="4" name="Picture 3"/>
          <p:cNvPicPr>
            <a:picLocks noChangeAspect="1"/>
          </p:cNvPicPr>
          <p:nvPr/>
        </p:nvPicPr>
        <p:blipFill>
          <a:blip r:embed="rId2"/>
          <a:stretch>
            <a:fillRect/>
          </a:stretch>
        </p:blipFill>
        <p:spPr>
          <a:xfrm>
            <a:off x="1344550" y="3200400"/>
            <a:ext cx="5449060" cy="1467055"/>
          </a:xfrm>
          <a:prstGeom prst="rect">
            <a:avLst/>
          </a:prstGeom>
        </p:spPr>
      </p:pic>
      <p:sp>
        <p:nvSpPr>
          <p:cNvPr id="5" name="TextBox 4"/>
          <p:cNvSpPr txBox="1"/>
          <p:nvPr/>
        </p:nvSpPr>
        <p:spPr>
          <a:xfrm>
            <a:off x="883920" y="4667455"/>
            <a:ext cx="8768170" cy="646331"/>
          </a:xfrm>
          <a:prstGeom prst="rect">
            <a:avLst/>
          </a:prstGeom>
          <a:noFill/>
        </p:spPr>
        <p:txBody>
          <a:bodyPr wrap="none" rtlCol="0">
            <a:spAutoFit/>
          </a:bodyPr>
          <a:lstStyle/>
          <a:p>
            <a:r>
              <a:rPr lang="en-US" dirty="0" err="1"/>
              <a:t>HiveQL</a:t>
            </a:r>
            <a:r>
              <a:rPr lang="en-US" dirty="0"/>
              <a:t> query is executed to count the number of records in the newly created table,</a:t>
            </a:r>
          </a:p>
          <a:p>
            <a:r>
              <a:rPr lang="en-US" dirty="0"/>
              <a:t>customer. </a:t>
            </a:r>
          </a:p>
        </p:txBody>
      </p:sp>
      <p:pic>
        <p:nvPicPr>
          <p:cNvPr id="7" name="Picture 6"/>
          <p:cNvPicPr>
            <a:picLocks noChangeAspect="1"/>
          </p:cNvPicPr>
          <p:nvPr/>
        </p:nvPicPr>
        <p:blipFill>
          <a:blip r:embed="rId3"/>
          <a:stretch>
            <a:fillRect/>
          </a:stretch>
        </p:blipFill>
        <p:spPr>
          <a:xfrm>
            <a:off x="883920" y="5550795"/>
            <a:ext cx="7434191" cy="857157"/>
          </a:xfrm>
          <a:prstGeom prst="rect">
            <a:avLst/>
          </a:prstGeom>
        </p:spPr>
      </p:pic>
    </p:spTree>
    <p:extLst>
      <p:ext uri="{BB962C8B-B14F-4D97-AF65-F5344CB8AC3E}">
        <p14:creationId xmlns:p14="http://schemas.microsoft.com/office/powerpoint/2010/main" val="239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636" y="76200"/>
            <a:ext cx="9526946" cy="1096962"/>
          </a:xfrm>
        </p:spPr>
        <p:txBody>
          <a:bodyPr/>
          <a:lstStyle/>
          <a:p>
            <a:r>
              <a:rPr lang="en-US" b="1" dirty="0"/>
              <a:t>2.2 Hive                                                                                5/6</a:t>
            </a:r>
            <a:endParaRPr lang="en-US" dirty="0"/>
          </a:p>
        </p:txBody>
      </p:sp>
      <p:sp>
        <p:nvSpPr>
          <p:cNvPr id="3" name="Content Placeholder 2"/>
          <p:cNvSpPr>
            <a:spLocks noGrp="1"/>
          </p:cNvSpPr>
          <p:nvPr>
            <p:ph idx="1"/>
          </p:nvPr>
        </p:nvSpPr>
        <p:spPr>
          <a:xfrm>
            <a:off x="1104900" y="1600200"/>
            <a:ext cx="9982200" cy="2087880"/>
          </a:xfrm>
        </p:spPr>
        <p:txBody>
          <a:bodyPr>
            <a:normAutofit/>
          </a:bodyPr>
          <a:lstStyle/>
          <a:p>
            <a:r>
              <a:rPr lang="en-US" dirty="0"/>
              <a:t>Hive outperforms and scales better than most conventional database queries when querying large tables</a:t>
            </a:r>
          </a:p>
          <a:p>
            <a:r>
              <a:rPr lang="en-US" dirty="0"/>
              <a:t>To load the customer table with the contents of HDFS file, customer.txt, it is only necessary to provide the HDFS directory path to the file.</a:t>
            </a:r>
          </a:p>
        </p:txBody>
      </p:sp>
      <p:pic>
        <p:nvPicPr>
          <p:cNvPr id="4" name="Picture 3"/>
          <p:cNvPicPr>
            <a:picLocks noChangeAspect="1"/>
          </p:cNvPicPr>
          <p:nvPr/>
        </p:nvPicPr>
        <p:blipFill>
          <a:blip r:embed="rId2"/>
          <a:stretch>
            <a:fillRect/>
          </a:stretch>
        </p:blipFill>
        <p:spPr>
          <a:xfrm>
            <a:off x="1104900" y="3611036"/>
            <a:ext cx="6315956" cy="1552792"/>
          </a:xfrm>
          <a:prstGeom prst="rect">
            <a:avLst/>
          </a:prstGeom>
        </p:spPr>
      </p:pic>
    </p:spTree>
    <p:extLst>
      <p:ext uri="{BB962C8B-B14F-4D97-AF65-F5344CB8AC3E}">
        <p14:creationId xmlns:p14="http://schemas.microsoft.com/office/powerpoint/2010/main" val="93040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9485382" cy="1096962"/>
          </a:xfrm>
        </p:spPr>
        <p:txBody>
          <a:bodyPr/>
          <a:lstStyle/>
          <a:p>
            <a:r>
              <a:rPr lang="en-US" b="1" dirty="0"/>
              <a:t>2.2 Hive                                                                                6/6</a:t>
            </a:r>
            <a:endParaRPr lang="en-US" dirty="0"/>
          </a:p>
        </p:txBody>
      </p:sp>
      <p:sp>
        <p:nvSpPr>
          <p:cNvPr id="3" name="Content Placeholder 2"/>
          <p:cNvSpPr>
            <a:spLocks noGrp="1"/>
          </p:cNvSpPr>
          <p:nvPr>
            <p:ph idx="1"/>
          </p:nvPr>
        </p:nvSpPr>
        <p:spPr>
          <a:xfrm>
            <a:off x="883493" y="4250150"/>
            <a:ext cx="9982200" cy="2272029"/>
          </a:xfrm>
        </p:spPr>
        <p:txBody>
          <a:bodyPr>
            <a:normAutofit/>
          </a:bodyPr>
          <a:lstStyle/>
          <a:p>
            <a:r>
              <a:rPr lang="en-US" dirty="0"/>
              <a:t>Following are some Hive use cases:</a:t>
            </a:r>
          </a:p>
          <a:p>
            <a:pPr lvl="1"/>
            <a:r>
              <a:rPr lang="en-US" b="1" dirty="0"/>
              <a:t>Exploratory or ad-hoc analysis of HDFS data</a:t>
            </a:r>
          </a:p>
          <a:p>
            <a:pPr lvl="1"/>
            <a:r>
              <a:rPr lang="en-US" b="1" dirty="0"/>
              <a:t>Extracts or data feeds to reporting systems, dashboards, or data repositories such as </a:t>
            </a:r>
            <a:r>
              <a:rPr lang="en-US" b="1" dirty="0" err="1"/>
              <a:t>HBase</a:t>
            </a:r>
            <a:r>
              <a:rPr lang="en-US" b="1" dirty="0"/>
              <a:t>:</a:t>
            </a:r>
          </a:p>
          <a:p>
            <a:pPr lvl="1"/>
            <a:r>
              <a:rPr lang="en-US" b="1" dirty="0"/>
              <a:t>Combining external structured data to data already residing in HDFS:</a:t>
            </a:r>
            <a:endParaRPr lang="en-US" dirty="0"/>
          </a:p>
        </p:txBody>
      </p:sp>
      <p:pic>
        <p:nvPicPr>
          <p:cNvPr id="4" name="Picture 3"/>
          <p:cNvPicPr>
            <a:picLocks noChangeAspect="1"/>
          </p:cNvPicPr>
          <p:nvPr/>
        </p:nvPicPr>
        <p:blipFill>
          <a:blip r:embed="rId2"/>
          <a:stretch>
            <a:fillRect/>
          </a:stretch>
        </p:blipFill>
        <p:spPr>
          <a:xfrm>
            <a:off x="883920" y="1451760"/>
            <a:ext cx="5630061" cy="952633"/>
          </a:xfrm>
          <a:prstGeom prst="rect">
            <a:avLst/>
          </a:prstGeom>
        </p:spPr>
      </p:pic>
      <p:sp>
        <p:nvSpPr>
          <p:cNvPr id="5" name="TextBox 4"/>
          <p:cNvSpPr txBox="1"/>
          <p:nvPr/>
        </p:nvSpPr>
        <p:spPr>
          <a:xfrm>
            <a:off x="883493" y="2386112"/>
            <a:ext cx="4339714" cy="369332"/>
          </a:xfrm>
          <a:prstGeom prst="rect">
            <a:avLst/>
          </a:prstGeom>
          <a:noFill/>
        </p:spPr>
        <p:txBody>
          <a:bodyPr wrap="none" rtlCol="0">
            <a:spAutoFit/>
          </a:bodyPr>
          <a:lstStyle/>
          <a:p>
            <a:r>
              <a:rPr lang="en-US" dirty="0"/>
              <a:t>To exit the Hive interactive environment</a:t>
            </a:r>
          </a:p>
        </p:txBody>
      </p:sp>
      <p:pic>
        <p:nvPicPr>
          <p:cNvPr id="6" name="Picture 5"/>
          <p:cNvPicPr>
            <a:picLocks noChangeAspect="1"/>
          </p:cNvPicPr>
          <p:nvPr/>
        </p:nvPicPr>
        <p:blipFill>
          <a:blip r:embed="rId3"/>
          <a:stretch>
            <a:fillRect/>
          </a:stretch>
        </p:blipFill>
        <p:spPr>
          <a:xfrm>
            <a:off x="898209" y="2791210"/>
            <a:ext cx="2800741" cy="581106"/>
          </a:xfrm>
          <a:prstGeom prst="rect">
            <a:avLst/>
          </a:prstGeom>
        </p:spPr>
      </p:pic>
      <p:pic>
        <p:nvPicPr>
          <p:cNvPr id="7" name="Picture 6"/>
          <p:cNvPicPr>
            <a:picLocks noChangeAspect="1"/>
          </p:cNvPicPr>
          <p:nvPr/>
        </p:nvPicPr>
        <p:blipFill>
          <a:blip r:embed="rId4"/>
          <a:stretch>
            <a:fillRect/>
          </a:stretch>
        </p:blipFill>
        <p:spPr>
          <a:xfrm>
            <a:off x="898209" y="3187011"/>
            <a:ext cx="7039957" cy="924054"/>
          </a:xfrm>
          <a:prstGeom prst="rect">
            <a:avLst/>
          </a:prstGeom>
        </p:spPr>
      </p:pic>
    </p:spTree>
    <p:extLst>
      <p:ext uri="{BB962C8B-B14F-4D97-AF65-F5344CB8AC3E}">
        <p14:creationId xmlns:p14="http://schemas.microsoft.com/office/powerpoint/2010/main" val="157249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 </a:t>
            </a:r>
            <a:r>
              <a:rPr lang="en-US" b="1" dirty="0" err="1"/>
              <a:t>HBase</a:t>
            </a:r>
            <a:endParaRPr lang="en-US" dirty="0"/>
          </a:p>
        </p:txBody>
      </p:sp>
      <p:sp>
        <p:nvSpPr>
          <p:cNvPr id="3" name="Content Placeholder 2"/>
          <p:cNvSpPr>
            <a:spLocks noGrp="1"/>
          </p:cNvSpPr>
          <p:nvPr>
            <p:ph idx="1"/>
          </p:nvPr>
        </p:nvSpPr>
        <p:spPr/>
        <p:txBody>
          <a:bodyPr>
            <a:normAutofit lnSpcReduction="10000"/>
          </a:bodyPr>
          <a:lstStyle/>
          <a:p>
            <a:r>
              <a:rPr lang="en-US" dirty="0"/>
              <a:t>Capable of providing real-time read and write access to datasets with billions of rows and millions of columns</a:t>
            </a:r>
          </a:p>
          <a:p>
            <a:r>
              <a:rPr lang="en-US" dirty="0" err="1"/>
              <a:t>HBase</a:t>
            </a:r>
            <a:r>
              <a:rPr lang="en-US" dirty="0"/>
              <a:t> design is based on Google’s 2006 paper on </a:t>
            </a:r>
            <a:r>
              <a:rPr lang="en-US" dirty="0" err="1"/>
              <a:t>Bigtable</a:t>
            </a:r>
            <a:r>
              <a:rPr lang="en-US" dirty="0"/>
              <a:t>. Google used </a:t>
            </a:r>
            <a:r>
              <a:rPr lang="en-US" dirty="0" err="1"/>
              <a:t>Bigtable</a:t>
            </a:r>
            <a:r>
              <a:rPr lang="en-US" dirty="0"/>
              <a:t> to store Google product–specific data for sites such as Google Earth, which provides satellite images of the world. </a:t>
            </a:r>
            <a:r>
              <a:rPr lang="en-US" dirty="0" err="1"/>
              <a:t>Bigtable</a:t>
            </a:r>
            <a:r>
              <a:rPr lang="en-US" dirty="0"/>
              <a:t> was also used to store web crawler results, data for personalized search optimization, and website clickstream data. </a:t>
            </a:r>
            <a:r>
              <a:rPr lang="en-US" dirty="0" err="1"/>
              <a:t>Bigtable</a:t>
            </a:r>
            <a:r>
              <a:rPr lang="en-US" dirty="0"/>
              <a:t> was built on top of the Google File System</a:t>
            </a:r>
          </a:p>
          <a:p>
            <a:r>
              <a:rPr lang="en-US" dirty="0"/>
              <a:t>MapReduce was also utilized to process data into or out of a </a:t>
            </a:r>
            <a:r>
              <a:rPr lang="en-US" dirty="0" err="1"/>
              <a:t>Bigtable</a:t>
            </a:r>
            <a:r>
              <a:rPr lang="en-US" dirty="0"/>
              <a:t>. For example, the raw clickstream data was stored in a </a:t>
            </a:r>
            <a:r>
              <a:rPr lang="en-US" dirty="0" err="1"/>
              <a:t>Bigtable</a:t>
            </a:r>
            <a:r>
              <a:rPr lang="en-US" dirty="0"/>
              <a:t>. Periodically, a scheduled MapReduce job would run that would process and summarize the newly added clickstream data and append the results to a second </a:t>
            </a:r>
            <a:r>
              <a:rPr lang="en-US" dirty="0" err="1"/>
              <a:t>Bigtable</a:t>
            </a:r>
            <a:r>
              <a:rPr lang="en-US" dirty="0"/>
              <a:t> </a:t>
            </a:r>
          </a:p>
        </p:txBody>
      </p:sp>
    </p:spTree>
    <p:extLst>
      <p:ext uri="{BB962C8B-B14F-4D97-AF65-F5344CB8AC3E}">
        <p14:creationId xmlns:p14="http://schemas.microsoft.com/office/powerpoint/2010/main" val="108245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t>HBase</a:t>
            </a:r>
            <a:r>
              <a:rPr lang="en-US" b="1" i="1" dirty="0"/>
              <a:t> Architecture and Data Model                              1/10</a:t>
            </a:r>
            <a:endParaRPr lang="en-US" dirty="0"/>
          </a:p>
        </p:txBody>
      </p:sp>
      <p:sp>
        <p:nvSpPr>
          <p:cNvPr id="3" name="Content Placeholder 2"/>
          <p:cNvSpPr>
            <a:spLocks noGrp="1"/>
          </p:cNvSpPr>
          <p:nvPr>
            <p:ph idx="1"/>
          </p:nvPr>
        </p:nvSpPr>
        <p:spPr/>
        <p:txBody>
          <a:bodyPr/>
          <a:lstStyle/>
          <a:p>
            <a:r>
              <a:rPr lang="en-US" dirty="0" err="1"/>
              <a:t>HBase</a:t>
            </a:r>
            <a:r>
              <a:rPr lang="en-US" dirty="0"/>
              <a:t> is a data store that is intended to be distributed across a cluster of nodes. </a:t>
            </a:r>
          </a:p>
          <a:p>
            <a:r>
              <a:rPr lang="en-US" dirty="0"/>
              <a:t>Like Hadoop and many of its related Apache projects, </a:t>
            </a:r>
            <a:r>
              <a:rPr lang="en-US" dirty="0" err="1"/>
              <a:t>HBase</a:t>
            </a:r>
            <a:r>
              <a:rPr lang="en-US" dirty="0"/>
              <a:t> is built upon HDFS and achieves its real-time access speeds by sharing the workload over a large number of nodes in a distributed cluster An </a:t>
            </a:r>
            <a:r>
              <a:rPr lang="en-US" dirty="0" err="1"/>
              <a:t>HBase</a:t>
            </a:r>
            <a:r>
              <a:rPr lang="en-US" dirty="0"/>
              <a:t> table consists of rows and columns. </a:t>
            </a:r>
          </a:p>
          <a:p>
            <a:r>
              <a:rPr lang="en-US" dirty="0"/>
              <a:t>An </a:t>
            </a:r>
            <a:r>
              <a:rPr lang="en-US" dirty="0" err="1"/>
              <a:t>HBase</a:t>
            </a:r>
            <a:r>
              <a:rPr lang="en-US" dirty="0"/>
              <a:t> table also has a third dimension, version, to maintain the different values of a row and column intersection over time.</a:t>
            </a:r>
          </a:p>
        </p:txBody>
      </p:sp>
    </p:spTree>
    <p:extLst>
      <p:ext uri="{BB962C8B-B14F-4D97-AF65-F5344CB8AC3E}">
        <p14:creationId xmlns:p14="http://schemas.microsoft.com/office/powerpoint/2010/main" val="338346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t>HBase</a:t>
            </a:r>
            <a:r>
              <a:rPr lang="en-US" b="1" i="1" dirty="0"/>
              <a:t> Architecture and Data Model                              2/10</a:t>
            </a:r>
            <a:endParaRPr lang="en-US" dirty="0"/>
          </a:p>
        </p:txBody>
      </p:sp>
      <p:sp>
        <p:nvSpPr>
          <p:cNvPr id="3" name="Content Placeholder 2"/>
          <p:cNvSpPr>
            <a:spLocks noGrp="1"/>
          </p:cNvSpPr>
          <p:nvPr>
            <p:ph idx="1"/>
          </p:nvPr>
        </p:nvSpPr>
        <p:spPr>
          <a:xfrm>
            <a:off x="1079004" y="1627262"/>
            <a:ext cx="4102596" cy="4572000"/>
          </a:xfrm>
        </p:spPr>
        <p:txBody>
          <a:bodyPr>
            <a:normAutofit/>
          </a:bodyPr>
          <a:lstStyle/>
          <a:p>
            <a:r>
              <a:rPr lang="en-US" dirty="0"/>
              <a:t>Figure 10-6, the customer can then select the appropriate address, add a new address, or delete any addresses that are no longer relevant.</a:t>
            </a:r>
          </a:p>
        </p:txBody>
      </p:sp>
      <p:pic>
        <p:nvPicPr>
          <p:cNvPr id="4" name="Picture 3"/>
          <p:cNvPicPr>
            <a:picLocks noChangeAspect="1"/>
          </p:cNvPicPr>
          <p:nvPr/>
        </p:nvPicPr>
        <p:blipFill>
          <a:blip r:embed="rId2"/>
          <a:stretch>
            <a:fillRect/>
          </a:stretch>
        </p:blipFill>
        <p:spPr>
          <a:xfrm>
            <a:off x="5181600" y="2042159"/>
            <a:ext cx="6555627" cy="3742205"/>
          </a:xfrm>
          <a:prstGeom prst="rect">
            <a:avLst/>
          </a:prstGeom>
        </p:spPr>
      </p:pic>
      <p:sp>
        <p:nvSpPr>
          <p:cNvPr id="5" name="TextBox 4"/>
          <p:cNvSpPr txBox="1"/>
          <p:nvPr/>
        </p:nvSpPr>
        <p:spPr>
          <a:xfrm>
            <a:off x="6095241" y="6014595"/>
            <a:ext cx="5865708" cy="369332"/>
          </a:xfrm>
          <a:prstGeom prst="rect">
            <a:avLst/>
          </a:prstGeom>
          <a:noFill/>
        </p:spPr>
        <p:txBody>
          <a:bodyPr wrap="none" rtlCol="0">
            <a:spAutoFit/>
          </a:bodyPr>
          <a:lstStyle/>
          <a:p>
            <a:r>
              <a:rPr lang="en-US" b="1" dirty="0"/>
              <a:t>FIGURE 10-6 </a:t>
            </a:r>
            <a:r>
              <a:rPr lang="en-US" i="1" dirty="0"/>
              <a:t>Choosing a shipping address at checkout</a:t>
            </a:r>
            <a:endParaRPr lang="en-US" dirty="0"/>
          </a:p>
        </p:txBody>
      </p:sp>
    </p:spTree>
    <p:extLst>
      <p:ext uri="{BB962C8B-B14F-4D97-AF65-F5344CB8AC3E}">
        <p14:creationId xmlns:p14="http://schemas.microsoft.com/office/powerpoint/2010/main" val="244660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t>HBase</a:t>
            </a:r>
            <a:r>
              <a:rPr lang="en-US" b="1" i="1" dirty="0"/>
              <a:t> Architecture and Data Model                              3/10</a:t>
            </a:r>
            <a:endParaRPr lang="en-US" dirty="0"/>
          </a:p>
        </p:txBody>
      </p:sp>
      <p:sp>
        <p:nvSpPr>
          <p:cNvPr id="3" name="Content Placeholder 2"/>
          <p:cNvSpPr>
            <a:spLocks noGrp="1"/>
          </p:cNvSpPr>
          <p:nvPr>
            <p:ph idx="1"/>
          </p:nvPr>
        </p:nvSpPr>
        <p:spPr/>
        <p:txBody>
          <a:bodyPr>
            <a:normAutofit/>
          </a:bodyPr>
          <a:lstStyle/>
          <a:p>
            <a:r>
              <a:rPr lang="en-US" dirty="0" err="1"/>
              <a:t>HBase</a:t>
            </a:r>
            <a:r>
              <a:rPr lang="en-US" dirty="0"/>
              <a:t> is built on top of HDFS. </a:t>
            </a:r>
            <a:r>
              <a:rPr lang="en-US" dirty="0" err="1"/>
              <a:t>HBase</a:t>
            </a:r>
            <a:r>
              <a:rPr lang="en-US" dirty="0"/>
              <a:t> uses a key/value structure to store the contents of an </a:t>
            </a:r>
            <a:r>
              <a:rPr lang="en-US" dirty="0" err="1"/>
              <a:t>HBase</a:t>
            </a:r>
            <a:r>
              <a:rPr lang="en-US" dirty="0"/>
              <a:t> table. Each value is the data to be stored at the intersection of the row, column, and version. Each key consists of the following elements </a:t>
            </a:r>
          </a:p>
          <a:p>
            <a:pPr lvl="1"/>
            <a:r>
              <a:rPr lang="en-US" dirty="0"/>
              <a:t>Row length</a:t>
            </a:r>
          </a:p>
          <a:p>
            <a:pPr lvl="1"/>
            <a:r>
              <a:rPr lang="en-US" dirty="0"/>
              <a:t>Row (sometimes called the row key)</a:t>
            </a:r>
          </a:p>
          <a:p>
            <a:pPr lvl="1"/>
            <a:r>
              <a:rPr lang="en-US" dirty="0"/>
              <a:t>Column family length</a:t>
            </a:r>
          </a:p>
          <a:p>
            <a:pPr lvl="1"/>
            <a:r>
              <a:rPr lang="en-US" dirty="0"/>
              <a:t>Column family</a:t>
            </a:r>
          </a:p>
          <a:p>
            <a:pPr lvl="1"/>
            <a:r>
              <a:rPr lang="en-US" dirty="0"/>
              <a:t>Column qualifier</a:t>
            </a:r>
          </a:p>
          <a:p>
            <a:pPr lvl="1"/>
            <a:r>
              <a:rPr lang="en-US" dirty="0"/>
              <a:t>Version</a:t>
            </a:r>
          </a:p>
          <a:p>
            <a:pPr lvl="1"/>
            <a:r>
              <a:rPr lang="en-US" dirty="0"/>
              <a:t>Key type</a:t>
            </a:r>
          </a:p>
        </p:txBody>
      </p:sp>
    </p:spTree>
    <p:extLst>
      <p:ext uri="{BB962C8B-B14F-4D97-AF65-F5344CB8AC3E}">
        <p14:creationId xmlns:p14="http://schemas.microsoft.com/office/powerpoint/2010/main" val="384279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t>HBase</a:t>
            </a:r>
            <a:r>
              <a:rPr lang="en-US" b="1" i="1" dirty="0"/>
              <a:t> Architecture and Data Model                              4/10</a:t>
            </a:r>
            <a:endParaRPr lang="en-US" dirty="0"/>
          </a:p>
        </p:txBody>
      </p:sp>
      <p:sp>
        <p:nvSpPr>
          <p:cNvPr id="3" name="Content Placeholder 2"/>
          <p:cNvSpPr>
            <a:spLocks noGrp="1"/>
          </p:cNvSpPr>
          <p:nvPr>
            <p:ph idx="1"/>
          </p:nvPr>
        </p:nvSpPr>
        <p:spPr/>
        <p:txBody>
          <a:bodyPr>
            <a:normAutofit fontScale="92500" lnSpcReduction="20000"/>
          </a:bodyPr>
          <a:lstStyle/>
          <a:p>
            <a:r>
              <a:rPr lang="en-US" b="1" i="1" dirty="0"/>
              <a:t>Row </a:t>
            </a:r>
            <a:r>
              <a:rPr lang="en-US" dirty="0"/>
              <a:t>is used as the primary attribute to access the contents of an </a:t>
            </a:r>
            <a:r>
              <a:rPr lang="en-US" dirty="0" err="1"/>
              <a:t>HBase</a:t>
            </a:r>
            <a:r>
              <a:rPr lang="en-US" dirty="0"/>
              <a:t> table. The row is the basis for how the data is distributed across the cluster and allows a query of an </a:t>
            </a:r>
            <a:r>
              <a:rPr lang="en-US" dirty="0" err="1"/>
              <a:t>HBase</a:t>
            </a:r>
            <a:r>
              <a:rPr lang="en-US" dirty="0"/>
              <a:t> table to quickly retrieve the desired elements</a:t>
            </a:r>
          </a:p>
          <a:p>
            <a:r>
              <a:rPr lang="en-US" b="1" dirty="0"/>
              <a:t>A column</a:t>
            </a:r>
            <a:r>
              <a:rPr lang="en-US" dirty="0"/>
              <a:t> in an </a:t>
            </a:r>
            <a:r>
              <a:rPr lang="en-US" dirty="0" err="1"/>
              <a:t>HBase</a:t>
            </a:r>
            <a:r>
              <a:rPr lang="en-US" dirty="0"/>
              <a:t> table is designated by the combination of the </a:t>
            </a:r>
            <a:r>
              <a:rPr lang="en-US" b="1" i="1" dirty="0"/>
              <a:t>column family </a:t>
            </a:r>
            <a:r>
              <a:rPr lang="en-US" dirty="0"/>
              <a:t>and the </a:t>
            </a:r>
            <a:r>
              <a:rPr lang="en-US" b="1" i="1" dirty="0"/>
              <a:t>column qualifier</a:t>
            </a:r>
          </a:p>
          <a:p>
            <a:r>
              <a:rPr lang="en-US" dirty="0"/>
              <a:t>A </a:t>
            </a:r>
            <a:r>
              <a:rPr lang="en-US" b="1" i="1" dirty="0"/>
              <a:t>cell </a:t>
            </a:r>
            <a:r>
              <a:rPr lang="en-US" dirty="0"/>
              <a:t>is the intersection of a row and a column in a table. The </a:t>
            </a:r>
            <a:r>
              <a:rPr lang="en-US" b="1" i="1" dirty="0"/>
              <a:t>version</a:t>
            </a:r>
            <a:r>
              <a:rPr lang="en-US" dirty="0"/>
              <a:t>, sometimes called the </a:t>
            </a:r>
            <a:r>
              <a:rPr lang="en-US" b="1" i="1" dirty="0"/>
              <a:t>timestamp</a:t>
            </a:r>
            <a:r>
              <a:rPr lang="en-US" dirty="0"/>
              <a:t>, provides the ability to maintain different values for a cell’s contents in </a:t>
            </a:r>
            <a:r>
              <a:rPr lang="en-US" dirty="0" err="1"/>
              <a:t>Hbase</a:t>
            </a:r>
            <a:endParaRPr lang="en-US" dirty="0"/>
          </a:p>
          <a:p>
            <a:r>
              <a:rPr lang="en-US" b="1" i="1" dirty="0"/>
              <a:t>Key type </a:t>
            </a:r>
            <a:r>
              <a:rPr lang="en-US" dirty="0"/>
              <a:t>is used to identify whether a particular key corresponds to a write operation to the </a:t>
            </a:r>
            <a:r>
              <a:rPr lang="en-US" dirty="0" err="1"/>
              <a:t>Hbase</a:t>
            </a:r>
            <a:r>
              <a:rPr lang="en-US" dirty="0"/>
              <a:t> table or a delete operation from the table. Technically, a delete from an </a:t>
            </a:r>
            <a:r>
              <a:rPr lang="en-US" dirty="0" err="1"/>
              <a:t>HBase</a:t>
            </a:r>
            <a:r>
              <a:rPr lang="en-US" dirty="0"/>
              <a:t> table is accomplished with a write to the table. The key type indicates the purpose of the write. For deletes, a tombstone marker is written to the table to indicate that all cell versions equal to or older than the specified timestamp should be deleted for the corresponding row and column </a:t>
            </a:r>
            <a:r>
              <a:rPr lang="en-US" dirty="0" err="1"/>
              <a:t>family:column</a:t>
            </a:r>
            <a:r>
              <a:rPr lang="en-US" dirty="0"/>
              <a:t> qualifier.</a:t>
            </a:r>
          </a:p>
        </p:txBody>
      </p:sp>
    </p:spTree>
    <p:extLst>
      <p:ext uri="{BB962C8B-B14F-4D97-AF65-F5344CB8AC3E}">
        <p14:creationId xmlns:p14="http://schemas.microsoft.com/office/powerpoint/2010/main" val="382232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t>HBase</a:t>
            </a:r>
            <a:r>
              <a:rPr lang="en-US" b="1" i="1" dirty="0"/>
              <a:t> Architecture and Data Model                              5/10</a:t>
            </a:r>
            <a:endParaRPr lang="en-US" dirty="0"/>
          </a:p>
        </p:txBody>
      </p:sp>
      <p:sp>
        <p:nvSpPr>
          <p:cNvPr id="3" name="Content Placeholder 2"/>
          <p:cNvSpPr>
            <a:spLocks noGrp="1"/>
          </p:cNvSpPr>
          <p:nvPr>
            <p:ph idx="1"/>
          </p:nvPr>
        </p:nvSpPr>
        <p:spPr>
          <a:xfrm>
            <a:off x="1104900" y="1600200"/>
            <a:ext cx="9982200" cy="1021080"/>
          </a:xfrm>
        </p:spPr>
        <p:txBody>
          <a:bodyPr>
            <a:normAutofit fontScale="77500" lnSpcReduction="20000"/>
          </a:bodyPr>
          <a:lstStyle/>
          <a:p>
            <a:r>
              <a:rPr lang="en-US" dirty="0"/>
              <a:t>User can enter the </a:t>
            </a:r>
            <a:r>
              <a:rPr lang="en-US" dirty="0" err="1"/>
              <a:t>HBase</a:t>
            </a:r>
            <a:r>
              <a:rPr lang="en-US" dirty="0"/>
              <a:t> shell environment by entering </a:t>
            </a:r>
            <a:r>
              <a:rPr lang="en-US" b="1" dirty="0" err="1"/>
              <a:t>hbase</a:t>
            </a:r>
            <a:r>
              <a:rPr lang="en-US" b="1" dirty="0"/>
              <a:t> shell </a:t>
            </a:r>
            <a:r>
              <a:rPr lang="en-US" dirty="0"/>
              <a:t>at the command prompt. </a:t>
            </a:r>
          </a:p>
          <a:p>
            <a:r>
              <a:rPr lang="en-US" b="1" dirty="0"/>
              <a:t>create </a:t>
            </a:r>
            <a:r>
              <a:rPr lang="en-US" dirty="0"/>
              <a:t>: create a new table in </a:t>
            </a:r>
            <a:r>
              <a:rPr lang="en-US" dirty="0" err="1"/>
              <a:t>HBase</a:t>
            </a:r>
            <a:r>
              <a:rPr lang="en-US" dirty="0"/>
              <a:t>. table- </a:t>
            </a:r>
            <a:r>
              <a:rPr lang="en-US" dirty="0" err="1"/>
              <a:t>my_table</a:t>
            </a:r>
            <a:r>
              <a:rPr lang="en-US" dirty="0"/>
              <a:t> can then be created as follows:</a:t>
            </a:r>
          </a:p>
        </p:txBody>
      </p:sp>
      <p:pic>
        <p:nvPicPr>
          <p:cNvPr id="4" name="Picture 3"/>
          <p:cNvPicPr>
            <a:picLocks noChangeAspect="1"/>
          </p:cNvPicPr>
          <p:nvPr/>
        </p:nvPicPr>
        <p:blipFill>
          <a:blip r:embed="rId3"/>
          <a:stretch>
            <a:fillRect/>
          </a:stretch>
        </p:blipFill>
        <p:spPr>
          <a:xfrm>
            <a:off x="1104899" y="2499360"/>
            <a:ext cx="10289314" cy="882694"/>
          </a:xfrm>
          <a:prstGeom prst="rect">
            <a:avLst/>
          </a:prstGeom>
        </p:spPr>
      </p:pic>
      <p:sp>
        <p:nvSpPr>
          <p:cNvPr id="5" name="TextBox 4"/>
          <p:cNvSpPr txBox="1"/>
          <p:nvPr/>
        </p:nvSpPr>
        <p:spPr>
          <a:xfrm>
            <a:off x="1104900" y="3599363"/>
            <a:ext cx="10289313"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Table has two column families, cf1 and cf2. </a:t>
            </a:r>
          </a:p>
          <a:p>
            <a:pPr marL="285750" indent="-285750">
              <a:buFont typeface="Arial" panose="020B0604020202020204" pitchFamily="34" charset="0"/>
              <a:buChar char="•"/>
            </a:pPr>
            <a:r>
              <a:rPr lang="en-US" sz="2000" dirty="0"/>
              <a:t>SPLITS option specifies how the table will be divided based on the row portion of the key. </a:t>
            </a:r>
          </a:p>
          <a:p>
            <a:pPr marL="285750" indent="-285750">
              <a:buFont typeface="Arial" panose="020B0604020202020204" pitchFamily="34" charset="0"/>
              <a:buChar char="•"/>
            </a:pPr>
            <a:r>
              <a:rPr lang="en-US" sz="2000" dirty="0"/>
              <a:t>Table is split into four parts, called </a:t>
            </a:r>
            <a:r>
              <a:rPr lang="en-US" sz="2000" b="1" i="1" dirty="0"/>
              <a:t>regions</a:t>
            </a:r>
            <a:r>
              <a:rPr lang="en-US" sz="2000" dirty="0"/>
              <a:t>. Rows less than 250000 are added to the first region; rows from 250000 to less than 500000 are added to the second region, and likewise for the remaining splits. </a:t>
            </a:r>
          </a:p>
        </p:txBody>
      </p:sp>
    </p:spTree>
    <p:extLst>
      <p:ext uri="{BB962C8B-B14F-4D97-AF65-F5344CB8AC3E}">
        <p14:creationId xmlns:p14="http://schemas.microsoft.com/office/powerpoint/2010/main" val="3462053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Analytics for Unstructured Data</a:t>
            </a:r>
            <a:endParaRPr lang="en-US" dirty="0"/>
          </a:p>
        </p:txBody>
      </p:sp>
      <p:sp>
        <p:nvSpPr>
          <p:cNvPr id="3" name="Content Placeholder 2"/>
          <p:cNvSpPr>
            <a:spLocks noGrp="1"/>
          </p:cNvSpPr>
          <p:nvPr>
            <p:ph idx="1"/>
          </p:nvPr>
        </p:nvSpPr>
        <p:spPr/>
        <p:txBody>
          <a:bodyPr/>
          <a:lstStyle/>
          <a:p>
            <a:r>
              <a:rPr lang="en-US" dirty="0"/>
              <a:t>Prior to conducting data analysis required data must be collected and processed to extract the useful information. Degree of initial processing and data preparation depends on the volume of data, as well as how straightforward it is to understand the structure of the data</a:t>
            </a:r>
          </a:p>
          <a:p>
            <a:r>
              <a:rPr lang="en-US" dirty="0"/>
              <a:t>Four types of data structures discussed</a:t>
            </a:r>
          </a:p>
          <a:p>
            <a:pPr lvl="1"/>
            <a:r>
              <a:rPr lang="en-US" b="1" dirty="0"/>
              <a:t>Structured: </a:t>
            </a:r>
            <a:r>
              <a:rPr lang="en-US" dirty="0"/>
              <a:t>A specific and consistent format (for example, a data table)</a:t>
            </a:r>
          </a:p>
          <a:p>
            <a:pPr lvl="1"/>
            <a:r>
              <a:rPr lang="en-US" b="1" dirty="0"/>
              <a:t>Semi-structured: </a:t>
            </a:r>
            <a:r>
              <a:rPr lang="en-US" dirty="0"/>
              <a:t>A self-describing format (for example, an XML file)</a:t>
            </a:r>
          </a:p>
          <a:p>
            <a:pPr lvl="1"/>
            <a:r>
              <a:rPr lang="en-US" b="1" dirty="0"/>
              <a:t>Quasi-structured: </a:t>
            </a:r>
            <a:r>
              <a:rPr lang="en-US" dirty="0"/>
              <a:t>A somewhat inconsistent format (for example, a hyperlink)</a:t>
            </a:r>
          </a:p>
          <a:p>
            <a:pPr lvl="1"/>
            <a:r>
              <a:rPr lang="en-US" b="1" dirty="0"/>
              <a:t>Unstructured: </a:t>
            </a:r>
            <a:r>
              <a:rPr lang="en-US" dirty="0"/>
              <a:t>An inconsistent format (for example, text or video)</a:t>
            </a:r>
          </a:p>
        </p:txBody>
      </p:sp>
    </p:spTree>
    <p:extLst>
      <p:ext uri="{BB962C8B-B14F-4D97-AF65-F5344CB8AC3E}">
        <p14:creationId xmlns:p14="http://schemas.microsoft.com/office/powerpoint/2010/main" val="202995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t>HBase</a:t>
            </a:r>
            <a:r>
              <a:rPr lang="en-US" b="1" i="1" dirty="0"/>
              <a:t> Architecture and Data Model                              6/10</a:t>
            </a:r>
            <a:endParaRPr lang="en-US" dirty="0"/>
          </a:p>
        </p:txBody>
      </p:sp>
      <p:sp>
        <p:nvSpPr>
          <p:cNvPr id="3" name="Content Placeholder 2"/>
          <p:cNvSpPr>
            <a:spLocks noGrp="1"/>
          </p:cNvSpPr>
          <p:nvPr>
            <p:ph idx="1"/>
          </p:nvPr>
        </p:nvSpPr>
        <p:spPr>
          <a:xfrm>
            <a:off x="1103382" y="1417320"/>
            <a:ext cx="4200031" cy="4313779"/>
          </a:xfrm>
        </p:spPr>
        <p:txBody>
          <a:bodyPr>
            <a:noAutofit/>
          </a:bodyPr>
          <a:lstStyle/>
          <a:p>
            <a:r>
              <a:rPr lang="en-US" sz="2000" dirty="0"/>
              <a:t>Column families help to define how the table will be physically stored. </a:t>
            </a:r>
          </a:p>
          <a:p>
            <a:r>
              <a:rPr lang="en-US" sz="2000" dirty="0" err="1"/>
              <a:t>HBase</a:t>
            </a:r>
            <a:r>
              <a:rPr lang="en-US" sz="2000" dirty="0"/>
              <a:t> table is split into regions, but each region is split into column families that are stored separately in HDFS. </a:t>
            </a:r>
          </a:p>
          <a:p>
            <a:r>
              <a:rPr lang="en-US" sz="2000" b="1" dirty="0" err="1"/>
              <a:t>hadoop</a:t>
            </a:r>
            <a:r>
              <a:rPr lang="en-US" sz="2000" b="1" dirty="0"/>
              <a:t> fs -ls -R /</a:t>
            </a:r>
            <a:r>
              <a:rPr lang="en-US" sz="2000" b="1" dirty="0" err="1"/>
              <a:t>hbase</a:t>
            </a:r>
            <a:r>
              <a:rPr lang="en-US" sz="2000" dirty="0"/>
              <a:t> shows how the </a:t>
            </a:r>
            <a:r>
              <a:rPr lang="en-US" sz="2000" dirty="0" err="1"/>
              <a:t>HBase</a:t>
            </a:r>
            <a:r>
              <a:rPr lang="en-US" sz="2000" dirty="0"/>
              <a:t> table, </a:t>
            </a:r>
            <a:r>
              <a:rPr lang="en-US" sz="2000" i="1" dirty="0" err="1"/>
              <a:t>my_table</a:t>
            </a:r>
            <a:r>
              <a:rPr lang="en-US" sz="2000" dirty="0"/>
              <a:t>, is stored in </a:t>
            </a:r>
            <a:r>
              <a:rPr lang="en-US" sz="2000" dirty="0" err="1"/>
              <a:t>HBase</a:t>
            </a:r>
            <a:r>
              <a:rPr lang="en-US" sz="2000" dirty="0"/>
              <a:t>.</a:t>
            </a:r>
          </a:p>
        </p:txBody>
      </p:sp>
      <p:pic>
        <p:nvPicPr>
          <p:cNvPr id="4" name="Picture 3"/>
          <p:cNvPicPr>
            <a:picLocks noChangeAspect="1"/>
          </p:cNvPicPr>
          <p:nvPr/>
        </p:nvPicPr>
        <p:blipFill>
          <a:blip r:embed="rId2"/>
          <a:stretch>
            <a:fillRect/>
          </a:stretch>
        </p:blipFill>
        <p:spPr>
          <a:xfrm>
            <a:off x="5393565" y="1610923"/>
            <a:ext cx="6403483" cy="4403511"/>
          </a:xfrm>
          <a:prstGeom prst="rect">
            <a:avLst/>
          </a:prstGeom>
        </p:spPr>
      </p:pic>
    </p:spTree>
    <p:extLst>
      <p:ext uri="{BB962C8B-B14F-4D97-AF65-F5344CB8AC3E}">
        <p14:creationId xmlns:p14="http://schemas.microsoft.com/office/powerpoint/2010/main" val="380601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t>HBase</a:t>
            </a:r>
            <a:r>
              <a:rPr lang="en-US" b="1" i="1" dirty="0"/>
              <a:t> Architecture and Data Model                              7/10</a:t>
            </a:r>
            <a:endParaRPr lang="en-US" dirty="0"/>
          </a:p>
        </p:txBody>
      </p:sp>
      <p:sp>
        <p:nvSpPr>
          <p:cNvPr id="3" name="Content Placeholder 2"/>
          <p:cNvSpPr>
            <a:spLocks noGrp="1"/>
          </p:cNvSpPr>
          <p:nvPr>
            <p:ph idx="1"/>
          </p:nvPr>
        </p:nvSpPr>
        <p:spPr>
          <a:xfrm>
            <a:off x="1104900" y="1600200"/>
            <a:ext cx="9982200" cy="1899116"/>
          </a:xfrm>
        </p:spPr>
        <p:txBody>
          <a:bodyPr>
            <a:normAutofit lnSpcReduction="10000"/>
          </a:bodyPr>
          <a:lstStyle/>
          <a:p>
            <a:r>
              <a:rPr lang="en-US" b="1" dirty="0"/>
              <a:t>put</a:t>
            </a:r>
            <a:r>
              <a:rPr lang="en-US" dirty="0"/>
              <a:t> command : Add data operation to the table. </a:t>
            </a:r>
          </a:p>
          <a:p>
            <a:r>
              <a:rPr lang="en-US" dirty="0"/>
              <a:t>Example: three put operations, data1 and data2 are entered into column qualifiers, cq1 and cq2, respectively, in column family cf1. The value data3 is entered into column qualifier cq3 in column family cf2.  The row is designated by row key 000700 in each operation.</a:t>
            </a:r>
          </a:p>
        </p:txBody>
      </p:sp>
      <p:pic>
        <p:nvPicPr>
          <p:cNvPr id="4" name="Picture 3"/>
          <p:cNvPicPr>
            <a:picLocks noChangeAspect="1"/>
          </p:cNvPicPr>
          <p:nvPr/>
        </p:nvPicPr>
        <p:blipFill>
          <a:blip r:embed="rId2"/>
          <a:stretch>
            <a:fillRect/>
          </a:stretch>
        </p:blipFill>
        <p:spPr>
          <a:xfrm>
            <a:off x="1317872" y="3499316"/>
            <a:ext cx="5563376" cy="2419688"/>
          </a:xfrm>
          <a:prstGeom prst="rect">
            <a:avLst/>
          </a:prstGeom>
        </p:spPr>
      </p:pic>
    </p:spTree>
    <p:extLst>
      <p:ext uri="{BB962C8B-B14F-4D97-AF65-F5344CB8AC3E}">
        <p14:creationId xmlns:p14="http://schemas.microsoft.com/office/powerpoint/2010/main" val="31851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t>HBase</a:t>
            </a:r>
            <a:r>
              <a:rPr lang="en-US" b="1" i="1" dirty="0"/>
              <a:t> Architecture and Data Model                              8/10</a:t>
            </a:r>
            <a:endParaRPr lang="en-US" dirty="0"/>
          </a:p>
        </p:txBody>
      </p:sp>
      <p:sp>
        <p:nvSpPr>
          <p:cNvPr id="3" name="Content Placeholder 2"/>
          <p:cNvSpPr>
            <a:spLocks noGrp="1"/>
          </p:cNvSpPr>
          <p:nvPr>
            <p:ph idx="1"/>
          </p:nvPr>
        </p:nvSpPr>
        <p:spPr>
          <a:xfrm>
            <a:off x="1104900" y="1600200"/>
            <a:ext cx="9982200" cy="990600"/>
          </a:xfrm>
        </p:spPr>
        <p:txBody>
          <a:bodyPr>
            <a:normAutofit fontScale="85000" lnSpcReduction="20000"/>
          </a:bodyPr>
          <a:lstStyle/>
          <a:p>
            <a:r>
              <a:rPr lang="en-US" b="1" dirty="0"/>
              <a:t>get </a:t>
            </a:r>
            <a:r>
              <a:rPr lang="en-US" dirty="0"/>
              <a:t>command: Retrieve data from </a:t>
            </a:r>
            <a:r>
              <a:rPr lang="en-US" dirty="0" err="1"/>
              <a:t>HBase</a:t>
            </a:r>
            <a:r>
              <a:rPr lang="en-US" dirty="0"/>
              <a:t> table. Get command returns the most recent version by default</a:t>
            </a:r>
          </a:p>
          <a:p>
            <a:r>
              <a:rPr lang="en-US" dirty="0"/>
              <a:t>Note : the timestamp defaults to the milliseconds since January 1, 1970.</a:t>
            </a:r>
          </a:p>
        </p:txBody>
      </p:sp>
      <p:pic>
        <p:nvPicPr>
          <p:cNvPr id="4" name="Picture 3"/>
          <p:cNvPicPr>
            <a:picLocks noChangeAspect="1"/>
          </p:cNvPicPr>
          <p:nvPr/>
        </p:nvPicPr>
        <p:blipFill>
          <a:blip r:embed="rId2"/>
          <a:stretch>
            <a:fillRect/>
          </a:stretch>
        </p:blipFill>
        <p:spPr>
          <a:xfrm>
            <a:off x="1104900" y="2590800"/>
            <a:ext cx="5229955" cy="1267002"/>
          </a:xfrm>
          <a:prstGeom prst="rect">
            <a:avLst/>
          </a:prstGeom>
        </p:spPr>
      </p:pic>
      <p:sp>
        <p:nvSpPr>
          <p:cNvPr id="5" name="TextBox 4"/>
          <p:cNvSpPr txBox="1"/>
          <p:nvPr/>
        </p:nvSpPr>
        <p:spPr>
          <a:xfrm>
            <a:off x="1104900" y="3857802"/>
            <a:ext cx="9523343" cy="646331"/>
          </a:xfrm>
          <a:prstGeom prst="rect">
            <a:avLst/>
          </a:prstGeom>
          <a:noFill/>
        </p:spPr>
        <p:txBody>
          <a:bodyPr wrap="square" rtlCol="0">
            <a:spAutoFit/>
          </a:bodyPr>
          <a:lstStyle/>
          <a:p>
            <a:r>
              <a:rPr lang="en-US" dirty="0"/>
              <a:t>Example: After executing a second put operation in the same row and column, a subsequent get provides the most recently added value of data4.</a:t>
            </a:r>
          </a:p>
        </p:txBody>
      </p:sp>
      <p:pic>
        <p:nvPicPr>
          <p:cNvPr id="6" name="Picture 5"/>
          <p:cNvPicPr>
            <a:picLocks noChangeAspect="1"/>
          </p:cNvPicPr>
          <p:nvPr/>
        </p:nvPicPr>
        <p:blipFill>
          <a:blip r:embed="rId3"/>
          <a:stretch>
            <a:fillRect/>
          </a:stretch>
        </p:blipFill>
        <p:spPr>
          <a:xfrm>
            <a:off x="1104900" y="4781132"/>
            <a:ext cx="5830114" cy="1819529"/>
          </a:xfrm>
          <a:prstGeom prst="rect">
            <a:avLst/>
          </a:prstGeom>
        </p:spPr>
      </p:pic>
    </p:spTree>
    <p:extLst>
      <p:ext uri="{BB962C8B-B14F-4D97-AF65-F5344CB8AC3E}">
        <p14:creationId xmlns:p14="http://schemas.microsoft.com/office/powerpoint/2010/main" val="202569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t>HBase</a:t>
            </a:r>
            <a:r>
              <a:rPr lang="en-US" b="1" i="1" dirty="0"/>
              <a:t> Architecture and Data Model                              9/10</a:t>
            </a:r>
            <a:endParaRPr lang="en-US" dirty="0"/>
          </a:p>
        </p:txBody>
      </p:sp>
      <p:sp>
        <p:nvSpPr>
          <p:cNvPr id="3" name="Content Placeholder 2"/>
          <p:cNvSpPr>
            <a:spLocks noGrp="1"/>
          </p:cNvSpPr>
          <p:nvPr>
            <p:ph idx="1"/>
          </p:nvPr>
        </p:nvSpPr>
        <p:spPr>
          <a:xfrm>
            <a:off x="1104900" y="1600200"/>
            <a:ext cx="9982200" cy="1021080"/>
          </a:xfrm>
        </p:spPr>
        <p:txBody>
          <a:bodyPr>
            <a:normAutofit fontScale="85000" lnSpcReduction="20000"/>
          </a:bodyPr>
          <a:lstStyle/>
          <a:p>
            <a:r>
              <a:rPr lang="en-US" dirty="0"/>
              <a:t>Get operation can provide multiple versions by specifying the number of versions to retrieve. </a:t>
            </a:r>
          </a:p>
          <a:p>
            <a:r>
              <a:rPr lang="en-US" dirty="0"/>
              <a:t>This example illustrates that the cells are presented in descending version order.</a:t>
            </a:r>
          </a:p>
        </p:txBody>
      </p:sp>
      <p:pic>
        <p:nvPicPr>
          <p:cNvPr id="4" name="Picture 3"/>
          <p:cNvPicPr>
            <a:picLocks noChangeAspect="1"/>
          </p:cNvPicPr>
          <p:nvPr/>
        </p:nvPicPr>
        <p:blipFill>
          <a:blip r:embed="rId2"/>
          <a:stretch>
            <a:fillRect/>
          </a:stretch>
        </p:blipFill>
        <p:spPr>
          <a:xfrm>
            <a:off x="1221594" y="2621280"/>
            <a:ext cx="6639852" cy="1295581"/>
          </a:xfrm>
          <a:prstGeom prst="rect">
            <a:avLst/>
          </a:prstGeom>
        </p:spPr>
      </p:pic>
      <p:sp>
        <p:nvSpPr>
          <p:cNvPr id="5" name="TextBox 4"/>
          <p:cNvSpPr txBox="1"/>
          <p:nvPr/>
        </p:nvSpPr>
        <p:spPr>
          <a:xfrm>
            <a:off x="899160" y="4014611"/>
            <a:ext cx="10974479" cy="923330"/>
          </a:xfrm>
          <a:prstGeom prst="rect">
            <a:avLst/>
          </a:prstGeom>
          <a:noFill/>
        </p:spPr>
        <p:txBody>
          <a:bodyPr wrap="none" rtlCol="0">
            <a:spAutoFit/>
          </a:bodyPr>
          <a:lstStyle/>
          <a:p>
            <a:r>
              <a:rPr lang="en-US" dirty="0"/>
              <a:t>A similar operation to the get command is scan. A scan retrieves all the rows between a specified</a:t>
            </a:r>
          </a:p>
          <a:p>
            <a:r>
              <a:rPr lang="en-US" dirty="0"/>
              <a:t>STARTROW and a STOPROW, but excluding the STOPROW. Note: if the STOPROW was set to 000700,</a:t>
            </a:r>
          </a:p>
          <a:p>
            <a:r>
              <a:rPr lang="en-US" dirty="0"/>
              <a:t>only row 000600 would have been returned.</a:t>
            </a:r>
          </a:p>
        </p:txBody>
      </p:sp>
      <p:pic>
        <p:nvPicPr>
          <p:cNvPr id="6" name="Picture 5"/>
          <p:cNvPicPr>
            <a:picLocks noChangeAspect="1"/>
          </p:cNvPicPr>
          <p:nvPr/>
        </p:nvPicPr>
        <p:blipFill>
          <a:blip r:embed="rId3"/>
          <a:stretch>
            <a:fillRect/>
          </a:stretch>
        </p:blipFill>
        <p:spPr>
          <a:xfrm>
            <a:off x="899160" y="4937941"/>
            <a:ext cx="6525536" cy="1733792"/>
          </a:xfrm>
          <a:prstGeom prst="rect">
            <a:avLst/>
          </a:prstGeom>
        </p:spPr>
      </p:pic>
    </p:spTree>
    <p:extLst>
      <p:ext uri="{BB962C8B-B14F-4D97-AF65-F5344CB8AC3E}">
        <p14:creationId xmlns:p14="http://schemas.microsoft.com/office/powerpoint/2010/main" val="88860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t>HBase</a:t>
            </a:r>
            <a:r>
              <a:rPr lang="en-US" b="1" i="1" dirty="0"/>
              <a:t> Architecture and Data Model                              10/10</a:t>
            </a:r>
            <a:endParaRPr lang="en-US" dirty="0"/>
          </a:p>
        </p:txBody>
      </p:sp>
      <p:sp>
        <p:nvSpPr>
          <p:cNvPr id="3" name="Content Placeholder 2"/>
          <p:cNvSpPr>
            <a:spLocks noGrp="1"/>
          </p:cNvSpPr>
          <p:nvPr>
            <p:ph idx="1"/>
          </p:nvPr>
        </p:nvSpPr>
        <p:spPr>
          <a:xfrm>
            <a:off x="1104900" y="1416676"/>
            <a:ext cx="9982200" cy="1021724"/>
          </a:xfrm>
        </p:spPr>
        <p:txBody>
          <a:bodyPr>
            <a:normAutofit/>
          </a:bodyPr>
          <a:lstStyle/>
          <a:p>
            <a:r>
              <a:rPr lang="en-US" sz="1800" b="1" dirty="0"/>
              <a:t>delete</a:t>
            </a:r>
            <a:r>
              <a:rPr lang="en-US" sz="1800" dirty="0"/>
              <a:t> command: delete data in the table</a:t>
            </a:r>
          </a:p>
          <a:p>
            <a:r>
              <a:rPr lang="en-US" sz="1800" dirty="0"/>
              <a:t>E.g. deletes the oldest entry for column cf2:cq3 for row 000700 by specifying the timestamp.</a:t>
            </a:r>
          </a:p>
        </p:txBody>
      </p:sp>
      <p:pic>
        <p:nvPicPr>
          <p:cNvPr id="4" name="Picture 3"/>
          <p:cNvPicPr>
            <a:picLocks noChangeAspect="1"/>
          </p:cNvPicPr>
          <p:nvPr/>
        </p:nvPicPr>
        <p:blipFill>
          <a:blip r:embed="rId2"/>
          <a:stretch>
            <a:fillRect/>
          </a:stretch>
        </p:blipFill>
        <p:spPr>
          <a:xfrm>
            <a:off x="911016" y="2438400"/>
            <a:ext cx="7535327" cy="2248214"/>
          </a:xfrm>
          <a:prstGeom prst="rect">
            <a:avLst/>
          </a:prstGeom>
        </p:spPr>
      </p:pic>
      <p:sp>
        <p:nvSpPr>
          <p:cNvPr id="7" name="TextBox 6"/>
          <p:cNvSpPr txBox="1"/>
          <p:nvPr/>
        </p:nvSpPr>
        <p:spPr>
          <a:xfrm>
            <a:off x="911016" y="4601484"/>
            <a:ext cx="10568021" cy="923330"/>
          </a:xfrm>
          <a:prstGeom prst="rect">
            <a:avLst/>
          </a:prstGeom>
          <a:noFill/>
        </p:spPr>
        <p:txBody>
          <a:bodyPr wrap="none" rtlCol="0">
            <a:spAutoFit/>
          </a:bodyPr>
          <a:lstStyle/>
          <a:p>
            <a:r>
              <a:rPr lang="en-US" dirty="0"/>
              <a:t>However, running a scan operation, with the RAW option set to true, reveals that the deleted entry</a:t>
            </a:r>
          </a:p>
          <a:p>
            <a:r>
              <a:rPr lang="en-US" dirty="0"/>
              <a:t>actually remains. The highlighted line illustrates the creation of a tombstone marker, which informs the</a:t>
            </a:r>
          </a:p>
          <a:p>
            <a:r>
              <a:rPr lang="en-US" dirty="0"/>
              <a:t>default get and scan operations to ignore all older cell versions of the particular row and column.</a:t>
            </a:r>
          </a:p>
        </p:txBody>
      </p:sp>
      <p:pic>
        <p:nvPicPr>
          <p:cNvPr id="8" name="Picture 7"/>
          <p:cNvPicPr>
            <a:picLocks noChangeAspect="1"/>
          </p:cNvPicPr>
          <p:nvPr/>
        </p:nvPicPr>
        <p:blipFill>
          <a:blip r:embed="rId3"/>
          <a:stretch>
            <a:fillRect/>
          </a:stretch>
        </p:blipFill>
        <p:spPr>
          <a:xfrm>
            <a:off x="911016" y="5632720"/>
            <a:ext cx="6668431" cy="638264"/>
          </a:xfrm>
          <a:prstGeom prst="rect">
            <a:avLst/>
          </a:prstGeom>
        </p:spPr>
      </p:pic>
    </p:spTree>
    <p:extLst>
      <p:ext uri="{BB962C8B-B14F-4D97-AF65-F5344CB8AC3E}">
        <p14:creationId xmlns:p14="http://schemas.microsoft.com/office/powerpoint/2010/main" val="193315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Use Cases for </a:t>
            </a:r>
            <a:r>
              <a:rPr lang="en-US" b="1" i="1" dirty="0" err="1"/>
              <a:t>Hbase</a:t>
            </a:r>
            <a:endParaRPr lang="en-US" dirty="0"/>
          </a:p>
        </p:txBody>
      </p:sp>
      <p:sp>
        <p:nvSpPr>
          <p:cNvPr id="3" name="Content Placeholder 2"/>
          <p:cNvSpPr>
            <a:spLocks noGrp="1"/>
          </p:cNvSpPr>
          <p:nvPr>
            <p:ph idx="1"/>
          </p:nvPr>
        </p:nvSpPr>
        <p:spPr>
          <a:xfrm>
            <a:off x="1104900" y="1600200"/>
            <a:ext cx="9982200" cy="1155879"/>
          </a:xfrm>
        </p:spPr>
        <p:txBody>
          <a:bodyPr>
            <a:normAutofit/>
          </a:bodyPr>
          <a:lstStyle/>
          <a:p>
            <a:r>
              <a:rPr lang="en-US" b="1" dirty="0"/>
              <a:t>Results from a web crawler : </a:t>
            </a:r>
            <a:r>
              <a:rPr lang="en-US" dirty="0"/>
              <a:t>As described in Google’s </a:t>
            </a:r>
            <a:r>
              <a:rPr lang="en-US" dirty="0" err="1"/>
              <a:t>Bigtable</a:t>
            </a:r>
            <a:r>
              <a:rPr lang="en-US" dirty="0"/>
              <a:t> paper, a common use case for a data store such as </a:t>
            </a:r>
            <a:r>
              <a:rPr lang="en-US" dirty="0" err="1"/>
              <a:t>HBase</a:t>
            </a:r>
            <a:r>
              <a:rPr lang="en-US" dirty="0"/>
              <a:t> is to store the </a:t>
            </a:r>
            <a:r>
              <a:rPr lang="en-US" b="1" dirty="0"/>
              <a:t>results from a web crawler.</a:t>
            </a:r>
            <a:endParaRPr lang="en-US" dirty="0"/>
          </a:p>
          <a:p>
            <a:endParaRPr lang="en-US" b="1" dirty="0"/>
          </a:p>
        </p:txBody>
      </p:sp>
      <p:pic>
        <p:nvPicPr>
          <p:cNvPr id="4" name="Picture 3"/>
          <p:cNvPicPr>
            <a:picLocks noChangeAspect="1"/>
          </p:cNvPicPr>
          <p:nvPr/>
        </p:nvPicPr>
        <p:blipFill>
          <a:blip r:embed="rId2"/>
          <a:stretch>
            <a:fillRect/>
          </a:stretch>
        </p:blipFill>
        <p:spPr>
          <a:xfrm>
            <a:off x="937475" y="2954348"/>
            <a:ext cx="6897063" cy="1152686"/>
          </a:xfrm>
          <a:prstGeom prst="rect">
            <a:avLst/>
          </a:prstGeom>
        </p:spPr>
      </p:pic>
      <p:sp>
        <p:nvSpPr>
          <p:cNvPr id="5" name="Content Placeholder 2"/>
          <p:cNvSpPr txBox="1">
            <a:spLocks/>
          </p:cNvSpPr>
          <p:nvPr/>
        </p:nvSpPr>
        <p:spPr>
          <a:xfrm>
            <a:off x="1103382" y="4305303"/>
            <a:ext cx="9982200" cy="1889292"/>
          </a:xfrm>
          <a:prstGeom prst="rect">
            <a:avLst/>
          </a:prstGeom>
        </p:spPr>
        <p:txBody>
          <a:bodyPr vert="horz" lIns="0" tIns="45720" rIns="0" bIns="45720" rtlCol="0">
            <a:normAutofit fontScale="850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Courier New" panose="02070309020205020404" pitchFamily="49" charset="0"/>
              <a:buChar char="o"/>
              <a:defRPr sz="2000" kern="1200" baseline="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v"/>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ü"/>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Ø"/>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b="1"/>
              <a:t>The storage and search access of messages</a:t>
            </a:r>
            <a:r>
              <a:rPr lang="en-US"/>
              <a:t>. In 2010, Facebook implemented such a system using HBase. At the time, Facebook’s system was handling more than 15 billion user-to-user messages per month and 120 billion chat messages per month.</a:t>
            </a:r>
          </a:p>
          <a:p>
            <a:pPr lvl="1"/>
            <a:r>
              <a:rPr lang="en-US"/>
              <a:t>The row was defined to be the user ID.</a:t>
            </a:r>
          </a:p>
          <a:p>
            <a:pPr lvl="1"/>
            <a:r>
              <a:rPr lang="en-US"/>
              <a:t>The column qualifier was set to a word that appears in the message.</a:t>
            </a:r>
          </a:p>
          <a:p>
            <a:pPr lvl="1"/>
            <a:r>
              <a:rPr lang="en-US"/>
              <a:t>The version was the message ID.</a:t>
            </a:r>
          </a:p>
          <a:p>
            <a:pPr lvl="1"/>
            <a:r>
              <a:rPr lang="en-US"/>
              <a:t>The cell’s content was the offset of the word in the message.</a:t>
            </a:r>
            <a:endParaRPr lang="en-US" dirty="0"/>
          </a:p>
        </p:txBody>
      </p:sp>
    </p:spTree>
    <p:extLst>
      <p:ext uri="{BB962C8B-B14F-4D97-AF65-F5344CB8AC3E}">
        <p14:creationId xmlns:p14="http://schemas.microsoft.com/office/powerpoint/2010/main" val="241690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Other </a:t>
            </a:r>
            <a:r>
              <a:rPr lang="en-US" b="1" i="1" dirty="0" err="1"/>
              <a:t>HBase</a:t>
            </a:r>
            <a:r>
              <a:rPr lang="en-US" b="1" i="1" dirty="0"/>
              <a:t> Usage Considerations</a:t>
            </a:r>
            <a:endParaRPr lang="en-US" dirty="0"/>
          </a:p>
        </p:txBody>
      </p:sp>
      <p:sp>
        <p:nvSpPr>
          <p:cNvPr id="3" name="Content Placeholder 2"/>
          <p:cNvSpPr>
            <a:spLocks noGrp="1"/>
          </p:cNvSpPr>
          <p:nvPr>
            <p:ph idx="1"/>
          </p:nvPr>
        </p:nvSpPr>
        <p:spPr/>
        <p:txBody>
          <a:bodyPr/>
          <a:lstStyle/>
          <a:p>
            <a:r>
              <a:rPr lang="en-US" dirty="0"/>
              <a:t>Following considerations are important for a successful implementation.</a:t>
            </a:r>
            <a:endParaRPr lang="en-US" b="1" dirty="0"/>
          </a:p>
          <a:p>
            <a:pPr lvl="1"/>
            <a:r>
              <a:rPr lang="en-US" b="1" dirty="0"/>
              <a:t>Java API</a:t>
            </a:r>
          </a:p>
          <a:p>
            <a:pPr lvl="1"/>
            <a:r>
              <a:rPr lang="en-US" b="1" dirty="0"/>
              <a:t>Column family and column qualifier names</a:t>
            </a:r>
          </a:p>
          <a:p>
            <a:pPr lvl="1"/>
            <a:r>
              <a:rPr lang="en-US" b="1" dirty="0"/>
              <a:t>Defining rows</a:t>
            </a:r>
          </a:p>
          <a:p>
            <a:pPr lvl="1"/>
            <a:r>
              <a:rPr lang="en-US" b="1" dirty="0"/>
              <a:t>Avoid creating sequential rows</a:t>
            </a:r>
          </a:p>
          <a:p>
            <a:pPr lvl="1"/>
            <a:r>
              <a:rPr lang="en-US" b="1" dirty="0"/>
              <a:t>Versioning control</a:t>
            </a:r>
          </a:p>
          <a:p>
            <a:pPr lvl="1"/>
            <a:r>
              <a:rPr lang="en-US" b="1" dirty="0"/>
              <a:t>Zookeeper:</a:t>
            </a:r>
            <a:endParaRPr lang="en-US" dirty="0"/>
          </a:p>
        </p:txBody>
      </p:sp>
    </p:spTree>
    <p:extLst>
      <p:ext uri="{BB962C8B-B14F-4D97-AF65-F5344CB8AC3E}">
        <p14:creationId xmlns:p14="http://schemas.microsoft.com/office/powerpoint/2010/main" val="394623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2.4 Mahout                                                                         1/2</a:t>
            </a:r>
            <a:endParaRPr lang="en-US" dirty="0"/>
          </a:p>
        </p:txBody>
      </p:sp>
      <p:sp>
        <p:nvSpPr>
          <p:cNvPr id="3" name="Content Placeholder 2"/>
          <p:cNvSpPr>
            <a:spLocks noGrp="1"/>
          </p:cNvSpPr>
          <p:nvPr>
            <p:ph idx="1"/>
          </p:nvPr>
        </p:nvSpPr>
        <p:spPr/>
        <p:txBody>
          <a:bodyPr>
            <a:normAutofit fontScale="85000" lnSpcReduction="20000"/>
          </a:bodyPr>
          <a:lstStyle/>
          <a:p>
            <a:r>
              <a:rPr lang="en-US" dirty="0"/>
              <a:t>To apply the analytical techniques within the Hadoop environment, an option is to use Apache Mahout. </a:t>
            </a:r>
          </a:p>
          <a:p>
            <a:r>
              <a:rPr lang="en-US" dirty="0"/>
              <a:t>Provides executable Java libraries to apply analytical techniques in a scalable manner to Big Data. It is the toolset that directs Hadoop, the elephant in this case, to yield meaningful analytic results.</a:t>
            </a:r>
          </a:p>
          <a:p>
            <a:r>
              <a:rPr lang="en-US" dirty="0"/>
              <a:t>Mahout provides Java code that implements the algorithms for several techniques in the following three categories</a:t>
            </a:r>
          </a:p>
          <a:p>
            <a:r>
              <a:rPr lang="en-US" dirty="0"/>
              <a:t>Classification:</a:t>
            </a:r>
          </a:p>
          <a:p>
            <a:r>
              <a:rPr lang="en-US" dirty="0"/>
              <a:t>Logistic regression</a:t>
            </a:r>
          </a:p>
          <a:p>
            <a:r>
              <a:rPr lang="en-US" dirty="0"/>
              <a:t>Naïve Bayes</a:t>
            </a:r>
          </a:p>
          <a:p>
            <a:r>
              <a:rPr lang="en-US" dirty="0"/>
              <a:t>Random forests</a:t>
            </a:r>
          </a:p>
          <a:p>
            <a:r>
              <a:rPr lang="en-US" dirty="0"/>
              <a:t>Hidden Markov models</a:t>
            </a:r>
          </a:p>
        </p:txBody>
      </p:sp>
    </p:spTree>
    <p:extLst>
      <p:ext uri="{BB962C8B-B14F-4D97-AF65-F5344CB8AC3E}">
        <p14:creationId xmlns:p14="http://schemas.microsoft.com/office/powerpoint/2010/main" val="65406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2.4 Mahout                                                                         2/2</a:t>
            </a:r>
            <a:endParaRPr lang="en-US" dirty="0"/>
          </a:p>
        </p:txBody>
      </p:sp>
      <p:sp>
        <p:nvSpPr>
          <p:cNvPr id="3" name="Content Placeholder 2"/>
          <p:cNvSpPr>
            <a:spLocks noGrp="1"/>
          </p:cNvSpPr>
          <p:nvPr>
            <p:ph idx="1"/>
          </p:nvPr>
        </p:nvSpPr>
        <p:spPr/>
        <p:txBody>
          <a:bodyPr/>
          <a:lstStyle/>
          <a:p>
            <a:r>
              <a:rPr lang="en-US" dirty="0"/>
              <a:t>Clustering:</a:t>
            </a:r>
          </a:p>
          <a:p>
            <a:pPr lvl="1"/>
            <a:r>
              <a:rPr lang="en-US" dirty="0"/>
              <a:t>Canopy clustering</a:t>
            </a:r>
          </a:p>
          <a:p>
            <a:pPr lvl="1"/>
            <a:r>
              <a:rPr lang="en-US" dirty="0"/>
              <a:t>K-means clustering</a:t>
            </a:r>
          </a:p>
          <a:p>
            <a:pPr lvl="1"/>
            <a:r>
              <a:rPr lang="en-US" dirty="0"/>
              <a:t>Fuzzy k-means</a:t>
            </a:r>
          </a:p>
          <a:p>
            <a:pPr lvl="1"/>
            <a:r>
              <a:rPr lang="en-US" dirty="0"/>
              <a:t>Expectation maximization (EM)</a:t>
            </a:r>
          </a:p>
          <a:p>
            <a:r>
              <a:rPr lang="en-US" dirty="0"/>
              <a:t>Recommenders/collaborative filtering:</a:t>
            </a:r>
          </a:p>
          <a:p>
            <a:r>
              <a:rPr lang="en-US" dirty="0" err="1"/>
              <a:t>Nondistributed</a:t>
            </a:r>
            <a:r>
              <a:rPr lang="en-US" dirty="0"/>
              <a:t> recommenders</a:t>
            </a:r>
          </a:p>
          <a:p>
            <a:r>
              <a:rPr lang="en-US" dirty="0"/>
              <a:t>Distributed item-based collaborative filtering</a:t>
            </a:r>
          </a:p>
          <a:p>
            <a:endParaRPr lang="en-US" dirty="0"/>
          </a:p>
        </p:txBody>
      </p:sp>
    </p:spTree>
    <p:extLst>
      <p:ext uri="{BB962C8B-B14F-4D97-AF65-F5344CB8AC3E}">
        <p14:creationId xmlns:p14="http://schemas.microsoft.com/office/powerpoint/2010/main" val="339912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Pivotal HD Enterprise with HAWQ                                  1/2</a:t>
            </a:r>
            <a:endParaRPr lang="en-US" dirty="0"/>
          </a:p>
        </p:txBody>
      </p:sp>
      <p:sp>
        <p:nvSpPr>
          <p:cNvPr id="3" name="Content Placeholder 2"/>
          <p:cNvSpPr>
            <a:spLocks noGrp="1"/>
          </p:cNvSpPr>
          <p:nvPr>
            <p:ph idx="1"/>
          </p:nvPr>
        </p:nvSpPr>
        <p:spPr/>
        <p:txBody>
          <a:bodyPr>
            <a:normAutofit/>
          </a:bodyPr>
          <a:lstStyle/>
          <a:p>
            <a:r>
              <a:rPr lang="en-US" dirty="0"/>
              <a:t>Pivotal HD Enterprise includes several Apache software components that have been presented in this chapter. </a:t>
            </a:r>
          </a:p>
          <a:p>
            <a:r>
              <a:rPr lang="en-US" dirty="0"/>
              <a:t>Additional Apache software includes the following:</a:t>
            </a:r>
          </a:p>
          <a:p>
            <a:pPr lvl="1"/>
            <a:r>
              <a:rPr lang="en-US" b="1" dirty="0" err="1"/>
              <a:t>Oozie</a:t>
            </a:r>
            <a:r>
              <a:rPr lang="en-US" b="1" dirty="0"/>
              <a:t>: </a:t>
            </a:r>
            <a:r>
              <a:rPr lang="en-US" dirty="0"/>
              <a:t>Manages Apache Hadoop jobs by acting as a workflow scheduler system</a:t>
            </a:r>
          </a:p>
          <a:p>
            <a:pPr lvl="1"/>
            <a:r>
              <a:rPr lang="en-US" b="1" dirty="0" err="1"/>
              <a:t>Sqoop</a:t>
            </a:r>
            <a:r>
              <a:rPr lang="en-US" b="1" dirty="0"/>
              <a:t>: </a:t>
            </a:r>
            <a:r>
              <a:rPr lang="en-US" dirty="0"/>
              <a:t>Efficiently moves data between Hadoop and relational databases</a:t>
            </a:r>
          </a:p>
          <a:p>
            <a:pPr lvl="1"/>
            <a:r>
              <a:rPr lang="en-US" b="1" dirty="0"/>
              <a:t>Flume: </a:t>
            </a:r>
            <a:r>
              <a:rPr lang="en-US" dirty="0"/>
              <a:t>Collects and aggregates streaming data (for example, log data)</a:t>
            </a:r>
          </a:p>
        </p:txBody>
      </p:sp>
    </p:spTree>
    <p:extLst>
      <p:ext uri="{BB962C8B-B14F-4D97-AF65-F5344CB8AC3E}">
        <p14:creationId xmlns:p14="http://schemas.microsoft.com/office/powerpoint/2010/main" val="234390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1.1 Use Cases</a:t>
            </a:r>
            <a:endParaRPr lang="en-US" dirty="0"/>
          </a:p>
        </p:txBody>
      </p:sp>
      <p:sp>
        <p:nvSpPr>
          <p:cNvPr id="3" name="Content Placeholder 2"/>
          <p:cNvSpPr>
            <a:spLocks noGrp="1"/>
          </p:cNvSpPr>
          <p:nvPr>
            <p:ph idx="1"/>
          </p:nvPr>
        </p:nvSpPr>
        <p:spPr/>
        <p:txBody>
          <a:bodyPr/>
          <a:lstStyle/>
          <a:p>
            <a:r>
              <a:rPr lang="en-US" dirty="0"/>
              <a:t>MapReduce paradigm offers the means to break a large task into smaller tasks, run tasks in parallel, and consolidate the outputs of the individual tasks into the final output.</a:t>
            </a:r>
          </a:p>
          <a:p>
            <a:r>
              <a:rPr lang="en-US" dirty="0"/>
              <a:t> Apache Hadoop includes a software implementation of MapReduce.</a:t>
            </a:r>
          </a:p>
          <a:p>
            <a:r>
              <a:rPr lang="en-US" b="1" i="1" dirty="0"/>
              <a:t>IBM Watson</a:t>
            </a:r>
            <a:r>
              <a:rPr lang="en-US" dirty="0"/>
              <a:t> </a:t>
            </a:r>
          </a:p>
          <a:p>
            <a:r>
              <a:rPr lang="en-US" b="1" i="1" dirty="0"/>
              <a:t>LinkedIn</a:t>
            </a:r>
          </a:p>
          <a:p>
            <a:r>
              <a:rPr lang="en-US" b="1" i="1" dirty="0"/>
              <a:t>Yahoo!</a:t>
            </a:r>
            <a:endParaRPr lang="en-US" dirty="0"/>
          </a:p>
        </p:txBody>
      </p:sp>
    </p:spTree>
    <p:extLst>
      <p:ext uri="{BB962C8B-B14F-4D97-AF65-F5344CB8AC3E}">
        <p14:creationId xmlns:p14="http://schemas.microsoft.com/office/powerpoint/2010/main" val="94382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Pivotal HD Enterprise with HAWQ                                  2/2</a:t>
            </a:r>
            <a:endParaRPr lang="en-US" dirty="0"/>
          </a:p>
        </p:txBody>
      </p:sp>
      <p:sp>
        <p:nvSpPr>
          <p:cNvPr id="3" name="Content Placeholder 2"/>
          <p:cNvSpPr>
            <a:spLocks noGrp="1"/>
          </p:cNvSpPr>
          <p:nvPr>
            <p:ph idx="1"/>
          </p:nvPr>
        </p:nvSpPr>
        <p:spPr>
          <a:xfrm>
            <a:off x="1104900" y="1600200"/>
            <a:ext cx="4884420" cy="4572000"/>
          </a:xfrm>
        </p:spPr>
        <p:txBody>
          <a:bodyPr/>
          <a:lstStyle/>
          <a:p>
            <a:r>
              <a:rPr lang="en-US" dirty="0"/>
              <a:t>Pivotal includes the following:</a:t>
            </a:r>
          </a:p>
          <a:p>
            <a:pPr lvl="1"/>
            <a:r>
              <a:rPr lang="en-US" b="1" dirty="0"/>
              <a:t>Command Center</a:t>
            </a:r>
          </a:p>
          <a:p>
            <a:pPr lvl="1"/>
            <a:r>
              <a:rPr lang="en-US" b="1" dirty="0" err="1"/>
              <a:t>Graphlab</a:t>
            </a:r>
            <a:r>
              <a:rPr lang="en-US" b="1" dirty="0"/>
              <a:t> on Open MPI (Message Passing Interface)</a:t>
            </a:r>
          </a:p>
          <a:p>
            <a:pPr lvl="1"/>
            <a:r>
              <a:rPr lang="en-US" b="1" dirty="0"/>
              <a:t>Hadoop Virtualization Extensions (HVE)</a:t>
            </a:r>
          </a:p>
          <a:p>
            <a:pPr lvl="1"/>
            <a:r>
              <a:rPr lang="en-US" b="1" dirty="0"/>
              <a:t>HAWQ (</a:t>
            </a:r>
            <a:r>
              <a:rPr lang="en-US" b="1" dirty="0" err="1"/>
              <a:t>HAdoop</a:t>
            </a:r>
            <a:r>
              <a:rPr lang="en-US" b="1" dirty="0"/>
              <a:t> With Query)</a:t>
            </a:r>
            <a:endParaRPr lang="en-US" dirty="0"/>
          </a:p>
        </p:txBody>
      </p:sp>
      <p:pic>
        <p:nvPicPr>
          <p:cNvPr id="4" name="Picture 3"/>
          <p:cNvPicPr>
            <a:picLocks noChangeAspect="1"/>
          </p:cNvPicPr>
          <p:nvPr/>
        </p:nvPicPr>
        <p:blipFill>
          <a:blip r:embed="rId2"/>
          <a:stretch>
            <a:fillRect/>
          </a:stretch>
        </p:blipFill>
        <p:spPr>
          <a:xfrm>
            <a:off x="6217921" y="1783080"/>
            <a:ext cx="5616106" cy="3145174"/>
          </a:xfrm>
          <a:prstGeom prst="rect">
            <a:avLst/>
          </a:prstGeom>
        </p:spPr>
      </p:pic>
      <p:sp>
        <p:nvSpPr>
          <p:cNvPr id="5" name="TextBox 4"/>
          <p:cNvSpPr txBox="1"/>
          <p:nvPr/>
        </p:nvSpPr>
        <p:spPr>
          <a:xfrm>
            <a:off x="6873240" y="5168840"/>
            <a:ext cx="5480988" cy="369332"/>
          </a:xfrm>
          <a:prstGeom prst="rect">
            <a:avLst/>
          </a:prstGeom>
          <a:noFill/>
        </p:spPr>
        <p:txBody>
          <a:bodyPr wrap="none" rtlCol="0">
            <a:spAutoFit/>
          </a:bodyPr>
          <a:lstStyle/>
          <a:p>
            <a:r>
              <a:rPr lang="en-US" b="1" dirty="0"/>
              <a:t>FIGURE 10-7 </a:t>
            </a:r>
            <a:r>
              <a:rPr lang="en-US" i="1" dirty="0"/>
              <a:t>Components of Pivotal HD Enterprise</a:t>
            </a:r>
            <a:endParaRPr lang="en-US" dirty="0"/>
          </a:p>
        </p:txBody>
      </p:sp>
    </p:spTree>
    <p:extLst>
      <p:ext uri="{BB962C8B-B14F-4D97-AF65-F5344CB8AC3E}">
        <p14:creationId xmlns:p14="http://schemas.microsoft.com/office/powerpoint/2010/main" val="2416946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9418" y="76200"/>
            <a:ext cx="9506164" cy="1096962"/>
          </a:xfrm>
        </p:spPr>
        <p:txBody>
          <a:bodyPr/>
          <a:lstStyle/>
          <a:p>
            <a:r>
              <a:rPr lang="en-US" b="1" dirty="0"/>
              <a:t>3 NoSQL                                                                              1/2</a:t>
            </a:r>
            <a:endParaRPr lang="en-US" dirty="0"/>
          </a:p>
        </p:txBody>
      </p:sp>
      <p:sp>
        <p:nvSpPr>
          <p:cNvPr id="3" name="Content Placeholder 2"/>
          <p:cNvSpPr>
            <a:spLocks noGrp="1"/>
          </p:cNvSpPr>
          <p:nvPr>
            <p:ph idx="1"/>
          </p:nvPr>
        </p:nvSpPr>
        <p:spPr/>
        <p:txBody>
          <a:bodyPr>
            <a:normAutofit lnSpcReduction="10000"/>
          </a:bodyPr>
          <a:lstStyle/>
          <a:p>
            <a:r>
              <a:rPr lang="en-US" dirty="0"/>
              <a:t>NoSQL (Not only Structured Query Language) is a term used to describe those data stores that are applied to unstructured data. </a:t>
            </a:r>
          </a:p>
          <a:p>
            <a:r>
              <a:rPr lang="en-US" dirty="0" err="1"/>
              <a:t>HBase</a:t>
            </a:r>
            <a:r>
              <a:rPr lang="en-US" dirty="0"/>
              <a:t> is such a tool that is ideal for storing  key/values in column families. </a:t>
            </a:r>
          </a:p>
          <a:p>
            <a:r>
              <a:rPr lang="en-US" dirty="0"/>
              <a:t>Power of NoSQL data stores is that as the size of the data grows, the implemented solution can scale by simply adding additional machines to the distributed system</a:t>
            </a:r>
          </a:p>
          <a:p>
            <a:r>
              <a:rPr lang="en-US" dirty="0"/>
              <a:t>Four major categories of NoSQL tools</a:t>
            </a:r>
          </a:p>
          <a:p>
            <a:pPr lvl="1"/>
            <a:r>
              <a:rPr lang="en-US" b="1" dirty="0"/>
              <a:t>Key/value stores</a:t>
            </a:r>
          </a:p>
          <a:p>
            <a:pPr lvl="1"/>
            <a:r>
              <a:rPr lang="en-US" b="1" dirty="0"/>
              <a:t>Document stores</a:t>
            </a:r>
          </a:p>
          <a:p>
            <a:pPr lvl="1"/>
            <a:r>
              <a:rPr lang="en-US" b="1" dirty="0"/>
              <a:t>Column family stores</a:t>
            </a:r>
          </a:p>
          <a:p>
            <a:pPr lvl="1"/>
            <a:r>
              <a:rPr lang="en-US" b="1" dirty="0"/>
              <a:t>Graph databases</a:t>
            </a:r>
            <a:endParaRPr lang="en-US" dirty="0"/>
          </a:p>
          <a:p>
            <a:pPr lvl="1"/>
            <a:endParaRPr lang="en-US" dirty="0"/>
          </a:p>
        </p:txBody>
      </p:sp>
    </p:spTree>
    <p:extLst>
      <p:ext uri="{BB962C8B-B14F-4D97-AF65-F5344CB8AC3E}">
        <p14:creationId xmlns:p14="http://schemas.microsoft.com/office/powerpoint/2010/main" val="108439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982" y="76200"/>
            <a:ext cx="9464600" cy="1096962"/>
          </a:xfrm>
        </p:spPr>
        <p:txBody>
          <a:bodyPr/>
          <a:lstStyle/>
          <a:p>
            <a:r>
              <a:rPr lang="en-US" b="1" dirty="0"/>
              <a:t>3 NoSQL                                                                              2/2</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04900" y="1600200"/>
            <a:ext cx="7976044" cy="4282440"/>
          </a:xfrm>
          <a:prstGeom prst="rect">
            <a:avLst/>
          </a:prstGeom>
        </p:spPr>
      </p:pic>
    </p:spTree>
    <p:extLst>
      <p:ext uri="{BB962C8B-B14F-4D97-AF65-F5344CB8AC3E}">
        <p14:creationId xmlns:p14="http://schemas.microsoft.com/office/powerpoint/2010/main" val="398230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154" y="76200"/>
            <a:ext cx="9433427" cy="1096962"/>
          </a:xfrm>
        </p:spPr>
        <p:txBody>
          <a:bodyPr/>
          <a:lstStyle/>
          <a:p>
            <a:r>
              <a:rPr lang="en-US" b="1" dirty="0"/>
              <a:t>Summary                                                                              1/3</a:t>
            </a:r>
            <a:endParaRPr lang="en-US" dirty="0"/>
          </a:p>
        </p:txBody>
      </p:sp>
      <p:sp>
        <p:nvSpPr>
          <p:cNvPr id="3" name="Content Placeholder 2"/>
          <p:cNvSpPr>
            <a:spLocks noGrp="1"/>
          </p:cNvSpPr>
          <p:nvPr>
            <p:ph idx="1"/>
          </p:nvPr>
        </p:nvSpPr>
        <p:spPr/>
        <p:txBody>
          <a:bodyPr>
            <a:normAutofit fontScale="92500" lnSpcReduction="20000"/>
          </a:bodyPr>
          <a:lstStyle/>
          <a:p>
            <a:r>
              <a:rPr lang="en-US" dirty="0"/>
              <a:t>MapReduce paradigm and its application in Big Data analytics. Specifically, it examined the implementation of MapReduce in Apache Hadoop</a:t>
            </a:r>
          </a:p>
          <a:p>
            <a:r>
              <a:rPr lang="en-US" dirty="0"/>
              <a:t>Power of MapReduce is realized with the use of the Hadoop Distributed File System (HDFS) to store data in a distributed system</a:t>
            </a:r>
          </a:p>
          <a:p>
            <a:r>
              <a:rPr lang="en-US" dirty="0"/>
              <a:t>The ability of run a MapReduce job on the data stored across a cluster of machines enables the parallel processing of petabytes or </a:t>
            </a:r>
            <a:r>
              <a:rPr lang="en-US" dirty="0" err="1"/>
              <a:t>exabytes</a:t>
            </a:r>
            <a:r>
              <a:rPr lang="en-US" dirty="0"/>
              <a:t> of data. Furthermore, by adding additional machines to the cluster, Hadoop can scale as the data volumes grow.</a:t>
            </a:r>
          </a:p>
          <a:p>
            <a:r>
              <a:rPr lang="en-US" dirty="0"/>
              <a:t>Examined several Apache projects within the Hadoop ecosystem. By providing a </a:t>
            </a:r>
            <a:r>
              <a:rPr lang="en-US" dirty="0" err="1"/>
              <a:t>higherlevel</a:t>
            </a:r>
            <a:r>
              <a:rPr lang="en-US" dirty="0"/>
              <a:t> programming language, Apache Pig and Hive simplify the code development by masking the underlying MapReduce logic to perform common data processing tasks such as filtering, joining datasets, and restructuring data. Once the data is properly conditioned within the Hadoop cluster, Apache Mahout can be used to conduct data analyses such as clustering, classification, and collaborative filtering.</a:t>
            </a:r>
          </a:p>
        </p:txBody>
      </p:sp>
    </p:spTree>
    <p:extLst>
      <p:ext uri="{BB962C8B-B14F-4D97-AF65-F5344CB8AC3E}">
        <p14:creationId xmlns:p14="http://schemas.microsoft.com/office/powerpoint/2010/main" val="3873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590" y="76200"/>
            <a:ext cx="9474991" cy="1096962"/>
          </a:xfrm>
        </p:spPr>
        <p:txBody>
          <a:bodyPr/>
          <a:lstStyle/>
          <a:p>
            <a:r>
              <a:rPr lang="en-US" b="1" dirty="0"/>
              <a:t>Summary                                                                              2/3</a:t>
            </a:r>
            <a:endParaRPr lang="en-US" dirty="0"/>
          </a:p>
        </p:txBody>
      </p:sp>
      <p:sp>
        <p:nvSpPr>
          <p:cNvPr id="3" name="Content Placeholder 2"/>
          <p:cNvSpPr>
            <a:spLocks noGrp="1"/>
          </p:cNvSpPr>
          <p:nvPr>
            <p:ph idx="1"/>
          </p:nvPr>
        </p:nvSpPr>
        <p:spPr/>
        <p:txBody>
          <a:bodyPr>
            <a:normAutofit/>
          </a:bodyPr>
          <a:lstStyle/>
          <a:p>
            <a:r>
              <a:rPr lang="en-US" dirty="0"/>
              <a:t>The strength of MapReduce in Apache Hadoop and the so far mentioned projects in the Hadoop ecosystem are in batch processing environments. When real-time processing, including read and writes, are required, Apache </a:t>
            </a:r>
            <a:r>
              <a:rPr lang="en-US" dirty="0" err="1"/>
              <a:t>HBase</a:t>
            </a:r>
            <a:r>
              <a:rPr lang="en-US" dirty="0"/>
              <a:t> is an option. </a:t>
            </a:r>
            <a:r>
              <a:rPr lang="en-US" dirty="0" err="1"/>
              <a:t>HBase</a:t>
            </a:r>
            <a:r>
              <a:rPr lang="en-US" dirty="0"/>
              <a:t> uses HDFS to store large volumes of data across the cluster, but it also maintains recent changes within memory to ensure the real-time availability of the latest data. </a:t>
            </a:r>
          </a:p>
          <a:p>
            <a:r>
              <a:rPr lang="en-US" dirty="0"/>
              <a:t>Whereas MapReduce in Hadoop, Pig, and Hive are more general-purpose tools that can address a wide range of tasks, </a:t>
            </a:r>
            <a:r>
              <a:rPr lang="en-US" dirty="0" err="1"/>
              <a:t>HBase</a:t>
            </a:r>
            <a:r>
              <a:rPr lang="en-US" dirty="0"/>
              <a:t> is a somewhat more purpose-specific tool. Data will be retrieved from and written to the </a:t>
            </a:r>
            <a:r>
              <a:rPr lang="en-US" dirty="0" err="1"/>
              <a:t>HBase</a:t>
            </a:r>
            <a:r>
              <a:rPr lang="en-US" dirty="0"/>
              <a:t> in a well-understood manner.</a:t>
            </a:r>
          </a:p>
        </p:txBody>
      </p:sp>
    </p:spTree>
    <p:extLst>
      <p:ext uri="{BB962C8B-B14F-4D97-AF65-F5344CB8AC3E}">
        <p14:creationId xmlns:p14="http://schemas.microsoft.com/office/powerpoint/2010/main" val="367796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154" y="76200"/>
            <a:ext cx="9433427" cy="1096962"/>
          </a:xfrm>
        </p:spPr>
        <p:txBody>
          <a:bodyPr/>
          <a:lstStyle/>
          <a:p>
            <a:r>
              <a:rPr lang="en-US" b="1" dirty="0"/>
              <a:t>Summary                                                                              3/3</a:t>
            </a:r>
            <a:endParaRPr lang="en-US" dirty="0"/>
          </a:p>
        </p:txBody>
      </p:sp>
      <p:sp>
        <p:nvSpPr>
          <p:cNvPr id="3" name="Content Placeholder 2"/>
          <p:cNvSpPr>
            <a:spLocks noGrp="1"/>
          </p:cNvSpPr>
          <p:nvPr>
            <p:ph idx="1"/>
          </p:nvPr>
        </p:nvSpPr>
        <p:spPr/>
        <p:txBody>
          <a:bodyPr/>
          <a:lstStyle/>
          <a:p>
            <a:r>
              <a:rPr lang="en-US" dirty="0" err="1"/>
              <a:t>HBase</a:t>
            </a:r>
            <a:r>
              <a:rPr lang="en-US" dirty="0"/>
              <a:t> is one example of the NoSQL (Not only Structured Query Language) data stores that are being developed to address specific Big Data use cases. Maintaining and traversing social network graphs are examples of relational databases not being the best choice as a data store. However, relational databases and SQL remain powerful and common tools and will be examined in more detail in Chapter 11</a:t>
            </a:r>
          </a:p>
        </p:txBody>
      </p:sp>
    </p:spTree>
    <p:extLst>
      <p:ext uri="{BB962C8B-B14F-4D97-AF65-F5344CB8AC3E}">
        <p14:creationId xmlns:p14="http://schemas.microsoft.com/office/powerpoint/2010/main" val="228986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282" y="76200"/>
            <a:ext cx="9350300" cy="1096962"/>
          </a:xfrm>
        </p:spPr>
        <p:txBody>
          <a:bodyPr/>
          <a:lstStyle/>
          <a:p>
            <a:r>
              <a:rPr lang="en-US" b="1" dirty="0"/>
              <a:t>1.2 MapReduce                                                                    1/2</a:t>
            </a:r>
            <a:endParaRPr lang="en-US" dirty="0"/>
          </a:p>
        </p:txBody>
      </p:sp>
      <p:sp>
        <p:nvSpPr>
          <p:cNvPr id="3" name="Content Placeholder 2"/>
          <p:cNvSpPr>
            <a:spLocks noGrp="1"/>
          </p:cNvSpPr>
          <p:nvPr>
            <p:ph idx="1"/>
          </p:nvPr>
        </p:nvSpPr>
        <p:spPr/>
        <p:txBody>
          <a:bodyPr>
            <a:normAutofit lnSpcReduction="10000"/>
          </a:bodyPr>
          <a:lstStyle/>
          <a:p>
            <a:r>
              <a:rPr lang="en-US" dirty="0"/>
              <a:t>MapReduce paradigm provides the means to break a large task into smaller tasks, run the tasks in parallel, and consolidate the outputs of the individual tasks into the final output. </a:t>
            </a:r>
          </a:p>
          <a:p>
            <a:r>
              <a:rPr lang="en-US" dirty="0"/>
              <a:t>MapReduce consists of two basic parts—a map step and a reduce step—detailed as follows:</a:t>
            </a:r>
          </a:p>
          <a:p>
            <a:pPr lvl="1"/>
            <a:r>
              <a:rPr lang="en-US" dirty="0"/>
              <a:t>Map:</a:t>
            </a:r>
          </a:p>
          <a:p>
            <a:pPr lvl="2"/>
            <a:r>
              <a:rPr lang="en-US" dirty="0"/>
              <a:t>Applies an operation to a piece of data</a:t>
            </a:r>
          </a:p>
          <a:p>
            <a:pPr lvl="2"/>
            <a:r>
              <a:rPr lang="en-US" dirty="0"/>
              <a:t>Provides some intermediate output</a:t>
            </a:r>
          </a:p>
          <a:p>
            <a:pPr lvl="1"/>
            <a:r>
              <a:rPr lang="en-US" dirty="0"/>
              <a:t>Reduce:</a:t>
            </a:r>
          </a:p>
          <a:p>
            <a:pPr lvl="2"/>
            <a:r>
              <a:rPr lang="en-US" dirty="0"/>
              <a:t>Consolidates the intermediate outputs from the map steps</a:t>
            </a:r>
          </a:p>
          <a:p>
            <a:pPr lvl="2"/>
            <a:r>
              <a:rPr lang="en-US" dirty="0"/>
              <a:t>Provides the final output</a:t>
            </a:r>
          </a:p>
          <a:p>
            <a:r>
              <a:rPr lang="en-US" dirty="0"/>
              <a:t>Each step uses key/value pairs, denoted as &lt;key, value&gt;, as input and output. It is useful to think of the key/value pairs as a simple ordered pair. The pairs can take fairly complex forms. </a:t>
            </a:r>
          </a:p>
        </p:txBody>
      </p:sp>
    </p:spTree>
    <p:extLst>
      <p:ext uri="{BB962C8B-B14F-4D97-AF65-F5344CB8AC3E}">
        <p14:creationId xmlns:p14="http://schemas.microsoft.com/office/powerpoint/2010/main" val="315730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154" y="76200"/>
            <a:ext cx="9433427" cy="1096962"/>
          </a:xfrm>
        </p:spPr>
        <p:txBody>
          <a:bodyPr/>
          <a:lstStyle/>
          <a:p>
            <a:r>
              <a:rPr lang="en-US" b="1" dirty="0"/>
              <a:t>1.2 MapReduce                                                                    2/2</a:t>
            </a:r>
            <a:endParaRPr lang="en-US" dirty="0"/>
          </a:p>
        </p:txBody>
      </p:sp>
      <p:sp>
        <p:nvSpPr>
          <p:cNvPr id="3" name="Content Placeholder 2"/>
          <p:cNvSpPr>
            <a:spLocks noGrp="1"/>
          </p:cNvSpPr>
          <p:nvPr>
            <p:ph idx="1"/>
          </p:nvPr>
        </p:nvSpPr>
        <p:spPr>
          <a:xfrm>
            <a:off x="1104900" y="4041057"/>
            <a:ext cx="9982200" cy="2668835"/>
          </a:xfrm>
        </p:spPr>
        <p:txBody>
          <a:bodyPr>
            <a:normAutofit fontScale="77500" lnSpcReduction="20000"/>
          </a:bodyPr>
          <a:lstStyle/>
          <a:p>
            <a:r>
              <a:rPr lang="en-US" dirty="0"/>
              <a:t>Map step parses the provided text string into individual words and emits a set of key/value pairs of the form &lt;word, 1&gt;. </a:t>
            </a:r>
          </a:p>
          <a:p>
            <a:r>
              <a:rPr lang="en-US" dirty="0"/>
              <a:t>For each unique key—in this example, word—the reduce step sums the 1 values and outputs the &lt;word, count&gt; key/value pairs. Because the word each appeared twice in the given line of text, the reduce step provides a corresponding key/value pair of &lt;each, 2&gt;.</a:t>
            </a:r>
          </a:p>
          <a:p>
            <a:r>
              <a:rPr lang="en-US" dirty="0"/>
              <a:t>Expanding on the word count example, the final output of a MapReduce process applied to a set of documents might have the key as an ordered pair and the value as an ordered tuple of length 2n. A possible representation of such a key/value pair follows:</a:t>
            </a:r>
          </a:p>
          <a:p>
            <a:pPr marL="457200" lvl="1" indent="0">
              <a:buNone/>
            </a:pPr>
            <a:r>
              <a:rPr lang="en-US" dirty="0"/>
              <a:t>&lt;(filename, </a:t>
            </a:r>
            <a:r>
              <a:rPr lang="en-US" dirty="0" err="1"/>
              <a:t>datetime</a:t>
            </a:r>
            <a:r>
              <a:rPr lang="en-US" dirty="0"/>
              <a:t>),(word1,5, word2,7,... , wordn,6)&gt;</a:t>
            </a:r>
          </a:p>
        </p:txBody>
      </p:sp>
      <p:pic>
        <p:nvPicPr>
          <p:cNvPr id="4" name="Picture 3"/>
          <p:cNvPicPr>
            <a:picLocks noChangeAspect="1"/>
          </p:cNvPicPr>
          <p:nvPr/>
        </p:nvPicPr>
        <p:blipFill>
          <a:blip r:embed="rId2"/>
          <a:stretch>
            <a:fillRect/>
          </a:stretch>
        </p:blipFill>
        <p:spPr>
          <a:xfrm>
            <a:off x="4159046" y="1411555"/>
            <a:ext cx="4763165" cy="2391109"/>
          </a:xfrm>
          <a:prstGeom prst="rect">
            <a:avLst/>
          </a:prstGeom>
        </p:spPr>
      </p:pic>
      <p:sp>
        <p:nvSpPr>
          <p:cNvPr id="5" name="TextBox 4"/>
          <p:cNvSpPr txBox="1"/>
          <p:nvPr/>
        </p:nvSpPr>
        <p:spPr>
          <a:xfrm>
            <a:off x="1489588" y="2072194"/>
            <a:ext cx="2669458" cy="923330"/>
          </a:xfrm>
          <a:prstGeom prst="rect">
            <a:avLst/>
          </a:prstGeom>
          <a:noFill/>
        </p:spPr>
        <p:txBody>
          <a:bodyPr wrap="square" rtlCol="0">
            <a:spAutoFit/>
          </a:bodyPr>
          <a:lstStyle/>
          <a:p>
            <a:r>
              <a:rPr lang="en-US" b="1" dirty="0"/>
              <a:t>FIGURE 10-1 </a:t>
            </a:r>
            <a:r>
              <a:rPr lang="en-US" i="1" dirty="0"/>
              <a:t>Example of how MapReduce works</a:t>
            </a:r>
            <a:endParaRPr lang="en-US" dirty="0"/>
          </a:p>
        </p:txBody>
      </p:sp>
    </p:spTree>
    <p:extLst>
      <p:ext uri="{BB962C8B-B14F-4D97-AF65-F5344CB8AC3E}">
        <p14:creationId xmlns:p14="http://schemas.microsoft.com/office/powerpoint/2010/main" val="155149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3718" y="76200"/>
            <a:ext cx="9391864" cy="1096962"/>
          </a:xfrm>
        </p:spPr>
        <p:txBody>
          <a:bodyPr/>
          <a:lstStyle/>
          <a:p>
            <a:r>
              <a:rPr lang="en-US" b="1" dirty="0"/>
              <a:t>1.3 Apache Hadoop                                                             1/2</a:t>
            </a:r>
            <a:endParaRPr lang="en-US" dirty="0"/>
          </a:p>
        </p:txBody>
      </p:sp>
      <p:sp>
        <p:nvSpPr>
          <p:cNvPr id="3" name="Content Placeholder 2"/>
          <p:cNvSpPr>
            <a:spLocks noGrp="1"/>
          </p:cNvSpPr>
          <p:nvPr>
            <p:ph idx="1"/>
          </p:nvPr>
        </p:nvSpPr>
        <p:spPr/>
        <p:txBody>
          <a:bodyPr>
            <a:normAutofit fontScale="92500" lnSpcReduction="10000"/>
          </a:bodyPr>
          <a:lstStyle/>
          <a:p>
            <a:r>
              <a:rPr lang="en-US" dirty="0"/>
              <a:t>MapReduce is a simple paradigm, not as easy to implement, especially in a distributed system. </a:t>
            </a:r>
          </a:p>
          <a:p>
            <a:r>
              <a:rPr lang="en-US" dirty="0"/>
              <a:t>Executing a MapReduce job (the MapReduce code run against some specified data) requires the management and coordination of several activities:</a:t>
            </a:r>
          </a:p>
          <a:p>
            <a:pPr lvl="1"/>
            <a:r>
              <a:rPr lang="en-US" dirty="0"/>
              <a:t>MapReduce jobs need to be scheduled based on the system’s workload.</a:t>
            </a:r>
          </a:p>
          <a:p>
            <a:pPr lvl="1"/>
            <a:r>
              <a:rPr lang="en-US" dirty="0"/>
              <a:t>Jobs need to be monitored and managed to ensure that any encountered errors are properly handled so that the job continues to execute if the system partially fails.</a:t>
            </a:r>
          </a:p>
          <a:p>
            <a:pPr lvl="1"/>
            <a:r>
              <a:rPr lang="en-US" dirty="0"/>
              <a:t>Input data needs to be spread across the cluster.</a:t>
            </a:r>
          </a:p>
          <a:p>
            <a:pPr lvl="1"/>
            <a:r>
              <a:rPr lang="en-US" dirty="0"/>
              <a:t>Map step processing of the input needs to be conducted across the distributed system, preferably on the same machines where the data resides.</a:t>
            </a:r>
          </a:p>
          <a:p>
            <a:pPr lvl="1"/>
            <a:r>
              <a:rPr lang="en-US" dirty="0"/>
              <a:t>Intermediate outputs from the numerous map steps need to be collected and provided to the proper machines for the reduce step execution.</a:t>
            </a:r>
          </a:p>
          <a:p>
            <a:pPr lvl="1"/>
            <a:r>
              <a:rPr lang="en-US" dirty="0"/>
              <a:t>Final output needs to be made available for use by another user, another application, or perhaps another MapReduce job.</a:t>
            </a:r>
          </a:p>
        </p:txBody>
      </p:sp>
    </p:spTree>
    <p:extLst>
      <p:ext uri="{BB962C8B-B14F-4D97-AF65-F5344CB8AC3E}">
        <p14:creationId xmlns:p14="http://schemas.microsoft.com/office/powerpoint/2010/main" val="93721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372" y="76200"/>
            <a:ext cx="9454209" cy="1096962"/>
          </a:xfrm>
        </p:spPr>
        <p:txBody>
          <a:bodyPr/>
          <a:lstStyle/>
          <a:p>
            <a:r>
              <a:rPr lang="en-US" b="1" dirty="0"/>
              <a:t>1.3 Apache Hadoop                                                             2/2</a:t>
            </a:r>
            <a:endParaRPr lang="en-US" dirty="0"/>
          </a:p>
        </p:txBody>
      </p:sp>
      <p:sp>
        <p:nvSpPr>
          <p:cNvPr id="3" name="Content Placeholder 2"/>
          <p:cNvSpPr>
            <a:spLocks noGrp="1"/>
          </p:cNvSpPr>
          <p:nvPr>
            <p:ph idx="1"/>
          </p:nvPr>
        </p:nvSpPr>
        <p:spPr/>
        <p:txBody>
          <a:bodyPr>
            <a:normAutofit lnSpcReduction="10000"/>
          </a:bodyPr>
          <a:lstStyle/>
          <a:p>
            <a:r>
              <a:rPr lang="en-US" dirty="0"/>
              <a:t>Apache Hadoop handles these activities and more. Many of these activities are transparent to the developer/user.</a:t>
            </a:r>
          </a:p>
          <a:p>
            <a:r>
              <a:rPr lang="en-US" dirty="0"/>
              <a:t>Origins of Hadoop began as a search engine called </a:t>
            </a:r>
            <a:r>
              <a:rPr lang="en-US" dirty="0" err="1"/>
              <a:t>Nutch</a:t>
            </a:r>
            <a:r>
              <a:rPr lang="en-US" dirty="0"/>
              <a:t>, developed by Doug Cutting and Mike </a:t>
            </a:r>
            <a:r>
              <a:rPr lang="en-US" dirty="0" err="1"/>
              <a:t>Cafarella</a:t>
            </a:r>
            <a:r>
              <a:rPr lang="en-US" dirty="0"/>
              <a:t>. </a:t>
            </a:r>
          </a:p>
          <a:p>
            <a:r>
              <a:rPr lang="en-US" dirty="0"/>
              <a:t>Based on two Google papers, versions of MapReduce and the Google File System were added to </a:t>
            </a:r>
            <a:r>
              <a:rPr lang="en-US" dirty="0" err="1"/>
              <a:t>Nutch</a:t>
            </a:r>
            <a:r>
              <a:rPr lang="en-US" dirty="0"/>
              <a:t> in 2004. </a:t>
            </a:r>
          </a:p>
          <a:p>
            <a:r>
              <a:rPr lang="en-US" dirty="0"/>
              <a:t>In 2006, Yahoo! hired Cutting, who helped to develop Hadoop based on the code in </a:t>
            </a:r>
            <a:r>
              <a:rPr lang="en-US" dirty="0" err="1"/>
              <a:t>Nutch</a:t>
            </a:r>
            <a:r>
              <a:rPr lang="en-US" dirty="0"/>
              <a:t>. </a:t>
            </a:r>
          </a:p>
          <a:p>
            <a:r>
              <a:rPr lang="en-US" dirty="0"/>
              <a:t>Name “Hadoop” came from the name of Cutting’s child’s stuffed toy elephant that also inspired the well-recognized symbol for the Hadoop project.</a:t>
            </a:r>
          </a:p>
        </p:txBody>
      </p:sp>
    </p:spTree>
    <p:extLst>
      <p:ext uri="{BB962C8B-B14F-4D97-AF65-F5344CB8AC3E}">
        <p14:creationId xmlns:p14="http://schemas.microsoft.com/office/powerpoint/2010/main" val="73424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23937</TotalTime>
  <Words>5507</Words>
  <Application>Microsoft Office PowerPoint</Application>
  <PresentationFormat>Widescreen</PresentationFormat>
  <Paragraphs>299</Paragraphs>
  <Slides>55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Courier New</vt:lpstr>
      <vt:lpstr>Euphemia</vt:lpstr>
      <vt:lpstr>Plantagenet Cherokee</vt:lpstr>
      <vt:lpstr>Wingdings</vt:lpstr>
      <vt:lpstr>Academic Literature 16x9</vt:lpstr>
      <vt:lpstr>Advanced Analytical Theory and Methods: MapReduce and Hadoop</vt:lpstr>
      <vt:lpstr>Objectives</vt:lpstr>
      <vt:lpstr>Content</vt:lpstr>
      <vt:lpstr>1 Analytics for Unstructured Data</vt:lpstr>
      <vt:lpstr>1.1 Use Cases</vt:lpstr>
      <vt:lpstr>1.2 MapReduce                                                                    1/2</vt:lpstr>
      <vt:lpstr>1.2 MapReduce                                                                    2/2</vt:lpstr>
      <vt:lpstr>1.3 Apache Hadoop                                                             1/2</vt:lpstr>
      <vt:lpstr>1.3 Apache Hadoop                                                             2/2</vt:lpstr>
      <vt:lpstr>Hadoop Distributed File System (HDFS)                         1/4</vt:lpstr>
      <vt:lpstr>Hadoop Distributed File System (HDFS)                         2/4</vt:lpstr>
      <vt:lpstr>Hadoop Distributed File System (HDFS)                         3/4</vt:lpstr>
      <vt:lpstr>Hadoop Distributed File System (HDFS)                         4/4</vt:lpstr>
      <vt:lpstr>Structuring a MapReduce Job in Hadoop                          1/3</vt:lpstr>
      <vt:lpstr>Structuring a MapReduce Job in Hadoop                          2/3</vt:lpstr>
      <vt:lpstr>Structuring a MapReduce Job in Hadoop                          3/3</vt:lpstr>
      <vt:lpstr>Additional Considerations in Structuring a MapReduce Job  1/3</vt:lpstr>
      <vt:lpstr>Additional Considerations in Structuring a MapReduce Job  2/3</vt:lpstr>
      <vt:lpstr>Additional Considerations in Structuring a MapReduce Job  3/3</vt:lpstr>
      <vt:lpstr>Developing and Executing a Hadoop MapReduce Program</vt:lpstr>
      <vt:lpstr>Yet Another Resource Negotiator (YARN)                         1/2</vt:lpstr>
      <vt:lpstr>Yet Another Resource Negotiator (YARN)                         2/2</vt:lpstr>
      <vt:lpstr>2 The Hadoop Ecosystem</vt:lpstr>
      <vt:lpstr>2.1 Pig                                                                                1/4</vt:lpstr>
      <vt:lpstr>2.1 Pig                                                                                2/4</vt:lpstr>
      <vt:lpstr>2.1 Pig                                                                                3/4</vt:lpstr>
      <vt:lpstr>2.1 Pig                                                                                4/4</vt:lpstr>
      <vt:lpstr>2.2 Hive                                                                                1/6</vt:lpstr>
      <vt:lpstr>2.2 Hive                                                                                2/6</vt:lpstr>
      <vt:lpstr>2.2 Hive                                                                                3/6</vt:lpstr>
      <vt:lpstr>2.2 Hive                                                                                4/6</vt:lpstr>
      <vt:lpstr>2.2 Hive                                                                                5/6</vt:lpstr>
      <vt:lpstr>2.2 Hive                                                                                6/6</vt:lpstr>
      <vt:lpstr>2.3 HBase</vt:lpstr>
      <vt:lpstr>HBase Architecture and Data Model                              1/10</vt:lpstr>
      <vt:lpstr>HBase Architecture and Data Model                              2/10</vt:lpstr>
      <vt:lpstr>HBase Architecture and Data Model                              3/10</vt:lpstr>
      <vt:lpstr>HBase Architecture and Data Model                              4/10</vt:lpstr>
      <vt:lpstr>HBase Architecture and Data Model                              5/10</vt:lpstr>
      <vt:lpstr>HBase Architecture and Data Model                              6/10</vt:lpstr>
      <vt:lpstr>HBase Architecture and Data Model                              7/10</vt:lpstr>
      <vt:lpstr>HBase Architecture and Data Model                              8/10</vt:lpstr>
      <vt:lpstr>HBase Architecture and Data Model                              9/10</vt:lpstr>
      <vt:lpstr>HBase Architecture and Data Model                              10/10</vt:lpstr>
      <vt:lpstr>Use Cases for Hbase</vt:lpstr>
      <vt:lpstr>Other HBase Usage Considerations</vt:lpstr>
      <vt:lpstr>2.4 Mahout                                                                         1/2</vt:lpstr>
      <vt:lpstr>2.4 Mahout                                                                         2/2</vt:lpstr>
      <vt:lpstr>Pivotal HD Enterprise with HAWQ                                  1/2</vt:lpstr>
      <vt:lpstr>Pivotal HD Enterprise with HAWQ                                  2/2</vt:lpstr>
      <vt:lpstr>3 NoSQL                                                                              1/2</vt:lpstr>
      <vt:lpstr>3 NoSQL                                                                              2/2</vt:lpstr>
      <vt:lpstr>Summary                                                                              1/3</vt:lpstr>
      <vt:lpstr>Summary                                                                              2/3</vt:lpstr>
      <vt:lpstr>Summary                                                                              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Chu Dinh Phu 2 (FE Ban NCPT)</cp:lastModifiedBy>
  <cp:revision>323</cp:revision>
  <dcterms:created xsi:type="dcterms:W3CDTF">2021-08-24T09:33:39Z</dcterms:created>
  <dcterms:modified xsi:type="dcterms:W3CDTF">2023-09-20T22:36:39Z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