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handoutMasterIdLst>
    <p:handoutMasterId r:id="rId45"/>
  </p:handoutMasterIdLst>
  <p:sldIdLst>
    <p:sldId id="256" r:id="rId5"/>
    <p:sldId id="269" r:id="rId6"/>
    <p:sldId id="257" r:id="rId7"/>
    <p:sldId id="285" r:id="rId8"/>
    <p:sldId id="286" r:id="rId9"/>
    <p:sldId id="289" r:id="rId10"/>
    <p:sldId id="290" r:id="rId11"/>
    <p:sldId id="291" r:id="rId12"/>
    <p:sldId id="292" r:id="rId13"/>
    <p:sldId id="288"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14" r:id="rId29"/>
    <p:sldId id="315" r:id="rId30"/>
    <p:sldId id="316" r:id="rId31"/>
    <p:sldId id="317" r:id="rId32"/>
    <p:sldId id="318" r:id="rId33"/>
    <p:sldId id="308" r:id="rId34"/>
    <p:sldId id="319" r:id="rId35"/>
    <p:sldId id="320" r:id="rId36"/>
    <p:sldId id="307" r:id="rId37"/>
    <p:sldId id="309" r:id="rId38"/>
    <p:sldId id="310" r:id="rId39"/>
    <p:sldId id="311" r:id="rId40"/>
    <p:sldId id="312" r:id="rId41"/>
    <p:sldId id="313" r:id="rId42"/>
    <p:sldId id="28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247" autoAdjust="0"/>
  </p:normalViewPr>
  <p:slideViewPr>
    <p:cSldViewPr snapToGrid="0" showGuides="1">
      <p:cViewPr varScale="1">
        <p:scale>
          <a:sx n="76" d="100"/>
          <a:sy n="76" d="100"/>
        </p:scale>
        <p:origin x="946" y="6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9/21/2023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9/21/2023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13</a:t>
            </a:fld>
            <a:endParaRPr lang="en-US"/>
          </a:p>
        </p:txBody>
      </p:sp>
    </p:spTree>
    <p:extLst>
      <p:ext uri="{BB962C8B-B14F-4D97-AF65-F5344CB8AC3E}">
        <p14:creationId xmlns:p14="http://schemas.microsoft.com/office/powerpoint/2010/main" val="94946500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9/21/2023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pic>
        <p:nvPicPr>
          <p:cNvPr id="9" name="Picture 8">
            <a:extLst>
              <a:ext uri="{FF2B5EF4-FFF2-40B4-BE49-F238E27FC236}">
                <a16:creationId xmlns:a16="http://schemas.microsoft.com/office/drawing/2014/main" id="{65702814-9346-8355-BC83-8783C6BCA4FB}"/>
              </a:ext>
            </a:extLst>
          </p:cNvPr>
          <p:cNvPicPr>
            <a:picLocks noChangeAspect="1"/>
          </p:cNvPicPr>
          <p:nvPr userDrawn="1"/>
        </p:nvPicPr>
        <p:blipFill>
          <a:blip r:embed="rId4"/>
          <a:stretch>
            <a:fillRect/>
          </a:stretch>
        </p:blipFill>
        <p:spPr>
          <a:xfrm>
            <a:off x="0" y="-28968"/>
            <a:ext cx="1552792" cy="733527"/>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idx="1"/>
          </p:nvPr>
        </p:nvSpPr>
        <p:spPr/>
        <p:txBody>
          <a:bodyPr/>
          <a:lstStyle>
            <a:lvl1pPr>
              <a:defRPr sz="2400" baseline="0"/>
            </a:lvl1pPr>
            <a:lvl2pPr marL="685800" indent="-228600">
              <a:buFont typeface="Courier New" panose="02070309020205020404" pitchFamily="49" charset="0"/>
              <a:buChar char="o"/>
              <a:defRPr sz="2000" baseline="0"/>
            </a:lvl2pPr>
            <a:lvl3pPr marL="1143000" indent="-228600">
              <a:buFont typeface="Wingdings" panose="05000000000000000000" pitchFamily="2" charset="2"/>
              <a:buChar char="v"/>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4" name="Picture 3">
            <a:extLst>
              <a:ext uri="{FF2B5EF4-FFF2-40B4-BE49-F238E27FC236}">
                <a16:creationId xmlns:a16="http://schemas.microsoft.com/office/drawing/2014/main" id="{91F946FD-7A68-DE83-E7D2-C322E6E3B976}"/>
              </a:ext>
            </a:extLst>
          </p:cNvPr>
          <p:cNvPicPr>
            <a:picLocks noChangeAspect="1"/>
          </p:cNvPicPr>
          <p:nvPr userDrawn="1"/>
        </p:nvPicPr>
        <p:blipFill>
          <a:blip r:embed="rId4"/>
          <a:stretch>
            <a:fillRect/>
          </a:stretch>
        </p:blipFill>
        <p:spPr>
          <a:xfrm>
            <a:off x="0" y="5868"/>
            <a:ext cx="1552792" cy="733527"/>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6" name="Picture 15">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63884" y="76200"/>
            <a:ext cx="2078984" cy="575433"/>
          </a:xfrm>
          <a:prstGeom prst="rect">
            <a:avLst/>
          </a:prstGeom>
          <a:noFill/>
          <a:ln w="9525">
            <a:noFill/>
            <a:miter lim="800000"/>
            <a:headEnd/>
            <a:tailEnd/>
          </a:ln>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9/21/2023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9/21/2023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9/21/2023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pic>
        <p:nvPicPr>
          <p:cNvPr id="5" name="Picture 4">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2"/>
          <a:srcRect/>
          <a:stretch>
            <a:fillRect/>
          </a:stretch>
        </p:blipFill>
        <p:spPr bwMode="auto">
          <a:xfrm>
            <a:off x="63884" y="76200"/>
            <a:ext cx="2078984" cy="575433"/>
          </a:xfrm>
          <a:prstGeom prst="rect">
            <a:avLst/>
          </a:prstGeom>
          <a:noFill/>
          <a:ln w="9525">
            <a:noFill/>
            <a:miter lim="800000"/>
            <a:headEnd/>
            <a:tailEnd/>
          </a:ln>
        </p:spPr>
      </p:pic>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9/21/2023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7A27AA54-5AD2-09CB-AF70-9451D36C58E3}"/>
              </a:ext>
            </a:extLst>
          </p:cNvPr>
          <p:cNvPicPr>
            <a:picLocks noChangeAspect="1"/>
          </p:cNvPicPr>
          <p:nvPr userDrawn="1"/>
        </p:nvPicPr>
        <p:blipFill>
          <a:blip r:embed="rId14"/>
          <a:stretch>
            <a:fillRect/>
          </a:stretch>
        </p:blipFill>
        <p:spPr>
          <a:xfrm>
            <a:off x="0" y="-8700"/>
            <a:ext cx="1657581" cy="743054"/>
          </a:xfrm>
          <a:prstGeom prst="rect">
            <a:avLst/>
          </a:prstGeom>
        </p:spPr>
      </p:pic>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6019800" cy="2219691"/>
          </a:xfrm>
        </p:spPr>
        <p:txBody>
          <a:bodyPr anchor="ctr">
            <a:normAutofit/>
          </a:bodyPr>
          <a:lstStyle/>
          <a:p>
            <a:r>
              <a:rPr lang="en-US" sz="2400" dirty="0"/>
              <a:t>Advanced Analytics—</a:t>
            </a:r>
            <a:br>
              <a:rPr lang="en-US" sz="2400" dirty="0"/>
            </a:br>
            <a:r>
              <a:rPr lang="en-US" sz="2400" dirty="0"/>
              <a:t>Technology and Tools:</a:t>
            </a:r>
            <a:br>
              <a:rPr lang="en-US" sz="2400" dirty="0"/>
            </a:br>
            <a:r>
              <a:rPr lang="en-US" sz="3600" dirty="0"/>
              <a:t>In-Database Analytics</a:t>
            </a:r>
            <a:endParaRPr lang="en-US" b="1" dirty="0"/>
          </a:p>
        </p:txBody>
      </p:sp>
      <p:sp>
        <p:nvSpPr>
          <p:cNvPr id="7" name="Subtitle 6"/>
          <p:cNvSpPr>
            <a:spLocks noGrp="1"/>
          </p:cNvSpPr>
          <p:nvPr>
            <p:ph type="subTitle" idx="1"/>
          </p:nvPr>
        </p:nvSpPr>
        <p:spPr/>
        <p:txBody>
          <a:bodyPr/>
          <a:lstStyle/>
          <a:p>
            <a:r>
              <a:rPr lang="en-US" dirty="0"/>
              <a:t>Author : FU</a:t>
            </a:r>
          </a:p>
          <a:p>
            <a:r>
              <a:rPr lang="en-US" dirty="0"/>
              <a:t>Date   : Mar-2022</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Grouping Extensions                                                      1/3</a:t>
            </a:r>
            <a:endParaRPr lang="en-US" dirty="0"/>
          </a:p>
        </p:txBody>
      </p:sp>
      <p:sp>
        <p:nvSpPr>
          <p:cNvPr id="3" name="Content Placeholder 2"/>
          <p:cNvSpPr>
            <a:spLocks noGrp="1"/>
          </p:cNvSpPr>
          <p:nvPr>
            <p:ph idx="1"/>
          </p:nvPr>
        </p:nvSpPr>
        <p:spPr>
          <a:xfrm>
            <a:off x="1104900" y="1600200"/>
            <a:ext cx="9982200" cy="2455606"/>
          </a:xfrm>
        </p:spPr>
        <p:txBody>
          <a:bodyPr>
            <a:normAutofit lnSpcReduction="10000"/>
          </a:bodyPr>
          <a:lstStyle/>
          <a:p>
            <a:r>
              <a:rPr lang="en-US" dirty="0"/>
              <a:t>COUNT() aggregate function was used to count the number of returned rows from a query. Such aggregate functions often summarize a dataset after applying some grouping operation to it. </a:t>
            </a:r>
          </a:p>
          <a:p>
            <a:r>
              <a:rPr lang="en-US" dirty="0"/>
              <a:t>For example, it may be desired to know the revenue by year or shipments per week. The following SQL query uses the SUM() aggregate function along with the GROUP BY operator to provide the top three ordered items based on </a:t>
            </a:r>
            <a:r>
              <a:rPr lang="en-US" i="1" dirty="0" err="1"/>
              <a:t>item_quantity</a:t>
            </a:r>
            <a:r>
              <a:rPr lang="en-US" dirty="0"/>
              <a:t>.</a:t>
            </a:r>
          </a:p>
        </p:txBody>
      </p:sp>
      <p:pic>
        <p:nvPicPr>
          <p:cNvPr id="4" name="Picture 3"/>
          <p:cNvPicPr>
            <a:picLocks noChangeAspect="1"/>
          </p:cNvPicPr>
          <p:nvPr/>
        </p:nvPicPr>
        <p:blipFill>
          <a:blip r:embed="rId2"/>
          <a:stretch>
            <a:fillRect/>
          </a:stretch>
        </p:blipFill>
        <p:spPr>
          <a:xfrm>
            <a:off x="1617155" y="4055806"/>
            <a:ext cx="5801535" cy="2419688"/>
          </a:xfrm>
          <a:prstGeom prst="rect">
            <a:avLst/>
          </a:prstGeom>
        </p:spPr>
      </p:pic>
    </p:spTree>
    <p:extLst>
      <p:ext uri="{BB962C8B-B14F-4D97-AF65-F5344CB8AC3E}">
        <p14:creationId xmlns:p14="http://schemas.microsoft.com/office/powerpoint/2010/main" val="124248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Grouping Extensions                                                      2/3</a:t>
            </a:r>
            <a:endParaRPr lang="en-US" dirty="0"/>
          </a:p>
        </p:txBody>
      </p:sp>
      <p:sp>
        <p:nvSpPr>
          <p:cNvPr id="3" name="Content Placeholder 2"/>
          <p:cNvSpPr>
            <a:spLocks noGrp="1"/>
          </p:cNvSpPr>
          <p:nvPr>
            <p:ph idx="1"/>
          </p:nvPr>
        </p:nvSpPr>
        <p:spPr>
          <a:xfrm>
            <a:off x="1104900" y="1600200"/>
            <a:ext cx="9982200" cy="2234381"/>
          </a:xfrm>
        </p:spPr>
        <p:txBody>
          <a:bodyPr>
            <a:normAutofit fontScale="92500" lnSpcReduction="20000"/>
          </a:bodyPr>
          <a:lstStyle/>
          <a:p>
            <a:r>
              <a:rPr lang="en-US" dirty="0"/>
              <a:t>GROUP BY can use the ROLLUP() operator to calculate subtotals and grand totals. </a:t>
            </a:r>
          </a:p>
          <a:p>
            <a:r>
              <a:rPr lang="en-US" dirty="0"/>
              <a:t>The following SQL query employs the previous query as a subquery in the WHERE clause to supply the number of items ordered by year for the top three items ordered overall. </a:t>
            </a:r>
          </a:p>
          <a:p>
            <a:r>
              <a:rPr lang="en-US" dirty="0"/>
              <a:t>ROLLUP operator provides the subtotals, which match the previous output for each </a:t>
            </a:r>
            <a:r>
              <a:rPr lang="en-US" i="1" dirty="0" err="1"/>
              <a:t>product_id</a:t>
            </a:r>
            <a:r>
              <a:rPr lang="en-US" dirty="0"/>
              <a:t>, as well as the grand total.</a:t>
            </a:r>
          </a:p>
        </p:txBody>
      </p:sp>
      <p:pic>
        <p:nvPicPr>
          <p:cNvPr id="4" name="Picture 3"/>
          <p:cNvPicPr>
            <a:picLocks noChangeAspect="1"/>
          </p:cNvPicPr>
          <p:nvPr/>
        </p:nvPicPr>
        <p:blipFill>
          <a:blip r:embed="rId2"/>
          <a:stretch>
            <a:fillRect/>
          </a:stretch>
        </p:blipFill>
        <p:spPr>
          <a:xfrm>
            <a:off x="1308293" y="3690150"/>
            <a:ext cx="6773220" cy="2486372"/>
          </a:xfrm>
          <a:prstGeom prst="rect">
            <a:avLst/>
          </a:prstGeom>
        </p:spPr>
      </p:pic>
    </p:spTree>
    <p:extLst>
      <p:ext uri="{BB962C8B-B14F-4D97-AF65-F5344CB8AC3E}">
        <p14:creationId xmlns:p14="http://schemas.microsoft.com/office/powerpoint/2010/main" val="274546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Grouping Extensions                                                      3/3</a:t>
            </a:r>
            <a:endParaRPr lang="en-US" dirty="0"/>
          </a:p>
        </p:txBody>
      </p:sp>
      <p:sp>
        <p:nvSpPr>
          <p:cNvPr id="3" name="Content Placeholder 2"/>
          <p:cNvSpPr>
            <a:spLocks noGrp="1"/>
          </p:cNvSpPr>
          <p:nvPr>
            <p:ph idx="1"/>
          </p:nvPr>
        </p:nvSpPr>
        <p:spPr>
          <a:xfrm>
            <a:off x="1104900" y="1600200"/>
            <a:ext cx="9982200" cy="1732935"/>
          </a:xfrm>
        </p:spPr>
        <p:txBody>
          <a:bodyPr>
            <a:normAutofit fontScale="92500" lnSpcReduction="10000"/>
          </a:bodyPr>
          <a:lstStyle/>
          <a:p>
            <a:r>
              <a:rPr lang="en-US" dirty="0"/>
              <a:t>CUBE operator expands on the functionality of the ROLLUP operator by providing subtotals for each column specified in the CUBE statement. </a:t>
            </a:r>
          </a:p>
          <a:p>
            <a:r>
              <a:rPr lang="en-US" dirty="0"/>
              <a:t>Modifying the prior query by replacing the ROLLUP operator with the CUBE operator results in the same output with the addition of the subtotals for each year.</a:t>
            </a:r>
          </a:p>
        </p:txBody>
      </p:sp>
      <p:pic>
        <p:nvPicPr>
          <p:cNvPr id="4" name="Picture 3"/>
          <p:cNvPicPr>
            <a:picLocks noChangeAspect="1"/>
          </p:cNvPicPr>
          <p:nvPr/>
        </p:nvPicPr>
        <p:blipFill>
          <a:blip r:embed="rId2"/>
          <a:stretch>
            <a:fillRect/>
          </a:stretch>
        </p:blipFill>
        <p:spPr>
          <a:xfrm>
            <a:off x="1536291" y="3333135"/>
            <a:ext cx="6582694" cy="2686425"/>
          </a:xfrm>
          <a:prstGeom prst="rect">
            <a:avLst/>
          </a:prstGeom>
        </p:spPr>
      </p:pic>
    </p:spTree>
    <p:extLst>
      <p:ext uri="{BB962C8B-B14F-4D97-AF65-F5344CB8AC3E}">
        <p14:creationId xmlns:p14="http://schemas.microsoft.com/office/powerpoint/2010/main" val="74168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In-Database Text Analysis                                             1/5</a:t>
            </a:r>
            <a:endParaRPr lang="en-US" dirty="0"/>
          </a:p>
        </p:txBody>
      </p:sp>
      <p:sp>
        <p:nvSpPr>
          <p:cNvPr id="3" name="Content Placeholder 2"/>
          <p:cNvSpPr>
            <a:spLocks noGrp="1"/>
          </p:cNvSpPr>
          <p:nvPr>
            <p:ph idx="1"/>
          </p:nvPr>
        </p:nvSpPr>
        <p:spPr>
          <a:xfrm>
            <a:off x="1104900" y="1600200"/>
            <a:ext cx="9982200" cy="1069258"/>
          </a:xfrm>
        </p:spPr>
        <p:txBody>
          <a:bodyPr>
            <a:noAutofit/>
          </a:bodyPr>
          <a:lstStyle/>
          <a:p>
            <a:r>
              <a:rPr lang="en-US" dirty="0"/>
              <a:t>SQL offers several basic text string functions as well as wildcard search functionality. </a:t>
            </a:r>
          </a:p>
          <a:p>
            <a:r>
              <a:rPr lang="en-US" dirty="0"/>
              <a:t>Related SELECT statements and their results enclosed in the SQL comment delimiters, /**/, include the following:</a:t>
            </a:r>
          </a:p>
        </p:txBody>
      </p:sp>
      <p:pic>
        <p:nvPicPr>
          <p:cNvPr id="4" name="Picture 3"/>
          <p:cNvPicPr>
            <a:picLocks noChangeAspect="1"/>
          </p:cNvPicPr>
          <p:nvPr/>
        </p:nvPicPr>
        <p:blipFill>
          <a:blip r:embed="rId3"/>
          <a:stretch>
            <a:fillRect/>
          </a:stretch>
        </p:blipFill>
        <p:spPr>
          <a:xfrm>
            <a:off x="1104900" y="3277574"/>
            <a:ext cx="6344535" cy="1438476"/>
          </a:xfrm>
          <a:prstGeom prst="rect">
            <a:avLst/>
          </a:prstGeom>
        </p:spPr>
      </p:pic>
      <p:sp>
        <p:nvSpPr>
          <p:cNvPr id="5" name="TextBox 4"/>
          <p:cNvSpPr txBox="1"/>
          <p:nvPr/>
        </p:nvSpPr>
        <p:spPr>
          <a:xfrm>
            <a:off x="1104900" y="5088193"/>
            <a:ext cx="10230175" cy="923330"/>
          </a:xfrm>
          <a:prstGeom prst="rect">
            <a:avLst/>
          </a:prstGeom>
          <a:noFill/>
        </p:spPr>
        <p:txBody>
          <a:bodyPr wrap="square" rtlCol="0">
            <a:spAutoFit/>
          </a:bodyPr>
          <a:lstStyle/>
          <a:p>
            <a:r>
              <a:rPr lang="en-US" b="1" i="1" dirty="0"/>
              <a:t>regular expressions: </a:t>
            </a:r>
            <a:r>
              <a:rPr lang="en-US" dirty="0"/>
              <a:t>dynamic and flexible tools for text analysis. their use in SQL queries to perform pattern matching. Table 11-1 includes several forms of the comparison</a:t>
            </a:r>
          </a:p>
          <a:p>
            <a:r>
              <a:rPr lang="en-US" dirty="0"/>
              <a:t>operator used with regular expressions and related SQL examples that produce a True result.</a:t>
            </a:r>
          </a:p>
        </p:txBody>
      </p:sp>
    </p:spTree>
    <p:extLst>
      <p:ext uri="{BB962C8B-B14F-4D97-AF65-F5344CB8AC3E}">
        <p14:creationId xmlns:p14="http://schemas.microsoft.com/office/powerpoint/2010/main" val="3355675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In-Database Text Analysis                                             2/5</a:t>
            </a:r>
            <a:endParaRPr lang="en-US" dirty="0"/>
          </a:p>
        </p:txBody>
      </p:sp>
      <p:sp>
        <p:nvSpPr>
          <p:cNvPr id="3" name="Content Placeholder 2"/>
          <p:cNvSpPr>
            <a:spLocks noGrp="1"/>
          </p:cNvSpPr>
          <p:nvPr>
            <p:ph idx="1"/>
          </p:nvPr>
        </p:nvSpPr>
        <p:spPr>
          <a:xfrm>
            <a:off x="1104900" y="4601496"/>
            <a:ext cx="9982200" cy="1570703"/>
          </a:xfrm>
        </p:spPr>
        <p:txBody>
          <a:bodyPr/>
          <a:lstStyle/>
          <a:p>
            <a:endParaRPr lang="en-US" dirty="0"/>
          </a:p>
        </p:txBody>
      </p:sp>
      <p:pic>
        <p:nvPicPr>
          <p:cNvPr id="4" name="Picture 3"/>
          <p:cNvPicPr>
            <a:picLocks noChangeAspect="1"/>
          </p:cNvPicPr>
          <p:nvPr/>
        </p:nvPicPr>
        <p:blipFill>
          <a:blip r:embed="rId2"/>
          <a:stretch>
            <a:fillRect/>
          </a:stretch>
        </p:blipFill>
        <p:spPr>
          <a:xfrm>
            <a:off x="941245" y="1723961"/>
            <a:ext cx="9661672" cy="4190142"/>
          </a:xfrm>
          <a:prstGeom prst="rect">
            <a:avLst/>
          </a:prstGeom>
        </p:spPr>
      </p:pic>
    </p:spTree>
    <p:extLst>
      <p:ext uri="{BB962C8B-B14F-4D97-AF65-F5344CB8AC3E}">
        <p14:creationId xmlns:p14="http://schemas.microsoft.com/office/powerpoint/2010/main" val="222024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In-Database Text Analysis                                             3/5</a:t>
            </a:r>
            <a:endParaRPr lang="en-US" dirty="0"/>
          </a:p>
        </p:txBody>
      </p:sp>
      <p:sp>
        <p:nvSpPr>
          <p:cNvPr id="3" name="Content Placeholder 2"/>
          <p:cNvSpPr>
            <a:spLocks noGrp="1"/>
          </p:cNvSpPr>
          <p:nvPr>
            <p:ph idx="1"/>
          </p:nvPr>
        </p:nvSpPr>
        <p:spPr>
          <a:xfrm>
            <a:off x="1104900" y="1600200"/>
            <a:ext cx="9982200" cy="995516"/>
          </a:xfrm>
        </p:spPr>
        <p:txBody>
          <a:bodyPr>
            <a:normAutofit lnSpcReduction="10000"/>
          </a:bodyPr>
          <a:lstStyle/>
          <a:p>
            <a:r>
              <a:rPr lang="en-US" dirty="0"/>
              <a:t>More complex forms of the patterns that are specified at the RHS of the comparison operator can be constructed by using the elements in Table 11-2.</a:t>
            </a:r>
          </a:p>
        </p:txBody>
      </p:sp>
      <p:pic>
        <p:nvPicPr>
          <p:cNvPr id="4" name="Picture 3"/>
          <p:cNvPicPr>
            <a:picLocks noChangeAspect="1"/>
          </p:cNvPicPr>
          <p:nvPr/>
        </p:nvPicPr>
        <p:blipFill>
          <a:blip r:embed="rId2"/>
          <a:stretch>
            <a:fillRect/>
          </a:stretch>
        </p:blipFill>
        <p:spPr>
          <a:xfrm>
            <a:off x="1104900" y="2595716"/>
            <a:ext cx="7011378" cy="3639058"/>
          </a:xfrm>
          <a:prstGeom prst="rect">
            <a:avLst/>
          </a:prstGeom>
        </p:spPr>
      </p:pic>
    </p:spTree>
    <p:extLst>
      <p:ext uri="{BB962C8B-B14F-4D97-AF65-F5344CB8AC3E}">
        <p14:creationId xmlns:p14="http://schemas.microsoft.com/office/powerpoint/2010/main" val="177585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In-Database Text Analysis                                             4/5</a:t>
            </a:r>
            <a:endParaRPr lang="en-US" dirty="0"/>
          </a:p>
        </p:txBody>
      </p:sp>
      <p:sp>
        <p:nvSpPr>
          <p:cNvPr id="3" name="Content Placeholder 2"/>
          <p:cNvSpPr>
            <a:spLocks noGrp="1"/>
          </p:cNvSpPr>
          <p:nvPr>
            <p:ph idx="1"/>
          </p:nvPr>
        </p:nvSpPr>
        <p:spPr>
          <a:xfrm>
            <a:off x="1104900" y="4129548"/>
            <a:ext cx="9982200" cy="973394"/>
          </a:xfrm>
        </p:spPr>
        <p:txBody>
          <a:bodyPr>
            <a:normAutofit/>
          </a:bodyPr>
          <a:lstStyle/>
          <a:p>
            <a:r>
              <a:rPr lang="en-US" dirty="0"/>
              <a:t>The following SELECT statements include examples in which the comparisons are True or False.</a:t>
            </a:r>
          </a:p>
        </p:txBody>
      </p:sp>
      <p:pic>
        <p:nvPicPr>
          <p:cNvPr id="4" name="Picture 3"/>
          <p:cNvPicPr>
            <a:picLocks noChangeAspect="1"/>
          </p:cNvPicPr>
          <p:nvPr/>
        </p:nvPicPr>
        <p:blipFill>
          <a:blip r:embed="rId2"/>
          <a:stretch>
            <a:fillRect/>
          </a:stretch>
        </p:blipFill>
        <p:spPr>
          <a:xfrm>
            <a:off x="954616" y="1484379"/>
            <a:ext cx="7097115" cy="2333951"/>
          </a:xfrm>
          <a:prstGeom prst="rect">
            <a:avLst/>
          </a:prstGeom>
        </p:spPr>
      </p:pic>
    </p:spTree>
    <p:extLst>
      <p:ext uri="{BB962C8B-B14F-4D97-AF65-F5344CB8AC3E}">
        <p14:creationId xmlns:p14="http://schemas.microsoft.com/office/powerpoint/2010/main" val="396606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In-Database Text Analysis                                             5/5</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04900" y="1476038"/>
            <a:ext cx="5630061" cy="4820323"/>
          </a:xfrm>
          <a:prstGeom prst="rect">
            <a:avLst/>
          </a:prstGeom>
        </p:spPr>
      </p:pic>
    </p:spTree>
    <p:extLst>
      <p:ext uri="{BB962C8B-B14F-4D97-AF65-F5344CB8AC3E}">
        <p14:creationId xmlns:p14="http://schemas.microsoft.com/office/powerpoint/2010/main" val="335111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Advanced SQL</a:t>
            </a:r>
            <a:endParaRPr lang="en-US" dirty="0"/>
          </a:p>
        </p:txBody>
      </p:sp>
      <p:sp>
        <p:nvSpPr>
          <p:cNvPr id="3" name="Content Placeholder 2"/>
          <p:cNvSpPr>
            <a:spLocks noGrp="1"/>
          </p:cNvSpPr>
          <p:nvPr>
            <p:ph idx="1"/>
          </p:nvPr>
        </p:nvSpPr>
        <p:spPr/>
        <p:txBody>
          <a:bodyPr/>
          <a:lstStyle/>
          <a:p>
            <a:r>
              <a:rPr lang="en-US" dirty="0"/>
              <a:t>Building upon the foundation provided in the earlier parts of this chapter, this section presents advanced SQL techniques that can simplify in-database analytics.</a:t>
            </a:r>
          </a:p>
        </p:txBody>
      </p:sp>
    </p:spTree>
    <p:extLst>
      <p:ext uri="{BB962C8B-B14F-4D97-AF65-F5344CB8AC3E}">
        <p14:creationId xmlns:p14="http://schemas.microsoft.com/office/powerpoint/2010/main" val="390962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930" y="76200"/>
            <a:ext cx="9437652" cy="1096962"/>
          </a:xfrm>
        </p:spPr>
        <p:txBody>
          <a:bodyPr/>
          <a:lstStyle/>
          <a:p>
            <a:r>
              <a:rPr lang="en-US" b="1" dirty="0"/>
              <a:t>3.1 Window Functions                                                         1/5</a:t>
            </a:r>
            <a:endParaRPr lang="en-US" dirty="0"/>
          </a:p>
        </p:txBody>
      </p:sp>
      <p:sp>
        <p:nvSpPr>
          <p:cNvPr id="3" name="Content Placeholder 2"/>
          <p:cNvSpPr>
            <a:spLocks noGrp="1"/>
          </p:cNvSpPr>
          <p:nvPr>
            <p:ph idx="1"/>
          </p:nvPr>
        </p:nvSpPr>
        <p:spPr>
          <a:xfrm>
            <a:off x="1104900" y="1600200"/>
            <a:ext cx="9982200" cy="2028944"/>
          </a:xfrm>
        </p:spPr>
        <p:txBody>
          <a:bodyPr>
            <a:normAutofit fontScale="92500" lnSpcReduction="10000"/>
          </a:bodyPr>
          <a:lstStyle/>
          <a:p>
            <a:r>
              <a:rPr lang="en-US" dirty="0"/>
              <a:t>A </a:t>
            </a:r>
            <a:r>
              <a:rPr lang="en-US" b="1" i="1" dirty="0"/>
              <a:t>window function </a:t>
            </a:r>
            <a:r>
              <a:rPr lang="en-US" dirty="0"/>
              <a:t>enables aggregation to occur but still provides the entire dataset with the summary results. </a:t>
            </a:r>
          </a:p>
          <a:p>
            <a:r>
              <a:rPr lang="en-US" dirty="0"/>
              <a:t>For example, the RANK() function can be used to order a set of rows based on some attribute. Based on the SQL table, </a:t>
            </a:r>
            <a:r>
              <a:rPr lang="en-US" i="1" dirty="0" err="1"/>
              <a:t>orders_recent</a:t>
            </a:r>
            <a:r>
              <a:rPr lang="en-US" dirty="0"/>
              <a:t>, introduced in Section 11.1.2, the following SQL query provides a ranking of customers based on their total expenditures</a:t>
            </a:r>
          </a:p>
        </p:txBody>
      </p:sp>
      <p:pic>
        <p:nvPicPr>
          <p:cNvPr id="4" name="Picture 3"/>
          <p:cNvPicPr>
            <a:picLocks noChangeAspect="1"/>
          </p:cNvPicPr>
          <p:nvPr/>
        </p:nvPicPr>
        <p:blipFill>
          <a:blip r:embed="rId2"/>
          <a:stretch>
            <a:fillRect/>
          </a:stretch>
        </p:blipFill>
        <p:spPr>
          <a:xfrm>
            <a:off x="1459511" y="3629144"/>
            <a:ext cx="6087325" cy="2933889"/>
          </a:xfrm>
          <a:prstGeom prst="rect">
            <a:avLst/>
          </a:prstGeom>
        </p:spPr>
      </p:pic>
    </p:spTree>
    <p:extLst>
      <p:ext uri="{BB962C8B-B14F-4D97-AF65-F5344CB8AC3E}">
        <p14:creationId xmlns:p14="http://schemas.microsoft.com/office/powerpoint/2010/main" val="343075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lstStyle/>
          <a:p>
            <a:pPr marL="0" indent="0">
              <a:buNone/>
            </a:pPr>
            <a:r>
              <a:rPr lang="en-US" b="1" dirty="0"/>
              <a:t>After studying this chapter, the student should be able to the key </a:t>
            </a:r>
            <a:r>
              <a:rPr lang="en-US" b="1" dirty="0" err="1"/>
              <a:t>conceptss</a:t>
            </a:r>
            <a:r>
              <a:rPr lang="en-US" b="1" dirty="0"/>
              <a:t>:</a:t>
            </a:r>
          </a:p>
          <a:p>
            <a:r>
              <a:rPr lang="en-US" dirty="0"/>
              <a:t> </a:t>
            </a:r>
            <a:r>
              <a:rPr lang="en-US" i="1" dirty="0" err="1"/>
              <a:t>MADlib</a:t>
            </a:r>
            <a:endParaRPr lang="en-US" i="1" dirty="0"/>
          </a:p>
          <a:p>
            <a:r>
              <a:rPr lang="en-US" i="1" dirty="0"/>
              <a:t>Regular expressions</a:t>
            </a:r>
          </a:p>
          <a:p>
            <a:r>
              <a:rPr lang="en-US" i="1" dirty="0"/>
              <a:t>SQL</a:t>
            </a:r>
          </a:p>
          <a:p>
            <a:r>
              <a:rPr lang="en-US" i="1" dirty="0"/>
              <a:t>User-defined functions</a:t>
            </a:r>
          </a:p>
          <a:p>
            <a:r>
              <a:rPr lang="en-US" i="1" dirty="0"/>
              <a:t>Window functions</a:t>
            </a:r>
            <a:endParaRPr lang="en-US" dirty="0"/>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Window Functions                                                         2/5</a:t>
            </a:r>
            <a:endParaRPr lang="en-US" dirty="0"/>
          </a:p>
        </p:txBody>
      </p:sp>
      <p:sp>
        <p:nvSpPr>
          <p:cNvPr id="3" name="Content Placeholder 2"/>
          <p:cNvSpPr>
            <a:spLocks noGrp="1"/>
          </p:cNvSpPr>
          <p:nvPr>
            <p:ph idx="1"/>
          </p:nvPr>
        </p:nvSpPr>
        <p:spPr>
          <a:xfrm>
            <a:off x="1104900" y="1600199"/>
            <a:ext cx="4145526" cy="4933335"/>
          </a:xfrm>
        </p:spPr>
        <p:txBody>
          <a:bodyPr>
            <a:noAutofit/>
          </a:bodyPr>
          <a:lstStyle/>
          <a:p>
            <a:r>
              <a:rPr lang="en-US" sz="1800" dirty="0"/>
              <a:t>Subquery in the FROM clause computes the total sales for each customer. </a:t>
            </a:r>
          </a:p>
          <a:p>
            <a:r>
              <a:rPr lang="en-US" sz="1800" dirty="0"/>
              <a:t>In the outermost SELECT clause, the sales are ranked in descending order. Window functions, such as RANK(), are followed by an OVER clause that specifies how the function should be applied. </a:t>
            </a:r>
          </a:p>
          <a:p>
            <a:r>
              <a:rPr lang="en-US" sz="1800" dirty="0"/>
              <a:t>Additionally, the window function can be applied to groupings of a given dataset using the PARTITION BY clause. The following SQL query provides the customer rankings based on sales within product categories.</a:t>
            </a:r>
          </a:p>
        </p:txBody>
      </p:sp>
      <p:pic>
        <p:nvPicPr>
          <p:cNvPr id="4" name="Picture 3"/>
          <p:cNvPicPr>
            <a:picLocks noChangeAspect="1"/>
          </p:cNvPicPr>
          <p:nvPr/>
        </p:nvPicPr>
        <p:blipFill>
          <a:blip r:embed="rId2"/>
          <a:stretch>
            <a:fillRect/>
          </a:stretch>
        </p:blipFill>
        <p:spPr>
          <a:xfrm>
            <a:off x="5935837" y="1600200"/>
            <a:ext cx="3639058" cy="638264"/>
          </a:xfrm>
          <a:prstGeom prst="rect">
            <a:avLst/>
          </a:prstGeom>
        </p:spPr>
      </p:pic>
      <p:pic>
        <p:nvPicPr>
          <p:cNvPr id="5" name="Picture 4"/>
          <p:cNvPicPr>
            <a:picLocks noChangeAspect="1"/>
          </p:cNvPicPr>
          <p:nvPr/>
        </p:nvPicPr>
        <p:blipFill>
          <a:blip r:embed="rId3"/>
          <a:stretch>
            <a:fillRect/>
          </a:stretch>
        </p:blipFill>
        <p:spPr>
          <a:xfrm>
            <a:off x="5933202" y="2120080"/>
            <a:ext cx="6258798" cy="3553321"/>
          </a:xfrm>
          <a:prstGeom prst="rect">
            <a:avLst/>
          </a:prstGeom>
        </p:spPr>
      </p:pic>
    </p:spTree>
    <p:extLst>
      <p:ext uri="{BB962C8B-B14F-4D97-AF65-F5344CB8AC3E}">
        <p14:creationId xmlns:p14="http://schemas.microsoft.com/office/powerpoint/2010/main" val="89476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Window Functions                                                         3/5</a:t>
            </a:r>
            <a:endParaRPr lang="en-US" dirty="0"/>
          </a:p>
        </p:txBody>
      </p:sp>
      <p:sp>
        <p:nvSpPr>
          <p:cNvPr id="3" name="Content Placeholder 2"/>
          <p:cNvSpPr>
            <a:spLocks noGrp="1"/>
          </p:cNvSpPr>
          <p:nvPr>
            <p:ph idx="1"/>
          </p:nvPr>
        </p:nvSpPr>
        <p:spPr>
          <a:xfrm>
            <a:off x="1104900" y="1600200"/>
            <a:ext cx="9982200" cy="1157748"/>
          </a:xfrm>
        </p:spPr>
        <p:txBody>
          <a:bodyPr>
            <a:noAutofit/>
          </a:bodyPr>
          <a:lstStyle/>
          <a:p>
            <a:r>
              <a:rPr lang="en-US" dirty="0"/>
              <a:t>Windowing functions is used to perform calculations over a sliding window in time. </a:t>
            </a:r>
          </a:p>
          <a:p>
            <a:r>
              <a:rPr lang="en-US" dirty="0"/>
              <a:t>For example, moving averages can be used to smooth weekly sales figures that may exhibit large week-to-week variation, as shown in the plot in Figure 11-2.</a:t>
            </a:r>
          </a:p>
        </p:txBody>
      </p:sp>
      <p:pic>
        <p:nvPicPr>
          <p:cNvPr id="4" name="Picture 3"/>
          <p:cNvPicPr>
            <a:picLocks noChangeAspect="1"/>
          </p:cNvPicPr>
          <p:nvPr/>
        </p:nvPicPr>
        <p:blipFill>
          <a:blip r:embed="rId2"/>
          <a:stretch>
            <a:fillRect/>
          </a:stretch>
        </p:blipFill>
        <p:spPr>
          <a:xfrm>
            <a:off x="1893016" y="3672305"/>
            <a:ext cx="4364909" cy="3058594"/>
          </a:xfrm>
          <a:prstGeom prst="rect">
            <a:avLst/>
          </a:prstGeom>
        </p:spPr>
      </p:pic>
      <p:sp>
        <p:nvSpPr>
          <p:cNvPr id="5" name="TextBox 4"/>
          <p:cNvSpPr txBox="1"/>
          <p:nvPr/>
        </p:nvSpPr>
        <p:spPr>
          <a:xfrm>
            <a:off x="6769509" y="4832270"/>
            <a:ext cx="5092163" cy="369332"/>
          </a:xfrm>
          <a:prstGeom prst="rect">
            <a:avLst/>
          </a:prstGeom>
          <a:noFill/>
        </p:spPr>
        <p:txBody>
          <a:bodyPr wrap="none" rtlCol="0">
            <a:spAutoFit/>
          </a:bodyPr>
          <a:lstStyle/>
          <a:p>
            <a:r>
              <a:rPr lang="en-US" b="1" dirty="0"/>
              <a:t>FIGURE 11-2 </a:t>
            </a:r>
            <a:r>
              <a:rPr lang="en-US" i="1" dirty="0"/>
              <a:t>Weekly sales for an online retailer</a:t>
            </a:r>
            <a:endParaRPr lang="en-US" dirty="0"/>
          </a:p>
        </p:txBody>
      </p:sp>
    </p:spTree>
    <p:extLst>
      <p:ext uri="{BB962C8B-B14F-4D97-AF65-F5344CB8AC3E}">
        <p14:creationId xmlns:p14="http://schemas.microsoft.com/office/powerpoint/2010/main" val="3676942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Window Functions                                                         4/5</a:t>
            </a:r>
            <a:endParaRPr lang="en-US" dirty="0"/>
          </a:p>
        </p:txBody>
      </p:sp>
      <p:sp>
        <p:nvSpPr>
          <p:cNvPr id="3" name="Content Placeholder 2"/>
          <p:cNvSpPr>
            <a:spLocks noGrp="1"/>
          </p:cNvSpPr>
          <p:nvPr>
            <p:ph idx="1"/>
          </p:nvPr>
        </p:nvSpPr>
        <p:spPr>
          <a:xfrm>
            <a:off x="1104900" y="4140976"/>
            <a:ext cx="9982200" cy="2031223"/>
          </a:xfrm>
        </p:spPr>
        <p:txBody>
          <a:bodyPr>
            <a:normAutofit fontScale="92500" lnSpcReduction="10000"/>
          </a:bodyPr>
          <a:lstStyle/>
          <a:p>
            <a:r>
              <a:rPr lang="en-US" dirty="0"/>
              <a:t>Windowing function uses the built-in aggregate function AVG(), which computes the arithmetic average of a set of values. </a:t>
            </a:r>
          </a:p>
          <a:p>
            <a:r>
              <a:rPr lang="en-US" dirty="0"/>
              <a:t>ORDER BY clause sorts the records in chronological order and specifies which rows should be included in the averaging process with the current row. In this SQL query, the moving average is based on the current row, the preceding two rows, and the following two rows</a:t>
            </a:r>
          </a:p>
        </p:txBody>
      </p:sp>
      <p:pic>
        <p:nvPicPr>
          <p:cNvPr id="4" name="Picture 3"/>
          <p:cNvPicPr>
            <a:picLocks noChangeAspect="1"/>
          </p:cNvPicPr>
          <p:nvPr/>
        </p:nvPicPr>
        <p:blipFill>
          <a:blip r:embed="rId2"/>
          <a:stretch>
            <a:fillRect/>
          </a:stretch>
        </p:blipFill>
        <p:spPr>
          <a:xfrm>
            <a:off x="957417" y="1511710"/>
            <a:ext cx="6982799" cy="2629267"/>
          </a:xfrm>
          <a:prstGeom prst="rect">
            <a:avLst/>
          </a:prstGeom>
        </p:spPr>
      </p:pic>
    </p:spTree>
    <p:extLst>
      <p:ext uri="{BB962C8B-B14F-4D97-AF65-F5344CB8AC3E}">
        <p14:creationId xmlns:p14="http://schemas.microsoft.com/office/powerpoint/2010/main" val="304490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Window Functions                                                         5/5</a:t>
            </a:r>
            <a:endParaRPr lang="en-US" dirty="0"/>
          </a:p>
        </p:txBody>
      </p:sp>
      <p:sp>
        <p:nvSpPr>
          <p:cNvPr id="3" name="Content Placeholder 2"/>
          <p:cNvSpPr>
            <a:spLocks noGrp="1"/>
          </p:cNvSpPr>
          <p:nvPr>
            <p:ph idx="1"/>
          </p:nvPr>
        </p:nvSpPr>
        <p:spPr>
          <a:xfrm>
            <a:off x="1104900" y="1600199"/>
            <a:ext cx="4469990" cy="2485103"/>
          </a:xfrm>
        </p:spPr>
        <p:txBody>
          <a:bodyPr>
            <a:normAutofit/>
          </a:bodyPr>
          <a:lstStyle/>
          <a:p>
            <a:r>
              <a:rPr lang="en-US" dirty="0"/>
              <a:t>Built-in window functions may vary by SQL implementation. Table 11-3  from the PostgreSQL documentation includes the list of general-purpose window functions.</a:t>
            </a:r>
          </a:p>
        </p:txBody>
      </p:sp>
      <p:pic>
        <p:nvPicPr>
          <p:cNvPr id="4" name="Picture 3"/>
          <p:cNvPicPr>
            <a:picLocks noChangeAspect="1"/>
          </p:cNvPicPr>
          <p:nvPr/>
        </p:nvPicPr>
        <p:blipFill>
          <a:blip r:embed="rId2"/>
          <a:stretch>
            <a:fillRect/>
          </a:stretch>
        </p:blipFill>
        <p:spPr>
          <a:xfrm>
            <a:off x="5985843" y="1600200"/>
            <a:ext cx="4467849" cy="4467849"/>
          </a:xfrm>
          <a:prstGeom prst="rect">
            <a:avLst/>
          </a:prstGeom>
        </p:spPr>
      </p:pic>
    </p:spTree>
    <p:extLst>
      <p:ext uri="{BB962C8B-B14F-4D97-AF65-F5344CB8AC3E}">
        <p14:creationId xmlns:p14="http://schemas.microsoft.com/office/powerpoint/2010/main" val="5239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3.2 User-Defined Functions and Aggregates                    1/6</a:t>
            </a:r>
            <a:endParaRPr lang="en-US" dirty="0"/>
          </a:p>
        </p:txBody>
      </p:sp>
      <p:sp>
        <p:nvSpPr>
          <p:cNvPr id="3" name="Content Placeholder 2"/>
          <p:cNvSpPr>
            <a:spLocks noGrp="1"/>
          </p:cNvSpPr>
          <p:nvPr>
            <p:ph idx="1"/>
          </p:nvPr>
        </p:nvSpPr>
        <p:spPr/>
        <p:txBody>
          <a:bodyPr>
            <a:normAutofit/>
          </a:bodyPr>
          <a:lstStyle/>
          <a:p>
            <a:r>
              <a:rPr lang="en-US" dirty="0"/>
              <a:t>When the built-in SQL functions are insufficient for a particular task or analysis, SQL enables the user to create user-defined functions and aggregates. This custom functionality can be incorporated into SQL queries in the same ways that the built-in functions and aggregates are used. User-defined functions can also be created to simplify processing tasks that a user may commonly encounter.</a:t>
            </a:r>
          </a:p>
          <a:p>
            <a:r>
              <a:rPr lang="en-US" dirty="0"/>
              <a:t>For example, a user-defined function can be written to translate text strings for female (F) and male (M) to 0 and 1, respectively. Such a function may be helpful when formatting data for use in a regression analysis. Such a function, </a:t>
            </a:r>
            <a:r>
              <a:rPr lang="en-US" dirty="0" err="1"/>
              <a:t>fm_convert</a:t>
            </a:r>
            <a:r>
              <a:rPr lang="en-US" dirty="0"/>
              <a:t>(), could be implemented as follows:</a:t>
            </a:r>
          </a:p>
        </p:txBody>
      </p:sp>
    </p:spTree>
    <p:extLst>
      <p:ext uri="{BB962C8B-B14F-4D97-AF65-F5344CB8AC3E}">
        <p14:creationId xmlns:p14="http://schemas.microsoft.com/office/powerpoint/2010/main" val="7281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User-Defined Functions and Aggregates                    2/6</a:t>
            </a:r>
            <a:endParaRPr lang="en-US" dirty="0"/>
          </a:p>
        </p:txBody>
      </p:sp>
      <p:sp>
        <p:nvSpPr>
          <p:cNvPr id="3" name="Content Placeholder 2"/>
          <p:cNvSpPr>
            <a:spLocks noGrp="1"/>
          </p:cNvSpPr>
          <p:nvPr>
            <p:ph idx="1"/>
          </p:nvPr>
        </p:nvSpPr>
        <p:spPr>
          <a:xfrm>
            <a:off x="1104899" y="3510116"/>
            <a:ext cx="10649565" cy="2212258"/>
          </a:xfrm>
        </p:spPr>
        <p:txBody>
          <a:bodyPr>
            <a:normAutofit fontScale="77500" lnSpcReduction="20000"/>
          </a:bodyPr>
          <a:lstStyle/>
          <a:p>
            <a:r>
              <a:rPr lang="en-US" dirty="0"/>
              <a:t>In declaring the function, SQL query is placed within single quotes. The first and only passed value is referenced by </a:t>
            </a:r>
            <a:r>
              <a:rPr lang="en-US" i="1" dirty="0"/>
              <a:t>$1</a:t>
            </a:r>
            <a:r>
              <a:rPr lang="en-US" dirty="0"/>
              <a:t>. SQL query is followed by a LANGUAGE statement that explicitly states that the preceding statement is written in SQL. Another option is to write the code in C. IMMUTABLE indicates that the function does not update the database and does not use the database for lookups. The IMMUTABLE declaration informs the database’s query optimizer how best to implement the function. The RETURNS NULL ON NULL INPUT statement specifies how the function addresses the case when any of the inputs are null values.</a:t>
            </a:r>
          </a:p>
          <a:p>
            <a:r>
              <a:rPr lang="en-US" dirty="0"/>
              <a:t>In the online retail example, the </a:t>
            </a:r>
            <a:r>
              <a:rPr lang="en-US" dirty="0" err="1"/>
              <a:t>fm_convert</a:t>
            </a:r>
            <a:r>
              <a:rPr lang="en-US" dirty="0"/>
              <a:t>() function can be applied to the </a:t>
            </a:r>
            <a:r>
              <a:rPr lang="en-US" i="1" dirty="0" err="1"/>
              <a:t>customer_gender</a:t>
            </a:r>
            <a:r>
              <a:rPr lang="en-US" i="1" dirty="0"/>
              <a:t> </a:t>
            </a:r>
            <a:r>
              <a:rPr lang="en-US" dirty="0"/>
              <a:t>column in the </a:t>
            </a:r>
            <a:r>
              <a:rPr lang="en-US" i="1" dirty="0" err="1"/>
              <a:t>customer_demographics</a:t>
            </a:r>
            <a:r>
              <a:rPr lang="en-US" i="1" dirty="0"/>
              <a:t> </a:t>
            </a:r>
            <a:r>
              <a:rPr lang="en-US" dirty="0"/>
              <a:t>table as follows.</a:t>
            </a:r>
          </a:p>
        </p:txBody>
      </p:sp>
      <p:pic>
        <p:nvPicPr>
          <p:cNvPr id="4" name="Picture 3"/>
          <p:cNvPicPr>
            <a:picLocks noChangeAspect="1"/>
          </p:cNvPicPr>
          <p:nvPr/>
        </p:nvPicPr>
        <p:blipFill>
          <a:blip r:embed="rId2"/>
          <a:stretch>
            <a:fillRect/>
          </a:stretch>
        </p:blipFill>
        <p:spPr>
          <a:xfrm>
            <a:off x="1104900" y="1461955"/>
            <a:ext cx="6115904" cy="2048161"/>
          </a:xfrm>
          <a:prstGeom prst="rect">
            <a:avLst/>
          </a:prstGeom>
        </p:spPr>
      </p:pic>
      <p:pic>
        <p:nvPicPr>
          <p:cNvPr id="5" name="Picture 4"/>
          <p:cNvPicPr>
            <a:picLocks noChangeAspect="1"/>
          </p:cNvPicPr>
          <p:nvPr/>
        </p:nvPicPr>
        <p:blipFill>
          <a:blip r:embed="rId3"/>
          <a:stretch>
            <a:fillRect/>
          </a:stretch>
        </p:blipFill>
        <p:spPr>
          <a:xfrm>
            <a:off x="1438322" y="5558277"/>
            <a:ext cx="5449060" cy="952633"/>
          </a:xfrm>
          <a:prstGeom prst="rect">
            <a:avLst/>
          </a:prstGeom>
        </p:spPr>
      </p:pic>
    </p:spTree>
    <p:extLst>
      <p:ext uri="{BB962C8B-B14F-4D97-AF65-F5344CB8AC3E}">
        <p14:creationId xmlns:p14="http://schemas.microsoft.com/office/powerpoint/2010/main" val="325257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User-Defined Functions and Aggregates                    3/6</a:t>
            </a:r>
            <a:endParaRPr lang="en-US" dirty="0"/>
          </a:p>
        </p:txBody>
      </p:sp>
      <p:sp>
        <p:nvSpPr>
          <p:cNvPr id="3" name="Content Placeholder 2"/>
          <p:cNvSpPr>
            <a:spLocks noGrp="1"/>
          </p:cNvSpPr>
          <p:nvPr>
            <p:ph idx="1"/>
          </p:nvPr>
        </p:nvSpPr>
        <p:spPr>
          <a:xfrm>
            <a:off x="1104900" y="1600200"/>
            <a:ext cx="9982200" cy="2175387"/>
          </a:xfrm>
        </p:spPr>
        <p:txBody>
          <a:bodyPr>
            <a:normAutofit lnSpcReduction="10000"/>
          </a:bodyPr>
          <a:lstStyle/>
          <a:p>
            <a:r>
              <a:rPr lang="en-US" dirty="0"/>
              <a:t>Built-in and user-defined functions can be incorporated into user-defined aggregates, which can then be used as a window function. In Section 11.3.1, a window function is used to calculate moving averages to smooth a data series. In this section, a user-defined aggregate is created to calculate an </a:t>
            </a:r>
            <a:r>
              <a:rPr lang="en-US" b="1" i="1" dirty="0"/>
              <a:t>Exponentially Weighted Moving Average (EWMA)</a:t>
            </a:r>
            <a:r>
              <a:rPr lang="en-US" dirty="0"/>
              <a:t>. For a given time series, the EWMA series is defined as shown in Equation 11-1.</a:t>
            </a:r>
          </a:p>
        </p:txBody>
      </p:sp>
      <p:pic>
        <p:nvPicPr>
          <p:cNvPr id="4" name="Picture 3"/>
          <p:cNvPicPr>
            <a:picLocks noChangeAspect="1"/>
          </p:cNvPicPr>
          <p:nvPr/>
        </p:nvPicPr>
        <p:blipFill>
          <a:blip r:embed="rId2"/>
          <a:stretch>
            <a:fillRect/>
          </a:stretch>
        </p:blipFill>
        <p:spPr>
          <a:xfrm>
            <a:off x="1502142" y="3882291"/>
            <a:ext cx="7211431" cy="981212"/>
          </a:xfrm>
          <a:prstGeom prst="rect">
            <a:avLst/>
          </a:prstGeom>
        </p:spPr>
      </p:pic>
      <p:sp>
        <p:nvSpPr>
          <p:cNvPr id="5" name="TextBox 4"/>
          <p:cNvSpPr txBox="1"/>
          <p:nvPr/>
        </p:nvSpPr>
        <p:spPr>
          <a:xfrm>
            <a:off x="1104900" y="5279922"/>
            <a:ext cx="10632078" cy="646331"/>
          </a:xfrm>
          <a:prstGeom prst="rect">
            <a:avLst/>
          </a:prstGeom>
          <a:noFill/>
        </p:spPr>
        <p:txBody>
          <a:bodyPr wrap="none" rtlCol="0">
            <a:spAutoFit/>
          </a:bodyPr>
          <a:lstStyle/>
          <a:p>
            <a:r>
              <a:rPr lang="en-US" dirty="0"/>
              <a:t>To implement EWMA smoothing as a user-defined aggregate in SQL, the functionality in Equation 11-1</a:t>
            </a:r>
          </a:p>
          <a:p>
            <a:r>
              <a:rPr lang="en-US" dirty="0"/>
              <a:t>needs to be implemented first as a user-defined function.</a:t>
            </a:r>
          </a:p>
        </p:txBody>
      </p:sp>
    </p:spTree>
    <p:extLst>
      <p:ext uri="{BB962C8B-B14F-4D97-AF65-F5344CB8AC3E}">
        <p14:creationId xmlns:p14="http://schemas.microsoft.com/office/powerpoint/2010/main" val="118016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User-Defined Functions and Aggregates                    4/6</a:t>
            </a:r>
            <a:endParaRPr lang="en-US" dirty="0"/>
          </a:p>
        </p:txBody>
      </p:sp>
      <p:sp>
        <p:nvSpPr>
          <p:cNvPr id="3" name="Content Placeholder 2"/>
          <p:cNvSpPr>
            <a:spLocks noGrp="1"/>
          </p:cNvSpPr>
          <p:nvPr>
            <p:ph idx="1"/>
          </p:nvPr>
        </p:nvSpPr>
        <p:spPr>
          <a:xfrm>
            <a:off x="1104900" y="4472197"/>
            <a:ext cx="9982200" cy="1309171"/>
          </a:xfrm>
        </p:spPr>
        <p:txBody>
          <a:bodyPr>
            <a:normAutofit fontScale="92500" lnSpcReduction="20000"/>
          </a:bodyPr>
          <a:lstStyle/>
          <a:p>
            <a:r>
              <a:rPr lang="en-US" dirty="0"/>
              <a:t>Accepting three numeric inputs as defined in the comments, the </a:t>
            </a:r>
            <a:r>
              <a:rPr lang="en-US" dirty="0" err="1"/>
              <a:t>ewma_calc</a:t>
            </a:r>
            <a:r>
              <a:rPr lang="en-US" dirty="0"/>
              <a:t>() function addresses possible bad values of the smoothing factor as well as the special case in which the other inputs are null. The ELSE statement performs the usual EWMA calculation. Once this function is created, it can be referenced in the user-defined aggregate, </a:t>
            </a:r>
            <a:r>
              <a:rPr lang="en-US" dirty="0" err="1"/>
              <a:t>ewma</a:t>
            </a:r>
            <a:r>
              <a:rPr lang="en-US" dirty="0"/>
              <a:t>()</a:t>
            </a:r>
          </a:p>
        </p:txBody>
      </p:sp>
      <p:pic>
        <p:nvPicPr>
          <p:cNvPr id="4" name="Picture 3"/>
          <p:cNvPicPr>
            <a:picLocks noChangeAspect="1"/>
          </p:cNvPicPr>
          <p:nvPr/>
        </p:nvPicPr>
        <p:blipFill>
          <a:blip r:embed="rId2"/>
          <a:stretch>
            <a:fillRect/>
          </a:stretch>
        </p:blipFill>
        <p:spPr>
          <a:xfrm>
            <a:off x="1104900" y="1471403"/>
            <a:ext cx="6668431" cy="3000794"/>
          </a:xfrm>
          <a:prstGeom prst="rect">
            <a:avLst/>
          </a:prstGeom>
        </p:spPr>
      </p:pic>
      <p:pic>
        <p:nvPicPr>
          <p:cNvPr id="5" name="Picture 4"/>
          <p:cNvPicPr>
            <a:picLocks noChangeAspect="1"/>
          </p:cNvPicPr>
          <p:nvPr/>
        </p:nvPicPr>
        <p:blipFill>
          <a:blip r:embed="rId3"/>
          <a:stretch>
            <a:fillRect/>
          </a:stretch>
        </p:blipFill>
        <p:spPr>
          <a:xfrm>
            <a:off x="1332759" y="5667304"/>
            <a:ext cx="4010585" cy="1009791"/>
          </a:xfrm>
          <a:prstGeom prst="rect">
            <a:avLst/>
          </a:prstGeom>
        </p:spPr>
      </p:pic>
    </p:spTree>
    <p:extLst>
      <p:ext uri="{BB962C8B-B14F-4D97-AF65-F5344CB8AC3E}">
        <p14:creationId xmlns:p14="http://schemas.microsoft.com/office/powerpoint/2010/main" val="114235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User-Defined Functions and Aggregates                    5/6</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the CREATE AGGREGATE statement for </a:t>
            </a:r>
            <a:r>
              <a:rPr lang="en-US" dirty="0" err="1"/>
              <a:t>ewma</a:t>
            </a:r>
            <a:r>
              <a:rPr lang="en-US" dirty="0"/>
              <a:t>(), SFUNC assigns the state transition function (</a:t>
            </a:r>
            <a:r>
              <a:rPr lang="en-US" dirty="0" err="1"/>
              <a:t>ewma_calc</a:t>
            </a:r>
            <a:r>
              <a:rPr lang="en-US" dirty="0"/>
              <a:t> in this example) and STYPE assigns the data type of the variable to store the current state of the aggregate. </a:t>
            </a:r>
          </a:p>
          <a:p>
            <a:r>
              <a:rPr lang="en-US" dirty="0"/>
              <a:t>The variable for the current state is made available to the </a:t>
            </a:r>
            <a:r>
              <a:rPr lang="en-US" dirty="0" err="1"/>
              <a:t>ewma_calc</a:t>
            </a:r>
            <a:r>
              <a:rPr lang="en-US" dirty="0"/>
              <a:t>() function as the first variable, </a:t>
            </a:r>
            <a:r>
              <a:rPr lang="en-US" i="1" dirty="0"/>
              <a:t>$1</a:t>
            </a:r>
            <a:r>
              <a:rPr lang="en-US" dirty="0"/>
              <a:t>. </a:t>
            </a:r>
          </a:p>
          <a:p>
            <a:r>
              <a:rPr lang="en-US" dirty="0"/>
              <a:t>In this case, because the </a:t>
            </a:r>
            <a:r>
              <a:rPr lang="en-US" dirty="0" err="1"/>
              <a:t>ewma_calc</a:t>
            </a:r>
            <a:r>
              <a:rPr lang="en-US" dirty="0"/>
              <a:t>() function requires three inputs, the </a:t>
            </a:r>
            <a:r>
              <a:rPr lang="en-US" dirty="0" err="1"/>
              <a:t>ewma</a:t>
            </a:r>
            <a:r>
              <a:rPr lang="en-US" dirty="0"/>
              <a:t>() aggregate requires only two inputs; the state variable is always internally available to the aggregate. </a:t>
            </a:r>
          </a:p>
          <a:p>
            <a:r>
              <a:rPr lang="en-US" dirty="0"/>
              <a:t>The PREFUNC assignment is required in the </a:t>
            </a:r>
            <a:r>
              <a:rPr lang="en-US" dirty="0" err="1"/>
              <a:t>Greenplum</a:t>
            </a:r>
            <a:r>
              <a:rPr lang="en-US" dirty="0"/>
              <a:t> database for use in a massively parallel processing (MPP) environment. For some aggregates, it is necessary to perform some preliminary functionality on the current state variables for a couple of servers in the MPP environment. </a:t>
            </a:r>
          </a:p>
          <a:p>
            <a:r>
              <a:rPr lang="en-US" dirty="0"/>
              <a:t>In this example, the assigned PREFUNC function is added as a placeholder and is not utilized in the proper execution of the </a:t>
            </a:r>
            <a:r>
              <a:rPr lang="en-US" dirty="0" err="1"/>
              <a:t>ewma</a:t>
            </a:r>
            <a:r>
              <a:rPr lang="en-US" dirty="0"/>
              <a:t>() aggregate function.</a:t>
            </a:r>
          </a:p>
        </p:txBody>
      </p:sp>
    </p:spTree>
    <p:extLst>
      <p:ext uri="{BB962C8B-B14F-4D97-AF65-F5344CB8AC3E}">
        <p14:creationId xmlns:p14="http://schemas.microsoft.com/office/powerpoint/2010/main" val="30924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User-Defined Functions and Aggregates                    6/6</a:t>
            </a:r>
            <a:endParaRPr lang="en-US" dirty="0"/>
          </a:p>
        </p:txBody>
      </p:sp>
      <p:sp>
        <p:nvSpPr>
          <p:cNvPr id="3" name="Content Placeholder 2"/>
          <p:cNvSpPr>
            <a:spLocks noGrp="1"/>
          </p:cNvSpPr>
          <p:nvPr>
            <p:ph idx="1"/>
          </p:nvPr>
        </p:nvSpPr>
        <p:spPr>
          <a:xfrm>
            <a:off x="1104900" y="1600200"/>
            <a:ext cx="9982200" cy="774290"/>
          </a:xfrm>
        </p:spPr>
        <p:txBody>
          <a:bodyPr/>
          <a:lstStyle/>
          <a:p>
            <a:r>
              <a:rPr lang="en-US" b="1" dirty="0" err="1"/>
              <a:t>ewma</a:t>
            </a:r>
            <a:r>
              <a:rPr lang="en-US" b="1" dirty="0"/>
              <a:t>() </a:t>
            </a:r>
            <a:r>
              <a:rPr lang="en-US" dirty="0"/>
              <a:t>aggregate, with a smoothing factor of 0.1, can be applied to the weekly sales data as follows.</a:t>
            </a:r>
          </a:p>
        </p:txBody>
      </p:sp>
      <p:pic>
        <p:nvPicPr>
          <p:cNvPr id="4" name="Picture 3"/>
          <p:cNvPicPr>
            <a:picLocks noChangeAspect="1"/>
          </p:cNvPicPr>
          <p:nvPr/>
        </p:nvPicPr>
        <p:blipFill>
          <a:blip r:embed="rId2"/>
          <a:stretch>
            <a:fillRect/>
          </a:stretch>
        </p:blipFill>
        <p:spPr>
          <a:xfrm>
            <a:off x="1270774" y="2374490"/>
            <a:ext cx="5048955" cy="1733792"/>
          </a:xfrm>
          <a:prstGeom prst="rect">
            <a:avLst/>
          </a:prstGeom>
        </p:spPr>
      </p:pic>
      <p:pic>
        <p:nvPicPr>
          <p:cNvPr id="5" name="Picture 4"/>
          <p:cNvPicPr>
            <a:picLocks noChangeAspect="1"/>
          </p:cNvPicPr>
          <p:nvPr/>
        </p:nvPicPr>
        <p:blipFill>
          <a:blip r:embed="rId3"/>
          <a:stretch>
            <a:fillRect/>
          </a:stretch>
        </p:blipFill>
        <p:spPr>
          <a:xfrm>
            <a:off x="1396341" y="4034542"/>
            <a:ext cx="4296375" cy="809738"/>
          </a:xfrm>
          <a:prstGeom prst="rect">
            <a:avLst/>
          </a:prstGeom>
        </p:spPr>
      </p:pic>
      <p:sp>
        <p:nvSpPr>
          <p:cNvPr id="7" name="TextBox 6"/>
          <p:cNvSpPr txBox="1"/>
          <p:nvPr/>
        </p:nvSpPr>
        <p:spPr>
          <a:xfrm>
            <a:off x="1287935" y="5175914"/>
            <a:ext cx="3746090" cy="923330"/>
          </a:xfrm>
          <a:prstGeom prst="rect">
            <a:avLst/>
          </a:prstGeom>
          <a:noFill/>
        </p:spPr>
        <p:txBody>
          <a:bodyPr wrap="square" rtlCol="0">
            <a:spAutoFit/>
          </a:bodyPr>
          <a:lstStyle/>
          <a:p>
            <a:r>
              <a:rPr lang="en-US" dirty="0"/>
              <a:t>Figure 11-4 includes the EWMA smoothed series to the plot from Figure 11-3.</a:t>
            </a:r>
          </a:p>
        </p:txBody>
      </p:sp>
      <p:pic>
        <p:nvPicPr>
          <p:cNvPr id="8" name="Picture 7"/>
          <p:cNvPicPr>
            <a:picLocks noChangeAspect="1"/>
          </p:cNvPicPr>
          <p:nvPr/>
        </p:nvPicPr>
        <p:blipFill>
          <a:blip r:embed="rId4"/>
          <a:stretch>
            <a:fillRect/>
          </a:stretch>
        </p:blipFill>
        <p:spPr>
          <a:xfrm>
            <a:off x="6720673" y="2578985"/>
            <a:ext cx="4364909" cy="3058594"/>
          </a:xfrm>
          <a:prstGeom prst="rect">
            <a:avLst/>
          </a:prstGeom>
        </p:spPr>
      </p:pic>
      <p:sp>
        <p:nvSpPr>
          <p:cNvPr id="9" name="TextBox 8"/>
          <p:cNvSpPr txBox="1"/>
          <p:nvPr/>
        </p:nvSpPr>
        <p:spPr>
          <a:xfrm>
            <a:off x="6403628" y="5842074"/>
            <a:ext cx="5305262" cy="646331"/>
          </a:xfrm>
          <a:prstGeom prst="rect">
            <a:avLst/>
          </a:prstGeom>
          <a:noFill/>
        </p:spPr>
        <p:txBody>
          <a:bodyPr wrap="square" rtlCol="0">
            <a:spAutoFit/>
          </a:bodyPr>
          <a:lstStyle/>
          <a:p>
            <a:r>
              <a:rPr lang="en-US" b="1" dirty="0"/>
              <a:t>FIGURE 11-4 </a:t>
            </a:r>
            <a:r>
              <a:rPr lang="en-US" i="1" dirty="0"/>
              <a:t>Weekly sales with moving average and EWMA</a:t>
            </a:r>
            <a:endParaRPr lang="en-US" dirty="0"/>
          </a:p>
        </p:txBody>
      </p:sp>
    </p:spTree>
    <p:extLst>
      <p:ext uri="{BB962C8B-B14F-4D97-AF65-F5344CB8AC3E}">
        <p14:creationId xmlns:p14="http://schemas.microsoft.com/office/powerpoint/2010/main" val="194301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1. </a:t>
            </a:r>
            <a:r>
              <a:rPr lang="en-US" b="1" dirty="0"/>
              <a:t>SQL Essentials</a:t>
            </a:r>
          </a:p>
          <a:p>
            <a:r>
              <a:rPr lang="en-US" dirty="0"/>
              <a:t>2</a:t>
            </a:r>
            <a:r>
              <a:rPr lang="en-US" b="1" dirty="0"/>
              <a:t>. In-Database Text Analysis</a:t>
            </a:r>
          </a:p>
          <a:p>
            <a:r>
              <a:rPr lang="en-US" b="1" dirty="0"/>
              <a:t>3 Advanced SQL</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3.3 Ordered Aggregates                                                    1/3</a:t>
            </a:r>
            <a:endParaRPr lang="en-US" dirty="0"/>
          </a:p>
        </p:txBody>
      </p:sp>
      <p:sp>
        <p:nvSpPr>
          <p:cNvPr id="3" name="Content Placeholder 2"/>
          <p:cNvSpPr>
            <a:spLocks noGrp="1"/>
          </p:cNvSpPr>
          <p:nvPr>
            <p:ph idx="1"/>
          </p:nvPr>
        </p:nvSpPr>
        <p:spPr>
          <a:xfrm>
            <a:off x="1104900" y="1600200"/>
            <a:ext cx="9982200" cy="2160639"/>
          </a:xfrm>
        </p:spPr>
        <p:txBody>
          <a:bodyPr>
            <a:normAutofit lnSpcReduction="10000"/>
          </a:bodyPr>
          <a:lstStyle/>
          <a:p>
            <a:r>
              <a:rPr lang="en-US" dirty="0"/>
              <a:t>Sometimes the value of an aggregate may depend on an ordered set of values. For example, to determine the median of a set of values, it is common to first sort the values from smallest to largest and identify the median from the center of the sorted values. </a:t>
            </a:r>
          </a:p>
          <a:p>
            <a:r>
              <a:rPr lang="en-US" dirty="0" err="1"/>
              <a:t>array_agg</a:t>
            </a:r>
            <a:r>
              <a:rPr lang="en-US" dirty="0"/>
              <a:t>() function used to sort data. The following SQL query calculates the median of the weekly sales data.</a:t>
            </a:r>
          </a:p>
        </p:txBody>
      </p:sp>
      <p:pic>
        <p:nvPicPr>
          <p:cNvPr id="4" name="Picture 3"/>
          <p:cNvPicPr>
            <a:picLocks noChangeAspect="1"/>
          </p:cNvPicPr>
          <p:nvPr/>
        </p:nvPicPr>
        <p:blipFill>
          <a:blip r:embed="rId2"/>
          <a:stretch>
            <a:fillRect/>
          </a:stretch>
        </p:blipFill>
        <p:spPr>
          <a:xfrm>
            <a:off x="1386688" y="3760839"/>
            <a:ext cx="6144482" cy="2191056"/>
          </a:xfrm>
          <a:prstGeom prst="rect">
            <a:avLst/>
          </a:prstGeom>
        </p:spPr>
      </p:pic>
    </p:spTree>
    <p:extLst>
      <p:ext uri="{BB962C8B-B14F-4D97-AF65-F5344CB8AC3E}">
        <p14:creationId xmlns:p14="http://schemas.microsoft.com/office/powerpoint/2010/main" val="178109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Ordered Aggregates                                                    2/3</a:t>
            </a:r>
            <a:endParaRPr lang="en-US" dirty="0"/>
          </a:p>
        </p:txBody>
      </p:sp>
      <p:sp>
        <p:nvSpPr>
          <p:cNvPr id="3" name="Content Placeholder 2"/>
          <p:cNvSpPr>
            <a:spLocks noGrp="1"/>
          </p:cNvSpPr>
          <p:nvPr>
            <p:ph idx="1"/>
          </p:nvPr>
        </p:nvSpPr>
        <p:spPr>
          <a:xfrm>
            <a:off x="1104900" y="1600200"/>
            <a:ext cx="9982200" cy="966019"/>
          </a:xfrm>
        </p:spPr>
        <p:txBody>
          <a:bodyPr>
            <a:normAutofit fontScale="85000" lnSpcReduction="10000"/>
          </a:bodyPr>
          <a:lstStyle/>
          <a:p>
            <a:r>
              <a:rPr lang="en-US" dirty="0"/>
              <a:t>ARRAY_AGG() builds an array from a table column. Executing the subquery from the previous SQL query for just the first five weeks illustrates the creation of the array, denoted by the braces, and the sorted weekly sales within the array.</a:t>
            </a:r>
          </a:p>
        </p:txBody>
      </p:sp>
      <p:pic>
        <p:nvPicPr>
          <p:cNvPr id="4" name="Picture 3"/>
          <p:cNvPicPr>
            <a:picLocks noChangeAspect="1"/>
          </p:cNvPicPr>
          <p:nvPr/>
        </p:nvPicPr>
        <p:blipFill>
          <a:blip r:embed="rId2"/>
          <a:stretch>
            <a:fillRect/>
          </a:stretch>
        </p:blipFill>
        <p:spPr>
          <a:xfrm>
            <a:off x="1139313" y="2436470"/>
            <a:ext cx="7468642" cy="3400900"/>
          </a:xfrm>
          <a:prstGeom prst="rect">
            <a:avLst/>
          </a:prstGeom>
        </p:spPr>
      </p:pic>
      <p:pic>
        <p:nvPicPr>
          <p:cNvPr id="5" name="Picture 4"/>
          <p:cNvPicPr>
            <a:picLocks noChangeAspect="1"/>
          </p:cNvPicPr>
          <p:nvPr/>
        </p:nvPicPr>
        <p:blipFill>
          <a:blip r:embed="rId3"/>
          <a:stretch>
            <a:fillRect/>
          </a:stretch>
        </p:blipFill>
        <p:spPr>
          <a:xfrm>
            <a:off x="1104900" y="5635270"/>
            <a:ext cx="4648849" cy="1038370"/>
          </a:xfrm>
          <a:prstGeom prst="rect">
            <a:avLst/>
          </a:prstGeom>
        </p:spPr>
      </p:pic>
    </p:spTree>
    <p:extLst>
      <p:ext uri="{BB962C8B-B14F-4D97-AF65-F5344CB8AC3E}">
        <p14:creationId xmlns:p14="http://schemas.microsoft.com/office/powerpoint/2010/main" val="285487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Ordered Aggregates                                                    3/3</a:t>
            </a:r>
            <a:endParaRPr lang="en-US" dirty="0"/>
          </a:p>
        </p:txBody>
      </p:sp>
      <p:sp>
        <p:nvSpPr>
          <p:cNvPr id="3" name="Content Placeholder 2"/>
          <p:cNvSpPr>
            <a:spLocks noGrp="1"/>
          </p:cNvSpPr>
          <p:nvPr>
            <p:ph idx="1"/>
          </p:nvPr>
        </p:nvSpPr>
        <p:spPr>
          <a:xfrm>
            <a:off x="1104900" y="1600200"/>
            <a:ext cx="9982200" cy="907026"/>
          </a:xfrm>
        </p:spPr>
        <p:txBody>
          <a:bodyPr/>
          <a:lstStyle/>
          <a:p>
            <a:r>
              <a:rPr lang="en-US" dirty="0"/>
              <a:t>However, in this particular example, it may be useful to separate the values with a delimiter, such as a comma.</a:t>
            </a:r>
          </a:p>
        </p:txBody>
      </p:sp>
      <p:pic>
        <p:nvPicPr>
          <p:cNvPr id="4" name="Picture 3"/>
          <p:cNvPicPr>
            <a:picLocks noChangeAspect="1"/>
          </p:cNvPicPr>
          <p:nvPr/>
        </p:nvPicPr>
        <p:blipFill>
          <a:blip r:embed="rId2"/>
          <a:stretch>
            <a:fillRect/>
          </a:stretch>
        </p:blipFill>
        <p:spPr>
          <a:xfrm>
            <a:off x="1104900" y="2507226"/>
            <a:ext cx="6087325" cy="1676634"/>
          </a:xfrm>
          <a:prstGeom prst="rect">
            <a:avLst/>
          </a:prstGeom>
        </p:spPr>
      </p:pic>
    </p:spTree>
    <p:extLst>
      <p:ext uri="{BB962C8B-B14F-4D97-AF65-F5344CB8AC3E}">
        <p14:creationId xmlns:p14="http://schemas.microsoft.com/office/powerpoint/2010/main" val="266212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978" y="76200"/>
            <a:ext cx="9427604" cy="1096962"/>
          </a:xfrm>
        </p:spPr>
        <p:txBody>
          <a:bodyPr/>
          <a:lstStyle/>
          <a:p>
            <a:r>
              <a:rPr lang="en-US" b="1" dirty="0"/>
              <a:t>3.4 </a:t>
            </a:r>
            <a:r>
              <a:rPr lang="en-US" b="1" dirty="0" err="1"/>
              <a:t>MADlib</a:t>
            </a:r>
            <a:r>
              <a:rPr lang="en-US" b="1" dirty="0"/>
              <a:t>                                                                             1/6</a:t>
            </a:r>
            <a:endParaRPr lang="en-US" dirty="0"/>
          </a:p>
        </p:txBody>
      </p:sp>
      <p:sp>
        <p:nvSpPr>
          <p:cNvPr id="3" name="Content Placeholder 2"/>
          <p:cNvSpPr>
            <a:spLocks noGrp="1"/>
          </p:cNvSpPr>
          <p:nvPr>
            <p:ph idx="1"/>
          </p:nvPr>
        </p:nvSpPr>
        <p:spPr/>
        <p:txBody>
          <a:bodyPr/>
          <a:lstStyle/>
          <a:p>
            <a:r>
              <a:rPr lang="en-US" i="1" dirty="0" err="1"/>
              <a:t>MADlib</a:t>
            </a:r>
            <a:r>
              <a:rPr lang="en-US" i="1" dirty="0"/>
              <a:t> is an open-source library for scalable in-database analytics. It offers data-parallel implementations of mathematical, statistical, and machine learning methods for structured and unstructured data</a:t>
            </a:r>
          </a:p>
          <a:p>
            <a:r>
              <a:rPr lang="en-US" dirty="0"/>
              <a:t>Concept of Magnetic/Agile/Deep (MAD) analysis skills was introduced in a 2009 paper by Cohen, et al.. This paper describes the components of MAD as follows:</a:t>
            </a:r>
          </a:p>
          <a:p>
            <a:pPr lvl="1"/>
            <a:r>
              <a:rPr lang="en-US" b="1" dirty="0"/>
              <a:t>Magnetic</a:t>
            </a:r>
          </a:p>
          <a:p>
            <a:pPr lvl="1"/>
            <a:r>
              <a:rPr lang="en-US" b="1" dirty="0"/>
              <a:t>Agile</a:t>
            </a:r>
          </a:p>
          <a:p>
            <a:pPr lvl="1"/>
            <a:r>
              <a:rPr lang="en-US" b="1" dirty="0"/>
              <a:t>Deep</a:t>
            </a:r>
            <a:endParaRPr lang="en-US" dirty="0"/>
          </a:p>
        </p:txBody>
      </p:sp>
    </p:spTree>
    <p:extLst>
      <p:ext uri="{BB962C8B-B14F-4D97-AF65-F5344CB8AC3E}">
        <p14:creationId xmlns:p14="http://schemas.microsoft.com/office/powerpoint/2010/main" val="133009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784" y="76200"/>
            <a:ext cx="9467797" cy="1096962"/>
          </a:xfrm>
        </p:spPr>
        <p:txBody>
          <a:bodyPr/>
          <a:lstStyle/>
          <a:p>
            <a:r>
              <a:rPr lang="en-US" b="1" dirty="0" err="1"/>
              <a:t>MADlib</a:t>
            </a:r>
            <a:r>
              <a:rPr lang="en-US" b="1" dirty="0"/>
              <a:t>                                                                             2/6</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0396" y="1600200"/>
            <a:ext cx="5658640" cy="4963218"/>
          </a:xfrm>
          <a:prstGeom prst="rect">
            <a:avLst/>
          </a:prstGeom>
        </p:spPr>
      </p:pic>
    </p:spTree>
    <p:extLst>
      <p:ext uri="{BB962C8B-B14F-4D97-AF65-F5344CB8AC3E}">
        <p14:creationId xmlns:p14="http://schemas.microsoft.com/office/powerpoint/2010/main" val="333148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026" y="76200"/>
            <a:ext cx="9417556" cy="1096962"/>
          </a:xfrm>
        </p:spPr>
        <p:txBody>
          <a:bodyPr/>
          <a:lstStyle/>
          <a:p>
            <a:r>
              <a:rPr lang="en-US" b="1" dirty="0" err="1"/>
              <a:t>MADlib</a:t>
            </a:r>
            <a:r>
              <a:rPr lang="en-US" b="1" dirty="0"/>
              <a:t>                                                                             3/6</a:t>
            </a:r>
            <a:endParaRPr lang="en-US" dirty="0"/>
          </a:p>
        </p:txBody>
      </p:sp>
      <p:sp>
        <p:nvSpPr>
          <p:cNvPr id="3" name="Content Placeholder 2"/>
          <p:cNvSpPr>
            <a:spLocks noGrp="1"/>
          </p:cNvSpPr>
          <p:nvPr>
            <p:ph idx="1"/>
          </p:nvPr>
        </p:nvSpPr>
        <p:spPr/>
        <p:txBody>
          <a:bodyPr>
            <a:normAutofit fontScale="92500"/>
          </a:bodyPr>
          <a:lstStyle/>
          <a:p>
            <a:r>
              <a:rPr lang="en-US" dirty="0"/>
              <a:t>In the following example, </a:t>
            </a:r>
            <a:r>
              <a:rPr lang="en-US" dirty="0" err="1"/>
              <a:t>MADlib</a:t>
            </a:r>
            <a:r>
              <a:rPr lang="en-US" dirty="0"/>
              <a:t> is used to perform a k-means clustering analysis on the web retailer’s customers. </a:t>
            </a:r>
          </a:p>
          <a:p>
            <a:r>
              <a:rPr lang="en-US" dirty="0"/>
              <a:t>Two customer attributes—age and total sales since 2013—have been identified as variables of interest for the purposes of the clustering analysis. </a:t>
            </a:r>
          </a:p>
          <a:p>
            <a:r>
              <a:rPr lang="en-US" dirty="0"/>
              <a:t>The customer’s age is available in the </a:t>
            </a:r>
            <a:r>
              <a:rPr lang="en-US" i="1" dirty="0" err="1"/>
              <a:t>customer_demographics</a:t>
            </a:r>
            <a:r>
              <a:rPr lang="en-US" i="1" dirty="0"/>
              <a:t> </a:t>
            </a:r>
            <a:r>
              <a:rPr lang="en-US" dirty="0"/>
              <a:t>table. The total sales for each customer can be computed from the </a:t>
            </a:r>
            <a:r>
              <a:rPr lang="en-US" i="1" dirty="0" err="1"/>
              <a:t>orders_recent</a:t>
            </a:r>
            <a:r>
              <a:rPr lang="en-US" i="1" dirty="0"/>
              <a:t> </a:t>
            </a:r>
            <a:r>
              <a:rPr lang="en-US" dirty="0"/>
              <a:t>table. </a:t>
            </a:r>
          </a:p>
          <a:p>
            <a:r>
              <a:rPr lang="en-US" dirty="0"/>
              <a:t>Because it was decided to include customers who had not purchased anything, a LEFT OUTER JOIN is used to include all customers. The customer’s age and sales are stored in an array in the </a:t>
            </a:r>
            <a:r>
              <a:rPr lang="en-US" i="1" dirty="0" err="1"/>
              <a:t>cust_age_sales</a:t>
            </a:r>
            <a:r>
              <a:rPr lang="en-US" i="1" dirty="0"/>
              <a:t> </a:t>
            </a:r>
            <a:r>
              <a:rPr lang="en-US" dirty="0"/>
              <a:t>table. The </a:t>
            </a:r>
            <a:r>
              <a:rPr lang="en-US" dirty="0" err="1"/>
              <a:t>MADlib</a:t>
            </a:r>
            <a:r>
              <a:rPr lang="en-US" dirty="0"/>
              <a:t> k-means function expects the coordinates to be expressed as an array.</a:t>
            </a:r>
          </a:p>
        </p:txBody>
      </p:sp>
    </p:spTree>
    <p:extLst>
      <p:ext uri="{BB962C8B-B14F-4D97-AF65-F5344CB8AC3E}">
        <p14:creationId xmlns:p14="http://schemas.microsoft.com/office/powerpoint/2010/main" val="3152155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784" y="76200"/>
            <a:ext cx="9467797" cy="1096962"/>
          </a:xfrm>
        </p:spPr>
        <p:txBody>
          <a:bodyPr/>
          <a:lstStyle/>
          <a:p>
            <a:r>
              <a:rPr lang="en-US" b="1" dirty="0" err="1"/>
              <a:t>MADlib</a:t>
            </a:r>
            <a:r>
              <a:rPr lang="en-US" b="1" dirty="0"/>
              <a:t>                                                                             4/6</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04900" y="1376012"/>
            <a:ext cx="7182852" cy="5020376"/>
          </a:xfrm>
          <a:prstGeom prst="rect">
            <a:avLst/>
          </a:prstGeom>
        </p:spPr>
      </p:pic>
    </p:spTree>
    <p:extLst>
      <p:ext uri="{BB962C8B-B14F-4D97-AF65-F5344CB8AC3E}">
        <p14:creationId xmlns:p14="http://schemas.microsoft.com/office/powerpoint/2010/main" val="247122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688" y="76200"/>
            <a:ext cx="9487894" cy="1096962"/>
          </a:xfrm>
        </p:spPr>
        <p:txBody>
          <a:bodyPr/>
          <a:lstStyle/>
          <a:p>
            <a:r>
              <a:rPr lang="en-US" b="1" dirty="0" err="1"/>
              <a:t>MADlib</a:t>
            </a:r>
            <a:r>
              <a:rPr lang="en-US" b="1" dirty="0"/>
              <a:t>                                                                             5/6</a:t>
            </a:r>
            <a:endParaRPr lang="en-US" dirty="0"/>
          </a:p>
        </p:txBody>
      </p:sp>
      <p:sp>
        <p:nvSpPr>
          <p:cNvPr id="3" name="Content Placeholder 2"/>
          <p:cNvSpPr>
            <a:spLocks noGrp="1"/>
          </p:cNvSpPr>
          <p:nvPr>
            <p:ph idx="1"/>
          </p:nvPr>
        </p:nvSpPr>
        <p:spPr>
          <a:xfrm>
            <a:off x="1104900" y="1600200"/>
            <a:ext cx="2891913" cy="3429000"/>
          </a:xfrm>
        </p:spPr>
        <p:txBody>
          <a:bodyPr>
            <a:normAutofit lnSpcReduction="10000"/>
          </a:bodyPr>
          <a:lstStyle/>
          <a:p>
            <a:r>
              <a:rPr lang="en-US" dirty="0"/>
              <a:t>Using the </a:t>
            </a:r>
            <a:r>
              <a:rPr lang="en-US" dirty="0" err="1"/>
              <a:t>MADlib</a:t>
            </a:r>
            <a:r>
              <a:rPr lang="en-US" dirty="0"/>
              <a:t> function, </a:t>
            </a:r>
            <a:r>
              <a:rPr lang="en-US" dirty="0" err="1"/>
              <a:t>kmeans_random</a:t>
            </a:r>
            <a:r>
              <a:rPr lang="en-US" dirty="0"/>
              <a:t>(), the following SQL query identifies six clusters within the provided dataset. A description of the key input values is provided with the query.</a:t>
            </a:r>
          </a:p>
        </p:txBody>
      </p:sp>
      <p:pic>
        <p:nvPicPr>
          <p:cNvPr id="4" name="Picture 3"/>
          <p:cNvPicPr>
            <a:picLocks noChangeAspect="1"/>
          </p:cNvPicPr>
          <p:nvPr/>
        </p:nvPicPr>
        <p:blipFill>
          <a:blip r:embed="rId2"/>
          <a:stretch>
            <a:fillRect/>
          </a:stretch>
        </p:blipFill>
        <p:spPr>
          <a:xfrm>
            <a:off x="4438906" y="1391678"/>
            <a:ext cx="7325747" cy="5077534"/>
          </a:xfrm>
          <a:prstGeom prst="rect">
            <a:avLst/>
          </a:prstGeom>
        </p:spPr>
      </p:pic>
    </p:spTree>
    <p:extLst>
      <p:ext uri="{BB962C8B-B14F-4D97-AF65-F5344CB8AC3E}">
        <p14:creationId xmlns:p14="http://schemas.microsoft.com/office/powerpoint/2010/main" val="286164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880" y="76200"/>
            <a:ext cx="9447701" cy="1096962"/>
          </a:xfrm>
        </p:spPr>
        <p:txBody>
          <a:bodyPr/>
          <a:lstStyle/>
          <a:p>
            <a:r>
              <a:rPr lang="en-US" b="1" dirty="0" err="1"/>
              <a:t>MADlib</a:t>
            </a:r>
            <a:r>
              <a:rPr lang="en-US" b="1" dirty="0"/>
              <a:t>                                                                             6/6</a:t>
            </a:r>
            <a:endParaRPr lang="en-US" dirty="0"/>
          </a:p>
        </p:txBody>
      </p:sp>
      <p:sp>
        <p:nvSpPr>
          <p:cNvPr id="3" name="Content Placeholder 2"/>
          <p:cNvSpPr>
            <a:spLocks noGrp="1"/>
          </p:cNvSpPr>
          <p:nvPr>
            <p:ph idx="1"/>
          </p:nvPr>
        </p:nvSpPr>
        <p:spPr/>
        <p:txBody>
          <a:bodyPr/>
          <a:lstStyle/>
          <a:p>
            <a:r>
              <a:rPr lang="en-US" dirty="0"/>
              <a:t>Output consists of the </a:t>
            </a:r>
            <a:r>
              <a:rPr lang="en-US" i="1" dirty="0" err="1"/>
              <a:t>km_coord</a:t>
            </a:r>
            <a:r>
              <a:rPr lang="en-US" i="1" dirty="0"/>
              <a:t> </a:t>
            </a:r>
            <a:r>
              <a:rPr lang="en-US" dirty="0"/>
              <a:t>table. This table contains the coordinates for each point id (</a:t>
            </a:r>
            <a:r>
              <a:rPr lang="en-US" i="1" dirty="0" err="1"/>
              <a:t>pid</a:t>
            </a:r>
            <a:r>
              <a:rPr lang="en-US" dirty="0"/>
              <a:t>), the </a:t>
            </a:r>
            <a:r>
              <a:rPr lang="en-US" i="1" dirty="0" err="1"/>
              <a:t>customer_id</a:t>
            </a:r>
            <a:r>
              <a:rPr lang="en-US" dirty="0"/>
              <a:t>, and the assigned cluster ID (</a:t>
            </a:r>
            <a:r>
              <a:rPr lang="en-US" i="1" dirty="0" err="1"/>
              <a:t>cid</a:t>
            </a:r>
            <a:r>
              <a:rPr lang="en-US" dirty="0"/>
              <a:t>). </a:t>
            </a:r>
          </a:p>
          <a:p>
            <a:r>
              <a:rPr lang="en-US" dirty="0"/>
              <a:t>The coordinates (</a:t>
            </a:r>
            <a:r>
              <a:rPr lang="en-US" i="1" dirty="0" err="1"/>
              <a:t>coords</a:t>
            </a:r>
            <a:r>
              <a:rPr lang="en-US" dirty="0"/>
              <a:t>) are stored as sparse vectors. Sparse vectors are useful when values in an array are repeated many times. For example, {1,200,3}:{1,0,1} represents the following vector containing 204 elements, {1,0,0,…0,1,1,1}, where the zeroes are repeated 200 times.</a:t>
            </a:r>
          </a:p>
          <a:p>
            <a:r>
              <a:rPr lang="en-US" dirty="0"/>
              <a:t>The coordinates for each cluster center or centroid are stored in the SQL table </a:t>
            </a:r>
            <a:r>
              <a:rPr lang="en-US" i="1" dirty="0" err="1"/>
              <a:t>km_center</a:t>
            </a:r>
            <a:r>
              <a:rPr lang="en-US" dirty="0"/>
              <a:t>.</a:t>
            </a:r>
          </a:p>
          <a:p>
            <a:pPr marL="0" indent="0">
              <a:buNone/>
            </a:pPr>
            <a:r>
              <a:rPr lang="en-US" dirty="0"/>
              <a:t>SELECT *  FROM </a:t>
            </a:r>
            <a:r>
              <a:rPr lang="en-US" dirty="0" err="1"/>
              <a:t>km_centers</a:t>
            </a:r>
            <a:r>
              <a:rPr lang="en-US" dirty="0"/>
              <a:t> ORDER BY </a:t>
            </a:r>
            <a:r>
              <a:rPr lang="en-US" dirty="0" err="1"/>
              <a:t>coords</a:t>
            </a:r>
            <a:endParaRPr lang="en-US" dirty="0"/>
          </a:p>
        </p:txBody>
      </p:sp>
    </p:spTree>
    <p:extLst>
      <p:ext uri="{BB962C8B-B14F-4D97-AF65-F5344CB8AC3E}">
        <p14:creationId xmlns:p14="http://schemas.microsoft.com/office/powerpoint/2010/main" val="22013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US" dirty="0"/>
          </a:p>
        </p:txBody>
      </p:sp>
      <p:sp>
        <p:nvSpPr>
          <p:cNvPr id="3" name="Content Placeholder 2"/>
          <p:cNvSpPr>
            <a:spLocks noGrp="1"/>
          </p:cNvSpPr>
          <p:nvPr>
            <p:ph idx="1"/>
          </p:nvPr>
        </p:nvSpPr>
        <p:spPr>
          <a:xfrm>
            <a:off x="1104900" y="1600199"/>
            <a:ext cx="9982200" cy="5051323"/>
          </a:xfrm>
        </p:spPr>
        <p:txBody>
          <a:bodyPr>
            <a:normAutofit fontScale="70000" lnSpcReduction="20000"/>
          </a:bodyPr>
          <a:lstStyle/>
          <a:p>
            <a:r>
              <a:rPr lang="en-US" dirty="0"/>
              <a:t>Illustrating how SQL can be used to perform in database analytics. </a:t>
            </a:r>
          </a:p>
          <a:p>
            <a:r>
              <a:rPr lang="en-US" dirty="0"/>
              <a:t>A typical SQL query involves joining several tables, filtering the returned dataset to the desired records with a WHERE clause, and specifying the particular columns of interest. </a:t>
            </a:r>
          </a:p>
          <a:p>
            <a:r>
              <a:rPr lang="en-US" dirty="0"/>
              <a:t>SQL provides the set operations of UNION and UNION ALL to merge the results of two or more SELECT statements or INTERSECT to find common record elements. </a:t>
            </a:r>
          </a:p>
          <a:p>
            <a:r>
              <a:rPr lang="en-US" dirty="0"/>
              <a:t>Other SQL queries can summarize a dataset using aggregate functions such as COUNT() and SUM() and the GROUP BY clause. </a:t>
            </a:r>
          </a:p>
          <a:p>
            <a:r>
              <a:rPr lang="en-US" dirty="0"/>
              <a:t>Grouping extensions such as the CUBE and ROLLUP operators enable the computation of subtotals and grand totals</a:t>
            </a:r>
          </a:p>
          <a:p>
            <a:r>
              <a:rPr lang="en-US" dirty="0"/>
              <a:t>Regular expressions and related functions can be used in SQL to examine and restructure such unstructured data for further analysis.</a:t>
            </a:r>
          </a:p>
          <a:p>
            <a:r>
              <a:rPr lang="en-US" dirty="0"/>
              <a:t>More complex SQL queries can utilize window functions to supply computed values such as ranks and rolling averages along with an original dataset. In addition to built-in functions, SQL offers the ability to create user-defined functions</a:t>
            </a:r>
          </a:p>
          <a:p>
            <a:r>
              <a:rPr lang="en-US" dirty="0"/>
              <a:t>Although it is possible to process the data within a database and extract the results into an analytical tool such as R, external libraries such as </a:t>
            </a:r>
            <a:r>
              <a:rPr lang="en-US" dirty="0" err="1"/>
              <a:t>MADlib</a:t>
            </a:r>
            <a:r>
              <a:rPr lang="en-US" dirty="0"/>
              <a:t> can be utilized by SQL to  conduct statistical analyses within a database.</a:t>
            </a:r>
          </a:p>
        </p:txBody>
      </p:sp>
    </p:spTree>
    <p:extLst>
      <p:ext uri="{BB962C8B-B14F-4D97-AF65-F5344CB8AC3E}">
        <p14:creationId xmlns:p14="http://schemas.microsoft.com/office/powerpoint/2010/main" val="3873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SQL Essentials</a:t>
            </a:r>
            <a:endParaRPr lang="en-US" dirty="0"/>
          </a:p>
        </p:txBody>
      </p:sp>
      <p:sp>
        <p:nvSpPr>
          <p:cNvPr id="3" name="Content Placeholder 2"/>
          <p:cNvSpPr>
            <a:spLocks noGrp="1"/>
          </p:cNvSpPr>
          <p:nvPr>
            <p:ph idx="1"/>
          </p:nvPr>
        </p:nvSpPr>
        <p:spPr>
          <a:xfrm>
            <a:off x="1104900" y="1600200"/>
            <a:ext cx="5192661" cy="4572000"/>
          </a:xfrm>
        </p:spPr>
        <p:txBody>
          <a:bodyPr/>
          <a:lstStyle/>
          <a:p>
            <a:r>
              <a:rPr lang="en-US" dirty="0"/>
              <a:t>Figure 11-1 shows the relationships between five tables used to store details about orders placed at an e-commerce retailer.</a:t>
            </a:r>
          </a:p>
          <a:p>
            <a:r>
              <a:rPr lang="en-US" dirty="0"/>
              <a:t>Table </a:t>
            </a:r>
            <a:r>
              <a:rPr lang="en-US" i="1" dirty="0"/>
              <a:t>orders </a:t>
            </a:r>
            <a:r>
              <a:rPr lang="en-US" dirty="0"/>
              <a:t>contains records for each order transaction. Each record contains data elements such as the </a:t>
            </a:r>
            <a:r>
              <a:rPr lang="en-US" i="1" dirty="0" err="1"/>
              <a:t>product_id</a:t>
            </a:r>
            <a:r>
              <a:rPr lang="en-US" i="1" dirty="0"/>
              <a:t> </a:t>
            </a:r>
            <a:r>
              <a:rPr lang="en-US" dirty="0"/>
              <a:t>ordered, the </a:t>
            </a:r>
            <a:r>
              <a:rPr lang="en-US" i="1" dirty="0" err="1"/>
              <a:t>customer_id</a:t>
            </a:r>
            <a:r>
              <a:rPr lang="en-US" i="1" dirty="0"/>
              <a:t> </a:t>
            </a:r>
            <a:r>
              <a:rPr lang="en-US" dirty="0"/>
              <a:t>for the customer who placed the order, the </a:t>
            </a:r>
            <a:r>
              <a:rPr lang="en-US" i="1" dirty="0" err="1"/>
              <a:t>order_datetime</a:t>
            </a:r>
            <a:r>
              <a:rPr lang="en-US" dirty="0"/>
              <a:t>, and so on.</a:t>
            </a:r>
            <a:endParaRPr lang="en-US" b="1" dirty="0"/>
          </a:p>
        </p:txBody>
      </p:sp>
      <p:pic>
        <p:nvPicPr>
          <p:cNvPr id="5" name="Picture 4"/>
          <p:cNvPicPr>
            <a:picLocks noChangeAspect="1"/>
          </p:cNvPicPr>
          <p:nvPr/>
        </p:nvPicPr>
        <p:blipFill>
          <a:blip r:embed="rId2"/>
          <a:stretch>
            <a:fillRect/>
          </a:stretch>
        </p:blipFill>
        <p:spPr>
          <a:xfrm>
            <a:off x="6981444" y="1961535"/>
            <a:ext cx="4380244" cy="3828928"/>
          </a:xfrm>
          <a:prstGeom prst="rect">
            <a:avLst/>
          </a:prstGeom>
        </p:spPr>
      </p:pic>
      <p:sp>
        <p:nvSpPr>
          <p:cNvPr id="6" name="TextBox 5"/>
          <p:cNvSpPr txBox="1"/>
          <p:nvPr/>
        </p:nvSpPr>
        <p:spPr>
          <a:xfrm>
            <a:off x="6981444" y="6151798"/>
            <a:ext cx="3801105" cy="369332"/>
          </a:xfrm>
          <a:prstGeom prst="rect">
            <a:avLst/>
          </a:prstGeom>
          <a:noFill/>
        </p:spPr>
        <p:txBody>
          <a:bodyPr wrap="none" rtlCol="0">
            <a:spAutoFit/>
          </a:bodyPr>
          <a:lstStyle/>
          <a:p>
            <a:r>
              <a:rPr lang="en-US" b="1" dirty="0"/>
              <a:t>FIGURE 11-1 </a:t>
            </a:r>
            <a:r>
              <a:rPr lang="en-US" i="1" dirty="0"/>
              <a:t>Relationship diagram</a:t>
            </a:r>
            <a:endParaRPr lang="en-US" dirty="0"/>
          </a:p>
        </p:txBody>
      </p:sp>
    </p:spTree>
    <p:extLst>
      <p:ext uri="{BB962C8B-B14F-4D97-AF65-F5344CB8AC3E}">
        <p14:creationId xmlns:p14="http://schemas.microsoft.com/office/powerpoint/2010/main" val="328020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930" y="76200"/>
            <a:ext cx="9437652" cy="1096962"/>
          </a:xfrm>
        </p:spPr>
        <p:txBody>
          <a:bodyPr/>
          <a:lstStyle/>
          <a:p>
            <a:r>
              <a:rPr lang="en-US" b="1" dirty="0"/>
              <a:t>Joins                                                                                   1/3</a:t>
            </a:r>
            <a:endParaRPr lang="en-US" dirty="0"/>
          </a:p>
        </p:txBody>
      </p:sp>
      <p:sp>
        <p:nvSpPr>
          <p:cNvPr id="3" name="Content Placeholder 2"/>
          <p:cNvSpPr>
            <a:spLocks noGrp="1"/>
          </p:cNvSpPr>
          <p:nvPr>
            <p:ph idx="1"/>
          </p:nvPr>
        </p:nvSpPr>
        <p:spPr>
          <a:xfrm>
            <a:off x="1104900" y="1600200"/>
            <a:ext cx="9982200" cy="1437968"/>
          </a:xfrm>
        </p:spPr>
        <p:txBody>
          <a:bodyPr/>
          <a:lstStyle/>
          <a:p>
            <a:r>
              <a:rPr lang="en-US" dirty="0"/>
              <a:t>Joins enable a database user to appropriately select columns from two or more tables.  </a:t>
            </a:r>
          </a:p>
          <a:p>
            <a:r>
              <a:rPr lang="en-US" dirty="0"/>
              <a:t>For example</a:t>
            </a:r>
          </a:p>
        </p:txBody>
      </p:sp>
      <p:pic>
        <p:nvPicPr>
          <p:cNvPr id="4" name="Picture 3"/>
          <p:cNvPicPr>
            <a:picLocks noChangeAspect="1"/>
          </p:cNvPicPr>
          <p:nvPr/>
        </p:nvPicPr>
        <p:blipFill>
          <a:blip r:embed="rId2"/>
          <a:stretch>
            <a:fillRect/>
          </a:stretch>
        </p:blipFill>
        <p:spPr>
          <a:xfrm>
            <a:off x="1402133" y="3154333"/>
            <a:ext cx="4963218" cy="1876687"/>
          </a:xfrm>
          <a:prstGeom prst="rect">
            <a:avLst/>
          </a:prstGeom>
        </p:spPr>
      </p:pic>
    </p:spTree>
    <p:extLst>
      <p:ext uri="{BB962C8B-B14F-4D97-AF65-F5344CB8AC3E}">
        <p14:creationId xmlns:p14="http://schemas.microsoft.com/office/powerpoint/2010/main" val="429312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784" y="76200"/>
            <a:ext cx="9467797" cy="1096962"/>
          </a:xfrm>
        </p:spPr>
        <p:txBody>
          <a:bodyPr/>
          <a:lstStyle/>
          <a:p>
            <a:r>
              <a:rPr lang="en-US" b="1" dirty="0"/>
              <a:t>Joins                                                                                   2/3</a:t>
            </a:r>
            <a:endParaRPr lang="en-US" dirty="0"/>
          </a:p>
        </p:txBody>
      </p:sp>
      <p:sp>
        <p:nvSpPr>
          <p:cNvPr id="3" name="Content Placeholder 2"/>
          <p:cNvSpPr>
            <a:spLocks noGrp="1"/>
          </p:cNvSpPr>
          <p:nvPr>
            <p:ph idx="1"/>
          </p:nvPr>
        </p:nvSpPr>
        <p:spPr>
          <a:xfrm>
            <a:off x="1104900" y="4070555"/>
            <a:ext cx="9982200" cy="2101644"/>
          </a:xfrm>
        </p:spPr>
        <p:txBody>
          <a:bodyPr>
            <a:normAutofit/>
          </a:bodyPr>
          <a:lstStyle/>
          <a:p>
            <a:r>
              <a:rPr lang="en-US" dirty="0"/>
              <a:t>In the SQL query, a RIGHT OUTER JOIN is used to specify that all rows from the table </a:t>
            </a:r>
            <a:r>
              <a:rPr lang="en-US" i="1" dirty="0"/>
              <a:t>customer</a:t>
            </a:r>
            <a:r>
              <a:rPr lang="en-US" b="1" i="1" dirty="0"/>
              <a:t>, </a:t>
            </a:r>
            <a:r>
              <a:rPr lang="en-US" dirty="0"/>
              <a:t>on the right-hand side (RHS) of the join, should be returned</a:t>
            </a:r>
          </a:p>
        </p:txBody>
      </p:sp>
      <p:pic>
        <p:nvPicPr>
          <p:cNvPr id="4" name="Picture 3"/>
          <p:cNvPicPr>
            <a:picLocks noChangeAspect="1"/>
          </p:cNvPicPr>
          <p:nvPr/>
        </p:nvPicPr>
        <p:blipFill>
          <a:blip r:embed="rId2"/>
          <a:stretch>
            <a:fillRect/>
          </a:stretch>
        </p:blipFill>
        <p:spPr>
          <a:xfrm>
            <a:off x="1104900" y="1569767"/>
            <a:ext cx="5687219" cy="2391109"/>
          </a:xfrm>
          <a:prstGeom prst="rect">
            <a:avLst/>
          </a:prstGeom>
        </p:spPr>
      </p:pic>
    </p:spTree>
    <p:extLst>
      <p:ext uri="{BB962C8B-B14F-4D97-AF65-F5344CB8AC3E}">
        <p14:creationId xmlns:p14="http://schemas.microsoft.com/office/powerpoint/2010/main" val="92169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978" y="76200"/>
            <a:ext cx="9427604" cy="1096962"/>
          </a:xfrm>
        </p:spPr>
        <p:txBody>
          <a:bodyPr/>
          <a:lstStyle/>
          <a:p>
            <a:r>
              <a:rPr lang="en-US" b="1" dirty="0"/>
              <a:t>Joins                                                                                   3/3</a:t>
            </a:r>
            <a:endParaRPr lang="en-US" dirty="0"/>
          </a:p>
        </p:txBody>
      </p:sp>
      <p:sp>
        <p:nvSpPr>
          <p:cNvPr id="3" name="Content Placeholder 2"/>
          <p:cNvSpPr>
            <a:spLocks noGrp="1"/>
          </p:cNvSpPr>
          <p:nvPr>
            <p:ph idx="1"/>
          </p:nvPr>
        </p:nvSpPr>
        <p:spPr>
          <a:xfrm>
            <a:off x="1104900" y="3908323"/>
            <a:ext cx="9982200" cy="2263877"/>
          </a:xfrm>
        </p:spPr>
        <p:txBody>
          <a:bodyPr>
            <a:normAutofit fontScale="85000" lnSpcReduction="20000"/>
          </a:bodyPr>
          <a:lstStyle/>
          <a:p>
            <a:r>
              <a:rPr lang="en-US" dirty="0"/>
              <a:t> LEFT OUTER JOIN performs the same functionality as the RIGHT OUTER JOIN except that all records from the table on the left-hand side (LHS) of the join are considered. </a:t>
            </a:r>
          </a:p>
          <a:p>
            <a:r>
              <a:rPr lang="en-US" dirty="0"/>
              <a:t>A FULL OUTER JOIN includes all records from both tables regardless of whether there is a matching record in the other table. </a:t>
            </a:r>
          </a:p>
          <a:p>
            <a:r>
              <a:rPr lang="en-US" dirty="0"/>
              <a:t>A CROSS JOIN combines two tables by matching every row of the first table with every row of the second table. If the two tables have 100 and 1,000 rows, respectively, then the resulting CROSS JOIN of these tables will have 100,000 rows.</a:t>
            </a:r>
          </a:p>
        </p:txBody>
      </p:sp>
      <p:pic>
        <p:nvPicPr>
          <p:cNvPr id="4" name="Picture 3"/>
          <p:cNvPicPr>
            <a:picLocks noChangeAspect="1"/>
          </p:cNvPicPr>
          <p:nvPr/>
        </p:nvPicPr>
        <p:blipFill>
          <a:blip r:embed="rId2"/>
          <a:stretch>
            <a:fillRect/>
          </a:stretch>
        </p:blipFill>
        <p:spPr>
          <a:xfrm>
            <a:off x="1104900" y="1577032"/>
            <a:ext cx="5944430" cy="2133898"/>
          </a:xfrm>
          <a:prstGeom prst="rect">
            <a:avLst/>
          </a:prstGeom>
        </p:spPr>
      </p:pic>
    </p:spTree>
    <p:extLst>
      <p:ext uri="{BB962C8B-B14F-4D97-AF65-F5344CB8AC3E}">
        <p14:creationId xmlns:p14="http://schemas.microsoft.com/office/powerpoint/2010/main" val="667061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170" y="76200"/>
            <a:ext cx="9387411" cy="1096962"/>
          </a:xfrm>
        </p:spPr>
        <p:txBody>
          <a:bodyPr/>
          <a:lstStyle/>
          <a:p>
            <a:r>
              <a:rPr lang="en-US" b="1" dirty="0"/>
              <a:t>Set Operations                                                                   1/2</a:t>
            </a:r>
            <a:endParaRPr lang="en-US" dirty="0"/>
          </a:p>
        </p:txBody>
      </p:sp>
      <p:sp>
        <p:nvSpPr>
          <p:cNvPr id="3" name="Content Placeholder 2"/>
          <p:cNvSpPr>
            <a:spLocks noGrp="1"/>
          </p:cNvSpPr>
          <p:nvPr>
            <p:ph idx="1"/>
          </p:nvPr>
        </p:nvSpPr>
        <p:spPr>
          <a:xfrm>
            <a:off x="1103382" y="5643917"/>
            <a:ext cx="9982200" cy="1205681"/>
          </a:xfrm>
        </p:spPr>
        <p:txBody>
          <a:bodyPr>
            <a:normAutofit fontScale="92500" lnSpcReduction="10000"/>
          </a:bodyPr>
          <a:lstStyle/>
          <a:p>
            <a:r>
              <a:rPr lang="en-US" dirty="0"/>
              <a:t>UNION ALL merges the results of the two SELECT statements regardless of any duplicate records appearing in both SELECT statements. If only UNION was used, any duplicate records, based on all the specified columns, would be eliminated.</a:t>
            </a:r>
          </a:p>
        </p:txBody>
      </p:sp>
      <p:pic>
        <p:nvPicPr>
          <p:cNvPr id="4" name="Picture 3"/>
          <p:cNvPicPr>
            <a:picLocks noChangeAspect="1"/>
          </p:cNvPicPr>
          <p:nvPr/>
        </p:nvPicPr>
        <p:blipFill>
          <a:blip r:embed="rId2"/>
          <a:stretch>
            <a:fillRect/>
          </a:stretch>
        </p:blipFill>
        <p:spPr>
          <a:xfrm>
            <a:off x="1103382" y="2009510"/>
            <a:ext cx="5601482" cy="3400900"/>
          </a:xfrm>
          <a:prstGeom prst="rect">
            <a:avLst/>
          </a:prstGeom>
        </p:spPr>
      </p:pic>
      <p:sp>
        <p:nvSpPr>
          <p:cNvPr id="5" name="TextBox 4"/>
          <p:cNvSpPr txBox="1"/>
          <p:nvPr/>
        </p:nvSpPr>
        <p:spPr>
          <a:xfrm>
            <a:off x="973393" y="1406670"/>
            <a:ext cx="3734805" cy="369332"/>
          </a:xfrm>
          <a:prstGeom prst="rect">
            <a:avLst/>
          </a:prstGeom>
          <a:noFill/>
        </p:spPr>
        <p:txBody>
          <a:bodyPr wrap="none" rtlCol="0">
            <a:spAutoFit/>
          </a:bodyPr>
          <a:lstStyle/>
          <a:p>
            <a:pPr marL="285750" indent="-285750">
              <a:buFont typeface="Arial" panose="020B0604020202020204" pitchFamily="34" charset="0"/>
              <a:buChar char="•"/>
            </a:pPr>
            <a:r>
              <a:rPr lang="en-US" dirty="0"/>
              <a:t>UNION ALL operator as follows:</a:t>
            </a:r>
          </a:p>
        </p:txBody>
      </p:sp>
    </p:spTree>
    <p:extLst>
      <p:ext uri="{BB962C8B-B14F-4D97-AF65-F5344CB8AC3E}">
        <p14:creationId xmlns:p14="http://schemas.microsoft.com/office/powerpoint/2010/main" val="139187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784" y="76200"/>
            <a:ext cx="9467797" cy="1096962"/>
          </a:xfrm>
        </p:spPr>
        <p:txBody>
          <a:bodyPr/>
          <a:lstStyle/>
          <a:p>
            <a:r>
              <a:rPr lang="en-US" b="1" dirty="0"/>
              <a:t>Set Operations                                                                   2/2</a:t>
            </a:r>
            <a:endParaRPr lang="en-US" dirty="0"/>
          </a:p>
        </p:txBody>
      </p:sp>
      <p:sp>
        <p:nvSpPr>
          <p:cNvPr id="3" name="Content Placeholder 2"/>
          <p:cNvSpPr>
            <a:spLocks noGrp="1"/>
          </p:cNvSpPr>
          <p:nvPr>
            <p:ph idx="1"/>
          </p:nvPr>
        </p:nvSpPr>
        <p:spPr>
          <a:xfrm>
            <a:off x="1104900" y="1600200"/>
            <a:ext cx="9982200" cy="1496961"/>
          </a:xfrm>
        </p:spPr>
        <p:txBody>
          <a:bodyPr>
            <a:normAutofit fontScale="92500" lnSpcReduction="10000"/>
          </a:bodyPr>
          <a:lstStyle/>
          <a:p>
            <a:r>
              <a:rPr lang="en-US" dirty="0"/>
              <a:t>INTERSECT operator determines any identical records that are returned by two SELECT statements. </a:t>
            </a:r>
          </a:p>
          <a:p>
            <a:r>
              <a:rPr lang="en-US" dirty="0"/>
              <a:t>For example, if one wanted to know what items were purchased prior to 2013 as well as later, the SQL query using the INTERSECT operator would be this.</a:t>
            </a:r>
          </a:p>
        </p:txBody>
      </p:sp>
      <p:pic>
        <p:nvPicPr>
          <p:cNvPr id="4" name="Picture 3"/>
          <p:cNvPicPr>
            <a:picLocks noChangeAspect="1"/>
          </p:cNvPicPr>
          <p:nvPr/>
        </p:nvPicPr>
        <p:blipFill>
          <a:blip r:embed="rId2"/>
          <a:stretch>
            <a:fillRect/>
          </a:stretch>
        </p:blipFill>
        <p:spPr>
          <a:xfrm>
            <a:off x="1264808" y="3097161"/>
            <a:ext cx="4677428" cy="2219635"/>
          </a:xfrm>
          <a:prstGeom prst="rect">
            <a:avLst/>
          </a:prstGeom>
        </p:spPr>
      </p:pic>
    </p:spTree>
    <p:extLst>
      <p:ext uri="{BB962C8B-B14F-4D97-AF65-F5344CB8AC3E}">
        <p14:creationId xmlns:p14="http://schemas.microsoft.com/office/powerpoint/2010/main" val="415500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http://purl.org/dc/elements/1.1/"/>
    <ds:schemaRef ds:uri="http://schemas.microsoft.com/office/2006/metadata/properties"/>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2224</TotalTime>
  <Words>2484</Words>
  <Application>Microsoft Office PowerPoint</Application>
  <PresentationFormat>Widescreen</PresentationFormat>
  <Paragraphs>132</Paragraphs>
  <Slides>39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Courier New</vt:lpstr>
      <vt:lpstr>Euphemia</vt:lpstr>
      <vt:lpstr>Plantagenet Cherokee</vt:lpstr>
      <vt:lpstr>Wingdings</vt:lpstr>
      <vt:lpstr>Academic Literature 16x9</vt:lpstr>
      <vt:lpstr>Advanced Analytics— Technology and Tools: In-Database Analytics</vt:lpstr>
      <vt:lpstr>Objectives</vt:lpstr>
      <vt:lpstr>Content</vt:lpstr>
      <vt:lpstr>1. SQL Essentials</vt:lpstr>
      <vt:lpstr>Joins                                                                                   1/3</vt:lpstr>
      <vt:lpstr>Joins                                                                                   2/3</vt:lpstr>
      <vt:lpstr>Joins                                                                                   3/3</vt:lpstr>
      <vt:lpstr>Set Operations                                                                   1/2</vt:lpstr>
      <vt:lpstr>Set Operations                                                                   2/2</vt:lpstr>
      <vt:lpstr>Grouping Extensions                                                      1/3</vt:lpstr>
      <vt:lpstr>Grouping Extensions                                                      2/3</vt:lpstr>
      <vt:lpstr>Grouping Extensions                                                      3/3</vt:lpstr>
      <vt:lpstr>2 In-Database Text Analysis                                             1/5</vt:lpstr>
      <vt:lpstr>In-Database Text Analysis                                             2/5</vt:lpstr>
      <vt:lpstr>In-Database Text Analysis                                             3/5</vt:lpstr>
      <vt:lpstr>In-Database Text Analysis                                             4/5</vt:lpstr>
      <vt:lpstr>In-Database Text Analysis                                             5/5</vt:lpstr>
      <vt:lpstr>3 Advanced SQL</vt:lpstr>
      <vt:lpstr>3.1 Window Functions                                                         1/5</vt:lpstr>
      <vt:lpstr>Window Functions                                                         2/5</vt:lpstr>
      <vt:lpstr>Window Functions                                                         3/5</vt:lpstr>
      <vt:lpstr>Window Functions                                                         4/5</vt:lpstr>
      <vt:lpstr>Window Functions                                                         5/5</vt:lpstr>
      <vt:lpstr>3.2 User-Defined Functions and Aggregates                    1/6</vt:lpstr>
      <vt:lpstr>User-Defined Functions and Aggregates                    2/6</vt:lpstr>
      <vt:lpstr>User-Defined Functions and Aggregates                    3/6</vt:lpstr>
      <vt:lpstr>User-Defined Functions and Aggregates                    4/6</vt:lpstr>
      <vt:lpstr>User-Defined Functions and Aggregates                    5/6</vt:lpstr>
      <vt:lpstr>User-Defined Functions and Aggregates                    6/6</vt:lpstr>
      <vt:lpstr>3.3 Ordered Aggregates                                                    1/3</vt:lpstr>
      <vt:lpstr>Ordered Aggregates                                                    2/3</vt:lpstr>
      <vt:lpstr>Ordered Aggregates                                                    3/3</vt:lpstr>
      <vt:lpstr>3.4 MADlib                                                                             1/6</vt:lpstr>
      <vt:lpstr>MADlib                                                                             2/6</vt:lpstr>
      <vt:lpstr>MADlib                                                                             3/6</vt:lpstr>
      <vt:lpstr>MADlib                                                                             4/6</vt:lpstr>
      <vt:lpstr>MADlib                                                                             5/6</vt:lpstr>
      <vt:lpstr>MADlib                                                                             6/6</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Chu Dinh Phu 2 (FE Ban NCPT)</cp:lastModifiedBy>
  <cp:revision>250</cp:revision>
  <dcterms:created xsi:type="dcterms:W3CDTF">2021-08-24T09:33:39Z</dcterms:created>
  <dcterms:modified xsi:type="dcterms:W3CDTF">2023-09-20T22:40:32Z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