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2"/>
    <p:sldId id="258" r:id="rId3"/>
    <p:sldId id="267" r:id="rId4"/>
    <p:sldId id="280" r:id="rId5"/>
    <p:sldId id="268" r:id="rId6"/>
    <p:sldId id="269" r:id="rId7"/>
    <p:sldId id="271" r:id="rId8"/>
    <p:sldId id="281" r:id="rId9"/>
    <p:sldId id="282" r:id="rId10"/>
    <p:sldId id="283" r:id="rId11"/>
    <p:sldId id="284" r:id="rId12"/>
    <p:sldId id="285" r:id="rId13"/>
    <p:sldId id="286" r:id="rId14"/>
    <p:sldId id="287" r:id="rId15"/>
    <p:sldId id="288" r:id="rId16"/>
    <p:sldId id="257" r:id="rId17"/>
    <p:sldId id="259" r:id="rId18"/>
    <p:sldId id="261" r:id="rId19"/>
    <p:sldId id="263" r:id="rId20"/>
    <p:sldId id="264" r:id="rId21"/>
    <p:sldId id="265" r:id="rId22"/>
    <p:sldId id="266" r:id="rId23"/>
    <p:sldId id="262" r:id="rId24"/>
    <p:sldId id="274" r:id="rId25"/>
    <p:sldId id="273" r:id="rId26"/>
    <p:sldId id="275" r:id="rId27"/>
    <p:sldId id="260" r:id="rId28"/>
    <p:sldId id="276" r:id="rId29"/>
    <p:sldId id="277" r:id="rId30"/>
    <p:sldId id="278" r:id="rId31"/>
    <p:sldId id="296" r:id="rId32"/>
    <p:sldId id="279" r:id="rId33"/>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76" d="100"/>
          <a:sy n="76" d="100"/>
        </p:scale>
        <p:origin x="927" y="39"/>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t>5/5/2024</a:t>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5/5/2024</a:t>
            </a:fld>
            <a:endParaRPr lang="en-US"/>
          </a:p>
        </p:txBody>
      </p:sp>
      <p:sp>
        <p:nvSpPr>
          <p:cNvPr id="4" name="Slide Image Placeholder 3"/>
          <p:cNvSpPr>
            <a:spLocks noGrp="1" noRot="1" noChangeAspect="1"/>
          </p:cNvSpPr>
          <p:nvPr>
            <p:ph type="sldImg" idx="2"/>
          </p:nvPr>
        </p:nvSpPr>
        <p:spPr>
          <a:xfrm>
            <a:off x="1249156" y="1279287"/>
            <a:ext cx="4605433"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Bạn có thấy sự kỳ lạ ở tập tin faq.html không? Đó là nó được hiển thị ở hai trạng thái Staged (có thể commit) và Modified (không thể commit) hay còn gọi là Unstaged. Sở dĩ có sự kỳ lạ đó ở đây là bởi vì trước đó bạn đã tạo ra tập tin faq.html và đưa về Tracked thì nó cũng đã được đưa về Staged để có thể commit. Tuy nhiên sau đó bạn lại chỉnh sửa nội dung của nó nên nó đã có một phiên bản khác nằm ở trạng thái Modified (không thể commit). Nếu bây giờ bạn gõ lệnh git commit để ủy thác nó thì bản chụp của tập tin faq.html ở lần cuối cùng bạn gõ lệnh git add sẽ được commit lên chứ nó không chứa các nội dung mà bạn vừa thêm vào. Và để nó có thể commit tập tin faq.html đã được chỉnh sửa thì bạn phải gõ lại lệnh git add faq.html lần nữa.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Thực hiện lệnh tạo snapshot, lưu thông tin thay đổi vào vùng staging để chuẩn bị cho lệnh commit</a:t>
            </a:r>
          </a:p>
          <a:p>
            <a:r>
              <a:rPr lang="en-US"/>
              <a:t>Lệnh git add sử dụng để đánh chỉ mục (index) các nội dung mới, mới cập nhật trong thư mục làm việc, nó chuẩn bị nội dung sắp xếp cho lần commit tiếp theo.</a:t>
            </a:r>
          </a:p>
          <a:p>
            <a:r>
              <a:rPr lang="en-US"/>
              <a:t>Khái niệm đánh chỉ mục ở trên có nghĩa là lưu lại ảnh chụp (snapshot) thông tin thay đổi của thư mục làm việc so với lần commit trước (hoặc so với snapshot chưa commit), snapshot lưu ở khu vực gọi là staging (sắp xếp, chuẩn bị)</a:t>
            </a:r>
          </a:p>
          <a:p>
            <a:endParaRPr lang="en-US"/>
          </a:p>
          <a:p>
            <a:r>
              <a:rPr lang="en-US"/>
              <a:t>Bạn có thể thực hiện lệnh git add nhiều lần để tạo tạo ra một snapshot cuối cùng trước khi thực hiện commit.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Lệnh git commit thực hiện lưu vào CSDL Git toàn bộ nội dung chứa trong index (vùng staging) và kèm theo nó là một đoạn text thông tin (log) mô tả sự thay đổi của của commit này so với commit trước. Sau khi commit con trỏ HEAD tự động dịch chuyển đến commit này (Trong nhánh hiện tại)</a:t>
            </a:r>
            <a:endParaRPr lang="en-US" b="1"/>
          </a:p>
          <a:p>
            <a:endParaRPr lang="en-US" b="1"/>
          </a:p>
          <a:p>
            <a:r>
              <a:rPr lang="en-US" b="1"/>
              <a:t>Commit đơn giản</a:t>
            </a:r>
          </a:p>
          <a:p>
            <a:r>
              <a:rPr lang="en-US"/>
              <a:t>Lệnh commit cơ bản, đơn giản nhất là thực hiện với tham số -m để kèm dòng thông tin về commit</a:t>
            </a:r>
          </a:p>
          <a:p>
            <a:r>
              <a:rPr lang="en-US"/>
              <a:t>git commit -m "Ghi chú về commit"</a:t>
            </a:r>
          </a:p>
          <a:p>
            <a:r>
              <a:rPr lang="en-US"/>
              <a:t>Lệnh trên tạo ra một commit với nội dung lấy từ vùng staging, một điểm trong lịch sử commit được tạo ra với thông tin là dòng thông tin nhập vào, sau này bạn có thể xem lại lịch sử này bằng lệnh git log</a:t>
            </a:r>
          </a:p>
          <a:p>
            <a:endParaRPr lang="en-US" b="1"/>
          </a:p>
          <a:p>
            <a:r>
              <a:rPr lang="en-US" b="1"/>
              <a:t>Commit với tham số -a</a:t>
            </a:r>
            <a:endParaRPr lang="en-US"/>
          </a:p>
          <a:p>
            <a:r>
              <a:rPr lang="en-US"/>
              <a:t>Khi cho tham số -a thì nó tương đương thực hiện lệnh git add để đưa các file đang được giám sát có sự thay đổi vào staging rồi tự động chạy git commit</a:t>
            </a:r>
          </a:p>
          <a:p>
            <a:r>
              <a:rPr lang="en-US"/>
              <a:t>git commit -a -m "Ghi chú về commit"</a:t>
            </a:r>
          </a:p>
          <a:p>
            <a:endParaRPr lang="en-US" b="1"/>
          </a:p>
          <a:p>
            <a:r>
              <a:rPr lang="en-US" b="1"/>
              <a:t>Thay thế commit cuối</a:t>
            </a:r>
            <a:endParaRPr lang="en-US"/>
          </a:p>
          <a:p>
            <a:r>
              <a:rPr lang="en-US"/>
              <a:t>Nếu commit đã được tạo ra nhưng chưa thực hiện push lên remote (khi có làm việc với Remote Repo - nói ở các phần sau) thì bạn có thể tạo ra commit mới thay thế cho commit cuối cùng đó. Dùng trong trường hợp không muốn tạo ra nhiều commit trong lịch sử commit thì cho vào lệnh tham số --amend</a:t>
            </a:r>
          </a:p>
          <a:p>
            <a:r>
              <a:rPr lang="en-US"/>
              <a:t>git commit --amend -m "Thông tin về commit"</a:t>
            </a:r>
          </a:p>
          <a:p>
            <a:endParaRPr lang="en-US"/>
          </a:p>
          <a:p>
            <a:r>
              <a:rPr lang="en-US" sz="1400" b="1"/>
              <a:t>get reset (https://git-scm.com/docs/git-reset)</a:t>
            </a:r>
          </a:p>
          <a:p>
            <a:r>
              <a:rPr lang="en-US"/>
              <a:t>Khi đã thực hiện commit, commit đó chưa public (chưa đẩy lên Remote Repo bằng lệnh git push) thì bạn có thể hủy (undo) commit đó với hai trường hợp bằng lệnh git reset như sau:</a:t>
            </a:r>
          </a:p>
          <a:p>
            <a:r>
              <a:rPr lang="en-US" b="1" i="1"/>
              <a:t>git reset với tham số --soft</a:t>
            </a:r>
            <a:endParaRPr lang="en-US"/>
          </a:p>
          <a:p>
            <a:r>
              <a:rPr lang="en-US"/>
              <a:t>Trường hợp này sẽ hủy commit cuối, con trỏ HEAD sẽ chuyển về commit cha. Đồng thời những thay đổi của commit cuối được chuyển vào vùng staging nhằm để có cơ hội commit lại hoặc sửa đổi, cú pháp lệnh như sau:</a:t>
            </a:r>
          </a:p>
          <a:p>
            <a:r>
              <a:rPr lang="en-US"/>
              <a:t>git reset --soft HEAD~1</a:t>
            </a:r>
          </a:p>
          <a:p>
            <a:r>
              <a:rPr lang="en-US" b="1" i="1"/>
              <a:t>git reset với tham số --hard</a:t>
            </a:r>
            <a:endParaRPr lang="en-US"/>
          </a:p>
          <a:p>
            <a:r>
              <a:rPr lang="en-US"/>
              <a:t>Khi dùng tham số --hard thì kết quả giống với dùng tham số --soft, chỉ có một khác biệt là nội dung thay đổi của commit cuối không đưa đưa vào staging mà bị hủy luôn. Trường hợp này dùng khi bạn quyết định hủy hoàn toàn commit cuối</a:t>
            </a:r>
          </a:p>
          <a:p>
            <a:r>
              <a:rPr lang="en-US"/>
              <a:t>git reset --hard HEAD~1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https://stackoverflow.com/questions/58003030/what-is-the-git-restore-command-and-what-is-the-difference-between-git-restor</a:t>
            </a:r>
          </a:p>
          <a:p>
            <a:r>
              <a:rPr lang="en-US"/>
              <a:t>Lệnh git restore để phục hồi các file của thư mục làm việc</a:t>
            </a:r>
          </a:p>
          <a:p>
            <a:r>
              <a:rPr lang="en-US"/>
              <a:t>Để phục hồi tất cả các file dùng lệnh: git restore .</a:t>
            </a:r>
          </a:p>
          <a:p>
            <a:r>
              <a:rPr lang="en-US"/>
              <a:t>Cách sử dụng giống như git checkout cho trường hợp phục hồi</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Thay đổi của bạn hiện đang nằm tại HEAD của bản sao cục bộ đang làm việc. </a:t>
            </a:r>
          </a:p>
          <a:p>
            <a:r>
              <a:rPr lang="en-US"/>
              <a:t>Để gửi những thay đổi đó đến repository remote, bạn thực thi: git push origin master</a:t>
            </a:r>
          </a:p>
          <a:p>
            <a:r>
              <a:rPr lang="en-US"/>
              <a:t>Thay đổi master bằng bất cứ nhánh nào mà bạn muốn đầy những thay đổi đến. </a:t>
            </a:r>
          </a:p>
          <a:p>
            <a:endParaRPr lang="en-US"/>
          </a:p>
          <a:p>
            <a:r>
              <a:rPr lang="en-US"/>
              <a:t>Nếu bạn chưa clone một repository hiện có và muốn kết nối repository của bạn đến máy chủ remote, bạn phải thêm nó với: git remote add origin &lt;máy-chủ&gt;</a:t>
            </a:r>
          </a:p>
          <a:p>
            <a:r>
              <a:rPr lang="en-US"/>
              <a:t>Bây giờ bạn đã có thể đẩy các thay đổi của mình vào máy chủ đã chọn</a:t>
            </a:r>
          </a:p>
          <a:p>
            <a:r>
              <a:rPr lang="en-US"/>
              <a:t>Lệnh git push được sử dụng để đẩy các commit mới ở máy trạm (local repo) lên server (remote repo). Nguồn để đẩy lên là nhánh mà con trỏ HEAD đang trỏ tới (nhánh làm việc).</a:t>
            </a:r>
          </a:p>
          <a:p>
            <a:r>
              <a:rPr lang="en-US"/>
              <a:t>Đích mà nó đẩy lên (ghi vào nhánh nào) có thể chỉ định trong tùy chọn của lệnh, tuy nhiên cũng không cần chỉ định nếu có thiết lập liên hệ giữa nguồn và đích trước. Lệnh git push cũng có thể xóa đi các nhánh của remote</a:t>
            </a:r>
          </a:p>
          <a:p>
            <a:r>
              <a:rPr lang="en-US"/>
              <a:t>Một số tham số hay dùng như:</a:t>
            </a:r>
          </a:p>
          <a:p>
            <a:r>
              <a:rPr lang="en-US"/>
              <a:t>●--all đẩy tất cả các nhánh lên server</a:t>
            </a:r>
          </a:p>
          <a:p>
            <a:r>
              <a:rPr lang="en-US"/>
              <a:t>●--tags đẩy tất cả các tag lên server</a:t>
            </a:r>
          </a:p>
          <a:p>
            <a:r>
              <a:rPr lang="en-US"/>
              <a:t>●--delete xóa một nhánh chỉ ra trên server</a:t>
            </a:r>
          </a:p>
          <a:p>
            <a:r>
              <a:rPr lang="en-US"/>
              <a:t>●-u đẩy và tạo một upstream (luồng upload tương ứng với nhánh của local), hay sử dụng cho lần đầu đẩy lên server</a:t>
            </a:r>
          </a:p>
          <a:p>
            <a:endParaRPr lang="en-US"/>
          </a:p>
          <a:p>
            <a:r>
              <a:rPr lang="en-US"/>
              <a:t>Đẩy lên server lần đầu tiên</a:t>
            </a:r>
          </a:p>
          <a:p>
            <a:r>
              <a:rPr lang="en-US"/>
              <a:t>Nếu là lần đầu tiên đẩy Local Repo lên Remote Repo mới khởi tạo thì cần tạo ra một theo dõi kết nối, upstream giữa local và remote, vậy hãy dùng tham số -u. Ví dụ đẩy lên remote có tên origin và tạo upstream cho nhánh master</a:t>
            </a:r>
          </a:p>
          <a:p>
            <a:r>
              <a:rPr lang="en-US"/>
              <a:t>git push -u origin master</a:t>
            </a:r>
          </a:p>
          <a:p>
            <a:endParaRPr lang="en-US"/>
          </a:p>
          <a:p>
            <a:r>
              <a:rPr lang="en-US"/>
              <a:t>Đẩy lên server</a:t>
            </a:r>
          </a:p>
          <a:p>
            <a:r>
              <a:rPr lang="en-US"/>
              <a:t>Sau khi có upstream, mỗi lần cần đẩy dữ liệu lên remote của nhánh master, chỉ việc thực hiện lệnh</a:t>
            </a:r>
          </a:p>
          <a:p>
            <a:r>
              <a:rPr lang="en-US"/>
              <a:t>git push</a:t>
            </a:r>
          </a:p>
          <a:p>
            <a:r>
              <a:rPr lang="en-US"/>
              <a:t>Hoặc có thể đẩy một nhánh cụ thể, ví dụ đẩy nhánh beta lên remote có tê origin</a:t>
            </a:r>
          </a:p>
          <a:p>
            <a:r>
              <a:rPr lang="en-US"/>
              <a:t>git push origin beta</a:t>
            </a:r>
          </a:p>
          <a:p>
            <a:endParaRPr lang="en-US"/>
          </a:p>
          <a:p>
            <a:r>
              <a:rPr lang="en-US"/>
              <a:t>Đẩy lên server tất cả các nhánh</a:t>
            </a:r>
          </a:p>
          <a:p>
            <a:r>
              <a:rPr lang="en-US"/>
              <a:t>Đẩy tất cả các nhánh ở local lên server có tên origin:</a:t>
            </a:r>
          </a:p>
          <a:p>
            <a:r>
              <a:rPr lang="en-US"/>
              <a:t>git push origin --all</a:t>
            </a:r>
          </a:p>
          <a:p>
            <a:endParaRPr lang="en-US"/>
          </a:p>
          <a:p>
            <a:r>
              <a:rPr lang="en-US"/>
              <a:t>Xóa một nhánh trên remote</a:t>
            </a:r>
          </a:p>
          <a:p>
            <a:r>
              <a:rPr lang="en-US"/>
              <a:t>Ví dụ bạn cần xóa nhánh beta, trên remote có tên origin</a:t>
            </a:r>
          </a:p>
          <a:p>
            <a:r>
              <a:rPr lang="en-US"/>
              <a:t>git push origin --delete beta</a:t>
            </a:r>
          </a:p>
          <a:p>
            <a:r>
              <a:rPr lang="en-US"/>
              <a:t>Bạn có thể kiểm tra các nhánh có trên remote bằng lệnh</a:t>
            </a:r>
          </a:p>
          <a:p>
            <a:r>
              <a:rPr lang="en-US"/>
              <a:t>git branch -a</a:t>
            </a:r>
          </a:p>
          <a:p>
            <a:endParaRPr lang="en-US"/>
          </a:p>
          <a:p>
            <a:r>
              <a:rPr lang="en-US"/>
              <a:t>Ghi đè nhánh với --force</a:t>
            </a:r>
          </a:p>
          <a:p>
            <a:r>
              <a:rPr lang="en-US"/>
              <a:t>Bạn có thể ghi đè toàn bộ một nhánh ở remote bởi một nhánh ở master, dùng lệnh này cận thận</a:t>
            </a:r>
          </a:p>
          <a:p>
            <a:r>
              <a:rPr lang="en-US"/>
              <a:t>Ví dụ, bạn ghi đè toàn nhánh master ở remote, giống với master của local</a:t>
            </a:r>
          </a:p>
          <a:p>
            <a:r>
              <a:rPr lang="en-US"/>
              <a:t>git push --force origin master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An: add “file7_line2” và push trước</a:t>
            </a:r>
          </a:p>
          <a:p>
            <a:r>
              <a:rPr lang="en-US"/>
              <a:t>Bình: add “file7_line3” và push sau, khi đó gặp xung đột code và cần phải xử lý</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Lệnh git log giúp bạn xem lại thông tin lịch sự commit, nhằm giám sát sự thay đổi của dự án. Lệnh git log có nhiều tham số để xuất ra, định dạng các thông tin hiện thị theo cách mong muốn. Bạn có thể định dạng cách các thông tin mỗi commit được in ra khi xem, cũng như có thể lọc thông tin nào đó.</a:t>
            </a:r>
          </a:p>
          <a:p>
            <a:r>
              <a:rPr lang="en-US"/>
              <a:t>Mặc đinh thi hành git log nó liệt kê các commit theo thứ tự từ mới nhất đến cũ nhất, mỗi commit có các thông tin gồm: mã hash của commit, dòng thông báo, người tạo commit và ngày tạo commit</a:t>
            </a:r>
          </a:p>
          <a:p>
            <a:r>
              <a:rPr lang="en-US"/>
              <a:t>git log</a:t>
            </a:r>
          </a:p>
          <a:p>
            <a:r>
              <a:rPr lang="en-US"/>
              <a:t>Khi số lượng log nhiều, nó hiện thị trước một trang log, sau đó có dấu nhắc chờ lệnh để bạn điều hướng, tìm kiếm ... Để có trợ giúp về các lệnh này hãy nhấn h tại dấu nhắc lệnh</a:t>
            </a:r>
          </a:p>
          <a:p>
            <a:r>
              <a:rPr lang="en-US"/>
              <a:t>Một số phím chức năng bạn có thể nhập đề điều hướng và tìm kiếm trong log như:</a:t>
            </a:r>
          </a:p>
          <a:p>
            <a:r>
              <a:rPr lang="en-US"/>
              <a:t>●return - dòng tiếp theo</a:t>
            </a:r>
          </a:p>
          <a:p>
            <a:r>
              <a:rPr lang="en-US"/>
              <a:t>●w - trang tiếp</a:t>
            </a:r>
          </a:p>
          <a:p>
            <a:r>
              <a:rPr lang="en-US"/>
              <a:t>●spacebar - trang trước</a:t>
            </a:r>
          </a:p>
          <a:p>
            <a:r>
              <a:rPr lang="en-US"/>
              <a:t>●q - thoát</a:t>
            </a:r>
          </a:p>
          <a:p>
            <a:r>
              <a:rPr lang="en-US"/>
              <a:t>●?pattern - tìm kiếm, với pattern là mẫu tìm kiếm (keyword)</a:t>
            </a:r>
          </a:p>
          <a:p>
            <a:r>
              <a:rPr lang="en-US"/>
              <a:t>●/pattern - giống ?pattern</a:t>
            </a:r>
          </a:p>
          <a:p>
            <a:r>
              <a:rPr lang="en-US"/>
              <a:t>●n - đến vị trí tìm kiếm phía dưới</a:t>
            </a:r>
          </a:p>
          <a:p>
            <a:r>
              <a:rPr lang="en-US"/>
              <a:t>●N - đến kết quả tìm kiếm phía trước</a:t>
            </a:r>
          </a:p>
          <a:p>
            <a:r>
              <a:rPr lang="en-US"/>
              <a:t>Một số thiết lập hay dùng với git log</a:t>
            </a:r>
          </a:p>
          <a:p>
            <a:r>
              <a:rPr lang="en-US"/>
              <a:t>Nếu chỉ muốn hiện thị một số commit log, ví dụ hiện thị log của 2 commit cuối thì cho thêm -2 vào lệnh</a:t>
            </a:r>
          </a:p>
          <a:p>
            <a:r>
              <a:rPr lang="en-US"/>
              <a:t>git log -2</a:t>
            </a:r>
          </a:p>
          <a:p>
            <a:r>
              <a:rPr lang="en-US"/>
              <a:t>Nếu muốn hiện thị chi tiết các thay đổi của từng commit thì thêm vào tham số -p</a:t>
            </a:r>
          </a:p>
          <a:p>
            <a:r>
              <a:rPr lang="en-US"/>
              <a:t>git log -p -2</a:t>
            </a:r>
          </a:p>
          <a:p>
            <a:r>
              <a:rPr lang="en-US"/>
              <a:t>Nếu hiện thị thống kế gọn hơn về sự thay đổi thì dùng tham số --stat, hoặc dạng ngắn gọn hơn là --shortstat</a:t>
            </a:r>
          </a:p>
          <a:p>
            <a:r>
              <a:rPr lang="en-US"/>
              <a:t>git log --stat -5</a:t>
            </a:r>
          </a:p>
          <a:p>
            <a:r>
              <a:rPr lang="en-US"/>
              <a:t>Định dạng thông tin chung về commit (mã hash, dòng thông tin) trên một dòng thì dùng tham số --oneline</a:t>
            </a:r>
          </a:p>
          <a:p>
            <a:r>
              <a:rPr lang="en-US"/>
              <a:t>git log --oneline</a:t>
            </a:r>
          </a:p>
          <a:p>
            <a:r>
              <a:rPr lang="en-US"/>
              <a:t>git log --stat -10 --oneline</a:t>
            </a:r>
          </a:p>
          <a:p>
            <a:r>
              <a:rPr lang="en-US"/>
              <a:t> </a:t>
            </a:r>
          </a:p>
          <a:p>
            <a:r>
              <a:rPr lang="en-US"/>
              <a:t>Lọc kết quả với git log</a:t>
            </a:r>
          </a:p>
          <a:p>
            <a:r>
              <a:rPr lang="en-US"/>
              <a:t>Lọc theo ngày bạn có thể dùng tham số --after="year-month-day" hoặc --before="year-month-day" hoặc dùng cả hai để chỉ ra khoảng ngày. Ví dụ: hiện thị các log từ ngày 1/1/2019 đến ngày 31/12/2019</a:t>
            </a:r>
          </a:p>
          <a:p>
            <a:r>
              <a:rPr lang="en-US"/>
              <a:t>git log --after="2019-1-1" --before="2019-12-31"</a:t>
            </a:r>
          </a:p>
          <a:p>
            <a:r>
              <a:rPr lang="en-US"/>
              <a:t>Lọc theo người commit dùng tham số --author="tác giả", có thể kết hợp nhiều người bằng ký hiệu \|</a:t>
            </a:r>
          </a:p>
          <a:p>
            <a:r>
              <a:rPr lang="en-US"/>
              <a:t>git log --oneline --author="XuanThuLab"</a:t>
            </a:r>
          </a:p>
          <a:p>
            <a:r>
              <a:rPr lang="en-US"/>
              <a:t>Lọc theo thông tin ghi chú về commit sử dụng thiết lập --grep="keyword ..."</a:t>
            </a:r>
          </a:p>
          <a:p>
            <a:r>
              <a:rPr lang="en-US"/>
              <a:t>git log --oneline --grep="init"</a:t>
            </a:r>
          </a:p>
          <a:p>
            <a:r>
              <a:rPr lang="en-US"/>
              <a:t>Lọc các commit liên quan đến file cụ thể, sử dụng thiết lập -- rồi liệt kê các file</a:t>
            </a:r>
          </a:p>
          <a:p>
            <a:r>
              <a:rPr lang="en-US"/>
              <a:t>git log --oneline -- src/OAuth.php</a:t>
            </a:r>
          </a:p>
          <a:p>
            <a:r>
              <a:rPr lang="en-US"/>
              <a:t>Lọc theo nội dung cập nhật sử dụng tham số -S"nội dung tìm"</a:t>
            </a:r>
          </a:p>
          <a:p>
            <a:r>
              <a:rPr lang="en-US"/>
              <a:t>git log --oneline --shortstat -S"sendmail"</a:t>
            </a:r>
          </a:p>
          <a:p>
            <a:r>
              <a:rPr lang="en-US"/>
              <a:t>Lọc các commit bình thường (tham số --no-merges) và các commit do gộp nhánh (tham số --merges)</a:t>
            </a:r>
          </a:p>
          <a:p>
            <a:r>
              <a:rPr lang="en-US"/>
              <a:t>git log --merges</a:t>
            </a:r>
          </a:p>
          <a:p>
            <a:endParaRPr lang="en-US"/>
          </a:p>
          <a:p>
            <a:r>
              <a:rPr lang="en-US"/>
              <a:t>Tự định dạng hiện thị</a:t>
            </a:r>
          </a:p>
          <a:p>
            <a:r>
              <a:rPr lang="en-US"/>
              <a:t>Bạn có thể tùy chọn hiện thị dòng thông tin với tham số --pretty="format", trong đó chuỗi format là định dạng thông tin sẽ hiện thị ra cho từng commit, một số dữ liệu theo định dạng đó là:</a:t>
            </a:r>
          </a:p>
          <a:p>
            <a:r>
              <a:rPr lang="en-US"/>
              <a:t>●%H mã hash đầy đủ của commit</a:t>
            </a:r>
          </a:p>
          <a:p>
            <a:r>
              <a:rPr lang="en-US"/>
              <a:t>●%h mã hash ngắn gọn (7 ký tự đầu của hash đầy đủ)</a:t>
            </a:r>
          </a:p>
          <a:p>
            <a:r>
              <a:rPr lang="en-US"/>
              <a:t>●%an tên người commit (định dạng theo --date, ví dụ --date="shortdate")</a:t>
            </a:r>
          </a:p>
          <a:p>
            <a:r>
              <a:rPr lang="en-US"/>
              <a:t>●%s dòng thông tin commit</a:t>
            </a:r>
          </a:p>
          <a:p>
            <a:r>
              <a:rPr lang="en-US"/>
              <a:t>git log --pretty=format:"%h - %ad  %s" --date="short"</a:t>
            </a:r>
          </a:p>
          <a:p>
            <a:endParaRPr lang="en-US"/>
          </a:p>
          <a:p>
            <a:r>
              <a:rPr lang="en-US"/>
              <a:t>Hiện thị log commit dạng đồ thị</a:t>
            </a:r>
          </a:p>
          <a:p>
            <a:r>
              <a:rPr lang="en-US"/>
              <a:t>Bạn có thể xem lịch sự commit một cách trực quan của một nhánh, nhất là nhánh này trong lịch sử của nó có nhiều lần gộp nhánh</a:t>
            </a:r>
          </a:p>
          <a:p>
            <a:r>
              <a:rPr lang="en-US"/>
              <a:t>git log --graph --pretty="%h %ad %s" --date="short"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An: add “file7_line2” và push trước</a:t>
            </a:r>
          </a:p>
          <a:p>
            <a:r>
              <a:rPr lang="en-US"/>
              <a:t>Bình: add “file7_line3” và push sau, khi đó gặp xung đột code và cần phải xử lý</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Mã số hash của mỗi commit có thể lấy theo 8 ký tự đầu trong chuỗi mã số commit.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sym typeface="+mn-ea"/>
              </a:rPr>
              <a:t>Trong thư mục dự án có thể có những file mà không muốn Git giám sát (phổ biến là các file trong thư mục trình biên dịch sinh ra, các file tạm ...). Nếu muốn lờ đi file nào, thư mục nào thì Git hỗ trợ khai báo chúng trong một file có tên là .gitignore, bạn chỉ việc tạo ra file có tên như vậy ở thư mục dự án vào khai báo bên trong nó những gì muốn lờ đi. Ví dụ nội dung file sau sẽ lờ đi file abc.tmp, các file dạng *.log, và các file trong thư mục build/Release</a:t>
            </a:r>
            <a:endParaRPr lang="en-US"/>
          </a:p>
          <a:p>
            <a:r>
              <a:rPr lang="en-US">
                <a:sym typeface="+mn-ea"/>
              </a:rPr>
              <a:t>abc.tmp</a:t>
            </a:r>
            <a:endParaRPr lang="en-US"/>
          </a:p>
          <a:p>
            <a:r>
              <a:rPr lang="en-US">
                <a:sym typeface="+mn-ea"/>
              </a:rPr>
              <a:t>*.log</a:t>
            </a:r>
            <a:endParaRPr lang="en-US"/>
          </a:p>
          <a:p>
            <a:r>
              <a:rPr lang="en-US">
                <a:sym typeface="+mn-ea"/>
              </a:rPr>
              <a:t>build/Release</a:t>
            </a:r>
            <a:endParaRPr lang="en-US"/>
          </a:p>
          <a:p>
            <a:endParaRPr lang="en-US"/>
          </a:p>
          <a:p>
            <a:r>
              <a:rPr lang="en-US">
                <a:sym typeface="+mn-ea"/>
              </a:rPr>
              <a:t>For sensitive information or IDE-generated files</a:t>
            </a:r>
            <a:endParaRPr lang="en-US"/>
          </a:p>
          <a:p>
            <a:r>
              <a:rPr lang="en-US">
                <a:sym typeface="+mn-ea"/>
              </a:rPr>
              <a:t>●Add file .gitignore</a:t>
            </a:r>
            <a:endParaRPr lang="en-US"/>
          </a:p>
          <a:p>
            <a:r>
              <a:rPr lang="en-US">
                <a:sym typeface="+mn-ea"/>
              </a:rPr>
              <a:t>#ignore file</a:t>
            </a:r>
            <a:endParaRPr lang="en-US"/>
          </a:p>
          <a:p>
            <a:r>
              <a:rPr lang="en-US">
                <a:sym typeface="+mn-ea"/>
              </a:rPr>
              <a:t>/credential.py</a:t>
            </a:r>
            <a:endParaRPr lang="en-US"/>
          </a:p>
          <a:p>
            <a:endParaRPr lang="en-US"/>
          </a:p>
          <a:p>
            <a:r>
              <a:rPr lang="en-US">
                <a:sym typeface="+mn-ea"/>
              </a:rPr>
              <a:t>#ignore folder</a:t>
            </a:r>
            <a:endParaRPr lang="en-US"/>
          </a:p>
          <a:p>
            <a:r>
              <a:rPr lang="en-US">
                <a:sym typeface="+mn-ea"/>
              </a:rPr>
              <a:t>text/</a:t>
            </a:r>
            <a:endParaRPr lang="en-US"/>
          </a:p>
          <a:p>
            <a:endParaRPr lang="en-US"/>
          </a:p>
          <a:p>
            <a:r>
              <a:rPr lang="en-US">
                <a:sym typeface="+mn-ea"/>
              </a:rPr>
              <a:t>#ignore specific file types in a folder</a:t>
            </a:r>
            <a:endParaRPr lang="en-US"/>
          </a:p>
          <a:p>
            <a:r>
              <a:rPr lang="en-US">
                <a:sym typeface="+mn-ea"/>
              </a:rPr>
              <a:t>others/*.txt</a:t>
            </a:r>
            <a:endParaRPr lang="en-US"/>
          </a:p>
          <a:p>
            <a:r>
              <a:rPr lang="en-US">
                <a:sym typeface="+mn-ea"/>
              </a:rPr>
              <a:t>http://github.com/github/gitignore =&gt; file available gitignore file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Commit IDS: compreshed &amp; ashed, use 5-8 first charators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b="1"/>
              <a:t>Staging Area là gì?</a:t>
            </a:r>
            <a:endParaRPr lang="en-US"/>
          </a:p>
          <a:p>
            <a:r>
              <a:rPr lang="en-US"/>
              <a:t>Staging Area nghĩa là một khu vực mà nó sẽ được chuẩn bị cho quá trình commit. Trước hết, bạn cần phải hiểu rằng trong các hệ thống quản lý phiên bản (Version Control System) thì các dữ liệu sẽ được lưu trữ ở hai nơi, một là thư mục bạn đang làm việc trên máy tính (working tree, mình không nhắc lại nữa đâu) và một là kho chứa mã nguồn (repository) sau khi bạn đã thực hiện thay đổi (ví dụ như kho chứa trên Github).</a:t>
            </a:r>
          </a:p>
          <a:p>
            <a:endParaRPr lang="en-US"/>
          </a:p>
          <a:p>
            <a:r>
              <a:rPr lang="en-US"/>
              <a:t>Nhưng với Git thì nó có thêm một lựa chọn nữa đó là có thêm một khu vực trung gian gọi là </a:t>
            </a:r>
            <a:r>
              <a:rPr lang="en-US" b="1"/>
              <a:t>Staging Area</a:t>
            </a:r>
            <a:r>
              <a:rPr lang="en-US"/>
              <a:t> và đây chính là một lợi thế lớn của Git. Staging Area nghĩa là khu vực sẽ lưu trữ những thay đổi của bạn trên tập tin để nó có thể được commit, vì muốn commit tập tin nào thì tập tin đó phải nằm trong Staging Area. Một tập tin khi nằm trong Staging Area sẽ có trạng thái là Stagged</a:t>
            </a:r>
          </a:p>
          <a:p>
            <a:endParaRPr lang="en-US"/>
          </a:p>
          <a:p>
            <a:r>
              <a:rPr lang="en-US" sz="1800" b="1"/>
              <a:t>Điều kiện gì để commit một tập tin?</a:t>
            </a:r>
            <a:endParaRPr lang="en-US"/>
          </a:p>
          <a:p>
            <a:r>
              <a:rPr lang="en-US"/>
              <a:t>Nếu bạn muốn commit một tập tin đó, bạn sẽ cần phải đưa tập tin đó vào trạng thái tracked bằng lệnh git add tên_file. Trong git có hai loại trạng thái chính đó là Tracked và Untracked, cụ thể:</a:t>
            </a:r>
          </a:p>
          <a:p>
            <a:pPr marL="171450" indent="-171450">
              <a:buFont typeface="Arial" panose="020B0604020202090204" pitchFamily="34" charset="0"/>
              <a:buChar char="•"/>
            </a:pPr>
            <a:r>
              <a:rPr lang="en-US"/>
              <a:t>Tracked – Là tập tin đã được đánh dấu theo dõi trong Git để bạn làm việc với nó. Và trạng thái Tracked nó sẽ có thêm các trạng thái phụ khác là Unmodified (chưa chỉnh sửa gì), Modified (đã chỉnh sửa) và Staged (đã sẵn sàng để commit).</a:t>
            </a:r>
          </a:p>
          <a:p>
            <a:pPr marL="171450" indent="-171450">
              <a:buFont typeface="Arial" panose="020B0604020202090204" pitchFamily="34" charset="0"/>
              <a:buChar char="•"/>
            </a:pPr>
            <a:r>
              <a:rPr lang="en-US"/>
              <a:t>Untracked – Là tập tin còn lại mà bạn sẽ không muốn làm việc với nó trong Git.</a:t>
            </a:r>
          </a:p>
          <a:p>
            <a:r>
              <a:rPr lang="en-US"/>
              <a:t>Nhưng bạn phải nên biết rằng nếu tập tin đó đã được Tracked nhưng đang rơi vào trạng thái (Modified) thì nó vẫn sẽ không thể commit được mà bạn phải đưa nó về Staged cũng bằng lệnh git add.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https://thachpham.com/tools/hieu-them-ve-commit-va-staging-area-git.html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49363" y="1279525"/>
            <a:ext cx="4605337" cy="3454400"/>
          </a:xfrm>
        </p:spPr>
      </p:sp>
      <p:sp>
        <p:nvSpPr>
          <p:cNvPr id="3" name="Text Placeholder 2"/>
          <p:cNvSpPr>
            <a:spLocks noGrp="1"/>
          </p:cNvSpPr>
          <p:nvPr>
            <p:ph type="body" idx="3"/>
          </p:nvPr>
        </p:nvSpPr>
        <p:spPr/>
        <p:txBody>
          <a:bodyPr/>
          <a:lstStyle/>
          <a:p>
            <a:r>
              <a:rPr lang="en-US"/>
              <a:t>Bạn có thấy sự kỳ lạ ở tập tin faq.html không? Đó là nó được hiển thị ở hai trạng thái Staged (có thể commit) và Modified (không thể commit) hay còn gọi là Unstaged. Sở dĩ có sự kỳ lạ đó ở đây là bởi vì trước đó bạn đã tạo ra tập tin faq.html và đưa về Tracked thì nó cũng đã được đưa về Staged để có thể commit. Tuy nhiên sau đó bạn lại chỉnh sửa nội dung của nó nên nó đã có một phiên bản khác nằm ở trạng thái Modified (không thể commit). Nếu bây giờ bạn gõ lệnh git commit để ủy thác nó thì bản chụp của tập tin faq.html ở lần cuối cùng bạn gõ lệnh git add sẽ được commit lên chứ nó không chứa các nội dung mà bạn vừa thêm vào. Và để nó có thể commit tập tin faq.html đã được chỉnh sửa thì bạn phải gõ lại lệnh git add faq.html lần nữa.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
            <a:ext cx="7886700" cy="1021080"/>
          </a:xfrm>
        </p:spPr>
        <p:txBody>
          <a:bodyPr/>
          <a:lstStyle>
            <a:lvl1pPr algn="r">
              <a:defRPr sz="3600" b="1"/>
            </a:lvl1pPr>
          </a:lstStyle>
          <a:p>
            <a:r>
              <a:rPr lang="en-US"/>
              <a:t>Click to edit Master title style</a:t>
            </a:r>
          </a:p>
        </p:txBody>
      </p:sp>
      <p:sp>
        <p:nvSpPr>
          <p:cNvPr id="3" name="Content Placeholder 2"/>
          <p:cNvSpPr>
            <a:spLocks noGrp="1"/>
          </p:cNvSpPr>
          <p:nvPr>
            <p:ph idx="1"/>
          </p:nvPr>
        </p:nvSpPr>
        <p:spPr>
          <a:xfrm>
            <a:off x="527050" y="1140460"/>
            <a:ext cx="8141335" cy="50368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Line 1057"/>
          <p:cNvSpPr>
            <a:spLocks noChangeShapeType="1"/>
          </p:cNvSpPr>
          <p:nvPr userDrawn="1"/>
        </p:nvSpPr>
        <p:spPr bwMode="auto">
          <a:xfrm flipV="1">
            <a:off x="457200" y="1089422"/>
            <a:ext cx="8229600" cy="15783"/>
          </a:xfrm>
          <a:prstGeom prst="line">
            <a:avLst/>
          </a:prstGeom>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p:cNvPicPr>
            <a:picLocks noChangeAspect="1"/>
          </p:cNvPicPr>
          <p:nvPr userDrawn="1"/>
        </p:nvPicPr>
        <p:blipFill>
          <a:blip r:embed="rId2"/>
          <a:stretch>
            <a:fillRect/>
          </a:stretch>
        </p:blipFill>
        <p:spPr>
          <a:xfrm>
            <a:off x="472670" y="156471"/>
            <a:ext cx="1449153" cy="790170"/>
          </a:xfrm>
          <a:prstGeom prst="rect">
            <a:avLst/>
          </a:prstGeom>
        </p:spPr>
      </p:pic>
      <p:sp>
        <p:nvSpPr>
          <p:cNvPr id="9" name="Rectangle 1056"/>
          <p:cNvSpPr>
            <a:spLocks noChangeArrowheads="1"/>
          </p:cNvSpPr>
          <p:nvPr userDrawn="1"/>
        </p:nvSpPr>
        <p:spPr bwMode="auto">
          <a:xfrm>
            <a:off x="526793" y="6509583"/>
            <a:ext cx="874439" cy="361117"/>
          </a:xfrm>
          <a:prstGeom prst="rect">
            <a:avLst/>
          </a:prstGeom>
          <a:noFill/>
          <a:ln w="19050">
            <a:noFill/>
            <a:miter lim="800000"/>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90204" pitchFamily="34" charset="0"/>
              </a:rPr>
              <a:t>‹#›</a:t>
            </a:fld>
            <a:r>
              <a:rPr lang="en-US" sz="1400" b="1" dirty="0">
                <a:solidFill>
                  <a:srgbClr val="0070C0"/>
                </a:solidFill>
                <a:latin typeface="+mj-lt"/>
                <a:cs typeface="Arial" panose="020B0604020202090204" pitchFamily="34" charset="0"/>
              </a:rPr>
              <a:t> / 32</a:t>
            </a:r>
          </a:p>
        </p:txBody>
      </p:sp>
      <p:cxnSp>
        <p:nvCxnSpPr>
          <p:cNvPr id="10" name="Straight Connector 9"/>
          <p:cNvCxnSpPr/>
          <p:nvPr userDrawn="1"/>
        </p:nvCxnSpPr>
        <p:spPr>
          <a:xfrm>
            <a:off x="444243" y="6534983"/>
            <a:ext cx="874439"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5/5/2024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2232539"/>
          </a:xfrm>
        </p:spPr>
        <p:txBody>
          <a:bodyPr>
            <a:normAutofit/>
          </a:bodyPr>
          <a:lstStyle/>
          <a:p>
            <a:r>
              <a:rPr lang="en-US" sz="3400" b="1" cap="all" dirty="0">
                <a:solidFill>
                  <a:srgbClr val="0070C0"/>
                </a:solidFill>
                <a:latin typeface="+mn-lt"/>
                <a:ea typeface="+mn-ea"/>
                <a:cs typeface="+mn-cs"/>
              </a:rPr>
              <a:t>Software Development Project (SWP391)</a:t>
            </a:r>
            <a:endParaRPr lang="en-US" sz="3400" b="1" cap="all" dirty="0"/>
          </a:p>
        </p:txBody>
      </p:sp>
      <p:sp>
        <p:nvSpPr>
          <p:cNvPr id="3" name="Subtitle 2"/>
          <p:cNvSpPr>
            <a:spLocks noGrp="1"/>
          </p:cNvSpPr>
          <p:nvPr>
            <p:ph type="subTitle" idx="1"/>
          </p:nvPr>
        </p:nvSpPr>
        <p:spPr/>
        <p:txBody>
          <a:bodyPr/>
          <a:lstStyle/>
          <a:p>
            <a:r>
              <a:rPr lang="en-US" sz="3200" b="1" dirty="0">
                <a:solidFill>
                  <a:srgbClr val="0070C0"/>
                </a:solidFill>
              </a:rPr>
              <a:t>Git &amp; GitLab Guides</a:t>
            </a:r>
          </a:p>
        </p:txBody>
      </p:sp>
      <p:pic>
        <p:nvPicPr>
          <p:cNvPr id="4" name="Picture 3"/>
          <p:cNvPicPr>
            <a:picLocks noChangeAspect="1"/>
          </p:cNvPicPr>
          <p:nvPr/>
        </p:nvPicPr>
        <p:blipFill>
          <a:blip r:embed="rId3"/>
          <a:stretch>
            <a:fillRect/>
          </a:stretch>
        </p:blipFill>
        <p:spPr>
          <a:xfrm>
            <a:off x="3131840" y="369158"/>
            <a:ext cx="2512194" cy="136980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Configure your Git client</a:t>
            </a:r>
            <a:br>
              <a:rPr lang="en-US"/>
            </a:br>
            <a:r>
              <a:rPr lang="en-US" sz="3200" i="1"/>
              <a:t>Change the local/working repo</a:t>
            </a:r>
          </a:p>
        </p:txBody>
      </p:sp>
      <p:sp>
        <p:nvSpPr>
          <p:cNvPr id="24577" name="Title 3"/>
          <p:cNvSpPr>
            <a:spLocks noGrp="1"/>
          </p:cNvSpPr>
          <p:nvPr/>
        </p:nvSpPr>
        <p:spPr>
          <a:xfrm>
            <a:off x="228600" y="798513"/>
            <a:ext cx="8686800"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tx1"/>
                </a:solidFill>
                <a:latin typeface="+mj-lt"/>
                <a:ea typeface="MS PGothic" charset="0"/>
                <a:cs typeface="MS PGothic" charset="0"/>
              </a:defRPr>
            </a:lvl1pPr>
            <a:lvl2pPr algn="ctr" rtl="0" eaLnBrk="0" fontAlgn="base" hangingPunct="0">
              <a:spcBef>
                <a:spcPct val="0"/>
              </a:spcBef>
              <a:spcAft>
                <a:spcPct val="0"/>
              </a:spcAft>
              <a:defRPr sz="3200">
                <a:solidFill>
                  <a:schemeClr val="tx1"/>
                </a:solidFill>
                <a:latin typeface="Calibri" charset="0"/>
                <a:ea typeface="MS PGothic" charset="0"/>
                <a:cs typeface="MS PGothic" charset="0"/>
              </a:defRPr>
            </a:lvl2pPr>
            <a:lvl3pPr algn="ctr" rtl="0" eaLnBrk="0" fontAlgn="base" hangingPunct="0">
              <a:spcBef>
                <a:spcPct val="0"/>
              </a:spcBef>
              <a:spcAft>
                <a:spcPct val="0"/>
              </a:spcAft>
              <a:defRPr sz="3200">
                <a:solidFill>
                  <a:schemeClr val="tx1"/>
                </a:solidFill>
                <a:latin typeface="Calibri" charset="0"/>
                <a:ea typeface="MS PGothic" charset="0"/>
                <a:cs typeface="MS PGothic" charset="0"/>
              </a:defRPr>
            </a:lvl3pPr>
            <a:lvl4pPr algn="ctr" rtl="0" eaLnBrk="0" fontAlgn="base" hangingPunct="0">
              <a:spcBef>
                <a:spcPct val="0"/>
              </a:spcBef>
              <a:spcAft>
                <a:spcPct val="0"/>
              </a:spcAft>
              <a:defRPr sz="3200">
                <a:solidFill>
                  <a:schemeClr val="tx1"/>
                </a:solidFill>
                <a:latin typeface="Calibri" charset="0"/>
                <a:ea typeface="MS PGothic" charset="0"/>
                <a:cs typeface="MS PGothic" charset="0"/>
              </a:defRPr>
            </a:lvl4pPr>
            <a:lvl5pPr algn="ctr" rtl="0" eaLnBrk="0" fontAlgn="base" hangingPunct="0">
              <a:spcBef>
                <a:spcPct val="0"/>
              </a:spcBef>
              <a:spcAft>
                <a:spcPct val="0"/>
              </a:spcAft>
              <a:defRPr sz="3200">
                <a:solidFill>
                  <a:schemeClr val="tx1"/>
                </a:solidFill>
                <a:latin typeface="Calibri" charset="0"/>
                <a:ea typeface="MS PGothic" charset="0"/>
                <a:cs typeface="MS PGothic" charset="0"/>
              </a:defRPr>
            </a:lvl5pPr>
            <a:lvl6pPr marL="457200" algn="ctr" rtl="0" fontAlgn="base">
              <a:spcBef>
                <a:spcPct val="0"/>
              </a:spcBef>
              <a:spcAft>
                <a:spcPct val="0"/>
              </a:spcAft>
              <a:defRPr sz="3200">
                <a:solidFill>
                  <a:schemeClr val="tx1"/>
                </a:solidFill>
                <a:latin typeface="Calibri" charset="0"/>
                <a:ea typeface="MS PGothic" charset="0"/>
                <a:cs typeface="MS PGothic" charset="0"/>
              </a:defRPr>
            </a:lvl6pPr>
            <a:lvl7pPr marL="914400" algn="ctr" rtl="0" fontAlgn="base">
              <a:spcBef>
                <a:spcPct val="0"/>
              </a:spcBef>
              <a:spcAft>
                <a:spcPct val="0"/>
              </a:spcAft>
              <a:defRPr sz="3200">
                <a:solidFill>
                  <a:schemeClr val="tx1"/>
                </a:solidFill>
                <a:latin typeface="Calibri" charset="0"/>
                <a:ea typeface="MS PGothic" charset="0"/>
                <a:cs typeface="MS PGothic" charset="0"/>
              </a:defRPr>
            </a:lvl7pPr>
            <a:lvl8pPr marL="1371600" algn="ctr" rtl="0" fontAlgn="base">
              <a:spcBef>
                <a:spcPct val="0"/>
              </a:spcBef>
              <a:spcAft>
                <a:spcPct val="0"/>
              </a:spcAft>
              <a:defRPr sz="3200">
                <a:solidFill>
                  <a:schemeClr val="tx1"/>
                </a:solidFill>
                <a:latin typeface="Calibri" charset="0"/>
                <a:ea typeface="MS PGothic" charset="0"/>
                <a:cs typeface="MS PGothic" charset="0"/>
              </a:defRPr>
            </a:lvl8pPr>
            <a:lvl9pPr marL="1828800" algn="ctr" rtl="0" fontAlgn="base">
              <a:spcBef>
                <a:spcPct val="0"/>
              </a:spcBef>
              <a:spcAft>
                <a:spcPct val="0"/>
              </a:spcAft>
              <a:defRPr sz="3200">
                <a:solidFill>
                  <a:schemeClr val="tx1"/>
                </a:solidFill>
                <a:latin typeface="Calibri" charset="0"/>
                <a:ea typeface="MS PGothic" charset="0"/>
                <a:cs typeface="MS PGothic" charset="0"/>
              </a:defRPr>
            </a:lvl9pPr>
          </a:lstStyle>
          <a:p>
            <a:pPr algn="l"/>
            <a:r>
              <a:rPr lang="en-US" altLang="en-US" sz="2000" dirty="0">
                <a:solidFill>
                  <a:schemeClr val="accent5">
                    <a:lumMod val="75000"/>
                  </a:schemeClr>
                </a:solidFill>
                <a:latin typeface="Courier New" panose="02070409020205090404" pitchFamily="49" charset="0"/>
                <a:ea typeface="MS PGothic" panose="020B0600070205080204" pitchFamily="34" charset="-128"/>
                <a:sym typeface="+mn-ea"/>
              </a:rPr>
              <a:t>Create project code skeleton</a:t>
            </a:r>
            <a:endParaRPr lang="en-US" altLang="en-US" sz="2000" dirty="0">
              <a:solidFill>
                <a:schemeClr val="accent5">
                  <a:lumMod val="75000"/>
                </a:schemeClr>
              </a:solidFill>
              <a:latin typeface="Courier New" panose="02070409020205090404" pitchFamily="49" charset="0"/>
              <a:ea typeface="MS PGothic" panose="020B0600070205080204" pitchFamily="34" charset="-128"/>
              <a:cs typeface="Courier New" panose="02070409020205090404"/>
              <a:sym typeface="+mn-ea"/>
            </a:endParaRPr>
          </a:p>
        </p:txBody>
      </p:sp>
      <p:sp>
        <p:nvSpPr>
          <p:cNvPr id="8" name="Rounded Rectangle 7"/>
          <p:cNvSpPr/>
          <p:nvPr/>
        </p:nvSpPr>
        <p:spPr>
          <a:xfrm>
            <a:off x="290830" y="2176145"/>
            <a:ext cx="4679950" cy="4184650"/>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4579" name="Picture 5" descr="laptop.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0675" y="1387475"/>
            <a:ext cx="14192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a:xfrm>
            <a:off x="6550025" y="2175828"/>
            <a:ext cx="2281238" cy="4281487"/>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4581" name="Picture 7" descr="server-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48413" y="1311275"/>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8"/>
          <p:cNvSpPr txBox="1">
            <a:spLocks noChangeArrowheads="1"/>
          </p:cNvSpPr>
          <p:nvPr/>
        </p:nvSpPr>
        <p:spPr bwMode="auto">
          <a:xfrm>
            <a:off x="2871788" y="1720850"/>
            <a:ext cx="738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t>You</a:t>
            </a:r>
          </a:p>
        </p:txBody>
      </p:sp>
      <p:sp>
        <p:nvSpPr>
          <p:cNvPr id="24583" name="TextBox 9"/>
          <p:cNvSpPr txBox="1">
            <a:spLocks noChangeArrowheads="1"/>
          </p:cNvSpPr>
          <p:nvPr/>
        </p:nvSpPr>
        <p:spPr bwMode="auto">
          <a:xfrm>
            <a:off x="7375525" y="1701800"/>
            <a:ext cx="1124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dirty="0"/>
              <a:t>GitLab</a:t>
            </a:r>
          </a:p>
        </p:txBody>
      </p:sp>
      <p:grpSp>
        <p:nvGrpSpPr>
          <p:cNvPr id="24584" name="Group 28"/>
          <p:cNvGrpSpPr/>
          <p:nvPr/>
        </p:nvGrpSpPr>
        <p:grpSpPr bwMode="auto">
          <a:xfrm>
            <a:off x="6902450" y="2775903"/>
            <a:ext cx="1601788" cy="2428875"/>
            <a:chOff x="6901822" y="2922790"/>
            <a:chExt cx="1603131" cy="2429354"/>
          </a:xfrm>
        </p:grpSpPr>
        <p:grpSp>
          <p:nvGrpSpPr>
            <p:cNvPr id="24598" name="Group 10"/>
            <p:cNvGrpSpPr/>
            <p:nvPr/>
          </p:nvGrpSpPr>
          <p:grpSpPr bwMode="auto">
            <a:xfrm>
              <a:off x="6901822" y="2922790"/>
              <a:ext cx="1603131" cy="2429354"/>
              <a:chOff x="6901822" y="2922790"/>
              <a:chExt cx="1603131" cy="2429354"/>
            </a:xfrm>
          </p:grpSpPr>
          <p:sp>
            <p:nvSpPr>
              <p:cNvPr id="24600" name="TextBox 3"/>
              <p:cNvSpPr txBox="1">
                <a:spLocks noChangeArrowheads="1"/>
              </p:cNvSpPr>
              <p:nvPr/>
            </p:nvSpPr>
            <p:spPr bwMode="auto">
              <a:xfrm>
                <a:off x="7151566" y="2922790"/>
                <a:ext cx="11693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Remote</a:t>
                </a:r>
                <a:br>
                  <a:rPr lang="en-US" altLang="en-US" sz="2400"/>
                </a:br>
                <a:r>
                  <a:rPr lang="en-US" altLang="en-US" sz="2400"/>
                  <a:t>Repos</a:t>
                </a:r>
              </a:p>
            </p:txBody>
          </p:sp>
          <p:pic>
            <p:nvPicPr>
              <p:cNvPr id="2460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90291" y="3746126"/>
                <a:ext cx="14433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01822" y="3019646"/>
                <a:ext cx="1603131" cy="2332498"/>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sp>
          <p:nvSpPr>
            <p:cNvPr id="26" name="Rectangle 25"/>
            <p:cNvSpPr/>
            <p:nvPr/>
          </p:nvSpPr>
          <p:spPr>
            <a:xfrm>
              <a:off x="7197345" y="3973922"/>
              <a:ext cx="1042273" cy="860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5609" name="Group 29"/>
          <p:cNvGrpSpPr/>
          <p:nvPr/>
        </p:nvGrpSpPr>
        <p:grpSpPr bwMode="auto">
          <a:xfrm>
            <a:off x="638175" y="2768600"/>
            <a:ext cx="6264275" cy="3434715"/>
            <a:chOff x="638538" y="2768140"/>
            <a:chExt cx="6263284" cy="3563717"/>
          </a:xfrm>
        </p:grpSpPr>
        <p:cxnSp>
          <p:nvCxnSpPr>
            <p:cNvPr id="3" name="Straight Connector 2"/>
            <p:cNvCxnSpPr/>
            <p:nvPr/>
          </p:nvCxnSpPr>
          <p:spPr>
            <a:xfrm>
              <a:off x="2327371" y="4226963"/>
              <a:ext cx="639662"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98724" y="4225375"/>
              <a:ext cx="2303098"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25613" name="Group 27"/>
            <p:cNvGrpSpPr/>
            <p:nvPr/>
          </p:nvGrpSpPr>
          <p:grpSpPr bwMode="auto">
            <a:xfrm>
              <a:off x="2967033" y="2928262"/>
              <a:ext cx="1603121" cy="2424168"/>
              <a:chOff x="2967033" y="2928262"/>
              <a:chExt cx="1603121" cy="2424168"/>
            </a:xfrm>
          </p:grpSpPr>
          <p:sp>
            <p:nvSpPr>
              <p:cNvPr id="25619" name="TextBox 3"/>
              <p:cNvSpPr txBox="1">
                <a:spLocks noChangeArrowheads="1"/>
              </p:cNvSpPr>
              <p:nvPr/>
            </p:nvSpPr>
            <p:spPr bwMode="auto">
              <a:xfrm>
                <a:off x="3294158" y="2928262"/>
                <a:ext cx="949298" cy="124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Local</a:t>
                </a:r>
                <a:br>
                  <a:rPr lang="en-US" altLang="en-US" sz="2400"/>
                </a:br>
                <a:r>
                  <a:rPr lang="en-US" altLang="en-US" sz="2400"/>
                  <a:t>Repos</a:t>
                </a:r>
              </a:p>
            </p:txBody>
          </p:sp>
          <p:pic>
            <p:nvPicPr>
              <p:cNvPr id="25620"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453" y="3746127"/>
                <a:ext cx="1443317" cy="152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2"/>
              <p:cNvSpPr/>
              <p:nvPr/>
            </p:nvSpPr>
            <p:spPr>
              <a:xfrm>
                <a:off x="2967033" y="3018949"/>
                <a:ext cx="1603121" cy="2333481"/>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6" name="Rectangle 24"/>
              <p:cNvSpPr/>
              <p:nvPr/>
            </p:nvSpPr>
            <p:spPr>
              <a:xfrm>
                <a:off x="3201946" y="3972978"/>
                <a:ext cx="1041235" cy="8619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5614" name="Group 2"/>
            <p:cNvGrpSpPr/>
            <p:nvPr/>
          </p:nvGrpSpPr>
          <p:grpSpPr bwMode="auto">
            <a:xfrm>
              <a:off x="638538" y="2768140"/>
              <a:ext cx="1682484" cy="3563717"/>
              <a:chOff x="638538" y="2768140"/>
              <a:chExt cx="1682484" cy="3563717"/>
            </a:xfrm>
          </p:grpSpPr>
          <p:sp>
            <p:nvSpPr>
              <p:cNvPr id="25615" name="TextBox 2"/>
              <p:cNvSpPr txBox="1">
                <a:spLocks noChangeArrowheads="1"/>
              </p:cNvSpPr>
              <p:nvPr/>
            </p:nvSpPr>
            <p:spPr bwMode="auto">
              <a:xfrm>
                <a:off x="638538" y="2768140"/>
                <a:ext cx="1682071" cy="86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Working Dir</a:t>
                </a:r>
              </a:p>
            </p:txBody>
          </p:sp>
          <p:pic>
            <p:nvPicPr>
              <p:cNvPr id="25616" name="Picture 4"/>
              <p:cNvPicPr>
                <a:picLocks noChangeAspect="1"/>
              </p:cNvPicPr>
              <p:nvPr/>
            </p:nvPicPr>
            <p:blipFill>
              <a:blip r:embed="rId5">
                <a:extLst>
                  <a:ext uri="{28A0092B-C50C-407E-A947-70E740481C1C}">
                    <a14:useLocalDpi xmlns:a14="http://schemas.microsoft.com/office/drawing/2010/main" val="0"/>
                  </a:ext>
                </a:extLst>
              </a:blip>
              <a:srcRect b="93620"/>
              <a:stretch>
                <a:fillRect/>
              </a:stretch>
            </p:blipFill>
            <p:spPr bwMode="auto">
              <a:xfrm>
                <a:off x="693046" y="3245227"/>
                <a:ext cx="1554989" cy="19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p:cNvSpPr/>
              <p:nvPr/>
            </p:nvSpPr>
            <p:spPr>
              <a:xfrm>
                <a:off x="638538" y="2857034"/>
                <a:ext cx="1682484" cy="347482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5618" name="Picture 4"/>
              <p:cNvPicPr>
                <a:picLocks noChangeAspect="1"/>
              </p:cNvPicPr>
              <p:nvPr/>
            </p:nvPicPr>
            <p:blipFill>
              <a:blip r:embed="rId5">
                <a:extLst>
                  <a:ext uri="{28A0092B-C50C-407E-A947-70E740481C1C}">
                    <a14:useLocalDpi xmlns:a14="http://schemas.microsoft.com/office/drawing/2010/main" val="0"/>
                  </a:ext>
                </a:extLst>
              </a:blip>
              <a:srcRect t="69635" b="24483"/>
              <a:stretch>
                <a:fillRect/>
              </a:stretch>
            </p:blipFill>
            <p:spPr bwMode="auto">
              <a:xfrm>
                <a:off x="693046" y="3428800"/>
                <a:ext cx="1554989"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0"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738" y="3165475"/>
            <a:ext cx="155416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Configure your Git client</a:t>
            </a:r>
            <a:br>
              <a:rPr lang="en-US">
                <a:sym typeface="+mn-ea"/>
              </a:rPr>
            </a:br>
            <a:r>
              <a:rPr lang="en-US" sz="3200" i="1">
                <a:sym typeface="+mn-ea"/>
              </a:rPr>
              <a:t>Create code scheleton &amp; commit</a:t>
            </a:r>
            <a:endParaRPr lang="en-US" sz="3200" i="1"/>
          </a:p>
        </p:txBody>
      </p:sp>
      <p:sp>
        <p:nvSpPr>
          <p:cNvPr id="26625" name="Title 3"/>
          <p:cNvSpPr>
            <a:spLocks noGrp="1"/>
          </p:cNvSpPr>
          <p:nvPr/>
        </p:nvSpPr>
        <p:spPr>
          <a:xfrm>
            <a:off x="228600" y="981710"/>
            <a:ext cx="8686800" cy="86741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tx1"/>
                </a:solidFill>
                <a:latin typeface="+mj-lt"/>
                <a:ea typeface="MS PGothic" charset="0"/>
                <a:cs typeface="MS PGothic" charset="0"/>
              </a:defRPr>
            </a:lvl1pPr>
            <a:lvl2pPr algn="ctr" rtl="0" eaLnBrk="0" fontAlgn="base" hangingPunct="0">
              <a:spcBef>
                <a:spcPct val="0"/>
              </a:spcBef>
              <a:spcAft>
                <a:spcPct val="0"/>
              </a:spcAft>
              <a:defRPr sz="3200">
                <a:solidFill>
                  <a:schemeClr val="tx1"/>
                </a:solidFill>
                <a:latin typeface="Calibri" charset="0"/>
                <a:ea typeface="MS PGothic" charset="0"/>
                <a:cs typeface="MS PGothic" charset="0"/>
              </a:defRPr>
            </a:lvl2pPr>
            <a:lvl3pPr algn="ctr" rtl="0" eaLnBrk="0" fontAlgn="base" hangingPunct="0">
              <a:spcBef>
                <a:spcPct val="0"/>
              </a:spcBef>
              <a:spcAft>
                <a:spcPct val="0"/>
              </a:spcAft>
              <a:defRPr sz="3200">
                <a:solidFill>
                  <a:schemeClr val="tx1"/>
                </a:solidFill>
                <a:latin typeface="Calibri" charset="0"/>
                <a:ea typeface="MS PGothic" charset="0"/>
                <a:cs typeface="MS PGothic" charset="0"/>
              </a:defRPr>
            </a:lvl3pPr>
            <a:lvl4pPr algn="ctr" rtl="0" eaLnBrk="0" fontAlgn="base" hangingPunct="0">
              <a:spcBef>
                <a:spcPct val="0"/>
              </a:spcBef>
              <a:spcAft>
                <a:spcPct val="0"/>
              </a:spcAft>
              <a:defRPr sz="3200">
                <a:solidFill>
                  <a:schemeClr val="tx1"/>
                </a:solidFill>
                <a:latin typeface="Calibri" charset="0"/>
                <a:ea typeface="MS PGothic" charset="0"/>
                <a:cs typeface="MS PGothic" charset="0"/>
              </a:defRPr>
            </a:lvl4pPr>
            <a:lvl5pPr algn="ctr" rtl="0" eaLnBrk="0" fontAlgn="base" hangingPunct="0">
              <a:spcBef>
                <a:spcPct val="0"/>
              </a:spcBef>
              <a:spcAft>
                <a:spcPct val="0"/>
              </a:spcAft>
              <a:defRPr sz="3200">
                <a:solidFill>
                  <a:schemeClr val="tx1"/>
                </a:solidFill>
                <a:latin typeface="Calibri" charset="0"/>
                <a:ea typeface="MS PGothic" charset="0"/>
                <a:cs typeface="MS PGothic" charset="0"/>
              </a:defRPr>
            </a:lvl5pPr>
            <a:lvl6pPr marL="457200" algn="ctr" rtl="0" fontAlgn="base">
              <a:spcBef>
                <a:spcPct val="0"/>
              </a:spcBef>
              <a:spcAft>
                <a:spcPct val="0"/>
              </a:spcAft>
              <a:defRPr sz="3200">
                <a:solidFill>
                  <a:schemeClr val="tx1"/>
                </a:solidFill>
                <a:latin typeface="Calibri" charset="0"/>
                <a:ea typeface="MS PGothic" charset="0"/>
                <a:cs typeface="MS PGothic" charset="0"/>
              </a:defRPr>
            </a:lvl6pPr>
            <a:lvl7pPr marL="914400" algn="ctr" rtl="0" fontAlgn="base">
              <a:spcBef>
                <a:spcPct val="0"/>
              </a:spcBef>
              <a:spcAft>
                <a:spcPct val="0"/>
              </a:spcAft>
              <a:defRPr sz="3200">
                <a:solidFill>
                  <a:schemeClr val="tx1"/>
                </a:solidFill>
                <a:latin typeface="Calibri" charset="0"/>
                <a:ea typeface="MS PGothic" charset="0"/>
                <a:cs typeface="MS PGothic" charset="0"/>
              </a:defRPr>
            </a:lvl7pPr>
            <a:lvl8pPr marL="1371600" algn="ctr" rtl="0" fontAlgn="base">
              <a:spcBef>
                <a:spcPct val="0"/>
              </a:spcBef>
              <a:spcAft>
                <a:spcPct val="0"/>
              </a:spcAft>
              <a:defRPr sz="3200">
                <a:solidFill>
                  <a:schemeClr val="tx1"/>
                </a:solidFill>
                <a:latin typeface="Calibri" charset="0"/>
                <a:ea typeface="MS PGothic" charset="0"/>
                <a:cs typeface="MS PGothic" charset="0"/>
              </a:defRPr>
            </a:lvl8pPr>
            <a:lvl9pPr marL="1828800" algn="ctr" rtl="0" fontAlgn="base">
              <a:spcBef>
                <a:spcPct val="0"/>
              </a:spcBef>
              <a:spcAft>
                <a:spcPct val="0"/>
              </a:spcAft>
              <a:defRPr sz="3200">
                <a:solidFill>
                  <a:schemeClr val="tx1"/>
                </a:solidFill>
                <a:latin typeface="Calibri" charset="0"/>
                <a:ea typeface="MS PGothic" charset="0"/>
                <a:cs typeface="MS PGothic" charset="0"/>
              </a:defRPr>
            </a:lvl9pPr>
          </a:lstStyle>
          <a:p>
            <a:pPr algn="l"/>
            <a:r>
              <a:rPr lang="en-US" altLang="en-US" sz="2000" dirty="0">
                <a:solidFill>
                  <a:schemeClr val="accent5">
                    <a:lumMod val="75000"/>
                  </a:schemeClr>
                </a:solidFill>
                <a:latin typeface="Courier New" panose="02070409020205090404" pitchFamily="49" charset="0"/>
                <a:ea typeface="MS PGothic" panose="020B0600070205080204" pitchFamily="34" charset="-128"/>
              </a:rPr>
              <a:t>$ git add -A</a:t>
            </a:r>
            <a:br>
              <a:rPr lang="en-US" altLang="en-US" sz="2000" dirty="0">
                <a:solidFill>
                  <a:schemeClr val="accent5">
                    <a:lumMod val="75000"/>
                  </a:schemeClr>
                </a:solidFill>
                <a:latin typeface="Courier New" panose="02070409020205090404" pitchFamily="49" charset="0"/>
                <a:ea typeface="MS PGothic" panose="020B0600070205080204" pitchFamily="34" charset="-128"/>
              </a:rPr>
            </a:br>
            <a:r>
              <a:rPr lang="en-US" altLang="en-US" sz="2000" dirty="0">
                <a:solidFill>
                  <a:schemeClr val="accent5">
                    <a:lumMod val="75000"/>
                  </a:schemeClr>
                </a:solidFill>
                <a:latin typeface="Courier New" panose="02070409020205090404" pitchFamily="49" charset="0"/>
                <a:ea typeface="MS PGothic" panose="020B0600070205080204" pitchFamily="34" charset="-128"/>
              </a:rPr>
              <a:t>$ git commit –m "Created project skeleton"</a:t>
            </a:r>
          </a:p>
        </p:txBody>
      </p:sp>
      <p:sp>
        <p:nvSpPr>
          <p:cNvPr id="5" name="Rounded Rectangle 4"/>
          <p:cNvSpPr/>
          <p:nvPr/>
        </p:nvSpPr>
        <p:spPr>
          <a:xfrm>
            <a:off x="290830" y="2322830"/>
            <a:ext cx="4679950" cy="4143375"/>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27" name="Picture 5" descr="laptop.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0675" y="1547495"/>
            <a:ext cx="14192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6550025" y="2322830"/>
            <a:ext cx="2281555" cy="4088765"/>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29" name="Picture 7" descr="server-white.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348413" y="145542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8"/>
          <p:cNvSpPr txBox="1">
            <a:spLocks noChangeArrowheads="1"/>
          </p:cNvSpPr>
          <p:nvPr/>
        </p:nvSpPr>
        <p:spPr bwMode="auto">
          <a:xfrm>
            <a:off x="2871788" y="1854200"/>
            <a:ext cx="738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t>You</a:t>
            </a:r>
          </a:p>
        </p:txBody>
      </p:sp>
      <p:sp>
        <p:nvSpPr>
          <p:cNvPr id="26631" name="TextBox 9"/>
          <p:cNvSpPr txBox="1">
            <a:spLocks noChangeArrowheads="1"/>
          </p:cNvSpPr>
          <p:nvPr/>
        </p:nvSpPr>
        <p:spPr bwMode="auto">
          <a:xfrm>
            <a:off x="7375525" y="1835150"/>
            <a:ext cx="1124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dirty="0"/>
              <a:t>GitLab</a:t>
            </a:r>
          </a:p>
        </p:txBody>
      </p:sp>
      <p:grpSp>
        <p:nvGrpSpPr>
          <p:cNvPr id="26632" name="Group 28"/>
          <p:cNvGrpSpPr/>
          <p:nvPr/>
        </p:nvGrpSpPr>
        <p:grpSpPr bwMode="auto">
          <a:xfrm>
            <a:off x="6902450" y="2922588"/>
            <a:ext cx="1601788" cy="2428875"/>
            <a:chOff x="6901822" y="2922790"/>
            <a:chExt cx="1603131" cy="2429354"/>
          </a:xfrm>
        </p:grpSpPr>
        <p:grpSp>
          <p:nvGrpSpPr>
            <p:cNvPr id="26648" name="Group 10"/>
            <p:cNvGrpSpPr/>
            <p:nvPr/>
          </p:nvGrpSpPr>
          <p:grpSpPr bwMode="auto">
            <a:xfrm>
              <a:off x="6901822" y="2922790"/>
              <a:ext cx="1603131" cy="2429354"/>
              <a:chOff x="6901822" y="2922790"/>
              <a:chExt cx="1603131" cy="2429354"/>
            </a:xfrm>
          </p:grpSpPr>
          <p:sp>
            <p:nvSpPr>
              <p:cNvPr id="26650" name="TextBox 3"/>
              <p:cNvSpPr txBox="1">
                <a:spLocks noChangeArrowheads="1"/>
              </p:cNvSpPr>
              <p:nvPr/>
            </p:nvSpPr>
            <p:spPr bwMode="auto">
              <a:xfrm>
                <a:off x="7151566" y="2922790"/>
                <a:ext cx="11693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Remote</a:t>
                </a:r>
                <a:br>
                  <a:rPr lang="en-US" altLang="en-US" sz="2400"/>
                </a:br>
                <a:r>
                  <a:rPr lang="en-US" altLang="en-US" sz="2400"/>
                  <a:t>Repos</a:t>
                </a:r>
              </a:p>
            </p:txBody>
          </p:sp>
          <p:pic>
            <p:nvPicPr>
              <p:cNvPr id="26651"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90291" y="3746126"/>
                <a:ext cx="14433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01822" y="3019646"/>
                <a:ext cx="1603131" cy="2332498"/>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sp>
          <p:nvSpPr>
            <p:cNvPr id="26" name="Rectangle 25"/>
            <p:cNvSpPr/>
            <p:nvPr/>
          </p:nvSpPr>
          <p:spPr>
            <a:xfrm>
              <a:off x="7197345" y="3973922"/>
              <a:ext cx="1042273" cy="860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6633" name="Group 29"/>
          <p:cNvGrpSpPr/>
          <p:nvPr/>
        </p:nvGrpSpPr>
        <p:grpSpPr bwMode="auto">
          <a:xfrm>
            <a:off x="638175" y="2768600"/>
            <a:ext cx="6264275" cy="3563938"/>
            <a:chOff x="638538" y="2768140"/>
            <a:chExt cx="6263284" cy="3563717"/>
          </a:xfrm>
        </p:grpSpPr>
        <p:cxnSp>
          <p:nvCxnSpPr>
            <p:cNvPr id="15" name="Straight Connector 14"/>
            <p:cNvCxnSpPr/>
            <p:nvPr/>
          </p:nvCxnSpPr>
          <p:spPr>
            <a:xfrm>
              <a:off x="2327371" y="4226963"/>
              <a:ext cx="639662"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598724" y="4225375"/>
              <a:ext cx="2303098"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26638" name="Group 27"/>
            <p:cNvGrpSpPr/>
            <p:nvPr/>
          </p:nvGrpSpPr>
          <p:grpSpPr bwMode="auto">
            <a:xfrm>
              <a:off x="2966632" y="2928262"/>
              <a:ext cx="1603131" cy="2423882"/>
              <a:chOff x="2966632" y="2928262"/>
              <a:chExt cx="1603131" cy="2423882"/>
            </a:xfrm>
          </p:grpSpPr>
          <p:sp>
            <p:nvSpPr>
              <p:cNvPr id="26644" name="TextBox 3"/>
              <p:cNvSpPr txBox="1">
                <a:spLocks noChangeArrowheads="1"/>
              </p:cNvSpPr>
              <p:nvPr/>
            </p:nvSpPr>
            <p:spPr bwMode="auto">
              <a:xfrm>
                <a:off x="3294158" y="2928262"/>
                <a:ext cx="9492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Local</a:t>
                </a:r>
                <a:br>
                  <a:rPr lang="en-US" altLang="en-US" sz="2400"/>
                </a:br>
                <a:r>
                  <a:rPr lang="en-US" altLang="en-US" sz="2400"/>
                  <a:t>Repos</a:t>
                </a:r>
              </a:p>
            </p:txBody>
          </p:sp>
          <p:pic>
            <p:nvPicPr>
              <p:cNvPr id="26645"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453" y="3746127"/>
                <a:ext cx="1443317" cy="152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a:xfrm>
                <a:off x="2967033" y="3018949"/>
                <a:ext cx="1603121" cy="2333481"/>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5" name="Rectangle 24"/>
              <p:cNvSpPr/>
              <p:nvPr/>
            </p:nvSpPr>
            <p:spPr>
              <a:xfrm>
                <a:off x="3201946" y="3972978"/>
                <a:ext cx="1041235" cy="8619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6639" name="Group 2"/>
            <p:cNvGrpSpPr/>
            <p:nvPr/>
          </p:nvGrpSpPr>
          <p:grpSpPr bwMode="auto">
            <a:xfrm>
              <a:off x="638538" y="2768140"/>
              <a:ext cx="1682071" cy="3563717"/>
              <a:chOff x="638538" y="2768140"/>
              <a:chExt cx="1682071" cy="3563717"/>
            </a:xfrm>
          </p:grpSpPr>
          <p:sp>
            <p:nvSpPr>
              <p:cNvPr id="26640" name="TextBox 2"/>
              <p:cNvSpPr txBox="1">
                <a:spLocks noChangeArrowheads="1"/>
              </p:cNvSpPr>
              <p:nvPr/>
            </p:nvSpPr>
            <p:spPr bwMode="auto">
              <a:xfrm>
                <a:off x="638538" y="2768140"/>
                <a:ext cx="16820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Working Dir</a:t>
                </a:r>
              </a:p>
            </p:txBody>
          </p:sp>
          <p:pic>
            <p:nvPicPr>
              <p:cNvPr id="26641" name="Picture 4"/>
              <p:cNvPicPr>
                <a:picLocks noChangeAspect="1"/>
              </p:cNvPicPr>
              <p:nvPr/>
            </p:nvPicPr>
            <p:blipFill>
              <a:blip r:embed="rId6">
                <a:extLst>
                  <a:ext uri="{28A0092B-C50C-407E-A947-70E740481C1C}">
                    <a14:useLocalDpi xmlns:a14="http://schemas.microsoft.com/office/drawing/2010/main" val="0"/>
                  </a:ext>
                </a:extLst>
              </a:blip>
              <a:srcRect b="93620"/>
              <a:stretch>
                <a:fillRect/>
              </a:stretch>
            </p:blipFill>
            <p:spPr bwMode="auto">
              <a:xfrm>
                <a:off x="693046" y="3245227"/>
                <a:ext cx="1554989" cy="19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638538" y="2857034"/>
                <a:ext cx="1682484" cy="347482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43" name="Picture 4"/>
              <p:cNvPicPr>
                <a:picLocks noChangeAspect="1"/>
              </p:cNvPicPr>
              <p:nvPr/>
            </p:nvPicPr>
            <p:blipFill>
              <a:blip r:embed="rId6">
                <a:extLst>
                  <a:ext uri="{28A0092B-C50C-407E-A947-70E740481C1C}">
                    <a14:useLocalDpi xmlns:a14="http://schemas.microsoft.com/office/drawing/2010/main" val="0"/>
                  </a:ext>
                </a:extLst>
              </a:blip>
              <a:srcRect t="69635" b="24483"/>
              <a:stretch>
                <a:fillRect/>
              </a:stretch>
            </p:blipFill>
            <p:spPr bwMode="auto">
              <a:xfrm>
                <a:off x="693046" y="3428800"/>
                <a:ext cx="1554989"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6634"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3738" y="3244850"/>
            <a:ext cx="155416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rcRect t="43477"/>
          <a:stretch>
            <a:fillRect/>
          </a:stretch>
        </p:blipFill>
        <p:spPr bwMode="auto">
          <a:xfrm>
            <a:off x="3048000" y="4408488"/>
            <a:ext cx="144303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ym typeface="+mn-ea"/>
              </a:rPr>
              <a:t>Configure your Git client</a:t>
            </a:r>
            <a:br>
              <a:rPr lang="en-US" sz="3200">
                <a:sym typeface="+mn-ea"/>
              </a:rPr>
            </a:br>
            <a:r>
              <a:rPr lang="en-US" sz="2800" i="1">
                <a:sym typeface="+mn-ea"/>
              </a:rPr>
              <a:t>Push your updates to the Remote</a:t>
            </a:r>
          </a:p>
        </p:txBody>
      </p:sp>
      <p:sp>
        <p:nvSpPr>
          <p:cNvPr id="26625" name="Title 3"/>
          <p:cNvSpPr>
            <a:spLocks noGrp="1"/>
          </p:cNvSpPr>
          <p:nvPr/>
        </p:nvSpPr>
        <p:spPr>
          <a:xfrm>
            <a:off x="228600" y="981710"/>
            <a:ext cx="8686800" cy="86741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tx1"/>
                </a:solidFill>
                <a:latin typeface="+mj-lt"/>
                <a:ea typeface="MS PGothic" charset="0"/>
                <a:cs typeface="MS PGothic" charset="0"/>
              </a:defRPr>
            </a:lvl1pPr>
            <a:lvl2pPr algn="ctr" rtl="0" eaLnBrk="0" fontAlgn="base" hangingPunct="0">
              <a:spcBef>
                <a:spcPct val="0"/>
              </a:spcBef>
              <a:spcAft>
                <a:spcPct val="0"/>
              </a:spcAft>
              <a:defRPr sz="3200">
                <a:solidFill>
                  <a:schemeClr val="tx1"/>
                </a:solidFill>
                <a:latin typeface="Calibri" charset="0"/>
                <a:ea typeface="MS PGothic" charset="0"/>
                <a:cs typeface="MS PGothic" charset="0"/>
              </a:defRPr>
            </a:lvl2pPr>
            <a:lvl3pPr algn="ctr" rtl="0" eaLnBrk="0" fontAlgn="base" hangingPunct="0">
              <a:spcBef>
                <a:spcPct val="0"/>
              </a:spcBef>
              <a:spcAft>
                <a:spcPct val="0"/>
              </a:spcAft>
              <a:defRPr sz="3200">
                <a:solidFill>
                  <a:schemeClr val="tx1"/>
                </a:solidFill>
                <a:latin typeface="Calibri" charset="0"/>
                <a:ea typeface="MS PGothic" charset="0"/>
                <a:cs typeface="MS PGothic" charset="0"/>
              </a:defRPr>
            </a:lvl3pPr>
            <a:lvl4pPr algn="ctr" rtl="0" eaLnBrk="0" fontAlgn="base" hangingPunct="0">
              <a:spcBef>
                <a:spcPct val="0"/>
              </a:spcBef>
              <a:spcAft>
                <a:spcPct val="0"/>
              </a:spcAft>
              <a:defRPr sz="3200">
                <a:solidFill>
                  <a:schemeClr val="tx1"/>
                </a:solidFill>
                <a:latin typeface="Calibri" charset="0"/>
                <a:ea typeface="MS PGothic" charset="0"/>
                <a:cs typeface="MS PGothic" charset="0"/>
              </a:defRPr>
            </a:lvl4pPr>
            <a:lvl5pPr algn="ctr" rtl="0" eaLnBrk="0" fontAlgn="base" hangingPunct="0">
              <a:spcBef>
                <a:spcPct val="0"/>
              </a:spcBef>
              <a:spcAft>
                <a:spcPct val="0"/>
              </a:spcAft>
              <a:defRPr sz="3200">
                <a:solidFill>
                  <a:schemeClr val="tx1"/>
                </a:solidFill>
                <a:latin typeface="Calibri" charset="0"/>
                <a:ea typeface="MS PGothic" charset="0"/>
                <a:cs typeface="MS PGothic" charset="0"/>
              </a:defRPr>
            </a:lvl5pPr>
            <a:lvl6pPr marL="457200" algn="ctr" rtl="0" fontAlgn="base">
              <a:spcBef>
                <a:spcPct val="0"/>
              </a:spcBef>
              <a:spcAft>
                <a:spcPct val="0"/>
              </a:spcAft>
              <a:defRPr sz="3200">
                <a:solidFill>
                  <a:schemeClr val="tx1"/>
                </a:solidFill>
                <a:latin typeface="Calibri" charset="0"/>
                <a:ea typeface="MS PGothic" charset="0"/>
                <a:cs typeface="MS PGothic" charset="0"/>
              </a:defRPr>
            </a:lvl6pPr>
            <a:lvl7pPr marL="914400" algn="ctr" rtl="0" fontAlgn="base">
              <a:spcBef>
                <a:spcPct val="0"/>
              </a:spcBef>
              <a:spcAft>
                <a:spcPct val="0"/>
              </a:spcAft>
              <a:defRPr sz="3200">
                <a:solidFill>
                  <a:schemeClr val="tx1"/>
                </a:solidFill>
                <a:latin typeface="Calibri" charset="0"/>
                <a:ea typeface="MS PGothic" charset="0"/>
                <a:cs typeface="MS PGothic" charset="0"/>
              </a:defRPr>
            </a:lvl7pPr>
            <a:lvl8pPr marL="1371600" algn="ctr" rtl="0" fontAlgn="base">
              <a:spcBef>
                <a:spcPct val="0"/>
              </a:spcBef>
              <a:spcAft>
                <a:spcPct val="0"/>
              </a:spcAft>
              <a:defRPr sz="3200">
                <a:solidFill>
                  <a:schemeClr val="tx1"/>
                </a:solidFill>
                <a:latin typeface="Calibri" charset="0"/>
                <a:ea typeface="MS PGothic" charset="0"/>
                <a:cs typeface="MS PGothic" charset="0"/>
              </a:defRPr>
            </a:lvl8pPr>
            <a:lvl9pPr marL="1828800" algn="ctr" rtl="0" fontAlgn="base">
              <a:spcBef>
                <a:spcPct val="0"/>
              </a:spcBef>
              <a:spcAft>
                <a:spcPct val="0"/>
              </a:spcAft>
              <a:defRPr sz="3200">
                <a:solidFill>
                  <a:schemeClr val="tx1"/>
                </a:solidFill>
                <a:latin typeface="Calibri" charset="0"/>
                <a:ea typeface="MS PGothic" charset="0"/>
                <a:cs typeface="MS PGothic" charset="0"/>
              </a:defRPr>
            </a:lvl9pPr>
          </a:lstStyle>
          <a:p>
            <a:pPr algn="l"/>
            <a:r>
              <a:rPr lang="en-US" altLang="en-US" sz="2000" dirty="0">
                <a:solidFill>
                  <a:schemeClr val="accent5">
                    <a:lumMod val="75000"/>
                  </a:schemeClr>
                </a:solidFill>
                <a:latin typeface="Courier New" panose="02070409020205090404" pitchFamily="49" charset="0"/>
                <a:ea typeface="MS PGothic" panose="020B0600070205080204" pitchFamily="34" charset="-128"/>
              </a:rPr>
              <a:t>$ git push</a:t>
            </a:r>
          </a:p>
        </p:txBody>
      </p:sp>
      <p:sp>
        <p:nvSpPr>
          <p:cNvPr id="5" name="Rounded Rectangle 4"/>
          <p:cNvSpPr/>
          <p:nvPr/>
        </p:nvSpPr>
        <p:spPr>
          <a:xfrm>
            <a:off x="290830" y="2322830"/>
            <a:ext cx="4679950" cy="4143375"/>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27" name="Picture 5" descr="laptop.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0675" y="1547495"/>
            <a:ext cx="14192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6550025" y="2322830"/>
            <a:ext cx="2281555" cy="4088765"/>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29" name="Picture 7" descr="server-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48413" y="145542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8"/>
          <p:cNvSpPr txBox="1">
            <a:spLocks noChangeArrowheads="1"/>
          </p:cNvSpPr>
          <p:nvPr/>
        </p:nvSpPr>
        <p:spPr bwMode="auto">
          <a:xfrm>
            <a:off x="2871788" y="1854200"/>
            <a:ext cx="738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t>You</a:t>
            </a:r>
          </a:p>
        </p:txBody>
      </p:sp>
      <p:sp>
        <p:nvSpPr>
          <p:cNvPr id="26631" name="TextBox 9"/>
          <p:cNvSpPr txBox="1">
            <a:spLocks noChangeArrowheads="1"/>
          </p:cNvSpPr>
          <p:nvPr/>
        </p:nvSpPr>
        <p:spPr bwMode="auto">
          <a:xfrm>
            <a:off x="7375525" y="1835150"/>
            <a:ext cx="1124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dirty="0"/>
              <a:t>GitLab</a:t>
            </a:r>
          </a:p>
        </p:txBody>
      </p:sp>
      <p:grpSp>
        <p:nvGrpSpPr>
          <p:cNvPr id="26632" name="Group 28"/>
          <p:cNvGrpSpPr/>
          <p:nvPr/>
        </p:nvGrpSpPr>
        <p:grpSpPr bwMode="auto">
          <a:xfrm>
            <a:off x="6902450" y="2922588"/>
            <a:ext cx="1601788" cy="2428875"/>
            <a:chOff x="6901822" y="2922790"/>
            <a:chExt cx="1603131" cy="2429354"/>
          </a:xfrm>
        </p:grpSpPr>
        <p:grpSp>
          <p:nvGrpSpPr>
            <p:cNvPr id="26648" name="Group 10"/>
            <p:cNvGrpSpPr/>
            <p:nvPr/>
          </p:nvGrpSpPr>
          <p:grpSpPr bwMode="auto">
            <a:xfrm>
              <a:off x="6901822" y="2922790"/>
              <a:ext cx="1603131" cy="2429354"/>
              <a:chOff x="6901822" y="2922790"/>
              <a:chExt cx="1603131" cy="2429354"/>
            </a:xfrm>
          </p:grpSpPr>
          <p:sp>
            <p:nvSpPr>
              <p:cNvPr id="26650" name="TextBox 3"/>
              <p:cNvSpPr txBox="1">
                <a:spLocks noChangeArrowheads="1"/>
              </p:cNvSpPr>
              <p:nvPr/>
            </p:nvSpPr>
            <p:spPr bwMode="auto">
              <a:xfrm>
                <a:off x="7151566" y="2922790"/>
                <a:ext cx="11693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Remote</a:t>
                </a:r>
                <a:br>
                  <a:rPr lang="en-US" altLang="en-US" sz="2400"/>
                </a:br>
                <a:r>
                  <a:rPr lang="en-US" altLang="en-US" sz="2400"/>
                  <a:t>Repos</a:t>
                </a:r>
              </a:p>
            </p:txBody>
          </p:sp>
          <p:pic>
            <p:nvPicPr>
              <p:cNvPr id="2665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90291" y="3746126"/>
                <a:ext cx="14433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01822" y="3019646"/>
                <a:ext cx="1603131" cy="2332498"/>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sp>
          <p:nvSpPr>
            <p:cNvPr id="26" name="Rectangle 25"/>
            <p:cNvSpPr/>
            <p:nvPr/>
          </p:nvSpPr>
          <p:spPr>
            <a:xfrm>
              <a:off x="7197345" y="3973922"/>
              <a:ext cx="1042273" cy="860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6633" name="Group 29"/>
          <p:cNvGrpSpPr/>
          <p:nvPr/>
        </p:nvGrpSpPr>
        <p:grpSpPr bwMode="auto">
          <a:xfrm>
            <a:off x="638175" y="2768600"/>
            <a:ext cx="6264275" cy="3563938"/>
            <a:chOff x="638538" y="2768140"/>
            <a:chExt cx="6263284" cy="3563717"/>
          </a:xfrm>
        </p:grpSpPr>
        <p:cxnSp>
          <p:nvCxnSpPr>
            <p:cNvPr id="15" name="Straight Connector 14"/>
            <p:cNvCxnSpPr/>
            <p:nvPr/>
          </p:nvCxnSpPr>
          <p:spPr>
            <a:xfrm>
              <a:off x="2327371" y="4226963"/>
              <a:ext cx="639662"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598724" y="4225375"/>
              <a:ext cx="2303098"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26638" name="Group 27"/>
            <p:cNvGrpSpPr/>
            <p:nvPr/>
          </p:nvGrpSpPr>
          <p:grpSpPr bwMode="auto">
            <a:xfrm>
              <a:off x="2966632" y="2928262"/>
              <a:ext cx="1603131" cy="2423882"/>
              <a:chOff x="2966632" y="2928262"/>
              <a:chExt cx="1603131" cy="2423882"/>
            </a:xfrm>
          </p:grpSpPr>
          <p:sp>
            <p:nvSpPr>
              <p:cNvPr id="26644" name="TextBox 3"/>
              <p:cNvSpPr txBox="1">
                <a:spLocks noChangeArrowheads="1"/>
              </p:cNvSpPr>
              <p:nvPr/>
            </p:nvSpPr>
            <p:spPr bwMode="auto">
              <a:xfrm>
                <a:off x="3294158" y="2928262"/>
                <a:ext cx="9492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Local</a:t>
                </a:r>
                <a:br>
                  <a:rPr lang="en-US" altLang="en-US" sz="2400"/>
                </a:br>
                <a:r>
                  <a:rPr lang="en-US" altLang="en-US" sz="2400"/>
                  <a:t>Repos</a:t>
                </a:r>
              </a:p>
            </p:txBody>
          </p:sp>
          <p:pic>
            <p:nvPicPr>
              <p:cNvPr id="2664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453" y="3746127"/>
                <a:ext cx="1443317" cy="152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a:xfrm>
                <a:off x="2967033" y="3018949"/>
                <a:ext cx="1603121" cy="2333481"/>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5" name="Rectangle 24"/>
              <p:cNvSpPr/>
              <p:nvPr/>
            </p:nvSpPr>
            <p:spPr>
              <a:xfrm>
                <a:off x="3201946" y="3972978"/>
                <a:ext cx="1041235" cy="8619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6639" name="Group 2"/>
            <p:cNvGrpSpPr/>
            <p:nvPr/>
          </p:nvGrpSpPr>
          <p:grpSpPr bwMode="auto">
            <a:xfrm>
              <a:off x="638538" y="2768140"/>
              <a:ext cx="1682071" cy="3563717"/>
              <a:chOff x="638538" y="2768140"/>
              <a:chExt cx="1682071" cy="3563717"/>
            </a:xfrm>
          </p:grpSpPr>
          <p:sp>
            <p:nvSpPr>
              <p:cNvPr id="26640" name="TextBox 2"/>
              <p:cNvSpPr txBox="1">
                <a:spLocks noChangeArrowheads="1"/>
              </p:cNvSpPr>
              <p:nvPr/>
            </p:nvSpPr>
            <p:spPr bwMode="auto">
              <a:xfrm>
                <a:off x="638538" y="2768140"/>
                <a:ext cx="16820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Working Dir</a:t>
                </a:r>
              </a:p>
            </p:txBody>
          </p:sp>
          <p:pic>
            <p:nvPicPr>
              <p:cNvPr id="26641" name="Picture 4"/>
              <p:cNvPicPr>
                <a:picLocks noChangeAspect="1"/>
              </p:cNvPicPr>
              <p:nvPr/>
            </p:nvPicPr>
            <p:blipFill>
              <a:blip r:embed="rId5">
                <a:extLst>
                  <a:ext uri="{28A0092B-C50C-407E-A947-70E740481C1C}">
                    <a14:useLocalDpi xmlns:a14="http://schemas.microsoft.com/office/drawing/2010/main" val="0"/>
                  </a:ext>
                </a:extLst>
              </a:blip>
              <a:srcRect b="93620"/>
              <a:stretch>
                <a:fillRect/>
              </a:stretch>
            </p:blipFill>
            <p:spPr bwMode="auto">
              <a:xfrm>
                <a:off x="693046" y="3245227"/>
                <a:ext cx="1554989" cy="19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638538" y="2857034"/>
                <a:ext cx="1682484" cy="347482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43" name="Picture 4"/>
              <p:cNvPicPr>
                <a:picLocks noChangeAspect="1"/>
              </p:cNvPicPr>
              <p:nvPr/>
            </p:nvPicPr>
            <p:blipFill>
              <a:blip r:embed="rId5">
                <a:extLst>
                  <a:ext uri="{28A0092B-C50C-407E-A947-70E740481C1C}">
                    <a14:useLocalDpi xmlns:a14="http://schemas.microsoft.com/office/drawing/2010/main" val="0"/>
                  </a:ext>
                </a:extLst>
              </a:blip>
              <a:srcRect t="69635" b="24483"/>
              <a:stretch>
                <a:fillRect/>
              </a:stretch>
            </p:blipFill>
            <p:spPr bwMode="auto">
              <a:xfrm>
                <a:off x="693046" y="3428800"/>
                <a:ext cx="1554989"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6634"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738" y="3244850"/>
            <a:ext cx="155416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rcRect t="43477"/>
          <a:stretch>
            <a:fillRect/>
          </a:stretch>
        </p:blipFill>
        <p:spPr bwMode="auto">
          <a:xfrm>
            <a:off x="3048000" y="4408488"/>
            <a:ext cx="144303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rcRect t="43477"/>
          <a:stretch>
            <a:fillRect/>
          </a:stretch>
        </p:blipFill>
        <p:spPr bwMode="auto">
          <a:xfrm>
            <a:off x="6989763" y="4408488"/>
            <a:ext cx="14446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ym typeface="+mn-ea"/>
              </a:rPr>
              <a:t>Configure your Git client</a:t>
            </a:r>
            <a:br>
              <a:rPr lang="en-US" sz="3200">
                <a:sym typeface="+mn-ea"/>
              </a:rPr>
            </a:br>
            <a:r>
              <a:rPr lang="en-US" sz="2800" i="1">
                <a:sym typeface="+mn-ea"/>
              </a:rPr>
              <a:t>Questions to anser..</a:t>
            </a:r>
          </a:p>
        </p:txBody>
      </p:sp>
      <p:sp>
        <p:nvSpPr>
          <p:cNvPr id="26625" name="Title 3"/>
          <p:cNvSpPr>
            <a:spLocks noGrp="1"/>
          </p:cNvSpPr>
          <p:nvPr/>
        </p:nvSpPr>
        <p:spPr>
          <a:xfrm>
            <a:off x="228600" y="981710"/>
            <a:ext cx="8686800" cy="86741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tx1"/>
                </a:solidFill>
                <a:latin typeface="+mj-lt"/>
                <a:ea typeface="MS PGothic" charset="0"/>
                <a:cs typeface="MS PGothic" charset="0"/>
              </a:defRPr>
            </a:lvl1pPr>
            <a:lvl2pPr algn="ctr" rtl="0" eaLnBrk="0" fontAlgn="base" hangingPunct="0">
              <a:spcBef>
                <a:spcPct val="0"/>
              </a:spcBef>
              <a:spcAft>
                <a:spcPct val="0"/>
              </a:spcAft>
              <a:defRPr sz="3200">
                <a:solidFill>
                  <a:schemeClr val="tx1"/>
                </a:solidFill>
                <a:latin typeface="Calibri" charset="0"/>
                <a:ea typeface="MS PGothic" charset="0"/>
                <a:cs typeface="MS PGothic" charset="0"/>
              </a:defRPr>
            </a:lvl2pPr>
            <a:lvl3pPr algn="ctr" rtl="0" eaLnBrk="0" fontAlgn="base" hangingPunct="0">
              <a:spcBef>
                <a:spcPct val="0"/>
              </a:spcBef>
              <a:spcAft>
                <a:spcPct val="0"/>
              </a:spcAft>
              <a:defRPr sz="3200">
                <a:solidFill>
                  <a:schemeClr val="tx1"/>
                </a:solidFill>
                <a:latin typeface="Calibri" charset="0"/>
                <a:ea typeface="MS PGothic" charset="0"/>
                <a:cs typeface="MS PGothic" charset="0"/>
              </a:defRPr>
            </a:lvl3pPr>
            <a:lvl4pPr algn="ctr" rtl="0" eaLnBrk="0" fontAlgn="base" hangingPunct="0">
              <a:spcBef>
                <a:spcPct val="0"/>
              </a:spcBef>
              <a:spcAft>
                <a:spcPct val="0"/>
              </a:spcAft>
              <a:defRPr sz="3200">
                <a:solidFill>
                  <a:schemeClr val="tx1"/>
                </a:solidFill>
                <a:latin typeface="Calibri" charset="0"/>
                <a:ea typeface="MS PGothic" charset="0"/>
                <a:cs typeface="MS PGothic" charset="0"/>
              </a:defRPr>
            </a:lvl4pPr>
            <a:lvl5pPr algn="ctr" rtl="0" eaLnBrk="0" fontAlgn="base" hangingPunct="0">
              <a:spcBef>
                <a:spcPct val="0"/>
              </a:spcBef>
              <a:spcAft>
                <a:spcPct val="0"/>
              </a:spcAft>
              <a:defRPr sz="3200">
                <a:solidFill>
                  <a:schemeClr val="tx1"/>
                </a:solidFill>
                <a:latin typeface="Calibri" charset="0"/>
                <a:ea typeface="MS PGothic" charset="0"/>
                <a:cs typeface="MS PGothic" charset="0"/>
              </a:defRPr>
            </a:lvl5pPr>
            <a:lvl6pPr marL="457200" algn="ctr" rtl="0" fontAlgn="base">
              <a:spcBef>
                <a:spcPct val="0"/>
              </a:spcBef>
              <a:spcAft>
                <a:spcPct val="0"/>
              </a:spcAft>
              <a:defRPr sz="3200">
                <a:solidFill>
                  <a:schemeClr val="tx1"/>
                </a:solidFill>
                <a:latin typeface="Calibri" charset="0"/>
                <a:ea typeface="MS PGothic" charset="0"/>
                <a:cs typeface="MS PGothic" charset="0"/>
              </a:defRPr>
            </a:lvl6pPr>
            <a:lvl7pPr marL="914400" algn="ctr" rtl="0" fontAlgn="base">
              <a:spcBef>
                <a:spcPct val="0"/>
              </a:spcBef>
              <a:spcAft>
                <a:spcPct val="0"/>
              </a:spcAft>
              <a:defRPr sz="3200">
                <a:solidFill>
                  <a:schemeClr val="tx1"/>
                </a:solidFill>
                <a:latin typeface="Calibri" charset="0"/>
                <a:ea typeface="MS PGothic" charset="0"/>
                <a:cs typeface="MS PGothic" charset="0"/>
              </a:defRPr>
            </a:lvl7pPr>
            <a:lvl8pPr marL="1371600" algn="ctr" rtl="0" fontAlgn="base">
              <a:spcBef>
                <a:spcPct val="0"/>
              </a:spcBef>
              <a:spcAft>
                <a:spcPct val="0"/>
              </a:spcAft>
              <a:defRPr sz="3200">
                <a:solidFill>
                  <a:schemeClr val="tx1"/>
                </a:solidFill>
                <a:latin typeface="Calibri" charset="0"/>
                <a:ea typeface="MS PGothic" charset="0"/>
                <a:cs typeface="MS PGothic" charset="0"/>
              </a:defRPr>
            </a:lvl8pPr>
            <a:lvl9pPr marL="1828800" algn="ctr" rtl="0" fontAlgn="base">
              <a:spcBef>
                <a:spcPct val="0"/>
              </a:spcBef>
              <a:spcAft>
                <a:spcPct val="0"/>
              </a:spcAft>
              <a:defRPr sz="3200">
                <a:solidFill>
                  <a:schemeClr val="tx1"/>
                </a:solidFill>
                <a:latin typeface="Calibri" charset="0"/>
                <a:ea typeface="MS PGothic" charset="0"/>
                <a:cs typeface="MS PGothic" charset="0"/>
              </a:defRPr>
            </a:lvl9pPr>
          </a:lstStyle>
          <a:p>
            <a:pPr algn="l"/>
            <a:r>
              <a:rPr lang="en-US" altLang="en-US" sz="2000" dirty="0">
                <a:solidFill>
                  <a:schemeClr val="accent5">
                    <a:lumMod val="75000"/>
                  </a:schemeClr>
                </a:solidFill>
                <a:latin typeface="Courier New" panose="02070409020205090404" pitchFamily="49" charset="0"/>
                <a:ea typeface="MS PGothic" panose="020B0600070205080204" pitchFamily="34" charset="-128"/>
              </a:rPr>
              <a:t>$ git push</a:t>
            </a:r>
          </a:p>
        </p:txBody>
      </p:sp>
      <p:sp>
        <p:nvSpPr>
          <p:cNvPr id="5" name="Rounded Rectangle 4"/>
          <p:cNvSpPr/>
          <p:nvPr/>
        </p:nvSpPr>
        <p:spPr>
          <a:xfrm>
            <a:off x="290830" y="2322830"/>
            <a:ext cx="4679950" cy="4143375"/>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27" name="Picture 5" descr="laptop.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0675" y="1547495"/>
            <a:ext cx="14192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6550025" y="2322830"/>
            <a:ext cx="2281555" cy="4088765"/>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29" name="Picture 7" descr="server-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48413" y="145542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8"/>
          <p:cNvSpPr txBox="1">
            <a:spLocks noChangeArrowheads="1"/>
          </p:cNvSpPr>
          <p:nvPr/>
        </p:nvSpPr>
        <p:spPr bwMode="auto">
          <a:xfrm>
            <a:off x="2871788" y="1854200"/>
            <a:ext cx="738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t>You</a:t>
            </a:r>
          </a:p>
        </p:txBody>
      </p:sp>
      <p:sp>
        <p:nvSpPr>
          <p:cNvPr id="26631" name="TextBox 9"/>
          <p:cNvSpPr txBox="1">
            <a:spLocks noChangeArrowheads="1"/>
          </p:cNvSpPr>
          <p:nvPr/>
        </p:nvSpPr>
        <p:spPr bwMode="auto">
          <a:xfrm>
            <a:off x="7375525" y="1835150"/>
            <a:ext cx="1124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dirty="0"/>
              <a:t>GitLab</a:t>
            </a:r>
          </a:p>
        </p:txBody>
      </p:sp>
      <p:grpSp>
        <p:nvGrpSpPr>
          <p:cNvPr id="26632" name="Group 28"/>
          <p:cNvGrpSpPr/>
          <p:nvPr/>
        </p:nvGrpSpPr>
        <p:grpSpPr bwMode="auto">
          <a:xfrm>
            <a:off x="6902450" y="2922588"/>
            <a:ext cx="1601788" cy="2428875"/>
            <a:chOff x="6901822" y="2922790"/>
            <a:chExt cx="1603131" cy="2429354"/>
          </a:xfrm>
        </p:grpSpPr>
        <p:grpSp>
          <p:nvGrpSpPr>
            <p:cNvPr id="26648" name="Group 10"/>
            <p:cNvGrpSpPr/>
            <p:nvPr/>
          </p:nvGrpSpPr>
          <p:grpSpPr bwMode="auto">
            <a:xfrm>
              <a:off x="6901822" y="2922790"/>
              <a:ext cx="1603131" cy="2429354"/>
              <a:chOff x="6901822" y="2922790"/>
              <a:chExt cx="1603131" cy="2429354"/>
            </a:xfrm>
          </p:grpSpPr>
          <p:sp>
            <p:nvSpPr>
              <p:cNvPr id="26650" name="TextBox 3"/>
              <p:cNvSpPr txBox="1">
                <a:spLocks noChangeArrowheads="1"/>
              </p:cNvSpPr>
              <p:nvPr/>
            </p:nvSpPr>
            <p:spPr bwMode="auto">
              <a:xfrm>
                <a:off x="7151566" y="2922790"/>
                <a:ext cx="11693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Remote</a:t>
                </a:r>
                <a:br>
                  <a:rPr lang="en-US" altLang="en-US" sz="2400"/>
                </a:br>
                <a:r>
                  <a:rPr lang="en-US" altLang="en-US" sz="2400"/>
                  <a:t>Repos</a:t>
                </a:r>
              </a:p>
            </p:txBody>
          </p:sp>
          <p:pic>
            <p:nvPicPr>
              <p:cNvPr id="2665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90291" y="3746126"/>
                <a:ext cx="14433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01822" y="3019646"/>
                <a:ext cx="1603131" cy="2332498"/>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sp>
          <p:nvSpPr>
            <p:cNvPr id="26" name="Rectangle 25"/>
            <p:cNvSpPr/>
            <p:nvPr/>
          </p:nvSpPr>
          <p:spPr>
            <a:xfrm>
              <a:off x="7197345" y="3973922"/>
              <a:ext cx="1042273" cy="860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6633" name="Group 29"/>
          <p:cNvGrpSpPr/>
          <p:nvPr/>
        </p:nvGrpSpPr>
        <p:grpSpPr bwMode="auto">
          <a:xfrm>
            <a:off x="638175" y="2768600"/>
            <a:ext cx="6264275" cy="3563938"/>
            <a:chOff x="638538" y="2768140"/>
            <a:chExt cx="6263284" cy="3563717"/>
          </a:xfrm>
        </p:grpSpPr>
        <p:cxnSp>
          <p:nvCxnSpPr>
            <p:cNvPr id="15" name="Straight Connector 14"/>
            <p:cNvCxnSpPr/>
            <p:nvPr/>
          </p:nvCxnSpPr>
          <p:spPr>
            <a:xfrm>
              <a:off x="2327371" y="4226963"/>
              <a:ext cx="639662"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598724" y="4225375"/>
              <a:ext cx="2303098"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26638" name="Group 27"/>
            <p:cNvGrpSpPr/>
            <p:nvPr/>
          </p:nvGrpSpPr>
          <p:grpSpPr bwMode="auto">
            <a:xfrm>
              <a:off x="2966632" y="2928262"/>
              <a:ext cx="1603131" cy="2423882"/>
              <a:chOff x="2966632" y="2928262"/>
              <a:chExt cx="1603131" cy="2423882"/>
            </a:xfrm>
          </p:grpSpPr>
          <p:sp>
            <p:nvSpPr>
              <p:cNvPr id="26644" name="TextBox 3"/>
              <p:cNvSpPr txBox="1">
                <a:spLocks noChangeArrowheads="1"/>
              </p:cNvSpPr>
              <p:nvPr/>
            </p:nvSpPr>
            <p:spPr bwMode="auto">
              <a:xfrm>
                <a:off x="3294158" y="2928262"/>
                <a:ext cx="9492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Local</a:t>
                </a:r>
                <a:br>
                  <a:rPr lang="en-US" altLang="en-US" sz="2400"/>
                </a:br>
                <a:r>
                  <a:rPr lang="en-US" altLang="en-US" sz="2400"/>
                  <a:t>Repos</a:t>
                </a:r>
              </a:p>
            </p:txBody>
          </p:sp>
          <p:pic>
            <p:nvPicPr>
              <p:cNvPr id="2664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453" y="3746127"/>
                <a:ext cx="1443317" cy="152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a:xfrm>
                <a:off x="2967033" y="3018949"/>
                <a:ext cx="1603121" cy="2333481"/>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5" name="Rectangle 24"/>
              <p:cNvSpPr/>
              <p:nvPr/>
            </p:nvSpPr>
            <p:spPr>
              <a:xfrm>
                <a:off x="3201946" y="3972978"/>
                <a:ext cx="1041235" cy="8619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6639" name="Group 2"/>
            <p:cNvGrpSpPr/>
            <p:nvPr/>
          </p:nvGrpSpPr>
          <p:grpSpPr bwMode="auto">
            <a:xfrm>
              <a:off x="638538" y="2768140"/>
              <a:ext cx="1682071" cy="3563717"/>
              <a:chOff x="638538" y="2768140"/>
              <a:chExt cx="1682071" cy="3563717"/>
            </a:xfrm>
          </p:grpSpPr>
          <p:sp>
            <p:nvSpPr>
              <p:cNvPr id="26640" name="TextBox 2"/>
              <p:cNvSpPr txBox="1">
                <a:spLocks noChangeArrowheads="1"/>
              </p:cNvSpPr>
              <p:nvPr/>
            </p:nvSpPr>
            <p:spPr bwMode="auto">
              <a:xfrm>
                <a:off x="638538" y="2768140"/>
                <a:ext cx="16820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Working Dir</a:t>
                </a:r>
              </a:p>
            </p:txBody>
          </p:sp>
          <p:pic>
            <p:nvPicPr>
              <p:cNvPr id="26641" name="Picture 4"/>
              <p:cNvPicPr>
                <a:picLocks noChangeAspect="1"/>
              </p:cNvPicPr>
              <p:nvPr/>
            </p:nvPicPr>
            <p:blipFill>
              <a:blip r:embed="rId5">
                <a:extLst>
                  <a:ext uri="{28A0092B-C50C-407E-A947-70E740481C1C}">
                    <a14:useLocalDpi xmlns:a14="http://schemas.microsoft.com/office/drawing/2010/main" val="0"/>
                  </a:ext>
                </a:extLst>
              </a:blip>
              <a:srcRect b="93620"/>
              <a:stretch>
                <a:fillRect/>
              </a:stretch>
            </p:blipFill>
            <p:spPr bwMode="auto">
              <a:xfrm>
                <a:off x="693046" y="3245227"/>
                <a:ext cx="1554989" cy="19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638538" y="2857034"/>
                <a:ext cx="1682484" cy="347482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6643" name="Picture 4"/>
              <p:cNvPicPr>
                <a:picLocks noChangeAspect="1"/>
              </p:cNvPicPr>
              <p:nvPr/>
            </p:nvPicPr>
            <p:blipFill>
              <a:blip r:embed="rId5">
                <a:extLst>
                  <a:ext uri="{28A0092B-C50C-407E-A947-70E740481C1C}">
                    <a14:useLocalDpi xmlns:a14="http://schemas.microsoft.com/office/drawing/2010/main" val="0"/>
                  </a:ext>
                </a:extLst>
              </a:blip>
              <a:srcRect t="69635" b="24483"/>
              <a:stretch>
                <a:fillRect/>
              </a:stretch>
            </p:blipFill>
            <p:spPr bwMode="auto">
              <a:xfrm>
                <a:off x="693046" y="3428800"/>
                <a:ext cx="1554989"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6634"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738" y="3244850"/>
            <a:ext cx="155416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rcRect t="43477"/>
          <a:stretch>
            <a:fillRect/>
          </a:stretch>
        </p:blipFill>
        <p:spPr bwMode="auto">
          <a:xfrm>
            <a:off x="3048000" y="4408488"/>
            <a:ext cx="144303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rcRect t="43477"/>
          <a:stretch>
            <a:fillRect/>
          </a:stretch>
        </p:blipFill>
        <p:spPr bwMode="auto">
          <a:xfrm>
            <a:off x="6989763" y="4408488"/>
            <a:ext cx="14446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bwMode="auto">
          <a:xfrm>
            <a:off x="3976688" y="1592263"/>
            <a:ext cx="3221037" cy="2381250"/>
            <a:chOff x="3977129" y="1591882"/>
            <a:chExt cx="3220866" cy="2381403"/>
          </a:xfrm>
        </p:grpSpPr>
        <p:sp>
          <p:nvSpPr>
            <p:cNvPr id="28690" name="TextBox 15"/>
            <p:cNvSpPr txBox="1">
              <a:spLocks noChangeArrowheads="1"/>
            </p:cNvSpPr>
            <p:nvPr/>
          </p:nvSpPr>
          <p:spPr bwMode="auto">
            <a:xfrm>
              <a:off x="3977129" y="1591882"/>
              <a:ext cx="25377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solidFill>
                    <a:srgbClr val="FF00FF"/>
                  </a:solidFill>
                </a:rPr>
                <a:t>How organized?</a:t>
              </a:r>
            </a:p>
          </p:txBody>
        </p:sp>
        <p:cxnSp>
          <p:nvCxnSpPr>
            <p:cNvPr id="34" name="Straight Arrow Connector 33"/>
            <p:cNvCxnSpPr>
              <a:stCxn id="28690" idx="2"/>
            </p:cNvCxnSpPr>
            <p:nvPr/>
          </p:nvCxnSpPr>
          <p:spPr>
            <a:xfrm flipH="1">
              <a:off x="4372395" y="2115791"/>
              <a:ext cx="873079" cy="1767001"/>
            </a:xfrm>
            <a:prstGeom prst="straightConnector1">
              <a:avLst/>
            </a:prstGeom>
            <a:ln w="57150" cmpd="sng">
              <a:solidFill>
                <a:srgbClr val="FF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690" idx="2"/>
            </p:cNvCxnSpPr>
            <p:nvPr/>
          </p:nvCxnSpPr>
          <p:spPr>
            <a:xfrm>
              <a:off x="5245474" y="2115791"/>
              <a:ext cx="1952521" cy="1857494"/>
            </a:xfrm>
            <a:prstGeom prst="straightConnector1">
              <a:avLst/>
            </a:prstGeom>
            <a:ln w="57150" cmpd="sng">
              <a:solidFill>
                <a:srgbClr val="FF00FF"/>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bwMode="auto">
          <a:xfrm>
            <a:off x="2703513" y="4327525"/>
            <a:ext cx="3395662" cy="2203450"/>
            <a:chOff x="2703287" y="4327072"/>
            <a:chExt cx="3395821" cy="2204204"/>
          </a:xfrm>
        </p:grpSpPr>
        <p:sp>
          <p:nvSpPr>
            <p:cNvPr id="28687" name="TextBox 37"/>
            <p:cNvSpPr txBox="1">
              <a:spLocks noChangeArrowheads="1"/>
            </p:cNvSpPr>
            <p:nvPr/>
          </p:nvSpPr>
          <p:spPr bwMode="auto">
            <a:xfrm>
              <a:off x="3294158" y="6008056"/>
              <a:ext cx="2804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solidFill>
                    <a:srgbClr val="FF00FF"/>
                  </a:solidFill>
                </a:rPr>
                <a:t>What operations?</a:t>
              </a:r>
            </a:p>
          </p:txBody>
        </p:sp>
        <p:cxnSp>
          <p:nvCxnSpPr>
            <p:cNvPr id="39" name="Straight Arrow Connector 38"/>
            <p:cNvCxnSpPr/>
            <p:nvPr/>
          </p:nvCxnSpPr>
          <p:spPr>
            <a:xfrm flipH="1" flipV="1">
              <a:off x="2703287" y="4408063"/>
              <a:ext cx="1968592" cy="1751611"/>
            </a:xfrm>
            <a:prstGeom prst="straightConnector1">
              <a:avLst/>
            </a:prstGeom>
            <a:ln w="57150" cmpd="sng">
              <a:solidFill>
                <a:srgbClr val="FF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4671879" y="4327072"/>
              <a:ext cx="1052561" cy="1832602"/>
            </a:xfrm>
            <a:prstGeom prst="straightConnector1">
              <a:avLst/>
            </a:prstGeom>
            <a:ln w="57150" cmpd="sng">
              <a:solidFill>
                <a:srgbClr val="FF00FF"/>
              </a:solidFill>
              <a:tailEnd type="arrow"/>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Git Organizing</a:t>
            </a:r>
            <a:br>
              <a:rPr lang="en-US"/>
            </a:br>
            <a:r>
              <a:rPr lang="en-US" altLang="en-US" sz="3200" i="1">
                <a:ea typeface="MS PGothic" panose="020B0600070205080204" pitchFamily="34" charset="-128"/>
                <a:sym typeface="+mn-ea"/>
              </a:rPr>
              <a:t>How the repos are organized?</a:t>
            </a:r>
          </a:p>
        </p:txBody>
      </p:sp>
      <p:pic>
        <p:nvPicPr>
          <p:cNvPr id="3072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1457325"/>
            <a:ext cx="63500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bwMode="auto">
          <a:xfrm>
            <a:off x="1312541" y="1457008"/>
            <a:ext cx="6445572" cy="1959292"/>
            <a:chOff x="1312533" y="1828910"/>
            <a:chExt cx="6445510" cy="1959003"/>
          </a:xfrm>
        </p:grpSpPr>
        <p:sp>
          <p:nvSpPr>
            <p:cNvPr id="30725" name="TextBox 3"/>
            <p:cNvSpPr txBox="1">
              <a:spLocks noChangeArrowheads="1"/>
            </p:cNvSpPr>
            <p:nvPr/>
          </p:nvSpPr>
          <p:spPr bwMode="auto">
            <a:xfrm>
              <a:off x="1312533" y="1828910"/>
              <a:ext cx="3149570" cy="101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000">
                  <a:solidFill>
                    <a:srgbClr val="FFC000"/>
                  </a:solidFill>
                </a:rPr>
                <a:t>Commits (from oldest to newest; hashes as commit IDs)</a:t>
              </a:r>
            </a:p>
          </p:txBody>
        </p:sp>
        <p:sp>
          <p:nvSpPr>
            <p:cNvPr id="7" name="Rounded Rectangle 6"/>
            <p:cNvSpPr/>
            <p:nvPr/>
          </p:nvSpPr>
          <p:spPr>
            <a:xfrm>
              <a:off x="1396991" y="3048247"/>
              <a:ext cx="1606535" cy="739666"/>
            </a:xfrm>
            <a:prstGeom prst="roundRect">
              <a:avLst/>
            </a:prstGeom>
            <a:noFill/>
            <a:ln w="57150" cmpd="sng">
              <a:solidFill>
                <a:srgbClr val="FF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9" name="Rounded Rectangle 8"/>
            <p:cNvSpPr/>
            <p:nvPr/>
          </p:nvSpPr>
          <p:spPr>
            <a:xfrm>
              <a:off x="3735357" y="3048247"/>
              <a:ext cx="1606535" cy="739666"/>
            </a:xfrm>
            <a:prstGeom prst="roundRect">
              <a:avLst/>
            </a:prstGeom>
            <a:noFill/>
            <a:ln w="57150" cmpd="sng">
              <a:solidFill>
                <a:srgbClr val="FF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0" name="Rounded Rectangle 9"/>
            <p:cNvSpPr/>
            <p:nvPr/>
          </p:nvSpPr>
          <p:spPr>
            <a:xfrm>
              <a:off x="6151508" y="3048247"/>
              <a:ext cx="1606535" cy="739666"/>
            </a:xfrm>
            <a:prstGeom prst="roundRect">
              <a:avLst/>
            </a:prstGeom>
            <a:noFill/>
            <a:ln w="57150" cmpd="sng">
              <a:solidFill>
                <a:srgbClr val="FF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Git Organizing</a:t>
            </a:r>
            <a:br>
              <a:rPr lang="en-US"/>
            </a:br>
            <a:r>
              <a:rPr lang="en-US" altLang="en-US" sz="3200" i="1">
                <a:ea typeface="MS PGothic" panose="020B0600070205080204" pitchFamily="34" charset="-128"/>
                <a:sym typeface="+mn-ea"/>
              </a:rPr>
              <a:t>How git </a:t>
            </a:r>
            <a:r>
              <a:rPr lang="en-US" altLang="en-US" sz="3200" i="1" u="sng">
                <a:ea typeface="MS PGothic" panose="020B0600070205080204" pitchFamily="34" charset="-128"/>
                <a:sym typeface="+mn-ea"/>
              </a:rPr>
              <a:t>pull</a:t>
            </a:r>
            <a:r>
              <a:rPr lang="en-US" altLang="en-US" sz="3200" i="1">
                <a:ea typeface="MS PGothic" panose="020B0600070205080204" pitchFamily="34" charset="-128"/>
                <a:sym typeface="+mn-ea"/>
              </a:rPr>
              <a:t> works?</a:t>
            </a:r>
          </a:p>
        </p:txBody>
      </p:sp>
      <p:sp>
        <p:nvSpPr>
          <p:cNvPr id="54278" name="TextBox 11"/>
          <p:cNvSpPr txBox="1">
            <a:spLocks noChangeArrowheads="1"/>
          </p:cNvSpPr>
          <p:nvPr/>
        </p:nvSpPr>
        <p:spPr bwMode="auto">
          <a:xfrm>
            <a:off x="788035" y="5439093"/>
            <a:ext cx="37671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sz="2400" i="1">
                <a:solidFill>
                  <a:schemeClr val="tx1"/>
                </a:solidFill>
                <a:latin typeface="Courier New" panose="02070409020205090404" pitchFamily="49" charset="0"/>
              </a:rPr>
              <a:t>Someone else pushed</a:t>
            </a:r>
          </a:p>
          <a:p>
            <a:pPr eaLnBrk="1" hangingPunct="1">
              <a:spcBef>
                <a:spcPct val="0"/>
              </a:spcBef>
              <a:buFontTx/>
              <a:buNone/>
            </a:pPr>
            <a:r>
              <a:rPr lang="en-US" altLang="en-US" sz="2400">
                <a:solidFill>
                  <a:schemeClr val="accent5">
                    <a:lumMod val="75000"/>
                  </a:schemeClr>
                </a:solidFill>
                <a:latin typeface="Courier New" panose="02070409020205090404" pitchFamily="49" charset="0"/>
              </a:rPr>
              <a:t>$ git pull</a:t>
            </a: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b="22719"/>
          <a:stretch>
            <a:fillRect/>
          </a:stretch>
        </p:blipFill>
        <p:spPr bwMode="auto">
          <a:xfrm>
            <a:off x="1548765" y="1278890"/>
            <a:ext cx="6350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p:cNvPicPr>
            <a:picLocks noChangeAspect="1"/>
          </p:cNvPicPr>
          <p:nvPr/>
        </p:nvPicPr>
        <p:blipFill>
          <a:blip r:embed="rId3">
            <a:extLst>
              <a:ext uri="{28A0092B-C50C-407E-A947-70E740481C1C}">
                <a14:useLocalDpi xmlns:a14="http://schemas.microsoft.com/office/drawing/2010/main" val="0"/>
              </a:ext>
            </a:extLst>
          </a:blip>
          <a:srcRect l="74780" t="44009" b="27995"/>
          <a:stretch>
            <a:fillRect/>
          </a:stretch>
        </p:blipFill>
        <p:spPr bwMode="auto">
          <a:xfrm>
            <a:off x="6706553" y="5028565"/>
            <a:ext cx="125571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p:cNvPicPr>
            <a:picLocks noChangeAspect="1"/>
          </p:cNvPicPr>
          <p:nvPr/>
        </p:nvPicPr>
        <p:blipFill>
          <a:blip r:embed="rId2">
            <a:extLst>
              <a:ext uri="{28A0092B-C50C-407E-A947-70E740481C1C}">
                <a14:useLocalDpi xmlns:a14="http://schemas.microsoft.com/office/drawing/2010/main" val="0"/>
              </a:ext>
            </a:extLst>
          </a:blip>
          <a:srcRect l="73000" t="62341" b="22513"/>
          <a:stretch>
            <a:fillRect/>
          </a:stretch>
        </p:blipFill>
        <p:spPr bwMode="auto">
          <a:xfrm>
            <a:off x="6184265" y="4303078"/>
            <a:ext cx="17145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Workflow</a:t>
            </a:r>
          </a:p>
        </p:txBody>
      </p:sp>
      <p:pic>
        <p:nvPicPr>
          <p:cNvPr id="5" name="Picture 4"/>
          <p:cNvPicPr>
            <a:picLocks noChangeAspect="1"/>
          </p:cNvPicPr>
          <p:nvPr/>
        </p:nvPicPr>
        <p:blipFill>
          <a:blip r:embed="rId2"/>
          <a:stretch>
            <a:fillRect/>
          </a:stretch>
        </p:blipFill>
        <p:spPr>
          <a:xfrm>
            <a:off x="855345" y="1318260"/>
            <a:ext cx="7433945" cy="4555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Git Workflow</a:t>
            </a:r>
            <a:br>
              <a:rPr lang="en-US"/>
            </a:br>
            <a:r>
              <a:rPr lang="en-US" sz="3200" i="1"/>
              <a:t>Staging area</a:t>
            </a:r>
          </a:p>
        </p:txBody>
      </p:sp>
      <p:sp>
        <p:nvSpPr>
          <p:cNvPr id="3" name="Content Placeholder 2"/>
          <p:cNvSpPr>
            <a:spLocks noGrp="1"/>
          </p:cNvSpPr>
          <p:nvPr>
            <p:ph idx="1"/>
          </p:nvPr>
        </p:nvSpPr>
        <p:spPr>
          <a:xfrm>
            <a:off x="628650" y="1422400"/>
            <a:ext cx="7886065" cy="1765935"/>
          </a:xfrm>
        </p:spPr>
        <p:txBody>
          <a:bodyPr>
            <a:normAutofit lnSpcReduction="10000"/>
          </a:bodyPr>
          <a:lstStyle/>
          <a:p>
            <a:r>
              <a:rPr lang="en-US" sz="2000"/>
              <a:t>A rough draft space where you would keep the changes on the file(s) that you want to save in your next commit (next version).</a:t>
            </a:r>
          </a:p>
          <a:p>
            <a:r>
              <a:rPr lang="en-US" sz="2000"/>
              <a:t>Two main status in git: Tracked &amp; Untracked</a:t>
            </a:r>
          </a:p>
          <a:p>
            <a:pPr lvl="1">
              <a:buFont typeface="Wingdings" panose="05000000000000000000" charset="0"/>
              <a:buChar char=""/>
            </a:pPr>
            <a:r>
              <a:rPr lang="en-US" sz="1700"/>
              <a:t>Tracked files are files that you have “bookmarked” to work with in Git</a:t>
            </a:r>
          </a:p>
          <a:p>
            <a:pPr lvl="1">
              <a:buFont typeface="Wingdings" panose="05000000000000000000" charset="0"/>
              <a:buChar char=""/>
            </a:pPr>
            <a:r>
              <a:rPr lang="en-US" sz="1700"/>
              <a:t>To commit a file, you need to make it Staged with “</a:t>
            </a:r>
            <a:r>
              <a:rPr lang="en-US" sz="1700" b="1"/>
              <a:t>git add</a:t>
            </a:r>
            <a:r>
              <a:rPr lang="en-US" sz="1700"/>
              <a:t>”</a:t>
            </a:r>
          </a:p>
        </p:txBody>
      </p:sp>
      <p:pic>
        <p:nvPicPr>
          <p:cNvPr id="5" name="Picture 4"/>
          <p:cNvPicPr>
            <a:picLocks noChangeAspect="1"/>
          </p:cNvPicPr>
          <p:nvPr/>
        </p:nvPicPr>
        <p:blipFill>
          <a:blip r:embed="rId3"/>
          <a:stretch>
            <a:fillRect/>
          </a:stretch>
        </p:blipFill>
        <p:spPr>
          <a:xfrm>
            <a:off x="885825" y="3222625"/>
            <a:ext cx="7372350" cy="3043555"/>
          </a:xfrm>
          <a:prstGeom prst="rect">
            <a:avLst/>
          </a:prstGeom>
        </p:spPr>
      </p:pic>
      <p:sp>
        <p:nvSpPr>
          <p:cNvPr id="6" name="Rounded Rectangle 5"/>
          <p:cNvSpPr/>
          <p:nvPr/>
        </p:nvSpPr>
        <p:spPr>
          <a:xfrm>
            <a:off x="2626360" y="3018790"/>
            <a:ext cx="5888990" cy="3676650"/>
          </a:xfrm>
          <a:prstGeom prst="roundRect">
            <a:avLst/>
          </a:prstGeom>
          <a:noFill/>
          <a:ln>
            <a:prstDash val="dash"/>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 Box 6"/>
          <p:cNvSpPr txBox="1"/>
          <p:nvPr/>
        </p:nvSpPr>
        <p:spPr>
          <a:xfrm>
            <a:off x="2988945" y="6346190"/>
            <a:ext cx="878205" cy="306705"/>
          </a:xfrm>
          <a:prstGeom prst="rect">
            <a:avLst/>
          </a:prstGeom>
          <a:noFill/>
        </p:spPr>
        <p:txBody>
          <a:bodyPr wrap="none" rtlCol="0">
            <a:spAutoFit/>
          </a:bodyPr>
          <a:lstStyle/>
          <a:p>
            <a:r>
              <a:rPr lang="en-US" sz="1400" b="1">
                <a:solidFill>
                  <a:schemeClr val="accent6">
                    <a:lumMod val="75000"/>
                  </a:schemeClr>
                </a:solidFill>
              </a:rPr>
              <a:t>Tracked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Git Workflow</a:t>
            </a:r>
            <a:br>
              <a:rPr lang="en-US"/>
            </a:br>
            <a:r>
              <a:rPr lang="en-US" sz="3200" i="1"/>
              <a:t>Git status 1/4_Untracked</a:t>
            </a:r>
          </a:p>
        </p:txBody>
      </p:sp>
      <p:sp>
        <p:nvSpPr>
          <p:cNvPr id="3" name="Content Placeholder 2"/>
          <p:cNvSpPr>
            <a:spLocks noGrp="1"/>
          </p:cNvSpPr>
          <p:nvPr>
            <p:ph idx="1"/>
          </p:nvPr>
        </p:nvSpPr>
        <p:spPr>
          <a:xfrm>
            <a:off x="628650" y="1422400"/>
            <a:ext cx="7886065" cy="609600"/>
          </a:xfrm>
        </p:spPr>
        <p:txBody>
          <a:bodyPr>
            <a:normAutofit fontScale="80000"/>
          </a:bodyPr>
          <a:lstStyle/>
          <a:p>
            <a:pPr marL="0" indent="0">
              <a:buNone/>
            </a:pPr>
            <a:r>
              <a:rPr lang="en-US" b="1"/>
              <a:t>Untracked</a:t>
            </a:r>
            <a:r>
              <a:rPr lang="en-US"/>
              <a:t>: when adding a new file to your working folder</a:t>
            </a:r>
          </a:p>
        </p:txBody>
      </p:sp>
      <p:pic>
        <p:nvPicPr>
          <p:cNvPr id="4" name="Picture 3"/>
          <p:cNvPicPr>
            <a:picLocks noChangeAspect="1"/>
          </p:cNvPicPr>
          <p:nvPr/>
        </p:nvPicPr>
        <p:blipFill>
          <a:blip r:embed="rId3"/>
          <a:stretch>
            <a:fillRect/>
          </a:stretch>
        </p:blipFill>
        <p:spPr>
          <a:xfrm>
            <a:off x="747395" y="1841500"/>
            <a:ext cx="7776210" cy="4418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Git Workflow</a:t>
            </a:r>
            <a:br>
              <a:rPr lang="en-US"/>
            </a:br>
            <a:r>
              <a:rPr lang="en-US" sz="3200" i="1"/>
              <a:t>Git status 2/4_Tracked-Staged</a:t>
            </a:r>
          </a:p>
        </p:txBody>
      </p:sp>
      <p:sp>
        <p:nvSpPr>
          <p:cNvPr id="3" name="Content Placeholder 2"/>
          <p:cNvSpPr>
            <a:spLocks noGrp="1"/>
          </p:cNvSpPr>
          <p:nvPr>
            <p:ph idx="1"/>
          </p:nvPr>
        </p:nvSpPr>
        <p:spPr>
          <a:xfrm>
            <a:off x="628650" y="1422400"/>
            <a:ext cx="7886065" cy="1285240"/>
          </a:xfrm>
        </p:spPr>
        <p:txBody>
          <a:bodyPr/>
          <a:lstStyle/>
          <a:p>
            <a:pPr marL="0" indent="0">
              <a:buNone/>
            </a:pPr>
            <a:r>
              <a:rPr lang="en-US" sz="2200" b="1"/>
              <a:t>Tracked-Staged</a:t>
            </a:r>
            <a:r>
              <a:rPr lang="en-US" sz="2200"/>
              <a:t>: </a:t>
            </a:r>
          </a:p>
          <a:p>
            <a:r>
              <a:rPr lang="en-US" sz="2200"/>
              <a:t>Use “</a:t>
            </a:r>
            <a:r>
              <a:rPr lang="en-US" sz="2200" b="1"/>
              <a:t>git add</a:t>
            </a:r>
            <a:r>
              <a:rPr lang="en-US" sz="2200"/>
              <a:t>” to make file(s) Tracked</a:t>
            </a:r>
          </a:p>
          <a:p>
            <a:r>
              <a:rPr lang="en-US" sz="2200"/>
              <a:t>When you make an untracked file Tracked, it is Staged</a:t>
            </a:r>
          </a:p>
        </p:txBody>
      </p:sp>
      <p:pic>
        <p:nvPicPr>
          <p:cNvPr id="5" name="Picture 4"/>
          <p:cNvPicPr>
            <a:picLocks noChangeAspect="1"/>
          </p:cNvPicPr>
          <p:nvPr/>
        </p:nvPicPr>
        <p:blipFill>
          <a:blip r:embed="rId3"/>
          <a:stretch>
            <a:fillRect/>
          </a:stretch>
        </p:blipFill>
        <p:spPr>
          <a:xfrm>
            <a:off x="706120" y="2776220"/>
            <a:ext cx="7766050" cy="3148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Control</a:t>
            </a:r>
          </a:p>
        </p:txBody>
      </p:sp>
      <p:sp>
        <p:nvSpPr>
          <p:cNvPr id="3" name="Content Placeholder 2"/>
          <p:cNvSpPr>
            <a:spLocks noGrp="1"/>
          </p:cNvSpPr>
          <p:nvPr>
            <p:ph idx="1"/>
          </p:nvPr>
        </p:nvSpPr>
        <p:spPr>
          <a:xfrm>
            <a:off x="628650" y="1459865"/>
            <a:ext cx="3726180" cy="4717415"/>
          </a:xfrm>
        </p:spPr>
        <p:txBody>
          <a:bodyPr>
            <a:normAutofit fontScale="80000"/>
          </a:bodyPr>
          <a:lstStyle/>
          <a:p>
            <a:r>
              <a:rPr lang="en-US"/>
              <a:t>Revision control, source control</a:t>
            </a:r>
          </a:p>
          <a:p>
            <a:pPr lvl="1"/>
            <a:r>
              <a:rPr lang="en-US"/>
              <a:t>Who made the changes?</a:t>
            </a:r>
          </a:p>
          <a:p>
            <a:pPr lvl="1"/>
            <a:r>
              <a:rPr lang="en-US"/>
              <a:t>When the change made?</a:t>
            </a:r>
          </a:p>
          <a:p>
            <a:r>
              <a:rPr lang="en-US"/>
              <a:t>Why is version control so important?</a:t>
            </a:r>
          </a:p>
          <a:p>
            <a:pPr lvl="1"/>
            <a:r>
              <a:rPr lang="en-US"/>
              <a:t>Keep track of changes</a:t>
            </a:r>
          </a:p>
          <a:p>
            <a:pPr lvl="1"/>
            <a:r>
              <a:rPr lang="en-US"/>
              <a:t>Merge the team works</a:t>
            </a:r>
          </a:p>
          <a:p>
            <a:pPr lvl="1"/>
            <a:r>
              <a:rPr lang="en-US"/>
              <a:t>Go back to the old working version</a:t>
            </a:r>
          </a:p>
          <a:p>
            <a:r>
              <a:rPr lang="en-US"/>
              <a:t>Easily to add someone else’s work</a:t>
            </a:r>
          </a:p>
        </p:txBody>
      </p:sp>
      <p:sp>
        <p:nvSpPr>
          <p:cNvPr id="9" name="Content Placeholder 2"/>
          <p:cNvSpPr>
            <a:spLocks noGrp="1"/>
          </p:cNvSpPr>
          <p:nvPr/>
        </p:nvSpPr>
        <p:spPr>
          <a:xfrm>
            <a:off x="4707890" y="4013200"/>
            <a:ext cx="3726180" cy="171323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t>Where can we use? </a:t>
            </a:r>
          </a:p>
          <a:p>
            <a:pPr marL="457200" lvl="1" indent="0">
              <a:buNone/>
            </a:pPr>
            <a:r>
              <a:rPr lang="en-US"/>
              <a:t>Almost all types of files</a:t>
            </a:r>
          </a:p>
          <a:p>
            <a:r>
              <a:rPr lang="en-US"/>
              <a:t>How to use? </a:t>
            </a:r>
          </a:p>
          <a:p>
            <a:pPr marL="457200" lvl="1" indent="0">
              <a:buNone/>
            </a:pPr>
            <a:r>
              <a:rPr lang="en-US"/>
              <a:t>You – Share with other – Store on the cloud</a:t>
            </a:r>
          </a:p>
        </p:txBody>
      </p:sp>
      <p:pic>
        <p:nvPicPr>
          <p:cNvPr id="12" name="Picture 11"/>
          <p:cNvPicPr>
            <a:picLocks noChangeAspect="1"/>
          </p:cNvPicPr>
          <p:nvPr/>
        </p:nvPicPr>
        <p:blipFill>
          <a:blip r:embed="rId2"/>
          <a:stretch>
            <a:fillRect/>
          </a:stretch>
        </p:blipFill>
        <p:spPr>
          <a:xfrm>
            <a:off x="4725670" y="1121410"/>
            <a:ext cx="4037965" cy="2692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Git Workflow</a:t>
            </a:r>
            <a:br>
              <a:rPr lang="en-US"/>
            </a:br>
            <a:r>
              <a:rPr lang="en-US" sz="3200" i="1"/>
              <a:t>Git status 3/4_Tracked-Modified</a:t>
            </a:r>
          </a:p>
        </p:txBody>
      </p:sp>
      <p:sp>
        <p:nvSpPr>
          <p:cNvPr id="3" name="Content Placeholder 2"/>
          <p:cNvSpPr>
            <a:spLocks noGrp="1"/>
          </p:cNvSpPr>
          <p:nvPr>
            <p:ph idx="1"/>
          </p:nvPr>
        </p:nvSpPr>
        <p:spPr>
          <a:xfrm>
            <a:off x="628650" y="1422400"/>
            <a:ext cx="7886065" cy="2013585"/>
          </a:xfrm>
        </p:spPr>
        <p:txBody>
          <a:bodyPr>
            <a:noAutofit/>
          </a:bodyPr>
          <a:lstStyle/>
          <a:p>
            <a:pPr marL="0" indent="0">
              <a:buNone/>
            </a:pPr>
            <a:r>
              <a:rPr lang="en-US" sz="2000" b="1"/>
              <a:t>Tracked-Modified</a:t>
            </a:r>
            <a:r>
              <a:rPr lang="en-US" sz="2000"/>
              <a:t>: </a:t>
            </a:r>
          </a:p>
          <a:p>
            <a:r>
              <a:rPr lang="en-US" sz="2000"/>
              <a:t>When a file Tracked, it can be changed among 3 statuses: Modifed, Unmodified, and Staged</a:t>
            </a:r>
          </a:p>
          <a:p>
            <a:r>
              <a:rPr lang="en-US" sz="2000"/>
              <a:t>Change the last staged file in your working folder last time (faq.html), there is another status Tracked for that (Modified)</a:t>
            </a:r>
          </a:p>
        </p:txBody>
      </p:sp>
      <p:pic>
        <p:nvPicPr>
          <p:cNvPr id="4" name="Picture 3"/>
          <p:cNvPicPr>
            <a:picLocks noChangeAspect="1"/>
          </p:cNvPicPr>
          <p:nvPr/>
        </p:nvPicPr>
        <p:blipFill>
          <a:blip r:embed="rId3"/>
          <a:stretch>
            <a:fillRect/>
          </a:stretch>
        </p:blipFill>
        <p:spPr>
          <a:xfrm>
            <a:off x="877570" y="3214370"/>
            <a:ext cx="7814310" cy="31311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Git Workflow</a:t>
            </a:r>
            <a:br>
              <a:rPr lang="en-US"/>
            </a:br>
            <a:r>
              <a:rPr lang="en-US" sz="3200" i="1"/>
              <a:t>Git status 4/4_Tracked to Untracked</a:t>
            </a:r>
          </a:p>
        </p:txBody>
      </p:sp>
      <p:sp>
        <p:nvSpPr>
          <p:cNvPr id="3" name="Content Placeholder 2"/>
          <p:cNvSpPr>
            <a:spLocks noGrp="1"/>
          </p:cNvSpPr>
          <p:nvPr>
            <p:ph idx="1"/>
          </p:nvPr>
        </p:nvSpPr>
        <p:spPr>
          <a:xfrm>
            <a:off x="628650" y="1422400"/>
            <a:ext cx="7886065" cy="1178560"/>
          </a:xfrm>
        </p:spPr>
        <p:txBody>
          <a:bodyPr>
            <a:noAutofit/>
          </a:bodyPr>
          <a:lstStyle/>
          <a:p>
            <a:pPr marL="0" indent="0">
              <a:buNone/>
            </a:pPr>
            <a:r>
              <a:rPr lang="en-US" sz="2000" b="1"/>
              <a:t>Change a file from Tracked to Untracked</a:t>
            </a:r>
            <a:r>
              <a:rPr lang="en-US" sz="2000"/>
              <a:t>: </a:t>
            </a:r>
          </a:p>
          <a:p>
            <a:r>
              <a:rPr lang="en-US" sz="2000"/>
              <a:t>Use “rm file_name”, the file is untracked but not deleted</a:t>
            </a:r>
          </a:p>
          <a:p>
            <a:r>
              <a:rPr lang="en-US" sz="2000"/>
              <a:t>To delete a file, use “rm -f file_name”, be carefull with that !!!</a:t>
            </a:r>
          </a:p>
        </p:txBody>
      </p:sp>
      <p:pic>
        <p:nvPicPr>
          <p:cNvPr id="5" name="Picture 4"/>
          <p:cNvPicPr>
            <a:picLocks noChangeAspect="1"/>
          </p:cNvPicPr>
          <p:nvPr/>
        </p:nvPicPr>
        <p:blipFill>
          <a:blip r:embed="rId3"/>
          <a:stretch>
            <a:fillRect/>
          </a:stretch>
        </p:blipFill>
        <p:spPr>
          <a:xfrm>
            <a:off x="662940" y="2618105"/>
            <a:ext cx="7919085" cy="36423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Git Workflow</a:t>
            </a:r>
            <a:br>
              <a:rPr lang="en-US" sz="3200"/>
            </a:br>
            <a:r>
              <a:rPr lang="en-US" sz="2800" i="1"/>
              <a:t>Stage a file with “git add”</a:t>
            </a:r>
          </a:p>
        </p:txBody>
      </p:sp>
      <p:sp>
        <p:nvSpPr>
          <p:cNvPr id="3" name="Content Placeholder 2"/>
          <p:cNvSpPr>
            <a:spLocks noGrp="1"/>
          </p:cNvSpPr>
          <p:nvPr>
            <p:ph idx="1"/>
          </p:nvPr>
        </p:nvSpPr>
        <p:spPr>
          <a:xfrm>
            <a:off x="628650" y="1422400"/>
            <a:ext cx="7886700" cy="5351780"/>
          </a:xfrm>
        </p:spPr>
        <p:txBody>
          <a:bodyPr>
            <a:normAutofit lnSpcReduction="10000"/>
          </a:bodyPr>
          <a:lstStyle/>
          <a:p>
            <a:pPr marL="0" indent="0">
              <a:buNone/>
            </a:pPr>
            <a:r>
              <a:rPr lang="en-US" sz="2000"/>
              <a:t>This is to index the new or updated file(s) in your working folder</a:t>
            </a:r>
          </a:p>
          <a:p>
            <a:pPr marL="0" indent="0">
              <a:buNone/>
            </a:pPr>
            <a:endParaRPr lang="en-US" sz="2000"/>
          </a:p>
          <a:p>
            <a:pPr marL="0" indent="0">
              <a:buNone/>
            </a:pPr>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Add some files, folders: </a:t>
            </a:r>
            <a:r>
              <a:rPr lang="en-US" sz="2000">
                <a:highlight>
                  <a:srgbClr val="FFFF00"/>
                </a:highlight>
              </a:rPr>
              <a:t>git add file1 file2 file3 dir1 dir2</a:t>
            </a:r>
          </a:p>
          <a:p>
            <a:r>
              <a:rPr lang="en-US" sz="2000"/>
              <a:t>The whole working folder: </a:t>
            </a:r>
            <a:r>
              <a:rPr lang="en-US" sz="2000">
                <a:highlight>
                  <a:srgbClr val="FFFF00"/>
                </a:highlight>
              </a:rPr>
              <a:t>git add .</a:t>
            </a:r>
            <a:r>
              <a:rPr lang="en-US" sz="2000"/>
              <a:t>, </a:t>
            </a:r>
            <a:r>
              <a:rPr lang="en-US" sz="2000">
                <a:highlight>
                  <a:srgbClr val="FFFF00"/>
                </a:highlight>
              </a:rPr>
              <a:t>git add -A</a:t>
            </a:r>
            <a:r>
              <a:rPr lang="en-US" sz="2000"/>
              <a:t>, or </a:t>
            </a:r>
            <a:r>
              <a:rPr lang="en-US" sz="2000">
                <a:highlight>
                  <a:srgbClr val="FFFF00"/>
                </a:highlight>
              </a:rPr>
              <a:t>git add -all</a:t>
            </a:r>
            <a:endParaRPr lang="en-US" sz="2000"/>
          </a:p>
          <a:p>
            <a:r>
              <a:rPr lang="en-US" sz="2000"/>
              <a:t>Files with “.c” extension: </a:t>
            </a:r>
            <a:r>
              <a:rPr lang="en-US" sz="2000">
                <a:highlight>
                  <a:srgbClr val="FFFF00"/>
                </a:highlight>
              </a:rPr>
              <a:t>git add *.c</a:t>
            </a:r>
          </a:p>
        </p:txBody>
      </p:sp>
      <p:pic>
        <p:nvPicPr>
          <p:cNvPr id="19546" name="image86.png"/>
          <p:cNvPicPr preferRelativeResize="0"/>
          <p:nvPr/>
        </p:nvPicPr>
        <p:blipFill>
          <a:blip r:embed="rId3"/>
          <a:srcRect/>
          <a:stretch>
            <a:fillRect/>
          </a:stretch>
        </p:blipFill>
        <p:spPr>
          <a:xfrm>
            <a:off x="864870" y="1795780"/>
            <a:ext cx="5744845" cy="3479800"/>
          </a:xfrm>
          <a:prstGeom prst="rect">
            <a:avLst/>
          </a:prstGeom>
        </p:spPr>
      </p:pic>
      <p:sp>
        <p:nvSpPr>
          <p:cNvPr id="4" name="Text Box 3"/>
          <p:cNvSpPr txBox="1"/>
          <p:nvPr/>
        </p:nvSpPr>
        <p:spPr>
          <a:xfrm>
            <a:off x="6609715" y="2698750"/>
            <a:ext cx="1549400" cy="2030095"/>
          </a:xfrm>
          <a:prstGeom prst="rect">
            <a:avLst/>
          </a:prstGeom>
          <a:noFill/>
        </p:spPr>
        <p:txBody>
          <a:bodyPr wrap="square" rtlCol="0">
            <a:spAutoFit/>
          </a:bodyPr>
          <a:lstStyle/>
          <a:p>
            <a:pPr algn="ctr"/>
            <a:r>
              <a:rPr lang="en-US" i="1">
                <a:solidFill>
                  <a:srgbClr val="0000FF"/>
                </a:solidFill>
              </a:rPr>
              <a:t>You can add multiple times to create final snapshot before commiting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Git Workflow</a:t>
            </a:r>
            <a:br>
              <a:rPr lang="en-US" sz="3200"/>
            </a:br>
            <a:r>
              <a:rPr lang="en-US" sz="2800" i="1"/>
              <a:t>Track changes with “git commit”</a:t>
            </a:r>
          </a:p>
        </p:txBody>
      </p:sp>
      <p:sp>
        <p:nvSpPr>
          <p:cNvPr id="6" name="Content Placeholder 5"/>
          <p:cNvSpPr>
            <a:spLocks noGrp="1"/>
          </p:cNvSpPr>
          <p:nvPr>
            <p:ph idx="1"/>
          </p:nvPr>
        </p:nvSpPr>
        <p:spPr>
          <a:xfrm>
            <a:off x="601980" y="1263015"/>
            <a:ext cx="8087995" cy="5511165"/>
          </a:xfrm>
        </p:spPr>
        <p:txBody>
          <a:bodyPr>
            <a:normAutofit lnSpcReduction="20000"/>
          </a:bodyPr>
          <a:lstStyle/>
          <a:p>
            <a:pPr marL="0" indent="0" fontAlgn="auto">
              <a:lnSpc>
                <a:spcPct val="120000"/>
              </a:lnSpc>
              <a:buNone/>
            </a:pPr>
            <a:r>
              <a:rPr lang="en-US" sz="2000"/>
              <a:t>Capture a snapshot (a point in the project you can go back to for changing) of the project's currently staged changes</a:t>
            </a:r>
          </a:p>
          <a:p>
            <a:pPr marL="0" indent="0" fontAlgn="auto">
              <a:lnSpc>
                <a:spcPct val="120000"/>
              </a:lnSpc>
              <a:buNone/>
            </a:pPr>
            <a:endParaRPr lang="en-US" sz="2000"/>
          </a:p>
          <a:p>
            <a:pPr marL="0" indent="0">
              <a:buNone/>
            </a:pPr>
            <a:endParaRPr lang="en-US" sz="2000"/>
          </a:p>
          <a:p>
            <a:endParaRPr lang="en-US" sz="2000"/>
          </a:p>
          <a:p>
            <a:endParaRPr lang="en-US" sz="2000"/>
          </a:p>
          <a:p>
            <a:endParaRPr lang="en-US" sz="2000"/>
          </a:p>
          <a:p>
            <a:endParaRPr lang="en-US" sz="2000"/>
          </a:p>
          <a:p>
            <a:r>
              <a:rPr lang="en-US" sz="2000"/>
              <a:t>Simple commit: </a:t>
            </a:r>
            <a:r>
              <a:rPr lang="en-US" sz="2000">
                <a:highlight>
                  <a:srgbClr val="FFFF00"/>
                </a:highlight>
              </a:rPr>
              <a:t>git commit -m “Ghi chú về commit”</a:t>
            </a:r>
          </a:p>
          <a:p>
            <a:r>
              <a:rPr lang="en-US" sz="2000"/>
              <a:t>Commit tracked files without add: </a:t>
            </a:r>
            <a:r>
              <a:rPr lang="en-US" sz="2000">
                <a:highlight>
                  <a:srgbClr val="FFFF00"/>
                </a:highlight>
              </a:rPr>
              <a:t>git commit -a -m “Ghi chú..”</a:t>
            </a:r>
            <a:endParaRPr lang="en-US" sz="2000"/>
          </a:p>
          <a:p>
            <a:r>
              <a:rPr lang="en-US" sz="2000"/>
              <a:t>Replace last commit: </a:t>
            </a:r>
            <a:r>
              <a:rPr lang="en-US" sz="2000">
                <a:highlight>
                  <a:srgbClr val="FFFF00"/>
                </a:highlight>
              </a:rPr>
              <a:t>git commit --amend -m “Ghi chú commit..”</a:t>
            </a:r>
          </a:p>
          <a:p>
            <a:r>
              <a:rPr lang="en-US" sz="2000">
                <a:sym typeface="+mn-ea"/>
              </a:rPr>
              <a:t>Cancel last unpublished (to Remote) commit(s): </a:t>
            </a:r>
            <a:r>
              <a:rPr lang="en-US" sz="2000">
                <a:highlight>
                  <a:srgbClr val="FFFF00"/>
                </a:highlight>
                <a:sym typeface="+mn-ea"/>
              </a:rPr>
              <a:t>git reset...</a:t>
            </a:r>
          </a:p>
          <a:p>
            <a:pPr lvl="1">
              <a:buFont typeface="Wingdings" panose="05000000000000000000" charset="0"/>
              <a:buChar char=""/>
            </a:pPr>
            <a:r>
              <a:rPr lang="en-US" sz="1800">
                <a:solidFill>
                  <a:schemeClr val="tx1"/>
                </a:solidFill>
              </a:rPr>
              <a:t>Mixed reset (reset index but not working tree): </a:t>
            </a:r>
            <a:r>
              <a:rPr lang="en-US" sz="1800">
                <a:solidFill>
                  <a:schemeClr val="tx1"/>
                </a:solidFill>
                <a:highlight>
                  <a:srgbClr val="FFFF00"/>
                </a:highlight>
              </a:rPr>
              <a:t>git reset HEAD~1</a:t>
            </a:r>
            <a:endParaRPr lang="en-US" sz="1800">
              <a:solidFill>
                <a:srgbClr val="C00000"/>
              </a:solidFill>
            </a:endParaRPr>
          </a:p>
          <a:p>
            <a:pPr lvl="1">
              <a:buFont typeface="Wingdings" panose="05000000000000000000" charset="0"/>
              <a:buChar char=""/>
            </a:pPr>
            <a:r>
              <a:rPr lang="en-US" sz="1800"/>
              <a:t>Soft reset (do not touch index &amp; working tree): </a:t>
            </a:r>
            <a:r>
              <a:rPr lang="en-US" sz="1800">
                <a:highlight>
                  <a:srgbClr val="FFFF00"/>
                </a:highlight>
              </a:rPr>
              <a:t>git reset --soft HEAD~1</a:t>
            </a:r>
          </a:p>
          <a:p>
            <a:pPr lvl="1">
              <a:buFont typeface="Wingdings" panose="05000000000000000000" charset="0"/>
              <a:buChar char=""/>
            </a:pPr>
            <a:r>
              <a:rPr lang="en-US" sz="1800"/>
              <a:t>Hard reset (reset index &amp; working tree): </a:t>
            </a:r>
            <a:r>
              <a:rPr lang="en-US" sz="1800">
                <a:highlight>
                  <a:srgbClr val="FFFF00"/>
                </a:highlight>
              </a:rPr>
              <a:t>git reset --hard HEAD~1</a:t>
            </a:r>
          </a:p>
          <a:p>
            <a:pPr lvl="1">
              <a:buFont typeface="Wingdings" panose="05000000000000000000" charset="0"/>
              <a:buChar char=""/>
            </a:pPr>
            <a:r>
              <a:rPr lang="en-US" sz="1800"/>
              <a:t>After resetting, HEAD pointer would point to the parent commit</a:t>
            </a:r>
          </a:p>
        </p:txBody>
      </p:sp>
      <p:sp>
        <p:nvSpPr>
          <p:cNvPr id="7" name="Text Box 6"/>
          <p:cNvSpPr txBox="1"/>
          <p:nvPr/>
        </p:nvSpPr>
        <p:spPr>
          <a:xfrm>
            <a:off x="6543675" y="2142490"/>
            <a:ext cx="2077085" cy="1599565"/>
          </a:xfrm>
          <a:prstGeom prst="rect">
            <a:avLst/>
          </a:prstGeom>
          <a:noFill/>
        </p:spPr>
        <p:txBody>
          <a:bodyPr wrap="square" rtlCol="0">
            <a:spAutoFit/>
          </a:bodyPr>
          <a:lstStyle/>
          <a:p>
            <a:pPr algn="l"/>
            <a:r>
              <a:rPr lang="en-US" b="1" i="1">
                <a:solidFill>
                  <a:srgbClr val="0000FF"/>
                </a:solidFill>
              </a:rPr>
              <a:t>Snapshot</a:t>
            </a:r>
            <a:r>
              <a:rPr lang="en-US" i="1">
                <a:solidFill>
                  <a:srgbClr val="0000FF"/>
                </a:solidFill>
              </a:rPr>
              <a:t>:</a:t>
            </a:r>
          </a:p>
          <a:p>
            <a:pPr marL="215900" indent="-158750" algn="l">
              <a:buFont typeface="Arial" panose="020B0604020202090204" pitchFamily="34" charset="0"/>
              <a:buChar char="•"/>
            </a:pPr>
            <a:r>
              <a:rPr lang="en-US" sz="1600" i="1">
                <a:solidFill>
                  <a:srgbClr val="0000FF"/>
                </a:solidFill>
              </a:rPr>
              <a:t>A “safe” version”</a:t>
            </a:r>
          </a:p>
          <a:p>
            <a:pPr marL="215900" indent="-158750" algn="l">
              <a:buFont typeface="Arial" panose="020B0604020202090204" pitchFamily="34" charset="0"/>
              <a:buChar char="•"/>
            </a:pPr>
            <a:r>
              <a:rPr lang="en-US" sz="1600" i="1">
                <a:solidFill>
                  <a:srgbClr val="0000FF"/>
                </a:solidFill>
              </a:rPr>
              <a:t>Git will never change them unless you explicitly ask it to</a:t>
            </a:r>
          </a:p>
        </p:txBody>
      </p:sp>
      <p:pic>
        <p:nvPicPr>
          <p:cNvPr id="8" name="image82.png" descr="http://2.bp.blogspot.com/-ck1jR2dDy6s/VTvIjBktgaI/AAAAAAAACVo/D-_6lpJqojQ/s1600/capture_intro1_3_1.png"/>
          <p:cNvPicPr preferRelativeResize="0"/>
          <p:nvPr/>
        </p:nvPicPr>
        <p:blipFill>
          <a:blip r:embed="rId3"/>
          <a:srcRect/>
          <a:stretch>
            <a:fillRect/>
          </a:stretch>
        </p:blipFill>
        <p:spPr>
          <a:xfrm>
            <a:off x="783590" y="1978660"/>
            <a:ext cx="5495925" cy="20040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Git Workflow</a:t>
            </a:r>
            <a:br>
              <a:rPr lang="en-US" sz="3200"/>
            </a:br>
            <a:r>
              <a:rPr lang="en-US" sz="2800" i="1"/>
              <a:t>Recover files from staging or last commit</a:t>
            </a:r>
          </a:p>
        </p:txBody>
      </p:sp>
      <p:sp>
        <p:nvSpPr>
          <p:cNvPr id="3" name="Content Placeholder 2"/>
          <p:cNvSpPr>
            <a:spLocks noGrp="1"/>
          </p:cNvSpPr>
          <p:nvPr>
            <p:ph idx="1"/>
          </p:nvPr>
        </p:nvSpPr>
        <p:spPr>
          <a:xfrm>
            <a:off x="541020" y="1158875"/>
            <a:ext cx="8159750" cy="5687695"/>
          </a:xfrm>
        </p:spPr>
        <p:txBody>
          <a:bodyPr>
            <a:normAutofit fontScale="60000"/>
          </a:bodyPr>
          <a:lstStyle/>
          <a:p>
            <a:pPr marL="0" indent="0">
              <a:buNone/>
            </a:pPr>
            <a:r>
              <a:rPr lang="en-US"/>
              <a:t>Besides using “git reset” to </a:t>
            </a:r>
            <a:r>
              <a:rPr lang="en-US">
                <a:sym typeface="+mn-ea"/>
              </a:rPr>
              <a:t>cancel last unpublished (to Remote) commit(s), we can use </a:t>
            </a:r>
            <a:r>
              <a:rPr lang="en-US"/>
              <a:t>“git checkout” is to recover the file content from the staging, last commit, or a specific commit</a:t>
            </a:r>
          </a:p>
          <a:p>
            <a:pPr marL="0" indent="0">
              <a:buNone/>
            </a:pPr>
            <a:endParaRPr lang="en-US" sz="2000"/>
          </a:p>
          <a:p>
            <a:pPr marL="0" indent="0">
              <a:buNone/>
            </a:pPr>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a:t>From the staging or last commit: </a:t>
            </a:r>
            <a:r>
              <a:rPr lang="en-US" sz="2400">
                <a:highlight>
                  <a:srgbClr val="FFFF00"/>
                </a:highlight>
                <a:sym typeface="+mn-ea"/>
              </a:rPr>
              <a:t>git checkout file_name</a:t>
            </a:r>
            <a:endParaRPr lang="en-US">
              <a:highlight>
                <a:srgbClr val="FFFF00"/>
              </a:highlight>
            </a:endParaRPr>
          </a:p>
          <a:p>
            <a:pPr lvl="1">
              <a:buFont typeface="Wingdings" panose="05000000000000000000" charset="0"/>
              <a:buChar char=""/>
            </a:pPr>
            <a:r>
              <a:rPr lang="en-US" sz="2000"/>
              <a:t>Multiple files: </a:t>
            </a:r>
            <a:r>
              <a:rPr lang="en-US" sz="2000">
                <a:highlight>
                  <a:srgbClr val="FFFF00"/>
                </a:highlight>
              </a:rPr>
              <a:t>git checkout *.html; </a:t>
            </a:r>
          </a:p>
          <a:p>
            <a:pPr lvl="1">
              <a:buFont typeface="Wingdings" panose="05000000000000000000" charset="0"/>
              <a:buChar char=""/>
            </a:pPr>
            <a:r>
              <a:rPr lang="en-US" sz="2000"/>
              <a:t>All files: </a:t>
            </a:r>
            <a:r>
              <a:rPr lang="en-US" sz="2000">
                <a:highlight>
                  <a:srgbClr val="FFFF00"/>
                </a:highlight>
              </a:rPr>
              <a:t>git checkout -- .</a:t>
            </a:r>
            <a:endParaRPr lang="en-US" sz="2000"/>
          </a:p>
          <a:p>
            <a:r>
              <a:rPr lang="en-US"/>
              <a:t>From the commit with code HASH: </a:t>
            </a:r>
            <a:r>
              <a:rPr lang="en-US">
                <a:highlight>
                  <a:srgbClr val="FFFF00"/>
                </a:highlight>
              </a:rPr>
              <a:t>git checkout HASH file_name</a:t>
            </a:r>
            <a:r>
              <a:rPr lang="en-US"/>
              <a:t>; </a:t>
            </a:r>
            <a:endParaRPr lang="en-US">
              <a:highlight>
                <a:srgbClr val="FFFF00"/>
              </a:highlight>
            </a:endParaRPr>
          </a:p>
          <a:p>
            <a:pPr lvl="1"/>
            <a:r>
              <a:rPr lang="en-US" sz="2000">
                <a:sym typeface="+mn-ea"/>
              </a:rPr>
              <a:t>For all files in the commit HASH: </a:t>
            </a:r>
            <a:r>
              <a:rPr lang="en-US" sz="2000">
                <a:highlight>
                  <a:srgbClr val="FFFF00"/>
                </a:highlight>
              </a:rPr>
              <a:t>git checkout HASH</a:t>
            </a:r>
          </a:p>
          <a:p>
            <a:pPr lvl="1"/>
            <a:r>
              <a:rPr lang="en-US" sz="2000"/>
              <a:t>HEAD pointer would move to this commit, and you would work in a temporary branch for new commits. </a:t>
            </a:r>
          </a:p>
          <a:p>
            <a:pPr lvl="1"/>
            <a:r>
              <a:rPr lang="en-US" sz="2000"/>
              <a:t>If you want to store the new commits, you need to run following command: git switch -c new_br_name</a:t>
            </a:r>
            <a:endParaRPr lang="en-US" sz="2000">
              <a:highlight>
                <a:srgbClr val="FFFF00"/>
              </a:highlight>
            </a:endParaRPr>
          </a:p>
        </p:txBody>
      </p:sp>
      <p:pic>
        <p:nvPicPr>
          <p:cNvPr id="6" name="Picture 5"/>
          <p:cNvPicPr>
            <a:picLocks noChangeAspect="1"/>
          </p:cNvPicPr>
          <p:nvPr/>
        </p:nvPicPr>
        <p:blipFill>
          <a:blip r:embed="rId3"/>
          <a:stretch>
            <a:fillRect/>
          </a:stretch>
        </p:blipFill>
        <p:spPr>
          <a:xfrm>
            <a:off x="541020" y="1888490"/>
            <a:ext cx="4410710" cy="2788285"/>
          </a:xfrm>
          <a:prstGeom prst="rect">
            <a:avLst/>
          </a:prstGeom>
        </p:spPr>
      </p:pic>
      <p:pic>
        <p:nvPicPr>
          <p:cNvPr id="7" name="Picture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551680" y="3033395"/>
            <a:ext cx="4109720" cy="2547620"/>
          </a:xfrm>
          <a:prstGeom prst="rect">
            <a:avLst/>
          </a:prstGeom>
        </p:spPr>
      </p:pic>
      <p:cxnSp>
        <p:nvCxnSpPr>
          <p:cNvPr id="8" name="Curved Connector 7"/>
          <p:cNvCxnSpPr/>
          <p:nvPr/>
        </p:nvCxnSpPr>
        <p:spPr>
          <a:xfrm flipV="1">
            <a:off x="3113405" y="2910205"/>
            <a:ext cx="3911600" cy="1957705"/>
          </a:xfrm>
          <a:prstGeom prst="curvedConnector3">
            <a:avLst>
              <a:gd name="adj1" fmla="val 32938"/>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Git Workflow</a:t>
            </a:r>
            <a:br>
              <a:rPr lang="en-US" sz="3200"/>
            </a:br>
            <a:r>
              <a:rPr lang="en-US" sz="2800" i="1"/>
              <a:t>Upload local repo with “git push”</a:t>
            </a:r>
          </a:p>
        </p:txBody>
      </p:sp>
      <p:sp>
        <p:nvSpPr>
          <p:cNvPr id="6" name="Content Placeholder 5"/>
          <p:cNvSpPr>
            <a:spLocks noGrp="1"/>
          </p:cNvSpPr>
          <p:nvPr>
            <p:ph idx="1"/>
          </p:nvPr>
        </p:nvSpPr>
        <p:spPr>
          <a:xfrm>
            <a:off x="628650" y="1116330"/>
            <a:ext cx="7886700" cy="5570855"/>
          </a:xfrm>
        </p:spPr>
        <p:txBody>
          <a:bodyPr>
            <a:normAutofit lnSpcReduction="20000"/>
          </a:bodyPr>
          <a:lstStyle/>
          <a:p>
            <a:pPr marL="0" indent="0" fontAlgn="auto">
              <a:lnSpc>
                <a:spcPct val="120000"/>
              </a:lnSpc>
              <a:buNone/>
            </a:pPr>
            <a:r>
              <a:rPr lang="en-US" sz="2000"/>
              <a:t>The “git push” command is used to upload local repository content to a remote repository. </a:t>
            </a:r>
          </a:p>
          <a:p>
            <a:pPr marL="0" indent="0">
              <a:buNone/>
            </a:pPr>
            <a:endParaRPr lang="en-US" sz="2000"/>
          </a:p>
          <a:p>
            <a:endParaRPr lang="en-US" sz="2000"/>
          </a:p>
          <a:p>
            <a:endParaRPr lang="en-US" sz="2000"/>
          </a:p>
          <a:p>
            <a:endParaRPr lang="en-US" sz="2000"/>
          </a:p>
          <a:p>
            <a:endParaRPr lang="en-US" sz="2000"/>
          </a:p>
          <a:p>
            <a:r>
              <a:rPr lang="en-US" sz="2000"/>
              <a:t>Đẩy lần đầu tiên: </a:t>
            </a:r>
            <a:r>
              <a:rPr lang="en-US" sz="2000">
                <a:highlight>
                  <a:srgbClr val="FFFF00"/>
                </a:highlight>
              </a:rPr>
              <a:t>git push -u branch_name</a:t>
            </a:r>
            <a:endParaRPr lang="en-US" sz="2000"/>
          </a:p>
          <a:p>
            <a:pPr lvl="1"/>
            <a:r>
              <a:rPr lang="en-US" sz="1710"/>
              <a:t>Dùng tham số -u để theo dõi kết nối, upstream giữa local và remote</a:t>
            </a:r>
            <a:endParaRPr lang="en-US" sz="1710">
              <a:highlight>
                <a:srgbClr val="FFFF00"/>
              </a:highlight>
            </a:endParaRPr>
          </a:p>
          <a:p>
            <a:r>
              <a:rPr lang="en-US" sz="2000"/>
              <a:t>Đẩy sau khi có upstrem: </a:t>
            </a:r>
          </a:p>
          <a:p>
            <a:pPr lvl="1"/>
            <a:r>
              <a:rPr lang="en-US" sz="1710">
                <a:highlight>
                  <a:srgbClr val="FFFF00"/>
                </a:highlight>
              </a:rPr>
              <a:t>git push</a:t>
            </a:r>
            <a:r>
              <a:rPr lang="en-US" sz="1710"/>
              <a:t>: đẩy lên remote của nhánh main (nhánh mặc định?)</a:t>
            </a:r>
          </a:p>
          <a:p>
            <a:pPr lvl="1"/>
            <a:r>
              <a:rPr lang="en-US" sz="1710">
                <a:highlight>
                  <a:srgbClr val="FFFF00"/>
                </a:highlight>
              </a:rPr>
              <a:t>git push origin beta</a:t>
            </a:r>
            <a:r>
              <a:rPr lang="en-US" sz="1710"/>
              <a:t>: đẩy lên remote của nhánh cụ thể (ví dụ beta)</a:t>
            </a:r>
          </a:p>
          <a:p>
            <a:r>
              <a:rPr lang="en-US" sz="2000"/>
              <a:t>Đẩy tất cả các nhánh ở local lên server: </a:t>
            </a:r>
            <a:r>
              <a:rPr lang="en-US" sz="2000">
                <a:highlight>
                  <a:srgbClr val="FFFF00"/>
                </a:highlight>
              </a:rPr>
              <a:t>git push origin --all”</a:t>
            </a:r>
          </a:p>
          <a:p>
            <a:r>
              <a:rPr lang="en-US" sz="2000">
                <a:sym typeface="+mn-ea"/>
              </a:rPr>
              <a:t>Commit tracked files ko cần add: </a:t>
            </a:r>
            <a:r>
              <a:rPr lang="en-US" sz="2000">
                <a:highlight>
                  <a:srgbClr val="FFFF00"/>
                </a:highlight>
                <a:sym typeface="+mn-ea"/>
              </a:rPr>
              <a:t>git commit -a -m “Ghi chú..”</a:t>
            </a:r>
          </a:p>
          <a:p>
            <a:r>
              <a:rPr lang="en-US" sz="2000"/>
              <a:t>Xoá nhánh beta trên remote origin: </a:t>
            </a:r>
            <a:r>
              <a:rPr lang="en-US" sz="2000">
                <a:highlight>
                  <a:srgbClr val="FFFF00"/>
                </a:highlight>
              </a:rPr>
              <a:t>git push origin --delete beta</a:t>
            </a:r>
          </a:p>
          <a:p>
            <a:r>
              <a:rPr lang="en-US" sz="2000"/>
              <a:t>Ghi đè toàn bộ một nhánh ở remote (ví dụ beta) bằng nhánh master ở local, cần cẩn thận khi dùng: </a:t>
            </a:r>
            <a:r>
              <a:rPr lang="en-US" sz="2000">
                <a:highlight>
                  <a:srgbClr val="FFFF00"/>
                </a:highlight>
              </a:rPr>
              <a:t>git push --force origin beta</a:t>
            </a:r>
          </a:p>
        </p:txBody>
      </p:sp>
      <p:sp>
        <p:nvSpPr>
          <p:cNvPr id="7" name="Text Box 6"/>
          <p:cNvSpPr txBox="1"/>
          <p:nvPr/>
        </p:nvSpPr>
        <p:spPr>
          <a:xfrm>
            <a:off x="6144260" y="1964690"/>
            <a:ext cx="2183130" cy="1124585"/>
          </a:xfrm>
          <a:prstGeom prst="rect">
            <a:avLst/>
          </a:prstGeom>
          <a:noFill/>
        </p:spPr>
        <p:txBody>
          <a:bodyPr wrap="square" rtlCol="0">
            <a:spAutoFit/>
          </a:bodyPr>
          <a:lstStyle/>
          <a:p>
            <a:pPr marL="0" indent="0" fontAlgn="auto">
              <a:lnSpc>
                <a:spcPct val="120000"/>
              </a:lnSpc>
              <a:buNone/>
            </a:pPr>
            <a:r>
              <a:rPr lang="en-US" sz="1400" i="1">
                <a:solidFill>
                  <a:srgbClr val="0000FF"/>
                </a:solidFill>
                <a:sym typeface="+mn-ea"/>
              </a:rPr>
              <a:t>Pushing is how you transfer commits from your local repository to a remote repo</a:t>
            </a:r>
          </a:p>
        </p:txBody>
      </p:sp>
      <p:pic>
        <p:nvPicPr>
          <p:cNvPr id="4" name="Picture 3"/>
          <p:cNvPicPr>
            <a:picLocks noChangeAspect="1"/>
          </p:cNvPicPr>
          <p:nvPr/>
        </p:nvPicPr>
        <p:blipFill>
          <a:blip r:embed="rId3"/>
          <a:stretch>
            <a:fillRect/>
          </a:stretch>
        </p:blipFill>
        <p:spPr>
          <a:xfrm>
            <a:off x="1075055" y="1689100"/>
            <a:ext cx="4560570" cy="20148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Git Workflow</a:t>
            </a:r>
            <a:br>
              <a:rPr lang="en-US" sz="3200"/>
            </a:br>
            <a:r>
              <a:rPr lang="en-US" sz="2800" i="1"/>
              <a:t>Handle change conflicts</a:t>
            </a:r>
          </a:p>
        </p:txBody>
      </p:sp>
      <p:sp>
        <p:nvSpPr>
          <p:cNvPr id="6" name="Content Placeholder 5"/>
          <p:cNvSpPr>
            <a:spLocks noGrp="1"/>
          </p:cNvSpPr>
          <p:nvPr>
            <p:ph idx="1"/>
          </p:nvPr>
        </p:nvSpPr>
        <p:spPr>
          <a:xfrm>
            <a:off x="532130" y="1169670"/>
            <a:ext cx="7983220" cy="751205"/>
          </a:xfrm>
        </p:spPr>
        <p:txBody>
          <a:bodyPr>
            <a:normAutofit fontScale="90000"/>
          </a:bodyPr>
          <a:lstStyle/>
          <a:p>
            <a:pPr marL="0" indent="0" fontAlgn="auto">
              <a:lnSpc>
                <a:spcPct val="120000"/>
              </a:lnSpc>
              <a:buNone/>
            </a:pPr>
            <a:r>
              <a:rPr lang="en-US" sz="2000"/>
              <a:t>Change conflics occured when two developers (Trung, Kien) changed the same based file(s) and push at the different point of time..</a:t>
            </a:r>
            <a:endParaRPr lang="en-US" sz="2000">
              <a:highlight>
                <a:srgbClr val="FFFF00"/>
              </a:highlight>
            </a:endParaRPr>
          </a:p>
        </p:txBody>
      </p:sp>
      <p:pic>
        <p:nvPicPr>
          <p:cNvPr id="48" name="Picture 48"/>
          <p:cNvPicPr>
            <a:picLocks noChangeAspect="1"/>
          </p:cNvPicPr>
          <p:nvPr/>
        </p:nvPicPr>
        <p:blipFill>
          <a:blip r:embed="rId3"/>
          <a:stretch>
            <a:fillRect/>
          </a:stretch>
        </p:blipFill>
        <p:spPr>
          <a:xfrm>
            <a:off x="628650" y="5207635"/>
            <a:ext cx="4532630" cy="1513840"/>
          </a:xfrm>
          <a:prstGeom prst="rect">
            <a:avLst/>
          </a:prstGeom>
          <a:ln>
            <a:solidFill>
              <a:schemeClr val="accent1"/>
            </a:solidFill>
          </a:ln>
        </p:spPr>
      </p:pic>
      <p:pic>
        <p:nvPicPr>
          <p:cNvPr id="49" name="Picture 49"/>
          <p:cNvPicPr>
            <a:picLocks noChangeAspect="1"/>
          </p:cNvPicPr>
          <p:nvPr/>
        </p:nvPicPr>
        <p:blipFill>
          <a:blip r:embed="rId4"/>
          <a:stretch>
            <a:fillRect/>
          </a:stretch>
        </p:blipFill>
        <p:spPr>
          <a:xfrm>
            <a:off x="628650" y="3639185"/>
            <a:ext cx="3606800" cy="1184275"/>
          </a:xfrm>
          <a:prstGeom prst="rect">
            <a:avLst/>
          </a:prstGeom>
          <a:ln>
            <a:solidFill>
              <a:schemeClr val="accent1"/>
            </a:solidFill>
          </a:ln>
        </p:spPr>
      </p:pic>
      <p:pic>
        <p:nvPicPr>
          <p:cNvPr id="50" name="Picture 50"/>
          <p:cNvPicPr>
            <a:picLocks noChangeAspect="1"/>
          </p:cNvPicPr>
          <p:nvPr/>
        </p:nvPicPr>
        <p:blipFill>
          <a:blip r:embed="rId5"/>
          <a:stretch>
            <a:fillRect/>
          </a:stretch>
        </p:blipFill>
        <p:spPr>
          <a:xfrm>
            <a:off x="628333" y="2542540"/>
            <a:ext cx="2811145" cy="674370"/>
          </a:xfrm>
          <a:prstGeom prst="rect">
            <a:avLst/>
          </a:prstGeom>
          <a:ln>
            <a:solidFill>
              <a:schemeClr val="accent1"/>
            </a:solidFill>
          </a:ln>
        </p:spPr>
      </p:pic>
      <p:sp>
        <p:nvSpPr>
          <p:cNvPr id="10" name="Right Arrow 9"/>
          <p:cNvSpPr/>
          <p:nvPr/>
        </p:nvSpPr>
        <p:spPr>
          <a:xfrm rot="16200000">
            <a:off x="1430020" y="4870450"/>
            <a:ext cx="315595"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5"/>
          <p:cNvSpPr>
            <a:spLocks noGrp="1"/>
          </p:cNvSpPr>
          <p:nvPr/>
        </p:nvSpPr>
        <p:spPr>
          <a:xfrm>
            <a:off x="1726565" y="4944745"/>
            <a:ext cx="2303780" cy="26225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sz="1035">
                <a:highlight>
                  <a:srgbClr val="FFFF00"/>
                </a:highlight>
              </a:rPr>
              <a:t>Failed to push</a:t>
            </a:r>
          </a:p>
        </p:txBody>
      </p:sp>
      <p:sp>
        <p:nvSpPr>
          <p:cNvPr id="11" name="Right Arrow 10"/>
          <p:cNvSpPr/>
          <p:nvPr/>
        </p:nvSpPr>
        <p:spPr>
          <a:xfrm rot="16200000">
            <a:off x="1437005" y="3284220"/>
            <a:ext cx="301625"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p:cNvSpPr>
            <a:spLocks noGrp="1"/>
          </p:cNvSpPr>
          <p:nvPr/>
        </p:nvSpPr>
        <p:spPr>
          <a:xfrm>
            <a:off x="1726565" y="3376930"/>
            <a:ext cx="2508885" cy="2501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sz="1035">
                <a:highlight>
                  <a:srgbClr val="FFFF00"/>
                </a:highlight>
              </a:rPr>
              <a:t>After pull lastest codes from Remote</a:t>
            </a:r>
          </a:p>
        </p:txBody>
      </p:sp>
      <p:sp>
        <p:nvSpPr>
          <p:cNvPr id="13" name="Content Placeholder 5"/>
          <p:cNvSpPr>
            <a:spLocks noGrp="1"/>
          </p:cNvSpPr>
          <p:nvPr/>
        </p:nvSpPr>
        <p:spPr>
          <a:xfrm>
            <a:off x="628650" y="1849755"/>
            <a:ext cx="2810510" cy="65278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sz="1035">
                <a:highlight>
                  <a:srgbClr val="FFFF00"/>
                </a:highlight>
              </a:rPr>
              <a:t>The changes from 2 developers are merged into file like this. Next steps is to change the content -&gt; add -&gt; commit -&gt; push...</a:t>
            </a:r>
          </a:p>
        </p:txBody>
      </p:sp>
      <p:pic>
        <p:nvPicPr>
          <p:cNvPr id="16" name="Picture 15"/>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4030345" y="1831340"/>
            <a:ext cx="4817110" cy="48526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P spid="11"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Working with branches</a:t>
            </a:r>
          </a:p>
        </p:txBody>
      </p:sp>
      <p:sp>
        <p:nvSpPr>
          <p:cNvPr id="3" name="Content Placeholder 2"/>
          <p:cNvSpPr>
            <a:spLocks noGrp="1"/>
          </p:cNvSpPr>
          <p:nvPr>
            <p:ph idx="1"/>
          </p:nvPr>
        </p:nvSpPr>
        <p:spPr>
          <a:xfrm>
            <a:off x="532130" y="1203960"/>
            <a:ext cx="7982585" cy="6024245"/>
          </a:xfrm>
        </p:spPr>
        <p:txBody>
          <a:bodyPr>
            <a:normAutofit lnSpcReduction="10000"/>
          </a:bodyPr>
          <a:lstStyle/>
          <a:p>
            <a:pPr marL="0" indent="0">
              <a:buNone/>
            </a:pPr>
            <a:r>
              <a:rPr lang="en-US" sz="2000"/>
              <a:t>Branching means you diverge from the main line of development and continue to do work without messing with that main line</a:t>
            </a:r>
          </a:p>
          <a:p>
            <a:pPr marL="0" indent="0">
              <a:buNone/>
            </a:pPr>
            <a:endParaRPr lang="en-US" sz="1400"/>
          </a:p>
          <a:p>
            <a:endParaRPr lang="en-US" sz="1400"/>
          </a:p>
          <a:p>
            <a:endParaRPr lang="en-US" sz="2000"/>
          </a:p>
          <a:p>
            <a:endParaRPr lang="en-US" sz="2000"/>
          </a:p>
          <a:p>
            <a:endParaRPr lang="en-US" sz="2000"/>
          </a:p>
          <a:p>
            <a:pPr marL="0" indent="0">
              <a:buNone/>
            </a:pPr>
            <a:r>
              <a:rPr lang="en-US" sz="2000"/>
              <a:t>A branch in Git is simply a lightweight movable pointer to one of the group of commits</a:t>
            </a:r>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t>A tag is used to label &amp; mark specific file versions in commit history </a:t>
            </a:r>
          </a:p>
          <a:p>
            <a:pPr lvl="1"/>
            <a:r>
              <a:rPr lang="en-US" sz="1710"/>
              <a:t>It is usually used to mark release points (eg. v1.0.1, v1.0.2, etc.)</a:t>
            </a:r>
          </a:p>
          <a:p>
            <a:pPr lvl="1"/>
            <a:r>
              <a:rPr lang="en-US" sz="1710"/>
              <a:t>A tag is like a branch that doesn’t change. Unlike branches, tags, after being created, have no further history of commits</a:t>
            </a:r>
          </a:p>
        </p:txBody>
      </p:sp>
      <p:pic>
        <p:nvPicPr>
          <p:cNvPr id="19464" name="image5.png"/>
          <p:cNvPicPr preferRelativeResize="0"/>
          <p:nvPr/>
        </p:nvPicPr>
        <p:blipFill>
          <a:blip r:embed="rId3">
            <a:clrChange>
              <a:clrFrom>
                <a:srgbClr val="F8F9FA">
                  <a:alpha val="100000"/>
                </a:srgbClr>
              </a:clrFrom>
              <a:clrTo>
                <a:srgbClr val="F8F9FA">
                  <a:alpha val="100000"/>
                  <a:alpha val="0"/>
                </a:srgbClr>
              </a:clrTo>
            </a:clrChange>
          </a:blip>
          <a:srcRect/>
          <a:stretch>
            <a:fillRect/>
          </a:stretch>
        </p:blipFill>
        <p:spPr>
          <a:xfrm>
            <a:off x="881380" y="3959860"/>
            <a:ext cx="7284085" cy="1630680"/>
          </a:xfrm>
          <a:prstGeom prst="rect">
            <a:avLst/>
          </a:prstGeom>
        </p:spPr>
      </p:pic>
      <p:pic>
        <p:nvPicPr>
          <p:cNvPr id="6" name="Picture 5"/>
          <p:cNvPicPr>
            <a:picLocks noChangeAspect="1"/>
          </p:cNvPicPr>
          <p:nvPr/>
        </p:nvPicPr>
        <p:blipFill>
          <a:blip r:embed="rId4"/>
          <a:stretch>
            <a:fillRect/>
          </a:stretch>
        </p:blipFill>
        <p:spPr>
          <a:xfrm>
            <a:off x="881380" y="1743710"/>
            <a:ext cx="7857490" cy="18294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Working with branches</a:t>
            </a:r>
            <a:br>
              <a:rPr lang="en-US"/>
            </a:br>
            <a:r>
              <a:rPr lang="en-US" sz="2800" i="1"/>
              <a:t>Common branch commands</a:t>
            </a:r>
          </a:p>
        </p:txBody>
      </p:sp>
      <p:sp>
        <p:nvSpPr>
          <p:cNvPr id="3" name="Content Placeholder 2"/>
          <p:cNvSpPr>
            <a:spLocks noGrp="1"/>
          </p:cNvSpPr>
          <p:nvPr>
            <p:ph idx="1"/>
          </p:nvPr>
        </p:nvSpPr>
        <p:spPr>
          <a:xfrm>
            <a:off x="628650" y="1422400"/>
            <a:ext cx="4180205" cy="4964430"/>
          </a:xfrm>
        </p:spPr>
        <p:txBody>
          <a:bodyPr>
            <a:normAutofit lnSpcReduction="10000"/>
          </a:bodyPr>
          <a:lstStyle/>
          <a:p>
            <a:r>
              <a:rPr lang="en-US" sz="2000"/>
              <a:t>git branch -a</a:t>
            </a:r>
            <a:br>
              <a:rPr lang="en-US" sz="2000"/>
            </a:br>
            <a:r>
              <a:rPr lang="en-US" sz="1600" i="1"/>
              <a:t>All repo branches &amp; current branch</a:t>
            </a:r>
            <a:endParaRPr lang="en-US" sz="2000"/>
          </a:p>
          <a:p>
            <a:r>
              <a:rPr lang="en-US" sz="2000"/>
              <a:t>git branch new_branch_name</a:t>
            </a:r>
            <a:br>
              <a:rPr lang="en-US" sz="2000"/>
            </a:br>
            <a:r>
              <a:rPr lang="en-US" sz="1600" i="1"/>
              <a:t>Tạo một branch mới trong Git</a:t>
            </a:r>
            <a:endParaRPr lang="en-US" sz="2000" i="1"/>
          </a:p>
          <a:p>
            <a:r>
              <a:rPr lang="en-US" sz="2000"/>
              <a:t>git checkout -b br_name</a:t>
            </a:r>
            <a:br>
              <a:rPr lang="en-US" sz="2000"/>
            </a:br>
            <a:r>
              <a:rPr lang="en-US" sz="1600" i="1"/>
              <a:t>Create new branch &amp; switch to that</a:t>
            </a:r>
            <a:endParaRPr lang="en-US" sz="2000" i="1"/>
          </a:p>
          <a:p>
            <a:r>
              <a:rPr lang="en-US" sz="2000"/>
              <a:t>git checkout br_name</a:t>
            </a:r>
            <a:br>
              <a:rPr lang="en-US" sz="2400"/>
            </a:br>
            <a:r>
              <a:rPr lang="en-US" sz="1600" i="1"/>
              <a:t>Chuyển đổi qua lại giữa các branch</a:t>
            </a:r>
          </a:p>
          <a:p>
            <a:r>
              <a:rPr lang="en-US" sz="2000">
                <a:sym typeface="+mn-ea"/>
              </a:rPr>
              <a:t>git log –oneline</a:t>
            </a:r>
            <a:br>
              <a:rPr lang="en-US" sz="2000">
                <a:sym typeface="+mn-ea"/>
              </a:rPr>
            </a:br>
            <a:r>
              <a:rPr lang="en-US" sz="1600" i="1">
                <a:sym typeface="+mn-ea"/>
              </a:rPr>
              <a:t>Xem lịch sử commit trong nhánh</a:t>
            </a:r>
            <a:br>
              <a:rPr lang="en-US" sz="1600" i="1">
                <a:sym typeface="+mn-ea"/>
              </a:rPr>
            </a:br>
            <a:r>
              <a:rPr lang="en-US" sz="1600" i="1">
                <a:sym typeface="+mn-ea"/>
              </a:rPr>
              <a:t>(có thể dùng git log --pretty=oneline)</a:t>
            </a:r>
            <a:endParaRPr lang="en-US" sz="2000">
              <a:sym typeface="+mn-ea"/>
            </a:endParaRPr>
          </a:p>
          <a:p>
            <a:r>
              <a:rPr lang="en-US" sz="2000">
                <a:sym typeface="+mn-ea"/>
              </a:rPr>
              <a:t>git merge br_name</a:t>
            </a:r>
            <a:br>
              <a:rPr lang="en-US" sz="2000">
                <a:sym typeface="+mn-ea"/>
              </a:rPr>
            </a:br>
            <a:r>
              <a:rPr lang="en-US" sz="1600" i="1">
                <a:sym typeface="+mn-ea"/>
              </a:rPr>
              <a:t>Merge br_name vào nhánh hiện tại</a:t>
            </a:r>
          </a:p>
          <a:p>
            <a:r>
              <a:rPr lang="en-US" sz="2000">
                <a:sym typeface="+mn-ea"/>
              </a:rPr>
              <a:t>git branch -d br_name</a:t>
            </a:r>
            <a:br>
              <a:rPr lang="en-US" sz="2000">
                <a:sym typeface="+mn-ea"/>
              </a:rPr>
            </a:br>
            <a:r>
              <a:rPr lang="en-US" sz="1600" i="1">
                <a:sym typeface="+mn-ea"/>
              </a:rPr>
              <a:t>Xoá branch br_name trên local</a:t>
            </a:r>
            <a:br>
              <a:rPr lang="en-US" sz="1600" i="1">
                <a:sym typeface="+mn-ea"/>
              </a:rPr>
            </a:br>
            <a:r>
              <a:rPr lang="en-US" sz="1600" i="1">
                <a:sym typeface="+mn-ea"/>
              </a:rPr>
              <a:t>Xoá remote: git push origin -d br_name</a:t>
            </a:r>
          </a:p>
          <a:p>
            <a:r>
              <a:rPr lang="en-US" sz="2000"/>
              <a:t>git tag -a tag_name -l “tag notes”</a:t>
            </a:r>
            <a:br>
              <a:rPr lang="en-US" sz="1800" i="1"/>
            </a:br>
            <a:r>
              <a:rPr lang="en-US" sz="1600" i="1"/>
              <a:t>Tạo mới một tag trên branch hiện tại</a:t>
            </a:r>
          </a:p>
          <a:p>
            <a:endParaRPr lang="en-US" sz="1600" i="1"/>
          </a:p>
        </p:txBody>
      </p:sp>
      <p:pic>
        <p:nvPicPr>
          <p:cNvPr id="4" name="image78.png" descr="https://scontent.fhan5-5.fna.fbcdn.net/v/t1.0-9/92208922_2155872924558576_1451576698393853952_n.png?_nc_cat=108&amp;_nc_sid=32a93c&amp;_nc_ohc=Tg_FP8zx6egAX8qlGC_&amp;_nc_ht=scontent.fhan5-5.fna&amp;oh=57482b0b6b200f756ff5e9321259cc0a&amp;oe=5EBC6A7B"/>
          <p:cNvPicPr preferRelativeResize="0"/>
          <p:nvPr/>
        </p:nvPicPr>
        <p:blipFill>
          <a:blip r:embed="rId3">
            <a:clrChange>
              <a:clrFrom>
                <a:srgbClr val="FFFFFF">
                  <a:alpha val="100000"/>
                </a:srgbClr>
              </a:clrFrom>
              <a:clrTo>
                <a:srgbClr val="FFFFFF">
                  <a:alpha val="100000"/>
                  <a:alpha val="0"/>
                </a:srgbClr>
              </a:clrTo>
            </a:clrChange>
          </a:blip>
          <a:srcRect/>
          <a:stretch>
            <a:fillRect/>
          </a:stretch>
        </p:blipFill>
        <p:spPr>
          <a:xfrm>
            <a:off x="4147820" y="1233170"/>
            <a:ext cx="4407535" cy="44577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Working with branches</a:t>
            </a:r>
            <a:br>
              <a:rPr lang="en-US" sz="3200"/>
            </a:br>
            <a:r>
              <a:rPr lang="en-US" sz="2800" i="1"/>
              <a:t>Handle merge conflicts</a:t>
            </a:r>
          </a:p>
        </p:txBody>
      </p:sp>
      <p:sp>
        <p:nvSpPr>
          <p:cNvPr id="6" name="Content Placeholder 5"/>
          <p:cNvSpPr>
            <a:spLocks noGrp="1"/>
          </p:cNvSpPr>
          <p:nvPr>
            <p:ph idx="1"/>
          </p:nvPr>
        </p:nvSpPr>
        <p:spPr>
          <a:xfrm>
            <a:off x="532130" y="1169670"/>
            <a:ext cx="7983220" cy="751205"/>
          </a:xfrm>
        </p:spPr>
        <p:txBody>
          <a:bodyPr>
            <a:normAutofit fontScale="90000"/>
          </a:bodyPr>
          <a:lstStyle/>
          <a:p>
            <a:pPr marL="0" indent="0" fontAlgn="auto">
              <a:lnSpc>
                <a:spcPct val="120000"/>
              </a:lnSpc>
              <a:buNone/>
            </a:pPr>
            <a:r>
              <a:rPr lang="en-US" sz="2000"/>
              <a:t>Change conflics occured when two developers (Trung, Kien) changed the same based file(s) on 2 branches and push at the different point of time..</a:t>
            </a:r>
            <a:endParaRPr lang="en-US" sz="2000">
              <a:highlight>
                <a:srgbClr val="FFFF00"/>
              </a:highlight>
            </a:endParaRPr>
          </a:p>
        </p:txBody>
      </p:sp>
      <p:sp>
        <p:nvSpPr>
          <p:cNvPr id="10" name="Right Arrow 9"/>
          <p:cNvSpPr/>
          <p:nvPr/>
        </p:nvSpPr>
        <p:spPr>
          <a:xfrm rot="16200000">
            <a:off x="1189990" y="5594985"/>
            <a:ext cx="315595"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5"/>
          <p:cNvSpPr>
            <a:spLocks noGrp="1"/>
          </p:cNvSpPr>
          <p:nvPr/>
        </p:nvSpPr>
        <p:spPr>
          <a:xfrm>
            <a:off x="1487170" y="5629910"/>
            <a:ext cx="2303780" cy="26225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sz="1035">
                <a:highlight>
                  <a:srgbClr val="FFFF00"/>
                </a:highlight>
              </a:rPr>
              <a:t>Failed to merge</a:t>
            </a:r>
          </a:p>
        </p:txBody>
      </p:sp>
      <p:sp>
        <p:nvSpPr>
          <p:cNvPr id="11" name="Right Arrow 10"/>
          <p:cNvSpPr/>
          <p:nvPr/>
        </p:nvSpPr>
        <p:spPr>
          <a:xfrm rot="16200000">
            <a:off x="1196975" y="3350895"/>
            <a:ext cx="301625"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p:cNvSpPr>
            <a:spLocks noGrp="1"/>
          </p:cNvSpPr>
          <p:nvPr/>
        </p:nvSpPr>
        <p:spPr>
          <a:xfrm>
            <a:off x="1486535" y="3376930"/>
            <a:ext cx="2508885" cy="2501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sz="1035">
                <a:highlight>
                  <a:srgbClr val="FFFF00"/>
                </a:highlight>
              </a:rPr>
              <a:t>Check status to see the differences</a:t>
            </a:r>
          </a:p>
        </p:txBody>
      </p:sp>
      <p:sp>
        <p:nvSpPr>
          <p:cNvPr id="13" name="Content Placeholder 5"/>
          <p:cNvSpPr>
            <a:spLocks noGrp="1"/>
          </p:cNvSpPr>
          <p:nvPr/>
        </p:nvSpPr>
        <p:spPr>
          <a:xfrm>
            <a:off x="628650" y="1849755"/>
            <a:ext cx="2810510" cy="65278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sz="1035">
                <a:highlight>
                  <a:srgbClr val="FFFF00"/>
                </a:highlight>
              </a:rPr>
              <a:t>The changes from 2 developers are merged into file like this. Next steps is to change the content -&gt; add -&gt; commit -&gt; push...</a:t>
            </a:r>
          </a:p>
        </p:txBody>
      </p:sp>
      <p:pic>
        <p:nvPicPr>
          <p:cNvPr id="19472" name="image7.png"/>
          <p:cNvPicPr preferRelativeResize="0"/>
          <p:nvPr/>
        </p:nvPicPr>
        <p:blipFill>
          <a:blip r:embed="rId3"/>
          <a:srcRect/>
          <a:stretch>
            <a:fillRect/>
          </a:stretch>
        </p:blipFill>
        <p:spPr>
          <a:xfrm>
            <a:off x="628650" y="5892165"/>
            <a:ext cx="4410710" cy="525780"/>
          </a:xfrm>
          <a:prstGeom prst="rect">
            <a:avLst/>
          </a:prstGeom>
          <a:ln>
            <a:solidFill>
              <a:schemeClr val="accent1"/>
            </a:solidFill>
          </a:ln>
        </p:spPr>
      </p:pic>
      <p:pic>
        <p:nvPicPr>
          <p:cNvPr id="19485" name="image22.png"/>
          <p:cNvPicPr preferRelativeResize="0"/>
          <p:nvPr/>
        </p:nvPicPr>
        <p:blipFill>
          <a:blip r:embed="rId4"/>
          <a:srcRect/>
          <a:stretch>
            <a:fillRect/>
          </a:stretch>
        </p:blipFill>
        <p:spPr>
          <a:xfrm>
            <a:off x="628650" y="3673158"/>
            <a:ext cx="2995930" cy="1903095"/>
          </a:xfrm>
          <a:prstGeom prst="rect">
            <a:avLst/>
          </a:prstGeom>
          <a:ln>
            <a:solidFill>
              <a:schemeClr val="accent1"/>
            </a:solidFill>
          </a:ln>
        </p:spPr>
      </p:pic>
      <p:pic>
        <p:nvPicPr>
          <p:cNvPr id="3" name="Picture 2"/>
          <p:cNvPicPr>
            <a:picLocks noChangeAspect="1"/>
          </p:cNvPicPr>
          <p:nvPr/>
        </p:nvPicPr>
        <p:blipFill>
          <a:blip r:embed="rId5"/>
          <a:stretch>
            <a:fillRect/>
          </a:stretch>
        </p:blipFill>
        <p:spPr>
          <a:xfrm>
            <a:off x="732790" y="2529205"/>
            <a:ext cx="1265555" cy="770890"/>
          </a:xfrm>
          <a:prstGeom prst="rect">
            <a:avLst/>
          </a:prstGeom>
        </p:spPr>
      </p:pic>
      <p:pic>
        <p:nvPicPr>
          <p:cNvPr id="5" name="Picture 4"/>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3664585" y="1964055"/>
            <a:ext cx="4985385" cy="44545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8" grpId="0"/>
      <p:bldP spid="11" grpId="0" bldLvl="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Create &amp; Configure Remote Repo</a:t>
            </a:r>
            <a:endParaRPr lang="en-US" sz="3200" i="1"/>
          </a:p>
        </p:txBody>
      </p:sp>
      <p:sp>
        <p:nvSpPr>
          <p:cNvPr id="3" name="Content Placeholder 2"/>
          <p:cNvSpPr>
            <a:spLocks noGrp="1"/>
          </p:cNvSpPr>
          <p:nvPr>
            <p:ph idx="1"/>
          </p:nvPr>
        </p:nvSpPr>
        <p:spPr/>
        <p:txBody>
          <a:bodyPr/>
          <a:lstStyle/>
          <a:p>
            <a:pPr marL="0" indent="0">
              <a:buNone/>
            </a:pPr>
            <a:r>
              <a:rPr lang="en-US" altLang="en-US" sz="2400">
                <a:ea typeface="MS PGothic" panose="020B0600070205080204" pitchFamily="34" charset="-128"/>
                <a:sym typeface="+mn-ea"/>
              </a:rPr>
              <a:t>Log into GitLab and create a repos (with add README option)</a:t>
            </a:r>
            <a:endParaRPr lang="en-US" sz="2400"/>
          </a:p>
        </p:txBody>
      </p:sp>
      <p:sp>
        <p:nvSpPr>
          <p:cNvPr id="5" name="Rounded Rectangle 4"/>
          <p:cNvSpPr/>
          <p:nvPr/>
        </p:nvSpPr>
        <p:spPr>
          <a:xfrm>
            <a:off x="290830" y="2322830"/>
            <a:ext cx="4679950" cy="4074160"/>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2531" name="Picture 5" descr="laptop.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0675" y="1320800"/>
            <a:ext cx="14192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6550025" y="2322830"/>
            <a:ext cx="2281555" cy="4061460"/>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2534" name="TextBox 8"/>
          <p:cNvSpPr txBox="1">
            <a:spLocks noChangeArrowheads="1"/>
          </p:cNvSpPr>
          <p:nvPr/>
        </p:nvSpPr>
        <p:spPr bwMode="auto">
          <a:xfrm>
            <a:off x="2871788" y="1854200"/>
            <a:ext cx="738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t>You</a:t>
            </a:r>
          </a:p>
        </p:txBody>
      </p:sp>
      <p:sp>
        <p:nvSpPr>
          <p:cNvPr id="22535" name="TextBox 9"/>
          <p:cNvSpPr txBox="1">
            <a:spLocks noChangeArrowheads="1"/>
          </p:cNvSpPr>
          <p:nvPr/>
        </p:nvSpPr>
        <p:spPr bwMode="auto">
          <a:xfrm>
            <a:off x="7375525" y="1835150"/>
            <a:ext cx="1123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t>GitLab</a:t>
            </a:r>
          </a:p>
        </p:txBody>
      </p:sp>
      <p:grpSp>
        <p:nvGrpSpPr>
          <p:cNvPr id="28" name="Group 27"/>
          <p:cNvGrpSpPr/>
          <p:nvPr/>
        </p:nvGrpSpPr>
        <p:grpSpPr bwMode="auto">
          <a:xfrm>
            <a:off x="6902450" y="2922588"/>
            <a:ext cx="1601788" cy="2428875"/>
            <a:chOff x="6901822" y="2922790"/>
            <a:chExt cx="1603131" cy="2429354"/>
          </a:xfrm>
        </p:grpSpPr>
        <p:sp>
          <p:nvSpPr>
            <p:cNvPr id="22537" name="TextBox 3"/>
            <p:cNvSpPr txBox="1">
              <a:spLocks noChangeArrowheads="1"/>
            </p:cNvSpPr>
            <p:nvPr/>
          </p:nvSpPr>
          <p:spPr bwMode="auto">
            <a:xfrm>
              <a:off x="7151566" y="2922790"/>
              <a:ext cx="11693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Remote</a:t>
              </a:r>
              <a:br>
                <a:rPr lang="en-US" altLang="en-US" sz="2400"/>
              </a:br>
              <a:r>
                <a:rPr lang="en-US" altLang="en-US" sz="2400"/>
                <a:t>Repos</a:t>
              </a:r>
            </a:p>
          </p:txBody>
        </p:sp>
        <p:pic>
          <p:nvPicPr>
            <p:cNvPr id="22538"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0291" y="3746126"/>
              <a:ext cx="14433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01822" y="3019646"/>
              <a:ext cx="1603131" cy="2332498"/>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7" name="Rectangle 26"/>
            <p:cNvSpPr/>
            <p:nvPr/>
          </p:nvSpPr>
          <p:spPr>
            <a:xfrm>
              <a:off x="7197345" y="3973922"/>
              <a:ext cx="1042273" cy="860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Working with branches</a:t>
            </a:r>
            <a:br>
              <a:rPr lang="en-US" dirty="0"/>
            </a:br>
            <a:r>
              <a:rPr lang="en-US" sz="2800" i="1" dirty="0"/>
              <a:t>Check the changes with “git diff”</a:t>
            </a:r>
          </a:p>
        </p:txBody>
      </p:sp>
      <p:sp>
        <p:nvSpPr>
          <p:cNvPr id="3" name="Content Placeholder 2"/>
          <p:cNvSpPr>
            <a:spLocks noGrp="1"/>
          </p:cNvSpPr>
          <p:nvPr>
            <p:ph idx="1"/>
          </p:nvPr>
        </p:nvSpPr>
        <p:spPr>
          <a:xfrm>
            <a:off x="628650" y="1249045"/>
            <a:ext cx="4482465" cy="4964430"/>
          </a:xfrm>
        </p:spPr>
        <p:txBody>
          <a:bodyPr>
            <a:normAutofit lnSpcReduction="20000"/>
          </a:bodyPr>
          <a:lstStyle/>
          <a:p>
            <a:r>
              <a:rPr lang="en-US" sz="2000"/>
              <a:t>git diff</a:t>
            </a:r>
            <a:br>
              <a:rPr lang="en-US" sz="2000"/>
            </a:br>
            <a:r>
              <a:rPr lang="en-US" sz="1600" i="1"/>
              <a:t>Show differences between last commit and the Index, or with Working (if Index blank)</a:t>
            </a:r>
            <a:endParaRPr lang="en-US" sz="2000"/>
          </a:p>
          <a:p>
            <a:r>
              <a:rPr lang="en-US" sz="2000"/>
              <a:t>git diff --staged</a:t>
            </a:r>
            <a:br>
              <a:rPr lang="en-US" sz="2000"/>
            </a:br>
            <a:r>
              <a:rPr lang="en-US" sz="1600" i="1"/>
              <a:t>Check differenes between last commit and the Index/Stage</a:t>
            </a:r>
            <a:endParaRPr lang="en-US" sz="2000" i="1"/>
          </a:p>
          <a:p>
            <a:r>
              <a:rPr lang="en-US" sz="2000"/>
              <a:t>git diff hash-cm1 hash-cm2</a:t>
            </a:r>
            <a:br>
              <a:rPr lang="en-US" sz="2000"/>
            </a:br>
            <a:r>
              <a:rPr lang="en-US" sz="1600" i="1"/>
              <a:t>Check the changes of two commits</a:t>
            </a:r>
            <a:endParaRPr lang="en-US" sz="2000" i="1"/>
          </a:p>
          <a:p>
            <a:r>
              <a:rPr lang="en-US" sz="2000"/>
              <a:t>git diff branch1 branch2</a:t>
            </a:r>
            <a:br>
              <a:rPr lang="en-US" sz="2400"/>
            </a:br>
            <a:r>
              <a:rPr lang="en-US" sz="1600" i="1"/>
              <a:t>Check the changes of two branches</a:t>
            </a:r>
          </a:p>
          <a:p>
            <a:r>
              <a:rPr lang="en-US" sz="2000"/>
              <a:t>other commands: as in the pictures in this slide..</a:t>
            </a:r>
            <a:endParaRPr lang="en-US" sz="2000" i="1"/>
          </a:p>
          <a:p>
            <a:endParaRPr lang="en-US" sz="2000" i="1"/>
          </a:p>
        </p:txBody>
      </p:sp>
      <p:pic>
        <p:nvPicPr>
          <p:cNvPr id="5" name="Picture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290060" y="1862455"/>
            <a:ext cx="4442460" cy="3503295"/>
          </a:xfrm>
          <a:prstGeom prst="rect">
            <a:avLst/>
          </a:prstGeom>
        </p:spPr>
      </p:pic>
      <p:pic>
        <p:nvPicPr>
          <p:cNvPr id="6" name="Picture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968375" y="4307205"/>
            <a:ext cx="4383405" cy="24015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ea typeface="MS PGothic" panose="020B0600070205080204" pitchFamily="34" charset="-128"/>
                <a:sym typeface="+mn-ea"/>
              </a:rPr>
              <a:t>Manage git tags</a:t>
            </a:r>
          </a:p>
        </p:txBody>
      </p:sp>
      <p:sp>
        <p:nvSpPr>
          <p:cNvPr id="3" name="Content Placeholder 2"/>
          <p:cNvSpPr>
            <a:spLocks noGrp="1"/>
          </p:cNvSpPr>
          <p:nvPr>
            <p:ph idx="1"/>
          </p:nvPr>
        </p:nvSpPr>
        <p:spPr>
          <a:xfrm>
            <a:off x="501650" y="1104900"/>
            <a:ext cx="8141335" cy="5696585"/>
          </a:xfrm>
        </p:spPr>
        <p:txBody>
          <a:bodyPr>
            <a:normAutofit/>
          </a:bodyPr>
          <a:lstStyle/>
          <a:p>
            <a:pPr marL="0" indent="0">
              <a:buNone/>
            </a:pPr>
            <a:r>
              <a:rPr lang="en-US" sz="1800" b="1"/>
              <a:t>New Tag </a:t>
            </a:r>
            <a:r>
              <a:rPr lang="en-US" sz="1800"/>
              <a:t>(Project Information/Repository/Tags)</a:t>
            </a:r>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700"/>
          </a:p>
          <a:p>
            <a:pPr marL="0" indent="0">
              <a:buNone/>
            </a:pPr>
            <a:r>
              <a:rPr lang="en-US" sz="1800"/>
              <a:t>On viewing details of a tag, you can:</a:t>
            </a:r>
          </a:p>
          <a:p>
            <a:pPr>
              <a:buFont typeface="Wingdings" panose="05000000000000000000" charset="0"/>
              <a:buChar char=""/>
            </a:pPr>
            <a:r>
              <a:rPr lang="en-US" sz="1600"/>
              <a:t>Copy tag URL from address bar </a:t>
            </a:r>
            <a:r>
              <a:rPr lang="en-US" sz="1600">
                <a:sym typeface="+mn-ea"/>
              </a:rPr>
              <a:t>for sharing</a:t>
            </a:r>
          </a:p>
          <a:p>
            <a:pPr>
              <a:buFont typeface="Wingdings" panose="05000000000000000000" charset="0"/>
              <a:buChar char=""/>
            </a:pPr>
            <a:r>
              <a:rPr lang="en-US" sz="1600">
                <a:sym typeface="+mn-ea"/>
              </a:rPr>
              <a:t>Attach files or change attached files for the tag</a:t>
            </a:r>
            <a:endParaRPr lang="en-US" sz="1800">
              <a:sym typeface="+mn-ea"/>
            </a:endParaRPr>
          </a:p>
          <a:p>
            <a:pPr marL="0" indent="0">
              <a:buNone/>
            </a:pPr>
            <a:endParaRPr lang="en-US" sz="1800"/>
          </a:p>
        </p:txBody>
      </p:sp>
      <p:pic>
        <p:nvPicPr>
          <p:cNvPr id="4" name="Picture 3"/>
          <p:cNvPicPr>
            <a:picLocks noChangeAspect="1"/>
          </p:cNvPicPr>
          <p:nvPr/>
        </p:nvPicPr>
        <p:blipFill>
          <a:blip r:embed="rId2"/>
          <a:stretch>
            <a:fillRect/>
          </a:stretch>
        </p:blipFill>
        <p:spPr>
          <a:xfrm>
            <a:off x="628650" y="1484630"/>
            <a:ext cx="7779385" cy="3717290"/>
          </a:xfrm>
          <a:prstGeom prst="rect">
            <a:avLst/>
          </a:prstGeom>
          <a:ln>
            <a:solidFill>
              <a:schemeClr val="accent1"/>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Create &amp; Configure Remote Repo</a:t>
            </a:r>
            <a:br>
              <a:rPr lang="en-US"/>
            </a:br>
            <a:r>
              <a:rPr lang="en-US" sz="3200" i="1"/>
              <a:t>Login with your Google Account</a:t>
            </a:r>
          </a:p>
        </p:txBody>
      </p:sp>
      <p:sp>
        <p:nvSpPr>
          <p:cNvPr id="3" name="Content Placeholder 2"/>
          <p:cNvSpPr>
            <a:spLocks noGrp="1"/>
          </p:cNvSpPr>
          <p:nvPr>
            <p:ph idx="1"/>
          </p:nvPr>
        </p:nvSpPr>
        <p:spPr/>
        <p:txBody>
          <a:bodyPr/>
          <a:lstStyle/>
          <a:p>
            <a:pPr marL="0" indent="0">
              <a:buNone/>
            </a:pPr>
            <a:r>
              <a:rPr lang="en-US" sz="2400"/>
              <a:t>Login, you can use Google or GitHub account..</a:t>
            </a:r>
          </a:p>
        </p:txBody>
      </p:sp>
      <p:pic>
        <p:nvPicPr>
          <p:cNvPr id="4" name="Picture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27380" y="1624330"/>
            <a:ext cx="7990840" cy="5172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0460"/>
            <a:ext cx="7886700" cy="5664835"/>
          </a:xfrm>
        </p:spPr>
        <p:txBody>
          <a:bodyPr>
            <a:normAutofit/>
          </a:bodyPr>
          <a:lstStyle/>
          <a:p>
            <a:pPr marL="0" indent="0">
              <a:buNone/>
            </a:pPr>
            <a:r>
              <a:rPr lang="en-US" sz="2400"/>
              <a:t>Create a new project from your project list (directly or in a group, subgroup)</a:t>
            </a: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000"/>
          </a:p>
          <a:p>
            <a:pPr marL="0" indent="0">
              <a:buNone/>
            </a:pPr>
            <a:r>
              <a:rPr lang="en-US" sz="2000"/>
              <a:t>* Blank</a:t>
            </a:r>
          </a:p>
          <a:p>
            <a:pPr marL="0" indent="0">
              <a:buNone/>
            </a:pPr>
            <a:r>
              <a:rPr lang="en-US" sz="2000"/>
              <a:t>* URL</a:t>
            </a:r>
            <a:endParaRPr lang="en-US" sz="2000">
              <a:sym typeface="+mn-ea"/>
            </a:endParaRPr>
          </a:p>
          <a:p>
            <a:pPr marL="0" indent="0">
              <a:buNone/>
            </a:pPr>
            <a:r>
              <a:rPr lang="en-US" sz="2000">
                <a:sym typeface="+mn-ea"/>
              </a:rPr>
              <a:t>* </a:t>
            </a:r>
            <a:r>
              <a:rPr lang="en-US" sz="1800" b="1" i="1">
                <a:sym typeface="+mn-ea"/>
              </a:rPr>
              <a:t>Private</a:t>
            </a:r>
          </a:p>
        </p:txBody>
      </p:sp>
      <p:pic>
        <p:nvPicPr>
          <p:cNvPr id="7" name="Picture 6"/>
          <p:cNvPicPr>
            <a:picLocks noChangeAspect="1"/>
          </p:cNvPicPr>
          <p:nvPr/>
        </p:nvPicPr>
        <p:blipFill>
          <a:blip r:embed="rId3"/>
          <a:stretch>
            <a:fillRect/>
          </a:stretch>
        </p:blipFill>
        <p:spPr>
          <a:xfrm>
            <a:off x="799465" y="2028825"/>
            <a:ext cx="7332345" cy="1653540"/>
          </a:xfrm>
          <a:prstGeom prst="rect">
            <a:avLst/>
          </a:prstGeom>
          <a:ln>
            <a:solidFill>
              <a:schemeClr val="accent1"/>
            </a:solidFill>
          </a:ln>
        </p:spPr>
      </p:pic>
      <p:sp>
        <p:nvSpPr>
          <p:cNvPr id="2" name="Title 1"/>
          <p:cNvSpPr>
            <a:spLocks noGrp="1"/>
          </p:cNvSpPr>
          <p:nvPr>
            <p:ph type="title"/>
          </p:nvPr>
        </p:nvSpPr>
        <p:spPr/>
        <p:txBody>
          <a:bodyPr>
            <a:normAutofit fontScale="90000"/>
          </a:bodyPr>
          <a:lstStyle/>
          <a:p>
            <a:r>
              <a:rPr lang="en-US"/>
              <a:t>Create &amp; Configure Remote Repo</a:t>
            </a:r>
            <a:br>
              <a:rPr lang="en-US"/>
            </a:br>
            <a:r>
              <a:rPr lang="en-US" sz="3200" i="1"/>
              <a:t>Create a new project</a:t>
            </a:r>
          </a:p>
        </p:txBody>
      </p:sp>
      <p:sp>
        <p:nvSpPr>
          <p:cNvPr id="6" name="Right Arrow 5"/>
          <p:cNvSpPr/>
          <p:nvPr/>
        </p:nvSpPr>
        <p:spPr>
          <a:xfrm rot="1860000">
            <a:off x="7124700" y="2245360"/>
            <a:ext cx="450850"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847850" y="4014470"/>
            <a:ext cx="6301105" cy="2626360"/>
          </a:xfrm>
          <a:prstGeom prst="rect">
            <a:avLst/>
          </a:prstGeom>
          <a:ln>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8500" y="1916430"/>
            <a:ext cx="7746365" cy="4042410"/>
          </a:xfrm>
          <a:prstGeom prst="rect">
            <a:avLst/>
          </a:prstGeom>
        </p:spPr>
      </p:pic>
      <p:sp>
        <p:nvSpPr>
          <p:cNvPr id="2" name="Title 1"/>
          <p:cNvSpPr>
            <a:spLocks noGrp="1"/>
          </p:cNvSpPr>
          <p:nvPr>
            <p:ph type="title"/>
          </p:nvPr>
        </p:nvSpPr>
        <p:spPr/>
        <p:txBody>
          <a:bodyPr>
            <a:normAutofit fontScale="90000"/>
          </a:bodyPr>
          <a:lstStyle/>
          <a:p>
            <a:r>
              <a:rPr lang="en-US"/>
              <a:t>Create &amp; Configure Remote Repo</a:t>
            </a:r>
            <a:br>
              <a:rPr lang="en-US"/>
            </a:br>
            <a:r>
              <a:rPr lang="en-US" sz="3200" i="1"/>
              <a:t>Invite/Assign Project Members</a:t>
            </a:r>
          </a:p>
        </p:txBody>
      </p:sp>
      <p:sp>
        <p:nvSpPr>
          <p:cNvPr id="3" name="Content Placeholder 2"/>
          <p:cNvSpPr>
            <a:spLocks noGrp="1"/>
          </p:cNvSpPr>
          <p:nvPr>
            <p:ph idx="1"/>
          </p:nvPr>
        </p:nvSpPr>
        <p:spPr>
          <a:xfrm>
            <a:off x="628650" y="1104900"/>
            <a:ext cx="7886700" cy="5664835"/>
          </a:xfrm>
        </p:spPr>
        <p:txBody>
          <a:bodyPr>
            <a:normAutofit/>
          </a:bodyPr>
          <a:lstStyle/>
          <a:p>
            <a:pPr marL="0" indent="0">
              <a:buNone/>
            </a:pPr>
            <a:r>
              <a:rPr lang="en-US" sz="2000" b="1"/>
              <a:t>Project/Project Information/Members</a:t>
            </a:r>
            <a:r>
              <a:rPr lang="en-US" sz="2000"/>
              <a:t>: owner to invite maintainer (team lead), then maintainer to invite developers</a:t>
            </a:r>
            <a:endParaRPr lang="en-US" sz="2000" b="1" i="1">
              <a:sym typeface="+mn-ea"/>
            </a:endParaRPr>
          </a:p>
        </p:txBody>
      </p:sp>
      <p:sp>
        <p:nvSpPr>
          <p:cNvPr id="6" name="Right Arrow 5"/>
          <p:cNvSpPr/>
          <p:nvPr/>
        </p:nvSpPr>
        <p:spPr>
          <a:xfrm rot="1860000">
            <a:off x="7338060" y="2174240"/>
            <a:ext cx="450850"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35965" y="1931670"/>
            <a:ext cx="7779385" cy="4283710"/>
          </a:xfrm>
          <a:prstGeom prst="rect">
            <a:avLst/>
          </a:prstGeom>
        </p:spPr>
      </p:pic>
      <p:sp>
        <p:nvSpPr>
          <p:cNvPr id="2" name="Title 1"/>
          <p:cNvSpPr>
            <a:spLocks noGrp="1"/>
          </p:cNvSpPr>
          <p:nvPr>
            <p:ph type="title"/>
          </p:nvPr>
        </p:nvSpPr>
        <p:spPr/>
        <p:txBody>
          <a:bodyPr>
            <a:normAutofit fontScale="90000"/>
          </a:bodyPr>
          <a:lstStyle/>
          <a:p>
            <a:r>
              <a:rPr lang="en-US"/>
              <a:t>Create &amp; Configure Remote Repo</a:t>
            </a:r>
            <a:br>
              <a:rPr lang="en-US"/>
            </a:br>
            <a:r>
              <a:rPr lang="en-US" sz="3200" i="1"/>
              <a:t>Protect Branches</a:t>
            </a:r>
          </a:p>
        </p:txBody>
      </p:sp>
      <p:sp>
        <p:nvSpPr>
          <p:cNvPr id="3" name="Content Placeholder 2"/>
          <p:cNvSpPr>
            <a:spLocks noGrp="1"/>
          </p:cNvSpPr>
          <p:nvPr>
            <p:ph idx="1"/>
          </p:nvPr>
        </p:nvSpPr>
        <p:spPr>
          <a:xfrm>
            <a:off x="628650" y="1104900"/>
            <a:ext cx="7886700" cy="5664835"/>
          </a:xfrm>
        </p:spPr>
        <p:txBody>
          <a:bodyPr>
            <a:normAutofit/>
          </a:bodyPr>
          <a:lstStyle/>
          <a:p>
            <a:pPr marL="0" indent="0">
              <a:buNone/>
            </a:pPr>
            <a:r>
              <a:rPr lang="en-US" sz="2000" b="1"/>
              <a:t>Project/Setting/Repository-Maintainer</a:t>
            </a:r>
            <a:r>
              <a:rPr lang="en-US" sz="2000"/>
              <a:t>: Developers &amp; Maintainers are allowed to push while only Maintainers can merge the branches</a:t>
            </a:r>
            <a:endParaRPr lang="en-US" sz="2000" b="1" i="1">
              <a:sym typeface="+mn-ea"/>
            </a:endParaRPr>
          </a:p>
        </p:txBody>
      </p:sp>
      <p:sp>
        <p:nvSpPr>
          <p:cNvPr id="8" name="Right Arrow 7"/>
          <p:cNvSpPr/>
          <p:nvPr/>
        </p:nvSpPr>
        <p:spPr>
          <a:xfrm rot="8220000">
            <a:off x="1362075" y="4824730"/>
            <a:ext cx="450850"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735965" y="1817370"/>
            <a:ext cx="7779385" cy="4283710"/>
          </a:xfrm>
          <a:prstGeom prst="rect">
            <a:avLst/>
          </a:prstGeom>
        </p:spPr>
      </p:pic>
      <p:sp>
        <p:nvSpPr>
          <p:cNvPr id="10" name="Right Arrow 9"/>
          <p:cNvSpPr/>
          <p:nvPr/>
        </p:nvSpPr>
        <p:spPr>
          <a:xfrm rot="8220000">
            <a:off x="1362075" y="4710430"/>
            <a:ext cx="450850" cy="27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Configure your Git client</a:t>
            </a:r>
          </a:p>
        </p:txBody>
      </p:sp>
      <p:sp>
        <p:nvSpPr>
          <p:cNvPr id="22530" name="Content Placeholder 2"/>
          <p:cNvSpPr>
            <a:spLocks noGrp="1"/>
          </p:cNvSpPr>
          <p:nvPr>
            <p:ph idx="1"/>
          </p:nvPr>
        </p:nvSpPr>
        <p:spPr>
          <a:xfrm>
            <a:off x="457200" y="1163955"/>
            <a:ext cx="8229600" cy="5888990"/>
          </a:xfrm>
        </p:spPr>
        <p:txBody>
          <a:bodyPr>
            <a:normAutofit lnSpcReduction="20000"/>
          </a:bodyPr>
          <a:lstStyle/>
          <a:p>
            <a:pPr>
              <a:defRPr/>
            </a:pPr>
            <a:r>
              <a:rPr lang="en-US" altLang="en-US" sz="2400" dirty="0">
                <a:ea typeface="MS PGothic" panose="020B0600070205080204" pitchFamily="34" charset="-128"/>
              </a:rPr>
              <a:t>Install Git:</a:t>
            </a:r>
          </a:p>
          <a:p>
            <a:pPr>
              <a:defRPr/>
            </a:pPr>
            <a:endParaRPr lang="en-US" altLang="en-US" sz="2400" dirty="0">
              <a:ea typeface="MS PGothic" panose="020B0600070205080204" pitchFamily="34" charset="-128"/>
            </a:endParaRPr>
          </a:p>
          <a:p>
            <a:pPr>
              <a:defRPr/>
            </a:pPr>
            <a:r>
              <a:rPr lang="en-US" altLang="en-US" sz="2400" dirty="0">
                <a:ea typeface="MS PGothic" panose="020B0600070205080204" pitchFamily="34" charset="-128"/>
              </a:rPr>
              <a:t> Create local repos &amp; check config info:</a:t>
            </a:r>
          </a:p>
          <a:p>
            <a:pPr>
              <a:defRPr/>
            </a:pPr>
            <a:endParaRPr lang="en-US" altLang="en-US" sz="2200" dirty="0">
              <a:ea typeface="MS PGothic" panose="020B0600070205080204" pitchFamily="34" charset="-128"/>
            </a:endParaRPr>
          </a:p>
          <a:p>
            <a:pPr marL="0" indent="0">
              <a:buNone/>
              <a:defRPr/>
            </a:pPr>
            <a:endParaRPr lang="en-US" altLang="en-US" sz="2200" dirty="0">
              <a:ea typeface="MS PGothic" panose="020B0600070205080204" pitchFamily="34" charset="-128"/>
            </a:endParaRPr>
          </a:p>
          <a:p>
            <a:pPr marL="0" indent="0">
              <a:buNone/>
              <a:defRPr/>
            </a:pPr>
            <a:endParaRPr lang="en-US" altLang="en-US" sz="2200" dirty="0">
              <a:ea typeface="MS PGothic" panose="020B0600070205080204" pitchFamily="34" charset="-128"/>
            </a:endParaRPr>
          </a:p>
          <a:p>
            <a:pPr marL="0" indent="0">
              <a:buNone/>
              <a:defRPr/>
            </a:pPr>
            <a:endParaRPr lang="en-US" altLang="en-US" sz="2200" dirty="0">
              <a:ea typeface="MS PGothic" panose="020B0600070205080204" pitchFamily="34" charset="-128"/>
            </a:endParaRPr>
          </a:p>
          <a:p>
            <a:pPr marL="0" indent="0">
              <a:buNone/>
              <a:defRPr/>
            </a:pPr>
            <a:endParaRPr lang="en-US" altLang="en-US" sz="2200" dirty="0">
              <a:ea typeface="MS PGothic" panose="020B0600070205080204" pitchFamily="34" charset="-128"/>
            </a:endParaRPr>
          </a:p>
          <a:p>
            <a:pPr>
              <a:defRPr/>
            </a:pPr>
            <a:r>
              <a:rPr lang="en-US" altLang="en-US" sz="2400" dirty="0">
                <a:ea typeface="MS PGothic" panose="020B0600070205080204" pitchFamily="34" charset="-128"/>
              </a:rPr>
              <a:t>Fix if necessary:</a:t>
            </a:r>
          </a:p>
          <a:p>
            <a:pPr>
              <a:defRPr/>
            </a:pPr>
            <a:endParaRPr lang="en-US" altLang="en-US" sz="2400" dirty="0">
              <a:ea typeface="MS PGothic" panose="020B0600070205080204" pitchFamily="34" charset="-128"/>
            </a:endParaRPr>
          </a:p>
          <a:p>
            <a:pPr>
              <a:defRPr/>
            </a:pPr>
            <a:endParaRPr lang="en-US" altLang="en-US" dirty="0">
              <a:ea typeface="MS PGothic" panose="020B0600070205080204" pitchFamily="34" charset="-128"/>
            </a:endParaRPr>
          </a:p>
          <a:p>
            <a:pPr>
              <a:defRPr/>
            </a:pPr>
            <a:endParaRPr lang="en-US" altLang="en-US" dirty="0">
              <a:ea typeface="MS PGothic" panose="020B0600070205080204" pitchFamily="34" charset="-128"/>
            </a:endParaRPr>
          </a:p>
          <a:p>
            <a:pPr>
              <a:defRPr/>
            </a:pPr>
            <a:r>
              <a:rPr lang="en-US" altLang="en-US" sz="2400" dirty="0">
                <a:ea typeface="MS PGothic" panose="020B0600070205080204" pitchFamily="34" charset="-128"/>
              </a:rPr>
              <a:t>Connect to Remote repos:</a:t>
            </a:r>
          </a:p>
          <a:p>
            <a:pPr>
              <a:defRPr/>
            </a:pPr>
            <a:endParaRPr lang="en-US" altLang="en-US" sz="2400" dirty="0">
              <a:ea typeface="MS PGothic" panose="020B0600070205080204" pitchFamily="34" charset="-128"/>
            </a:endParaRPr>
          </a:p>
          <a:p>
            <a:pPr marL="0" indent="0">
              <a:buFont typeface="Arial" panose="020B0604020202090204" pitchFamily="34" charset="0"/>
              <a:buNone/>
              <a:defRPr/>
            </a:pPr>
            <a:endParaRPr lang="en-US" altLang="en-US" sz="2400" dirty="0">
              <a:ea typeface="MS PGothic" panose="020B0600070205080204" pitchFamily="34" charset="-128"/>
            </a:endParaRPr>
          </a:p>
        </p:txBody>
      </p:sp>
      <p:sp>
        <p:nvSpPr>
          <p:cNvPr id="4" name="TextBox 3"/>
          <p:cNvSpPr txBox="1"/>
          <p:nvPr/>
        </p:nvSpPr>
        <p:spPr>
          <a:xfrm>
            <a:off x="896938" y="2242985"/>
            <a:ext cx="7753350" cy="1569660"/>
          </a:xfrm>
          <a:prstGeom prst="rect">
            <a:avLst/>
          </a:prstGeom>
          <a:solidFill>
            <a:schemeClr val="bg1">
              <a:lumMod val="75000"/>
              <a:lumOff val="25000"/>
            </a:schemeClr>
          </a:solidFill>
        </p:spPr>
        <p:txBody>
          <a:bodyPr>
            <a:spAutoFit/>
          </a:bodyPr>
          <a:lstStyle/>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a:t>
            </a:r>
            <a:r>
              <a:rPr lang="en-US" sz="1600" dirty="0" err="1">
                <a:solidFill>
                  <a:schemeClr val="accent5">
                    <a:lumMod val="75000"/>
                  </a:schemeClr>
                </a:solidFill>
                <a:latin typeface="Courier New" panose="02070409020205090404"/>
                <a:ea typeface="MS PGothic" charset="0"/>
                <a:cs typeface="Courier New" panose="02070409020205090404"/>
              </a:rPr>
              <a:t>mkdir</a:t>
            </a:r>
            <a:r>
              <a:rPr lang="en-US" sz="1600" dirty="0">
                <a:solidFill>
                  <a:schemeClr val="accent5">
                    <a:lumMod val="75000"/>
                  </a:schemeClr>
                </a:solidFill>
                <a:latin typeface="Courier New" panose="02070409020205090404"/>
                <a:ea typeface="MS PGothic" charset="0"/>
                <a:cs typeface="Courier New" panose="02070409020205090404"/>
              </a:rPr>
              <a:t> comp4081_demo</a:t>
            </a:r>
          </a:p>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cd comp4081_demo</a:t>
            </a:r>
          </a:p>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git </a:t>
            </a:r>
            <a:r>
              <a:rPr lang="en-US" sz="1600" dirty="0" err="1">
                <a:solidFill>
                  <a:schemeClr val="accent5">
                    <a:lumMod val="75000"/>
                  </a:schemeClr>
                </a:solidFill>
                <a:latin typeface="Courier New" panose="02070409020205090404"/>
                <a:ea typeface="MS PGothic" charset="0"/>
                <a:cs typeface="Courier New" panose="02070409020205090404"/>
              </a:rPr>
              <a:t>init</a:t>
            </a:r>
            <a:endParaRPr lang="en-US" sz="1600" dirty="0">
              <a:solidFill>
                <a:schemeClr val="accent5">
                  <a:lumMod val="75000"/>
                </a:schemeClr>
              </a:solidFill>
              <a:latin typeface="Courier New" panose="02070409020205090404"/>
              <a:ea typeface="MS PGothic" charset="0"/>
              <a:cs typeface="Courier New" panose="02070409020205090404"/>
            </a:endParaRPr>
          </a:p>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git config --list</a:t>
            </a:r>
          </a:p>
          <a:p>
            <a:pPr eaLnBrk="1" hangingPunct="1">
              <a:defRPr/>
            </a:pPr>
            <a:r>
              <a:rPr lang="en-US" sz="1600" dirty="0" err="1">
                <a:solidFill>
                  <a:schemeClr val="accent5">
                    <a:lumMod val="75000"/>
                  </a:schemeClr>
                </a:solidFill>
                <a:latin typeface="Courier New" panose="02070409020205090404"/>
                <a:ea typeface="MS PGothic" charset="0"/>
                <a:cs typeface="Courier New" panose="02070409020205090404"/>
              </a:rPr>
              <a:t>user.name</a:t>
            </a:r>
            <a:r>
              <a:rPr lang="en-US" sz="1600" dirty="0">
                <a:solidFill>
                  <a:schemeClr val="accent5">
                    <a:lumMod val="75000"/>
                  </a:schemeClr>
                </a:solidFill>
                <a:latin typeface="Courier New" panose="02070409020205090404"/>
                <a:ea typeface="MS PGothic" charset="0"/>
                <a:cs typeface="Courier New" panose="02070409020205090404"/>
              </a:rPr>
              <a:t>=</a:t>
            </a:r>
            <a:r>
              <a:rPr lang="en-US" sz="1600" dirty="0" err="1">
                <a:solidFill>
                  <a:schemeClr val="accent5">
                    <a:lumMod val="75000"/>
                  </a:schemeClr>
                </a:solidFill>
                <a:latin typeface="Courier New" panose="02070409020205090404"/>
                <a:ea typeface="MS PGothic" charset="0"/>
                <a:cs typeface="Courier New" panose="02070409020205090404"/>
              </a:rPr>
              <a:t>Kien</a:t>
            </a:r>
            <a:r>
              <a:rPr lang="en-US" sz="1600" dirty="0">
                <a:solidFill>
                  <a:schemeClr val="accent5">
                    <a:lumMod val="75000"/>
                  </a:schemeClr>
                </a:solidFill>
                <a:latin typeface="Courier New" panose="02070409020205090404"/>
                <a:ea typeface="MS PGothic" charset="0"/>
                <a:cs typeface="Courier New" panose="02070409020205090404"/>
              </a:rPr>
              <a:t> Nguyen</a:t>
            </a:r>
          </a:p>
          <a:p>
            <a:pPr eaLnBrk="1" hangingPunct="1">
              <a:defRPr/>
            </a:pPr>
            <a:r>
              <a:rPr lang="en-US" sz="1600" dirty="0" err="1">
                <a:solidFill>
                  <a:schemeClr val="accent5">
                    <a:lumMod val="75000"/>
                  </a:schemeClr>
                </a:solidFill>
                <a:latin typeface="Courier New" panose="02070409020205090404"/>
                <a:ea typeface="MS PGothic" charset="0"/>
                <a:cs typeface="Courier New" panose="02070409020205090404"/>
              </a:rPr>
              <a:t>user.email</a:t>
            </a:r>
            <a:r>
              <a:rPr lang="en-US" sz="1600" dirty="0">
                <a:solidFill>
                  <a:schemeClr val="accent5">
                    <a:lumMod val="75000"/>
                  </a:schemeClr>
                </a:solidFill>
                <a:latin typeface="Courier New" panose="02070409020205090404"/>
                <a:ea typeface="MS PGothic" charset="0"/>
                <a:cs typeface="Courier New" panose="02070409020205090404"/>
              </a:rPr>
              <a:t>=</a:t>
            </a:r>
            <a:r>
              <a:rPr lang="en-US" sz="1600" dirty="0" err="1">
                <a:solidFill>
                  <a:schemeClr val="accent5">
                    <a:lumMod val="75000"/>
                  </a:schemeClr>
                </a:solidFill>
                <a:latin typeface="Courier New" panose="02070409020205090404"/>
                <a:ea typeface="MS PGothic" charset="0"/>
                <a:cs typeface="Courier New" panose="02070409020205090404"/>
              </a:rPr>
              <a:t>kiennt@gmail.com</a:t>
            </a:r>
          </a:p>
        </p:txBody>
      </p:sp>
      <p:sp>
        <p:nvSpPr>
          <p:cNvPr id="5" name="TextBox 4"/>
          <p:cNvSpPr txBox="1"/>
          <p:nvPr/>
        </p:nvSpPr>
        <p:spPr>
          <a:xfrm>
            <a:off x="861568" y="4469158"/>
            <a:ext cx="7824089" cy="1077218"/>
          </a:xfrm>
          <a:prstGeom prst="rect">
            <a:avLst/>
          </a:prstGeom>
          <a:solidFill>
            <a:schemeClr val="bg1">
              <a:lumMod val="75000"/>
              <a:lumOff val="25000"/>
            </a:schemeClr>
          </a:solidFill>
        </p:spPr>
        <p:txBody>
          <a:bodyPr wrap="square">
            <a:spAutoFit/>
          </a:bodyPr>
          <a:lstStyle/>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git config --global </a:t>
            </a:r>
            <a:r>
              <a:rPr lang="en-US" sz="1600" dirty="0" err="1">
                <a:solidFill>
                  <a:schemeClr val="accent5">
                    <a:lumMod val="75000"/>
                  </a:schemeClr>
                </a:solidFill>
                <a:latin typeface="Courier New" panose="02070409020205090404"/>
                <a:ea typeface="MS PGothic" charset="0"/>
                <a:cs typeface="Courier New" panose="02070409020205090404"/>
              </a:rPr>
              <a:t>user.name</a:t>
            </a:r>
            <a:r>
              <a:rPr lang="en-US" sz="1600" dirty="0">
                <a:solidFill>
                  <a:schemeClr val="accent5">
                    <a:lumMod val="75000"/>
                  </a:schemeClr>
                </a:solidFill>
                <a:latin typeface="Courier New" panose="02070409020205090404"/>
                <a:ea typeface="MS PGothic" charset="0"/>
                <a:cs typeface="Courier New" panose="02070409020205090404"/>
              </a:rPr>
              <a:t> ”</a:t>
            </a:r>
            <a:r>
              <a:rPr lang="en-US" sz="1600" dirty="0" err="1">
                <a:solidFill>
                  <a:schemeClr val="accent5">
                    <a:lumMod val="75000"/>
                  </a:schemeClr>
                </a:solidFill>
                <a:latin typeface="Courier New" panose="02070409020205090404"/>
                <a:ea typeface="MS PGothic" charset="0"/>
                <a:cs typeface="Courier New" panose="02070409020205090404"/>
              </a:rPr>
              <a:t>Kien</a:t>
            </a:r>
            <a:r>
              <a:rPr lang="en-US" sz="1600" dirty="0">
                <a:solidFill>
                  <a:schemeClr val="accent5">
                    <a:lumMod val="75000"/>
                  </a:schemeClr>
                </a:solidFill>
                <a:latin typeface="Courier New" panose="02070409020205090404"/>
                <a:ea typeface="MS PGothic" charset="0"/>
                <a:cs typeface="Courier New" panose="02070409020205090404"/>
              </a:rPr>
              <a:t> Nguyen"</a:t>
            </a:r>
          </a:p>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git config --global </a:t>
            </a:r>
            <a:r>
              <a:rPr lang="en-US" sz="1600" dirty="0" err="1">
                <a:solidFill>
                  <a:schemeClr val="accent5">
                    <a:lumMod val="75000"/>
                  </a:schemeClr>
                </a:solidFill>
                <a:latin typeface="Courier New" panose="02070409020205090404"/>
                <a:ea typeface="MS PGothic" charset="0"/>
                <a:cs typeface="Courier New" panose="02070409020205090404"/>
              </a:rPr>
              <a:t>user.email</a:t>
            </a:r>
            <a:r>
              <a:rPr lang="en-US" sz="1600" dirty="0">
                <a:solidFill>
                  <a:schemeClr val="accent5">
                    <a:lumMod val="75000"/>
                  </a:schemeClr>
                </a:solidFill>
                <a:latin typeface="Courier New" panose="02070409020205090404"/>
                <a:ea typeface="MS PGothic" charset="0"/>
                <a:cs typeface="Courier New" panose="02070409020205090404"/>
              </a:rPr>
              <a:t> </a:t>
            </a:r>
            <a:r>
              <a:rPr lang="en-US" sz="1600" dirty="0" err="1">
                <a:solidFill>
                  <a:schemeClr val="accent5">
                    <a:lumMod val="75000"/>
                  </a:schemeClr>
                </a:solidFill>
                <a:latin typeface="Courier New" panose="02070409020205090404"/>
                <a:ea typeface="MS PGothic" charset="0"/>
                <a:cs typeface="Courier New" panose="02070409020205090404"/>
              </a:rPr>
              <a:t>kiennt@fpt.edu.vn</a:t>
            </a:r>
            <a:endParaRPr lang="en-US" sz="1600" dirty="0">
              <a:solidFill>
                <a:schemeClr val="accent5">
                  <a:lumMod val="75000"/>
                </a:schemeClr>
              </a:solidFill>
              <a:latin typeface="Courier New" panose="02070409020205090404"/>
              <a:ea typeface="MS PGothic" charset="0"/>
              <a:cs typeface="Courier New" panose="02070409020205090404"/>
            </a:endParaRPr>
          </a:p>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git config --global </a:t>
            </a:r>
            <a:r>
              <a:rPr lang="en-US" sz="1600" dirty="0" err="1">
                <a:solidFill>
                  <a:schemeClr val="accent5">
                    <a:lumMod val="75000"/>
                  </a:schemeClr>
                </a:solidFill>
                <a:latin typeface="Courier New" panose="02070409020205090404"/>
                <a:ea typeface="MS PGothic" charset="0"/>
                <a:cs typeface="Courier New" panose="02070409020205090404"/>
              </a:rPr>
              <a:t>init.defaultBranch</a:t>
            </a:r>
            <a:r>
              <a:rPr lang="en-US" sz="1600" dirty="0">
                <a:solidFill>
                  <a:schemeClr val="accent5">
                    <a:lumMod val="75000"/>
                  </a:schemeClr>
                </a:solidFill>
                <a:latin typeface="Courier New" panose="02070409020205090404"/>
                <a:ea typeface="MS PGothic" charset="0"/>
                <a:cs typeface="Courier New" panose="02070409020205090404"/>
              </a:rPr>
              <a:t> main</a:t>
            </a:r>
          </a:p>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git config --global </a:t>
            </a:r>
            <a:r>
              <a:rPr lang="en-US" sz="1600" dirty="0" err="1">
                <a:solidFill>
                  <a:schemeClr val="accent5">
                    <a:lumMod val="75000"/>
                  </a:schemeClr>
                </a:solidFill>
                <a:latin typeface="Courier New" panose="02070409020205090404"/>
                <a:ea typeface="MS PGothic" charset="0"/>
                <a:cs typeface="Courier New" panose="02070409020205090404"/>
              </a:rPr>
              <a:t>core.excludesfile</a:t>
            </a:r>
            <a:r>
              <a:rPr lang="en-US" sz="1600" dirty="0">
                <a:solidFill>
                  <a:schemeClr val="accent5">
                    <a:lumMod val="75000"/>
                  </a:schemeClr>
                </a:solidFill>
                <a:latin typeface="Courier New" panose="02070409020205090404"/>
                <a:ea typeface="MS PGothic" charset="0"/>
                <a:cs typeface="Courier New" panose="02070409020205090404"/>
              </a:rPr>
              <a:t> ~/.</a:t>
            </a:r>
            <a:r>
              <a:rPr lang="en-US" sz="1600" dirty="0" err="1">
                <a:solidFill>
                  <a:schemeClr val="accent5">
                    <a:lumMod val="75000"/>
                  </a:schemeClr>
                </a:solidFill>
                <a:latin typeface="Courier New" panose="02070409020205090404"/>
                <a:ea typeface="MS PGothic" charset="0"/>
                <a:cs typeface="Courier New" panose="02070409020205090404"/>
              </a:rPr>
              <a:t>gitignore</a:t>
            </a:r>
          </a:p>
        </p:txBody>
      </p:sp>
      <p:sp>
        <p:nvSpPr>
          <p:cNvPr id="6" name="TextBox 5"/>
          <p:cNvSpPr txBox="1"/>
          <p:nvPr/>
        </p:nvSpPr>
        <p:spPr>
          <a:xfrm>
            <a:off x="839273" y="6092143"/>
            <a:ext cx="7869428" cy="338554"/>
          </a:xfrm>
          <a:prstGeom prst="rect">
            <a:avLst/>
          </a:prstGeom>
          <a:solidFill>
            <a:schemeClr val="bg1">
              <a:lumMod val="75000"/>
              <a:lumOff val="25000"/>
            </a:schemeClr>
          </a:solidFill>
        </p:spPr>
        <p:txBody>
          <a:bodyPr wrap="square">
            <a:spAutoFit/>
          </a:bodyPr>
          <a:lstStyle/>
          <a:p>
            <a:pPr eaLnBrk="1" hangingPunct="1">
              <a:defRPr/>
            </a:pPr>
            <a:r>
              <a:rPr lang="en-US" sz="1600" dirty="0">
                <a:solidFill>
                  <a:schemeClr val="accent5">
                    <a:lumMod val="75000"/>
                  </a:schemeClr>
                </a:solidFill>
                <a:latin typeface="Courier New" panose="02070409020205090404"/>
                <a:ea typeface="MS PGothic" charset="0"/>
                <a:cs typeface="Courier New" panose="02070409020205090404"/>
              </a:rPr>
              <a:t>$ git remote add origin https://gitlab.com/fuhn/demo.git</a:t>
            </a:r>
          </a:p>
        </p:txBody>
      </p:sp>
      <p:sp>
        <p:nvSpPr>
          <p:cNvPr id="7" name="TextBox 6"/>
          <p:cNvSpPr txBox="1"/>
          <p:nvPr/>
        </p:nvSpPr>
        <p:spPr>
          <a:xfrm>
            <a:off x="896938" y="1426464"/>
            <a:ext cx="7753350" cy="338554"/>
          </a:xfrm>
          <a:prstGeom prst="rect">
            <a:avLst/>
          </a:prstGeom>
          <a:solidFill>
            <a:schemeClr val="bg1">
              <a:lumMod val="75000"/>
              <a:lumOff val="25000"/>
            </a:schemeClr>
          </a:solidFill>
        </p:spPr>
        <p:txBody>
          <a:bodyPr>
            <a:spAutoFit/>
          </a:bodyPr>
          <a:lstStyle/>
          <a:p>
            <a:pPr eaLnBrk="1" hangingPunct="1">
              <a:defRPr/>
            </a:pPr>
            <a:r>
              <a:rPr lang="en-US" altLang="en-US" sz="1600" dirty="0">
                <a:solidFill>
                  <a:schemeClr val="accent5">
                    <a:lumMod val="75000"/>
                  </a:schemeClr>
                </a:solidFill>
                <a:latin typeface="Courier New" panose="02070409020205090404" pitchFamily="49" charset="0"/>
                <a:cs typeface="Courier New" panose="02070409020205090404" pitchFamily="49" charset="0"/>
              </a:rPr>
              <a:t>Download appropriate version from: https://git-</a:t>
            </a:r>
            <a:r>
              <a:rPr lang="en-US" altLang="en-US" sz="1600" dirty="0" err="1">
                <a:solidFill>
                  <a:schemeClr val="accent5">
                    <a:lumMod val="75000"/>
                  </a:schemeClr>
                </a:solidFill>
                <a:latin typeface="Courier New" panose="02070409020205090404" pitchFamily="49" charset="0"/>
                <a:cs typeface="Courier New" panose="02070409020205090404" pitchFamily="49" charset="0"/>
              </a:rPr>
              <a:t>scm.com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Configure your Git client</a:t>
            </a:r>
            <a:br>
              <a:rPr lang="en-US"/>
            </a:br>
            <a:r>
              <a:rPr lang="en-US" sz="3200" i="1"/>
              <a:t>Clone the Remote files</a:t>
            </a:r>
          </a:p>
        </p:txBody>
      </p:sp>
      <p:sp>
        <p:nvSpPr>
          <p:cNvPr id="24577" name="Title 3"/>
          <p:cNvSpPr>
            <a:spLocks noGrp="1"/>
          </p:cNvSpPr>
          <p:nvPr/>
        </p:nvSpPr>
        <p:spPr>
          <a:xfrm>
            <a:off x="228600" y="798513"/>
            <a:ext cx="8686800"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tx1"/>
                </a:solidFill>
                <a:latin typeface="+mj-lt"/>
                <a:ea typeface="MS PGothic" charset="0"/>
                <a:cs typeface="MS PGothic" charset="0"/>
              </a:defRPr>
            </a:lvl1pPr>
            <a:lvl2pPr algn="ctr" rtl="0" eaLnBrk="0" fontAlgn="base" hangingPunct="0">
              <a:spcBef>
                <a:spcPct val="0"/>
              </a:spcBef>
              <a:spcAft>
                <a:spcPct val="0"/>
              </a:spcAft>
              <a:defRPr sz="3200">
                <a:solidFill>
                  <a:schemeClr val="tx1"/>
                </a:solidFill>
                <a:latin typeface="Calibri" charset="0"/>
                <a:ea typeface="MS PGothic" charset="0"/>
                <a:cs typeface="MS PGothic" charset="0"/>
              </a:defRPr>
            </a:lvl2pPr>
            <a:lvl3pPr algn="ctr" rtl="0" eaLnBrk="0" fontAlgn="base" hangingPunct="0">
              <a:spcBef>
                <a:spcPct val="0"/>
              </a:spcBef>
              <a:spcAft>
                <a:spcPct val="0"/>
              </a:spcAft>
              <a:defRPr sz="3200">
                <a:solidFill>
                  <a:schemeClr val="tx1"/>
                </a:solidFill>
                <a:latin typeface="Calibri" charset="0"/>
                <a:ea typeface="MS PGothic" charset="0"/>
                <a:cs typeface="MS PGothic" charset="0"/>
              </a:defRPr>
            </a:lvl3pPr>
            <a:lvl4pPr algn="ctr" rtl="0" eaLnBrk="0" fontAlgn="base" hangingPunct="0">
              <a:spcBef>
                <a:spcPct val="0"/>
              </a:spcBef>
              <a:spcAft>
                <a:spcPct val="0"/>
              </a:spcAft>
              <a:defRPr sz="3200">
                <a:solidFill>
                  <a:schemeClr val="tx1"/>
                </a:solidFill>
                <a:latin typeface="Calibri" charset="0"/>
                <a:ea typeface="MS PGothic" charset="0"/>
                <a:cs typeface="MS PGothic" charset="0"/>
              </a:defRPr>
            </a:lvl4pPr>
            <a:lvl5pPr algn="ctr" rtl="0" eaLnBrk="0" fontAlgn="base" hangingPunct="0">
              <a:spcBef>
                <a:spcPct val="0"/>
              </a:spcBef>
              <a:spcAft>
                <a:spcPct val="0"/>
              </a:spcAft>
              <a:defRPr sz="3200">
                <a:solidFill>
                  <a:schemeClr val="tx1"/>
                </a:solidFill>
                <a:latin typeface="Calibri" charset="0"/>
                <a:ea typeface="MS PGothic" charset="0"/>
                <a:cs typeface="MS PGothic" charset="0"/>
              </a:defRPr>
            </a:lvl5pPr>
            <a:lvl6pPr marL="457200" algn="ctr" rtl="0" fontAlgn="base">
              <a:spcBef>
                <a:spcPct val="0"/>
              </a:spcBef>
              <a:spcAft>
                <a:spcPct val="0"/>
              </a:spcAft>
              <a:defRPr sz="3200">
                <a:solidFill>
                  <a:schemeClr val="tx1"/>
                </a:solidFill>
                <a:latin typeface="Calibri" charset="0"/>
                <a:ea typeface="MS PGothic" charset="0"/>
                <a:cs typeface="MS PGothic" charset="0"/>
              </a:defRPr>
            </a:lvl6pPr>
            <a:lvl7pPr marL="914400" algn="ctr" rtl="0" fontAlgn="base">
              <a:spcBef>
                <a:spcPct val="0"/>
              </a:spcBef>
              <a:spcAft>
                <a:spcPct val="0"/>
              </a:spcAft>
              <a:defRPr sz="3200">
                <a:solidFill>
                  <a:schemeClr val="tx1"/>
                </a:solidFill>
                <a:latin typeface="Calibri" charset="0"/>
                <a:ea typeface="MS PGothic" charset="0"/>
                <a:cs typeface="MS PGothic" charset="0"/>
              </a:defRPr>
            </a:lvl7pPr>
            <a:lvl8pPr marL="1371600" algn="ctr" rtl="0" fontAlgn="base">
              <a:spcBef>
                <a:spcPct val="0"/>
              </a:spcBef>
              <a:spcAft>
                <a:spcPct val="0"/>
              </a:spcAft>
              <a:defRPr sz="3200">
                <a:solidFill>
                  <a:schemeClr val="tx1"/>
                </a:solidFill>
                <a:latin typeface="Calibri" charset="0"/>
                <a:ea typeface="MS PGothic" charset="0"/>
                <a:cs typeface="MS PGothic" charset="0"/>
              </a:defRPr>
            </a:lvl8pPr>
            <a:lvl9pPr marL="1828800" algn="ctr" rtl="0" fontAlgn="base">
              <a:spcBef>
                <a:spcPct val="0"/>
              </a:spcBef>
              <a:spcAft>
                <a:spcPct val="0"/>
              </a:spcAft>
              <a:defRPr sz="3200">
                <a:solidFill>
                  <a:schemeClr val="tx1"/>
                </a:solidFill>
                <a:latin typeface="Calibri" charset="0"/>
                <a:ea typeface="MS PGothic" charset="0"/>
                <a:cs typeface="MS PGothic" charset="0"/>
              </a:defRPr>
            </a:lvl9pPr>
          </a:lstStyle>
          <a:p>
            <a:pPr algn="l"/>
            <a:r>
              <a:rPr lang="en-US" altLang="en-US" sz="2000" dirty="0">
                <a:solidFill>
                  <a:schemeClr val="accent5">
                    <a:lumMod val="75000"/>
                  </a:schemeClr>
                </a:solidFill>
                <a:latin typeface="Courier New" panose="02070409020205090404" pitchFamily="49" charset="0"/>
                <a:ea typeface="MS PGothic" panose="020B0600070205080204" pitchFamily="34" charset="-128"/>
              </a:rPr>
              <a:t>$ git clone </a:t>
            </a:r>
            <a:r>
              <a:rPr lang="en-US" sz="2000" dirty="0">
                <a:solidFill>
                  <a:schemeClr val="accent5">
                    <a:lumMod val="75000"/>
                  </a:schemeClr>
                </a:solidFill>
                <a:latin typeface="Courier New" panose="02070409020205090404"/>
                <a:cs typeface="Courier New" panose="02070409020205090404"/>
              </a:rPr>
              <a:t>https://gitlab.com/fuhn/demo.git</a:t>
            </a:r>
            <a:endParaRPr lang="en-US" altLang="en-US" sz="2000" dirty="0">
              <a:solidFill>
                <a:schemeClr val="accent5">
                  <a:lumMod val="75000"/>
                </a:schemeClr>
              </a:solidFill>
              <a:latin typeface="Courier New" panose="02070409020205090404"/>
              <a:ea typeface="MS PGothic" panose="020B0600070205080204" pitchFamily="34" charset="-128"/>
              <a:cs typeface="Courier New" panose="02070409020205090404"/>
            </a:endParaRPr>
          </a:p>
        </p:txBody>
      </p:sp>
      <p:sp>
        <p:nvSpPr>
          <p:cNvPr id="8" name="Rounded Rectangle 7"/>
          <p:cNvSpPr/>
          <p:nvPr/>
        </p:nvSpPr>
        <p:spPr>
          <a:xfrm>
            <a:off x="290830" y="2176145"/>
            <a:ext cx="4679950" cy="4184650"/>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4579" name="Picture 5" descr="laptop.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0675" y="1387475"/>
            <a:ext cx="14192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a:xfrm>
            <a:off x="6550025" y="2175828"/>
            <a:ext cx="2281238" cy="4281487"/>
          </a:xfrm>
          <a:prstGeom prst="round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4581" name="Picture 7" descr="server-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48413" y="1311275"/>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8"/>
          <p:cNvSpPr txBox="1">
            <a:spLocks noChangeArrowheads="1"/>
          </p:cNvSpPr>
          <p:nvPr/>
        </p:nvSpPr>
        <p:spPr bwMode="auto">
          <a:xfrm>
            <a:off x="2871788" y="1720850"/>
            <a:ext cx="738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a:t>You</a:t>
            </a:r>
          </a:p>
        </p:txBody>
      </p:sp>
      <p:sp>
        <p:nvSpPr>
          <p:cNvPr id="24583" name="TextBox 9"/>
          <p:cNvSpPr txBox="1">
            <a:spLocks noChangeArrowheads="1"/>
          </p:cNvSpPr>
          <p:nvPr/>
        </p:nvSpPr>
        <p:spPr bwMode="auto">
          <a:xfrm>
            <a:off x="7375525" y="1701800"/>
            <a:ext cx="1124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eaLnBrk="1" hangingPunct="1">
              <a:spcBef>
                <a:spcPct val="0"/>
              </a:spcBef>
              <a:buFontTx/>
              <a:buNone/>
            </a:pPr>
            <a:r>
              <a:rPr lang="en-US" altLang="en-US" dirty="0"/>
              <a:t>GitLab</a:t>
            </a:r>
          </a:p>
        </p:txBody>
      </p:sp>
      <p:grpSp>
        <p:nvGrpSpPr>
          <p:cNvPr id="24584" name="Group 28"/>
          <p:cNvGrpSpPr/>
          <p:nvPr/>
        </p:nvGrpSpPr>
        <p:grpSpPr bwMode="auto">
          <a:xfrm>
            <a:off x="6902450" y="2775903"/>
            <a:ext cx="1601788" cy="2428875"/>
            <a:chOff x="6901822" y="2922790"/>
            <a:chExt cx="1603131" cy="2429354"/>
          </a:xfrm>
        </p:grpSpPr>
        <p:grpSp>
          <p:nvGrpSpPr>
            <p:cNvPr id="24598" name="Group 10"/>
            <p:cNvGrpSpPr/>
            <p:nvPr/>
          </p:nvGrpSpPr>
          <p:grpSpPr bwMode="auto">
            <a:xfrm>
              <a:off x="6901822" y="2922790"/>
              <a:ext cx="1603131" cy="2429354"/>
              <a:chOff x="6901822" y="2922790"/>
              <a:chExt cx="1603131" cy="2429354"/>
            </a:xfrm>
          </p:grpSpPr>
          <p:sp>
            <p:nvSpPr>
              <p:cNvPr id="24600" name="TextBox 3"/>
              <p:cNvSpPr txBox="1">
                <a:spLocks noChangeArrowheads="1"/>
              </p:cNvSpPr>
              <p:nvPr/>
            </p:nvSpPr>
            <p:spPr bwMode="auto">
              <a:xfrm>
                <a:off x="7151566" y="2922790"/>
                <a:ext cx="11693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Remote</a:t>
                </a:r>
                <a:br>
                  <a:rPr lang="en-US" altLang="en-US" sz="2400"/>
                </a:br>
                <a:r>
                  <a:rPr lang="en-US" altLang="en-US" sz="2400"/>
                  <a:t>Repos</a:t>
                </a:r>
              </a:p>
            </p:txBody>
          </p:sp>
          <p:pic>
            <p:nvPicPr>
              <p:cNvPr id="24601"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90291" y="3746126"/>
                <a:ext cx="144331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01822" y="3019646"/>
                <a:ext cx="1603131" cy="2332498"/>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sp>
          <p:nvSpPr>
            <p:cNvPr id="26" name="Rectangle 25"/>
            <p:cNvSpPr/>
            <p:nvPr/>
          </p:nvSpPr>
          <p:spPr>
            <a:xfrm>
              <a:off x="7197345" y="3973922"/>
              <a:ext cx="1042273" cy="86059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30" name="Group 29"/>
          <p:cNvGrpSpPr/>
          <p:nvPr/>
        </p:nvGrpSpPr>
        <p:grpSpPr bwMode="auto">
          <a:xfrm>
            <a:off x="638175" y="2621915"/>
            <a:ext cx="6264275" cy="3563938"/>
            <a:chOff x="638538" y="2768140"/>
            <a:chExt cx="6263284" cy="3563717"/>
          </a:xfrm>
        </p:grpSpPr>
        <p:cxnSp>
          <p:nvCxnSpPr>
            <p:cNvPr id="15" name="Straight Connector 14"/>
            <p:cNvCxnSpPr/>
            <p:nvPr/>
          </p:nvCxnSpPr>
          <p:spPr>
            <a:xfrm>
              <a:off x="2327371" y="4226963"/>
              <a:ext cx="639662"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598724" y="4225375"/>
              <a:ext cx="2303098" cy="0"/>
            </a:xfrm>
            <a:prstGeom prst="line">
              <a:avLst/>
            </a:prstGeom>
            <a:ln w="5715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24588" name="Group 27"/>
            <p:cNvGrpSpPr/>
            <p:nvPr/>
          </p:nvGrpSpPr>
          <p:grpSpPr bwMode="auto">
            <a:xfrm>
              <a:off x="2966632" y="2928262"/>
              <a:ext cx="1603131" cy="2423882"/>
              <a:chOff x="2966632" y="2928262"/>
              <a:chExt cx="1603131" cy="2423882"/>
            </a:xfrm>
          </p:grpSpPr>
          <p:sp>
            <p:nvSpPr>
              <p:cNvPr id="24594" name="TextBox 3"/>
              <p:cNvSpPr txBox="1">
                <a:spLocks noChangeArrowheads="1"/>
              </p:cNvSpPr>
              <p:nvPr/>
            </p:nvSpPr>
            <p:spPr bwMode="auto">
              <a:xfrm>
                <a:off x="3294158" y="2928262"/>
                <a:ext cx="9492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Local</a:t>
                </a:r>
                <a:br>
                  <a:rPr lang="en-US" altLang="en-US" sz="2400"/>
                </a:br>
                <a:r>
                  <a:rPr lang="en-US" altLang="en-US" sz="2400"/>
                  <a:t>Repos</a:t>
                </a:r>
              </a:p>
            </p:txBody>
          </p:sp>
          <p:pic>
            <p:nvPicPr>
              <p:cNvPr id="2459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453" y="3746127"/>
                <a:ext cx="1443317" cy="152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a:xfrm>
                <a:off x="2967033" y="3018949"/>
                <a:ext cx="1603121" cy="2333481"/>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5" name="Rectangle 24"/>
              <p:cNvSpPr/>
              <p:nvPr/>
            </p:nvSpPr>
            <p:spPr>
              <a:xfrm>
                <a:off x="3201946" y="3972978"/>
                <a:ext cx="1041235" cy="8619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grpSp>
        <p:grpSp>
          <p:nvGrpSpPr>
            <p:cNvPr id="24589" name="Group 2"/>
            <p:cNvGrpSpPr/>
            <p:nvPr/>
          </p:nvGrpSpPr>
          <p:grpSpPr bwMode="auto">
            <a:xfrm>
              <a:off x="638538" y="2768140"/>
              <a:ext cx="1682071" cy="3563717"/>
              <a:chOff x="638538" y="2768140"/>
              <a:chExt cx="1682071" cy="3563717"/>
            </a:xfrm>
          </p:grpSpPr>
          <p:sp>
            <p:nvSpPr>
              <p:cNvPr id="24590" name="TextBox 2"/>
              <p:cNvSpPr txBox="1">
                <a:spLocks noChangeArrowheads="1"/>
              </p:cNvSpPr>
              <p:nvPr/>
            </p:nvSpPr>
            <p:spPr bwMode="auto">
              <a:xfrm>
                <a:off x="638538" y="2768140"/>
                <a:ext cx="16820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90204" pitchFamily="34" charset="0"/>
                  <a:buChar char="•"/>
                  <a:defRPr sz="2800">
                    <a:solidFill>
                      <a:schemeClr val="tx1"/>
                    </a:solidFill>
                    <a:latin typeface="Calibri" charset="0"/>
                    <a:ea typeface="MS PGothic" panose="020B0600070205080204" pitchFamily="34" charset="-128"/>
                  </a:defRPr>
                </a:lvl1pPr>
                <a:lvl2pPr marL="742950" indent="-285750">
                  <a:spcBef>
                    <a:spcPct val="20000"/>
                  </a:spcBef>
                  <a:buFont typeface="Arial" panose="020B0604020202090204" pitchFamily="34" charset="0"/>
                  <a:buChar char="–"/>
                  <a:defRPr sz="2400">
                    <a:solidFill>
                      <a:schemeClr val="tx1"/>
                    </a:solidFill>
                    <a:latin typeface="Calibri" charset="0"/>
                    <a:ea typeface="MS PGothic" panose="020B0600070205080204" pitchFamily="34" charset="-128"/>
                  </a:defRPr>
                </a:lvl2pPr>
                <a:lvl3pPr marL="1143000" indent="-228600">
                  <a:spcBef>
                    <a:spcPct val="20000"/>
                  </a:spcBef>
                  <a:buFont typeface="Arial" panose="020B0604020202090204" pitchFamily="34" charset="0"/>
                  <a:buChar char="•"/>
                  <a:defRPr sz="2000">
                    <a:solidFill>
                      <a:schemeClr val="tx1"/>
                    </a:solidFill>
                    <a:latin typeface="Calibri" charset="0"/>
                    <a:ea typeface="MS PGothic" panose="020B0600070205080204" pitchFamily="34" charset="-128"/>
                  </a:defRPr>
                </a:lvl3pPr>
                <a:lvl4pPr marL="1600200" indent="-228600">
                  <a:spcBef>
                    <a:spcPct val="20000"/>
                  </a:spcBef>
                  <a:buFont typeface="Arial" panose="020B0604020202090204" pitchFamily="34" charset="0"/>
                  <a:buChar char="–"/>
                  <a:defRPr>
                    <a:solidFill>
                      <a:schemeClr val="tx1"/>
                    </a:solidFill>
                    <a:latin typeface="Calibri" charset="0"/>
                    <a:ea typeface="MS PGothic" panose="020B0600070205080204" pitchFamily="34" charset="-128"/>
                  </a:defRPr>
                </a:lvl4pPr>
                <a:lvl5pPr marL="2057400" indent="-228600">
                  <a:spcBef>
                    <a:spcPct val="20000"/>
                  </a:spcBef>
                  <a:buFont typeface="Arial" panose="020B0604020202090204" pitchFamily="34" charset="0"/>
                  <a:buChar char="»"/>
                  <a:defRPr sz="1600">
                    <a:solidFill>
                      <a:schemeClr val="tx1"/>
                    </a:solidFill>
                    <a:latin typeface="Calibri"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90204" pitchFamily="34" charset="0"/>
                  <a:buChar char="»"/>
                  <a:defRPr sz="1600">
                    <a:solidFill>
                      <a:schemeClr val="tx1"/>
                    </a:solidFill>
                    <a:latin typeface="Calibri" charset="0"/>
                    <a:ea typeface="MS PGothic" panose="020B0600070205080204" pitchFamily="34" charset="-128"/>
                  </a:defRPr>
                </a:lvl9pPr>
              </a:lstStyle>
              <a:p>
                <a:pPr algn="ctr" eaLnBrk="1" hangingPunct="1">
                  <a:spcBef>
                    <a:spcPct val="0"/>
                  </a:spcBef>
                  <a:buFontTx/>
                  <a:buNone/>
                </a:pPr>
                <a:r>
                  <a:rPr lang="en-US" altLang="en-US" sz="2400"/>
                  <a:t>Working Dir</a:t>
                </a:r>
              </a:p>
            </p:txBody>
          </p:sp>
          <p:pic>
            <p:nvPicPr>
              <p:cNvPr id="24591" name="Picture 4"/>
              <p:cNvPicPr>
                <a:picLocks noChangeAspect="1"/>
              </p:cNvPicPr>
              <p:nvPr/>
            </p:nvPicPr>
            <p:blipFill>
              <a:blip r:embed="rId5">
                <a:extLst>
                  <a:ext uri="{28A0092B-C50C-407E-A947-70E740481C1C}">
                    <a14:useLocalDpi xmlns:a14="http://schemas.microsoft.com/office/drawing/2010/main" val="0"/>
                  </a:ext>
                </a:extLst>
              </a:blip>
              <a:srcRect b="93620"/>
              <a:stretch>
                <a:fillRect/>
              </a:stretch>
            </p:blipFill>
            <p:spPr bwMode="auto">
              <a:xfrm>
                <a:off x="693046" y="3245227"/>
                <a:ext cx="1554989" cy="19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638538" y="2857034"/>
                <a:ext cx="1682484" cy="347482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24593" name="Picture 4"/>
              <p:cNvPicPr>
                <a:picLocks noChangeAspect="1"/>
              </p:cNvPicPr>
              <p:nvPr/>
            </p:nvPicPr>
            <p:blipFill>
              <a:blip r:embed="rId5">
                <a:extLst>
                  <a:ext uri="{28A0092B-C50C-407E-A947-70E740481C1C}">
                    <a14:useLocalDpi xmlns:a14="http://schemas.microsoft.com/office/drawing/2010/main" val="0"/>
                  </a:ext>
                </a:extLst>
              </a:blip>
              <a:srcRect t="69635" b="24483"/>
              <a:stretch>
                <a:fillRect/>
              </a:stretch>
            </p:blipFill>
            <p:spPr bwMode="auto">
              <a:xfrm>
                <a:off x="693046" y="3428800"/>
                <a:ext cx="1554989"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4782</Words>
  <Application>Microsoft Office PowerPoint</Application>
  <PresentationFormat>On-screen Show (4:3)</PresentationFormat>
  <Paragraphs>406</Paragraphs>
  <Slides>32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 New</vt:lpstr>
      <vt:lpstr>Wingdings</vt:lpstr>
      <vt:lpstr>Office Theme</vt:lpstr>
      <vt:lpstr>Software Development Project (SWP391)</vt:lpstr>
      <vt:lpstr>Version Control</vt:lpstr>
      <vt:lpstr>Create &amp; Configure Remote Repo</vt:lpstr>
      <vt:lpstr>Create &amp; Configure Remote Repo Login with your Google Account</vt:lpstr>
      <vt:lpstr>Create &amp; Configure Remote Repo Create a new project</vt:lpstr>
      <vt:lpstr>Create &amp; Configure Remote Repo Invite/Assign Project Members</vt:lpstr>
      <vt:lpstr>Create &amp; Configure Remote Repo Protect Branches</vt:lpstr>
      <vt:lpstr>Configure your Git client</vt:lpstr>
      <vt:lpstr>Configure your Git client Clone the Remote files</vt:lpstr>
      <vt:lpstr>Configure your Git client Change the local/working repo</vt:lpstr>
      <vt:lpstr>Configure your Git client Create code scheleton &amp; commit</vt:lpstr>
      <vt:lpstr>Configure your Git client Push your updates to the Remote</vt:lpstr>
      <vt:lpstr>Configure your Git client Questions to anser..</vt:lpstr>
      <vt:lpstr>Git Organizing How the repos are organized?</vt:lpstr>
      <vt:lpstr>Git Organizing How git pull works?</vt:lpstr>
      <vt:lpstr>Git Workflow</vt:lpstr>
      <vt:lpstr>Git Workflow Staging area</vt:lpstr>
      <vt:lpstr>Git Workflow Git status 1/4_Untracked</vt:lpstr>
      <vt:lpstr>Git Workflow Git status 2/4_Tracked-Staged</vt:lpstr>
      <vt:lpstr>Git Workflow Git status 3/4_Tracked-Modified</vt:lpstr>
      <vt:lpstr>Git Workflow Git status 4/4_Tracked to Untracked</vt:lpstr>
      <vt:lpstr>Git Workflow Stage a file with “git add”</vt:lpstr>
      <vt:lpstr>Git Workflow Track changes with “git commit”</vt:lpstr>
      <vt:lpstr>Git Workflow Recover files from staging or last commit</vt:lpstr>
      <vt:lpstr>Git Workflow Upload local repo with “git push”</vt:lpstr>
      <vt:lpstr>Git Workflow Handle change conflicts</vt:lpstr>
      <vt:lpstr>Working with branches</vt:lpstr>
      <vt:lpstr>Working with branches Common branch commands</vt:lpstr>
      <vt:lpstr>Working with branches Handle merge conflicts</vt:lpstr>
      <vt:lpstr>Working with branches Check the changes with “git diff”</vt:lpstr>
      <vt:lpstr>Manage git tags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GitLab Guides</dc:title>
  <dc:creator>kiennt</dc:creator>
  <cp:lastModifiedBy>Kien Nguyen</cp:lastModifiedBy>
  <cp:revision>95</cp:revision>
  <dcterms:created xsi:type="dcterms:W3CDTF">2022-05-25T09:01:58Z</dcterms:created>
  <dcterms:modified xsi:type="dcterms:W3CDTF">2024-05-05T15:32:20Z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1033-3.2.0.6442</vt:lpwstr>
  </property>
</Properties>
</file>