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4" r:id="rId1"/>
  </p:sldMasterIdLst>
  <p:notesMasterIdLst>
    <p:notesMasterId r:id="rId58"/>
  </p:notesMasterIdLst>
  <p:sldIdLst>
    <p:sldId id="633" r:id="rId2"/>
    <p:sldId id="632" r:id="rId3"/>
    <p:sldId id="634" r:id="rId4"/>
    <p:sldId id="260" r:id="rId5"/>
    <p:sldId id="318" r:id="rId6"/>
    <p:sldId id="568" r:id="rId7"/>
    <p:sldId id="635" r:id="rId8"/>
    <p:sldId id="590" r:id="rId9"/>
    <p:sldId id="571" r:id="rId10"/>
    <p:sldId id="444" r:id="rId11"/>
    <p:sldId id="572" r:id="rId12"/>
    <p:sldId id="591" r:id="rId13"/>
    <p:sldId id="592" r:id="rId14"/>
    <p:sldId id="624" r:id="rId15"/>
    <p:sldId id="593" r:id="rId16"/>
    <p:sldId id="625" r:id="rId17"/>
    <p:sldId id="636" r:id="rId18"/>
    <p:sldId id="594" r:id="rId19"/>
    <p:sldId id="630" r:id="rId20"/>
    <p:sldId id="597" r:id="rId21"/>
    <p:sldId id="599" r:id="rId22"/>
    <p:sldId id="626" r:id="rId23"/>
    <p:sldId id="535" r:id="rId24"/>
    <p:sldId id="473" r:id="rId25"/>
    <p:sldId id="449" r:id="rId26"/>
    <p:sldId id="536" r:id="rId27"/>
    <p:sldId id="579" r:id="rId28"/>
    <p:sldId id="602" r:id="rId29"/>
    <p:sldId id="537" r:id="rId30"/>
    <p:sldId id="604" r:id="rId31"/>
    <p:sldId id="495" r:id="rId32"/>
    <p:sldId id="605" r:id="rId33"/>
    <p:sldId id="538" r:id="rId34"/>
    <p:sldId id="496" r:id="rId35"/>
    <p:sldId id="608" r:id="rId36"/>
    <p:sldId id="609" r:id="rId37"/>
    <p:sldId id="610" r:id="rId38"/>
    <p:sldId id="581" r:id="rId39"/>
    <p:sldId id="361" r:id="rId40"/>
    <p:sldId id="456" r:id="rId41"/>
    <p:sldId id="619" r:id="rId42"/>
    <p:sldId id="617" r:id="rId43"/>
    <p:sldId id="618" r:id="rId44"/>
    <p:sldId id="620" r:id="rId45"/>
    <p:sldId id="539" r:id="rId46"/>
    <p:sldId id="628" r:id="rId47"/>
    <p:sldId id="611" r:id="rId48"/>
    <p:sldId id="612" r:id="rId49"/>
    <p:sldId id="613" r:id="rId50"/>
    <p:sldId id="583" r:id="rId51"/>
    <p:sldId id="637" r:id="rId52"/>
    <p:sldId id="638" r:id="rId53"/>
    <p:sldId id="639" r:id="rId54"/>
    <p:sldId id="640" r:id="rId55"/>
    <p:sldId id="641" r:id="rId56"/>
    <p:sldId id="642" r:id="rId5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1393" autoAdjust="0"/>
  </p:normalViewPr>
  <p:slideViewPr>
    <p:cSldViewPr>
      <p:cViewPr varScale="1">
        <p:scale>
          <a:sx n="145" d="100"/>
          <a:sy n="145" d="100"/>
        </p:scale>
        <p:origin x="478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anose="020B0604020202020204" pitchFamily="34"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Arial" panose="020B0604020202020204" pitchFamily="34" charset="0"/>
              </a:defRPr>
            </a:lvl1pPr>
          </a:lstStyle>
          <a:p>
            <a:pPr>
              <a:defRPr/>
            </a:pPr>
            <a:fld id="{78900CCD-8A10-4D49-BB79-792FE2AD7547}" type="datetimeFigureOut">
              <a:rPr lang="en-US" smtClean="0"/>
              <a:pPr>
                <a:defRPr/>
              </a:pPr>
              <a:t>6/18/2019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anose="020B0604020202020204" pitchFamily="34"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Arial" panose="020B0604020202020204" pitchFamily="34" charset="0"/>
              </a:defRPr>
            </a:lvl1pPr>
          </a:lstStyle>
          <a:p>
            <a:pPr>
              <a:defRPr/>
            </a:pPr>
            <a:fld id="{1D8EF7D4-693D-4308-8526-5D7856EBEEC3}" type="slidenum">
              <a:rPr lang="en-US" smtClean="0"/>
              <a:pPr>
                <a:defRPr/>
              </a:pPr>
              <a:t>‹#›</a:t>
            </a:fld>
            <a:endParaRPr lang="en-US" dirty="0"/>
          </a:p>
        </p:txBody>
      </p:sp>
    </p:spTree>
    <p:extLst>
      <p:ext uri="{BB962C8B-B14F-4D97-AF65-F5344CB8AC3E}">
        <p14:creationId xmlns:p14="http://schemas.microsoft.com/office/powerpoint/2010/main" val="4258081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a:t>
            </a:fld>
            <a:endParaRPr lang="en-US" dirty="0"/>
          </a:p>
        </p:txBody>
      </p:sp>
    </p:spTree>
    <p:extLst>
      <p:ext uri="{BB962C8B-B14F-4D97-AF65-F5344CB8AC3E}">
        <p14:creationId xmlns:p14="http://schemas.microsoft.com/office/powerpoint/2010/main" val="1035541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16</a:t>
            </a:fld>
            <a:endParaRPr lang="en-US" dirty="0"/>
          </a:p>
        </p:txBody>
      </p:sp>
    </p:spTree>
    <p:extLst>
      <p:ext uri="{BB962C8B-B14F-4D97-AF65-F5344CB8AC3E}">
        <p14:creationId xmlns:p14="http://schemas.microsoft.com/office/powerpoint/2010/main" val="1021799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17</a:t>
            </a:fld>
            <a:endParaRPr lang="en-US" dirty="0"/>
          </a:p>
        </p:txBody>
      </p:sp>
    </p:spTree>
    <p:extLst>
      <p:ext uri="{BB962C8B-B14F-4D97-AF65-F5344CB8AC3E}">
        <p14:creationId xmlns:p14="http://schemas.microsoft.com/office/powerpoint/2010/main" val="132297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19</a:t>
            </a:fld>
            <a:endParaRPr lang="en-US" dirty="0"/>
          </a:p>
        </p:txBody>
      </p:sp>
    </p:spTree>
    <p:extLst>
      <p:ext uri="{BB962C8B-B14F-4D97-AF65-F5344CB8AC3E}">
        <p14:creationId xmlns:p14="http://schemas.microsoft.com/office/powerpoint/2010/main" val="874782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a:t>
            </a:fld>
            <a:endParaRPr lang="en-US" dirty="0"/>
          </a:p>
        </p:txBody>
      </p:sp>
    </p:spTree>
    <p:extLst>
      <p:ext uri="{BB962C8B-B14F-4D97-AF65-F5344CB8AC3E}">
        <p14:creationId xmlns:p14="http://schemas.microsoft.com/office/powerpoint/2010/main" val="3034390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22</a:t>
            </a:fld>
            <a:endParaRPr lang="en-US" dirty="0"/>
          </a:p>
        </p:txBody>
      </p:sp>
    </p:spTree>
    <p:extLst>
      <p:ext uri="{BB962C8B-B14F-4D97-AF65-F5344CB8AC3E}">
        <p14:creationId xmlns:p14="http://schemas.microsoft.com/office/powerpoint/2010/main" val="2617201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23</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26</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29</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30</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a:t>
            </a:fld>
            <a:endParaRPr lang="en-US" dirty="0"/>
          </a:p>
        </p:txBody>
      </p:sp>
    </p:spTree>
    <p:extLst>
      <p:ext uri="{BB962C8B-B14F-4D97-AF65-F5344CB8AC3E}">
        <p14:creationId xmlns:p14="http://schemas.microsoft.com/office/powerpoint/2010/main" val="11824304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33</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35</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36</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37</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39</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45</a:t>
            </a:fld>
            <a:endParaRPr lang="en-US" dirty="0"/>
          </a:p>
        </p:txBody>
      </p:sp>
    </p:spTree>
    <p:extLst>
      <p:ext uri="{BB962C8B-B14F-4D97-AF65-F5344CB8AC3E}">
        <p14:creationId xmlns:p14="http://schemas.microsoft.com/office/powerpoint/2010/main" val="13921003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46</a:t>
            </a:fld>
            <a:endParaRPr lang="en-US" dirty="0"/>
          </a:p>
        </p:txBody>
      </p:sp>
    </p:spTree>
    <p:extLst>
      <p:ext uri="{BB962C8B-B14F-4D97-AF65-F5344CB8AC3E}">
        <p14:creationId xmlns:p14="http://schemas.microsoft.com/office/powerpoint/2010/main" val="42778626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47</a:t>
            </a:fld>
            <a:endParaRPr lang="en-US" dirty="0"/>
          </a:p>
        </p:txBody>
      </p:sp>
    </p:spTree>
    <p:extLst>
      <p:ext uri="{BB962C8B-B14F-4D97-AF65-F5344CB8AC3E}">
        <p14:creationId xmlns:p14="http://schemas.microsoft.com/office/powerpoint/2010/main" val="30951467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48</a:t>
            </a:fld>
            <a:endParaRPr lang="en-US" dirty="0"/>
          </a:p>
        </p:txBody>
      </p:sp>
    </p:spTree>
    <p:extLst>
      <p:ext uri="{BB962C8B-B14F-4D97-AF65-F5344CB8AC3E}">
        <p14:creationId xmlns:p14="http://schemas.microsoft.com/office/powerpoint/2010/main" val="2247525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49</a:t>
            </a:fld>
            <a:endParaRPr lang="en-US" dirty="0"/>
          </a:p>
        </p:txBody>
      </p:sp>
    </p:spTree>
    <p:extLst>
      <p:ext uri="{BB962C8B-B14F-4D97-AF65-F5344CB8AC3E}">
        <p14:creationId xmlns:p14="http://schemas.microsoft.com/office/powerpoint/2010/main" val="17047158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50</a:t>
            </a:fld>
            <a:endParaRPr lang="en-US" dirty="0"/>
          </a:p>
        </p:txBody>
      </p:sp>
    </p:spTree>
    <p:extLst>
      <p:ext uri="{BB962C8B-B14F-4D97-AF65-F5344CB8AC3E}">
        <p14:creationId xmlns:p14="http://schemas.microsoft.com/office/powerpoint/2010/main" val="1722405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7</a:t>
            </a:fld>
            <a:endParaRPr lang="en-US" dirty="0"/>
          </a:p>
        </p:txBody>
      </p:sp>
    </p:spTree>
    <p:extLst>
      <p:ext uri="{BB962C8B-B14F-4D97-AF65-F5344CB8AC3E}">
        <p14:creationId xmlns:p14="http://schemas.microsoft.com/office/powerpoint/2010/main" val="1440318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9</a:t>
            </a:fld>
            <a:endParaRPr lang="en-US" dirty="0"/>
          </a:p>
        </p:txBody>
      </p:sp>
    </p:spTree>
    <p:extLst>
      <p:ext uri="{BB962C8B-B14F-4D97-AF65-F5344CB8AC3E}">
        <p14:creationId xmlns:p14="http://schemas.microsoft.com/office/powerpoint/2010/main" val="3116233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dirty="0"/>
              <a:t>Click to edit Master title style</a:t>
            </a:r>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normAutofit/>
          </a:bodyPr>
          <a:lstStyle>
            <a:lvl1pPr marL="0" indent="0" algn="ctr">
              <a:buNone/>
              <a:defRPr sz="3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86E95EF-C699-41F4-A9B7-78276692A070}" type="slidenum">
              <a:rPr kumimoji="0" lang="en-US" sz="2200" b="0" i="0" u="none" strike="noStrike" kern="1200" cap="none" spc="0" normalizeH="0" baseline="0" noProof="0" smtClean="0">
                <a:ln>
                  <a:noFill/>
                </a:ln>
                <a:solidFill>
                  <a:srgbClr val="004978"/>
                </a:solidFill>
                <a:effectLst/>
                <a:uLnTx/>
                <a:uFillTx/>
                <a:latin typeface="Arial" panose="020B0604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31852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a:xfrm>
            <a:off x="628650" y="681037"/>
            <a:ext cx="7886700" cy="799907"/>
          </a:xfrm>
        </p:spPr>
        <p:txBody>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05240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fld id="{B5295DC0-BDF4-4946-95FC-61C4F2C15E4D}" type="datetime1">
              <a:rPr lang="en-US" smtClean="0"/>
              <a:pPr>
                <a:defRPr/>
              </a:pPr>
              <a:t>6/18/2019</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D2CAABE-7C30-4EA4-B5F3-01358C5E740E}" type="slidenum">
              <a:rPr lang="en-US" smtClean="0"/>
              <a:pPr>
                <a:defRPr/>
              </a:pPr>
              <a:t>‹#›</a:t>
            </a:fld>
            <a:endParaRPr lang="en-US" dirty="0"/>
          </a:p>
        </p:txBody>
      </p:sp>
      <p:sp>
        <p:nvSpPr>
          <p:cNvPr id="9" name="Rectangle 8">
            <a:extLst>
              <a:ext uri="{FF2B5EF4-FFF2-40B4-BE49-F238E27FC236}">
                <a16:creationId xmlns:a16="http://schemas.microsoft.com/office/drawing/2014/main" id="{B861C0CA-1389-4138-815F-7A74D1E5ADED}"/>
              </a:ext>
            </a:extLst>
          </p:cNvPr>
          <p:cNvSpPr/>
          <p:nvPr userDrawn="1"/>
        </p:nvSpPr>
        <p:spPr>
          <a:xfrm>
            <a:off x="2286000" y="2413338"/>
            <a:ext cx="4572000" cy="2031325"/>
          </a:xfrm>
          <a:prstGeom prst="rect">
            <a:avLst/>
          </a:prstGeom>
        </p:spPr>
        <p:txBody>
          <a:bodyPr>
            <a:spAutoFit/>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9966824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05B6098F-756C-4371-8629-D7887CAE58D3}" type="datetime1">
              <a:rPr lang="en-US" smtClean="0"/>
              <a:pPr>
                <a:defRPr/>
              </a:pPr>
              <a:t>6/18/2019</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74182478-D854-4386-B19D-338899BFC4A3}" type="slidenum">
              <a:rPr lang="en-US" smtClean="0"/>
              <a:pPr>
                <a:defRPr/>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200911246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Autofit/>
          </a:bodyPr>
          <a:lstStyle/>
          <a:p>
            <a:br>
              <a:rPr lang="en-US" dirty="0"/>
            </a:br>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8874742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p:hf sldNum="0" hdr="0" dt="0"/>
  <p:txStyles>
    <p:titleStyle>
      <a:lvl1pPr algn="l" defTabSz="685800" rtl="0" eaLnBrk="1" latinLnBrk="0" hangingPunct="1">
        <a:lnSpc>
          <a:spcPct val="90000"/>
        </a:lnSpc>
        <a:spcBef>
          <a:spcPct val="0"/>
        </a:spcBef>
        <a:buNone/>
        <a:defRPr sz="4000" b="0" i="0" kern="1200">
          <a:solidFill>
            <a:schemeClr val="tx1"/>
          </a:solidFill>
          <a:latin typeface="Arial" panose="020B0604020202020204" pitchFamily="34" charset="0"/>
          <a:ea typeface="Arial" panose="020B0604020202020204" pitchFamily="34" charset="0"/>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a:buChar char="•"/>
        <a:defRPr sz="3200" b="0" i="0" kern="1200">
          <a:solidFill>
            <a:schemeClr val="tx1"/>
          </a:solidFill>
          <a:latin typeface="Arial" panose="020B0604020202020204" pitchFamily="34" charset="0"/>
          <a:ea typeface="+mn-ea"/>
          <a:cs typeface="+mn-cs"/>
        </a:defRPr>
      </a:lvl1pPr>
      <a:lvl2pPr marL="514350" indent="-171450" algn="l" defTabSz="685800" rtl="0" eaLnBrk="1" latinLnBrk="0" hangingPunct="1">
        <a:lnSpc>
          <a:spcPct val="90000"/>
        </a:lnSpc>
        <a:spcBef>
          <a:spcPts val="375"/>
        </a:spcBef>
        <a:buFont typeface="Arial"/>
        <a:buChar char="•"/>
        <a:defRPr sz="2800" b="0" i="0" kern="120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Arial"/>
        <a:buChar char="•"/>
        <a:defRPr sz="2400" b="0" i="0" kern="120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Arial" panose="020B0604020202020204" pitchFamily="34"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displays a photo of the textbook cover.">
            <a:extLst>
              <a:ext uri="{FF2B5EF4-FFF2-40B4-BE49-F238E27FC236}">
                <a16:creationId xmlns:a16="http://schemas.microsoft.com/office/drawing/2014/main" id="{1DF9DF92-CD44-4E28-BC8A-996ADC722C19}"/>
              </a:ext>
            </a:extLst>
          </p:cNvPr>
          <p:cNvPicPr>
            <a:picLocks noChangeAspect="1"/>
          </p:cNvPicPr>
          <p:nvPr/>
        </p:nvPicPr>
        <p:blipFill>
          <a:blip r:embed="rId3"/>
          <a:stretch>
            <a:fillRect/>
          </a:stretch>
        </p:blipFill>
        <p:spPr>
          <a:xfrm>
            <a:off x="0" y="0"/>
            <a:ext cx="2743200" cy="3515974"/>
          </a:xfrm>
          <a:prstGeom prst="rect">
            <a:avLst/>
          </a:prstGeom>
        </p:spPr>
      </p:pic>
      <p:sp>
        <p:nvSpPr>
          <p:cNvPr id="15361" name="Title 1"/>
          <p:cNvSpPr>
            <a:spLocks noGrp="1"/>
          </p:cNvSpPr>
          <p:nvPr>
            <p:ph type="ctrTitle"/>
          </p:nvPr>
        </p:nvSpPr>
        <p:spPr/>
        <p:txBody>
          <a:bodyPr>
            <a:normAutofit/>
          </a:bodyPr>
          <a:lstStyle/>
          <a:p>
            <a:r>
              <a:rPr lang="en-US" dirty="0"/>
              <a:t>Chapter 11 </a:t>
            </a:r>
          </a:p>
        </p:txBody>
      </p:sp>
      <p:sp>
        <p:nvSpPr>
          <p:cNvPr id="15362" name="Subtitle 2"/>
          <p:cNvSpPr>
            <a:spLocks noGrp="1"/>
          </p:cNvSpPr>
          <p:nvPr>
            <p:ph type="subTitle" idx="1"/>
          </p:nvPr>
        </p:nvSpPr>
        <p:spPr/>
        <p:txBody>
          <a:bodyPr/>
          <a:lstStyle/>
          <a:p>
            <a:r>
              <a:rPr lang="en-US" dirty="0"/>
              <a:t>Managing Systems Implementation</a:t>
            </a:r>
          </a:p>
        </p:txBody>
      </p:sp>
      <p:sp>
        <p:nvSpPr>
          <p:cNvPr id="2" name="Footer Placeholder 1">
            <a:extLst>
              <a:ext uri="{FF2B5EF4-FFF2-40B4-BE49-F238E27FC236}">
                <a16:creationId xmlns:a16="http://schemas.microsoft.com/office/drawing/2014/main" id="{4747CAD9-2301-4ACB-8129-93D6FAA8C455}"/>
              </a:ext>
            </a:extLst>
          </p:cNvPr>
          <p:cNvSpPr>
            <a:spLocks noGrp="1"/>
          </p:cNvSpPr>
          <p:nvPr>
            <p:ph type="ftr" sz="quarter" idx="11"/>
          </p:nvPr>
        </p:nvSpPr>
        <p:spPr/>
        <p:txBody>
          <a:bodyPr/>
          <a:lstStyle/>
          <a:p>
            <a:pPr>
              <a:defRPr/>
            </a:pPr>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Development (2 of 7)</a:t>
            </a:r>
          </a:p>
        </p:txBody>
      </p:sp>
      <p:sp>
        <p:nvSpPr>
          <p:cNvPr id="5" name="Content Placeholder 4"/>
          <p:cNvSpPr>
            <a:spLocks noGrp="1"/>
          </p:cNvSpPr>
          <p:nvPr>
            <p:ph idx="1"/>
          </p:nvPr>
        </p:nvSpPr>
        <p:spPr/>
        <p:txBody>
          <a:bodyPr/>
          <a:lstStyle/>
          <a:p>
            <a:r>
              <a:rPr lang="en-US" dirty="0"/>
              <a:t>Review the systems design</a:t>
            </a:r>
          </a:p>
          <a:p>
            <a:pPr lvl="1"/>
            <a:r>
              <a:rPr lang="en-US" dirty="0"/>
              <a:t>Tasks involved in creating systems design</a:t>
            </a:r>
          </a:p>
          <a:p>
            <a:pPr lvl="2"/>
            <a:r>
              <a:rPr lang="en-US" dirty="0"/>
              <a:t>Break down complex business operations using functional decomposition diagrams (FDDs)</a:t>
            </a:r>
          </a:p>
          <a:p>
            <a:pPr lvl="2"/>
            <a:r>
              <a:rPr lang="en-US" dirty="0"/>
              <a:t>Create data flow diagrams (DFDs)</a:t>
            </a:r>
          </a:p>
          <a:p>
            <a:pPr lvl="2"/>
            <a:r>
              <a:rPr lang="en-US" dirty="0"/>
              <a:t>Develop an object-oriented model of new system </a:t>
            </a:r>
          </a:p>
          <a:p>
            <a:pPr lvl="2"/>
            <a:r>
              <a:rPr lang="en-US" dirty="0"/>
              <a:t>Select a development strategy</a:t>
            </a:r>
          </a:p>
          <a:p>
            <a:pPr lvl="2"/>
            <a:r>
              <a:rPr lang="en-US" dirty="0"/>
              <a:t>Design the user interface</a:t>
            </a:r>
          </a:p>
          <a:p>
            <a:pPr lvl="2"/>
            <a:r>
              <a:rPr lang="en-US" dirty="0"/>
              <a:t>Construct entity-relationship diagrams (ERDs)</a:t>
            </a:r>
          </a:p>
          <a:p>
            <a:pPr lvl="2"/>
            <a:r>
              <a:rPr lang="en-US" dirty="0"/>
              <a:t>Consider an overall system architecture	</a:t>
            </a:r>
          </a:p>
          <a:p>
            <a:pPr lvl="2"/>
            <a:endParaRPr lang="en-US" dirty="0"/>
          </a:p>
        </p:txBody>
      </p:sp>
      <p:sp>
        <p:nvSpPr>
          <p:cNvPr id="7" name="Footer Placeholder 6">
            <a:extLst>
              <a:ext uri="{FF2B5EF4-FFF2-40B4-BE49-F238E27FC236}">
                <a16:creationId xmlns:a16="http://schemas.microsoft.com/office/drawing/2014/main" id="{DA9EF42C-8B8D-403A-8130-0E37AAC24503}"/>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36223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Development (3 of 7)</a:t>
            </a:r>
          </a:p>
        </p:txBody>
      </p:sp>
      <p:sp>
        <p:nvSpPr>
          <p:cNvPr id="9" name="Content Placeholder 8"/>
          <p:cNvSpPr>
            <a:spLocks noGrp="1"/>
          </p:cNvSpPr>
          <p:nvPr>
            <p:ph idx="1"/>
          </p:nvPr>
        </p:nvSpPr>
        <p:spPr>
          <a:xfrm>
            <a:off x="628650" y="1825625"/>
            <a:ext cx="3943350" cy="4351338"/>
          </a:xfrm>
        </p:spPr>
        <p:txBody>
          <a:bodyPr/>
          <a:lstStyle/>
          <a:p>
            <a:r>
              <a:rPr lang="en-US" dirty="0"/>
              <a:t>Application development tasks</a:t>
            </a:r>
          </a:p>
          <a:p>
            <a:pPr lvl="1"/>
            <a:r>
              <a:rPr lang="en-US" dirty="0"/>
              <a:t>Traditional methods </a:t>
            </a:r>
          </a:p>
          <a:p>
            <a:pPr lvl="2"/>
            <a:r>
              <a:rPr lang="en-US" dirty="0"/>
              <a:t>Overall strategy must be established</a:t>
            </a:r>
          </a:p>
          <a:p>
            <a:pPr lvl="2"/>
            <a:r>
              <a:rPr lang="en-US" dirty="0"/>
              <a:t>Individual modules must be designed, coded, tested, and documented</a:t>
            </a:r>
          </a:p>
          <a:p>
            <a:pPr lvl="2"/>
            <a:endParaRPr lang="en-US" dirty="0"/>
          </a:p>
        </p:txBody>
      </p:sp>
      <p:pic>
        <p:nvPicPr>
          <p:cNvPr id="4" name="Picture 3" descr="FIGURE 11-5 The main steps in application development. &#10;&#10;Starting from the top, there is a rectangular box with rounded edges labeled overall planning. From the left, an arrow labeled plan points at the box. There is an arrow at the bottom of the box pointing downwards to a large oval. This oval contains four boxes. The boxes are labeled design modules, code modules, test modules, and document modules. From the left, an arrow labeled develop points at the large oval. &#10;&#10;There is an arrow at the bottom of the oval, which points downwards to another rectangular box with rounded edges. This box is labeled integration testing. An arrow originates from the bottom of this box and points to another rectangular box with rounded edges labeled system testing. An arrow originates from the bottom of this box points to another rectangular box with rounded edges labeled documentation. From the left, three arrows labeled test point to the boxes labeled integration testing, system testing, and documentation.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61278" y="2185453"/>
            <a:ext cx="4030626" cy="2887185"/>
          </a:xfrm>
          <a:prstGeom prst="rect">
            <a:avLst/>
          </a:prstGeom>
        </p:spPr>
      </p:pic>
      <p:sp>
        <p:nvSpPr>
          <p:cNvPr id="8" name="Rectangle 7"/>
          <p:cNvSpPr/>
          <p:nvPr/>
        </p:nvSpPr>
        <p:spPr>
          <a:xfrm>
            <a:off x="4297977" y="5263430"/>
            <a:ext cx="4809928" cy="307777"/>
          </a:xfrm>
          <a:prstGeom prst="rect">
            <a:avLst/>
          </a:prstGeom>
        </p:spPr>
        <p:txBody>
          <a:bodyPr wrap="square">
            <a:spAutoFit/>
          </a:bodyPr>
          <a:lstStyle/>
          <a:p>
            <a:r>
              <a:rPr lang="en-US" sz="1400" b="1" dirty="0"/>
              <a:t>FIGURE 11-5 </a:t>
            </a:r>
            <a:r>
              <a:rPr lang="en-US" sz="1400" dirty="0"/>
              <a:t>The main steps in application development. </a:t>
            </a:r>
          </a:p>
        </p:txBody>
      </p:sp>
      <p:sp>
        <p:nvSpPr>
          <p:cNvPr id="7" name="Footer Placeholder 6">
            <a:extLst>
              <a:ext uri="{FF2B5EF4-FFF2-40B4-BE49-F238E27FC236}">
                <a16:creationId xmlns:a16="http://schemas.microsoft.com/office/drawing/2014/main" id="{2A1E65E5-4DB2-4DB6-9C6F-3E69030BCF52}"/>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22288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Development (4 of 7)</a:t>
            </a:r>
          </a:p>
        </p:txBody>
      </p:sp>
      <p:sp>
        <p:nvSpPr>
          <p:cNvPr id="5" name="Content Placeholder 4"/>
          <p:cNvSpPr>
            <a:spLocks noGrp="1"/>
          </p:cNvSpPr>
          <p:nvPr>
            <p:ph idx="1"/>
          </p:nvPr>
        </p:nvSpPr>
        <p:spPr/>
        <p:txBody>
          <a:bodyPr/>
          <a:lstStyle/>
          <a:p>
            <a:r>
              <a:rPr lang="en-US" dirty="0"/>
              <a:t>Agile methods</a:t>
            </a:r>
          </a:p>
          <a:p>
            <a:pPr lvl="1"/>
            <a:r>
              <a:rPr lang="en-US" dirty="0"/>
              <a:t>Objective: create a system through an iterative process of planning, designing, coding, and testing</a:t>
            </a:r>
          </a:p>
          <a:p>
            <a:endParaRPr lang="en-IN" dirty="0"/>
          </a:p>
        </p:txBody>
      </p:sp>
      <p:pic>
        <p:nvPicPr>
          <p:cNvPr id="6146" name="Picture 2" descr="FIGURE 11-6 Simplified model of an Extreme Programming (XP) project. Note the emphasis on iteration and testing. &#10;&#10;The figure shows five rectangular boxes with rounded edges placed in a horizontal manner. An arrow from the right side of the first four boxes point to the left side of the last four boxes. Starting from the left, the boxes are labeled as follows:&#10;• Concept &#10;• Release planning&#10;• Iteration &#10;• Acceptance tests&#10;• Release&#10;The arrow from the first box to the second box is labeled preparation. The arrow from the second box to the third box is labeled release plan. The arrow from the third box to the fourth box is labeled new version. The arrow from the fourth box to the fifth box is labeled customer approval.&#10;&#10;There is a circle labeled user stories on the top-left corner of the figure. Two arrows, labeled test scenarios, originate from this circle and point to the boxes labeled release planning and acceptance tests. A curved arrow originates at the bottom of the box labeled acceptance tests and points to the box labeled iteration. This arrow is labeled next iteration. A curved arrow originates from the box labeled iteration and points to the box labeled release planning. This arrow is labeled new user story.&#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7952" y="3545085"/>
            <a:ext cx="5180353" cy="2249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05204" y="4084893"/>
            <a:ext cx="2392748" cy="1169551"/>
          </a:xfrm>
          <a:prstGeom prst="rect">
            <a:avLst/>
          </a:prstGeom>
        </p:spPr>
        <p:txBody>
          <a:bodyPr wrap="square">
            <a:spAutoFit/>
          </a:bodyPr>
          <a:lstStyle/>
          <a:p>
            <a:r>
              <a:rPr lang="en-US" sz="1400" b="1" dirty="0"/>
              <a:t>FIGURE 11-6 </a:t>
            </a:r>
            <a:r>
              <a:rPr lang="en-US" sz="1400" dirty="0"/>
              <a:t>Simplified model of an Extreme Programming (XP) project. Note the emphasis on iteration and testing. </a:t>
            </a:r>
          </a:p>
        </p:txBody>
      </p:sp>
      <p:sp>
        <p:nvSpPr>
          <p:cNvPr id="7" name="Footer Placeholder 6">
            <a:extLst>
              <a:ext uri="{FF2B5EF4-FFF2-40B4-BE49-F238E27FC236}">
                <a16:creationId xmlns:a16="http://schemas.microsoft.com/office/drawing/2014/main" id="{E9721995-5798-4F51-8C34-214EA227625C}"/>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30140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Development (5 of 7)</a:t>
            </a:r>
          </a:p>
        </p:txBody>
      </p:sp>
      <p:sp>
        <p:nvSpPr>
          <p:cNvPr id="5" name="Content Placeholder 4"/>
          <p:cNvSpPr>
            <a:spLocks noGrp="1"/>
          </p:cNvSpPr>
          <p:nvPr>
            <p:ph idx="1"/>
          </p:nvPr>
        </p:nvSpPr>
        <p:spPr/>
        <p:txBody>
          <a:bodyPr>
            <a:normAutofit/>
          </a:bodyPr>
          <a:lstStyle/>
          <a:p>
            <a:r>
              <a:rPr lang="en-US" dirty="0"/>
              <a:t>Systems development tools</a:t>
            </a:r>
          </a:p>
          <a:p>
            <a:pPr lvl="1"/>
            <a:r>
              <a:rPr lang="en-US" dirty="0"/>
              <a:t>Entity-relationship diagrams: show the interaction among system entities and objects</a:t>
            </a:r>
          </a:p>
          <a:p>
            <a:pPr lvl="1"/>
            <a:r>
              <a:rPr lang="en-US" dirty="0"/>
              <a:t>Flowcharts: represent logical rules and interaction graphically</a:t>
            </a:r>
          </a:p>
          <a:p>
            <a:pPr lvl="1"/>
            <a:r>
              <a:rPr lang="en-US" dirty="0"/>
              <a:t>Pseudocode: helps describe program actions that can be implemented in any programming language</a:t>
            </a:r>
          </a:p>
          <a:p>
            <a:pPr lvl="1"/>
            <a:r>
              <a:rPr lang="en-US" dirty="0"/>
              <a:t>Decision tables and decision trees: model business logic for an information system</a:t>
            </a:r>
          </a:p>
          <a:p>
            <a:pPr lvl="1"/>
            <a:endParaRPr lang="en-US" dirty="0"/>
          </a:p>
          <a:p>
            <a:endParaRPr lang="en-IN" dirty="0"/>
          </a:p>
        </p:txBody>
      </p:sp>
      <p:sp>
        <p:nvSpPr>
          <p:cNvPr id="7" name="Footer Placeholder 6">
            <a:extLst>
              <a:ext uri="{FF2B5EF4-FFF2-40B4-BE49-F238E27FC236}">
                <a16:creationId xmlns:a16="http://schemas.microsoft.com/office/drawing/2014/main" id="{B4920FB0-6876-4FC7-820F-038C757F0A59}"/>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0856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Application Development (6 of 7)</a:t>
            </a:r>
            <a:endParaRPr lang="en-IN" dirty="0"/>
          </a:p>
        </p:txBody>
      </p:sp>
      <p:pic>
        <p:nvPicPr>
          <p:cNvPr id="2" name="Picture 1" descr="FIGURE 11-7 Sample of a sales promotion policy with logical rules (top) and a pseudocode version of the same policy (bottom). Notice the alignment and indentation of the logic statements in the pseudocode.&#10;&#10;The figure is in two parts. Starting from the top, the first part is a sample of the sales promotion policy with logical rules and the second one is a sample of a pseudocode version of the same policy. &#10;&#10;The first figure is labeled sample of a sales promotion policy. There are three points under this which are as follows:&#10;• Preferred customers who order more than $1,000 are entitled to a 5% discount, and an additional 5% discount if they used our charge card.&#10;• Preferred customers who do not order more than $1,000 receive a $25 bonus coupon.&#10;• All other customers receive a $5 bonus coupon.&#10;The second figure is labeled pseudocode version of the sales promotion policy. The content in this reads as: &#10;If customer is a preferred customer, and if customer orders more than $1,000 then apply a 5% discount, and if customer uses our charge card, then apply an additional 5% discount else award a $25 bonus coupon else award a $5 bonus coupon.&#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989" y="1527985"/>
            <a:ext cx="6870023" cy="3802028"/>
          </a:xfrm>
          <a:prstGeom prst="rect">
            <a:avLst/>
          </a:prstGeom>
        </p:spPr>
      </p:pic>
      <p:sp>
        <p:nvSpPr>
          <p:cNvPr id="5" name="Rectangle 4"/>
          <p:cNvSpPr/>
          <p:nvPr/>
        </p:nvSpPr>
        <p:spPr>
          <a:xfrm>
            <a:off x="1184936" y="5300543"/>
            <a:ext cx="7501864" cy="738664"/>
          </a:xfrm>
          <a:prstGeom prst="rect">
            <a:avLst/>
          </a:prstGeom>
        </p:spPr>
        <p:txBody>
          <a:bodyPr wrap="square">
            <a:spAutoFit/>
          </a:bodyPr>
          <a:lstStyle/>
          <a:p>
            <a:r>
              <a:rPr lang="en-US" sz="1400" b="1" dirty="0"/>
              <a:t>FIGURE 11-7 </a:t>
            </a:r>
            <a:r>
              <a:rPr lang="en-IN" sz="1400" dirty="0"/>
              <a:t>Sample of a sales promotion policy with logical rules (top) and a pseudocode version of the same policy (bottom). Notice the alignment and indentation of the logic statements in the pseudocode.</a:t>
            </a:r>
            <a:endParaRPr lang="en-US" sz="1400" dirty="0"/>
          </a:p>
        </p:txBody>
      </p:sp>
      <p:sp>
        <p:nvSpPr>
          <p:cNvPr id="9" name="Footer Placeholder 8">
            <a:extLst>
              <a:ext uri="{FF2B5EF4-FFF2-40B4-BE49-F238E27FC236}">
                <a16:creationId xmlns:a16="http://schemas.microsoft.com/office/drawing/2014/main" id="{7534FD3D-C17C-4886-A373-68E3A3CDCDE3}"/>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42744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Development (7 of 7)</a:t>
            </a:r>
          </a:p>
        </p:txBody>
      </p:sp>
      <p:pic>
        <p:nvPicPr>
          <p:cNvPr id="13" name="Picture 12" descr="Figure 11-8 Sample decision tree that reflects the sales promotion policy in Figure 11-7. Like a decision table, a decision tree shows the action to be taken based on certain properties.&#10;&#10;This figure is a decision tree that shows the process reflecting the sales promotion policy.&#10;&#10;Starting from the left, there is a line labeled preferred customer? This line splits into two. One line is called n and at the end of this line, it reads $5 bonus coupon. The other line is labeled y. This line has another label, which reads ordered more than $1,000? This line further splits into two lines labeled n and y. At the end of the line labeled n, the content reads $25 bonus coupon. The line labeled y reads used our charge card? &#10;This line is further divided into two line labeled n and y. At the end of the line labeled n, the content read 5% discount. At the end of the line labeled y, the content reads 5% discount and an additional 5% discount.&#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6690" y="2041422"/>
            <a:ext cx="7230619" cy="2546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28650" y="4921872"/>
            <a:ext cx="8373897" cy="523220"/>
          </a:xfrm>
          <a:prstGeom prst="rect">
            <a:avLst/>
          </a:prstGeom>
        </p:spPr>
        <p:txBody>
          <a:bodyPr wrap="square">
            <a:spAutoFit/>
          </a:bodyPr>
          <a:lstStyle/>
          <a:p>
            <a:r>
              <a:rPr lang="en-IN" sz="1400" b="1" dirty="0"/>
              <a:t>FIGURE 11-8 </a:t>
            </a:r>
            <a:r>
              <a:rPr lang="en-IN" sz="1400" dirty="0"/>
              <a:t>Sample decision tree that reflects the sales promotion policy in Figure 11-7. Like a decision table, a decision tree shows the action to be taken based on certain properties.</a:t>
            </a:r>
            <a:endParaRPr lang="en-US" sz="1400" dirty="0"/>
          </a:p>
        </p:txBody>
      </p:sp>
      <p:sp>
        <p:nvSpPr>
          <p:cNvPr id="7" name="Footer Placeholder 6">
            <a:extLst>
              <a:ext uri="{FF2B5EF4-FFF2-40B4-BE49-F238E27FC236}">
                <a16:creationId xmlns:a16="http://schemas.microsoft.com/office/drawing/2014/main" id="{ECAA0ADA-DAA1-481F-A6B3-E0FAA9FBA687}"/>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47132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Development (1 of 7)</a:t>
            </a:r>
          </a:p>
        </p:txBody>
      </p:sp>
      <p:sp>
        <p:nvSpPr>
          <p:cNvPr id="8" name="Content Placeholder 7">
            <a:extLst>
              <a:ext uri="{FF2B5EF4-FFF2-40B4-BE49-F238E27FC236}">
                <a16:creationId xmlns:a16="http://schemas.microsoft.com/office/drawing/2014/main" id="{ECF78A0E-F58B-4930-A63D-F24514D3C0CF}"/>
              </a:ext>
            </a:extLst>
          </p:cNvPr>
          <p:cNvSpPr>
            <a:spLocks noGrp="1"/>
          </p:cNvSpPr>
          <p:nvPr>
            <p:ph idx="1"/>
          </p:nvPr>
        </p:nvSpPr>
        <p:spPr/>
        <p:txBody>
          <a:bodyPr>
            <a:noAutofit/>
          </a:bodyPr>
          <a:lstStyle/>
          <a:p>
            <a:r>
              <a:rPr lang="en-US" dirty="0"/>
              <a:t>Partitioning</a:t>
            </a:r>
          </a:p>
          <a:p>
            <a:pPr lvl="1"/>
            <a:r>
              <a:rPr lang="en-US" dirty="0"/>
              <a:t>System broken down into subsystems and modules</a:t>
            </a:r>
          </a:p>
          <a:p>
            <a:r>
              <a:rPr lang="en-US" dirty="0"/>
              <a:t>Structure charts</a:t>
            </a:r>
          </a:p>
          <a:p>
            <a:pPr lvl="1"/>
            <a:r>
              <a:rPr lang="en-US" dirty="0"/>
              <a:t>Display program modules and relationships</a:t>
            </a:r>
          </a:p>
          <a:p>
            <a:pPr lvl="2"/>
            <a:r>
              <a:rPr lang="en-US" dirty="0"/>
              <a:t>Module: represented by a rectangle</a:t>
            </a:r>
          </a:p>
          <a:p>
            <a:pPr lvl="1"/>
            <a:r>
              <a:rPr lang="en-US" dirty="0"/>
              <a:t>Types of modules</a:t>
            </a:r>
          </a:p>
          <a:p>
            <a:pPr lvl="2"/>
            <a:r>
              <a:rPr lang="en-US" dirty="0"/>
              <a:t>Control: higher-level module	</a:t>
            </a:r>
          </a:p>
          <a:p>
            <a:pPr lvl="2"/>
            <a:r>
              <a:rPr lang="en-US" dirty="0"/>
              <a:t>Subordinate: lower-level modules</a:t>
            </a:r>
          </a:p>
          <a:p>
            <a:pPr lvl="2"/>
            <a:r>
              <a:rPr lang="en-US" dirty="0"/>
              <a:t>Library: reusable code 	</a:t>
            </a:r>
          </a:p>
        </p:txBody>
      </p:sp>
      <p:sp>
        <p:nvSpPr>
          <p:cNvPr id="7" name="Footer Placeholder 6">
            <a:extLst>
              <a:ext uri="{FF2B5EF4-FFF2-40B4-BE49-F238E27FC236}">
                <a16:creationId xmlns:a16="http://schemas.microsoft.com/office/drawing/2014/main" id="{BB1C6ACE-B44E-4C20-9BAF-04060EABB066}"/>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53365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Development (2 of 7)</a:t>
            </a:r>
          </a:p>
        </p:txBody>
      </p:sp>
      <p:pic>
        <p:nvPicPr>
          <p:cNvPr id="14" name="Picture 3" descr="FIGURE 11-9 An example of structure chart modules.&#10;&#10;There is a rectangular box labeled module 1. A flower bracket next to the box labels this as control module. From the bottom of this box, there are three arrows pointing to three boxes below. The boxes are labeled as follows:&#10;• Module 1.1&#10;• Module 1.2&#10;• Module 1.3 &#10;&#10;The first two boxes are bracketed together and are called subordinate module. A bracket next to the third box is labeled library module.&#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4806" y="1979366"/>
            <a:ext cx="5599332" cy="3385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1981200" y="5609684"/>
            <a:ext cx="5562600" cy="307777"/>
          </a:xfrm>
          <a:prstGeom prst="rect">
            <a:avLst/>
          </a:prstGeom>
        </p:spPr>
        <p:txBody>
          <a:bodyPr wrap="square">
            <a:spAutoFit/>
          </a:bodyPr>
          <a:lstStyle/>
          <a:p>
            <a:r>
              <a:rPr lang="en-US" sz="1400" b="1" dirty="0"/>
              <a:t>FIGURE 11-9 </a:t>
            </a:r>
            <a:r>
              <a:rPr lang="en-US" sz="1400" dirty="0"/>
              <a:t>An example of structure chart modules.</a:t>
            </a:r>
          </a:p>
        </p:txBody>
      </p:sp>
      <p:sp>
        <p:nvSpPr>
          <p:cNvPr id="7" name="Footer Placeholder 6">
            <a:extLst>
              <a:ext uri="{FF2B5EF4-FFF2-40B4-BE49-F238E27FC236}">
                <a16:creationId xmlns:a16="http://schemas.microsoft.com/office/drawing/2014/main" id="{BB1C6ACE-B44E-4C20-9BAF-04060EABB066}"/>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86253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Development (3 of 7)</a:t>
            </a:r>
          </a:p>
        </p:txBody>
      </p:sp>
      <p:sp>
        <p:nvSpPr>
          <p:cNvPr id="3" name="Content Placeholder 2"/>
          <p:cNvSpPr>
            <a:spLocks noGrp="1"/>
          </p:cNvSpPr>
          <p:nvPr>
            <p:ph idx="1"/>
          </p:nvPr>
        </p:nvSpPr>
        <p:spPr/>
        <p:txBody>
          <a:bodyPr/>
          <a:lstStyle/>
          <a:p>
            <a:r>
              <a:rPr lang="en-IN" dirty="0"/>
              <a:t>Data couple: represented by an arrow with an empty circle</a:t>
            </a:r>
          </a:p>
          <a:p>
            <a:pPr lvl="1"/>
            <a:r>
              <a:rPr lang="en-IN" dirty="0"/>
              <a:t>Shows data that one module passes to another</a:t>
            </a:r>
          </a:p>
          <a:p>
            <a:r>
              <a:rPr lang="en-IN" dirty="0"/>
              <a:t>Control couple </a:t>
            </a:r>
          </a:p>
          <a:p>
            <a:pPr lvl="1"/>
            <a:r>
              <a:rPr lang="en-IN" dirty="0"/>
              <a:t>Represented by an arrow with a filled circle</a:t>
            </a:r>
          </a:p>
          <a:p>
            <a:pPr lvl="1"/>
            <a:r>
              <a:rPr lang="en-IN" dirty="0"/>
              <a:t>Shows a status flag</a:t>
            </a:r>
          </a:p>
        </p:txBody>
      </p:sp>
      <p:sp>
        <p:nvSpPr>
          <p:cNvPr id="7" name="Footer Placeholder 6">
            <a:extLst>
              <a:ext uri="{FF2B5EF4-FFF2-40B4-BE49-F238E27FC236}">
                <a16:creationId xmlns:a16="http://schemas.microsoft.com/office/drawing/2014/main" id="{ABB89323-BAE8-4636-81C8-227EAD0FF92E}"/>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27918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Development (4 of 7) </a:t>
            </a:r>
          </a:p>
        </p:txBody>
      </p:sp>
      <p:sp>
        <p:nvSpPr>
          <p:cNvPr id="5" name="Content Placeholder 4"/>
          <p:cNvSpPr>
            <a:spLocks noGrp="1"/>
          </p:cNvSpPr>
          <p:nvPr>
            <p:ph idx="1"/>
          </p:nvPr>
        </p:nvSpPr>
        <p:spPr/>
        <p:txBody>
          <a:bodyPr>
            <a:normAutofit/>
          </a:bodyPr>
          <a:lstStyle/>
          <a:p>
            <a:r>
              <a:rPr lang="en-IN" dirty="0"/>
              <a:t>Condition: </a:t>
            </a:r>
            <a:r>
              <a:rPr lang="en-US" dirty="0"/>
              <a:t>indicates that a control module determines which subordinate modules will be invoked</a:t>
            </a:r>
            <a:r>
              <a:rPr lang="en-IN" dirty="0"/>
              <a:t> </a:t>
            </a:r>
          </a:p>
          <a:p>
            <a:pPr lvl="1"/>
            <a:r>
              <a:rPr lang="en-IN" dirty="0"/>
              <a:t>Represented by a line 	with a diamond on one end</a:t>
            </a:r>
          </a:p>
          <a:p>
            <a:r>
              <a:rPr lang="en-IN" dirty="0"/>
              <a:t>Loop: </a:t>
            </a:r>
            <a:r>
              <a:rPr lang="en-US" dirty="0"/>
              <a:t>indicates that one or more modules are repeated</a:t>
            </a:r>
          </a:p>
          <a:p>
            <a:pPr lvl="1"/>
            <a:r>
              <a:rPr lang="en-US" dirty="0"/>
              <a:t>Represented by a 	curved arrow</a:t>
            </a:r>
            <a:endParaRPr lang="en-IN" dirty="0"/>
          </a:p>
        </p:txBody>
      </p:sp>
      <p:sp>
        <p:nvSpPr>
          <p:cNvPr id="7" name="Footer Placeholder 6">
            <a:extLst>
              <a:ext uri="{FF2B5EF4-FFF2-40B4-BE49-F238E27FC236}">
                <a16:creationId xmlns:a16="http://schemas.microsoft.com/office/drawing/2014/main" id="{1EA4A85B-7C1B-4C79-ACF1-45380A85A5D9}"/>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47454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dirty="0"/>
              <a:t>Learning Objectives (1 of 2) </a:t>
            </a:r>
          </a:p>
        </p:txBody>
      </p:sp>
      <p:sp>
        <p:nvSpPr>
          <p:cNvPr id="16386" name="Text Placeholder 2"/>
          <p:cNvSpPr>
            <a:spLocks noGrp="1"/>
          </p:cNvSpPr>
          <p:nvPr>
            <p:ph idx="1"/>
          </p:nvPr>
        </p:nvSpPr>
        <p:spPr/>
        <p:txBody>
          <a:bodyPr>
            <a:noAutofit/>
          </a:bodyPr>
          <a:lstStyle/>
          <a:p>
            <a:r>
              <a:rPr lang="en-US" dirty="0"/>
              <a:t>After this chapter, you will be able to:</a:t>
            </a:r>
          </a:p>
          <a:p>
            <a:pPr lvl="1"/>
            <a:r>
              <a:rPr lang="en-US" dirty="0"/>
              <a:t>Explain quality assurance and three techniques to help improve the finished product </a:t>
            </a:r>
          </a:p>
          <a:p>
            <a:pPr lvl="1"/>
            <a:r>
              <a:rPr lang="en-US" dirty="0"/>
              <a:t>Outline application development </a:t>
            </a:r>
          </a:p>
          <a:p>
            <a:pPr lvl="1"/>
            <a:r>
              <a:rPr lang="en-US" dirty="0"/>
              <a:t>Apply structured development </a:t>
            </a:r>
          </a:p>
          <a:p>
            <a:pPr lvl="1"/>
            <a:r>
              <a:rPr lang="en-US" dirty="0"/>
              <a:t>Apply object-oriented development </a:t>
            </a:r>
          </a:p>
          <a:p>
            <a:pPr lvl="1"/>
            <a:r>
              <a:rPr lang="en-US" dirty="0"/>
              <a:t>Apply agile development </a:t>
            </a:r>
          </a:p>
          <a:p>
            <a:pPr lvl="1"/>
            <a:r>
              <a:rPr lang="en-US" dirty="0"/>
              <a:t>Explain coding </a:t>
            </a:r>
          </a:p>
          <a:p>
            <a:pPr lvl="1"/>
            <a:r>
              <a:rPr lang="en-US" dirty="0"/>
              <a:t>Explain unit, integration, and system testing</a:t>
            </a:r>
          </a:p>
        </p:txBody>
      </p:sp>
      <p:sp>
        <p:nvSpPr>
          <p:cNvPr id="2" name="Footer Placeholder 1">
            <a:extLst>
              <a:ext uri="{FF2B5EF4-FFF2-40B4-BE49-F238E27FC236}">
                <a16:creationId xmlns:a16="http://schemas.microsoft.com/office/drawing/2014/main" id="{024DB5D3-74D7-4D83-A265-416D28AF2C99}"/>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Development (5 of 7)</a:t>
            </a:r>
          </a:p>
        </p:txBody>
      </p:sp>
      <p:sp>
        <p:nvSpPr>
          <p:cNvPr id="5" name="Content Placeholder 4"/>
          <p:cNvSpPr>
            <a:spLocks noGrp="1"/>
          </p:cNvSpPr>
          <p:nvPr>
            <p:ph idx="1"/>
          </p:nvPr>
        </p:nvSpPr>
        <p:spPr/>
        <p:txBody>
          <a:bodyPr>
            <a:normAutofit/>
          </a:bodyPr>
          <a:lstStyle/>
          <a:p>
            <a:r>
              <a:rPr lang="en-US" dirty="0"/>
              <a:t>Cohesion and coupling </a:t>
            </a:r>
          </a:p>
          <a:p>
            <a:pPr lvl="1"/>
            <a:r>
              <a:rPr lang="en-US" dirty="0"/>
              <a:t>Cohesion measures a module’s scope and processing characteristics</a:t>
            </a:r>
          </a:p>
          <a:p>
            <a:pPr lvl="2"/>
            <a:r>
              <a:rPr lang="en-US" dirty="0"/>
              <a:t>A module that performs a single function or task has a high degree of cohesion</a:t>
            </a:r>
          </a:p>
          <a:p>
            <a:pPr lvl="1"/>
            <a:r>
              <a:rPr lang="en-US" dirty="0"/>
              <a:t>Coupling describes the degree of interdependence among modules</a:t>
            </a:r>
          </a:p>
          <a:p>
            <a:pPr lvl="2"/>
            <a:r>
              <a:rPr lang="en-US" dirty="0"/>
              <a:t>Modules that are independent are loosely coupled </a:t>
            </a:r>
          </a:p>
          <a:p>
            <a:pPr lvl="2"/>
            <a:r>
              <a:rPr lang="en-US" dirty="0"/>
              <a:t>In tightly coupled modules, one module is linked to internal logic contained in another module</a:t>
            </a:r>
          </a:p>
          <a:p>
            <a:pPr lvl="1"/>
            <a:endParaRPr lang="en-US" dirty="0"/>
          </a:p>
        </p:txBody>
      </p:sp>
      <p:sp>
        <p:nvSpPr>
          <p:cNvPr id="7" name="Footer Placeholder 6">
            <a:extLst>
              <a:ext uri="{FF2B5EF4-FFF2-40B4-BE49-F238E27FC236}">
                <a16:creationId xmlns:a16="http://schemas.microsoft.com/office/drawing/2014/main" id="{387710DB-D43D-4589-8B12-2948D1B1BBA2}"/>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89732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Development (6 of 7)</a:t>
            </a:r>
          </a:p>
        </p:txBody>
      </p:sp>
      <p:pic>
        <p:nvPicPr>
          <p:cNvPr id="13314" name="Picture 2" descr="FIGURE 11-15 An example of tightly coupled and loosely coupled structure charts. &#10;&#10;This figure is in two parts. On the left of the figure, there is a rectangular box on top which read update customer balance. From the bottom of this box, there is an arrow pointing downwards to another box which is labeled calculate current charges.&#10;&#10;Between these two boxes, there are five smaller arrows pointing to the boxes. The arrow pointing to the box on top is labeled new balance and has a blank circle at its end. There are four arrows pointing to the box at the bottom. Three of these arrows are labeled customer number, old balance, and new charges. These three arrows have blank circles at their ends. The fourth arrow is labeled apply discount flag and this arrow has a darkened circle at its end.&#10;&#10;The flower bracket which covers the content on the left side is labeled tightly coupled. &#10;&#10;On the right side of the figure, there is a box on top labeled update customer balance. From the bottom of this box, there are two arrows leading to two other boxes. These boxes are labeled apply discount and calculate current charges. &#10;&#10;Between the main box and the first box, there are three arrows with blank circles at their ends. The arrow labeled balance after discount points to the main box. The two arrows pointing to the bottom box are labeled customer number and balanced before discount. &#10;&#10;Between the main box and the second box, there are four arrows with blank circles at theor end. Three arrows lead to the bottom box and are labeled new charges, old balance, and customer number. The fourth arrow, which leads to the main box is labeled new balance. The flower bracket which covers the content on the right side is labeled loosely coupled.&#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0671" y="1740647"/>
            <a:ext cx="5334528" cy="3541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142472" y="5541678"/>
            <a:ext cx="7010927" cy="307777"/>
          </a:xfrm>
          <a:prstGeom prst="rect">
            <a:avLst/>
          </a:prstGeom>
        </p:spPr>
        <p:txBody>
          <a:bodyPr wrap="square">
            <a:spAutoFit/>
          </a:bodyPr>
          <a:lstStyle/>
          <a:p>
            <a:r>
              <a:rPr lang="en-US" sz="1400" b="1" dirty="0"/>
              <a:t>FIGURE 11-15 </a:t>
            </a:r>
            <a:r>
              <a:rPr lang="en-US" sz="1400" dirty="0"/>
              <a:t>An example of tightly coupled and loosely coupled structure charts. </a:t>
            </a:r>
          </a:p>
        </p:txBody>
      </p:sp>
      <p:sp>
        <p:nvSpPr>
          <p:cNvPr id="8" name="Footer Placeholder 7">
            <a:extLst>
              <a:ext uri="{FF2B5EF4-FFF2-40B4-BE49-F238E27FC236}">
                <a16:creationId xmlns:a16="http://schemas.microsoft.com/office/drawing/2014/main" id="{6DB286C2-2118-4DED-A275-F7AE511F8984}"/>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20238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Development (7 of 7)</a:t>
            </a:r>
          </a:p>
        </p:txBody>
      </p:sp>
      <p:sp>
        <p:nvSpPr>
          <p:cNvPr id="5" name="Content Placeholder 4"/>
          <p:cNvSpPr>
            <a:spLocks noGrp="1"/>
          </p:cNvSpPr>
          <p:nvPr>
            <p:ph idx="1"/>
          </p:nvPr>
        </p:nvSpPr>
        <p:spPr/>
        <p:txBody>
          <a:bodyPr/>
          <a:lstStyle/>
          <a:p>
            <a:r>
              <a:rPr lang="en-US" dirty="0"/>
              <a:t>Drawing a structure chart </a:t>
            </a:r>
          </a:p>
          <a:p>
            <a:pPr lvl="1"/>
            <a:r>
              <a:rPr lang="en-US" dirty="0"/>
              <a:t>Step 1: review DFDs</a:t>
            </a:r>
          </a:p>
          <a:p>
            <a:pPr lvl="1"/>
            <a:r>
              <a:rPr lang="en-US" dirty="0"/>
              <a:t>Step 2: identify the program modules and relationships</a:t>
            </a:r>
          </a:p>
          <a:p>
            <a:pPr lvl="1"/>
            <a:r>
              <a:rPr lang="en-US" dirty="0"/>
              <a:t>Step 3: add couples, loops, and conditions</a:t>
            </a:r>
          </a:p>
          <a:p>
            <a:r>
              <a:rPr lang="en-US" dirty="0"/>
              <a:t>Analyze the structure chart</a:t>
            </a:r>
          </a:p>
          <a:p>
            <a:pPr lvl="1"/>
            <a:r>
              <a:rPr lang="en-US" dirty="0"/>
              <a:t>Ensure it is consistent with all previous documentation</a:t>
            </a:r>
          </a:p>
          <a:p>
            <a:endParaRPr lang="en-IN" dirty="0"/>
          </a:p>
        </p:txBody>
      </p:sp>
      <p:sp>
        <p:nvSpPr>
          <p:cNvPr id="7" name="Footer Placeholder 6">
            <a:extLst>
              <a:ext uri="{FF2B5EF4-FFF2-40B4-BE49-F238E27FC236}">
                <a16:creationId xmlns:a16="http://schemas.microsoft.com/office/drawing/2014/main" id="{8055AC73-FD32-4D30-8787-129F83F8DE90}"/>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43353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Development (1 of 3) </a:t>
            </a:r>
          </a:p>
        </p:txBody>
      </p:sp>
      <p:sp>
        <p:nvSpPr>
          <p:cNvPr id="9" name="Content Placeholder 8">
            <a:extLst>
              <a:ext uri="{FF2B5EF4-FFF2-40B4-BE49-F238E27FC236}">
                <a16:creationId xmlns:a16="http://schemas.microsoft.com/office/drawing/2014/main" id="{9150883A-2493-4EA3-8BC4-38127BA9ED9E}"/>
              </a:ext>
            </a:extLst>
          </p:cNvPr>
          <p:cNvSpPr>
            <a:spLocks noGrp="1"/>
          </p:cNvSpPr>
          <p:nvPr>
            <p:ph idx="1"/>
          </p:nvPr>
        </p:nvSpPr>
        <p:spPr/>
        <p:txBody>
          <a:bodyPr/>
          <a:lstStyle/>
          <a:p>
            <a:r>
              <a:rPr lang="en-US" dirty="0"/>
              <a:t>Characteristics</a:t>
            </a:r>
          </a:p>
          <a:p>
            <a:pPr lvl="1"/>
            <a:r>
              <a:rPr lang="en-US" dirty="0"/>
              <a:t>Individual object instances belong to classes of objects with similar characteristics</a:t>
            </a:r>
          </a:p>
          <a:p>
            <a:pPr lvl="1"/>
            <a:r>
              <a:rPr lang="en-US" dirty="0"/>
              <a:t>The relationship and interaction among classes are described using a class diagram </a:t>
            </a:r>
          </a:p>
          <a:p>
            <a:pPr lvl="2"/>
            <a:r>
              <a:rPr lang="en-US" dirty="0"/>
              <a:t>Class diagrams include class attributes and methods</a:t>
            </a:r>
          </a:p>
          <a:p>
            <a:pPr lvl="2"/>
            <a:r>
              <a:rPr lang="en-US" dirty="0"/>
              <a:t>Object relationship diagrams provide an overview of object interaction</a:t>
            </a:r>
          </a:p>
          <a:p>
            <a:endParaRPr lang="en-US" dirty="0"/>
          </a:p>
        </p:txBody>
      </p:sp>
      <p:sp>
        <p:nvSpPr>
          <p:cNvPr id="8" name="Footer Placeholder 7">
            <a:extLst>
              <a:ext uri="{FF2B5EF4-FFF2-40B4-BE49-F238E27FC236}">
                <a16:creationId xmlns:a16="http://schemas.microsoft.com/office/drawing/2014/main" id="{C22DC36D-9CE1-44DF-B0E4-750D3D4522BC}"/>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23954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Development (2 of 3) </a:t>
            </a:r>
          </a:p>
        </p:txBody>
      </p:sp>
      <p:pic>
        <p:nvPicPr>
          <p:cNvPr id="15363" name="Picture 3" descr="FIGURE 11-18 An object-relationship diagram for a fitness center.&#10;&#10;Starting from the top, the figure consists of a rectangular box with rounded edges, which is labeled employee. The content below this box reads is a. &#10;Below this box, there are three similar boxes which are labeled manager, office staff, and instructor. Lines emerge from these three boxes and merge together to form an arrow, which points to the box labeled employee. An arrow originates from the bottom of the box labeled manager and points to a box below it which is labeled fitness-class schedule. The arrow is labeled determines. An arrow originates from the bottom of this box and points to a box below it which is labeled registration record. This arrow is labeled lists open fitness-classes. An arrow originates from the right side of this box and points to another box to its right. This box is labeled student and the arrow is labeled adds. An arrow originates from the top of this box and points to a box above it labeled fitness-class. The arrow is labeled takes. &#10; &#10;Arrows originate from the bottom of the boxes labeled office staff and instructor and point to the box labeled registration record. The arrow from the box labeled office staff is labeled administers and the arrow from the box labeled instructor is labeled indicates availability. &#10;&#10;Another arrow originates from the box marked instructor and points to a box on its right, which is labeled fitness-class. The arrow that connects the boxes is labeled teaches. Another arrow from the box labeled registration record points to the box labeled fitness-class. The arrow is labeled generates roster.&#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5998" y="1858659"/>
            <a:ext cx="5150643" cy="3140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904999" y="5376144"/>
            <a:ext cx="5912643" cy="307777"/>
          </a:xfrm>
          <a:prstGeom prst="rect">
            <a:avLst/>
          </a:prstGeom>
        </p:spPr>
        <p:txBody>
          <a:bodyPr wrap="square">
            <a:spAutoFit/>
          </a:bodyPr>
          <a:lstStyle/>
          <a:p>
            <a:r>
              <a:rPr lang="en-US" sz="1400" b="1" dirty="0"/>
              <a:t>FIGURE 11-18 </a:t>
            </a:r>
            <a:r>
              <a:rPr lang="en-US" sz="1400" dirty="0"/>
              <a:t>An object-relationship diagram for a fitness center.</a:t>
            </a:r>
          </a:p>
        </p:txBody>
      </p:sp>
      <p:sp>
        <p:nvSpPr>
          <p:cNvPr id="8" name="Footer Placeholder 7">
            <a:extLst>
              <a:ext uri="{FF2B5EF4-FFF2-40B4-BE49-F238E27FC236}">
                <a16:creationId xmlns:a16="http://schemas.microsoft.com/office/drawing/2014/main" id="{74E4B2FC-63DE-4784-9C64-8D8643E55155}"/>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24614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Development (3 of 3) </a:t>
            </a:r>
          </a:p>
        </p:txBody>
      </p:sp>
      <p:sp>
        <p:nvSpPr>
          <p:cNvPr id="5" name="Content Placeholder 4"/>
          <p:cNvSpPr>
            <a:spLocks noGrp="1"/>
          </p:cNvSpPr>
          <p:nvPr>
            <p:ph idx="1"/>
          </p:nvPr>
        </p:nvSpPr>
        <p:spPr/>
        <p:txBody>
          <a:bodyPr>
            <a:normAutofit/>
          </a:bodyPr>
          <a:lstStyle/>
          <a:p>
            <a:r>
              <a:rPr lang="en-US" dirty="0"/>
              <a:t>Implementation of object-oriented designs</a:t>
            </a:r>
          </a:p>
          <a:p>
            <a:pPr lvl="1"/>
            <a:r>
              <a:rPr lang="en-US" dirty="0"/>
              <a:t>Objective: translate object methods into program code modules and determine what event or message will trigger the execution of each module</a:t>
            </a:r>
          </a:p>
          <a:p>
            <a:r>
              <a:rPr lang="en-US" dirty="0"/>
              <a:t>Object-oriented cohesion and coupling</a:t>
            </a:r>
          </a:p>
          <a:p>
            <a:pPr lvl="1"/>
            <a:r>
              <a:rPr lang="en-US" dirty="0"/>
              <a:t>Classes should be as loosely coupled as possible</a:t>
            </a:r>
          </a:p>
          <a:p>
            <a:pPr lvl="1"/>
            <a:r>
              <a:rPr lang="en-US" dirty="0"/>
              <a:t>An object’s methods should also be loosely coupled and highly cohesive</a:t>
            </a:r>
          </a:p>
          <a:p>
            <a:endParaRPr lang="en-IN" dirty="0"/>
          </a:p>
        </p:txBody>
      </p:sp>
      <p:sp>
        <p:nvSpPr>
          <p:cNvPr id="7" name="Footer Placeholder 6">
            <a:extLst>
              <a:ext uri="{FF2B5EF4-FFF2-40B4-BE49-F238E27FC236}">
                <a16:creationId xmlns:a16="http://schemas.microsoft.com/office/drawing/2014/main" id="{EC4BED28-F36F-40D8-B358-CB82C508A44D}"/>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51642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 (1 of 3)</a:t>
            </a:r>
          </a:p>
        </p:txBody>
      </p:sp>
      <p:sp>
        <p:nvSpPr>
          <p:cNvPr id="8" name="Content Placeholder 7">
            <a:extLst>
              <a:ext uri="{FF2B5EF4-FFF2-40B4-BE49-F238E27FC236}">
                <a16:creationId xmlns:a16="http://schemas.microsoft.com/office/drawing/2014/main" id="{6BFB1C69-9293-4060-B9E4-BF88370D30D9}"/>
              </a:ext>
            </a:extLst>
          </p:cNvPr>
          <p:cNvSpPr>
            <a:spLocks noGrp="1"/>
          </p:cNvSpPr>
          <p:nvPr>
            <p:ph idx="1"/>
          </p:nvPr>
        </p:nvSpPr>
        <p:spPr/>
        <p:txBody>
          <a:bodyPr/>
          <a:lstStyle/>
          <a:p>
            <a:r>
              <a:rPr lang="en-US" dirty="0"/>
              <a:t>Highly iterative process</a:t>
            </a:r>
          </a:p>
          <a:p>
            <a:pPr lvl="1"/>
            <a:r>
              <a:rPr lang="en-US" dirty="0"/>
              <a:t>Development team is in constant communication with the primary user (customer)</a:t>
            </a:r>
          </a:p>
          <a:p>
            <a:pPr lvl="1"/>
            <a:r>
              <a:rPr lang="en-US" dirty="0"/>
              <a:t>Based on a quick and nimble development process that easily adapts to change</a:t>
            </a:r>
          </a:p>
          <a:p>
            <a:pPr lvl="1"/>
            <a:r>
              <a:rPr lang="en-US" dirty="0"/>
              <a:t>Focuses on small teams, intense communication, and rapid development iterations</a:t>
            </a:r>
          </a:p>
          <a:p>
            <a:endParaRPr lang="en-US" dirty="0"/>
          </a:p>
        </p:txBody>
      </p:sp>
      <p:sp>
        <p:nvSpPr>
          <p:cNvPr id="7" name="Footer Placeholder 6">
            <a:extLst>
              <a:ext uri="{FF2B5EF4-FFF2-40B4-BE49-F238E27FC236}">
                <a16:creationId xmlns:a16="http://schemas.microsoft.com/office/drawing/2014/main" id="{77280613-48FE-4890-B41C-C5DA734D8A40}"/>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04924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 (2 of 3)</a:t>
            </a:r>
          </a:p>
        </p:txBody>
      </p:sp>
      <p:sp>
        <p:nvSpPr>
          <p:cNvPr id="3" name="Content Placeholder 2"/>
          <p:cNvSpPr>
            <a:spLocks noGrp="1"/>
          </p:cNvSpPr>
          <p:nvPr>
            <p:ph idx="1"/>
          </p:nvPr>
        </p:nvSpPr>
        <p:spPr/>
        <p:txBody>
          <a:bodyPr/>
          <a:lstStyle/>
          <a:p>
            <a:r>
              <a:rPr lang="en-US" dirty="0"/>
              <a:t>Extreme programming (XP) </a:t>
            </a:r>
          </a:p>
          <a:p>
            <a:pPr lvl="1"/>
            <a:r>
              <a:rPr lang="en-US" dirty="0"/>
              <a:t>Uses pair programming</a:t>
            </a:r>
          </a:p>
          <a:p>
            <a:pPr lvl="2"/>
            <a:r>
              <a:rPr lang="en-US" dirty="0"/>
              <a:t>Involves two programmers working on the same task on the same computer, where one programs while the other watches</a:t>
            </a:r>
          </a:p>
          <a:p>
            <a:pPr lvl="1"/>
            <a:r>
              <a:rPr lang="en-US" dirty="0"/>
              <a:t>Test-driven development (TDD) </a:t>
            </a:r>
          </a:p>
          <a:p>
            <a:pPr lvl="2"/>
            <a:r>
              <a:rPr lang="en-US" dirty="0"/>
              <a:t>Focuses on end results from the beginning</a:t>
            </a:r>
          </a:p>
          <a:p>
            <a:pPr lvl="2"/>
            <a:r>
              <a:rPr lang="en-US" dirty="0"/>
              <a:t>Prevents programmers from straying from goals</a:t>
            </a:r>
          </a:p>
          <a:p>
            <a:r>
              <a:rPr lang="en-US" dirty="0"/>
              <a:t>User stories</a:t>
            </a:r>
          </a:p>
          <a:p>
            <a:pPr lvl="1"/>
            <a:r>
              <a:rPr lang="en-US" dirty="0"/>
              <a:t>Short, simple requirements definitions</a:t>
            </a:r>
          </a:p>
        </p:txBody>
      </p:sp>
      <p:sp>
        <p:nvSpPr>
          <p:cNvPr id="7" name="Footer Placeholder 6">
            <a:extLst>
              <a:ext uri="{FF2B5EF4-FFF2-40B4-BE49-F238E27FC236}">
                <a16:creationId xmlns:a16="http://schemas.microsoft.com/office/drawing/2014/main" id="{58C1E6F7-996B-4B6A-BA48-149B50EBB357}"/>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0449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 (3 of 3)</a:t>
            </a:r>
          </a:p>
        </p:txBody>
      </p:sp>
      <p:sp>
        <p:nvSpPr>
          <p:cNvPr id="5" name="Content Placeholder 4"/>
          <p:cNvSpPr>
            <a:spLocks noGrp="1"/>
          </p:cNvSpPr>
          <p:nvPr>
            <p:ph idx="1"/>
          </p:nvPr>
        </p:nvSpPr>
        <p:spPr/>
        <p:txBody>
          <a:bodyPr/>
          <a:lstStyle/>
          <a:p>
            <a:r>
              <a:rPr lang="en-IN" dirty="0"/>
              <a:t>Iterations and releases</a:t>
            </a:r>
          </a:p>
          <a:p>
            <a:pPr lvl="1"/>
            <a:r>
              <a:rPr lang="en-IN" dirty="0"/>
              <a:t>Release plans are to be developed by teams</a:t>
            </a:r>
          </a:p>
          <a:p>
            <a:pPr lvl="1"/>
            <a:r>
              <a:rPr lang="en-IN" dirty="0"/>
              <a:t>User stories are implemented in a series of iteration cycles</a:t>
            </a:r>
          </a:p>
          <a:p>
            <a:pPr lvl="2"/>
            <a:r>
              <a:rPr lang="en-IN" dirty="0"/>
              <a:t>An iteration planning meeting is held at the beginning of each cycle</a:t>
            </a:r>
          </a:p>
          <a:p>
            <a:pPr lvl="2"/>
            <a:r>
              <a:rPr lang="en-US" dirty="0"/>
              <a:t>Iteration cycles continue until all user stories have been implemented, tested, and accepted</a:t>
            </a:r>
            <a:endParaRPr lang="en-IN" dirty="0"/>
          </a:p>
          <a:p>
            <a:pPr lvl="2"/>
            <a:endParaRPr lang="en-US" dirty="0"/>
          </a:p>
          <a:p>
            <a:pPr lvl="2"/>
            <a:endParaRPr lang="en-US" dirty="0"/>
          </a:p>
          <a:p>
            <a:endParaRPr lang="en-IN" dirty="0"/>
          </a:p>
        </p:txBody>
      </p:sp>
      <p:sp>
        <p:nvSpPr>
          <p:cNvPr id="7" name="Footer Placeholder 6">
            <a:extLst>
              <a:ext uri="{FF2B5EF4-FFF2-40B4-BE49-F238E27FC236}">
                <a16:creationId xmlns:a16="http://schemas.microsoft.com/office/drawing/2014/main" id="{8A68BEC1-1E9D-4D93-81AD-04D72D594749}"/>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46343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a:t>
            </a:r>
          </a:p>
        </p:txBody>
      </p:sp>
      <p:sp>
        <p:nvSpPr>
          <p:cNvPr id="9" name="Content Placeholder 8">
            <a:extLst>
              <a:ext uri="{FF2B5EF4-FFF2-40B4-BE49-F238E27FC236}">
                <a16:creationId xmlns:a16="http://schemas.microsoft.com/office/drawing/2014/main" id="{E394A77C-EF15-4ECF-9912-DDB6676FC4C9}"/>
              </a:ext>
            </a:extLst>
          </p:cNvPr>
          <p:cNvSpPr>
            <a:spLocks noGrp="1"/>
          </p:cNvSpPr>
          <p:nvPr>
            <p:ph idx="1"/>
          </p:nvPr>
        </p:nvSpPr>
        <p:spPr/>
        <p:txBody>
          <a:bodyPr>
            <a:noAutofit/>
          </a:bodyPr>
          <a:lstStyle/>
          <a:p>
            <a:r>
              <a:rPr lang="en-US" dirty="0"/>
              <a:t>Turning program logic into specific instructions </a:t>
            </a:r>
          </a:p>
          <a:p>
            <a:pPr lvl="1"/>
            <a:r>
              <a:rPr lang="en-US" dirty="0"/>
              <a:t>Transform program logic into code statements</a:t>
            </a:r>
          </a:p>
          <a:p>
            <a:r>
              <a:rPr lang="en-US" dirty="0"/>
              <a:t>Programming environments</a:t>
            </a:r>
          </a:p>
          <a:p>
            <a:pPr lvl="1"/>
            <a:r>
              <a:rPr lang="en-US" dirty="0"/>
              <a:t>Commonly used programming languages</a:t>
            </a:r>
          </a:p>
          <a:p>
            <a:pPr lvl="2"/>
            <a:r>
              <a:rPr lang="en-US" dirty="0"/>
              <a:t>Visual Basic, Python, and Java </a:t>
            </a:r>
          </a:p>
          <a:p>
            <a:pPr lvl="2"/>
            <a:r>
              <a:rPr lang="en-US" dirty="0"/>
              <a:t>HTMLXML, JavaScript, and Swift</a:t>
            </a:r>
          </a:p>
          <a:p>
            <a:pPr lvl="1"/>
            <a:r>
              <a:rPr lang="en-US" dirty="0"/>
              <a:t>Integrated development environment (IDE)</a:t>
            </a:r>
          </a:p>
          <a:p>
            <a:pPr lvl="2"/>
            <a:r>
              <a:rPr lang="en-US" dirty="0"/>
              <a:t>Makes it easier to program interactive software</a:t>
            </a:r>
          </a:p>
        </p:txBody>
      </p:sp>
      <p:sp>
        <p:nvSpPr>
          <p:cNvPr id="8" name="Footer Placeholder 7">
            <a:extLst>
              <a:ext uri="{FF2B5EF4-FFF2-40B4-BE49-F238E27FC236}">
                <a16:creationId xmlns:a16="http://schemas.microsoft.com/office/drawing/2014/main" id="{60D49678-29EA-45F1-8FC4-1DC235AD3E93}"/>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9639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dirty="0"/>
              <a:t>Learning Objectives (2 of 2)</a:t>
            </a:r>
          </a:p>
        </p:txBody>
      </p:sp>
      <p:sp>
        <p:nvSpPr>
          <p:cNvPr id="16386" name="Text Placeholder 2"/>
          <p:cNvSpPr>
            <a:spLocks noGrp="1"/>
          </p:cNvSpPr>
          <p:nvPr>
            <p:ph idx="1"/>
          </p:nvPr>
        </p:nvSpPr>
        <p:spPr/>
        <p:txBody>
          <a:bodyPr>
            <a:noAutofit/>
          </a:bodyPr>
          <a:lstStyle/>
          <a:p>
            <a:endParaRPr lang="en-US" dirty="0"/>
          </a:p>
          <a:p>
            <a:pPr lvl="1"/>
            <a:r>
              <a:rPr lang="en-US" dirty="0"/>
              <a:t>Differentiate between program, system, operations, and user documentation </a:t>
            </a:r>
          </a:p>
          <a:p>
            <a:pPr lvl="1"/>
            <a:r>
              <a:rPr lang="en-US" dirty="0"/>
              <a:t>Explain the role of online documentation </a:t>
            </a:r>
          </a:p>
          <a:p>
            <a:pPr lvl="1"/>
            <a:r>
              <a:rPr lang="en-US" dirty="0"/>
              <a:t>Describe the five tasks involved in system installation</a:t>
            </a:r>
          </a:p>
          <a:p>
            <a:pPr lvl="1"/>
            <a:endParaRPr lang="en-US" dirty="0"/>
          </a:p>
        </p:txBody>
      </p:sp>
      <p:sp>
        <p:nvSpPr>
          <p:cNvPr id="2" name="Footer Placeholder 1">
            <a:extLst>
              <a:ext uri="{FF2B5EF4-FFF2-40B4-BE49-F238E27FC236}">
                <a16:creationId xmlns:a16="http://schemas.microsoft.com/office/drawing/2014/main" id="{024DB5D3-74D7-4D83-A265-416D28AF2C99}"/>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936623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(1 of 3)</a:t>
            </a:r>
          </a:p>
        </p:txBody>
      </p:sp>
      <p:sp>
        <p:nvSpPr>
          <p:cNvPr id="9" name="Content Placeholder 8">
            <a:extLst>
              <a:ext uri="{FF2B5EF4-FFF2-40B4-BE49-F238E27FC236}">
                <a16:creationId xmlns:a16="http://schemas.microsoft.com/office/drawing/2014/main" id="{92B18E03-8220-448B-AD39-D5BF8209CE8A}"/>
              </a:ext>
            </a:extLst>
          </p:cNvPr>
          <p:cNvSpPr>
            <a:spLocks noGrp="1"/>
          </p:cNvSpPr>
          <p:nvPr>
            <p:ph idx="1"/>
          </p:nvPr>
        </p:nvSpPr>
        <p:spPr/>
        <p:txBody>
          <a:bodyPr>
            <a:noAutofit/>
          </a:bodyPr>
          <a:lstStyle/>
          <a:p>
            <a:r>
              <a:rPr lang="en-US" dirty="0"/>
              <a:t>Each program is tested to ensure that it functions correctly</a:t>
            </a:r>
          </a:p>
          <a:p>
            <a:pPr lvl="1"/>
            <a:r>
              <a:rPr lang="en-US" dirty="0"/>
              <a:t>Program is compiled using a CASE tool or language compiler, which helps detect syntax errors</a:t>
            </a:r>
          </a:p>
          <a:p>
            <a:pPr lvl="1"/>
            <a:r>
              <a:rPr lang="en-US" dirty="0"/>
              <a:t>Desk checking helps spot logic errors</a:t>
            </a:r>
          </a:p>
          <a:p>
            <a:pPr lvl="1"/>
            <a:r>
              <a:rPr lang="en-US" dirty="0"/>
              <a:t>Organizations require a structured walkthrough or code review</a:t>
            </a:r>
          </a:p>
          <a:p>
            <a:pPr marL="0" indent="0">
              <a:buNone/>
            </a:pPr>
            <a:endParaRPr lang="en-US" dirty="0"/>
          </a:p>
        </p:txBody>
      </p:sp>
      <p:sp>
        <p:nvSpPr>
          <p:cNvPr id="7" name="Footer Placeholder 6">
            <a:extLst>
              <a:ext uri="{FF2B5EF4-FFF2-40B4-BE49-F238E27FC236}">
                <a16:creationId xmlns:a16="http://schemas.microsoft.com/office/drawing/2014/main" id="{687ECC5B-35B2-46F1-AF7C-AD6C6A968020}"/>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01310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(2 of 3)</a:t>
            </a:r>
          </a:p>
        </p:txBody>
      </p:sp>
      <p:sp>
        <p:nvSpPr>
          <p:cNvPr id="17" name="Content Placeholder 16"/>
          <p:cNvSpPr>
            <a:spLocks noGrp="1"/>
          </p:cNvSpPr>
          <p:nvPr>
            <p:ph idx="1"/>
          </p:nvPr>
        </p:nvSpPr>
        <p:spPr>
          <a:xfrm>
            <a:off x="628649" y="1825625"/>
            <a:ext cx="4434091" cy="4351338"/>
          </a:xfrm>
        </p:spPr>
        <p:txBody>
          <a:bodyPr/>
          <a:lstStyle/>
          <a:p>
            <a:r>
              <a:rPr lang="en-IN" dirty="0"/>
              <a:t>Unit testing</a:t>
            </a:r>
          </a:p>
          <a:p>
            <a:pPr lvl="1"/>
            <a:r>
              <a:rPr lang="en-IN" dirty="0"/>
              <a:t>Testing of an individual program or module</a:t>
            </a:r>
          </a:p>
          <a:p>
            <a:pPr lvl="1"/>
            <a:r>
              <a:rPr lang="en-IN" dirty="0"/>
              <a:t>Aims to identify and eliminate:</a:t>
            </a:r>
          </a:p>
          <a:p>
            <a:pPr lvl="2"/>
            <a:r>
              <a:rPr lang="en-IN" dirty="0"/>
              <a:t>Execution errors</a:t>
            </a:r>
          </a:p>
          <a:p>
            <a:pPr lvl="2"/>
            <a:r>
              <a:rPr lang="en-IN" dirty="0"/>
              <a:t>Logic errors</a:t>
            </a:r>
          </a:p>
          <a:p>
            <a:pPr lvl="1"/>
            <a:r>
              <a:rPr lang="en-IN" dirty="0"/>
              <a:t>Test data should contain both accurate and erroneous data</a:t>
            </a:r>
          </a:p>
        </p:txBody>
      </p:sp>
      <p:pic>
        <p:nvPicPr>
          <p:cNvPr id="17410" name="Picture 2" descr="FIGURE 11-21 The first step in testing is unit testing, followed by integration testing, and then system testing. &#10;&#10;Starting from the top, there is a circle which is labeled unit test program 1. From the left side of the circle, there is a double-ended arrow which leads to another circle labeled unit test program 2. This double ended arrow is labeled integration test. &#10;&#10;From the circle labeled unit test program 2, there are two double-ended arrows leading to two circles which are labeled unit test program 4 and unit test program 5. These two arrows are labeled integration test. &#10;&#10;From the right side of the circle labeled unit test program 1, there is a double ended arrow which leads to a circle labeled unit test program 3. The double ended arrow is labeled integration test. From this circle, another double ended arrow leads to the next circle that reads unit test program 6. This arrow is labeled integration test. &#10;&#10;There is a flower bracket covering the top of the figure. This bracket is labeled system test.&#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0660" y="1595722"/>
            <a:ext cx="3246616" cy="2976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5062741" y="4686778"/>
            <a:ext cx="3246616" cy="738664"/>
          </a:xfrm>
          <a:prstGeom prst="rect">
            <a:avLst/>
          </a:prstGeom>
        </p:spPr>
        <p:txBody>
          <a:bodyPr wrap="square">
            <a:spAutoFit/>
          </a:bodyPr>
          <a:lstStyle/>
          <a:p>
            <a:r>
              <a:rPr lang="en-US" sz="1400" b="1" dirty="0"/>
              <a:t>FIGURE 11-21 </a:t>
            </a:r>
            <a:r>
              <a:rPr lang="en-US" sz="1400" dirty="0"/>
              <a:t>The first step in testing is unit testing, followed by integration testing, and then system testing. </a:t>
            </a:r>
          </a:p>
        </p:txBody>
      </p:sp>
      <p:sp>
        <p:nvSpPr>
          <p:cNvPr id="5" name="Footer Placeholder 4">
            <a:extLst>
              <a:ext uri="{FF2B5EF4-FFF2-40B4-BE49-F238E27FC236}">
                <a16:creationId xmlns:a16="http://schemas.microsoft.com/office/drawing/2014/main" id="{842849C4-0BC5-45CA-AB2E-E3AAEF5D4CBD}"/>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58190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(3 of 3)</a:t>
            </a:r>
          </a:p>
        </p:txBody>
      </p:sp>
      <p:sp>
        <p:nvSpPr>
          <p:cNvPr id="14" name="Content Placeholder 13"/>
          <p:cNvSpPr>
            <a:spLocks noGrp="1"/>
          </p:cNvSpPr>
          <p:nvPr>
            <p:ph idx="1"/>
          </p:nvPr>
        </p:nvSpPr>
        <p:spPr/>
        <p:txBody>
          <a:bodyPr>
            <a:noAutofit/>
          </a:bodyPr>
          <a:lstStyle/>
          <a:p>
            <a:r>
              <a:rPr lang="en-US" dirty="0"/>
              <a:t>Integration testing </a:t>
            </a:r>
          </a:p>
          <a:p>
            <a:pPr lvl="1"/>
            <a:r>
              <a:rPr lang="en-US" dirty="0"/>
              <a:t>Testing two or more programs that depend on each other to make sure that the programs work together properly</a:t>
            </a:r>
          </a:p>
          <a:p>
            <a:r>
              <a:rPr lang="en-US" dirty="0"/>
              <a:t>System testing </a:t>
            </a:r>
          </a:p>
          <a:p>
            <a:pPr lvl="1"/>
            <a:r>
              <a:rPr lang="en-US" dirty="0"/>
              <a:t>Perform a final test of entire system </a:t>
            </a:r>
          </a:p>
          <a:p>
            <a:pPr lvl="1"/>
            <a:r>
              <a:rPr lang="en-US" dirty="0"/>
              <a:t>Acceptance tests: key to user and management approval </a:t>
            </a:r>
          </a:p>
          <a:p>
            <a:endParaRPr lang="en-IN" dirty="0"/>
          </a:p>
          <a:p>
            <a:pPr lvl="2"/>
            <a:endParaRPr lang="en-US" dirty="0"/>
          </a:p>
          <a:p>
            <a:pPr lvl="1"/>
            <a:endParaRPr lang="en-US" dirty="0"/>
          </a:p>
        </p:txBody>
      </p:sp>
      <p:sp>
        <p:nvSpPr>
          <p:cNvPr id="5" name="Footer Placeholder 4">
            <a:extLst>
              <a:ext uri="{FF2B5EF4-FFF2-40B4-BE49-F238E27FC236}">
                <a16:creationId xmlns:a16="http://schemas.microsoft.com/office/drawing/2014/main" id="{74A3C76B-7576-4696-B49A-D4C09181A9BF}"/>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43028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 (1 of 2)</a:t>
            </a:r>
          </a:p>
        </p:txBody>
      </p:sp>
      <p:sp>
        <p:nvSpPr>
          <p:cNvPr id="9" name="Content Placeholder 8">
            <a:extLst>
              <a:ext uri="{FF2B5EF4-FFF2-40B4-BE49-F238E27FC236}">
                <a16:creationId xmlns:a16="http://schemas.microsoft.com/office/drawing/2014/main" id="{58B522B6-E8C5-46BE-82C8-4957F0591368}"/>
              </a:ext>
            </a:extLst>
          </p:cNvPr>
          <p:cNvSpPr>
            <a:spLocks noGrp="1"/>
          </p:cNvSpPr>
          <p:nvPr>
            <p:ph idx="1"/>
          </p:nvPr>
        </p:nvSpPr>
        <p:spPr/>
        <p:txBody>
          <a:bodyPr>
            <a:noAutofit/>
          </a:bodyPr>
          <a:lstStyle/>
          <a:p>
            <a:r>
              <a:rPr lang="en-US" dirty="0"/>
              <a:t>Describes an information system </a:t>
            </a:r>
          </a:p>
          <a:p>
            <a:pPr lvl="1"/>
            <a:r>
              <a:rPr lang="en-US" dirty="0"/>
              <a:t>Helps the users, managers, and IT staff who must interact with it </a:t>
            </a:r>
          </a:p>
          <a:p>
            <a:r>
              <a:rPr lang="en-US" dirty="0"/>
              <a:t>Program documentation</a:t>
            </a:r>
          </a:p>
          <a:p>
            <a:pPr lvl="1"/>
            <a:r>
              <a:rPr lang="en-US" dirty="0"/>
              <a:t>Describes the inputs, outputs, and processing logic for all program modules</a:t>
            </a:r>
          </a:p>
          <a:p>
            <a:r>
              <a:rPr lang="en-US" dirty="0"/>
              <a:t>System documentation</a:t>
            </a:r>
          </a:p>
          <a:p>
            <a:pPr lvl="1"/>
            <a:r>
              <a:rPr lang="en-US" dirty="0"/>
              <a:t>Describes the system’s functions and how they are implemented</a:t>
            </a:r>
          </a:p>
          <a:p>
            <a:pPr marL="0" indent="0">
              <a:buNone/>
            </a:pPr>
            <a:endParaRPr lang="en-US" dirty="0"/>
          </a:p>
        </p:txBody>
      </p:sp>
      <p:sp>
        <p:nvSpPr>
          <p:cNvPr id="8" name="Footer Placeholder 7">
            <a:extLst>
              <a:ext uri="{FF2B5EF4-FFF2-40B4-BE49-F238E27FC236}">
                <a16:creationId xmlns:a16="http://schemas.microsoft.com/office/drawing/2014/main" id="{E614AED8-7A70-42B4-A108-0D1C2E599445}"/>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642281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 (2 of 2)</a:t>
            </a:r>
          </a:p>
        </p:txBody>
      </p:sp>
      <p:sp>
        <p:nvSpPr>
          <p:cNvPr id="5" name="Content Placeholder 4"/>
          <p:cNvSpPr>
            <a:spLocks noGrp="1"/>
          </p:cNvSpPr>
          <p:nvPr>
            <p:ph idx="1"/>
          </p:nvPr>
        </p:nvSpPr>
        <p:spPr/>
        <p:txBody>
          <a:bodyPr/>
          <a:lstStyle/>
          <a:p>
            <a:r>
              <a:rPr lang="en-US" dirty="0"/>
              <a:t>Operations documentation</a:t>
            </a:r>
          </a:p>
          <a:p>
            <a:pPr lvl="1"/>
            <a:r>
              <a:rPr lang="en-US" dirty="0"/>
              <a:t>Contains information needed for processing and distributing online and printed output</a:t>
            </a:r>
          </a:p>
          <a:p>
            <a:r>
              <a:rPr lang="en-US" dirty="0"/>
              <a:t>User documentation</a:t>
            </a:r>
          </a:p>
          <a:p>
            <a:pPr lvl="1"/>
            <a:r>
              <a:rPr lang="en-US" dirty="0"/>
              <a:t>Consists of instructions and information for users who will interact with the system</a:t>
            </a:r>
          </a:p>
          <a:p>
            <a:r>
              <a:rPr lang="en-US" dirty="0"/>
              <a:t>Online documentation</a:t>
            </a:r>
          </a:p>
          <a:p>
            <a:pPr lvl="1"/>
            <a:r>
              <a:rPr lang="en-US" dirty="0"/>
              <a:t>Provides immediate help when users have questions or encounter problems</a:t>
            </a:r>
            <a:endParaRPr lang="en-IN" dirty="0"/>
          </a:p>
          <a:p>
            <a:pPr lvl="1"/>
            <a:endParaRPr lang="en-US" dirty="0"/>
          </a:p>
        </p:txBody>
      </p:sp>
      <p:sp>
        <p:nvSpPr>
          <p:cNvPr id="7" name="Footer Placeholder 6">
            <a:extLst>
              <a:ext uri="{FF2B5EF4-FFF2-40B4-BE49-F238E27FC236}">
                <a16:creationId xmlns:a16="http://schemas.microsoft.com/office/drawing/2014/main" id="{2FA8CE64-1C2D-4450-8CFD-724DB0C99AF3}"/>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63492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(1 of 17)</a:t>
            </a:r>
          </a:p>
        </p:txBody>
      </p:sp>
      <p:sp>
        <p:nvSpPr>
          <p:cNvPr id="9" name="Content Placeholder 8">
            <a:extLst>
              <a:ext uri="{FF2B5EF4-FFF2-40B4-BE49-F238E27FC236}">
                <a16:creationId xmlns:a16="http://schemas.microsoft.com/office/drawing/2014/main" id="{32D9F9CC-76AA-4415-A9C0-8D1C64F1A4FA}"/>
              </a:ext>
            </a:extLst>
          </p:cNvPr>
          <p:cNvSpPr>
            <a:spLocks noGrp="1"/>
          </p:cNvSpPr>
          <p:nvPr>
            <p:ph idx="1"/>
          </p:nvPr>
        </p:nvSpPr>
        <p:spPr/>
        <p:txBody>
          <a:bodyPr/>
          <a:lstStyle/>
          <a:p>
            <a:r>
              <a:rPr lang="en-US" dirty="0"/>
              <a:t>After system testing is complete, the results are presented to the management</a:t>
            </a:r>
          </a:p>
          <a:p>
            <a:pPr lvl="1"/>
            <a:r>
              <a:rPr lang="en-US" dirty="0"/>
              <a:t>Test results should be described</a:t>
            </a:r>
          </a:p>
          <a:p>
            <a:pPr lvl="1"/>
            <a:r>
              <a:rPr lang="en-US" dirty="0"/>
              <a:t>Status of all required documentation should be updated</a:t>
            </a:r>
          </a:p>
          <a:p>
            <a:pPr lvl="1"/>
            <a:r>
              <a:rPr lang="en-US" dirty="0"/>
              <a:t>Input from users who participated in system testing should be summarized</a:t>
            </a:r>
          </a:p>
          <a:p>
            <a:pPr lvl="1"/>
            <a:r>
              <a:rPr lang="en-US" dirty="0"/>
              <a:t>Detailed time schedules, cost estimates, and staffing requirements for making the system fully operational should be provided</a:t>
            </a:r>
          </a:p>
          <a:p>
            <a:endParaRPr lang="en-US" dirty="0"/>
          </a:p>
        </p:txBody>
      </p:sp>
      <p:sp>
        <p:nvSpPr>
          <p:cNvPr id="8" name="Footer Placeholder 7">
            <a:extLst>
              <a:ext uri="{FF2B5EF4-FFF2-40B4-BE49-F238E27FC236}">
                <a16:creationId xmlns:a16="http://schemas.microsoft.com/office/drawing/2014/main" id="{9D3ADEE6-09EE-4567-93A7-BB8AAAECEBEF}"/>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426598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(2 of 17)</a:t>
            </a:r>
          </a:p>
        </p:txBody>
      </p:sp>
      <p:sp>
        <p:nvSpPr>
          <p:cNvPr id="9" name="Content Placeholder 8">
            <a:extLst>
              <a:ext uri="{FF2B5EF4-FFF2-40B4-BE49-F238E27FC236}">
                <a16:creationId xmlns:a16="http://schemas.microsoft.com/office/drawing/2014/main" id="{109F964A-78E0-4FA5-B3B8-51F0C9BD0935}"/>
              </a:ext>
            </a:extLst>
          </p:cNvPr>
          <p:cNvSpPr>
            <a:spLocks noGrp="1"/>
          </p:cNvSpPr>
          <p:nvPr>
            <p:ph idx="1"/>
          </p:nvPr>
        </p:nvSpPr>
        <p:spPr/>
        <p:txBody>
          <a:bodyPr/>
          <a:lstStyle/>
          <a:p>
            <a:r>
              <a:rPr lang="en-US" dirty="0"/>
              <a:t>Installation tasks </a:t>
            </a:r>
          </a:p>
          <a:p>
            <a:pPr lvl="1"/>
            <a:r>
              <a:rPr lang="en-US" dirty="0"/>
              <a:t>Prepare a separate operational and test environment</a:t>
            </a:r>
          </a:p>
          <a:p>
            <a:pPr lvl="1"/>
            <a:r>
              <a:rPr lang="en-US" dirty="0"/>
              <a:t>Perform system changeover</a:t>
            </a:r>
          </a:p>
          <a:p>
            <a:pPr lvl="1"/>
            <a:r>
              <a:rPr lang="en-US" dirty="0"/>
              <a:t>Perform data conversion</a:t>
            </a:r>
          </a:p>
          <a:p>
            <a:pPr lvl="1"/>
            <a:r>
              <a:rPr lang="en-US" dirty="0"/>
              <a:t>Carry out a post-implementation tasks </a:t>
            </a:r>
          </a:p>
        </p:txBody>
      </p:sp>
      <p:sp>
        <p:nvSpPr>
          <p:cNvPr id="8" name="Footer Placeholder 7">
            <a:extLst>
              <a:ext uri="{FF2B5EF4-FFF2-40B4-BE49-F238E27FC236}">
                <a16:creationId xmlns:a16="http://schemas.microsoft.com/office/drawing/2014/main" id="{4D7A9647-937F-42A8-8A9E-7AA9A092F5C1}"/>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505380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(3 of 17)</a:t>
            </a:r>
          </a:p>
        </p:txBody>
      </p:sp>
      <p:sp>
        <p:nvSpPr>
          <p:cNvPr id="9" name="Content Placeholder 8">
            <a:extLst>
              <a:ext uri="{FF2B5EF4-FFF2-40B4-BE49-F238E27FC236}">
                <a16:creationId xmlns:a16="http://schemas.microsoft.com/office/drawing/2014/main" id="{006D85F5-7C71-471A-917D-D9FDCB85A2DA}"/>
              </a:ext>
            </a:extLst>
          </p:cNvPr>
          <p:cNvSpPr>
            <a:spLocks noGrp="1"/>
          </p:cNvSpPr>
          <p:nvPr>
            <p:ph idx="1"/>
          </p:nvPr>
        </p:nvSpPr>
        <p:spPr/>
        <p:txBody>
          <a:bodyPr/>
          <a:lstStyle/>
          <a:p>
            <a:r>
              <a:rPr lang="en-US" dirty="0"/>
              <a:t>Operational and test environments</a:t>
            </a:r>
          </a:p>
          <a:p>
            <a:pPr lvl="1"/>
            <a:r>
              <a:rPr lang="en-US" dirty="0"/>
              <a:t>Operational environment: actual system operation environment </a:t>
            </a:r>
          </a:p>
          <a:p>
            <a:pPr lvl="1"/>
            <a:r>
              <a:rPr lang="en-US" dirty="0"/>
              <a:t>Test environment: environment that analysts and programmers use to develop and maintain programs</a:t>
            </a:r>
          </a:p>
          <a:p>
            <a:pPr lvl="2"/>
            <a:r>
              <a:rPr lang="en-US" dirty="0"/>
              <a:t>A separate test environment is necessary to maintain system security and integrity and protect the operational environment</a:t>
            </a:r>
          </a:p>
          <a:p>
            <a:endParaRPr lang="en-US" dirty="0"/>
          </a:p>
        </p:txBody>
      </p:sp>
      <p:sp>
        <p:nvSpPr>
          <p:cNvPr id="8" name="Footer Placeholder 7">
            <a:extLst>
              <a:ext uri="{FF2B5EF4-FFF2-40B4-BE49-F238E27FC236}">
                <a16:creationId xmlns:a16="http://schemas.microsoft.com/office/drawing/2014/main" id="{EADA34BC-ED8A-463E-AEB9-2D8F714DD1BF}"/>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74330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(4 of 17)</a:t>
            </a:r>
          </a:p>
        </p:txBody>
      </p:sp>
      <p:pic>
        <p:nvPicPr>
          <p:cNvPr id="19458" name="Picture 2" descr="There is a box on the left which is labeled IT staff test environment. The box has three layers. Starting from the top, the layers are labeled as follows:&#10; Test data&#10; Procedures&#10; Programs  &#10;&#10;Beside this box, is another box which is labeled users operational environemnt. The box has three layers. Starting from the top, the layers are labeled as follows:&#10; Test data&#10; Procedures&#10; Programs &#10;&#10;Three arrows originate from the box on the left from each of the levels and point to their corresponding levels on the box on the right. &#10;" title="FIGURE 11-25 The test environment versus the operational environment. Notice that access to the test environment is limited to IT staff, while the operational environment 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432" y="1752600"/>
            <a:ext cx="7689135" cy="3221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990599" y="5044671"/>
            <a:ext cx="7162800" cy="738664"/>
          </a:xfrm>
          <a:prstGeom prst="rect">
            <a:avLst/>
          </a:prstGeom>
        </p:spPr>
        <p:txBody>
          <a:bodyPr wrap="square">
            <a:spAutoFit/>
          </a:bodyPr>
          <a:lstStyle/>
          <a:p>
            <a:r>
              <a:rPr lang="en-US" sz="1400" b="1" dirty="0"/>
              <a:t>FIGURE 11-25 </a:t>
            </a:r>
            <a:r>
              <a:rPr lang="en-US" sz="1400" dirty="0"/>
              <a:t>The test environment versus the operational environment. Notice that access to the test environment is limited to IT staff, while the operational environment is</a:t>
            </a:r>
          </a:p>
          <a:p>
            <a:r>
              <a:rPr lang="en-US" sz="1400" dirty="0"/>
              <a:t>restricted to users. </a:t>
            </a:r>
          </a:p>
        </p:txBody>
      </p:sp>
      <p:sp>
        <p:nvSpPr>
          <p:cNvPr id="7" name="Footer Placeholder 6">
            <a:extLst>
              <a:ext uri="{FF2B5EF4-FFF2-40B4-BE49-F238E27FC236}">
                <a16:creationId xmlns:a16="http://schemas.microsoft.com/office/drawing/2014/main" id="{442AE859-C03F-4F2B-B8FF-98A2F64515CA}"/>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164269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(5 of 17)</a:t>
            </a:r>
          </a:p>
        </p:txBody>
      </p:sp>
      <p:sp>
        <p:nvSpPr>
          <p:cNvPr id="19458" name="Text Placeholder 2"/>
          <p:cNvSpPr>
            <a:spLocks noGrp="1"/>
          </p:cNvSpPr>
          <p:nvPr>
            <p:ph idx="1"/>
          </p:nvPr>
        </p:nvSpPr>
        <p:spPr/>
        <p:txBody>
          <a:bodyPr>
            <a:normAutofit lnSpcReduction="10000"/>
          </a:bodyPr>
          <a:lstStyle/>
          <a:p>
            <a:r>
              <a:rPr lang="en-US" dirty="0"/>
              <a:t>System changeover</a:t>
            </a:r>
          </a:p>
          <a:p>
            <a:pPr lvl="1"/>
            <a:r>
              <a:rPr lang="en-US" dirty="0"/>
              <a:t>Process of putting the new information system online and retiring the old system</a:t>
            </a:r>
          </a:p>
          <a:p>
            <a:pPr lvl="1"/>
            <a:r>
              <a:rPr lang="en-US" dirty="0"/>
              <a:t>Can be rapid or slow, depending on the method</a:t>
            </a:r>
          </a:p>
          <a:p>
            <a:r>
              <a:rPr lang="en-US" dirty="0"/>
              <a:t>Types</a:t>
            </a:r>
          </a:p>
          <a:p>
            <a:pPr lvl="1"/>
            <a:r>
              <a:rPr lang="en-US" dirty="0"/>
              <a:t>Direct cutover</a:t>
            </a:r>
          </a:p>
          <a:p>
            <a:pPr lvl="1"/>
            <a:r>
              <a:rPr lang="en-US" dirty="0"/>
              <a:t>Parallel operation</a:t>
            </a:r>
          </a:p>
          <a:p>
            <a:pPr lvl="1"/>
            <a:r>
              <a:rPr lang="en-US" dirty="0"/>
              <a:t>Pilot operation</a:t>
            </a:r>
          </a:p>
          <a:p>
            <a:pPr lvl="1"/>
            <a:r>
              <a:rPr lang="en-US" dirty="0"/>
              <a:t>Phased operation</a:t>
            </a:r>
          </a:p>
        </p:txBody>
      </p:sp>
      <p:sp>
        <p:nvSpPr>
          <p:cNvPr id="5" name="Footer Placeholder 4">
            <a:extLst>
              <a:ext uri="{FF2B5EF4-FFF2-40B4-BE49-F238E27FC236}">
                <a16:creationId xmlns:a16="http://schemas.microsoft.com/office/drawing/2014/main" id="{11936B0A-8A0B-43CF-81AF-0B3E4B2BE8E5}"/>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0197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Assurance (1 of 5)</a:t>
            </a:r>
          </a:p>
        </p:txBody>
      </p:sp>
      <p:sp>
        <p:nvSpPr>
          <p:cNvPr id="19458" name="Text Placeholder 2"/>
          <p:cNvSpPr>
            <a:spLocks noGrp="1"/>
          </p:cNvSpPr>
          <p:nvPr>
            <p:ph idx="1"/>
          </p:nvPr>
        </p:nvSpPr>
        <p:spPr/>
        <p:txBody>
          <a:bodyPr>
            <a:noAutofit/>
          </a:bodyPr>
          <a:lstStyle/>
          <a:p>
            <a:r>
              <a:rPr lang="en-US" dirty="0"/>
              <a:t>Competitive business environment</a:t>
            </a:r>
          </a:p>
          <a:p>
            <a:pPr lvl="1"/>
            <a:r>
              <a:rPr lang="en-US" dirty="0"/>
              <a:t>Companies are intensely concerned with the quality of their products and services</a:t>
            </a:r>
          </a:p>
          <a:p>
            <a:r>
              <a:rPr lang="en-US" dirty="0"/>
              <a:t>Objective </a:t>
            </a:r>
          </a:p>
          <a:p>
            <a:pPr lvl="1"/>
            <a:r>
              <a:rPr lang="en-US" dirty="0"/>
              <a:t>Avoid problems or identify them ASAP</a:t>
            </a:r>
          </a:p>
          <a:p>
            <a:r>
              <a:rPr lang="en-US" dirty="0"/>
              <a:t>Poor quality can result from:</a:t>
            </a:r>
          </a:p>
          <a:p>
            <a:pPr lvl="1"/>
            <a:r>
              <a:rPr lang="en-US" dirty="0"/>
              <a:t>Inaccurate requirements</a:t>
            </a:r>
          </a:p>
          <a:p>
            <a:pPr lvl="1"/>
            <a:r>
              <a:rPr lang="en-US" dirty="0"/>
              <a:t>Design problems and coding errors</a:t>
            </a:r>
          </a:p>
          <a:p>
            <a:pPr lvl="1"/>
            <a:r>
              <a:rPr lang="en-US" dirty="0"/>
              <a:t>Faulty documentation and ineffective testing</a:t>
            </a:r>
          </a:p>
        </p:txBody>
      </p:sp>
      <p:sp>
        <p:nvSpPr>
          <p:cNvPr id="5" name="Footer Placeholder 4">
            <a:extLst>
              <a:ext uri="{FF2B5EF4-FFF2-40B4-BE49-F238E27FC236}">
                <a16:creationId xmlns:a16="http://schemas.microsoft.com/office/drawing/2014/main" id="{5660C803-789E-4A20-B15F-FE5802DF2DA1}"/>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(6 of 17)</a:t>
            </a:r>
          </a:p>
        </p:txBody>
      </p:sp>
      <p:sp>
        <p:nvSpPr>
          <p:cNvPr id="7" name="Text Placeholder 2"/>
          <p:cNvSpPr>
            <a:spLocks noGrp="1"/>
          </p:cNvSpPr>
          <p:nvPr>
            <p:ph idx="1"/>
          </p:nvPr>
        </p:nvSpPr>
        <p:spPr/>
        <p:txBody>
          <a:bodyPr/>
          <a:lstStyle/>
          <a:p>
            <a:r>
              <a:rPr lang="en-US" dirty="0"/>
              <a:t>Direct cutover</a:t>
            </a:r>
          </a:p>
          <a:p>
            <a:pPr lvl="1"/>
            <a:r>
              <a:rPr lang="en-US" dirty="0"/>
              <a:t>Enables changeover when the new system becomes operational</a:t>
            </a:r>
          </a:p>
          <a:p>
            <a:pPr lvl="1"/>
            <a:r>
              <a:rPr lang="en-US" dirty="0"/>
              <a:t>Least expensive changeover method</a:t>
            </a:r>
          </a:p>
          <a:p>
            <a:pPr lvl="2"/>
            <a:r>
              <a:rPr lang="en-US" dirty="0"/>
              <a:t>IT group has to operate and maintain only one system at a time</a:t>
            </a:r>
          </a:p>
        </p:txBody>
      </p:sp>
      <p:sp>
        <p:nvSpPr>
          <p:cNvPr id="5" name="Footer Placeholder 4">
            <a:extLst>
              <a:ext uri="{FF2B5EF4-FFF2-40B4-BE49-F238E27FC236}">
                <a16:creationId xmlns:a16="http://schemas.microsoft.com/office/drawing/2014/main" id="{D23F1AFB-F960-4418-B39E-61EF0731A5E7}"/>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554507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(7 of 17)</a:t>
            </a:r>
          </a:p>
        </p:txBody>
      </p:sp>
      <p:sp>
        <p:nvSpPr>
          <p:cNvPr id="7" name="Text Placeholder 2"/>
          <p:cNvSpPr>
            <a:spLocks noGrp="1"/>
          </p:cNvSpPr>
          <p:nvPr>
            <p:ph idx="1"/>
          </p:nvPr>
        </p:nvSpPr>
        <p:spPr/>
        <p:txBody>
          <a:bodyPr/>
          <a:lstStyle/>
          <a:p>
            <a:r>
              <a:rPr lang="en-US" dirty="0"/>
              <a:t>Parallel operation</a:t>
            </a:r>
          </a:p>
          <a:p>
            <a:pPr lvl="1"/>
            <a:r>
              <a:rPr lang="en-US" dirty="0"/>
              <a:t>Both the old and the new information systems operate fully for a specified period</a:t>
            </a:r>
          </a:p>
          <a:p>
            <a:pPr lvl="1"/>
            <a:r>
              <a:rPr lang="en-US" dirty="0"/>
              <a:t>Advantage: lower level of risk </a:t>
            </a:r>
          </a:p>
          <a:p>
            <a:pPr lvl="2"/>
            <a:r>
              <a:rPr lang="en-US" dirty="0"/>
              <a:t>The old system can be used as a backup</a:t>
            </a:r>
          </a:p>
          <a:p>
            <a:pPr lvl="1"/>
            <a:r>
              <a:rPr lang="en-US" dirty="0"/>
              <a:t>Not practical if the old and new systems are incompatible</a:t>
            </a:r>
          </a:p>
        </p:txBody>
      </p:sp>
      <p:sp>
        <p:nvSpPr>
          <p:cNvPr id="5" name="Footer Placeholder 4">
            <a:extLst>
              <a:ext uri="{FF2B5EF4-FFF2-40B4-BE49-F238E27FC236}">
                <a16:creationId xmlns:a16="http://schemas.microsoft.com/office/drawing/2014/main" id="{BC389529-6343-44C0-B3E6-184FB7C13DFA}"/>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045195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(8 of 17)</a:t>
            </a:r>
          </a:p>
        </p:txBody>
      </p:sp>
      <p:sp>
        <p:nvSpPr>
          <p:cNvPr id="7" name="Text Placeholder 2"/>
          <p:cNvSpPr>
            <a:spLocks noGrp="1"/>
          </p:cNvSpPr>
          <p:nvPr>
            <p:ph idx="1"/>
          </p:nvPr>
        </p:nvSpPr>
        <p:spPr/>
        <p:txBody>
          <a:bodyPr/>
          <a:lstStyle/>
          <a:p>
            <a:r>
              <a:rPr lang="en-US" dirty="0"/>
              <a:t>Pilot operation</a:t>
            </a:r>
          </a:p>
          <a:p>
            <a:pPr lvl="1"/>
            <a:r>
              <a:rPr lang="en-US" dirty="0"/>
              <a:t>Implements the complete new system at a selected location of the company </a:t>
            </a:r>
          </a:p>
          <a:p>
            <a:pPr lvl="1"/>
            <a:r>
              <a:rPr lang="en-US" dirty="0"/>
              <a:t>Pilot site: group that uses the new system first </a:t>
            </a:r>
          </a:p>
          <a:p>
            <a:pPr lvl="1"/>
            <a:r>
              <a:rPr lang="en-US" dirty="0"/>
              <a:t>Reduces the risk of system failure</a:t>
            </a:r>
          </a:p>
          <a:p>
            <a:pPr lvl="1"/>
            <a:r>
              <a:rPr lang="en-US" dirty="0"/>
              <a:t>Less expensive than a parallel operation</a:t>
            </a:r>
          </a:p>
        </p:txBody>
      </p:sp>
      <p:sp>
        <p:nvSpPr>
          <p:cNvPr id="5" name="Footer Placeholder 4">
            <a:extLst>
              <a:ext uri="{FF2B5EF4-FFF2-40B4-BE49-F238E27FC236}">
                <a16:creationId xmlns:a16="http://schemas.microsoft.com/office/drawing/2014/main" id="{2FEC65A9-14F3-463D-A10C-CC68E789091D}"/>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638996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(9 of 17)</a:t>
            </a:r>
          </a:p>
        </p:txBody>
      </p:sp>
      <p:sp>
        <p:nvSpPr>
          <p:cNvPr id="7" name="Text Placeholder 2"/>
          <p:cNvSpPr>
            <a:spLocks noGrp="1"/>
          </p:cNvSpPr>
          <p:nvPr>
            <p:ph idx="1"/>
          </p:nvPr>
        </p:nvSpPr>
        <p:spPr/>
        <p:txBody>
          <a:bodyPr/>
          <a:lstStyle/>
          <a:p>
            <a:r>
              <a:rPr lang="en-US" dirty="0"/>
              <a:t>Phased operation</a:t>
            </a:r>
          </a:p>
          <a:p>
            <a:pPr lvl="1"/>
            <a:r>
              <a:rPr lang="en-US" dirty="0"/>
              <a:t>Implements the new system in stages, or modules</a:t>
            </a:r>
          </a:p>
          <a:p>
            <a:pPr lvl="1"/>
            <a:r>
              <a:rPr lang="en-US" dirty="0"/>
              <a:t>Combines direct cutover and parallel operation to reduce risks and costs</a:t>
            </a:r>
          </a:p>
          <a:p>
            <a:pPr lvl="2"/>
            <a:r>
              <a:rPr lang="en-US" dirty="0"/>
              <a:t>Only a part of the system is given to all users</a:t>
            </a:r>
          </a:p>
          <a:p>
            <a:pPr lvl="1"/>
            <a:r>
              <a:rPr lang="en-US" dirty="0"/>
              <a:t>Risk of errors or failures is limited to the implemented module only</a:t>
            </a:r>
          </a:p>
          <a:p>
            <a:pPr lvl="1"/>
            <a:r>
              <a:rPr lang="en-US" dirty="0"/>
              <a:t>Less expensive than full parallel operation</a:t>
            </a:r>
          </a:p>
        </p:txBody>
      </p:sp>
      <p:sp>
        <p:nvSpPr>
          <p:cNvPr id="5" name="Footer Placeholder 4">
            <a:extLst>
              <a:ext uri="{FF2B5EF4-FFF2-40B4-BE49-F238E27FC236}">
                <a16:creationId xmlns:a16="http://schemas.microsoft.com/office/drawing/2014/main" id="{7ACC8AC8-CE06-4F78-85EC-615DD5E760C2}"/>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294960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(10 of 17)</a:t>
            </a:r>
          </a:p>
        </p:txBody>
      </p:sp>
      <p:pic>
        <p:nvPicPr>
          <p:cNvPr id="26626" name="Picture 2" descr="FIGURE 11-27 Relative risk and cost characteristics of the four changeover methods. &#10;&#10;The image shows a rectangular box which contains gridlines. There are three markings on the left side of the box. The bottom marking is labeled low. The marking in the middle is labeled medium and the top most marking is labeled high. There is an upward pointed arrow is placed parallel to the left side of the box. This arrow is labeled risk.&#10;There are three markings on the bottom of the box. The marking on the left side is labeled low. The marking in the middle is labeled medium. The marking on the right side is labeled high. There is an arrow parallel to the bottom of the box, which points to the right. This arrow is labeled cost. &#10;There are four ovals inside the box. The oval on the top left corner of the box is labeled direct cutover. There are two ovals placed next to each other just below the center of the box. The two ovals are labeled pilot operations and phased operation. The oval on the bottom-right corner of the box is labeled parallel operation.&#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1722" y="1833340"/>
            <a:ext cx="6939356" cy="3730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916106" y="5715000"/>
            <a:ext cx="7450588" cy="307777"/>
          </a:xfrm>
          <a:prstGeom prst="rect">
            <a:avLst/>
          </a:prstGeom>
        </p:spPr>
        <p:txBody>
          <a:bodyPr wrap="square">
            <a:spAutoFit/>
          </a:bodyPr>
          <a:lstStyle/>
          <a:p>
            <a:pPr algn="ctr"/>
            <a:r>
              <a:rPr lang="en-US" sz="1400" b="1" dirty="0"/>
              <a:t>FIGURE 11-27 </a:t>
            </a:r>
            <a:r>
              <a:rPr lang="en-US" sz="1400" dirty="0"/>
              <a:t>Relative risk and cost characteristics of the four changeover methods. </a:t>
            </a:r>
          </a:p>
        </p:txBody>
      </p:sp>
      <p:sp>
        <p:nvSpPr>
          <p:cNvPr id="7" name="Footer Placeholder 6">
            <a:extLst>
              <a:ext uri="{FF2B5EF4-FFF2-40B4-BE49-F238E27FC236}">
                <a16:creationId xmlns:a16="http://schemas.microsoft.com/office/drawing/2014/main" id="{AE44FC3C-29D6-4F77-9B4A-55D32D5D2D94}"/>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872275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(11 of 17)</a:t>
            </a:r>
          </a:p>
        </p:txBody>
      </p:sp>
      <p:sp>
        <p:nvSpPr>
          <p:cNvPr id="9" name="Content Placeholder 8">
            <a:extLst>
              <a:ext uri="{FF2B5EF4-FFF2-40B4-BE49-F238E27FC236}">
                <a16:creationId xmlns:a16="http://schemas.microsoft.com/office/drawing/2014/main" id="{E8C80C42-BE24-4612-8359-5FD0FBAAF05D}"/>
              </a:ext>
            </a:extLst>
          </p:cNvPr>
          <p:cNvSpPr>
            <a:spLocks noGrp="1"/>
          </p:cNvSpPr>
          <p:nvPr>
            <p:ph idx="1"/>
          </p:nvPr>
        </p:nvSpPr>
        <p:spPr/>
        <p:txBody>
          <a:bodyPr>
            <a:noAutofit/>
          </a:bodyPr>
          <a:lstStyle/>
          <a:p>
            <a:r>
              <a:rPr lang="en-US" dirty="0"/>
              <a:t>Data conversion </a:t>
            </a:r>
          </a:p>
          <a:p>
            <a:pPr lvl="1"/>
            <a:r>
              <a:rPr lang="en-US" dirty="0"/>
              <a:t>Process in which existing data is loaded on to a new system</a:t>
            </a:r>
          </a:p>
          <a:p>
            <a:r>
              <a:rPr lang="en-US" dirty="0"/>
              <a:t>Strategies</a:t>
            </a:r>
          </a:p>
          <a:p>
            <a:pPr lvl="1"/>
            <a:r>
              <a:rPr lang="en-US" dirty="0"/>
              <a:t>Automate data conversion process if possible</a:t>
            </a:r>
          </a:p>
          <a:p>
            <a:pPr lvl="1"/>
            <a:r>
              <a:rPr lang="en-US" dirty="0"/>
              <a:t>Old systems may be able to export data in ASCII or ODBC (Open Database Connectivity)</a:t>
            </a:r>
          </a:p>
          <a:p>
            <a:pPr lvl="1"/>
            <a:r>
              <a:rPr lang="en-US" dirty="0"/>
              <a:t>If a standard format is not available, develop a program to extract the data and convert it to an acceptable format</a:t>
            </a:r>
          </a:p>
          <a:p>
            <a:endParaRPr lang="en-US" dirty="0"/>
          </a:p>
        </p:txBody>
      </p:sp>
      <p:sp>
        <p:nvSpPr>
          <p:cNvPr id="8" name="Footer Placeholder 7">
            <a:extLst>
              <a:ext uri="{FF2B5EF4-FFF2-40B4-BE49-F238E27FC236}">
                <a16:creationId xmlns:a16="http://schemas.microsoft.com/office/drawing/2014/main" id="{8FC51C06-98D7-4CF0-87F4-0AD6800C5A71}"/>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954102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(12 of 17)</a:t>
            </a:r>
          </a:p>
        </p:txBody>
      </p:sp>
      <p:sp>
        <p:nvSpPr>
          <p:cNvPr id="5" name="Content Placeholder 4"/>
          <p:cNvSpPr>
            <a:spLocks noGrp="1"/>
          </p:cNvSpPr>
          <p:nvPr>
            <p:ph idx="1"/>
          </p:nvPr>
        </p:nvSpPr>
        <p:spPr/>
        <p:txBody>
          <a:bodyPr/>
          <a:lstStyle/>
          <a:p>
            <a:r>
              <a:rPr lang="en-US" dirty="0"/>
              <a:t>Security and controls</a:t>
            </a:r>
          </a:p>
          <a:p>
            <a:pPr lvl="1"/>
            <a:r>
              <a:rPr lang="en-US" dirty="0"/>
              <a:t>Maintain strict input controls during the conversion process</a:t>
            </a:r>
          </a:p>
          <a:p>
            <a:pPr lvl="1"/>
            <a:r>
              <a:rPr lang="en-US" dirty="0"/>
              <a:t>Ensure that all system control measures are in place and operational to protect data from unauthorized access and to help prevent erroneous input</a:t>
            </a:r>
          </a:p>
          <a:p>
            <a:pPr lvl="1"/>
            <a:r>
              <a:rPr lang="en-US" dirty="0"/>
              <a:t>Ensure that error-free data is fed into the new system</a:t>
            </a:r>
          </a:p>
        </p:txBody>
      </p:sp>
      <p:sp>
        <p:nvSpPr>
          <p:cNvPr id="7" name="Footer Placeholder 6">
            <a:extLst>
              <a:ext uri="{FF2B5EF4-FFF2-40B4-BE49-F238E27FC236}">
                <a16:creationId xmlns:a16="http://schemas.microsoft.com/office/drawing/2014/main" id="{FB47342A-C97E-45AB-84F6-99C488C91B4F}"/>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608103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(13 of 17)</a:t>
            </a:r>
          </a:p>
        </p:txBody>
      </p:sp>
      <p:sp>
        <p:nvSpPr>
          <p:cNvPr id="9" name="Content Placeholder 8">
            <a:extLst>
              <a:ext uri="{FF2B5EF4-FFF2-40B4-BE49-F238E27FC236}">
                <a16:creationId xmlns:a16="http://schemas.microsoft.com/office/drawing/2014/main" id="{172AEE63-D646-44B5-A269-81866438CBF4}"/>
              </a:ext>
            </a:extLst>
          </p:cNvPr>
          <p:cNvSpPr>
            <a:spLocks noGrp="1"/>
          </p:cNvSpPr>
          <p:nvPr>
            <p:ph idx="1"/>
          </p:nvPr>
        </p:nvSpPr>
        <p:spPr/>
        <p:txBody>
          <a:bodyPr/>
          <a:lstStyle/>
          <a:p>
            <a:r>
              <a:rPr lang="en-US" dirty="0"/>
              <a:t>Training plan</a:t>
            </a:r>
          </a:p>
          <a:p>
            <a:pPr lvl="1"/>
            <a:r>
              <a:rPr lang="en-US" dirty="0"/>
              <a:t>Identify who should receive training and what training is required</a:t>
            </a:r>
          </a:p>
          <a:p>
            <a:pPr lvl="2"/>
            <a:r>
              <a:rPr lang="en-US" dirty="0"/>
              <a:t>Organization should be observed carefully to determine how the system will support business operations, and who will be involved or affected</a:t>
            </a:r>
          </a:p>
          <a:p>
            <a:pPr lvl="1"/>
            <a:r>
              <a:rPr lang="en-US" dirty="0"/>
              <a:t>Main groups for training</a:t>
            </a:r>
          </a:p>
          <a:p>
            <a:pPr lvl="2"/>
            <a:r>
              <a:rPr lang="en-US" dirty="0"/>
              <a:t>Users</a:t>
            </a:r>
          </a:p>
          <a:p>
            <a:pPr lvl="2"/>
            <a:r>
              <a:rPr lang="en-US" dirty="0"/>
              <a:t>Managers</a:t>
            </a:r>
          </a:p>
          <a:p>
            <a:pPr lvl="2"/>
            <a:r>
              <a:rPr lang="en-US" dirty="0"/>
              <a:t>IT staff</a:t>
            </a:r>
          </a:p>
        </p:txBody>
      </p:sp>
      <p:sp>
        <p:nvSpPr>
          <p:cNvPr id="8" name="Footer Placeholder 7">
            <a:extLst>
              <a:ext uri="{FF2B5EF4-FFF2-40B4-BE49-F238E27FC236}">
                <a16:creationId xmlns:a16="http://schemas.microsoft.com/office/drawing/2014/main" id="{92D28393-63B4-4AA0-8592-D8211B69A485}"/>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40133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(14 of 17)</a:t>
            </a:r>
          </a:p>
        </p:txBody>
      </p:sp>
      <p:sp>
        <p:nvSpPr>
          <p:cNvPr id="10" name="Content Placeholder 9"/>
          <p:cNvSpPr>
            <a:spLocks noGrp="1"/>
          </p:cNvSpPr>
          <p:nvPr>
            <p:ph idx="1"/>
          </p:nvPr>
        </p:nvSpPr>
        <p:spPr/>
        <p:txBody>
          <a:bodyPr>
            <a:normAutofit/>
          </a:bodyPr>
          <a:lstStyle/>
          <a:p>
            <a:r>
              <a:rPr lang="en-US" dirty="0"/>
              <a:t>Vendor training</a:t>
            </a:r>
          </a:p>
          <a:p>
            <a:pPr lvl="1"/>
            <a:r>
              <a:rPr lang="en-US" dirty="0"/>
              <a:t>Required if the system includes the purchase of hardware or software</a:t>
            </a:r>
          </a:p>
          <a:p>
            <a:r>
              <a:rPr lang="en-US" dirty="0"/>
              <a:t>Webinars, podcasts, and tutorials</a:t>
            </a:r>
          </a:p>
          <a:p>
            <a:pPr lvl="1"/>
            <a:r>
              <a:rPr lang="en-US" dirty="0"/>
              <a:t>Web-based training options</a:t>
            </a:r>
          </a:p>
          <a:p>
            <a:r>
              <a:rPr lang="en-US" dirty="0"/>
              <a:t>Outside training</a:t>
            </a:r>
          </a:p>
          <a:p>
            <a:pPr lvl="1"/>
            <a:r>
              <a:rPr lang="en-US" dirty="0"/>
              <a:t>Viable alternative if vendor training is not practical</a:t>
            </a:r>
            <a:endParaRPr lang="en-IN" dirty="0"/>
          </a:p>
        </p:txBody>
      </p:sp>
      <p:sp>
        <p:nvSpPr>
          <p:cNvPr id="8" name="Footer Placeholder 7">
            <a:extLst>
              <a:ext uri="{FF2B5EF4-FFF2-40B4-BE49-F238E27FC236}">
                <a16:creationId xmlns:a16="http://schemas.microsoft.com/office/drawing/2014/main" id="{E5C69488-6181-428E-83C3-A9A7B9177D6E}"/>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320990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(15 of 17)</a:t>
            </a:r>
          </a:p>
        </p:txBody>
      </p:sp>
      <p:sp>
        <p:nvSpPr>
          <p:cNvPr id="7" name="Content Placeholder 6"/>
          <p:cNvSpPr>
            <a:spLocks noGrp="1"/>
          </p:cNvSpPr>
          <p:nvPr>
            <p:ph idx="1"/>
          </p:nvPr>
        </p:nvSpPr>
        <p:spPr/>
        <p:txBody>
          <a:bodyPr>
            <a:noAutofit/>
          </a:bodyPr>
          <a:lstStyle/>
          <a:p>
            <a:r>
              <a:rPr lang="en-US" dirty="0"/>
              <a:t>Training tips</a:t>
            </a:r>
          </a:p>
          <a:p>
            <a:pPr lvl="1"/>
            <a:r>
              <a:rPr lang="en-US" dirty="0"/>
              <a:t>Train people in groups, with separate training programs for distinct groups</a:t>
            </a:r>
          </a:p>
          <a:p>
            <a:pPr lvl="1"/>
            <a:r>
              <a:rPr lang="en-US" dirty="0"/>
              <a:t>Select most effective place to conduct training</a:t>
            </a:r>
          </a:p>
          <a:p>
            <a:pPr lvl="1"/>
            <a:r>
              <a:rPr lang="en-US" dirty="0"/>
              <a:t>Provide for learning by hearing, seeing, and doing</a:t>
            </a:r>
          </a:p>
          <a:p>
            <a:pPr lvl="1"/>
            <a:r>
              <a:rPr lang="en-US" dirty="0"/>
              <a:t>Rely on previous trainees</a:t>
            </a:r>
          </a:p>
          <a:p>
            <a:r>
              <a:rPr lang="en-US" dirty="0"/>
              <a:t>Interactive training</a:t>
            </a:r>
          </a:p>
          <a:p>
            <a:pPr lvl="1"/>
            <a:r>
              <a:rPr lang="en-US" dirty="0"/>
              <a:t>Effective training is interactive, self-paced, and multimedia-based </a:t>
            </a:r>
          </a:p>
        </p:txBody>
      </p:sp>
      <p:sp>
        <p:nvSpPr>
          <p:cNvPr id="5" name="Footer Placeholder 4">
            <a:extLst>
              <a:ext uri="{FF2B5EF4-FFF2-40B4-BE49-F238E27FC236}">
                <a16:creationId xmlns:a16="http://schemas.microsoft.com/office/drawing/2014/main" id="{99197EA8-7262-4C4D-B5B4-9F05215E0F01}"/>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69318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Assurance (2 of 5)</a:t>
            </a:r>
          </a:p>
        </p:txBody>
      </p:sp>
      <p:sp>
        <p:nvSpPr>
          <p:cNvPr id="11" name="Text Placeholder 2"/>
          <p:cNvSpPr>
            <a:spLocks noGrp="1"/>
          </p:cNvSpPr>
          <p:nvPr>
            <p:ph idx="1"/>
          </p:nvPr>
        </p:nvSpPr>
        <p:spPr/>
        <p:txBody>
          <a:bodyPr>
            <a:noAutofit/>
          </a:bodyPr>
          <a:lstStyle/>
          <a:p>
            <a:r>
              <a:rPr lang="en-US" dirty="0"/>
              <a:t>Software engineering</a:t>
            </a:r>
          </a:p>
          <a:p>
            <a:pPr lvl="1"/>
            <a:r>
              <a:rPr lang="en-US" dirty="0"/>
              <a:t>Application of engineering principles to creation of complex, long-lived applications</a:t>
            </a:r>
          </a:p>
          <a:p>
            <a:r>
              <a:rPr lang="en-US" dirty="0"/>
              <a:t>Software Engineering Institute (SEI) at Carnegie Melon University</a:t>
            </a:r>
          </a:p>
          <a:p>
            <a:pPr lvl="1"/>
            <a:r>
              <a:rPr lang="en-US" dirty="0"/>
              <a:t>Provides quality standards and suggested procedures</a:t>
            </a:r>
          </a:p>
          <a:p>
            <a:pPr lvl="1"/>
            <a:r>
              <a:rPr lang="en-US" dirty="0"/>
              <a:t>Capability Maturity Model (CMM) aims to improve software quality, reduce development time, and cut costs</a:t>
            </a:r>
          </a:p>
        </p:txBody>
      </p:sp>
      <p:sp>
        <p:nvSpPr>
          <p:cNvPr id="5" name="Footer Placeholder 4">
            <a:extLst>
              <a:ext uri="{FF2B5EF4-FFF2-40B4-BE49-F238E27FC236}">
                <a16:creationId xmlns:a16="http://schemas.microsoft.com/office/drawing/2014/main" id="{464A6049-B8ED-4C58-975B-80F75C6FDCDE}"/>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347444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(16 of 17)</a:t>
            </a:r>
          </a:p>
        </p:txBody>
      </p:sp>
      <p:sp>
        <p:nvSpPr>
          <p:cNvPr id="7" name="Content Placeholder 6"/>
          <p:cNvSpPr>
            <a:spLocks noGrp="1"/>
          </p:cNvSpPr>
          <p:nvPr>
            <p:ph idx="1"/>
          </p:nvPr>
        </p:nvSpPr>
        <p:spPr/>
        <p:txBody>
          <a:bodyPr>
            <a:normAutofit/>
          </a:bodyPr>
          <a:lstStyle/>
          <a:p>
            <a:r>
              <a:rPr lang="en-US" dirty="0"/>
              <a:t>Online training</a:t>
            </a:r>
          </a:p>
          <a:p>
            <a:pPr lvl="1"/>
            <a:r>
              <a:rPr lang="en-US" dirty="0"/>
              <a:t>Sophisticated training systems offer interactive sessions</a:t>
            </a:r>
          </a:p>
          <a:p>
            <a:pPr lvl="1"/>
            <a:r>
              <a:rPr lang="en-US" dirty="0"/>
              <a:t>Training material should include a reference section</a:t>
            </a:r>
          </a:p>
          <a:p>
            <a:pPr lvl="1"/>
            <a:r>
              <a:rPr lang="en-US" dirty="0"/>
              <a:t>A full-scale test, or simulation must be conducted after the training is complete</a:t>
            </a:r>
            <a:endParaRPr lang="en-IN" dirty="0"/>
          </a:p>
        </p:txBody>
      </p:sp>
      <p:sp>
        <p:nvSpPr>
          <p:cNvPr id="5" name="Footer Placeholder 4">
            <a:extLst>
              <a:ext uri="{FF2B5EF4-FFF2-40B4-BE49-F238E27FC236}">
                <a16:creationId xmlns:a16="http://schemas.microsoft.com/office/drawing/2014/main" id="{4AC84272-6C62-46E9-9DF4-F5621F3AD439}"/>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075138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DFD9C-923C-4FBC-9ABD-DE45BCC4EF54}"/>
              </a:ext>
            </a:extLst>
          </p:cNvPr>
          <p:cNvSpPr>
            <a:spLocks noGrp="1"/>
          </p:cNvSpPr>
          <p:nvPr>
            <p:ph type="title"/>
          </p:nvPr>
        </p:nvSpPr>
        <p:spPr/>
        <p:txBody>
          <a:bodyPr/>
          <a:lstStyle/>
          <a:p>
            <a:r>
              <a:rPr lang="en-US" dirty="0"/>
              <a:t>Installation (17 of 17)</a:t>
            </a:r>
          </a:p>
        </p:txBody>
      </p:sp>
      <p:sp>
        <p:nvSpPr>
          <p:cNvPr id="3" name="Content Placeholder 2">
            <a:extLst>
              <a:ext uri="{FF2B5EF4-FFF2-40B4-BE49-F238E27FC236}">
                <a16:creationId xmlns:a16="http://schemas.microsoft.com/office/drawing/2014/main" id="{5F0582B9-0C3C-4392-9DA2-3A1F6323BED1}"/>
              </a:ext>
            </a:extLst>
          </p:cNvPr>
          <p:cNvSpPr>
            <a:spLocks noGrp="1"/>
          </p:cNvSpPr>
          <p:nvPr>
            <p:ph idx="1"/>
          </p:nvPr>
        </p:nvSpPr>
        <p:spPr/>
        <p:txBody>
          <a:bodyPr/>
          <a:lstStyle/>
          <a:p>
            <a:r>
              <a:rPr lang="en-US" dirty="0"/>
              <a:t>Post-implementation tasks </a:t>
            </a:r>
          </a:p>
          <a:p>
            <a:pPr lvl="1"/>
            <a:r>
              <a:rPr lang="en-US" dirty="0"/>
              <a:t>Prepare a post-implementation evaluation</a:t>
            </a:r>
          </a:p>
          <a:p>
            <a:pPr lvl="2"/>
            <a:r>
              <a:rPr lang="en-US" dirty="0"/>
              <a:t>Assesses overall quality </a:t>
            </a:r>
          </a:p>
          <a:p>
            <a:pPr lvl="1"/>
            <a:r>
              <a:rPr lang="en-US" dirty="0"/>
              <a:t>Deliver a final report to management</a:t>
            </a:r>
          </a:p>
          <a:p>
            <a:pPr lvl="2"/>
            <a:r>
              <a:rPr lang="en-US" dirty="0"/>
              <a:t>Marks the end of systems development work </a:t>
            </a:r>
          </a:p>
          <a:p>
            <a:endParaRPr lang="en-US" dirty="0"/>
          </a:p>
        </p:txBody>
      </p:sp>
      <p:sp>
        <p:nvSpPr>
          <p:cNvPr id="4" name="Footer Placeholder 3">
            <a:extLst>
              <a:ext uri="{FF2B5EF4-FFF2-40B4-BE49-F238E27FC236}">
                <a16:creationId xmlns:a16="http://schemas.microsoft.com/office/drawing/2014/main" id="{314F3C86-0BDE-41C0-8A54-7D293D2B0667}"/>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935715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DFD9C-923C-4FBC-9ABD-DE45BCC4EF54}"/>
              </a:ext>
            </a:extLst>
          </p:cNvPr>
          <p:cNvSpPr>
            <a:spLocks noGrp="1"/>
          </p:cNvSpPr>
          <p:nvPr>
            <p:ph type="title"/>
          </p:nvPr>
        </p:nvSpPr>
        <p:spPr/>
        <p:txBody>
          <a:bodyPr/>
          <a:lstStyle/>
          <a:p>
            <a:r>
              <a:rPr lang="en-US" dirty="0"/>
              <a:t>Summary (1 of 5) </a:t>
            </a:r>
          </a:p>
        </p:txBody>
      </p:sp>
      <p:sp>
        <p:nvSpPr>
          <p:cNvPr id="3" name="Content Placeholder 2">
            <a:extLst>
              <a:ext uri="{FF2B5EF4-FFF2-40B4-BE49-F238E27FC236}">
                <a16:creationId xmlns:a16="http://schemas.microsoft.com/office/drawing/2014/main" id="{5F0582B9-0C3C-4392-9DA2-3A1F6323BED1}"/>
              </a:ext>
            </a:extLst>
          </p:cNvPr>
          <p:cNvSpPr>
            <a:spLocks noGrp="1"/>
          </p:cNvSpPr>
          <p:nvPr>
            <p:ph idx="1"/>
          </p:nvPr>
        </p:nvSpPr>
        <p:spPr/>
        <p:txBody>
          <a:bodyPr/>
          <a:lstStyle/>
          <a:p>
            <a:r>
              <a:rPr lang="en-US" dirty="0"/>
              <a:t>Systems implementation phase </a:t>
            </a:r>
          </a:p>
          <a:p>
            <a:pPr lvl="1"/>
            <a:r>
              <a:rPr lang="en-US" dirty="0"/>
              <a:t>Consists of application development, testing, installation, and evaluation of the new </a:t>
            </a:r>
          </a:p>
          <a:p>
            <a:r>
              <a:rPr lang="en-US" dirty="0"/>
              <a:t>Each systems development approach has its own set of tools</a:t>
            </a:r>
          </a:p>
          <a:p>
            <a:pPr lvl="1"/>
            <a:r>
              <a:rPr lang="en-US" dirty="0"/>
              <a:t>Charts and diagrams </a:t>
            </a:r>
          </a:p>
          <a:p>
            <a:pPr lvl="1"/>
            <a:r>
              <a:rPr lang="en-US" dirty="0"/>
              <a:t>System developers can use more generic tools to help them translate the system logic into properly functioning program modules</a:t>
            </a:r>
          </a:p>
          <a:p>
            <a:pPr lvl="1"/>
            <a:endParaRPr lang="en-US" dirty="0"/>
          </a:p>
        </p:txBody>
      </p:sp>
      <p:sp>
        <p:nvSpPr>
          <p:cNvPr id="4" name="Footer Placeholder 3">
            <a:extLst>
              <a:ext uri="{FF2B5EF4-FFF2-40B4-BE49-F238E27FC236}">
                <a16:creationId xmlns:a16="http://schemas.microsoft.com/office/drawing/2014/main" id="{314F3C86-0BDE-41C0-8A54-7D293D2B0667}"/>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115574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DFD9C-923C-4FBC-9ABD-DE45BCC4EF54}"/>
              </a:ext>
            </a:extLst>
          </p:cNvPr>
          <p:cNvSpPr>
            <a:spLocks noGrp="1"/>
          </p:cNvSpPr>
          <p:nvPr>
            <p:ph type="title"/>
          </p:nvPr>
        </p:nvSpPr>
        <p:spPr/>
        <p:txBody>
          <a:bodyPr/>
          <a:lstStyle/>
          <a:p>
            <a:r>
              <a:rPr lang="en-US" dirty="0"/>
              <a:t>Summary (2 of 5) </a:t>
            </a:r>
          </a:p>
        </p:txBody>
      </p:sp>
      <p:sp>
        <p:nvSpPr>
          <p:cNvPr id="3" name="Content Placeholder 2">
            <a:extLst>
              <a:ext uri="{FF2B5EF4-FFF2-40B4-BE49-F238E27FC236}">
                <a16:creationId xmlns:a16="http://schemas.microsoft.com/office/drawing/2014/main" id="{5F0582B9-0C3C-4392-9DA2-3A1F6323BED1}"/>
              </a:ext>
            </a:extLst>
          </p:cNvPr>
          <p:cNvSpPr>
            <a:spLocks noGrp="1"/>
          </p:cNvSpPr>
          <p:nvPr>
            <p:ph idx="1"/>
          </p:nvPr>
        </p:nvSpPr>
        <p:spPr/>
        <p:txBody>
          <a:bodyPr/>
          <a:lstStyle/>
          <a:p>
            <a:r>
              <a:rPr lang="en-US" dirty="0"/>
              <a:t>Cohesion measures a module’s scope and processing characteristics</a:t>
            </a:r>
          </a:p>
          <a:p>
            <a:r>
              <a:rPr lang="en-US" dirty="0"/>
              <a:t>Coupling measures relationships and interdependence among modules</a:t>
            </a:r>
          </a:p>
          <a:p>
            <a:r>
              <a:rPr lang="en-US" dirty="0"/>
              <a:t>There are three steps used to create a structure chart</a:t>
            </a:r>
          </a:p>
          <a:p>
            <a:r>
              <a:rPr lang="en-US" dirty="0"/>
              <a:t>In agile development, the customer creates user stories describing required features and priority levels</a:t>
            </a:r>
          </a:p>
          <a:p>
            <a:pPr lvl="1"/>
            <a:endParaRPr lang="en-US" dirty="0"/>
          </a:p>
        </p:txBody>
      </p:sp>
      <p:sp>
        <p:nvSpPr>
          <p:cNvPr id="4" name="Footer Placeholder 3">
            <a:extLst>
              <a:ext uri="{FF2B5EF4-FFF2-40B4-BE49-F238E27FC236}">
                <a16:creationId xmlns:a16="http://schemas.microsoft.com/office/drawing/2014/main" id="{314F3C86-0BDE-41C0-8A54-7D293D2B0667}"/>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089200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DFD9C-923C-4FBC-9ABD-DE45BCC4EF54}"/>
              </a:ext>
            </a:extLst>
          </p:cNvPr>
          <p:cNvSpPr>
            <a:spLocks noGrp="1"/>
          </p:cNvSpPr>
          <p:nvPr>
            <p:ph type="title"/>
          </p:nvPr>
        </p:nvSpPr>
        <p:spPr/>
        <p:txBody>
          <a:bodyPr/>
          <a:lstStyle/>
          <a:p>
            <a:r>
              <a:rPr lang="en-US" dirty="0"/>
              <a:t>Summary (3 of 5) </a:t>
            </a:r>
          </a:p>
        </p:txBody>
      </p:sp>
      <p:sp>
        <p:nvSpPr>
          <p:cNvPr id="3" name="Content Placeholder 2">
            <a:extLst>
              <a:ext uri="{FF2B5EF4-FFF2-40B4-BE49-F238E27FC236}">
                <a16:creationId xmlns:a16="http://schemas.microsoft.com/office/drawing/2014/main" id="{5F0582B9-0C3C-4392-9DA2-3A1F6323BED1}"/>
              </a:ext>
            </a:extLst>
          </p:cNvPr>
          <p:cNvSpPr>
            <a:spLocks noGrp="1"/>
          </p:cNvSpPr>
          <p:nvPr>
            <p:ph idx="1"/>
          </p:nvPr>
        </p:nvSpPr>
        <p:spPr/>
        <p:txBody>
          <a:bodyPr>
            <a:noAutofit/>
          </a:bodyPr>
          <a:lstStyle/>
          <a:p>
            <a:r>
              <a:rPr lang="en-US" dirty="0"/>
              <a:t>Programmers perform desk checking, code review, and unit testing tasks during application development</a:t>
            </a:r>
          </a:p>
          <a:p>
            <a:r>
              <a:rPr lang="en-US" dirty="0"/>
              <a:t>In addition to system documentation, analysts and technical writers also prepare operations and user documentation</a:t>
            </a:r>
          </a:p>
          <a:p>
            <a:r>
              <a:rPr lang="en-US" dirty="0"/>
              <a:t>An operational environment for new information system is established separate from the test environment</a:t>
            </a:r>
          </a:p>
          <a:p>
            <a:pPr lvl="1"/>
            <a:endParaRPr lang="en-US" dirty="0"/>
          </a:p>
        </p:txBody>
      </p:sp>
      <p:sp>
        <p:nvSpPr>
          <p:cNvPr id="4" name="Footer Placeholder 3">
            <a:extLst>
              <a:ext uri="{FF2B5EF4-FFF2-40B4-BE49-F238E27FC236}">
                <a16:creationId xmlns:a16="http://schemas.microsoft.com/office/drawing/2014/main" id="{314F3C86-0BDE-41C0-8A54-7D293D2B0667}"/>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977828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DFD9C-923C-4FBC-9ABD-DE45BCC4EF54}"/>
              </a:ext>
            </a:extLst>
          </p:cNvPr>
          <p:cNvSpPr>
            <a:spLocks noGrp="1"/>
          </p:cNvSpPr>
          <p:nvPr>
            <p:ph type="title"/>
          </p:nvPr>
        </p:nvSpPr>
        <p:spPr/>
        <p:txBody>
          <a:bodyPr/>
          <a:lstStyle/>
          <a:p>
            <a:r>
              <a:rPr lang="en-US" dirty="0"/>
              <a:t>Summary (4 of 5) </a:t>
            </a:r>
          </a:p>
        </p:txBody>
      </p:sp>
      <p:sp>
        <p:nvSpPr>
          <p:cNvPr id="3" name="Content Placeholder 2">
            <a:extLst>
              <a:ext uri="{FF2B5EF4-FFF2-40B4-BE49-F238E27FC236}">
                <a16:creationId xmlns:a16="http://schemas.microsoft.com/office/drawing/2014/main" id="{5F0582B9-0C3C-4392-9DA2-3A1F6323BED1}"/>
              </a:ext>
            </a:extLst>
          </p:cNvPr>
          <p:cNvSpPr>
            <a:spLocks noGrp="1"/>
          </p:cNvSpPr>
          <p:nvPr>
            <p:ph idx="1"/>
          </p:nvPr>
        </p:nvSpPr>
        <p:spPr/>
        <p:txBody>
          <a:bodyPr>
            <a:noAutofit/>
          </a:bodyPr>
          <a:lstStyle/>
          <a:p>
            <a:r>
              <a:rPr lang="en-US" dirty="0"/>
              <a:t>System changeover is the process of putting the new system into operation</a:t>
            </a:r>
          </a:p>
          <a:p>
            <a:r>
              <a:rPr lang="en-US" dirty="0"/>
              <a:t>Data conversion often is necessary when installing a new information system</a:t>
            </a:r>
          </a:p>
          <a:p>
            <a:r>
              <a:rPr lang="en-US" dirty="0"/>
              <a:t>Everyone who interacts with the new information system should receive training appropriate to their skills</a:t>
            </a:r>
          </a:p>
          <a:p>
            <a:pPr lvl="1"/>
            <a:endParaRPr lang="en-US" dirty="0"/>
          </a:p>
        </p:txBody>
      </p:sp>
      <p:sp>
        <p:nvSpPr>
          <p:cNvPr id="4" name="Footer Placeholder 3">
            <a:extLst>
              <a:ext uri="{FF2B5EF4-FFF2-40B4-BE49-F238E27FC236}">
                <a16:creationId xmlns:a16="http://schemas.microsoft.com/office/drawing/2014/main" id="{314F3C86-0BDE-41C0-8A54-7D293D2B0667}"/>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960564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DFD9C-923C-4FBC-9ABD-DE45BCC4EF54}"/>
              </a:ext>
            </a:extLst>
          </p:cNvPr>
          <p:cNvSpPr>
            <a:spLocks noGrp="1"/>
          </p:cNvSpPr>
          <p:nvPr>
            <p:ph type="title"/>
          </p:nvPr>
        </p:nvSpPr>
        <p:spPr/>
        <p:txBody>
          <a:bodyPr/>
          <a:lstStyle/>
          <a:p>
            <a:r>
              <a:rPr lang="en-US" dirty="0"/>
              <a:t>Summary (5 of 5)</a:t>
            </a:r>
          </a:p>
        </p:txBody>
      </p:sp>
      <p:sp>
        <p:nvSpPr>
          <p:cNvPr id="3" name="Content Placeholder 2">
            <a:extLst>
              <a:ext uri="{FF2B5EF4-FFF2-40B4-BE49-F238E27FC236}">
                <a16:creationId xmlns:a16="http://schemas.microsoft.com/office/drawing/2014/main" id="{5F0582B9-0C3C-4392-9DA2-3A1F6323BED1}"/>
              </a:ext>
            </a:extLst>
          </p:cNvPr>
          <p:cNvSpPr>
            <a:spLocks noGrp="1"/>
          </p:cNvSpPr>
          <p:nvPr>
            <p:ph idx="1"/>
          </p:nvPr>
        </p:nvSpPr>
        <p:spPr/>
        <p:txBody>
          <a:bodyPr>
            <a:noAutofit/>
          </a:bodyPr>
          <a:lstStyle/>
          <a:p>
            <a:r>
              <a:rPr lang="en-US" dirty="0"/>
              <a:t>A post-implementation evaluation assesses and reports on the quality of the new system and the work done by the project team</a:t>
            </a:r>
          </a:p>
          <a:p>
            <a:r>
              <a:rPr lang="en-US" dirty="0"/>
              <a:t>The final report to management includes the final system documentation, describes any future system enhancements that already have been identified, and details the project costs</a:t>
            </a:r>
          </a:p>
          <a:p>
            <a:pPr lvl="1"/>
            <a:endParaRPr lang="en-US" dirty="0"/>
          </a:p>
        </p:txBody>
      </p:sp>
      <p:sp>
        <p:nvSpPr>
          <p:cNvPr id="4" name="Footer Placeholder 3">
            <a:extLst>
              <a:ext uri="{FF2B5EF4-FFF2-40B4-BE49-F238E27FC236}">
                <a16:creationId xmlns:a16="http://schemas.microsoft.com/office/drawing/2014/main" id="{314F3C86-0BDE-41C0-8A54-7D293D2B0667}"/>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72760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Assurance (3 of 5)</a:t>
            </a:r>
          </a:p>
        </p:txBody>
      </p:sp>
      <p:pic>
        <p:nvPicPr>
          <p:cNvPr id="4" name="Picture 3" descr="This figure shows the five maturity levels of an organization’s processes.&#10;At the bottom of the figure there is a rectangular box with rounded edges which reads level 1 initial. To the right of this box, the content reads essentially uncontrolled. From the top of this box, there is a vertical arrow, which bends to the right leading to a second rectangular box with rounded edges. &#10;&#10;This second box reads level 2 repeatable. To the right of this box, the content reads product management procedures defined and used. From the top of this box, there is a vertical arrow, which bends to the right leading to a third rectangular box with rounded edges.&#10;&#10;This third box reads level 3 defined. To the right of this box, the content reads process management procedures defined and used. From the top of this box, there is a vertical arrow, which bends to the right leading to a fourth rectangular box with rounded edges.&#10;&#10;The fourth box reads level 4 managed. There is content on the left of this box which reads quality management strategies defined and used. From the top of this box, there is a vertical arrow, which bends to the right leading to a fifth rectangular box with rounded edges&#10; &#10;This fifth box reads level 5 optimizing. There is content on the left of this box which reads Process improvement strategies defined and used. &#10;" title="FIGURE 11-2 The CMM has five maturity levels, from Level 1 (Initial), which is essentially uncontrolled development, to Level 5 (Optimizing), in which process improvement strategies are defined and us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3710" y="2176807"/>
            <a:ext cx="5356579" cy="2854880"/>
          </a:xfrm>
          <a:prstGeom prst="rect">
            <a:avLst/>
          </a:prstGeom>
        </p:spPr>
      </p:pic>
      <p:sp>
        <p:nvSpPr>
          <p:cNvPr id="8" name="Rectangle 7"/>
          <p:cNvSpPr/>
          <p:nvPr/>
        </p:nvSpPr>
        <p:spPr>
          <a:xfrm>
            <a:off x="628650" y="5232224"/>
            <a:ext cx="8567274" cy="523220"/>
          </a:xfrm>
          <a:prstGeom prst="rect">
            <a:avLst/>
          </a:prstGeom>
        </p:spPr>
        <p:txBody>
          <a:bodyPr wrap="square">
            <a:spAutoFit/>
          </a:bodyPr>
          <a:lstStyle/>
          <a:p>
            <a:r>
              <a:rPr lang="en-US" sz="1400" b="1" dirty="0"/>
              <a:t>FIGURE 11-2 </a:t>
            </a:r>
            <a:r>
              <a:rPr lang="en-IN" sz="1400" dirty="0"/>
              <a:t>The CMM has five maturity levels, from Level 1 (Initial), which is essentially uncontrolled development, to Level 5 (Optimizing), in which process improvement strategies are defined and used.</a:t>
            </a:r>
            <a:endParaRPr lang="en-US" sz="800" dirty="0"/>
          </a:p>
        </p:txBody>
      </p:sp>
      <p:sp>
        <p:nvSpPr>
          <p:cNvPr id="7" name="Footer Placeholder 6">
            <a:extLst>
              <a:ext uri="{FF2B5EF4-FFF2-40B4-BE49-F238E27FC236}">
                <a16:creationId xmlns:a16="http://schemas.microsoft.com/office/drawing/2014/main" id="{6EDD396A-2D0E-438F-AC24-22E48AC45F46}"/>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25867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Assurance (4 of 5)</a:t>
            </a:r>
          </a:p>
        </p:txBody>
      </p:sp>
      <p:sp>
        <p:nvSpPr>
          <p:cNvPr id="11" name="Text Placeholder 2"/>
          <p:cNvSpPr>
            <a:spLocks noGrp="1"/>
          </p:cNvSpPr>
          <p:nvPr>
            <p:ph idx="1"/>
          </p:nvPr>
        </p:nvSpPr>
        <p:spPr/>
        <p:txBody>
          <a:bodyPr>
            <a:noAutofit/>
          </a:bodyPr>
          <a:lstStyle/>
          <a:p>
            <a:r>
              <a:rPr lang="en-US" dirty="0"/>
              <a:t>Systems engineering </a:t>
            </a:r>
          </a:p>
          <a:p>
            <a:pPr lvl="1"/>
            <a:r>
              <a:rPr lang="en-US" dirty="0"/>
              <a:t>Builds upon software engineering </a:t>
            </a:r>
          </a:p>
          <a:p>
            <a:pPr lvl="1"/>
            <a:r>
              <a:rPr lang="en-US" dirty="0"/>
              <a:t>Also includes other parts of the overall system, such as hardware, networks, and interfaces</a:t>
            </a:r>
          </a:p>
        </p:txBody>
      </p:sp>
      <p:sp>
        <p:nvSpPr>
          <p:cNvPr id="5" name="Footer Placeholder 4">
            <a:extLst>
              <a:ext uri="{FF2B5EF4-FFF2-40B4-BE49-F238E27FC236}">
                <a16:creationId xmlns:a16="http://schemas.microsoft.com/office/drawing/2014/main" id="{464A6049-B8ED-4C58-975B-80F75C6FDCDE}"/>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80247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Assurance (5 of 5)</a:t>
            </a:r>
          </a:p>
        </p:txBody>
      </p:sp>
      <p:sp>
        <p:nvSpPr>
          <p:cNvPr id="11" name="Text Placeholder 2"/>
          <p:cNvSpPr>
            <a:spLocks noGrp="1"/>
          </p:cNvSpPr>
          <p:nvPr>
            <p:ph idx="1"/>
          </p:nvPr>
        </p:nvSpPr>
        <p:spPr/>
        <p:txBody>
          <a:bodyPr>
            <a:noAutofit/>
          </a:bodyPr>
          <a:lstStyle/>
          <a:p>
            <a:r>
              <a:rPr lang="en-US" dirty="0"/>
              <a:t>International Organization for Standardization (ISO)</a:t>
            </a:r>
          </a:p>
          <a:p>
            <a:pPr lvl="1"/>
            <a:r>
              <a:rPr lang="en-US" dirty="0"/>
              <a:t>Establishes internationally recognized quality standards for products and services</a:t>
            </a:r>
          </a:p>
          <a:p>
            <a:pPr lvl="1"/>
            <a:r>
              <a:rPr lang="en-US" dirty="0"/>
              <a:t>ISO 9000-3:2004</a:t>
            </a:r>
          </a:p>
          <a:p>
            <a:pPr lvl="2"/>
            <a:r>
              <a:rPr lang="en-US" dirty="0"/>
              <a:t>Provides a quality assurance framework for developing and maintaining software</a:t>
            </a:r>
          </a:p>
          <a:p>
            <a:pPr lvl="1"/>
            <a:r>
              <a:rPr lang="en-US" dirty="0"/>
              <a:t>ISO standards </a:t>
            </a:r>
          </a:p>
          <a:p>
            <a:pPr lvl="2"/>
            <a:r>
              <a:rPr lang="en-US" dirty="0"/>
              <a:t>Specified while purchasing software </a:t>
            </a:r>
          </a:p>
          <a:p>
            <a:pPr lvl="2"/>
            <a:r>
              <a:rPr lang="en-US" dirty="0"/>
              <a:t>Used to guide in-house software development efforts</a:t>
            </a:r>
          </a:p>
        </p:txBody>
      </p:sp>
      <p:sp>
        <p:nvSpPr>
          <p:cNvPr id="5" name="Footer Placeholder 4">
            <a:extLst>
              <a:ext uri="{FF2B5EF4-FFF2-40B4-BE49-F238E27FC236}">
                <a16:creationId xmlns:a16="http://schemas.microsoft.com/office/drawing/2014/main" id="{20137D5C-CC78-40BB-AA72-CCF2986425A3}"/>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18039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Development (1 of 7)</a:t>
            </a:r>
          </a:p>
        </p:txBody>
      </p:sp>
      <p:sp>
        <p:nvSpPr>
          <p:cNvPr id="19458" name="Text Placeholder 2"/>
          <p:cNvSpPr>
            <a:spLocks noGrp="1"/>
          </p:cNvSpPr>
          <p:nvPr>
            <p:ph idx="1"/>
          </p:nvPr>
        </p:nvSpPr>
        <p:spPr/>
        <p:txBody>
          <a:bodyPr>
            <a:normAutofit/>
          </a:bodyPr>
          <a:lstStyle/>
          <a:p>
            <a:r>
              <a:rPr lang="en-US" dirty="0"/>
              <a:t>Application development</a:t>
            </a:r>
          </a:p>
          <a:p>
            <a:pPr lvl="1"/>
            <a:r>
              <a:rPr lang="en-US" dirty="0"/>
              <a:t>Process of constructing the programs and code modules that serve as the building blocks of the information system </a:t>
            </a:r>
          </a:p>
          <a:p>
            <a:pPr lvl="1"/>
            <a:r>
              <a:rPr lang="en-US" dirty="0"/>
              <a:t>Objective: translate the design into program and code modules that will function properly</a:t>
            </a:r>
          </a:p>
          <a:p>
            <a:r>
              <a:rPr lang="en-US" dirty="0"/>
              <a:t>Development options </a:t>
            </a:r>
          </a:p>
          <a:p>
            <a:pPr lvl="1"/>
            <a:r>
              <a:rPr lang="en-US" dirty="0"/>
              <a:t>Structured analysis, object-oriented (O-O) analysis, and agile methods </a:t>
            </a:r>
          </a:p>
        </p:txBody>
      </p:sp>
      <p:sp>
        <p:nvSpPr>
          <p:cNvPr id="5" name="Footer Placeholder 4">
            <a:extLst>
              <a:ext uri="{FF2B5EF4-FFF2-40B4-BE49-F238E27FC236}">
                <a16:creationId xmlns:a16="http://schemas.microsoft.com/office/drawing/2014/main" id="{E4DB3D1E-829A-44D1-8423-A60A93EC819A}"/>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01398437"/>
      </p:ext>
    </p:extLst>
  </p:cSld>
  <p:clrMapOvr>
    <a:masterClrMapping/>
  </p:clrMapOvr>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5324</Words>
  <Application>Microsoft Office PowerPoint</Application>
  <PresentationFormat>On-screen Show (4:3)</PresentationFormat>
  <Paragraphs>426</Paragraphs>
  <Slides>56</Slides>
  <Notes>49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56</vt:i4>
      </vt:variant>
    </vt:vector>
  </HeadingPairs>
  <TitlesOfParts>
    <vt:vector size="58" baseType="lpstr">
      <vt:lpstr>Arial</vt:lpstr>
      <vt:lpstr>Brand_PPT_Template_SIMPLIFIED_SD</vt:lpstr>
      <vt:lpstr>Chapter 11 </vt:lpstr>
      <vt:lpstr>Learning Objectives (1 of 2) </vt:lpstr>
      <vt:lpstr>Learning Objectives (2 of 2)</vt:lpstr>
      <vt:lpstr>Quality Assurance (1 of 5)</vt:lpstr>
      <vt:lpstr>Quality Assurance (2 of 5)</vt:lpstr>
      <vt:lpstr>Quality Assurance (3 of 5)</vt:lpstr>
      <vt:lpstr>Quality Assurance (4 of 5)</vt:lpstr>
      <vt:lpstr>Quality Assurance (5 of 5)</vt:lpstr>
      <vt:lpstr>Application Development (1 of 7)</vt:lpstr>
      <vt:lpstr>Application Development (2 of 7)</vt:lpstr>
      <vt:lpstr>Application Development (3 of 7)</vt:lpstr>
      <vt:lpstr>Application Development (4 of 7)</vt:lpstr>
      <vt:lpstr>Application Development (5 of 7)</vt:lpstr>
      <vt:lpstr>Application Development (6 of 7)</vt:lpstr>
      <vt:lpstr>Application Development (7 of 7)</vt:lpstr>
      <vt:lpstr>Structured Development (1 of 7)</vt:lpstr>
      <vt:lpstr>Structured Development (2 of 7)</vt:lpstr>
      <vt:lpstr>Structured Development (3 of 7)</vt:lpstr>
      <vt:lpstr>Structured Development (4 of 7) </vt:lpstr>
      <vt:lpstr>Structured Development (5 of 7)</vt:lpstr>
      <vt:lpstr>Structured Development (6 of 7)</vt:lpstr>
      <vt:lpstr>Structured Development (7 of 7)</vt:lpstr>
      <vt:lpstr>Object-Oriented Development (1 of 3) </vt:lpstr>
      <vt:lpstr>Object-Oriented Development (2 of 3) </vt:lpstr>
      <vt:lpstr>Object-Oriented Development (3 of 3) </vt:lpstr>
      <vt:lpstr>Agile Development (1 of 3)</vt:lpstr>
      <vt:lpstr>Agile Development (2 of 3)</vt:lpstr>
      <vt:lpstr>Agile Development (3 of 3)</vt:lpstr>
      <vt:lpstr>Coding</vt:lpstr>
      <vt:lpstr>Testing (1 of 3)</vt:lpstr>
      <vt:lpstr>Testing (2 of 3)</vt:lpstr>
      <vt:lpstr>Testing (3 of 3)</vt:lpstr>
      <vt:lpstr>Documentation (1 of 2)</vt:lpstr>
      <vt:lpstr>Documentation (2 of 2)</vt:lpstr>
      <vt:lpstr>Installation (1 of 17)</vt:lpstr>
      <vt:lpstr>Installation (2 of 17)</vt:lpstr>
      <vt:lpstr>Installation (3 of 17)</vt:lpstr>
      <vt:lpstr>Installation (4 of 17)</vt:lpstr>
      <vt:lpstr>Installation (5 of 17)</vt:lpstr>
      <vt:lpstr>Installation (6 of 17)</vt:lpstr>
      <vt:lpstr>Installation (7 of 17)</vt:lpstr>
      <vt:lpstr>Installation (8 of 17)</vt:lpstr>
      <vt:lpstr>Installation (9 of 17)</vt:lpstr>
      <vt:lpstr>Installation (10 of 17)</vt:lpstr>
      <vt:lpstr>Installation (11 of 17)</vt:lpstr>
      <vt:lpstr>Installation (12 of 17)</vt:lpstr>
      <vt:lpstr>Installation (13 of 17)</vt:lpstr>
      <vt:lpstr>Installation (14 of 17)</vt:lpstr>
      <vt:lpstr>Installation (15 of 17)</vt:lpstr>
      <vt:lpstr>Installation (16 of 17)</vt:lpstr>
      <vt:lpstr>Installation (17 of 17)</vt:lpstr>
      <vt:lpstr>Summary (1 of 5) </vt:lpstr>
      <vt:lpstr>Summary (2 of 5) </vt:lpstr>
      <vt:lpstr>Summary (3 of 5) </vt:lpstr>
      <vt:lpstr>Summary (4 of 5) </vt:lpstr>
      <vt:lpstr>Summary (5 of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2019-04-11T16:05:59Z</dcterms:created>
  <dcterms:modified xsi:type="dcterms:W3CDTF">2019-06-18T16:07:55Z</dcterms:modified>
</cp:coreProperties>
</file>