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50"/>
  </p:notesMasterIdLst>
  <p:sldIdLst>
    <p:sldId id="633" r:id="rId2"/>
    <p:sldId id="674" r:id="rId3"/>
    <p:sldId id="675" r:id="rId4"/>
    <p:sldId id="676" r:id="rId5"/>
    <p:sldId id="260" r:id="rId6"/>
    <p:sldId id="318" r:id="rId7"/>
    <p:sldId id="627" r:id="rId8"/>
    <p:sldId id="677" r:id="rId9"/>
    <p:sldId id="571" r:id="rId10"/>
    <p:sldId id="572" r:id="rId11"/>
    <p:sldId id="628" r:id="rId12"/>
    <p:sldId id="630" r:id="rId13"/>
    <p:sldId id="631" r:id="rId14"/>
    <p:sldId id="640" r:id="rId15"/>
    <p:sldId id="635" r:id="rId16"/>
    <p:sldId id="683" r:id="rId17"/>
    <p:sldId id="638" r:id="rId18"/>
    <p:sldId id="639" r:id="rId19"/>
    <p:sldId id="656" r:id="rId20"/>
    <p:sldId id="641" r:id="rId21"/>
    <p:sldId id="592" r:id="rId22"/>
    <p:sldId id="642" r:id="rId23"/>
    <p:sldId id="644" r:id="rId24"/>
    <p:sldId id="535" r:id="rId25"/>
    <p:sldId id="678" r:id="rId26"/>
    <p:sldId id="525" r:id="rId27"/>
    <p:sldId id="679" r:id="rId28"/>
    <p:sldId id="536" r:id="rId29"/>
    <p:sldId id="649" r:id="rId30"/>
    <p:sldId id="661" r:id="rId31"/>
    <p:sldId id="662" r:id="rId32"/>
    <p:sldId id="663" r:id="rId33"/>
    <p:sldId id="684" r:id="rId34"/>
    <p:sldId id="652" r:id="rId35"/>
    <p:sldId id="665" r:id="rId36"/>
    <p:sldId id="680" r:id="rId37"/>
    <p:sldId id="666" r:id="rId38"/>
    <p:sldId id="667" r:id="rId39"/>
    <p:sldId id="603" r:id="rId40"/>
    <p:sldId id="537" r:id="rId41"/>
    <p:sldId id="653" r:id="rId42"/>
    <p:sldId id="604" r:id="rId43"/>
    <p:sldId id="654" r:id="rId44"/>
    <p:sldId id="606" r:id="rId45"/>
    <p:sldId id="681" r:id="rId46"/>
    <p:sldId id="621" r:id="rId47"/>
    <p:sldId id="442" r:id="rId48"/>
    <p:sldId id="682"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84740" autoAdjust="0"/>
  </p:normalViewPr>
  <p:slideViewPr>
    <p:cSldViewPr>
      <p:cViewPr varScale="1">
        <p:scale>
          <a:sx n="159" d="100"/>
          <a:sy n="159" d="100"/>
        </p:scale>
        <p:origin x="4392" y="138"/>
      </p:cViewPr>
      <p:guideLst>
        <p:guide orient="horz" pos="2160"/>
        <p:guide pos="2880"/>
      </p:guideLst>
    </p:cSldViewPr>
  </p:slideViewPr>
  <p:outlineViewPr>
    <p:cViewPr>
      <p:scale>
        <a:sx n="33" d="100"/>
        <a:sy n="33" d="100"/>
      </p:scale>
      <p:origin x="0" y="-29100"/>
    </p:cViewPr>
  </p:outlineViewPr>
  <p:notesTextViewPr>
    <p:cViewPr>
      <p:scale>
        <a:sx n="100" d="100"/>
        <a:sy n="100" d="100"/>
      </p:scale>
      <p:origin x="0" y="0"/>
    </p:cViewPr>
  </p:notesTextViewPr>
  <p:sorterViewPr>
    <p:cViewPr>
      <p:scale>
        <a:sx n="100" d="100"/>
        <a:sy n="100" d="100"/>
      </p:scale>
      <p:origin x="0" y="-387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1888931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2372763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669470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2936729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220327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204604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1863056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1650432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301043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8258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7599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6/18/2019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Tree>
    <p:extLst>
      <p:ext uri="{BB962C8B-B14F-4D97-AF65-F5344CB8AC3E}">
        <p14:creationId xmlns:p14="http://schemas.microsoft.com/office/powerpoint/2010/main" val="346535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6/18/2019</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07901791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831798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Chapter 12 </a:t>
            </a:r>
          </a:p>
        </p:txBody>
      </p:sp>
      <p:sp>
        <p:nvSpPr>
          <p:cNvPr id="15362" name="Subtitle 2"/>
          <p:cNvSpPr>
            <a:spLocks noGrp="1"/>
          </p:cNvSpPr>
          <p:nvPr>
            <p:ph type="subTitle" idx="1"/>
          </p:nvPr>
        </p:nvSpPr>
        <p:spPr/>
        <p:txBody>
          <a:bodyPr/>
          <a:lstStyle/>
          <a:p>
            <a:r>
              <a:rPr lang="en-US" dirty="0"/>
              <a:t>Managing Systems Support and Security</a:t>
            </a:r>
          </a:p>
        </p:txBody>
      </p:sp>
      <p:sp>
        <p:nvSpPr>
          <p:cNvPr id="2" name="Footer Placeholder 1">
            <a:extLst>
              <a:ext uri="{FF2B5EF4-FFF2-40B4-BE49-F238E27FC236}">
                <a16:creationId xmlns:a16="http://schemas.microsoft.com/office/drawing/2014/main" id="{4747CAD9-2301-4ACB-8129-93D6FAA8C455}"/>
              </a:ext>
            </a:extLst>
          </p:cNvPr>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Tasks (3 of 6)</a:t>
            </a:r>
          </a:p>
        </p:txBody>
      </p:sp>
      <p:sp>
        <p:nvSpPr>
          <p:cNvPr id="5" name="Content Placeholder 4"/>
          <p:cNvSpPr>
            <a:spLocks noGrp="1"/>
          </p:cNvSpPr>
          <p:nvPr>
            <p:ph idx="1"/>
          </p:nvPr>
        </p:nvSpPr>
        <p:spPr/>
        <p:txBody>
          <a:bodyPr/>
          <a:lstStyle/>
          <a:p>
            <a:r>
              <a:rPr lang="en-US" dirty="0"/>
              <a:t>Corrective maintenance</a:t>
            </a:r>
          </a:p>
          <a:p>
            <a:pPr lvl="1"/>
            <a:r>
              <a:rPr lang="en-US" dirty="0"/>
              <a:t>Diagnoses and corrects errors in an operational system</a:t>
            </a:r>
          </a:p>
          <a:p>
            <a:pPr lvl="1"/>
            <a:r>
              <a:rPr lang="en-US" dirty="0"/>
              <a:t>Standard procedures are set for minor errors</a:t>
            </a:r>
          </a:p>
          <a:p>
            <a:pPr lvl="1"/>
            <a:r>
              <a:rPr lang="en-US" dirty="0"/>
              <a:t>Worst-case situation is a system failure</a:t>
            </a:r>
          </a:p>
          <a:p>
            <a:pPr lvl="2"/>
            <a:r>
              <a:rPr lang="en-US" dirty="0"/>
              <a:t>Requires a patch </a:t>
            </a:r>
          </a:p>
          <a:p>
            <a:pPr lvl="2"/>
            <a:r>
              <a:rPr lang="en-US" dirty="0"/>
              <a:t>When the system is operational again, the maintenance team determines the cause, analyzes the problem, and designs a permanent solution</a:t>
            </a:r>
          </a:p>
          <a:p>
            <a:endParaRPr lang="en-IN" dirty="0"/>
          </a:p>
        </p:txBody>
      </p:sp>
      <p:sp>
        <p:nvSpPr>
          <p:cNvPr id="7" name="Footer Placeholder 6">
            <a:extLst>
              <a:ext uri="{FF2B5EF4-FFF2-40B4-BE49-F238E27FC236}">
                <a16:creationId xmlns:a16="http://schemas.microsoft.com/office/drawing/2014/main" id="{3FA2EBED-7F23-4765-84F5-A43D34D8931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228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Tasks (4 of 6)</a:t>
            </a:r>
          </a:p>
        </p:txBody>
      </p:sp>
      <p:sp>
        <p:nvSpPr>
          <p:cNvPr id="5" name="Content Placeholder 4"/>
          <p:cNvSpPr>
            <a:spLocks noGrp="1"/>
          </p:cNvSpPr>
          <p:nvPr>
            <p:ph idx="1"/>
          </p:nvPr>
        </p:nvSpPr>
        <p:spPr/>
        <p:txBody>
          <a:bodyPr/>
          <a:lstStyle/>
          <a:p>
            <a:r>
              <a:rPr lang="en-US" dirty="0"/>
              <a:t>Adaptive maintenance</a:t>
            </a:r>
          </a:p>
          <a:p>
            <a:pPr lvl="1"/>
            <a:r>
              <a:rPr lang="en-US" dirty="0"/>
              <a:t>Adds enhancements to an operational system and makes the system easier to use</a:t>
            </a:r>
          </a:p>
          <a:p>
            <a:pPr lvl="1"/>
            <a:r>
              <a:rPr lang="en-US" dirty="0"/>
              <a:t>Procedure for minor adaptive maintenance is similar to routine corrective maintenance</a:t>
            </a:r>
          </a:p>
          <a:p>
            <a:pPr lvl="2"/>
            <a:r>
              <a:rPr lang="en-US" dirty="0"/>
              <a:t>Users submit requests that are evaluated and prioritized by the systems committee</a:t>
            </a:r>
          </a:p>
          <a:p>
            <a:pPr lvl="1"/>
            <a:r>
              <a:rPr lang="en-US" dirty="0"/>
              <a:t>Can be more difficult than new systems development </a:t>
            </a:r>
          </a:p>
          <a:p>
            <a:pPr lvl="2"/>
            <a:r>
              <a:rPr lang="en-US" dirty="0"/>
              <a:t>Enhancements must work within constraints of existing system</a:t>
            </a:r>
          </a:p>
          <a:p>
            <a:endParaRPr lang="en-IN" dirty="0"/>
          </a:p>
        </p:txBody>
      </p:sp>
      <p:sp>
        <p:nvSpPr>
          <p:cNvPr id="7" name="Footer Placeholder 6">
            <a:extLst>
              <a:ext uri="{FF2B5EF4-FFF2-40B4-BE49-F238E27FC236}">
                <a16:creationId xmlns:a16="http://schemas.microsoft.com/office/drawing/2014/main" id="{4FFB317D-02F4-43F3-903F-641E713607D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071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Tasks (5 of 6)</a:t>
            </a:r>
          </a:p>
        </p:txBody>
      </p:sp>
      <p:sp>
        <p:nvSpPr>
          <p:cNvPr id="5" name="Content Placeholder 4"/>
          <p:cNvSpPr>
            <a:spLocks noGrp="1"/>
          </p:cNvSpPr>
          <p:nvPr>
            <p:ph idx="1"/>
          </p:nvPr>
        </p:nvSpPr>
        <p:spPr/>
        <p:txBody>
          <a:bodyPr>
            <a:noAutofit/>
          </a:bodyPr>
          <a:lstStyle/>
          <a:p>
            <a:r>
              <a:rPr lang="en-US" dirty="0"/>
              <a:t> Perfective maintenance</a:t>
            </a:r>
          </a:p>
          <a:p>
            <a:pPr lvl="1"/>
            <a:r>
              <a:rPr lang="en-US" dirty="0"/>
              <a:t>Changing an operational system to make it more efficient, reliable, and maintainable</a:t>
            </a:r>
          </a:p>
          <a:p>
            <a:pPr lvl="1"/>
            <a:r>
              <a:rPr lang="en-US" dirty="0"/>
              <a:t>Cost-effective during the middle of the system’s operational life</a:t>
            </a:r>
          </a:p>
          <a:p>
            <a:pPr lvl="1"/>
            <a:r>
              <a:rPr lang="en-US" dirty="0"/>
              <a:t>Performed using software reengineering </a:t>
            </a:r>
          </a:p>
          <a:p>
            <a:pPr lvl="2"/>
            <a:r>
              <a:rPr lang="en-US" dirty="0"/>
              <a:t>Software reengineering: uses analytical techniques to identify potential quality and performance improvements in an information system</a:t>
            </a:r>
          </a:p>
          <a:p>
            <a:pPr lvl="1"/>
            <a:r>
              <a:rPr lang="en-US" dirty="0"/>
              <a:t>The more a program changes, the more it becomes inefficient and difficult to maintain</a:t>
            </a:r>
          </a:p>
          <a:p>
            <a:endParaRPr lang="en-IN" dirty="0"/>
          </a:p>
        </p:txBody>
      </p:sp>
      <p:sp>
        <p:nvSpPr>
          <p:cNvPr id="7" name="Footer Placeholder 6">
            <a:extLst>
              <a:ext uri="{FF2B5EF4-FFF2-40B4-BE49-F238E27FC236}">
                <a16:creationId xmlns:a16="http://schemas.microsoft.com/office/drawing/2014/main" id="{AAF744E5-C1D3-4744-A380-0EFD4DB6256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4991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Tasks (6 of 6)</a:t>
            </a:r>
          </a:p>
        </p:txBody>
      </p:sp>
      <p:sp>
        <p:nvSpPr>
          <p:cNvPr id="5" name="Content Placeholder 4"/>
          <p:cNvSpPr>
            <a:spLocks noGrp="1"/>
          </p:cNvSpPr>
          <p:nvPr>
            <p:ph idx="1"/>
          </p:nvPr>
        </p:nvSpPr>
        <p:spPr/>
        <p:txBody>
          <a:bodyPr>
            <a:noAutofit/>
          </a:bodyPr>
          <a:lstStyle/>
          <a:p>
            <a:r>
              <a:rPr lang="en-US" dirty="0"/>
              <a:t>Preventive maintenance</a:t>
            </a:r>
          </a:p>
          <a:p>
            <a:pPr lvl="1"/>
            <a:r>
              <a:rPr lang="en-US" dirty="0"/>
              <a:t>Requires analysis of areas where trouble is likely to occur</a:t>
            </a:r>
          </a:p>
          <a:p>
            <a:pPr lvl="1"/>
            <a:r>
              <a:rPr lang="en-US" dirty="0"/>
              <a:t>IT department initiates preventive maintenance</a:t>
            </a:r>
          </a:p>
          <a:p>
            <a:pPr lvl="1"/>
            <a:r>
              <a:rPr lang="en-US" dirty="0"/>
              <a:t>Results in:</a:t>
            </a:r>
          </a:p>
          <a:p>
            <a:pPr lvl="2"/>
            <a:r>
              <a:rPr lang="en-US" dirty="0"/>
              <a:t>Increased user satisfaction</a:t>
            </a:r>
          </a:p>
          <a:p>
            <a:pPr lvl="2"/>
            <a:r>
              <a:rPr lang="en-US" dirty="0"/>
              <a:t>Decreased downtime</a:t>
            </a:r>
          </a:p>
          <a:p>
            <a:pPr lvl="2"/>
            <a:r>
              <a:rPr lang="en-US" dirty="0"/>
              <a:t>Reduced TCO</a:t>
            </a:r>
          </a:p>
          <a:p>
            <a:pPr lvl="1"/>
            <a:r>
              <a:rPr lang="en-US" dirty="0"/>
              <a:t>Competes for IT resources</a:t>
            </a:r>
          </a:p>
          <a:p>
            <a:endParaRPr lang="en-IN" dirty="0"/>
          </a:p>
        </p:txBody>
      </p:sp>
      <p:sp>
        <p:nvSpPr>
          <p:cNvPr id="7" name="Footer Placeholder 6">
            <a:extLst>
              <a:ext uri="{FF2B5EF4-FFF2-40B4-BE49-F238E27FC236}">
                <a16:creationId xmlns:a16="http://schemas.microsoft.com/office/drawing/2014/main" id="{9328BAB4-BDB3-43FC-8B73-AB8A92EA00BD}"/>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0870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Management (1 of 6)</a:t>
            </a:r>
          </a:p>
        </p:txBody>
      </p:sp>
      <p:sp>
        <p:nvSpPr>
          <p:cNvPr id="7" name="Content Placeholder 6">
            <a:extLst>
              <a:ext uri="{FF2B5EF4-FFF2-40B4-BE49-F238E27FC236}">
                <a16:creationId xmlns:a16="http://schemas.microsoft.com/office/drawing/2014/main" id="{3CC8553C-33C8-4F28-B890-861077F29327}"/>
              </a:ext>
            </a:extLst>
          </p:cNvPr>
          <p:cNvSpPr>
            <a:spLocks noGrp="1"/>
          </p:cNvSpPr>
          <p:nvPr>
            <p:ph idx="1"/>
          </p:nvPr>
        </p:nvSpPr>
        <p:spPr/>
        <p:txBody>
          <a:bodyPr/>
          <a:lstStyle/>
          <a:p>
            <a:r>
              <a:rPr lang="en-US" dirty="0"/>
              <a:t>The maintenance team</a:t>
            </a:r>
          </a:p>
          <a:p>
            <a:pPr lvl="1"/>
            <a:r>
              <a:rPr lang="en-US" dirty="0"/>
              <a:t>System administrator: manages computer and network systems</a:t>
            </a:r>
          </a:p>
          <a:p>
            <a:pPr lvl="1"/>
            <a:r>
              <a:rPr lang="en-US" dirty="0"/>
              <a:t>Systems analysts: locates problem sources</a:t>
            </a:r>
          </a:p>
          <a:p>
            <a:pPr lvl="1"/>
            <a:r>
              <a:rPr lang="en-US" dirty="0"/>
              <a:t>Programmers: applications, systems, and database programmers</a:t>
            </a:r>
          </a:p>
          <a:p>
            <a:pPr lvl="1"/>
            <a:r>
              <a:rPr lang="en-US" dirty="0"/>
              <a:t>Organizational issues: organizations have groups that perform maintenance and new systems development </a:t>
            </a:r>
          </a:p>
          <a:p>
            <a:endParaRPr lang="en-US" dirty="0"/>
          </a:p>
        </p:txBody>
      </p:sp>
      <p:sp>
        <p:nvSpPr>
          <p:cNvPr id="8" name="Footer Placeholder 7">
            <a:extLst>
              <a:ext uri="{FF2B5EF4-FFF2-40B4-BE49-F238E27FC236}">
                <a16:creationId xmlns:a16="http://schemas.microsoft.com/office/drawing/2014/main" id="{4C1C59F3-B9A5-4388-B195-86B9C9254D1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0912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Management (2 of 6)</a:t>
            </a:r>
          </a:p>
        </p:txBody>
      </p:sp>
      <p:sp>
        <p:nvSpPr>
          <p:cNvPr id="7" name="Content Placeholder 6"/>
          <p:cNvSpPr>
            <a:spLocks noGrp="1"/>
          </p:cNvSpPr>
          <p:nvPr>
            <p:ph idx="1"/>
          </p:nvPr>
        </p:nvSpPr>
        <p:spPr/>
        <p:txBody>
          <a:bodyPr/>
          <a:lstStyle/>
          <a:p>
            <a:r>
              <a:rPr lang="en-US" dirty="0"/>
              <a:t>Maintenance requests</a:t>
            </a:r>
          </a:p>
          <a:p>
            <a:pPr lvl="1"/>
            <a:r>
              <a:rPr lang="en-US" dirty="0"/>
              <a:t>Involve a series of steps</a:t>
            </a:r>
          </a:p>
          <a:p>
            <a:pPr lvl="2"/>
            <a:r>
              <a:rPr lang="en-US" dirty="0"/>
              <a:t>Initial determination </a:t>
            </a:r>
          </a:p>
          <a:p>
            <a:pPr lvl="2"/>
            <a:r>
              <a:rPr lang="en-US" dirty="0"/>
              <a:t>Consideration by the system review committee</a:t>
            </a:r>
          </a:p>
          <a:p>
            <a:pPr lvl="2"/>
            <a:r>
              <a:rPr lang="en-US" dirty="0"/>
              <a:t>Task completion and user notification</a:t>
            </a:r>
          </a:p>
          <a:p>
            <a:r>
              <a:rPr lang="en-US" dirty="0"/>
              <a:t>Establishing priorities</a:t>
            </a:r>
          </a:p>
          <a:p>
            <a:pPr lvl="1"/>
            <a:r>
              <a:rPr lang="en-US" dirty="0"/>
              <a:t>Systems review committees separates maintenance requests from new systems development requests or evaluate all projects together</a:t>
            </a:r>
          </a:p>
          <a:p>
            <a:endParaRPr lang="en-IN" dirty="0"/>
          </a:p>
        </p:txBody>
      </p:sp>
      <p:sp>
        <p:nvSpPr>
          <p:cNvPr id="5" name="Footer Placeholder 4">
            <a:extLst>
              <a:ext uri="{FF2B5EF4-FFF2-40B4-BE49-F238E27FC236}">
                <a16:creationId xmlns:a16="http://schemas.microsoft.com/office/drawing/2014/main" id="{4BDF8885-EDA0-4263-A43D-04DDAA4372E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0952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Management (3 of 6)</a:t>
            </a:r>
          </a:p>
        </p:txBody>
      </p:sp>
      <p:sp>
        <p:nvSpPr>
          <p:cNvPr id="7" name="Content Placeholder 6"/>
          <p:cNvSpPr>
            <a:spLocks noGrp="1"/>
          </p:cNvSpPr>
          <p:nvPr>
            <p:ph idx="1"/>
          </p:nvPr>
        </p:nvSpPr>
        <p:spPr>
          <a:xfrm>
            <a:off x="838200" y="5539174"/>
            <a:ext cx="7886700" cy="799907"/>
          </a:xfrm>
        </p:spPr>
        <p:txBody>
          <a:bodyPr>
            <a:noAutofit/>
          </a:bodyPr>
          <a:lstStyle/>
          <a:p>
            <a:pPr marL="0" indent="0">
              <a:buNone/>
            </a:pPr>
            <a:r>
              <a:rPr lang="en-US" sz="1800" dirty="0"/>
              <a:t>FIGURE 12-7: Although the procedure varies from company to company, the chart shows a typical process for handling maintenance requests.</a:t>
            </a:r>
          </a:p>
          <a:p>
            <a:endParaRPr lang="en-IN" dirty="0"/>
          </a:p>
        </p:txBody>
      </p:sp>
      <p:sp>
        <p:nvSpPr>
          <p:cNvPr id="5" name="Footer Placeholder 4">
            <a:extLst>
              <a:ext uri="{FF2B5EF4-FFF2-40B4-BE49-F238E27FC236}">
                <a16:creationId xmlns:a16="http://schemas.microsoft.com/office/drawing/2014/main" id="{4BDF8885-EDA0-4263-A43D-04DDAA4372E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4" name="Picture 3">
            <a:extLst>
              <a:ext uri="{FF2B5EF4-FFF2-40B4-BE49-F238E27FC236}">
                <a16:creationId xmlns:a16="http://schemas.microsoft.com/office/drawing/2014/main" id="{889D40FC-EAE3-416E-A2B8-28D661A9FF41}"/>
              </a:ext>
            </a:extLst>
          </p:cNvPr>
          <p:cNvPicPr>
            <a:picLocks noChangeAspect="1"/>
          </p:cNvPicPr>
          <p:nvPr/>
        </p:nvPicPr>
        <p:blipFill>
          <a:blip r:embed="rId3"/>
          <a:stretch>
            <a:fillRect/>
          </a:stretch>
        </p:blipFill>
        <p:spPr>
          <a:xfrm>
            <a:off x="3048000" y="1280453"/>
            <a:ext cx="3124200" cy="4108242"/>
          </a:xfrm>
          <a:prstGeom prst="rect">
            <a:avLst/>
          </a:prstGeom>
        </p:spPr>
      </p:pic>
    </p:spTree>
    <p:extLst>
      <p:ext uri="{BB962C8B-B14F-4D97-AF65-F5344CB8AC3E}">
        <p14:creationId xmlns:p14="http://schemas.microsoft.com/office/powerpoint/2010/main" val="145617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Management (4 of 6)</a:t>
            </a:r>
          </a:p>
        </p:txBody>
      </p:sp>
      <p:sp>
        <p:nvSpPr>
          <p:cNvPr id="5" name="Content Placeholder 4"/>
          <p:cNvSpPr>
            <a:spLocks noGrp="1"/>
          </p:cNvSpPr>
          <p:nvPr>
            <p:ph idx="1"/>
          </p:nvPr>
        </p:nvSpPr>
        <p:spPr/>
        <p:txBody>
          <a:bodyPr/>
          <a:lstStyle/>
          <a:p>
            <a:r>
              <a:rPr lang="en-US" dirty="0"/>
              <a:t>Configuration management</a:t>
            </a:r>
          </a:p>
          <a:p>
            <a:pPr lvl="1"/>
            <a:r>
              <a:rPr lang="en-US" dirty="0"/>
              <a:t>Controls changes in system requirements during software development</a:t>
            </a:r>
          </a:p>
          <a:p>
            <a:pPr lvl="1"/>
            <a:r>
              <a:rPr lang="en-US" dirty="0"/>
              <a:t>Becomes critical as enterprise-wide information systems grow more complex</a:t>
            </a:r>
          </a:p>
          <a:p>
            <a:pPr lvl="1"/>
            <a:r>
              <a:rPr lang="en-US" dirty="0"/>
              <a:t>Important to systems with multiple versions running in different hardware and software environments</a:t>
            </a:r>
          </a:p>
          <a:p>
            <a:pPr lvl="1"/>
            <a:r>
              <a:rPr lang="en-US" dirty="0"/>
              <a:t>Helps in organizing and handling documentation</a:t>
            </a:r>
          </a:p>
          <a:p>
            <a:endParaRPr lang="en-IN" dirty="0"/>
          </a:p>
        </p:txBody>
      </p:sp>
      <p:sp>
        <p:nvSpPr>
          <p:cNvPr id="7" name="Footer Placeholder 6">
            <a:extLst>
              <a:ext uri="{FF2B5EF4-FFF2-40B4-BE49-F238E27FC236}">
                <a16:creationId xmlns:a16="http://schemas.microsoft.com/office/drawing/2014/main" id="{937D7B99-26E6-4C9B-9C01-81342F98922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8493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Management (5 of 6)</a:t>
            </a:r>
          </a:p>
        </p:txBody>
      </p:sp>
      <p:sp>
        <p:nvSpPr>
          <p:cNvPr id="5" name="Content Placeholder 4"/>
          <p:cNvSpPr>
            <a:spLocks noGrp="1"/>
          </p:cNvSpPr>
          <p:nvPr>
            <p:ph idx="1"/>
          </p:nvPr>
        </p:nvSpPr>
        <p:spPr/>
        <p:txBody>
          <a:bodyPr>
            <a:noAutofit/>
          </a:bodyPr>
          <a:lstStyle/>
          <a:p>
            <a:r>
              <a:rPr lang="en-US" dirty="0"/>
              <a:t>Maintenance releases</a:t>
            </a:r>
          </a:p>
          <a:p>
            <a:pPr lvl="1"/>
            <a:r>
              <a:rPr lang="en-US" dirty="0"/>
              <a:t>Documents and installs changes as a new version </a:t>
            </a:r>
          </a:p>
          <a:p>
            <a:pPr lvl="1"/>
            <a:r>
              <a:rPr lang="en-US" dirty="0"/>
              <a:t>Maintenance release methodology: retains all noncritical changes and implements them simultaneously</a:t>
            </a:r>
          </a:p>
          <a:p>
            <a:pPr lvl="2"/>
            <a:r>
              <a:rPr lang="en-US" dirty="0"/>
              <a:t>All changes are tested together, resulting in fewer versions and lesser expense</a:t>
            </a:r>
          </a:p>
          <a:p>
            <a:pPr lvl="2"/>
            <a:r>
              <a:rPr lang="en-US" dirty="0"/>
              <a:t>New features of upgrades are available less often</a:t>
            </a:r>
          </a:p>
          <a:p>
            <a:pPr lvl="1"/>
            <a:r>
              <a:rPr lang="en-US" dirty="0"/>
              <a:t>Service packs: maintenance releases provided by commercial software suppliers</a:t>
            </a:r>
          </a:p>
          <a:p>
            <a:pPr lvl="1"/>
            <a:endParaRPr lang="en-US" dirty="0"/>
          </a:p>
        </p:txBody>
      </p:sp>
      <p:sp>
        <p:nvSpPr>
          <p:cNvPr id="7" name="Footer Placeholder 6">
            <a:extLst>
              <a:ext uri="{FF2B5EF4-FFF2-40B4-BE49-F238E27FC236}">
                <a16:creationId xmlns:a16="http://schemas.microsoft.com/office/drawing/2014/main" id="{9F9FEDDF-1014-4B8D-9A45-9CE83B91FEFF}"/>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60504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Management (6 of 6)</a:t>
            </a:r>
          </a:p>
        </p:txBody>
      </p:sp>
      <p:sp>
        <p:nvSpPr>
          <p:cNvPr id="5" name="Content Placeholder 4"/>
          <p:cNvSpPr>
            <a:spLocks noGrp="1"/>
          </p:cNvSpPr>
          <p:nvPr>
            <p:ph idx="1"/>
          </p:nvPr>
        </p:nvSpPr>
        <p:spPr/>
        <p:txBody>
          <a:bodyPr>
            <a:noAutofit/>
          </a:bodyPr>
          <a:lstStyle/>
          <a:p>
            <a:r>
              <a:rPr lang="en-US" dirty="0"/>
              <a:t>Version control</a:t>
            </a:r>
          </a:p>
          <a:p>
            <a:pPr lvl="1"/>
            <a:r>
              <a:rPr lang="en-US" dirty="0"/>
              <a:t>Process of tracking system releases or versions</a:t>
            </a:r>
          </a:p>
          <a:p>
            <a:pPr lvl="2"/>
            <a:r>
              <a:rPr lang="en-US" dirty="0"/>
              <a:t>Prior release is archived and restored in case the new version fails</a:t>
            </a:r>
          </a:p>
          <a:p>
            <a:pPr lvl="1"/>
            <a:r>
              <a:rPr lang="en-US" dirty="0"/>
              <a:t>Firms use commercial applications that handle version control for complex systems</a:t>
            </a:r>
          </a:p>
          <a:p>
            <a:r>
              <a:rPr lang="en-US" dirty="0"/>
              <a:t>Baselines</a:t>
            </a:r>
          </a:p>
          <a:p>
            <a:pPr lvl="1"/>
            <a:r>
              <a:rPr lang="en-US" dirty="0"/>
              <a:t>Measure characteristics at a specific time</a:t>
            </a:r>
          </a:p>
          <a:p>
            <a:pPr lvl="1"/>
            <a:r>
              <a:rPr lang="en-US" dirty="0"/>
              <a:t>Types: functional, allocated, and product </a:t>
            </a:r>
            <a:endParaRPr lang="en-IN" dirty="0"/>
          </a:p>
        </p:txBody>
      </p:sp>
      <p:sp>
        <p:nvSpPr>
          <p:cNvPr id="7" name="Footer Placeholder 6">
            <a:extLst>
              <a:ext uri="{FF2B5EF4-FFF2-40B4-BE49-F238E27FC236}">
                <a16:creationId xmlns:a16="http://schemas.microsoft.com/office/drawing/2014/main" id="{2E7B7C6F-2DC8-4C34-8AFF-5659088CF6DA}"/>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669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3)</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Describe user support activities </a:t>
            </a:r>
          </a:p>
          <a:p>
            <a:pPr lvl="1"/>
            <a:r>
              <a:rPr lang="en-US" dirty="0"/>
              <a:t>Define the four types of maintenance </a:t>
            </a:r>
          </a:p>
          <a:p>
            <a:pPr lvl="1"/>
            <a:r>
              <a:rPr lang="en-US" dirty="0"/>
              <a:t>Explain seven strategies and techniques for maintenance management </a:t>
            </a:r>
          </a:p>
          <a:p>
            <a:pPr lvl="1"/>
            <a:r>
              <a:rPr lang="en-US" dirty="0"/>
              <a:t>Describe techniques for system performance management</a:t>
            </a:r>
          </a:p>
          <a:p>
            <a:pPr lvl="1"/>
            <a:r>
              <a:rPr lang="en-US" dirty="0"/>
              <a:t>Explain system security concepts and common attacks against the system </a:t>
            </a:r>
          </a:p>
          <a:p>
            <a:pPr marL="342900" lvl="1" indent="0">
              <a:buNone/>
            </a:pPr>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Performance Management (1 of 4)</a:t>
            </a:r>
          </a:p>
        </p:txBody>
      </p:sp>
      <p:sp>
        <p:nvSpPr>
          <p:cNvPr id="9" name="Content Placeholder 8">
            <a:extLst>
              <a:ext uri="{FF2B5EF4-FFF2-40B4-BE49-F238E27FC236}">
                <a16:creationId xmlns:a16="http://schemas.microsoft.com/office/drawing/2014/main" id="{3B9E7A49-F00A-485E-B439-1C7D6FF7304F}"/>
              </a:ext>
            </a:extLst>
          </p:cNvPr>
          <p:cNvSpPr>
            <a:spLocks noGrp="1"/>
          </p:cNvSpPr>
          <p:nvPr>
            <p:ph idx="1"/>
          </p:nvPr>
        </p:nvSpPr>
        <p:spPr/>
        <p:txBody>
          <a:bodyPr/>
          <a:lstStyle/>
          <a:p>
            <a:r>
              <a:rPr lang="en-US" dirty="0"/>
              <a:t>Fault management</a:t>
            </a:r>
          </a:p>
          <a:p>
            <a:pPr lvl="1"/>
            <a:r>
              <a:rPr lang="en-US" dirty="0"/>
              <a:t>Includes monitoring the system for signs of trouble, logging all system failures, diagnosing the problem, and applying corrective action</a:t>
            </a:r>
          </a:p>
          <a:p>
            <a:r>
              <a:rPr lang="en-US" dirty="0"/>
              <a:t>Performance and workload measurement</a:t>
            </a:r>
          </a:p>
          <a:p>
            <a:pPr lvl="1"/>
            <a:r>
              <a:rPr lang="en-US" dirty="0"/>
              <a:t>System performance is measured using benchmark testing and metrics </a:t>
            </a:r>
          </a:p>
          <a:p>
            <a:endParaRPr lang="en-US" dirty="0"/>
          </a:p>
        </p:txBody>
      </p:sp>
      <p:sp>
        <p:nvSpPr>
          <p:cNvPr id="10" name="Footer Placeholder 9">
            <a:extLst>
              <a:ext uri="{FF2B5EF4-FFF2-40B4-BE49-F238E27FC236}">
                <a16:creationId xmlns:a16="http://schemas.microsoft.com/office/drawing/2014/main" id="{7CC5329D-9BFB-4819-83E3-FF253BE67C5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445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Performance Management (2 of 4)</a:t>
            </a:r>
          </a:p>
        </p:txBody>
      </p:sp>
      <p:sp>
        <p:nvSpPr>
          <p:cNvPr id="9" name="Text Placeholder 2"/>
          <p:cNvSpPr>
            <a:spLocks noGrp="1"/>
          </p:cNvSpPr>
          <p:nvPr>
            <p:ph idx="1"/>
          </p:nvPr>
        </p:nvSpPr>
        <p:spPr/>
        <p:txBody>
          <a:bodyPr>
            <a:noAutofit/>
          </a:bodyPr>
          <a:lstStyle/>
          <a:p>
            <a:r>
              <a:rPr lang="en-US" dirty="0"/>
              <a:t>Response time</a:t>
            </a:r>
          </a:p>
          <a:p>
            <a:pPr lvl="1"/>
            <a:r>
              <a:rPr lang="en-US" dirty="0"/>
              <a:t>Overall time between a request for system activity and the delivery of the response</a:t>
            </a:r>
          </a:p>
          <a:p>
            <a:r>
              <a:rPr lang="en-US" dirty="0"/>
              <a:t>Bandwidth and throughput</a:t>
            </a:r>
          </a:p>
          <a:p>
            <a:pPr lvl="1"/>
            <a:r>
              <a:rPr lang="en-US" dirty="0"/>
              <a:t>Kbps (kilobits per second), Mbps (megabits per second), and Gbps (gigabits per second)</a:t>
            </a:r>
          </a:p>
          <a:p>
            <a:pPr lvl="1"/>
            <a:r>
              <a:rPr lang="en-US" dirty="0"/>
              <a:t>Examples of standards of metrics</a:t>
            </a:r>
          </a:p>
          <a:p>
            <a:pPr lvl="2"/>
            <a:r>
              <a:rPr lang="en-US" dirty="0"/>
              <a:t>Arrivals, busy, completions, queue length</a:t>
            </a:r>
          </a:p>
          <a:p>
            <a:pPr lvl="2"/>
            <a:r>
              <a:rPr lang="en-US" dirty="0"/>
              <a:t>Service time, think time, utilization, wait time </a:t>
            </a:r>
          </a:p>
          <a:p>
            <a:pPr lvl="2"/>
            <a:endParaRPr lang="en-US" dirty="0"/>
          </a:p>
          <a:p>
            <a:pPr lvl="1"/>
            <a:endParaRPr lang="en-US" dirty="0"/>
          </a:p>
          <a:p>
            <a:pPr lvl="2"/>
            <a:endParaRPr lang="en-US" dirty="0"/>
          </a:p>
        </p:txBody>
      </p:sp>
      <p:sp>
        <p:nvSpPr>
          <p:cNvPr id="5" name="Footer Placeholder 4">
            <a:extLst>
              <a:ext uri="{FF2B5EF4-FFF2-40B4-BE49-F238E27FC236}">
                <a16:creationId xmlns:a16="http://schemas.microsoft.com/office/drawing/2014/main" id="{D1293D4B-B7E1-4FC7-A14C-7BBBF01F755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85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Performance Management (3 of 4)</a:t>
            </a:r>
          </a:p>
        </p:txBody>
      </p:sp>
      <p:sp>
        <p:nvSpPr>
          <p:cNvPr id="9" name="Text Placeholder 2"/>
          <p:cNvSpPr>
            <a:spLocks noGrp="1"/>
          </p:cNvSpPr>
          <p:nvPr>
            <p:ph idx="1"/>
          </p:nvPr>
        </p:nvSpPr>
        <p:spPr/>
        <p:txBody>
          <a:bodyPr/>
          <a:lstStyle/>
          <a:p>
            <a:r>
              <a:rPr lang="en-US" dirty="0"/>
              <a:t>Turnaround time: applies to centralized batch processing operations </a:t>
            </a:r>
          </a:p>
          <a:p>
            <a:pPr lvl="1"/>
            <a:r>
              <a:rPr lang="en-US" dirty="0"/>
              <a:t>Measures the time between submitting a request for information and the fulfillment of the request</a:t>
            </a:r>
          </a:p>
          <a:p>
            <a:pPr lvl="1"/>
            <a:r>
              <a:rPr lang="en-US" dirty="0"/>
              <a:t>Used to measure the quality of IT services</a:t>
            </a:r>
          </a:p>
          <a:p>
            <a:pPr lvl="1"/>
            <a:r>
              <a:rPr lang="en-US" dirty="0"/>
              <a:t>Management uses current performance and workload data as input for the capacity planning process</a:t>
            </a:r>
          </a:p>
          <a:p>
            <a:pPr lvl="1"/>
            <a:endParaRPr lang="en-US" dirty="0"/>
          </a:p>
          <a:p>
            <a:pPr lvl="1"/>
            <a:endParaRPr lang="en-US" dirty="0"/>
          </a:p>
        </p:txBody>
      </p:sp>
      <p:sp>
        <p:nvSpPr>
          <p:cNvPr id="5" name="Footer Placeholder 4">
            <a:extLst>
              <a:ext uri="{FF2B5EF4-FFF2-40B4-BE49-F238E27FC236}">
                <a16:creationId xmlns:a16="http://schemas.microsoft.com/office/drawing/2014/main" id="{014767FB-CAEE-420D-9B08-2ED4010D295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1122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System Performance Management (4 of 4)</a:t>
            </a:r>
          </a:p>
        </p:txBody>
      </p:sp>
      <p:sp>
        <p:nvSpPr>
          <p:cNvPr id="7" name="Text Placeholder 2"/>
          <p:cNvSpPr>
            <a:spLocks noGrp="1"/>
          </p:cNvSpPr>
          <p:nvPr>
            <p:ph idx="1"/>
          </p:nvPr>
        </p:nvSpPr>
        <p:spPr/>
        <p:txBody>
          <a:bodyPr>
            <a:noAutofit/>
          </a:bodyPr>
          <a:lstStyle/>
          <a:p>
            <a:r>
              <a:rPr lang="en-US" dirty="0"/>
              <a:t>Capacity planning</a:t>
            </a:r>
          </a:p>
          <a:p>
            <a:pPr lvl="1"/>
            <a:r>
              <a:rPr lang="en-US" dirty="0"/>
              <a:t>Monitors current activity and performance levels</a:t>
            </a:r>
          </a:p>
          <a:p>
            <a:pPr lvl="1"/>
            <a:r>
              <a:rPr lang="en-US" dirty="0"/>
              <a:t>Anticipates future activity and forecasts resources required to provide desired service </a:t>
            </a:r>
          </a:p>
          <a:p>
            <a:pPr lvl="1"/>
            <a:r>
              <a:rPr lang="en-US" dirty="0"/>
              <a:t>Uses what-if analysis </a:t>
            </a:r>
          </a:p>
          <a:p>
            <a:pPr lvl="1"/>
            <a:r>
              <a:rPr lang="en-US" dirty="0"/>
              <a:t>Requires detailed information and an accurate forecast of future business activities</a:t>
            </a:r>
          </a:p>
          <a:p>
            <a:pPr lvl="1"/>
            <a:r>
              <a:rPr lang="en-US" dirty="0"/>
              <a:t>Objective: provide effective support </a:t>
            </a:r>
          </a:p>
        </p:txBody>
      </p:sp>
      <p:sp>
        <p:nvSpPr>
          <p:cNvPr id="5" name="Footer Placeholder 4">
            <a:extLst>
              <a:ext uri="{FF2B5EF4-FFF2-40B4-BE49-F238E27FC236}">
                <a16:creationId xmlns:a16="http://schemas.microsoft.com/office/drawing/2014/main" id="{BCDC9807-0804-488F-9CC3-5D526DC6E00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8261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Security (1 of 4)</a:t>
            </a:r>
          </a:p>
        </p:txBody>
      </p:sp>
      <p:sp>
        <p:nvSpPr>
          <p:cNvPr id="9" name="Content Placeholder 8">
            <a:extLst>
              <a:ext uri="{FF2B5EF4-FFF2-40B4-BE49-F238E27FC236}">
                <a16:creationId xmlns:a16="http://schemas.microsoft.com/office/drawing/2014/main" id="{25887A40-3405-4429-A1BE-4A22CC6D4509}"/>
              </a:ext>
            </a:extLst>
          </p:cNvPr>
          <p:cNvSpPr>
            <a:spLocks noGrp="1"/>
          </p:cNvSpPr>
          <p:nvPr>
            <p:ph idx="1"/>
          </p:nvPr>
        </p:nvSpPr>
        <p:spPr/>
        <p:txBody>
          <a:bodyPr/>
          <a:lstStyle/>
          <a:p>
            <a:r>
              <a:rPr lang="en-US" dirty="0"/>
              <a:t>Vital part of every computer system</a:t>
            </a:r>
          </a:p>
          <a:p>
            <a:r>
              <a:rPr lang="en-US" dirty="0"/>
              <a:t>System security concepts</a:t>
            </a:r>
          </a:p>
          <a:p>
            <a:pPr lvl="1"/>
            <a:r>
              <a:rPr lang="en-US" dirty="0"/>
              <a:t>CIA triangle: shows main elements used to develop a security policy</a:t>
            </a:r>
          </a:p>
          <a:p>
            <a:pPr lvl="2"/>
            <a:r>
              <a:rPr lang="en-US" dirty="0"/>
              <a:t>Confidentiality</a:t>
            </a:r>
          </a:p>
          <a:p>
            <a:pPr lvl="2"/>
            <a:r>
              <a:rPr lang="en-US" dirty="0"/>
              <a:t>Integrity</a:t>
            </a:r>
          </a:p>
          <a:p>
            <a:pPr lvl="2"/>
            <a:r>
              <a:rPr lang="en-US" dirty="0"/>
              <a:t>Availability </a:t>
            </a:r>
          </a:p>
          <a:p>
            <a:endParaRPr lang="en-US" dirty="0"/>
          </a:p>
        </p:txBody>
      </p:sp>
      <p:sp>
        <p:nvSpPr>
          <p:cNvPr id="10" name="Footer Placeholder 9">
            <a:extLst>
              <a:ext uri="{FF2B5EF4-FFF2-40B4-BE49-F238E27FC236}">
                <a16:creationId xmlns:a16="http://schemas.microsoft.com/office/drawing/2014/main" id="{C7DDD737-DC88-4509-9420-EA03E05D23C3}"/>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395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Security (2 of 4)</a:t>
            </a:r>
          </a:p>
        </p:txBody>
      </p:sp>
      <p:pic>
        <p:nvPicPr>
          <p:cNvPr id="3" name="Picture 2" descr="Figure 12-14 System security must provide information confidentiality, integrity, and availability (CIA).&#10;&#10;The figure consists of a triangle, which is labeled information. The top of the triangle is labeled integrity, the left side is labeled confidentiality, and the right side is labeled availabil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310" y="2274511"/>
            <a:ext cx="3894752" cy="3091494"/>
          </a:xfrm>
          <a:prstGeom prst="rect">
            <a:avLst/>
          </a:prstGeom>
        </p:spPr>
      </p:pic>
      <p:sp>
        <p:nvSpPr>
          <p:cNvPr id="7" name="Rectangle 6"/>
          <p:cNvSpPr/>
          <p:nvPr/>
        </p:nvSpPr>
        <p:spPr>
          <a:xfrm>
            <a:off x="628650" y="5526917"/>
            <a:ext cx="8190072" cy="307777"/>
          </a:xfrm>
          <a:prstGeom prst="rect">
            <a:avLst/>
          </a:prstGeom>
        </p:spPr>
        <p:txBody>
          <a:bodyPr wrap="square">
            <a:spAutoFit/>
          </a:bodyPr>
          <a:lstStyle/>
          <a:p>
            <a:r>
              <a:rPr lang="en-IN" sz="1400" b="1" dirty="0"/>
              <a:t>Figure 12-14 </a:t>
            </a:r>
            <a:r>
              <a:rPr lang="en-IN" sz="1400" dirty="0"/>
              <a:t>System security must provide information confidentiality, integrity, and availability (CIA).</a:t>
            </a:r>
            <a:endParaRPr lang="en-US" sz="1400" dirty="0"/>
          </a:p>
        </p:txBody>
      </p:sp>
      <p:sp>
        <p:nvSpPr>
          <p:cNvPr id="10" name="Footer Placeholder 9">
            <a:extLst>
              <a:ext uri="{FF2B5EF4-FFF2-40B4-BE49-F238E27FC236}">
                <a16:creationId xmlns:a16="http://schemas.microsoft.com/office/drawing/2014/main" id="{C7DDD737-DC88-4509-9420-EA03E05D23C3}"/>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6618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Security (3 of 4)</a:t>
            </a:r>
          </a:p>
        </p:txBody>
      </p:sp>
      <p:sp>
        <p:nvSpPr>
          <p:cNvPr id="8" name="Text Placeholder 2"/>
          <p:cNvSpPr>
            <a:spLocks noGrp="1"/>
          </p:cNvSpPr>
          <p:nvPr>
            <p:ph idx="1"/>
          </p:nvPr>
        </p:nvSpPr>
        <p:spPr>
          <a:xfrm>
            <a:off x="628650" y="1825625"/>
            <a:ext cx="8134350" cy="4351338"/>
          </a:xfrm>
        </p:spPr>
        <p:txBody>
          <a:bodyPr/>
          <a:lstStyle/>
          <a:p>
            <a:r>
              <a:rPr lang="en-US" dirty="0"/>
              <a:t>Risk management</a:t>
            </a:r>
          </a:p>
          <a:p>
            <a:pPr lvl="1"/>
            <a:r>
              <a:rPr lang="en-US" dirty="0"/>
              <a:t>Risk identification</a:t>
            </a:r>
          </a:p>
          <a:p>
            <a:pPr lvl="2"/>
            <a:r>
              <a:rPr lang="en-US" dirty="0"/>
              <a:t>List and classify assets and analyze possible threats</a:t>
            </a:r>
          </a:p>
          <a:p>
            <a:pPr lvl="2"/>
            <a:r>
              <a:rPr lang="en-US" dirty="0"/>
              <a:t>Identify vulnerabilities and how they might be exploited</a:t>
            </a:r>
          </a:p>
          <a:p>
            <a:pPr lvl="1"/>
            <a:r>
              <a:rPr lang="en-US" dirty="0"/>
              <a:t>Risk assessment</a:t>
            </a:r>
          </a:p>
          <a:p>
            <a:pPr lvl="2"/>
            <a:r>
              <a:rPr lang="en-IN" dirty="0"/>
              <a:t>Risks need to be calculated and prioritized</a:t>
            </a:r>
            <a:r>
              <a:rPr lang="en-US" dirty="0"/>
              <a:t> </a:t>
            </a:r>
          </a:p>
          <a:p>
            <a:pPr lvl="1"/>
            <a:r>
              <a:rPr lang="en-US" dirty="0"/>
              <a:t>Risk control</a:t>
            </a:r>
          </a:p>
          <a:p>
            <a:pPr lvl="2"/>
            <a:r>
              <a:rPr lang="en-IN" dirty="0"/>
              <a:t>Strategies: avoidance, mitigation, transference, and acceptance</a:t>
            </a:r>
          </a:p>
          <a:p>
            <a:pPr lvl="2"/>
            <a:endParaRPr lang="en-US" dirty="0"/>
          </a:p>
          <a:p>
            <a:pPr lvl="3"/>
            <a:endParaRPr lang="en-US" dirty="0"/>
          </a:p>
        </p:txBody>
      </p:sp>
      <p:sp>
        <p:nvSpPr>
          <p:cNvPr id="7" name="Footer Placeholder 6">
            <a:extLst>
              <a:ext uri="{FF2B5EF4-FFF2-40B4-BE49-F238E27FC236}">
                <a16:creationId xmlns:a16="http://schemas.microsoft.com/office/drawing/2014/main" id="{05FA5C26-454E-4B2D-AD05-05F9CA514EA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99406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Security (4 of 4)</a:t>
            </a:r>
          </a:p>
        </p:txBody>
      </p:sp>
      <p:pic>
        <p:nvPicPr>
          <p:cNvPr id="3" name="Picture 2" descr="Figure 12-15 Risk management requires continuous risk identification, assessment, and control.&#10;&#10;In the figure, there are three circles placed in circular manner. In clockwise order, the first circle is labeled identity. An arrow from this circle points to the second circle, which is labeled assess. An arrow from this circle points to the third circle is labeled control.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607" y="1637892"/>
            <a:ext cx="3794786" cy="3582215"/>
          </a:xfrm>
          <a:prstGeom prst="rect">
            <a:avLst/>
          </a:prstGeom>
        </p:spPr>
      </p:pic>
      <p:sp>
        <p:nvSpPr>
          <p:cNvPr id="10" name="Rectangle 9"/>
          <p:cNvSpPr/>
          <p:nvPr/>
        </p:nvSpPr>
        <p:spPr>
          <a:xfrm>
            <a:off x="628650" y="5613235"/>
            <a:ext cx="8483720" cy="307777"/>
          </a:xfrm>
          <a:prstGeom prst="rect">
            <a:avLst/>
          </a:prstGeom>
        </p:spPr>
        <p:txBody>
          <a:bodyPr wrap="square">
            <a:spAutoFit/>
          </a:bodyPr>
          <a:lstStyle/>
          <a:p>
            <a:r>
              <a:rPr lang="en-IN" sz="1400" b="1" dirty="0"/>
              <a:t>Figure 12-15 </a:t>
            </a:r>
            <a:r>
              <a:rPr lang="en-IN" sz="1400" dirty="0"/>
              <a:t>Risk management requires continuous risk identification, assessment, and control.</a:t>
            </a:r>
            <a:endParaRPr lang="en-US" sz="1400" dirty="0"/>
          </a:p>
        </p:txBody>
      </p:sp>
      <p:sp>
        <p:nvSpPr>
          <p:cNvPr id="7" name="Footer Placeholder 6">
            <a:extLst>
              <a:ext uri="{FF2B5EF4-FFF2-40B4-BE49-F238E27FC236}">
                <a16:creationId xmlns:a16="http://schemas.microsoft.com/office/drawing/2014/main" id="{05FA5C26-454E-4B2D-AD05-05F9CA514EA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50600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 (1 of 12)</a:t>
            </a:r>
          </a:p>
        </p:txBody>
      </p:sp>
      <p:sp>
        <p:nvSpPr>
          <p:cNvPr id="5" name="Content Placeholder 4">
            <a:extLst>
              <a:ext uri="{FF2B5EF4-FFF2-40B4-BE49-F238E27FC236}">
                <a16:creationId xmlns:a16="http://schemas.microsoft.com/office/drawing/2014/main" id="{2477357B-97E8-487C-8EFA-3DF0F25A4E18}"/>
              </a:ext>
            </a:extLst>
          </p:cNvPr>
          <p:cNvSpPr>
            <a:spLocks noGrp="1"/>
          </p:cNvSpPr>
          <p:nvPr>
            <p:ph idx="1"/>
          </p:nvPr>
        </p:nvSpPr>
        <p:spPr>
          <a:xfrm>
            <a:off x="628650" y="1825625"/>
            <a:ext cx="3446369" cy="4351338"/>
          </a:xfrm>
        </p:spPr>
        <p:txBody>
          <a:bodyPr/>
          <a:lstStyle/>
          <a:p>
            <a:r>
              <a:rPr lang="en-US" dirty="0"/>
              <a:t>System security involves six separated but interrelated levels</a:t>
            </a:r>
          </a:p>
          <a:p>
            <a:endParaRPr lang="en-US" dirty="0"/>
          </a:p>
        </p:txBody>
      </p:sp>
      <p:sp>
        <p:nvSpPr>
          <p:cNvPr id="10" name="Rectangle 9"/>
          <p:cNvSpPr/>
          <p:nvPr/>
        </p:nvSpPr>
        <p:spPr>
          <a:xfrm>
            <a:off x="1186347" y="4982131"/>
            <a:ext cx="4115501" cy="738664"/>
          </a:xfrm>
          <a:prstGeom prst="rect">
            <a:avLst/>
          </a:prstGeom>
        </p:spPr>
        <p:txBody>
          <a:bodyPr wrap="square">
            <a:spAutoFit/>
          </a:bodyPr>
          <a:lstStyle/>
          <a:p>
            <a:r>
              <a:rPr lang="en-IN" sz="1400" b="1" dirty="0"/>
              <a:t>Figure 12-19 </a:t>
            </a:r>
            <a:r>
              <a:rPr lang="en-IN" sz="1400" dirty="0"/>
              <a:t>Each security link has a specific focus, and the overall chain is only as strong as the weakest link.</a:t>
            </a:r>
            <a:endParaRPr lang="en-US" sz="1400" dirty="0"/>
          </a:p>
        </p:txBody>
      </p:sp>
      <p:sp>
        <p:nvSpPr>
          <p:cNvPr id="8" name="Footer Placeholder 7">
            <a:extLst>
              <a:ext uri="{FF2B5EF4-FFF2-40B4-BE49-F238E27FC236}">
                <a16:creationId xmlns:a16="http://schemas.microsoft.com/office/drawing/2014/main" id="{58F4A7A4-F7D7-4EF7-B8B4-B60F934E3A6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08268F26-35FA-47EE-B8AA-81A9CE084289}"/>
              </a:ext>
            </a:extLst>
          </p:cNvPr>
          <p:cNvPicPr>
            <a:picLocks noChangeAspect="1"/>
          </p:cNvPicPr>
          <p:nvPr/>
        </p:nvPicPr>
        <p:blipFill>
          <a:blip r:embed="rId3"/>
          <a:stretch>
            <a:fillRect/>
          </a:stretch>
        </p:blipFill>
        <p:spPr>
          <a:xfrm>
            <a:off x="5105400" y="1795546"/>
            <a:ext cx="3689048" cy="3810000"/>
          </a:xfrm>
          <a:prstGeom prst="rect">
            <a:avLst/>
          </a:prstGeom>
        </p:spPr>
      </p:pic>
    </p:spTree>
    <p:extLst>
      <p:ext uri="{BB962C8B-B14F-4D97-AF65-F5344CB8AC3E}">
        <p14:creationId xmlns:p14="http://schemas.microsoft.com/office/powerpoint/2010/main" val="2104924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 (2 of 12)</a:t>
            </a:r>
          </a:p>
        </p:txBody>
      </p:sp>
      <p:sp>
        <p:nvSpPr>
          <p:cNvPr id="7" name="Text Placeholder 2"/>
          <p:cNvSpPr>
            <a:spLocks noGrp="1"/>
          </p:cNvSpPr>
          <p:nvPr>
            <p:ph idx="1"/>
          </p:nvPr>
        </p:nvSpPr>
        <p:spPr/>
        <p:txBody>
          <a:bodyPr/>
          <a:lstStyle/>
          <a:p>
            <a:r>
              <a:rPr lang="en-US" dirty="0"/>
              <a:t>Physical security</a:t>
            </a:r>
          </a:p>
          <a:p>
            <a:pPr lvl="1"/>
            <a:r>
              <a:rPr lang="en-US" dirty="0"/>
              <a:t>Operations center security</a:t>
            </a:r>
          </a:p>
          <a:p>
            <a:pPr lvl="2"/>
            <a:r>
              <a:rPr lang="en-US" dirty="0"/>
              <a:t>Each entrance must be equipped with a suitable security device</a:t>
            </a:r>
          </a:p>
          <a:p>
            <a:pPr lvl="1"/>
            <a:r>
              <a:rPr lang="en-US" dirty="0"/>
              <a:t>Servers and desktop computers</a:t>
            </a:r>
          </a:p>
          <a:p>
            <a:pPr lvl="2"/>
            <a:r>
              <a:rPr lang="en-US" dirty="0"/>
              <a:t>Install locks on server racks to avoid unauthorized placement of keystroke loggers</a:t>
            </a:r>
          </a:p>
          <a:p>
            <a:pPr lvl="2"/>
            <a:r>
              <a:rPr lang="en-US" dirty="0"/>
              <a:t>Tamper evident cases and BIOS-level passwords can be used </a:t>
            </a:r>
          </a:p>
        </p:txBody>
      </p:sp>
      <p:sp>
        <p:nvSpPr>
          <p:cNvPr id="8" name="Footer Placeholder 7">
            <a:extLst>
              <a:ext uri="{FF2B5EF4-FFF2-40B4-BE49-F238E27FC236}">
                <a16:creationId xmlns:a16="http://schemas.microsoft.com/office/drawing/2014/main" id="{CC36B4D0-906E-4404-B8E2-3678E7FD4A6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168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3)</a:t>
            </a:r>
          </a:p>
        </p:txBody>
      </p:sp>
      <p:sp>
        <p:nvSpPr>
          <p:cNvPr id="16386" name="Text Placeholder 2"/>
          <p:cNvSpPr>
            <a:spLocks noGrp="1"/>
          </p:cNvSpPr>
          <p:nvPr>
            <p:ph idx="1"/>
          </p:nvPr>
        </p:nvSpPr>
        <p:spPr/>
        <p:txBody>
          <a:bodyPr>
            <a:noAutofit/>
          </a:bodyPr>
          <a:lstStyle/>
          <a:p>
            <a:pPr lvl="1"/>
            <a:endParaRPr lang="en-US" dirty="0"/>
          </a:p>
          <a:p>
            <a:pPr lvl="1"/>
            <a:r>
              <a:rPr lang="en-US" dirty="0"/>
              <a:t>Explain three tasks related to risk management concepts </a:t>
            </a:r>
          </a:p>
          <a:p>
            <a:pPr lvl="1"/>
            <a:r>
              <a:rPr lang="en-US" dirty="0"/>
              <a:t>Assess system security at six levels: physical security, network security, application security, file security, user security, and procedural security </a:t>
            </a:r>
          </a:p>
          <a:p>
            <a:pPr lvl="1"/>
            <a:r>
              <a:rPr lang="en-US" dirty="0"/>
              <a:t>Describe backup and disaster recovery </a:t>
            </a:r>
          </a:p>
          <a:p>
            <a:pPr lvl="1"/>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85132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 (3 of 12)</a:t>
            </a:r>
          </a:p>
        </p:txBody>
      </p:sp>
      <p:sp>
        <p:nvSpPr>
          <p:cNvPr id="7" name="Text Placeholder 2"/>
          <p:cNvSpPr>
            <a:spLocks noGrp="1"/>
          </p:cNvSpPr>
          <p:nvPr>
            <p:ph idx="1"/>
          </p:nvPr>
        </p:nvSpPr>
        <p:spPr/>
        <p:txBody>
          <a:bodyPr>
            <a:noAutofit/>
          </a:bodyPr>
          <a:lstStyle/>
          <a:p>
            <a:pPr lvl="1"/>
            <a:r>
              <a:rPr lang="en-US" dirty="0"/>
              <a:t>Portable computers</a:t>
            </a:r>
          </a:p>
          <a:p>
            <a:pPr lvl="2"/>
            <a:r>
              <a:rPr lang="en-US" dirty="0"/>
              <a:t>Select an operating system with strong protection</a:t>
            </a:r>
          </a:p>
          <a:p>
            <a:pPr lvl="2"/>
            <a:r>
              <a:rPr lang="en-US" dirty="0"/>
              <a:t>Mark case with company name and address</a:t>
            </a:r>
          </a:p>
          <a:p>
            <a:pPr lvl="2"/>
            <a:r>
              <a:rPr lang="en-US" dirty="0"/>
              <a:t>Consider devices that have a built-in fingerprint reader, facial recognition, and use the Universal Security Slot (USS) </a:t>
            </a:r>
          </a:p>
          <a:p>
            <a:pPr lvl="2"/>
            <a:r>
              <a:rPr lang="en-US" dirty="0"/>
              <a:t>Back up all vital data before using the computer outside the office and link the system to a tracking software</a:t>
            </a:r>
          </a:p>
          <a:p>
            <a:pPr lvl="2"/>
            <a:r>
              <a:rPr lang="en-US" dirty="0"/>
              <a:t>Use location services</a:t>
            </a:r>
          </a:p>
          <a:p>
            <a:pPr lvl="2"/>
            <a:r>
              <a:rPr lang="en-US" dirty="0"/>
              <a:t>Be alert to high-risk situations while traveling</a:t>
            </a:r>
          </a:p>
          <a:p>
            <a:pPr lvl="2"/>
            <a:r>
              <a:rPr lang="en-US" dirty="0"/>
              <a:t>Establish stringent password protection policies</a:t>
            </a:r>
          </a:p>
        </p:txBody>
      </p:sp>
      <p:sp>
        <p:nvSpPr>
          <p:cNvPr id="5" name="Footer Placeholder 4">
            <a:extLst>
              <a:ext uri="{FF2B5EF4-FFF2-40B4-BE49-F238E27FC236}">
                <a16:creationId xmlns:a16="http://schemas.microsoft.com/office/drawing/2014/main" id="{4C4D9ADA-890D-4915-8D4C-F749371A21F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944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(4 of 12)</a:t>
            </a:r>
            <a:endParaRPr lang="en-IN" dirty="0"/>
          </a:p>
        </p:txBody>
      </p:sp>
      <p:sp>
        <p:nvSpPr>
          <p:cNvPr id="2" name="Content Placeholder 1"/>
          <p:cNvSpPr>
            <a:spLocks noGrp="1"/>
          </p:cNvSpPr>
          <p:nvPr>
            <p:ph idx="1"/>
          </p:nvPr>
        </p:nvSpPr>
        <p:spPr/>
        <p:txBody>
          <a:bodyPr>
            <a:noAutofit/>
          </a:bodyPr>
          <a:lstStyle/>
          <a:p>
            <a:r>
              <a:rPr lang="en-IN" dirty="0"/>
              <a:t>Network security</a:t>
            </a:r>
          </a:p>
          <a:p>
            <a:pPr lvl="1"/>
            <a:r>
              <a:rPr lang="en-IN" dirty="0"/>
              <a:t>Encrypt network traffic: private key encryption and public key encryption</a:t>
            </a:r>
          </a:p>
          <a:p>
            <a:pPr lvl="1"/>
            <a:r>
              <a:rPr lang="en-IN" dirty="0"/>
              <a:t>Wireless networks: WPA2 strengthens the level of wireless protection</a:t>
            </a:r>
          </a:p>
          <a:p>
            <a:pPr lvl="1"/>
            <a:r>
              <a:rPr lang="en-IN" dirty="0"/>
              <a:t>Private networks can be used when speed is necessary</a:t>
            </a:r>
          </a:p>
          <a:p>
            <a:pPr lvl="1"/>
            <a:r>
              <a:rPr lang="en-IN" dirty="0"/>
              <a:t>Virtual Private Networks (VPN) establish secure connections for a large number of computers</a:t>
            </a:r>
          </a:p>
          <a:p>
            <a:pPr lvl="2"/>
            <a:endParaRPr lang="en-IN" dirty="0"/>
          </a:p>
          <a:p>
            <a:pPr lvl="1"/>
            <a:endParaRPr lang="en-IN" dirty="0"/>
          </a:p>
          <a:p>
            <a:pPr lvl="1"/>
            <a:endParaRPr lang="en-IN" dirty="0"/>
          </a:p>
        </p:txBody>
      </p:sp>
      <p:sp>
        <p:nvSpPr>
          <p:cNvPr id="7" name="Footer Placeholder 6">
            <a:extLst>
              <a:ext uri="{FF2B5EF4-FFF2-40B4-BE49-F238E27FC236}">
                <a16:creationId xmlns:a16="http://schemas.microsoft.com/office/drawing/2014/main" id="{54521A05-809A-4484-AA29-48EB8B150E21}"/>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68654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(5 of 12)</a:t>
            </a:r>
            <a:endParaRPr lang="en-IN" dirty="0"/>
          </a:p>
        </p:txBody>
      </p:sp>
      <p:sp>
        <p:nvSpPr>
          <p:cNvPr id="2" name="Content Placeholder 1"/>
          <p:cNvSpPr>
            <a:spLocks noGrp="1"/>
          </p:cNvSpPr>
          <p:nvPr>
            <p:ph idx="1"/>
          </p:nvPr>
        </p:nvSpPr>
        <p:spPr/>
        <p:txBody>
          <a:bodyPr/>
          <a:lstStyle/>
          <a:p>
            <a:pPr lvl="1"/>
            <a:r>
              <a:rPr lang="en-IN" dirty="0"/>
              <a:t>Ports and services </a:t>
            </a:r>
            <a:r>
              <a:rPr lang="en-US" dirty="0"/>
              <a:t>can be affected by port scans and denial of service (DOS) attacks</a:t>
            </a:r>
            <a:endParaRPr lang="en-IN" dirty="0"/>
          </a:p>
          <a:p>
            <a:pPr lvl="2"/>
            <a:r>
              <a:rPr lang="en-IN" dirty="0"/>
              <a:t>A port routes incoming traffic to the correct application and a service monitors a particular port</a:t>
            </a:r>
          </a:p>
          <a:p>
            <a:pPr lvl="1"/>
            <a:r>
              <a:rPr lang="en-IN" dirty="0"/>
              <a:t>Firewalls allow or block network traffic from each network interface based on preset rules </a:t>
            </a:r>
          </a:p>
          <a:p>
            <a:pPr lvl="1"/>
            <a:r>
              <a:rPr lang="en-IN" dirty="0"/>
              <a:t>Network intrusion detection system (NDIS) alerts the administrator when it detects suspicious network traffic patterns</a:t>
            </a:r>
          </a:p>
          <a:p>
            <a:pPr lvl="3"/>
            <a:endParaRPr lang="en-IN" dirty="0"/>
          </a:p>
          <a:p>
            <a:pPr lvl="1"/>
            <a:endParaRPr lang="en-IN" dirty="0"/>
          </a:p>
        </p:txBody>
      </p:sp>
      <p:sp>
        <p:nvSpPr>
          <p:cNvPr id="7" name="Footer Placeholder 6">
            <a:extLst>
              <a:ext uri="{FF2B5EF4-FFF2-40B4-BE49-F238E27FC236}">
                <a16:creationId xmlns:a16="http://schemas.microsoft.com/office/drawing/2014/main" id="{0EDDC324-7879-4649-8FC5-536501857AC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14759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(6 of 12)</a:t>
            </a:r>
            <a:endParaRPr lang="en-IN" dirty="0"/>
          </a:p>
        </p:txBody>
      </p:sp>
      <p:sp>
        <p:nvSpPr>
          <p:cNvPr id="2" name="Content Placeholder 1"/>
          <p:cNvSpPr>
            <a:spLocks noGrp="1"/>
          </p:cNvSpPr>
          <p:nvPr>
            <p:ph idx="1"/>
          </p:nvPr>
        </p:nvSpPr>
        <p:spPr>
          <a:xfrm>
            <a:off x="628650" y="4480119"/>
            <a:ext cx="7886700" cy="1676400"/>
          </a:xfrm>
        </p:spPr>
        <p:txBody>
          <a:bodyPr>
            <a:normAutofit lnSpcReduction="10000"/>
          </a:bodyPr>
          <a:lstStyle/>
          <a:p>
            <a:pPr marL="342900" lvl="1" indent="0">
              <a:buNone/>
            </a:pPr>
            <a:r>
              <a:rPr lang="en-US" sz="1800" dirty="0"/>
              <a:t>FIGURE 12-22: In a DoS attack, an attacker sends numerous authentication requests with false return addresses. The server tries unsuccessfully to send out authentication approval and is eventually disabled by the floor of requests. More sophisticated DoS attacks are distributed (DDoS), as shown in this figure. Instead of a single computer, the attacker uses an army of botnets (computers unknowingly infected with malware that are difficult to trace) to attack the target. </a:t>
            </a:r>
          </a:p>
          <a:p>
            <a:pPr marL="342900" lvl="1" indent="0">
              <a:buNone/>
            </a:pPr>
            <a:endParaRPr lang="en-IN" dirty="0"/>
          </a:p>
        </p:txBody>
      </p:sp>
      <p:sp>
        <p:nvSpPr>
          <p:cNvPr id="7" name="Footer Placeholder 6">
            <a:extLst>
              <a:ext uri="{FF2B5EF4-FFF2-40B4-BE49-F238E27FC236}">
                <a16:creationId xmlns:a16="http://schemas.microsoft.com/office/drawing/2014/main" id="{0EDDC324-7879-4649-8FC5-536501857AC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5" name="Picture 4">
            <a:extLst>
              <a:ext uri="{FF2B5EF4-FFF2-40B4-BE49-F238E27FC236}">
                <a16:creationId xmlns:a16="http://schemas.microsoft.com/office/drawing/2014/main" id="{CD05D463-467D-42A0-805C-D0C4DF7C653B}"/>
              </a:ext>
            </a:extLst>
          </p:cNvPr>
          <p:cNvPicPr>
            <a:picLocks noChangeAspect="1"/>
          </p:cNvPicPr>
          <p:nvPr/>
        </p:nvPicPr>
        <p:blipFill>
          <a:blip r:embed="rId2"/>
          <a:stretch>
            <a:fillRect/>
          </a:stretch>
        </p:blipFill>
        <p:spPr>
          <a:xfrm>
            <a:off x="2286000" y="1301911"/>
            <a:ext cx="4346624" cy="3178208"/>
          </a:xfrm>
          <a:prstGeom prst="rect">
            <a:avLst/>
          </a:prstGeom>
        </p:spPr>
      </p:pic>
    </p:spTree>
    <p:extLst>
      <p:ext uri="{BB962C8B-B14F-4D97-AF65-F5344CB8AC3E}">
        <p14:creationId xmlns:p14="http://schemas.microsoft.com/office/powerpoint/2010/main" val="221942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 (7 of 12)</a:t>
            </a:r>
          </a:p>
        </p:txBody>
      </p:sp>
      <p:sp>
        <p:nvSpPr>
          <p:cNvPr id="7" name="Text Placeholder 2"/>
          <p:cNvSpPr>
            <a:spLocks noGrp="1"/>
          </p:cNvSpPr>
          <p:nvPr>
            <p:ph idx="1"/>
          </p:nvPr>
        </p:nvSpPr>
        <p:spPr/>
        <p:txBody>
          <a:bodyPr>
            <a:noAutofit/>
          </a:bodyPr>
          <a:lstStyle/>
          <a:p>
            <a:r>
              <a:rPr lang="en-US" dirty="0"/>
              <a:t>Application security</a:t>
            </a:r>
          </a:p>
          <a:p>
            <a:pPr lvl="1"/>
            <a:r>
              <a:rPr lang="en-US" dirty="0"/>
              <a:t>Services that are not needed must be disabled</a:t>
            </a:r>
          </a:p>
          <a:p>
            <a:pPr lvl="1"/>
            <a:r>
              <a:rPr lang="en-US" dirty="0"/>
              <a:t>Unnecessary or improperly configured service could create a security hole</a:t>
            </a:r>
          </a:p>
          <a:p>
            <a:pPr lvl="1"/>
            <a:r>
              <a:rPr lang="en-US" dirty="0"/>
              <a:t>Hardening removes unnecessary accounts, services, and features </a:t>
            </a:r>
          </a:p>
          <a:p>
            <a:pPr lvl="1"/>
            <a:r>
              <a:rPr lang="en-US" dirty="0"/>
              <a:t>Application permissions: must be configured to be run by users who have specific rights</a:t>
            </a:r>
          </a:p>
          <a:p>
            <a:pPr lvl="1"/>
            <a:r>
              <a:rPr lang="en-US" dirty="0"/>
              <a:t>Input validation helps safeguard data integrity and security</a:t>
            </a:r>
          </a:p>
        </p:txBody>
      </p:sp>
      <p:sp>
        <p:nvSpPr>
          <p:cNvPr id="5" name="Footer Placeholder 4">
            <a:extLst>
              <a:ext uri="{FF2B5EF4-FFF2-40B4-BE49-F238E27FC236}">
                <a16:creationId xmlns:a16="http://schemas.microsoft.com/office/drawing/2014/main" id="{3F8B41BB-8E27-49DC-A742-FA803BF295B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9269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(8 of 12)</a:t>
            </a:r>
            <a:endParaRPr lang="en-IN" dirty="0"/>
          </a:p>
        </p:txBody>
      </p:sp>
      <p:sp>
        <p:nvSpPr>
          <p:cNvPr id="2" name="Content Placeholder 1"/>
          <p:cNvSpPr>
            <a:spLocks noGrp="1"/>
          </p:cNvSpPr>
          <p:nvPr>
            <p:ph idx="1"/>
          </p:nvPr>
        </p:nvSpPr>
        <p:spPr/>
        <p:txBody>
          <a:bodyPr/>
          <a:lstStyle/>
          <a:p>
            <a:pPr lvl="1"/>
            <a:r>
              <a:rPr lang="en-US" dirty="0"/>
              <a:t>Patches and updates are used to repair security holes, reduce vulnerabilities, and update the system </a:t>
            </a:r>
          </a:p>
          <a:p>
            <a:pPr lvl="1"/>
            <a:r>
              <a:rPr lang="en-US" dirty="0"/>
              <a:t>Software logs document all events and help understand past attacks and prevent future intrusions</a:t>
            </a:r>
          </a:p>
          <a:p>
            <a:endParaRPr lang="en-IN" dirty="0"/>
          </a:p>
        </p:txBody>
      </p:sp>
      <p:sp>
        <p:nvSpPr>
          <p:cNvPr id="7" name="Footer Placeholder 6">
            <a:extLst>
              <a:ext uri="{FF2B5EF4-FFF2-40B4-BE49-F238E27FC236}">
                <a16:creationId xmlns:a16="http://schemas.microsoft.com/office/drawing/2014/main" id="{17B3E1A2-3E53-485E-A66F-4A7255B7643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7280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(9 of 12)</a:t>
            </a:r>
            <a:endParaRPr lang="en-IN" dirty="0"/>
          </a:p>
        </p:txBody>
      </p:sp>
      <p:sp>
        <p:nvSpPr>
          <p:cNvPr id="2" name="Content Placeholder 1"/>
          <p:cNvSpPr>
            <a:spLocks noGrp="1"/>
          </p:cNvSpPr>
          <p:nvPr>
            <p:ph idx="1"/>
          </p:nvPr>
        </p:nvSpPr>
        <p:spPr/>
        <p:txBody>
          <a:bodyPr>
            <a:normAutofit/>
          </a:bodyPr>
          <a:lstStyle/>
          <a:p>
            <a:r>
              <a:rPr lang="en-US" dirty="0"/>
              <a:t>File security</a:t>
            </a:r>
          </a:p>
          <a:p>
            <a:pPr lvl="1"/>
            <a:r>
              <a:rPr lang="en-US" dirty="0"/>
              <a:t>Encryption: scrambles the contents of a file or document to protect it from unauthorized access</a:t>
            </a:r>
          </a:p>
          <a:p>
            <a:pPr lvl="1"/>
            <a:r>
              <a:rPr lang="en-US" dirty="0"/>
              <a:t>Permissions: describe the rights a user has to a particular file or directory on a server</a:t>
            </a:r>
          </a:p>
          <a:p>
            <a:pPr lvl="1"/>
            <a:r>
              <a:rPr lang="en-IN" dirty="0"/>
              <a:t>User groups: administrators can create user groups and assign file permissions </a:t>
            </a:r>
          </a:p>
          <a:p>
            <a:pPr lvl="1"/>
            <a:endParaRPr lang="en-US" dirty="0"/>
          </a:p>
          <a:p>
            <a:pPr lvl="2"/>
            <a:endParaRPr lang="en-US" dirty="0"/>
          </a:p>
          <a:p>
            <a:endParaRPr lang="en-IN" dirty="0"/>
          </a:p>
        </p:txBody>
      </p:sp>
      <p:sp>
        <p:nvSpPr>
          <p:cNvPr id="7" name="Footer Placeholder 6">
            <a:extLst>
              <a:ext uri="{FF2B5EF4-FFF2-40B4-BE49-F238E27FC236}">
                <a16:creationId xmlns:a16="http://schemas.microsoft.com/office/drawing/2014/main" id="{17B3E1A2-3E53-485E-A66F-4A7255B7643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3146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(10 of 12)</a:t>
            </a:r>
            <a:endParaRPr lang="en-IN" dirty="0"/>
          </a:p>
        </p:txBody>
      </p:sp>
      <p:sp>
        <p:nvSpPr>
          <p:cNvPr id="2" name="Content Placeholder 1"/>
          <p:cNvSpPr>
            <a:spLocks noGrp="1"/>
          </p:cNvSpPr>
          <p:nvPr>
            <p:ph idx="1"/>
          </p:nvPr>
        </p:nvSpPr>
        <p:spPr/>
        <p:txBody>
          <a:bodyPr>
            <a:noAutofit/>
          </a:bodyPr>
          <a:lstStyle/>
          <a:p>
            <a:r>
              <a:rPr lang="en-US" dirty="0"/>
              <a:t>User security</a:t>
            </a:r>
          </a:p>
          <a:p>
            <a:pPr lvl="1"/>
            <a:r>
              <a:rPr lang="en-US" dirty="0"/>
              <a:t>Identity management: controls and procedures necessary to identify legitimate users and system components</a:t>
            </a:r>
          </a:p>
          <a:p>
            <a:pPr lvl="1"/>
            <a:r>
              <a:rPr lang="en-US" dirty="0"/>
              <a:t>Password protection: policies need to specify a set minimum length, complexity, and a limit on invalid attempts</a:t>
            </a:r>
          </a:p>
          <a:p>
            <a:pPr lvl="1"/>
            <a:r>
              <a:rPr lang="en-US" dirty="0"/>
              <a:t>Social engineering: intruder uses social interaction to gain unauthorized access to a computer system</a:t>
            </a:r>
          </a:p>
          <a:p>
            <a:endParaRPr lang="en-IN" dirty="0"/>
          </a:p>
          <a:p>
            <a:pPr lvl="1"/>
            <a:endParaRPr lang="en-IN" dirty="0"/>
          </a:p>
        </p:txBody>
      </p:sp>
      <p:sp>
        <p:nvSpPr>
          <p:cNvPr id="7" name="Footer Placeholder 6">
            <a:extLst>
              <a:ext uri="{FF2B5EF4-FFF2-40B4-BE49-F238E27FC236}">
                <a16:creationId xmlns:a16="http://schemas.microsoft.com/office/drawing/2014/main" id="{B44B5923-8445-4545-B907-57AC6496102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8746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Levels (11 of 12)</a:t>
            </a:r>
            <a:endParaRPr lang="en-IN" dirty="0"/>
          </a:p>
        </p:txBody>
      </p:sp>
      <p:sp>
        <p:nvSpPr>
          <p:cNvPr id="2" name="Content Placeholder 1"/>
          <p:cNvSpPr>
            <a:spLocks noGrp="1"/>
          </p:cNvSpPr>
          <p:nvPr>
            <p:ph idx="1"/>
          </p:nvPr>
        </p:nvSpPr>
        <p:spPr/>
        <p:txBody>
          <a:bodyPr/>
          <a:lstStyle/>
          <a:p>
            <a:pPr lvl="1"/>
            <a:r>
              <a:rPr lang="en-US" dirty="0"/>
              <a:t>User resistance: users need to understand and be a part of the organization’s commitment to security</a:t>
            </a:r>
          </a:p>
          <a:p>
            <a:pPr lvl="1"/>
            <a:r>
              <a:rPr lang="en-US" dirty="0"/>
              <a:t>New technologies can be used to enhance security and prevent unauthorized access</a:t>
            </a:r>
          </a:p>
          <a:p>
            <a:pPr lvl="2"/>
            <a:r>
              <a:rPr lang="en-US" dirty="0"/>
              <a:t>Security token is a physical device that authenticates legitimate users</a:t>
            </a:r>
          </a:p>
          <a:p>
            <a:pPr lvl="1"/>
            <a:endParaRPr lang="en-US" dirty="0"/>
          </a:p>
          <a:p>
            <a:pPr lvl="2"/>
            <a:endParaRPr lang="en-US" dirty="0"/>
          </a:p>
          <a:p>
            <a:pPr lvl="2"/>
            <a:endParaRPr lang="en-US" dirty="0"/>
          </a:p>
          <a:p>
            <a:pPr lvl="1"/>
            <a:endParaRPr lang="en-US" dirty="0"/>
          </a:p>
          <a:p>
            <a:endParaRPr lang="en-IN" dirty="0"/>
          </a:p>
        </p:txBody>
      </p:sp>
      <p:sp>
        <p:nvSpPr>
          <p:cNvPr id="7" name="Footer Placeholder 6">
            <a:extLst>
              <a:ext uri="{FF2B5EF4-FFF2-40B4-BE49-F238E27FC236}">
                <a16:creationId xmlns:a16="http://schemas.microsoft.com/office/drawing/2014/main" id="{6CBA374B-FAAC-4F17-80A0-B620EB550991}"/>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29826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Levels (12 of 12)</a:t>
            </a:r>
          </a:p>
        </p:txBody>
      </p:sp>
      <p:sp>
        <p:nvSpPr>
          <p:cNvPr id="5" name="Text Placeholder 2"/>
          <p:cNvSpPr>
            <a:spLocks noGrp="1"/>
          </p:cNvSpPr>
          <p:nvPr>
            <p:ph idx="1"/>
          </p:nvPr>
        </p:nvSpPr>
        <p:spPr/>
        <p:txBody>
          <a:bodyPr/>
          <a:lstStyle/>
          <a:p>
            <a:r>
              <a:rPr lang="en-US" dirty="0"/>
              <a:t>Procedural security (operational security)</a:t>
            </a:r>
          </a:p>
          <a:p>
            <a:pPr lvl="1"/>
            <a:r>
              <a:rPr lang="en-US" dirty="0"/>
              <a:t>Policies and controls that ensure secure operations </a:t>
            </a:r>
          </a:p>
          <a:p>
            <a:pPr lvl="1"/>
            <a:r>
              <a:rPr lang="en-US" dirty="0"/>
              <a:t>Defines how particular tasks are to be performed</a:t>
            </a:r>
          </a:p>
          <a:p>
            <a:pPr lvl="1"/>
            <a:r>
              <a:rPr lang="en-US" dirty="0"/>
              <a:t>Includes safeguarding procedures that would be valuable to an attacker</a:t>
            </a:r>
          </a:p>
          <a:p>
            <a:pPr lvl="1"/>
            <a:r>
              <a:rPr lang="en-US" dirty="0"/>
              <a:t>Organization must explain procedures and issue reminders that will make security issues a priority</a:t>
            </a:r>
          </a:p>
          <a:p>
            <a:pPr lvl="2"/>
            <a:endParaRPr lang="en-US" dirty="0"/>
          </a:p>
        </p:txBody>
      </p:sp>
      <p:sp>
        <p:nvSpPr>
          <p:cNvPr id="7" name="Footer Placeholder 6">
            <a:extLst>
              <a:ext uri="{FF2B5EF4-FFF2-40B4-BE49-F238E27FC236}">
                <a16:creationId xmlns:a16="http://schemas.microsoft.com/office/drawing/2014/main" id="{582957A8-CDDC-4076-B452-7E3B88426DD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7410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(3 of 3)</a:t>
            </a:r>
          </a:p>
        </p:txBody>
      </p:sp>
      <p:sp>
        <p:nvSpPr>
          <p:cNvPr id="16386" name="Text Placeholder 2"/>
          <p:cNvSpPr>
            <a:spLocks noGrp="1"/>
          </p:cNvSpPr>
          <p:nvPr>
            <p:ph idx="1"/>
          </p:nvPr>
        </p:nvSpPr>
        <p:spPr/>
        <p:txBody>
          <a:bodyPr>
            <a:noAutofit/>
          </a:bodyPr>
          <a:lstStyle/>
          <a:p>
            <a:pPr lvl="1"/>
            <a:endParaRPr lang="en-US" dirty="0"/>
          </a:p>
          <a:p>
            <a:pPr lvl="1"/>
            <a:r>
              <a:rPr lang="en-US" dirty="0"/>
              <a:t>List six factors indicating that a system has reached the end of its useful life </a:t>
            </a:r>
          </a:p>
          <a:p>
            <a:pPr lvl="1"/>
            <a:r>
              <a:rPr lang="en-US" dirty="0"/>
              <a:t>List future challenges and opportunities for IT professionals</a:t>
            </a:r>
          </a:p>
          <a:p>
            <a:pPr lvl="1"/>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5715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and Recovery (1 of 2)</a:t>
            </a:r>
          </a:p>
        </p:txBody>
      </p:sp>
      <p:sp>
        <p:nvSpPr>
          <p:cNvPr id="5" name="Content Placeholder 4">
            <a:extLst>
              <a:ext uri="{FF2B5EF4-FFF2-40B4-BE49-F238E27FC236}">
                <a16:creationId xmlns:a16="http://schemas.microsoft.com/office/drawing/2014/main" id="{DD997021-1A41-4AAF-AB9D-7109A48AD78B}"/>
              </a:ext>
            </a:extLst>
          </p:cNvPr>
          <p:cNvSpPr>
            <a:spLocks noGrp="1"/>
          </p:cNvSpPr>
          <p:nvPr>
            <p:ph idx="1"/>
          </p:nvPr>
        </p:nvSpPr>
        <p:spPr/>
        <p:txBody>
          <a:bodyPr>
            <a:noAutofit/>
          </a:bodyPr>
          <a:lstStyle/>
          <a:p>
            <a:r>
              <a:rPr lang="en-US" dirty="0"/>
              <a:t>Backup policies</a:t>
            </a:r>
          </a:p>
          <a:p>
            <a:pPr lvl="1"/>
            <a:r>
              <a:rPr lang="en-US" dirty="0"/>
              <a:t>Backup media: includes tape, hard drives optical and online storage</a:t>
            </a:r>
          </a:p>
          <a:p>
            <a:pPr lvl="2"/>
            <a:r>
              <a:rPr lang="en-US" dirty="0"/>
              <a:t>Offsiting: storing backup away from main location</a:t>
            </a:r>
          </a:p>
          <a:p>
            <a:pPr lvl="2"/>
            <a:r>
              <a:rPr lang="en-US" dirty="0"/>
              <a:t>Cloud-based storage is growing rapidly</a:t>
            </a:r>
          </a:p>
          <a:p>
            <a:pPr lvl="1"/>
            <a:r>
              <a:rPr lang="en-US" dirty="0"/>
              <a:t>Backup types: full, differential, incremental, and continuous</a:t>
            </a:r>
          </a:p>
          <a:p>
            <a:pPr lvl="1"/>
            <a:r>
              <a:rPr lang="en-US" dirty="0"/>
              <a:t>Retention periods: backups are stored for a specific time beyond which they are either destroyed or reused</a:t>
            </a:r>
          </a:p>
          <a:p>
            <a:endParaRPr lang="en-US" dirty="0"/>
          </a:p>
        </p:txBody>
      </p:sp>
      <p:sp>
        <p:nvSpPr>
          <p:cNvPr id="8" name="Footer Placeholder 7">
            <a:extLst>
              <a:ext uri="{FF2B5EF4-FFF2-40B4-BE49-F238E27FC236}">
                <a16:creationId xmlns:a16="http://schemas.microsoft.com/office/drawing/2014/main" id="{63039DAB-F46B-4CD1-B2A2-E6F1C1229EF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96399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and Recovery (2 of 2)</a:t>
            </a:r>
          </a:p>
        </p:txBody>
      </p:sp>
      <p:sp>
        <p:nvSpPr>
          <p:cNvPr id="7" name="Text Placeholder 2"/>
          <p:cNvSpPr>
            <a:spLocks noGrp="1"/>
          </p:cNvSpPr>
          <p:nvPr>
            <p:ph idx="1"/>
          </p:nvPr>
        </p:nvSpPr>
        <p:spPr/>
        <p:txBody>
          <a:bodyPr/>
          <a:lstStyle/>
          <a:p>
            <a:r>
              <a:rPr lang="en-US" dirty="0"/>
              <a:t>Business continuity issues</a:t>
            </a:r>
          </a:p>
          <a:p>
            <a:pPr lvl="1"/>
            <a:r>
              <a:rPr lang="en-US" dirty="0"/>
              <a:t>A disaster recovery plan should be created along with a test plan</a:t>
            </a:r>
          </a:p>
          <a:p>
            <a:pPr lvl="2"/>
            <a:r>
              <a:rPr lang="en-US" dirty="0"/>
              <a:t>Often part of a business continuity plan (BCP): defines how critical business functions can continue during a major disruption</a:t>
            </a:r>
          </a:p>
          <a:p>
            <a:pPr lvl="1"/>
            <a:endParaRPr lang="en-US" dirty="0"/>
          </a:p>
        </p:txBody>
      </p:sp>
      <p:sp>
        <p:nvSpPr>
          <p:cNvPr id="5" name="Footer Placeholder 4">
            <a:extLst>
              <a:ext uri="{FF2B5EF4-FFF2-40B4-BE49-F238E27FC236}">
                <a16:creationId xmlns:a16="http://schemas.microsoft.com/office/drawing/2014/main" id="{F0894B30-35E9-469D-843B-D21452524D5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73669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Retirement </a:t>
            </a:r>
          </a:p>
        </p:txBody>
      </p:sp>
      <p:sp>
        <p:nvSpPr>
          <p:cNvPr id="5" name="Content Placeholder 4">
            <a:extLst>
              <a:ext uri="{FF2B5EF4-FFF2-40B4-BE49-F238E27FC236}">
                <a16:creationId xmlns:a16="http://schemas.microsoft.com/office/drawing/2014/main" id="{A500FB17-3D3C-48F5-B8FB-65CEE08147E4}"/>
              </a:ext>
            </a:extLst>
          </p:cNvPr>
          <p:cNvSpPr>
            <a:spLocks noGrp="1"/>
          </p:cNvSpPr>
          <p:nvPr>
            <p:ph idx="1"/>
          </p:nvPr>
        </p:nvSpPr>
        <p:spPr/>
        <p:txBody>
          <a:bodyPr>
            <a:noAutofit/>
          </a:bodyPr>
          <a:lstStyle/>
          <a:p>
            <a:pPr fontAlgn="auto"/>
            <a:r>
              <a:rPr lang="en-US" dirty="0"/>
              <a:t>Factors</a:t>
            </a:r>
          </a:p>
          <a:p>
            <a:pPr lvl="1" fontAlgn="auto"/>
            <a:r>
              <a:rPr lang="en-US" dirty="0"/>
              <a:t>Maintenance increasing steadily</a:t>
            </a:r>
          </a:p>
          <a:p>
            <a:pPr lvl="1" fontAlgn="auto"/>
            <a:r>
              <a:rPr lang="en-US" dirty="0"/>
              <a:t>Operational costs or times increasing rapidly</a:t>
            </a:r>
          </a:p>
          <a:p>
            <a:pPr lvl="1" fontAlgn="auto"/>
            <a:r>
              <a:rPr lang="en-US" dirty="0"/>
              <a:t>Software package provides the same or additional services more efficiently </a:t>
            </a:r>
          </a:p>
          <a:p>
            <a:pPr lvl="1" fontAlgn="auto"/>
            <a:r>
              <a:rPr lang="en-US" dirty="0"/>
              <a:t>New technology offers a way to perform the same or additional functions more efficiently</a:t>
            </a:r>
          </a:p>
          <a:p>
            <a:pPr lvl="1" fontAlgn="auto"/>
            <a:r>
              <a:rPr lang="en-US" dirty="0"/>
              <a:t>Maintenance changes or additions are difficult and expensive to perform</a:t>
            </a:r>
          </a:p>
          <a:p>
            <a:pPr lvl="1" fontAlgn="auto"/>
            <a:r>
              <a:rPr lang="en-US" dirty="0"/>
              <a:t>Users request significant new features</a:t>
            </a:r>
            <a:endParaRPr lang="en-IN" dirty="0"/>
          </a:p>
          <a:p>
            <a:endParaRPr lang="en-US" dirty="0"/>
          </a:p>
        </p:txBody>
      </p:sp>
      <p:sp>
        <p:nvSpPr>
          <p:cNvPr id="8" name="Footer Placeholder 7">
            <a:extLst>
              <a:ext uri="{FF2B5EF4-FFF2-40B4-BE49-F238E27FC236}">
                <a16:creationId xmlns:a16="http://schemas.microsoft.com/office/drawing/2014/main" id="{4EF79C81-F3AB-471C-A5D2-891E30FD0ED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0131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Challenges and Opportunities (1 of 3)</a:t>
            </a:r>
          </a:p>
        </p:txBody>
      </p:sp>
      <p:sp>
        <p:nvSpPr>
          <p:cNvPr id="7" name="Content Placeholder 6">
            <a:extLst>
              <a:ext uri="{FF2B5EF4-FFF2-40B4-BE49-F238E27FC236}">
                <a16:creationId xmlns:a16="http://schemas.microsoft.com/office/drawing/2014/main" id="{D023C061-A2EA-4449-909A-A522BC08A1B7}"/>
              </a:ext>
            </a:extLst>
          </p:cNvPr>
          <p:cNvSpPr>
            <a:spLocks noGrp="1"/>
          </p:cNvSpPr>
          <p:nvPr>
            <p:ph idx="1"/>
          </p:nvPr>
        </p:nvSpPr>
        <p:spPr/>
        <p:txBody>
          <a:bodyPr>
            <a:noAutofit/>
          </a:bodyPr>
          <a:lstStyle/>
          <a:p>
            <a:r>
              <a:rPr lang="en-US" dirty="0"/>
              <a:t>Trends and predictions</a:t>
            </a:r>
          </a:p>
          <a:p>
            <a:pPr lvl="1"/>
            <a:r>
              <a:rPr lang="en-US" dirty="0"/>
              <a:t>Cybercrime will increase significantly</a:t>
            </a:r>
          </a:p>
          <a:p>
            <a:pPr lvl="1"/>
            <a:r>
              <a:rPr lang="en-US" dirty="0"/>
              <a:t>Smartphones and tablets will become the dominant computing platform</a:t>
            </a:r>
          </a:p>
          <a:p>
            <a:pPr lvl="1"/>
            <a:r>
              <a:rPr lang="en-US" dirty="0"/>
              <a:t>Software-as-a-Service will become the norm</a:t>
            </a:r>
          </a:p>
          <a:p>
            <a:pPr lvl="1"/>
            <a:r>
              <a:rPr lang="en-US" dirty="0"/>
              <a:t>Cloud computing will become the principal computing infrastructure</a:t>
            </a:r>
          </a:p>
          <a:p>
            <a:pPr lvl="1"/>
            <a:r>
              <a:rPr lang="en-US" dirty="0"/>
              <a:t>Insourcing will increase</a:t>
            </a:r>
          </a:p>
          <a:p>
            <a:pPr lvl="1"/>
            <a:r>
              <a:rPr lang="en-US" dirty="0"/>
              <a:t>Large enterprises may require suppliers to certify green credentials and sourcing policies</a:t>
            </a:r>
          </a:p>
          <a:p>
            <a:endParaRPr lang="en-US" dirty="0"/>
          </a:p>
        </p:txBody>
      </p:sp>
      <p:sp>
        <p:nvSpPr>
          <p:cNvPr id="8" name="Footer Placeholder 7">
            <a:extLst>
              <a:ext uri="{FF2B5EF4-FFF2-40B4-BE49-F238E27FC236}">
                <a16:creationId xmlns:a16="http://schemas.microsoft.com/office/drawing/2014/main" id="{93585870-AA8F-43D1-9794-07756888F4A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11448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Challenges and Opportunities (2 of 3)</a:t>
            </a:r>
          </a:p>
        </p:txBody>
      </p:sp>
      <p:sp>
        <p:nvSpPr>
          <p:cNvPr id="5" name="Content Placeholder 4"/>
          <p:cNvSpPr>
            <a:spLocks noGrp="1"/>
          </p:cNvSpPr>
          <p:nvPr>
            <p:ph idx="1"/>
          </p:nvPr>
        </p:nvSpPr>
        <p:spPr/>
        <p:txBody>
          <a:bodyPr>
            <a:noAutofit/>
          </a:bodyPr>
          <a:lstStyle/>
          <a:p>
            <a:r>
              <a:rPr lang="en-US" dirty="0"/>
              <a:t>Strategic planning for IT professionals</a:t>
            </a:r>
          </a:p>
          <a:p>
            <a:pPr lvl="1"/>
            <a:r>
              <a:rPr lang="en-US" dirty="0"/>
              <a:t>System analysts should work backwards from goals to develop intermediate milestones</a:t>
            </a:r>
          </a:p>
          <a:p>
            <a:r>
              <a:rPr lang="en-US" dirty="0"/>
              <a:t>IT credentials and certification</a:t>
            </a:r>
          </a:p>
          <a:p>
            <a:pPr lvl="1"/>
            <a:r>
              <a:rPr lang="en-US" dirty="0"/>
              <a:t>Professional organizations and IT industry leaders offer continuing educational courses and credentialed certifications</a:t>
            </a:r>
          </a:p>
          <a:p>
            <a:r>
              <a:rPr lang="en-US" dirty="0"/>
              <a:t>Critical thinking skills</a:t>
            </a:r>
          </a:p>
          <a:p>
            <a:pPr lvl="1"/>
            <a:r>
              <a:rPr lang="en-US" dirty="0"/>
              <a:t>System analysts should possess soft skills and critical thinking skills</a:t>
            </a:r>
          </a:p>
        </p:txBody>
      </p:sp>
      <p:sp>
        <p:nvSpPr>
          <p:cNvPr id="7" name="Footer Placeholder 6">
            <a:extLst>
              <a:ext uri="{FF2B5EF4-FFF2-40B4-BE49-F238E27FC236}">
                <a16:creationId xmlns:a16="http://schemas.microsoft.com/office/drawing/2014/main" id="{6894AB9C-6104-4C3B-A364-24B7A2D8346B}"/>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6157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Challenges and Opportunities (3 of 3)</a:t>
            </a:r>
          </a:p>
        </p:txBody>
      </p:sp>
      <p:sp>
        <p:nvSpPr>
          <p:cNvPr id="5" name="Content Placeholder 4"/>
          <p:cNvSpPr>
            <a:spLocks noGrp="1"/>
          </p:cNvSpPr>
          <p:nvPr>
            <p:ph idx="1"/>
          </p:nvPr>
        </p:nvSpPr>
        <p:spPr/>
        <p:txBody>
          <a:bodyPr>
            <a:noAutofit/>
          </a:bodyPr>
          <a:lstStyle/>
          <a:p>
            <a:r>
              <a:rPr lang="en-US" dirty="0"/>
              <a:t>Cyberethics </a:t>
            </a:r>
          </a:p>
          <a:p>
            <a:pPr lvl="1"/>
            <a:r>
              <a:rPr lang="en-US" dirty="0"/>
              <a:t>As computers permeate more and more of our lives, the decisions made by IT professionals can have serious implications</a:t>
            </a:r>
          </a:p>
          <a:p>
            <a:pPr lvl="1"/>
            <a:r>
              <a:rPr lang="en-US" dirty="0"/>
              <a:t>Situations may arise involving ethical considerations that are not easy to resolve</a:t>
            </a:r>
          </a:p>
          <a:p>
            <a:pPr lvl="1"/>
            <a:r>
              <a:rPr lang="en-US" dirty="0"/>
              <a:t>Ethical, social, and legal aspects of IT are topics that today’s systems analyst should be prepared to address</a:t>
            </a:r>
          </a:p>
        </p:txBody>
      </p:sp>
      <p:sp>
        <p:nvSpPr>
          <p:cNvPr id="7" name="Footer Placeholder 6">
            <a:extLst>
              <a:ext uri="{FF2B5EF4-FFF2-40B4-BE49-F238E27FC236}">
                <a16:creationId xmlns:a16="http://schemas.microsoft.com/office/drawing/2014/main" id="{6894AB9C-6104-4C3B-A364-24B7A2D8346B}"/>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64707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3)</a:t>
            </a:r>
          </a:p>
        </p:txBody>
      </p:sp>
      <p:sp>
        <p:nvSpPr>
          <p:cNvPr id="4" name="Content Placeholder 3">
            <a:extLst>
              <a:ext uri="{FF2B5EF4-FFF2-40B4-BE49-F238E27FC236}">
                <a16:creationId xmlns:a16="http://schemas.microsoft.com/office/drawing/2014/main" id="{BFAAC95E-3E5E-4EB3-9114-86F6FAA5EC85}"/>
              </a:ext>
            </a:extLst>
          </p:cNvPr>
          <p:cNvSpPr>
            <a:spLocks noGrp="1"/>
          </p:cNvSpPr>
          <p:nvPr>
            <p:ph idx="1"/>
          </p:nvPr>
        </p:nvSpPr>
        <p:spPr/>
        <p:txBody>
          <a:bodyPr/>
          <a:lstStyle/>
          <a:p>
            <a:r>
              <a:rPr lang="en-US" dirty="0"/>
              <a:t>Systems support and security </a:t>
            </a:r>
          </a:p>
          <a:p>
            <a:pPr lvl="1"/>
            <a:r>
              <a:rPr lang="en-US" dirty="0"/>
              <a:t>Implementation of an information system until the system no longer is used</a:t>
            </a:r>
          </a:p>
          <a:p>
            <a:r>
              <a:rPr lang="en-US" dirty="0"/>
              <a:t>Types of system maintenance </a:t>
            </a:r>
          </a:p>
          <a:p>
            <a:pPr lvl="1"/>
            <a:r>
              <a:rPr lang="en-US" dirty="0"/>
              <a:t>Corrective, adaptive, perfective and preventative</a:t>
            </a:r>
          </a:p>
          <a:p>
            <a:r>
              <a:rPr lang="en-US" dirty="0"/>
              <a:t>Maintenance team </a:t>
            </a:r>
          </a:p>
          <a:p>
            <a:pPr lvl="1"/>
            <a:r>
              <a:rPr lang="en-US" dirty="0"/>
              <a:t>Systems analysts and programmers</a:t>
            </a:r>
          </a:p>
          <a:p>
            <a:endParaRPr lang="en-US" dirty="0"/>
          </a:p>
        </p:txBody>
      </p:sp>
      <p:sp>
        <p:nvSpPr>
          <p:cNvPr id="5" name="Footer Placeholder 4">
            <a:extLst>
              <a:ext uri="{FF2B5EF4-FFF2-40B4-BE49-F238E27FC236}">
                <a16:creationId xmlns:a16="http://schemas.microsoft.com/office/drawing/2014/main" id="{FACC5B0E-8F80-4FE1-846B-9FA00921B55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4846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3)</a:t>
            </a:r>
          </a:p>
        </p:txBody>
      </p:sp>
      <p:sp>
        <p:nvSpPr>
          <p:cNvPr id="7" name="Text Placeholder 2"/>
          <p:cNvSpPr>
            <a:spLocks noGrp="1"/>
          </p:cNvSpPr>
          <p:nvPr>
            <p:ph idx="1"/>
          </p:nvPr>
        </p:nvSpPr>
        <p:spPr/>
        <p:txBody>
          <a:bodyPr/>
          <a:lstStyle/>
          <a:p>
            <a:r>
              <a:rPr lang="en-US" dirty="0"/>
              <a:t>Configuration management and system performance measurements</a:t>
            </a:r>
          </a:p>
          <a:p>
            <a:pPr lvl="1"/>
            <a:r>
              <a:rPr lang="en-US" dirty="0"/>
              <a:t>Necessities of maintenance management</a:t>
            </a:r>
          </a:p>
          <a:p>
            <a:r>
              <a:rPr lang="en-US" dirty="0"/>
              <a:t>Security is a vital part of every computer system</a:t>
            </a:r>
          </a:p>
          <a:p>
            <a:pPr lvl="1"/>
            <a:r>
              <a:rPr lang="en-US" dirty="0"/>
              <a:t>Risk management identifies, analyzes, anticipates and reduces risk to an acceptable level</a:t>
            </a:r>
          </a:p>
          <a:p>
            <a:pPr lvl="1"/>
            <a:r>
              <a:rPr lang="en-US" dirty="0"/>
              <a:t>Data backup and recovery plans are essential</a:t>
            </a:r>
          </a:p>
          <a:p>
            <a:endParaRPr lang="en-US" dirty="0"/>
          </a:p>
        </p:txBody>
      </p:sp>
      <p:sp>
        <p:nvSpPr>
          <p:cNvPr id="4" name="Footer Placeholder 3">
            <a:extLst>
              <a:ext uri="{FF2B5EF4-FFF2-40B4-BE49-F238E27FC236}">
                <a16:creationId xmlns:a16="http://schemas.microsoft.com/office/drawing/2014/main" id="{C198AFBC-6C1E-4245-AB65-83FE5409708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4577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(3 of 3)</a:t>
            </a:r>
          </a:p>
        </p:txBody>
      </p:sp>
      <p:sp>
        <p:nvSpPr>
          <p:cNvPr id="7" name="Text Placeholder 2"/>
          <p:cNvSpPr>
            <a:spLocks noGrp="1"/>
          </p:cNvSpPr>
          <p:nvPr>
            <p:ph idx="1"/>
          </p:nvPr>
        </p:nvSpPr>
        <p:spPr/>
        <p:txBody>
          <a:bodyPr>
            <a:noAutofit/>
          </a:bodyPr>
          <a:lstStyle/>
          <a:p>
            <a:r>
              <a:rPr lang="en-US" dirty="0"/>
              <a:t>All information systems eventually become obsolete</a:t>
            </a:r>
          </a:p>
          <a:p>
            <a:pPr lvl="1"/>
            <a:r>
              <a:rPr lang="en-US" dirty="0"/>
              <a:t>Intense competition is predicted in the future</a:t>
            </a:r>
          </a:p>
          <a:p>
            <a:r>
              <a:rPr lang="en-US" dirty="0"/>
              <a:t>IT professionals should have a strategic career plan </a:t>
            </a:r>
          </a:p>
          <a:p>
            <a:pPr lvl="1"/>
            <a:r>
              <a:rPr lang="en-US" dirty="0"/>
              <a:t>Long-term goals</a:t>
            </a:r>
          </a:p>
          <a:p>
            <a:pPr lvl="1"/>
            <a:r>
              <a:rPr lang="en-US" dirty="0"/>
              <a:t>Intermediate milestones </a:t>
            </a:r>
          </a:p>
          <a:p>
            <a:endParaRPr lang="en-US" dirty="0"/>
          </a:p>
        </p:txBody>
      </p:sp>
      <p:sp>
        <p:nvSpPr>
          <p:cNvPr id="4" name="Footer Placeholder 3">
            <a:extLst>
              <a:ext uri="{FF2B5EF4-FFF2-40B4-BE49-F238E27FC236}">
                <a16:creationId xmlns:a16="http://schemas.microsoft.com/office/drawing/2014/main" id="{C198AFBC-6C1E-4245-AB65-83FE5409708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0505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Support (1 of 3)</a:t>
            </a:r>
          </a:p>
        </p:txBody>
      </p:sp>
      <p:sp>
        <p:nvSpPr>
          <p:cNvPr id="7" name="Content Placeholder 6">
            <a:extLst>
              <a:ext uri="{FF2B5EF4-FFF2-40B4-BE49-F238E27FC236}">
                <a16:creationId xmlns:a16="http://schemas.microsoft.com/office/drawing/2014/main" id="{842B6833-7B5C-444C-8816-2B3B3AC0D31A}"/>
              </a:ext>
            </a:extLst>
          </p:cNvPr>
          <p:cNvSpPr>
            <a:spLocks noGrp="1"/>
          </p:cNvSpPr>
          <p:nvPr>
            <p:ph idx="1"/>
          </p:nvPr>
        </p:nvSpPr>
        <p:spPr/>
        <p:txBody>
          <a:bodyPr/>
          <a:lstStyle/>
          <a:p>
            <a:r>
              <a:rPr lang="en-US" dirty="0"/>
              <a:t>Successful systems often need the most support </a:t>
            </a:r>
          </a:p>
          <a:p>
            <a:pPr lvl="1"/>
            <a:r>
              <a:rPr lang="en-US" dirty="0"/>
              <a:t>Users want to learn features</a:t>
            </a:r>
          </a:p>
          <a:p>
            <a:r>
              <a:rPr lang="en-US" dirty="0"/>
              <a:t>User training</a:t>
            </a:r>
          </a:p>
          <a:p>
            <a:pPr lvl="1"/>
            <a:r>
              <a:rPr lang="en-US" dirty="0"/>
              <a:t>IT Department may develop a user training package</a:t>
            </a:r>
          </a:p>
          <a:p>
            <a:pPr lvl="1"/>
            <a:r>
              <a:rPr lang="en-US" dirty="0"/>
              <a:t>Training users about system changes is similar to initial training</a:t>
            </a:r>
          </a:p>
          <a:p>
            <a:pPr lvl="1"/>
            <a:r>
              <a:rPr lang="en-US" dirty="0"/>
              <a:t>Objective: show users how the system can help them perform their jobs</a:t>
            </a:r>
          </a:p>
        </p:txBody>
      </p:sp>
      <p:sp>
        <p:nvSpPr>
          <p:cNvPr id="8" name="Footer Placeholder 7">
            <a:extLst>
              <a:ext uri="{FF2B5EF4-FFF2-40B4-BE49-F238E27FC236}">
                <a16:creationId xmlns:a16="http://schemas.microsoft.com/office/drawing/2014/main" id="{8BF501A9-4DA9-43D2-A9BB-CCC31EA2454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Support (2 of 3)</a:t>
            </a:r>
          </a:p>
        </p:txBody>
      </p:sp>
      <p:sp>
        <p:nvSpPr>
          <p:cNvPr id="11" name="Text Placeholder 2"/>
          <p:cNvSpPr>
            <a:spLocks noGrp="1"/>
          </p:cNvSpPr>
          <p:nvPr>
            <p:ph idx="1"/>
          </p:nvPr>
        </p:nvSpPr>
        <p:spPr/>
        <p:txBody>
          <a:bodyPr/>
          <a:lstStyle/>
          <a:p>
            <a:r>
              <a:rPr lang="en-US" dirty="0"/>
              <a:t>Help or service desks </a:t>
            </a:r>
          </a:p>
          <a:p>
            <a:pPr lvl="1"/>
            <a:r>
              <a:rPr lang="en-US" dirty="0"/>
              <a:t>Show people how to use resources effectively </a:t>
            </a:r>
          </a:p>
          <a:p>
            <a:pPr lvl="1"/>
            <a:r>
              <a:rPr lang="en-US" dirty="0"/>
              <a:t>Provide answers to technical or operational questions</a:t>
            </a:r>
          </a:p>
          <a:p>
            <a:pPr lvl="1"/>
            <a:r>
              <a:rPr lang="en-US" dirty="0"/>
              <a:t>Make users more productive by teaching them how to meet their own information needs</a:t>
            </a:r>
          </a:p>
          <a:p>
            <a:pPr lvl="1"/>
            <a:r>
              <a:rPr lang="en-US" dirty="0"/>
              <a:t>Boost productivity using remote control software</a:t>
            </a:r>
          </a:p>
          <a:p>
            <a:pPr lvl="2"/>
            <a:r>
              <a:rPr lang="en-US" dirty="0"/>
              <a:t>Allows IT staff to take over a user’s workstation and provide support and troubleshooting</a:t>
            </a:r>
          </a:p>
        </p:txBody>
      </p:sp>
      <p:sp>
        <p:nvSpPr>
          <p:cNvPr id="10" name="Footer Placeholder 9">
            <a:extLst>
              <a:ext uri="{FF2B5EF4-FFF2-40B4-BE49-F238E27FC236}">
                <a16:creationId xmlns:a16="http://schemas.microsoft.com/office/drawing/2014/main" id="{9F357C47-8DEF-4546-B7FB-CBFC3102A96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Support (3 of 3)</a:t>
            </a:r>
          </a:p>
        </p:txBody>
      </p:sp>
      <p:sp>
        <p:nvSpPr>
          <p:cNvPr id="11" name="Text Placeholder 2"/>
          <p:cNvSpPr>
            <a:spLocks noGrp="1"/>
          </p:cNvSpPr>
          <p:nvPr>
            <p:ph idx="1"/>
          </p:nvPr>
        </p:nvSpPr>
        <p:spPr/>
        <p:txBody>
          <a:bodyPr/>
          <a:lstStyle/>
          <a:p>
            <a:r>
              <a:rPr lang="en-US" dirty="0"/>
              <a:t>Outsourcing issues</a:t>
            </a:r>
          </a:p>
          <a:p>
            <a:pPr lvl="1"/>
            <a:r>
              <a:rPr lang="en-US" dirty="0"/>
              <a:t>Offshore call centers can trim expenses and free up valuable human resources for product development</a:t>
            </a:r>
          </a:p>
          <a:p>
            <a:pPr lvl="1"/>
            <a:r>
              <a:rPr lang="en-US" dirty="0"/>
              <a:t>Customers may shop elsewhere if the quality of tech support decreases</a:t>
            </a:r>
          </a:p>
          <a:p>
            <a:pPr lvl="1"/>
            <a:r>
              <a:rPr lang="en-US" dirty="0"/>
              <a:t>Critical factors </a:t>
            </a:r>
          </a:p>
          <a:p>
            <a:pPr lvl="2"/>
            <a:r>
              <a:rPr lang="en-US" dirty="0"/>
              <a:t>Phone wait times</a:t>
            </a:r>
          </a:p>
          <a:p>
            <a:pPr lvl="2"/>
            <a:r>
              <a:rPr lang="en-US" dirty="0"/>
              <a:t>Performance of support staff </a:t>
            </a:r>
          </a:p>
          <a:p>
            <a:pPr lvl="2"/>
            <a:r>
              <a:rPr lang="en-US" dirty="0"/>
              <a:t>Online support tools</a:t>
            </a:r>
          </a:p>
        </p:txBody>
      </p:sp>
      <p:sp>
        <p:nvSpPr>
          <p:cNvPr id="5" name="Footer Placeholder 4">
            <a:extLst>
              <a:ext uri="{FF2B5EF4-FFF2-40B4-BE49-F238E27FC236}">
                <a16:creationId xmlns:a16="http://schemas.microsoft.com/office/drawing/2014/main" id="{22112FE4-60BA-4FE6-9B2E-3CC027FDFBFF}"/>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6537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3657-15BD-4C36-A799-B843B884C546}"/>
              </a:ext>
            </a:extLst>
          </p:cNvPr>
          <p:cNvSpPr>
            <a:spLocks noGrp="1"/>
          </p:cNvSpPr>
          <p:nvPr>
            <p:ph type="title"/>
          </p:nvPr>
        </p:nvSpPr>
        <p:spPr/>
        <p:txBody>
          <a:bodyPr/>
          <a:lstStyle/>
          <a:p>
            <a:r>
              <a:rPr lang="en-US" dirty="0"/>
              <a:t>Maintenance Tasks (1 of 6)</a:t>
            </a:r>
          </a:p>
        </p:txBody>
      </p:sp>
      <p:sp>
        <p:nvSpPr>
          <p:cNvPr id="3" name="Content Placeholder 2">
            <a:extLst>
              <a:ext uri="{FF2B5EF4-FFF2-40B4-BE49-F238E27FC236}">
                <a16:creationId xmlns:a16="http://schemas.microsoft.com/office/drawing/2014/main" id="{9AA6DF57-51A5-477F-B9F4-77363314A50E}"/>
              </a:ext>
            </a:extLst>
          </p:cNvPr>
          <p:cNvSpPr>
            <a:spLocks noGrp="1"/>
          </p:cNvSpPr>
          <p:nvPr>
            <p:ph idx="1"/>
          </p:nvPr>
        </p:nvSpPr>
        <p:spPr/>
        <p:txBody>
          <a:bodyPr/>
          <a:lstStyle/>
          <a:p>
            <a:r>
              <a:rPr lang="en-US" dirty="0"/>
              <a:t>Ongoing maintenance expenses can determine the economic life of a system</a:t>
            </a:r>
          </a:p>
          <a:p>
            <a:pPr lvl="1"/>
            <a:r>
              <a:rPr lang="en-US" dirty="0"/>
              <a:t>Operational costs </a:t>
            </a:r>
          </a:p>
          <a:p>
            <a:pPr lvl="1"/>
            <a:r>
              <a:rPr lang="en-US" dirty="0"/>
              <a:t>Maintenance expenses </a:t>
            </a:r>
          </a:p>
          <a:p>
            <a:pPr lvl="1"/>
            <a:r>
              <a:rPr lang="en-US" dirty="0"/>
              <a:t>Maintenance activities </a:t>
            </a:r>
          </a:p>
          <a:p>
            <a:pPr lvl="1"/>
            <a:endParaRPr lang="en-US" dirty="0"/>
          </a:p>
        </p:txBody>
      </p:sp>
      <p:sp>
        <p:nvSpPr>
          <p:cNvPr id="4" name="Footer Placeholder 3">
            <a:extLst>
              <a:ext uri="{FF2B5EF4-FFF2-40B4-BE49-F238E27FC236}">
                <a16:creationId xmlns:a16="http://schemas.microsoft.com/office/drawing/2014/main" id="{E42E688D-E6F7-466C-AEF3-2E76D6D50BB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8995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Tasks (2 of 6)</a:t>
            </a:r>
          </a:p>
        </p:txBody>
      </p:sp>
      <p:pic>
        <p:nvPicPr>
          <p:cNvPr id="3" name="Picture 2" descr="Figure 12-2 The total cost of operating an information system includes operational and maintenance costs. Operational costs (green) are relatively constant, while maintenance costs (purple) vary over time.&#10;&#10;This figure consists of two lines which are perpendicular to each other. The vertical line is labeled total ($) and the horizontal line is labeled time. The horizontal line consists of another label which reads systems operation. Two arrows extend to the left and right sides of the label parallel to the horizontal line. At a point about one-fourth of the length of the vertical line, there is another line parallel to the horizontal line. The area between the two horizontal lines is labeled operational costs. There is a line that begins at the top of the vertical line and curves downwards, closer two the second horizontal line. The area between the second horizontal line and the curve is labeled maintenance cos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7091" y="2077067"/>
            <a:ext cx="6705600" cy="3046880"/>
          </a:xfrm>
          <a:prstGeom prst="rect">
            <a:avLst/>
          </a:prstGeom>
        </p:spPr>
      </p:pic>
      <p:sp>
        <p:nvSpPr>
          <p:cNvPr id="7" name="Rectangle 6"/>
          <p:cNvSpPr/>
          <p:nvPr/>
        </p:nvSpPr>
        <p:spPr>
          <a:xfrm>
            <a:off x="468184" y="5293731"/>
            <a:ext cx="8523415" cy="523220"/>
          </a:xfrm>
          <a:prstGeom prst="rect">
            <a:avLst/>
          </a:prstGeom>
        </p:spPr>
        <p:txBody>
          <a:bodyPr wrap="square">
            <a:spAutoFit/>
          </a:bodyPr>
          <a:lstStyle/>
          <a:p>
            <a:r>
              <a:rPr lang="en-IN" sz="1400" b="1" dirty="0"/>
              <a:t>Figure 12-2 </a:t>
            </a:r>
            <a:r>
              <a:rPr lang="en-IN" sz="1400" dirty="0"/>
              <a:t>The total cost of operating an information system includes operational and maintenance costs. Operational costs (green) are relatively constant, while maintenance costs (purple) vary over time.</a:t>
            </a:r>
            <a:endParaRPr lang="en-US" sz="1400" dirty="0"/>
          </a:p>
        </p:txBody>
      </p:sp>
      <p:sp>
        <p:nvSpPr>
          <p:cNvPr id="9" name="Footer Placeholder 8">
            <a:extLst>
              <a:ext uri="{FF2B5EF4-FFF2-40B4-BE49-F238E27FC236}">
                <a16:creationId xmlns:a16="http://schemas.microsoft.com/office/drawing/2014/main" id="{78B934E6-A40C-49B0-B6EF-4FE58EEE3D6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1398437"/>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4865</Words>
  <Application>Microsoft Office PowerPoint</Application>
  <PresentationFormat>On-screen Show (4:3)</PresentationFormat>
  <Paragraphs>373</Paragraphs>
  <Slides>48</Slides>
  <Notes>40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48</vt:i4>
      </vt:variant>
    </vt:vector>
  </HeadingPairs>
  <TitlesOfParts>
    <vt:vector size="50" baseType="lpstr">
      <vt:lpstr>Arial</vt:lpstr>
      <vt:lpstr>Brand_PPT_Template_SIMPLIFIED_SD</vt:lpstr>
      <vt:lpstr>Chapter 12 </vt:lpstr>
      <vt:lpstr>Learning Objectives (1 of 3)</vt:lpstr>
      <vt:lpstr>Learning Objectives (2 of 3)</vt:lpstr>
      <vt:lpstr>Learning Objectives (3 of 3)</vt:lpstr>
      <vt:lpstr>User Support (1 of 3)</vt:lpstr>
      <vt:lpstr>User Support (2 of 3)</vt:lpstr>
      <vt:lpstr>User Support (3 of 3)</vt:lpstr>
      <vt:lpstr>Maintenance Tasks (1 of 6)</vt:lpstr>
      <vt:lpstr>Maintenance Tasks (2 of 6)</vt:lpstr>
      <vt:lpstr>Maintenance Tasks (3 of 6)</vt:lpstr>
      <vt:lpstr>Maintenance Tasks (4 of 6)</vt:lpstr>
      <vt:lpstr>Maintenance Tasks (5 of 6)</vt:lpstr>
      <vt:lpstr>Maintenance Tasks (6 of 6)</vt:lpstr>
      <vt:lpstr>Maintenance Management (1 of 6)</vt:lpstr>
      <vt:lpstr>Maintenance Management (2 of 6)</vt:lpstr>
      <vt:lpstr>Maintenance Management (3 of 6)</vt:lpstr>
      <vt:lpstr>Maintenance Management (4 of 6)</vt:lpstr>
      <vt:lpstr>Maintenance Management (5 of 6)</vt:lpstr>
      <vt:lpstr>Maintenance Management (6 of 6)</vt:lpstr>
      <vt:lpstr>System Performance Management (1 of 4)</vt:lpstr>
      <vt:lpstr>System Performance Management (2 of 4)</vt:lpstr>
      <vt:lpstr>System Performance Management (3 of 4)</vt:lpstr>
      <vt:lpstr>System Performance Management (4 of 4)</vt:lpstr>
      <vt:lpstr>System Security (1 of 4)</vt:lpstr>
      <vt:lpstr>System Security (2 of 4)</vt:lpstr>
      <vt:lpstr>System Security (3 of 4)</vt:lpstr>
      <vt:lpstr>System Security (4 of 4)</vt:lpstr>
      <vt:lpstr>Security Levels (1 of 12)</vt:lpstr>
      <vt:lpstr>Security Levels (2 of 12)</vt:lpstr>
      <vt:lpstr>Security Levels (3 of 12)</vt:lpstr>
      <vt:lpstr>Security Levels (4 of 12)</vt:lpstr>
      <vt:lpstr>Security Levels (5 of 12)</vt:lpstr>
      <vt:lpstr>Security Levels (6 of 12)</vt:lpstr>
      <vt:lpstr>Security Levels (7 of 12)</vt:lpstr>
      <vt:lpstr>Security Levels (8 of 12)</vt:lpstr>
      <vt:lpstr>Security Levels (9 of 12)</vt:lpstr>
      <vt:lpstr>Security Levels (10 of 12)</vt:lpstr>
      <vt:lpstr>Security Levels (11 of 12)</vt:lpstr>
      <vt:lpstr>Security Levels (12 of 12)</vt:lpstr>
      <vt:lpstr>Backup and Recovery (1 of 2)</vt:lpstr>
      <vt:lpstr>Backup and Recovery (2 of 2)</vt:lpstr>
      <vt:lpstr>System Retirement </vt:lpstr>
      <vt:lpstr>Future Challenges and Opportunities (1 of 3)</vt:lpstr>
      <vt:lpstr>Future Challenges and Opportunities (2 of 3)</vt:lpstr>
      <vt:lpstr>Future Challenges and Opportunities (3 of 3)</vt:lpstr>
      <vt:lpstr>Summary (1 of 3)</vt:lpstr>
      <vt:lpstr>Summary (2 of 3)</vt:lpstr>
      <vt:lpstr>Summary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2019-04-13T15:57:30Z</dcterms:created>
  <dcterms:modified xsi:type="dcterms:W3CDTF">2019-06-18T16:12:17Z</dcterms:modified>
</cp:coreProperties>
</file>