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4" r:id="rId1"/>
  </p:sldMasterIdLst>
  <p:notesMasterIdLst>
    <p:notesMasterId r:id="rId28"/>
  </p:notesMasterIdLst>
  <p:sldIdLst>
    <p:sldId id="649" r:id="rId2"/>
    <p:sldId id="648" r:id="rId3"/>
    <p:sldId id="260" r:id="rId4"/>
    <p:sldId id="624" r:id="rId5"/>
    <p:sldId id="643" r:id="rId6"/>
    <p:sldId id="571" r:id="rId7"/>
    <p:sldId id="626" r:id="rId8"/>
    <p:sldId id="647" r:id="rId9"/>
    <p:sldId id="627" r:id="rId10"/>
    <p:sldId id="572" r:id="rId11"/>
    <p:sldId id="646" r:id="rId12"/>
    <p:sldId id="629" r:id="rId13"/>
    <p:sldId id="630" r:id="rId14"/>
    <p:sldId id="650" r:id="rId15"/>
    <p:sldId id="593" r:id="rId16"/>
    <p:sldId id="633" r:id="rId17"/>
    <p:sldId id="535" r:id="rId18"/>
    <p:sldId id="651" r:id="rId19"/>
    <p:sldId id="449" r:id="rId20"/>
    <p:sldId id="635" r:id="rId21"/>
    <p:sldId id="638" r:id="rId22"/>
    <p:sldId id="641" r:id="rId23"/>
    <p:sldId id="536" r:id="rId24"/>
    <p:sldId id="621" r:id="rId25"/>
    <p:sldId id="442" r:id="rId26"/>
    <p:sldId id="652"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4286" autoAdjust="0"/>
  </p:normalViewPr>
  <p:slideViewPr>
    <p:cSldViewPr>
      <p:cViewPr varScale="1">
        <p:scale>
          <a:sx n="134" d="100"/>
          <a:sy n="134" d="100"/>
        </p:scale>
        <p:origin x="511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6/18/2019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2968961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946588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2644248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843855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4060252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normAutofit/>
          </a:bodyPr>
          <a:lstStyle>
            <a:lvl1pPr marL="0" indent="0" algn="ctr">
              <a:buNone/>
              <a:defRPr sz="3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0870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a:xfrm>
            <a:off x="628650" y="681037"/>
            <a:ext cx="7886700" cy="799907"/>
          </a:xfrm>
        </p:spPr>
        <p:txBody>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7277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Systems Analysis Design, 12th Edition. ©2020 Cengage.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dirty="0"/>
          </a:p>
        </p:txBody>
      </p:sp>
    </p:spTree>
    <p:extLst>
      <p:ext uri="{BB962C8B-B14F-4D97-AF65-F5344CB8AC3E}">
        <p14:creationId xmlns:p14="http://schemas.microsoft.com/office/powerpoint/2010/main" val="40951686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a:t>Systems Analysis Design, 12th Edition. ©2020 Cengage. May not be copied, scanned, or duplicated, in whole or in part, except for use as permitted in a license distributed with a certain product or service or otherwise on a password-protected website for classroom use.</a:t>
            </a:r>
            <a:endParaRPr lang="en-US" dirty="0"/>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5768370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Autofit/>
          </a:bodyPr>
          <a:lstStyle/>
          <a:p>
            <a:br>
              <a:rPr lang="en-US" dirty="0"/>
            </a:br>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2402536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sldNum="0" hdr="0" dt="0"/>
  <p:txStyles>
    <p:titleStyle>
      <a:lvl1pPr algn="l" defTabSz="685800" rtl="0" eaLnBrk="1" latinLnBrk="0" hangingPunct="1">
        <a:lnSpc>
          <a:spcPct val="90000"/>
        </a:lnSpc>
        <a:spcBef>
          <a:spcPct val="0"/>
        </a:spcBef>
        <a:buNone/>
        <a:defRPr sz="40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32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a:buChar char="•"/>
        <a:defRPr sz="2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a:buChar char="•"/>
        <a:defRPr sz="24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displays a photo of the textbook cover.">
            <a:extLst>
              <a:ext uri="{FF2B5EF4-FFF2-40B4-BE49-F238E27FC236}">
                <a16:creationId xmlns:a16="http://schemas.microsoft.com/office/drawing/2014/main" id="{1DF9DF92-CD44-4E28-BC8A-996ADC722C19}"/>
              </a:ext>
            </a:extLst>
          </p:cNvPr>
          <p:cNvPicPr>
            <a:picLocks noChangeAspect="1"/>
          </p:cNvPicPr>
          <p:nvPr/>
        </p:nvPicPr>
        <p:blipFill>
          <a:blip r:embed="rId3"/>
          <a:stretch>
            <a:fillRect/>
          </a:stretch>
        </p:blipFill>
        <p:spPr>
          <a:xfrm>
            <a:off x="0" y="0"/>
            <a:ext cx="2743200" cy="3515974"/>
          </a:xfrm>
          <a:prstGeom prst="rect">
            <a:avLst/>
          </a:prstGeom>
        </p:spPr>
      </p:pic>
      <p:sp>
        <p:nvSpPr>
          <p:cNvPr id="15361" name="Title 1"/>
          <p:cNvSpPr>
            <a:spLocks noGrp="1"/>
          </p:cNvSpPr>
          <p:nvPr>
            <p:ph type="ctrTitle"/>
          </p:nvPr>
        </p:nvSpPr>
        <p:spPr/>
        <p:txBody>
          <a:bodyPr>
            <a:normAutofit/>
          </a:bodyPr>
          <a:lstStyle/>
          <a:p>
            <a:r>
              <a:rPr lang="en-US" dirty="0"/>
              <a:t>Toolkit A </a:t>
            </a:r>
          </a:p>
        </p:txBody>
      </p:sp>
      <p:sp>
        <p:nvSpPr>
          <p:cNvPr id="15362" name="Subtitle 2"/>
          <p:cNvSpPr>
            <a:spLocks noGrp="1"/>
          </p:cNvSpPr>
          <p:nvPr>
            <p:ph type="subTitle" idx="1"/>
          </p:nvPr>
        </p:nvSpPr>
        <p:spPr/>
        <p:txBody>
          <a:bodyPr/>
          <a:lstStyle/>
          <a:p>
            <a:r>
              <a:rPr lang="en-US" dirty="0"/>
              <a:t>Communication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Written Communications (5 of 11)</a:t>
            </a:r>
          </a:p>
        </p:txBody>
      </p:sp>
      <p:sp>
        <p:nvSpPr>
          <p:cNvPr id="5" name="Content Placeholder 4"/>
          <p:cNvSpPr>
            <a:spLocks noGrp="1"/>
          </p:cNvSpPr>
          <p:nvPr>
            <p:ph idx="1"/>
          </p:nvPr>
        </p:nvSpPr>
        <p:spPr/>
        <p:txBody>
          <a:bodyPr>
            <a:noAutofit/>
          </a:bodyPr>
          <a:lstStyle/>
          <a:p>
            <a:r>
              <a:rPr lang="en-US" dirty="0"/>
              <a:t>Social media at work</a:t>
            </a:r>
          </a:p>
          <a:p>
            <a:pPr lvl="1"/>
            <a:r>
              <a:rPr lang="en-US" dirty="0"/>
              <a:t>The backdrop</a:t>
            </a:r>
          </a:p>
          <a:p>
            <a:pPr lvl="2"/>
            <a:r>
              <a:rPr lang="en-US" dirty="0"/>
              <a:t>Social media is used in corporate marketing plans to create excitement, call attention to products, and reach out to a socially aware market</a:t>
            </a:r>
          </a:p>
          <a:p>
            <a:pPr lvl="1"/>
            <a:r>
              <a:rPr lang="en-US" dirty="0"/>
              <a:t>Advantages</a:t>
            </a:r>
          </a:p>
          <a:p>
            <a:pPr lvl="2"/>
            <a:r>
              <a:rPr lang="en-US" dirty="0"/>
              <a:t>IT professionals can network with others, find out about new technology, meet colleagues, discuss career issues, and maintain a Web-based presence</a:t>
            </a:r>
          </a:p>
          <a:p>
            <a:pPr lvl="1"/>
            <a:r>
              <a:rPr lang="en-US" dirty="0"/>
              <a:t>Risk </a:t>
            </a:r>
          </a:p>
          <a:p>
            <a:pPr lvl="2"/>
            <a:r>
              <a:rPr lang="en-US" dirty="0"/>
              <a:t>Know and understand company policies</a:t>
            </a:r>
          </a:p>
        </p:txBody>
      </p:sp>
      <p:sp>
        <p:nvSpPr>
          <p:cNvPr id="3" name="Footer Placeholder 2">
            <a:extLst>
              <a:ext uri="{FF2B5EF4-FFF2-40B4-BE49-F238E27FC236}">
                <a16:creationId xmlns:a16="http://schemas.microsoft.com/office/drawing/2014/main" id="{89215573-0444-4031-BFED-E622C2269F07}"/>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22288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Written Communications (6 of 11)</a:t>
            </a:r>
            <a:endParaRPr lang="en-IN" dirty="0"/>
          </a:p>
        </p:txBody>
      </p:sp>
      <p:sp>
        <p:nvSpPr>
          <p:cNvPr id="2" name="Content Placeholder 1"/>
          <p:cNvSpPr>
            <a:spLocks noGrp="1"/>
          </p:cNvSpPr>
          <p:nvPr>
            <p:ph idx="1"/>
          </p:nvPr>
        </p:nvSpPr>
        <p:spPr/>
        <p:txBody>
          <a:bodyPr>
            <a:noAutofit/>
          </a:bodyPr>
          <a:lstStyle/>
          <a:p>
            <a:pPr lvl="1"/>
            <a:r>
              <a:rPr lang="en-US" dirty="0"/>
              <a:t>Three ways to get fired</a:t>
            </a:r>
          </a:p>
          <a:p>
            <a:pPr lvl="2"/>
            <a:r>
              <a:rPr lang="en-US" dirty="0"/>
              <a:t>Bragging about a new marketing strategy before it has been publicly announced</a:t>
            </a:r>
          </a:p>
          <a:p>
            <a:pPr lvl="2"/>
            <a:r>
              <a:rPr lang="en-US" dirty="0"/>
              <a:t>Being somewhere or doing something that might degrade the company’s image</a:t>
            </a:r>
          </a:p>
          <a:p>
            <a:pPr lvl="2"/>
            <a:r>
              <a:rPr lang="en-US" dirty="0"/>
              <a:t>Launching an angry verbal attack</a:t>
            </a:r>
          </a:p>
          <a:p>
            <a:pPr lvl="1"/>
            <a:r>
              <a:rPr lang="en-IN" dirty="0"/>
              <a:t>Other issues</a:t>
            </a:r>
          </a:p>
          <a:p>
            <a:pPr lvl="2"/>
            <a:r>
              <a:rPr lang="en-IN" dirty="0"/>
              <a:t>Use a “need to know” approach</a:t>
            </a:r>
          </a:p>
          <a:p>
            <a:pPr lvl="2"/>
            <a:r>
              <a:rPr lang="en-IN" dirty="0"/>
              <a:t>Avoid blanket messaging and broadcasting</a:t>
            </a:r>
          </a:p>
          <a:p>
            <a:pPr lvl="2"/>
            <a:r>
              <a:rPr lang="en-IN" dirty="0"/>
              <a:t>Consider appropriateness of the content</a:t>
            </a:r>
          </a:p>
          <a:p>
            <a:pPr lvl="2"/>
            <a:r>
              <a:rPr lang="en-IN" dirty="0"/>
              <a:t>Exercise good judgement and common sense</a:t>
            </a:r>
          </a:p>
          <a:p>
            <a:pPr lvl="1"/>
            <a:endParaRPr lang="en-IN" dirty="0"/>
          </a:p>
          <a:p>
            <a:endParaRPr lang="en-IN" dirty="0"/>
          </a:p>
        </p:txBody>
      </p:sp>
      <p:sp>
        <p:nvSpPr>
          <p:cNvPr id="5" name="Footer Placeholder 4">
            <a:extLst>
              <a:ext uri="{FF2B5EF4-FFF2-40B4-BE49-F238E27FC236}">
                <a16:creationId xmlns:a16="http://schemas.microsoft.com/office/drawing/2014/main" id="{6DFB634C-0D4A-4F0C-B353-42173AE058A6}"/>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4087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Written Communications (7 of 11)</a:t>
            </a:r>
          </a:p>
        </p:txBody>
      </p:sp>
      <p:sp>
        <p:nvSpPr>
          <p:cNvPr id="5" name="Content Placeholder 4"/>
          <p:cNvSpPr>
            <a:spLocks noGrp="1"/>
          </p:cNvSpPr>
          <p:nvPr>
            <p:ph idx="1"/>
          </p:nvPr>
        </p:nvSpPr>
        <p:spPr/>
        <p:txBody>
          <a:bodyPr>
            <a:noAutofit/>
          </a:bodyPr>
          <a:lstStyle/>
          <a:p>
            <a:r>
              <a:rPr lang="en-IN" dirty="0"/>
              <a:t>Netiquette: Internet and etiquette</a:t>
            </a:r>
          </a:p>
          <a:p>
            <a:pPr lvl="1"/>
            <a:r>
              <a:rPr lang="en-IN" dirty="0"/>
              <a:t>Rules and tips</a:t>
            </a:r>
          </a:p>
          <a:p>
            <a:pPr lvl="2"/>
            <a:r>
              <a:rPr lang="en-US" dirty="0"/>
              <a:t>Always fill in the subject field with a brief description of the contents</a:t>
            </a:r>
          </a:p>
          <a:p>
            <a:pPr lvl="2"/>
            <a:r>
              <a:rPr lang="en-US" dirty="0"/>
              <a:t>Be brief and professional</a:t>
            </a:r>
          </a:p>
          <a:p>
            <a:pPr lvl="2"/>
            <a:r>
              <a:rPr lang="en-US" dirty="0"/>
              <a:t>Use spellcheck </a:t>
            </a:r>
          </a:p>
          <a:p>
            <a:pPr lvl="2"/>
            <a:r>
              <a:rPr lang="en-US" dirty="0"/>
              <a:t>Don’t forward jokes or chain letters without the permission of the recipient</a:t>
            </a:r>
          </a:p>
          <a:p>
            <a:pPr lvl="2"/>
            <a:r>
              <a:rPr lang="en-US" dirty="0"/>
              <a:t>Don’t overuse humor or sarcasm that might work in a face-to-face situation but not in an e-mail </a:t>
            </a:r>
          </a:p>
          <a:p>
            <a:pPr lvl="2"/>
            <a:r>
              <a:rPr lang="en-US" dirty="0"/>
              <a:t>Don’t type in all caps </a:t>
            </a:r>
          </a:p>
          <a:p>
            <a:endParaRPr lang="en-IN" dirty="0"/>
          </a:p>
        </p:txBody>
      </p:sp>
      <p:sp>
        <p:nvSpPr>
          <p:cNvPr id="3" name="Footer Placeholder 2">
            <a:extLst>
              <a:ext uri="{FF2B5EF4-FFF2-40B4-BE49-F238E27FC236}">
                <a16:creationId xmlns:a16="http://schemas.microsoft.com/office/drawing/2014/main" id="{B91075B3-CEF3-44ED-A85F-2C27C9A21CEA}"/>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48441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Written Communications (8 of 11)</a:t>
            </a:r>
          </a:p>
        </p:txBody>
      </p:sp>
      <p:sp>
        <p:nvSpPr>
          <p:cNvPr id="5" name="Content Placeholder 4"/>
          <p:cNvSpPr>
            <a:spLocks noGrp="1"/>
          </p:cNvSpPr>
          <p:nvPr>
            <p:ph idx="1"/>
          </p:nvPr>
        </p:nvSpPr>
        <p:spPr/>
        <p:txBody>
          <a:bodyPr>
            <a:noAutofit/>
          </a:bodyPr>
          <a:lstStyle/>
          <a:p>
            <a:pPr lvl="2"/>
            <a:r>
              <a:rPr lang="en-US" dirty="0"/>
              <a:t>Don’t use colored fonts, background, or images </a:t>
            </a:r>
          </a:p>
          <a:p>
            <a:pPr lvl="2"/>
            <a:r>
              <a:rPr lang="en-US" dirty="0"/>
              <a:t>Don’t use the return receipt request feature unless there is a valid business reason to do so</a:t>
            </a:r>
          </a:p>
          <a:p>
            <a:pPr lvl="2"/>
            <a:r>
              <a:rPr lang="en-US" dirty="0"/>
              <a:t>If you have large attachment files, try to zip or compress them before sending</a:t>
            </a:r>
          </a:p>
          <a:p>
            <a:pPr lvl="2"/>
            <a:r>
              <a:rPr lang="en-US" dirty="0"/>
              <a:t>If sending to a group, use a blind carbon copy (Bcc)</a:t>
            </a:r>
          </a:p>
          <a:p>
            <a:pPr lvl="2"/>
            <a:r>
              <a:rPr lang="en-US" dirty="0"/>
              <a:t>Never give out or include personal information without the individuals specific approval to do so</a:t>
            </a:r>
          </a:p>
          <a:p>
            <a:pPr lvl="2"/>
            <a:r>
              <a:rPr lang="en-US" dirty="0"/>
              <a:t>Remember that there are copyright laws</a:t>
            </a:r>
          </a:p>
          <a:p>
            <a:pPr lvl="2"/>
            <a:r>
              <a:rPr lang="en-US" dirty="0"/>
              <a:t>When replying, don’t include all the earlier messages unless there is a reason to do so</a:t>
            </a:r>
          </a:p>
          <a:p>
            <a:endParaRPr lang="en-IN" dirty="0"/>
          </a:p>
        </p:txBody>
      </p:sp>
      <p:sp>
        <p:nvSpPr>
          <p:cNvPr id="3" name="Footer Placeholder 2">
            <a:extLst>
              <a:ext uri="{FF2B5EF4-FFF2-40B4-BE49-F238E27FC236}">
                <a16:creationId xmlns:a16="http://schemas.microsoft.com/office/drawing/2014/main" id="{D8903B64-E6F5-4DD5-AF86-09A781E6FA1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36783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Written Communications (9 of 11)</a:t>
            </a:r>
          </a:p>
        </p:txBody>
      </p:sp>
      <p:sp>
        <p:nvSpPr>
          <p:cNvPr id="5" name="Content Placeholder 4"/>
          <p:cNvSpPr>
            <a:spLocks noGrp="1"/>
          </p:cNvSpPr>
          <p:nvPr>
            <p:ph idx="1"/>
          </p:nvPr>
        </p:nvSpPr>
        <p:spPr/>
        <p:txBody>
          <a:bodyPr>
            <a:noAutofit/>
          </a:bodyPr>
          <a:lstStyle/>
          <a:p>
            <a:r>
              <a:rPr lang="en-IN" dirty="0"/>
              <a:t>Workgroup software</a:t>
            </a:r>
          </a:p>
          <a:p>
            <a:pPr lvl="1"/>
            <a:r>
              <a:rPr lang="en-IN" dirty="0"/>
              <a:t>Enhances employee productivity and teamwork</a:t>
            </a:r>
          </a:p>
          <a:p>
            <a:pPr lvl="1"/>
            <a:r>
              <a:rPr lang="en-IN" dirty="0"/>
              <a:t>Enables users in organizing tasks, schedules, and documents</a:t>
            </a:r>
          </a:p>
          <a:p>
            <a:pPr lvl="1"/>
            <a:r>
              <a:rPr lang="en-IN" dirty="0"/>
              <a:t>Examples: Google Docs and Adobe Acrobat</a:t>
            </a:r>
          </a:p>
          <a:p>
            <a:endParaRPr lang="en-US" dirty="0"/>
          </a:p>
          <a:p>
            <a:endParaRPr lang="en-IN" dirty="0"/>
          </a:p>
        </p:txBody>
      </p:sp>
      <p:sp>
        <p:nvSpPr>
          <p:cNvPr id="3" name="Footer Placeholder 2">
            <a:extLst>
              <a:ext uri="{FF2B5EF4-FFF2-40B4-BE49-F238E27FC236}">
                <a16:creationId xmlns:a16="http://schemas.microsoft.com/office/drawing/2014/main" id="{D1482DA4-792E-4567-9564-AF38A769151A}"/>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73888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Written Communications (10 of 11)</a:t>
            </a:r>
          </a:p>
        </p:txBody>
      </p:sp>
      <p:sp>
        <p:nvSpPr>
          <p:cNvPr id="5" name="Content Placeholder 4"/>
          <p:cNvSpPr>
            <a:spLocks noGrp="1"/>
          </p:cNvSpPr>
          <p:nvPr>
            <p:ph idx="1"/>
          </p:nvPr>
        </p:nvSpPr>
        <p:spPr/>
        <p:txBody>
          <a:bodyPr/>
          <a:lstStyle/>
          <a:p>
            <a:r>
              <a:rPr lang="en-IN" dirty="0"/>
              <a:t>Reports</a:t>
            </a:r>
          </a:p>
          <a:p>
            <a:pPr lvl="1"/>
            <a:r>
              <a:rPr lang="en-IN" dirty="0"/>
              <a:t>Reports required during systems development</a:t>
            </a:r>
          </a:p>
          <a:p>
            <a:pPr lvl="2"/>
            <a:r>
              <a:rPr lang="en-US" dirty="0"/>
              <a:t>Preliminary investigation report</a:t>
            </a:r>
          </a:p>
          <a:p>
            <a:pPr lvl="2"/>
            <a:r>
              <a:rPr lang="en-US" dirty="0"/>
              <a:t>System requirements document</a:t>
            </a:r>
          </a:p>
          <a:p>
            <a:pPr lvl="2"/>
            <a:r>
              <a:rPr lang="en-US" dirty="0"/>
              <a:t>System design specification </a:t>
            </a:r>
          </a:p>
          <a:p>
            <a:pPr lvl="2"/>
            <a:r>
              <a:rPr lang="en-US" dirty="0"/>
              <a:t>Final report to management</a:t>
            </a:r>
          </a:p>
          <a:p>
            <a:pPr lvl="2"/>
            <a:r>
              <a:rPr lang="en-US" dirty="0"/>
              <a:t>Status reports, activity reports, proposals, and departmental business plans</a:t>
            </a:r>
          </a:p>
          <a:p>
            <a:pPr lvl="1"/>
            <a:r>
              <a:rPr lang="en-US" dirty="0"/>
              <a:t>PDF files are flexible, compatible, and more secure than other documents</a:t>
            </a:r>
          </a:p>
          <a:p>
            <a:pPr lvl="3"/>
            <a:endParaRPr lang="en-US" dirty="0"/>
          </a:p>
          <a:p>
            <a:pPr lvl="1"/>
            <a:endParaRPr lang="en-IN" dirty="0"/>
          </a:p>
          <a:p>
            <a:pPr lvl="1"/>
            <a:endParaRPr lang="en-IN" dirty="0"/>
          </a:p>
        </p:txBody>
      </p:sp>
      <p:sp>
        <p:nvSpPr>
          <p:cNvPr id="3" name="Footer Placeholder 2">
            <a:extLst>
              <a:ext uri="{FF2B5EF4-FFF2-40B4-BE49-F238E27FC236}">
                <a16:creationId xmlns:a16="http://schemas.microsoft.com/office/drawing/2014/main" id="{84D29928-E9EA-441C-9CBE-EB6B9CC12163}"/>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4713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Written Communications (11 of 11)</a:t>
            </a:r>
          </a:p>
        </p:txBody>
      </p:sp>
      <p:sp>
        <p:nvSpPr>
          <p:cNvPr id="5" name="Content Placeholder 4"/>
          <p:cNvSpPr>
            <a:spLocks noGrp="1"/>
          </p:cNvSpPr>
          <p:nvPr>
            <p:ph idx="1"/>
          </p:nvPr>
        </p:nvSpPr>
        <p:spPr/>
        <p:txBody>
          <a:bodyPr/>
          <a:lstStyle/>
          <a:p>
            <a:r>
              <a:rPr lang="en-US" dirty="0"/>
              <a:t>Report sections</a:t>
            </a:r>
          </a:p>
          <a:p>
            <a:pPr lvl="1"/>
            <a:r>
              <a:rPr lang="en-US" dirty="0"/>
              <a:t>Introduction </a:t>
            </a:r>
          </a:p>
          <a:p>
            <a:pPr lvl="1"/>
            <a:r>
              <a:rPr lang="en-US" dirty="0"/>
              <a:t>Executive summary </a:t>
            </a:r>
          </a:p>
          <a:p>
            <a:pPr lvl="1"/>
            <a:r>
              <a:rPr lang="en-US" dirty="0"/>
              <a:t>Findings </a:t>
            </a:r>
          </a:p>
          <a:p>
            <a:pPr lvl="1"/>
            <a:r>
              <a:rPr lang="en-US" dirty="0"/>
              <a:t>Recommendations </a:t>
            </a:r>
          </a:p>
          <a:p>
            <a:pPr lvl="1"/>
            <a:r>
              <a:rPr lang="en-US" dirty="0"/>
              <a:t>Costs and benefits </a:t>
            </a:r>
          </a:p>
          <a:p>
            <a:pPr lvl="1"/>
            <a:r>
              <a:rPr lang="en-US" dirty="0"/>
              <a:t>Appendix </a:t>
            </a:r>
          </a:p>
          <a:p>
            <a:pPr lvl="2"/>
            <a:endParaRPr lang="en-US" dirty="0"/>
          </a:p>
          <a:p>
            <a:endParaRPr lang="en-US" dirty="0"/>
          </a:p>
          <a:p>
            <a:endParaRPr lang="en-IN" dirty="0"/>
          </a:p>
        </p:txBody>
      </p:sp>
      <p:sp>
        <p:nvSpPr>
          <p:cNvPr id="3" name="Footer Placeholder 2">
            <a:extLst>
              <a:ext uri="{FF2B5EF4-FFF2-40B4-BE49-F238E27FC236}">
                <a16:creationId xmlns:a16="http://schemas.microsoft.com/office/drawing/2014/main" id="{3ECF481B-0ED3-4E9D-97EC-132CBF676A57}"/>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9285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Oral Communications (1 of 6)</a:t>
            </a:r>
          </a:p>
        </p:txBody>
      </p:sp>
      <p:sp>
        <p:nvSpPr>
          <p:cNvPr id="5" name="Content Placeholder 4">
            <a:extLst>
              <a:ext uri="{FF2B5EF4-FFF2-40B4-BE49-F238E27FC236}">
                <a16:creationId xmlns:a16="http://schemas.microsoft.com/office/drawing/2014/main" id="{10ABCA05-C922-4733-8404-F8B5F0790B4B}"/>
              </a:ext>
            </a:extLst>
          </p:cNvPr>
          <p:cNvSpPr>
            <a:spLocks noGrp="1"/>
          </p:cNvSpPr>
          <p:nvPr>
            <p:ph idx="1"/>
          </p:nvPr>
        </p:nvSpPr>
        <p:spPr/>
        <p:txBody>
          <a:bodyPr>
            <a:noAutofit/>
          </a:bodyPr>
          <a:lstStyle/>
          <a:p>
            <a:r>
              <a:rPr lang="en-US" dirty="0"/>
              <a:t>Oral presentations are required</a:t>
            </a:r>
          </a:p>
          <a:p>
            <a:pPr lvl="1"/>
            <a:r>
              <a:rPr lang="en-US" dirty="0"/>
              <a:t>End of the preliminary investigation</a:t>
            </a:r>
          </a:p>
          <a:p>
            <a:pPr lvl="1"/>
            <a:r>
              <a:rPr lang="en-US" dirty="0"/>
              <a:t>Conclusion of the systems analysis phase</a:t>
            </a:r>
          </a:p>
          <a:p>
            <a:r>
              <a:rPr lang="en-US" dirty="0"/>
              <a:t>Define the audience </a:t>
            </a:r>
          </a:p>
          <a:p>
            <a:pPr lvl="1"/>
            <a:r>
              <a:rPr lang="en-US" dirty="0"/>
              <a:t>Chances of success improve when the presentation is designed as per the expectations of the audience</a:t>
            </a:r>
          </a:p>
          <a:p>
            <a:endParaRPr lang="en-US" dirty="0"/>
          </a:p>
        </p:txBody>
      </p:sp>
      <p:sp>
        <p:nvSpPr>
          <p:cNvPr id="7" name="Footer Placeholder 6">
            <a:extLst>
              <a:ext uri="{FF2B5EF4-FFF2-40B4-BE49-F238E27FC236}">
                <a16:creationId xmlns:a16="http://schemas.microsoft.com/office/drawing/2014/main" id="{A8FB26C5-4B21-4C05-BEE5-2312799BA76B}"/>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23954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Oral Communications (2 of 6)</a:t>
            </a:r>
          </a:p>
        </p:txBody>
      </p:sp>
      <p:sp>
        <p:nvSpPr>
          <p:cNvPr id="5" name="Content Placeholder 4">
            <a:extLst>
              <a:ext uri="{FF2B5EF4-FFF2-40B4-BE49-F238E27FC236}">
                <a16:creationId xmlns:a16="http://schemas.microsoft.com/office/drawing/2014/main" id="{10ABCA05-C922-4733-8404-F8B5F0790B4B}"/>
              </a:ext>
            </a:extLst>
          </p:cNvPr>
          <p:cNvSpPr>
            <a:spLocks noGrp="1"/>
          </p:cNvSpPr>
          <p:nvPr>
            <p:ph idx="1"/>
          </p:nvPr>
        </p:nvSpPr>
        <p:spPr/>
        <p:txBody>
          <a:bodyPr/>
          <a:lstStyle/>
          <a:p>
            <a:r>
              <a:rPr lang="en-US" dirty="0"/>
              <a:t>Define the objectives</a:t>
            </a:r>
          </a:p>
          <a:p>
            <a:pPr lvl="1"/>
            <a:r>
              <a:rPr lang="en-US" dirty="0"/>
              <a:t>Inform management about the status of the current system </a:t>
            </a:r>
          </a:p>
          <a:p>
            <a:pPr lvl="1"/>
            <a:r>
              <a:rPr lang="en-US" dirty="0"/>
              <a:t>Describe findings concerning the current system problems</a:t>
            </a:r>
          </a:p>
          <a:p>
            <a:pPr lvl="1"/>
            <a:r>
              <a:rPr lang="en-US" dirty="0"/>
              <a:t>Explain the alternative solutions developed</a:t>
            </a:r>
          </a:p>
          <a:p>
            <a:pPr lvl="1"/>
            <a:r>
              <a:rPr lang="en-US" dirty="0"/>
              <a:t>Provide detailed cost and time estimates for the alternative solutions</a:t>
            </a:r>
          </a:p>
          <a:p>
            <a:pPr lvl="1"/>
            <a:r>
              <a:rPr lang="en-US" dirty="0"/>
              <a:t>Recommend the best alternative and explain the reasons </a:t>
            </a:r>
          </a:p>
          <a:p>
            <a:endParaRPr lang="en-US" dirty="0"/>
          </a:p>
          <a:p>
            <a:endParaRPr lang="en-US" dirty="0"/>
          </a:p>
        </p:txBody>
      </p:sp>
      <p:sp>
        <p:nvSpPr>
          <p:cNvPr id="6" name="Footer Placeholder 5">
            <a:extLst>
              <a:ext uri="{FF2B5EF4-FFF2-40B4-BE49-F238E27FC236}">
                <a16:creationId xmlns:a16="http://schemas.microsoft.com/office/drawing/2014/main" id="{19B47ACF-3F7B-493F-89A9-D1CA674FECDB}"/>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22137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Oral Communications (3 of 6)</a:t>
            </a:r>
          </a:p>
        </p:txBody>
      </p:sp>
      <p:sp>
        <p:nvSpPr>
          <p:cNvPr id="5" name="Content Placeholder 4"/>
          <p:cNvSpPr>
            <a:spLocks noGrp="1"/>
          </p:cNvSpPr>
          <p:nvPr>
            <p:ph idx="1"/>
          </p:nvPr>
        </p:nvSpPr>
        <p:spPr/>
        <p:txBody>
          <a:bodyPr/>
          <a:lstStyle/>
          <a:p>
            <a:r>
              <a:rPr lang="en-US" dirty="0"/>
              <a:t>Organize the presentation</a:t>
            </a:r>
          </a:p>
          <a:p>
            <a:pPr lvl="1"/>
            <a:r>
              <a:rPr lang="en-US" dirty="0"/>
              <a:t>Stages in a presentation: introduction, information, and summary</a:t>
            </a:r>
          </a:p>
          <a:p>
            <a:pPr lvl="1"/>
            <a:r>
              <a:rPr lang="en-US" dirty="0"/>
              <a:t>Discuss topics in logical order </a:t>
            </a:r>
          </a:p>
          <a:p>
            <a:endParaRPr lang="en-IN" dirty="0"/>
          </a:p>
        </p:txBody>
      </p:sp>
      <p:sp>
        <p:nvSpPr>
          <p:cNvPr id="7" name="Footer Placeholder 6">
            <a:extLst>
              <a:ext uri="{FF2B5EF4-FFF2-40B4-BE49-F238E27FC236}">
                <a16:creationId xmlns:a16="http://schemas.microsoft.com/office/drawing/2014/main" id="{8032F282-91BB-4EC8-A0A8-534B297B8918}"/>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5164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a:t>
            </a:r>
          </a:p>
        </p:txBody>
      </p:sp>
      <p:sp>
        <p:nvSpPr>
          <p:cNvPr id="16386" name="Text Placeholder 2"/>
          <p:cNvSpPr>
            <a:spLocks noGrp="1"/>
          </p:cNvSpPr>
          <p:nvPr>
            <p:ph idx="1"/>
          </p:nvPr>
        </p:nvSpPr>
        <p:spPr/>
        <p:txBody>
          <a:bodyPr/>
          <a:lstStyle/>
          <a:p>
            <a:r>
              <a:rPr lang="en-US" dirty="0"/>
              <a:t>After this chapter, you will be able to:</a:t>
            </a:r>
          </a:p>
          <a:p>
            <a:pPr lvl="1"/>
            <a:r>
              <a:rPr lang="en-US" dirty="0"/>
              <a:t>Apply successful communication strategies </a:t>
            </a:r>
          </a:p>
          <a:p>
            <a:pPr lvl="1"/>
            <a:r>
              <a:rPr lang="en-US" dirty="0"/>
              <a:t>Follow guidelines for effective written communications </a:t>
            </a:r>
          </a:p>
          <a:p>
            <a:pPr lvl="1"/>
            <a:r>
              <a:rPr lang="en-US" dirty="0"/>
              <a:t>Follow guidelines for effective oral communications </a:t>
            </a:r>
          </a:p>
          <a:p>
            <a:pPr lvl="1"/>
            <a:r>
              <a:rPr lang="en-US" dirty="0"/>
              <a:t>Deliver successful presentations </a:t>
            </a:r>
          </a:p>
          <a:p>
            <a:pPr lvl="1"/>
            <a:r>
              <a:rPr lang="en-US" dirty="0"/>
              <a:t>Manage and strengthen your communication skills</a:t>
            </a:r>
          </a:p>
          <a:p>
            <a:pPr lvl="1"/>
            <a:endParaRPr lang="en-US" dirty="0"/>
          </a:p>
        </p:txBody>
      </p:sp>
      <p:sp>
        <p:nvSpPr>
          <p:cNvPr id="6" name="Footer Placeholder 5">
            <a:extLst>
              <a:ext uri="{FF2B5EF4-FFF2-40B4-BE49-F238E27FC236}">
                <a16:creationId xmlns:a16="http://schemas.microsoft.com/office/drawing/2014/main" id="{383EF439-6EBE-4FDA-939D-E1B96B743B15}"/>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Oral Communications (4 of 6)</a:t>
            </a:r>
          </a:p>
        </p:txBody>
      </p:sp>
      <p:sp>
        <p:nvSpPr>
          <p:cNvPr id="5" name="Content Placeholder 4"/>
          <p:cNvSpPr>
            <a:spLocks noGrp="1"/>
          </p:cNvSpPr>
          <p:nvPr>
            <p:ph idx="1"/>
          </p:nvPr>
        </p:nvSpPr>
        <p:spPr/>
        <p:txBody>
          <a:bodyPr>
            <a:noAutofit/>
          </a:bodyPr>
          <a:lstStyle/>
          <a:p>
            <a:r>
              <a:rPr lang="en-US" dirty="0"/>
              <a:t>Prepare presentation aids</a:t>
            </a:r>
          </a:p>
          <a:p>
            <a:pPr lvl="1"/>
            <a:r>
              <a:rPr lang="en-US" dirty="0"/>
              <a:t>Visual aids help present information</a:t>
            </a:r>
          </a:p>
          <a:p>
            <a:pPr lvl="2"/>
            <a:r>
              <a:rPr lang="en-IN" dirty="0"/>
              <a:t>Presentations can be enhanced by using aids such as overhead transparencies and videotapes</a:t>
            </a:r>
          </a:p>
          <a:p>
            <a:pPr lvl="2"/>
            <a:r>
              <a:rPr lang="en-IN" dirty="0"/>
              <a:t>Ensure content is clear and easy to understand</a:t>
            </a:r>
          </a:p>
          <a:p>
            <a:pPr lvl="1"/>
            <a:r>
              <a:rPr lang="en-IN" dirty="0"/>
              <a:t>Presentation software</a:t>
            </a:r>
          </a:p>
          <a:p>
            <a:pPr lvl="2"/>
            <a:r>
              <a:rPr lang="en-IN" dirty="0"/>
              <a:t>Microsoft PowerPoint and Apple Keynote</a:t>
            </a:r>
          </a:p>
          <a:p>
            <a:pPr lvl="2"/>
            <a:r>
              <a:rPr lang="en-US" dirty="0"/>
              <a:t>Preparing effective presentations require time</a:t>
            </a:r>
          </a:p>
          <a:p>
            <a:r>
              <a:rPr lang="en-US" dirty="0"/>
              <a:t>Practice</a:t>
            </a:r>
          </a:p>
          <a:p>
            <a:pPr lvl="1"/>
            <a:r>
              <a:rPr lang="en-US" dirty="0"/>
              <a:t>Rehearse well and avoid using a script</a:t>
            </a:r>
          </a:p>
          <a:p>
            <a:pPr lvl="1"/>
            <a:endParaRPr lang="en-US" dirty="0"/>
          </a:p>
        </p:txBody>
      </p:sp>
      <p:sp>
        <p:nvSpPr>
          <p:cNvPr id="3" name="Footer Placeholder 2">
            <a:extLst>
              <a:ext uri="{FF2B5EF4-FFF2-40B4-BE49-F238E27FC236}">
                <a16:creationId xmlns:a16="http://schemas.microsoft.com/office/drawing/2014/main" id="{6056721A-B106-4A92-9151-F43ABAFFC6A2}"/>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62384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Oral Communications (5 of 6)</a:t>
            </a:r>
          </a:p>
        </p:txBody>
      </p:sp>
      <p:sp>
        <p:nvSpPr>
          <p:cNvPr id="5" name="Content Placeholder 4"/>
          <p:cNvSpPr>
            <a:spLocks noGrp="1"/>
          </p:cNvSpPr>
          <p:nvPr>
            <p:ph idx="1"/>
          </p:nvPr>
        </p:nvSpPr>
        <p:spPr/>
        <p:txBody>
          <a:bodyPr>
            <a:noAutofit/>
          </a:bodyPr>
          <a:lstStyle/>
          <a:p>
            <a:r>
              <a:rPr lang="en-US" dirty="0"/>
              <a:t>The presentation</a:t>
            </a:r>
          </a:p>
          <a:p>
            <a:pPr lvl="1"/>
            <a:r>
              <a:rPr lang="en-US" dirty="0"/>
              <a:t>Sell yourself and your credibility</a:t>
            </a:r>
          </a:p>
          <a:p>
            <a:pPr lvl="1"/>
            <a:r>
              <a:rPr lang="en-US" dirty="0"/>
              <a:t>Control the presentation</a:t>
            </a:r>
          </a:p>
          <a:p>
            <a:pPr lvl="2"/>
            <a:r>
              <a:rPr lang="en-US" dirty="0"/>
              <a:t>Maintain the pace of the presentation</a:t>
            </a:r>
          </a:p>
          <a:p>
            <a:pPr lvl="1"/>
            <a:r>
              <a:rPr lang="en-US" dirty="0"/>
              <a:t>Define technical terms </a:t>
            </a:r>
          </a:p>
          <a:p>
            <a:pPr lvl="1"/>
            <a:r>
              <a:rPr lang="en-IN" dirty="0"/>
              <a:t>Answer questions appropriately</a:t>
            </a:r>
          </a:p>
          <a:p>
            <a:pPr lvl="2"/>
            <a:r>
              <a:rPr lang="en-IN" dirty="0"/>
              <a:t>Listen carefully and respond straightforward</a:t>
            </a:r>
          </a:p>
          <a:p>
            <a:pPr lvl="2"/>
            <a:r>
              <a:rPr lang="en-IN" dirty="0"/>
              <a:t>Try to anticipate questions</a:t>
            </a:r>
          </a:p>
          <a:p>
            <a:pPr lvl="1"/>
            <a:r>
              <a:rPr lang="en-US" dirty="0"/>
              <a:t>Use effective speaking techniques</a:t>
            </a:r>
          </a:p>
          <a:p>
            <a:pPr lvl="2"/>
            <a:r>
              <a:rPr lang="en-US" dirty="0"/>
              <a:t>Speak clearly and confidently </a:t>
            </a:r>
          </a:p>
          <a:p>
            <a:pPr lvl="2"/>
            <a:endParaRPr lang="en-US" dirty="0"/>
          </a:p>
        </p:txBody>
      </p:sp>
      <p:sp>
        <p:nvSpPr>
          <p:cNvPr id="3" name="Footer Placeholder 2">
            <a:extLst>
              <a:ext uri="{FF2B5EF4-FFF2-40B4-BE49-F238E27FC236}">
                <a16:creationId xmlns:a16="http://schemas.microsoft.com/office/drawing/2014/main" id="{A2827AC3-DF77-47C4-8C72-62B966740F1B}"/>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47252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Oral Communications (6 of 6)</a:t>
            </a:r>
          </a:p>
        </p:txBody>
      </p:sp>
      <p:sp>
        <p:nvSpPr>
          <p:cNvPr id="5" name="Content Placeholder 4"/>
          <p:cNvSpPr>
            <a:spLocks noGrp="1"/>
          </p:cNvSpPr>
          <p:nvPr>
            <p:ph idx="1"/>
          </p:nvPr>
        </p:nvSpPr>
        <p:spPr/>
        <p:txBody>
          <a:bodyPr/>
          <a:lstStyle/>
          <a:p>
            <a:r>
              <a:rPr lang="en-US" dirty="0"/>
              <a:t>Suggestions for nervous speakers</a:t>
            </a:r>
          </a:p>
          <a:p>
            <a:pPr lvl="1"/>
            <a:r>
              <a:rPr lang="en-US" dirty="0"/>
              <a:t>Control the environment</a:t>
            </a:r>
          </a:p>
          <a:p>
            <a:pPr lvl="1"/>
            <a:r>
              <a:rPr lang="en-US" dirty="0"/>
              <a:t>Think of nervousness as normal pressure</a:t>
            </a:r>
          </a:p>
          <a:p>
            <a:pPr lvl="1"/>
            <a:r>
              <a:rPr lang="en-US" dirty="0"/>
              <a:t>Avoid meaningless filler words </a:t>
            </a:r>
          </a:p>
          <a:p>
            <a:pPr lvl="1"/>
            <a:r>
              <a:rPr lang="en-US" dirty="0"/>
              <a:t>Practice</a:t>
            </a:r>
          </a:p>
          <a:p>
            <a:r>
              <a:rPr lang="en-US" dirty="0"/>
              <a:t>Online presentations</a:t>
            </a:r>
          </a:p>
          <a:p>
            <a:pPr lvl="1"/>
            <a:r>
              <a:rPr lang="en-US" dirty="0"/>
              <a:t>Communication between presenter and the audience may	 occur</a:t>
            </a:r>
          </a:p>
          <a:p>
            <a:endParaRPr lang="en-IN" dirty="0"/>
          </a:p>
        </p:txBody>
      </p:sp>
      <p:sp>
        <p:nvSpPr>
          <p:cNvPr id="3" name="Footer Placeholder 2">
            <a:extLst>
              <a:ext uri="{FF2B5EF4-FFF2-40B4-BE49-F238E27FC236}">
                <a16:creationId xmlns:a16="http://schemas.microsoft.com/office/drawing/2014/main" id="{87CE0EA5-CE24-4012-A96B-16D116827136}"/>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70991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Your Communication Skills</a:t>
            </a:r>
          </a:p>
        </p:txBody>
      </p:sp>
      <p:sp>
        <p:nvSpPr>
          <p:cNvPr id="7" name="Content Placeholder 6">
            <a:extLst>
              <a:ext uri="{FF2B5EF4-FFF2-40B4-BE49-F238E27FC236}">
                <a16:creationId xmlns:a16="http://schemas.microsoft.com/office/drawing/2014/main" id="{81608115-19EE-48CA-9777-27D8BBC805FE}"/>
              </a:ext>
            </a:extLst>
          </p:cNvPr>
          <p:cNvSpPr>
            <a:spLocks noGrp="1"/>
          </p:cNvSpPr>
          <p:nvPr>
            <p:ph idx="1"/>
          </p:nvPr>
        </p:nvSpPr>
        <p:spPr>
          <a:xfrm>
            <a:off x="628650" y="1825625"/>
            <a:ext cx="8210550" cy="4351338"/>
          </a:xfrm>
        </p:spPr>
        <p:txBody>
          <a:bodyPr>
            <a:noAutofit/>
          </a:bodyPr>
          <a:lstStyle/>
          <a:p>
            <a:pPr fontAlgn="auto"/>
            <a:r>
              <a:rPr lang="en-US" dirty="0"/>
              <a:t>Individuals can improve communication skills by practicing constantly</a:t>
            </a:r>
          </a:p>
          <a:p>
            <a:pPr lvl="1"/>
            <a:r>
              <a:rPr lang="en-US" dirty="0"/>
              <a:t>Some people find it difficult to stand in front of a group and deliver a presentation</a:t>
            </a:r>
          </a:p>
          <a:p>
            <a:r>
              <a:rPr lang="en-US" dirty="0"/>
              <a:t>Toastmasters offers a friendly environment where members:</a:t>
            </a:r>
          </a:p>
          <a:p>
            <a:pPr lvl="1"/>
            <a:r>
              <a:rPr lang="en-US" dirty="0"/>
              <a:t>Critique speech in a positive manner</a:t>
            </a:r>
          </a:p>
          <a:p>
            <a:pPr lvl="1"/>
            <a:r>
              <a:rPr lang="en-US" dirty="0"/>
              <a:t>Identify strengths </a:t>
            </a:r>
          </a:p>
          <a:p>
            <a:pPr lvl="1"/>
            <a:r>
              <a:rPr lang="en-US" dirty="0"/>
              <a:t>Offer suggestions about what might be improved</a:t>
            </a:r>
          </a:p>
          <a:p>
            <a:endParaRPr lang="en-US" dirty="0"/>
          </a:p>
        </p:txBody>
      </p:sp>
      <p:sp>
        <p:nvSpPr>
          <p:cNvPr id="3" name="Footer Placeholder 2">
            <a:extLst>
              <a:ext uri="{FF2B5EF4-FFF2-40B4-BE49-F238E27FC236}">
                <a16:creationId xmlns:a16="http://schemas.microsoft.com/office/drawing/2014/main" id="{5B2367FB-E707-46F7-A65D-27069BE0D59B}"/>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04924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dirty="0"/>
              <a:t>Summary (1 of 3)</a:t>
            </a:r>
          </a:p>
        </p:txBody>
      </p:sp>
      <p:sp>
        <p:nvSpPr>
          <p:cNvPr id="3" name="Text Placeholder 2"/>
          <p:cNvSpPr>
            <a:spLocks noGrp="1"/>
          </p:cNvSpPr>
          <p:nvPr>
            <p:ph idx="1"/>
          </p:nvPr>
        </p:nvSpPr>
        <p:spPr/>
        <p:txBody>
          <a:bodyPr>
            <a:noAutofit/>
          </a:bodyPr>
          <a:lstStyle/>
          <a:p>
            <a:r>
              <a:rPr lang="en-US" dirty="0"/>
              <a:t>Success depends on ability to communicate effectively</a:t>
            </a:r>
          </a:p>
          <a:p>
            <a:pPr lvl="1"/>
            <a:r>
              <a:rPr lang="en-US" dirty="0"/>
              <a:t>Ensure written work is free of grammatical, punctuation, and spelling errors</a:t>
            </a:r>
          </a:p>
          <a:p>
            <a:r>
              <a:rPr lang="en-US" dirty="0"/>
              <a:t>Use readability measurement tools </a:t>
            </a:r>
          </a:p>
          <a:p>
            <a:pPr lvl="1"/>
            <a:r>
              <a:rPr lang="en-US" dirty="0"/>
              <a:t>Flesch Reading Ease score and the Flesch-Kincaid Grade Level score</a:t>
            </a:r>
          </a:p>
          <a:p>
            <a:r>
              <a:rPr lang="en-US" dirty="0"/>
              <a:t>Social media allows informal, interactive, and immediate communication</a:t>
            </a:r>
          </a:p>
          <a:p>
            <a:endParaRPr lang="en-US" dirty="0"/>
          </a:p>
        </p:txBody>
      </p:sp>
      <p:sp>
        <p:nvSpPr>
          <p:cNvPr id="5" name="Footer Placeholder 4">
            <a:extLst>
              <a:ext uri="{FF2B5EF4-FFF2-40B4-BE49-F238E27FC236}">
                <a16:creationId xmlns:a16="http://schemas.microsoft.com/office/drawing/2014/main" id="{44469525-7BF8-4276-A41B-B9AF0693721A}"/>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14846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dirty="0"/>
              <a:t>Summary (2 of 3)</a:t>
            </a:r>
          </a:p>
        </p:txBody>
      </p:sp>
      <p:sp>
        <p:nvSpPr>
          <p:cNvPr id="3" name="Text Placeholder 2"/>
          <p:cNvSpPr>
            <a:spLocks noGrp="1"/>
          </p:cNvSpPr>
          <p:nvPr>
            <p:ph idx="1"/>
          </p:nvPr>
        </p:nvSpPr>
        <p:spPr/>
        <p:txBody>
          <a:bodyPr>
            <a:noAutofit/>
          </a:bodyPr>
          <a:lstStyle/>
          <a:p>
            <a:r>
              <a:rPr lang="en-US" dirty="0"/>
              <a:t>Various reports are required during the systems development phase </a:t>
            </a:r>
          </a:p>
          <a:p>
            <a:pPr lvl="1"/>
            <a:r>
              <a:rPr lang="en-US" dirty="0"/>
              <a:t>Formats vary</a:t>
            </a:r>
          </a:p>
          <a:p>
            <a:r>
              <a:rPr lang="en-US" dirty="0"/>
              <a:t>One may have to deliver presentations to different audiences at different times </a:t>
            </a:r>
          </a:p>
          <a:p>
            <a:pPr lvl="1"/>
            <a:r>
              <a:rPr lang="en-US" dirty="0"/>
              <a:t>When delivering presentations, one is selling ideas and credibility</a:t>
            </a:r>
          </a:p>
          <a:p>
            <a:endParaRPr lang="en-US" dirty="0"/>
          </a:p>
        </p:txBody>
      </p:sp>
      <p:sp>
        <p:nvSpPr>
          <p:cNvPr id="5" name="Footer Placeholder 4">
            <a:extLst>
              <a:ext uri="{FF2B5EF4-FFF2-40B4-BE49-F238E27FC236}">
                <a16:creationId xmlns:a16="http://schemas.microsoft.com/office/drawing/2014/main" id="{E133BB32-E1B4-47BB-BE4E-2EB8D195592D}"/>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04577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dirty="0"/>
              <a:t>Summary (3 of 3)</a:t>
            </a:r>
          </a:p>
        </p:txBody>
      </p:sp>
      <p:sp>
        <p:nvSpPr>
          <p:cNvPr id="3" name="Text Placeholder 2"/>
          <p:cNvSpPr>
            <a:spLocks noGrp="1"/>
          </p:cNvSpPr>
          <p:nvPr>
            <p:ph idx="1"/>
          </p:nvPr>
        </p:nvSpPr>
        <p:spPr/>
        <p:txBody>
          <a:bodyPr>
            <a:noAutofit/>
          </a:bodyPr>
          <a:lstStyle/>
          <a:p>
            <a:r>
              <a:rPr lang="en-US" dirty="0"/>
              <a:t>Every IT professional should have a strategic plan</a:t>
            </a:r>
          </a:p>
          <a:p>
            <a:pPr lvl="1"/>
            <a:r>
              <a:rPr lang="en-US" dirty="0"/>
              <a:t>Manage and improve written and oral communication skills</a:t>
            </a:r>
          </a:p>
          <a:p>
            <a:endParaRPr lang="en-US" dirty="0"/>
          </a:p>
        </p:txBody>
      </p:sp>
      <p:sp>
        <p:nvSpPr>
          <p:cNvPr id="2" name="Footer Placeholder 1">
            <a:extLst>
              <a:ext uri="{FF2B5EF4-FFF2-40B4-BE49-F238E27FC236}">
                <a16:creationId xmlns:a16="http://schemas.microsoft.com/office/drawing/2014/main" id="{18A7471C-1E6E-4E9E-9429-7B7F6D6740C5}"/>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7505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Successful Communication Strategies (1 of 3)</a:t>
            </a:r>
          </a:p>
        </p:txBody>
      </p:sp>
      <p:sp>
        <p:nvSpPr>
          <p:cNvPr id="19458" name="Text Placeholder 2"/>
          <p:cNvSpPr>
            <a:spLocks noGrp="1"/>
          </p:cNvSpPr>
          <p:nvPr>
            <p:ph idx="1"/>
          </p:nvPr>
        </p:nvSpPr>
        <p:spPr/>
        <p:txBody>
          <a:bodyPr>
            <a:noAutofit/>
          </a:bodyPr>
          <a:lstStyle/>
          <a:p>
            <a:r>
              <a:rPr lang="en-US" dirty="0"/>
              <a:t>Why, who, what, when and how</a:t>
            </a:r>
          </a:p>
          <a:p>
            <a:pPr lvl="1"/>
            <a:r>
              <a:rPr lang="en-US" dirty="0"/>
              <a:t>Important questions</a:t>
            </a:r>
          </a:p>
          <a:p>
            <a:pPr lvl="2"/>
            <a:r>
              <a:rPr lang="en-US" dirty="0"/>
              <a:t>Why: the reason behind the communication and what needs to be accomplished</a:t>
            </a:r>
          </a:p>
          <a:p>
            <a:pPr lvl="2"/>
            <a:r>
              <a:rPr lang="en-US" dirty="0"/>
              <a:t>Who: who are the targets and what is their information needs</a:t>
            </a:r>
          </a:p>
          <a:p>
            <a:pPr lvl="2"/>
            <a:r>
              <a:rPr lang="en-US" dirty="0"/>
              <a:t>What: what is expected and when to go into detail</a:t>
            </a:r>
          </a:p>
          <a:p>
            <a:pPr lvl="2"/>
            <a:r>
              <a:rPr lang="en-US" dirty="0"/>
              <a:t>When: when to speak and when to remain silent </a:t>
            </a:r>
          </a:p>
          <a:p>
            <a:pPr lvl="2"/>
            <a:r>
              <a:rPr lang="en-US" dirty="0"/>
              <a:t>How: how to communicate effectively </a:t>
            </a:r>
          </a:p>
        </p:txBody>
      </p:sp>
      <p:sp>
        <p:nvSpPr>
          <p:cNvPr id="3" name="Footer Placeholder 2">
            <a:extLst>
              <a:ext uri="{FF2B5EF4-FFF2-40B4-BE49-F238E27FC236}">
                <a16:creationId xmlns:a16="http://schemas.microsoft.com/office/drawing/2014/main" id="{258BD962-1B3B-46E8-AD0D-5E7048664CE2}"/>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Successful Communication Strategies (2 of 3)</a:t>
            </a:r>
          </a:p>
        </p:txBody>
      </p:sp>
      <p:sp>
        <p:nvSpPr>
          <p:cNvPr id="8" name="Text Placeholder 2"/>
          <p:cNvSpPr>
            <a:spLocks noGrp="1"/>
          </p:cNvSpPr>
          <p:nvPr>
            <p:ph idx="1"/>
          </p:nvPr>
        </p:nvSpPr>
        <p:spPr/>
        <p:txBody>
          <a:bodyPr/>
          <a:lstStyle/>
          <a:p>
            <a:r>
              <a:rPr lang="en-US" dirty="0"/>
              <a:t>Cultural context</a:t>
            </a:r>
          </a:p>
          <a:p>
            <a:pPr lvl="1"/>
            <a:r>
              <a:rPr lang="en-US" dirty="0"/>
              <a:t>Cultural factors include geography, background, educational level, and societal differences</a:t>
            </a:r>
          </a:p>
          <a:p>
            <a:pPr lvl="2"/>
            <a:r>
              <a:rPr lang="en-US" dirty="0"/>
              <a:t>Differences and corporate culture must be considered when asking and answering questions</a:t>
            </a:r>
          </a:p>
          <a:p>
            <a:r>
              <a:rPr lang="en-US" dirty="0"/>
              <a:t>Know your subject</a:t>
            </a:r>
          </a:p>
          <a:p>
            <a:pPr lvl="1"/>
            <a:r>
              <a:rPr lang="en-US" dirty="0"/>
              <a:t>One’s credibility and effectiveness depend on the support one receives on his/her views</a:t>
            </a:r>
          </a:p>
          <a:p>
            <a:pPr lvl="1"/>
            <a:r>
              <a:rPr lang="en-US" dirty="0"/>
              <a:t>Adopt a specific preparation strategy</a:t>
            </a:r>
          </a:p>
        </p:txBody>
      </p:sp>
      <p:sp>
        <p:nvSpPr>
          <p:cNvPr id="3" name="Footer Placeholder 2">
            <a:extLst>
              <a:ext uri="{FF2B5EF4-FFF2-40B4-BE49-F238E27FC236}">
                <a16:creationId xmlns:a16="http://schemas.microsoft.com/office/drawing/2014/main" id="{3362DAC8-ECAE-47BD-8103-F37465A80EEA}"/>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5311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Successful Communication Strategies (3 of 3)</a:t>
            </a:r>
            <a:endParaRPr lang="en-IN" dirty="0"/>
          </a:p>
        </p:txBody>
      </p:sp>
      <p:pic>
        <p:nvPicPr>
          <p:cNvPr id="5" name="Picture 2" descr="The figure consists of a large oval. The center of the oval is labeled cultural context. Four rectangular boxes are around this label. The first box, placed on the top, is labeled message. An arrow extends from this box and points to the box on the right, which is labeled audience. An arrow extends from the bottom of this box and points to the box in the bottom, which is labeled action or response. An arrow extends from the left side of the box and points to the box on the left, which is labeled communicator. An arrow extends from the top of this box and points to the box labeled message." title="FIGURE A-1 Every communication takes place within an overall cultural contex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1799" y="2089870"/>
            <a:ext cx="4800402" cy="3457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219200" y="5594945"/>
            <a:ext cx="7542953" cy="307777"/>
          </a:xfrm>
          <a:prstGeom prst="rect">
            <a:avLst/>
          </a:prstGeom>
        </p:spPr>
        <p:txBody>
          <a:bodyPr wrap="square">
            <a:spAutoFit/>
          </a:bodyPr>
          <a:lstStyle/>
          <a:p>
            <a:r>
              <a:rPr lang="en-US" sz="1400" b="1" dirty="0"/>
              <a:t>FIGURE A-1 </a:t>
            </a:r>
            <a:r>
              <a:rPr lang="en-US" sz="1400" dirty="0"/>
              <a:t>Every communication takes place within an overall cultural context.</a:t>
            </a:r>
          </a:p>
        </p:txBody>
      </p:sp>
      <p:sp>
        <p:nvSpPr>
          <p:cNvPr id="2" name="Footer Placeholder 1">
            <a:extLst>
              <a:ext uri="{FF2B5EF4-FFF2-40B4-BE49-F238E27FC236}">
                <a16:creationId xmlns:a16="http://schemas.microsoft.com/office/drawing/2014/main" id="{CE02DBE0-2F31-4249-9910-DD9405C73372}"/>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4724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Written Communications (1 of 11)</a:t>
            </a:r>
          </a:p>
        </p:txBody>
      </p:sp>
      <p:sp>
        <p:nvSpPr>
          <p:cNvPr id="19458" name="Text Placeholder 2"/>
          <p:cNvSpPr>
            <a:spLocks noGrp="1"/>
          </p:cNvSpPr>
          <p:nvPr>
            <p:ph idx="1"/>
          </p:nvPr>
        </p:nvSpPr>
        <p:spPr/>
        <p:txBody>
          <a:bodyPr>
            <a:noAutofit/>
          </a:bodyPr>
          <a:lstStyle/>
          <a:p>
            <a:r>
              <a:rPr lang="en-US" dirty="0"/>
              <a:t>Writing style</a:t>
            </a:r>
          </a:p>
          <a:p>
            <a:pPr lvl="1"/>
            <a:r>
              <a:rPr lang="en-US" dirty="0"/>
              <a:t>Know the audience</a:t>
            </a:r>
          </a:p>
          <a:p>
            <a:pPr lvl="1"/>
            <a:r>
              <a:rPr lang="en-US" dirty="0"/>
              <a:t>Use active voice whenever possible</a:t>
            </a:r>
          </a:p>
          <a:p>
            <a:pPr lvl="1"/>
            <a:r>
              <a:rPr lang="en-US" dirty="0"/>
              <a:t>Keep writing clear, concise, and well-organized</a:t>
            </a:r>
          </a:p>
          <a:p>
            <a:pPr lvl="1"/>
            <a:r>
              <a:rPr lang="en-US" dirty="0"/>
              <a:t>Use an appropriate style</a:t>
            </a:r>
          </a:p>
          <a:p>
            <a:pPr lvl="1"/>
            <a:r>
              <a:rPr lang="en-US" dirty="0"/>
              <a:t>Use lists and short, easy-to-understand words</a:t>
            </a:r>
          </a:p>
          <a:p>
            <a:pPr lvl="1"/>
            <a:r>
              <a:rPr lang="en-US" dirty="0"/>
              <a:t>Avoid repeating the same word too often </a:t>
            </a:r>
          </a:p>
          <a:p>
            <a:pPr lvl="1"/>
            <a:r>
              <a:rPr lang="en-US" dirty="0"/>
              <a:t>Check spelling and grammar</a:t>
            </a:r>
          </a:p>
          <a:p>
            <a:pPr lvl="1"/>
            <a:r>
              <a:rPr lang="en-US" dirty="0"/>
              <a:t>Conduct a careful review</a:t>
            </a:r>
          </a:p>
        </p:txBody>
      </p:sp>
      <p:sp>
        <p:nvSpPr>
          <p:cNvPr id="3" name="Footer Placeholder 2">
            <a:extLst>
              <a:ext uri="{FF2B5EF4-FFF2-40B4-BE49-F238E27FC236}">
                <a16:creationId xmlns:a16="http://schemas.microsoft.com/office/drawing/2014/main" id="{47A3B02F-7863-492C-96F4-D08562DD7CA3}"/>
              </a:ext>
            </a:extLst>
          </p:cNvPr>
          <p:cNvSpPr>
            <a:spLocks noGrp="1"/>
          </p:cNvSpPr>
          <p:nvPr>
            <p:ph type="ftr" sz="quarter" idx="11"/>
          </p:nvPr>
        </p:nvSpPr>
        <p:spPr/>
        <p:txBody>
          <a:bodyPr/>
          <a:lstStyle/>
          <a:p>
            <a:pPr lvl="0"/>
            <a:r>
              <a:rPr lang="en-US" noProof="0"/>
              <a:t>Systems Analysis Design, 12th Edition. ©2020 Cengage. May not be copied, scanned, or duplicated, in whole or in part, except for use as permitted in a license distributed with a certain product or service or otherwise on a password-protected website for classroom use.</a:t>
            </a:r>
            <a:endParaRPr lang="en-US" noProof="0" dirty="0"/>
          </a:p>
        </p:txBody>
      </p:sp>
    </p:spTree>
    <p:extLst>
      <p:ext uri="{BB962C8B-B14F-4D97-AF65-F5344CB8AC3E}">
        <p14:creationId xmlns:p14="http://schemas.microsoft.com/office/powerpoint/2010/main" val="3501398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Written Communications (2 of 11)</a:t>
            </a:r>
          </a:p>
        </p:txBody>
      </p:sp>
      <p:sp>
        <p:nvSpPr>
          <p:cNvPr id="5" name="Text Placeholder 2"/>
          <p:cNvSpPr>
            <a:spLocks noGrp="1"/>
          </p:cNvSpPr>
          <p:nvPr>
            <p:ph idx="1"/>
          </p:nvPr>
        </p:nvSpPr>
        <p:spPr>
          <a:xfrm>
            <a:off x="628650" y="1825625"/>
            <a:ext cx="8058150" cy="4351338"/>
          </a:xfrm>
        </p:spPr>
        <p:txBody>
          <a:bodyPr>
            <a:noAutofit/>
          </a:bodyPr>
          <a:lstStyle/>
          <a:p>
            <a:r>
              <a:rPr lang="en-US" dirty="0"/>
              <a:t>Readability</a:t>
            </a:r>
          </a:p>
          <a:p>
            <a:pPr lvl="1"/>
            <a:r>
              <a:rPr lang="en-US" dirty="0"/>
              <a:t>Analyzes ease of comprehension by measuring specific characteristics of syllables, words, and sentences</a:t>
            </a:r>
          </a:p>
          <a:p>
            <a:pPr lvl="1"/>
            <a:r>
              <a:rPr lang="en-US" dirty="0"/>
              <a:t>Readability measures</a:t>
            </a:r>
          </a:p>
          <a:p>
            <a:pPr lvl="2"/>
            <a:r>
              <a:rPr lang="en-US" dirty="0"/>
              <a:t>Flesch Reading Ease score: measures the average sentence length and the average number of syllables per word and rates the text on a 100-point scale</a:t>
            </a:r>
          </a:p>
          <a:p>
            <a:pPr lvl="2"/>
            <a:r>
              <a:rPr lang="en-US" dirty="0"/>
              <a:t>Flesch-Kincaid Grade Level score: formula used produces a rating keyed to a U.S. grade-school level</a:t>
            </a:r>
          </a:p>
          <a:p>
            <a:pPr lvl="3"/>
            <a:endParaRPr lang="en-US" dirty="0"/>
          </a:p>
        </p:txBody>
      </p:sp>
      <p:sp>
        <p:nvSpPr>
          <p:cNvPr id="3" name="Footer Placeholder 2">
            <a:extLst>
              <a:ext uri="{FF2B5EF4-FFF2-40B4-BE49-F238E27FC236}">
                <a16:creationId xmlns:a16="http://schemas.microsoft.com/office/drawing/2014/main" id="{268A4DFB-47DC-4D59-B82D-007752CAF4C3}"/>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4343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Written Communications (3 of 11)</a:t>
            </a:r>
          </a:p>
        </p:txBody>
      </p:sp>
      <p:pic>
        <p:nvPicPr>
          <p:cNvPr id="3" name="Content Placeholder 2" descr="This is a screenshot of a dialogue box titled readability statistics. The statistics are mentioned under three main headers, which are placed one below the other. The content within each of the headers are represented in a tabular form. The first header reads counts. In row 1, column 1 reads words and column 2 reads 104. In row 2, column 1 reads characters and column 2 reads 547. In row 3, column 1 reads paragraphs and column 2 reads 1. In row 4, column 1 reads sentences and column 2 reads 5.&#10;The second header reads averages. In row 1, column 1 reads sentences per paragraph and column 2 reads 5.0. In row 2, column 1 reads words per sentence and column 2 reads 20.8. In row 3, column 1 reads characters per Word and column 2 reads 5.1. &#10;The third header reads readability. In row 1, column 1 reads passive sentences and column 2 reads 0%. In row 2, column 1 reads Flesch Reading Ease and column 2 reads 40.9. In row 3, column 1 reads Flesch-Kinacaid Grade Level and column 2 reads 12.0. &#10;There is a button at the bottom-right corner of the dialogue box, which is labeled OK.&#10;" title="FIGURE A-3 Microsoft Word offers Readability Statistics that include the Flesch Reading Ease score and the Flesch-Kincaid Grade Level scor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06467" y="1518903"/>
            <a:ext cx="3331065" cy="3820194"/>
          </a:xfrm>
        </p:spPr>
      </p:pic>
      <p:sp>
        <p:nvSpPr>
          <p:cNvPr id="4" name="Rectangle 3"/>
          <p:cNvSpPr/>
          <p:nvPr/>
        </p:nvSpPr>
        <p:spPr>
          <a:xfrm>
            <a:off x="1219200" y="5486198"/>
            <a:ext cx="7143750"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FIGURE A-3 Two popular readability measurement tools are the Flesch Reading Ease score and the Flesch-Kincaid Grade Level score. </a:t>
            </a:r>
            <a:r>
              <a:rPr lang="en-US" sz="900" dirty="0">
                <a:latin typeface="Arial" panose="020B0604020202020204" pitchFamily="34" charset="0"/>
                <a:cs typeface="Arial" panose="020B0604020202020204" pitchFamily="34" charset="0"/>
              </a:rPr>
              <a:t>Source: Microsoft Word</a:t>
            </a:r>
          </a:p>
        </p:txBody>
      </p:sp>
      <p:sp>
        <p:nvSpPr>
          <p:cNvPr id="5" name="Footer Placeholder 4">
            <a:extLst>
              <a:ext uri="{FF2B5EF4-FFF2-40B4-BE49-F238E27FC236}">
                <a16:creationId xmlns:a16="http://schemas.microsoft.com/office/drawing/2014/main" id="{63832DAB-ADFB-448D-88A3-B2775CEF7C4B}"/>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4235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Written Communications (4 of 11) </a:t>
            </a:r>
          </a:p>
        </p:txBody>
      </p:sp>
      <p:sp>
        <p:nvSpPr>
          <p:cNvPr id="5" name="Text Placeholder 2"/>
          <p:cNvSpPr>
            <a:spLocks noGrp="1"/>
          </p:cNvSpPr>
          <p:nvPr>
            <p:ph idx="1"/>
          </p:nvPr>
        </p:nvSpPr>
        <p:spPr/>
        <p:txBody>
          <a:bodyPr/>
          <a:lstStyle/>
          <a:p>
            <a:r>
              <a:rPr lang="en-US" dirty="0"/>
              <a:t>Email, memos, and letters</a:t>
            </a:r>
          </a:p>
          <a:p>
            <a:pPr lvl="1"/>
            <a:r>
              <a:rPr lang="en-US" dirty="0"/>
              <a:t>Email is less formal than other written correspondence</a:t>
            </a:r>
          </a:p>
          <a:p>
            <a:pPr lvl="2"/>
            <a:r>
              <a:rPr lang="en-US" dirty="0"/>
              <a:t>Rules of good grammar, correct spelling, and clear writing apply</a:t>
            </a:r>
          </a:p>
          <a:p>
            <a:pPr lvl="2"/>
            <a:r>
              <a:rPr lang="en-US" dirty="0"/>
              <a:t>Create a distribution list that includes specific members and their email addresses</a:t>
            </a:r>
          </a:p>
          <a:p>
            <a:pPr lvl="1"/>
            <a:r>
              <a:rPr lang="en-US" dirty="0"/>
              <a:t>External communications often require letters printed on company letterhead</a:t>
            </a:r>
          </a:p>
          <a:p>
            <a:pPr lvl="2"/>
            <a:r>
              <a:rPr lang="en-US" dirty="0"/>
              <a:t>Using a template provides a consistent look and makes writing easier</a:t>
            </a:r>
          </a:p>
        </p:txBody>
      </p:sp>
      <p:sp>
        <p:nvSpPr>
          <p:cNvPr id="3" name="Footer Placeholder 2">
            <a:extLst>
              <a:ext uri="{FF2B5EF4-FFF2-40B4-BE49-F238E27FC236}">
                <a16:creationId xmlns:a16="http://schemas.microsoft.com/office/drawing/2014/main" id="{41C34A13-DF57-4270-98B3-061D5B610897}"/>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7389914"/>
      </p:ext>
    </p:extLst>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2550</Words>
  <Application>Microsoft Office PowerPoint</Application>
  <PresentationFormat>On-screen Show (4:3)</PresentationFormat>
  <Paragraphs>227</Paragraphs>
  <Slides>26</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Brand_PPT_Template_SIMPLIFIED_SD</vt:lpstr>
      <vt:lpstr>Toolkit A </vt:lpstr>
      <vt:lpstr>Learning Objectives </vt:lpstr>
      <vt:lpstr>Successful Communication Strategies (1 of 3)</vt:lpstr>
      <vt:lpstr>Successful Communication Strategies (2 of 3)</vt:lpstr>
      <vt:lpstr>Successful Communication Strategies (3 of 3)</vt:lpstr>
      <vt:lpstr>Written Communications (1 of 11)</vt:lpstr>
      <vt:lpstr>Written Communications (2 of 11)</vt:lpstr>
      <vt:lpstr>Written Communications (3 of 11)</vt:lpstr>
      <vt:lpstr>Written Communications (4 of 11) </vt:lpstr>
      <vt:lpstr>Written Communications (5 of 11)</vt:lpstr>
      <vt:lpstr>Written Communications (6 of 11)</vt:lpstr>
      <vt:lpstr>Written Communications (7 of 11)</vt:lpstr>
      <vt:lpstr>Written Communications (8 of 11)</vt:lpstr>
      <vt:lpstr>Written Communications (9 of 11)</vt:lpstr>
      <vt:lpstr>Written Communications (10 of 11)</vt:lpstr>
      <vt:lpstr>Written Communications (11 of 11)</vt:lpstr>
      <vt:lpstr>Oral Communications (1 of 6)</vt:lpstr>
      <vt:lpstr>Oral Communications (2 of 6)</vt:lpstr>
      <vt:lpstr>Oral Communications (3 of 6)</vt:lpstr>
      <vt:lpstr>Oral Communications (4 of 6)</vt:lpstr>
      <vt:lpstr>Oral Communications (5 of 6)</vt:lpstr>
      <vt:lpstr>Oral Communications (6 of 6)</vt:lpstr>
      <vt:lpstr>Managing Your Communication Skills</vt:lpstr>
      <vt:lpstr>Summary (1 of 3)</vt:lpstr>
      <vt:lpstr>Summary (2 of 3)</vt:lpstr>
      <vt:lpstr>Summary (3 of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2019-05-11T17:02:11Z</dcterms:created>
  <dcterms:modified xsi:type="dcterms:W3CDTF">2019-06-18T17:23:35Z</dcterms:modified>
</cp:coreProperties>
</file>