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4" r:id="rId1"/>
  </p:sldMasterIdLst>
  <p:notesMasterIdLst>
    <p:notesMasterId r:id="rId24"/>
  </p:notesMasterIdLst>
  <p:sldIdLst>
    <p:sldId id="633" r:id="rId2"/>
    <p:sldId id="668" r:id="rId3"/>
    <p:sldId id="260" r:id="rId4"/>
    <p:sldId id="318" r:id="rId5"/>
    <p:sldId id="643" r:id="rId6"/>
    <p:sldId id="660" r:id="rId7"/>
    <p:sldId id="571" r:id="rId8"/>
    <p:sldId id="661" r:id="rId9"/>
    <p:sldId id="444" r:id="rId10"/>
    <p:sldId id="645" r:id="rId11"/>
    <p:sldId id="646" r:id="rId12"/>
    <p:sldId id="647" r:id="rId13"/>
    <p:sldId id="535" r:id="rId14"/>
    <p:sldId id="663" r:id="rId15"/>
    <p:sldId id="449" r:id="rId16"/>
    <p:sldId id="656" r:id="rId17"/>
    <p:sldId id="666" r:id="rId18"/>
    <p:sldId id="635" r:id="rId19"/>
    <p:sldId id="664" r:id="rId20"/>
    <p:sldId id="669" r:id="rId21"/>
    <p:sldId id="621" r:id="rId22"/>
    <p:sldId id="44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7090" autoAdjust="0"/>
  </p:normalViewPr>
  <p:slideViewPr>
    <p:cSldViewPr>
      <p:cViewPr varScale="1">
        <p:scale>
          <a:sx n="138" d="100"/>
          <a:sy n="138" d="100"/>
        </p:scale>
        <p:origin x="499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 smtClean="0"/>
              <a:pPr>
                <a:defRPr/>
              </a:pPr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25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2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95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0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77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23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79990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567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hevron 10"/>
          <p:cNvSpPr/>
          <p:nvPr userDrawn="1"/>
        </p:nvSpPr>
        <p:spPr>
          <a:xfrm>
            <a:off x="27222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2" name="Chevron 11"/>
          <p:cNvSpPr/>
          <p:nvPr userDrawn="1"/>
        </p:nvSpPr>
        <p:spPr>
          <a:xfrm>
            <a:off x="2517576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16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812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3473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32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displays a photo of the textbook cover.">
            <a:extLst>
              <a:ext uri="{FF2B5EF4-FFF2-40B4-BE49-F238E27FC236}">
                <a16:creationId xmlns:a16="http://schemas.microsoft.com/office/drawing/2014/main" id="{1DF9DF92-CD44-4E28-BC8A-996ADC72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43200" cy="3515974"/>
          </a:xfrm>
          <a:prstGeom prst="rect">
            <a:avLst/>
          </a:prstGeom>
        </p:spPr>
      </p:pic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Toolkit B 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Concepts (4 of 6)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tools</a:t>
            </a:r>
          </a:p>
          <a:p>
            <a:pPr lvl="1"/>
            <a:r>
              <a:rPr lang="en-US" dirty="0"/>
              <a:t>Used to check for inconsistent or incomplete information in forms, reports, and diagrams</a:t>
            </a:r>
          </a:p>
          <a:p>
            <a:r>
              <a:rPr lang="en-US" dirty="0"/>
              <a:t>Engineering tools</a:t>
            </a:r>
          </a:p>
          <a:p>
            <a:pPr lvl="1"/>
            <a:r>
              <a:rPr lang="en-US" dirty="0"/>
              <a:t>Forward engineering: translating business processes into applications</a:t>
            </a:r>
          </a:p>
          <a:p>
            <a:pPr lvl="1"/>
            <a:r>
              <a:rPr lang="en-US" dirty="0"/>
              <a:t>Reverse engineering: helps break down an existing application into diagrams, structure charts, and source code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875581-FBCC-42B9-B3D7-ADBC434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5885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Concepts (5 of 6)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81950" cy="4351338"/>
          </a:xfrm>
        </p:spPr>
        <p:txBody>
          <a:bodyPr/>
          <a:lstStyle/>
          <a:p>
            <a:r>
              <a:rPr lang="en-US" dirty="0"/>
              <a:t>Construction tools</a:t>
            </a:r>
          </a:p>
          <a:p>
            <a:pPr lvl="1"/>
            <a:r>
              <a:rPr lang="en-US" dirty="0"/>
              <a:t>Application generator (code generator): used to develop computer programs rapidly by </a:t>
            </a:r>
            <a:br>
              <a:rPr lang="en-US" dirty="0"/>
            </a:br>
            <a:r>
              <a:rPr lang="en-US" dirty="0"/>
              <a:t>translating a logical model into code</a:t>
            </a:r>
          </a:p>
          <a:p>
            <a:pPr lvl="1"/>
            <a:r>
              <a:rPr lang="en-US" dirty="0"/>
              <a:t>Screen generator (form painter): helps design a custom interface, create screen forms, and handle data entry format and procedures</a:t>
            </a:r>
          </a:p>
          <a:p>
            <a:pPr lvl="1"/>
            <a:r>
              <a:rPr lang="en-US" dirty="0"/>
              <a:t>Report generator (report writer): tool for designing formatted reports rapidly</a:t>
            </a:r>
          </a:p>
          <a:p>
            <a:pPr lvl="1"/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C626419-E1D3-4B10-B521-FBEB8F43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3406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Concepts (6 of 6)</a:t>
            </a:r>
          </a:p>
        </p:txBody>
      </p:sp>
      <p:pic>
        <p:nvPicPr>
          <p:cNvPr id="6" name="Picture 5" descr="FIGURE B-5 IBM Rational Rhapsody can generate source code from UML diagrams.&#10;&#10;Image displays a screenshot of IBM Rational Rhapsody website. The article describes how their products work.&#10;">
            <a:extLst>
              <a:ext uri="{FF2B5EF4-FFF2-40B4-BE49-F238E27FC236}">
                <a16:creationId xmlns:a16="http://schemas.microsoft.com/office/drawing/2014/main" id="{A5F7C7C4-674B-4A17-8689-03C00F27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42" y="1429500"/>
            <a:ext cx="5624513" cy="3618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84255" y="5279156"/>
            <a:ext cx="6575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B-5 IBM Rational Rhapsody can generate source code from UML diagrams.</a:t>
            </a:r>
            <a:endParaRPr lang="en-US" sz="800" dirty="0"/>
          </a:p>
          <a:p>
            <a:r>
              <a:rPr lang="en-US" sz="800" dirty="0"/>
              <a:t>Source: https://www.ibm.com/us-en/marketplace/rational-rhapsody/details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BAC1832-C280-4003-BA2C-D6D56E24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1153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Environments (1 of 3)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8D94D6-0F94-4D64-A6B7-04A46CC1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Mix of software tools, methods, and physical resources used to create an information system</a:t>
            </a:r>
          </a:p>
          <a:p>
            <a:pPr lvl="1"/>
            <a:r>
              <a:rPr lang="en-US" dirty="0"/>
              <a:t>Integrated development environment (IDE) uses built-in tools provided by the vendor</a:t>
            </a:r>
          </a:p>
          <a:p>
            <a:r>
              <a:rPr lang="en-US" dirty="0"/>
              <a:t>Application life cycle management environment</a:t>
            </a:r>
          </a:p>
          <a:p>
            <a:pPr lvl="1"/>
            <a:r>
              <a:rPr lang="en-US" dirty="0"/>
              <a:t>Start-to-finish approach to planning, designing, developing, deploying, managing, and maintaining an information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7E6CB6D-5430-453B-9D49-30F10560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395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Environments (2 of 3) </a:t>
            </a:r>
          </a:p>
        </p:txBody>
      </p:sp>
      <p:pic>
        <p:nvPicPr>
          <p:cNvPr id="3" name="Picture 2" descr="FIGURE B-9 Xcode is free IDE for all of Apple’s platforms. &#10;&#10;Image displays a screenshot od Xcode10. Xcode is free IDE&#10;for all of Apple’s platforms. An explanation of features is provided. ">
            <a:extLst>
              <a:ext uri="{FF2B5EF4-FFF2-40B4-BE49-F238E27FC236}">
                <a16:creationId xmlns:a16="http://schemas.microsoft.com/office/drawing/2014/main" id="{9619DAAD-16B0-4CBF-95E8-D2C7C387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97" y="1609725"/>
            <a:ext cx="3403805" cy="3638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EFA8FB-F697-4B0C-8A01-1B06575E8BC3}"/>
              </a:ext>
            </a:extLst>
          </p:cNvPr>
          <p:cNvSpPr/>
          <p:nvPr/>
        </p:nvSpPr>
        <p:spPr>
          <a:xfrm>
            <a:off x="1447800" y="5411570"/>
            <a:ext cx="6705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B-9 Xcode is free IDE for all of Apple’s platforms.</a:t>
            </a:r>
          </a:p>
          <a:p>
            <a:r>
              <a:rPr lang="en-US" sz="900" dirty="0"/>
              <a:t>Source: https://developer.apple.com/xcode/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A0A4804-33F0-4423-9B21-F910D7EE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96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Environments (3 of 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Pros and cons of integrated development tools</a:t>
            </a:r>
          </a:p>
          <a:p>
            <a:pPr lvl="1"/>
            <a:r>
              <a:rPr lang="en-US" dirty="0"/>
              <a:t>Highly effective in a specific software environment </a:t>
            </a:r>
          </a:p>
          <a:p>
            <a:pPr lvl="2"/>
            <a:r>
              <a:rPr lang="en-US" dirty="0"/>
              <a:t>Built into the vendor’s software package</a:t>
            </a:r>
          </a:p>
          <a:p>
            <a:pPr lvl="1"/>
            <a:r>
              <a:rPr lang="en-US" dirty="0"/>
              <a:t>Nonspecific CASE tools can be used in any development environment</a:t>
            </a:r>
          </a:p>
          <a:p>
            <a:pPr lvl="1"/>
            <a:r>
              <a:rPr lang="en-US" dirty="0"/>
              <a:t>Disadvantage: each IDE is different</a:t>
            </a:r>
          </a:p>
          <a:p>
            <a:pPr lvl="2"/>
            <a:r>
              <a:rPr lang="en-US" dirty="0"/>
              <a:t>Learning curve and skills might not be transferable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D2A32F-9D9C-4563-A8A9-D30E7A66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5164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(1 of 5)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647A1-02B4-4406-8521-702477A2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81950" cy="4351338"/>
          </a:xfrm>
        </p:spPr>
        <p:txBody>
          <a:bodyPr>
            <a:noAutofit/>
          </a:bodyPr>
          <a:lstStyle/>
          <a:p>
            <a:r>
              <a:rPr lang="en-US" dirty="0"/>
              <a:t>New products and features</a:t>
            </a:r>
          </a:p>
          <a:p>
            <a:pPr lvl="1"/>
            <a:r>
              <a:rPr lang="en-US" dirty="0"/>
              <a:t>CASE software constantly offers more features </a:t>
            </a:r>
          </a:p>
          <a:p>
            <a:pPr lvl="1"/>
            <a:r>
              <a:rPr lang="en-US" dirty="0"/>
              <a:t>Framework: organizes and documents system development tasks</a:t>
            </a:r>
          </a:p>
          <a:p>
            <a:pPr lvl="2"/>
            <a:r>
              <a:rPr lang="en-US" dirty="0"/>
              <a:t>Helps transform business processes into an information system</a:t>
            </a:r>
          </a:p>
          <a:p>
            <a:pPr lvl="1"/>
            <a:r>
              <a:rPr lang="en-US" dirty="0"/>
              <a:t>Microsoft Visio: models networks, business processes, and diagrams</a:t>
            </a:r>
          </a:p>
          <a:p>
            <a:pPr lvl="1"/>
            <a:r>
              <a:rPr lang="en-US" dirty="0"/>
              <a:t>Cloud-based development environments</a:t>
            </a:r>
          </a:p>
          <a:p>
            <a:pPr lvl="2"/>
            <a:r>
              <a:rPr lang="en-US" dirty="0"/>
              <a:t>Example: Heroku platform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A26E84-F545-4A06-8E01-CDE01581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2309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(2 of 5)</a:t>
            </a:r>
          </a:p>
        </p:txBody>
      </p:sp>
      <p:pic>
        <p:nvPicPr>
          <p:cNvPr id="3" name="Picture 2" descr="FIGURE B-11 Microsoft Visio can create many different types of diagrams.&#10;&#10;Image displays information regarding Microsoft Visio; Microsoft Visio&#10;can model networks, business processes, and many types of special diagrams.">
            <a:extLst>
              <a:ext uri="{FF2B5EF4-FFF2-40B4-BE49-F238E27FC236}">
                <a16:creationId xmlns:a16="http://schemas.microsoft.com/office/drawing/2014/main" id="{9380088C-FCD2-408A-9D18-A215D011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928812"/>
            <a:ext cx="6648450" cy="3000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00200" y="5403567"/>
            <a:ext cx="66484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B-11 </a:t>
            </a:r>
            <a:r>
              <a:rPr lang="en-US" sz="1400" dirty="0"/>
              <a:t>Microsoft Visio can create many different types of diagrams.</a:t>
            </a:r>
          </a:p>
          <a:p>
            <a:r>
              <a:rPr lang="fr-FR" sz="800" b="1" dirty="0"/>
              <a:t>Source: https://products.office.com/en-us/visio/visio-professional-business-and-diagram-software</a:t>
            </a:r>
            <a:endParaRPr lang="en-US" sz="8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BBF7653-7699-4C4C-ACA3-F727D7EB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1625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(3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Method-specific CASE tools</a:t>
            </a:r>
          </a:p>
          <a:p>
            <a:pPr lvl="1"/>
            <a:r>
              <a:rPr lang="en-US" dirty="0"/>
              <a:t>Each development approach has a set of tools that works especially well for that method</a:t>
            </a:r>
          </a:p>
          <a:p>
            <a:pPr lvl="2"/>
            <a:r>
              <a:rPr lang="en-US" dirty="0"/>
              <a:t>Structured development relies heavily on DFDs and structure charts</a:t>
            </a:r>
          </a:p>
          <a:p>
            <a:pPr lvl="2"/>
            <a:r>
              <a:rPr lang="en-US" dirty="0"/>
              <a:t>Object-oriented methods use diagrams, such as use case, class, sequence, and state transition</a:t>
            </a:r>
          </a:p>
          <a:p>
            <a:pPr lvl="2"/>
            <a:r>
              <a:rPr lang="en-US" dirty="0"/>
              <a:t>Agile methods use spiral or other iterative models</a:t>
            </a:r>
          </a:p>
          <a:p>
            <a:pPr lvl="1"/>
            <a:r>
              <a:rPr lang="en-IN" dirty="0"/>
              <a:t>Structured analysis </a:t>
            </a:r>
          </a:p>
          <a:p>
            <a:pPr lvl="2"/>
            <a:r>
              <a:rPr lang="en-IN" dirty="0"/>
              <a:t>Traditional approach: time tested and easy to understand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897C01-F6E0-4F6D-A02D-41C64E79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6238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(4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/>
              <a:t>Object oriented analysis and design (OOAD)</a:t>
            </a:r>
          </a:p>
          <a:p>
            <a:pPr lvl="2"/>
            <a:r>
              <a:rPr lang="en-US" dirty="0"/>
              <a:t>O-O CASE and UML-based modeling tools provide seamless development from planning to actual coding</a:t>
            </a:r>
          </a:p>
          <a:p>
            <a:pPr lvl="2"/>
            <a:r>
              <a:rPr lang="en-US" dirty="0"/>
              <a:t>Include modular design and reusable code</a:t>
            </a:r>
          </a:p>
          <a:p>
            <a:pPr lvl="1"/>
            <a:r>
              <a:rPr lang="en-US" dirty="0"/>
              <a:t>Agile methods</a:t>
            </a:r>
          </a:p>
          <a:p>
            <a:pPr lvl="2"/>
            <a:r>
              <a:rPr lang="en-US" dirty="0"/>
              <a:t>Wide range of modeling tools including CASE tools</a:t>
            </a:r>
          </a:p>
          <a:p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8665F3-8866-41C9-9ED2-5BDC8D8D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1051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>
            <a:noAutofit/>
          </a:bodyPr>
          <a:lstStyle/>
          <a:p>
            <a:r>
              <a:rPr lang="en-US" dirty="0"/>
              <a:t>After this chapter, you will be able to:</a:t>
            </a:r>
          </a:p>
          <a:p>
            <a:pPr lvl="1"/>
            <a:r>
              <a:rPr lang="en-US" dirty="0"/>
              <a:t>Explain the role of CASE tools in systems analysis and design</a:t>
            </a:r>
          </a:p>
          <a:p>
            <a:pPr lvl="1"/>
            <a:r>
              <a:rPr lang="en-US" dirty="0"/>
              <a:t>Explain CASE tool terms and concepts</a:t>
            </a:r>
          </a:p>
          <a:p>
            <a:pPr lvl="1"/>
            <a:r>
              <a:rPr lang="en-US" dirty="0"/>
              <a:t>Explain integrated development environment (IDE)</a:t>
            </a:r>
          </a:p>
          <a:p>
            <a:pPr lvl="1"/>
            <a:r>
              <a:rPr lang="en-US" dirty="0"/>
              <a:t>Explain application life cycle management (ALM) solutions</a:t>
            </a:r>
          </a:p>
          <a:p>
            <a:pPr lvl="1"/>
            <a:r>
              <a:rPr lang="en-US" dirty="0"/>
              <a:t>Describe CASE tool trends, and how they relate to object-oriented analysis and agile methods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DB5D3-74D7-4D83-A265-416D28A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(5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CASE tools will continue to evolve and become more powerful</a:t>
            </a:r>
          </a:p>
          <a:p>
            <a:pPr lvl="1"/>
            <a:r>
              <a:rPr lang="en-US" dirty="0"/>
              <a:t>System developers may choose simpler, low-tech methods and techniques as modeling tools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8665F3-8866-41C9-9ED2-5BDC8D8D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1997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CASE stands for computer-aided systems engineering</a:t>
            </a:r>
          </a:p>
          <a:p>
            <a:pPr lvl="1"/>
            <a:r>
              <a:rPr lang="en-US" dirty="0"/>
              <a:t>CASE tools help design and construct information systems</a:t>
            </a:r>
          </a:p>
          <a:p>
            <a:r>
              <a:rPr lang="en-US" dirty="0"/>
              <a:t>Modern languages are non-procedural</a:t>
            </a:r>
          </a:p>
          <a:p>
            <a:pPr lvl="1"/>
            <a:r>
              <a:rPr lang="en-US" dirty="0"/>
              <a:t>C++ and Java</a:t>
            </a:r>
          </a:p>
          <a:p>
            <a:r>
              <a:rPr lang="en-US" dirty="0"/>
              <a:t>Repository: main source of system documentation </a:t>
            </a:r>
          </a:p>
          <a:p>
            <a:pPr lvl="1"/>
            <a:r>
              <a:rPr lang="en-US" dirty="0"/>
              <a:t>Identifies new elements and adds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B742C-D183-436D-BEAA-B4F32334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1484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7314" y="1480944"/>
            <a:ext cx="7886700" cy="4538856"/>
          </a:xfrm>
        </p:spPr>
        <p:txBody>
          <a:bodyPr>
            <a:noAutofit/>
          </a:bodyPr>
          <a:lstStyle/>
          <a:p>
            <a:r>
              <a:rPr lang="en-US" dirty="0"/>
              <a:t>Forward engineering: translating business processes and functions into applications</a:t>
            </a:r>
          </a:p>
          <a:p>
            <a:pPr lvl="1"/>
            <a:r>
              <a:rPr lang="en-US" dirty="0"/>
              <a:t>Reverse engineering helps examine and break down an existing application</a:t>
            </a:r>
          </a:p>
          <a:p>
            <a:r>
              <a:rPr lang="en-US" dirty="0"/>
              <a:t>IDE uses a built-in CASE tool included by vendors</a:t>
            </a:r>
          </a:p>
          <a:p>
            <a:pPr lvl="1"/>
            <a:r>
              <a:rPr lang="en-US" dirty="0"/>
              <a:t>Vendors are calling attention to ALM concepts and tools</a:t>
            </a:r>
          </a:p>
          <a:p>
            <a:r>
              <a:rPr lang="en-US" dirty="0"/>
              <a:t>Vendors will continue to add features</a:t>
            </a:r>
          </a:p>
          <a:p>
            <a:r>
              <a:rPr lang="en-US" dirty="0"/>
              <a:t>Cloud-based toolsets will continue to grow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92DD7-CEC6-4E2D-A0D8-031C0965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0457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(1 of 4)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type of work requires specific tools to do the job properly</a:t>
            </a:r>
          </a:p>
          <a:p>
            <a:pPr lvl="1"/>
            <a:r>
              <a:rPr lang="en-US" dirty="0"/>
              <a:t>Carpenters use hammers, drills, or screwdrivers</a:t>
            </a:r>
          </a:p>
          <a:p>
            <a:pPr lvl="1"/>
            <a:r>
              <a:rPr lang="en-US" dirty="0"/>
              <a:t>Chefs use measuring cups, knives, or spatulas</a:t>
            </a:r>
          </a:p>
          <a:p>
            <a:r>
              <a:rPr lang="en-US" dirty="0"/>
              <a:t>System development is no different</a:t>
            </a:r>
          </a:p>
          <a:p>
            <a:pPr lvl="1"/>
            <a:r>
              <a:rPr lang="en-US" dirty="0"/>
              <a:t>CASE tools reduce costs, speed up development, and provide comprehensive documentation for future maintenance or enhancements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07BF4-6CCA-4A55-8875-C42A882E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(2 of 4)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CASE tools history</a:t>
            </a:r>
          </a:p>
          <a:p>
            <a:pPr lvl="1"/>
            <a:r>
              <a:rPr lang="en-US" dirty="0"/>
              <a:t>Traditional code was written in procedural programming languages such as COBOL</a:t>
            </a:r>
          </a:p>
          <a:p>
            <a:pPr lvl="1"/>
            <a:r>
              <a:rPr lang="en-US" dirty="0"/>
              <a:t>Modern languages are non-procedural or event driven programming languages</a:t>
            </a:r>
          </a:p>
          <a:p>
            <a:pPr lvl="2"/>
            <a:r>
              <a:rPr lang="en-US" dirty="0"/>
              <a:t>Easier to implement object-oriented design</a:t>
            </a:r>
          </a:p>
          <a:p>
            <a:pPr lvl="1"/>
            <a:r>
              <a:rPr lang="en-US" dirty="0"/>
              <a:t>The CASE tool marketplace includes a wide variety of vendors and products</a:t>
            </a:r>
          </a:p>
          <a:p>
            <a:pPr lvl="2"/>
            <a:r>
              <a:rPr lang="en-US" dirty="0"/>
              <a:t>No one tool dominates the market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919942-B5C6-44C9-A046-3EB01E62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3474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(3 of 4)</a:t>
            </a:r>
          </a:p>
        </p:txBody>
      </p:sp>
      <p:pic>
        <p:nvPicPr>
          <p:cNvPr id="4" name="Picture 3" descr="FIGURE B-2 Visual Paradigm offers a free UML diagramming tool.&#10;&#10;This is a screenshot of the UML diagramming tool’s main page. Information regarding Visual Paradigm free UML diagramming tool is displayed.&#10;">
            <a:extLst>
              <a:ext uri="{FF2B5EF4-FFF2-40B4-BE49-F238E27FC236}">
                <a16:creationId xmlns:a16="http://schemas.microsoft.com/office/drawing/2014/main" id="{C58F597C-E3BF-435C-9719-8E698881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822689"/>
            <a:ext cx="4857750" cy="30326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52600" y="5366045"/>
            <a:ext cx="70147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B-2 </a:t>
            </a:r>
            <a:r>
              <a:rPr lang="en-IN" sz="1400" dirty="0"/>
              <a:t>Visual Paradigm offers a free UML diagramming tool</a:t>
            </a:r>
            <a:r>
              <a:rPr lang="en-US" sz="1400" dirty="0"/>
              <a:t>.</a:t>
            </a:r>
          </a:p>
          <a:p>
            <a:r>
              <a:rPr lang="en-US" sz="800" b="1" dirty="0"/>
              <a:t>Source</a:t>
            </a:r>
            <a:r>
              <a:rPr lang="fr-FR" sz="800" dirty="0"/>
              <a:t>: http://www.visual-paradigm.com/solution/freeumldesigntool/</a:t>
            </a:r>
            <a:endParaRPr lang="en-US" sz="8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541048-04FE-45BE-8BA4-ECF82EB8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4841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(4 of 4)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a CASE tool depends on:</a:t>
            </a:r>
          </a:p>
          <a:p>
            <a:pPr lvl="1"/>
            <a:r>
              <a:rPr lang="en-US" dirty="0"/>
              <a:t>Type of project</a:t>
            </a:r>
          </a:p>
          <a:p>
            <a:pPr lvl="1"/>
            <a:r>
              <a:rPr lang="en-US" dirty="0"/>
              <a:t>Size and scope of the project</a:t>
            </a:r>
          </a:p>
          <a:p>
            <a:pPr lvl="1"/>
            <a:r>
              <a:rPr lang="en-US" dirty="0"/>
              <a:t>Possible budgetary and time constraints </a:t>
            </a:r>
          </a:p>
          <a:p>
            <a:pPr lvl="1"/>
            <a:r>
              <a:rPr lang="en-US" dirty="0"/>
              <a:t>Preferences and experience of the system development team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7D24CCD-B44F-4FD6-A498-447F4893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034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Concepts (1 of 6) 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Database that serves as a central storage location for all information about the system being developed</a:t>
            </a:r>
          </a:p>
          <a:p>
            <a:pPr lvl="1"/>
            <a:r>
              <a:rPr lang="en-US" dirty="0"/>
              <a:t>Once a data element has been defined in the repository, it can be accessed and used by processes and other information systems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661AE-B72E-44BE-BCE4-C3A65346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0139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Concepts (2 of 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412671"/>
            <a:ext cx="289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FIGURE B-4 </a:t>
            </a:r>
            <a:r>
              <a:rPr lang="en-IN" sz="1400" dirty="0"/>
              <a:t>A Visible Analyst repository search for the data element named CUSTOMER NUMBER. The results will show all instances of the data element.</a:t>
            </a:r>
          </a:p>
          <a:p>
            <a:r>
              <a:rPr lang="en-IN" sz="800" b="1" dirty="0"/>
              <a:t>Source: </a:t>
            </a:r>
            <a:r>
              <a:rPr lang="en-IN" sz="800" dirty="0"/>
              <a:t>Visible Systems Corporation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F7A1446-CE70-40FB-9A18-3A71FDD6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33B67-129E-4EA7-9407-0B29A563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80" y="1259584"/>
            <a:ext cx="3637020" cy="48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9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Concepts (3 of 6)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Modeling tools</a:t>
            </a:r>
          </a:p>
          <a:p>
            <a:pPr lvl="1"/>
            <a:r>
              <a:rPr lang="en-US" dirty="0"/>
              <a:t>Unified Modeling Language diagrams and functional decomposition diagrams </a:t>
            </a:r>
          </a:p>
          <a:p>
            <a:pPr lvl="1"/>
            <a:r>
              <a:rPr lang="en-US" dirty="0"/>
              <a:t>Data flow diagrams </a:t>
            </a:r>
          </a:p>
          <a:p>
            <a:pPr lvl="1"/>
            <a:r>
              <a:rPr lang="en-US" dirty="0"/>
              <a:t>Object diagrams </a:t>
            </a:r>
          </a:p>
          <a:p>
            <a:pPr lvl="1"/>
            <a:r>
              <a:rPr lang="en-US" dirty="0"/>
              <a:t>Entity-relationship diagrams </a:t>
            </a:r>
          </a:p>
          <a:p>
            <a:pPr lvl="1"/>
            <a:r>
              <a:rPr lang="en-US" dirty="0"/>
              <a:t>Structure charts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16CAF-23BF-43D1-BE13-43918A2F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36223195"/>
      </p:ext>
    </p:extLst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2046</Words>
  <Application>Microsoft Office PowerPoint</Application>
  <PresentationFormat>On-screen Show (4:3)</PresentationFormat>
  <Paragraphs>159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Brand_PPT_Template_SIMPLIFIED_SD</vt:lpstr>
      <vt:lpstr>Toolkit B </vt:lpstr>
      <vt:lpstr>Learning Objectives </vt:lpstr>
      <vt:lpstr>Overview (1 of 4)</vt:lpstr>
      <vt:lpstr>Overview (2 of 4)</vt:lpstr>
      <vt:lpstr>Overview (3 of 4)</vt:lpstr>
      <vt:lpstr>Overview (4 of 4)</vt:lpstr>
      <vt:lpstr>Terms and Concepts (1 of 6) </vt:lpstr>
      <vt:lpstr>Terms and Concepts (2 of 6)</vt:lpstr>
      <vt:lpstr>Terms and Concepts (3 of 6)</vt:lpstr>
      <vt:lpstr>Terms and Concepts (4 of 6)</vt:lpstr>
      <vt:lpstr>Terms and Concepts (5 of 6)</vt:lpstr>
      <vt:lpstr>Terms and Concepts (6 of 6)</vt:lpstr>
      <vt:lpstr>Development Environments (1 of 3) </vt:lpstr>
      <vt:lpstr>Development Environments (2 of 3) </vt:lpstr>
      <vt:lpstr>Development Environments (3 of 3)</vt:lpstr>
      <vt:lpstr>Trends (1 of 5)</vt:lpstr>
      <vt:lpstr>Trends (2 of 5)</vt:lpstr>
      <vt:lpstr>Trends (3 of 5)</vt:lpstr>
      <vt:lpstr>Trends (4 of 5)</vt:lpstr>
      <vt:lpstr>Trends (5 of 5)</vt:lpstr>
      <vt:lpstr>Summary (1 of 2)</vt:lpstr>
      <vt:lpstr>Summary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2019-05-13T20:10:24Z</dcterms:created>
  <dcterms:modified xsi:type="dcterms:W3CDTF">2019-06-18T17:27:14Z</dcterms:modified>
</cp:coreProperties>
</file>