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25"/>
  </p:notesMasterIdLst>
  <p:sldIdLst>
    <p:sldId id="633" r:id="rId2"/>
    <p:sldId id="680" r:id="rId3"/>
    <p:sldId id="681" r:id="rId4"/>
    <p:sldId id="260" r:id="rId5"/>
    <p:sldId id="318" r:id="rId6"/>
    <p:sldId id="679" r:id="rId7"/>
    <p:sldId id="660" r:id="rId8"/>
    <p:sldId id="661" r:id="rId9"/>
    <p:sldId id="663" r:id="rId10"/>
    <p:sldId id="665" r:id="rId11"/>
    <p:sldId id="571" r:id="rId12"/>
    <p:sldId id="625" r:id="rId13"/>
    <p:sldId id="666" r:id="rId14"/>
    <p:sldId id="444" r:id="rId15"/>
    <p:sldId id="668" r:id="rId16"/>
    <p:sldId id="646" r:id="rId17"/>
    <p:sldId id="670" r:id="rId18"/>
    <p:sldId id="678" r:id="rId19"/>
    <p:sldId id="674" r:id="rId20"/>
    <p:sldId id="682" r:id="rId21"/>
    <p:sldId id="683" r:id="rId22"/>
    <p:sldId id="621" r:id="rId23"/>
    <p:sldId id="44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245" autoAdjust="0"/>
  </p:normalViewPr>
  <p:slideViewPr>
    <p:cSldViewPr>
      <p:cViewPr varScale="1">
        <p:scale>
          <a:sx n="146" d="100"/>
          <a:sy n="146" d="100"/>
        </p:scale>
        <p:origin x="475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351980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1896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43832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54388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213567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5157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7082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9" name="Chevron 8"/>
          <p:cNvSpPr/>
          <p:nvPr userDrawn="1"/>
        </p:nvSpPr>
        <p:spPr>
          <a:xfrm>
            <a:off x="27222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0" name="Chevron 9"/>
          <p:cNvSpPr/>
          <p:nvPr userDrawn="1"/>
        </p:nvSpPr>
        <p:spPr>
          <a:xfrm>
            <a:off x="2517576"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1"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Tree>
    <p:extLst>
      <p:ext uri="{BB962C8B-B14F-4D97-AF65-F5344CB8AC3E}">
        <p14:creationId xmlns:p14="http://schemas.microsoft.com/office/powerpoint/2010/main" val="24032807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0890781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31995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Toolkit C </a:t>
            </a:r>
          </a:p>
        </p:txBody>
      </p:sp>
      <p:sp>
        <p:nvSpPr>
          <p:cNvPr id="15362" name="Subtitle 2"/>
          <p:cNvSpPr>
            <a:spLocks noGrp="1"/>
          </p:cNvSpPr>
          <p:nvPr>
            <p:ph type="subTitle" idx="1"/>
          </p:nvPr>
        </p:nvSpPr>
        <p:spPr/>
        <p:txBody>
          <a:bodyPr/>
          <a:lstStyle/>
          <a:p>
            <a:r>
              <a:rPr lang="en-US" dirty="0"/>
              <a:t>Financial Analysis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(7 of 7)</a:t>
            </a:r>
          </a:p>
        </p:txBody>
      </p:sp>
      <p:sp>
        <p:nvSpPr>
          <p:cNvPr id="8" name="Text Placeholder 2"/>
          <p:cNvSpPr>
            <a:spLocks noGrp="1"/>
          </p:cNvSpPr>
          <p:nvPr>
            <p:ph idx="1"/>
          </p:nvPr>
        </p:nvSpPr>
        <p:spPr/>
        <p:txBody>
          <a:bodyPr/>
          <a:lstStyle/>
          <a:p>
            <a:r>
              <a:rPr lang="en-US" dirty="0"/>
              <a:t>Benefit classifications</a:t>
            </a:r>
          </a:p>
          <a:p>
            <a:pPr lvl="1"/>
            <a:r>
              <a:rPr lang="en-US" dirty="0"/>
              <a:t>Tangible or intangible, fixed or variable, and direct or indirect</a:t>
            </a:r>
          </a:p>
          <a:p>
            <a:pPr lvl="1"/>
            <a:r>
              <a:rPr lang="en-US" dirty="0"/>
              <a:t>Alternative benefit classification related to the nature of the benefits</a:t>
            </a:r>
          </a:p>
          <a:p>
            <a:pPr lvl="2"/>
            <a:r>
              <a:rPr lang="en-US" dirty="0"/>
              <a:t>Positive benefits increase revenues, improve services, or contribute to the organization as a direct result of the new information system</a:t>
            </a:r>
          </a:p>
          <a:p>
            <a:pPr lvl="2"/>
            <a:r>
              <a:rPr lang="en-US" dirty="0"/>
              <a:t>Cost-avoidance benefits: expenses that would be necessary if the new system were not installed</a:t>
            </a:r>
          </a:p>
        </p:txBody>
      </p:sp>
      <p:sp>
        <p:nvSpPr>
          <p:cNvPr id="9" name="Footer Placeholder 8">
            <a:extLst>
              <a:ext uri="{FF2B5EF4-FFF2-40B4-BE49-F238E27FC236}">
                <a16:creationId xmlns:a16="http://schemas.microsoft.com/office/drawing/2014/main" id="{18CEC733-264F-4C97-B1F9-83577E0B3F4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8566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 (1 of 5)</a:t>
            </a:r>
          </a:p>
        </p:txBody>
      </p:sp>
      <p:sp>
        <p:nvSpPr>
          <p:cNvPr id="9" name="Content Placeholder 8">
            <a:extLst>
              <a:ext uri="{FF2B5EF4-FFF2-40B4-BE49-F238E27FC236}">
                <a16:creationId xmlns:a16="http://schemas.microsoft.com/office/drawing/2014/main" id="{C8FB539C-3FC1-415F-B5DD-56CAAFB63F0C}"/>
              </a:ext>
            </a:extLst>
          </p:cNvPr>
          <p:cNvSpPr>
            <a:spLocks noGrp="1"/>
          </p:cNvSpPr>
          <p:nvPr>
            <p:ph idx="1"/>
          </p:nvPr>
        </p:nvSpPr>
        <p:spPr/>
        <p:txBody>
          <a:bodyPr/>
          <a:lstStyle/>
          <a:p>
            <a:r>
              <a:rPr lang="en-US" dirty="0"/>
              <a:t>Process of determining how long it takes for an information system to pay for itself</a:t>
            </a:r>
          </a:p>
          <a:p>
            <a:pPr lvl="1"/>
            <a:r>
              <a:rPr lang="en-US" dirty="0"/>
              <a:t>Payback period: time taken to recover cost</a:t>
            </a:r>
          </a:p>
          <a:p>
            <a:pPr lvl="1"/>
            <a:r>
              <a:rPr lang="en-US" dirty="0"/>
              <a:t>Steps to perform payback analysis</a:t>
            </a:r>
          </a:p>
          <a:p>
            <a:pPr lvl="2"/>
            <a:r>
              <a:rPr lang="en-US" dirty="0"/>
              <a:t>Determine initial development cost of the system</a:t>
            </a:r>
          </a:p>
          <a:p>
            <a:pPr lvl="2"/>
            <a:r>
              <a:rPr lang="en-US" dirty="0"/>
              <a:t>Estimate annual benefits</a:t>
            </a:r>
          </a:p>
          <a:p>
            <a:pPr lvl="2"/>
            <a:r>
              <a:rPr lang="en-US" dirty="0"/>
              <a:t>Determine annual operating costs</a:t>
            </a:r>
          </a:p>
          <a:p>
            <a:pPr lvl="2"/>
            <a:r>
              <a:rPr lang="en-US" dirty="0"/>
              <a:t>Compare total development and operating costs to accumulated value of the benefits produced by the system</a:t>
            </a:r>
          </a:p>
          <a:p>
            <a:endParaRPr lang="en-US" dirty="0"/>
          </a:p>
        </p:txBody>
      </p:sp>
      <p:sp>
        <p:nvSpPr>
          <p:cNvPr id="10" name="Footer Placeholder 9">
            <a:extLst>
              <a:ext uri="{FF2B5EF4-FFF2-40B4-BE49-F238E27FC236}">
                <a16:creationId xmlns:a16="http://schemas.microsoft.com/office/drawing/2014/main" id="{4A7E6590-AA09-45F6-B983-4735656EB45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13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 (2 of 5)</a:t>
            </a:r>
          </a:p>
        </p:txBody>
      </p:sp>
      <p:pic>
        <p:nvPicPr>
          <p:cNvPr id="2050" name="Picture 2" descr="The figure is a graphical representation of payback analysis. The X axis is labeled time and the Y axis is labeled costs ($). A curve starts from the top of the Y axis, slopes downwards, stabilizes in the middle and then slopes upwards. Two dotted lines run parallel to the Y axis. The first dotted line cuts through the curve at a point where the decline begins. The area between the Y axis and the first dotted line is labeled systems development. The second dotted line cuts through the curve at a point where the curve slopes upwards. The area between first dotted line and the second dotted line is labeled economically useful life. The same area is labeled systems operations below the X axis. " title="FIGURE C-2 The costs of a typical system vary over time. At the beginning, system costs are high due to initial development expenses. Costs then drop during systems operation. Maintenanc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935480"/>
            <a:ext cx="6728580" cy="3296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02443" y="5201629"/>
            <a:ext cx="8139113" cy="738664"/>
          </a:xfrm>
          <a:prstGeom prst="rect">
            <a:avLst/>
          </a:prstGeom>
        </p:spPr>
        <p:txBody>
          <a:bodyPr wrap="square">
            <a:spAutoFit/>
          </a:bodyPr>
          <a:lstStyle/>
          <a:p>
            <a:r>
              <a:rPr lang="en-US" sz="1400" b="1" dirty="0"/>
              <a:t>FIGURE C-2 </a:t>
            </a:r>
            <a:r>
              <a:rPr lang="en-IN" sz="1400" dirty="0"/>
              <a:t>The costs of a typical system vary over time. At the beginning, system costs are high due to initial development expenses. Costs then drop during systems operation. Maintenance</a:t>
            </a:r>
          </a:p>
          <a:p>
            <a:r>
              <a:rPr lang="en-IN" sz="1400" dirty="0"/>
              <a:t>costs begin to increase until the system reaches the end of its economically useful life</a:t>
            </a:r>
            <a:r>
              <a:rPr lang="en-US" sz="1400" dirty="0"/>
              <a:t>. </a:t>
            </a:r>
          </a:p>
        </p:txBody>
      </p:sp>
      <p:sp>
        <p:nvSpPr>
          <p:cNvPr id="10" name="Footer Placeholder 9">
            <a:extLst>
              <a:ext uri="{FF2B5EF4-FFF2-40B4-BE49-F238E27FC236}">
                <a16:creationId xmlns:a16="http://schemas.microsoft.com/office/drawing/2014/main" id="{0F431470-4E4F-4ED7-9524-F81BF92D1AE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405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 (3 of 5)</a:t>
            </a:r>
          </a:p>
        </p:txBody>
      </p:sp>
      <p:pic>
        <p:nvPicPr>
          <p:cNvPr id="3074" name="Picture 2" descr="The figure consists of two graphs in which cost and benefit curves are plotted. The graphs are placed one below the other. In the first graph, the X axis is labeled time and the Y axis is labeled benefits ($). A dotted line runs parallel to Y axis and touches the X axis. A curve starts from the bottom of the dotted line, gradually increases and then stabilizes. On the X axis, the area between the Y axis and the dotted line is labeled systems development. The rest of the area is labeled systems operation. &#10;In the second graph, the X axis is labeled time and the Y axis is labeled ($). A dotted line runs parallel to Y axis and it is labeled payback period. The line is drawn more than halfway from the Y axis and touches the X axis. The graph consists of two curves. One curve starts from the top of the Y axis, gradually slopes down, stabilizes and slopes upwards after passing through the dotted line. This curve is labeled costs. The other curve starts at the bottom on the X axis, gradually increases and then stabilizes before it passes through the dotted line. This curve is labeled benefits. The left side corner of the X axis is labeled systems development. The center of the X axis is labeled systems operations. &#10;" title="FIGURE C-3 Benefits of an information system change over time, as shown in the upper graph. The lower graph shows costs and benefits plotted on the same graph. The dashed line indicates the payback period, when accumulated benefits equal accumulated cos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4722" y="1685131"/>
            <a:ext cx="460415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6614" y="2910790"/>
            <a:ext cx="3200400" cy="1815882"/>
          </a:xfrm>
          <a:prstGeom prst="rect">
            <a:avLst/>
          </a:prstGeom>
        </p:spPr>
        <p:txBody>
          <a:bodyPr wrap="square">
            <a:spAutoFit/>
          </a:bodyPr>
          <a:lstStyle/>
          <a:p>
            <a:r>
              <a:rPr lang="en-US" sz="1400" b="1" dirty="0"/>
              <a:t>FIGURE C-3 </a:t>
            </a:r>
            <a:r>
              <a:rPr lang="en-IN" sz="1400" dirty="0"/>
              <a:t>Benefits of an information system change over time, as shown in the upper graph. The lower graph shows costs and benefits plotted on the same graph. The dashed line indicates the payback period, when accumulated benefits equal accumulated costs.</a:t>
            </a:r>
            <a:endParaRPr lang="en-US" sz="1400" dirty="0"/>
          </a:p>
        </p:txBody>
      </p:sp>
      <p:sp>
        <p:nvSpPr>
          <p:cNvPr id="10" name="Footer Placeholder 9">
            <a:extLst>
              <a:ext uri="{FF2B5EF4-FFF2-40B4-BE49-F238E27FC236}">
                <a16:creationId xmlns:a16="http://schemas.microsoft.com/office/drawing/2014/main" id="{5C161BCA-88AC-4B0A-A87F-520B5F14B99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17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 (4 of 5)</a:t>
            </a:r>
          </a:p>
        </p:txBody>
      </p:sp>
      <p:sp>
        <p:nvSpPr>
          <p:cNvPr id="5" name="Text Placeholder 2"/>
          <p:cNvSpPr>
            <a:spLocks noGrp="1"/>
          </p:cNvSpPr>
          <p:nvPr>
            <p:ph idx="1"/>
          </p:nvPr>
        </p:nvSpPr>
        <p:spPr/>
        <p:txBody>
          <a:bodyPr>
            <a:noAutofit/>
          </a:bodyPr>
          <a:lstStyle/>
          <a:p>
            <a:r>
              <a:rPr lang="en-US" dirty="0"/>
              <a:t>Using a spreadsheet to compute payback analysis</a:t>
            </a:r>
          </a:p>
          <a:p>
            <a:pPr lvl="1"/>
            <a:r>
              <a:rPr lang="en-US" dirty="0"/>
              <a:t>Design worksheet and label rows and columns</a:t>
            </a:r>
          </a:p>
          <a:p>
            <a:pPr lvl="1"/>
            <a:r>
              <a:rPr lang="en-US" dirty="0"/>
              <a:t>Enter cost and benefit data and formulas</a:t>
            </a:r>
          </a:p>
          <a:p>
            <a:pPr lvl="2"/>
            <a:r>
              <a:rPr lang="en-US" dirty="0"/>
              <a:t>Payback analysis requires a formula to display cumulative totals, year by year</a:t>
            </a:r>
          </a:p>
          <a:p>
            <a:pPr lvl="1"/>
            <a:r>
              <a:rPr lang="en-US" dirty="0"/>
              <a:t>Verify the spreadsheet operates properly</a:t>
            </a:r>
          </a:p>
          <a:p>
            <a:pPr lvl="1"/>
            <a:r>
              <a:rPr lang="en-US" dirty="0"/>
              <a:t>Create a line chart displaying cumulative costs, benefits, and payback period</a:t>
            </a:r>
          </a:p>
        </p:txBody>
      </p:sp>
      <p:sp>
        <p:nvSpPr>
          <p:cNvPr id="9" name="Footer Placeholder 8">
            <a:extLst>
              <a:ext uri="{FF2B5EF4-FFF2-40B4-BE49-F238E27FC236}">
                <a16:creationId xmlns:a16="http://schemas.microsoft.com/office/drawing/2014/main" id="{F53C3010-5AAB-432B-9DE3-BB464E11E05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622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Analysis (5 of 5)</a:t>
            </a:r>
          </a:p>
        </p:txBody>
      </p:sp>
      <p:pic>
        <p:nvPicPr>
          <p:cNvPr id="6146" name="Picture 2" descr="The figure consists of two graphs placed one below the other. The first graph is labeled project A: payback analysis and the second graph is labeled project B: payback analysis. In the first graph, the X axis is labeled year. There are 7 markings on the X axis and starting from the left, they are labeled 0, 1, 2, 3, 4, 5, and 6. There are 6 markings on the Y axis. Starting from the bottom, the markings are labeled $0, $50,000, $100, 000, $150,000, $200,000, and $250,000. Horizontal lines extend from each of these markings and run parallel to X axis. There are three lines on the graph. One line starts above the $50,000 mark and extends up to a point between $150,000 and $200,000. As per the legend, this line is labeled cumulative costs. Another line starts at the $0 mark and extends to a above $200,000. This line is labeled cumulative benefits. A dotted line is drawn parallel to the X axis from a point between $100,000 and $150,000. The line extends to a point below the intersection of the cumulative costs and cumulative benefits lines. From this point, the line moves downwards and touches a point close to the marking labeled 4 on the X axis. The dotted line represents the payback period. &#10;In the second graph, the X axis is labeled year. There are 7 markings on the X axis and starting from the left, they are labeled 0, 1, 2, 3, 4, 5, and 6. There are 8 markings on the Y axis. Starting from the bottom, the markings are labeled $0, $50,000, $100, 000, $150,000, $200,000, $250,000, $300,000 and $350,000. Horizontal lines extend from each of these marking and run parallel to X axis. There are three lines on the graph. One line starts at a point between $50,000 and $100,000 and extends to $250,000. As per the legend, this line is labeled cumulative costs. Another line starts at $0 and gradually extends to a point between $300,000 and $350,000. This line is labeled cumulative benefits. A dotted line extends from $200,000 parallel to the X axis to a point below the intersection of the cumulative costs and cumulative benefits lines. From this point, the line moves downwards and touches a point between the markings labeled 4 and 5 on the X axis. Legend has been given on the right side of the graph. The dotted line represents the payback period. There is a magnifying icon outside the graphs and two arrows extends from this icon. Both the arrows point to the dotted lines in both the graphs. &#10;" title="FIGURE C-6 Microsoft Excel can be used to show the payback period by creating a chart of cumulative costs and benefits. Note that Project A has a shorter payback period than Project B.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5800" y="1600199"/>
            <a:ext cx="4032588" cy="4305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200" y="3220293"/>
            <a:ext cx="3124200" cy="1384995"/>
          </a:xfrm>
          <a:prstGeom prst="rect">
            <a:avLst/>
          </a:prstGeom>
        </p:spPr>
        <p:txBody>
          <a:bodyPr wrap="square">
            <a:spAutoFit/>
          </a:bodyPr>
          <a:lstStyle/>
          <a:p>
            <a:r>
              <a:rPr lang="en-US" sz="1400" b="1" dirty="0"/>
              <a:t>FIGURE C-6 </a:t>
            </a:r>
            <a:r>
              <a:rPr lang="en-US" sz="1400" dirty="0"/>
              <a:t>Microsoft Excel can be used to show the payback period by creating a chart of cumulative costs and benefits. Note that Project A has a shorter payback period than Project B. </a:t>
            </a:r>
          </a:p>
        </p:txBody>
      </p:sp>
      <p:sp>
        <p:nvSpPr>
          <p:cNvPr id="10" name="Footer Placeholder 9">
            <a:extLst>
              <a:ext uri="{FF2B5EF4-FFF2-40B4-BE49-F238E27FC236}">
                <a16:creationId xmlns:a16="http://schemas.microsoft.com/office/drawing/2014/main" id="{0EBA2248-7E3F-4905-A24A-0DB3EF48E65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7093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Analysis (1 of 2)</a:t>
            </a:r>
          </a:p>
        </p:txBody>
      </p:sp>
      <p:sp>
        <p:nvSpPr>
          <p:cNvPr id="5" name="Text Placeholder 2"/>
          <p:cNvSpPr>
            <a:spLocks noGrp="1"/>
          </p:cNvSpPr>
          <p:nvPr>
            <p:ph idx="1"/>
          </p:nvPr>
        </p:nvSpPr>
        <p:spPr/>
        <p:txBody>
          <a:bodyPr/>
          <a:lstStyle/>
          <a:p>
            <a:r>
              <a:rPr lang="en-US" dirty="0"/>
              <a:t>Percentage rate that measures profitability </a:t>
            </a:r>
          </a:p>
          <a:p>
            <a:pPr lvl="1"/>
            <a:r>
              <a:rPr lang="en-US" dirty="0"/>
              <a:t>Compares the total net benefits (return) received from a project to the total costs (investment) of the project</a:t>
            </a:r>
          </a:p>
          <a:p>
            <a:pPr lvl="1"/>
            <a:r>
              <a:rPr lang="en-US" dirty="0"/>
              <a:t>ROI = (total benefits – total costs) / total costs</a:t>
            </a:r>
          </a:p>
          <a:p>
            <a:pPr lvl="1"/>
            <a:r>
              <a:rPr lang="en-US" dirty="0"/>
              <a:t>Considers costs and benefits over a longer time span than payback analysis</a:t>
            </a:r>
          </a:p>
          <a:p>
            <a:pPr lvl="1"/>
            <a:r>
              <a:rPr lang="en-US" dirty="0"/>
              <a:t>Projects are usually expected to meet or exceed a minimum ROI</a:t>
            </a:r>
          </a:p>
        </p:txBody>
      </p:sp>
      <p:sp>
        <p:nvSpPr>
          <p:cNvPr id="9" name="Footer Placeholder 8">
            <a:extLst>
              <a:ext uri="{FF2B5EF4-FFF2-40B4-BE49-F238E27FC236}">
                <a16:creationId xmlns:a16="http://schemas.microsoft.com/office/drawing/2014/main" id="{DEB059C8-45FE-4D7D-9D0A-3D5FE290217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3406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Analysis (2 of 2)</a:t>
            </a:r>
          </a:p>
        </p:txBody>
      </p:sp>
      <p:sp>
        <p:nvSpPr>
          <p:cNvPr id="5" name="Text Placeholder 2"/>
          <p:cNvSpPr>
            <a:spLocks noGrp="1"/>
          </p:cNvSpPr>
          <p:nvPr>
            <p:ph idx="1"/>
          </p:nvPr>
        </p:nvSpPr>
        <p:spPr>
          <a:xfrm>
            <a:off x="628650" y="1825625"/>
            <a:ext cx="7886700" cy="799907"/>
          </a:xfrm>
        </p:spPr>
        <p:txBody>
          <a:bodyPr/>
          <a:lstStyle/>
          <a:p>
            <a:r>
              <a:rPr lang="en-US" dirty="0"/>
              <a:t>Using a spreadsheet to compute ROI</a:t>
            </a:r>
          </a:p>
        </p:txBody>
      </p:sp>
      <p:sp>
        <p:nvSpPr>
          <p:cNvPr id="7" name="Rectangle 6"/>
          <p:cNvSpPr/>
          <p:nvPr/>
        </p:nvSpPr>
        <p:spPr>
          <a:xfrm>
            <a:off x="1388745" y="5640364"/>
            <a:ext cx="7501310" cy="307777"/>
          </a:xfrm>
          <a:prstGeom prst="rect">
            <a:avLst/>
          </a:prstGeom>
        </p:spPr>
        <p:txBody>
          <a:bodyPr wrap="square">
            <a:spAutoFit/>
          </a:bodyPr>
          <a:lstStyle/>
          <a:p>
            <a:r>
              <a:rPr lang="en-US" sz="1400" b="1" dirty="0"/>
              <a:t>FIGURE C-8 </a:t>
            </a:r>
            <a:r>
              <a:rPr lang="en-US" sz="1400" dirty="0"/>
              <a:t>Sample ROI worksheet. Notice that cell E13 contains the ROI formula. </a:t>
            </a:r>
          </a:p>
        </p:txBody>
      </p:sp>
      <p:sp>
        <p:nvSpPr>
          <p:cNvPr id="10" name="Footer Placeholder 9">
            <a:extLst>
              <a:ext uri="{FF2B5EF4-FFF2-40B4-BE49-F238E27FC236}">
                <a16:creationId xmlns:a16="http://schemas.microsoft.com/office/drawing/2014/main" id="{184B09CE-D4A8-460E-92AD-FAE01236252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CCEF9C77-F7D2-454D-BBE9-6054D0F46B60}"/>
              </a:ext>
            </a:extLst>
          </p:cNvPr>
          <p:cNvPicPr>
            <a:picLocks noChangeAspect="1"/>
          </p:cNvPicPr>
          <p:nvPr/>
        </p:nvPicPr>
        <p:blipFill>
          <a:blip r:embed="rId3"/>
          <a:stretch>
            <a:fillRect/>
          </a:stretch>
        </p:blipFill>
        <p:spPr>
          <a:xfrm>
            <a:off x="2362200" y="2249981"/>
            <a:ext cx="5181600" cy="3399092"/>
          </a:xfrm>
          <a:prstGeom prst="rect">
            <a:avLst/>
          </a:prstGeom>
        </p:spPr>
      </p:pic>
    </p:spTree>
    <p:extLst>
      <p:ext uri="{BB962C8B-B14F-4D97-AF65-F5344CB8AC3E}">
        <p14:creationId xmlns:p14="http://schemas.microsoft.com/office/powerpoint/2010/main" val="209283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Analysis (1 of 4)</a:t>
            </a:r>
            <a:br>
              <a:rPr lang="en-US" dirty="0"/>
            </a:br>
            <a:endParaRPr lang="en-US" dirty="0"/>
          </a:p>
        </p:txBody>
      </p:sp>
      <p:sp>
        <p:nvSpPr>
          <p:cNvPr id="5" name="Text Placeholder 2"/>
          <p:cNvSpPr>
            <a:spLocks noGrp="1"/>
          </p:cNvSpPr>
          <p:nvPr>
            <p:ph idx="1"/>
          </p:nvPr>
        </p:nvSpPr>
        <p:spPr/>
        <p:txBody>
          <a:bodyPr/>
          <a:lstStyle/>
          <a:p>
            <a:r>
              <a:rPr lang="en-US" dirty="0"/>
              <a:t>Based on the concept of time value of money</a:t>
            </a:r>
          </a:p>
          <a:p>
            <a:pPr lvl="1"/>
            <a:r>
              <a:rPr lang="en-US" dirty="0"/>
              <a:t>Present value of a future dollar</a:t>
            </a:r>
          </a:p>
          <a:p>
            <a:pPr lvl="2"/>
            <a:r>
              <a:rPr lang="en-US" dirty="0"/>
              <a:t>Amount of money that, when invested today at a certain interest rate, grows to exactly one dollar at a certain point in the future </a:t>
            </a:r>
          </a:p>
          <a:p>
            <a:pPr lvl="2"/>
            <a:r>
              <a:rPr lang="en-US" dirty="0"/>
              <a:t>Present value tables: contain adjustment factors for various interest rates and numbers of years</a:t>
            </a:r>
          </a:p>
          <a:p>
            <a:pPr lvl="3"/>
            <a:endParaRPr lang="en-US" dirty="0"/>
          </a:p>
          <a:p>
            <a:pPr lvl="3"/>
            <a:endParaRPr lang="en-US" dirty="0"/>
          </a:p>
        </p:txBody>
      </p:sp>
      <p:sp>
        <p:nvSpPr>
          <p:cNvPr id="9" name="Footer Placeholder 8">
            <a:extLst>
              <a:ext uri="{FF2B5EF4-FFF2-40B4-BE49-F238E27FC236}">
                <a16:creationId xmlns:a16="http://schemas.microsoft.com/office/drawing/2014/main" id="{EA9E13F2-8E2A-428A-91A5-2B363719CCC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813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Analysis (2 of 4)</a:t>
            </a:r>
            <a:br>
              <a:rPr lang="en-US" dirty="0"/>
            </a:br>
            <a:endParaRPr lang="en-US" dirty="0"/>
          </a:p>
        </p:txBody>
      </p:sp>
      <p:pic>
        <p:nvPicPr>
          <p:cNvPr id="3" name="Picture 2" descr="FIGURE C-10 Many online sources contain comprehensive present value tables.&#10;&#10;Image displays a screenshot of a accounting website containing a comprehensive present value table.">
            <a:extLst>
              <a:ext uri="{FF2B5EF4-FFF2-40B4-BE49-F238E27FC236}">
                <a16:creationId xmlns:a16="http://schemas.microsoft.com/office/drawing/2014/main" id="{45295123-C73B-49FD-8BB8-D3DCCCFF4F53}"/>
              </a:ext>
            </a:extLst>
          </p:cNvPr>
          <p:cNvPicPr>
            <a:picLocks noChangeAspect="1"/>
          </p:cNvPicPr>
          <p:nvPr/>
        </p:nvPicPr>
        <p:blipFill>
          <a:blip r:embed="rId3"/>
          <a:stretch>
            <a:fillRect/>
          </a:stretch>
        </p:blipFill>
        <p:spPr>
          <a:xfrm>
            <a:off x="2552700" y="1629052"/>
            <a:ext cx="4038600" cy="3714070"/>
          </a:xfrm>
          <a:prstGeom prst="rect">
            <a:avLst/>
          </a:prstGeom>
        </p:spPr>
      </p:pic>
      <p:sp>
        <p:nvSpPr>
          <p:cNvPr id="7" name="Rectangle 6"/>
          <p:cNvSpPr/>
          <p:nvPr/>
        </p:nvSpPr>
        <p:spPr>
          <a:xfrm>
            <a:off x="1181814" y="5491230"/>
            <a:ext cx="7364016" cy="430887"/>
          </a:xfrm>
          <a:prstGeom prst="rect">
            <a:avLst/>
          </a:prstGeom>
        </p:spPr>
        <p:txBody>
          <a:bodyPr wrap="square">
            <a:spAutoFit/>
          </a:bodyPr>
          <a:lstStyle/>
          <a:p>
            <a:r>
              <a:rPr lang="en-US" sz="1400" b="1" dirty="0"/>
              <a:t>FIGURE C-10 </a:t>
            </a:r>
            <a:r>
              <a:rPr lang="en-US" sz="1400" dirty="0"/>
              <a:t>Many online sources contain comprehensive present value tables.</a:t>
            </a:r>
          </a:p>
          <a:p>
            <a:r>
              <a:rPr lang="en-US" sz="800" dirty="0"/>
              <a:t>Source: https://www.accountingtools.com/articles/2017/5/16/present-value-of-an-ordinary-annuity-table</a:t>
            </a:r>
          </a:p>
        </p:txBody>
      </p:sp>
      <p:sp>
        <p:nvSpPr>
          <p:cNvPr id="11" name="Footer Placeholder 10">
            <a:extLst>
              <a:ext uri="{FF2B5EF4-FFF2-40B4-BE49-F238E27FC236}">
                <a16:creationId xmlns:a16="http://schemas.microsoft.com/office/drawing/2014/main" id="{5E19A98A-3DD5-4475-AEF7-DE1409D9F23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45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 </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Explain cost-benefit analysis and classify costs and benefits into various categories, including tangible or intangible, direct or indirect, fixed or variable, and developmental or operational</a:t>
            </a:r>
          </a:p>
          <a:p>
            <a:pPr lvl="1"/>
            <a:r>
              <a:rPr lang="en-US" dirty="0"/>
              <a:t>Explain chargeback methods and how they are used</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Analysis (3 of 4)</a:t>
            </a:r>
            <a:br>
              <a:rPr lang="en-US" dirty="0"/>
            </a:br>
            <a:endParaRPr lang="en-US" dirty="0"/>
          </a:p>
        </p:txBody>
      </p:sp>
      <p:sp>
        <p:nvSpPr>
          <p:cNvPr id="5" name="Text Placeholder 2"/>
          <p:cNvSpPr>
            <a:spLocks noGrp="1"/>
          </p:cNvSpPr>
          <p:nvPr>
            <p:ph idx="1"/>
          </p:nvPr>
        </p:nvSpPr>
        <p:spPr/>
        <p:txBody>
          <a:bodyPr/>
          <a:lstStyle/>
          <a:p>
            <a:r>
              <a:rPr lang="en-US" dirty="0"/>
              <a:t>Using a spreadsheet to calculate present value</a:t>
            </a:r>
          </a:p>
          <a:p>
            <a:pPr lvl="1"/>
            <a:r>
              <a:rPr lang="en-US" dirty="0"/>
              <a:t>There are two ways to calculate present value using a spreadsheet program such as Microsoft Excel</a:t>
            </a:r>
          </a:p>
          <a:p>
            <a:pPr lvl="2"/>
            <a:r>
              <a:rPr lang="en-US" dirty="0"/>
              <a:t>Using external factors</a:t>
            </a:r>
          </a:p>
          <a:p>
            <a:pPr lvl="2"/>
            <a:r>
              <a:rPr lang="en-US" dirty="0"/>
              <a:t>Using a built-in formula</a:t>
            </a:r>
          </a:p>
        </p:txBody>
      </p:sp>
      <p:sp>
        <p:nvSpPr>
          <p:cNvPr id="9" name="Footer Placeholder 8">
            <a:extLst>
              <a:ext uri="{FF2B5EF4-FFF2-40B4-BE49-F238E27FC236}">
                <a16:creationId xmlns:a16="http://schemas.microsoft.com/office/drawing/2014/main" id="{EA9E13F2-8E2A-428A-91A5-2B363719CCC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748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Analysis (4 of 4)</a:t>
            </a:r>
            <a:br>
              <a:rPr lang="en-US" dirty="0"/>
            </a:br>
            <a:endParaRPr lang="en-US" dirty="0"/>
          </a:p>
        </p:txBody>
      </p:sp>
      <p:sp>
        <p:nvSpPr>
          <p:cNvPr id="4" name="Content Placeholder 3">
            <a:extLst>
              <a:ext uri="{FF2B5EF4-FFF2-40B4-BE49-F238E27FC236}">
                <a16:creationId xmlns:a16="http://schemas.microsoft.com/office/drawing/2014/main" id="{882A92FF-3232-4D51-B154-E324CE44964B}"/>
              </a:ext>
            </a:extLst>
          </p:cNvPr>
          <p:cNvSpPr>
            <a:spLocks noGrp="1"/>
          </p:cNvSpPr>
          <p:nvPr>
            <p:ph idx="1"/>
          </p:nvPr>
        </p:nvSpPr>
        <p:spPr>
          <a:xfrm>
            <a:off x="838200" y="2636044"/>
            <a:ext cx="2647950" cy="2365375"/>
          </a:xfrm>
        </p:spPr>
        <p:txBody>
          <a:bodyPr>
            <a:normAutofit/>
          </a:bodyPr>
          <a:lstStyle/>
          <a:p>
            <a:pPr marL="0" indent="0">
              <a:buNone/>
            </a:pPr>
            <a:r>
              <a:rPr lang="en-US" sz="1400" dirty="0"/>
              <a:t>FIGURE C-12 The top screen shows how to use discount factors to calculate present value in a Microsoft Excel spreadsheet. In this case, the present value of benefits is $79,160. The bottom screen shows an example of the NPV function, which is a menu-driven formula that is built into Excel. The slight difference between the values is because Excel uses more decimal places.</a:t>
            </a:r>
          </a:p>
        </p:txBody>
      </p:sp>
      <p:sp>
        <p:nvSpPr>
          <p:cNvPr id="9" name="Footer Placeholder 8">
            <a:extLst>
              <a:ext uri="{FF2B5EF4-FFF2-40B4-BE49-F238E27FC236}">
                <a16:creationId xmlns:a16="http://schemas.microsoft.com/office/drawing/2014/main" id="{EA9E13F2-8E2A-428A-91A5-2B363719CCC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0AE39EBA-AF62-47E7-8915-B1DA7F53CC99}"/>
              </a:ext>
            </a:extLst>
          </p:cNvPr>
          <p:cNvPicPr>
            <a:picLocks noChangeAspect="1"/>
          </p:cNvPicPr>
          <p:nvPr/>
        </p:nvPicPr>
        <p:blipFill>
          <a:blip r:embed="rId3"/>
          <a:stretch>
            <a:fillRect/>
          </a:stretch>
        </p:blipFill>
        <p:spPr>
          <a:xfrm>
            <a:off x="3886200" y="1600200"/>
            <a:ext cx="4878532" cy="4114800"/>
          </a:xfrm>
          <a:prstGeom prst="rect">
            <a:avLst/>
          </a:prstGeom>
        </p:spPr>
      </p:pic>
    </p:spTree>
    <p:extLst>
      <p:ext uri="{BB962C8B-B14F-4D97-AF65-F5344CB8AC3E}">
        <p14:creationId xmlns:p14="http://schemas.microsoft.com/office/powerpoint/2010/main" val="342272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2)</a:t>
            </a:r>
          </a:p>
        </p:txBody>
      </p:sp>
      <p:sp>
        <p:nvSpPr>
          <p:cNvPr id="3" name="Text Placeholder 2"/>
          <p:cNvSpPr>
            <a:spLocks noGrp="1"/>
          </p:cNvSpPr>
          <p:nvPr>
            <p:ph idx="1"/>
          </p:nvPr>
        </p:nvSpPr>
        <p:spPr/>
        <p:txBody>
          <a:bodyPr/>
          <a:lstStyle/>
          <a:p>
            <a:r>
              <a:rPr lang="en-US" dirty="0"/>
              <a:t>A systems analyst must be concerned with economic feasibility throughout the SDLC</a:t>
            </a:r>
          </a:p>
          <a:p>
            <a:pPr lvl="1"/>
            <a:r>
              <a:rPr lang="en-US" dirty="0"/>
              <a:t>Various tools are used</a:t>
            </a:r>
          </a:p>
          <a:p>
            <a:r>
              <a:rPr lang="en-US" dirty="0"/>
              <a:t>Classification of project costs</a:t>
            </a:r>
          </a:p>
          <a:p>
            <a:pPr lvl="1"/>
            <a:r>
              <a:rPr lang="en-US" dirty="0"/>
              <a:t>Tangible or intangible, direct or indirect, fixed or variable, and developmental or operational</a:t>
            </a:r>
          </a:p>
          <a:p>
            <a:r>
              <a:rPr lang="en-US" dirty="0"/>
              <a:t>Common chargeback approaches </a:t>
            </a:r>
          </a:p>
          <a:p>
            <a:pPr lvl="1"/>
            <a:r>
              <a:rPr lang="en-US" dirty="0"/>
              <a:t>No charge, fixed charge, variable based on resource usage, or variable based on volume</a:t>
            </a:r>
          </a:p>
          <a:p>
            <a:endParaRPr lang="en-US" dirty="0"/>
          </a:p>
        </p:txBody>
      </p:sp>
      <p:sp>
        <p:nvSpPr>
          <p:cNvPr id="8" name="Footer Placeholder 7">
            <a:extLst>
              <a:ext uri="{FF2B5EF4-FFF2-40B4-BE49-F238E27FC236}">
                <a16:creationId xmlns:a16="http://schemas.microsoft.com/office/drawing/2014/main" id="{C775D477-CEB5-4F74-A3E9-D7E360D2696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4846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2)</a:t>
            </a:r>
          </a:p>
        </p:txBody>
      </p:sp>
      <p:sp>
        <p:nvSpPr>
          <p:cNvPr id="3" name="Text Placeholder 2"/>
          <p:cNvSpPr>
            <a:spLocks noGrp="1"/>
          </p:cNvSpPr>
          <p:nvPr>
            <p:ph idx="1"/>
          </p:nvPr>
        </p:nvSpPr>
        <p:spPr/>
        <p:txBody>
          <a:bodyPr/>
          <a:lstStyle/>
          <a:p>
            <a:r>
              <a:rPr lang="en-US" dirty="0"/>
              <a:t>Classification of system benefits </a:t>
            </a:r>
          </a:p>
          <a:p>
            <a:pPr lvl="1"/>
            <a:r>
              <a:rPr lang="en-US" dirty="0"/>
              <a:t>Tangible or intangible, fixed or variable, direct or indirect, and positive or cost-avoidance</a:t>
            </a:r>
          </a:p>
          <a:p>
            <a:r>
              <a:rPr lang="en-US" dirty="0"/>
              <a:t>Approaches to cost-benefit analysis </a:t>
            </a:r>
          </a:p>
          <a:p>
            <a:pPr lvl="1"/>
            <a:r>
              <a:rPr lang="en-US" dirty="0"/>
              <a:t>Payback analysis </a:t>
            </a:r>
          </a:p>
          <a:p>
            <a:pPr lvl="1"/>
            <a:r>
              <a:rPr lang="en-US" dirty="0"/>
              <a:t>Return on investment analysis </a:t>
            </a:r>
          </a:p>
          <a:p>
            <a:pPr lvl="1"/>
            <a:r>
              <a:rPr lang="en-US" dirty="0"/>
              <a:t>Present value analysis</a:t>
            </a:r>
          </a:p>
        </p:txBody>
      </p:sp>
      <p:sp>
        <p:nvSpPr>
          <p:cNvPr id="8" name="Footer Placeholder 7">
            <a:extLst>
              <a:ext uri="{FF2B5EF4-FFF2-40B4-BE49-F238E27FC236}">
                <a16:creationId xmlns:a16="http://schemas.microsoft.com/office/drawing/2014/main" id="{FCF47D86-9C58-4B84-A660-3CC5BF05E98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457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Use payback analysis to calculate the length of time that it takes for a project to pay for itself</a:t>
            </a:r>
          </a:p>
          <a:p>
            <a:pPr lvl="1"/>
            <a:r>
              <a:rPr lang="en-US" dirty="0"/>
              <a:t>Use return on investment analysis to measure a project’s profitability</a:t>
            </a:r>
          </a:p>
          <a:p>
            <a:pPr lvl="1"/>
            <a:r>
              <a:rPr lang="en-US" dirty="0"/>
              <a:t>Use present value analysis to determine the value of a future project measured in current dollars</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353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(1 of 7)</a:t>
            </a:r>
          </a:p>
        </p:txBody>
      </p:sp>
      <p:sp>
        <p:nvSpPr>
          <p:cNvPr id="19458" name="Text Placeholder 2"/>
          <p:cNvSpPr>
            <a:spLocks noGrp="1"/>
          </p:cNvSpPr>
          <p:nvPr>
            <p:ph idx="1"/>
          </p:nvPr>
        </p:nvSpPr>
        <p:spPr/>
        <p:txBody>
          <a:bodyPr>
            <a:noAutofit/>
          </a:bodyPr>
          <a:lstStyle/>
          <a:p>
            <a:r>
              <a:rPr lang="en-US" dirty="0"/>
              <a:t>Systems analysts review project costs and benefits at the end of each SDLC phase </a:t>
            </a:r>
          </a:p>
          <a:p>
            <a:pPr lvl="1"/>
            <a:r>
              <a:rPr lang="en-US" dirty="0"/>
              <a:t>Helps management decide on continuing </a:t>
            </a:r>
          </a:p>
          <a:p>
            <a:r>
              <a:rPr lang="en-US" dirty="0"/>
              <a:t>Cost-benefit analysis: comparing anticipated costs to anticipated benefits</a:t>
            </a:r>
          </a:p>
          <a:p>
            <a:pPr lvl="1"/>
            <a:r>
              <a:rPr lang="en-US" dirty="0"/>
              <a:t>Performed throughout the SDLC to determine the economic feasibility</a:t>
            </a:r>
          </a:p>
          <a:p>
            <a:pPr lvl="1"/>
            <a:r>
              <a:rPr lang="en-US" dirty="0"/>
              <a:t>Requires considering project benefits compared to total cost of ownership (TCO)</a:t>
            </a:r>
          </a:p>
        </p:txBody>
      </p:sp>
      <p:sp>
        <p:nvSpPr>
          <p:cNvPr id="8" name="Footer Placeholder 7">
            <a:extLst>
              <a:ext uri="{FF2B5EF4-FFF2-40B4-BE49-F238E27FC236}">
                <a16:creationId xmlns:a16="http://schemas.microsoft.com/office/drawing/2014/main" id="{1F716E76-C830-416F-9FE0-AEA38D8DCA0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(2 of 7)</a:t>
            </a:r>
          </a:p>
        </p:txBody>
      </p:sp>
      <p:pic>
        <p:nvPicPr>
          <p:cNvPr id="3" name="Content Placeholder 2" descr="This is a screenshot of the webpage of Amazon’s TCO calculator. The header of the webpage reads AWS Total Cost of Ownership (TCO) calculator. The following content is presented below the header:&#10;Use this calculator to compare the cost of running your applications in an on-premises or traditional hosting environment to AWS. Describe your on-premises or hosting environment configuration to produce a detailed cost comparison with AWS.&#10;Three images are placed side by side below the content. These images are screenshots from the TCO calculator software.&#10;The first image is a screenshot of a form. The content below the image reads 1. describe your existing or planned on-premises or hosting infrastructure in four steps, or enter detailed configurations.&#10;The second image is a screenshot of a bar-graph and a donut chart. In the screenshot, the content above the charts reads you could save 69% a year by moving your infrastructure to AWS. Your three year total savings would be $ 654,904. The content below the image reads 2. get an instant summary report which shows you the three year TCO comparison by cost categories.&#10;The third image is a screenshot of four drop down menus placed one below the other. Starting from the top, the menus are labeled calculations, methodology, assumptions, and FAQ. There are two buttons above the menus, which are labeled contact save and download report. The content below the image reads 3. download a full report including detailed cost breakdowns, methodology, assumptions, and FAQ or store report in Amazon S3 for sharing with others.&#10;" title="FIGURE C-1 Amazon.com offers a calculator to compare the TCO of running applications on-premises or in the cloud using AW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608297"/>
            <a:ext cx="6057844" cy="3641406"/>
          </a:xfrm>
        </p:spPr>
      </p:pic>
      <p:sp>
        <p:nvSpPr>
          <p:cNvPr id="4" name="Rectangle 3"/>
          <p:cNvSpPr/>
          <p:nvPr/>
        </p:nvSpPr>
        <p:spPr>
          <a:xfrm>
            <a:off x="1371600" y="5249703"/>
            <a:ext cx="6410264" cy="646331"/>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FIGURE C-1 </a:t>
            </a:r>
            <a:r>
              <a:rPr lang="en-US" sz="1400" dirty="0">
                <a:latin typeface="Arial" panose="020B0604020202020204" pitchFamily="34" charset="0"/>
                <a:cs typeface="Arial" panose="020B0604020202020204" pitchFamily="34" charset="0"/>
              </a:rPr>
              <a:t>Amazon.com offers a calculator to compare the TCO of running applications on-premises or in the cloud using AWS.</a:t>
            </a:r>
          </a:p>
          <a:p>
            <a:r>
              <a:rPr lang="en-US" sz="800" b="1" dirty="0">
                <a:latin typeface="Arial" panose="020B0604020202020204" pitchFamily="34" charset="0"/>
                <a:cs typeface="Arial" panose="020B0604020202020204" pitchFamily="34" charset="0"/>
              </a:rPr>
              <a:t>Source: </a:t>
            </a:r>
            <a:r>
              <a:rPr lang="en-US" sz="800" dirty="0">
                <a:latin typeface="Arial" panose="020B0604020202020204" pitchFamily="34" charset="0"/>
                <a:cs typeface="Arial" panose="020B0604020202020204" pitchFamily="34" charset="0"/>
              </a:rPr>
              <a:t>Amazon Web Services, Inc.</a:t>
            </a: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48960E30-BB9C-4E50-866C-210BF736690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(3 of 7)</a:t>
            </a:r>
          </a:p>
        </p:txBody>
      </p:sp>
      <p:sp>
        <p:nvSpPr>
          <p:cNvPr id="8" name="Text Placeholder 2"/>
          <p:cNvSpPr>
            <a:spLocks noGrp="1"/>
          </p:cNvSpPr>
          <p:nvPr>
            <p:ph idx="1"/>
          </p:nvPr>
        </p:nvSpPr>
        <p:spPr/>
        <p:txBody>
          <a:bodyPr>
            <a:normAutofit/>
          </a:bodyPr>
          <a:lstStyle/>
          <a:p>
            <a:r>
              <a:rPr lang="en-US" dirty="0"/>
              <a:t>Cost classifications</a:t>
            </a:r>
          </a:p>
          <a:p>
            <a:pPr lvl="1"/>
            <a:r>
              <a:rPr lang="en-US" dirty="0"/>
              <a:t>Tangible costs: specific dollar value can be assigned</a:t>
            </a:r>
          </a:p>
          <a:p>
            <a:pPr lvl="2"/>
            <a:r>
              <a:rPr lang="en-US" dirty="0"/>
              <a:t>Interest charges paid on borrowed money</a:t>
            </a:r>
          </a:p>
          <a:p>
            <a:pPr lvl="1"/>
            <a:r>
              <a:rPr lang="en-US" dirty="0"/>
              <a:t>Intangible costs: dollar value cannot be calculated easily</a:t>
            </a:r>
          </a:p>
          <a:p>
            <a:pPr lvl="2"/>
            <a:r>
              <a:rPr lang="en-US" dirty="0"/>
              <a:t>Cost of customer dissatisfaction</a:t>
            </a:r>
          </a:p>
          <a:p>
            <a:pPr lvl="1"/>
            <a:r>
              <a:rPr lang="en-US" dirty="0"/>
              <a:t>Direct costs: can be associated with the development of a specific system</a:t>
            </a:r>
          </a:p>
          <a:p>
            <a:pPr lvl="2"/>
            <a:r>
              <a:rPr lang="en-US" dirty="0"/>
              <a:t>Salaries of project team members</a:t>
            </a:r>
          </a:p>
          <a:p>
            <a:pPr lvl="1"/>
            <a:endParaRPr lang="en-US" dirty="0"/>
          </a:p>
        </p:txBody>
      </p:sp>
      <p:sp>
        <p:nvSpPr>
          <p:cNvPr id="9" name="Footer Placeholder 8">
            <a:extLst>
              <a:ext uri="{FF2B5EF4-FFF2-40B4-BE49-F238E27FC236}">
                <a16:creationId xmlns:a16="http://schemas.microsoft.com/office/drawing/2014/main" id="{2B955526-5E2F-41EE-876C-60D7ADD8E1D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115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(4 of 7)</a:t>
            </a:r>
          </a:p>
        </p:txBody>
      </p:sp>
      <p:sp>
        <p:nvSpPr>
          <p:cNvPr id="8" name="Text Placeholder 2"/>
          <p:cNvSpPr>
            <a:spLocks noGrp="1"/>
          </p:cNvSpPr>
          <p:nvPr>
            <p:ph idx="1"/>
          </p:nvPr>
        </p:nvSpPr>
        <p:spPr/>
        <p:txBody>
          <a:bodyPr>
            <a:normAutofit/>
          </a:bodyPr>
          <a:lstStyle/>
          <a:p>
            <a:pPr lvl="1"/>
            <a:r>
              <a:rPr lang="en-US" dirty="0"/>
              <a:t>Indirect costs (overhead expenses): cannot be attributed to development of a particular information system</a:t>
            </a:r>
          </a:p>
          <a:p>
            <a:pPr lvl="2"/>
            <a:r>
              <a:rPr lang="en-US" dirty="0"/>
              <a:t>Salaries of network administrators</a:t>
            </a:r>
          </a:p>
          <a:p>
            <a:pPr lvl="1"/>
            <a:r>
              <a:rPr lang="en-US" dirty="0"/>
              <a:t>Fixed costs: constant and do not depend on a level of effort</a:t>
            </a:r>
          </a:p>
          <a:p>
            <a:pPr lvl="2"/>
            <a:r>
              <a:rPr lang="en-US" dirty="0"/>
              <a:t>Salaries and hardware rental charges</a:t>
            </a:r>
          </a:p>
          <a:p>
            <a:pPr lvl="1"/>
            <a:r>
              <a:rPr lang="en-US" dirty="0"/>
              <a:t>Variable costs: vary depending on activity</a:t>
            </a:r>
          </a:p>
          <a:p>
            <a:pPr lvl="2"/>
            <a:r>
              <a:rPr lang="en-US" dirty="0"/>
              <a:t>Costs of printer paper, supplies, and telephone charges</a:t>
            </a:r>
          </a:p>
          <a:p>
            <a:pPr lvl="1"/>
            <a:endParaRPr lang="en-US" dirty="0"/>
          </a:p>
          <a:p>
            <a:pPr lvl="2"/>
            <a:endParaRPr lang="en-US" dirty="0"/>
          </a:p>
        </p:txBody>
      </p:sp>
      <p:sp>
        <p:nvSpPr>
          <p:cNvPr id="9" name="Footer Placeholder 8">
            <a:extLst>
              <a:ext uri="{FF2B5EF4-FFF2-40B4-BE49-F238E27FC236}">
                <a16:creationId xmlns:a16="http://schemas.microsoft.com/office/drawing/2014/main" id="{C0D84190-137D-4AA4-8FBB-45F11897B71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580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(5 of 7)</a:t>
            </a:r>
          </a:p>
        </p:txBody>
      </p:sp>
      <p:sp>
        <p:nvSpPr>
          <p:cNvPr id="8" name="Text Placeholder 2"/>
          <p:cNvSpPr>
            <a:spLocks noGrp="1"/>
          </p:cNvSpPr>
          <p:nvPr>
            <p:ph idx="1"/>
          </p:nvPr>
        </p:nvSpPr>
        <p:spPr/>
        <p:txBody>
          <a:bodyPr/>
          <a:lstStyle/>
          <a:p>
            <a:pPr lvl="1"/>
            <a:r>
              <a:rPr lang="en-US" dirty="0"/>
              <a:t>Developmental costs: incurred once, at the time the system is developed or acquired</a:t>
            </a:r>
          </a:p>
          <a:p>
            <a:pPr lvl="2"/>
            <a:r>
              <a:rPr lang="en-US" dirty="0"/>
              <a:t>Salaries of people involved in systems development</a:t>
            </a:r>
          </a:p>
          <a:p>
            <a:pPr lvl="1"/>
            <a:r>
              <a:rPr lang="en-US" dirty="0"/>
              <a:t>Operational costs: incurred after the system is implemented and continue while the system is in use</a:t>
            </a:r>
          </a:p>
          <a:p>
            <a:pPr lvl="2"/>
            <a:r>
              <a:rPr lang="en-US" dirty="0"/>
              <a:t>System maintenance and ongoing training</a:t>
            </a:r>
          </a:p>
        </p:txBody>
      </p:sp>
      <p:sp>
        <p:nvSpPr>
          <p:cNvPr id="9" name="Footer Placeholder 8">
            <a:extLst>
              <a:ext uri="{FF2B5EF4-FFF2-40B4-BE49-F238E27FC236}">
                <a16:creationId xmlns:a16="http://schemas.microsoft.com/office/drawing/2014/main" id="{0074B541-DF85-475B-96A7-615AD626086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72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and Benefits (6 of 7)</a:t>
            </a:r>
          </a:p>
        </p:txBody>
      </p:sp>
      <p:sp>
        <p:nvSpPr>
          <p:cNvPr id="8" name="Text Placeholder 2"/>
          <p:cNvSpPr>
            <a:spLocks noGrp="1"/>
          </p:cNvSpPr>
          <p:nvPr>
            <p:ph idx="1"/>
          </p:nvPr>
        </p:nvSpPr>
        <p:spPr/>
        <p:txBody>
          <a:bodyPr>
            <a:noAutofit/>
          </a:bodyPr>
          <a:lstStyle/>
          <a:p>
            <a:r>
              <a:rPr lang="en-US" dirty="0"/>
              <a:t>Managing information systems costs and charges</a:t>
            </a:r>
          </a:p>
          <a:p>
            <a:pPr lvl="1"/>
            <a:r>
              <a:rPr lang="en-US" dirty="0"/>
              <a:t>Direct costs are easier to identify and predict</a:t>
            </a:r>
          </a:p>
          <a:p>
            <a:pPr lvl="1"/>
            <a:r>
              <a:rPr lang="en-US" dirty="0"/>
              <a:t>Chargeback methods: use accounting entries to allocate the indirect costs of running the IT department</a:t>
            </a:r>
          </a:p>
          <a:p>
            <a:pPr lvl="2"/>
            <a:r>
              <a:rPr lang="en-US" dirty="0"/>
              <a:t>No charge method</a:t>
            </a:r>
          </a:p>
          <a:p>
            <a:pPr lvl="2"/>
            <a:r>
              <a:rPr lang="en-US" dirty="0"/>
              <a:t>Fixed charge method</a:t>
            </a:r>
          </a:p>
          <a:p>
            <a:pPr lvl="2"/>
            <a:r>
              <a:rPr lang="en-US" dirty="0"/>
              <a:t>Variable charge method based on resource usage</a:t>
            </a:r>
          </a:p>
          <a:p>
            <a:pPr lvl="2"/>
            <a:r>
              <a:rPr lang="en-US" dirty="0"/>
              <a:t>Variable charge method based on volume</a:t>
            </a:r>
          </a:p>
          <a:p>
            <a:pPr lvl="2"/>
            <a:endParaRPr lang="en-US" dirty="0"/>
          </a:p>
        </p:txBody>
      </p:sp>
      <p:sp>
        <p:nvSpPr>
          <p:cNvPr id="9" name="Footer Placeholder 8">
            <a:extLst>
              <a:ext uri="{FF2B5EF4-FFF2-40B4-BE49-F238E27FC236}">
                <a16:creationId xmlns:a16="http://schemas.microsoft.com/office/drawing/2014/main" id="{066119F1-9DC1-4DC8-B5E1-BA4C69B2D59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09110754"/>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2364</Words>
  <Application>Microsoft Office PowerPoint</Application>
  <PresentationFormat>On-screen Show (4:3)</PresentationFormat>
  <Paragraphs>159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Brand_PPT_Template_SIMPLIFIED_SD</vt:lpstr>
      <vt:lpstr>Toolkit C </vt:lpstr>
      <vt:lpstr>Learning Objectives (1 of 2) </vt:lpstr>
      <vt:lpstr>Learning Objectives (2 of 2)</vt:lpstr>
      <vt:lpstr>Costs and Benefits (1 of 7)</vt:lpstr>
      <vt:lpstr>Costs and Benefits (2 of 7)</vt:lpstr>
      <vt:lpstr>Costs and Benefits (3 of 7)</vt:lpstr>
      <vt:lpstr>Costs and Benefits (4 of 7)</vt:lpstr>
      <vt:lpstr>Costs and Benefits (5 of 7)</vt:lpstr>
      <vt:lpstr>Costs and Benefits (6 of 7)</vt:lpstr>
      <vt:lpstr>Costs and Benefits (7 of 7)</vt:lpstr>
      <vt:lpstr>Payback Analysis (1 of 5)</vt:lpstr>
      <vt:lpstr>Payback Analysis (2 of 5)</vt:lpstr>
      <vt:lpstr>Payback Analysis (3 of 5)</vt:lpstr>
      <vt:lpstr>Payback Analysis (4 of 5)</vt:lpstr>
      <vt:lpstr>Payback Analysis (5 of 5)</vt:lpstr>
      <vt:lpstr>Return on Investment Analysis (1 of 2)</vt:lpstr>
      <vt:lpstr>Return on Investment Analysis (2 of 2)</vt:lpstr>
      <vt:lpstr>Present Value Analysis (1 of 4) </vt:lpstr>
      <vt:lpstr>Present Value Analysis (2 of 4) </vt:lpstr>
      <vt:lpstr>Present Value Analysis (3 of 4) </vt:lpstr>
      <vt:lpstr>Present Value Analysis (4 of 4) </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2019-05-13T22:54:37Z</dcterms:created>
  <dcterms:modified xsi:type="dcterms:W3CDTF">2019-06-18T17:30:26Z</dcterms:modified>
</cp:coreProperties>
</file>