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24"/>
  </p:notesMasterIdLst>
  <p:sldIdLst>
    <p:sldId id="633" r:id="rId2"/>
    <p:sldId id="711" r:id="rId3"/>
    <p:sldId id="712" r:id="rId4"/>
    <p:sldId id="260" r:id="rId5"/>
    <p:sldId id="678" r:id="rId6"/>
    <p:sldId id="318" r:id="rId7"/>
    <p:sldId id="643" r:id="rId8"/>
    <p:sldId id="660" r:id="rId9"/>
    <p:sldId id="706" r:id="rId10"/>
    <p:sldId id="661" r:id="rId11"/>
    <p:sldId id="662" r:id="rId12"/>
    <p:sldId id="681" r:id="rId13"/>
    <p:sldId id="682" r:id="rId14"/>
    <p:sldId id="683" r:id="rId15"/>
    <p:sldId id="688" r:id="rId16"/>
    <p:sldId id="713" r:id="rId17"/>
    <p:sldId id="690" r:id="rId18"/>
    <p:sldId id="714" r:id="rId19"/>
    <p:sldId id="691" r:id="rId20"/>
    <p:sldId id="694" r:id="rId21"/>
    <p:sldId id="621" r:id="rId22"/>
    <p:sldId id="442"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4660" autoAdjust="0"/>
  </p:normalViewPr>
  <p:slideViewPr>
    <p:cSldViewPr>
      <p:cViewPr varScale="1">
        <p:scale>
          <a:sx n="150" d="100"/>
          <a:sy n="150" d="100"/>
        </p:scale>
        <p:origin x="463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265998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215192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79043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281108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638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3788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Systems Analysis Design, 12th Edition. ©2020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9" name="Chevron 8"/>
          <p:cNvSpPr/>
          <p:nvPr userDrawn="1"/>
        </p:nvSpPr>
        <p:spPr>
          <a:xfrm>
            <a:off x="27222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latin typeface="Arial" panose="020B0604020202020204" pitchFamily="34" charset="0"/>
            </a:endParaRPr>
          </a:p>
        </p:txBody>
      </p:sp>
      <p:sp>
        <p:nvSpPr>
          <p:cNvPr id="10" name="Chevron 9"/>
          <p:cNvSpPr/>
          <p:nvPr userDrawn="1"/>
        </p:nvSpPr>
        <p:spPr>
          <a:xfrm>
            <a:off x="2517576"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latin typeface="Arial" panose="020B0604020202020204" pitchFamily="34" charset="0"/>
            </a:endParaRPr>
          </a:p>
        </p:txBody>
      </p:sp>
      <p:sp>
        <p:nvSpPr>
          <p:cNvPr id="11"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Tree>
    <p:extLst>
      <p:ext uri="{BB962C8B-B14F-4D97-AF65-F5344CB8AC3E}">
        <p14:creationId xmlns:p14="http://schemas.microsoft.com/office/powerpoint/2010/main" val="2914485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a:t>Systems Analysis Design, 12th Edition. ©2020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349865467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403565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a photo of the textbook cover.">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Toolkit D </a:t>
            </a:r>
          </a:p>
        </p:txBody>
      </p:sp>
      <p:sp>
        <p:nvSpPr>
          <p:cNvPr id="15362" name="Subtitle 2"/>
          <p:cNvSpPr>
            <a:spLocks noGrp="1"/>
          </p:cNvSpPr>
          <p:nvPr>
            <p:ph type="subTitle" idx="1"/>
          </p:nvPr>
        </p:nvSpPr>
        <p:spPr/>
        <p:txBody>
          <a:bodyPr/>
          <a:lstStyle/>
          <a:p>
            <a:r>
              <a:rPr lang="en-US" dirty="0"/>
              <a:t>Internet Resource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 (2 of 6)</a:t>
            </a:r>
          </a:p>
        </p:txBody>
      </p:sp>
      <p:sp>
        <p:nvSpPr>
          <p:cNvPr id="8" name="Text Placeholder 2"/>
          <p:cNvSpPr>
            <a:spLocks noGrp="1"/>
          </p:cNvSpPr>
          <p:nvPr>
            <p:ph idx="1"/>
          </p:nvPr>
        </p:nvSpPr>
        <p:spPr/>
        <p:txBody>
          <a:bodyPr/>
          <a:lstStyle/>
          <a:p>
            <a:r>
              <a:rPr lang="en-US" dirty="0"/>
              <a:t>Search engine concepts</a:t>
            </a:r>
          </a:p>
          <a:p>
            <a:pPr lvl="1"/>
            <a:r>
              <a:rPr lang="en-US" dirty="0"/>
              <a:t>Search engines use a spider or crawler </a:t>
            </a:r>
          </a:p>
          <a:p>
            <a:pPr lvl="2"/>
            <a:r>
              <a:rPr lang="en-US" dirty="0"/>
              <a:t>Spider (crawler): software program that travels from site to site indexing contents of pages based on keywords</a:t>
            </a:r>
          </a:p>
          <a:p>
            <a:pPr lvl="1"/>
            <a:r>
              <a:rPr lang="en-US" dirty="0"/>
              <a:t>Issue: sponsored links</a:t>
            </a:r>
          </a:p>
          <a:p>
            <a:pPr lvl="2"/>
            <a:r>
              <a:rPr lang="en-US" dirty="0"/>
              <a:t>Pay for performance arrangement</a:t>
            </a:r>
          </a:p>
        </p:txBody>
      </p:sp>
      <p:sp>
        <p:nvSpPr>
          <p:cNvPr id="3" name="Footer Placeholder 2">
            <a:extLst>
              <a:ext uri="{FF2B5EF4-FFF2-40B4-BE49-F238E27FC236}">
                <a16:creationId xmlns:a16="http://schemas.microsoft.com/office/drawing/2014/main" id="{90F25861-4B47-43A3-9DA4-F4CEDFC38BC8}"/>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8726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 (3 of 6)</a:t>
            </a:r>
          </a:p>
        </p:txBody>
      </p:sp>
      <p:sp>
        <p:nvSpPr>
          <p:cNvPr id="8" name="Text Placeholder 2"/>
          <p:cNvSpPr>
            <a:spLocks noGrp="1"/>
          </p:cNvSpPr>
          <p:nvPr>
            <p:ph idx="1"/>
          </p:nvPr>
        </p:nvSpPr>
        <p:spPr/>
        <p:txBody>
          <a:bodyPr/>
          <a:lstStyle/>
          <a:p>
            <a:pPr lvl="1"/>
            <a:endParaRPr lang="en-US" dirty="0"/>
          </a:p>
          <a:p>
            <a:pPr lvl="1"/>
            <a:r>
              <a:rPr lang="en-US" dirty="0"/>
              <a:t>Indexed search engines organize and rank results of a search</a:t>
            </a:r>
          </a:p>
          <a:p>
            <a:pPr lvl="2"/>
            <a:r>
              <a:rPr lang="en-US" dirty="0"/>
              <a:t>Examples: Google and Bing</a:t>
            </a:r>
          </a:p>
          <a:p>
            <a:pPr lvl="1"/>
            <a:r>
              <a:rPr lang="en-US" dirty="0"/>
              <a:t>Each engine has its own search algorithms, features, and user interface</a:t>
            </a:r>
          </a:p>
          <a:p>
            <a:pPr lvl="1"/>
            <a:endParaRPr lang="en-US" dirty="0"/>
          </a:p>
        </p:txBody>
      </p:sp>
      <p:sp>
        <p:nvSpPr>
          <p:cNvPr id="3" name="Footer Placeholder 2">
            <a:extLst>
              <a:ext uri="{FF2B5EF4-FFF2-40B4-BE49-F238E27FC236}">
                <a16:creationId xmlns:a16="http://schemas.microsoft.com/office/drawing/2014/main" id="{D276A6E9-434C-433D-9F4B-C497C4CB482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6604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 (4 of 6)</a:t>
            </a:r>
          </a:p>
        </p:txBody>
      </p:sp>
      <p:sp>
        <p:nvSpPr>
          <p:cNvPr id="8" name="Text Placeholder 2"/>
          <p:cNvSpPr>
            <a:spLocks noGrp="1"/>
          </p:cNvSpPr>
          <p:nvPr>
            <p:ph idx="1"/>
          </p:nvPr>
        </p:nvSpPr>
        <p:spPr/>
        <p:txBody>
          <a:bodyPr>
            <a:normAutofit/>
          </a:bodyPr>
          <a:lstStyle/>
          <a:p>
            <a:r>
              <a:rPr lang="en-US" dirty="0"/>
              <a:t>Search techniques</a:t>
            </a:r>
          </a:p>
          <a:p>
            <a:pPr lvl="1"/>
            <a:r>
              <a:rPr lang="en-US" dirty="0"/>
              <a:t>Refine the topic</a:t>
            </a:r>
          </a:p>
          <a:p>
            <a:pPr lvl="1"/>
            <a:r>
              <a:rPr lang="en-US" dirty="0"/>
              <a:t>Translate the question into an effective search query</a:t>
            </a:r>
          </a:p>
          <a:p>
            <a:pPr lvl="1"/>
            <a:r>
              <a:rPr lang="en-US" dirty="0"/>
              <a:t>Review the search results and evaluate the quality of the results</a:t>
            </a:r>
          </a:p>
          <a:p>
            <a:pPr lvl="1"/>
            <a:r>
              <a:rPr lang="en-US" dirty="0"/>
              <a:t>Organize the results of the search</a:t>
            </a:r>
          </a:p>
        </p:txBody>
      </p:sp>
      <p:sp>
        <p:nvSpPr>
          <p:cNvPr id="3" name="Footer Placeholder 2">
            <a:extLst>
              <a:ext uri="{FF2B5EF4-FFF2-40B4-BE49-F238E27FC236}">
                <a16:creationId xmlns:a16="http://schemas.microsoft.com/office/drawing/2014/main" id="{03D91134-6D02-4207-9C15-58E3C6258F85}"/>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1486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 (5 of 6)</a:t>
            </a:r>
          </a:p>
        </p:txBody>
      </p:sp>
      <p:sp>
        <p:nvSpPr>
          <p:cNvPr id="8" name="Text Placeholder 2"/>
          <p:cNvSpPr>
            <a:spLocks noGrp="1"/>
          </p:cNvSpPr>
          <p:nvPr>
            <p:ph idx="1"/>
          </p:nvPr>
        </p:nvSpPr>
        <p:spPr/>
        <p:txBody>
          <a:bodyPr>
            <a:noAutofit/>
          </a:bodyPr>
          <a:lstStyle/>
          <a:p>
            <a:r>
              <a:rPr lang="en-US" dirty="0"/>
              <a:t>Advanced search techniques</a:t>
            </a:r>
          </a:p>
          <a:p>
            <a:pPr lvl="1"/>
            <a:r>
              <a:rPr lang="en-US" dirty="0"/>
              <a:t>Search within returned results and specific areas </a:t>
            </a:r>
          </a:p>
          <a:p>
            <a:pPr lvl="1"/>
            <a:r>
              <a:rPr lang="en-US" dirty="0"/>
              <a:t>Boolean logic: relationships among search terms based on logical operators such as OR, AND, and NOT</a:t>
            </a:r>
          </a:p>
          <a:p>
            <a:pPr lvl="1"/>
            <a:r>
              <a:rPr lang="en-US" dirty="0"/>
              <a:t>A phrase is more specific than an AND operator because it specifies exact placement</a:t>
            </a:r>
          </a:p>
          <a:p>
            <a:pPr lvl="1"/>
            <a:r>
              <a:rPr lang="en-US" dirty="0"/>
              <a:t>Most search engines provide an advanced search feature that offers a fill-in form</a:t>
            </a:r>
          </a:p>
        </p:txBody>
      </p:sp>
      <p:sp>
        <p:nvSpPr>
          <p:cNvPr id="3" name="Footer Placeholder 2">
            <a:extLst>
              <a:ext uri="{FF2B5EF4-FFF2-40B4-BE49-F238E27FC236}">
                <a16:creationId xmlns:a16="http://schemas.microsoft.com/office/drawing/2014/main" id="{8471A595-96E6-4890-B9A7-D880D5DFC03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506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 (6 of 6)</a:t>
            </a:r>
          </a:p>
        </p:txBody>
      </p:sp>
      <p:pic>
        <p:nvPicPr>
          <p:cNvPr id="3074" name="Picture 2" descr="FIGURE D-1 Examples of logical operators OR, AND, and NOT. The shaded areas represent the returned results. OR is the most inclusive term, returning results if any of the terms appear. AND requires all keywords to appear. NOT excludes results even if they are found in the same document.&#10;&#10;The figure consists of a table that provides examples of logical operators OR, AND, and NOT. The table consists of 3 columns and 7 rows. The header of column 1 reads logical operators. The header of column 2 reads example and header of column 3 reads Venn diagram (shaded area indicates returned results). In row 2, column 1 reads A or B, column 2 reads baseball or football, and column 3 consists of two intersecting circles. The circle on the left is labeled baseball and the circle on the right is labeled football. Both the circles are shaded. In row 3, column 1 reads A and B, column 2 reads baseball and football, and column 3 consists of two intersecting circles. The circle on the left is labeled baseball and the circle on the right is labeled football. The area of intersection is shaded. In row 4, column 1 reads A not B, column 2 reads Internet not Web, and column 3 consists of two intersecting circles. The circle on the left is labeled Internet and the circle on the right is labeled Web. The circle labeled Internet is shaded. In row 5, column 1 reads A or B or C, column 2 reads Colorado or mining or gold, and column 3 consists of three intersecting circles. The circles are shaded and are labeled Colorado, gold, and mining. In row 6, column 1 reads A and B and C, column 2 reads Colorado or mining or gold, and column 3 consists of three intersecting circles, which are labeled Colorado, mining, or gold. The area of intersection is shaded. In row 7, column 1 reads A and B not C, column 2 reads Colorado or mining not gold, and column 3 consists of three intersecting circles, which are labeled Colorado, mining, or gold. The area of intersection between the circles labeled Colorado and mining is sha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1868" y="1480944"/>
            <a:ext cx="4993482" cy="4453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73868" y="2692083"/>
            <a:ext cx="3048000" cy="2031325"/>
          </a:xfrm>
          <a:prstGeom prst="rect">
            <a:avLst/>
          </a:prstGeom>
        </p:spPr>
        <p:txBody>
          <a:bodyPr wrap="square">
            <a:spAutoFit/>
          </a:bodyPr>
          <a:lstStyle/>
          <a:p>
            <a:r>
              <a:rPr lang="en-US" sz="1400" b="1" dirty="0"/>
              <a:t>FIGURE D-1 </a:t>
            </a:r>
            <a:r>
              <a:rPr lang="en-IN" sz="1400" dirty="0"/>
              <a:t>Examples of logical operators OR, AND, and NOT. The shaded areas represent the returned results. OR is the most inclusive term, returning results if any of the terms appear. AND requires all keywords to appear. NOT excludes results even if they are found in the same document.</a:t>
            </a:r>
            <a:endParaRPr lang="en-US" sz="1400" dirty="0"/>
          </a:p>
        </p:txBody>
      </p:sp>
      <p:sp>
        <p:nvSpPr>
          <p:cNvPr id="4" name="Footer Placeholder 3">
            <a:extLst>
              <a:ext uri="{FF2B5EF4-FFF2-40B4-BE49-F238E27FC236}">
                <a16:creationId xmlns:a16="http://schemas.microsoft.com/office/drawing/2014/main" id="{9E240392-A694-442C-9B19-07DC4624DF0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592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Communication Channels (1 of 6)</a:t>
            </a:r>
          </a:p>
        </p:txBody>
      </p:sp>
      <p:sp>
        <p:nvSpPr>
          <p:cNvPr id="9" name="Content Placeholder 8">
            <a:extLst>
              <a:ext uri="{FF2B5EF4-FFF2-40B4-BE49-F238E27FC236}">
                <a16:creationId xmlns:a16="http://schemas.microsoft.com/office/drawing/2014/main" id="{B3783E1D-47D3-4029-87C5-19736AE05244}"/>
              </a:ext>
            </a:extLst>
          </p:cNvPr>
          <p:cNvSpPr>
            <a:spLocks noGrp="1"/>
          </p:cNvSpPr>
          <p:nvPr>
            <p:ph idx="1"/>
          </p:nvPr>
        </p:nvSpPr>
        <p:spPr/>
        <p:txBody>
          <a:bodyPr>
            <a:normAutofit/>
          </a:bodyPr>
          <a:lstStyle/>
          <a:p>
            <a:r>
              <a:rPr lang="en-US" dirty="0"/>
              <a:t>Social networking</a:t>
            </a:r>
          </a:p>
          <a:p>
            <a:pPr lvl="1"/>
            <a:r>
              <a:rPr lang="en-US" dirty="0"/>
              <a:t>Sites such as Facebook, Twitter, and LinkedIn have gained enormous popularity</a:t>
            </a:r>
          </a:p>
          <a:p>
            <a:pPr lvl="1"/>
            <a:r>
              <a:rPr lang="en-US" dirty="0"/>
              <a:t>Allows one to connect to an extended network</a:t>
            </a:r>
          </a:p>
          <a:p>
            <a:r>
              <a:rPr lang="en-US" dirty="0"/>
              <a:t>Forums</a:t>
            </a:r>
          </a:p>
          <a:p>
            <a:pPr lvl="1"/>
            <a:r>
              <a:rPr lang="en-US" dirty="0"/>
              <a:t>Offer online discussions addressing many subjects</a:t>
            </a:r>
          </a:p>
          <a:p>
            <a:pPr lvl="1"/>
            <a:r>
              <a:rPr lang="en-US" dirty="0"/>
              <a:t>Individuals can tap into the knowledge and opinions of others in a large online community </a:t>
            </a:r>
          </a:p>
          <a:p>
            <a:endParaRPr lang="en-US" dirty="0"/>
          </a:p>
        </p:txBody>
      </p:sp>
      <p:sp>
        <p:nvSpPr>
          <p:cNvPr id="4" name="Footer Placeholder 3">
            <a:extLst>
              <a:ext uri="{FF2B5EF4-FFF2-40B4-BE49-F238E27FC236}">
                <a16:creationId xmlns:a16="http://schemas.microsoft.com/office/drawing/2014/main" id="{A8FAC87E-BF84-491C-9D74-DFE8E64F565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774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Communication Channels (2 of 6)</a:t>
            </a:r>
          </a:p>
        </p:txBody>
      </p:sp>
      <p:sp>
        <p:nvSpPr>
          <p:cNvPr id="7" name="Rectangle 6">
            <a:extLst>
              <a:ext uri="{FF2B5EF4-FFF2-40B4-BE49-F238E27FC236}">
                <a16:creationId xmlns:a16="http://schemas.microsoft.com/office/drawing/2014/main" id="{6688C4C8-67D9-4F02-90AE-27AE1FF10B65}"/>
              </a:ext>
            </a:extLst>
          </p:cNvPr>
          <p:cNvSpPr/>
          <p:nvPr/>
        </p:nvSpPr>
        <p:spPr>
          <a:xfrm>
            <a:off x="1374786" y="5456074"/>
            <a:ext cx="6858000" cy="677108"/>
          </a:xfrm>
          <a:prstGeom prst="rect">
            <a:avLst/>
          </a:prstGeom>
        </p:spPr>
        <p:txBody>
          <a:bodyPr wrap="square">
            <a:spAutoFit/>
          </a:bodyPr>
          <a:lstStyle/>
          <a:p>
            <a:r>
              <a:rPr lang="en-US" sz="1400" b="1" dirty="0"/>
              <a:t>FIGURE D-4 </a:t>
            </a:r>
            <a:r>
              <a:rPr lang="en-US" sz="1400" dirty="0"/>
              <a:t>Google Groups allows you to participate in numerous discussion groups on every imaginable topic and to create new groups.</a:t>
            </a:r>
          </a:p>
          <a:p>
            <a:r>
              <a:rPr lang="en-US" sz="1000" dirty="0"/>
              <a:t>Source: https://groups.google.com</a:t>
            </a:r>
          </a:p>
        </p:txBody>
      </p:sp>
      <p:sp>
        <p:nvSpPr>
          <p:cNvPr id="4" name="Footer Placeholder 3">
            <a:extLst>
              <a:ext uri="{FF2B5EF4-FFF2-40B4-BE49-F238E27FC236}">
                <a16:creationId xmlns:a16="http://schemas.microsoft.com/office/drawing/2014/main" id="{A8FAC87E-BF84-491C-9D74-DFE8E64F5651}"/>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a:extLst>
              <a:ext uri="{FF2B5EF4-FFF2-40B4-BE49-F238E27FC236}">
                <a16:creationId xmlns:a16="http://schemas.microsoft.com/office/drawing/2014/main" id="{9233CE11-827B-469D-A301-0ED8348999CA}"/>
              </a:ext>
            </a:extLst>
          </p:cNvPr>
          <p:cNvPicPr>
            <a:picLocks noChangeAspect="1"/>
          </p:cNvPicPr>
          <p:nvPr/>
        </p:nvPicPr>
        <p:blipFill>
          <a:blip r:embed="rId3"/>
          <a:stretch>
            <a:fillRect/>
          </a:stretch>
        </p:blipFill>
        <p:spPr>
          <a:xfrm>
            <a:off x="2362200" y="1480944"/>
            <a:ext cx="5429113" cy="3861323"/>
          </a:xfrm>
          <a:prstGeom prst="rect">
            <a:avLst/>
          </a:prstGeom>
        </p:spPr>
      </p:pic>
    </p:spTree>
    <p:extLst>
      <p:ext uri="{BB962C8B-B14F-4D97-AF65-F5344CB8AC3E}">
        <p14:creationId xmlns:p14="http://schemas.microsoft.com/office/powerpoint/2010/main" val="381261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Communication Channels (3 of 6)</a:t>
            </a:r>
          </a:p>
        </p:txBody>
      </p:sp>
      <p:sp>
        <p:nvSpPr>
          <p:cNvPr id="4" name="Content Placeholder 3"/>
          <p:cNvSpPr>
            <a:spLocks noGrp="1"/>
          </p:cNvSpPr>
          <p:nvPr>
            <p:ph idx="1"/>
          </p:nvPr>
        </p:nvSpPr>
        <p:spPr/>
        <p:txBody>
          <a:bodyPr/>
          <a:lstStyle/>
          <a:p>
            <a:r>
              <a:rPr lang="en-US" dirty="0"/>
              <a:t>Newsletters, blogs, podcasts, and videos</a:t>
            </a:r>
          </a:p>
          <a:p>
            <a:pPr lvl="1"/>
            <a:r>
              <a:rPr lang="en-US" dirty="0"/>
              <a:t>Many online magazines offer free email newsletters</a:t>
            </a:r>
          </a:p>
          <a:p>
            <a:pPr lvl="1"/>
            <a:r>
              <a:rPr lang="en-US" dirty="0"/>
              <a:t>Blogs: web-based, logs or journals</a:t>
            </a:r>
          </a:p>
          <a:p>
            <a:pPr lvl="1"/>
            <a:r>
              <a:rPr lang="en-US" dirty="0"/>
              <a:t>Podcast: audio blog</a:t>
            </a:r>
          </a:p>
          <a:p>
            <a:pPr lvl="1"/>
            <a:r>
              <a:rPr lang="en-US" dirty="0"/>
              <a:t>Online video services</a:t>
            </a:r>
          </a:p>
          <a:p>
            <a:pPr lvl="2"/>
            <a:r>
              <a:rPr lang="en-US" dirty="0"/>
              <a:t>Example: YouTube</a:t>
            </a:r>
          </a:p>
        </p:txBody>
      </p:sp>
      <p:sp>
        <p:nvSpPr>
          <p:cNvPr id="5" name="Footer Placeholder 4">
            <a:extLst>
              <a:ext uri="{FF2B5EF4-FFF2-40B4-BE49-F238E27FC236}">
                <a16:creationId xmlns:a16="http://schemas.microsoft.com/office/drawing/2014/main" id="{AEA2B1CD-B16D-443D-A474-82C4E76D65A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338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Communication Channels (4 of 6)</a:t>
            </a:r>
          </a:p>
        </p:txBody>
      </p:sp>
      <p:pic>
        <p:nvPicPr>
          <p:cNvPr id="7" name="Picture 6" descr="FIGURE D-5 Inside offers numerous free newsletters.&#10;&#10;Image displays a screenshot of IT newsletters accessed through the Inside website. ">
            <a:extLst>
              <a:ext uri="{FF2B5EF4-FFF2-40B4-BE49-F238E27FC236}">
                <a16:creationId xmlns:a16="http://schemas.microsoft.com/office/drawing/2014/main" id="{2EEA0CB9-D6D8-43A7-89C4-3ED58615C13E}"/>
              </a:ext>
            </a:extLst>
          </p:cNvPr>
          <p:cNvPicPr>
            <a:picLocks noChangeAspect="1"/>
          </p:cNvPicPr>
          <p:nvPr/>
        </p:nvPicPr>
        <p:blipFill>
          <a:blip r:embed="rId3"/>
          <a:stretch>
            <a:fillRect/>
          </a:stretch>
        </p:blipFill>
        <p:spPr>
          <a:xfrm>
            <a:off x="1941188" y="1828800"/>
            <a:ext cx="4942536" cy="3525346"/>
          </a:xfrm>
          <a:prstGeom prst="rect">
            <a:avLst/>
          </a:prstGeom>
        </p:spPr>
      </p:pic>
      <p:sp>
        <p:nvSpPr>
          <p:cNvPr id="8" name="Rectangle 7">
            <a:extLst>
              <a:ext uri="{FF2B5EF4-FFF2-40B4-BE49-F238E27FC236}">
                <a16:creationId xmlns:a16="http://schemas.microsoft.com/office/drawing/2014/main" id="{D74611B2-9619-4EE1-81DC-65C29604E808}"/>
              </a:ext>
            </a:extLst>
          </p:cNvPr>
          <p:cNvSpPr/>
          <p:nvPr/>
        </p:nvSpPr>
        <p:spPr>
          <a:xfrm>
            <a:off x="2126456" y="5575973"/>
            <a:ext cx="4572000" cy="461665"/>
          </a:xfrm>
          <a:prstGeom prst="rect">
            <a:avLst/>
          </a:prstGeom>
        </p:spPr>
        <p:txBody>
          <a:bodyPr>
            <a:spAutoFit/>
          </a:bodyPr>
          <a:lstStyle/>
          <a:p>
            <a:r>
              <a:rPr lang="en-US" sz="1400" b="1" dirty="0"/>
              <a:t>FIGURE D-5 </a:t>
            </a:r>
            <a:r>
              <a:rPr lang="en-US" sz="1400" dirty="0"/>
              <a:t>Inside offers numerous free newsletters.</a:t>
            </a:r>
          </a:p>
          <a:p>
            <a:r>
              <a:rPr lang="en-US" sz="1000" dirty="0"/>
              <a:t>Source: http://www.inside.com</a:t>
            </a:r>
          </a:p>
        </p:txBody>
      </p:sp>
      <p:sp>
        <p:nvSpPr>
          <p:cNvPr id="5" name="Footer Placeholder 4">
            <a:extLst>
              <a:ext uri="{FF2B5EF4-FFF2-40B4-BE49-F238E27FC236}">
                <a16:creationId xmlns:a16="http://schemas.microsoft.com/office/drawing/2014/main" id="{AEA2B1CD-B16D-443D-A474-82C4E76D65A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24034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Communication Channels (5 of 6)</a:t>
            </a:r>
          </a:p>
        </p:txBody>
      </p:sp>
      <p:sp>
        <p:nvSpPr>
          <p:cNvPr id="9" name="Content Placeholder 8"/>
          <p:cNvSpPr>
            <a:spLocks noGrp="1"/>
          </p:cNvSpPr>
          <p:nvPr>
            <p:ph idx="1"/>
          </p:nvPr>
        </p:nvSpPr>
        <p:spPr/>
        <p:txBody>
          <a:bodyPr>
            <a:noAutofit/>
          </a:bodyPr>
          <a:lstStyle/>
          <a:p>
            <a:r>
              <a:rPr lang="en-US" dirty="0"/>
              <a:t>Really Simple Syndication (RSS) Feeds</a:t>
            </a:r>
          </a:p>
          <a:p>
            <a:pPr lvl="1"/>
            <a:r>
              <a:rPr lang="en-US" dirty="0"/>
              <a:t>Older format for publishing frequently updated content to users who subscribe</a:t>
            </a:r>
          </a:p>
          <a:p>
            <a:pPr lvl="1"/>
            <a:r>
              <a:rPr lang="en-US" dirty="0"/>
              <a:t>Feed reader (aggregator): software used to read RSS feed</a:t>
            </a:r>
          </a:p>
          <a:p>
            <a:r>
              <a:rPr lang="en-US" dirty="0"/>
              <a:t>Mailing lists</a:t>
            </a:r>
          </a:p>
          <a:p>
            <a:pPr lvl="1"/>
            <a:r>
              <a:rPr lang="en-US" dirty="0"/>
              <a:t>Provides a forum for people who want to exchange information about specific topics</a:t>
            </a:r>
          </a:p>
          <a:p>
            <a:pPr lvl="1"/>
            <a:r>
              <a:rPr lang="en-US" dirty="0"/>
              <a:t>List server (listserv): directs email to people who subscribe to the mailing list</a:t>
            </a:r>
          </a:p>
          <a:p>
            <a:endParaRPr lang="en-IN" dirty="0"/>
          </a:p>
        </p:txBody>
      </p:sp>
      <p:sp>
        <p:nvSpPr>
          <p:cNvPr id="3" name="Footer Placeholder 2">
            <a:extLst>
              <a:ext uri="{FF2B5EF4-FFF2-40B4-BE49-F238E27FC236}">
                <a16:creationId xmlns:a16="http://schemas.microsoft.com/office/drawing/2014/main" id="{7A886A92-7A34-4439-BB7F-EBD05250C57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4490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2)</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Describe the characteristics of the Internet and the World Wide Web</a:t>
            </a:r>
          </a:p>
          <a:p>
            <a:pPr lvl="1"/>
            <a:r>
              <a:rPr lang="en-US" dirty="0"/>
              <a:t>Plan an Internet search strategy, review your information requirements, use the proper search tools and techniques, evaluate the results, and consider copyright and data integrity issues</a:t>
            </a:r>
          </a:p>
          <a:p>
            <a:pPr lvl="1"/>
            <a:r>
              <a:rPr lang="en-US" dirty="0"/>
              <a:t>Use search engines to locate the information you require</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Communication Channels (6 of 6)</a:t>
            </a:r>
          </a:p>
        </p:txBody>
      </p:sp>
      <p:sp>
        <p:nvSpPr>
          <p:cNvPr id="7" name="Content Placeholder 6"/>
          <p:cNvSpPr>
            <a:spLocks noGrp="1"/>
          </p:cNvSpPr>
          <p:nvPr>
            <p:ph idx="1"/>
          </p:nvPr>
        </p:nvSpPr>
        <p:spPr/>
        <p:txBody>
          <a:bodyPr>
            <a:normAutofit/>
          </a:bodyPr>
          <a:lstStyle/>
          <a:p>
            <a:r>
              <a:rPr lang="en-US" dirty="0"/>
              <a:t>Chat rooms (channels)</a:t>
            </a:r>
          </a:p>
          <a:p>
            <a:pPr lvl="1"/>
            <a:r>
              <a:rPr lang="en-US" dirty="0"/>
              <a:t>Online meeting place where users can interact and converse in real time</a:t>
            </a:r>
          </a:p>
          <a:p>
            <a:pPr lvl="1"/>
            <a:r>
              <a:rPr lang="en-US" dirty="0"/>
              <a:t>Used in conjunction with webinars</a:t>
            </a:r>
          </a:p>
          <a:p>
            <a:r>
              <a:rPr lang="en-US" dirty="0"/>
              <a:t>Instant messaging (IM) and text messaging</a:t>
            </a:r>
          </a:p>
          <a:p>
            <a:pPr lvl="1"/>
            <a:r>
              <a:rPr lang="en-US" dirty="0"/>
              <a:t>Instant messaging allows online users to exchange messages immediately</a:t>
            </a:r>
          </a:p>
          <a:p>
            <a:pPr lvl="1"/>
            <a:r>
              <a:rPr lang="en-US" dirty="0"/>
              <a:t>Texts messages are sent across mobile phones or wireless devices </a:t>
            </a:r>
          </a:p>
          <a:p>
            <a:pPr lvl="1"/>
            <a:endParaRPr lang="en-US" dirty="0"/>
          </a:p>
          <a:p>
            <a:endParaRPr lang="en-IN" dirty="0"/>
          </a:p>
        </p:txBody>
      </p:sp>
      <p:sp>
        <p:nvSpPr>
          <p:cNvPr id="3" name="Footer Placeholder 2">
            <a:extLst>
              <a:ext uri="{FF2B5EF4-FFF2-40B4-BE49-F238E27FC236}">
                <a16:creationId xmlns:a16="http://schemas.microsoft.com/office/drawing/2014/main" id="{75A73E01-77A8-4E4D-B95B-351CA430451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459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2)</a:t>
            </a:r>
          </a:p>
        </p:txBody>
      </p:sp>
      <p:sp>
        <p:nvSpPr>
          <p:cNvPr id="3" name="Text Placeholder 2"/>
          <p:cNvSpPr>
            <a:spLocks noGrp="1"/>
          </p:cNvSpPr>
          <p:nvPr>
            <p:ph idx="1"/>
          </p:nvPr>
        </p:nvSpPr>
        <p:spPr/>
        <p:txBody>
          <a:bodyPr>
            <a:normAutofit/>
          </a:bodyPr>
          <a:lstStyle/>
          <a:p>
            <a:r>
              <a:rPr lang="en-US" dirty="0"/>
              <a:t>The Internet integrates networks on a worldwide scale</a:t>
            </a:r>
          </a:p>
          <a:p>
            <a:pPr lvl="1"/>
            <a:r>
              <a:rPr lang="en-US" dirty="0"/>
              <a:t>Allows access to the World Wide Web</a:t>
            </a:r>
          </a:p>
          <a:p>
            <a:r>
              <a:rPr lang="en-US" dirty="0"/>
              <a:t>An Internet research strategy should use the four-step approach</a:t>
            </a:r>
          </a:p>
          <a:p>
            <a:r>
              <a:rPr lang="en-US" dirty="0"/>
              <a:t>Primary research tool: search engines</a:t>
            </a:r>
          </a:p>
          <a:p>
            <a:endParaRPr lang="en-US" dirty="0"/>
          </a:p>
        </p:txBody>
      </p:sp>
      <p:sp>
        <p:nvSpPr>
          <p:cNvPr id="2" name="Footer Placeholder 1">
            <a:extLst>
              <a:ext uri="{FF2B5EF4-FFF2-40B4-BE49-F238E27FC236}">
                <a16:creationId xmlns:a16="http://schemas.microsoft.com/office/drawing/2014/main" id="{5E2027B4-F7B4-4399-AC0A-DCE565318CB6}"/>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14846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(2 of 2)</a:t>
            </a:r>
          </a:p>
        </p:txBody>
      </p:sp>
      <p:sp>
        <p:nvSpPr>
          <p:cNvPr id="3" name="Text Placeholder 2"/>
          <p:cNvSpPr>
            <a:spLocks noGrp="1"/>
          </p:cNvSpPr>
          <p:nvPr>
            <p:ph idx="1"/>
          </p:nvPr>
        </p:nvSpPr>
        <p:spPr/>
        <p:txBody>
          <a:bodyPr>
            <a:normAutofit/>
          </a:bodyPr>
          <a:lstStyle/>
          <a:p>
            <a:r>
              <a:rPr lang="en-US" dirty="0"/>
              <a:t>Many analysts use social networking as an online tool to expand personal and professional contacts</a:t>
            </a:r>
          </a:p>
          <a:p>
            <a:r>
              <a:rPr lang="en-US" dirty="0"/>
              <a:t>IT professional can use the IT community to research a topic or seek background information</a:t>
            </a:r>
          </a:p>
          <a:p>
            <a:r>
              <a:rPr lang="en-US" dirty="0"/>
              <a:t>Online learning helps IT workers to remain current in their chosen areas</a:t>
            </a:r>
          </a:p>
          <a:p>
            <a:endParaRPr lang="en-US" dirty="0"/>
          </a:p>
        </p:txBody>
      </p:sp>
      <p:sp>
        <p:nvSpPr>
          <p:cNvPr id="2" name="Footer Placeholder 1">
            <a:extLst>
              <a:ext uri="{FF2B5EF4-FFF2-40B4-BE49-F238E27FC236}">
                <a16:creationId xmlns:a16="http://schemas.microsoft.com/office/drawing/2014/main" id="{70812DAF-098F-46A4-AE48-2932BC2B10F4}"/>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457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2)</a:t>
            </a:r>
          </a:p>
        </p:txBody>
      </p:sp>
      <p:sp>
        <p:nvSpPr>
          <p:cNvPr id="16386" name="Text Placeholder 2"/>
          <p:cNvSpPr>
            <a:spLocks noGrp="1"/>
          </p:cNvSpPr>
          <p:nvPr>
            <p:ph idx="1"/>
          </p:nvPr>
        </p:nvSpPr>
        <p:spPr/>
        <p:txBody>
          <a:bodyPr>
            <a:noAutofit/>
          </a:bodyPr>
          <a:lstStyle/>
          <a:p>
            <a:pPr lvl="1"/>
            <a:endParaRPr lang="en-US" dirty="0"/>
          </a:p>
          <a:p>
            <a:pPr lvl="1"/>
            <a:r>
              <a:rPr lang="en-US" dirty="0"/>
              <a:t>Demonstrate advanced search techniques, including Boolean logic and Venn diagrams</a:t>
            </a:r>
          </a:p>
          <a:p>
            <a:pPr lvl="1"/>
            <a:r>
              <a:rPr lang="en-US" dirty="0"/>
              <a:t>Describe Internet communication channels, including social networking, forums, newsletters, blogs, podcasts, videos, webinars, mailing lists, chat rooms, instant messaging, and text messaging</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1699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and the World Wide Web </a:t>
            </a:r>
          </a:p>
        </p:txBody>
      </p:sp>
      <p:sp>
        <p:nvSpPr>
          <p:cNvPr id="19458" name="Text Placeholder 2"/>
          <p:cNvSpPr>
            <a:spLocks noGrp="1"/>
          </p:cNvSpPr>
          <p:nvPr>
            <p:ph idx="1"/>
          </p:nvPr>
        </p:nvSpPr>
        <p:spPr/>
        <p:txBody>
          <a:bodyPr/>
          <a:lstStyle/>
          <a:p>
            <a:r>
              <a:rPr lang="en-US" dirty="0"/>
              <a:t>The Internet </a:t>
            </a:r>
          </a:p>
          <a:p>
            <a:pPr lvl="1"/>
            <a:r>
              <a:rPr lang="en-US" dirty="0"/>
              <a:t>Provides assistance with technical problems </a:t>
            </a:r>
          </a:p>
          <a:p>
            <a:pPr lvl="1"/>
            <a:r>
              <a:rPr lang="en-US" dirty="0"/>
              <a:t>Helps individuals advance their careers</a:t>
            </a:r>
          </a:p>
          <a:p>
            <a:pPr lvl="2"/>
            <a:r>
              <a:rPr lang="en-US" dirty="0"/>
              <a:t>Provides access to training, education, and communication with other IT professionals</a:t>
            </a:r>
          </a:p>
          <a:p>
            <a:pPr lvl="1"/>
            <a:r>
              <a:rPr lang="en-US" dirty="0"/>
              <a:t>Provides access to the World Wide Web </a:t>
            </a:r>
          </a:p>
          <a:p>
            <a:pPr lvl="2"/>
            <a:r>
              <a:rPr lang="en-US" dirty="0"/>
              <a:t>The web contains billions of webpages, which are text and multimedia documents</a:t>
            </a:r>
          </a:p>
          <a:p>
            <a:pPr lvl="2"/>
            <a:r>
              <a:rPr lang="en-US" dirty="0"/>
              <a:t>Web browser: software program that displays webpages delivered by a web server</a:t>
            </a:r>
          </a:p>
        </p:txBody>
      </p:sp>
      <p:sp>
        <p:nvSpPr>
          <p:cNvPr id="3" name="Footer Placeholder 2">
            <a:extLst>
              <a:ext uri="{FF2B5EF4-FFF2-40B4-BE49-F238E27FC236}">
                <a16:creationId xmlns:a16="http://schemas.microsoft.com/office/drawing/2014/main" id="{C2996925-EF07-4741-BD9C-3DBD7BCA45F3}"/>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 Internet Research Strategy (1 of 4)</a:t>
            </a:r>
          </a:p>
        </p:txBody>
      </p:sp>
      <p:sp>
        <p:nvSpPr>
          <p:cNvPr id="19458" name="Text Placeholder 2"/>
          <p:cNvSpPr>
            <a:spLocks noGrp="1"/>
          </p:cNvSpPr>
          <p:nvPr>
            <p:ph idx="1"/>
          </p:nvPr>
        </p:nvSpPr>
        <p:spPr/>
        <p:txBody>
          <a:bodyPr/>
          <a:lstStyle/>
          <a:p>
            <a:r>
              <a:rPr lang="en-US" dirty="0"/>
              <a:t>Four-step plan can be used to navigate efficiently and confidently towards objectives</a:t>
            </a:r>
          </a:p>
          <a:p>
            <a:pPr lvl="1"/>
            <a:r>
              <a:rPr lang="en-US" dirty="0"/>
              <a:t>Review information requirements</a:t>
            </a:r>
          </a:p>
          <a:p>
            <a:pPr lvl="1"/>
            <a:r>
              <a:rPr lang="en-US" dirty="0"/>
              <a:t>Use proper search tools and techniques</a:t>
            </a:r>
          </a:p>
          <a:p>
            <a:pPr lvl="1"/>
            <a:r>
              <a:rPr lang="en-US" dirty="0"/>
              <a:t>Evaluate results</a:t>
            </a:r>
          </a:p>
          <a:p>
            <a:pPr lvl="1"/>
            <a:r>
              <a:rPr lang="en-US" dirty="0"/>
              <a:t>Consider copyright and data integrity issues</a:t>
            </a:r>
          </a:p>
        </p:txBody>
      </p:sp>
      <p:sp>
        <p:nvSpPr>
          <p:cNvPr id="3" name="Footer Placeholder 2">
            <a:extLst>
              <a:ext uri="{FF2B5EF4-FFF2-40B4-BE49-F238E27FC236}">
                <a16:creationId xmlns:a16="http://schemas.microsoft.com/office/drawing/2014/main" id="{CFC7EC27-BA9A-4BFF-B30A-DB1E89113B22}"/>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656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 Internet Research Strategy (2 of 4)</a:t>
            </a:r>
          </a:p>
        </p:txBody>
      </p:sp>
      <p:sp>
        <p:nvSpPr>
          <p:cNvPr id="8" name="Text Placeholder 2"/>
          <p:cNvSpPr>
            <a:spLocks noGrp="1"/>
          </p:cNvSpPr>
          <p:nvPr>
            <p:ph idx="1"/>
          </p:nvPr>
        </p:nvSpPr>
        <p:spPr/>
        <p:txBody>
          <a:bodyPr>
            <a:normAutofit/>
          </a:bodyPr>
          <a:lstStyle/>
          <a:p>
            <a:r>
              <a:rPr lang="en-US" dirty="0"/>
              <a:t>Review information requirements</a:t>
            </a:r>
          </a:p>
          <a:p>
            <a:pPr lvl="1"/>
            <a:r>
              <a:rPr lang="en-US" dirty="0"/>
              <a:t>Understand what is being searched</a:t>
            </a:r>
          </a:p>
          <a:p>
            <a:pPr lvl="1"/>
            <a:r>
              <a:rPr lang="en-US" dirty="0"/>
              <a:t>Think about the topic </a:t>
            </a:r>
          </a:p>
          <a:p>
            <a:r>
              <a:rPr lang="en-US" dirty="0"/>
              <a:t>Use proper search tools and techniques</a:t>
            </a:r>
          </a:p>
          <a:p>
            <a:pPr lvl="1"/>
            <a:r>
              <a:rPr lang="en-US" dirty="0"/>
              <a:t>Decisions need to be made on selecting:</a:t>
            </a:r>
          </a:p>
          <a:p>
            <a:pPr lvl="2"/>
            <a:r>
              <a:rPr lang="en-US" dirty="0"/>
              <a:t>Search engines or subject directories</a:t>
            </a:r>
          </a:p>
          <a:p>
            <a:pPr lvl="2"/>
            <a:r>
              <a:rPr lang="en-US" dirty="0"/>
              <a:t>Commercial sites, IT publications, professional associations, forums, or other areas</a:t>
            </a:r>
          </a:p>
          <a:p>
            <a:pPr lvl="1"/>
            <a:r>
              <a:rPr lang="en-US" dirty="0"/>
              <a:t>Expertise in using Internet tools and resources increases with experience</a:t>
            </a:r>
          </a:p>
        </p:txBody>
      </p:sp>
      <p:sp>
        <p:nvSpPr>
          <p:cNvPr id="3" name="Footer Placeholder 2">
            <a:extLst>
              <a:ext uri="{FF2B5EF4-FFF2-40B4-BE49-F238E27FC236}">
                <a16:creationId xmlns:a16="http://schemas.microsoft.com/office/drawing/2014/main" id="{28CD8862-614D-4A12-BADF-1C1C8623BBD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474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 Internet Research Strategy (3 of 4)</a:t>
            </a:r>
          </a:p>
        </p:txBody>
      </p:sp>
      <p:sp>
        <p:nvSpPr>
          <p:cNvPr id="8" name="Text Placeholder 2"/>
          <p:cNvSpPr>
            <a:spLocks noGrp="1"/>
          </p:cNvSpPr>
          <p:nvPr>
            <p:ph idx="1"/>
          </p:nvPr>
        </p:nvSpPr>
        <p:spPr/>
        <p:txBody>
          <a:bodyPr/>
          <a:lstStyle/>
          <a:p>
            <a:r>
              <a:rPr lang="en-US" dirty="0"/>
              <a:t>Evaluate the results</a:t>
            </a:r>
          </a:p>
          <a:p>
            <a:pPr lvl="1"/>
            <a:r>
              <a:rPr lang="en-US" dirty="0"/>
              <a:t>Ask questions when accessing content</a:t>
            </a:r>
          </a:p>
          <a:p>
            <a:pPr lvl="2"/>
            <a:r>
              <a:rPr lang="en-US" dirty="0"/>
              <a:t>Is the author identifiable and an expert on the subject?</a:t>
            </a:r>
          </a:p>
          <a:p>
            <a:pPr lvl="2"/>
            <a:r>
              <a:rPr lang="en-US" dirty="0"/>
              <a:t>Does the information come from a commercial source that is offering its own solution?</a:t>
            </a:r>
          </a:p>
          <a:p>
            <a:pPr lvl="2"/>
            <a:r>
              <a:rPr lang="en-US" dirty="0"/>
              <a:t>Is the information specific enough? </a:t>
            </a:r>
          </a:p>
          <a:p>
            <a:pPr lvl="2"/>
            <a:r>
              <a:rPr lang="en-US" dirty="0"/>
              <a:t>How old is the information? Is the topic static or dynamic? </a:t>
            </a:r>
          </a:p>
          <a:p>
            <a:pPr lvl="2"/>
            <a:r>
              <a:rPr lang="en-US" dirty="0"/>
              <a:t>Is the information easy to access and navigate?</a:t>
            </a:r>
          </a:p>
        </p:txBody>
      </p:sp>
      <p:sp>
        <p:nvSpPr>
          <p:cNvPr id="3" name="Footer Placeholder 2">
            <a:extLst>
              <a:ext uri="{FF2B5EF4-FFF2-40B4-BE49-F238E27FC236}">
                <a16:creationId xmlns:a16="http://schemas.microsoft.com/office/drawing/2014/main" id="{81AA76B1-1C4B-46F9-A17E-1B0080D2A3BE}"/>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4841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 Internet Research Strategy (4 of 4)</a:t>
            </a:r>
          </a:p>
        </p:txBody>
      </p:sp>
      <p:sp>
        <p:nvSpPr>
          <p:cNvPr id="8" name="Text Placeholder 2"/>
          <p:cNvSpPr>
            <a:spLocks noGrp="1"/>
          </p:cNvSpPr>
          <p:nvPr>
            <p:ph idx="1"/>
          </p:nvPr>
        </p:nvSpPr>
        <p:spPr/>
        <p:txBody>
          <a:bodyPr/>
          <a:lstStyle/>
          <a:p>
            <a:r>
              <a:rPr lang="en-US" dirty="0"/>
              <a:t>Consider copyright and data integrity issues</a:t>
            </a:r>
          </a:p>
          <a:p>
            <a:pPr lvl="1"/>
            <a:r>
              <a:rPr lang="en-US" dirty="0"/>
              <a:t>Before copying or downloading search results, ensure that:</a:t>
            </a:r>
          </a:p>
          <a:p>
            <a:pPr lvl="2"/>
            <a:r>
              <a:rPr lang="en-US" dirty="0"/>
              <a:t>Material can legally be used</a:t>
            </a:r>
          </a:p>
          <a:p>
            <a:pPr lvl="2"/>
            <a:r>
              <a:rPr lang="en-US" dirty="0"/>
              <a:t>Content is free of threats</a:t>
            </a:r>
          </a:p>
          <a:p>
            <a:pPr lvl="2"/>
            <a:endParaRPr lang="en-US" dirty="0"/>
          </a:p>
        </p:txBody>
      </p:sp>
      <p:sp>
        <p:nvSpPr>
          <p:cNvPr id="3" name="Footer Placeholder 2">
            <a:extLst>
              <a:ext uri="{FF2B5EF4-FFF2-40B4-BE49-F238E27FC236}">
                <a16:creationId xmlns:a16="http://schemas.microsoft.com/office/drawing/2014/main" id="{EB1EC751-B445-449F-9BBF-00CD124EB589}"/>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580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Engines (1 of 6)</a:t>
            </a:r>
          </a:p>
        </p:txBody>
      </p:sp>
      <p:sp>
        <p:nvSpPr>
          <p:cNvPr id="5" name="Content Placeholder 4"/>
          <p:cNvSpPr>
            <a:spLocks noGrp="1"/>
          </p:cNvSpPr>
          <p:nvPr>
            <p:ph idx="1"/>
          </p:nvPr>
        </p:nvSpPr>
        <p:spPr/>
        <p:txBody>
          <a:bodyPr>
            <a:noAutofit/>
          </a:bodyPr>
          <a:lstStyle/>
          <a:p>
            <a:r>
              <a:rPr lang="en-US" dirty="0"/>
              <a:t>Search engine: uses key words to locate information on the Internet</a:t>
            </a:r>
          </a:p>
          <a:p>
            <a:pPr lvl="1"/>
            <a:r>
              <a:rPr lang="en-US" dirty="0"/>
              <a:t>Workhorses of information gathering </a:t>
            </a:r>
          </a:p>
          <a:p>
            <a:r>
              <a:rPr lang="en-US" dirty="0"/>
              <a:t>Meta-search engine: applies multiple search engines simultaneously</a:t>
            </a:r>
          </a:p>
          <a:p>
            <a:endParaRPr lang="en-IN" dirty="0"/>
          </a:p>
        </p:txBody>
      </p:sp>
      <p:sp>
        <p:nvSpPr>
          <p:cNvPr id="3" name="Footer Placeholder 2">
            <a:extLst>
              <a:ext uri="{FF2B5EF4-FFF2-40B4-BE49-F238E27FC236}">
                <a16:creationId xmlns:a16="http://schemas.microsoft.com/office/drawing/2014/main" id="{1DB4A877-9EF9-4D40-926A-59193B7FB950}"/>
              </a:ext>
            </a:extLst>
          </p:cNvPr>
          <p:cNvSpPr>
            <a:spLocks noGrp="1"/>
          </p:cNvSpPr>
          <p:nvPr>
            <p:ph type="ftr" sz="quarter" idx="11"/>
          </p:nvPr>
        </p:nvSpPr>
        <p:spPr/>
        <p:txBody>
          <a:bodyPr/>
          <a:lstStyle/>
          <a:p>
            <a:pPr lvl="0"/>
            <a:r>
              <a:rPr lang="en-US" noProof="0"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2867052"/>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2153</Words>
  <Application>Microsoft Office PowerPoint</Application>
  <PresentationFormat>On-screen Show (4:3)</PresentationFormat>
  <Paragraphs>162</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Brand_PPT_Template_SIMPLIFIED_SD</vt:lpstr>
      <vt:lpstr>Toolkit D </vt:lpstr>
      <vt:lpstr>Learning Objectives (1 of 2)</vt:lpstr>
      <vt:lpstr>Learning Objectives (2 of 2)</vt:lpstr>
      <vt:lpstr>The Internet and the World Wide Web </vt:lpstr>
      <vt:lpstr>Planning an Internet Research Strategy (1 of 4)</vt:lpstr>
      <vt:lpstr>Planning an Internet Research Strategy (2 of 4)</vt:lpstr>
      <vt:lpstr>Planning an Internet Research Strategy (3 of 4)</vt:lpstr>
      <vt:lpstr>Planning an Internet Research Strategy (4 of 4)</vt:lpstr>
      <vt:lpstr>Search Engines (1 of 6)</vt:lpstr>
      <vt:lpstr>Search Engines (2 of 6)</vt:lpstr>
      <vt:lpstr>Search Engines (3 of 6)</vt:lpstr>
      <vt:lpstr>Search Engines (4 of 6)</vt:lpstr>
      <vt:lpstr>Search Engines (5 of 6)</vt:lpstr>
      <vt:lpstr>Search Engines (6 of 6)</vt:lpstr>
      <vt:lpstr>Internet Communication Channels (1 of 6)</vt:lpstr>
      <vt:lpstr>Internet Communication Channels (2 of 6)</vt:lpstr>
      <vt:lpstr>Internet Communication Channels (3 of 6)</vt:lpstr>
      <vt:lpstr>Internet Communication Channels (4 of 6)</vt:lpstr>
      <vt:lpstr>Internet Communication Channels (5 of 6)</vt:lpstr>
      <vt:lpstr>Internet Communication Channels (6 of 6)</vt:lpstr>
      <vt:lpstr>Summary (1 of 2)</vt:lpstr>
      <vt:lpstr>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2019-05-14T15:55:48Z</dcterms:created>
  <dcterms:modified xsi:type="dcterms:W3CDTF">2019-06-18T17:33:16Z</dcterms:modified>
</cp:coreProperties>
</file>