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56" r:id="rId4"/>
    <p:sldId id="261" r:id="rId5"/>
    <p:sldId id="342" r:id="rId6"/>
    <p:sldId id="344" r:id="rId7"/>
    <p:sldId id="345" r:id="rId8"/>
    <p:sldId id="335" r:id="rId9"/>
    <p:sldId id="349" r:id="rId10"/>
    <p:sldId id="350" r:id="rId11"/>
    <p:sldId id="347" r:id="rId12"/>
    <p:sldId id="351" r:id="rId13"/>
    <p:sldId id="352" r:id="rId14"/>
    <p:sldId id="324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2A3"/>
    <a:srgbClr val="98DFBB"/>
    <a:srgbClr val="9AD3E9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94"/>
  </p:normalViewPr>
  <p:slideViewPr>
    <p:cSldViewPr>
      <p:cViewPr>
        <p:scale>
          <a:sx n="173" d="100"/>
          <a:sy n="173" d="100"/>
        </p:scale>
        <p:origin x="584" y="14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손승재" userId="5e324ebc-f6a6-4e49-8d57-ae22841c7b20" providerId="ADAL" clId="{DFB78D75-4AC1-9C46-840C-D270D620979B}"/>
    <pc:docChg chg="undo custSel modSld">
      <pc:chgData name="손승재" userId="5e324ebc-f6a6-4e49-8d57-ae22841c7b20" providerId="ADAL" clId="{DFB78D75-4AC1-9C46-840C-D270D620979B}" dt="2024-01-10T06:21:36.415" v="3" actId="14100"/>
      <pc:docMkLst>
        <pc:docMk/>
      </pc:docMkLst>
      <pc:sldChg chg="modSp mod">
        <pc:chgData name="손승재" userId="5e324ebc-f6a6-4e49-8d57-ae22841c7b20" providerId="ADAL" clId="{DFB78D75-4AC1-9C46-840C-D270D620979B}" dt="2024-01-10T06:19:22.640" v="1" actId="1076"/>
        <pc:sldMkLst>
          <pc:docMk/>
          <pc:sldMk cId="3058541825" sldId="351"/>
        </pc:sldMkLst>
        <pc:spChg chg="mod">
          <ac:chgData name="손승재" userId="5e324ebc-f6a6-4e49-8d57-ae22841c7b20" providerId="ADAL" clId="{DFB78D75-4AC1-9C46-840C-D270D620979B}" dt="2024-01-10T06:19:22.640" v="1" actId="1076"/>
          <ac:spMkLst>
            <pc:docMk/>
            <pc:sldMk cId="3058541825" sldId="351"/>
            <ac:spMk id="11" creationId="{B6C61CD2-DA23-F03D-D832-9D105809A96E}"/>
          </ac:spMkLst>
        </pc:spChg>
      </pc:sldChg>
      <pc:sldChg chg="modSp mod">
        <pc:chgData name="손승재" userId="5e324ebc-f6a6-4e49-8d57-ae22841c7b20" providerId="ADAL" clId="{DFB78D75-4AC1-9C46-840C-D270D620979B}" dt="2024-01-10T06:21:36.415" v="3" actId="14100"/>
        <pc:sldMkLst>
          <pc:docMk/>
          <pc:sldMk cId="21853152" sldId="352"/>
        </pc:sldMkLst>
        <pc:picChg chg="mod">
          <ac:chgData name="손승재" userId="5e324ebc-f6a6-4e49-8d57-ae22841c7b20" providerId="ADAL" clId="{DFB78D75-4AC1-9C46-840C-D270D620979B}" dt="2024-01-10T06:21:36.415" v="3" actId="14100"/>
          <ac:picMkLst>
            <pc:docMk/>
            <pc:sldMk cId="21853152" sldId="352"/>
            <ac:picMk id="2" creationId="{0B3263DD-B9F8-99AE-CB84-81220601B46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2024. 1. 10.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481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70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3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78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18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19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12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16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93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3200" dirty="0">
                <a:ea typeface="맑은 고딕" pitchFamily="50" charset="-127"/>
              </a:rPr>
              <a:t>STT(Speech To Text)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2024.01.10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B21DF-BE17-9474-B924-30CE855BEA62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5B2FE66-A5F4-0541-0DE3-CE39374734D0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4">
              <a:extLst>
                <a:ext uri="{FF2B5EF4-FFF2-40B4-BE49-F238E27FC236}">
                  <a16:creationId xmlns:a16="http://schemas.microsoft.com/office/drawing/2014/main" id="{FF22E783-B96C-3AE8-CB35-A9FE7964C670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ctangle 358">
            <a:extLst>
              <a:ext uri="{FF2B5EF4-FFF2-40B4-BE49-F238E27FC236}">
                <a16:creationId xmlns:a16="http://schemas.microsoft.com/office/drawing/2014/main" id="{25C24046-79D0-21AE-54D1-9DF44A41F191}"/>
              </a:ext>
            </a:extLst>
          </p:cNvPr>
          <p:cNvSpPr/>
          <p:nvPr/>
        </p:nvSpPr>
        <p:spPr>
          <a:xfrm>
            <a:off x="1187624" y="441832"/>
            <a:ext cx="539299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Samll</a:t>
            </a:r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Model</a:t>
            </a:r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CLI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97D9D-48C1-1C54-3D8B-A6C159E933AF}"/>
              </a:ext>
            </a:extLst>
          </p:cNvPr>
          <p:cNvSpPr txBox="1"/>
          <p:nvPr/>
        </p:nvSpPr>
        <p:spPr>
          <a:xfrm>
            <a:off x="4205936" y="936326"/>
            <a:ext cx="4627658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/>
              <a:t>[00:57.620 --&gt; 01:18.620]  </a:t>
            </a:r>
            <a:r>
              <a:rPr lang="ko-KR" altLang="en-US" sz="600" dirty="0" err="1"/>
              <a:t>멀티팩으로</a:t>
            </a:r>
            <a:r>
              <a:rPr lang="ko-KR" altLang="en-US" sz="600" dirty="0"/>
              <a:t> 바꿨습니다 동호의 아이콘으로 뜨니까 단번에 갑니다 </a:t>
            </a:r>
            <a:r>
              <a:rPr lang="ko-KR" altLang="en-US" sz="600" dirty="0" err="1"/>
              <a:t>멀티팩</a:t>
            </a:r>
            <a:r>
              <a:rPr lang="ko-KR" altLang="en-US" sz="600" dirty="0"/>
              <a:t> 아이콘으로 단번에</a:t>
            </a:r>
          </a:p>
          <a:p>
            <a:r>
              <a:rPr lang="ko-KR" altLang="en-US" sz="600" dirty="0"/>
              <a:t>[01:18.620 --&gt; 01:34.620]  많은 한국인들의 위가 </a:t>
            </a:r>
            <a:r>
              <a:rPr lang="ko-KR" altLang="en-US" sz="600" dirty="0" err="1"/>
              <a:t>헬리코박터</a:t>
            </a:r>
            <a:r>
              <a:rPr lang="ko-KR" altLang="en-US" sz="600" dirty="0"/>
              <a:t> </a:t>
            </a:r>
            <a:r>
              <a:rPr lang="ko-KR" altLang="en-US" sz="600" dirty="0" err="1"/>
              <a:t>파일로리균에</a:t>
            </a:r>
            <a:r>
              <a:rPr lang="ko-KR" altLang="en-US" sz="600" dirty="0"/>
              <a:t> 또 </a:t>
            </a:r>
            <a:r>
              <a:rPr lang="ko-KR" altLang="en-US" sz="600" dirty="0" err="1">
                <a:solidFill>
                  <a:srgbClr val="FF0000"/>
                </a:solidFill>
              </a:rPr>
              <a:t>출돼</a:t>
            </a:r>
            <a:r>
              <a:rPr lang="ko-KR" altLang="en-US" sz="600" dirty="0"/>
              <a:t> 있습니다 위에 있는 참 </a:t>
            </a:r>
            <a:r>
              <a:rPr lang="ko-KR" altLang="en-US" sz="600" dirty="0" err="1">
                <a:solidFill>
                  <a:srgbClr val="FF0000"/>
                </a:solidFill>
              </a:rPr>
              <a:t>보약</a:t>
            </a:r>
            <a:r>
              <a:rPr lang="ko-KR" altLang="en-US" sz="600" dirty="0" err="1"/>
              <a:t>한</a:t>
            </a:r>
            <a:r>
              <a:rPr lang="ko-KR" altLang="en-US" sz="600" dirty="0"/>
              <a:t> 기운이죠</a:t>
            </a:r>
          </a:p>
          <a:p>
            <a:r>
              <a:rPr lang="ko-KR" altLang="en-US" sz="600" dirty="0"/>
              <a:t>[01:34.620 --&gt; 01:41.620]  지금 당신은 어떻습니까? 위까지 생각한 발효</a:t>
            </a:r>
            <a:r>
              <a:rPr lang="ko-KR" altLang="en-US" sz="600" dirty="0">
                <a:solidFill>
                  <a:srgbClr val="FF0000"/>
                </a:solidFill>
              </a:rPr>
              <a:t>유</a:t>
            </a:r>
          </a:p>
          <a:p>
            <a:r>
              <a:rPr lang="ko-KR" altLang="en-US" sz="600" dirty="0"/>
              <a:t>[01:41.620 --&gt; 01:45.620]  </a:t>
            </a:r>
            <a:r>
              <a:rPr lang="ko-KR" altLang="en-US" sz="600" dirty="0" err="1"/>
              <a:t>헬리코박터</a:t>
            </a:r>
            <a:r>
              <a:rPr lang="ko-KR" altLang="en-US" sz="600" dirty="0"/>
              <a:t> </a:t>
            </a:r>
            <a:r>
              <a:rPr lang="ko-KR" altLang="en-US" sz="600" dirty="0">
                <a:solidFill>
                  <a:srgbClr val="FF0000"/>
                </a:solidFill>
              </a:rPr>
              <a:t>프로젝트 </a:t>
            </a:r>
            <a:r>
              <a:rPr lang="ko-KR" altLang="en-US" sz="600" dirty="0" err="1">
                <a:solidFill>
                  <a:srgbClr val="FF0000"/>
                </a:solidFill>
              </a:rPr>
              <a:t>will</a:t>
            </a:r>
            <a:endParaRPr lang="ko-KR" altLang="en-US" sz="600" dirty="0">
              <a:solidFill>
                <a:srgbClr val="FF0000"/>
              </a:solidFill>
            </a:endParaRPr>
          </a:p>
          <a:p>
            <a:r>
              <a:rPr lang="ko-KR" altLang="en-US" sz="600" dirty="0"/>
              <a:t>[01:45.620 --&gt; 01:53.620]  저 </a:t>
            </a:r>
            <a:r>
              <a:rPr lang="ko-KR" altLang="en-US" sz="600" dirty="0" err="1"/>
              <a:t>멀티팩으로</a:t>
            </a:r>
            <a:r>
              <a:rPr lang="ko-KR" altLang="en-US" sz="600" dirty="0"/>
              <a:t> 바꿨습니다 동호의 아이콘으로 뜨니까 단번에 갑니다 </a:t>
            </a:r>
            <a:r>
              <a:rPr lang="ko-KR" altLang="en-US" sz="600" dirty="0" err="1"/>
              <a:t>멀티팩</a:t>
            </a:r>
            <a:r>
              <a:rPr lang="ko-KR" altLang="en-US" sz="600" dirty="0"/>
              <a:t> 아이콘으로 단번에</a:t>
            </a:r>
          </a:p>
          <a:p>
            <a:r>
              <a:rPr lang="ko-KR" altLang="en-US" sz="600" dirty="0"/>
              <a:t>[01:53.620 --&gt; 01:55.620]  이메일</a:t>
            </a:r>
          </a:p>
          <a:p>
            <a:r>
              <a:rPr lang="ko-KR" altLang="en-US" sz="600" dirty="0"/>
              <a:t>[01:55.620 --&gt; 02:01.620]  꼭 물어보세요 </a:t>
            </a:r>
            <a:r>
              <a:rPr lang="ko-KR" altLang="en-US" sz="600" dirty="0" err="1"/>
              <a:t>멀티팩</a:t>
            </a:r>
            <a:r>
              <a:rPr lang="ko-KR" altLang="en-US" sz="600" dirty="0"/>
              <a:t> 되죠 </a:t>
            </a:r>
            <a:r>
              <a:rPr lang="ko-KR" altLang="en-US" sz="600" dirty="0" err="1"/>
              <a:t>라고</a:t>
            </a:r>
            <a:r>
              <a:rPr lang="ko-KR" altLang="en-US" sz="600" dirty="0"/>
              <a:t> 단번에</a:t>
            </a:r>
          </a:p>
          <a:p>
            <a:r>
              <a:rPr lang="ko-KR" altLang="en-US" sz="600" dirty="0"/>
              <a:t>[02:02.620 --&gt; 02:04.620]  대한민국 경제</a:t>
            </a:r>
            <a:r>
              <a:rPr lang="ko-KR" altLang="en-US" sz="600" dirty="0">
                <a:solidFill>
                  <a:srgbClr val="FF0000"/>
                </a:solidFill>
              </a:rPr>
              <a:t>인</a:t>
            </a:r>
          </a:p>
          <a:p>
            <a:r>
              <a:rPr lang="ko-KR" altLang="en-US" sz="600" dirty="0"/>
              <a:t>[02:05.620 --&gt; 02:07.620]  대한민국 </a:t>
            </a:r>
            <a:r>
              <a:rPr lang="ko-KR" altLang="en-US" sz="600" dirty="0">
                <a:solidFill>
                  <a:srgbClr val="FF0000"/>
                </a:solidFill>
              </a:rPr>
              <a:t>정시</a:t>
            </a:r>
            <a:r>
              <a:rPr lang="ko-KR" altLang="en-US" sz="600" dirty="0"/>
              <a:t>야</a:t>
            </a:r>
          </a:p>
          <a:p>
            <a:r>
              <a:rPr lang="ko-KR" altLang="en-US" sz="600" dirty="0"/>
              <a:t>[02:08.620 --&gt; 02:12.620]  달리는 말처럼 힘차게 뛰어보자</a:t>
            </a:r>
          </a:p>
          <a:p>
            <a:r>
              <a:rPr lang="ko-KR" altLang="en-US" sz="600" dirty="0"/>
              <a:t>[02:13.620 --&gt; 02:15.620]  </a:t>
            </a:r>
            <a:r>
              <a:rPr lang="ko-KR" altLang="en-US" sz="600" dirty="0" err="1"/>
              <a:t>겔놈</a:t>
            </a:r>
            <a:r>
              <a:rPr lang="ko-KR" altLang="en-US" sz="600" dirty="0"/>
              <a:t> 코리아</a:t>
            </a:r>
          </a:p>
          <a:p>
            <a:r>
              <a:rPr lang="ko-KR" altLang="en-US" sz="600" dirty="0"/>
              <a:t>[02:16.620 --&gt; 02:19.620]  당신의 경제도 뛰고 있습니까?</a:t>
            </a:r>
          </a:p>
          <a:p>
            <a:r>
              <a:rPr lang="ko-KR" altLang="en-US" sz="600" dirty="0"/>
              <a:t>[02:20.620 --&gt; 02:23.620]  본 법정이 진실을 데리고 있는</a:t>
            </a:r>
          </a:p>
          <a:p>
            <a:r>
              <a:rPr lang="ko-KR" altLang="en-US" sz="600" dirty="0"/>
              <a:t>[02:24.620 --&gt; 02:30.620]  홍승기 변호사는 영화 배우로서 또 하나의 삶을 살고 계십니다</a:t>
            </a:r>
          </a:p>
          <a:p>
            <a:r>
              <a:rPr lang="ko-KR" altLang="en-US" sz="600" dirty="0"/>
              <a:t>[02:34.620 --&gt; 02:41.620]  자산관리는 플랜 마스터에 </a:t>
            </a:r>
            <a:r>
              <a:rPr lang="ko-KR" altLang="en-US" sz="600" dirty="0" err="1">
                <a:solidFill>
                  <a:srgbClr val="FF0000"/>
                </a:solidFill>
              </a:rPr>
              <a:t>맞기시고</a:t>
            </a:r>
            <a:r>
              <a:rPr lang="ko-KR" altLang="en-US" sz="600" dirty="0"/>
              <a:t> 당신은 인생에 투자하십시오</a:t>
            </a:r>
          </a:p>
          <a:p>
            <a:r>
              <a:rPr lang="ko-KR" altLang="en-US" sz="600" dirty="0"/>
              <a:t>[02:41.620 --&gt; 02:44.620]  </a:t>
            </a:r>
            <a:r>
              <a:rPr lang="ko-KR" altLang="en-US" sz="600" dirty="0" err="1">
                <a:solidFill>
                  <a:srgbClr val="FF0000"/>
                </a:solidFill>
              </a:rPr>
              <a:t>깊이가다른</a:t>
            </a:r>
            <a:r>
              <a:rPr lang="ko-KR" altLang="en-US" sz="600" dirty="0"/>
              <a:t> 종합 자산관리</a:t>
            </a:r>
          </a:p>
          <a:p>
            <a:r>
              <a:rPr lang="ko-KR" altLang="en-US" sz="600" dirty="0"/>
              <a:t>[02:44.620 --&gt; 02:46.620]  플랜 마스터</a:t>
            </a:r>
          </a:p>
          <a:p>
            <a:r>
              <a:rPr lang="ko-KR" altLang="en-US" sz="600" dirty="0"/>
              <a:t>[02:46.620 --&gt; 02:48.620]  </a:t>
            </a:r>
            <a:r>
              <a:rPr lang="ko-KR" altLang="en-US" sz="600" dirty="0">
                <a:solidFill>
                  <a:srgbClr val="FF0000"/>
                </a:solidFill>
              </a:rPr>
              <a:t>배우</a:t>
            </a:r>
            <a:r>
              <a:rPr lang="ko-KR" altLang="en-US" sz="600" dirty="0"/>
              <a:t> 증권</a:t>
            </a:r>
          </a:p>
          <a:p>
            <a:r>
              <a:rPr lang="ko-KR" altLang="en-US" sz="600" dirty="0"/>
              <a:t>[02:54.620 --&gt; 02:59.620]  안녕하십니까 </a:t>
            </a:r>
            <a:r>
              <a:rPr lang="ko-KR" altLang="en-US" sz="600" dirty="0" err="1"/>
              <a:t>왕상환입니다</a:t>
            </a:r>
            <a:endParaRPr lang="ko-KR" altLang="en-US" sz="600" dirty="0"/>
          </a:p>
          <a:p>
            <a:r>
              <a:rPr lang="ko-KR" altLang="en-US" sz="600" dirty="0"/>
              <a:t>[02:59.620 --&gt; 03:01.620]  마약이 확산되고 있습니다</a:t>
            </a:r>
          </a:p>
          <a:p>
            <a:r>
              <a:rPr lang="ko-KR" altLang="en-US" sz="600" dirty="0"/>
              <a:t>[03:01.620 --&gt; 03:09.620]  회사원과 가정지업은 물론 교수 정치인 등 사회 지도층이 </a:t>
            </a:r>
            <a:r>
              <a:rPr lang="ko-KR" altLang="en-US" sz="600" dirty="0" err="1"/>
              <a:t>일으기까지</a:t>
            </a:r>
            <a:r>
              <a:rPr lang="ko-KR" altLang="en-US" sz="600" dirty="0"/>
              <a:t> 최근 들어 마약은 급속히 </a:t>
            </a:r>
            <a:r>
              <a:rPr lang="ko-KR" altLang="en-US" sz="600" dirty="0" err="1"/>
              <a:t>파워들고</a:t>
            </a:r>
            <a:r>
              <a:rPr lang="ko-KR" altLang="en-US" sz="600" dirty="0"/>
              <a:t> 있습니다</a:t>
            </a:r>
          </a:p>
          <a:p>
            <a:r>
              <a:rPr lang="ko-KR" altLang="en-US" sz="600" dirty="0"/>
              <a:t>[03:09.620 --&gt; 03:19.620]  이유도 여러 가지입니다 성적 </a:t>
            </a:r>
            <a:r>
              <a:rPr lang="ko-KR" altLang="en-US" sz="600" dirty="0" err="1">
                <a:solidFill>
                  <a:srgbClr val="FF0000"/>
                </a:solidFill>
              </a:rPr>
              <a:t>해락</a:t>
            </a:r>
            <a:r>
              <a:rPr lang="ko-KR" altLang="en-US" sz="600" dirty="0" err="1"/>
              <a:t>을</a:t>
            </a:r>
            <a:r>
              <a:rPr lang="ko-KR" altLang="en-US" sz="600" dirty="0"/>
              <a:t> 높이기 위해 직장 스트레스에 해소하기 위해 심지어 다이어트를 위해 마약에 빠져든다고 합니다</a:t>
            </a:r>
          </a:p>
          <a:p>
            <a:r>
              <a:rPr lang="ko-KR" altLang="en-US" sz="600" dirty="0"/>
              <a:t>[03:19.620 --&gt; 03:24.620]  오늘 난상 토론에서는 그 </a:t>
            </a:r>
            <a:r>
              <a:rPr lang="ko-KR" altLang="en-US" sz="600" dirty="0" err="1"/>
              <a:t>위험수를</a:t>
            </a:r>
            <a:r>
              <a:rPr lang="ko-KR" altLang="en-US" sz="600" dirty="0"/>
              <a:t> 넘고 있는 우리 사회 마약 문제를 고민해 봅니다</a:t>
            </a:r>
          </a:p>
          <a:p>
            <a:r>
              <a:rPr lang="ko-KR" altLang="en-US" sz="600" dirty="0"/>
              <a:t>[03:24.620 --&gt; 03:31.620]  마약의 심각성과 폐해를 짚어보고 사회가 그리고 국가가 이 문제를 과연 어떻게 대처해야 하는지</a:t>
            </a:r>
          </a:p>
          <a:p>
            <a:r>
              <a:rPr lang="ko-KR" altLang="en-US" sz="600" dirty="0"/>
              <a:t>[03:31.620 --&gt; 03:35.620]  각계 전문가들을 모시고 심도 있게 토론해 보도록 하겠습니다</a:t>
            </a:r>
          </a:p>
          <a:p>
            <a:r>
              <a:rPr lang="ko-KR" altLang="en-US" sz="600" dirty="0"/>
              <a:t>[03:35.620 --&gt; 03:39.620]  먼저 저희가 준비된 화면을 보시고 난상 토론 잠시 후에 시작합니다</a:t>
            </a:r>
          </a:p>
          <a:p>
            <a:r>
              <a:rPr lang="ko-KR" altLang="en-US" sz="600" dirty="0"/>
              <a:t>[03:40.620 --&gt; 03:51.620]  최근 연휴인 연예인의 마약사건에 이어 사회 지도층 인사까지 </a:t>
            </a:r>
            <a:r>
              <a:rPr lang="ko-KR" altLang="en-US" sz="600" dirty="0" err="1"/>
              <a:t>대마조</a:t>
            </a:r>
            <a:r>
              <a:rPr lang="ko-KR" altLang="en-US" sz="600" dirty="0"/>
              <a:t> 흡연 혐의로 적발되는 등 우리 사회 전단에 마약이 급속히 확산되고 있습니다</a:t>
            </a:r>
          </a:p>
          <a:p>
            <a:r>
              <a:rPr lang="ko-KR" altLang="en-US" sz="600" dirty="0"/>
              <a:t>[03:54.620 --&gt; 03:58.620]  마약류 사범 현황을 보면 그 </a:t>
            </a:r>
            <a:r>
              <a:rPr lang="ko-KR" altLang="en-US" sz="600" dirty="0" err="1">
                <a:solidFill>
                  <a:srgbClr val="FF0000"/>
                </a:solidFill>
              </a:rPr>
              <a:t>확산동도</a:t>
            </a:r>
            <a:r>
              <a:rPr lang="ko-KR" altLang="en-US" sz="600" dirty="0" err="1"/>
              <a:t>를</a:t>
            </a:r>
            <a:r>
              <a:rPr lang="ko-KR" altLang="en-US" sz="600" dirty="0"/>
              <a:t> 알 수 있는데</a:t>
            </a:r>
          </a:p>
          <a:p>
            <a:r>
              <a:rPr lang="ko-KR" altLang="en-US" sz="600" dirty="0"/>
              <a:t>[03:58.620 --&gt; 04:08.620]  지난 97년에 약 7천 명이던 마약사범이 99년 이후로 줄곧 만 명을 넘어서면서 불과 2,3년 사이에 매우 크게 증가했음을 보여주고 있습니다</a:t>
            </a:r>
          </a:p>
          <a:p>
            <a:r>
              <a:rPr lang="ko-KR" altLang="en-US" sz="600" dirty="0"/>
              <a:t>[04:10.620 --&gt; 04:15.620]  </a:t>
            </a:r>
            <a:r>
              <a:rPr lang="ko-KR" altLang="en-US" sz="600" dirty="0">
                <a:solidFill>
                  <a:srgbClr val="FF0000"/>
                </a:solidFill>
              </a:rPr>
              <a:t>전회</a:t>
            </a:r>
            <a:r>
              <a:rPr lang="ko-KR" altLang="en-US" sz="600" dirty="0"/>
              <a:t>보다는 이제 사용층이 조금 그 어려지고 또 이게 많이 또</a:t>
            </a:r>
          </a:p>
          <a:p>
            <a:r>
              <a:rPr lang="ko-KR" altLang="en-US" sz="600" dirty="0"/>
              <a:t>[04:15.620 --&gt; 04:23.620]  전에는 어떤 특정 </a:t>
            </a:r>
            <a:r>
              <a:rPr lang="ko-KR" altLang="en-US" sz="600" dirty="0" err="1">
                <a:solidFill>
                  <a:srgbClr val="FF0000"/>
                </a:solidFill>
              </a:rPr>
              <a:t>깊다</a:t>
            </a:r>
            <a:r>
              <a:rPr lang="ko-KR" altLang="en-US" sz="600" dirty="0" err="1"/>
              <a:t>에</a:t>
            </a:r>
            <a:r>
              <a:rPr lang="ko-KR" altLang="en-US" sz="600" dirty="0"/>
              <a:t> </a:t>
            </a:r>
            <a:r>
              <a:rPr lang="ko-KR" altLang="en-US" sz="600" dirty="0" err="1"/>
              <a:t>사용했었는데</a:t>
            </a:r>
            <a:r>
              <a:rPr lang="ko-KR" altLang="en-US" sz="600" dirty="0"/>
              <a:t> 많이 이렇게 일반 시민들 속으로 많이 확산되는 것 같습니다</a:t>
            </a:r>
          </a:p>
          <a:p>
            <a:r>
              <a:rPr lang="ko-KR" altLang="en-US" sz="600" dirty="0"/>
              <a:t>[04:23.620 --&gt; 04:29.620]  또 하나는 조금 우리가 전에 알지 못했던 또 새로운 외국에서는 쓰고 있었지만</a:t>
            </a:r>
          </a:p>
          <a:p>
            <a:r>
              <a:rPr lang="ko-KR" altLang="en-US" sz="600" dirty="0"/>
              <a:t>[04:29.620 --&gt; 04:36.620]  새로운 마약들이 또 </a:t>
            </a:r>
            <a:r>
              <a:rPr lang="ko-KR" altLang="en-US" sz="600" dirty="0" err="1"/>
              <a:t>엑스타시라든지</a:t>
            </a:r>
            <a:r>
              <a:rPr lang="ko-KR" altLang="en-US" sz="600" dirty="0"/>
              <a:t> 이런 약물들이 또 쓰는 사용들이 </a:t>
            </a:r>
            <a:r>
              <a:rPr lang="ko-KR" altLang="en-US" sz="600" dirty="0" err="1"/>
              <a:t>는다든지</a:t>
            </a:r>
            <a:r>
              <a:rPr lang="ko-KR" altLang="en-US" sz="600" dirty="0"/>
              <a:t> 그런 걸 많이 볼 수 있습니다</a:t>
            </a:r>
          </a:p>
          <a:p>
            <a:r>
              <a:rPr lang="ko-KR" altLang="en-US" sz="600" dirty="0"/>
              <a:t>[04:37.620 --&gt; 04:44.620]  일부 해외 유학생과 재미동포 그리고 주부들 사이에서도 </a:t>
            </a:r>
            <a:r>
              <a:rPr lang="ko-KR" altLang="en-US" sz="600" dirty="0" err="1"/>
              <a:t>엑스터시</a:t>
            </a:r>
            <a:r>
              <a:rPr lang="ko-KR" altLang="en-US" sz="600" dirty="0"/>
              <a:t> 등 신종 마약이 유통된다고 하는데요</a:t>
            </a:r>
          </a:p>
          <a:p>
            <a:r>
              <a:rPr lang="ko-KR" altLang="en-US" sz="600" dirty="0"/>
              <a:t>[04:44.620 --&gt; 04:54.620]  이런 향 정신성 마약류는 더 자극적이고 중독성이 높아 뇌신경 손상은 물론 정신적 육체적으로 독 치명적입니다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F89FC-343A-3CA6-4B83-3CB57A5E6E1E}"/>
              </a:ext>
            </a:extLst>
          </p:cNvPr>
          <p:cNvSpPr txBox="1"/>
          <p:nvPr/>
        </p:nvSpPr>
        <p:spPr>
          <a:xfrm>
            <a:off x="2202511" y="24887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CCEA2A-184B-A28B-1ADF-9C293CE9C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85" y="1188088"/>
            <a:ext cx="3560851" cy="3022958"/>
          </a:xfrm>
          <a:prstGeom prst="rect">
            <a:avLst/>
          </a:prstGeom>
        </p:spPr>
      </p:pic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6C61CD2-DA23-F03D-D832-9D105809A9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B386A53-73EC-BEF6-320B-0C7C95A7A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75" y="69066"/>
            <a:ext cx="1075936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700" b="1"/>
              <a:t>사전조사</a:t>
            </a:r>
            <a:endParaRPr lang="en-US" altLang="ko-KR" sz="1700" b="1" dirty="0"/>
          </a:p>
        </p:txBody>
      </p:sp>
    </p:spTree>
    <p:extLst>
      <p:ext uri="{BB962C8B-B14F-4D97-AF65-F5344CB8AC3E}">
        <p14:creationId xmlns:p14="http://schemas.microsoft.com/office/powerpoint/2010/main" val="305854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B21DF-BE17-9474-B924-30CE855BEA62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5B2FE66-A5F4-0541-0DE3-CE39374734D0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4">
              <a:extLst>
                <a:ext uri="{FF2B5EF4-FFF2-40B4-BE49-F238E27FC236}">
                  <a16:creationId xmlns:a16="http://schemas.microsoft.com/office/drawing/2014/main" id="{FF22E783-B96C-3AE8-CB35-A9FE7964C670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ctangle 358">
            <a:extLst>
              <a:ext uri="{FF2B5EF4-FFF2-40B4-BE49-F238E27FC236}">
                <a16:creationId xmlns:a16="http://schemas.microsoft.com/office/drawing/2014/main" id="{25C24046-79D0-21AE-54D1-9DF44A41F191}"/>
              </a:ext>
            </a:extLst>
          </p:cNvPr>
          <p:cNvSpPr/>
          <p:nvPr/>
        </p:nvSpPr>
        <p:spPr>
          <a:xfrm>
            <a:off x="1187624" y="441832"/>
            <a:ext cx="539299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Python usage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F89FC-343A-3CA6-4B83-3CB57A5E6E1E}"/>
              </a:ext>
            </a:extLst>
          </p:cNvPr>
          <p:cNvSpPr txBox="1"/>
          <p:nvPr/>
        </p:nvSpPr>
        <p:spPr>
          <a:xfrm>
            <a:off x="2202511" y="24887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990BC1D-6C8A-38DE-C40C-77CFF77FFC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7078CFA6-44E2-AD0D-6EB5-5B51A7EF2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75" y="69066"/>
            <a:ext cx="1075936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700" b="1"/>
              <a:t>사전조사</a:t>
            </a:r>
            <a:endParaRPr lang="en-US" altLang="ko-KR" sz="17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3263DD-B9F8-99AE-CB84-81220601B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820" y="1377136"/>
            <a:ext cx="5831476" cy="112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A01090C-FEAD-4A4E-728D-75F8DF8EAA6E}"/>
              </a:ext>
            </a:extLst>
          </p:cNvPr>
          <p:cNvSpPr txBox="1">
            <a:spLocks/>
          </p:cNvSpPr>
          <p:nvPr/>
        </p:nvSpPr>
        <p:spPr>
          <a:xfrm>
            <a:off x="-108520" y="18507"/>
            <a:ext cx="2207845" cy="52266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다음 주제</a:t>
            </a:r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56AFF125-6A63-9613-DD35-32831C5DB1D3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9F30C866-22A9-6FBE-0B48-07B23DB59543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Isosceles Triangle 4">
              <a:extLst>
                <a:ext uri="{FF2B5EF4-FFF2-40B4-BE49-F238E27FC236}">
                  <a16:creationId xmlns:a16="http://schemas.microsoft.com/office/drawing/2014/main" id="{7945F6B9-54C0-E04C-AC26-9E7EBCD93E9E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40D04A5-7383-135F-AC3B-2A79A7BF2905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E6AD66B0-E426-4CC0-FA71-28942BD7A1B3}"/>
              </a:ext>
            </a:extLst>
          </p:cNvPr>
          <p:cNvSpPr txBox="1"/>
          <p:nvPr/>
        </p:nvSpPr>
        <p:spPr bwMode="auto">
          <a:xfrm>
            <a:off x="1018168" y="1275606"/>
            <a:ext cx="4752528" cy="61209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200" dirty="0"/>
              <a:t>Whisper </a:t>
            </a:r>
            <a:r>
              <a:rPr lang="ko-KR" altLang="en-US" sz="1200" dirty="0" err="1"/>
              <a:t>모델별</a:t>
            </a:r>
            <a:r>
              <a:rPr lang="ko-KR" altLang="en-US" sz="1200" dirty="0"/>
              <a:t> 인식률 </a:t>
            </a:r>
            <a:r>
              <a:rPr lang="en-US" altLang="ko-KR" sz="1200" dirty="0"/>
              <a:t>&amp; </a:t>
            </a:r>
            <a:r>
              <a:rPr lang="ko-KR" altLang="en-US" sz="1200" dirty="0"/>
              <a:t>속도 확인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1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195736" y="249974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solidFill>
                <a:srgbClr val="F8B2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437430" y="270308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10953" y="2679783"/>
            <a:ext cx="4752528" cy="546274"/>
            <a:chOff x="2299400" y="1781114"/>
            <a:chExt cx="4576856" cy="546274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다음 주제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Next Subject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95736" y="1415373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440436" y="162021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13959" y="1596909"/>
            <a:ext cx="4752528" cy="546274"/>
            <a:chOff x="2299400" y="1781114"/>
            <a:chExt cx="4576856" cy="546274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무엇을 할 것인지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&amp;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사전조사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" altLang="ko-KR" sz="1200" dirty="0"/>
                <a:t>What to do &amp; preliminary research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직사각형 39"/>
          <p:cNvSpPr/>
          <p:nvPr/>
        </p:nvSpPr>
        <p:spPr>
          <a:xfrm>
            <a:off x="2440436" y="327738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B21DF-BE17-9474-B924-30CE855BEA62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5B2FE66-A5F4-0541-0DE3-CE39374734D0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4">
              <a:extLst>
                <a:ext uri="{FF2B5EF4-FFF2-40B4-BE49-F238E27FC236}">
                  <a16:creationId xmlns:a16="http://schemas.microsoft.com/office/drawing/2014/main" id="{FF22E783-B96C-3AE8-CB35-A9FE7964C670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ctangle 358">
            <a:extLst>
              <a:ext uri="{FF2B5EF4-FFF2-40B4-BE49-F238E27FC236}">
                <a16:creationId xmlns:a16="http://schemas.microsoft.com/office/drawing/2014/main" id="{25C24046-79D0-21AE-54D1-9DF44A41F191}"/>
              </a:ext>
            </a:extLst>
          </p:cNvPr>
          <p:cNvSpPr/>
          <p:nvPr/>
        </p:nvSpPr>
        <p:spPr>
          <a:xfrm>
            <a:off x="1184139" y="346764"/>
            <a:ext cx="539299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O2O</a:t>
            </a:r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4E0DD8-A68D-FADC-90FD-BBF19CF37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636" y="1419622"/>
            <a:ext cx="4762500" cy="1295400"/>
          </a:xfrm>
          <a:prstGeom prst="rect">
            <a:avLst/>
          </a:prstGeom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36A04E3B-949C-D785-900A-EBF1A3150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527" y="103257"/>
            <a:ext cx="1866217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700" b="1" dirty="0"/>
              <a:t>무엇을 할 것인지</a:t>
            </a:r>
            <a:endParaRPr lang="en-US" altLang="ko-KR" sz="1700" b="1" dirty="0"/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E6133311-C4B4-B9A1-C56A-79884AAF722E}"/>
              </a:ext>
            </a:extLst>
          </p:cNvPr>
          <p:cNvSpPr txBox="1"/>
          <p:nvPr/>
        </p:nvSpPr>
        <p:spPr bwMode="auto">
          <a:xfrm>
            <a:off x="2915816" y="3867894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/>
              <a:t>한국어 음성 인식 기술이 필요 </a:t>
            </a:r>
            <a:r>
              <a:rPr lang="en-US" altLang="ko-KR" sz="1200" dirty="0"/>
              <a:t>!!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05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B21DF-BE17-9474-B924-30CE855BEA62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5B2FE66-A5F4-0541-0DE3-CE39374734D0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4">
              <a:extLst>
                <a:ext uri="{FF2B5EF4-FFF2-40B4-BE49-F238E27FC236}">
                  <a16:creationId xmlns:a16="http://schemas.microsoft.com/office/drawing/2014/main" id="{FF22E783-B96C-3AE8-CB35-A9FE7964C670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8060C7-7DFE-4B01-D0B7-22ED92EAF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913949"/>
            <a:ext cx="5486400" cy="2095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2CD30AB-330A-5522-C2A2-CA03F75CE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75" y="509415"/>
            <a:ext cx="2997200" cy="266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FDD3C4-9036-1D09-510A-7BFED9AC0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872" y="2715766"/>
            <a:ext cx="5112568" cy="2381196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65FB23F6-D85D-04B9-AE23-9363D4012A5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975375" y="69066"/>
            <a:ext cx="1075936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사전조사</a:t>
            </a:r>
            <a:endParaRPr lang="en-US" altLang="ko-KR" sz="1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78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B21DF-BE17-9474-B924-30CE855BEA62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5B2FE66-A5F4-0541-0DE3-CE39374734D0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4">
              <a:extLst>
                <a:ext uri="{FF2B5EF4-FFF2-40B4-BE49-F238E27FC236}">
                  <a16:creationId xmlns:a16="http://schemas.microsoft.com/office/drawing/2014/main" id="{FF22E783-B96C-3AE8-CB35-A9FE7964C670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19D33E-3350-7691-92C3-6CB8FD386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771550"/>
            <a:ext cx="5499100" cy="3911600"/>
          </a:xfrm>
          <a:prstGeom prst="rect">
            <a:avLst/>
          </a:prstGeom>
        </p:spPr>
      </p:pic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C95FC67-5EDE-798B-6FB1-7757A4138E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AC86FF7-285B-BD4B-56BF-B94B21139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75" y="69066"/>
            <a:ext cx="1075936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700" b="1"/>
              <a:t>사전조사</a:t>
            </a:r>
            <a:endParaRPr lang="en-US" altLang="ko-KR" sz="1700" b="1" dirty="0"/>
          </a:p>
        </p:txBody>
      </p:sp>
    </p:spTree>
    <p:extLst>
      <p:ext uri="{BB962C8B-B14F-4D97-AF65-F5344CB8AC3E}">
        <p14:creationId xmlns:p14="http://schemas.microsoft.com/office/powerpoint/2010/main" val="105262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B21DF-BE17-9474-B924-30CE855BEA62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5B2FE66-A5F4-0541-0DE3-CE39374734D0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4">
              <a:extLst>
                <a:ext uri="{FF2B5EF4-FFF2-40B4-BE49-F238E27FC236}">
                  <a16:creationId xmlns:a16="http://schemas.microsoft.com/office/drawing/2014/main" id="{FF22E783-B96C-3AE8-CB35-A9FE7964C670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ctangle 358">
            <a:extLst>
              <a:ext uri="{FF2B5EF4-FFF2-40B4-BE49-F238E27FC236}">
                <a16:creationId xmlns:a16="http://schemas.microsoft.com/office/drawing/2014/main" id="{25C24046-79D0-21AE-54D1-9DF44A41F191}"/>
              </a:ext>
            </a:extLst>
          </p:cNvPr>
          <p:cNvSpPr/>
          <p:nvPr/>
        </p:nvSpPr>
        <p:spPr>
          <a:xfrm>
            <a:off x="1187624" y="441832"/>
            <a:ext cx="539299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Whisper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71014B-ECAE-901E-9D4A-1310D1BC4851}"/>
              </a:ext>
            </a:extLst>
          </p:cNvPr>
          <p:cNvSpPr/>
          <p:nvPr/>
        </p:nvSpPr>
        <p:spPr>
          <a:xfrm>
            <a:off x="3275856" y="1520284"/>
            <a:ext cx="4032448" cy="259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F28D16-C35D-3A43-B0EA-B22D2CC89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98" y="936326"/>
            <a:ext cx="5392998" cy="3527984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71882C-181B-9471-84D1-482B3D393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690A96B-3550-561C-98DC-1C194A034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75" y="69066"/>
            <a:ext cx="1075936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700" b="1"/>
              <a:t>사전조사</a:t>
            </a:r>
            <a:endParaRPr lang="en-US" altLang="ko-KR" sz="1700" b="1" dirty="0"/>
          </a:p>
        </p:txBody>
      </p:sp>
    </p:spTree>
    <p:extLst>
      <p:ext uri="{BB962C8B-B14F-4D97-AF65-F5344CB8AC3E}">
        <p14:creationId xmlns:p14="http://schemas.microsoft.com/office/powerpoint/2010/main" val="357128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B21DF-BE17-9474-B924-30CE855BEA62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5B2FE66-A5F4-0541-0DE3-CE39374734D0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4">
              <a:extLst>
                <a:ext uri="{FF2B5EF4-FFF2-40B4-BE49-F238E27FC236}">
                  <a16:creationId xmlns:a16="http://schemas.microsoft.com/office/drawing/2014/main" id="{FF22E783-B96C-3AE8-CB35-A9FE7964C670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ctangle 358">
            <a:extLst>
              <a:ext uri="{FF2B5EF4-FFF2-40B4-BE49-F238E27FC236}">
                <a16:creationId xmlns:a16="http://schemas.microsoft.com/office/drawing/2014/main" id="{25C24046-79D0-21AE-54D1-9DF44A41F191}"/>
              </a:ext>
            </a:extLst>
          </p:cNvPr>
          <p:cNvSpPr/>
          <p:nvPr/>
        </p:nvSpPr>
        <p:spPr>
          <a:xfrm>
            <a:off x="1187624" y="441832"/>
            <a:ext cx="539299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Whisper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71014B-ECAE-901E-9D4A-1310D1BC4851}"/>
              </a:ext>
            </a:extLst>
          </p:cNvPr>
          <p:cNvSpPr/>
          <p:nvPr/>
        </p:nvSpPr>
        <p:spPr>
          <a:xfrm>
            <a:off x="3275856" y="1520284"/>
            <a:ext cx="4032448" cy="259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A55B89-82C4-DB08-0FA3-BFDB25B37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291830"/>
            <a:ext cx="7772400" cy="9857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4238FA-A91F-E579-5A5E-E11A52DE6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55" y="1536161"/>
            <a:ext cx="3860800" cy="8763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D141C4-1115-0B41-593A-E0B7A2DA1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317" y="1270102"/>
            <a:ext cx="4381500" cy="1587500"/>
          </a:xfrm>
          <a:prstGeom prst="rect">
            <a:avLst/>
          </a:prstGeo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5B1BE4F-4FF0-0CB7-0899-B96069725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7AB1FF77-C0E3-8AFE-EC4F-F41AC579D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75" y="69066"/>
            <a:ext cx="1075936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700" b="1"/>
              <a:t>사전조사</a:t>
            </a:r>
            <a:endParaRPr lang="en-US" altLang="ko-KR" sz="1700" b="1" dirty="0"/>
          </a:p>
        </p:txBody>
      </p:sp>
    </p:spTree>
    <p:extLst>
      <p:ext uri="{BB962C8B-B14F-4D97-AF65-F5344CB8AC3E}">
        <p14:creationId xmlns:p14="http://schemas.microsoft.com/office/powerpoint/2010/main" val="340933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B21DF-BE17-9474-B924-30CE855BEA62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5B2FE66-A5F4-0541-0DE3-CE39374734D0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4">
              <a:extLst>
                <a:ext uri="{FF2B5EF4-FFF2-40B4-BE49-F238E27FC236}">
                  <a16:creationId xmlns:a16="http://schemas.microsoft.com/office/drawing/2014/main" id="{FF22E783-B96C-3AE8-CB35-A9FE7964C670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ctangle 358">
            <a:extLst>
              <a:ext uri="{FF2B5EF4-FFF2-40B4-BE49-F238E27FC236}">
                <a16:creationId xmlns:a16="http://schemas.microsoft.com/office/drawing/2014/main" id="{25C24046-79D0-21AE-54D1-9DF44A41F191}"/>
              </a:ext>
            </a:extLst>
          </p:cNvPr>
          <p:cNvSpPr/>
          <p:nvPr/>
        </p:nvSpPr>
        <p:spPr>
          <a:xfrm>
            <a:off x="1187624" y="441832"/>
            <a:ext cx="539299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Whisper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71014B-ECAE-901E-9D4A-1310D1BC4851}"/>
              </a:ext>
            </a:extLst>
          </p:cNvPr>
          <p:cNvSpPr/>
          <p:nvPr/>
        </p:nvSpPr>
        <p:spPr>
          <a:xfrm>
            <a:off x="3275856" y="1520284"/>
            <a:ext cx="4032448" cy="259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B9D13D-B272-184A-48CC-5B8707FD9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569" y="906506"/>
            <a:ext cx="5245100" cy="3924300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627D37-0F78-CAA7-CAF6-1D51742A57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82C5540-964A-57B5-65F6-4E996B335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75" y="69066"/>
            <a:ext cx="1075936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700" b="1"/>
              <a:t>사전조사</a:t>
            </a:r>
            <a:endParaRPr lang="en-US" altLang="ko-KR" sz="1700" b="1" dirty="0"/>
          </a:p>
        </p:txBody>
      </p:sp>
    </p:spTree>
    <p:extLst>
      <p:ext uri="{BB962C8B-B14F-4D97-AF65-F5344CB8AC3E}">
        <p14:creationId xmlns:p14="http://schemas.microsoft.com/office/powerpoint/2010/main" val="216499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B21DF-BE17-9474-B924-30CE855BEA62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5B2FE66-A5F4-0541-0DE3-CE39374734D0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4">
              <a:extLst>
                <a:ext uri="{FF2B5EF4-FFF2-40B4-BE49-F238E27FC236}">
                  <a16:creationId xmlns:a16="http://schemas.microsoft.com/office/drawing/2014/main" id="{FF22E783-B96C-3AE8-CB35-A9FE7964C670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ctangle 358">
            <a:extLst>
              <a:ext uri="{FF2B5EF4-FFF2-40B4-BE49-F238E27FC236}">
                <a16:creationId xmlns:a16="http://schemas.microsoft.com/office/drawing/2014/main" id="{25C24046-79D0-21AE-54D1-9DF44A41F191}"/>
              </a:ext>
            </a:extLst>
          </p:cNvPr>
          <p:cNvSpPr/>
          <p:nvPr/>
        </p:nvSpPr>
        <p:spPr>
          <a:xfrm>
            <a:off x="1187624" y="441832"/>
            <a:ext cx="539299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 가능한 모델 및 언어</a:t>
            </a:r>
            <a:endParaRPr lang="en-US" altLang="ko-KR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F89FC-343A-3CA6-4B83-3CB57A5E6E1E}"/>
              </a:ext>
            </a:extLst>
          </p:cNvPr>
          <p:cNvSpPr txBox="1"/>
          <p:nvPr/>
        </p:nvSpPr>
        <p:spPr>
          <a:xfrm>
            <a:off x="2202511" y="24887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0764C2C-F5C2-D369-215E-1732F4F2D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79" y="1447874"/>
            <a:ext cx="5448300" cy="2451100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990BC1D-6C8A-38DE-C40C-77CFF77FFC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7078CFA6-44E2-AD0D-6EB5-5B51A7EF2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75" y="69066"/>
            <a:ext cx="1075936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700" b="1"/>
              <a:t>사전조사</a:t>
            </a:r>
            <a:endParaRPr lang="en-US" altLang="ko-KR" sz="17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568186A-0C15-B29A-164F-EE0210DA4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379" y="1447874"/>
            <a:ext cx="3158292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0020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569</Words>
  <Application>Microsoft Macintosh PowerPoint</Application>
  <PresentationFormat>화면 슬라이드 쇼(16:9)</PresentationFormat>
  <Paragraphs>84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G마켓 산스 TTF Medium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손승재</cp:lastModifiedBy>
  <cp:revision>80</cp:revision>
  <dcterms:created xsi:type="dcterms:W3CDTF">2016-12-05T23:26:54Z</dcterms:created>
  <dcterms:modified xsi:type="dcterms:W3CDTF">2024-01-10T06:21:46Z</dcterms:modified>
</cp:coreProperties>
</file>