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71" r:id="rId2"/>
    <p:sldId id="296" r:id="rId3"/>
    <p:sldId id="301" r:id="rId4"/>
    <p:sldId id="297" r:id="rId5"/>
    <p:sldId id="298" r:id="rId6"/>
    <p:sldId id="292" r:id="rId7"/>
    <p:sldId id="3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133D"/>
    <a:srgbClr val="7030A0"/>
    <a:srgbClr val="084650"/>
    <a:srgbClr val="0D7788"/>
    <a:srgbClr val="FF5F00"/>
    <a:srgbClr val="43A700"/>
    <a:srgbClr val="5CE500"/>
    <a:srgbClr val="2A2D33"/>
    <a:srgbClr val="71BF44"/>
    <a:srgbClr val="97CA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6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258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01BFF-BBF6-4249-9040-C117011E0510}" type="datetimeFigureOut">
              <a:rPr lang="en-US" smtClean="0"/>
              <a:t>10/23/2016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E652-20ED-4052-B773-67B8AF436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62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466.08496" units="1/cm"/>
          <inkml:channelProperty channel="Y" name="resolution" value="2345.5261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4-09-26T08:16:11.164"/>
    </inkml:context>
    <inkml:brush xml:id="br0">
      <inkml:brushProperty name="width" value="0.26667" units="cm"/>
      <inkml:brushProperty name="height" value="0.53333" units="cm"/>
      <inkml:brushProperty name="color" value="#92D050"/>
      <inkml:brushProperty name="tip" value="rectangle"/>
      <inkml:brushProperty name="rasterOp" value="maskPen"/>
      <inkml:brushProperty name="fitToCurve" value="1"/>
    </inkml:brush>
  </inkml:definitions>
  <inkml:trace contextRef="#ctx0" brushRef="#br0">0 25 549 0,'0'0'1'0,"0"0"-10"15,0 0 14-15,0 0 4 16,0 0 8-16,0 0-9 16,0 0-10-16,0 0 4 15,0 0-15-15,0 0-50 16,0 0-52-16,0-4-1 16,0-5 41-16,0-3-35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AEEEA-4D64-4E10-90DE-FC0A8A41005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D53FD-C75F-4A48-918A-170A6F2FD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43A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8152" y="2896964"/>
            <a:ext cx="10839448" cy="686946"/>
          </a:xfrm>
        </p:spPr>
        <p:txBody>
          <a:bodyPr anchor="ctr">
            <a:noAutofit/>
          </a:bodyPr>
          <a:lstStyle>
            <a:lvl1pPr algn="l">
              <a:defRPr sz="5400" baseline="0">
                <a:latin typeface="+mj-lt"/>
              </a:defRPr>
            </a:lvl1pPr>
          </a:lstStyle>
          <a:p>
            <a:r>
              <a:rPr lang="en-US" dirty="0"/>
              <a:t>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152" y="3645231"/>
            <a:ext cx="10839448" cy="446528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2" y="4153080"/>
            <a:ext cx="2757488" cy="3905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8" name="Rectangle 7"/>
          <p:cNvSpPr/>
          <p:nvPr userDrawn="1"/>
        </p:nvSpPr>
        <p:spPr>
          <a:xfrm rot="2700000">
            <a:off x="-2913925" y="-3497970"/>
            <a:ext cx="5067267" cy="5046995"/>
          </a:xfrm>
          <a:prstGeom prst="rect">
            <a:avLst/>
          </a:prstGeom>
          <a:solidFill>
            <a:srgbClr val="5CE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 userDrawn="1"/>
            </p14:nvContentPartPr>
            <p14:xfrm>
              <a:off x="11056608" y="4322808"/>
              <a:ext cx="360" cy="9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24208" y="4267008"/>
                <a:ext cx="65160" cy="12996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664" y="4513580"/>
            <a:ext cx="2786743" cy="31077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2" y="252367"/>
            <a:ext cx="2568489" cy="87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 userDrawn="1"/>
        </p:nvSpPr>
        <p:spPr>
          <a:xfrm rot="5400000">
            <a:off x="10337013" y="-26184"/>
            <a:ext cx="1869605" cy="1840369"/>
          </a:xfrm>
          <a:prstGeom prst="rect">
            <a:avLst/>
          </a:prstGeom>
          <a:solidFill>
            <a:srgbClr val="43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bg-BG" dirty="0"/>
              <a:t>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1" y="0"/>
            <a:ext cx="1045028" cy="1165417"/>
          </a:xfrm>
          <a:prstGeom prst="rect">
            <a:avLst/>
          </a:prstGeom>
        </p:spPr>
      </p:pic>
      <p:sp>
        <p:nvSpPr>
          <p:cNvPr id="12" name="Rectangle 11"/>
          <p:cNvSpPr>
            <a:spLocks noChangeAspect="1"/>
          </p:cNvSpPr>
          <p:nvPr userDrawn="1"/>
        </p:nvSpPr>
        <p:spPr>
          <a:xfrm rot="2700000">
            <a:off x="9180857" y="547511"/>
            <a:ext cx="3109734" cy="1578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0088334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8150" y="1486894"/>
            <a:ext cx="5493523" cy="4261444"/>
          </a:xfrm>
        </p:spPr>
        <p:txBody>
          <a:bodyPr/>
          <a:lstStyle>
            <a:lvl2pPr>
              <a:buClr>
                <a:srgbClr val="71BF44"/>
              </a:buClr>
              <a:defRPr/>
            </a:lvl2pPr>
            <a:lvl3pPr>
              <a:buClr>
                <a:srgbClr val="71BF44"/>
              </a:buClr>
              <a:defRPr/>
            </a:lvl3pPr>
            <a:lvl4pPr>
              <a:buClr>
                <a:srgbClr val="71BF44"/>
              </a:buClr>
              <a:defRPr/>
            </a:lvl4pPr>
            <a:lvl5pPr>
              <a:buClr>
                <a:srgbClr val="71BF44"/>
              </a:buClr>
              <a:defRPr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283189" y="1486895"/>
            <a:ext cx="5493523" cy="4261444"/>
          </a:xfrm>
        </p:spPr>
        <p:txBody>
          <a:bodyPr/>
          <a:lstStyle>
            <a:lvl2pPr>
              <a:buClr>
                <a:srgbClr val="71BF44"/>
              </a:buClr>
              <a:defRPr/>
            </a:lvl2pPr>
            <a:lvl3pPr>
              <a:buClr>
                <a:srgbClr val="71BF44"/>
              </a:buClr>
              <a:defRPr/>
            </a:lvl3pPr>
            <a:lvl4pPr>
              <a:buClr>
                <a:srgbClr val="71BF44"/>
              </a:buClr>
              <a:defRPr/>
            </a:lvl4pPr>
            <a:lvl5pPr>
              <a:buClr>
                <a:srgbClr val="71BF44"/>
              </a:buClr>
              <a:defRPr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551" y="6057291"/>
            <a:ext cx="2039524" cy="6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23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4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 userDrawn="1"/>
        </p:nvSpPr>
        <p:spPr>
          <a:xfrm rot="5400000">
            <a:off x="10337013" y="-26184"/>
            <a:ext cx="1869605" cy="1840369"/>
          </a:xfrm>
          <a:prstGeom prst="rect">
            <a:avLst/>
          </a:prstGeom>
          <a:solidFill>
            <a:srgbClr val="43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bg-BG" dirty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1" y="0"/>
            <a:ext cx="1045028" cy="1165417"/>
          </a:xfrm>
          <a:prstGeom prst="rect">
            <a:avLst/>
          </a:prstGeom>
        </p:spPr>
      </p:pic>
      <p:sp>
        <p:nvSpPr>
          <p:cNvPr id="11" name="Rectangle 10"/>
          <p:cNvSpPr>
            <a:spLocks noChangeAspect="1"/>
          </p:cNvSpPr>
          <p:nvPr userDrawn="1"/>
        </p:nvSpPr>
        <p:spPr>
          <a:xfrm rot="2700000">
            <a:off x="9180857" y="547511"/>
            <a:ext cx="3109734" cy="1578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9827077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0" y="1800225"/>
            <a:ext cx="11337925" cy="3544888"/>
          </a:xfrm>
        </p:spPr>
        <p:txBody>
          <a:bodyPr/>
          <a:lstStyle>
            <a:lvl4pPr>
              <a:buClr>
                <a:srgbClr val="71BF44"/>
              </a:buClr>
              <a:defRPr/>
            </a:lvl4pPr>
            <a:lvl5pPr>
              <a:buClr>
                <a:srgbClr val="71BF44"/>
              </a:buClr>
              <a:defRPr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551" y="6057291"/>
            <a:ext cx="2039524" cy="6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0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152" y="405517"/>
            <a:ext cx="11210923" cy="1285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152" y="2035535"/>
            <a:ext cx="11210923" cy="414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slide 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1176" y="6516569"/>
            <a:ext cx="600075" cy="232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3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8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 baseline="0">
          <a:solidFill>
            <a:schemeClr val="tx1"/>
          </a:solidFill>
          <a:latin typeface="+mj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571500" indent="-571500" algn="l" defTabSz="91440" rtl="0" eaLnBrk="1" latinLnBrk="0" hangingPunct="1">
        <a:lnSpc>
          <a:spcPct val="90000"/>
        </a:lnSpc>
        <a:spcBef>
          <a:spcPts val="10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36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tabLst>
          <a:tab pos="301752" algn="l"/>
        </a:tabLst>
        <a:defRPr sz="2800" kern="1200" baseline="0">
          <a:solidFill>
            <a:srgbClr val="21242C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2000" kern="1200" baseline="0">
          <a:solidFill>
            <a:srgbClr val="21242C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800" kern="1200" baseline="0">
          <a:solidFill>
            <a:srgbClr val="21242C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600" kern="1200" baseline="0">
          <a:solidFill>
            <a:srgbClr val="21242C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cap="all" spc="0" baseline="0">
          <a:solidFill>
            <a:srgbClr val="95BC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38152" y="2249696"/>
            <a:ext cx="10839448" cy="1981482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Professional Tracks in 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40567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 Jobs in Bulgaria</a:t>
            </a:r>
            <a:r>
              <a:rPr lang="bg-BG" dirty="0"/>
              <a:t> (</a:t>
            </a:r>
            <a:r>
              <a:rPr lang="en-US" dirty="0"/>
              <a:t>19 Oct., 2016)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3"/>
          </p:nvPr>
        </p:nvSpPr>
        <p:spPr>
          <a:xfrm>
            <a:off x="438150" y="1486894"/>
            <a:ext cx="5493523" cy="426144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Languages: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SQL – 678 ads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JavaScript – 569 ads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HTML/CSS – 430 ads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Java – 377 ads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C# – 269 ads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Python – 125 ads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719157" y="1486895"/>
            <a:ext cx="6057556" cy="426144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Technologies: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jQuery – 279 ads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ASP.NET – 104 ads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AngularJS/Angular 2 – 103 ads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iOS – 91 ads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Spring – 74 ads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Android – 74 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3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Tracks in Telerik Software Academy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8150" y="1667220"/>
            <a:ext cx="11337925" cy="38607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Shared courses for both dev tracks:</a:t>
            </a:r>
          </a:p>
          <a:p>
            <a:pPr lvl="1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Databases, Node.js, Angular 2, DS &amp; A</a:t>
            </a:r>
            <a:endParaRPr lang="bg-BG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US" dirty="0"/>
              <a:t>Web track</a:t>
            </a:r>
          </a:p>
          <a:p>
            <a:pPr lvl="1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ASP.NET MVC, ASP.NET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WebForms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SpringMVC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 Django</a:t>
            </a:r>
          </a:p>
          <a:p>
            <a:r>
              <a:rPr lang="en-US" dirty="0"/>
              <a:t>Mobile Track</a:t>
            </a:r>
          </a:p>
          <a:p>
            <a:pPr lvl="1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Windows 10, iOS, Android,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NativeScript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US" dirty="0"/>
              <a:t>Front-end track</a:t>
            </a:r>
          </a:p>
          <a:p>
            <a:pPr lvl="1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UX Design &amp; Photoshop, Angular 2, Building front-end of web apps</a:t>
            </a:r>
          </a:p>
        </p:txBody>
      </p:sp>
    </p:spTree>
    <p:extLst>
      <p:ext uri="{BB962C8B-B14F-4D97-AF65-F5344CB8AC3E}">
        <p14:creationId xmlns:p14="http://schemas.microsoft.com/office/powerpoint/2010/main" val="30032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Tracks in Telerik Software Academy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85001" y="1263533"/>
            <a:ext cx="4985939" cy="5985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846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351688" y="2036616"/>
            <a:ext cx="2319251" cy="63176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846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Apps with Node.js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685004" y="2036618"/>
            <a:ext cx="2319251" cy="1371598"/>
          </a:xfrm>
          <a:prstGeom prst="roundRect">
            <a:avLst>
              <a:gd name="adj" fmla="val 5810"/>
            </a:avLst>
          </a:prstGeom>
          <a:solidFill>
            <a:schemeClr val="accent6">
              <a:lumMod val="50000"/>
            </a:schemeClr>
          </a:solidFill>
          <a:ln>
            <a:solidFill>
              <a:srgbClr val="0846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Structures &amp; Algorithms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51688" y="2809701"/>
            <a:ext cx="4989341" cy="598514"/>
          </a:xfrm>
          <a:prstGeom prst="roundRect">
            <a:avLst/>
          </a:prstGeom>
          <a:solidFill>
            <a:srgbClr val="FF5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 Apps with Angular 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21779" y="1670858"/>
            <a:ext cx="2319251" cy="989214"/>
          </a:xfrm>
          <a:prstGeom prst="roundRect">
            <a:avLst/>
          </a:prstGeom>
          <a:solidFill>
            <a:srgbClr val="FF5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UX Design &amp; Photoshop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85002" y="3582782"/>
            <a:ext cx="2319251" cy="615142"/>
          </a:xfrm>
          <a:prstGeom prst="roundRect">
            <a:avLst/>
          </a:prstGeom>
          <a:solidFill>
            <a:srgbClr val="7030A0"/>
          </a:solidFill>
          <a:ln>
            <a:solidFill>
              <a:srgbClr val="2B13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Apps with ASP.NET MVC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85002" y="4372148"/>
            <a:ext cx="2319251" cy="615142"/>
          </a:xfrm>
          <a:prstGeom prst="roundRect">
            <a:avLst/>
          </a:prstGeom>
          <a:solidFill>
            <a:srgbClr val="7030A0"/>
          </a:solidFill>
          <a:ln>
            <a:solidFill>
              <a:srgbClr val="2B13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Web Apps with ASP.NET </a:t>
            </a:r>
            <a:r>
              <a:rPr lang="en-US" sz="1700" dirty="0" err="1"/>
              <a:t>WebForms</a:t>
            </a:r>
            <a:endParaRPr lang="en-US" sz="1700" dirty="0"/>
          </a:p>
        </p:txBody>
      </p:sp>
      <p:sp>
        <p:nvSpPr>
          <p:cNvPr id="13" name="Rounded Rectangle 12"/>
          <p:cNvSpPr/>
          <p:nvPr/>
        </p:nvSpPr>
        <p:spPr>
          <a:xfrm>
            <a:off x="2685002" y="5161514"/>
            <a:ext cx="2319251" cy="615142"/>
          </a:xfrm>
          <a:prstGeom prst="roundRect">
            <a:avLst/>
          </a:prstGeom>
          <a:solidFill>
            <a:srgbClr val="7030A0"/>
          </a:solidFill>
          <a:ln>
            <a:solidFill>
              <a:srgbClr val="2B13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Web Apps with Spring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85001" y="5950880"/>
            <a:ext cx="2319251" cy="615142"/>
          </a:xfrm>
          <a:prstGeom prst="roundRect">
            <a:avLst/>
          </a:prstGeom>
          <a:solidFill>
            <a:srgbClr val="7030A0"/>
          </a:solidFill>
          <a:ln>
            <a:solidFill>
              <a:srgbClr val="2B13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Web Apps with Django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351688" y="3582782"/>
            <a:ext cx="2319251" cy="61514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10 Apps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351688" y="4372148"/>
            <a:ext cx="2319251" cy="61514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Applications for iPhone &amp; iPad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351687" y="5161514"/>
            <a:ext cx="2319251" cy="61514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Android Apps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351686" y="5950880"/>
            <a:ext cx="2319251" cy="61514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Multiplatform apps with </a:t>
            </a:r>
            <a:r>
              <a:rPr lang="en-US" sz="1700" dirty="0" err="1"/>
              <a:t>NativeScript</a:t>
            </a:r>
            <a:endParaRPr lang="en-US" sz="1700" dirty="0"/>
          </a:p>
        </p:txBody>
      </p:sp>
      <p:sp>
        <p:nvSpPr>
          <p:cNvPr id="20" name="Rounded Rectangle 19"/>
          <p:cNvSpPr/>
          <p:nvPr/>
        </p:nvSpPr>
        <p:spPr>
          <a:xfrm>
            <a:off x="8021779" y="3599406"/>
            <a:ext cx="2319251" cy="1803867"/>
          </a:xfrm>
          <a:prstGeom prst="roundRect">
            <a:avLst/>
          </a:prstGeom>
          <a:solidFill>
            <a:srgbClr val="FF5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Building front-end of web apps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90332" y="1263533"/>
            <a:ext cx="2319251" cy="598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October 2016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91183" y="2061555"/>
            <a:ext cx="2319251" cy="598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November 2016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91188" y="2809701"/>
            <a:ext cx="2319251" cy="598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December 2016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91183" y="3578627"/>
            <a:ext cx="2319251" cy="103234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January 2017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89483" y="4781377"/>
            <a:ext cx="2319251" cy="82742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February 2017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91182" y="5709600"/>
            <a:ext cx="2319251" cy="8564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March 2017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09583" y="1263533"/>
            <a:ext cx="0" cy="598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09583" y="2036616"/>
            <a:ext cx="0" cy="598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09583" y="2809698"/>
            <a:ext cx="0" cy="598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509583" y="3599407"/>
            <a:ext cx="0" cy="10365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508734" y="4740155"/>
            <a:ext cx="850" cy="868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08734" y="5709600"/>
            <a:ext cx="0" cy="850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50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Gains for Each Track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152" y="1379913"/>
            <a:ext cx="11337925" cy="4854632"/>
          </a:xfrm>
        </p:spPr>
        <p:txBody>
          <a:bodyPr>
            <a:normAutofit/>
          </a:bodyPr>
          <a:lstStyle/>
          <a:p>
            <a:r>
              <a:rPr lang="en-US" dirty="0"/>
              <a:t>Web track</a:t>
            </a:r>
          </a:p>
          <a:p>
            <a:pPr lvl="1"/>
            <a:r>
              <a:rPr lang="en-US" dirty="0"/>
              <a:t>C#, JS, Java, Python</a:t>
            </a:r>
          </a:p>
          <a:p>
            <a:pPr lvl="1"/>
            <a:r>
              <a:rPr lang="en-US" dirty="0"/>
              <a:t>Building stable and solid web applications</a:t>
            </a:r>
          </a:p>
          <a:p>
            <a:r>
              <a:rPr lang="en-US" dirty="0"/>
              <a:t>Mobile track</a:t>
            </a:r>
          </a:p>
          <a:p>
            <a:pPr lvl="1"/>
            <a:r>
              <a:rPr lang="en-US" dirty="0"/>
              <a:t>C#, JS, Objective-C, Swift, </a:t>
            </a:r>
            <a:r>
              <a:rPr lang="en-US" dirty="0" smtClean="0"/>
              <a:t>Java, XAML</a:t>
            </a:r>
            <a:endParaRPr lang="en-US" dirty="0"/>
          </a:p>
          <a:p>
            <a:pPr lvl="1"/>
            <a:r>
              <a:rPr lang="en-US" dirty="0"/>
              <a:t>Building applications for all current mobile platforms</a:t>
            </a:r>
          </a:p>
          <a:p>
            <a:r>
              <a:rPr lang="en-US" dirty="0"/>
              <a:t>Front-end track</a:t>
            </a:r>
          </a:p>
          <a:p>
            <a:pPr lvl="1"/>
            <a:r>
              <a:rPr lang="en-US" dirty="0"/>
              <a:t>JavaScript, HTML &amp; CSS for a perfection</a:t>
            </a:r>
          </a:p>
          <a:p>
            <a:pPr lvl="1"/>
            <a:r>
              <a:rPr lang="en-US" dirty="0"/>
              <a:t>Beautiful &amp; fast web </a:t>
            </a:r>
            <a:r>
              <a:rPr lang="en-US" dirty="0" smtClean="0"/>
              <a:t>applications on desktop and mobile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0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3089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41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">
  <a:themeElements>
    <a:clrScheme name="Telerik 3.0 New Brand">
      <a:dk1>
        <a:srgbClr val="2A2D33"/>
      </a:dk1>
      <a:lt1>
        <a:srgbClr val="FFFFFF"/>
      </a:lt1>
      <a:dk2>
        <a:srgbClr val="384361"/>
      </a:dk2>
      <a:lt2>
        <a:srgbClr val="E1E5EA"/>
      </a:lt2>
      <a:accent1>
        <a:srgbClr val="E73039"/>
      </a:accent1>
      <a:accent2>
        <a:srgbClr val="FF8800"/>
      </a:accent2>
      <a:accent3>
        <a:srgbClr val="FFD73F"/>
      </a:accent3>
      <a:accent4>
        <a:srgbClr val="5DC62E"/>
      </a:accent4>
      <a:accent5>
        <a:srgbClr val="009B55"/>
      </a:accent5>
      <a:accent6>
        <a:srgbClr val="3CD5ED"/>
      </a:accent6>
      <a:hlink>
        <a:srgbClr val="0099CC"/>
      </a:hlink>
      <a:folHlink>
        <a:srgbClr val="9149B6"/>
      </a:folHlink>
    </a:clrScheme>
    <a:fontScheme name="Telerik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GlobalGathering" id="{7E85FF9B-8877-49BD-BF1B-DBAE84329A25}" vid="{14ED4DDA-1649-4FE2-8BAA-9DDDE833FA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15855</TotalTime>
  <Words>261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Lato</vt:lpstr>
      <vt:lpstr>Lato Black</vt:lpstr>
      <vt:lpstr>Open Sans</vt:lpstr>
      <vt:lpstr>Open Sans Light</vt:lpstr>
      <vt:lpstr>Telerik</vt:lpstr>
      <vt:lpstr>Professional Tracks in  Telerik Software Academy</vt:lpstr>
      <vt:lpstr>IT Jobs in Bulgaria (19 Oct., 2016)</vt:lpstr>
      <vt:lpstr>Professional Tracks in Telerik Software Academy</vt:lpstr>
      <vt:lpstr>Tracks in Telerik Software Academy</vt:lpstr>
      <vt:lpstr>Gains for Each Track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Polya Vassileva</dc:creator>
  <cp:lastModifiedBy>Doncho Minkov</cp:lastModifiedBy>
  <cp:revision>329</cp:revision>
  <dcterms:created xsi:type="dcterms:W3CDTF">2013-04-11T08:37:24Z</dcterms:created>
  <dcterms:modified xsi:type="dcterms:W3CDTF">2016-10-23T14:32:51Z</dcterms:modified>
</cp:coreProperties>
</file>