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63" r:id="rId4"/>
    <p:sldId id="261" r:id="rId5"/>
    <p:sldId id="257" r:id="rId6"/>
    <p:sldId id="260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7" autoAdjust="0"/>
    <p:restoredTop sz="94660"/>
  </p:normalViewPr>
  <p:slideViewPr>
    <p:cSldViewPr snapToGrid="0">
      <p:cViewPr>
        <p:scale>
          <a:sx n="66" d="100"/>
          <a:sy n="66" d="100"/>
        </p:scale>
        <p:origin x="876" y="4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1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ncondelemprendedor.es/la-domotica-en-el-hogar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/3.0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987851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hyperlink" Target="https://jjjjjoo.tistory.com/375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03696-914C-3BE0-73B7-AC814E479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SWp</a:t>
            </a:r>
            <a:r>
              <a:rPr lang="en-US" altLang="ko-KR" dirty="0"/>
              <a:t>(</a:t>
            </a:r>
            <a:r>
              <a:rPr lang="en-US" altLang="ko-KR" dirty="0" err="1"/>
              <a:t>smartwallpad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4B8F37-BCD6-555A-0976-6EB9DB05B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손성오</a:t>
            </a:r>
            <a:r>
              <a:rPr lang="en-US" altLang="ko-KR" dirty="0"/>
              <a:t>, </a:t>
            </a:r>
            <a:r>
              <a:rPr lang="ko-KR" altLang="en-US" dirty="0"/>
              <a:t>배현진</a:t>
            </a:r>
            <a:r>
              <a:rPr lang="en-US" altLang="ko-KR" dirty="0"/>
              <a:t>,</a:t>
            </a:r>
            <a:r>
              <a:rPr lang="ko-KR" altLang="en-US"/>
              <a:t>박상진</a:t>
            </a:r>
          </a:p>
        </p:txBody>
      </p:sp>
    </p:spTree>
    <p:extLst>
      <p:ext uri="{BB962C8B-B14F-4D97-AF65-F5344CB8AC3E}">
        <p14:creationId xmlns:p14="http://schemas.microsoft.com/office/powerpoint/2010/main" val="2147491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86A57-34C0-0A2B-0254-92B6F215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Smartwallpad</a:t>
            </a:r>
            <a:r>
              <a:rPr lang="ko-KR" altLang="en-US" dirty="0"/>
              <a:t>란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819C68CD-1DEC-C060-DBC2-B4ABDD4402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4407" r="14407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58E026-A219-3E7C-3771-1F8B8AEBD577}"/>
              </a:ext>
            </a:extLst>
          </p:cNvPr>
          <p:cNvSpPr txBox="1"/>
          <p:nvPr/>
        </p:nvSpPr>
        <p:spPr>
          <a:xfrm>
            <a:off x="6095999" y="6858000"/>
            <a:ext cx="61020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알 수 없는 작성자 님의 </a:t>
            </a:r>
            <a:r>
              <a:rPr lang="ko-KR" altLang="en-US" sz="900">
                <a:hlinkClick r:id="rId3" tooltip="https://rincondelemprendedor.es/la-domotica-en-el-hogar/"/>
              </a:rPr>
              <a:t>이 사진</a:t>
            </a:r>
            <a:r>
              <a:rPr lang="ko-KR" altLang="en-US" sz="900"/>
              <a:t>에는 </a:t>
            </a:r>
            <a:r>
              <a:rPr lang="ko-KR" altLang="en-US" sz="900">
                <a:hlinkClick r:id="rId4" tooltip="https://creativecommons.org/licenses/by/3.0/"/>
              </a:rPr>
              <a:t>CC BY</a:t>
            </a:r>
            <a:r>
              <a:rPr lang="ko-KR" alt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4190412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CC6D-C205-0F9C-1384-BB36EB669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738EB-9A3F-0424-16AC-262E9BB59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문제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아파트 단지 내 주차 공간 부족</a:t>
            </a:r>
            <a:endParaRPr lang="en-US" altLang="ko-KR" dirty="0"/>
          </a:p>
          <a:p>
            <a:r>
              <a:rPr lang="ko-KR" altLang="en-US" dirty="0"/>
              <a:t>방문자 출입 혼선</a:t>
            </a:r>
            <a:endParaRPr lang="en-US" altLang="ko-KR" dirty="0"/>
          </a:p>
          <a:p>
            <a:r>
              <a:rPr lang="ko-KR" altLang="en-US" dirty="0"/>
              <a:t>무단 주차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해결을 위해</a:t>
            </a:r>
          </a:p>
        </p:txBody>
      </p:sp>
    </p:spTree>
    <p:extLst>
      <p:ext uri="{BB962C8B-B14F-4D97-AF65-F5344CB8AC3E}">
        <p14:creationId xmlns:p14="http://schemas.microsoft.com/office/powerpoint/2010/main" val="396457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1CC54-1EBF-72C5-9DEF-9E394D16C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Swp</a:t>
            </a:r>
            <a:r>
              <a:rPr lang="en-US" altLang="ko-KR" dirty="0"/>
              <a:t>+</a:t>
            </a:r>
            <a:r>
              <a:rPr lang="ko-KR" altLang="en-US" dirty="0"/>
              <a:t>주차 관리 기능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C464803-82FB-B28F-8A43-35A6ADE850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0"/>
            <a:ext cx="2957966" cy="338532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C78EE7-C592-D887-5B16-B1375245E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ko-KR" dirty="0"/>
              <a:t>&lt;</a:t>
            </a:r>
            <a:r>
              <a:rPr lang="ko-KR" altLang="en-US" dirty="0"/>
              <a:t>주차 관리 기능</a:t>
            </a:r>
            <a:r>
              <a:rPr lang="en-US" altLang="ko-KR" dirty="0"/>
              <a:t>&gt;</a:t>
            </a:r>
          </a:p>
          <a:p>
            <a:pPr algn="l"/>
            <a:r>
              <a:rPr lang="x-none" altLang="ko-KR" dirty="0"/>
              <a:t> -</a:t>
            </a:r>
            <a:r>
              <a:rPr lang="ko-KR" altLang="ko-KR" dirty="0"/>
              <a:t>실시간 주차 공간 상태 확인</a:t>
            </a:r>
          </a:p>
          <a:p>
            <a:pPr algn="l"/>
            <a:r>
              <a:rPr lang="x-none" altLang="ko-KR" dirty="0"/>
              <a:t> -</a:t>
            </a:r>
            <a:r>
              <a:rPr lang="ko-KR" altLang="ko-KR" dirty="0"/>
              <a:t>차량 번호판 인식 기반 자동 출입 관리</a:t>
            </a:r>
          </a:p>
          <a:p>
            <a:pPr algn="l"/>
            <a:r>
              <a:rPr lang="x-none" altLang="ko-KR" dirty="0"/>
              <a:t> -</a:t>
            </a:r>
            <a:r>
              <a:rPr lang="ko-KR" altLang="ko-KR" dirty="0"/>
              <a:t>방문객 차량 예약 및 승인 관리</a:t>
            </a:r>
          </a:p>
          <a:p>
            <a:pPr algn="l"/>
            <a:r>
              <a:rPr lang="x-none" altLang="ko-KR" dirty="0"/>
              <a:t> -</a:t>
            </a:r>
            <a:r>
              <a:rPr lang="ko-KR" altLang="ko-KR" dirty="0"/>
              <a:t>월패드와 연동된 거주자 알림 기능</a:t>
            </a:r>
          </a:p>
          <a:p>
            <a:pPr algn="l"/>
            <a:r>
              <a:rPr lang="x-none" altLang="ko-KR" dirty="0"/>
              <a:t>-</a:t>
            </a:r>
            <a:r>
              <a:rPr lang="ko-KR" altLang="ko-KR" dirty="0"/>
              <a:t>거주자 차량 및 방문 차량 주차 관리</a:t>
            </a:r>
            <a:r>
              <a:rPr lang="x-none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9BBB7B-59CB-1A4E-C75C-2E1BFC712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53966" y="-1"/>
            <a:ext cx="3138033" cy="34290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07E9087-8859-4006-AEF0-7ED77B711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85326"/>
            <a:ext cx="3013766" cy="34726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A72D5F-0EFA-A6A6-6606-D291B522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099" y="3385325"/>
            <a:ext cx="3075900" cy="347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5449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97E3B-2744-C9A2-78F7-00BC84E3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Smartwallpad</a:t>
            </a:r>
            <a:r>
              <a:rPr lang="ko-KR" altLang="en-US" dirty="0"/>
              <a:t> 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pic>
        <p:nvPicPr>
          <p:cNvPr id="6" name="내용 개체 틀 5" descr="엄지척 기호 단색으로 채워진">
            <a:extLst>
              <a:ext uri="{FF2B5EF4-FFF2-40B4-BE49-F238E27FC236}">
                <a16:creationId xmlns:a16="http://schemas.microsoft.com/office/drawing/2014/main" id="{1668CFF9-7DAD-C4E5-E3DE-660B7CBB1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542" y="2461985"/>
            <a:ext cx="1934029" cy="193402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F659BA-C848-D9C0-0A13-11A02C581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dirty="0"/>
              <a:t>&lt;</a:t>
            </a:r>
            <a:r>
              <a:rPr lang="ko-KR" altLang="en-US" dirty="0"/>
              <a:t>장점</a:t>
            </a:r>
            <a:r>
              <a:rPr lang="en-US" altLang="ko-KR" dirty="0"/>
              <a:t>&gt;</a:t>
            </a:r>
          </a:p>
          <a:p>
            <a:pPr marL="342900" indent="-342900" algn="l">
              <a:buFont typeface="+mj-ea"/>
              <a:buAutoNum type="circleNumDbPlain"/>
            </a:pPr>
            <a:r>
              <a:rPr lang="en-US" altLang="ko-KR" dirty="0"/>
              <a:t>1)</a:t>
            </a:r>
            <a:r>
              <a:rPr lang="ko-KR" altLang="en-US" dirty="0"/>
              <a:t>거주자의 편의성</a:t>
            </a:r>
            <a:endParaRPr lang="en-US" altLang="ko-KR" dirty="0"/>
          </a:p>
          <a:p>
            <a:pPr marL="342900" indent="-342900" algn="l">
              <a:buFont typeface="+mj-ea"/>
              <a:buAutoNum type="circleNumDbPlain"/>
            </a:pPr>
            <a:r>
              <a:rPr lang="en-US" altLang="ko-KR" dirty="0"/>
              <a:t>2)</a:t>
            </a:r>
            <a:r>
              <a:rPr lang="ko-KR" altLang="en-US" dirty="0"/>
              <a:t>한 곳에서 집 전체 기능 제어</a:t>
            </a:r>
            <a:r>
              <a:rPr lang="en-US" altLang="ko-KR" dirty="0"/>
              <a:t>, </a:t>
            </a:r>
            <a:r>
              <a:rPr lang="ko-KR" altLang="en-US" dirty="0"/>
              <a:t>주차 관리</a:t>
            </a:r>
            <a:endParaRPr lang="en-US" altLang="ko-KR" dirty="0"/>
          </a:p>
          <a:p>
            <a:pPr marL="342900" indent="-342900" algn="l">
              <a:buFont typeface="+mj-ea"/>
              <a:buAutoNum type="circleNumDbPlain"/>
            </a:pPr>
            <a:r>
              <a:rPr lang="en-US" altLang="ko-KR" dirty="0"/>
              <a:t>3)</a:t>
            </a:r>
            <a:r>
              <a:rPr lang="ko-KR" altLang="en-US" dirty="0"/>
              <a:t>효율성</a:t>
            </a:r>
            <a:endParaRPr lang="en-US" altLang="ko-KR" dirty="0"/>
          </a:p>
          <a:p>
            <a:pPr marL="342900" indent="-342900" algn="l">
              <a:buFont typeface="+mj-ea"/>
              <a:buAutoNum type="circleNumDbPlain"/>
            </a:pPr>
            <a:r>
              <a:rPr lang="en-US" altLang="ko-KR" dirty="0"/>
              <a:t>4)</a:t>
            </a:r>
            <a:r>
              <a:rPr lang="ko-KR" altLang="en-US" dirty="0"/>
              <a:t>사용자 친화적인 주차 환경 제공</a:t>
            </a:r>
            <a:endParaRPr lang="en-US" altLang="ko-KR" dirty="0"/>
          </a:p>
          <a:p>
            <a:pPr marL="342900" indent="-342900" algn="l">
              <a:buFont typeface="+mj-ea"/>
              <a:buAutoNum type="circleNumDbPlain"/>
            </a:pPr>
            <a:r>
              <a:rPr lang="en-US" altLang="ko-KR" dirty="0"/>
              <a:t>5)</a:t>
            </a:r>
            <a:r>
              <a:rPr lang="ko-KR" altLang="en-US" dirty="0"/>
              <a:t>주거 수준 향상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343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A3B13C-9D07-A3C2-D6E5-6635BC3A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Smartwallpad</a:t>
            </a:r>
            <a:r>
              <a:rPr lang="ko-KR" altLang="en-US" dirty="0"/>
              <a:t> 장</a:t>
            </a:r>
            <a:r>
              <a:rPr lang="en-US" altLang="ko-KR" dirty="0"/>
              <a:t>/</a:t>
            </a:r>
            <a:r>
              <a:rPr lang="ko-KR" altLang="en-US" dirty="0"/>
              <a:t>단점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A0E42FF-1612-287E-8D16-BDE8CD2BCB4F}"/>
              </a:ext>
            </a:extLst>
          </p:cNvPr>
          <p:cNvGrpSpPr/>
          <p:nvPr/>
        </p:nvGrpSpPr>
        <p:grpSpPr>
          <a:xfrm>
            <a:off x="8455175" y="2874484"/>
            <a:ext cx="1747763" cy="1529292"/>
            <a:chOff x="8455175" y="2874484"/>
            <a:chExt cx="1747763" cy="152929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240943FC-31C9-10D5-820F-F458DBE0039F}"/>
                </a:ext>
              </a:extLst>
            </p:cNvPr>
            <p:cNvSpPr/>
            <p:nvPr/>
          </p:nvSpPr>
          <p:spPr>
            <a:xfrm rot="10800000">
              <a:off x="8455175" y="2874484"/>
              <a:ext cx="1201587" cy="1529292"/>
            </a:xfrm>
            <a:custGeom>
              <a:avLst/>
              <a:gdLst>
                <a:gd name="connsiteX0" fmla="*/ 1201587 w 1201587"/>
                <a:gd name="connsiteY0" fmla="*/ 742799 h 1529292"/>
                <a:gd name="connsiteX1" fmla="*/ 1070505 w 1201587"/>
                <a:gd name="connsiteY1" fmla="*/ 611717 h 1529292"/>
                <a:gd name="connsiteX2" fmla="*/ 655411 w 1201587"/>
                <a:gd name="connsiteY2" fmla="*/ 611717 h 1529292"/>
                <a:gd name="connsiteX3" fmla="*/ 589870 w 1201587"/>
                <a:gd name="connsiteY3" fmla="*/ 548361 h 1529292"/>
                <a:gd name="connsiteX4" fmla="*/ 655411 w 1201587"/>
                <a:gd name="connsiteY4" fmla="*/ 131082 h 1529292"/>
                <a:gd name="connsiteX5" fmla="*/ 524329 w 1201587"/>
                <a:gd name="connsiteY5" fmla="*/ 0 h 1529292"/>
                <a:gd name="connsiteX6" fmla="*/ 393247 w 1201587"/>
                <a:gd name="connsiteY6" fmla="*/ 131082 h 1529292"/>
                <a:gd name="connsiteX7" fmla="*/ 0 w 1201587"/>
                <a:gd name="connsiteY7" fmla="*/ 655411 h 1529292"/>
                <a:gd name="connsiteX8" fmla="*/ 0 w 1201587"/>
                <a:gd name="connsiteY8" fmla="*/ 1354517 h 1529292"/>
                <a:gd name="connsiteX9" fmla="*/ 458788 w 1201587"/>
                <a:gd name="connsiteY9" fmla="*/ 1529293 h 1529292"/>
                <a:gd name="connsiteX10" fmla="*/ 852035 w 1201587"/>
                <a:gd name="connsiteY10" fmla="*/ 1529293 h 1529292"/>
                <a:gd name="connsiteX11" fmla="*/ 983117 w 1201587"/>
                <a:gd name="connsiteY11" fmla="*/ 1398211 h 1529292"/>
                <a:gd name="connsiteX12" fmla="*/ 948162 w 1201587"/>
                <a:gd name="connsiteY12" fmla="*/ 1310823 h 1529292"/>
                <a:gd name="connsiteX13" fmla="*/ 961270 w 1201587"/>
                <a:gd name="connsiteY13" fmla="*/ 1310823 h 1529292"/>
                <a:gd name="connsiteX14" fmla="*/ 1092352 w 1201587"/>
                <a:gd name="connsiteY14" fmla="*/ 1179740 h 1529292"/>
                <a:gd name="connsiteX15" fmla="*/ 1055212 w 1201587"/>
                <a:gd name="connsiteY15" fmla="*/ 1087983 h 1529292"/>
                <a:gd name="connsiteX16" fmla="*/ 1157893 w 1201587"/>
                <a:gd name="connsiteY16" fmla="*/ 961270 h 1529292"/>
                <a:gd name="connsiteX17" fmla="*/ 1116384 w 1201587"/>
                <a:gd name="connsiteY17" fmla="*/ 865143 h 1529292"/>
                <a:gd name="connsiteX18" fmla="*/ 1201587 w 1201587"/>
                <a:gd name="connsiteY18" fmla="*/ 742799 h 1529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01587" h="1529292">
                  <a:moveTo>
                    <a:pt x="1201587" y="742799"/>
                  </a:moveTo>
                  <a:cubicBezTo>
                    <a:pt x="1201587" y="670704"/>
                    <a:pt x="1142600" y="611717"/>
                    <a:pt x="1070505" y="611717"/>
                  </a:cubicBezTo>
                  <a:lnTo>
                    <a:pt x="655411" y="611717"/>
                  </a:lnTo>
                  <a:cubicBezTo>
                    <a:pt x="620456" y="611717"/>
                    <a:pt x="592055" y="583316"/>
                    <a:pt x="589870" y="548361"/>
                  </a:cubicBezTo>
                  <a:cubicBezTo>
                    <a:pt x="592055" y="509036"/>
                    <a:pt x="655411" y="430387"/>
                    <a:pt x="655411" y="131082"/>
                  </a:cubicBezTo>
                  <a:cubicBezTo>
                    <a:pt x="655411" y="58987"/>
                    <a:pt x="596424" y="0"/>
                    <a:pt x="524329" y="0"/>
                  </a:cubicBezTo>
                  <a:cubicBezTo>
                    <a:pt x="452234" y="0"/>
                    <a:pt x="393247" y="58987"/>
                    <a:pt x="393247" y="131082"/>
                  </a:cubicBezTo>
                  <a:cubicBezTo>
                    <a:pt x="393247" y="463157"/>
                    <a:pt x="6554" y="651042"/>
                    <a:pt x="0" y="655411"/>
                  </a:cubicBezTo>
                  <a:lnTo>
                    <a:pt x="0" y="1354517"/>
                  </a:lnTo>
                  <a:cubicBezTo>
                    <a:pt x="155114" y="1354517"/>
                    <a:pt x="166037" y="1529293"/>
                    <a:pt x="458788" y="1529293"/>
                  </a:cubicBezTo>
                  <a:cubicBezTo>
                    <a:pt x="557100" y="1529293"/>
                    <a:pt x="852035" y="1529293"/>
                    <a:pt x="852035" y="1529293"/>
                  </a:cubicBezTo>
                  <a:cubicBezTo>
                    <a:pt x="924130" y="1529293"/>
                    <a:pt x="983117" y="1470306"/>
                    <a:pt x="983117" y="1398211"/>
                  </a:cubicBezTo>
                  <a:cubicBezTo>
                    <a:pt x="983117" y="1363255"/>
                    <a:pt x="970009" y="1332670"/>
                    <a:pt x="948162" y="1310823"/>
                  </a:cubicBezTo>
                  <a:cubicBezTo>
                    <a:pt x="952531" y="1310823"/>
                    <a:pt x="956901" y="1310823"/>
                    <a:pt x="961270" y="1310823"/>
                  </a:cubicBezTo>
                  <a:cubicBezTo>
                    <a:pt x="1033365" y="1310823"/>
                    <a:pt x="1092352" y="1251836"/>
                    <a:pt x="1092352" y="1179740"/>
                  </a:cubicBezTo>
                  <a:cubicBezTo>
                    <a:pt x="1092352" y="1144785"/>
                    <a:pt x="1079244" y="1112015"/>
                    <a:pt x="1055212" y="1087983"/>
                  </a:cubicBezTo>
                  <a:cubicBezTo>
                    <a:pt x="1114199" y="1074875"/>
                    <a:pt x="1157893" y="1022442"/>
                    <a:pt x="1157893" y="961270"/>
                  </a:cubicBezTo>
                  <a:cubicBezTo>
                    <a:pt x="1157893" y="924130"/>
                    <a:pt x="1142600" y="889175"/>
                    <a:pt x="1116384" y="865143"/>
                  </a:cubicBezTo>
                  <a:cubicBezTo>
                    <a:pt x="1166632" y="847665"/>
                    <a:pt x="1201587" y="799602"/>
                    <a:pt x="1201587" y="742799"/>
                  </a:cubicBezTo>
                  <a:close/>
                </a:path>
              </a:pathLst>
            </a:custGeom>
            <a:solidFill>
              <a:srgbClr val="000000"/>
            </a:solidFill>
            <a:ln w="21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3311A94E-A1AF-0EFF-D02E-5467A5ED9C81}"/>
                </a:ext>
              </a:extLst>
            </p:cNvPr>
            <p:cNvSpPr/>
            <p:nvPr/>
          </p:nvSpPr>
          <p:spPr>
            <a:xfrm rot="10800000">
              <a:off x="9787845" y="2940025"/>
              <a:ext cx="415093" cy="917575"/>
            </a:xfrm>
            <a:custGeom>
              <a:avLst/>
              <a:gdLst>
                <a:gd name="connsiteX0" fmla="*/ 327706 w 415093"/>
                <a:gd name="connsiteY0" fmla="*/ 0 h 917575"/>
                <a:gd name="connsiteX1" fmla="*/ 0 w 415093"/>
                <a:gd name="connsiteY1" fmla="*/ 0 h 917575"/>
                <a:gd name="connsiteX2" fmla="*/ 0 w 415093"/>
                <a:gd name="connsiteY2" fmla="*/ 917576 h 917575"/>
                <a:gd name="connsiteX3" fmla="*/ 327706 w 415093"/>
                <a:gd name="connsiteY3" fmla="*/ 917576 h 917575"/>
                <a:gd name="connsiteX4" fmla="*/ 415094 w 415093"/>
                <a:gd name="connsiteY4" fmla="*/ 830188 h 917575"/>
                <a:gd name="connsiteX5" fmla="*/ 415094 w 415093"/>
                <a:gd name="connsiteY5" fmla="*/ 87388 h 917575"/>
                <a:gd name="connsiteX6" fmla="*/ 327706 w 415093"/>
                <a:gd name="connsiteY6" fmla="*/ 0 h 91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5093" h="917575">
                  <a:moveTo>
                    <a:pt x="327706" y="0"/>
                  </a:moveTo>
                  <a:lnTo>
                    <a:pt x="0" y="0"/>
                  </a:lnTo>
                  <a:lnTo>
                    <a:pt x="0" y="917576"/>
                  </a:lnTo>
                  <a:lnTo>
                    <a:pt x="327706" y="917576"/>
                  </a:lnTo>
                  <a:cubicBezTo>
                    <a:pt x="375769" y="917576"/>
                    <a:pt x="415094" y="878251"/>
                    <a:pt x="415094" y="830188"/>
                  </a:cubicBezTo>
                  <a:lnTo>
                    <a:pt x="415094" y="87388"/>
                  </a:lnTo>
                  <a:cubicBezTo>
                    <a:pt x="415094" y="39325"/>
                    <a:pt x="375769" y="0"/>
                    <a:pt x="327706" y="0"/>
                  </a:cubicBezTo>
                  <a:close/>
                </a:path>
              </a:pathLst>
            </a:custGeom>
            <a:solidFill>
              <a:srgbClr val="000000"/>
            </a:solidFill>
            <a:ln w="218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2CF8BE-4A86-EA75-0F65-4837983E1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l"/>
            <a:r>
              <a:rPr lang="en-US" altLang="ko-KR" dirty="0"/>
              <a:t>&lt;</a:t>
            </a:r>
            <a:r>
              <a:rPr lang="ko-KR" altLang="en-US" dirty="0"/>
              <a:t>단점</a:t>
            </a:r>
            <a:r>
              <a:rPr lang="en-US" altLang="ko-KR" dirty="0"/>
              <a:t>&gt;</a:t>
            </a:r>
          </a:p>
          <a:p>
            <a:pPr algn="l"/>
            <a:r>
              <a:rPr lang="en-US" altLang="ko-KR" dirty="0"/>
              <a:t>1)</a:t>
            </a:r>
            <a:r>
              <a:rPr lang="ko-KR" altLang="en-US" dirty="0"/>
              <a:t>많은 비용 부담</a:t>
            </a:r>
            <a:endParaRPr lang="en-US" altLang="ko-KR" dirty="0"/>
          </a:p>
          <a:p>
            <a:pPr algn="l"/>
            <a:r>
              <a:rPr lang="en-US" altLang="ko-KR" dirty="0"/>
              <a:t>2)</a:t>
            </a:r>
            <a:r>
              <a:rPr lang="ko-KR" altLang="en-US" dirty="0"/>
              <a:t>조작이 어려울 수 있음</a:t>
            </a:r>
            <a:endParaRPr lang="en-US" altLang="ko-KR" dirty="0"/>
          </a:p>
          <a:p>
            <a:pPr algn="l"/>
            <a:r>
              <a:rPr lang="en-US" altLang="ko-KR" dirty="0"/>
              <a:t>3)</a:t>
            </a:r>
            <a:r>
              <a:rPr lang="ko-KR" altLang="en-US" dirty="0"/>
              <a:t>시스템 오류 발생 가능성</a:t>
            </a:r>
            <a:endParaRPr lang="en-US" altLang="ko-KR" dirty="0"/>
          </a:p>
          <a:p>
            <a:pPr algn="l"/>
            <a:r>
              <a:rPr lang="en-US" altLang="ko-KR" dirty="0"/>
              <a:t>4)</a:t>
            </a:r>
            <a:r>
              <a:rPr lang="ko-KR" altLang="en-US" dirty="0"/>
              <a:t>보안 및 개인정보 유출 우려</a:t>
            </a:r>
            <a:endParaRPr lang="en-US" altLang="ko-KR" dirty="0"/>
          </a:p>
          <a:p>
            <a:pPr algn="l"/>
            <a:r>
              <a:rPr lang="en-US" altLang="ko-KR" dirty="0"/>
              <a:t>5) </a:t>
            </a:r>
            <a:r>
              <a:rPr lang="ko-KR" altLang="en-US" dirty="0"/>
              <a:t>업데이트 및 유지보수 필요</a:t>
            </a:r>
          </a:p>
        </p:txBody>
      </p:sp>
    </p:spTree>
    <p:extLst>
      <p:ext uri="{BB962C8B-B14F-4D97-AF65-F5344CB8AC3E}">
        <p14:creationId xmlns:p14="http://schemas.microsoft.com/office/powerpoint/2010/main" val="110765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4265-8A12-D071-B13F-402824D9B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81E138-661F-3480-7EBA-2473C0AB2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효과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입주민의 주차 스트레스 감소 및 생활 편의성 향상</a:t>
            </a:r>
          </a:p>
          <a:p>
            <a:r>
              <a:rPr lang="ko-KR" altLang="en-US" dirty="0"/>
              <a:t>방문자 출입 절차의 간소화 및 보안성 강화</a:t>
            </a:r>
          </a:p>
          <a:p>
            <a:r>
              <a:rPr lang="ko-KR" altLang="en-US" dirty="0"/>
              <a:t>관리자의 운영 부담 감소 및 효율적 시스템 제어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&lt;</a:t>
            </a:r>
            <a:r>
              <a:rPr lang="ko-KR" altLang="en-US" dirty="0"/>
              <a:t>발전 가능성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인공지능 기반 차량 흐름 분석 및 예측</a:t>
            </a:r>
          </a:p>
          <a:p>
            <a:r>
              <a:rPr lang="ko-KR" altLang="en-US" dirty="0"/>
              <a:t>단지 내 다른 스마트 기기</a:t>
            </a:r>
            <a:r>
              <a:rPr lang="en-US" altLang="ko-KR" dirty="0"/>
              <a:t>(</a:t>
            </a:r>
            <a:r>
              <a:rPr lang="ko-KR" altLang="en-US" dirty="0"/>
              <a:t>조명</a:t>
            </a:r>
            <a:r>
              <a:rPr lang="en-US" altLang="ko-KR" dirty="0"/>
              <a:t>, </a:t>
            </a:r>
            <a:r>
              <a:rPr lang="ko-KR" altLang="en-US" dirty="0"/>
              <a:t>출입문 등</a:t>
            </a:r>
            <a:r>
              <a:rPr lang="en-US" altLang="ko-KR" dirty="0"/>
              <a:t>)</a:t>
            </a:r>
            <a:r>
              <a:rPr lang="ko-KR" altLang="en-US" dirty="0"/>
              <a:t>와의 통합</a:t>
            </a:r>
          </a:p>
          <a:p>
            <a:r>
              <a:rPr lang="ko-KR" altLang="en-US" dirty="0"/>
              <a:t>입주민 통계 기반의 주차 예약 자동화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8304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2B609-0253-636E-1D86-99490C1D7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58100331"/>
      </p:ext>
    </p:extLst>
  </p:cSld>
  <p:clrMapOvr>
    <a:masterClrMapping/>
  </p:clrMapOvr>
</p:sld>
</file>

<file path=ppt/theme/theme1.xml><?xml version="1.0" encoding="utf-8"?>
<a:theme xmlns:a="http://schemas.openxmlformats.org/drawingml/2006/main" name="소포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TM10001115[[fn=소포]]</Template>
  <TotalTime>108</TotalTime>
  <Words>229</Words>
  <Application>Microsoft Office PowerPoint</Application>
  <PresentationFormat>와이드스크린</PresentationFormat>
  <Paragraphs>41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소포</vt:lpstr>
      <vt:lpstr>SWp(smartwallpad)</vt:lpstr>
      <vt:lpstr>Smartwallpad란</vt:lpstr>
      <vt:lpstr>주제 선정 이유</vt:lpstr>
      <vt:lpstr>Swp+주차 관리 기능</vt:lpstr>
      <vt:lpstr>Smartwallpad 장/단점</vt:lpstr>
      <vt:lpstr>Smartwallpad 장/단점</vt:lpstr>
      <vt:lpstr>결론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성오 손</dc:creator>
  <cp:lastModifiedBy>성오 손</cp:lastModifiedBy>
  <cp:revision>26</cp:revision>
  <dcterms:created xsi:type="dcterms:W3CDTF">2025-06-03T17:12:06Z</dcterms:created>
  <dcterms:modified xsi:type="dcterms:W3CDTF">2025-06-04T23:50:51Z</dcterms:modified>
</cp:coreProperties>
</file>