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Spline Sans"/>
      <p:regular r:id="rId17"/>
    </p:embeddedFont>
    <p:embeddedFont>
      <p:font typeface="Spline Sans"/>
      <p:regular r:id="rId18"/>
    </p:embeddedFont>
    <p:embeddedFont>
      <p:font typeface="Barlow"/>
      <p:regular r:id="rId19"/>
    </p:embeddedFont>
    <p:embeddedFont>
      <p:font typeface="Barlow"/>
      <p:regular r:id="rId20"/>
    </p:embeddedFont>
    <p:embeddedFont>
      <p:font typeface="Barlow"/>
      <p:regular r:id="rId21"/>
    </p:embeddedFont>
    <p:embeddedFont>
      <p:font typeface="Barlow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image" Target="../media/image-4-4.png"/><Relationship Id="rId5" Type="http://schemas.openxmlformats.org/officeDocument/2006/relationships/image" Target="../media/image-4-5.svg"/><Relationship Id="rId6" Type="http://schemas.openxmlformats.org/officeDocument/2006/relationships/image" Target="../media/image-4-6.png"/><Relationship Id="rId7" Type="http://schemas.openxmlformats.org/officeDocument/2006/relationships/image" Target="../media/image-4-7.svg"/><Relationship Id="rId8" Type="http://schemas.openxmlformats.org/officeDocument/2006/relationships/slideLayout" Target="../slideLayouts/slideLayout5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image" Target="../media/image-7-4.png"/><Relationship Id="rId5" Type="http://schemas.openxmlformats.org/officeDocument/2006/relationships/image" Target="../media/image-7-5.svg"/><Relationship Id="rId6" Type="http://schemas.openxmlformats.org/officeDocument/2006/relationships/image" Target="../media/image-7-6.png"/><Relationship Id="rId7" Type="http://schemas.openxmlformats.org/officeDocument/2006/relationships/image" Target="../media/image-7-7.svg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image" Target="../media/image-9-4.png"/><Relationship Id="rId5" Type="http://schemas.openxmlformats.org/officeDocument/2006/relationships/image" Target="../media/image-9-5.svg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750106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Uber Data Analysis: Key Business Insights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4491990"/>
            <a:ext cx="7415927" cy="987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24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deep dive into booking, revenue, and performance metrics across vehicle types and locations.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1045" y="582216"/>
            <a:ext cx="6902768" cy="588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Strategic Performance Insights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741045" y="1593890"/>
            <a:ext cx="13148310" cy="338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Filtering data reveals optimal vehicle and location combinations for revenue.</a:t>
            </a:r>
            <a:endParaRPr lang="en-US" sz="16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2170867"/>
            <a:ext cx="4206240" cy="42062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41045" y="6588800"/>
            <a:ext cx="2352794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Auto Performance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741045" y="7009924"/>
            <a:ext cx="4206240" cy="338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Best at 6 PM – 9 PM.</a:t>
            </a:r>
            <a:endParaRPr lang="en-US" sz="16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961" y="2170867"/>
            <a:ext cx="4206359" cy="420635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11961" y="6588919"/>
            <a:ext cx="2352794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Raj Nagar Extension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5211961" y="7010043"/>
            <a:ext cx="4206359" cy="338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Top revenue zone (₹26,587).</a:t>
            </a:r>
            <a:endParaRPr lang="en-US" sz="16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996" y="2170867"/>
            <a:ext cx="4206240" cy="42062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82996" y="6588800"/>
            <a:ext cx="271938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Strong Secondary Zones</a:t>
            </a:r>
            <a:endParaRPr lang="en-US" sz="1850" dirty="0"/>
          </a:p>
        </p:txBody>
      </p:sp>
      <p:sp>
        <p:nvSpPr>
          <p:cNvPr id="12" name="Text 7"/>
          <p:cNvSpPr/>
          <p:nvPr/>
        </p:nvSpPr>
        <p:spPr>
          <a:xfrm>
            <a:off x="9682996" y="7009924"/>
            <a:ext cx="4206240" cy="338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Munirka and Vaishali (₹24K+).</a:t>
            </a:r>
            <a:endParaRPr lang="en-US" sz="1650" dirty="0"/>
          </a:p>
        </p:txBody>
      </p:sp>
      <p:sp>
        <p:nvSpPr>
          <p:cNvPr id="13" name="Text 8"/>
          <p:cNvSpPr/>
          <p:nvPr/>
        </p:nvSpPr>
        <p:spPr>
          <a:xfrm>
            <a:off x="741045" y="7666434"/>
            <a:ext cx="9835039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 Takeaway: Focus on Auto in Peak Evening Hours in High-Density Zones.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6521" y="965359"/>
            <a:ext cx="341376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1: Overall Performance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736521" y="1341834"/>
            <a:ext cx="6977182" cy="584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Booking and Distance Overview</a:t>
            </a:r>
            <a:endParaRPr lang="en-US" sz="3650" dirty="0"/>
          </a:p>
        </p:txBody>
      </p:sp>
      <p:sp>
        <p:nvSpPr>
          <p:cNvPr id="5" name="Text 2"/>
          <p:cNvSpPr/>
          <p:nvPr/>
        </p:nvSpPr>
        <p:spPr>
          <a:xfrm>
            <a:off x="736521" y="2347198"/>
            <a:ext cx="2381607" cy="694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450"/>
              </a:lnSpc>
              <a:buNone/>
            </a:pPr>
            <a:r>
              <a:rPr lang="en-US" sz="54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92,551</a:t>
            </a:r>
            <a:endParaRPr lang="en-US" sz="5450" dirty="0"/>
          </a:p>
        </p:txBody>
      </p:sp>
      <p:sp>
        <p:nvSpPr>
          <p:cNvPr id="6" name="Text 3"/>
          <p:cNvSpPr/>
          <p:nvPr/>
        </p:nvSpPr>
        <p:spPr>
          <a:xfrm>
            <a:off x="758071" y="3304580"/>
            <a:ext cx="2338388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Completed Bookings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36521" y="3723084"/>
            <a:ext cx="2381607" cy="673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Highest volume on Jan 21, 2025 (516 completed).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3381137" y="2347198"/>
            <a:ext cx="2381607" cy="694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450"/>
              </a:lnSpc>
              <a:buNone/>
            </a:pPr>
            <a:r>
              <a:rPr lang="en-US" sz="54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56,815</a:t>
            </a:r>
            <a:endParaRPr lang="en-US" sz="5450" dirty="0"/>
          </a:p>
        </p:txBody>
      </p:sp>
      <p:sp>
        <p:nvSpPr>
          <p:cNvPr id="9" name="Text 6"/>
          <p:cNvSpPr/>
          <p:nvPr/>
        </p:nvSpPr>
        <p:spPr>
          <a:xfrm>
            <a:off x="3402687" y="3304580"/>
            <a:ext cx="2338388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Lost Bookings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3381137" y="3723084"/>
            <a:ext cx="2381607" cy="673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316 lost bookings also recorded on peak day.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6025753" y="2347198"/>
            <a:ext cx="2381607" cy="694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450"/>
              </a:lnSpc>
              <a:buNone/>
            </a:pPr>
            <a:r>
              <a:rPr lang="en-US" sz="54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2.5M</a:t>
            </a:r>
            <a:endParaRPr lang="en-US" sz="5450" dirty="0"/>
          </a:p>
        </p:txBody>
      </p:sp>
      <p:sp>
        <p:nvSpPr>
          <p:cNvPr id="12" name="Text 9"/>
          <p:cNvSpPr/>
          <p:nvPr/>
        </p:nvSpPr>
        <p:spPr>
          <a:xfrm>
            <a:off x="6047303" y="3304580"/>
            <a:ext cx="2338388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Total Distance (km)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6025753" y="3723084"/>
            <a:ext cx="2381607" cy="673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2,512,975.19 km traveled by all vehicles.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3381137" y="4922520"/>
            <a:ext cx="2381607" cy="694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450"/>
              </a:lnSpc>
              <a:buNone/>
            </a:pPr>
            <a:r>
              <a:rPr lang="en-US" sz="54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24.64</a:t>
            </a:r>
            <a:endParaRPr lang="en-US" sz="5450" dirty="0"/>
          </a:p>
        </p:txBody>
      </p:sp>
      <p:sp>
        <p:nvSpPr>
          <p:cNvPr id="15" name="Text 12"/>
          <p:cNvSpPr/>
          <p:nvPr/>
        </p:nvSpPr>
        <p:spPr>
          <a:xfrm>
            <a:off x="3381137" y="5879902"/>
            <a:ext cx="2381607" cy="584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Average Distance (km)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3381137" y="6590705"/>
            <a:ext cx="2381607" cy="673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Average distance per trip across the period.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975" y="764858"/>
            <a:ext cx="9597271" cy="599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Revenue Snapshot: Total and Vehicle Share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54975" y="1903095"/>
            <a:ext cx="4932402" cy="3595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150"/>
              </a:lnSpc>
              <a:buNone/>
            </a:pPr>
            <a:r>
              <a:rPr lang="en-US" sz="11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₹5.18 Cr</a:t>
            </a:r>
            <a:endParaRPr lang="en-US" sz="11300" dirty="0"/>
          </a:p>
        </p:txBody>
      </p:sp>
      <p:sp>
        <p:nvSpPr>
          <p:cNvPr id="4" name="Text 2"/>
          <p:cNvSpPr/>
          <p:nvPr/>
        </p:nvSpPr>
        <p:spPr>
          <a:xfrm>
            <a:off x="754975" y="5713928"/>
            <a:ext cx="3364230" cy="359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Total Revenue Generated</a:t>
            </a:r>
            <a:endParaRPr lang="en-US" sz="2250" dirty="0"/>
          </a:p>
        </p:txBody>
      </p:sp>
      <p:sp>
        <p:nvSpPr>
          <p:cNvPr id="5" name="Text 3"/>
          <p:cNvSpPr/>
          <p:nvPr/>
        </p:nvSpPr>
        <p:spPr>
          <a:xfrm>
            <a:off x="754975" y="6289119"/>
            <a:ext cx="4932402" cy="345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Overall earnings during the analysis period.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1078468" y="6876931"/>
            <a:ext cx="4608909" cy="345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 generated the highest revenue: 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₹1.28 Crore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754975" y="6876931"/>
            <a:ext cx="30480" cy="345162"/>
          </a:xfrm>
          <a:prstGeom prst="rect">
            <a:avLst/>
          </a:prstGeom>
          <a:solidFill>
            <a:srgbClr val="16FFBB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1254" y="1930122"/>
            <a:ext cx="7661672" cy="3460433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6221254" y="5421035"/>
            <a:ext cx="215622" cy="215622"/>
          </a:xfrm>
          <a:prstGeom prst="roundRect">
            <a:avLst>
              <a:gd name="adj" fmla="val 8482"/>
            </a:avLst>
          </a:prstGeom>
          <a:solidFill>
            <a:srgbClr val="004D36"/>
          </a:solidFill>
          <a:ln/>
        </p:spPr>
      </p:sp>
      <p:sp>
        <p:nvSpPr>
          <p:cNvPr id="10" name="Text 7"/>
          <p:cNvSpPr/>
          <p:nvPr/>
        </p:nvSpPr>
        <p:spPr>
          <a:xfrm>
            <a:off x="6497836" y="5421035"/>
            <a:ext cx="439341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7523559" y="5421035"/>
            <a:ext cx="215622" cy="215622"/>
          </a:xfrm>
          <a:prstGeom prst="roundRect">
            <a:avLst>
              <a:gd name="adj" fmla="val 8482"/>
            </a:avLst>
          </a:prstGeom>
          <a:solidFill>
            <a:srgbClr val="00875F"/>
          </a:solidFill>
          <a:ln/>
        </p:spPr>
      </p:sp>
      <p:sp>
        <p:nvSpPr>
          <p:cNvPr id="12" name="Text 9"/>
          <p:cNvSpPr/>
          <p:nvPr/>
        </p:nvSpPr>
        <p:spPr>
          <a:xfrm>
            <a:off x="7800142" y="5421035"/>
            <a:ext cx="673060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 Mini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8825865" y="5421035"/>
            <a:ext cx="215622" cy="215622"/>
          </a:xfrm>
          <a:prstGeom prst="roundRect">
            <a:avLst>
              <a:gd name="adj" fmla="val 8482"/>
            </a:avLst>
          </a:prstGeom>
          <a:solidFill>
            <a:srgbClr val="00C189"/>
          </a:solidFill>
          <a:ln/>
        </p:spPr>
      </p:sp>
      <p:sp>
        <p:nvSpPr>
          <p:cNvPr id="14" name="Text 11"/>
          <p:cNvSpPr/>
          <p:nvPr/>
        </p:nvSpPr>
        <p:spPr>
          <a:xfrm>
            <a:off x="9102447" y="5421035"/>
            <a:ext cx="873323" cy="4314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 Sedan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10128171" y="5421035"/>
            <a:ext cx="215622" cy="215622"/>
          </a:xfrm>
          <a:prstGeom prst="roundRect">
            <a:avLst>
              <a:gd name="adj" fmla="val 8482"/>
            </a:avLst>
          </a:prstGeom>
          <a:solidFill>
            <a:srgbClr val="00FBB2"/>
          </a:solidFill>
          <a:ln/>
        </p:spPr>
      </p:sp>
      <p:sp>
        <p:nvSpPr>
          <p:cNvPr id="16" name="Text 13"/>
          <p:cNvSpPr/>
          <p:nvPr/>
        </p:nvSpPr>
        <p:spPr>
          <a:xfrm>
            <a:off x="10404753" y="5421035"/>
            <a:ext cx="409099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Bike</a:t>
            </a:r>
            <a:endParaRPr lang="en-US" sz="1650" dirty="0"/>
          </a:p>
        </p:txBody>
      </p:sp>
      <p:sp>
        <p:nvSpPr>
          <p:cNvPr id="17" name="Shape 14"/>
          <p:cNvSpPr/>
          <p:nvPr/>
        </p:nvSpPr>
        <p:spPr>
          <a:xfrm>
            <a:off x="11430595" y="5421035"/>
            <a:ext cx="215622" cy="215622"/>
          </a:xfrm>
          <a:prstGeom prst="roundRect">
            <a:avLst>
              <a:gd name="adj" fmla="val 8482"/>
            </a:avLst>
          </a:prstGeom>
          <a:solidFill>
            <a:srgbClr val="37FFC5"/>
          </a:solidFill>
          <a:ln/>
        </p:spPr>
      </p:sp>
      <p:sp>
        <p:nvSpPr>
          <p:cNvPr id="18" name="Text 15"/>
          <p:cNvSpPr/>
          <p:nvPr/>
        </p:nvSpPr>
        <p:spPr>
          <a:xfrm>
            <a:off x="11707178" y="5421035"/>
            <a:ext cx="873323" cy="4314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Premier Sedan</a:t>
            </a:r>
            <a:endParaRPr lang="en-US" sz="1650" dirty="0"/>
          </a:p>
        </p:txBody>
      </p:sp>
      <p:sp>
        <p:nvSpPr>
          <p:cNvPr id="19" name="Shape 16"/>
          <p:cNvSpPr/>
          <p:nvPr/>
        </p:nvSpPr>
        <p:spPr>
          <a:xfrm>
            <a:off x="12732901" y="5421035"/>
            <a:ext cx="215622" cy="215622"/>
          </a:xfrm>
          <a:prstGeom prst="roundRect">
            <a:avLst>
              <a:gd name="adj" fmla="val 8482"/>
            </a:avLst>
          </a:prstGeom>
          <a:solidFill>
            <a:srgbClr val="71FFD6"/>
          </a:solidFill>
          <a:ln/>
        </p:spPr>
      </p:sp>
      <p:sp>
        <p:nvSpPr>
          <p:cNvPr id="20" name="Text 17"/>
          <p:cNvSpPr/>
          <p:nvPr/>
        </p:nvSpPr>
        <p:spPr>
          <a:xfrm>
            <a:off x="13009483" y="5421035"/>
            <a:ext cx="523994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eBike</a:t>
            </a:r>
            <a:endParaRPr lang="en-US" sz="1650" dirty="0"/>
          </a:p>
        </p:txBody>
      </p:sp>
      <p:sp>
        <p:nvSpPr>
          <p:cNvPr id="21" name="Shape 18"/>
          <p:cNvSpPr/>
          <p:nvPr/>
        </p:nvSpPr>
        <p:spPr>
          <a:xfrm>
            <a:off x="6221254" y="6004917"/>
            <a:ext cx="215622" cy="215622"/>
          </a:xfrm>
          <a:prstGeom prst="roundRect">
            <a:avLst>
              <a:gd name="adj" fmla="val 8482"/>
            </a:avLst>
          </a:prstGeom>
          <a:solidFill>
            <a:srgbClr val="ABFFE7"/>
          </a:solidFill>
          <a:ln/>
        </p:spPr>
      </p:sp>
      <p:sp>
        <p:nvSpPr>
          <p:cNvPr id="22" name="Text 19"/>
          <p:cNvSpPr/>
          <p:nvPr/>
        </p:nvSpPr>
        <p:spPr>
          <a:xfrm>
            <a:off x="6497836" y="6004917"/>
            <a:ext cx="741998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Uber XL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909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5448" y="3164919"/>
            <a:ext cx="3408998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2: Vehicle Performance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725448" y="3535561"/>
            <a:ext cx="6604873" cy="575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Auto Leads Across Key Metrics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725448" y="4422219"/>
            <a:ext cx="13179504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 is the top performer in distance, bookings, and revenue.</a:t>
            </a:r>
            <a:endParaRPr lang="en-US" sz="1600" dirty="0"/>
          </a:p>
        </p:txBody>
      </p:sp>
      <p:sp>
        <p:nvSpPr>
          <p:cNvPr id="6" name="Shape 3"/>
          <p:cNvSpPr/>
          <p:nvPr/>
        </p:nvSpPr>
        <p:spPr>
          <a:xfrm>
            <a:off x="725448" y="5297805"/>
            <a:ext cx="4255056" cy="2357676"/>
          </a:xfrm>
          <a:prstGeom prst="roundRect">
            <a:avLst>
              <a:gd name="adj" fmla="val 4654"/>
            </a:avLst>
          </a:prstGeom>
          <a:solidFill>
            <a:srgbClr val="0A081B">
              <a:alpha val="75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725448" y="5274945"/>
            <a:ext cx="4255056" cy="91440"/>
          </a:xfrm>
          <a:prstGeom prst="roundRect">
            <a:avLst>
              <a:gd name="adj" fmla="val 340026"/>
            </a:avLst>
          </a:prstGeom>
          <a:solidFill>
            <a:srgbClr val="16FFBB"/>
          </a:solidFill>
          <a:ln/>
        </p:spPr>
      </p:sp>
      <p:sp>
        <p:nvSpPr>
          <p:cNvPr id="8" name="Shape 5"/>
          <p:cNvSpPr/>
          <p:nvPr/>
        </p:nvSpPr>
        <p:spPr>
          <a:xfrm>
            <a:off x="2542103" y="4986933"/>
            <a:ext cx="621744" cy="621744"/>
          </a:xfrm>
          <a:prstGeom prst="roundRect">
            <a:avLst>
              <a:gd name="adj" fmla="val 147070"/>
            </a:avLst>
          </a:prstGeom>
          <a:solidFill>
            <a:srgbClr val="16FFBB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8555" y="5173385"/>
            <a:ext cx="248722" cy="24872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55477" y="5815965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Auto</a:t>
            </a:r>
            <a:endParaRPr lang="en-US" sz="2150" dirty="0"/>
          </a:p>
        </p:txBody>
      </p:sp>
      <p:sp>
        <p:nvSpPr>
          <p:cNvPr id="11" name="Text 7"/>
          <p:cNvSpPr/>
          <p:nvPr/>
        </p:nvSpPr>
        <p:spPr>
          <a:xfrm>
            <a:off x="955477" y="6285667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Bookings: 37,351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955477" y="6689765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Distance: 625,615 km</a:t>
            </a:r>
            <a:endParaRPr lang="en-US" sz="1600" dirty="0"/>
          </a:p>
        </p:txBody>
      </p:sp>
      <p:sp>
        <p:nvSpPr>
          <p:cNvPr id="13" name="Text 9"/>
          <p:cNvSpPr/>
          <p:nvPr/>
        </p:nvSpPr>
        <p:spPr>
          <a:xfrm>
            <a:off x="955477" y="7093863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Revenue: ₹1.28 Cr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5187672" y="5297805"/>
            <a:ext cx="4255056" cy="2357676"/>
          </a:xfrm>
          <a:prstGeom prst="roundRect">
            <a:avLst>
              <a:gd name="adj" fmla="val 4654"/>
            </a:avLst>
          </a:prstGeom>
          <a:solidFill>
            <a:srgbClr val="0A081B">
              <a:alpha val="75000"/>
            </a:srgbClr>
          </a:solidFill>
          <a:ln/>
        </p:spPr>
      </p:sp>
      <p:sp>
        <p:nvSpPr>
          <p:cNvPr id="15" name="Shape 11"/>
          <p:cNvSpPr/>
          <p:nvPr/>
        </p:nvSpPr>
        <p:spPr>
          <a:xfrm>
            <a:off x="5187672" y="5274945"/>
            <a:ext cx="4255056" cy="91440"/>
          </a:xfrm>
          <a:prstGeom prst="roundRect">
            <a:avLst>
              <a:gd name="adj" fmla="val 340026"/>
            </a:avLst>
          </a:prstGeom>
          <a:solidFill>
            <a:srgbClr val="29DDDA"/>
          </a:solidFill>
          <a:ln/>
        </p:spPr>
      </p:sp>
      <p:sp>
        <p:nvSpPr>
          <p:cNvPr id="16" name="Shape 12"/>
          <p:cNvSpPr/>
          <p:nvPr/>
        </p:nvSpPr>
        <p:spPr>
          <a:xfrm>
            <a:off x="7004328" y="4986933"/>
            <a:ext cx="621744" cy="621744"/>
          </a:xfrm>
          <a:prstGeom prst="roundRect">
            <a:avLst>
              <a:gd name="adj" fmla="val 147070"/>
            </a:avLst>
          </a:prstGeom>
          <a:solidFill>
            <a:srgbClr val="16FFBB"/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90780" y="5173385"/>
            <a:ext cx="248722" cy="248722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5417701" y="5815965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Go Mini</a:t>
            </a:r>
            <a:endParaRPr lang="en-US" sz="2150" dirty="0"/>
          </a:p>
        </p:txBody>
      </p:sp>
      <p:sp>
        <p:nvSpPr>
          <p:cNvPr id="19" name="Text 14"/>
          <p:cNvSpPr/>
          <p:nvPr/>
        </p:nvSpPr>
        <p:spPr>
          <a:xfrm>
            <a:off x="5417701" y="6285667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Bookings: 29,748</a:t>
            </a:r>
            <a:endParaRPr lang="en-US" sz="1600" dirty="0"/>
          </a:p>
        </p:txBody>
      </p:sp>
      <p:sp>
        <p:nvSpPr>
          <p:cNvPr id="20" name="Text 15"/>
          <p:cNvSpPr/>
          <p:nvPr/>
        </p:nvSpPr>
        <p:spPr>
          <a:xfrm>
            <a:off x="5417701" y="6689765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Distance: 501,200 km</a:t>
            </a:r>
            <a:endParaRPr lang="en-US" sz="1600" dirty="0"/>
          </a:p>
        </p:txBody>
      </p:sp>
      <p:sp>
        <p:nvSpPr>
          <p:cNvPr id="21" name="Text 16"/>
          <p:cNvSpPr/>
          <p:nvPr/>
        </p:nvSpPr>
        <p:spPr>
          <a:xfrm>
            <a:off x="5417701" y="7093863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Revenue: ₹1.03 Cr</a:t>
            </a:r>
            <a:endParaRPr lang="en-US" sz="1600" dirty="0"/>
          </a:p>
        </p:txBody>
      </p:sp>
      <p:sp>
        <p:nvSpPr>
          <p:cNvPr id="22" name="Shape 17"/>
          <p:cNvSpPr/>
          <p:nvPr/>
        </p:nvSpPr>
        <p:spPr>
          <a:xfrm>
            <a:off x="9649897" y="5297805"/>
            <a:ext cx="4255056" cy="2357676"/>
          </a:xfrm>
          <a:prstGeom prst="roundRect">
            <a:avLst>
              <a:gd name="adj" fmla="val 4654"/>
            </a:avLst>
          </a:prstGeom>
          <a:solidFill>
            <a:srgbClr val="0A081B">
              <a:alpha val="75000"/>
            </a:srgbClr>
          </a:solidFill>
          <a:ln/>
        </p:spPr>
      </p:sp>
      <p:sp>
        <p:nvSpPr>
          <p:cNvPr id="23" name="Shape 18"/>
          <p:cNvSpPr/>
          <p:nvPr/>
        </p:nvSpPr>
        <p:spPr>
          <a:xfrm>
            <a:off x="9649897" y="5274945"/>
            <a:ext cx="4255056" cy="91440"/>
          </a:xfrm>
          <a:prstGeom prst="roundRect">
            <a:avLst>
              <a:gd name="adj" fmla="val 340026"/>
            </a:avLst>
          </a:prstGeom>
          <a:solidFill>
            <a:srgbClr val="37A7E7"/>
          </a:solidFill>
          <a:ln/>
        </p:spPr>
      </p:sp>
      <p:sp>
        <p:nvSpPr>
          <p:cNvPr id="24" name="Shape 19"/>
          <p:cNvSpPr/>
          <p:nvPr/>
        </p:nvSpPr>
        <p:spPr>
          <a:xfrm>
            <a:off x="11466552" y="4986933"/>
            <a:ext cx="621744" cy="621744"/>
          </a:xfrm>
          <a:prstGeom prst="roundRect">
            <a:avLst>
              <a:gd name="adj" fmla="val 147070"/>
            </a:avLst>
          </a:prstGeom>
          <a:solidFill>
            <a:srgbClr val="16FFBB"/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53004" y="5173385"/>
            <a:ext cx="248722" cy="248722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9879925" y="5815965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Go Sedan</a:t>
            </a:r>
            <a:endParaRPr lang="en-US" sz="2150" dirty="0"/>
          </a:p>
        </p:txBody>
      </p:sp>
      <p:sp>
        <p:nvSpPr>
          <p:cNvPr id="27" name="Text 21"/>
          <p:cNvSpPr/>
          <p:nvPr/>
        </p:nvSpPr>
        <p:spPr>
          <a:xfrm>
            <a:off x="9879925" y="6285667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Bookings: 27,107</a:t>
            </a:r>
            <a:endParaRPr lang="en-US" sz="1600" dirty="0"/>
          </a:p>
        </p:txBody>
      </p:sp>
      <p:sp>
        <p:nvSpPr>
          <p:cNvPr id="28" name="Text 22"/>
          <p:cNvSpPr/>
          <p:nvPr/>
        </p:nvSpPr>
        <p:spPr>
          <a:xfrm>
            <a:off x="9879925" y="6689765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Distance: 450,793 km</a:t>
            </a:r>
            <a:endParaRPr lang="en-US" sz="1600" dirty="0"/>
          </a:p>
        </p:txBody>
      </p:sp>
      <p:sp>
        <p:nvSpPr>
          <p:cNvPr id="29" name="Text 23"/>
          <p:cNvSpPr/>
          <p:nvPr/>
        </p:nvSpPr>
        <p:spPr>
          <a:xfrm>
            <a:off x="9879925" y="7093863"/>
            <a:ext cx="3794998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Revenue: ₹93.7 Lakh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5225" y="669608"/>
            <a:ext cx="7453551" cy="1341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Monthly and Quarterly Revenue Trends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845225" y="2373630"/>
            <a:ext cx="7453551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Revenue shows volatility, with Q4 slightly leading the quarters.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45225" y="3273266"/>
            <a:ext cx="3432215" cy="805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Monthly Peaks &amp; Troughs</a:t>
            </a:r>
            <a:endParaRPr lang="en-US" sz="2500" dirty="0"/>
          </a:p>
        </p:txBody>
      </p:sp>
      <p:sp>
        <p:nvSpPr>
          <p:cNvPr id="6" name="Shape 3"/>
          <p:cNvSpPr/>
          <p:nvPr/>
        </p:nvSpPr>
        <p:spPr>
          <a:xfrm>
            <a:off x="845225" y="4350068"/>
            <a:ext cx="3432215" cy="2938224"/>
          </a:xfrm>
          <a:prstGeom prst="roundRect">
            <a:avLst>
              <a:gd name="adj" fmla="val 12330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868085" y="4372928"/>
            <a:ext cx="3386495" cy="1446252"/>
          </a:xfrm>
          <a:prstGeom prst="roundRect">
            <a:avLst>
              <a:gd name="adj" fmla="val 25050"/>
            </a:avLst>
          </a:prstGeom>
          <a:solidFill>
            <a:srgbClr val="0A081B"/>
          </a:solidFill>
          <a:ln/>
        </p:spPr>
      </p:sp>
      <p:sp>
        <p:nvSpPr>
          <p:cNvPr id="8" name="Text 5"/>
          <p:cNvSpPr/>
          <p:nvPr/>
        </p:nvSpPr>
        <p:spPr>
          <a:xfrm>
            <a:off x="1109543" y="4614386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Highest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109543" y="5191244"/>
            <a:ext cx="2903577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March (₹45.68 Lakh)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8085" y="5819180"/>
            <a:ext cx="3386495" cy="1446252"/>
          </a:xfrm>
          <a:prstGeom prst="rect">
            <a:avLst/>
          </a:prstGeom>
          <a:solidFill>
            <a:srgbClr val="0A081B"/>
          </a:solidFill>
          <a:ln/>
        </p:spPr>
      </p:sp>
      <p:sp>
        <p:nvSpPr>
          <p:cNvPr id="11" name="Shape 8"/>
          <p:cNvSpPr/>
          <p:nvPr/>
        </p:nvSpPr>
        <p:spPr>
          <a:xfrm>
            <a:off x="868085" y="5819180"/>
            <a:ext cx="3386495" cy="30480"/>
          </a:xfrm>
          <a:prstGeom prst="roundRect">
            <a:avLst>
              <a:gd name="adj" fmla="val 1188588"/>
            </a:avLst>
          </a:prstGeom>
          <a:solidFill>
            <a:srgbClr val="0FC3C0"/>
          </a:solidFill>
          <a:ln/>
        </p:spPr>
      </p:sp>
      <p:sp>
        <p:nvSpPr>
          <p:cNvPr id="12" name="Text 9"/>
          <p:cNvSpPr/>
          <p:nvPr/>
        </p:nvSpPr>
        <p:spPr>
          <a:xfrm>
            <a:off x="1109543" y="6060638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Lowest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1109543" y="6637496"/>
            <a:ext cx="2903577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February (₹39.70 Lakh)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4874181" y="3273266"/>
            <a:ext cx="3432215" cy="8051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Quarterly Performance</a:t>
            </a:r>
            <a:endParaRPr lang="en-US" sz="2500" dirty="0"/>
          </a:p>
        </p:txBody>
      </p:sp>
      <p:sp>
        <p:nvSpPr>
          <p:cNvPr id="15" name="Shape 12"/>
          <p:cNvSpPr/>
          <p:nvPr/>
        </p:nvSpPr>
        <p:spPr>
          <a:xfrm>
            <a:off x="4874181" y="4350068"/>
            <a:ext cx="3432215" cy="2938224"/>
          </a:xfrm>
          <a:prstGeom prst="roundRect">
            <a:avLst>
              <a:gd name="adj" fmla="val 12330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16" name="Shape 13"/>
          <p:cNvSpPr/>
          <p:nvPr/>
        </p:nvSpPr>
        <p:spPr>
          <a:xfrm>
            <a:off x="4897041" y="4372928"/>
            <a:ext cx="3386495" cy="1446252"/>
          </a:xfrm>
          <a:prstGeom prst="roundRect">
            <a:avLst>
              <a:gd name="adj" fmla="val 25050"/>
            </a:avLst>
          </a:prstGeom>
          <a:solidFill>
            <a:srgbClr val="0A081B"/>
          </a:solidFill>
          <a:ln/>
        </p:spPr>
      </p:sp>
      <p:sp>
        <p:nvSpPr>
          <p:cNvPr id="17" name="Text 14"/>
          <p:cNvSpPr/>
          <p:nvPr/>
        </p:nvSpPr>
        <p:spPr>
          <a:xfrm>
            <a:off x="5138499" y="4614386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Highest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5138499" y="5191244"/>
            <a:ext cx="2903577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Q4 (₹13.08M)</a:t>
            </a:r>
            <a:endParaRPr lang="en-US" sz="1900" dirty="0"/>
          </a:p>
        </p:txBody>
      </p:sp>
      <p:sp>
        <p:nvSpPr>
          <p:cNvPr id="19" name="Shape 16"/>
          <p:cNvSpPr/>
          <p:nvPr/>
        </p:nvSpPr>
        <p:spPr>
          <a:xfrm>
            <a:off x="4897041" y="5819180"/>
            <a:ext cx="3386495" cy="1446252"/>
          </a:xfrm>
          <a:prstGeom prst="rect">
            <a:avLst/>
          </a:prstGeom>
          <a:solidFill>
            <a:srgbClr val="0A081B"/>
          </a:solidFill>
          <a:ln/>
        </p:spPr>
      </p:sp>
      <p:sp>
        <p:nvSpPr>
          <p:cNvPr id="20" name="Shape 17"/>
          <p:cNvSpPr/>
          <p:nvPr/>
        </p:nvSpPr>
        <p:spPr>
          <a:xfrm>
            <a:off x="4897041" y="5819180"/>
            <a:ext cx="3386495" cy="30480"/>
          </a:xfrm>
          <a:prstGeom prst="roundRect">
            <a:avLst>
              <a:gd name="adj" fmla="val 1188588"/>
            </a:avLst>
          </a:prstGeom>
          <a:solidFill>
            <a:srgbClr val="0FC3C0"/>
          </a:solidFill>
          <a:ln/>
        </p:spPr>
      </p:sp>
      <p:sp>
        <p:nvSpPr>
          <p:cNvPr id="21" name="Text 18"/>
          <p:cNvSpPr/>
          <p:nvPr/>
        </p:nvSpPr>
        <p:spPr>
          <a:xfrm>
            <a:off x="5138499" y="6060638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Lowest</a:t>
            </a:r>
            <a:endParaRPr lang="en-US" sz="2100" dirty="0"/>
          </a:p>
        </p:txBody>
      </p:sp>
      <p:sp>
        <p:nvSpPr>
          <p:cNvPr id="22" name="Text 19"/>
          <p:cNvSpPr/>
          <p:nvPr/>
        </p:nvSpPr>
        <p:spPr>
          <a:xfrm>
            <a:off x="5138499" y="6637496"/>
            <a:ext cx="2903577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Q2 (₹12.80M)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1516" y="551140"/>
            <a:ext cx="4209455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Customer &amp; Payment Insights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701516" y="909637"/>
            <a:ext cx="9751100" cy="556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Top Customers and Preferred Payment Method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701516" y="1967389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Revenue Drivers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01516" y="2501860"/>
            <a:ext cx="6369248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Top 10 customers contribute significantly to overall revenue.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701516" y="3048000"/>
            <a:ext cx="6369248" cy="2897743"/>
          </a:xfrm>
          <a:prstGeom prst="roundRect">
            <a:avLst>
              <a:gd name="adj" fmla="val 1037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9136" y="3055620"/>
            <a:ext cx="6354008" cy="5765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909638" y="3183493"/>
            <a:ext cx="2136934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C7828101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3454956" y="3183493"/>
            <a:ext cx="340780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₹7,683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09136" y="3632121"/>
            <a:ext cx="6354008" cy="57650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909638" y="3759994"/>
            <a:ext cx="2136934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C7186567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3454956" y="3759994"/>
            <a:ext cx="340780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₹6,101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709136" y="4208621"/>
            <a:ext cx="6354008" cy="5765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909638" y="4336494"/>
            <a:ext cx="2136934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C2536937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3454956" y="4336494"/>
            <a:ext cx="340780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₹6,019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709136" y="4785122"/>
            <a:ext cx="6354008" cy="57650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909638" y="4912995"/>
            <a:ext cx="2136934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C9494011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3454956" y="4912995"/>
            <a:ext cx="340780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₹5,966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709136" y="5361623"/>
            <a:ext cx="6354008" cy="5765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909638" y="5489496"/>
            <a:ext cx="2136934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C3446144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3454956" y="5489496"/>
            <a:ext cx="340780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₹5,589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7567255" y="1967389"/>
            <a:ext cx="2672596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Payment Preference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9519047" y="3829645"/>
            <a:ext cx="2465308" cy="501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900"/>
              </a:lnSpc>
              <a:buNone/>
            </a:pPr>
            <a:r>
              <a:rPr lang="en-US" sz="3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₹2.33 Cr</a:t>
            </a:r>
            <a:endParaRPr lang="en-US" sz="3900" dirty="0"/>
          </a:p>
        </p:txBody>
      </p:sp>
      <p:pic>
        <p:nvPicPr>
          <p:cNvPr id="2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8537" y="2576870"/>
            <a:ext cx="3006566" cy="3006566"/>
          </a:xfrm>
          <a:prstGeom prst="rect">
            <a:avLst/>
          </a:prstGeom>
        </p:spPr>
      </p:pic>
      <p:sp>
        <p:nvSpPr>
          <p:cNvPr id="25" name="Text 22"/>
          <p:cNvSpPr/>
          <p:nvPr/>
        </p:nvSpPr>
        <p:spPr>
          <a:xfrm>
            <a:off x="9638348" y="5833824"/>
            <a:ext cx="2227064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UPI Dominance</a:t>
            </a:r>
            <a:endParaRPr lang="en-US" sz="1750" dirty="0"/>
          </a:p>
        </p:txBody>
      </p:sp>
      <p:sp>
        <p:nvSpPr>
          <p:cNvPr id="26" name="Text 23"/>
          <p:cNvSpPr/>
          <p:nvPr/>
        </p:nvSpPr>
        <p:spPr>
          <a:xfrm>
            <a:off x="7567255" y="6312575"/>
            <a:ext cx="6369248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Highest revenue generated via UPI payments.</a:t>
            </a:r>
            <a:endParaRPr lang="en-US" sz="1550" dirty="0"/>
          </a:p>
        </p:txBody>
      </p:sp>
      <p:sp>
        <p:nvSpPr>
          <p:cNvPr id="27" name="Text 24"/>
          <p:cNvSpPr/>
          <p:nvPr/>
        </p:nvSpPr>
        <p:spPr>
          <a:xfrm>
            <a:off x="7567255" y="6858714"/>
            <a:ext cx="6369248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UPI also recorded the most cancellations, mainly due to 'incomplete ride' reasons (e.g., vehicle breakdown).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68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478" y="3387923"/>
            <a:ext cx="7734657" cy="6169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Rider Segmentation and Behavior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777478" y="4338042"/>
            <a:ext cx="4210407" cy="2175391"/>
          </a:xfrm>
          <a:prstGeom prst="roundRect">
            <a:avLst>
              <a:gd name="adj" fmla="val 15319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1022390" y="4582954"/>
            <a:ext cx="666393" cy="666393"/>
          </a:xfrm>
          <a:prstGeom prst="roundRect">
            <a:avLst>
              <a:gd name="adj" fmla="val 13720261"/>
            </a:avLst>
          </a:prstGeom>
          <a:solidFill>
            <a:srgbClr val="16FFBB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5627" y="4766191"/>
            <a:ext cx="299799" cy="29979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22390" y="5471398"/>
            <a:ext cx="246840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First-Time Riders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022390" y="5913120"/>
            <a:ext cx="3720584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48,000 completed rides.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5209937" y="4338042"/>
            <a:ext cx="4210407" cy="2175391"/>
          </a:xfrm>
          <a:prstGeom prst="roundRect">
            <a:avLst>
              <a:gd name="adj" fmla="val 15319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10" name="Shape 6"/>
          <p:cNvSpPr/>
          <p:nvPr/>
        </p:nvSpPr>
        <p:spPr>
          <a:xfrm>
            <a:off x="5454848" y="4582954"/>
            <a:ext cx="666393" cy="666393"/>
          </a:xfrm>
          <a:prstGeom prst="roundRect">
            <a:avLst>
              <a:gd name="adj" fmla="val 13720261"/>
            </a:avLst>
          </a:prstGeom>
          <a:solidFill>
            <a:srgbClr val="29DDDA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086" y="4766191"/>
            <a:ext cx="299799" cy="29979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454848" y="5471398"/>
            <a:ext cx="246840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Returning Riders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5454848" y="5913120"/>
            <a:ext cx="3720584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5,650 completed rides.</a:t>
            </a:r>
            <a:endParaRPr lang="en-US" sz="1700" dirty="0"/>
          </a:p>
        </p:txBody>
      </p:sp>
      <p:sp>
        <p:nvSpPr>
          <p:cNvPr id="14" name="Shape 9"/>
          <p:cNvSpPr/>
          <p:nvPr/>
        </p:nvSpPr>
        <p:spPr>
          <a:xfrm>
            <a:off x="9642396" y="4338042"/>
            <a:ext cx="4210407" cy="2175391"/>
          </a:xfrm>
          <a:prstGeom prst="roundRect">
            <a:avLst>
              <a:gd name="adj" fmla="val 15319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5" name="Shape 10"/>
          <p:cNvSpPr/>
          <p:nvPr/>
        </p:nvSpPr>
        <p:spPr>
          <a:xfrm>
            <a:off x="9887307" y="4582954"/>
            <a:ext cx="666393" cy="666393"/>
          </a:xfrm>
          <a:prstGeom prst="roundRect">
            <a:avLst>
              <a:gd name="adj" fmla="val 13720261"/>
            </a:avLst>
          </a:prstGeom>
          <a:solidFill>
            <a:srgbClr val="37A7E7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70544" y="4766191"/>
            <a:ext cx="299799" cy="299799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887307" y="5471398"/>
            <a:ext cx="246840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Regular Riders</a:t>
            </a:r>
            <a:endParaRPr lang="en-US" sz="1900" dirty="0"/>
          </a:p>
        </p:txBody>
      </p:sp>
      <p:sp>
        <p:nvSpPr>
          <p:cNvPr id="18" name="Text 12"/>
          <p:cNvSpPr/>
          <p:nvPr/>
        </p:nvSpPr>
        <p:spPr>
          <a:xfrm>
            <a:off x="9887307" y="5913120"/>
            <a:ext cx="3720584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11,000 completed rides.</a:t>
            </a:r>
            <a:endParaRPr lang="en-US" sz="1700" dirty="0"/>
          </a:p>
        </p:txBody>
      </p:sp>
      <p:sp>
        <p:nvSpPr>
          <p:cNvPr id="19" name="Text 13"/>
          <p:cNvSpPr/>
          <p:nvPr/>
        </p:nvSpPr>
        <p:spPr>
          <a:xfrm>
            <a:off x="1110615" y="7013258"/>
            <a:ext cx="12742307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Rider behavior peaks in January (12.5K rides) and Q3 (33,004 rides).</a:t>
            </a:r>
            <a:endParaRPr lang="en-US" sz="1700" dirty="0"/>
          </a:p>
        </p:txBody>
      </p:sp>
      <p:sp>
        <p:nvSpPr>
          <p:cNvPr id="20" name="Shape 14"/>
          <p:cNvSpPr/>
          <p:nvPr/>
        </p:nvSpPr>
        <p:spPr>
          <a:xfrm>
            <a:off x="777478" y="6763345"/>
            <a:ext cx="30480" cy="855226"/>
          </a:xfrm>
          <a:prstGeom prst="rect">
            <a:avLst/>
          </a:prstGeom>
          <a:solidFill>
            <a:srgbClr val="16FFBB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6384" y="468630"/>
            <a:ext cx="2872502" cy="236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4: Cancellation Analysis</a:t>
            </a:r>
            <a:endParaRPr lang="en-US" sz="1450" dirty="0"/>
          </a:p>
        </p:txBody>
      </p:sp>
      <p:sp>
        <p:nvSpPr>
          <p:cNvPr id="3" name="Text 1"/>
          <p:cNvSpPr/>
          <p:nvPr/>
        </p:nvSpPr>
        <p:spPr>
          <a:xfrm>
            <a:off x="596384" y="773311"/>
            <a:ext cx="6439376" cy="473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00"/>
              </a:lnSpc>
              <a:buNone/>
            </a:pPr>
            <a:r>
              <a:rPr lang="en-US" sz="29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Main Reasons for Ride Cancellations</a:t>
            </a:r>
            <a:endParaRPr lang="en-US" sz="29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186" y="1502331"/>
            <a:ext cx="7840028" cy="671119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199813" y="3535180"/>
            <a:ext cx="2687489" cy="3359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Incomplete Rides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8136983" y="3138776"/>
            <a:ext cx="2633739" cy="6718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Customer Cancellations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6833552" y="6283137"/>
            <a:ext cx="2284365" cy="6718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Driver Cancellations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596384" y="8405217"/>
            <a:ext cx="13437632" cy="723900"/>
          </a:xfrm>
          <a:prstGeom prst="roundRect">
            <a:avLst>
              <a:gd name="adj" fmla="val 35315"/>
            </a:avLst>
          </a:prstGeom>
          <a:solidFill>
            <a:srgbClr val="004D36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8667036"/>
            <a:ext cx="213003" cy="17037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150144" y="8618101"/>
            <a:ext cx="12713494" cy="272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Understanding cancellation root causes is critical for service improvement and loss reduction.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1648" y="943689"/>
            <a:ext cx="4677132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5: Location and Time Dynamics</a:t>
            </a:r>
            <a:endParaRPr lang="en-US" sz="2000" dirty="0"/>
          </a:p>
        </p:txBody>
      </p:sp>
      <p:sp>
        <p:nvSpPr>
          <p:cNvPr id="4" name="Text 1"/>
          <p:cNvSpPr/>
          <p:nvPr/>
        </p:nvSpPr>
        <p:spPr>
          <a:xfrm>
            <a:off x="801648" y="1353383"/>
            <a:ext cx="7082671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Busiest Areas and Peak Hours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801648" y="2561987"/>
            <a:ext cx="3054191" cy="381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Peak Time Slots</a:t>
            </a:r>
            <a:endParaRPr lang="en-US" sz="24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492" y="3208496"/>
            <a:ext cx="343495" cy="34349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45908" y="3201353"/>
            <a:ext cx="2545199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Afternoon Rush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545908" y="3748445"/>
            <a:ext cx="2746653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 PM – 6 PM</a:t>
            </a:r>
            <a:endParaRPr lang="en-US" sz="18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492" y="4580096"/>
            <a:ext cx="343495" cy="34349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45908" y="4572953"/>
            <a:ext cx="2545199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Evening Commute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545908" y="5120045"/>
            <a:ext cx="2746653" cy="366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6 PM – 9 PM</a:t>
            </a:r>
            <a:endParaRPr lang="en-US" sz="1800" dirty="0"/>
          </a:p>
        </p:txBody>
      </p:sp>
      <p:sp>
        <p:nvSpPr>
          <p:cNvPr id="12" name="Text 7"/>
          <p:cNvSpPr/>
          <p:nvPr/>
        </p:nvSpPr>
        <p:spPr>
          <a:xfrm>
            <a:off x="801648" y="5744170"/>
            <a:ext cx="3490912" cy="732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Busiest areas concentrated in major urban zones.</a:t>
            </a:r>
            <a:endParaRPr lang="en-US" sz="1800" dirty="0"/>
          </a:p>
        </p:txBody>
      </p:sp>
      <p:sp>
        <p:nvSpPr>
          <p:cNvPr id="13" name="Text 8"/>
          <p:cNvSpPr/>
          <p:nvPr/>
        </p:nvSpPr>
        <p:spPr>
          <a:xfrm>
            <a:off x="4859060" y="2561987"/>
            <a:ext cx="3054191" cy="381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Top Locations</a:t>
            </a:r>
            <a:endParaRPr lang="en-US" sz="2400" dirty="0"/>
          </a:p>
        </p:txBody>
      </p:sp>
      <p:sp>
        <p:nvSpPr>
          <p:cNvPr id="14" name="Shape 9"/>
          <p:cNvSpPr/>
          <p:nvPr/>
        </p:nvSpPr>
        <p:spPr>
          <a:xfrm>
            <a:off x="4859060" y="3201353"/>
            <a:ext cx="3490912" cy="1798915"/>
          </a:xfrm>
          <a:prstGeom prst="roundRect">
            <a:avLst>
              <a:gd name="adj" fmla="val 8133"/>
            </a:avLst>
          </a:prstGeom>
          <a:solidFill>
            <a:srgbClr val="0A081B">
              <a:alpha val="75000"/>
            </a:srgbClr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15" name="Shape 10"/>
          <p:cNvSpPr/>
          <p:nvPr/>
        </p:nvSpPr>
        <p:spPr>
          <a:xfrm>
            <a:off x="4828580" y="3201353"/>
            <a:ext cx="121920" cy="1798915"/>
          </a:xfrm>
          <a:prstGeom prst="roundRect">
            <a:avLst>
              <a:gd name="adj" fmla="val 281830"/>
            </a:avLst>
          </a:prstGeom>
          <a:solidFill>
            <a:srgbClr val="16FFBB"/>
          </a:solidFill>
          <a:ln/>
        </p:spPr>
      </p:sp>
      <p:sp>
        <p:nvSpPr>
          <p:cNvPr id="16" name="Text 11"/>
          <p:cNvSpPr/>
          <p:nvPr/>
        </p:nvSpPr>
        <p:spPr>
          <a:xfrm>
            <a:off x="5209937" y="3460790"/>
            <a:ext cx="2545199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Khandsa (Pickup)</a:t>
            </a:r>
            <a:endParaRPr lang="en-US" sz="2000" dirty="0"/>
          </a:p>
        </p:txBody>
      </p:sp>
      <p:sp>
        <p:nvSpPr>
          <p:cNvPr id="17" name="Text 12"/>
          <p:cNvSpPr/>
          <p:nvPr/>
        </p:nvSpPr>
        <p:spPr>
          <a:xfrm>
            <a:off x="5209937" y="4007882"/>
            <a:ext cx="2880598" cy="732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949 bookings, 16,275 km traveled.</a:t>
            </a:r>
            <a:endParaRPr lang="en-US" sz="1800" dirty="0"/>
          </a:p>
        </p:txBody>
      </p:sp>
      <p:sp>
        <p:nvSpPr>
          <p:cNvPr id="18" name="Shape 13"/>
          <p:cNvSpPr/>
          <p:nvPr/>
        </p:nvSpPr>
        <p:spPr>
          <a:xfrm>
            <a:off x="4859060" y="5229225"/>
            <a:ext cx="3490912" cy="1798915"/>
          </a:xfrm>
          <a:prstGeom prst="roundRect">
            <a:avLst>
              <a:gd name="adj" fmla="val 8133"/>
            </a:avLst>
          </a:prstGeom>
          <a:solidFill>
            <a:srgbClr val="0A081B">
              <a:alpha val="75000"/>
            </a:srgbClr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4828580" y="5229225"/>
            <a:ext cx="121920" cy="1798915"/>
          </a:xfrm>
          <a:prstGeom prst="roundRect">
            <a:avLst>
              <a:gd name="adj" fmla="val 281830"/>
            </a:avLst>
          </a:prstGeom>
          <a:solidFill>
            <a:srgbClr val="29DDDA"/>
          </a:solidFill>
          <a:ln/>
        </p:spPr>
      </p:sp>
      <p:sp>
        <p:nvSpPr>
          <p:cNvPr id="20" name="Text 15"/>
          <p:cNvSpPr/>
          <p:nvPr/>
        </p:nvSpPr>
        <p:spPr>
          <a:xfrm>
            <a:off x="5209937" y="5488662"/>
            <a:ext cx="2545199" cy="318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Ashram (Drop)</a:t>
            </a:r>
            <a:endParaRPr lang="en-US" sz="2000" dirty="0"/>
          </a:p>
        </p:txBody>
      </p:sp>
      <p:sp>
        <p:nvSpPr>
          <p:cNvPr id="21" name="Text 16"/>
          <p:cNvSpPr/>
          <p:nvPr/>
        </p:nvSpPr>
        <p:spPr>
          <a:xfrm>
            <a:off x="5209937" y="6035754"/>
            <a:ext cx="2880598" cy="732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8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936 bookings, 16,326 km traveled.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2025-10-31T11:39:06Z</dcterms:created>
  <dcterms:modified xsi:type="dcterms:W3CDTF">2025-10-31T11:39:06Z</dcterms:modified>
</cp:coreProperties>
</file>