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Sontaekeug/Portfolio.git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Sontaekeug/Portfolio.git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611443" y="996539"/>
            <a:ext cx="4643674" cy="201145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과거 경력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KimChiShot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간판글씨 판독기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포탄 낙하지점 계산기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자가진단 프로그램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감시장비 화면 내 위치 좌표 환산 프로그램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초과근무시간 자동 계산기</a:t>
            </a:r>
            <a:endParaRPr lang="ko-KR" altLang="en-US"/>
          </a:p>
        </p:txBody>
      </p:sp>
      <p:sp>
        <p:nvSpPr>
          <p:cNvPr id="3" name="가로 글상자 2"/>
          <p:cNvSpPr txBox="1"/>
          <p:nvPr/>
        </p:nvSpPr>
        <p:spPr>
          <a:xfrm>
            <a:off x="6096000" y="996539"/>
            <a:ext cx="3539490" cy="201145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AI</a:t>
            </a:r>
            <a:r>
              <a:rPr lang="ko-KR" altLang="en-US"/>
              <a:t> 개발 제작 프로그램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동물 구분 프로그램</a:t>
            </a:r>
            <a:r>
              <a:rPr lang="en-US" altLang="ko-KR"/>
              <a:t>(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고양이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텍스트 감정 분석 모델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시 계열 데이터 예측 모델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강화 학습 기반 게임 에이전트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추천시스템 프로그램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음성 인식 및 변환 프로그램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0127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25262"/>
          </a:xfrm>
          <a:prstGeom prst="rect">
            <a:avLst/>
          </a:prstGeom>
          <a:gradFill flip="xy" rotWithShape="1">
            <a:gsLst>
              <a:gs pos="0">
                <a:srgbClr val="b1fdbe">
                  <a:alpha val="50000"/>
                </a:srgbClr>
              </a:gs>
              <a:gs pos="65000">
                <a:srgbClr val="f1ffcd">
                  <a:alpha val="50000"/>
                </a:srgbClr>
              </a:gs>
              <a:gs pos="100000">
                <a:srgbClr val="d0fda3">
                  <a:alpha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556" y="935089"/>
            <a:ext cx="11906252" cy="5817418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3773087" y="130711"/>
            <a:ext cx="4645825" cy="4674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>
                <a:latin typeface="HY동녘M"/>
                <a:ea typeface="HY동녘M"/>
              </a:rPr>
              <a:t>동물 구분 프로그램</a:t>
            </a:r>
            <a:r>
              <a:rPr lang="en-US" altLang="ko-KR" sz="2500">
                <a:latin typeface="HY동녘M"/>
                <a:ea typeface="HY동녘M"/>
              </a:rPr>
              <a:t>(</a:t>
            </a:r>
            <a:r>
              <a:rPr lang="ko-KR" altLang="en-US" sz="2500">
                <a:latin typeface="HY동녘M"/>
                <a:ea typeface="HY동녘M"/>
              </a:rPr>
              <a:t>개</a:t>
            </a:r>
            <a:r>
              <a:rPr lang="en-US" altLang="ko-KR" sz="2500">
                <a:latin typeface="HY동녘M"/>
                <a:ea typeface="HY동녘M"/>
              </a:rPr>
              <a:t>,</a:t>
            </a:r>
            <a:r>
              <a:rPr lang="ko-KR" altLang="en-US" sz="2500">
                <a:latin typeface="HY동녘M"/>
                <a:ea typeface="HY동녘M"/>
              </a:rPr>
              <a:t> 고양이</a:t>
            </a:r>
            <a:r>
              <a:rPr lang="en-US" altLang="ko-KR" sz="2500">
                <a:latin typeface="HY동녘M"/>
                <a:ea typeface="HY동녘M"/>
              </a:rPr>
              <a:t>)</a:t>
            </a:r>
            <a:endParaRPr lang="en-US" altLang="ko-KR" sz="2500">
              <a:latin typeface="HY동녘M"/>
              <a:ea typeface="HY동녘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6362" y="1177618"/>
            <a:ext cx="4273347" cy="2528732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99306" y="1053449"/>
            <a:ext cx="18002" cy="5580697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dk1"/>
              </a:buClr>
              <a:buNone/>
              <a:defRPr/>
            </a:pPr>
            <a:endParaRPr lang="ko-KR" altLang="en-US">
              <a:solidFill>
                <a:schemeClr val="dk1"/>
              </a:solidFill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6362" y="4101793"/>
            <a:ext cx="4273347" cy="2528732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2833072" y="3819985"/>
            <a:ext cx="180974" cy="180974"/>
          </a:xfrm>
          <a:prstGeom prst="rightArrow">
            <a:avLst>
              <a:gd name="adj1" fmla="val 50000"/>
              <a:gd name="adj2" fmla="val 50000"/>
            </a:avLst>
          </a:prstGeom>
          <a:ln>
            <a:headEnd w="med" len="med"/>
            <a:tailEnd w="med" len="med"/>
          </a:ln>
        </p:spPr>
        <p:style>
          <a:lnRef idx="2">
            <a:schemeClr val="lt1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dk1"/>
              </a:buClr>
              <a:buNone/>
              <a:defRPr/>
            </a:pPr>
            <a:endParaRPr lang="ko-KR" altLang="en-US">
              <a:solidFill>
                <a:schemeClr val="dk1"/>
              </a:solidFill>
              <a:effectLst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20785" y="1187279"/>
            <a:ext cx="6606971" cy="3652682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20786" y="5216218"/>
            <a:ext cx="6606971" cy="1423833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2" name="가로 글상자 21"/>
          <p:cNvSpPr txBox="1"/>
          <p:nvPr/>
        </p:nvSpPr>
        <p:spPr>
          <a:xfrm>
            <a:off x="5261610" y="4981676"/>
            <a:ext cx="1011555" cy="26469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기타 정보</a:t>
            </a: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 sz="1200" b="1">
              <a:gradFill flip="xy" rotWithShape="1">
                <a:gsLst>
                  <a:gs pos="0">
                    <a:srgbClr val="838383">
                      <a:alpha val="100000"/>
                    </a:srgbClr>
                  </a:gs>
                  <a:gs pos="35000">
                    <a:srgbClr val="9b9b9b">
                      <a:alpha val="100000"/>
                    </a:srgbClr>
                  </a:gs>
                  <a:gs pos="100000">
                    <a:schemeClr val="accent3">
                      <a:tint val="15000"/>
                      <a:satMod val="350000"/>
                      <a:alpha val="100000"/>
                    </a:schemeClr>
                  </a:gs>
                </a:gsLst>
                <a:lin ang="162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5548312" y="5356632"/>
            <a:ext cx="6379444" cy="10041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 b="1">
                <a:latin typeface="돋움"/>
                <a:ea typeface="돋움"/>
              </a:rPr>
              <a:t>ㆍ</a:t>
            </a:r>
            <a:r>
              <a:rPr lang="en-US" altLang="ko-KR" sz="1200" b="1">
                <a:latin typeface="돋움"/>
                <a:ea typeface="돋움"/>
              </a:rPr>
              <a:t>git URL : </a:t>
            </a:r>
            <a:r>
              <a:rPr lang="en-US" altLang="ko-KR" sz="1200" b="1">
                <a:latin typeface="돋움"/>
                <a:ea typeface="돋움"/>
                <a:hlinkClick r:id="rId2"/>
              </a:rPr>
              <a:t>https://github.com/Sontaekeug/Portfolio.git</a:t>
            </a:r>
            <a:endParaRPr lang="en-US" altLang="ko-KR" sz="1200" b="1">
              <a:latin typeface="돋움"/>
              <a:ea typeface="돋움"/>
            </a:endParaRPr>
          </a:p>
          <a:p>
            <a:pPr lvl="0">
              <a:defRPr/>
            </a:pPr>
            <a:r>
              <a:rPr lang="ko-KR" altLang="en-US" sz="1200" b="1">
                <a:latin typeface="돋움"/>
                <a:ea typeface="돋움"/>
              </a:rPr>
              <a:t>ㆍ설명</a:t>
            </a:r>
            <a:br>
              <a:rPr lang="ko-KR" altLang="en-US" sz="1200" b="1">
                <a:latin typeface="돋움"/>
                <a:ea typeface="돋움"/>
              </a:rPr>
            </a:br>
            <a:r>
              <a:rPr lang="ko-KR" altLang="en-US" sz="1200" b="1">
                <a:latin typeface="돋움"/>
                <a:ea typeface="돋움"/>
              </a:rPr>
              <a:t>   </a:t>
            </a:r>
            <a:r>
              <a:rPr lang="en-US" altLang="ko-KR" sz="1200" b="1">
                <a:latin typeface="돋움"/>
                <a:ea typeface="돋움"/>
              </a:rPr>
              <a:t>-</a:t>
            </a:r>
            <a:r>
              <a:rPr lang="ko-KR" altLang="en-US" sz="1200" b="1">
                <a:latin typeface="돋움"/>
                <a:ea typeface="돋움"/>
              </a:rPr>
              <a:t> 이 프로그램은 객체 탐지를 위한 YOLOv5와 이미지 분류를 위한 </a:t>
            </a:r>
            <a:br>
              <a:rPr lang="en-US" altLang="ko-KR" sz="1200" b="1">
                <a:latin typeface="돋움"/>
                <a:ea typeface="돋움"/>
              </a:rPr>
            </a:br>
            <a:r>
              <a:rPr lang="en-US" altLang="ko-KR" sz="1200" b="1">
                <a:latin typeface="돋움"/>
                <a:ea typeface="돋움"/>
              </a:rPr>
              <a:t>      </a:t>
            </a:r>
            <a:r>
              <a:rPr lang="ko-KR" altLang="en-US" sz="1200" b="1">
                <a:latin typeface="돋움"/>
                <a:ea typeface="돋움"/>
              </a:rPr>
              <a:t>CNN(Convolutional Neural Network) 모델을 결합한 고양이</a:t>
            </a:r>
            <a:r>
              <a:rPr lang="en-US" altLang="ko-KR" sz="1200" b="1">
                <a:latin typeface="돋움"/>
                <a:ea typeface="돋움"/>
              </a:rPr>
              <a:t>,</a:t>
            </a:r>
            <a:r>
              <a:rPr lang="ko-KR" altLang="en-US" sz="1200" b="1">
                <a:latin typeface="돋움"/>
                <a:ea typeface="돋움"/>
              </a:rPr>
              <a:t> 개 탐지 프로그램입니다. </a:t>
            </a:r>
            <a:br>
              <a:rPr lang="en-US" altLang="ko-KR" sz="1200" b="1">
                <a:latin typeface="돋움"/>
                <a:ea typeface="돋움"/>
              </a:rPr>
            </a:br>
            <a:r>
              <a:rPr lang="en-US" altLang="ko-KR" sz="1200" b="1">
                <a:latin typeface="돋움"/>
                <a:ea typeface="돋움"/>
              </a:rPr>
              <a:t>      </a:t>
            </a:r>
            <a:r>
              <a:rPr lang="ko-KR" altLang="en-US" sz="1200" b="1">
                <a:latin typeface="돋움"/>
                <a:ea typeface="돋움"/>
              </a:rPr>
              <a:t>PyTorch 프레임워크를 기반으로 구현했으며, </a:t>
            </a:r>
            <a:r>
              <a:rPr lang="en-US" altLang="ko-KR" sz="1200" b="1">
                <a:latin typeface="돋움"/>
                <a:ea typeface="돋움"/>
              </a:rPr>
              <a:t>tkinter</a:t>
            </a:r>
            <a:r>
              <a:rPr lang="ko-KR" altLang="en-US" sz="1200" b="1">
                <a:latin typeface="돋움"/>
                <a:ea typeface="돋움"/>
              </a:rPr>
              <a:t>로 GUI 인터페이스를 구현했습니다</a:t>
            </a:r>
            <a:r>
              <a:rPr lang="en-US" altLang="ko-KR" sz="1200" b="1">
                <a:latin typeface="돋움"/>
                <a:ea typeface="돋움"/>
              </a:rPr>
              <a:t>.</a:t>
            </a:r>
            <a:endParaRPr lang="en-US" altLang="ko-KR" sz="1200" b="1">
              <a:latin typeface="돋움"/>
              <a:ea typeface="돋움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413385" y="3857726"/>
            <a:ext cx="1011555" cy="26469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출력 화면</a:t>
            </a: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 sz="1200" b="1">
              <a:gradFill flip="xy" rotWithShape="1">
                <a:gsLst>
                  <a:gs pos="0">
                    <a:srgbClr val="838383">
                      <a:alpha val="100000"/>
                    </a:srgbClr>
                  </a:gs>
                  <a:gs pos="35000">
                    <a:srgbClr val="9b9b9b">
                      <a:alpha val="100000"/>
                    </a:srgbClr>
                  </a:gs>
                  <a:gs pos="100000">
                    <a:schemeClr val="accent3">
                      <a:tint val="15000"/>
                      <a:satMod val="350000"/>
                      <a:alpha val="100000"/>
                    </a:schemeClr>
                  </a:gs>
                </a:gsLst>
                <a:lin ang="162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394335" y="943076"/>
            <a:ext cx="1011555" cy="26469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입력 화면</a:t>
            </a: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 sz="1200" b="1">
              <a:gradFill flip="xy" rotWithShape="1">
                <a:gsLst>
                  <a:gs pos="0">
                    <a:srgbClr val="838383">
                      <a:alpha val="100000"/>
                    </a:srgbClr>
                  </a:gs>
                  <a:gs pos="35000">
                    <a:srgbClr val="9b9b9b">
                      <a:alpha val="100000"/>
                    </a:srgbClr>
                  </a:gs>
                  <a:gs pos="100000">
                    <a:schemeClr val="accent3">
                      <a:tint val="15000"/>
                      <a:satMod val="350000"/>
                      <a:alpha val="100000"/>
                    </a:schemeClr>
                  </a:gs>
                </a:gsLst>
                <a:lin ang="162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5261610" y="943076"/>
            <a:ext cx="1011555" cy="26469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엔진 코드</a:t>
            </a: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 sz="1200" b="1">
              <a:gradFill flip="xy" rotWithShape="1">
                <a:gsLst>
                  <a:gs pos="0">
                    <a:srgbClr val="838383">
                      <a:alpha val="100000"/>
                    </a:srgbClr>
                  </a:gs>
                  <a:gs pos="35000">
                    <a:srgbClr val="9b9b9b">
                      <a:alpha val="100000"/>
                    </a:srgbClr>
                  </a:gs>
                  <a:gs pos="100000">
                    <a:schemeClr val="accent3">
                      <a:tint val="15000"/>
                      <a:satMod val="350000"/>
                      <a:alpha val="100000"/>
                    </a:schemeClr>
                  </a:gs>
                </a:gsLst>
                <a:lin ang="162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84194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25262"/>
          </a:xfrm>
          <a:prstGeom prst="rect">
            <a:avLst/>
          </a:prstGeom>
          <a:gradFill flip="xy" rotWithShape="1">
            <a:gsLst>
              <a:gs pos="0">
                <a:srgbClr val="b1fdbe">
                  <a:alpha val="50000"/>
                </a:srgbClr>
              </a:gs>
              <a:gs pos="65000">
                <a:srgbClr val="f1ffcd">
                  <a:alpha val="50000"/>
                </a:srgbClr>
              </a:gs>
              <a:gs pos="100000">
                <a:srgbClr val="d0fda3">
                  <a:alpha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556" y="935089"/>
            <a:ext cx="11906252" cy="5817418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3773087" y="130711"/>
            <a:ext cx="4645825" cy="4674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>
                <a:latin typeface="HY동녘M"/>
                <a:ea typeface="HY동녘M"/>
              </a:rPr>
              <a:t>동물 구분 프로그램</a:t>
            </a:r>
            <a:r>
              <a:rPr lang="en-US" altLang="ko-KR" sz="2500">
                <a:latin typeface="HY동녘M"/>
                <a:ea typeface="HY동녘M"/>
              </a:rPr>
              <a:t>(</a:t>
            </a:r>
            <a:r>
              <a:rPr lang="ko-KR" altLang="en-US" sz="2500">
                <a:latin typeface="HY동녘M"/>
                <a:ea typeface="HY동녘M"/>
              </a:rPr>
              <a:t>개</a:t>
            </a:r>
            <a:r>
              <a:rPr lang="en-US" altLang="ko-KR" sz="2500">
                <a:latin typeface="HY동녘M"/>
                <a:ea typeface="HY동녘M"/>
              </a:rPr>
              <a:t>,</a:t>
            </a:r>
            <a:r>
              <a:rPr lang="ko-KR" altLang="en-US" sz="2500">
                <a:latin typeface="HY동녘M"/>
                <a:ea typeface="HY동녘M"/>
              </a:rPr>
              <a:t> 고양이</a:t>
            </a:r>
            <a:r>
              <a:rPr lang="en-US" altLang="ko-KR" sz="2500">
                <a:latin typeface="HY동녘M"/>
                <a:ea typeface="HY동녘M"/>
              </a:rPr>
              <a:t>)</a:t>
            </a:r>
            <a:endParaRPr lang="en-US" altLang="ko-KR" sz="2500">
              <a:latin typeface="HY동녘M"/>
              <a:ea typeface="HY동녘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6362" y="1177618"/>
            <a:ext cx="4273347" cy="2528732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99306" y="1053449"/>
            <a:ext cx="18002" cy="5580697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dk1"/>
              </a:buClr>
              <a:buNone/>
              <a:defRPr/>
            </a:pPr>
            <a:endParaRPr lang="ko-KR" altLang="en-US">
              <a:solidFill>
                <a:schemeClr val="dk1"/>
              </a:solidFill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6362" y="4101793"/>
            <a:ext cx="4273347" cy="2528732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2833072" y="3819985"/>
            <a:ext cx="180974" cy="180974"/>
          </a:xfrm>
          <a:prstGeom prst="rightArrow">
            <a:avLst>
              <a:gd name="adj1" fmla="val 50000"/>
              <a:gd name="adj2" fmla="val 50000"/>
            </a:avLst>
          </a:prstGeom>
          <a:ln>
            <a:headEnd w="med" len="med"/>
            <a:tailEnd w="med" len="med"/>
          </a:ln>
        </p:spPr>
        <p:style>
          <a:lnRef idx="2">
            <a:schemeClr val="lt1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lvl="0" algn="ctr">
              <a:buClr>
                <a:schemeClr val="dk1"/>
              </a:buClr>
              <a:buNone/>
              <a:defRPr/>
            </a:pPr>
            <a:endParaRPr lang="ko-KR" altLang="en-US">
              <a:solidFill>
                <a:schemeClr val="dk1"/>
              </a:solidFill>
              <a:effectLst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20785" y="1187279"/>
            <a:ext cx="6606971" cy="3652682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20786" y="5216218"/>
            <a:ext cx="6606971" cy="1423833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2" name="가로 글상자 21"/>
          <p:cNvSpPr txBox="1"/>
          <p:nvPr/>
        </p:nvSpPr>
        <p:spPr>
          <a:xfrm>
            <a:off x="5261610" y="4981676"/>
            <a:ext cx="1011555" cy="26469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기타 정보</a:t>
            </a: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 sz="1200" b="1">
              <a:gradFill flip="xy" rotWithShape="1">
                <a:gsLst>
                  <a:gs pos="0">
                    <a:srgbClr val="838383">
                      <a:alpha val="100000"/>
                    </a:srgbClr>
                  </a:gs>
                  <a:gs pos="35000">
                    <a:srgbClr val="9b9b9b">
                      <a:alpha val="100000"/>
                    </a:srgbClr>
                  </a:gs>
                  <a:gs pos="100000">
                    <a:schemeClr val="accent3">
                      <a:tint val="15000"/>
                      <a:satMod val="350000"/>
                      <a:alpha val="100000"/>
                    </a:schemeClr>
                  </a:gs>
                </a:gsLst>
                <a:lin ang="162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5548312" y="5356632"/>
            <a:ext cx="6379444" cy="10041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 b="1">
                <a:latin typeface="돋움"/>
                <a:ea typeface="돋움"/>
              </a:rPr>
              <a:t>ㆍ</a:t>
            </a:r>
            <a:r>
              <a:rPr lang="en-US" altLang="ko-KR" sz="1200" b="1">
                <a:latin typeface="돋움"/>
                <a:ea typeface="돋움"/>
              </a:rPr>
              <a:t>git URL : </a:t>
            </a:r>
            <a:r>
              <a:rPr lang="en-US" altLang="ko-KR" sz="1200" b="1">
                <a:latin typeface="돋움"/>
                <a:ea typeface="돋움"/>
                <a:hlinkClick r:id="rId2"/>
              </a:rPr>
              <a:t>https://github.com/Sontaekeug/Portfolio.git</a:t>
            </a:r>
            <a:endParaRPr lang="en-US" altLang="ko-KR" sz="1200" b="1">
              <a:latin typeface="돋움"/>
              <a:ea typeface="돋움"/>
            </a:endParaRPr>
          </a:p>
          <a:p>
            <a:pPr lvl="0">
              <a:defRPr/>
            </a:pPr>
            <a:r>
              <a:rPr lang="ko-KR" altLang="en-US" sz="1200" b="1">
                <a:latin typeface="돋움"/>
                <a:ea typeface="돋움"/>
              </a:rPr>
              <a:t>ㆍ설명</a:t>
            </a:r>
            <a:br>
              <a:rPr lang="ko-KR" altLang="en-US" sz="1200" b="1">
                <a:latin typeface="돋움"/>
                <a:ea typeface="돋움"/>
              </a:rPr>
            </a:br>
            <a:r>
              <a:rPr lang="ko-KR" altLang="en-US" sz="1200" b="1">
                <a:latin typeface="돋움"/>
                <a:ea typeface="돋움"/>
              </a:rPr>
              <a:t>   </a:t>
            </a:r>
            <a:r>
              <a:rPr lang="en-US" altLang="ko-KR" sz="1200" b="1">
                <a:latin typeface="돋움"/>
                <a:ea typeface="돋움"/>
              </a:rPr>
              <a:t>-</a:t>
            </a:r>
            <a:r>
              <a:rPr lang="ko-KR" altLang="en-US" sz="1200" b="1">
                <a:latin typeface="돋움"/>
                <a:ea typeface="돋움"/>
              </a:rPr>
              <a:t> 이 프로그램은 객체 탐지를 위한 YOLOv5와 이미지 분류를 위한 </a:t>
            </a:r>
            <a:br>
              <a:rPr lang="en-US" altLang="ko-KR" sz="1200" b="1">
                <a:latin typeface="돋움"/>
                <a:ea typeface="돋움"/>
              </a:rPr>
            </a:br>
            <a:r>
              <a:rPr lang="en-US" altLang="ko-KR" sz="1200" b="1">
                <a:latin typeface="돋움"/>
                <a:ea typeface="돋움"/>
              </a:rPr>
              <a:t>      </a:t>
            </a:r>
            <a:r>
              <a:rPr lang="ko-KR" altLang="en-US" sz="1200" b="1">
                <a:latin typeface="돋움"/>
                <a:ea typeface="돋움"/>
              </a:rPr>
              <a:t>CNN(Convolutional Neural Network) 모델을 결합한 고양이</a:t>
            </a:r>
            <a:r>
              <a:rPr lang="en-US" altLang="ko-KR" sz="1200" b="1">
                <a:latin typeface="돋움"/>
                <a:ea typeface="돋움"/>
              </a:rPr>
              <a:t>,</a:t>
            </a:r>
            <a:r>
              <a:rPr lang="ko-KR" altLang="en-US" sz="1200" b="1">
                <a:latin typeface="돋움"/>
                <a:ea typeface="돋움"/>
              </a:rPr>
              <a:t> 개 탐지 프로그램입니다. </a:t>
            </a:r>
            <a:br>
              <a:rPr lang="en-US" altLang="ko-KR" sz="1200" b="1">
                <a:latin typeface="돋움"/>
                <a:ea typeface="돋움"/>
              </a:rPr>
            </a:br>
            <a:r>
              <a:rPr lang="en-US" altLang="ko-KR" sz="1200" b="1">
                <a:latin typeface="돋움"/>
                <a:ea typeface="돋움"/>
              </a:rPr>
              <a:t>      </a:t>
            </a:r>
            <a:r>
              <a:rPr lang="ko-KR" altLang="en-US" sz="1200" b="1">
                <a:latin typeface="돋움"/>
                <a:ea typeface="돋움"/>
              </a:rPr>
              <a:t>PyTorch 프레임워크를 기반으로 구현했으며, </a:t>
            </a:r>
            <a:r>
              <a:rPr lang="en-US" altLang="ko-KR" sz="1200" b="1">
                <a:latin typeface="돋움"/>
                <a:ea typeface="돋움"/>
              </a:rPr>
              <a:t>tkinter</a:t>
            </a:r>
            <a:r>
              <a:rPr lang="ko-KR" altLang="en-US" sz="1200" b="1">
                <a:latin typeface="돋움"/>
                <a:ea typeface="돋움"/>
              </a:rPr>
              <a:t>로 GUI 인터페이스를 구현했습니다</a:t>
            </a:r>
            <a:r>
              <a:rPr lang="en-US" altLang="ko-KR" sz="1200" b="1">
                <a:latin typeface="돋움"/>
                <a:ea typeface="돋움"/>
              </a:rPr>
              <a:t>.</a:t>
            </a:r>
            <a:endParaRPr lang="ko-KR" altLang="en-US" sz="1200" b="1">
              <a:latin typeface="돋움"/>
              <a:ea typeface="돋움"/>
            </a:endParaRPr>
          </a:p>
        </p:txBody>
      </p:sp>
      <p:pic>
        <p:nvPicPr>
          <p:cNvPr id="24" name="그림 23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96362" y="1187279"/>
            <a:ext cx="4273374" cy="2528596"/>
          </a:xfrm>
          <a:prstGeom prst="rect">
            <a:avLst/>
          </a:prstGeom>
        </p:spPr>
      </p:pic>
      <p:pic>
        <p:nvPicPr>
          <p:cNvPr id="25" name="그림 24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96362" y="4111455"/>
            <a:ext cx="4273374" cy="2528596"/>
          </a:xfrm>
          <a:prstGeom prst="rect">
            <a:avLst/>
          </a:prstGeom>
        </p:spPr>
      </p:pic>
      <p:sp>
        <p:nvSpPr>
          <p:cNvPr id="17" name="가로 글상자 16"/>
          <p:cNvSpPr txBox="1"/>
          <p:nvPr/>
        </p:nvSpPr>
        <p:spPr>
          <a:xfrm>
            <a:off x="413385" y="3857726"/>
            <a:ext cx="1011555" cy="26469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출력 화면</a:t>
            </a: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 sz="1200" b="1">
              <a:gradFill flip="xy" rotWithShape="1">
                <a:gsLst>
                  <a:gs pos="0">
                    <a:srgbClr val="838383">
                      <a:alpha val="100000"/>
                    </a:srgbClr>
                  </a:gs>
                  <a:gs pos="35000">
                    <a:srgbClr val="9b9b9b">
                      <a:alpha val="100000"/>
                    </a:srgbClr>
                  </a:gs>
                  <a:gs pos="100000">
                    <a:schemeClr val="accent3">
                      <a:tint val="15000"/>
                      <a:satMod val="350000"/>
                      <a:alpha val="100000"/>
                    </a:schemeClr>
                  </a:gs>
                </a:gsLst>
                <a:lin ang="162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394335" y="943076"/>
            <a:ext cx="1011555" cy="26469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입력 화면</a:t>
            </a: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 sz="1200" b="1">
              <a:gradFill flip="xy" rotWithShape="1">
                <a:gsLst>
                  <a:gs pos="0">
                    <a:srgbClr val="838383">
                      <a:alpha val="100000"/>
                    </a:srgbClr>
                  </a:gs>
                  <a:gs pos="35000">
                    <a:srgbClr val="9b9b9b">
                      <a:alpha val="100000"/>
                    </a:srgbClr>
                  </a:gs>
                  <a:gs pos="100000">
                    <a:schemeClr val="accent3">
                      <a:tint val="15000"/>
                      <a:satMod val="350000"/>
                      <a:alpha val="100000"/>
                    </a:schemeClr>
                  </a:gs>
                </a:gsLst>
                <a:lin ang="162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5320786" y="1187279"/>
            <a:ext cx="6606971" cy="3652682"/>
            <a:chOff x="2949062" y="2559005"/>
            <a:chExt cx="6606971" cy="3652682"/>
          </a:xfrm>
        </p:grpSpPr>
        <p:pic>
          <p:nvPicPr>
            <p:cNvPr id="27" name="그림 5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49062" y="2559005"/>
              <a:ext cx="3312414" cy="1836229"/>
            </a:xfrm>
            <a:prstGeom prst="rect">
              <a:avLst/>
            </a:prstGeom>
          </p:spPr>
        </p:pic>
        <p:pic>
          <p:nvPicPr>
            <p:cNvPr id="28" name="그림 7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243619" y="2559005"/>
              <a:ext cx="3312414" cy="1836229"/>
            </a:xfrm>
            <a:prstGeom prst="rect">
              <a:avLst/>
            </a:prstGeom>
          </p:spPr>
        </p:pic>
        <p:pic>
          <p:nvPicPr>
            <p:cNvPr id="29" name="그림 8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949062" y="4375458"/>
              <a:ext cx="3312414" cy="1836229"/>
            </a:xfrm>
            <a:prstGeom prst="rect">
              <a:avLst/>
            </a:prstGeom>
          </p:spPr>
        </p:pic>
        <p:pic>
          <p:nvPicPr>
            <p:cNvPr id="30" name="그림 9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243619" y="4375457"/>
              <a:ext cx="3312414" cy="1836229"/>
            </a:xfrm>
            <a:prstGeom prst="rect">
              <a:avLst/>
            </a:prstGeom>
          </p:spPr>
        </p:pic>
        <p:sp>
          <p:nvSpPr>
            <p:cNvPr id="31" name="가로 글상자 10"/>
            <p:cNvSpPr txBox="1"/>
            <p:nvPr/>
          </p:nvSpPr>
          <p:spPr>
            <a:xfrm>
              <a:off x="5057775" y="2590901"/>
              <a:ext cx="1114425" cy="180874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&lt;CNN</a:t>
              </a:r>
              <a:r>
                <a:rPr lang="ko-KR" altLang="en-US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모델구조</a:t>
              </a: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&gt;</a:t>
              </a:r>
              <a:endPara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가로 글상자 11"/>
            <p:cNvSpPr txBox="1"/>
            <p:nvPr/>
          </p:nvSpPr>
          <p:spPr>
            <a:xfrm>
              <a:off x="8138158" y="2590901"/>
              <a:ext cx="1402082" cy="180874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&lt;YOLO</a:t>
              </a:r>
              <a:r>
                <a:rPr lang="ko-KR" altLang="en-US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모델 설정</a:t>
              </a: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&gt;</a:t>
              </a:r>
              <a:endPara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가로 글상자 12"/>
            <p:cNvSpPr txBox="1"/>
            <p:nvPr/>
          </p:nvSpPr>
          <p:spPr>
            <a:xfrm>
              <a:off x="4705350" y="4391126"/>
              <a:ext cx="1466850" cy="180874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&lt;image</a:t>
              </a:r>
              <a:r>
                <a:rPr lang="ko-KR" altLang="en-US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처리</a:t>
              </a: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-OpenCV&gt;</a:t>
              </a:r>
              <a:endPara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" name="가로 글상자 13"/>
            <p:cNvSpPr txBox="1"/>
            <p:nvPr/>
          </p:nvSpPr>
          <p:spPr>
            <a:xfrm>
              <a:off x="8229600" y="4391126"/>
              <a:ext cx="1238250" cy="180874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</p:spPr>
          <p:txBody>
            <a:bodyPr wrap="none" lIns="0" tIns="0" rIns="0" bIns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&lt;GUI</a:t>
              </a:r>
              <a:r>
                <a:rPr lang="ko-KR" altLang="en-US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구성</a:t>
              </a: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-tkinter&gt;</a:t>
              </a:r>
              <a:endPara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0" name="가로 글상자 19"/>
          <p:cNvSpPr txBox="1"/>
          <p:nvPr/>
        </p:nvSpPr>
        <p:spPr>
          <a:xfrm>
            <a:off x="5261610" y="943076"/>
            <a:ext cx="1011555" cy="26469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엔진 코드</a:t>
            </a:r>
            <a:r>
              <a: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 sz="1200" b="1">
              <a:gradFill flip="xy" rotWithShape="1">
                <a:gsLst>
                  <a:gs pos="0">
                    <a:srgbClr val="838383">
                      <a:alpha val="100000"/>
                    </a:srgbClr>
                  </a:gs>
                  <a:gs pos="35000">
                    <a:srgbClr val="9b9b9b">
                      <a:alpha val="100000"/>
                    </a:srgbClr>
                  </a:gs>
                  <a:gs pos="100000">
                    <a:schemeClr val="accent3">
                      <a:tint val="15000"/>
                      <a:satMod val="350000"/>
                      <a:alpha val="100000"/>
                    </a:schemeClr>
                  </a:gs>
                </a:gsLst>
                <a:lin ang="16200000" scaled="1"/>
                <a:tileRect/>
              </a:gra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294431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49062" y="2559004"/>
            <a:ext cx="6606971" cy="3652682"/>
          </a:xfrm>
          <a:prstGeom prst="rect">
            <a:avLst/>
          </a:prstGeom>
          <a:ln w="12700">
            <a:solidFill>
              <a:schemeClr val="accent3"/>
            </a:solidFill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15" name=""/>
          <p:cNvGrpSpPr/>
          <p:nvPr/>
        </p:nvGrpSpPr>
        <p:grpSpPr>
          <a:xfrm rot="0">
            <a:off x="2949062" y="2559004"/>
            <a:ext cx="6606971" cy="3652682"/>
            <a:chOff x="2949062" y="2559005"/>
            <a:chExt cx="6606971" cy="3652682"/>
          </a:xfrm>
        </p:grpSpPr>
        <p:pic>
          <p:nvPicPr>
            <p:cNvPr id="6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49062" y="2559005"/>
              <a:ext cx="3312414" cy="1836229"/>
            </a:xfrm>
            <a:prstGeom prst="rect">
              <a:avLst/>
            </a:prstGeom>
          </p:spPr>
        </p:pic>
        <p:pic>
          <p:nvPicPr>
            <p:cNvPr id="8" name="그림 7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43619" y="2559005"/>
              <a:ext cx="3312414" cy="1836229"/>
            </a:xfrm>
            <a:prstGeom prst="rect">
              <a:avLst/>
            </a:prstGeom>
          </p:spPr>
        </p:pic>
        <p:pic>
          <p:nvPicPr>
            <p:cNvPr id="9" name="그림 8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949062" y="4375458"/>
              <a:ext cx="3312414" cy="1836229"/>
            </a:xfrm>
            <a:prstGeom prst="rect">
              <a:avLst/>
            </a:prstGeom>
          </p:spPr>
        </p:pic>
        <p:pic>
          <p:nvPicPr>
            <p:cNvPr id="10" name="그림 9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243619" y="4375457"/>
              <a:ext cx="3312414" cy="1836229"/>
            </a:xfrm>
            <a:prstGeom prst="rect">
              <a:avLst/>
            </a:prstGeom>
          </p:spPr>
        </p:pic>
        <p:sp>
          <p:nvSpPr>
            <p:cNvPr id="11" name="가로 글상자 10"/>
            <p:cNvSpPr txBox="1"/>
            <p:nvPr/>
          </p:nvSpPr>
          <p:spPr>
            <a:xfrm>
              <a:off x="5057775" y="2590901"/>
              <a:ext cx="1114425" cy="18087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&lt;CNN</a:t>
              </a:r>
              <a:r>
                <a:rPr lang="ko-KR" altLang="en-US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모델구조</a:t>
              </a: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&gt;</a:t>
              </a:r>
              <a:endPara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8138158" y="2590901"/>
              <a:ext cx="1402082" cy="1808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&lt;YOLO</a:t>
              </a:r>
              <a:r>
                <a:rPr lang="ko-KR" altLang="en-US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모델 설정</a:t>
              </a: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&gt;</a:t>
              </a:r>
              <a:endPara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4705350" y="4391126"/>
              <a:ext cx="1466850" cy="18087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&lt;image</a:t>
              </a:r>
              <a:r>
                <a:rPr lang="ko-KR" altLang="en-US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처리</a:t>
              </a: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-OpenCV&gt;</a:t>
              </a:r>
              <a:endPara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가로 글상자 13"/>
            <p:cNvSpPr txBox="1"/>
            <p:nvPr/>
          </p:nvSpPr>
          <p:spPr>
            <a:xfrm>
              <a:off x="8229600" y="4391126"/>
              <a:ext cx="1238250" cy="18087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&lt;GUI</a:t>
              </a:r>
              <a:r>
                <a:rPr lang="ko-KR" altLang="en-US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 구성</a:t>
              </a:r>
              <a:r>
                <a:rPr lang="en-US" altLang="ko-KR" sz="1200" b="1">
                  <a:gradFill flip="xy" rotWithShape="1">
                    <a:gsLst>
                      <a:gs pos="0">
                        <a:srgbClr val="838383">
                          <a:alpha val="100000"/>
                        </a:srgbClr>
                      </a:gs>
                      <a:gs pos="35000">
                        <a:srgbClr val="9b9b9b">
                          <a:alpha val="100000"/>
                        </a:srgbClr>
                      </a:gs>
                      <a:gs pos="100000">
                        <a:schemeClr val="accent3">
                          <a:tint val="15000"/>
                          <a:satMod val="350000"/>
                          <a:alpha val="10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-tkinter&gt;</a:t>
              </a:r>
              <a:endParaRPr lang="en-US" altLang="ko-KR" sz="1200" b="1">
                <a:gradFill flip="xy" rotWithShape="1">
                  <a:gsLst>
                    <a:gs pos="0">
                      <a:srgbClr val="838383">
                        <a:alpha val="100000"/>
                      </a:srgbClr>
                    </a:gs>
                    <a:gs pos="35000">
                      <a:srgbClr val="9b9b9b">
                        <a:alpha val="100000"/>
                      </a:srgbClr>
                    </a:gs>
                    <a:gs pos="100000">
                      <a:schemeClr val="accent3">
                        <a:tint val="15000"/>
                        <a:satMod val="350000"/>
                        <a:alpha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0434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157</ep:Words>
  <ep:PresentationFormat>화면 슬라이드 쇼(4:3)</ep:PresentationFormat>
  <ep:Paragraphs>45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2024-10-29T15:05:59.508</dcterms:created>
  <dc:creator>taekeug</dc:creator>
  <cp:lastModifiedBy>Adle</cp:lastModifiedBy>
  <dcterms:modified xsi:type="dcterms:W3CDTF">2024-11-05T12:47:21.815</dcterms:modified>
  <cp:revision>23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