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98" r:id="rId3"/>
    <p:sldId id="299" r:id="rId4"/>
    <p:sldId id="300" r:id="rId5"/>
    <p:sldId id="301" r:id="rId6"/>
    <p:sldId id="302" r:id="rId7"/>
    <p:sldId id="281" r:id="rId8"/>
    <p:sldId id="291" r:id="rId9"/>
    <p:sldId id="294" r:id="rId10"/>
    <p:sldId id="295" r:id="rId11"/>
    <p:sldId id="296" r:id="rId12"/>
    <p:sldId id="297" r:id="rId13"/>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E3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279" autoAdjust="0"/>
    <p:restoredTop sz="94660"/>
  </p:normalViewPr>
  <p:slideViewPr>
    <p:cSldViewPr snapToGrid="0">
      <p:cViewPr>
        <p:scale>
          <a:sx n="80" d="100"/>
          <a:sy n="80" d="100"/>
        </p:scale>
        <p:origin x="-1080" y="0"/>
      </p:cViewPr>
      <p:guideLst>
        <p:guide orient="horz" pos="2448"/>
        <p:guide pos="316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smtClean="0"/>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pPr/>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smtClean="0"/>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pPr/>
              <a:t>6/14/2023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pPr/>
              <a:t>6/14/2023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pPr/>
              <a:t>6/14/2023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smtClean="0"/>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pPr/>
              <a:t>6/14/2023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pPr/>
              <a:t>6/14/2023</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pPr/>
              <a:t>‹#›</a:t>
            </a:fld>
            <a:endParaRPr lang="en-US"/>
          </a:p>
        </p:txBody>
      </p:sp>
    </p:spTree>
    <p:extLst>
      <p:ext uri="{BB962C8B-B14F-4D97-AF65-F5344CB8AC3E}">
        <p14:creationId xmlns:p14="http://schemas.microsoft.com/office/powerpoint/2010/main" xmlns=""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Garamond" panose="02020404030301010803" pitchFamily="18" charset="0"/>
              </a:rPr>
              <a:t>Business Analytics Capstone </a:t>
            </a:r>
            <a:br>
              <a:rPr lang="en-US" dirty="0" smtClean="0">
                <a:latin typeface="Garamond" panose="02020404030301010803" pitchFamily="18" charset="0"/>
              </a:rPr>
            </a:br>
            <a:r>
              <a:rPr lang="en-US" dirty="0" smtClean="0">
                <a:latin typeface="Garamond" panose="02020404030301010803" pitchFamily="18" charset="0"/>
              </a:rPr>
              <a:t>Framework for Strategy</a:t>
            </a:r>
            <a:endParaRPr lang="en-US" dirty="0">
              <a:latin typeface="Garamond" panose="02020404030301010803" pitchFamily="18" charset="0"/>
            </a:endParaRPr>
          </a:p>
        </p:txBody>
      </p:sp>
      <p:sp>
        <p:nvSpPr>
          <p:cNvPr id="3" name="Subtitle 2"/>
          <p:cNvSpPr>
            <a:spLocks noGrp="1"/>
          </p:cNvSpPr>
          <p:nvPr>
            <p:ph type="subTitle" idx="1"/>
          </p:nvPr>
        </p:nvSpPr>
        <p:spPr/>
        <p:txBody>
          <a:bodyPr/>
          <a:lstStyle/>
          <a:p>
            <a:r>
              <a:rPr lang="en-US" dirty="0" err="1" smtClean="0">
                <a:latin typeface="Garamond" panose="02020404030301010803" pitchFamily="18" charset="0"/>
              </a:rPr>
              <a:t>Sonty</a:t>
            </a:r>
            <a:r>
              <a:rPr lang="en-US" dirty="0" smtClean="0">
                <a:latin typeface="Garamond" panose="02020404030301010803" pitchFamily="18" charset="0"/>
              </a:rPr>
              <a:t> </a:t>
            </a:r>
            <a:r>
              <a:rPr lang="en-US" dirty="0" err="1" smtClean="0">
                <a:latin typeface="Garamond" panose="02020404030301010803" pitchFamily="18" charset="0"/>
              </a:rPr>
              <a:t>Chatterjee</a:t>
            </a:r>
            <a:endParaRPr lang="en-US" dirty="0" smtClean="0">
              <a:latin typeface="Garamond" panose="02020404030301010803" pitchFamily="18" charset="0"/>
            </a:endParaRPr>
          </a:p>
          <a:p>
            <a:r>
              <a:rPr lang="en-US" dirty="0" smtClean="0">
                <a:latin typeface="Garamond" panose="02020404030301010803" pitchFamily="18" charset="0"/>
              </a:rPr>
              <a:t>14-06-2023</a:t>
            </a:r>
            <a:endParaRPr lang="en-US"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xmlns="" val="1800245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Measurement</a:t>
            </a:r>
            <a:br>
              <a:rPr lang="en-US" sz="3600" dirty="0" smtClean="0">
                <a:latin typeface="Garamond" panose="02020404030301010803" pitchFamily="18" charset="0"/>
              </a:rPr>
            </a:br>
            <a:r>
              <a:rPr lang="en-US" sz="1800" dirty="0" smtClean="0">
                <a:latin typeface="Garamond" panose="02020404030301010803" pitchFamily="18" charset="0"/>
              </a:rPr>
              <a:t>Describe the anticipated effects of your strategy and how you will measure them</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000" dirty="0" smtClean="0"/>
              <a:t>The anticipated effects can be measured in the following terms </a:t>
            </a:r>
          </a:p>
          <a:p>
            <a:pPr>
              <a:lnSpc>
                <a:spcPct val="100000"/>
              </a:lnSpc>
              <a:spcBef>
                <a:spcPts val="0"/>
              </a:spcBef>
            </a:pPr>
            <a:r>
              <a:rPr lang="en-US" sz="2000" dirty="0" smtClean="0"/>
              <a:t>The customer satisfaction can be assessed from the surveys conducted </a:t>
            </a:r>
          </a:p>
          <a:p>
            <a:pPr>
              <a:lnSpc>
                <a:spcPct val="100000"/>
              </a:lnSpc>
              <a:spcBef>
                <a:spcPts val="0"/>
              </a:spcBef>
            </a:pPr>
            <a:r>
              <a:rPr lang="en-US" sz="2000" dirty="0" smtClean="0"/>
              <a:t> The revised ads which are less obtrusive can be tested on a sample of users and the effect of those can be measured through the surveys. This can also be measured by the decrease in the use of </a:t>
            </a:r>
            <a:r>
              <a:rPr lang="en-US" sz="2000" dirty="0" err="1" smtClean="0"/>
              <a:t>adblocking</a:t>
            </a:r>
            <a:r>
              <a:rPr lang="en-US" sz="2000" dirty="0" smtClean="0"/>
              <a:t> software in the corresponding groups. </a:t>
            </a:r>
          </a:p>
          <a:p>
            <a:pPr>
              <a:lnSpc>
                <a:spcPct val="100000"/>
              </a:lnSpc>
              <a:spcBef>
                <a:spcPts val="0"/>
              </a:spcBef>
            </a:pPr>
            <a:r>
              <a:rPr lang="en-US" sz="2000" dirty="0" smtClean="0"/>
              <a:t> The revenues can be measured by the traditional ways. </a:t>
            </a:r>
          </a:p>
          <a:p>
            <a:pPr>
              <a:lnSpc>
                <a:spcPct val="100000"/>
              </a:lnSpc>
              <a:spcBef>
                <a:spcPts val="0"/>
              </a:spcBef>
            </a:pPr>
            <a:r>
              <a:rPr lang="en-US" sz="2000" dirty="0" smtClean="0"/>
              <a:t> The added factors of subscription charges can also be used in revenue measurements</a:t>
            </a:r>
          </a:p>
        </p:txBody>
      </p:sp>
    </p:spTree>
    <p:extLst>
      <p:ext uri="{BB962C8B-B14F-4D97-AF65-F5344CB8AC3E}">
        <p14:creationId xmlns:p14="http://schemas.microsoft.com/office/powerpoint/2010/main" xmlns="" val="695712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Measurement</a:t>
            </a:r>
            <a:br>
              <a:rPr lang="en-US" sz="3600" dirty="0" smtClean="0">
                <a:latin typeface="Garamond" panose="02020404030301010803" pitchFamily="18" charset="0"/>
              </a:rPr>
            </a:br>
            <a:r>
              <a:rPr lang="en-US" sz="1800" i="1" dirty="0" smtClean="0">
                <a:latin typeface="Garamond" panose="02020404030301010803" pitchFamily="18" charset="0"/>
              </a:rPr>
              <a:t>Application Exercise 4 – Identifying Key Drivers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000" dirty="0" smtClean="0"/>
              <a:t>The key drivers for revenue increase or decrease are :</a:t>
            </a:r>
          </a:p>
          <a:p>
            <a:pPr>
              <a:lnSpc>
                <a:spcPct val="100000"/>
              </a:lnSpc>
              <a:spcBef>
                <a:spcPts val="0"/>
              </a:spcBef>
            </a:pPr>
            <a:r>
              <a:rPr lang="en-US" sz="2000" dirty="0" smtClean="0"/>
              <a:t>Customer Satisfaction : Increase in customer satisfaction is expected to cause an increase in revenues </a:t>
            </a:r>
          </a:p>
          <a:p>
            <a:pPr>
              <a:lnSpc>
                <a:spcPct val="100000"/>
              </a:lnSpc>
              <a:spcBef>
                <a:spcPts val="0"/>
              </a:spcBef>
            </a:pPr>
            <a:r>
              <a:rPr lang="en-US" sz="2000" dirty="0" smtClean="0"/>
              <a:t> Decrease in Obtrusive ads : This will increase in customer satisfaction which will lead to not using </a:t>
            </a:r>
            <a:r>
              <a:rPr lang="en-US" sz="2000" dirty="0" err="1" smtClean="0"/>
              <a:t>adblockers</a:t>
            </a:r>
            <a:r>
              <a:rPr lang="en-US" sz="2000" dirty="0" smtClean="0"/>
              <a:t> which will help to retain more publishers which will lead to prevention in losses. </a:t>
            </a:r>
          </a:p>
          <a:p>
            <a:pPr>
              <a:lnSpc>
                <a:spcPct val="100000"/>
              </a:lnSpc>
              <a:spcBef>
                <a:spcPts val="0"/>
              </a:spcBef>
            </a:pPr>
            <a:r>
              <a:rPr lang="en-US" sz="2000" dirty="0" smtClean="0"/>
              <a:t>Charging the customers : This will lead to decrease in number to users but might lead to increase or decrease in the revenue depending on customer turnover. </a:t>
            </a:r>
          </a:p>
          <a:p>
            <a:pPr>
              <a:lnSpc>
                <a:spcPct val="100000"/>
              </a:lnSpc>
              <a:spcBef>
                <a:spcPts val="0"/>
              </a:spcBef>
            </a:pPr>
            <a:r>
              <a:rPr lang="en-US" sz="2000" dirty="0" smtClean="0"/>
              <a:t>Paying the </a:t>
            </a:r>
            <a:r>
              <a:rPr lang="en-US" sz="2000" dirty="0" err="1" smtClean="0"/>
              <a:t>adblocking</a:t>
            </a:r>
            <a:r>
              <a:rPr lang="en-US" sz="2000" dirty="0" smtClean="0"/>
              <a:t> companies : This might lead to short term loss of revenue but might help in the long term by retaining publishers and decreasing losses.</a:t>
            </a:r>
          </a:p>
        </p:txBody>
      </p:sp>
    </p:spTree>
    <p:extLst>
      <p:ext uri="{BB962C8B-B14F-4D97-AF65-F5344CB8AC3E}">
        <p14:creationId xmlns:p14="http://schemas.microsoft.com/office/powerpoint/2010/main" xmlns="" val="20441541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Conclusion</a:t>
            </a:r>
            <a:br>
              <a:rPr lang="en-US" sz="3600" dirty="0" smtClean="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000" dirty="0" err="1" smtClean="0"/>
              <a:t>Adblocking</a:t>
            </a:r>
            <a:r>
              <a:rPr lang="en-US" sz="2000" dirty="0" smtClean="0"/>
              <a:t> is a serious threat to the online advertising industry but there are ways in which this problem can be dealt with. </a:t>
            </a:r>
          </a:p>
          <a:p>
            <a:pPr>
              <a:lnSpc>
                <a:spcPct val="100000"/>
              </a:lnSpc>
              <a:spcBef>
                <a:spcPts val="0"/>
              </a:spcBef>
            </a:pPr>
            <a:r>
              <a:rPr lang="en-US" sz="2000" dirty="0" smtClean="0"/>
              <a:t> A number of strategies can be applied based on the requirements like Improving ad Quality, decreasing obtrusive ads, explaining the need to place ads to the users, paying to get white listed, paying some anti ad-blocking companies, charging the customers etc. </a:t>
            </a:r>
          </a:p>
          <a:p>
            <a:pPr>
              <a:lnSpc>
                <a:spcPct val="100000"/>
              </a:lnSpc>
              <a:spcBef>
                <a:spcPts val="0"/>
              </a:spcBef>
            </a:pPr>
            <a:r>
              <a:rPr lang="en-US" sz="2000" dirty="0" smtClean="0"/>
              <a:t> After analyzing the options pricing analysis will help to find out the most economical option out of the above. </a:t>
            </a:r>
          </a:p>
          <a:p>
            <a:pPr>
              <a:lnSpc>
                <a:spcPct val="100000"/>
              </a:lnSpc>
              <a:spcBef>
                <a:spcPts val="0"/>
              </a:spcBef>
            </a:pPr>
            <a:r>
              <a:rPr lang="en-US" sz="2000" dirty="0" smtClean="0"/>
              <a:t> But the long term implications of paying to </a:t>
            </a:r>
            <a:r>
              <a:rPr lang="en-US" sz="2000" smtClean="0"/>
              <a:t>get white listed </a:t>
            </a:r>
            <a:r>
              <a:rPr lang="en-US" sz="2000" dirty="0" smtClean="0"/>
              <a:t>also need to be considered.</a:t>
            </a:r>
          </a:p>
        </p:txBody>
      </p:sp>
    </p:spTree>
    <p:extLst>
      <p:ext uri="{BB962C8B-B14F-4D97-AF65-F5344CB8AC3E}">
        <p14:creationId xmlns:p14="http://schemas.microsoft.com/office/powerpoint/2010/main" xmlns="" val="465147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smtClean="0">
                <a:latin typeface="Garamond" panose="02020404030301010803" pitchFamily="18" charset="0"/>
              </a:rPr>
              <a:t>Problem Statement– </a:t>
            </a:r>
            <a:br>
              <a:rPr lang="en-US" sz="3600" dirty="0" smtClean="0">
                <a:latin typeface="Garamond" panose="02020404030301010803" pitchFamily="18" charset="0"/>
              </a:rPr>
            </a:br>
            <a:r>
              <a:rPr lang="en-US" sz="1800" dirty="0" smtClean="0">
                <a:latin typeface="Garamond" panose="02020404030301010803" pitchFamily="18" charset="0"/>
              </a:rPr>
              <a:t>Describe the Problem </a:t>
            </a:r>
            <a:r>
              <a:rPr lang="en-US" sz="1800" dirty="0" err="1" smtClean="0">
                <a:latin typeface="Garamond" panose="02020404030301010803" pitchFamily="18" charset="0"/>
              </a:rPr>
              <a:t>Adblockers</a:t>
            </a:r>
            <a:r>
              <a:rPr lang="en-US" sz="1800" dirty="0" smtClean="0">
                <a:latin typeface="Garamond" panose="02020404030301010803" pitchFamily="18" charset="0"/>
              </a:rPr>
              <a:t> present to GYF</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800" dirty="0" smtClean="0">
                <a:latin typeface="Times New Roman" pitchFamily="18" charset="0"/>
                <a:cs typeface="Times New Roman" pitchFamily="18" charset="0"/>
              </a:rPr>
              <a:t>The increasing popularity of Ad blocking software poses a threat to GYF's revenues. Since 70% of GYF's revenue comes from ads, any rise in the ad blocking software's popularity might be harmful to the company. </a:t>
            </a:r>
          </a:p>
          <a:p>
            <a:pPr>
              <a:lnSpc>
                <a:spcPct val="100000"/>
              </a:lnSpc>
              <a:spcBef>
                <a:spcPts val="0"/>
              </a:spcBef>
            </a:pPr>
            <a:r>
              <a:rPr lang="en-US" sz="2800" dirty="0" smtClean="0">
                <a:latin typeface="Times New Roman" pitchFamily="18" charset="0"/>
                <a:cs typeface="Times New Roman" pitchFamily="18" charset="0"/>
              </a:rPr>
              <a:t> If GYF is unable to display ads to the customers, the companies posting the ads will have no reason to put the ads. Thus resulting in termination by the companies and loss of revenue to GYF. </a:t>
            </a:r>
          </a:p>
          <a:p>
            <a:pPr>
              <a:lnSpc>
                <a:spcPct val="100000"/>
              </a:lnSpc>
              <a:spcBef>
                <a:spcPts val="0"/>
              </a:spcBef>
            </a:pPr>
            <a:r>
              <a:rPr lang="en-US" sz="2800" dirty="0" smtClean="0">
                <a:latin typeface="Times New Roman" pitchFamily="18" charset="0"/>
                <a:cs typeface="Times New Roman" pitchFamily="18" charset="0"/>
              </a:rPr>
              <a:t> To maintain profitability, GYF might have to charge the customers which may result in decreased usage of GYF's services and loss of customer base which will eventually lead to losses. </a:t>
            </a:r>
          </a:p>
          <a:p>
            <a:pPr>
              <a:lnSpc>
                <a:spcPct val="100000"/>
              </a:lnSpc>
              <a:spcBef>
                <a:spcPts val="0"/>
              </a:spcBef>
            </a:pPr>
            <a:r>
              <a:rPr lang="en-US" sz="2800" dirty="0" smtClean="0">
                <a:latin typeface="Times New Roman" pitchFamily="18" charset="0"/>
                <a:cs typeface="Times New Roman" pitchFamily="18" charset="0"/>
              </a:rPr>
              <a:t> Both GYF and the companies that post ads will have to invest in finding ways to tackle the ad blockers which might result in increased expenses.</a:t>
            </a:r>
            <a:endParaRPr lang="en-US" sz="2800" i="1" dirty="0">
              <a:solidFill>
                <a:srgbClr val="7F7F7F"/>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986655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smtClean="0">
                <a:latin typeface="Garamond" panose="02020404030301010803" pitchFamily="18" charset="0"/>
              </a:rPr>
              <a:t>Problem Statement– </a:t>
            </a:r>
            <a:br>
              <a:rPr lang="en-US" sz="3600" dirty="0" smtClean="0">
                <a:latin typeface="Garamond" panose="02020404030301010803" pitchFamily="18" charset="0"/>
              </a:rPr>
            </a:br>
            <a:r>
              <a:rPr lang="en-US" sz="1800" i="1" dirty="0" smtClean="0">
                <a:latin typeface="Garamond" panose="02020404030301010803" pitchFamily="18" charset="0"/>
              </a:rPr>
              <a:t>Application Exercise 1 – Research Methods and Tools (Optional)</a:t>
            </a:r>
            <a:endParaRPr lang="en-US" sz="1800" i="1"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400" dirty="0" smtClean="0">
                <a:latin typeface="Times New Roman" pitchFamily="18" charset="0"/>
                <a:cs typeface="Times New Roman" pitchFamily="18" charset="0"/>
              </a:rPr>
              <a:t>Since we are already aware of the problem, it would be suitable to use Descriptive research to solve this problem. Using </a:t>
            </a:r>
            <a:r>
              <a:rPr lang="en-US" sz="2400" dirty="0" err="1" smtClean="0">
                <a:latin typeface="Times New Roman" pitchFamily="18" charset="0"/>
                <a:cs typeface="Times New Roman" pitchFamily="18" charset="0"/>
              </a:rPr>
              <a:t>desrcriptive</a:t>
            </a:r>
            <a:r>
              <a:rPr lang="en-US" sz="2400" dirty="0" smtClean="0">
                <a:latin typeface="Times New Roman" pitchFamily="18" charset="0"/>
                <a:cs typeface="Times New Roman" pitchFamily="18" charset="0"/>
              </a:rPr>
              <a:t> research will help to study the exact extent </a:t>
            </a:r>
            <a:r>
              <a:rPr lang="en-US" sz="2400" dirty="0" err="1" smtClean="0">
                <a:latin typeface="Times New Roman" pitchFamily="18" charset="0"/>
                <a:cs typeface="Times New Roman" pitchFamily="18" charset="0"/>
              </a:rPr>
              <a:t>upto</a:t>
            </a:r>
            <a:r>
              <a:rPr lang="en-US" sz="2400" dirty="0" smtClean="0">
                <a:latin typeface="Times New Roman" pitchFamily="18" charset="0"/>
                <a:cs typeface="Times New Roman" pitchFamily="18" charset="0"/>
              </a:rPr>
              <a:t> which the </a:t>
            </a:r>
            <a:r>
              <a:rPr lang="en-US" sz="2400" dirty="0" err="1" smtClean="0">
                <a:latin typeface="Times New Roman" pitchFamily="18" charset="0"/>
                <a:cs typeface="Times New Roman" pitchFamily="18" charset="0"/>
              </a:rPr>
              <a:t>adblockers</a:t>
            </a:r>
            <a:r>
              <a:rPr lang="en-US" sz="2400" dirty="0" smtClean="0">
                <a:latin typeface="Times New Roman" pitchFamily="18" charset="0"/>
                <a:cs typeface="Times New Roman" pitchFamily="18" charset="0"/>
              </a:rPr>
              <a:t> have affected GYF in particular. After analyzing the results from descriptive research, we can use Causal Research to see what changes might solve our problem. For example: We can check whether customers are willing to pay if we offer to remove the ads. </a:t>
            </a:r>
          </a:p>
          <a:p>
            <a:pPr>
              <a:lnSpc>
                <a:spcPct val="100000"/>
              </a:lnSpc>
              <a:spcBef>
                <a:spcPts val="0"/>
              </a:spcBef>
            </a:pPr>
            <a:r>
              <a:rPr lang="en-US" sz="2400" dirty="0" smtClean="0">
                <a:latin typeface="Times New Roman" pitchFamily="18" charset="0"/>
                <a:cs typeface="Times New Roman" pitchFamily="18" charset="0"/>
              </a:rPr>
              <a:t>The tools that can be used are Surveys, Pricing Analysis and Mobile Data Analysis. Surveys and Mobile Data will help us decide whether the customers really find ads to be obtrusive and also whether customers are ready to pay for the services etc. They'll also help to identify the exact needs of customers Pricing Analysis might help to decide which option would be suitable: charging the customers or paying the </a:t>
            </a:r>
            <a:r>
              <a:rPr lang="en-US" sz="2400" dirty="0" err="1" smtClean="0">
                <a:latin typeface="Times New Roman" pitchFamily="18" charset="0"/>
                <a:cs typeface="Times New Roman" pitchFamily="18" charset="0"/>
              </a:rPr>
              <a:t>adblocking</a:t>
            </a:r>
            <a:r>
              <a:rPr lang="en-US" sz="2400" dirty="0" smtClean="0">
                <a:latin typeface="Times New Roman" pitchFamily="18" charset="0"/>
                <a:cs typeface="Times New Roman" pitchFamily="18" charset="0"/>
              </a:rPr>
              <a:t> companies to get white listed.</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084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Garamond" panose="02020404030301010803" pitchFamily="18" charset="0"/>
              </a:rPr>
              <a:t>Strategy</a:t>
            </a:r>
            <a:endParaRPr lang="en-US" sz="4000"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xmlns="" val="3480637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Strategy</a:t>
            </a:r>
            <a:br>
              <a:rPr lang="en-US" sz="3600" dirty="0" smtClean="0">
                <a:latin typeface="Garamond" panose="02020404030301010803" pitchFamily="18" charset="0"/>
              </a:rPr>
            </a:br>
            <a:r>
              <a:rPr lang="en-US" sz="1800" dirty="0" smtClean="0">
                <a:latin typeface="Garamond" panose="02020404030301010803" pitchFamily="18" charset="0"/>
              </a:rPr>
              <a:t>Describe your proposed strategy </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000" dirty="0" smtClean="0"/>
              <a:t>A single strategy is not sufficient to tackle this problem. So a multiple strategy approach is recommended. The following strategies can be adopted in the order of their preference. </a:t>
            </a:r>
          </a:p>
          <a:p>
            <a:pPr>
              <a:lnSpc>
                <a:spcPct val="100000"/>
              </a:lnSpc>
              <a:spcBef>
                <a:spcPts val="0"/>
              </a:spcBef>
            </a:pPr>
            <a:r>
              <a:rPr lang="en-US" sz="2000" dirty="0" smtClean="0"/>
              <a:t> Before adopting a strategy, data should be collected on whether the ads are really obtrusive and the current impact of </a:t>
            </a:r>
            <a:r>
              <a:rPr lang="en-US" sz="2000" dirty="0" err="1" smtClean="0"/>
              <a:t>adblockers</a:t>
            </a:r>
            <a:r>
              <a:rPr lang="en-US" sz="2000" dirty="0" smtClean="0"/>
              <a:t> on GYF's services.</a:t>
            </a:r>
          </a:p>
          <a:p>
            <a:pPr>
              <a:lnSpc>
                <a:spcPct val="100000"/>
              </a:lnSpc>
              <a:spcBef>
                <a:spcPts val="0"/>
              </a:spcBef>
            </a:pPr>
            <a:r>
              <a:rPr lang="en-US" sz="2000" dirty="0" smtClean="0"/>
              <a:t> Our first aim must be to make the ads as less obtrusive as possible. Since the companies that place the ads are also the stakeholders, it makes sense to collaborate with the companies to make the ads less obtrusive and more creative. This must be our main priority because the users do not hate ads in general, they only hate obtrusive ads. </a:t>
            </a:r>
          </a:p>
          <a:p>
            <a:pPr>
              <a:lnSpc>
                <a:spcPct val="100000"/>
              </a:lnSpc>
              <a:spcBef>
                <a:spcPts val="0"/>
              </a:spcBef>
            </a:pPr>
            <a:r>
              <a:rPr lang="en-US" sz="2000" dirty="0" smtClean="0"/>
              <a:t> After making the ads unobtrusive, a survey can be conducted to target the users who use </a:t>
            </a:r>
            <a:r>
              <a:rPr lang="en-US" sz="2000" dirty="0" err="1" smtClean="0"/>
              <a:t>adblockers</a:t>
            </a:r>
            <a:r>
              <a:rPr lang="en-US" sz="2000" dirty="0" smtClean="0"/>
              <a:t> to ask them to opt for a 7 day trial where we place those unobtrusive ads and get their feedback on whether such ads are acceptable. </a:t>
            </a:r>
          </a:p>
          <a:p>
            <a:pPr>
              <a:lnSpc>
                <a:spcPct val="100000"/>
              </a:lnSpc>
              <a:spcBef>
                <a:spcPts val="0"/>
              </a:spcBef>
            </a:pPr>
            <a:r>
              <a:rPr lang="en-US" sz="2000" dirty="0" smtClean="0"/>
              <a:t> It is also important to make the users realize the need for placing ads. This can be achieved by explaining the users as to how is GYF able to provide all its services for free to its users.</a:t>
            </a:r>
          </a:p>
          <a:p>
            <a:pPr>
              <a:lnSpc>
                <a:spcPct val="100000"/>
              </a:lnSpc>
              <a:spcBef>
                <a:spcPts val="0"/>
              </a:spcBef>
            </a:pPr>
            <a:r>
              <a:rPr lang="en-US" sz="2000" dirty="0" smtClean="0"/>
              <a:t>If these trials fail to provide a desirable result, an analysis must be conducted on the most feasible solutions out of the following 3 options : Charging the customers </a:t>
            </a:r>
            <a:r>
              <a:rPr lang="en-US" sz="2000" dirty="0" err="1" smtClean="0"/>
              <a:t>vs</a:t>
            </a:r>
            <a:r>
              <a:rPr lang="en-US" sz="2000" dirty="0" smtClean="0"/>
              <a:t> Paying to get </a:t>
            </a:r>
            <a:r>
              <a:rPr lang="en-US" sz="2000" dirty="0" err="1" smtClean="0"/>
              <a:t>whitelisted</a:t>
            </a:r>
            <a:r>
              <a:rPr lang="en-US" sz="2000" dirty="0" smtClean="0"/>
              <a:t> </a:t>
            </a:r>
            <a:r>
              <a:rPr lang="en-US" sz="2000" dirty="0" err="1" smtClean="0"/>
              <a:t>vs</a:t>
            </a:r>
            <a:r>
              <a:rPr lang="en-US" sz="2000" dirty="0" smtClean="0"/>
              <a:t> Paying anti </a:t>
            </a:r>
            <a:r>
              <a:rPr lang="en-US" sz="2000" dirty="0" err="1" smtClean="0"/>
              <a:t>adblocking</a:t>
            </a:r>
            <a:r>
              <a:rPr lang="en-US" sz="2000" dirty="0" smtClean="0"/>
              <a:t> companies. In the end we must choose the most economic option of the three. </a:t>
            </a:r>
          </a:p>
          <a:p>
            <a:pPr>
              <a:lnSpc>
                <a:spcPct val="100000"/>
              </a:lnSpc>
              <a:spcBef>
                <a:spcPts val="0"/>
              </a:spcBef>
            </a:pPr>
            <a:r>
              <a:rPr lang="en-US" sz="2000" dirty="0" smtClean="0"/>
              <a:t> Although it would not be a good idea to pay the </a:t>
            </a:r>
            <a:r>
              <a:rPr lang="en-US" sz="2000" dirty="0" err="1" smtClean="0"/>
              <a:t>adblockers</a:t>
            </a:r>
            <a:r>
              <a:rPr lang="en-US" sz="2000" dirty="0" smtClean="0"/>
              <a:t> to get </a:t>
            </a:r>
            <a:r>
              <a:rPr lang="en-US" sz="2000" dirty="0" err="1" smtClean="0"/>
              <a:t>whitelisted</a:t>
            </a:r>
            <a:r>
              <a:rPr lang="en-US" sz="2000" dirty="0" smtClean="0"/>
              <a:t> since there is a chance of some other </a:t>
            </a:r>
            <a:r>
              <a:rPr lang="en-US" sz="2000" dirty="0" err="1" smtClean="0"/>
              <a:t>adblocker</a:t>
            </a:r>
            <a:r>
              <a:rPr lang="en-US" sz="2000" dirty="0" smtClean="0"/>
              <a:t> that might block our content. This should be adopted only as a short term solution.</a:t>
            </a:r>
            <a:endParaRPr lang="en-US" sz="20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xmlns="" val="1031078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Strategy</a:t>
            </a:r>
            <a:br>
              <a:rPr lang="en-US" sz="3600" dirty="0" smtClean="0">
                <a:latin typeface="Garamond" panose="02020404030301010803" pitchFamily="18" charset="0"/>
              </a:rPr>
            </a:br>
            <a:r>
              <a:rPr lang="en-US" sz="1800" i="1" dirty="0" smtClean="0">
                <a:latin typeface="Garamond" panose="02020404030301010803" pitchFamily="18" charset="0"/>
              </a:rPr>
              <a:t>Application Exercise 2 – Hiring a Team Leader (Optional)</a:t>
            </a:r>
            <a:endParaRPr lang="en-US" sz="1800" i="1"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000" dirty="0" smtClean="0"/>
              <a:t>I would hire </a:t>
            </a:r>
            <a:r>
              <a:rPr lang="en-US" sz="2000" dirty="0" err="1" smtClean="0"/>
              <a:t>Peggie</a:t>
            </a:r>
            <a:r>
              <a:rPr lang="en-US" sz="2000" dirty="0" smtClean="0"/>
              <a:t> Prospect for the job because apart from having excellent academic scores, she also has prior experience in the relevant field and that experience might come in handy to save time and money in our strategy application. </a:t>
            </a:r>
          </a:p>
          <a:p>
            <a:pPr>
              <a:lnSpc>
                <a:spcPct val="100000"/>
              </a:lnSpc>
              <a:spcBef>
                <a:spcPts val="0"/>
              </a:spcBef>
            </a:pPr>
            <a:r>
              <a:rPr lang="en-US" sz="2000" dirty="0" smtClean="0"/>
              <a:t>Although she scores a bit low on the cognitive test, the other test parameters show promising prospects. She already has knowledge in what kind of work is expected from her. This might save the valuable time and money that would have been lost in training her to get acclimated to her role.</a:t>
            </a:r>
          </a:p>
          <a:p>
            <a:pPr>
              <a:lnSpc>
                <a:spcPct val="100000"/>
              </a:lnSpc>
              <a:spcBef>
                <a:spcPts val="0"/>
              </a:spcBef>
            </a:pPr>
            <a:r>
              <a:rPr lang="en-US" sz="2000" dirty="0" smtClean="0"/>
              <a:t> References are not a great indicator of employee performance. Hence it is advisable to ignore it since both the candidates scored nearly similar on the reference scale.</a:t>
            </a:r>
            <a:endParaRPr lang="en-US" sz="2000" dirty="0"/>
          </a:p>
        </p:txBody>
      </p:sp>
    </p:spTree>
    <p:extLst>
      <p:ext uri="{BB962C8B-B14F-4D97-AF65-F5344CB8AC3E}">
        <p14:creationId xmlns:p14="http://schemas.microsoft.com/office/powerpoint/2010/main" xmlns="" val="405557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smtClean="0">
                <a:latin typeface="Garamond" panose="02020404030301010803" pitchFamily="18" charset="0"/>
              </a:rPr>
              <a:t>Effects and Measurement</a:t>
            </a:r>
            <a:endParaRPr lang="en-US" sz="4000"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xmlns="" val="1390820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Effects</a:t>
            </a:r>
            <a:br>
              <a:rPr lang="en-US" sz="3600" dirty="0" smtClean="0">
                <a:latin typeface="Garamond" panose="02020404030301010803" pitchFamily="18" charset="0"/>
              </a:rPr>
            </a:br>
            <a:r>
              <a:rPr lang="en-US" sz="1800" dirty="0" smtClean="0">
                <a:latin typeface="Garamond" panose="02020404030301010803" pitchFamily="18" charset="0"/>
              </a:rPr>
              <a:t>Describe the anticipated effects of your strategy</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a:lnSpc>
                <a:spcPct val="100000"/>
              </a:lnSpc>
              <a:spcBef>
                <a:spcPts val="0"/>
              </a:spcBef>
            </a:pPr>
            <a:r>
              <a:rPr lang="en-US" sz="2000" dirty="0" smtClean="0"/>
              <a:t>The following are the anticipated effects of the strategy adopted above</a:t>
            </a:r>
          </a:p>
          <a:p>
            <a:pPr>
              <a:lnSpc>
                <a:spcPct val="100000"/>
              </a:lnSpc>
              <a:spcBef>
                <a:spcPts val="0"/>
              </a:spcBef>
            </a:pPr>
            <a:r>
              <a:rPr lang="en-US" sz="2000" dirty="0" smtClean="0"/>
              <a:t> The first effect would be on the employees. They will have the added task of analyzing the current threat of the </a:t>
            </a:r>
            <a:r>
              <a:rPr lang="en-US" sz="2000" dirty="0" err="1" smtClean="0"/>
              <a:t>adblockers</a:t>
            </a:r>
            <a:r>
              <a:rPr lang="en-US" sz="2000" dirty="0" smtClean="0"/>
              <a:t> and they also have to prepare the survey questions. </a:t>
            </a:r>
          </a:p>
          <a:p>
            <a:pPr>
              <a:lnSpc>
                <a:spcPct val="100000"/>
              </a:lnSpc>
              <a:spcBef>
                <a:spcPts val="0"/>
              </a:spcBef>
            </a:pPr>
            <a:r>
              <a:rPr lang="en-US" sz="2000" dirty="0" smtClean="0"/>
              <a:t>This this effect is not measurable and is of less significance to the final result since </a:t>
            </a:r>
            <a:r>
              <a:rPr lang="en-US" sz="2000" dirty="0" err="1" smtClean="0"/>
              <a:t>adblocking</a:t>
            </a:r>
            <a:r>
              <a:rPr lang="en-US" sz="2000" dirty="0" smtClean="0"/>
              <a:t> has not much to do with the condition of the employees. </a:t>
            </a:r>
          </a:p>
          <a:p>
            <a:pPr>
              <a:lnSpc>
                <a:spcPct val="100000"/>
              </a:lnSpc>
              <a:spcBef>
                <a:spcPts val="0"/>
              </a:spcBef>
            </a:pPr>
            <a:r>
              <a:rPr lang="en-US" sz="2000" dirty="0" smtClean="0"/>
              <a:t>The next effect might lead to an increase in customer satisfaction and decrease in the amount of </a:t>
            </a:r>
            <a:r>
              <a:rPr lang="en-US" sz="2000" dirty="0" err="1" smtClean="0"/>
              <a:t>adblocking</a:t>
            </a:r>
            <a:r>
              <a:rPr lang="en-US" sz="2000" dirty="0" smtClean="0"/>
              <a:t> software in use.</a:t>
            </a:r>
          </a:p>
          <a:p>
            <a:pPr>
              <a:lnSpc>
                <a:spcPct val="100000"/>
              </a:lnSpc>
              <a:spcBef>
                <a:spcPts val="0"/>
              </a:spcBef>
            </a:pPr>
            <a:r>
              <a:rPr lang="en-US" sz="2000" dirty="0" smtClean="0"/>
              <a:t> The results of the survey might shed light on the existing customer satisfaction and help us use those parameters to study the extent of strategy's success.</a:t>
            </a:r>
          </a:p>
          <a:p>
            <a:pPr>
              <a:lnSpc>
                <a:spcPct val="100000"/>
              </a:lnSpc>
              <a:spcBef>
                <a:spcPts val="0"/>
              </a:spcBef>
            </a:pPr>
            <a:r>
              <a:rPr lang="en-US" sz="2000" dirty="0" smtClean="0"/>
              <a:t>If we start charging the customers, we might expect a decrease in the number of users who use our services thus decreased revenues. </a:t>
            </a:r>
          </a:p>
          <a:p>
            <a:pPr>
              <a:lnSpc>
                <a:spcPct val="100000"/>
              </a:lnSpc>
              <a:spcBef>
                <a:spcPts val="0"/>
              </a:spcBef>
            </a:pPr>
            <a:r>
              <a:rPr lang="en-US" sz="2000" dirty="0" smtClean="0"/>
              <a:t>From Financial Standpoint, charging the customers might increase or decrease the revenue depending on the number of users who quit.</a:t>
            </a:r>
          </a:p>
          <a:p>
            <a:pPr>
              <a:lnSpc>
                <a:spcPct val="100000"/>
              </a:lnSpc>
              <a:spcBef>
                <a:spcPts val="0"/>
              </a:spcBef>
            </a:pPr>
            <a:r>
              <a:rPr lang="en-US" sz="2000" dirty="0" smtClean="0"/>
              <a:t>If the customer satisfaction increases, the publishers might be willing to invest more in advertising on our platforms.</a:t>
            </a:r>
          </a:p>
        </p:txBody>
      </p:sp>
    </p:spTree>
    <p:extLst>
      <p:ext uri="{BB962C8B-B14F-4D97-AF65-F5344CB8AC3E}">
        <p14:creationId xmlns:p14="http://schemas.microsoft.com/office/powerpoint/2010/main" xmlns="" val="2896760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smtClean="0">
                <a:latin typeface="Garamond" panose="02020404030301010803" pitchFamily="18" charset="0"/>
              </a:rPr>
              <a:t>Effects </a:t>
            </a:r>
            <a:br>
              <a:rPr lang="en-US" sz="3600" dirty="0" smtClean="0">
                <a:latin typeface="Garamond" panose="02020404030301010803" pitchFamily="18" charset="0"/>
              </a:rPr>
            </a:br>
            <a:r>
              <a:rPr lang="en-US" sz="1800" i="1" dirty="0" smtClean="0">
                <a:latin typeface="Garamond" panose="02020404030301010803" pitchFamily="18" charset="0"/>
              </a:rPr>
              <a:t>Application Exercise 3 – Designing a Deterministic Optimization Model</a:t>
            </a:r>
            <a:endParaRPr lang="en-US" sz="1800" i="1" dirty="0">
              <a:latin typeface="Garamond" panose="02020404030301010803" pitchFamily="18" charset="0"/>
            </a:endParaRPr>
          </a:p>
        </p:txBody>
      </p:sp>
      <p:sp>
        <p:nvSpPr>
          <p:cNvPr id="4" name="Content Placeholder 3"/>
          <p:cNvSpPr>
            <a:spLocks noGrp="1"/>
          </p:cNvSpPr>
          <p:nvPr>
            <p:ph idx="1"/>
          </p:nvPr>
        </p:nvSpPr>
        <p:spPr>
          <a:xfrm>
            <a:off x="190500" y="6486525"/>
            <a:ext cx="5095875" cy="180975"/>
          </a:xfrm>
        </p:spPr>
        <p:txBody>
          <a:bodyPr>
            <a:noAutofit/>
          </a:bodyPr>
          <a:lstStyle/>
          <a:p>
            <a:pPr>
              <a:lnSpc>
                <a:spcPct val="100000"/>
              </a:lnSpc>
              <a:spcBef>
                <a:spcPts val="0"/>
              </a:spcBef>
            </a:pPr>
            <a:endParaRPr lang="en-US" sz="1400" i="1" dirty="0" smtClean="0">
              <a:solidFill>
                <a:srgbClr val="7F7F7F"/>
              </a:solidFill>
              <a:latin typeface="Garamond" panose="02020404030301010803" pitchFamily="18" charset="0"/>
            </a:endParaRPr>
          </a:p>
        </p:txBody>
      </p:sp>
      <p:sp>
        <p:nvSpPr>
          <p:cNvPr id="5" name="Rectangle 4"/>
          <p:cNvSpPr/>
          <p:nvPr/>
        </p:nvSpPr>
        <p:spPr>
          <a:xfrm>
            <a:off x="0" y="1247775"/>
            <a:ext cx="10058400" cy="1635704"/>
          </a:xfrm>
          <a:prstGeom prst="rect">
            <a:avLst/>
          </a:prstGeom>
        </p:spPr>
        <p:txBody>
          <a:bodyPr wrap="square">
            <a:spAutoFit/>
          </a:bodyPr>
          <a:lstStyle/>
          <a:p>
            <a:pPr marL="251460" indent="-251460" defTabSz="1005840">
              <a:buFont typeface="Arial" panose="020B0604020202020204" pitchFamily="34" charset="0"/>
              <a:buChar char="•"/>
            </a:pPr>
            <a:r>
              <a:rPr lang="en-US" sz="2000" dirty="0" smtClean="0"/>
              <a:t>The optimization model suggests that we must invest as follows</a:t>
            </a:r>
          </a:p>
          <a:p>
            <a:pPr marL="251460" indent="-251460" defTabSz="1005840">
              <a:buFont typeface="Arial" panose="020B0604020202020204" pitchFamily="34" charset="0"/>
              <a:buChar char="•"/>
            </a:pPr>
            <a:r>
              <a:rPr lang="en-US" sz="2000" dirty="0" smtClean="0"/>
              <a:t>20000 dollars for internal soft skill</a:t>
            </a:r>
          </a:p>
          <a:p>
            <a:pPr marL="251460" indent="-251460" defTabSz="1005840">
              <a:buFont typeface="Arial" panose="020B0604020202020204" pitchFamily="34" charset="0"/>
              <a:buChar char="•"/>
            </a:pPr>
            <a:r>
              <a:rPr lang="en-US" sz="2000" dirty="0" smtClean="0"/>
              <a:t>45000 dollars for external hard skill </a:t>
            </a:r>
          </a:p>
          <a:p>
            <a:pPr marL="251460" indent="-251460" defTabSz="1005840">
              <a:buFont typeface="Arial" panose="020B0604020202020204" pitchFamily="34" charset="0"/>
              <a:buChar char="•"/>
            </a:pPr>
            <a:r>
              <a:rPr lang="en-US" sz="2000" dirty="0" smtClean="0"/>
              <a:t>Zero dollars for anything else. </a:t>
            </a:r>
          </a:p>
          <a:p>
            <a:pPr marL="251460" indent="-251460" defTabSz="1005840">
              <a:buFont typeface="Arial" panose="020B0604020202020204" pitchFamily="34" charset="0"/>
              <a:buChar char="•"/>
            </a:pPr>
            <a:r>
              <a:rPr lang="en-US" sz="2000" dirty="0" smtClean="0"/>
              <a:t>The final optimized increase in productivity is 43500 dollars</a:t>
            </a:r>
          </a:p>
        </p:txBody>
      </p:sp>
    </p:spTree>
    <p:extLst>
      <p:ext uri="{BB962C8B-B14F-4D97-AF65-F5344CB8AC3E}">
        <p14:creationId xmlns:p14="http://schemas.microsoft.com/office/powerpoint/2010/main" xmlns="" val="1990060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12299</TotalTime>
  <Words>1312</Words>
  <Application>Microsoft Macintosh PowerPoint</Application>
  <PresentationFormat>Custom</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Business Analytics Capstone  Framework for Strategy</vt:lpstr>
      <vt:lpstr>Problem Statement–  Describe the Problem Adblockers present to GYF</vt:lpstr>
      <vt:lpstr>Problem Statement–  Application Exercise 1 – Research Methods and Tools (Optional)</vt:lpstr>
      <vt:lpstr>Slide 4</vt:lpstr>
      <vt:lpstr>Strategy Describe your proposed strategy </vt:lpstr>
      <vt:lpstr>Strategy Application Exercise 2 – Hiring a Team Leader (Optional)</vt:lpstr>
      <vt:lpstr>Slide 7</vt:lpstr>
      <vt:lpstr>Effects Describe the anticipated effects of your strategy</vt:lpstr>
      <vt:lpstr>Effects  Application Exercise 3 – Designing a Deterministic Optimization Model</vt:lpstr>
      <vt:lpstr>Measurement Describe the anticipated effects of your strategy and how you will measure them</vt:lpstr>
      <vt:lpstr>Measurement Application Exercise 4 – Identifying Key Drivers</vt:lpstr>
      <vt:lpstr>Conclusion </vt:lpstr>
    </vt:vector>
  </TitlesOfParts>
  <Company>The Wharton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hp</cp:lastModifiedBy>
  <cp:revision>45</cp:revision>
  <dcterms:created xsi:type="dcterms:W3CDTF">2015-07-31T14:38:13Z</dcterms:created>
  <dcterms:modified xsi:type="dcterms:W3CDTF">2023-06-14T20:02:44Z</dcterms:modified>
</cp:coreProperties>
</file>