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2A143-2D37-4C50-A840-6BC446306D01}" v="1" dt="2021-02-24T05:54:36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CHADHA" userId="S::tushar0736.be20@chitkara.edu.in::1c8a36e0-1fad-440c-9625-1dbfa0206cb4" providerId="AD" clId="Web-{4D62A143-2D37-4C50-A840-6BC446306D01}"/>
    <pc:docChg chg="modSld">
      <pc:chgData name="TUSHAR CHADHA" userId="S::tushar0736.be20@chitkara.edu.in::1c8a36e0-1fad-440c-9625-1dbfa0206cb4" providerId="AD" clId="Web-{4D62A143-2D37-4C50-A840-6BC446306D01}" dt="2021-02-24T05:54:36.164" v="0" actId="1076"/>
      <pc:docMkLst>
        <pc:docMk/>
      </pc:docMkLst>
      <pc:sldChg chg="modSp">
        <pc:chgData name="TUSHAR CHADHA" userId="S::tushar0736.be20@chitkara.edu.in::1c8a36e0-1fad-440c-9625-1dbfa0206cb4" providerId="AD" clId="Web-{4D62A143-2D37-4C50-A840-6BC446306D01}" dt="2021-02-24T05:54:36.164" v="0" actId="1076"/>
        <pc:sldMkLst>
          <pc:docMk/>
          <pc:sldMk cId="0" sldId="262"/>
        </pc:sldMkLst>
        <pc:spChg chg="mod">
          <ac:chgData name="TUSHAR CHADHA" userId="S::tushar0736.be20@chitkara.edu.in::1c8a36e0-1fad-440c-9625-1dbfa0206cb4" providerId="AD" clId="Web-{4D62A143-2D37-4C50-A840-6BC446306D01}" dt="2021-02-24T05:54:36.164" v="0" actId="1076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D455F-4651-4416-B5D6-EF2B1AB90FAB}" type="datetimeFigureOut">
              <a:rPr lang="en-US" smtClean="0"/>
              <a:pPr/>
              <a:t>2/23/2021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F8454-FDC3-4F6F-B4BA-036D3DFF14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Final and abstract keyword in java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keyword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3600" i="1" dirty="0"/>
              <a:t>abstract</a:t>
            </a:r>
            <a:r>
              <a:rPr lang="en-US" sz="3600" dirty="0"/>
              <a:t> is a non-access modifier in java applicable for classes, methods but </a:t>
            </a:r>
            <a:r>
              <a:rPr lang="en-US" sz="3600" b="1" dirty="0"/>
              <a:t>not</a:t>
            </a:r>
            <a:r>
              <a:rPr lang="en-US" sz="3600" dirty="0"/>
              <a:t> variables. It is used to achieve abstraction which is one of the pillar of Object Oriented Programming(OOP).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class which is having partial implementation(i.e. not all methods present in the class have method definition). </a:t>
            </a:r>
          </a:p>
          <a:p>
            <a:pPr algn="just"/>
            <a:r>
              <a:rPr lang="en-US" dirty="0"/>
              <a:t>To declare a class abstract, use this general form :</a:t>
            </a:r>
          </a:p>
          <a:p>
            <a:pPr algn="just">
              <a:buNone/>
            </a:pPr>
            <a:r>
              <a:rPr lang="en-US" dirty="0"/>
              <a:t>abstract class </a:t>
            </a:r>
            <a:r>
              <a:rPr lang="en-US" dirty="0" err="1"/>
              <a:t>class</a:t>
            </a:r>
            <a:r>
              <a:rPr lang="en-US" dirty="0"/>
              <a:t>-name</a:t>
            </a:r>
          </a:p>
          <a:p>
            <a:pPr algn="just">
              <a:buNone/>
            </a:pPr>
            <a:r>
              <a:rPr lang="en-US" dirty="0"/>
              <a:t>{ //body of class </a:t>
            </a:r>
          </a:p>
          <a:p>
            <a:pPr algn="just"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34036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Due to their partial implementation, we cannot instantiate abstract classes. </a:t>
            </a:r>
          </a:p>
          <a:p>
            <a:pPr algn="just"/>
            <a:r>
              <a:rPr lang="en-US" dirty="0"/>
              <a:t>Any subclass of an abstract class must either implement all of the abstract methods in the super-class, or be declared abstract itself.</a:t>
            </a:r>
          </a:p>
          <a:p>
            <a:pPr algn="just"/>
            <a:r>
              <a:rPr lang="en-US" dirty="0"/>
              <a:t>Some of the predefined classes in java are abstract. They depends on their sub-classes to provide complete implementation. </a:t>
            </a:r>
          </a:p>
          <a:p>
            <a:pPr algn="just"/>
            <a:r>
              <a:rPr lang="en-US" dirty="0"/>
              <a:t>For example, </a:t>
            </a:r>
            <a:r>
              <a:rPr lang="en-US" u="sng" dirty="0" err="1"/>
              <a:t>java.lang.Number</a:t>
            </a:r>
            <a:r>
              <a:rPr lang="en-US" dirty="0"/>
              <a:t> is a abstract class.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Sometimes, we require just method declaration in super-classes.</a:t>
            </a:r>
          </a:p>
          <a:p>
            <a:pPr algn="just"/>
            <a:r>
              <a:rPr lang="en-US" dirty="0"/>
              <a:t>This can be achieve by specifying the </a:t>
            </a:r>
            <a:r>
              <a:rPr lang="en-US" b="1" dirty="0"/>
              <a:t>abstract</a:t>
            </a:r>
            <a:r>
              <a:rPr lang="en-US" dirty="0"/>
              <a:t> type modifier. </a:t>
            </a:r>
          </a:p>
          <a:p>
            <a:pPr algn="just"/>
            <a:r>
              <a:rPr lang="en-US" dirty="0"/>
              <a:t>These methods are sometimes referred to as </a:t>
            </a:r>
            <a:r>
              <a:rPr lang="en-US" i="1" dirty="0" err="1"/>
              <a:t>subclasser</a:t>
            </a:r>
            <a:r>
              <a:rPr lang="en-US" i="1" dirty="0"/>
              <a:t> responsibility</a:t>
            </a:r>
            <a:r>
              <a:rPr lang="en-US" dirty="0"/>
              <a:t> because they have no implementation specified in the super-class. </a:t>
            </a:r>
          </a:p>
          <a:p>
            <a:pPr algn="just"/>
            <a:r>
              <a:rPr lang="en-US" dirty="0"/>
              <a:t>Thus, a subclass must </a:t>
            </a:r>
            <a:r>
              <a:rPr lang="en-US" u="sng" dirty="0"/>
              <a:t>override</a:t>
            </a:r>
            <a:r>
              <a:rPr lang="en-US" dirty="0"/>
              <a:t> them to provide method definition. To declare an abstract method, use this general form:</a:t>
            </a:r>
          </a:p>
          <a:p>
            <a:pPr algn="just">
              <a:buNone/>
            </a:pPr>
            <a:r>
              <a:rPr lang="en-US" dirty="0"/>
              <a:t>abstract type method-name(parameter-list);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71480"/>
            <a:ext cx="8229600" cy="5554683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dirty="0"/>
              <a:t>As you can see, no method body is present.</a:t>
            </a:r>
          </a:p>
          <a:p>
            <a:pPr algn="just" fontAlgn="base"/>
            <a:r>
              <a:rPr lang="en-US" dirty="0"/>
              <a:t>Any concrete class(i.e. class without abstract keyword) that extends an abstract class must overrides all the abstract methods of the class. </a:t>
            </a:r>
          </a:p>
          <a:p>
            <a:pPr algn="just" fontAlgn="base"/>
            <a:r>
              <a:rPr lang="en-US" dirty="0"/>
              <a:t>The following are various </a:t>
            </a:r>
            <a:r>
              <a:rPr lang="en-US" b="1" dirty="0"/>
              <a:t>illegal combinations</a:t>
            </a:r>
            <a:r>
              <a:rPr lang="en-US" dirty="0"/>
              <a:t> of other modifiers for methods with respect to </a:t>
            </a:r>
            <a:r>
              <a:rPr lang="en-US" i="1" dirty="0"/>
              <a:t>abstract</a:t>
            </a:r>
            <a:r>
              <a:rPr lang="en-US" dirty="0"/>
              <a:t> modifier :</a:t>
            </a:r>
          </a:p>
          <a:p>
            <a:pPr lvl="1" algn="just" fontAlgn="base"/>
            <a:r>
              <a:rPr lang="en-US" dirty="0"/>
              <a:t>final</a:t>
            </a:r>
          </a:p>
          <a:p>
            <a:pPr lvl="1" algn="just" fontAlgn="base"/>
            <a:r>
              <a:rPr lang="en-US" dirty="0"/>
              <a:t>abstract native</a:t>
            </a:r>
          </a:p>
          <a:p>
            <a:pPr lvl="1" algn="just" fontAlgn="base"/>
            <a:r>
              <a:rPr lang="en-US" dirty="0"/>
              <a:t>abstract synchronized</a:t>
            </a:r>
          </a:p>
          <a:p>
            <a:pPr lvl="1" algn="just" fontAlgn="base"/>
            <a:r>
              <a:rPr lang="en-US" dirty="0"/>
              <a:t>abstract static</a:t>
            </a:r>
          </a:p>
          <a:p>
            <a:pPr lvl="1" algn="just" fontAlgn="base"/>
            <a:r>
              <a:rPr lang="en-US" dirty="0"/>
              <a:t>abstract private</a:t>
            </a:r>
          </a:p>
          <a:p>
            <a:pPr lvl="1" algn="just" fontAlgn="base"/>
            <a:r>
              <a:rPr lang="en-US" dirty="0"/>
              <a:t>abstract </a:t>
            </a:r>
            <a:r>
              <a:rPr lang="en-US" dirty="0" err="1"/>
              <a:t>strictfp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357982"/>
          </a:xfrm>
        </p:spPr>
        <p:txBody>
          <a:bodyPr>
            <a:normAutofit fontScale="25000" lnSpcReduction="20000"/>
          </a:bodyPr>
          <a:lstStyle/>
          <a:p>
            <a:pPr fontAlgn="base">
              <a:buNone/>
            </a:pPr>
            <a:r>
              <a:rPr lang="en-US" sz="4400" dirty="0"/>
              <a:t>// A java program to demonstrate  </a:t>
            </a:r>
          </a:p>
          <a:p>
            <a:pPr fontAlgn="base">
              <a:buNone/>
            </a:pPr>
            <a:r>
              <a:rPr lang="en-US" sz="4400" dirty="0"/>
              <a:t>// use of abstract keyword. </a:t>
            </a:r>
          </a:p>
          <a:p>
            <a:pPr fontAlgn="base">
              <a:buNone/>
            </a:pPr>
            <a:r>
              <a:rPr lang="en-US" sz="4400" dirty="0"/>
              <a:t>  </a:t>
            </a:r>
          </a:p>
          <a:p>
            <a:pPr fontAlgn="base">
              <a:buNone/>
            </a:pPr>
            <a:r>
              <a:rPr lang="en-US" sz="4400" dirty="0"/>
              <a:t>// abstract with class </a:t>
            </a:r>
          </a:p>
          <a:p>
            <a:pPr fontAlgn="base">
              <a:buNone/>
            </a:pPr>
            <a:r>
              <a:rPr lang="en-US" sz="4400" dirty="0"/>
              <a:t>abstract class A  </a:t>
            </a:r>
          </a:p>
          <a:p>
            <a:pPr fontAlgn="base">
              <a:buNone/>
            </a:pPr>
            <a:r>
              <a:rPr lang="en-US" sz="4400" dirty="0"/>
              <a:t>{ </a:t>
            </a:r>
          </a:p>
          <a:p>
            <a:pPr fontAlgn="base">
              <a:buNone/>
            </a:pPr>
            <a:r>
              <a:rPr lang="en-US" sz="4400" dirty="0"/>
              <a:t>    // abstract with method </a:t>
            </a:r>
          </a:p>
          <a:p>
            <a:pPr fontAlgn="base">
              <a:buNone/>
            </a:pPr>
            <a:r>
              <a:rPr lang="en-US" sz="4400" dirty="0"/>
              <a:t>    // it has no body </a:t>
            </a:r>
          </a:p>
          <a:p>
            <a:pPr fontAlgn="base">
              <a:buNone/>
            </a:pPr>
            <a:r>
              <a:rPr lang="en-US" sz="4400" dirty="0"/>
              <a:t>    abstract void m1(); </a:t>
            </a:r>
          </a:p>
          <a:p>
            <a:pPr fontAlgn="base">
              <a:buNone/>
            </a:pPr>
            <a:r>
              <a:rPr lang="en-US" sz="4400" dirty="0"/>
              <a:t>      </a:t>
            </a:r>
          </a:p>
          <a:p>
            <a:pPr fontAlgn="base">
              <a:buNone/>
            </a:pPr>
            <a:r>
              <a:rPr lang="en-US" sz="4400" dirty="0"/>
              <a:t>    // concrete methods are still allowed in abstract classes </a:t>
            </a:r>
          </a:p>
          <a:p>
            <a:pPr fontAlgn="base">
              <a:buNone/>
            </a:pPr>
            <a:r>
              <a:rPr lang="en-US" sz="4400" dirty="0"/>
              <a:t>    void m2() </a:t>
            </a:r>
          </a:p>
          <a:p>
            <a:pPr fontAlgn="base">
              <a:buNone/>
            </a:pPr>
            <a:r>
              <a:rPr lang="en-US" sz="4400" dirty="0"/>
              <a:t>    { </a:t>
            </a:r>
          </a:p>
          <a:p>
            <a:pPr fontAlgn="base">
              <a:buNone/>
            </a:pPr>
            <a:r>
              <a:rPr lang="en-US" sz="4400" dirty="0"/>
              <a:t>        </a:t>
            </a:r>
            <a:r>
              <a:rPr lang="en-US" sz="4400" dirty="0" err="1"/>
              <a:t>System.out.println</a:t>
            </a:r>
            <a:r>
              <a:rPr lang="en-US" sz="4400" dirty="0"/>
              <a:t>("This is a concrete method."); </a:t>
            </a:r>
          </a:p>
          <a:p>
            <a:pPr fontAlgn="base">
              <a:buNone/>
            </a:pPr>
            <a:r>
              <a:rPr lang="en-US" sz="4400" dirty="0"/>
              <a:t>    } </a:t>
            </a:r>
          </a:p>
          <a:p>
            <a:pPr fontAlgn="base">
              <a:buNone/>
            </a:pPr>
            <a:r>
              <a:rPr lang="en-US" sz="4400" dirty="0"/>
              <a:t>} </a:t>
            </a:r>
          </a:p>
          <a:p>
            <a:pPr fontAlgn="base">
              <a:buNone/>
            </a:pPr>
            <a:r>
              <a:rPr lang="en-US" sz="4400" dirty="0"/>
              <a:t>  </a:t>
            </a:r>
          </a:p>
          <a:p>
            <a:pPr fontAlgn="base">
              <a:buNone/>
            </a:pPr>
            <a:r>
              <a:rPr lang="en-US" sz="4400" dirty="0"/>
              <a:t>// concrete class B </a:t>
            </a:r>
          </a:p>
          <a:p>
            <a:pPr fontAlgn="base">
              <a:buNone/>
            </a:pPr>
            <a:r>
              <a:rPr lang="en-US" sz="4400" dirty="0"/>
              <a:t>class B extends A  </a:t>
            </a:r>
          </a:p>
          <a:p>
            <a:pPr fontAlgn="base">
              <a:buNone/>
            </a:pPr>
            <a:r>
              <a:rPr lang="en-US" sz="4400" dirty="0"/>
              <a:t>{ </a:t>
            </a:r>
          </a:p>
          <a:p>
            <a:pPr fontAlgn="base">
              <a:buNone/>
            </a:pPr>
            <a:r>
              <a:rPr lang="en-US" sz="4400" dirty="0"/>
              <a:t>    // class B must override m1() method </a:t>
            </a:r>
          </a:p>
          <a:p>
            <a:pPr fontAlgn="base">
              <a:buNone/>
            </a:pPr>
            <a:r>
              <a:rPr lang="en-US" sz="4400" dirty="0"/>
              <a:t>    // otherwise, compile-time exception will be thrown </a:t>
            </a:r>
          </a:p>
          <a:p>
            <a:pPr fontAlgn="base">
              <a:buNone/>
            </a:pPr>
            <a:r>
              <a:rPr lang="en-US" sz="4400" dirty="0"/>
              <a:t>    void m1() { </a:t>
            </a:r>
          </a:p>
          <a:p>
            <a:pPr fontAlgn="base">
              <a:buNone/>
            </a:pPr>
            <a:r>
              <a:rPr lang="en-US" sz="4400" dirty="0"/>
              <a:t>        </a:t>
            </a:r>
            <a:r>
              <a:rPr lang="en-US" sz="4400" dirty="0" err="1"/>
              <a:t>System.out.println</a:t>
            </a:r>
            <a:r>
              <a:rPr lang="en-US" sz="4400" dirty="0"/>
              <a:t>("B's implementation of m2."); </a:t>
            </a:r>
          </a:p>
          <a:p>
            <a:pPr fontAlgn="base">
              <a:buNone/>
            </a:pPr>
            <a:r>
              <a:rPr lang="en-US" sz="4400" dirty="0"/>
              <a:t>    } </a:t>
            </a:r>
          </a:p>
          <a:p>
            <a:pPr fontAlgn="base">
              <a:buNone/>
            </a:pPr>
            <a:r>
              <a:rPr lang="en-US" sz="4400" dirty="0"/>
              <a:t>      </a:t>
            </a:r>
          </a:p>
          <a:p>
            <a:pPr fontAlgn="base">
              <a:buNone/>
            </a:pPr>
            <a:r>
              <a:rPr lang="en-US" sz="4400" dirty="0"/>
              <a:t>      </a:t>
            </a:r>
          </a:p>
          <a:p>
            <a:pPr fontAlgn="base">
              <a:buNone/>
            </a:pPr>
            <a:r>
              <a:rPr lang="en-US" sz="4400" dirty="0"/>
              <a:t>} </a:t>
            </a:r>
          </a:p>
          <a:p>
            <a:pPr fontAlgn="base">
              <a:buNone/>
            </a:pPr>
            <a:r>
              <a:rPr lang="en-US" sz="4400" dirty="0"/>
              <a:t>  </a:t>
            </a:r>
          </a:p>
          <a:p>
            <a:pPr fontAlgn="base">
              <a:buNone/>
            </a:pPr>
            <a:r>
              <a:rPr lang="en-US" sz="4400" dirty="0"/>
              <a:t>// Driver class </a:t>
            </a:r>
          </a:p>
          <a:p>
            <a:pPr fontAlgn="base">
              <a:buNone/>
            </a:pPr>
            <a:r>
              <a:rPr lang="en-US" sz="4400" dirty="0"/>
              <a:t>public class </a:t>
            </a:r>
            <a:r>
              <a:rPr lang="en-US" sz="4400" dirty="0" err="1"/>
              <a:t>AbstractDemo</a:t>
            </a:r>
            <a:r>
              <a:rPr lang="en-US" sz="4400" dirty="0"/>
              <a:t>  </a:t>
            </a:r>
          </a:p>
          <a:p>
            <a:pPr fontAlgn="base">
              <a:buNone/>
            </a:pPr>
            <a:r>
              <a:rPr lang="en-US" sz="4400" dirty="0"/>
              <a:t>{ </a:t>
            </a:r>
          </a:p>
          <a:p>
            <a:pPr fontAlgn="base">
              <a:buNone/>
            </a:pPr>
            <a:r>
              <a:rPr lang="en-US" sz="4400" dirty="0"/>
              <a:t>    public static void main(String </a:t>
            </a:r>
            <a:r>
              <a:rPr lang="en-US" sz="4400" dirty="0" err="1"/>
              <a:t>args</a:t>
            </a:r>
            <a:r>
              <a:rPr lang="en-US" sz="4400" dirty="0"/>
              <a:t>[])  </a:t>
            </a:r>
          </a:p>
          <a:p>
            <a:pPr fontAlgn="base">
              <a:buNone/>
            </a:pPr>
            <a:r>
              <a:rPr lang="en-US" sz="4400" dirty="0"/>
              <a:t>    { </a:t>
            </a:r>
          </a:p>
          <a:p>
            <a:pPr fontAlgn="base">
              <a:buNone/>
            </a:pPr>
            <a:r>
              <a:rPr lang="en-US" sz="4400" dirty="0"/>
              <a:t>        B </a:t>
            </a:r>
            <a:r>
              <a:rPr lang="en-US" sz="4400" dirty="0" err="1"/>
              <a:t>b</a:t>
            </a:r>
            <a:r>
              <a:rPr lang="en-US" sz="4400" dirty="0"/>
              <a:t> = new B(); </a:t>
            </a:r>
          </a:p>
          <a:p>
            <a:pPr fontAlgn="base">
              <a:buNone/>
            </a:pPr>
            <a:r>
              <a:rPr lang="en-US" sz="4400" dirty="0"/>
              <a:t>        b.m1(); </a:t>
            </a:r>
          </a:p>
          <a:p>
            <a:pPr fontAlgn="base">
              <a:buNone/>
            </a:pPr>
            <a:r>
              <a:rPr lang="en-US" sz="4400" dirty="0"/>
              <a:t>        b.m2(); </a:t>
            </a:r>
          </a:p>
          <a:p>
            <a:pPr fontAlgn="base">
              <a:buNone/>
            </a:pPr>
            <a:r>
              <a:rPr lang="en-US" sz="4400" dirty="0"/>
              <a:t>    } </a:t>
            </a:r>
          </a:p>
          <a:p>
            <a:pPr fontAlgn="base">
              <a:buNone/>
            </a:pPr>
            <a:r>
              <a:rPr lang="en-US" sz="4400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pPr algn="just"/>
            <a:r>
              <a:rPr lang="en-US" dirty="0"/>
              <a:t>Note: In java, you will never see a class or method declared with both </a:t>
            </a:r>
            <a:r>
              <a:rPr lang="en-US" u="sng" dirty="0"/>
              <a:t>final </a:t>
            </a:r>
            <a:r>
              <a:rPr lang="en-US" dirty="0"/>
              <a:t>and abstract keywords. For classes, final is used to prevent </a:t>
            </a:r>
            <a:r>
              <a:rPr lang="en-US" u="sng" dirty="0"/>
              <a:t>inheritance</a:t>
            </a:r>
            <a:r>
              <a:rPr lang="en-US" dirty="0"/>
              <a:t> whereas abstract classes depends upon their child classes for complete implementation. In cases of methods, final is used to prevent </a:t>
            </a:r>
            <a:r>
              <a:rPr lang="en-US" u="sng" dirty="0"/>
              <a:t>overriding</a:t>
            </a:r>
            <a:r>
              <a:rPr lang="en-US" dirty="0"/>
              <a:t> whereas abstract methods needs to be overridden in sub-classes.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15040"/>
          </a:xfrm>
        </p:spPr>
        <p:txBody>
          <a:bodyPr/>
          <a:lstStyle/>
          <a:p>
            <a:pPr algn="just"/>
            <a:r>
              <a:rPr lang="en-US" i="1" dirty="0"/>
              <a:t>final</a:t>
            </a:r>
            <a:r>
              <a:rPr lang="en-US" dirty="0"/>
              <a:t> keyword is used in different contexts. First of all, </a:t>
            </a:r>
            <a:r>
              <a:rPr lang="en-US" i="1" dirty="0"/>
              <a:t>final</a:t>
            </a:r>
            <a:r>
              <a:rPr lang="en-US" dirty="0"/>
              <a:t> is a </a:t>
            </a:r>
            <a:r>
              <a:rPr lang="en-US" u="sng" dirty="0"/>
              <a:t>non-access modifier</a:t>
            </a:r>
            <a:r>
              <a:rPr lang="en-US" dirty="0"/>
              <a:t> applicable </a:t>
            </a:r>
            <a:r>
              <a:rPr lang="en-US" b="1" dirty="0"/>
              <a:t>only to a variable, a method or a class</a:t>
            </a:r>
            <a:r>
              <a:rPr lang="en-US" dirty="0"/>
              <a:t>. Following are different contexts where final is used</a:t>
            </a:r>
          </a:p>
        </p:txBody>
      </p:sp>
      <p:pic>
        <p:nvPicPr>
          <p:cNvPr id="4" name="Picture 3" descr="final-keyword-in-jav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3357562"/>
            <a:ext cx="7772400" cy="247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Ove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a final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only difference between a normal variable and a final variable is that we can re-assign value to a normal variable but we cannot change the value of a final variable once assigned. Hence final variables must be used only for the values that we want to remain constant throughout the execution of program.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dirty="0"/>
              <a:t>class a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  static final </a:t>
            </a:r>
            <a:r>
              <a:rPr lang="en-US" dirty="0" err="1"/>
              <a:t>int</a:t>
            </a:r>
            <a:r>
              <a:rPr lang="en-US" dirty="0"/>
              <a:t> a= 4; </a:t>
            </a:r>
          </a:p>
          <a:p>
            <a:pPr fontAlgn="base">
              <a:buNone/>
            </a:pPr>
            <a:r>
              <a:rPr lang="en-US" dirty="0"/>
              <a:t>      </a:t>
            </a:r>
          </a:p>
          <a:p>
            <a:pPr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pPr fontAlgn="base">
              <a:buNone/>
            </a:pPr>
            <a:r>
              <a:rPr lang="en-US" dirty="0"/>
              <a:t>    { </a:t>
            </a:r>
          </a:p>
          <a:p>
            <a:pPr fontAlgn="base">
              <a:buNone/>
            </a:pPr>
            <a:r>
              <a:rPr lang="en-US" dirty="0"/>
              <a:t>        // re-assigning final variable </a:t>
            </a:r>
          </a:p>
          <a:p>
            <a:pPr fontAlgn="base">
              <a:buNone/>
            </a:pPr>
            <a:r>
              <a:rPr lang="en-US" dirty="0"/>
              <a:t>        // will throw compile-time error </a:t>
            </a:r>
          </a:p>
          <a:p>
            <a:pPr fontAlgn="base">
              <a:buNone/>
            </a:pPr>
            <a:r>
              <a:rPr lang="en-US" dirty="0"/>
              <a:t>        a = 5; </a:t>
            </a:r>
          </a:p>
          <a:p>
            <a:pPr fontAlgn="base">
              <a:buNone/>
            </a:pPr>
            <a:r>
              <a:rPr lang="en-US" dirty="0"/>
              <a:t>    } </a:t>
            </a:r>
          </a:p>
          <a:p>
            <a:pPr fontAlgn="base">
              <a:buNone/>
            </a:pPr>
            <a:r>
              <a:rPr lang="en-US" dirty="0"/>
              <a:t>}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428604"/>
            <a:ext cx="8229600" cy="5643602"/>
          </a:xfrm>
        </p:spPr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dirty="0"/>
              <a:t>class a</a:t>
            </a:r>
          </a:p>
          <a:p>
            <a:pPr fontAlgn="base">
              <a:buNone/>
            </a:pPr>
            <a:r>
              <a:rPr lang="en-US" dirty="0"/>
              <a:t>{ </a:t>
            </a:r>
          </a:p>
          <a:p>
            <a:pPr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 </a:t>
            </a:r>
          </a:p>
          <a:p>
            <a:pPr fontAlgn="base">
              <a:buNone/>
            </a:pPr>
            <a:r>
              <a:rPr lang="en-US" dirty="0"/>
              <a:t>    { </a:t>
            </a:r>
          </a:p>
          <a:p>
            <a:pPr fontAlgn="base">
              <a:buNone/>
            </a:pPr>
            <a:r>
              <a:rPr lang="en-US" dirty="0"/>
              <a:t>        // local final variable </a:t>
            </a:r>
          </a:p>
          <a:p>
            <a:pPr fontAlgn="base">
              <a:buNone/>
            </a:pPr>
            <a:r>
              <a:rPr lang="en-US" dirty="0"/>
              <a:t>        final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i</a:t>
            </a:r>
            <a:r>
              <a:rPr lang="en-US" dirty="0"/>
              <a:t> = 20;  </a:t>
            </a:r>
          </a:p>
          <a:p>
            <a:pPr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fontAlgn="base">
              <a:buNone/>
            </a:pPr>
            <a:r>
              <a:rPr lang="en-US" dirty="0"/>
              <a:t>    } </a:t>
            </a:r>
          </a:p>
          <a:p>
            <a:pPr fontAlgn="base">
              <a:buNone/>
            </a:pPr>
            <a:r>
              <a:rPr lang="en-US" dirty="0"/>
              <a:t>}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Output=20</a:t>
            </a:r>
          </a:p>
          <a:p>
            <a:endParaRPr lang="en-IN" dirty="0"/>
          </a:p>
          <a:p>
            <a:r>
              <a:rPr lang="en-US" dirty="0"/>
              <a:t>Note the difference between C++ </a:t>
            </a:r>
            <a:r>
              <a:rPr lang="en-US" i="1" dirty="0"/>
              <a:t>const</a:t>
            </a:r>
            <a:r>
              <a:rPr lang="en-US" dirty="0"/>
              <a:t> variables and Java </a:t>
            </a:r>
            <a:r>
              <a:rPr lang="en-US" i="1" dirty="0"/>
              <a:t>final</a:t>
            </a:r>
            <a:r>
              <a:rPr lang="en-US" dirty="0"/>
              <a:t> variables. const variables in C++ must be assigned a value when declared. For final variables in Java, it is not necessary as we see in above examples. A final variable can be assigned value later, but only once.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071" y="1454042"/>
            <a:ext cx="8229600" cy="46974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a class is declared with </a:t>
            </a:r>
            <a:r>
              <a:rPr lang="en-US" i="1" dirty="0"/>
              <a:t>final</a:t>
            </a:r>
            <a:r>
              <a:rPr lang="en-US" dirty="0"/>
              <a:t> keyword, it is called a final class. A final class cannot be extended(inherited). There are two uses of a final class :</a:t>
            </a:r>
          </a:p>
          <a:p>
            <a:r>
              <a:rPr lang="en-US" dirty="0"/>
              <a:t>One is definitely to prevent </a:t>
            </a:r>
            <a:r>
              <a:rPr lang="en-US" u="sng" dirty="0"/>
              <a:t>inheritance</a:t>
            </a:r>
            <a:r>
              <a:rPr lang="en-US" dirty="0"/>
              <a:t>, as final classes cannot be extended. </a:t>
            </a:r>
          </a:p>
          <a:p>
            <a:pPr>
              <a:buNone/>
            </a:pPr>
            <a:r>
              <a:rPr lang="en-US" dirty="0"/>
              <a:t>final class A </a:t>
            </a:r>
          </a:p>
          <a:p>
            <a:pPr>
              <a:buNone/>
            </a:pPr>
            <a:r>
              <a:rPr lang="en-US" dirty="0"/>
              <a:t>{ // methods and fields </a:t>
            </a:r>
          </a:p>
          <a:p>
            <a:pPr>
              <a:buNone/>
            </a:pPr>
            <a:r>
              <a:rPr lang="en-US" dirty="0"/>
              <a:t>} // The following class is illegal. </a:t>
            </a:r>
          </a:p>
          <a:p>
            <a:pPr>
              <a:buNone/>
            </a:pPr>
            <a:r>
              <a:rPr lang="en-US" dirty="0"/>
              <a:t>class B extends A </a:t>
            </a:r>
          </a:p>
          <a:p>
            <a:pPr>
              <a:buNone/>
            </a:pPr>
            <a:r>
              <a:rPr lang="en-US" dirty="0"/>
              <a:t>{ // COMPILE-ERROR! Can't subclass A }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other use of final with classes is to </a:t>
            </a:r>
            <a:r>
              <a:rPr lang="en-US" u="sng" dirty="0"/>
              <a:t>create an immutable class</a:t>
            </a:r>
            <a:r>
              <a:rPr lang="en-US" dirty="0"/>
              <a:t> (we cannot change its content) like the predefined </a:t>
            </a:r>
            <a:r>
              <a:rPr lang="en-US" u="sng" dirty="0"/>
              <a:t>String</a:t>
            </a:r>
            <a:r>
              <a:rPr lang="en-US" dirty="0"/>
              <a:t> class. You can not make a class immutable without making it final.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When a method is declared with </a:t>
            </a:r>
            <a:r>
              <a:rPr lang="en-US" i="1" dirty="0"/>
              <a:t>final</a:t>
            </a:r>
            <a:r>
              <a:rPr lang="en-US" dirty="0"/>
              <a:t> keyword, it is called a final method. A final method cannot be </a:t>
            </a:r>
            <a:r>
              <a:rPr lang="en-US" u="sng" dirty="0"/>
              <a:t>overridden</a:t>
            </a:r>
            <a:r>
              <a:rPr lang="en-US" dirty="0"/>
              <a:t>. The </a:t>
            </a:r>
            <a:r>
              <a:rPr lang="en-US" u="sng" dirty="0"/>
              <a:t>Object</a:t>
            </a:r>
            <a:r>
              <a:rPr lang="en-US" dirty="0"/>
              <a:t> class does this—a number of its methods are final. </a:t>
            </a:r>
          </a:p>
          <a:p>
            <a:pPr algn="just"/>
            <a:r>
              <a:rPr lang="en-US" dirty="0"/>
              <a:t>We must declare methods with final keyword for which we required to follow the same implementation throughout all the derived classes. The following fragment illustrates final keyword with a method: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150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class A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/>
              <a:t>final void m1() </a:t>
            </a:r>
          </a:p>
          <a:p>
            <a:pPr>
              <a:buNone/>
            </a:pPr>
            <a:r>
              <a:rPr lang="en-US" dirty="0"/>
              <a:t>{ 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("This is a final method."); </a:t>
            </a:r>
          </a:p>
          <a:p>
            <a:pPr>
              <a:buNone/>
            </a:pPr>
            <a:r>
              <a:rPr lang="en-US" dirty="0"/>
              <a:t>} }</a:t>
            </a:r>
          </a:p>
          <a:p>
            <a:pPr>
              <a:buNone/>
            </a:pPr>
            <a:r>
              <a:rPr lang="en-US" dirty="0"/>
              <a:t> class B extends A </a:t>
            </a:r>
          </a:p>
          <a:p>
            <a:pPr>
              <a:buNone/>
            </a:pPr>
            <a:r>
              <a:rPr lang="en-US" dirty="0"/>
              <a:t>{ void m1() </a:t>
            </a:r>
          </a:p>
          <a:p>
            <a:pPr>
              <a:buNone/>
            </a:pPr>
            <a:r>
              <a:rPr lang="en-US" dirty="0"/>
              <a:t>{ // COMPILE-ERROR! Can't override. </a:t>
            </a:r>
            <a:r>
              <a:rPr lang="en-US" dirty="0" err="1"/>
              <a:t>System.out.println</a:t>
            </a:r>
            <a:r>
              <a:rPr lang="en-US" dirty="0"/>
              <a:t>("Illegal!"); </a:t>
            </a:r>
          </a:p>
          <a:p>
            <a:pPr>
              <a:buNone/>
            </a:pPr>
            <a:r>
              <a:rPr lang="en-US" dirty="0"/>
              <a:t>}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B35B6B034C654E8CD7AB38A4593BC1" ma:contentTypeVersion="6" ma:contentTypeDescription="Create a new document." ma:contentTypeScope="" ma:versionID="e5d63537fbc6634f8d87458b1705d77b">
  <xsd:schema xmlns:xsd="http://www.w3.org/2001/XMLSchema" xmlns:xs="http://www.w3.org/2001/XMLSchema" xmlns:p="http://schemas.microsoft.com/office/2006/metadata/properties" xmlns:ns2="b5c5b371-0590-42aa-b620-480e77509604" targetNamespace="http://schemas.microsoft.com/office/2006/metadata/properties" ma:root="true" ma:fieldsID="1b0d20c6a6d29969baaebfa59b9ef1f8" ns2:_="">
    <xsd:import namespace="b5c5b371-0590-42aa-b620-480e775096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c5b371-0590-42aa-b620-480e775096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E4D37C-4F1C-4D2E-ACD8-07BC566140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13CC53-F7EC-4F45-A541-CC9A12702BF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1F9E88-D7AB-4BD7-8886-3125C855A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c5b371-0590-42aa-b620-480e775096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315</Words>
  <Application>Microsoft Office PowerPoint</Application>
  <PresentationFormat>On-screen Show (4:3)</PresentationFormat>
  <Paragraphs>119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Final and abstract keyword in java</vt:lpstr>
      <vt:lpstr>PowerPoint Presentation</vt:lpstr>
      <vt:lpstr>PowerPoint Presentation</vt:lpstr>
      <vt:lpstr>When to use a final variable </vt:lpstr>
      <vt:lpstr>PowerPoint Presentation</vt:lpstr>
      <vt:lpstr>PowerPoint Presentation</vt:lpstr>
      <vt:lpstr>Final classes</vt:lpstr>
      <vt:lpstr>Final methods</vt:lpstr>
      <vt:lpstr>PowerPoint Presentation</vt:lpstr>
      <vt:lpstr>abstract keyword in java</vt:lpstr>
      <vt:lpstr>Abstract classes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keyword in java</dc:title>
  <dc:creator>Windows User</dc:creator>
  <cp:lastModifiedBy>Windows User</cp:lastModifiedBy>
  <cp:revision>12</cp:revision>
  <dcterms:created xsi:type="dcterms:W3CDTF">2021-02-24T00:23:33Z</dcterms:created>
  <dcterms:modified xsi:type="dcterms:W3CDTF">2021-02-24T05:54:36Z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0x0101009FB35B6B034C654E8CD7AB38A4593BC1</vt:lpwstr>
  </property>
</Properties>
</file>