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76" r:id="rId6"/>
    <p:sldId id="277" r:id="rId7"/>
    <p:sldId id="260" r:id="rId8"/>
    <p:sldId id="275" r:id="rId9"/>
    <p:sldId id="263" r:id="rId10"/>
    <p:sldId id="266" r:id="rId11"/>
    <p:sldId id="264" r:id="rId12"/>
    <p:sldId id="267" r:id="rId13"/>
    <p:sldId id="268" r:id="rId14"/>
    <p:sldId id="269" r:id="rId15"/>
    <p:sldId id="270" r:id="rId16"/>
    <p:sldId id="271" r:id="rId17"/>
    <p:sldId id="272" r:id="rId18"/>
    <p:sldId id="273" r:id="rId19"/>
    <p:sldId id="274" r:id="rId20"/>
    <p:sldId id="278" r:id="rId21"/>
    <p:sldId id="279" r:id="rId22"/>
    <p:sldId id="288" r:id="rId23"/>
    <p:sldId id="285" r:id="rId24"/>
    <p:sldId id="286" r:id="rId25"/>
    <p:sldId id="280" r:id="rId26"/>
    <p:sldId id="281" r:id="rId27"/>
    <p:sldId id="282" r:id="rId28"/>
    <p:sldId id="283" r:id="rId29"/>
    <p:sldId id="284"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B47E53-3A72-4526-B1F5-7431C8C7EC58}" type="datetimeFigureOut">
              <a:rPr lang="en-US" smtClean="0"/>
              <a:pPr/>
              <a:t>4/5/2021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3DE989-ACE4-4125-B434-B05858C064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1077AF-481B-4E7B-A254-D272BE2C2034}"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2784A-00C0-4E7F-A595-09C0EB7342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1077AF-481B-4E7B-A254-D272BE2C2034}"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2784A-00C0-4E7F-A595-09C0EB7342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1077AF-481B-4E7B-A254-D272BE2C2034}"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2784A-00C0-4E7F-A595-09C0EB7342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1077AF-481B-4E7B-A254-D272BE2C2034}"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2784A-00C0-4E7F-A595-09C0EB7342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1077AF-481B-4E7B-A254-D272BE2C2034}"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2784A-00C0-4E7F-A595-09C0EB7342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1077AF-481B-4E7B-A254-D272BE2C2034}" type="datetimeFigureOut">
              <a:rPr lang="en-US" smtClean="0"/>
              <a:pPr/>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2784A-00C0-4E7F-A595-09C0EB7342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1077AF-481B-4E7B-A254-D272BE2C2034}" type="datetimeFigureOut">
              <a:rPr lang="en-US" smtClean="0"/>
              <a:pPr/>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12784A-00C0-4E7F-A595-09C0EB7342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1077AF-481B-4E7B-A254-D272BE2C2034}" type="datetimeFigureOut">
              <a:rPr lang="en-US" smtClean="0"/>
              <a:pPr/>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12784A-00C0-4E7F-A595-09C0EB7342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1077AF-481B-4E7B-A254-D272BE2C2034}" type="datetimeFigureOut">
              <a:rPr lang="en-US" smtClean="0"/>
              <a:pPr/>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12784A-00C0-4E7F-A595-09C0EB7342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1077AF-481B-4E7B-A254-D272BE2C2034}" type="datetimeFigureOut">
              <a:rPr lang="en-US" smtClean="0"/>
              <a:pPr/>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2784A-00C0-4E7F-A595-09C0EB7342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1077AF-481B-4E7B-A254-D272BE2C2034}" type="datetimeFigureOut">
              <a:rPr lang="en-US" smtClean="0"/>
              <a:pPr/>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2784A-00C0-4E7F-A595-09C0EB7342B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077AF-481B-4E7B-A254-D272BE2C2034}" type="datetimeFigureOut">
              <a:rPr lang="en-US" smtClean="0"/>
              <a:pPr/>
              <a:t>4/5/2021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2784A-00C0-4E7F-A595-09C0EB7342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Exception </a:t>
            </a:r>
            <a:r>
              <a:rPr lang="en-US" dirty="0"/>
              <a:t>Handling in Java</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Programmer handles an exception?</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a:t>Customized Exception Handling :</a:t>
            </a:r>
            <a:r>
              <a:rPr lang="en-US" dirty="0"/>
              <a:t> Java exception handling is managed via five keywords: </a:t>
            </a:r>
            <a:r>
              <a:rPr lang="en-US" b="1" dirty="0"/>
              <a:t>try</a:t>
            </a:r>
            <a:r>
              <a:rPr lang="en-US" dirty="0"/>
              <a:t>, </a:t>
            </a:r>
            <a:r>
              <a:rPr lang="en-US" b="1" dirty="0"/>
              <a:t>catch</a:t>
            </a:r>
            <a:r>
              <a:rPr lang="en-US" dirty="0"/>
              <a:t>, </a:t>
            </a:r>
            <a:r>
              <a:rPr lang="en-US" dirty="0" smtClean="0"/>
              <a:t>throw, </a:t>
            </a:r>
            <a:r>
              <a:rPr lang="en-US" dirty="0"/>
              <a:t> throws, and </a:t>
            </a:r>
            <a:r>
              <a:rPr lang="en-US" b="1" dirty="0"/>
              <a:t>finally</a:t>
            </a:r>
            <a:r>
              <a:rPr lang="en-US" dirty="0"/>
              <a:t>. Briefly, here is how they work. Program statements that you think can raise exceptions are contained within a try block. If an exception occurs within the try block, it is thrown. Your code can catch this exception (using catch block) and handle it in some rational manner. System-generated exceptions are automatically thrown by the Java run-time system. To manually throw an exception, use the keyword throw. Any exception that is thrown out of a method must be specified as such by a throws clause. Any code that absolutely must be executed after a try block completes is put in a finally block.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Java </a:t>
            </a:r>
            <a:r>
              <a:rPr lang="en-US" dirty="0"/>
              <a:t>Exception Handling Example</a:t>
            </a:r>
            <a:br>
              <a:rPr lang="en-US" dirty="0"/>
            </a:br>
            <a:endParaRPr lang="en-US" dirty="0"/>
          </a:p>
        </p:txBody>
      </p:sp>
      <p:sp>
        <p:nvSpPr>
          <p:cNvPr id="3" name="Content Placeholder 2"/>
          <p:cNvSpPr>
            <a:spLocks noGrp="1"/>
          </p:cNvSpPr>
          <p:nvPr>
            <p:ph idx="1"/>
          </p:nvPr>
        </p:nvSpPr>
        <p:spPr>
          <a:xfrm>
            <a:off x="428596" y="1571612"/>
            <a:ext cx="8229600" cy="4525963"/>
          </a:xfrm>
        </p:spPr>
        <p:txBody>
          <a:bodyPr>
            <a:normAutofit fontScale="70000" lnSpcReduction="20000"/>
          </a:bodyPr>
          <a:lstStyle/>
          <a:p>
            <a:pPr>
              <a:buNone/>
            </a:pPr>
            <a:r>
              <a:rPr lang="en-US" b="1" dirty="0"/>
              <a:t>public</a:t>
            </a:r>
            <a:r>
              <a:rPr lang="en-US" dirty="0"/>
              <a:t> </a:t>
            </a:r>
            <a:r>
              <a:rPr lang="en-US" b="1" dirty="0"/>
              <a:t>class</a:t>
            </a:r>
            <a:r>
              <a:rPr lang="en-US" dirty="0"/>
              <a:t> </a:t>
            </a:r>
            <a:r>
              <a:rPr lang="en-US" dirty="0" err="1"/>
              <a:t>JavaExceptionExample</a:t>
            </a:r>
            <a:r>
              <a:rPr lang="en-US" dirty="0"/>
              <a:t>{  </a:t>
            </a:r>
          </a:p>
          <a:p>
            <a:pPr>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a:t>
            </a:r>
            <a:r>
              <a:rPr lang="en-US" b="1" dirty="0"/>
              <a:t>try</a:t>
            </a:r>
            <a:r>
              <a:rPr lang="en-US" dirty="0"/>
              <a:t>{  </a:t>
            </a:r>
          </a:p>
          <a:p>
            <a:pPr>
              <a:buNone/>
            </a:pPr>
            <a:r>
              <a:rPr lang="en-US" dirty="0"/>
              <a:t>      //code that may raise exception  </a:t>
            </a:r>
          </a:p>
          <a:p>
            <a:pPr>
              <a:buNone/>
            </a:pPr>
            <a:r>
              <a:rPr lang="en-US" dirty="0"/>
              <a:t>      </a:t>
            </a:r>
            <a:r>
              <a:rPr lang="en-US" b="1" dirty="0" err="1"/>
              <a:t>int</a:t>
            </a:r>
            <a:r>
              <a:rPr lang="en-US" dirty="0"/>
              <a:t> data=100/0;  </a:t>
            </a:r>
          </a:p>
          <a:p>
            <a:pPr>
              <a:buNone/>
            </a:pPr>
            <a:r>
              <a:rPr lang="en-US" dirty="0"/>
              <a:t>   }</a:t>
            </a:r>
            <a:r>
              <a:rPr lang="en-US" b="1" dirty="0"/>
              <a:t>catch</a:t>
            </a:r>
            <a:r>
              <a:rPr lang="en-US" dirty="0"/>
              <a:t>(</a:t>
            </a:r>
            <a:r>
              <a:rPr lang="en-US" dirty="0" err="1"/>
              <a:t>ArithmeticException</a:t>
            </a:r>
            <a:r>
              <a:rPr lang="en-US" dirty="0"/>
              <a:t> e){</a:t>
            </a:r>
            <a:r>
              <a:rPr lang="en-US" dirty="0" err="1"/>
              <a:t>System.out.println</a:t>
            </a:r>
            <a:r>
              <a:rPr lang="en-US" dirty="0"/>
              <a:t>(e);}  </a:t>
            </a:r>
          </a:p>
          <a:p>
            <a:pPr>
              <a:buNone/>
            </a:pPr>
            <a:r>
              <a:rPr lang="en-US" dirty="0"/>
              <a:t>   //rest code of the program   </a:t>
            </a:r>
          </a:p>
          <a:p>
            <a:pPr>
              <a:buNone/>
            </a:pPr>
            <a:r>
              <a:rPr lang="en-US" dirty="0"/>
              <a:t>   </a:t>
            </a:r>
            <a:r>
              <a:rPr lang="en-US" dirty="0" err="1"/>
              <a:t>System.out.println</a:t>
            </a:r>
            <a:r>
              <a:rPr lang="en-US" dirty="0"/>
              <a:t>("rest of the code...");  </a:t>
            </a:r>
          </a:p>
          <a:p>
            <a:pPr>
              <a:buNone/>
            </a:pPr>
            <a:r>
              <a:rPr lang="en-US" dirty="0"/>
              <a:t>  }  </a:t>
            </a:r>
          </a:p>
          <a:p>
            <a:pPr>
              <a:buNone/>
            </a:pPr>
            <a:r>
              <a:rPr lang="en-US" dirty="0" smtClean="0"/>
              <a:t>}</a:t>
            </a:r>
          </a:p>
          <a:p>
            <a:pPr>
              <a:buNone/>
            </a:pPr>
            <a:r>
              <a:rPr lang="en-US" dirty="0"/>
              <a:t>Output</a:t>
            </a:r>
            <a:r>
              <a:rPr lang="en-US" dirty="0" smtClean="0"/>
              <a:t>:</a:t>
            </a:r>
          </a:p>
          <a:p>
            <a:pPr>
              <a:buNone/>
            </a:pPr>
            <a:r>
              <a:rPr lang="en-US" dirty="0" smtClean="0"/>
              <a:t>Exception in thread main </a:t>
            </a:r>
            <a:r>
              <a:rPr lang="en-US" dirty="0" err="1" smtClean="0"/>
              <a:t>java.lang.ArithmeticException</a:t>
            </a:r>
            <a:r>
              <a:rPr lang="en-US" dirty="0" smtClean="0"/>
              <a:t>:/ by zero rest of the code...</a:t>
            </a:r>
            <a:endParaRPr lang="en-US"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Common </a:t>
            </a:r>
            <a:r>
              <a:rPr lang="en-US" dirty="0"/>
              <a:t>Scenarios of Java Exceptions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A scenario where </a:t>
            </a:r>
            <a:r>
              <a:rPr lang="en-US" dirty="0" err="1"/>
              <a:t>ArithmeticException</a:t>
            </a:r>
            <a:r>
              <a:rPr lang="en-US" dirty="0"/>
              <a:t> occurs</a:t>
            </a:r>
          </a:p>
          <a:p>
            <a:r>
              <a:rPr lang="en-US" b="1" dirty="0" smtClean="0"/>
              <a:t>   </a:t>
            </a:r>
            <a:r>
              <a:rPr lang="en-US" b="1" dirty="0" err="1" smtClean="0"/>
              <a:t>int</a:t>
            </a:r>
            <a:r>
              <a:rPr lang="en-US" dirty="0"/>
              <a:t> a=50/0;//</a:t>
            </a:r>
            <a:r>
              <a:rPr lang="en-US" dirty="0" err="1" smtClean="0"/>
              <a:t>ArithmeticException</a:t>
            </a:r>
            <a:endParaRPr lang="en-US" dirty="0" smtClean="0"/>
          </a:p>
          <a:p>
            <a:pPr>
              <a:buNone/>
            </a:pPr>
            <a:r>
              <a:rPr lang="en-US" dirty="0"/>
              <a:t>A scenario where </a:t>
            </a:r>
            <a:r>
              <a:rPr lang="en-US" dirty="0" err="1"/>
              <a:t>NullPointerException</a:t>
            </a:r>
            <a:r>
              <a:rPr lang="en-US" dirty="0"/>
              <a:t> occurs</a:t>
            </a:r>
          </a:p>
          <a:p>
            <a:r>
              <a:rPr lang="en-US" dirty="0"/>
              <a:t>String s=</a:t>
            </a:r>
            <a:r>
              <a:rPr lang="en-US" b="1" dirty="0"/>
              <a:t>null</a:t>
            </a:r>
            <a:r>
              <a:rPr lang="en-US" dirty="0"/>
              <a:t>;  </a:t>
            </a:r>
          </a:p>
          <a:p>
            <a:r>
              <a:rPr lang="en-US" dirty="0" err="1"/>
              <a:t>System.out.println</a:t>
            </a:r>
            <a:r>
              <a:rPr lang="en-US" dirty="0"/>
              <a:t>(</a:t>
            </a:r>
            <a:r>
              <a:rPr lang="en-US" dirty="0" err="1"/>
              <a:t>s.length</a:t>
            </a:r>
            <a:r>
              <a:rPr lang="en-US" dirty="0"/>
              <a:t>());//</a:t>
            </a:r>
            <a:r>
              <a:rPr lang="en-US" dirty="0" err="1"/>
              <a:t>NullPointerException</a:t>
            </a:r>
            <a:r>
              <a:rPr lang="en-US" dirty="0"/>
              <a:t>  </a:t>
            </a:r>
          </a:p>
          <a:p>
            <a:pPr>
              <a:buNone/>
            </a:pPr>
            <a:r>
              <a:rPr lang="en-US" dirty="0"/>
              <a:t> A scenario where </a:t>
            </a:r>
            <a:r>
              <a:rPr lang="en-US" dirty="0" err="1"/>
              <a:t>NumberFormatException</a:t>
            </a:r>
            <a:r>
              <a:rPr lang="en-US" dirty="0"/>
              <a:t> </a:t>
            </a:r>
            <a:r>
              <a:rPr lang="en-US" dirty="0" smtClean="0"/>
              <a:t>occurs</a:t>
            </a:r>
          </a:p>
          <a:p>
            <a:r>
              <a:rPr lang="en-US" dirty="0"/>
              <a:t>String s="</a:t>
            </a:r>
            <a:r>
              <a:rPr lang="en-US" dirty="0" err="1"/>
              <a:t>abc</a:t>
            </a:r>
            <a:r>
              <a:rPr lang="en-US" dirty="0"/>
              <a:t>";  </a:t>
            </a:r>
          </a:p>
          <a:p>
            <a:r>
              <a:rPr lang="en-US" b="1" dirty="0" err="1"/>
              <a:t>int</a:t>
            </a:r>
            <a:r>
              <a:rPr lang="en-US" dirty="0"/>
              <a:t> </a:t>
            </a:r>
            <a:r>
              <a:rPr lang="en-US" dirty="0" err="1"/>
              <a:t>i</a:t>
            </a:r>
            <a:r>
              <a:rPr lang="en-US" dirty="0"/>
              <a:t>=</a:t>
            </a:r>
            <a:r>
              <a:rPr lang="en-US" dirty="0" err="1"/>
              <a:t>Integer.parseInt</a:t>
            </a:r>
            <a:r>
              <a:rPr lang="en-US" dirty="0"/>
              <a:t>(s);//</a:t>
            </a:r>
            <a:r>
              <a:rPr lang="en-US" dirty="0" err="1"/>
              <a:t>NumberFormatException</a:t>
            </a:r>
            <a:r>
              <a:rPr lang="en-US" dirty="0"/>
              <a:t> </a:t>
            </a:r>
          </a:p>
          <a:p>
            <a:pPr>
              <a:buNone/>
            </a:pPr>
            <a:r>
              <a:rPr lang="en-US" dirty="0"/>
              <a:t> A scenario where </a:t>
            </a:r>
            <a:r>
              <a:rPr lang="en-US" dirty="0" err="1"/>
              <a:t>ArrayIndexOutOfBoundsException</a:t>
            </a:r>
            <a:r>
              <a:rPr lang="en-US" dirty="0"/>
              <a:t> </a:t>
            </a:r>
            <a:r>
              <a:rPr lang="en-US" dirty="0" smtClean="0"/>
              <a:t>occurs</a:t>
            </a:r>
          </a:p>
          <a:p>
            <a:r>
              <a:rPr lang="en-US" b="1" dirty="0" err="1"/>
              <a:t>int</a:t>
            </a:r>
            <a:r>
              <a:rPr lang="en-US" dirty="0"/>
              <a:t> a[]=</a:t>
            </a:r>
            <a:r>
              <a:rPr lang="en-US" b="1" dirty="0"/>
              <a:t>new</a:t>
            </a:r>
            <a:r>
              <a:rPr lang="en-US" dirty="0"/>
              <a:t> </a:t>
            </a:r>
            <a:r>
              <a:rPr lang="en-US" b="1" dirty="0" err="1"/>
              <a:t>int</a:t>
            </a:r>
            <a:r>
              <a:rPr lang="en-US" dirty="0"/>
              <a:t>[5];  </a:t>
            </a:r>
          </a:p>
          <a:p>
            <a:r>
              <a:rPr lang="en-US" dirty="0"/>
              <a:t>a[10]=50; //</a:t>
            </a:r>
            <a:r>
              <a:rPr lang="en-US" dirty="0" err="1"/>
              <a:t>ArrayIndexOutOfBoundsException</a:t>
            </a:r>
            <a:r>
              <a:rPr lang="en-US" dirty="0"/>
              <a:t>  </a:t>
            </a:r>
          </a:p>
          <a:p>
            <a:pPr>
              <a:buNone/>
            </a:pPr>
            <a:endParaRPr lang="en-US" dirty="0"/>
          </a:p>
          <a:p>
            <a:pPr>
              <a:buNone/>
            </a:pPr>
            <a:endParaRPr lang="en-US" dirty="0"/>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Points to remember </a:t>
            </a:r>
            <a:endParaRPr lang="en-US" dirty="0"/>
          </a:p>
        </p:txBody>
      </p:sp>
      <p:sp>
        <p:nvSpPr>
          <p:cNvPr id="3" name="Content Placeholder 2"/>
          <p:cNvSpPr>
            <a:spLocks noGrp="1"/>
          </p:cNvSpPr>
          <p:nvPr>
            <p:ph idx="1"/>
          </p:nvPr>
        </p:nvSpPr>
        <p:spPr/>
        <p:txBody>
          <a:bodyPr>
            <a:normAutofit fontScale="55000" lnSpcReduction="20000"/>
          </a:bodyPr>
          <a:lstStyle/>
          <a:p>
            <a:pPr algn="just" fontAlgn="base"/>
            <a:r>
              <a:rPr lang="en-US" dirty="0"/>
              <a:t>In a method, there can be more than one statements that might throw exception, So put all these statements within its own </a:t>
            </a:r>
            <a:r>
              <a:rPr lang="en-US" b="1" dirty="0"/>
              <a:t>try</a:t>
            </a:r>
            <a:r>
              <a:rPr lang="en-US" dirty="0"/>
              <a:t> block and provide separate exception handler within own </a:t>
            </a:r>
            <a:r>
              <a:rPr lang="en-US" b="1" dirty="0"/>
              <a:t>catch</a:t>
            </a:r>
            <a:r>
              <a:rPr lang="en-US" dirty="0"/>
              <a:t> block for each of them.</a:t>
            </a:r>
          </a:p>
          <a:p>
            <a:pPr algn="just" fontAlgn="base"/>
            <a:r>
              <a:rPr lang="en-US" dirty="0"/>
              <a:t>If an exception occurs within the </a:t>
            </a:r>
            <a:r>
              <a:rPr lang="en-US" b="1" dirty="0"/>
              <a:t>try</a:t>
            </a:r>
            <a:r>
              <a:rPr lang="en-US" dirty="0"/>
              <a:t> block, that exception is handled by the exception handler associated with it. To associate exception handler, we must put </a:t>
            </a:r>
            <a:r>
              <a:rPr lang="en-US" b="1" dirty="0"/>
              <a:t>catch</a:t>
            </a:r>
            <a:r>
              <a:rPr lang="en-US" dirty="0"/>
              <a:t> block after it. There can be more than one exception handlers. Each </a:t>
            </a:r>
            <a:r>
              <a:rPr lang="en-US" b="1" dirty="0"/>
              <a:t>catch</a:t>
            </a:r>
            <a:r>
              <a:rPr lang="en-US" dirty="0"/>
              <a:t> block is a exception handler that handles the exception of the type indicated by its argument. The argument, </a:t>
            </a:r>
            <a:r>
              <a:rPr lang="en-US" dirty="0" err="1"/>
              <a:t>ExceptionType</a:t>
            </a:r>
            <a:r>
              <a:rPr lang="en-US" dirty="0"/>
              <a:t> declares the type of the exception that it can handle and must be the name of the class that inherits from </a:t>
            </a:r>
            <a:r>
              <a:rPr lang="en-US" b="1" dirty="0" err="1"/>
              <a:t>Throwable</a:t>
            </a:r>
            <a:r>
              <a:rPr lang="en-US" dirty="0"/>
              <a:t> class.</a:t>
            </a:r>
          </a:p>
          <a:p>
            <a:pPr algn="just" fontAlgn="base"/>
            <a:r>
              <a:rPr lang="en-US" dirty="0"/>
              <a:t>For each try block there can be zero or more catch blocks, but </a:t>
            </a:r>
            <a:r>
              <a:rPr lang="en-US" b="1" dirty="0"/>
              <a:t>only one</a:t>
            </a:r>
            <a:r>
              <a:rPr lang="en-US" dirty="0"/>
              <a:t> finally block.</a:t>
            </a:r>
          </a:p>
          <a:p>
            <a:pPr algn="just" fontAlgn="base"/>
            <a:r>
              <a:rPr lang="en-US" dirty="0"/>
              <a:t>The finally block is optional</a:t>
            </a:r>
            <a:r>
              <a:rPr lang="en-US" dirty="0" smtClean="0"/>
              <a:t>. It </a:t>
            </a:r>
            <a:r>
              <a:rPr lang="en-US" dirty="0"/>
              <a:t>always gets executed whether an exception occurred in try block or not . If exception occurs, then it will be executed after </a:t>
            </a:r>
            <a:r>
              <a:rPr lang="en-US" b="1" dirty="0"/>
              <a:t>try and catch blocks.</a:t>
            </a:r>
            <a:r>
              <a:rPr lang="en-US" dirty="0"/>
              <a:t> And if exception does not occur then it will be executed after the </a:t>
            </a:r>
            <a:r>
              <a:rPr lang="en-US" b="1" dirty="0"/>
              <a:t>try</a:t>
            </a:r>
            <a:r>
              <a:rPr lang="en-US" dirty="0"/>
              <a:t> block. The finally block in java is used to put important codes such as clean up code e.g. closing the file or closing the connection.</a:t>
            </a:r>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Java </a:t>
            </a:r>
            <a:r>
              <a:rPr lang="en-US" dirty="0"/>
              <a:t>Multi-catch block</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A try block can be followed by one or more catch blocks. Each catch block must contain a different exception handler. So, if you have to perform different tasks at the occurrence of different exceptions, use java multi-catch block</a:t>
            </a:r>
            <a:r>
              <a:rPr lang="en-US" dirty="0" smtClean="0"/>
              <a:t>.</a:t>
            </a:r>
          </a:p>
          <a:p>
            <a:pPr algn="just"/>
            <a:r>
              <a:rPr lang="en-US" dirty="0"/>
              <a:t>At a time only one exception occurs and at a time only one catch block is executed.</a:t>
            </a:r>
          </a:p>
          <a:p>
            <a:pPr algn="just"/>
            <a:r>
              <a:rPr lang="en-US" dirty="0"/>
              <a:t>All catch blocks must be ordered from most specific to most general, i.e. catch for </a:t>
            </a:r>
            <a:r>
              <a:rPr lang="en-US" dirty="0" err="1"/>
              <a:t>ArithmeticException</a:t>
            </a:r>
            <a:r>
              <a:rPr lang="en-US" dirty="0"/>
              <a:t> must come before catch for Exception.</a:t>
            </a:r>
          </a:p>
          <a:p>
            <a:pPr algn="just"/>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47500" lnSpcReduction="20000"/>
          </a:bodyPr>
          <a:lstStyle/>
          <a:p>
            <a:pPr>
              <a:buNone/>
            </a:pPr>
            <a:r>
              <a:rPr lang="en-US" b="1" dirty="0"/>
              <a:t>public class MultipleCatchBlock1 {  </a:t>
            </a:r>
          </a:p>
          <a:p>
            <a:pPr>
              <a:buNone/>
            </a:pPr>
            <a:r>
              <a:rPr lang="en-US" b="1" dirty="0"/>
              <a:t>  </a:t>
            </a:r>
          </a:p>
          <a:p>
            <a:pPr>
              <a:buNone/>
            </a:pPr>
            <a:r>
              <a:rPr lang="en-US" b="1" dirty="0"/>
              <a:t>    public static void main(String[] </a:t>
            </a:r>
            <a:r>
              <a:rPr lang="en-US" b="1" dirty="0" err="1"/>
              <a:t>args</a:t>
            </a:r>
            <a:r>
              <a:rPr lang="en-US" b="1" dirty="0"/>
              <a:t>) {  </a:t>
            </a:r>
          </a:p>
          <a:p>
            <a:pPr>
              <a:buNone/>
            </a:pPr>
            <a:r>
              <a:rPr lang="en-US" b="1" dirty="0"/>
              <a:t>          </a:t>
            </a:r>
          </a:p>
          <a:p>
            <a:pPr>
              <a:buNone/>
            </a:pPr>
            <a:r>
              <a:rPr lang="en-US" b="1" dirty="0"/>
              <a:t>           try{    </a:t>
            </a:r>
          </a:p>
          <a:p>
            <a:pPr>
              <a:buNone/>
            </a:pPr>
            <a:r>
              <a:rPr lang="en-US" b="1" dirty="0"/>
              <a:t>                </a:t>
            </a:r>
            <a:r>
              <a:rPr lang="en-US" b="1" dirty="0" err="1"/>
              <a:t>int</a:t>
            </a:r>
            <a:r>
              <a:rPr lang="en-US" b="1" dirty="0"/>
              <a:t> a[]=new </a:t>
            </a:r>
            <a:r>
              <a:rPr lang="en-US" b="1" dirty="0" err="1"/>
              <a:t>int</a:t>
            </a:r>
            <a:r>
              <a:rPr lang="en-US" b="1" dirty="0"/>
              <a:t>[5];    </a:t>
            </a:r>
          </a:p>
          <a:p>
            <a:pPr>
              <a:buNone/>
            </a:pPr>
            <a:r>
              <a:rPr lang="en-US" b="1" dirty="0"/>
              <a:t>                a[5]=30/0;    </a:t>
            </a:r>
          </a:p>
          <a:p>
            <a:pPr>
              <a:buNone/>
            </a:pPr>
            <a:r>
              <a:rPr lang="en-US" b="1" dirty="0"/>
              <a:t>               }    </a:t>
            </a:r>
          </a:p>
          <a:p>
            <a:pPr>
              <a:buNone/>
            </a:pPr>
            <a:r>
              <a:rPr lang="en-US" b="1" dirty="0"/>
              <a:t>               catch(</a:t>
            </a:r>
            <a:r>
              <a:rPr lang="en-US" b="1" dirty="0" err="1"/>
              <a:t>ArithmeticException</a:t>
            </a:r>
            <a:r>
              <a:rPr lang="en-US" b="1" dirty="0"/>
              <a:t> e)  </a:t>
            </a:r>
          </a:p>
          <a:p>
            <a:pPr>
              <a:buNone/>
            </a:pPr>
            <a:r>
              <a:rPr lang="en-US" b="1" dirty="0"/>
              <a:t>                  {  </a:t>
            </a:r>
          </a:p>
          <a:p>
            <a:pPr>
              <a:buNone/>
            </a:pPr>
            <a:r>
              <a:rPr lang="en-US" b="1" dirty="0"/>
              <a:t>                   </a:t>
            </a:r>
            <a:r>
              <a:rPr lang="en-US" b="1" dirty="0" err="1"/>
              <a:t>System.out.println</a:t>
            </a:r>
            <a:r>
              <a:rPr lang="en-US" b="1" dirty="0"/>
              <a:t>("Arithmetic Exception occurs");  </a:t>
            </a:r>
          </a:p>
          <a:p>
            <a:pPr>
              <a:buNone/>
            </a:pPr>
            <a:r>
              <a:rPr lang="en-US" b="1" dirty="0"/>
              <a:t>                  }    </a:t>
            </a:r>
          </a:p>
          <a:p>
            <a:pPr>
              <a:buNone/>
            </a:pPr>
            <a:r>
              <a:rPr lang="en-US" b="1" dirty="0"/>
              <a:t>               catch(</a:t>
            </a:r>
            <a:r>
              <a:rPr lang="en-US" b="1" dirty="0" err="1"/>
              <a:t>ArrayIndexOutOfBoundsException</a:t>
            </a:r>
            <a:r>
              <a:rPr lang="en-US" b="1" dirty="0"/>
              <a:t> e)  </a:t>
            </a:r>
          </a:p>
          <a:p>
            <a:pPr>
              <a:buNone/>
            </a:pPr>
            <a:r>
              <a:rPr lang="en-US" b="1" dirty="0"/>
              <a:t>                  {  </a:t>
            </a:r>
          </a:p>
          <a:p>
            <a:pPr>
              <a:buNone/>
            </a:pPr>
            <a:r>
              <a:rPr lang="en-US" b="1" dirty="0"/>
              <a:t>                   </a:t>
            </a:r>
            <a:r>
              <a:rPr lang="en-US" b="1" dirty="0" err="1"/>
              <a:t>System.out.println</a:t>
            </a:r>
            <a:r>
              <a:rPr lang="en-US" b="1" dirty="0"/>
              <a:t>("</a:t>
            </a:r>
            <a:r>
              <a:rPr lang="en-US" b="1" dirty="0" err="1"/>
              <a:t>ArrayIndexOutOfBounds</a:t>
            </a:r>
            <a:r>
              <a:rPr lang="en-US" b="1" dirty="0"/>
              <a:t> Exception occurs");  </a:t>
            </a:r>
          </a:p>
          <a:p>
            <a:pPr>
              <a:buNone/>
            </a:pPr>
            <a:r>
              <a:rPr lang="en-US" b="1" dirty="0"/>
              <a:t>                  }    </a:t>
            </a:r>
          </a:p>
          <a:p>
            <a:pPr>
              <a:buNone/>
            </a:pPr>
            <a:r>
              <a:rPr lang="en-US" b="1" dirty="0"/>
              <a:t>               catch(Exception e)  </a:t>
            </a:r>
          </a:p>
          <a:p>
            <a:pPr>
              <a:buNone/>
            </a:pPr>
            <a:r>
              <a:rPr lang="en-US" b="1" dirty="0"/>
              <a:t>                  {  </a:t>
            </a:r>
          </a:p>
          <a:p>
            <a:pPr>
              <a:buNone/>
            </a:pPr>
            <a:r>
              <a:rPr lang="en-US" b="1" dirty="0"/>
              <a:t>                   </a:t>
            </a:r>
            <a:r>
              <a:rPr lang="en-US" b="1" dirty="0" err="1"/>
              <a:t>System.out.println</a:t>
            </a:r>
            <a:r>
              <a:rPr lang="en-US" b="1" dirty="0"/>
              <a:t>("Parent Exception occurs");  </a:t>
            </a:r>
          </a:p>
          <a:p>
            <a:pPr>
              <a:buNone/>
            </a:pPr>
            <a:r>
              <a:rPr lang="en-US" b="1" dirty="0"/>
              <a:t>                  }             </a:t>
            </a:r>
          </a:p>
          <a:p>
            <a:pPr>
              <a:buNone/>
            </a:pPr>
            <a:r>
              <a:rPr lang="en-US" b="1" dirty="0"/>
              <a:t>               </a:t>
            </a:r>
            <a:r>
              <a:rPr lang="en-US" b="1" dirty="0" err="1"/>
              <a:t>System.out.println</a:t>
            </a:r>
            <a:r>
              <a:rPr lang="en-US" b="1" dirty="0"/>
              <a:t>("rest of the code");    </a:t>
            </a:r>
          </a:p>
          <a:p>
            <a:pPr>
              <a:buNone/>
            </a:pPr>
            <a:r>
              <a:rPr lang="en-US" b="1" dirty="0"/>
              <a:t>    }  </a:t>
            </a:r>
          </a:p>
          <a:p>
            <a:pPr>
              <a:buNone/>
            </a:pPr>
            <a:r>
              <a:rPr lang="en-US" b="1" dirty="0"/>
              <a: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929354"/>
          </a:xfrm>
        </p:spPr>
        <p:txBody>
          <a:bodyPr>
            <a:normAutofit fontScale="47500" lnSpcReduction="20000"/>
          </a:bodyPr>
          <a:lstStyle/>
          <a:p>
            <a:pPr>
              <a:buNone/>
            </a:pPr>
            <a:r>
              <a:rPr lang="en-US" b="1" dirty="0"/>
              <a:t>public class MultipleCatchBlock2 {  </a:t>
            </a:r>
          </a:p>
          <a:p>
            <a:pPr>
              <a:buNone/>
            </a:pPr>
            <a:r>
              <a:rPr lang="en-US" b="1" dirty="0"/>
              <a:t>  </a:t>
            </a:r>
          </a:p>
          <a:p>
            <a:pPr>
              <a:buNone/>
            </a:pPr>
            <a:r>
              <a:rPr lang="en-US" b="1" dirty="0"/>
              <a:t>    public static void main(String[] </a:t>
            </a:r>
            <a:r>
              <a:rPr lang="en-US" b="1" dirty="0" err="1"/>
              <a:t>args</a:t>
            </a:r>
            <a:r>
              <a:rPr lang="en-US" b="1" dirty="0"/>
              <a:t>) {  </a:t>
            </a:r>
          </a:p>
          <a:p>
            <a:pPr>
              <a:buNone/>
            </a:pPr>
            <a:r>
              <a:rPr lang="en-US" b="1" dirty="0"/>
              <a:t>          </a:t>
            </a:r>
          </a:p>
          <a:p>
            <a:pPr>
              <a:buNone/>
            </a:pPr>
            <a:r>
              <a:rPr lang="en-US" b="1" dirty="0"/>
              <a:t>           try{    </a:t>
            </a:r>
          </a:p>
          <a:p>
            <a:pPr>
              <a:buNone/>
            </a:pPr>
            <a:r>
              <a:rPr lang="en-US" b="1" dirty="0"/>
              <a:t>                </a:t>
            </a:r>
            <a:r>
              <a:rPr lang="en-US" b="1" dirty="0" err="1"/>
              <a:t>int</a:t>
            </a:r>
            <a:r>
              <a:rPr lang="en-US" b="1" dirty="0"/>
              <a:t> a[]=new </a:t>
            </a:r>
            <a:r>
              <a:rPr lang="en-US" b="1" dirty="0" err="1"/>
              <a:t>int</a:t>
            </a:r>
            <a:r>
              <a:rPr lang="en-US" b="1" dirty="0"/>
              <a:t>[5];    </a:t>
            </a:r>
          </a:p>
          <a:p>
            <a:pPr>
              <a:buNone/>
            </a:pPr>
            <a:r>
              <a:rPr lang="en-US" b="1" dirty="0"/>
              <a:t>                </a:t>
            </a:r>
          </a:p>
          <a:p>
            <a:pPr>
              <a:buNone/>
            </a:pPr>
            <a:r>
              <a:rPr lang="en-US" b="1" dirty="0"/>
              <a:t>                </a:t>
            </a:r>
            <a:r>
              <a:rPr lang="en-US" b="1" dirty="0" err="1"/>
              <a:t>System.out.println</a:t>
            </a:r>
            <a:r>
              <a:rPr lang="en-US" b="1" dirty="0"/>
              <a:t>(a[10]);  </a:t>
            </a:r>
          </a:p>
          <a:p>
            <a:pPr>
              <a:buNone/>
            </a:pPr>
            <a:r>
              <a:rPr lang="en-US" b="1" dirty="0"/>
              <a:t>               }    </a:t>
            </a:r>
          </a:p>
          <a:p>
            <a:pPr>
              <a:buNone/>
            </a:pPr>
            <a:r>
              <a:rPr lang="en-US" b="1" dirty="0"/>
              <a:t>               catch(</a:t>
            </a:r>
            <a:r>
              <a:rPr lang="en-US" b="1" dirty="0" err="1"/>
              <a:t>ArithmeticException</a:t>
            </a:r>
            <a:r>
              <a:rPr lang="en-US" b="1" dirty="0"/>
              <a:t> e)  </a:t>
            </a:r>
          </a:p>
          <a:p>
            <a:pPr>
              <a:buNone/>
            </a:pPr>
            <a:r>
              <a:rPr lang="en-US" b="1" dirty="0"/>
              <a:t>                  {  </a:t>
            </a:r>
          </a:p>
          <a:p>
            <a:pPr>
              <a:buNone/>
            </a:pPr>
            <a:r>
              <a:rPr lang="en-US" b="1" dirty="0"/>
              <a:t>                   </a:t>
            </a:r>
            <a:r>
              <a:rPr lang="en-US" b="1" dirty="0" err="1"/>
              <a:t>System.out.println</a:t>
            </a:r>
            <a:r>
              <a:rPr lang="en-US" b="1" dirty="0"/>
              <a:t>("Arithmetic Exception occurs");  </a:t>
            </a:r>
          </a:p>
          <a:p>
            <a:pPr>
              <a:buNone/>
            </a:pPr>
            <a:r>
              <a:rPr lang="en-US" b="1" dirty="0"/>
              <a:t>                  }    </a:t>
            </a:r>
          </a:p>
          <a:p>
            <a:pPr>
              <a:buNone/>
            </a:pPr>
            <a:r>
              <a:rPr lang="en-US" b="1" dirty="0"/>
              <a:t>               catch(</a:t>
            </a:r>
            <a:r>
              <a:rPr lang="en-US" b="1" dirty="0" err="1"/>
              <a:t>ArrayIndexOutOfBoundsException</a:t>
            </a:r>
            <a:r>
              <a:rPr lang="en-US" b="1" dirty="0"/>
              <a:t> e)  </a:t>
            </a:r>
          </a:p>
          <a:p>
            <a:pPr>
              <a:buNone/>
            </a:pPr>
            <a:r>
              <a:rPr lang="en-US" b="1" dirty="0"/>
              <a:t>                  {  </a:t>
            </a:r>
          </a:p>
          <a:p>
            <a:pPr>
              <a:buNone/>
            </a:pPr>
            <a:r>
              <a:rPr lang="en-US" b="1" dirty="0"/>
              <a:t>                   </a:t>
            </a:r>
            <a:r>
              <a:rPr lang="en-US" b="1" dirty="0" err="1"/>
              <a:t>System.out.println</a:t>
            </a:r>
            <a:r>
              <a:rPr lang="en-US" b="1" dirty="0"/>
              <a:t>("</a:t>
            </a:r>
            <a:r>
              <a:rPr lang="en-US" b="1" dirty="0" err="1"/>
              <a:t>ArrayIndexOutOfBounds</a:t>
            </a:r>
            <a:r>
              <a:rPr lang="en-US" b="1" dirty="0"/>
              <a:t> Exception occurs");  </a:t>
            </a:r>
          </a:p>
          <a:p>
            <a:pPr>
              <a:buNone/>
            </a:pPr>
            <a:r>
              <a:rPr lang="en-US" b="1" dirty="0"/>
              <a:t>                  }    </a:t>
            </a:r>
          </a:p>
          <a:p>
            <a:pPr>
              <a:buNone/>
            </a:pPr>
            <a:r>
              <a:rPr lang="en-US" b="1" dirty="0"/>
              <a:t>               catch(Exception e)  </a:t>
            </a:r>
          </a:p>
          <a:p>
            <a:pPr>
              <a:buNone/>
            </a:pPr>
            <a:r>
              <a:rPr lang="en-US" b="1" dirty="0"/>
              <a:t>                  {  </a:t>
            </a:r>
          </a:p>
          <a:p>
            <a:pPr>
              <a:buNone/>
            </a:pPr>
            <a:r>
              <a:rPr lang="en-US" b="1" dirty="0"/>
              <a:t>                   </a:t>
            </a:r>
            <a:r>
              <a:rPr lang="en-US" b="1" dirty="0" err="1"/>
              <a:t>System.out.println</a:t>
            </a:r>
            <a:r>
              <a:rPr lang="en-US" b="1" dirty="0"/>
              <a:t>("Parent Exception occurs");  </a:t>
            </a:r>
          </a:p>
          <a:p>
            <a:pPr>
              <a:buNone/>
            </a:pPr>
            <a:r>
              <a:rPr lang="en-US" b="1" dirty="0"/>
              <a:t>                  }             </a:t>
            </a:r>
          </a:p>
          <a:p>
            <a:pPr>
              <a:buNone/>
            </a:pPr>
            <a:r>
              <a:rPr lang="en-US" b="1" dirty="0"/>
              <a:t>               </a:t>
            </a:r>
            <a:r>
              <a:rPr lang="en-US" b="1" dirty="0" err="1"/>
              <a:t>System.out.println</a:t>
            </a:r>
            <a:r>
              <a:rPr lang="en-US" b="1" dirty="0"/>
              <a:t>("rest of the code");    </a:t>
            </a:r>
          </a:p>
          <a:p>
            <a:pPr>
              <a:buNone/>
            </a:pPr>
            <a:r>
              <a:rPr lang="en-US" b="1" dirty="0"/>
              <a:t>    }  </a:t>
            </a:r>
          </a:p>
          <a:p>
            <a:pPr>
              <a:buNone/>
            </a:pPr>
            <a:r>
              <a:rPr lang="en-US" b="1" dirty="0"/>
              <a:t>}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txBody>
          <a:bodyPr>
            <a:normAutofit fontScale="47500" lnSpcReduction="20000"/>
          </a:bodyPr>
          <a:lstStyle/>
          <a:p>
            <a:pPr>
              <a:buNone/>
            </a:pPr>
            <a:r>
              <a:rPr lang="en-US" b="1" dirty="0"/>
              <a:t>public class MultipleCatchBlock3 {  </a:t>
            </a:r>
          </a:p>
          <a:p>
            <a:pPr>
              <a:buNone/>
            </a:pPr>
            <a:r>
              <a:rPr lang="en-US" b="1" dirty="0"/>
              <a:t>  </a:t>
            </a:r>
          </a:p>
          <a:p>
            <a:pPr>
              <a:buNone/>
            </a:pPr>
            <a:r>
              <a:rPr lang="en-US" b="1" dirty="0"/>
              <a:t>    public static void main(String[] </a:t>
            </a:r>
            <a:r>
              <a:rPr lang="en-US" b="1" dirty="0" err="1"/>
              <a:t>args</a:t>
            </a:r>
            <a:r>
              <a:rPr lang="en-US" b="1" dirty="0"/>
              <a:t>) {  </a:t>
            </a:r>
          </a:p>
          <a:p>
            <a:pPr>
              <a:buNone/>
            </a:pPr>
            <a:r>
              <a:rPr lang="en-US" b="1" dirty="0"/>
              <a:t>          </a:t>
            </a:r>
          </a:p>
          <a:p>
            <a:pPr>
              <a:buNone/>
            </a:pPr>
            <a:r>
              <a:rPr lang="en-US" b="1" dirty="0"/>
              <a:t>           try{    </a:t>
            </a:r>
          </a:p>
          <a:p>
            <a:pPr>
              <a:buNone/>
            </a:pPr>
            <a:r>
              <a:rPr lang="en-US" b="1" dirty="0"/>
              <a:t>                </a:t>
            </a:r>
            <a:r>
              <a:rPr lang="en-US" b="1" dirty="0" err="1"/>
              <a:t>int</a:t>
            </a:r>
            <a:r>
              <a:rPr lang="en-US" b="1" dirty="0"/>
              <a:t> a[]=new </a:t>
            </a:r>
            <a:r>
              <a:rPr lang="en-US" b="1" dirty="0" err="1"/>
              <a:t>int</a:t>
            </a:r>
            <a:r>
              <a:rPr lang="en-US" b="1" dirty="0"/>
              <a:t>[5];    </a:t>
            </a:r>
          </a:p>
          <a:p>
            <a:pPr>
              <a:buNone/>
            </a:pPr>
            <a:r>
              <a:rPr lang="en-US" b="1" dirty="0"/>
              <a:t>                a[5]=30/0;    </a:t>
            </a:r>
          </a:p>
          <a:p>
            <a:pPr>
              <a:buNone/>
            </a:pPr>
            <a:r>
              <a:rPr lang="en-US" b="1" dirty="0"/>
              <a:t>                </a:t>
            </a:r>
            <a:r>
              <a:rPr lang="en-US" b="1" dirty="0" err="1"/>
              <a:t>System.out.println</a:t>
            </a:r>
            <a:r>
              <a:rPr lang="en-US" b="1" dirty="0"/>
              <a:t>(a[10]);  </a:t>
            </a:r>
          </a:p>
          <a:p>
            <a:pPr>
              <a:buNone/>
            </a:pPr>
            <a:r>
              <a:rPr lang="en-US" b="1" dirty="0"/>
              <a:t>               }    </a:t>
            </a:r>
          </a:p>
          <a:p>
            <a:pPr>
              <a:buNone/>
            </a:pPr>
            <a:r>
              <a:rPr lang="en-US" b="1" dirty="0"/>
              <a:t>               catch(</a:t>
            </a:r>
            <a:r>
              <a:rPr lang="en-US" b="1" dirty="0" err="1"/>
              <a:t>ArithmeticException</a:t>
            </a:r>
            <a:r>
              <a:rPr lang="en-US" b="1" dirty="0"/>
              <a:t> e)  </a:t>
            </a:r>
          </a:p>
          <a:p>
            <a:pPr>
              <a:buNone/>
            </a:pPr>
            <a:r>
              <a:rPr lang="en-US" b="1" dirty="0"/>
              <a:t>                  {  </a:t>
            </a:r>
          </a:p>
          <a:p>
            <a:pPr>
              <a:buNone/>
            </a:pPr>
            <a:r>
              <a:rPr lang="en-US" b="1" dirty="0"/>
              <a:t>                   </a:t>
            </a:r>
            <a:r>
              <a:rPr lang="en-US" b="1" dirty="0" err="1"/>
              <a:t>System.out.println</a:t>
            </a:r>
            <a:r>
              <a:rPr lang="en-US" b="1" dirty="0"/>
              <a:t>("Arithmetic Exception occurs");  </a:t>
            </a:r>
          </a:p>
          <a:p>
            <a:pPr>
              <a:buNone/>
            </a:pPr>
            <a:r>
              <a:rPr lang="en-US" b="1" dirty="0"/>
              <a:t>                  }    </a:t>
            </a:r>
          </a:p>
          <a:p>
            <a:pPr>
              <a:buNone/>
            </a:pPr>
            <a:r>
              <a:rPr lang="en-US" b="1" dirty="0"/>
              <a:t>               catch(</a:t>
            </a:r>
            <a:r>
              <a:rPr lang="en-US" b="1" dirty="0" err="1"/>
              <a:t>ArrayIndexOutOfBoundsException</a:t>
            </a:r>
            <a:r>
              <a:rPr lang="en-US" b="1" dirty="0"/>
              <a:t> e)  </a:t>
            </a:r>
          </a:p>
          <a:p>
            <a:pPr>
              <a:buNone/>
            </a:pPr>
            <a:r>
              <a:rPr lang="en-US" b="1" dirty="0"/>
              <a:t>                  {  </a:t>
            </a:r>
          </a:p>
          <a:p>
            <a:pPr>
              <a:buNone/>
            </a:pPr>
            <a:r>
              <a:rPr lang="en-US" b="1" dirty="0"/>
              <a:t>                   </a:t>
            </a:r>
            <a:r>
              <a:rPr lang="en-US" b="1" dirty="0" err="1"/>
              <a:t>System.out.println</a:t>
            </a:r>
            <a:r>
              <a:rPr lang="en-US" b="1" dirty="0"/>
              <a:t>("</a:t>
            </a:r>
            <a:r>
              <a:rPr lang="en-US" b="1" dirty="0" err="1"/>
              <a:t>ArrayIndexOutOfBounds</a:t>
            </a:r>
            <a:r>
              <a:rPr lang="en-US" b="1" dirty="0"/>
              <a:t> Exception occurs");  </a:t>
            </a:r>
          </a:p>
          <a:p>
            <a:pPr>
              <a:buNone/>
            </a:pPr>
            <a:r>
              <a:rPr lang="en-US" b="1" dirty="0"/>
              <a:t>                  }    </a:t>
            </a:r>
          </a:p>
          <a:p>
            <a:pPr>
              <a:buNone/>
            </a:pPr>
            <a:r>
              <a:rPr lang="en-US" b="1" dirty="0"/>
              <a:t>               catch(Exception e)  </a:t>
            </a:r>
          </a:p>
          <a:p>
            <a:pPr>
              <a:buNone/>
            </a:pPr>
            <a:r>
              <a:rPr lang="en-US" b="1" dirty="0"/>
              <a:t>                  {  </a:t>
            </a:r>
          </a:p>
          <a:p>
            <a:pPr>
              <a:buNone/>
            </a:pPr>
            <a:r>
              <a:rPr lang="en-US" b="1" dirty="0"/>
              <a:t>                   </a:t>
            </a:r>
            <a:r>
              <a:rPr lang="en-US" b="1" dirty="0" err="1"/>
              <a:t>System.out.println</a:t>
            </a:r>
            <a:r>
              <a:rPr lang="en-US" b="1" dirty="0"/>
              <a:t>("Parent Exception occurs");  </a:t>
            </a:r>
          </a:p>
          <a:p>
            <a:pPr>
              <a:buNone/>
            </a:pPr>
            <a:r>
              <a:rPr lang="en-US" b="1" dirty="0"/>
              <a:t>                  }             </a:t>
            </a:r>
          </a:p>
          <a:p>
            <a:pPr>
              <a:buNone/>
            </a:pPr>
            <a:r>
              <a:rPr lang="en-US" b="1" dirty="0"/>
              <a:t>               </a:t>
            </a:r>
            <a:r>
              <a:rPr lang="en-US" b="1" dirty="0" err="1"/>
              <a:t>System.out.println</a:t>
            </a:r>
            <a:r>
              <a:rPr lang="en-US" b="1" dirty="0"/>
              <a:t>("rest of the code");    </a:t>
            </a:r>
          </a:p>
          <a:p>
            <a:pPr>
              <a:buNone/>
            </a:pPr>
            <a:r>
              <a:rPr lang="en-US" b="1" dirty="0"/>
              <a:t>    }  </a:t>
            </a:r>
          </a:p>
          <a:p>
            <a:pPr>
              <a:buNone/>
            </a:pPr>
            <a:r>
              <a:rPr lang="en-US" b="1" dirty="0"/>
              <a:t>}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000792"/>
          </a:xfrm>
        </p:spPr>
        <p:txBody>
          <a:bodyPr>
            <a:normAutofit fontScale="47500" lnSpcReduction="20000"/>
          </a:bodyPr>
          <a:lstStyle/>
          <a:p>
            <a:pPr>
              <a:buNone/>
            </a:pPr>
            <a:r>
              <a:rPr lang="en-US" b="1" dirty="0"/>
              <a:t>public class MultipleCatchBlock4 {  </a:t>
            </a:r>
          </a:p>
          <a:p>
            <a:pPr>
              <a:buNone/>
            </a:pPr>
            <a:r>
              <a:rPr lang="en-US" b="1" dirty="0"/>
              <a:t>  </a:t>
            </a:r>
          </a:p>
          <a:p>
            <a:pPr>
              <a:buNone/>
            </a:pPr>
            <a:r>
              <a:rPr lang="en-US" b="1" dirty="0"/>
              <a:t>    public static void main(String[] </a:t>
            </a:r>
            <a:r>
              <a:rPr lang="en-US" b="1" dirty="0" err="1"/>
              <a:t>args</a:t>
            </a:r>
            <a:r>
              <a:rPr lang="en-US" b="1" dirty="0"/>
              <a:t>) {  </a:t>
            </a:r>
          </a:p>
          <a:p>
            <a:pPr>
              <a:buNone/>
            </a:pPr>
            <a:r>
              <a:rPr lang="en-US" b="1" dirty="0"/>
              <a:t>          </a:t>
            </a:r>
          </a:p>
          <a:p>
            <a:pPr>
              <a:buNone/>
            </a:pPr>
            <a:r>
              <a:rPr lang="en-US" b="1" dirty="0"/>
              <a:t>           try{    </a:t>
            </a:r>
          </a:p>
          <a:p>
            <a:pPr>
              <a:buNone/>
            </a:pPr>
            <a:r>
              <a:rPr lang="en-US" b="1" dirty="0"/>
              <a:t>                String s=null;  </a:t>
            </a:r>
          </a:p>
          <a:p>
            <a:pPr>
              <a:buNone/>
            </a:pPr>
            <a:r>
              <a:rPr lang="en-US" b="1" dirty="0"/>
              <a:t>                </a:t>
            </a:r>
            <a:r>
              <a:rPr lang="en-US" b="1" dirty="0" err="1"/>
              <a:t>System.out.println</a:t>
            </a:r>
            <a:r>
              <a:rPr lang="en-US" b="1" dirty="0"/>
              <a:t>(</a:t>
            </a:r>
            <a:r>
              <a:rPr lang="en-US" b="1" dirty="0" err="1"/>
              <a:t>s.length</a:t>
            </a:r>
            <a:r>
              <a:rPr lang="en-US" b="1" dirty="0"/>
              <a:t>());  </a:t>
            </a:r>
          </a:p>
          <a:p>
            <a:pPr>
              <a:buNone/>
            </a:pPr>
            <a:r>
              <a:rPr lang="en-US" b="1" dirty="0"/>
              <a:t>               }    </a:t>
            </a:r>
          </a:p>
          <a:p>
            <a:pPr>
              <a:buNone/>
            </a:pPr>
            <a:r>
              <a:rPr lang="en-US" b="1" dirty="0"/>
              <a:t>               catch(</a:t>
            </a:r>
            <a:r>
              <a:rPr lang="en-US" b="1" dirty="0" err="1"/>
              <a:t>ArithmeticException</a:t>
            </a:r>
            <a:r>
              <a:rPr lang="en-US" b="1" dirty="0"/>
              <a:t> e)  </a:t>
            </a:r>
          </a:p>
          <a:p>
            <a:pPr>
              <a:buNone/>
            </a:pPr>
            <a:r>
              <a:rPr lang="en-US" b="1" dirty="0"/>
              <a:t>                  {  </a:t>
            </a:r>
          </a:p>
          <a:p>
            <a:pPr>
              <a:buNone/>
            </a:pPr>
            <a:r>
              <a:rPr lang="en-US" b="1" dirty="0"/>
              <a:t>                   </a:t>
            </a:r>
            <a:r>
              <a:rPr lang="en-US" b="1" dirty="0" err="1"/>
              <a:t>System.out.println</a:t>
            </a:r>
            <a:r>
              <a:rPr lang="en-US" b="1" dirty="0"/>
              <a:t>("Arithmetic Exception occurs");  </a:t>
            </a:r>
          </a:p>
          <a:p>
            <a:pPr>
              <a:buNone/>
            </a:pPr>
            <a:r>
              <a:rPr lang="en-US" b="1" dirty="0"/>
              <a:t>                  }    </a:t>
            </a:r>
          </a:p>
          <a:p>
            <a:pPr>
              <a:buNone/>
            </a:pPr>
            <a:r>
              <a:rPr lang="en-US" b="1" dirty="0"/>
              <a:t>               catch(</a:t>
            </a:r>
            <a:r>
              <a:rPr lang="en-US" b="1" dirty="0" err="1"/>
              <a:t>ArrayIndexOutOfBoundsException</a:t>
            </a:r>
            <a:r>
              <a:rPr lang="en-US" b="1" dirty="0"/>
              <a:t> e)  </a:t>
            </a:r>
          </a:p>
          <a:p>
            <a:pPr>
              <a:buNone/>
            </a:pPr>
            <a:r>
              <a:rPr lang="en-US" b="1" dirty="0"/>
              <a:t>                  {  </a:t>
            </a:r>
          </a:p>
          <a:p>
            <a:pPr>
              <a:buNone/>
            </a:pPr>
            <a:r>
              <a:rPr lang="en-US" b="1" dirty="0"/>
              <a:t>                   </a:t>
            </a:r>
            <a:r>
              <a:rPr lang="en-US" b="1" dirty="0" err="1"/>
              <a:t>System.out.println</a:t>
            </a:r>
            <a:r>
              <a:rPr lang="en-US" b="1" dirty="0"/>
              <a:t>("</a:t>
            </a:r>
            <a:r>
              <a:rPr lang="en-US" b="1" dirty="0" err="1"/>
              <a:t>ArrayIndexOutOfBounds</a:t>
            </a:r>
            <a:r>
              <a:rPr lang="en-US" b="1" dirty="0"/>
              <a:t> Exception occurs");  </a:t>
            </a:r>
          </a:p>
          <a:p>
            <a:pPr>
              <a:buNone/>
            </a:pPr>
            <a:r>
              <a:rPr lang="en-US" b="1" dirty="0"/>
              <a:t>                  }    </a:t>
            </a:r>
          </a:p>
          <a:p>
            <a:pPr>
              <a:buNone/>
            </a:pPr>
            <a:r>
              <a:rPr lang="en-US" b="1" dirty="0"/>
              <a:t>               catch(Exception e)  </a:t>
            </a:r>
          </a:p>
          <a:p>
            <a:pPr>
              <a:buNone/>
            </a:pPr>
            <a:r>
              <a:rPr lang="en-US" b="1" dirty="0"/>
              <a:t>                  {  </a:t>
            </a:r>
          </a:p>
          <a:p>
            <a:pPr>
              <a:buNone/>
            </a:pPr>
            <a:r>
              <a:rPr lang="en-US" b="1" dirty="0"/>
              <a:t>                   </a:t>
            </a:r>
            <a:r>
              <a:rPr lang="en-US" b="1" dirty="0" err="1"/>
              <a:t>System.out.println</a:t>
            </a:r>
            <a:r>
              <a:rPr lang="en-US" b="1" dirty="0"/>
              <a:t>("Parent Exception occurs");  </a:t>
            </a:r>
          </a:p>
          <a:p>
            <a:pPr>
              <a:buNone/>
            </a:pPr>
            <a:r>
              <a:rPr lang="en-US" b="1" dirty="0"/>
              <a:t>                  }             </a:t>
            </a:r>
          </a:p>
          <a:p>
            <a:pPr>
              <a:buNone/>
            </a:pPr>
            <a:r>
              <a:rPr lang="en-US" b="1" dirty="0"/>
              <a:t>               </a:t>
            </a:r>
            <a:r>
              <a:rPr lang="en-US" b="1" dirty="0" err="1"/>
              <a:t>System.out.println</a:t>
            </a:r>
            <a:r>
              <a:rPr lang="en-US" b="1" dirty="0"/>
              <a:t>("rest of the code");    </a:t>
            </a:r>
          </a:p>
          <a:p>
            <a:pPr>
              <a:buNone/>
            </a:pPr>
            <a:r>
              <a:rPr lang="en-US" b="1" dirty="0"/>
              <a:t>    }  </a:t>
            </a:r>
          </a:p>
          <a:p>
            <a:pPr>
              <a:buNone/>
            </a:pPr>
            <a:r>
              <a:rPr lang="en-US" b="1" dirty="0"/>
              <a:t>}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857916"/>
          </a:xfrm>
        </p:spPr>
        <p:txBody>
          <a:bodyPr>
            <a:normAutofit fontScale="77500" lnSpcReduction="20000"/>
          </a:bodyPr>
          <a:lstStyle/>
          <a:p>
            <a:pPr>
              <a:buNone/>
            </a:pPr>
            <a:r>
              <a:rPr lang="en-US" b="1" dirty="0"/>
              <a:t>class</a:t>
            </a:r>
            <a:r>
              <a:rPr lang="en-US" dirty="0"/>
              <a:t> MultipleCatchBlock5{    </a:t>
            </a:r>
          </a:p>
          <a:p>
            <a:pPr>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a:t>
            </a:r>
            <a:r>
              <a:rPr lang="en-US" b="1" dirty="0"/>
              <a:t>try</a:t>
            </a:r>
            <a:r>
              <a:rPr lang="en-US" dirty="0"/>
              <a:t>{    </a:t>
            </a:r>
          </a:p>
          <a:p>
            <a:pPr>
              <a:buNone/>
            </a:pPr>
            <a:r>
              <a:rPr lang="en-US" dirty="0"/>
              <a:t>    </a:t>
            </a:r>
            <a:r>
              <a:rPr lang="en-US" b="1" dirty="0" err="1"/>
              <a:t>int</a:t>
            </a:r>
            <a:r>
              <a:rPr lang="en-US" dirty="0"/>
              <a:t> a[]=</a:t>
            </a:r>
            <a:r>
              <a:rPr lang="en-US" b="1" dirty="0"/>
              <a:t>new</a:t>
            </a:r>
            <a:r>
              <a:rPr lang="en-US" dirty="0"/>
              <a:t> </a:t>
            </a:r>
            <a:r>
              <a:rPr lang="en-US" b="1" dirty="0" err="1"/>
              <a:t>int</a:t>
            </a:r>
            <a:r>
              <a:rPr lang="en-US" dirty="0"/>
              <a:t>[5];    </a:t>
            </a:r>
          </a:p>
          <a:p>
            <a:pPr>
              <a:buNone/>
            </a:pPr>
            <a:r>
              <a:rPr lang="en-US" dirty="0"/>
              <a:t>    a[5]=30/0;    </a:t>
            </a:r>
          </a:p>
          <a:p>
            <a:pPr>
              <a:buNone/>
            </a:pPr>
            <a:r>
              <a:rPr lang="en-US" dirty="0"/>
              <a:t>   }    </a:t>
            </a:r>
          </a:p>
          <a:p>
            <a:pPr>
              <a:buNone/>
            </a:pPr>
            <a:r>
              <a:rPr lang="en-US" dirty="0"/>
              <a:t>   </a:t>
            </a:r>
            <a:r>
              <a:rPr lang="en-US" b="1" dirty="0"/>
              <a:t>catch</a:t>
            </a:r>
            <a:r>
              <a:rPr lang="en-US" dirty="0"/>
              <a:t>(Exception e){</a:t>
            </a:r>
            <a:r>
              <a:rPr lang="en-US" dirty="0" err="1"/>
              <a:t>System.out.println</a:t>
            </a:r>
            <a:r>
              <a:rPr lang="en-US" dirty="0"/>
              <a:t>("common task completed");}    </a:t>
            </a:r>
          </a:p>
          <a:p>
            <a:pPr>
              <a:buNone/>
            </a:pPr>
            <a:r>
              <a:rPr lang="en-US" dirty="0"/>
              <a:t>   </a:t>
            </a:r>
            <a:r>
              <a:rPr lang="en-US" b="1" dirty="0"/>
              <a:t>catch</a:t>
            </a:r>
            <a:r>
              <a:rPr lang="en-US" dirty="0"/>
              <a:t>(</a:t>
            </a:r>
            <a:r>
              <a:rPr lang="en-US" dirty="0" err="1"/>
              <a:t>ArithmeticException</a:t>
            </a:r>
            <a:r>
              <a:rPr lang="en-US" dirty="0"/>
              <a:t> e){</a:t>
            </a:r>
            <a:r>
              <a:rPr lang="en-US" dirty="0" err="1"/>
              <a:t>System.out.println</a:t>
            </a:r>
            <a:r>
              <a:rPr lang="en-US" dirty="0"/>
              <a:t>("task1 is completed");}    </a:t>
            </a:r>
          </a:p>
          <a:p>
            <a:pPr>
              <a:buNone/>
            </a:pPr>
            <a:r>
              <a:rPr lang="en-US" dirty="0"/>
              <a:t>   </a:t>
            </a:r>
            <a:r>
              <a:rPr lang="en-US" b="1" dirty="0"/>
              <a:t>catch</a:t>
            </a:r>
            <a:r>
              <a:rPr lang="en-US" dirty="0"/>
              <a:t>(</a:t>
            </a:r>
            <a:r>
              <a:rPr lang="en-US" dirty="0" err="1"/>
              <a:t>ArrayIndexOutOfBoundsException</a:t>
            </a:r>
            <a:r>
              <a:rPr lang="en-US" dirty="0"/>
              <a:t> e){</a:t>
            </a:r>
            <a:r>
              <a:rPr lang="en-US" dirty="0" err="1"/>
              <a:t>System.out.println</a:t>
            </a:r>
            <a:r>
              <a:rPr lang="en-US" dirty="0"/>
              <a:t>("task 2 completed");}    </a:t>
            </a:r>
          </a:p>
          <a:p>
            <a:pPr>
              <a:buNone/>
            </a:pPr>
            <a:r>
              <a:rPr lang="en-US" dirty="0"/>
              <a:t>   </a:t>
            </a:r>
            <a:r>
              <a:rPr lang="en-US" dirty="0" err="1"/>
              <a:t>System.out.println</a:t>
            </a:r>
            <a:r>
              <a:rPr lang="en-US" dirty="0"/>
              <a:t>("rest of the code...");    </a:t>
            </a:r>
          </a:p>
          <a:p>
            <a:pPr>
              <a:buNone/>
            </a:pPr>
            <a:r>
              <a:rPr lang="en-US" dirty="0"/>
              <a:t> }    </a:t>
            </a:r>
          </a:p>
          <a:p>
            <a:pPr>
              <a:buNone/>
            </a:pPr>
            <a:r>
              <a:rPr lang="en-US" dirty="0"/>
              <a: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Exception</a:t>
            </a:r>
            <a:endParaRPr lang="en-US" dirty="0"/>
          </a:p>
        </p:txBody>
      </p:sp>
      <p:sp>
        <p:nvSpPr>
          <p:cNvPr id="3" name="Content Placeholder 2"/>
          <p:cNvSpPr>
            <a:spLocks noGrp="1"/>
          </p:cNvSpPr>
          <p:nvPr>
            <p:ph idx="1"/>
          </p:nvPr>
        </p:nvSpPr>
        <p:spPr/>
        <p:txBody>
          <a:bodyPr/>
          <a:lstStyle/>
          <a:p>
            <a:r>
              <a:rPr lang="en-US" dirty="0"/>
              <a:t>The </a:t>
            </a:r>
            <a:r>
              <a:rPr lang="en-US" b="1" dirty="0"/>
              <a:t>Exception Handling in Java</a:t>
            </a:r>
            <a:r>
              <a:rPr lang="en-US" dirty="0"/>
              <a:t> is one of the powerful </a:t>
            </a:r>
            <a:r>
              <a:rPr lang="en-US" i="1" dirty="0"/>
              <a:t>mechanism to handle the runtime errors</a:t>
            </a:r>
            <a:r>
              <a:rPr lang="en-US" dirty="0"/>
              <a:t> so that normal flow of the application can be </a:t>
            </a:r>
            <a:r>
              <a:rPr lang="en-US" dirty="0" smtClean="0"/>
              <a:t>maintained.</a:t>
            </a:r>
          </a:p>
          <a:p>
            <a:r>
              <a:rPr lang="en-US" dirty="0"/>
              <a:t>An exception is an unwanted or unexpected event, which occurs during the execution of a program </a:t>
            </a:r>
            <a:r>
              <a:rPr lang="en-US" dirty="0" smtClean="0"/>
              <a:t>i.e., </a:t>
            </a:r>
            <a:r>
              <a:rPr lang="en-US" dirty="0"/>
              <a:t>at run time, that disrupts the normal flow of the program’s instructions.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Nested try Statements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try statement can be nested. That is, a try statement can be inside the block of another try.</a:t>
            </a:r>
          </a:p>
          <a:p>
            <a:r>
              <a:rPr lang="en-US" dirty="0" smtClean="0"/>
              <a:t>Each time a try statement is entered, the context of that exception is pushed on the stack. </a:t>
            </a:r>
            <a:endParaRPr lang="en-US" dirty="0" smtClean="0"/>
          </a:p>
          <a:p>
            <a:r>
              <a:rPr lang="en-US" dirty="0" smtClean="0"/>
              <a:t>If an inner </a:t>
            </a:r>
            <a:r>
              <a:rPr lang="en-US" dirty="0" smtClean="0"/>
              <a:t>try statement does not have a catch handler for a particular exception, the stack </a:t>
            </a:r>
            <a:r>
              <a:rPr lang="en-US" dirty="0" smtClean="0"/>
              <a:t>is unwound </a:t>
            </a:r>
            <a:r>
              <a:rPr lang="en-US" dirty="0" smtClean="0"/>
              <a:t>and the next try statement’s catch handlers are inspected for a match. </a:t>
            </a:r>
            <a:endParaRPr lang="en-US" dirty="0" smtClean="0"/>
          </a:p>
          <a:p>
            <a:r>
              <a:rPr lang="en-US" dirty="0" smtClean="0"/>
              <a:t>This continues until </a:t>
            </a:r>
            <a:r>
              <a:rPr lang="en-US" dirty="0" smtClean="0"/>
              <a:t>one of the catch statements succeeds, or until all of the nested try statements are exhausted.</a:t>
            </a:r>
          </a:p>
          <a:p>
            <a:r>
              <a:rPr lang="en-US" dirty="0" smtClean="0"/>
              <a:t>If no catch statement matches, then the Java run-time system will handle the exception. </a:t>
            </a:r>
            <a:r>
              <a:rPr lang="en-US" dirty="0" smtClean="0"/>
              <a:t>Here is </a:t>
            </a:r>
            <a:r>
              <a:rPr lang="en-US" dirty="0" smtClean="0"/>
              <a:t>an example that uses nested try statements: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15106"/>
          </a:xfrm>
        </p:spPr>
        <p:txBody>
          <a:bodyPr>
            <a:noAutofit/>
          </a:bodyPr>
          <a:lstStyle/>
          <a:p>
            <a:pPr>
              <a:buNone/>
            </a:pPr>
            <a:r>
              <a:rPr lang="en-US" sz="1200" dirty="0" smtClean="0"/>
              <a:t>// An example of nested try statements.</a:t>
            </a:r>
          </a:p>
          <a:p>
            <a:pPr>
              <a:buNone/>
            </a:pPr>
            <a:r>
              <a:rPr lang="en-US" sz="1200" dirty="0" smtClean="0"/>
              <a:t>class </a:t>
            </a:r>
            <a:r>
              <a:rPr lang="en-US" sz="1200" dirty="0" err="1" smtClean="0"/>
              <a:t>NestTry</a:t>
            </a:r>
            <a:r>
              <a:rPr lang="en-US" sz="1200" dirty="0" smtClean="0"/>
              <a:t> {</a:t>
            </a:r>
          </a:p>
          <a:p>
            <a:pPr>
              <a:buNone/>
            </a:pPr>
            <a:r>
              <a:rPr lang="en-US" sz="1200" dirty="0" smtClean="0"/>
              <a:t>public static void main(String </a:t>
            </a:r>
            <a:r>
              <a:rPr lang="en-US" sz="1200" dirty="0" err="1" smtClean="0"/>
              <a:t>args</a:t>
            </a:r>
            <a:r>
              <a:rPr lang="en-US" sz="1200" dirty="0" smtClean="0"/>
              <a:t>[]) {</a:t>
            </a:r>
          </a:p>
          <a:p>
            <a:pPr>
              <a:buNone/>
            </a:pPr>
            <a:r>
              <a:rPr lang="en-US" sz="1200" dirty="0" smtClean="0"/>
              <a:t>try {</a:t>
            </a:r>
          </a:p>
          <a:p>
            <a:pPr>
              <a:buNone/>
            </a:pPr>
            <a:r>
              <a:rPr lang="en-US" sz="1200" dirty="0" err="1" smtClean="0"/>
              <a:t>int</a:t>
            </a:r>
            <a:r>
              <a:rPr lang="en-US" sz="1200" dirty="0" smtClean="0"/>
              <a:t> a = </a:t>
            </a:r>
            <a:r>
              <a:rPr lang="en-US" sz="1200" dirty="0" err="1" smtClean="0"/>
              <a:t>args.length</a:t>
            </a:r>
            <a:r>
              <a:rPr lang="en-US" sz="1200" dirty="0" smtClean="0"/>
              <a:t>;</a:t>
            </a:r>
          </a:p>
          <a:p>
            <a:pPr>
              <a:buNone/>
            </a:pPr>
            <a:r>
              <a:rPr lang="en-US" sz="1200" dirty="0" smtClean="0"/>
              <a:t>/* If no command-line </a:t>
            </a:r>
            <a:r>
              <a:rPr lang="en-US" sz="1200" dirty="0" err="1" smtClean="0"/>
              <a:t>args</a:t>
            </a:r>
            <a:r>
              <a:rPr lang="en-US" sz="1200" dirty="0" smtClean="0"/>
              <a:t> are present,</a:t>
            </a:r>
          </a:p>
          <a:p>
            <a:pPr>
              <a:buNone/>
            </a:pPr>
            <a:r>
              <a:rPr lang="en-US" sz="1200" dirty="0" smtClean="0"/>
              <a:t>the following statement will generate</a:t>
            </a:r>
          </a:p>
          <a:p>
            <a:pPr>
              <a:buNone/>
            </a:pPr>
            <a:r>
              <a:rPr lang="en-US" sz="1200" dirty="0" smtClean="0"/>
              <a:t>a divide-by-zero exception. */</a:t>
            </a:r>
          </a:p>
          <a:p>
            <a:pPr>
              <a:buNone/>
            </a:pPr>
            <a:r>
              <a:rPr lang="en-US" sz="1200" dirty="0" err="1" smtClean="0"/>
              <a:t>int</a:t>
            </a:r>
            <a:r>
              <a:rPr lang="en-US" sz="1200" dirty="0" smtClean="0"/>
              <a:t> b = 42 / a;</a:t>
            </a:r>
          </a:p>
          <a:p>
            <a:pPr>
              <a:buNone/>
            </a:pPr>
            <a:r>
              <a:rPr lang="en-US" sz="1200" dirty="0" err="1" smtClean="0"/>
              <a:t>System.out.println</a:t>
            </a:r>
            <a:r>
              <a:rPr lang="en-US" sz="1200" dirty="0" smtClean="0"/>
              <a:t>("a = " + a);</a:t>
            </a:r>
          </a:p>
          <a:p>
            <a:pPr>
              <a:buNone/>
            </a:pPr>
            <a:r>
              <a:rPr lang="en-US" sz="1200" dirty="0" smtClean="0"/>
              <a:t>try { // nested try block</a:t>
            </a:r>
          </a:p>
          <a:p>
            <a:pPr>
              <a:buNone/>
            </a:pPr>
            <a:r>
              <a:rPr lang="en-US" sz="1200" dirty="0" smtClean="0"/>
              <a:t>/* If one command-line </a:t>
            </a:r>
            <a:r>
              <a:rPr lang="en-US" sz="1200" dirty="0" err="1" smtClean="0"/>
              <a:t>arg</a:t>
            </a:r>
            <a:r>
              <a:rPr lang="en-US" sz="1200" dirty="0" smtClean="0"/>
              <a:t> is used,</a:t>
            </a:r>
          </a:p>
          <a:p>
            <a:pPr>
              <a:buNone/>
            </a:pPr>
            <a:r>
              <a:rPr lang="en-US" sz="1200" dirty="0" smtClean="0"/>
              <a:t>then a divide-by-zero exception</a:t>
            </a:r>
          </a:p>
          <a:p>
            <a:pPr>
              <a:buNone/>
            </a:pPr>
            <a:r>
              <a:rPr lang="en-US" sz="1200" dirty="0" smtClean="0"/>
              <a:t>will be generated by the following code. */</a:t>
            </a:r>
          </a:p>
          <a:p>
            <a:pPr>
              <a:buNone/>
            </a:pPr>
            <a:r>
              <a:rPr lang="en-US" sz="1200" dirty="0" smtClean="0"/>
              <a:t>if(a==1) a = a/(a-a); // division by zero</a:t>
            </a:r>
          </a:p>
          <a:p>
            <a:pPr>
              <a:buNone/>
            </a:pPr>
            <a:r>
              <a:rPr lang="en-US" sz="1200" dirty="0" smtClean="0"/>
              <a:t>/* If two command-line </a:t>
            </a:r>
            <a:r>
              <a:rPr lang="en-US" sz="1200" dirty="0" err="1" smtClean="0"/>
              <a:t>args</a:t>
            </a:r>
            <a:r>
              <a:rPr lang="en-US" sz="1200" dirty="0" smtClean="0"/>
              <a:t> are used,</a:t>
            </a:r>
          </a:p>
          <a:p>
            <a:pPr>
              <a:buNone/>
            </a:pPr>
            <a:r>
              <a:rPr lang="en-US" sz="1200" dirty="0" smtClean="0"/>
              <a:t>then generate an out-of-bounds exception. */</a:t>
            </a:r>
          </a:p>
          <a:p>
            <a:pPr>
              <a:buNone/>
            </a:pPr>
            <a:r>
              <a:rPr lang="en-US" sz="1200" dirty="0" smtClean="0"/>
              <a:t>if(a==2) {</a:t>
            </a:r>
          </a:p>
          <a:p>
            <a:pPr>
              <a:buNone/>
            </a:pPr>
            <a:r>
              <a:rPr lang="en-US" sz="1200" dirty="0" err="1" smtClean="0"/>
              <a:t>int</a:t>
            </a:r>
            <a:r>
              <a:rPr lang="en-US" sz="1200" dirty="0" smtClean="0"/>
              <a:t> c[] = { 1 </a:t>
            </a:r>
            <a:r>
              <a:rPr lang="en-US" sz="1200" dirty="0" smtClean="0"/>
              <a:t>};</a:t>
            </a:r>
          </a:p>
          <a:p>
            <a:pPr>
              <a:buNone/>
            </a:pPr>
            <a:r>
              <a:rPr lang="en-US" sz="1200" dirty="0" smtClean="0"/>
              <a:t>c[42] = 99; // generate an out-of-bounds exception</a:t>
            </a:r>
          </a:p>
          <a:p>
            <a:pPr>
              <a:buNone/>
            </a:pPr>
            <a:r>
              <a:rPr lang="en-US" sz="1200" dirty="0" smtClean="0"/>
              <a:t>}</a:t>
            </a:r>
          </a:p>
          <a:p>
            <a:pPr>
              <a:buNone/>
            </a:pPr>
            <a:r>
              <a:rPr lang="en-US" sz="1200" dirty="0" smtClean="0"/>
              <a:t>} catch(</a:t>
            </a:r>
            <a:r>
              <a:rPr lang="en-US" sz="1200" dirty="0" err="1" smtClean="0"/>
              <a:t>ArrayIndexOutOfBoundsException</a:t>
            </a:r>
            <a:r>
              <a:rPr lang="en-US" sz="1200" dirty="0" smtClean="0"/>
              <a:t> e) {</a:t>
            </a:r>
          </a:p>
          <a:p>
            <a:pPr>
              <a:buNone/>
            </a:pPr>
            <a:r>
              <a:rPr lang="en-US" sz="1200" dirty="0" err="1" smtClean="0"/>
              <a:t>System.out.println</a:t>
            </a:r>
            <a:r>
              <a:rPr lang="en-US" sz="1200" dirty="0" smtClean="0"/>
              <a:t>("Array index out-of-bounds: " + e);</a:t>
            </a:r>
          </a:p>
          <a:p>
            <a:pPr>
              <a:buNone/>
            </a:pPr>
            <a:r>
              <a:rPr lang="en-US" sz="1200" dirty="0" smtClean="0"/>
              <a:t>}</a:t>
            </a:r>
          </a:p>
          <a:p>
            <a:pPr>
              <a:buNone/>
            </a:pPr>
            <a:r>
              <a:rPr lang="en-US" sz="1200" dirty="0" smtClean="0"/>
              <a:t>} catch(</a:t>
            </a:r>
            <a:r>
              <a:rPr lang="en-US" sz="1200" dirty="0" err="1" smtClean="0"/>
              <a:t>ArithmeticException</a:t>
            </a:r>
            <a:r>
              <a:rPr lang="en-US" sz="1200" dirty="0" smtClean="0"/>
              <a:t> e) {</a:t>
            </a:r>
          </a:p>
          <a:p>
            <a:pPr>
              <a:buNone/>
            </a:pPr>
            <a:r>
              <a:rPr lang="en-US" sz="1200" dirty="0" err="1" smtClean="0"/>
              <a:t>System.out.println</a:t>
            </a:r>
            <a:r>
              <a:rPr lang="en-US" sz="1200" dirty="0" smtClean="0"/>
              <a:t>("Divide by 0: " + e);</a:t>
            </a:r>
          </a:p>
          <a:p>
            <a:pPr>
              <a:buNone/>
            </a:pPr>
            <a:r>
              <a:rPr lang="en-US" sz="1200" dirty="0" smtClean="0"/>
              <a:t>}</a:t>
            </a:r>
          </a:p>
          <a:p>
            <a:pPr>
              <a:buNone/>
            </a:pPr>
            <a:r>
              <a:rPr lang="en-US" sz="1200" dirty="0" smtClean="0"/>
              <a:t>}</a:t>
            </a:r>
          </a:p>
          <a:p>
            <a:pPr>
              <a:buNone/>
            </a:pPr>
            <a:r>
              <a:rPr lang="en-US" sz="1200" dirty="0" smtClean="0"/>
              <a:t>}</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printStackTrace</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printStackTrace</a:t>
            </a:r>
            <a:r>
              <a:rPr lang="en-US" dirty="0" smtClean="0"/>
              <a:t>() method in </a:t>
            </a:r>
            <a:r>
              <a:rPr lang="en-US" b="1" dirty="0" smtClean="0"/>
              <a:t>Java</a:t>
            </a:r>
            <a:r>
              <a:rPr lang="en-US" dirty="0" smtClean="0"/>
              <a:t> is a tool used to handle exceptions and errors. It is a method of Java's </a:t>
            </a:r>
            <a:r>
              <a:rPr lang="en-US" dirty="0" err="1" smtClean="0"/>
              <a:t>throwable</a:t>
            </a:r>
            <a:r>
              <a:rPr lang="en-US" dirty="0" smtClean="0"/>
              <a:t> class which prints the </a:t>
            </a:r>
            <a:r>
              <a:rPr lang="en-US" dirty="0" err="1" smtClean="0"/>
              <a:t>throwable</a:t>
            </a:r>
            <a:r>
              <a:rPr lang="en-US" dirty="0" smtClean="0"/>
              <a:t> along with other details like the line number and class name where the exception occurred. </a:t>
            </a:r>
            <a:r>
              <a:rPr lang="en-US" dirty="0" err="1" smtClean="0"/>
              <a:t>printStackTrace</a:t>
            </a:r>
            <a:r>
              <a:rPr lang="en-US" dirty="0" smtClean="0"/>
              <a:t>() is very useful in diagnosing exceptions.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57224" y="357166"/>
            <a:ext cx="7524413" cy="45259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857224" y="4857760"/>
            <a:ext cx="7500990" cy="10001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500166" y="6072206"/>
            <a:ext cx="6067425" cy="314325"/>
          </a:xfrm>
          <a:prstGeom prst="rect">
            <a:avLst/>
          </a:prstGeom>
          <a:noFill/>
          <a:ln w="9525">
            <a:noFill/>
            <a:miter lim="800000"/>
            <a:headEnd/>
            <a:tailEnd/>
          </a:ln>
          <a:effectLst/>
        </p:spPr>
      </p:pic>
      <p:sp>
        <p:nvSpPr>
          <p:cNvPr id="7" name="TextBox 6"/>
          <p:cNvSpPr txBox="1"/>
          <p:nvPr/>
        </p:nvSpPr>
        <p:spPr>
          <a:xfrm>
            <a:off x="3143240" y="0"/>
            <a:ext cx="4071966" cy="369332"/>
          </a:xfrm>
          <a:prstGeom prst="rect">
            <a:avLst/>
          </a:prstGeom>
          <a:noFill/>
        </p:spPr>
        <p:txBody>
          <a:bodyPr wrap="square" rtlCol="0">
            <a:spAutoFit/>
          </a:bodyPr>
          <a:lstStyle/>
          <a:p>
            <a:r>
              <a:rPr lang="en-IN" dirty="0" smtClean="0"/>
              <a:t>Built-in exceptions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500034" y="214290"/>
            <a:ext cx="8229600" cy="2663559"/>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428860" y="3071810"/>
            <a:ext cx="4343400" cy="314325"/>
          </a:xfrm>
          <a:prstGeom prst="rect">
            <a:avLst/>
          </a:prstGeom>
          <a:noFill/>
          <a:ln w="9525">
            <a:noFill/>
            <a:miter lim="800000"/>
            <a:headEnd/>
            <a:tailEnd/>
          </a:ln>
          <a:effectLst/>
        </p:spPr>
      </p:pic>
      <p:pic>
        <p:nvPicPr>
          <p:cNvPr id="6" name="Picture 5" descr="checked-2Bexception.png"/>
          <p:cNvPicPr>
            <a:picLocks noChangeAspect="1"/>
          </p:cNvPicPr>
          <p:nvPr/>
        </p:nvPicPr>
        <p:blipFill>
          <a:blip r:embed="rId4"/>
          <a:stretch>
            <a:fillRect/>
          </a:stretch>
        </p:blipFill>
        <p:spPr>
          <a:xfrm>
            <a:off x="1285852" y="3643314"/>
            <a:ext cx="6429420" cy="292895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throws</a:t>
            </a:r>
            <a:endParaRPr lang="en-US" dirty="0"/>
          </a:p>
        </p:txBody>
      </p:sp>
      <p:sp>
        <p:nvSpPr>
          <p:cNvPr id="3" name="Content Placeholder 2"/>
          <p:cNvSpPr>
            <a:spLocks noGrp="1"/>
          </p:cNvSpPr>
          <p:nvPr>
            <p:ph idx="1"/>
          </p:nvPr>
        </p:nvSpPr>
        <p:spPr/>
        <p:txBody>
          <a:bodyPr>
            <a:normAutofit lnSpcReduction="10000"/>
          </a:bodyPr>
          <a:lstStyle/>
          <a:p>
            <a:r>
              <a:rPr lang="en-US" dirty="0" smtClean="0"/>
              <a:t>throws is a keyword in Java which is used in the signature of method to indicate that this method might throw one of the listed type exceptions. The caller to these methods has to handle the </a:t>
            </a:r>
            <a:r>
              <a:rPr lang="en-US" dirty="0" smtClean="0"/>
              <a:t>exception </a:t>
            </a:r>
            <a:r>
              <a:rPr lang="en-US" dirty="0" smtClean="0"/>
              <a:t>using a try-catch block. </a:t>
            </a:r>
            <a:r>
              <a:rPr lang="en-US" dirty="0" smtClean="0"/>
              <a:t>..</a:t>
            </a:r>
          </a:p>
          <a:p>
            <a:r>
              <a:rPr lang="en-US" b="1" dirty="0" smtClean="0"/>
              <a:t>Syntax:</a:t>
            </a:r>
            <a:r>
              <a:rPr lang="en-US" dirty="0" smtClean="0"/>
              <a:t>  </a:t>
            </a:r>
            <a:r>
              <a:rPr lang="en-US" b="1" dirty="0" smtClean="0"/>
              <a:t>type </a:t>
            </a:r>
            <a:r>
              <a:rPr lang="en-US" b="1" dirty="0" err="1" smtClean="0"/>
              <a:t>method_name</a:t>
            </a:r>
            <a:r>
              <a:rPr lang="en-US" b="1" dirty="0" smtClean="0"/>
              <a:t>(parameters) throws </a:t>
            </a:r>
            <a:r>
              <a:rPr lang="en-US" b="1" dirty="0" err="1" smtClean="0"/>
              <a:t>exception_list</a:t>
            </a:r>
            <a:r>
              <a:rPr lang="en-US" dirty="0" smtClean="0"/>
              <a:t> </a:t>
            </a:r>
            <a:endParaRPr lang="en-US" dirty="0" smtClean="0"/>
          </a:p>
          <a:p>
            <a:r>
              <a:rPr lang="en-US" dirty="0" err="1" smtClean="0"/>
              <a:t>exception_list</a:t>
            </a:r>
            <a:r>
              <a:rPr lang="en-US" dirty="0" smtClean="0"/>
              <a:t> </a:t>
            </a:r>
            <a:r>
              <a:rPr lang="en-US" dirty="0" smtClean="0"/>
              <a:t>is a comma separated list of all the exceptions which a method might throw.</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smtClean="0"/>
              <a:t>In a program, if there is a chance of raising an exception then compiler always warn us about it and compulsorily we should handle that checked exception, Otherwise we will get compile time error saying </a:t>
            </a:r>
            <a:r>
              <a:rPr lang="en-US" b="1" dirty="0" smtClean="0"/>
              <a:t>unreported exception XXX must be caught or declared to be thrown</a:t>
            </a:r>
            <a:r>
              <a:rPr lang="en-US" dirty="0" smtClean="0"/>
              <a:t>. To prevent this compile time error we can handle the exception in two ways: </a:t>
            </a:r>
          </a:p>
          <a:p>
            <a:pPr fontAlgn="base"/>
            <a:r>
              <a:rPr lang="en-US" dirty="0" smtClean="0"/>
              <a:t>By using</a:t>
            </a:r>
            <a:r>
              <a:rPr lang="en-US" b="1" dirty="0" smtClean="0"/>
              <a:t> try catch</a:t>
            </a:r>
          </a:p>
          <a:p>
            <a:pPr fontAlgn="base"/>
            <a:r>
              <a:rPr lang="en-US" dirty="0" smtClean="0"/>
              <a:t>By using </a:t>
            </a:r>
            <a:r>
              <a:rPr lang="en-US" b="1" dirty="0" smtClean="0"/>
              <a:t>throws</a:t>
            </a:r>
            <a:r>
              <a:rPr lang="en-US" dirty="0" smtClean="0"/>
              <a:t> keyword</a:t>
            </a:r>
          </a:p>
          <a:p>
            <a:pPr fontAlgn="base"/>
            <a:r>
              <a:rPr lang="en-US" dirty="0" smtClean="0"/>
              <a:t>We can use throws keyword to delegate the responsibility of exception handling to the caller (It may be a method or JVM) then caller method is responsible to handle that exception.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throw</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throw keyword in Java is used to explicitly throw an exception from a method or any block of code. We can throw either checked or unchecked exception. The throw keyword is mainly used to </a:t>
            </a:r>
            <a:r>
              <a:rPr lang="en-US" dirty="0" smtClean="0"/>
              <a:t>throw </a:t>
            </a:r>
            <a:r>
              <a:rPr lang="en-US" dirty="0" smtClean="0"/>
              <a:t>custom exceptions. </a:t>
            </a:r>
            <a:endParaRPr lang="en-US" dirty="0" smtClean="0"/>
          </a:p>
          <a:p>
            <a:r>
              <a:rPr lang="en-US" b="1" dirty="0" smtClean="0"/>
              <a:t>throw </a:t>
            </a:r>
            <a:r>
              <a:rPr lang="en-US" b="1" i="1" dirty="0" smtClean="0"/>
              <a:t>Instance</a:t>
            </a:r>
            <a:r>
              <a:rPr lang="en-US" dirty="0" smtClean="0"/>
              <a:t> Example: </a:t>
            </a:r>
            <a:r>
              <a:rPr lang="en-US" b="1" dirty="0" smtClean="0"/>
              <a:t>throw new </a:t>
            </a:r>
            <a:r>
              <a:rPr lang="en-US" b="1" dirty="0" err="1" smtClean="0"/>
              <a:t>ArithmeticException</a:t>
            </a:r>
            <a:r>
              <a:rPr lang="en-US" b="1" dirty="0" smtClean="0"/>
              <a:t>("/ by zero</a:t>
            </a:r>
            <a:r>
              <a:rPr lang="en-US" b="1" dirty="0" smtClean="0"/>
              <a:t>");</a:t>
            </a:r>
          </a:p>
          <a:p>
            <a:r>
              <a:rPr lang="en-US" dirty="0" smtClean="0"/>
              <a:t>But this exception </a:t>
            </a:r>
            <a:r>
              <a:rPr lang="en-US" dirty="0" err="1" smtClean="0"/>
              <a:t>i.e</a:t>
            </a:r>
            <a:r>
              <a:rPr lang="en-US" dirty="0" smtClean="0"/>
              <a:t>, </a:t>
            </a:r>
            <a:r>
              <a:rPr lang="en-US" i="1" dirty="0" smtClean="0"/>
              <a:t>Instance</a:t>
            </a:r>
            <a:r>
              <a:rPr lang="en-US" dirty="0" smtClean="0"/>
              <a:t> must be of type </a:t>
            </a:r>
            <a:r>
              <a:rPr lang="en-US" b="1" dirty="0" err="1" smtClean="0"/>
              <a:t>Throwable</a:t>
            </a:r>
            <a:r>
              <a:rPr lang="en-US" dirty="0" smtClean="0"/>
              <a:t> or a subclass of </a:t>
            </a:r>
            <a:r>
              <a:rPr lang="en-US" b="1" dirty="0" err="1" smtClean="0"/>
              <a:t>Throwable</a:t>
            </a:r>
            <a:r>
              <a:rPr lang="en-US" dirty="0" smtClean="0"/>
              <a:t>. For example Exception is a sub-class of </a:t>
            </a:r>
            <a:r>
              <a:rPr lang="en-US" dirty="0" err="1" smtClean="0"/>
              <a:t>Throwable</a:t>
            </a:r>
            <a:r>
              <a:rPr lang="en-US" dirty="0" smtClean="0"/>
              <a:t> and user defined exceptions typically extend Exception class.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 flow of execution of the program stops immediately after the throw statement is executed and the nearest enclosing </a:t>
            </a:r>
            <a:r>
              <a:rPr lang="en-US" b="1" dirty="0" smtClean="0"/>
              <a:t>try</a:t>
            </a:r>
            <a:r>
              <a:rPr lang="en-US" dirty="0" smtClean="0"/>
              <a:t> block is checked to see </a:t>
            </a:r>
            <a:endParaRPr lang="en-US" dirty="0" smtClean="0"/>
          </a:p>
          <a:p>
            <a:r>
              <a:rPr lang="en-US" dirty="0" smtClean="0"/>
              <a:t>if </a:t>
            </a:r>
            <a:r>
              <a:rPr lang="en-US" dirty="0" smtClean="0"/>
              <a:t>it has a </a:t>
            </a:r>
            <a:r>
              <a:rPr lang="en-US" b="1" dirty="0" smtClean="0"/>
              <a:t>catch</a:t>
            </a:r>
            <a:r>
              <a:rPr lang="en-US" dirty="0" smtClean="0"/>
              <a:t> statement that matches the type of exception. </a:t>
            </a:r>
            <a:endParaRPr lang="en-US" dirty="0" smtClean="0"/>
          </a:p>
          <a:p>
            <a:r>
              <a:rPr lang="en-US" dirty="0" smtClean="0"/>
              <a:t>If </a:t>
            </a:r>
            <a:r>
              <a:rPr lang="en-US" dirty="0" smtClean="0"/>
              <a:t>it finds a match, controlled is transferred to that statement otherwise next enclosing </a:t>
            </a:r>
            <a:r>
              <a:rPr lang="en-US" b="1" dirty="0" smtClean="0"/>
              <a:t>try</a:t>
            </a:r>
            <a:r>
              <a:rPr lang="en-US" dirty="0" smtClean="0"/>
              <a:t> block is checked and so on. </a:t>
            </a:r>
            <a:endParaRPr lang="en-US" dirty="0" smtClean="0"/>
          </a:p>
          <a:p>
            <a:r>
              <a:rPr lang="en-US" dirty="0" smtClean="0"/>
              <a:t>If </a:t>
            </a:r>
            <a:r>
              <a:rPr lang="en-US" dirty="0" smtClean="0"/>
              <a:t>no matching</a:t>
            </a:r>
            <a:r>
              <a:rPr lang="en-US" b="1" dirty="0" smtClean="0"/>
              <a:t> catch </a:t>
            </a:r>
            <a:r>
              <a:rPr lang="en-US" dirty="0" smtClean="0"/>
              <a:t>is found then the default exception handler will halt the program</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Calibri" pitchFamily="34" charset="0"/>
              </a:rPr>
              <a:t/>
            </a:r>
            <a:br>
              <a:rPr lang="en-US" altLang="en-US" b="1" dirty="0" smtClean="0">
                <a:latin typeface="Calibri" pitchFamily="34" charset="0"/>
              </a:rPr>
            </a:br>
            <a:r>
              <a:rPr lang="en-US" altLang="en-US" b="1" dirty="0" smtClean="0">
                <a:latin typeface="Calibri" pitchFamily="34" charset="0"/>
              </a:rPr>
              <a:t>Custom </a:t>
            </a:r>
            <a:r>
              <a:rPr lang="en-US" altLang="en-US" b="1" dirty="0" smtClean="0">
                <a:latin typeface="Calibri" pitchFamily="34" charset="0"/>
              </a:rPr>
              <a:t>Exception</a:t>
            </a:r>
            <a:r>
              <a:rPr lang="en-IN" altLang="en-US" b="1" dirty="0" smtClean="0">
                <a:solidFill>
                  <a:srgbClr val="002060"/>
                </a:solidFill>
                <a:latin typeface="Calibri" pitchFamily="34" charset="0"/>
              </a:rPr>
              <a:t/>
            </a:r>
            <a:br>
              <a:rPr lang="en-IN" altLang="en-US" b="1" dirty="0" smtClean="0">
                <a:solidFill>
                  <a:srgbClr val="002060"/>
                </a:solidFill>
                <a:latin typeface="Calibri" pitchFamily="34" charset="0"/>
              </a:rPr>
            </a:br>
            <a:endParaRPr lang="en-US" dirty="0"/>
          </a:p>
        </p:txBody>
      </p:sp>
      <p:sp>
        <p:nvSpPr>
          <p:cNvPr id="3" name="Content Placeholder 2"/>
          <p:cNvSpPr>
            <a:spLocks noGrp="1"/>
          </p:cNvSpPr>
          <p:nvPr>
            <p:ph idx="1"/>
          </p:nvPr>
        </p:nvSpPr>
        <p:spPr/>
        <p:txBody>
          <a:bodyPr/>
          <a:lstStyle/>
          <a:p>
            <a:pPr marL="533400" indent="-533400" algn="just">
              <a:buFontTx/>
              <a:buChar char="•"/>
            </a:pPr>
            <a:r>
              <a:rPr lang="en-US" altLang="en-US" dirty="0" smtClean="0">
                <a:latin typeface="Calibri" pitchFamily="34" charset="0"/>
              </a:rPr>
              <a:t>It is also called as user defined exception. </a:t>
            </a:r>
          </a:p>
          <a:p>
            <a:pPr marL="533400" indent="-533400" algn="just">
              <a:buFontTx/>
              <a:buChar char="•"/>
            </a:pPr>
            <a:r>
              <a:rPr lang="en-US" altLang="en-US" dirty="0" smtClean="0">
                <a:latin typeface="Calibri" pitchFamily="34" charset="0"/>
              </a:rPr>
              <a:t> A programmer may create his/her own exception class by  extending the exception class and can customize the exception according to his/her needs. </a:t>
            </a:r>
          </a:p>
          <a:p>
            <a:pPr marL="533400" indent="-533400" algn="just">
              <a:buFontTx/>
              <a:buChar char="•"/>
            </a:pPr>
            <a:r>
              <a:rPr lang="en-US" altLang="en-US" dirty="0" smtClean="0">
                <a:latin typeface="Calibri" pitchFamily="34" charset="0"/>
              </a:rPr>
              <a:t>Using Java custom exception, the programmer can write their own exceptions and messages.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a:t>
            </a:r>
            <a:r>
              <a:rPr lang="en-US" b="1" dirty="0" err="1"/>
              <a:t>vs</a:t>
            </a:r>
            <a:r>
              <a:rPr lang="en-US" b="1" dirty="0"/>
              <a:t> Exception</a:t>
            </a:r>
            <a:endParaRPr lang="en-US" dirty="0"/>
          </a:p>
        </p:txBody>
      </p:sp>
      <p:sp>
        <p:nvSpPr>
          <p:cNvPr id="3" name="Content Placeholder 2"/>
          <p:cNvSpPr>
            <a:spLocks noGrp="1"/>
          </p:cNvSpPr>
          <p:nvPr>
            <p:ph idx="1"/>
          </p:nvPr>
        </p:nvSpPr>
        <p:spPr/>
        <p:txBody>
          <a:bodyPr>
            <a:normAutofit lnSpcReduction="10000"/>
          </a:bodyPr>
          <a:lstStyle/>
          <a:p>
            <a:r>
              <a:rPr lang="en-US" b="1" dirty="0"/>
              <a:t>Error: </a:t>
            </a:r>
            <a:r>
              <a:rPr lang="en-US" dirty="0"/>
              <a:t>An Error indicates serious problem that a reasonable application should not try to catch</a:t>
            </a:r>
            <a:r>
              <a:rPr lang="en-US" dirty="0" smtClean="0"/>
              <a:t>.</a:t>
            </a:r>
          </a:p>
          <a:p>
            <a:r>
              <a:rPr lang="en-US" b="1" dirty="0"/>
              <a:t>Exception: </a:t>
            </a:r>
            <a:r>
              <a:rPr lang="en-US" dirty="0"/>
              <a:t>Exception indicates conditions that a reasonable application might try to catch</a:t>
            </a:r>
            <a:r>
              <a:rPr lang="en-US" dirty="0" smtClean="0"/>
              <a:t>.</a:t>
            </a:r>
          </a:p>
          <a:p>
            <a:r>
              <a:rPr lang="en-US" dirty="0"/>
              <a:t>Exception Handling is a mechanism to handle runtime errors such as </a:t>
            </a:r>
            <a:r>
              <a:rPr lang="en-US" dirty="0" err="1"/>
              <a:t>ClassNotFoundException</a:t>
            </a:r>
            <a:r>
              <a:rPr lang="en-US" dirty="0"/>
              <a:t>, </a:t>
            </a:r>
            <a:r>
              <a:rPr lang="en-US" dirty="0" err="1"/>
              <a:t>IOException</a:t>
            </a:r>
            <a:r>
              <a:rPr lang="en-US" dirty="0"/>
              <a:t>, </a:t>
            </a:r>
            <a:r>
              <a:rPr lang="en-US" dirty="0" err="1"/>
              <a:t>SQLException</a:t>
            </a:r>
            <a:r>
              <a:rPr lang="en-US" dirty="0"/>
              <a:t>, </a:t>
            </a:r>
            <a:r>
              <a:rPr lang="en-US" dirty="0" err="1"/>
              <a:t>RemoteException</a:t>
            </a:r>
            <a:r>
              <a:rPr lang="en-US" dirty="0"/>
              <a:t>, etc.</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srcRect/>
          <a:stretch>
            <a:fillRect/>
          </a:stretch>
        </p:blipFill>
        <p:spPr bwMode="auto">
          <a:xfrm>
            <a:off x="457200" y="785795"/>
            <a:ext cx="8229600" cy="52138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Advantage </a:t>
            </a:r>
            <a:r>
              <a:rPr lang="en-US" dirty="0"/>
              <a:t>of Exception Handling</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The core advantage of exception handling is </a:t>
            </a:r>
            <a:r>
              <a:rPr lang="en-US" b="1" dirty="0"/>
              <a:t>to maintain the normal flow of the application</a:t>
            </a:r>
            <a:r>
              <a:rPr lang="en-US" dirty="0"/>
              <a:t>. An exception normally disrupts the normal flow of the application that is why we use exception handling</a:t>
            </a:r>
            <a:r>
              <a:rPr lang="en-US" dirty="0" smtClean="0"/>
              <a:t>.</a:t>
            </a:r>
          </a:p>
          <a:p>
            <a:pPr algn="ctr">
              <a:buNone/>
            </a:pPr>
            <a:r>
              <a:rPr lang="en-US" dirty="0"/>
              <a:t>statement 1;  </a:t>
            </a:r>
          </a:p>
          <a:p>
            <a:pPr algn="ctr">
              <a:buNone/>
            </a:pPr>
            <a:r>
              <a:rPr lang="en-US" dirty="0"/>
              <a:t>statement 2;  </a:t>
            </a:r>
          </a:p>
          <a:p>
            <a:pPr algn="ctr">
              <a:buNone/>
            </a:pPr>
            <a:r>
              <a:rPr lang="en-US" dirty="0"/>
              <a:t>statement 3;  </a:t>
            </a:r>
          </a:p>
          <a:p>
            <a:pPr algn="ctr">
              <a:buNone/>
            </a:pPr>
            <a:r>
              <a:rPr lang="en-US" dirty="0"/>
              <a:t>statement 4;  </a:t>
            </a:r>
          </a:p>
          <a:p>
            <a:pPr algn="ctr">
              <a:buNone/>
            </a:pPr>
            <a:r>
              <a:rPr lang="en-US" dirty="0" smtClean="0"/>
              <a:t>		                statement</a:t>
            </a:r>
            <a:r>
              <a:rPr lang="en-US" dirty="0"/>
              <a:t> 5;//exception occurs  </a:t>
            </a:r>
          </a:p>
          <a:p>
            <a:pPr algn="ctr">
              <a:buNone/>
            </a:pPr>
            <a:r>
              <a:rPr lang="en-US" dirty="0"/>
              <a:t>statement 6;  </a:t>
            </a:r>
          </a:p>
          <a:p>
            <a:pPr algn="ctr">
              <a:buNone/>
            </a:pPr>
            <a:r>
              <a:rPr lang="en-US" dirty="0"/>
              <a:t>statement 7;  </a:t>
            </a:r>
          </a:p>
          <a:p>
            <a:pPr algn="ctr">
              <a:buNone/>
            </a:pPr>
            <a:r>
              <a:rPr lang="en-US" dirty="0"/>
              <a:t>statement 8;  </a:t>
            </a:r>
          </a:p>
          <a:p>
            <a:pPr algn="ctr">
              <a:buNone/>
            </a:pPr>
            <a:r>
              <a:rPr lang="en-US" dirty="0"/>
              <a:t>statement 9;  </a:t>
            </a:r>
          </a:p>
          <a:p>
            <a:pPr algn="ctr">
              <a:buNone/>
            </a:pPr>
            <a:r>
              <a:rPr lang="en-US" dirty="0"/>
              <a:t>statement 10</a:t>
            </a:r>
            <a:r>
              <a:rPr lang="en-US" dirty="0" smtClean="0"/>
              <a:t>;</a:t>
            </a:r>
          </a:p>
          <a:p>
            <a:r>
              <a:rPr lang="en-US" dirty="0"/>
              <a:t>Suppose there are 10 statements in your program and there occurs an exception at statement 5, the rest of the code will not be executed i.e. statement 6 to 10 will not be executed. If we perform exception handling, the rest of the statement will be executed. That is why we use exception handling in Java.</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a:t>
            </a:r>
            <a:r>
              <a:rPr lang="en-US" dirty="0"/>
              <a:t>of Java Exceptions</a:t>
            </a:r>
            <a:br>
              <a:rPr lang="en-US" dirty="0"/>
            </a:br>
            <a:endParaRPr lang="en-US" dirty="0"/>
          </a:p>
        </p:txBody>
      </p:sp>
      <p:sp>
        <p:nvSpPr>
          <p:cNvPr id="3" name="Content Placeholder 2"/>
          <p:cNvSpPr>
            <a:spLocks noGrp="1"/>
          </p:cNvSpPr>
          <p:nvPr>
            <p:ph idx="1"/>
          </p:nvPr>
        </p:nvSpPr>
        <p:spPr/>
        <p:txBody>
          <a:bodyPr/>
          <a:lstStyle/>
          <a:p>
            <a:r>
              <a:rPr lang="en-US" dirty="0"/>
              <a:t>There are mainly two types of exceptions: checked and unchecked. Here, an error is considered as the unchecked exception. According to Oracle, there are three types of exceptions</a:t>
            </a:r>
            <a:r>
              <a:rPr lang="en-US" dirty="0" smtClean="0"/>
              <a:t>:</a:t>
            </a:r>
          </a:p>
          <a:p>
            <a:r>
              <a:rPr lang="en-US" dirty="0"/>
              <a:t>Checked Exception</a:t>
            </a:r>
          </a:p>
          <a:p>
            <a:r>
              <a:rPr lang="en-US" dirty="0"/>
              <a:t>Unchecked Exception</a:t>
            </a:r>
          </a:p>
          <a:p>
            <a:r>
              <a:rPr lang="en-US" dirty="0"/>
              <a:t>Error</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85000" lnSpcReduction="20000"/>
          </a:bodyPr>
          <a:lstStyle/>
          <a:p>
            <a:pPr>
              <a:buNone/>
            </a:pPr>
            <a:r>
              <a:rPr lang="en-US" dirty="0"/>
              <a:t>1) Checked Exception</a:t>
            </a:r>
          </a:p>
          <a:p>
            <a:pPr>
              <a:buNone/>
            </a:pPr>
            <a:r>
              <a:rPr lang="en-US" dirty="0" smtClean="0"/>
              <a:t>	The </a:t>
            </a:r>
            <a:r>
              <a:rPr lang="en-US" dirty="0"/>
              <a:t>classes which directly inherit </a:t>
            </a:r>
            <a:r>
              <a:rPr lang="en-US" dirty="0" err="1"/>
              <a:t>Throwable</a:t>
            </a:r>
            <a:r>
              <a:rPr lang="en-US" dirty="0"/>
              <a:t> class except </a:t>
            </a:r>
            <a:r>
              <a:rPr lang="en-US" dirty="0" err="1"/>
              <a:t>RuntimeException</a:t>
            </a:r>
            <a:r>
              <a:rPr lang="en-US" dirty="0"/>
              <a:t> and Error are known as checked exceptions e.g. </a:t>
            </a:r>
            <a:r>
              <a:rPr lang="en-US" dirty="0" err="1"/>
              <a:t>IOException</a:t>
            </a:r>
            <a:r>
              <a:rPr lang="en-US" dirty="0"/>
              <a:t>, </a:t>
            </a:r>
            <a:r>
              <a:rPr lang="en-US" dirty="0" err="1"/>
              <a:t>SQLException</a:t>
            </a:r>
            <a:r>
              <a:rPr lang="en-US" dirty="0"/>
              <a:t> etc. Checked exceptions are checked at compile-time</a:t>
            </a:r>
            <a:r>
              <a:rPr lang="en-US" dirty="0" smtClean="0"/>
              <a:t>.</a:t>
            </a:r>
          </a:p>
          <a:p>
            <a:pPr>
              <a:buNone/>
            </a:pPr>
            <a:r>
              <a:rPr lang="en-US" dirty="0"/>
              <a:t>2) Unchecked Exception</a:t>
            </a:r>
          </a:p>
          <a:p>
            <a:pPr>
              <a:buNone/>
            </a:pPr>
            <a:r>
              <a:rPr lang="en-US" dirty="0" smtClean="0"/>
              <a:t>	The </a:t>
            </a:r>
            <a:r>
              <a:rPr lang="en-US" dirty="0"/>
              <a:t>classes which inherit </a:t>
            </a:r>
            <a:r>
              <a:rPr lang="en-US" dirty="0" err="1"/>
              <a:t>RuntimeException</a:t>
            </a:r>
            <a:r>
              <a:rPr lang="en-US" dirty="0"/>
              <a:t> are known as unchecked exceptions e.g. </a:t>
            </a:r>
            <a:r>
              <a:rPr lang="en-US" dirty="0" err="1"/>
              <a:t>ArithmeticException</a:t>
            </a:r>
            <a:r>
              <a:rPr lang="en-US" dirty="0"/>
              <a:t>, </a:t>
            </a:r>
            <a:r>
              <a:rPr lang="en-US" dirty="0" err="1"/>
              <a:t>NullPointerException</a:t>
            </a:r>
            <a:r>
              <a:rPr lang="en-US" dirty="0"/>
              <a:t>, </a:t>
            </a:r>
            <a:r>
              <a:rPr lang="en-US" dirty="0" err="1"/>
              <a:t>ArrayIndexOutOfBoundsException</a:t>
            </a:r>
            <a:r>
              <a:rPr lang="en-US" dirty="0"/>
              <a:t> etc. Unchecked exceptions are not checked at compile-time, but they are checked at runtime</a:t>
            </a:r>
            <a:r>
              <a:rPr lang="en-US" dirty="0" smtClean="0"/>
              <a:t>.</a:t>
            </a:r>
          </a:p>
          <a:p>
            <a:pPr>
              <a:buNone/>
            </a:pPr>
            <a:r>
              <a:rPr lang="en-US" dirty="0"/>
              <a:t>3) Error</a:t>
            </a:r>
          </a:p>
          <a:p>
            <a:pPr>
              <a:buNone/>
            </a:pPr>
            <a:r>
              <a:rPr lang="en-US" dirty="0" smtClean="0"/>
              <a:t>	Error </a:t>
            </a:r>
            <a:r>
              <a:rPr lang="en-US" dirty="0"/>
              <a:t>is irrecoverable e.g. </a:t>
            </a:r>
            <a:r>
              <a:rPr lang="en-US" dirty="0" err="1"/>
              <a:t>OutOfMemoryError</a:t>
            </a:r>
            <a:r>
              <a:rPr lang="en-US" dirty="0"/>
              <a:t>, </a:t>
            </a:r>
            <a:r>
              <a:rPr lang="en-US" dirty="0" err="1"/>
              <a:t>VirtualMachineError</a:t>
            </a:r>
            <a:r>
              <a:rPr lang="en-US" dirty="0"/>
              <a:t>, </a:t>
            </a:r>
            <a:r>
              <a:rPr lang="en-US" dirty="0" err="1"/>
              <a:t>AssertionError</a:t>
            </a:r>
            <a:r>
              <a:rPr lang="en-US" dirty="0"/>
              <a:t> etc.</a:t>
            </a:r>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
            </a:r>
            <a:br>
              <a:rPr lang="en-US" sz="2000" dirty="0" smtClean="0"/>
            </a:br>
            <a:r>
              <a:rPr lang="en-US" sz="2000" b="1" dirty="0" smtClean="0"/>
              <a:t>Hierarchy </a:t>
            </a:r>
            <a:r>
              <a:rPr lang="en-US" sz="2000" b="1" dirty="0"/>
              <a:t>of Java Exception </a:t>
            </a:r>
            <a:r>
              <a:rPr lang="en-US" sz="2000" b="1" dirty="0" smtClean="0"/>
              <a:t>classes</a:t>
            </a:r>
            <a:r>
              <a:rPr lang="en-US" sz="2000" dirty="0" smtClean="0"/>
              <a:t>: </a:t>
            </a:r>
            <a:r>
              <a:rPr lang="en-US" sz="2000" dirty="0"/>
              <a:t>The </a:t>
            </a:r>
            <a:r>
              <a:rPr lang="en-US" sz="2000" dirty="0" err="1"/>
              <a:t>java.lang.Throwable</a:t>
            </a:r>
            <a:r>
              <a:rPr lang="en-US" sz="2000" dirty="0"/>
              <a:t> class is the root class of Java Exception hierarchy which is inherited by two subclasses: Exception and Error. A hierarchy of Java Exception classes are given below:</a:t>
            </a:r>
            <a:br>
              <a:rPr lang="en-US" sz="2000" dirty="0"/>
            </a:br>
            <a:endParaRPr lang="en-US" sz="2000" dirty="0"/>
          </a:p>
        </p:txBody>
      </p:sp>
      <p:pic>
        <p:nvPicPr>
          <p:cNvPr id="6" name="Content Placeholder 5" descr="exceptions1.jpg"/>
          <p:cNvPicPr>
            <a:picLocks noGrp="1" noChangeAspect="1"/>
          </p:cNvPicPr>
          <p:nvPr>
            <p:ph idx="1"/>
          </p:nvPr>
        </p:nvPicPr>
        <p:blipFill>
          <a:blip r:embed="rId2"/>
          <a:stretch>
            <a:fillRect/>
          </a:stretch>
        </p:blipFill>
        <p:spPr>
          <a:xfrm>
            <a:off x="1357290" y="1785926"/>
            <a:ext cx="6500858" cy="4500594"/>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rowable.png"/>
          <p:cNvPicPr>
            <a:picLocks noGrp="1" noChangeAspect="1"/>
          </p:cNvPicPr>
          <p:nvPr>
            <p:ph idx="1"/>
          </p:nvPr>
        </p:nvPicPr>
        <p:blipFill>
          <a:blip r:embed="rId2"/>
          <a:stretch>
            <a:fillRect/>
          </a:stretch>
        </p:blipFill>
        <p:spPr>
          <a:xfrm>
            <a:off x="857224" y="285728"/>
            <a:ext cx="7358114" cy="6215106"/>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Java </a:t>
            </a:r>
            <a:r>
              <a:rPr lang="en-US" dirty="0"/>
              <a:t>Exception Keywords</a:t>
            </a:r>
            <a:br>
              <a:rPr lang="en-US" dirty="0"/>
            </a:br>
            <a:endParaRPr lang="en-US" dirty="0"/>
          </a:p>
        </p:txBody>
      </p:sp>
      <p:sp>
        <p:nvSpPr>
          <p:cNvPr id="3" name="Content Placeholder 2"/>
          <p:cNvSpPr>
            <a:spLocks noGrp="1"/>
          </p:cNvSpPr>
          <p:nvPr>
            <p:ph idx="1"/>
          </p:nvPr>
        </p:nvSpPr>
        <p:spPr/>
        <p:txBody>
          <a:bodyPr>
            <a:normAutofit fontScale="32500" lnSpcReduction="20000"/>
          </a:bodyPr>
          <a:lstStyle/>
          <a:p>
            <a:r>
              <a:rPr lang="en-US" sz="7000" b="1" dirty="0"/>
              <a:t>t</a:t>
            </a:r>
            <a:r>
              <a:rPr lang="en-US" sz="7000" b="1" dirty="0" smtClean="0"/>
              <a:t>ry</a:t>
            </a:r>
            <a:r>
              <a:rPr lang="en-US" sz="7000" dirty="0" smtClean="0"/>
              <a:t>: </a:t>
            </a:r>
            <a:r>
              <a:rPr lang="en-US" sz="7000" dirty="0"/>
              <a:t>The "try" keyword is used to specify a block where we should place exception code. The try block must be followed by either catch or finally. It means, we can't use try block alone.</a:t>
            </a:r>
            <a:endParaRPr lang="en-US" sz="7000" dirty="0" smtClean="0"/>
          </a:p>
          <a:p>
            <a:r>
              <a:rPr lang="en-US" sz="7000" b="1" dirty="0"/>
              <a:t>c</a:t>
            </a:r>
            <a:r>
              <a:rPr lang="en-US" sz="7000" b="1" dirty="0" smtClean="0"/>
              <a:t>atch</a:t>
            </a:r>
            <a:r>
              <a:rPr lang="en-US" sz="7000" dirty="0" smtClean="0"/>
              <a:t>: </a:t>
            </a:r>
            <a:r>
              <a:rPr lang="en-US" sz="7000" dirty="0"/>
              <a:t>The "catch" block is used to handle the exception. It must be preceded by try block which means we can't use catch block alone. It can be followed by finally block later.</a:t>
            </a:r>
            <a:endParaRPr lang="en-US" sz="7000" dirty="0" smtClean="0"/>
          </a:p>
          <a:p>
            <a:r>
              <a:rPr lang="en-US" sz="7000" b="1" dirty="0" smtClean="0"/>
              <a:t>finally</a:t>
            </a:r>
            <a:r>
              <a:rPr lang="en-US" sz="7000" dirty="0" smtClean="0"/>
              <a:t>: The </a:t>
            </a:r>
            <a:r>
              <a:rPr lang="en-US" sz="7000" dirty="0"/>
              <a:t>"finally" block is used to execute the important code of the program. It is executed whether an exception is handled or not.</a:t>
            </a:r>
            <a:endParaRPr lang="en-US" sz="7000" dirty="0" smtClean="0"/>
          </a:p>
          <a:p>
            <a:r>
              <a:rPr lang="en-US" sz="7000" b="1" dirty="0"/>
              <a:t>t</a:t>
            </a:r>
            <a:r>
              <a:rPr lang="en-US" sz="7000" b="1" dirty="0" smtClean="0"/>
              <a:t>hrow</a:t>
            </a:r>
            <a:r>
              <a:rPr lang="en-US" sz="7000" dirty="0" smtClean="0"/>
              <a:t>: </a:t>
            </a:r>
            <a:r>
              <a:rPr lang="en-US" sz="7000" dirty="0"/>
              <a:t>The "throw" keyword is used to throw an exception.</a:t>
            </a:r>
            <a:endParaRPr lang="en-US" sz="7000" dirty="0" smtClean="0"/>
          </a:p>
          <a:p>
            <a:r>
              <a:rPr lang="en-US" sz="7000" b="1" dirty="0"/>
              <a:t>t</a:t>
            </a:r>
            <a:r>
              <a:rPr lang="en-US" sz="7000" b="1" dirty="0" smtClean="0"/>
              <a:t>hrows</a:t>
            </a:r>
            <a:r>
              <a:rPr lang="en-US" sz="7000" dirty="0" smtClean="0"/>
              <a:t>: </a:t>
            </a:r>
            <a:r>
              <a:rPr lang="en-US" sz="7000" dirty="0"/>
              <a:t>The "throws" keyword is used to declare exceptions. It doesn't throw an exception. It specifies that there may occur an exception in the method. It is always used with method signature</a:t>
            </a:r>
            <a:r>
              <a:rPr lang="en-US" dirty="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B35B6B034C654E8CD7AB38A4593BC1" ma:contentTypeVersion="6" ma:contentTypeDescription="Create a new document." ma:contentTypeScope="" ma:versionID="e5d63537fbc6634f8d87458b1705d77b">
  <xsd:schema xmlns:xsd="http://www.w3.org/2001/XMLSchema" xmlns:xs="http://www.w3.org/2001/XMLSchema" xmlns:p="http://schemas.microsoft.com/office/2006/metadata/properties" xmlns:ns2="b5c5b371-0590-42aa-b620-480e77509604" targetNamespace="http://schemas.microsoft.com/office/2006/metadata/properties" ma:root="true" ma:fieldsID="1b0d20c6a6d29969baaebfa59b9ef1f8" ns2:_="">
    <xsd:import namespace="b5c5b371-0590-42aa-b620-480e7750960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c5b371-0590-42aa-b620-480e775096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D2FD1E-1410-44CA-B04F-A7657E75A86B}"/>
</file>

<file path=customXml/itemProps2.xml><?xml version="1.0" encoding="utf-8"?>
<ds:datastoreItem xmlns:ds="http://schemas.openxmlformats.org/officeDocument/2006/customXml" ds:itemID="{7335A823-36FC-45CA-969F-63F0F77861B3}"/>
</file>

<file path=customXml/itemProps3.xml><?xml version="1.0" encoding="utf-8"?>
<ds:datastoreItem xmlns:ds="http://schemas.openxmlformats.org/officeDocument/2006/customXml" ds:itemID="{2CD085F0-430F-4775-938D-C0B7AA5C2427}"/>
</file>

<file path=docProps/app.xml><?xml version="1.0" encoding="utf-8"?>
<Properties xmlns="http://schemas.openxmlformats.org/officeDocument/2006/extended-properties" xmlns:vt="http://schemas.openxmlformats.org/officeDocument/2006/docPropsVTypes">
  <TotalTime>496</TotalTime>
  <Words>834</Words>
  <Application>Microsoft Office PowerPoint</Application>
  <PresentationFormat>On-screen Show (4:3)</PresentationFormat>
  <Paragraphs>241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 Exception Handling in Java </vt:lpstr>
      <vt:lpstr> Exception</vt:lpstr>
      <vt:lpstr>Error vs Exception</vt:lpstr>
      <vt:lpstr> Advantage of Exception Handling </vt:lpstr>
      <vt:lpstr> Types of Java Exceptions </vt:lpstr>
      <vt:lpstr>Slide 6</vt:lpstr>
      <vt:lpstr> Hierarchy of Java Exception classes: The java.lang.Throwable class is the root class of Java Exception hierarchy which is inherited by two subclasses: Exception and Error. A hierarchy of Java Exception classes are given below: </vt:lpstr>
      <vt:lpstr>Slide 8</vt:lpstr>
      <vt:lpstr> Java Exception Keywords </vt:lpstr>
      <vt:lpstr>How Programmer handles an exception?</vt:lpstr>
      <vt:lpstr> Java Exception Handling Example </vt:lpstr>
      <vt:lpstr> Common Scenarios of Java Exceptions </vt:lpstr>
      <vt:lpstr>Points to remember </vt:lpstr>
      <vt:lpstr> Java Multi-catch block </vt:lpstr>
      <vt:lpstr>Slide 15</vt:lpstr>
      <vt:lpstr>Slide 16</vt:lpstr>
      <vt:lpstr>Slide 17</vt:lpstr>
      <vt:lpstr>Slide 18</vt:lpstr>
      <vt:lpstr>Slide 19</vt:lpstr>
      <vt:lpstr>Nested try Statements</vt:lpstr>
      <vt:lpstr>Slide 21</vt:lpstr>
      <vt:lpstr>printStackTrace()</vt:lpstr>
      <vt:lpstr>Slide 23</vt:lpstr>
      <vt:lpstr>Slide 24</vt:lpstr>
      <vt:lpstr>throws</vt:lpstr>
      <vt:lpstr>Slide 26</vt:lpstr>
      <vt:lpstr>throw</vt:lpstr>
      <vt:lpstr>Slide 28</vt:lpstr>
      <vt:lpstr> Custom Exception </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Exception Handling in Java </dc:title>
  <dc:creator>Windows User</dc:creator>
  <cp:lastModifiedBy>Windows User</cp:lastModifiedBy>
  <cp:revision>33</cp:revision>
  <dcterms:created xsi:type="dcterms:W3CDTF">2021-04-02T05:13:52Z</dcterms:created>
  <dcterms:modified xsi:type="dcterms:W3CDTF">2021-04-05T09:39:06Z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0x0101009FB35B6B034C654E8CD7AB38A4593BC1</vt:lpwstr>
  </property>
</Properties>
</file>