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B50CB-549C-4E8F-91B1-460955520A98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EC8F4-C7AC-4084-895E-BCFF91C6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0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EC8F4-C7AC-4084-895E-BCFF91C6FA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1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EC8F4-C7AC-4084-895E-BCFF91C6FA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0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98A2-BA74-45C2-8698-5118BCF13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A7EBC-412D-40D8-B72A-250E20E02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69B2A-63EB-4FAE-A218-3D5AF718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077D-A5FB-458B-A3FF-DEA95569B7E9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B8035-F442-4643-B9AD-1921A108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333C5-9514-48A2-9F6C-E68E9F96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46C4-CF39-446C-BBDD-C430AF8F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6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E94B-BDD7-4069-B87F-C22B705F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A710B-514B-4C8A-B245-9E19E8C10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8A6C4-41CD-455B-9C50-7E99F3BB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077D-A5FB-458B-A3FF-DEA95569B7E9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AFFA-BCB0-4D5F-A466-E2FB9C65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CD86E-48B2-415B-9D5B-7163B67C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46C4-CF39-446C-BBDD-C430AF8F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81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D5151-6295-45ED-B0DD-03A80AB81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0C82D-9A10-45F9-A454-016521DF8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6B524-AB38-4916-A9B3-5456EC77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077D-A5FB-458B-A3FF-DEA95569B7E9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3621-3CDB-4C5E-BCCF-66FF4091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2084-9D93-4CEA-AA16-AF7ED672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46C4-CF39-446C-BBDD-C430AF8F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1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B19E-9ABA-4147-9051-E8E1DFA3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52AD-C5D2-46D7-BCAE-78FFE8DF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BC6A8-E5B5-48A6-BC64-8BE324CF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077D-A5FB-458B-A3FF-DEA95569B7E9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6381-D80E-4114-BC25-93CFA4C5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F914-BD76-4897-8BA1-0932A291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46C4-CF39-446C-BBDD-C430AF8F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31D7-BE10-47E1-844C-5446D320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48875-6536-479A-BF18-34B1DD283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BC8E-D69D-4EF6-9609-789B3B10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077D-A5FB-458B-A3FF-DEA95569B7E9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5BDA-D69A-45B0-A9FD-8441CC85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852D-14AA-4A00-832C-A76BBAC9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46C4-CF39-446C-BBDD-C430AF8F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45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6238-ED68-4430-8FB5-5352F7AB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AC2A-8FA5-4F94-9747-0A9776499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ABF70-0641-498C-B3FC-94BBC452B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79FB6-1D6D-425E-9FFA-F3B6FD26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077D-A5FB-458B-A3FF-DEA95569B7E9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A3DB3-F737-40C9-B730-5B2A6E03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B0DAB-1C7D-4E29-9988-5DEFEA07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46C4-CF39-446C-BBDD-C430AF8F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46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5813-8363-4BC5-82BD-E57E9A24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A2326-FE27-449F-8598-7CA31BE8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9D857-9D15-49F1-8020-8A392FF90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8FC9D-4286-4F85-BE1B-25977814A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CA35A-5150-4DE2-AAF6-50CAE9FD0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81FB2-46C5-48E0-8981-9463E5D1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077D-A5FB-458B-A3FF-DEA95569B7E9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AE585-E104-40C1-8DB3-E8A3E8F6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B8303-FF2B-45F0-A7AE-B67D805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46C4-CF39-446C-BBDD-C430AF8F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4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7E28-6541-4041-BB5E-109E994F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69EE9-2A21-4C81-874A-ADCAD1FD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077D-A5FB-458B-A3FF-DEA95569B7E9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60483-3ADA-4F65-862B-650E66E7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FDBA2-8DC2-468D-AA96-42FD9173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46C4-CF39-446C-BBDD-C430AF8F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56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1E96-2B15-4967-AD20-269942E5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077D-A5FB-458B-A3FF-DEA95569B7E9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93EE5-6EFB-4A89-9D09-D10BB0EE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13B19-807B-4D91-8F4D-E59056B7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46C4-CF39-446C-BBDD-C430AF8F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2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96D9-69CB-4673-A886-6DA971F5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78F8-F9A9-4FDD-B68B-3858CF198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8195E-A703-434B-AAEB-470316F6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337AA-4388-4CD1-B844-2CE2956B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077D-A5FB-458B-A3FF-DEA95569B7E9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827E1-2886-445B-A2EC-989D8DE2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B7FF3-CFB4-49CF-9CFF-D02C0D65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46C4-CF39-446C-BBDD-C430AF8F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01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4913-06D5-4D1E-BF6F-9A3CC534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39955-4790-4BE3-805F-E81EBD1A9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46AB5-2A92-41C2-9F5A-326251AFC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919E-011D-4030-A391-2DADB50A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077D-A5FB-458B-A3FF-DEA95569B7E9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482B4-DCE0-4023-AD2D-8C1B879F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6F8B-5967-4C4A-B69B-01AD19C5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46C4-CF39-446C-BBDD-C430AF8F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71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257C1-1499-4EAB-A1E7-F60FA568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F4CC7-40DB-49BC-B91E-A6CD8CF65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AF4A-A5E9-404C-A4EF-1F62803C2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077D-A5FB-458B-A3FF-DEA95569B7E9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A8277-D5E4-4138-8A9A-B2A7FC58D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C419-1578-4442-87A4-5DFA4B887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846C4-CF39-446C-BBDD-C430AF8F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16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23EDD3-428C-49BA-AD66-6EC47727C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33857"/>
              </p:ext>
            </p:extLst>
          </p:nvPr>
        </p:nvGraphicFramePr>
        <p:xfrm>
          <a:off x="-8878" y="-8878"/>
          <a:ext cx="12200878" cy="6866878"/>
        </p:xfrm>
        <a:graphic>
          <a:graphicData uri="http://schemas.openxmlformats.org/drawingml/2006/table">
            <a:tbl>
              <a:tblPr/>
              <a:tblGrid>
                <a:gridCol w="7025498">
                  <a:extLst>
                    <a:ext uri="{9D8B030D-6E8A-4147-A177-3AD203B41FA5}">
                      <a16:colId xmlns:a16="http://schemas.microsoft.com/office/drawing/2014/main" val="58932538"/>
                    </a:ext>
                  </a:extLst>
                </a:gridCol>
                <a:gridCol w="5175380">
                  <a:extLst>
                    <a:ext uri="{9D8B030D-6E8A-4147-A177-3AD203B41FA5}">
                      <a16:colId xmlns:a16="http://schemas.microsoft.com/office/drawing/2014/main" val="2696378181"/>
                    </a:ext>
                  </a:extLst>
                </a:gridCol>
              </a:tblGrid>
              <a:tr h="3962429">
                <a:tc rowSpan="2">
                  <a:txBody>
                    <a:bodyPr/>
                    <a:lstStyle/>
                    <a:p>
                      <a:r>
                        <a:rPr lang="en-IN" sz="4000" b="1" dirty="0">
                          <a:solidFill>
                            <a:srgbClr val="FF0000"/>
                          </a:solidFill>
                        </a:rPr>
                        <a:t>EXCEPTION HANDLING</a:t>
                      </a:r>
                    </a:p>
                    <a:p>
                      <a:r>
                        <a:rPr lang="en-IN" sz="4000" b="1" dirty="0">
                          <a:solidFill>
                            <a:schemeClr val="tx1"/>
                          </a:solidFill>
                        </a:rPr>
                        <a:t>EXAMPLES :- 1) </a:t>
                      </a:r>
                    </a:p>
                    <a:p>
                      <a:endParaRPr lang="en-IN" sz="40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IN" sz="4000" b="1" dirty="0">
                          <a:solidFill>
                            <a:srgbClr val="FF0000"/>
                          </a:solidFill>
                        </a:rPr>
                        <a:t>                               </a:t>
                      </a:r>
                    </a:p>
                    <a:p>
                      <a:r>
                        <a:rPr lang="en-IN" sz="4000" b="1" dirty="0">
                          <a:solidFill>
                            <a:schemeClr val="accent1"/>
                          </a:solidFill>
                        </a:rPr>
                        <a:t>B) Market                                        </a:t>
                      </a:r>
                    </a:p>
                    <a:p>
                      <a:r>
                        <a:rPr lang="en-IN" sz="4000" b="0" dirty="0">
                          <a:solidFill>
                            <a:schemeClr val="tx1"/>
                          </a:solidFill>
                        </a:rPr>
                        <a:t>2)  - </a:t>
                      </a:r>
                      <a:r>
                        <a:rPr lang="en-IN" sz="4000" b="1" dirty="0">
                          <a:solidFill>
                            <a:schemeClr val="accent2"/>
                          </a:solidFill>
                        </a:rPr>
                        <a:t>ill Exception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4000" b="1" dirty="0">
                        <a:solidFill>
                          <a:schemeClr val="accent2"/>
                        </a:solidFill>
                      </a:endParaRPr>
                    </a:p>
                    <a:p>
                      <a:endParaRPr lang="en-IN" sz="4000" b="1" dirty="0">
                        <a:solidFill>
                          <a:schemeClr val="accent2"/>
                        </a:solidFill>
                      </a:endParaRPr>
                    </a:p>
                    <a:p>
                      <a:endParaRPr lang="en-IN" sz="4000" b="1" dirty="0">
                        <a:solidFill>
                          <a:schemeClr val="accent2"/>
                        </a:solidFill>
                      </a:endParaRPr>
                    </a:p>
                    <a:p>
                      <a:endParaRPr lang="en-IN" sz="4000" b="1" dirty="0">
                        <a:solidFill>
                          <a:schemeClr val="accent2"/>
                        </a:solidFill>
                      </a:endParaRPr>
                    </a:p>
                    <a:p>
                      <a:endParaRPr lang="en-IN" sz="4000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IN" sz="4000" b="1" dirty="0">
                          <a:solidFill>
                            <a:schemeClr val="accent2"/>
                          </a:solidFill>
                        </a:rPr>
                        <a:t>                     </a:t>
                      </a:r>
                      <a:r>
                        <a:rPr lang="en-IN" sz="4000" b="1" dirty="0">
                          <a:solidFill>
                            <a:schemeClr val="accent1"/>
                          </a:solidFill>
                        </a:rPr>
                        <a:t>A) Home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52684"/>
                  </a:ext>
                </a:extLst>
              </a:tr>
              <a:tr h="2904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tx1"/>
                          </a:solidFill>
                        </a:rPr>
                        <a:t>Java Exception Handling</a:t>
                      </a:r>
                    </a:p>
                    <a:p>
                      <a:r>
                        <a:rPr lang="en-IN" sz="3600" b="1" dirty="0">
                          <a:solidFill>
                            <a:schemeClr val="tx1"/>
                          </a:solidFill>
                        </a:rPr>
                        <a:t>     Statement 1    </a:t>
                      </a:r>
                    </a:p>
                    <a:p>
                      <a:r>
                        <a:rPr lang="en-IN" sz="3600" b="1" dirty="0">
                          <a:solidFill>
                            <a:schemeClr val="tx1"/>
                          </a:solidFill>
                        </a:rPr>
                        <a:t>     Statement 2</a:t>
                      </a:r>
                    </a:p>
                    <a:p>
                      <a:r>
                        <a:rPr lang="en-IN" sz="3600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IN" sz="3600" b="1" dirty="0">
                          <a:solidFill>
                            <a:srgbClr val="FF0000"/>
                          </a:solidFill>
                        </a:rPr>
                        <a:t>Statement 3  X</a:t>
                      </a:r>
                    </a:p>
                    <a:p>
                      <a:r>
                        <a:rPr lang="en-IN" sz="3600" b="1" dirty="0">
                          <a:solidFill>
                            <a:schemeClr val="tx1"/>
                          </a:solidFill>
                        </a:rPr>
                        <a:t>     Statement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23864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AF5611E-84BE-4098-B55A-3E65062BB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190"/>
            <a:ext cx="3320249" cy="1868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78028-991E-495B-82F5-0F478A44B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48" y="1256190"/>
            <a:ext cx="3409026" cy="18687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480597-CDDF-4E5A-9E17-C544C5C1567E}"/>
              </a:ext>
            </a:extLst>
          </p:cNvPr>
          <p:cNvCxnSpPr/>
          <p:nvPr/>
        </p:nvCxnSpPr>
        <p:spPr>
          <a:xfrm>
            <a:off x="3320249" y="2190565"/>
            <a:ext cx="1066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56F42FB-E44A-4D8F-86F6-9179F01BD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872" y="1256190"/>
            <a:ext cx="3338005" cy="18687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68272E-636C-47BF-A734-19F52CCB8FAE}"/>
              </a:ext>
            </a:extLst>
          </p:cNvPr>
          <p:cNvCxnSpPr>
            <a:endCxn id="10" idx="1"/>
          </p:cNvCxnSpPr>
          <p:nvPr/>
        </p:nvCxnSpPr>
        <p:spPr>
          <a:xfrm>
            <a:off x="7796074" y="2190565"/>
            <a:ext cx="1066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8483628-3023-4212-8579-5C435F5F3D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9789"/>
            <a:ext cx="4711959" cy="2358211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10454EB-0C5C-4821-AD54-EDD0203F4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113474"/>
              </p:ext>
            </p:extLst>
          </p:nvPr>
        </p:nvGraphicFramePr>
        <p:xfrm>
          <a:off x="10608906" y="4989249"/>
          <a:ext cx="1583094" cy="186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94">
                  <a:extLst>
                    <a:ext uri="{9D8B030D-6E8A-4147-A177-3AD203B41FA5}">
                      <a16:colId xmlns:a16="http://schemas.microsoft.com/office/drawing/2014/main" val="645150911"/>
                    </a:ext>
                  </a:extLst>
                </a:gridCol>
              </a:tblGrid>
              <a:tr h="186875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Output :-</a:t>
                      </a:r>
                    </a:p>
                    <a:p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Statement 1</a:t>
                      </a:r>
                    </a:p>
                    <a:p>
                      <a:r>
                        <a:rPr lang="en-IN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Statement 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810150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1D601C-B512-4D46-A58E-66FB68BD3441}"/>
              </a:ext>
            </a:extLst>
          </p:cNvPr>
          <p:cNvCxnSpPr/>
          <p:nvPr/>
        </p:nvCxnSpPr>
        <p:spPr>
          <a:xfrm>
            <a:off x="10468947" y="4646645"/>
            <a:ext cx="0" cy="2211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A5EE8D-D965-4589-AD06-E00C406A388B}"/>
              </a:ext>
            </a:extLst>
          </p:cNvPr>
          <p:cNvCxnSpPr/>
          <p:nvPr/>
        </p:nvCxnSpPr>
        <p:spPr>
          <a:xfrm>
            <a:off x="10468947" y="4646645"/>
            <a:ext cx="1731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7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02C468-6EDE-4819-A129-8BB86AEA3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40000"/>
              </p:ext>
            </p:extLst>
          </p:nvPr>
        </p:nvGraphicFramePr>
        <p:xfrm>
          <a:off x="1" y="0"/>
          <a:ext cx="12197918" cy="6862439"/>
        </p:xfrm>
        <a:graphic>
          <a:graphicData uri="http://schemas.openxmlformats.org/drawingml/2006/table">
            <a:tbl>
              <a:tblPr/>
              <a:tblGrid>
                <a:gridCol w="12197918">
                  <a:extLst>
                    <a:ext uri="{9D8B030D-6E8A-4147-A177-3AD203B41FA5}">
                      <a16:colId xmlns:a16="http://schemas.microsoft.com/office/drawing/2014/main" val="1120232701"/>
                    </a:ext>
                  </a:extLst>
                </a:gridCol>
              </a:tblGrid>
              <a:tr h="6862439">
                <a:tc>
                  <a:txBody>
                    <a:bodyPr/>
                    <a:lstStyle/>
                    <a:p>
                      <a:r>
                        <a:rPr lang="en-IN" sz="2400" dirty="0"/>
                        <a:t>Exception – </a:t>
                      </a:r>
                      <a:r>
                        <a:rPr lang="en-IN" sz="2400" dirty="0">
                          <a:solidFill>
                            <a:schemeClr val="accent1"/>
                          </a:solidFill>
                        </a:rPr>
                        <a:t>It is an abnormal Condition             </a:t>
                      </a:r>
                      <a:r>
                        <a:rPr lang="en-IN" sz="2400" dirty="0"/>
                        <a:t>Handling – </a:t>
                      </a:r>
                      <a:r>
                        <a:rPr lang="en-IN" sz="2400" dirty="0">
                          <a:solidFill>
                            <a:schemeClr val="accent1"/>
                          </a:solidFill>
                        </a:rPr>
                        <a:t>It means Situation handle</a:t>
                      </a:r>
                      <a:r>
                        <a:rPr lang="en-IN" sz="2400" dirty="0"/>
                        <a:t>.</a:t>
                      </a:r>
                    </a:p>
                    <a:p>
                      <a:endParaRPr lang="en-IN" dirty="0"/>
                    </a:p>
                    <a:p>
                      <a:r>
                        <a:rPr lang="en-IN" sz="2400" dirty="0"/>
                        <a:t>What is Exception?</a:t>
                      </a:r>
                    </a:p>
                    <a:p>
                      <a:r>
                        <a:rPr lang="en-IN" sz="2400" dirty="0"/>
                        <a:t>Ans – </a:t>
                      </a:r>
                      <a:r>
                        <a:rPr lang="en-I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 exception is unexpected/ unwanted/ abnormal situation that occurred at runtime.</a:t>
                      </a:r>
                    </a:p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What is Exception Handling?</a:t>
                      </a:r>
                    </a:p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Ans – </a:t>
                      </a:r>
                      <a:r>
                        <a:rPr lang="en-IN" sz="2400" dirty="0">
                          <a:solidFill>
                            <a:schemeClr val="accent1"/>
                          </a:solidFill>
                        </a:rPr>
                        <a:t>In Exception Handling we should have an alternate source through which we can handle the Exception.</a:t>
                      </a:r>
                    </a:p>
                    <a:p>
                      <a:endParaRPr lang="en-IN" sz="24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An Exception can occur for Different Reasons Such as :-</a:t>
                      </a:r>
                    </a:p>
                    <a:p>
                      <a:pPr marL="457200" indent="-457200">
                        <a:buAutoNum type="arabicParenR"/>
                      </a:pPr>
                      <a:r>
                        <a:rPr lang="en-IN" sz="2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When User enter invalid data.</a:t>
                      </a:r>
                    </a:p>
                    <a:p>
                      <a:pPr marL="457200" indent="-457200">
                        <a:buAutoNum type="arabicParenR"/>
                      </a:pPr>
                      <a:r>
                        <a:rPr lang="en-IN" sz="2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 file that need to be open cannot found.</a:t>
                      </a:r>
                    </a:p>
                    <a:p>
                      <a:pPr marL="457200" indent="-457200">
                        <a:buAutoNum type="arabicParenR"/>
                      </a:pPr>
                      <a:r>
                        <a:rPr lang="en-IN" sz="2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 network Connection has been lost in the middle of communications.</a:t>
                      </a:r>
                    </a:p>
                    <a:p>
                      <a:pPr marL="457200" indent="-457200">
                        <a:buAutoNum type="arabicParenR"/>
                      </a:pPr>
                      <a:r>
                        <a:rPr lang="en-IN" sz="2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The JVM has run out of memory.</a:t>
                      </a:r>
                    </a:p>
                    <a:p>
                      <a:pPr marL="0" indent="0">
                        <a:buNone/>
                      </a:pPr>
                      <a:endParaRPr lang="en-IN" sz="2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651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1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F74564-FADB-40CB-A042-C17A035BE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97952"/>
              </p:ext>
            </p:extLst>
          </p:nvPr>
        </p:nvGraphicFramePr>
        <p:xfrm>
          <a:off x="-8878" y="0"/>
          <a:ext cx="12197919" cy="6858000"/>
        </p:xfrm>
        <a:graphic>
          <a:graphicData uri="http://schemas.openxmlformats.org/drawingml/2006/table">
            <a:tbl>
              <a:tblPr/>
              <a:tblGrid>
                <a:gridCol w="12197919">
                  <a:extLst>
                    <a:ext uri="{9D8B030D-6E8A-4147-A177-3AD203B41FA5}">
                      <a16:colId xmlns:a16="http://schemas.microsoft.com/office/drawing/2014/main" val="313784550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IN" sz="3200" dirty="0"/>
                        <a:t>Exception Hierarchy :-</a:t>
                      </a:r>
                    </a:p>
                    <a:p>
                      <a:r>
                        <a:rPr lang="en-IN" sz="2800" dirty="0">
                          <a:solidFill>
                            <a:srgbClr val="0070C0"/>
                          </a:solidFill>
                        </a:rPr>
                        <a:t>Throwable class is the super or root class of java exception hierarchy which contains two sub classes that is:-</a:t>
                      </a:r>
                    </a:p>
                    <a:p>
                      <a:pPr marL="514350" indent="-514350">
                        <a:buAutoNum type="arabicParenR"/>
                      </a:pPr>
                      <a:r>
                        <a:rPr lang="en-IN" sz="2800" dirty="0">
                          <a:solidFill>
                            <a:srgbClr val="0070C0"/>
                          </a:solidFill>
                        </a:rPr>
                        <a:t>Exception    2) Error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800" dirty="0">
                          <a:solidFill>
                            <a:srgbClr val="0070C0"/>
                          </a:solidFill>
                        </a:rPr>
                        <a:t>                                                          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Throwable</a:t>
                      </a:r>
                    </a:p>
                    <a:p>
                      <a:pPr marL="0" indent="0">
                        <a:buNone/>
                      </a:pP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                     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        Exception                                                                                             Error                 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44130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9A855F-C4C9-4104-B2C1-CB3F0E4025E5}"/>
              </a:ext>
            </a:extLst>
          </p:cNvPr>
          <p:cNvCxnSpPr>
            <a:cxnSpLocks/>
          </p:cNvCxnSpPr>
          <p:nvPr/>
        </p:nvCxnSpPr>
        <p:spPr>
          <a:xfrm>
            <a:off x="5628443" y="2157274"/>
            <a:ext cx="0" cy="52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48CEBB-A353-4A81-8631-5822CA86D6AE}"/>
              </a:ext>
            </a:extLst>
          </p:cNvPr>
          <p:cNvCxnSpPr>
            <a:cxnSpLocks/>
          </p:cNvCxnSpPr>
          <p:nvPr/>
        </p:nvCxnSpPr>
        <p:spPr>
          <a:xfrm flipH="1">
            <a:off x="5619567" y="2681056"/>
            <a:ext cx="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847EF-F65D-409E-BDDE-EA9D2101B49C}"/>
              </a:ext>
            </a:extLst>
          </p:cNvPr>
          <p:cNvCxnSpPr/>
          <p:nvPr/>
        </p:nvCxnSpPr>
        <p:spPr>
          <a:xfrm flipV="1">
            <a:off x="1775534" y="2601157"/>
            <a:ext cx="8469297" cy="7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5ACB4-9A0F-48C2-A72F-02C3B70F68B6}"/>
              </a:ext>
            </a:extLst>
          </p:cNvPr>
          <p:cNvCxnSpPr/>
          <p:nvPr/>
        </p:nvCxnSpPr>
        <p:spPr>
          <a:xfrm>
            <a:off x="1775534" y="2681056"/>
            <a:ext cx="0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C9E03C-D9A9-4275-9728-E8F6DAF8E813}"/>
              </a:ext>
            </a:extLst>
          </p:cNvPr>
          <p:cNvCxnSpPr>
            <a:cxnSpLocks/>
          </p:cNvCxnSpPr>
          <p:nvPr/>
        </p:nvCxnSpPr>
        <p:spPr>
          <a:xfrm>
            <a:off x="10244831" y="2601157"/>
            <a:ext cx="8877" cy="47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4D3BF1-7D8D-457E-A44B-CDAEFA2CAF0B}"/>
              </a:ext>
            </a:extLst>
          </p:cNvPr>
          <p:cNvCxnSpPr/>
          <p:nvPr/>
        </p:nvCxnSpPr>
        <p:spPr>
          <a:xfrm>
            <a:off x="1606858" y="3544410"/>
            <a:ext cx="0" cy="34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26EA4F-D7DE-434D-9EBB-8EFCA38E9A8E}"/>
              </a:ext>
            </a:extLst>
          </p:cNvPr>
          <p:cNvCxnSpPr/>
          <p:nvPr/>
        </p:nvCxnSpPr>
        <p:spPr>
          <a:xfrm>
            <a:off x="10138299" y="3544410"/>
            <a:ext cx="0" cy="34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8C3CC5-BF3F-4CC4-8D8D-A94B3BBA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30313"/>
              </p:ext>
            </p:extLst>
          </p:nvPr>
        </p:nvGraphicFramePr>
        <p:xfrm>
          <a:off x="0" y="3932808"/>
          <a:ext cx="4509856" cy="2938509"/>
        </p:xfrm>
        <a:graphic>
          <a:graphicData uri="http://schemas.openxmlformats.org/drawingml/2006/table">
            <a:tbl>
              <a:tblPr/>
              <a:tblGrid>
                <a:gridCol w="4509856">
                  <a:extLst>
                    <a:ext uri="{9D8B030D-6E8A-4147-A177-3AD203B41FA5}">
                      <a16:colId xmlns:a16="http://schemas.microsoft.com/office/drawing/2014/main" val="2066046927"/>
                    </a:ext>
                  </a:extLst>
                </a:gridCol>
              </a:tblGrid>
              <a:tr h="2938509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IN" sz="2400" dirty="0">
                          <a:solidFill>
                            <a:srgbClr val="00B0F0"/>
                          </a:solidFill>
                        </a:rPr>
                        <a:t>Runtime Exception.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IN" sz="2400" dirty="0">
                          <a:solidFill>
                            <a:srgbClr val="00B0F0"/>
                          </a:solidFill>
                        </a:rPr>
                        <a:t>Input/output Exception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IN" sz="2400" dirty="0" err="1">
                          <a:solidFill>
                            <a:srgbClr val="00B0F0"/>
                          </a:solidFill>
                        </a:rPr>
                        <a:t>Sql</a:t>
                      </a:r>
                      <a:r>
                        <a:rPr lang="en-IN" sz="2400" dirty="0">
                          <a:solidFill>
                            <a:srgbClr val="00B0F0"/>
                          </a:solidFill>
                        </a:rPr>
                        <a:t> Exception.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IN" sz="2400" dirty="0">
                          <a:solidFill>
                            <a:srgbClr val="00B0F0"/>
                          </a:solidFill>
                        </a:rPr>
                        <a:t>Interrupted Exception.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IN" sz="2400" dirty="0">
                          <a:solidFill>
                            <a:srgbClr val="00B0F0"/>
                          </a:solidFill>
                        </a:rPr>
                        <a:t>Class not found Exception.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ysDot"/>
                    </a:lnL>
                    <a:lnR w="12700" cmpd="sng">
                      <a:solidFill>
                        <a:schemeClr val="tx1"/>
                      </a:solidFill>
                      <a:prstDash val="sysDot"/>
                    </a:lnR>
                    <a:lnT w="12700" cmpd="sng">
                      <a:solidFill>
                        <a:schemeClr val="tx1"/>
                      </a:solidFill>
                      <a:prstDash val="sysDot"/>
                    </a:lnT>
                    <a:lnB w="12700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059150"/>
                  </a:ext>
                </a:extLst>
              </a:tr>
            </a:tbl>
          </a:graphicData>
        </a:graphic>
      </p:graphicFrame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D8DB5F00-D7B1-4D4B-BD12-1C0EBFC27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06862"/>
              </p:ext>
            </p:extLst>
          </p:nvPr>
        </p:nvGraphicFramePr>
        <p:xfrm>
          <a:off x="7084386" y="3932808"/>
          <a:ext cx="509577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778">
                  <a:extLst>
                    <a:ext uri="{9D8B030D-6E8A-4147-A177-3AD203B41FA5}">
                      <a16:colId xmlns:a16="http://schemas.microsoft.com/office/drawing/2014/main" val="392570048"/>
                    </a:ext>
                  </a:extLst>
                </a:gridCol>
              </a:tblGrid>
              <a:tr h="2938508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IN" sz="3200" b="0" dirty="0">
                          <a:solidFill>
                            <a:srgbClr val="00B0F0"/>
                          </a:solidFill>
                        </a:rPr>
                        <a:t>Stack Over Flow Error.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IN" sz="3200" b="0" dirty="0">
                          <a:solidFill>
                            <a:srgbClr val="00B0F0"/>
                          </a:solidFill>
                        </a:rPr>
                        <a:t>out of Memory Error.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IN" sz="3200" b="0" dirty="0">
                          <a:solidFill>
                            <a:srgbClr val="00B0F0"/>
                          </a:solidFill>
                        </a:rPr>
                        <a:t>Input/Output Error.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IN" sz="3200" b="0" dirty="0">
                          <a:solidFill>
                            <a:srgbClr val="00B0F0"/>
                          </a:solidFill>
                        </a:rPr>
                        <a:t>Linkage error.</a:t>
                      </a:r>
                    </a:p>
                    <a:p>
                      <a:pPr marL="0" indent="0">
                        <a:buNone/>
                      </a:pPr>
                      <a:endParaRPr lang="en-IN" dirty="0">
                        <a:solidFill>
                          <a:srgbClr val="00B0F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If  </a:t>
                      </a:r>
                      <a:r>
                        <a:rPr lang="en-IN" sz="2400" dirty="0" err="1">
                          <a:solidFill>
                            <a:srgbClr val="002060"/>
                          </a:solidFill>
                        </a:rPr>
                        <a:t>Exceute</a:t>
                      </a:r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 program error in runtime.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71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8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F3E3EE-6D85-48AE-AEFC-9D5285D52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9883"/>
              </p:ext>
            </p:extLst>
          </p:nvPr>
        </p:nvGraphicFramePr>
        <p:xfrm>
          <a:off x="0" y="0"/>
          <a:ext cx="12192000" cy="6918960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3058595027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IN" sz="2800" dirty="0"/>
                        <a:t>Runtime Exception :-</a:t>
                      </a:r>
                    </a:p>
                    <a:p>
                      <a:pPr marL="514350" indent="-514350">
                        <a:buAutoNum type="arabicParenR"/>
                      </a:pPr>
                      <a:r>
                        <a:rPr lang="en-IN" sz="2800" dirty="0">
                          <a:solidFill>
                            <a:srgbClr val="FF0000"/>
                          </a:solidFill>
                        </a:rPr>
                        <a:t>Arithmetic Exception.</a:t>
                      </a:r>
                    </a:p>
                    <a:p>
                      <a:pPr marL="514350" indent="-514350">
                        <a:buAutoNum type="arabicParenR"/>
                      </a:pPr>
                      <a:r>
                        <a:rPr lang="en-IN" sz="2800" dirty="0">
                          <a:solidFill>
                            <a:srgbClr val="FF0000"/>
                          </a:solidFill>
                        </a:rPr>
                        <a:t>Null Pointer Exception</a:t>
                      </a:r>
                    </a:p>
                    <a:p>
                      <a:pPr marL="514350" indent="-514350">
                        <a:buAutoNum type="arabicParenR"/>
                      </a:pPr>
                      <a:r>
                        <a:rPr lang="en-IN" sz="2800" dirty="0">
                          <a:solidFill>
                            <a:srgbClr val="FF0000"/>
                          </a:solidFill>
                        </a:rPr>
                        <a:t>Number Format Exception</a:t>
                      </a:r>
                    </a:p>
                    <a:p>
                      <a:pPr marL="514350" indent="-514350">
                        <a:buAutoNum type="arabicParenR"/>
                      </a:pPr>
                      <a:r>
                        <a:rPr lang="en-IN" sz="2800" dirty="0">
                          <a:solidFill>
                            <a:srgbClr val="FF0000"/>
                          </a:solidFill>
                        </a:rPr>
                        <a:t>Index Out of Bound Exception</a:t>
                      </a:r>
                      <a:r>
                        <a:rPr lang="en-IN" sz="2800" dirty="0"/>
                        <a:t>:-  2 categories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800" dirty="0"/>
                        <a:t>  </a:t>
                      </a:r>
                      <a:r>
                        <a:rPr lang="en-IN" sz="2800" dirty="0">
                          <a:solidFill>
                            <a:srgbClr val="0070C0"/>
                          </a:solidFill>
                        </a:rPr>
                        <a:t>a) Array Index Out of Bound Exception.     B) String Index Out of bound exception</a:t>
                      </a:r>
                    </a:p>
                    <a:p>
                      <a:pPr marL="0" indent="0">
                        <a:buNone/>
                      </a:pPr>
                      <a:endParaRPr lang="en-IN" sz="2800" dirty="0">
                        <a:solidFill>
                          <a:srgbClr val="0070C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Input/Output Exception :-</a:t>
                      </a:r>
                    </a:p>
                    <a:p>
                      <a:pPr marL="514350" indent="-514350">
                        <a:buAutoNum type="arabicParenR"/>
                      </a:pPr>
                      <a:r>
                        <a:rPr lang="en-IN" sz="2800" dirty="0">
                          <a:solidFill>
                            <a:srgbClr val="0070C0"/>
                          </a:solidFill>
                        </a:rPr>
                        <a:t>EOF Exception (End of file)</a:t>
                      </a:r>
                    </a:p>
                    <a:p>
                      <a:pPr marL="514350" indent="-514350">
                        <a:buAutoNum type="arabicParenR"/>
                      </a:pPr>
                      <a:r>
                        <a:rPr lang="en-IN" sz="2800" dirty="0">
                          <a:solidFill>
                            <a:srgbClr val="0070C0"/>
                          </a:solidFill>
                        </a:rPr>
                        <a:t>File not Found (Exception)</a:t>
                      </a:r>
                    </a:p>
                    <a:p>
                      <a:pPr marL="0" indent="0">
                        <a:buNone/>
                      </a:pPr>
                      <a:endParaRPr lang="en-IN" sz="2800" dirty="0">
                        <a:solidFill>
                          <a:srgbClr val="0070C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IN" sz="2800" b="0" dirty="0">
                          <a:solidFill>
                            <a:schemeClr val="tx1"/>
                          </a:solidFill>
                        </a:rPr>
                        <a:t>The Object Orientation mechanism has provides the following techniques to work with exceptions:-</a:t>
                      </a:r>
                    </a:p>
                    <a:p>
                      <a:pPr marL="457200" indent="-457200">
                        <a:buAutoNum type="arabicParenR"/>
                      </a:pPr>
                      <a:r>
                        <a:rPr lang="en-IN" sz="2800" b="0" dirty="0">
                          <a:solidFill>
                            <a:srgbClr val="002060"/>
                          </a:solidFill>
                        </a:rPr>
                        <a:t>Try    2) Catch    3)  Throw    4) Throws  5) Finally</a:t>
                      </a:r>
                    </a:p>
                    <a:p>
                      <a:pPr marL="0" indent="0">
                        <a:buNone/>
                      </a:pPr>
                      <a:endParaRPr lang="en-IN" sz="2800" dirty="0">
                        <a:solidFill>
                          <a:srgbClr val="0070C0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IN" sz="2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ysDot"/>
                    </a:lnL>
                    <a:lnR w="12700" cmpd="sng">
                      <a:solidFill>
                        <a:schemeClr val="tx1"/>
                      </a:solidFill>
                      <a:prstDash val="sysDot"/>
                    </a:lnR>
                    <a:lnT w="12700" cmpd="sng">
                      <a:solidFill>
                        <a:schemeClr val="tx1"/>
                      </a:solidFill>
                      <a:prstDash val="sysDot"/>
                    </a:lnT>
                    <a:lnB w="12700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591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87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47C5FF-1C74-4236-8505-1EE79F9DB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06036"/>
              </p:ext>
            </p:extLst>
          </p:nvPr>
        </p:nvGraphicFramePr>
        <p:xfrm>
          <a:off x="8878" y="0"/>
          <a:ext cx="12162407" cy="6857999"/>
        </p:xfrm>
        <a:graphic>
          <a:graphicData uri="http://schemas.openxmlformats.org/drawingml/2006/table">
            <a:tbl>
              <a:tblPr/>
              <a:tblGrid>
                <a:gridCol w="12162407">
                  <a:extLst>
                    <a:ext uri="{9D8B030D-6E8A-4147-A177-3AD203B41FA5}">
                      <a16:colId xmlns:a16="http://schemas.microsoft.com/office/drawing/2014/main" val="3512256284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marL="457200" indent="-457200">
                        <a:buAutoNum type="arabicParenR"/>
                      </a:pPr>
                      <a:r>
                        <a:rPr lang="en-IN" sz="2400" dirty="0"/>
                        <a:t>Try block- </a:t>
                      </a:r>
                      <a:r>
                        <a:rPr lang="en-IN" sz="2400" dirty="0">
                          <a:solidFill>
                            <a:srgbClr val="C00000"/>
                          </a:solidFill>
                        </a:rPr>
                        <a:t>Whenever we write a statement and if the statement is error suspecting statement or risky code then put that code inside the try block.</a:t>
                      </a:r>
                    </a:p>
                    <a:p>
                      <a:pPr marL="457200" indent="-457200">
                        <a:buAutoNum type="arabicParenR"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Catch – </a:t>
                      </a:r>
                      <a:r>
                        <a:rPr lang="en-IN" sz="2400" dirty="0">
                          <a:solidFill>
                            <a:srgbClr val="00B0F0"/>
                          </a:solidFill>
                        </a:rPr>
                        <a:t>The main purpose of catch block is to handle the exception which are throws by try block.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400" dirty="0">
                          <a:solidFill>
                            <a:srgbClr val="00B0F0"/>
                          </a:solidFill>
                        </a:rPr>
                        <a:t>Note :&gt; Catch block will not be </a:t>
                      </a:r>
                      <a:r>
                        <a:rPr lang="en-IN" sz="2400" dirty="0" err="1">
                          <a:solidFill>
                            <a:srgbClr val="00B0F0"/>
                          </a:solidFill>
                        </a:rPr>
                        <a:t>exceuted</a:t>
                      </a:r>
                      <a:r>
                        <a:rPr lang="en-IN" sz="2400" dirty="0">
                          <a:solidFill>
                            <a:srgbClr val="00B0F0"/>
                          </a:solidFill>
                        </a:rPr>
                        <a:t> if there is no exception inside the try block.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3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) Finally block-&gt; </a:t>
                      </a:r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Finally block is </a:t>
                      </a:r>
                      <a:r>
                        <a:rPr lang="en-IN" sz="2400" dirty="0" err="1">
                          <a:solidFill>
                            <a:srgbClr val="002060"/>
                          </a:solidFill>
                        </a:rPr>
                        <a:t>realtime</a:t>
                      </a:r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 block and main purpose of finally to handle the resources.     //security related code put in finally.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4) Throw </a:t>
                      </a:r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–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Throw keyword is used to throw the user defined or Customized exception object to the </a:t>
                      </a:r>
                      <a:r>
                        <a:rPr lang="en-IN" sz="2400" dirty="0" err="1">
                          <a:solidFill>
                            <a:srgbClr val="FF0000"/>
                          </a:solidFill>
                        </a:rPr>
                        <a:t>jvm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IN" sz="2400" dirty="0" err="1">
                          <a:solidFill>
                            <a:srgbClr val="FF0000"/>
                          </a:solidFill>
                        </a:rPr>
                        <a:t>explicity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 for that purpose we use throw keyword.</a:t>
                      </a:r>
                    </a:p>
                    <a:p>
                      <a:pPr marL="0" indent="0">
                        <a:buNone/>
                      </a:pP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Ex- if(age&lt;18){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     throw new </a:t>
                      </a:r>
                      <a:r>
                        <a:rPr lang="en-IN" sz="2400" dirty="0" err="1">
                          <a:solidFill>
                            <a:srgbClr val="FF0000"/>
                          </a:solidFill>
                        </a:rPr>
                        <a:t>invalidageException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(“can’t eligible for vote”);    // object new keyword create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Else{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IN" sz="2400" dirty="0" err="1">
                          <a:solidFill>
                            <a:srgbClr val="FF0000"/>
                          </a:solidFill>
                        </a:rPr>
                        <a:t>s.o.p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en-IN" sz="2400" dirty="0" err="1">
                          <a:solidFill>
                            <a:srgbClr val="FF0000"/>
                          </a:solidFill>
                        </a:rPr>
                        <a:t>egligible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 for vote”);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5) Throws-&gt; </a:t>
                      </a:r>
                      <a:r>
                        <a:rPr lang="en-IN" sz="2400" dirty="0">
                          <a:solidFill>
                            <a:srgbClr val="00B050"/>
                          </a:solidFill>
                        </a:rPr>
                        <a:t>throws keyword is used when we doesn’t want to handle the exception and try to send the exception to the </a:t>
                      </a:r>
                      <a:r>
                        <a:rPr lang="en-IN" sz="2400" dirty="0" err="1">
                          <a:solidFill>
                            <a:srgbClr val="00B050"/>
                          </a:solidFill>
                        </a:rPr>
                        <a:t>jvm</a:t>
                      </a:r>
                      <a:r>
                        <a:rPr lang="en-IN" sz="2400" dirty="0">
                          <a:solidFill>
                            <a:srgbClr val="00B050"/>
                          </a:solidFill>
                        </a:rPr>
                        <a:t> (</a:t>
                      </a:r>
                      <a:r>
                        <a:rPr lang="en-IN" sz="2400" dirty="0" err="1">
                          <a:solidFill>
                            <a:srgbClr val="00B050"/>
                          </a:solidFill>
                        </a:rPr>
                        <a:t>jvm</a:t>
                      </a:r>
                      <a:r>
                        <a:rPr lang="en-IN" sz="2400" dirty="0">
                          <a:solidFill>
                            <a:srgbClr val="00B050"/>
                          </a:solidFill>
                        </a:rPr>
                        <a:t> or other method).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ysDot"/>
                    </a:lnL>
                    <a:lnR w="12700" cmpd="sng">
                      <a:solidFill>
                        <a:schemeClr val="tx1"/>
                      </a:solidFill>
                      <a:prstDash val="sysDot"/>
                    </a:lnR>
                    <a:lnT w="12700" cmpd="sng">
                      <a:solidFill>
                        <a:schemeClr val="tx1"/>
                      </a:solidFill>
                      <a:prstDash val="sysDot"/>
                    </a:lnT>
                    <a:lnB w="12700" cmpd="sng">
                      <a:solidFill>
                        <a:schemeClr val="tx1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8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82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023E9F-3190-4554-A57A-D30BA9D83B77}"/>
              </a:ext>
            </a:extLst>
          </p:cNvPr>
          <p:cNvSpPr txBox="1"/>
          <p:nvPr/>
        </p:nvSpPr>
        <p:spPr>
          <a:xfrm>
            <a:off x="3979415" y="0"/>
            <a:ext cx="609452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Types of Java Exceptions</a:t>
            </a:r>
            <a:br>
              <a:rPr lang="en-US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96F00-93D7-483F-9B3E-11AE55D5D006}"/>
              </a:ext>
            </a:extLst>
          </p:cNvPr>
          <p:cNvSpPr txBox="1"/>
          <p:nvPr/>
        </p:nvSpPr>
        <p:spPr>
          <a:xfrm>
            <a:off x="1766656" y="832350"/>
            <a:ext cx="836942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There are mainly two types of exceptions: checked and unchecked. Here, an error is considered as the unchecked exception. According to Oracle, there are three types of exceptions: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Checked Exception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Unchecked Exception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Error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B43B5-C73F-4237-8AF0-6DE51BF3E641}"/>
              </a:ext>
            </a:extLst>
          </p:cNvPr>
          <p:cNvSpPr txBox="1"/>
          <p:nvPr/>
        </p:nvSpPr>
        <p:spPr>
          <a:xfrm>
            <a:off x="0" y="344168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1) Checked Exception</a:t>
            </a:r>
          </a:p>
          <a:p>
            <a:pPr>
              <a:buNone/>
            </a:pPr>
            <a:r>
              <a:rPr lang="en-US" dirty="0"/>
              <a:t>	The classes which directly inherit Throwable class except </a:t>
            </a:r>
            <a:r>
              <a:rPr lang="en-US" dirty="0" err="1"/>
              <a:t>RuntimeException</a:t>
            </a:r>
            <a:r>
              <a:rPr lang="en-US" dirty="0"/>
              <a:t> and Error are known as checked exceptions e.g.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SQLException</a:t>
            </a:r>
            <a:r>
              <a:rPr lang="en-US" dirty="0"/>
              <a:t> etc. Checked exceptions are checked at compile-time.</a:t>
            </a:r>
          </a:p>
          <a:p>
            <a:pPr>
              <a:buNone/>
            </a:pPr>
            <a:r>
              <a:rPr lang="en-US" dirty="0"/>
              <a:t>2) Unchecked Exception</a:t>
            </a:r>
          </a:p>
          <a:p>
            <a:pPr>
              <a:buNone/>
            </a:pPr>
            <a:r>
              <a:rPr lang="en-US" dirty="0"/>
              <a:t>	The classes which inherit </a:t>
            </a:r>
            <a:r>
              <a:rPr lang="en-US" dirty="0" err="1"/>
              <a:t>RuntimeException</a:t>
            </a:r>
            <a:r>
              <a:rPr lang="en-US" dirty="0"/>
              <a:t> are known as unchecked exceptions e.g. </a:t>
            </a:r>
            <a:r>
              <a:rPr lang="en-US" dirty="0" err="1"/>
              <a:t>ArithmeticException</a:t>
            </a:r>
            <a:r>
              <a:rPr lang="en-US" dirty="0"/>
              <a:t>, </a:t>
            </a:r>
            <a:r>
              <a:rPr lang="en-US" dirty="0" err="1"/>
              <a:t>NullPointerException</a:t>
            </a:r>
            <a:r>
              <a:rPr lang="en-US" dirty="0"/>
              <a:t>, </a:t>
            </a:r>
            <a:r>
              <a:rPr lang="en-US" dirty="0" err="1"/>
              <a:t>ArrayIndexOutOfBoundsException</a:t>
            </a:r>
            <a:r>
              <a:rPr lang="en-US" dirty="0"/>
              <a:t> etc. Unchecked exceptions are not checked at compile-time, but they are checked at runtime.</a:t>
            </a:r>
          </a:p>
          <a:p>
            <a:pPr>
              <a:buNone/>
            </a:pPr>
            <a:r>
              <a:rPr lang="en-US" dirty="0"/>
              <a:t>3) Error</a:t>
            </a:r>
          </a:p>
          <a:p>
            <a:pPr>
              <a:buNone/>
            </a:pPr>
            <a:r>
              <a:rPr lang="en-US" dirty="0"/>
              <a:t>	Error is irrecoverable e.g. </a:t>
            </a:r>
            <a:r>
              <a:rPr lang="en-US" dirty="0" err="1"/>
              <a:t>OutOfMemoryError</a:t>
            </a:r>
            <a:r>
              <a:rPr lang="en-US" dirty="0"/>
              <a:t>, </a:t>
            </a:r>
            <a:r>
              <a:rPr lang="en-US" dirty="0" err="1"/>
              <a:t>VirtualMachineError</a:t>
            </a:r>
            <a:r>
              <a:rPr lang="en-US" dirty="0"/>
              <a:t>, </a:t>
            </a:r>
            <a:r>
              <a:rPr lang="en-US" dirty="0" err="1"/>
              <a:t>AssertionError</a:t>
            </a:r>
            <a:r>
              <a:rPr lang="en-US" dirty="0"/>
              <a:t>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5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636</Words>
  <Application>Microsoft Office PowerPoint</Application>
  <PresentationFormat>Widescreen</PresentationFormat>
  <Paragraphs>91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.</dc:creator>
  <cp:lastModifiedBy>SONU .</cp:lastModifiedBy>
  <cp:revision>16</cp:revision>
  <dcterms:created xsi:type="dcterms:W3CDTF">2021-05-30T15:04:59Z</dcterms:created>
  <dcterms:modified xsi:type="dcterms:W3CDTF">2021-05-30T18:42:59Z</dcterms:modified>
</cp:coreProperties>
</file>