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8BFfg8ZbpxfI/6O+m+fAWR/f1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BA054C-76DB-4918-8EDC-A619DD5801D0}">
  <a:tblStyle styleId="{FABA054C-76DB-4918-8EDC-A619DD5801D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D9E7FBD-3589-47B8-BC74-0AA0E9DF9F6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555cf6ab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6555cf6ab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55cf6ab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6555cf6ab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2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2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ieeexplore.ieee.org/abstract/document/9046812" TargetMode="External"/><Relationship Id="rId4" Type="http://schemas.openxmlformats.org/officeDocument/2006/relationships/hyperlink" Target="https://doi.org/10.1016/j.actaastro.2009.04.011" TargetMode="External"/><Relationship Id="rId5" Type="http://schemas.openxmlformats.org/officeDocument/2006/relationships/hyperlink" Target="https://doi.org/10.1016/j.ast.2021.106727" TargetMode="Externa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FPGA Based Computing System for Satellite</a:t>
            </a:r>
            <a:endParaRPr/>
          </a:p>
        </p:txBody>
      </p:sp>
      <p:sp>
        <p:nvSpPr>
          <p:cNvPr id="106" name="Google Shape;106;p1"/>
          <p:cNvSpPr txBox="1"/>
          <p:nvPr>
            <p:ph idx="1" type="subTitle"/>
          </p:nvPr>
        </p:nvSpPr>
        <p:spPr>
          <a:xfrm>
            <a:off x="1100051" y="4455620"/>
            <a:ext cx="10058400" cy="18278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sz="2000"/>
              <a:t>AYUSHMAN DASH 20BLC1039</a:t>
            </a:r>
            <a:endParaRPr sz="2000"/>
          </a:p>
          <a:p>
            <a:pPr indent="0" lvl="0" marL="0" rtl="0" algn="l">
              <a:lnSpc>
                <a:spcPct val="90000"/>
              </a:lnSpc>
              <a:spcBef>
                <a:spcPts val="1400"/>
              </a:spcBef>
              <a:spcAft>
                <a:spcPts val="0"/>
              </a:spcAft>
              <a:buSzPts val="2400"/>
              <a:buNone/>
            </a:pPr>
            <a:r>
              <a:rPr lang="en-US" sz="2000"/>
              <a:t>GUIDED BY</a:t>
            </a:r>
            <a:endParaRPr sz="2000"/>
          </a:p>
          <a:p>
            <a:pPr indent="0" lvl="0" marL="0" rtl="0" algn="l">
              <a:lnSpc>
                <a:spcPct val="90000"/>
              </a:lnSpc>
              <a:spcBef>
                <a:spcPts val="1400"/>
              </a:spcBef>
              <a:spcAft>
                <a:spcPts val="0"/>
              </a:spcAft>
              <a:buSzPts val="2400"/>
              <a:buNone/>
            </a:pPr>
            <a:r>
              <a:rPr lang="en-US" sz="2000"/>
              <a:t>REENA MONICA P</a:t>
            </a:r>
            <a:endParaRPr sz="2000"/>
          </a:p>
          <a:p>
            <a:pPr indent="0" lvl="0" marL="0" rtl="0" algn="l">
              <a:lnSpc>
                <a:spcPct val="90000"/>
              </a:lnSpc>
              <a:spcBef>
                <a:spcPts val="1400"/>
              </a:spcBef>
              <a:spcAft>
                <a:spcPts val="0"/>
              </a:spcAft>
              <a:buSzPts val="2400"/>
              <a:buNone/>
            </a:pPr>
            <a:r>
              <a:rPr lang="en-US" sz="2000"/>
              <a:t>Professor and Associate Dean (Academics)</a:t>
            </a:r>
            <a:endParaRPr sz="2000"/>
          </a:p>
          <a:p>
            <a:pPr indent="0" lvl="0" marL="0" rtl="0" algn="l">
              <a:lnSpc>
                <a:spcPct val="90000"/>
              </a:lnSpc>
              <a:spcBef>
                <a:spcPts val="1400"/>
              </a:spcBef>
              <a:spcAft>
                <a:spcPts val="0"/>
              </a:spcAft>
              <a:buSzPts val="2400"/>
              <a:buNone/>
            </a:pPr>
            <a:r>
              <a:t/>
            </a:r>
            <a:endParaRPr/>
          </a:p>
        </p:txBody>
      </p:sp>
      <p:sp>
        <p:nvSpPr>
          <p:cNvPr id="107" name="Google Shape;107;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08" name="Google Shape;108;p1"/>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Tools Required</a:t>
            </a:r>
            <a:endParaRPr/>
          </a:p>
        </p:txBody>
      </p:sp>
      <p:sp>
        <p:nvSpPr>
          <p:cNvPr id="178" name="Google Shape;178;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Hardware:</a:t>
            </a:r>
            <a:endParaRPr b="1"/>
          </a:p>
          <a:p>
            <a:pPr indent="-114300" lvl="0" marL="91440" rtl="0" algn="l">
              <a:lnSpc>
                <a:spcPct val="90000"/>
              </a:lnSpc>
              <a:spcBef>
                <a:spcPts val="0"/>
              </a:spcBef>
              <a:spcAft>
                <a:spcPts val="0"/>
              </a:spcAft>
              <a:buSzPts val="1800"/>
              <a:buChar char=" "/>
            </a:pPr>
            <a:r>
              <a:t/>
            </a:r>
            <a:endParaRPr/>
          </a:p>
          <a:p>
            <a:pPr indent="-114300" lvl="0" marL="91440" rtl="0" algn="l">
              <a:lnSpc>
                <a:spcPct val="100000"/>
              </a:lnSpc>
              <a:spcBef>
                <a:spcPts val="0"/>
              </a:spcBef>
              <a:spcAft>
                <a:spcPts val="0"/>
              </a:spcAft>
              <a:buSzPts val="1800"/>
              <a:buChar char=" "/>
            </a:pPr>
            <a:r>
              <a:rPr lang="en-US"/>
              <a:t>FPGA board</a:t>
            </a:r>
            <a:endParaRPr/>
          </a:p>
          <a:p>
            <a:pPr indent="-114300" lvl="0" marL="91440" rtl="0" algn="l">
              <a:lnSpc>
                <a:spcPct val="100000"/>
              </a:lnSpc>
              <a:spcBef>
                <a:spcPts val="0"/>
              </a:spcBef>
              <a:spcAft>
                <a:spcPts val="0"/>
              </a:spcAft>
              <a:buSzPts val="1800"/>
              <a:buChar char=" "/>
            </a:pPr>
            <a:r>
              <a:rPr lang="en-US"/>
              <a:t>Chasis</a:t>
            </a:r>
            <a:endParaRPr/>
          </a:p>
          <a:p>
            <a:pPr indent="-114300" lvl="0" marL="91440" rtl="0" algn="l">
              <a:lnSpc>
                <a:spcPct val="100000"/>
              </a:lnSpc>
              <a:spcBef>
                <a:spcPts val="0"/>
              </a:spcBef>
              <a:spcAft>
                <a:spcPts val="0"/>
              </a:spcAft>
              <a:buSzPts val="1800"/>
              <a:buChar char=" "/>
            </a:pPr>
            <a:r>
              <a:rPr lang="en-US"/>
              <a:t>Jumper wires</a:t>
            </a:r>
            <a:endParaRPr/>
          </a:p>
          <a:p>
            <a:pPr indent="-114300" lvl="0" marL="91440" rtl="0" algn="l">
              <a:lnSpc>
                <a:spcPct val="100000"/>
              </a:lnSpc>
              <a:spcBef>
                <a:spcPts val="0"/>
              </a:spcBef>
              <a:spcAft>
                <a:spcPts val="0"/>
              </a:spcAft>
              <a:buSzPts val="1800"/>
              <a:buChar char=" "/>
            </a:pPr>
            <a:r>
              <a:rPr lang="en-US"/>
              <a:t>PC for programming</a:t>
            </a:r>
            <a:endParaRPr/>
          </a:p>
          <a:p>
            <a:pPr indent="-127000" lvl="0" marL="91440" rtl="0" algn="l">
              <a:lnSpc>
                <a:spcPct val="90000"/>
              </a:lnSpc>
              <a:spcBef>
                <a:spcPts val="1400"/>
              </a:spcBef>
              <a:spcAft>
                <a:spcPts val="0"/>
              </a:spcAft>
              <a:buSzPts val="2000"/>
              <a:buChar char=" "/>
            </a:pPr>
            <a:r>
              <a:rPr b="1" lang="en-US"/>
              <a:t>Software:</a:t>
            </a:r>
            <a:endParaRPr b="1"/>
          </a:p>
          <a:p>
            <a:pPr indent="-114300" lvl="0" marL="91440" rtl="0" algn="l">
              <a:lnSpc>
                <a:spcPct val="20000"/>
              </a:lnSpc>
              <a:spcBef>
                <a:spcPts val="1400"/>
              </a:spcBef>
              <a:spcAft>
                <a:spcPts val="0"/>
              </a:spcAft>
              <a:buSzPts val="1800"/>
              <a:buChar char=" "/>
            </a:pPr>
            <a:r>
              <a:t/>
            </a:r>
            <a:endParaRPr/>
          </a:p>
          <a:p>
            <a:pPr indent="-114300" lvl="0" marL="91440" rtl="0" algn="l">
              <a:lnSpc>
                <a:spcPct val="50000"/>
              </a:lnSpc>
              <a:spcBef>
                <a:spcPts val="1400"/>
              </a:spcBef>
              <a:spcAft>
                <a:spcPts val="0"/>
              </a:spcAft>
              <a:buSzPts val="1800"/>
              <a:buChar char=" "/>
            </a:pPr>
            <a:r>
              <a:rPr lang="en-US"/>
              <a:t>Vivado Simulator</a:t>
            </a:r>
            <a:endParaRPr/>
          </a:p>
          <a:p>
            <a:pPr indent="-114300" lvl="0" marL="91440" rtl="0" algn="l">
              <a:lnSpc>
                <a:spcPct val="50000"/>
              </a:lnSpc>
              <a:spcBef>
                <a:spcPts val="1400"/>
              </a:spcBef>
              <a:spcAft>
                <a:spcPts val="0"/>
              </a:spcAft>
              <a:buSzPts val="1800"/>
              <a:buChar char=" "/>
            </a:pPr>
            <a:r>
              <a:rPr lang="en-US"/>
              <a:t>ISE Design Suite</a:t>
            </a:r>
            <a:endParaRPr/>
          </a:p>
          <a:p>
            <a:pPr indent="-114300" lvl="0" marL="91440" rtl="0" algn="l">
              <a:lnSpc>
                <a:spcPct val="50000"/>
              </a:lnSpc>
              <a:spcBef>
                <a:spcPts val="1400"/>
              </a:spcBef>
              <a:spcAft>
                <a:spcPts val="1000"/>
              </a:spcAft>
              <a:buSzPts val="1800"/>
              <a:buChar char=" "/>
            </a:pPr>
            <a:r>
              <a:rPr lang="en-US"/>
              <a:t>Intel Quartus Prime Lite</a:t>
            </a:r>
            <a:endParaRPr/>
          </a:p>
        </p:txBody>
      </p:sp>
      <p:sp>
        <p:nvSpPr>
          <p:cNvPr id="179" name="Google Shape;179;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80" name="Google Shape;180;p8"/>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References	</a:t>
            </a:r>
            <a:endParaRPr b="1"/>
          </a:p>
        </p:txBody>
      </p:sp>
      <p:sp>
        <p:nvSpPr>
          <p:cNvPr id="186" name="Google Shape;186;p9"/>
          <p:cNvSpPr txBox="1"/>
          <p:nvPr>
            <p:ph idx="1" type="body"/>
          </p:nvPr>
        </p:nvSpPr>
        <p:spPr>
          <a:xfrm>
            <a:off x="1154075" y="2265300"/>
            <a:ext cx="10058400" cy="26229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sz="2200">
                <a:solidFill>
                  <a:schemeClr val="dk1"/>
                </a:solidFill>
              </a:rPr>
              <a:t>[1] Run-Time Reconfigurable MPSoC-Based On-Board Processor for Vision-Based Space Navigation. </a:t>
            </a:r>
            <a:r>
              <a:rPr lang="en-US" sz="2200" u="sng">
                <a:solidFill>
                  <a:schemeClr val="hlink"/>
                </a:solidFill>
                <a:hlinkClick r:id="rId3"/>
              </a:rPr>
              <a:t>link</a:t>
            </a:r>
            <a:endParaRPr sz="2200">
              <a:solidFill>
                <a:schemeClr val="dk1"/>
              </a:solidFill>
            </a:endParaRPr>
          </a:p>
          <a:p>
            <a:pPr indent="0" lvl="0" marL="0" rtl="0" algn="l">
              <a:lnSpc>
                <a:spcPct val="90000"/>
              </a:lnSpc>
              <a:spcBef>
                <a:spcPts val="0"/>
              </a:spcBef>
              <a:spcAft>
                <a:spcPts val="0"/>
              </a:spcAft>
              <a:buSzPts val="2000"/>
              <a:buNone/>
            </a:pPr>
            <a:r>
              <a:t/>
            </a:r>
            <a:endParaRPr sz="2200">
              <a:solidFill>
                <a:schemeClr val="dk1"/>
              </a:solidFill>
            </a:endParaRPr>
          </a:p>
          <a:p>
            <a:pPr indent="0" lvl="0" marL="0" rtl="0" algn="l">
              <a:lnSpc>
                <a:spcPct val="90000"/>
              </a:lnSpc>
              <a:spcBef>
                <a:spcPts val="0"/>
              </a:spcBef>
              <a:spcAft>
                <a:spcPts val="0"/>
              </a:spcAft>
              <a:buSzPts val="2000"/>
              <a:buNone/>
            </a:pPr>
            <a:r>
              <a:rPr lang="en-US" sz="2200">
                <a:solidFill>
                  <a:schemeClr val="dk1"/>
                </a:solidFill>
              </a:rPr>
              <a:t>[2] FPGA-based operational concept and payload data processing for the Flying Laptop satellite. </a:t>
            </a:r>
            <a:r>
              <a:rPr lang="en-US" sz="2200" u="sng">
                <a:solidFill>
                  <a:schemeClr val="hlink"/>
                </a:solidFill>
                <a:hlinkClick r:id="rId4"/>
              </a:rPr>
              <a:t>link</a:t>
            </a:r>
            <a:endParaRPr sz="2200">
              <a:solidFill>
                <a:schemeClr val="dk1"/>
              </a:solidFill>
            </a:endParaRPr>
          </a:p>
          <a:p>
            <a:pPr indent="0" lvl="0" marL="0" rtl="0" algn="l">
              <a:lnSpc>
                <a:spcPct val="90000"/>
              </a:lnSpc>
              <a:spcBef>
                <a:spcPts val="0"/>
              </a:spcBef>
              <a:spcAft>
                <a:spcPts val="0"/>
              </a:spcAft>
              <a:buSzPts val="2000"/>
              <a:buNone/>
            </a:pPr>
            <a:r>
              <a:t/>
            </a:r>
            <a:endParaRPr sz="2200">
              <a:solidFill>
                <a:schemeClr val="dk1"/>
              </a:solidFill>
            </a:endParaRPr>
          </a:p>
          <a:p>
            <a:pPr indent="0" lvl="0" marL="0" rtl="0" algn="l">
              <a:lnSpc>
                <a:spcPct val="90000"/>
              </a:lnSpc>
              <a:spcBef>
                <a:spcPts val="0"/>
              </a:spcBef>
              <a:spcAft>
                <a:spcPts val="0"/>
              </a:spcAft>
              <a:buSzPts val="2000"/>
              <a:buNone/>
            </a:pPr>
            <a:r>
              <a:rPr lang="en-US" sz="2200">
                <a:solidFill>
                  <a:schemeClr val="dk1"/>
                </a:solidFill>
              </a:rPr>
              <a:t>[3] RFlySim: Automatic test platform for UAV autopilot systems with FPGA-based hardware-in-the-loop simulations. </a:t>
            </a:r>
            <a:r>
              <a:rPr lang="en-US" sz="2200" u="sng">
                <a:solidFill>
                  <a:schemeClr val="hlink"/>
                </a:solidFill>
                <a:hlinkClick r:id="rId5"/>
              </a:rPr>
              <a:t>link</a:t>
            </a:r>
            <a:endParaRPr sz="2200">
              <a:solidFill>
                <a:schemeClr val="dk1"/>
              </a:solidFill>
            </a:endParaRPr>
          </a:p>
        </p:txBody>
      </p:sp>
      <p:sp>
        <p:nvSpPr>
          <p:cNvPr id="187" name="Google Shape;18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88" name="Google Shape;188;p9"/>
          <p:cNvPicPr preferRelativeResize="0"/>
          <p:nvPr/>
        </p:nvPicPr>
        <p:blipFill rotWithShape="1">
          <a:blip r:embed="rId6">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0"/>
          <p:cNvSpPr txBox="1"/>
          <p:nvPr/>
        </p:nvSpPr>
        <p:spPr>
          <a:xfrm>
            <a:off x="3637936" y="2733367"/>
            <a:ext cx="4866967" cy="12093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chemeClr val="dk1"/>
                </a:solidFill>
                <a:latin typeface="Calibri"/>
                <a:ea typeface="Calibri"/>
                <a:cs typeface="Calibri"/>
                <a:sym typeface="Calibri"/>
              </a:rPr>
              <a:t>THANK YOU</a:t>
            </a:r>
            <a:endParaRPr/>
          </a:p>
        </p:txBody>
      </p:sp>
      <p:pic>
        <p:nvPicPr>
          <p:cNvPr descr="A blue and black logo&#10;&#10;Description automatically generated" id="195" name="Google Shape;195;p10"/>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Introduction</a:t>
            </a:r>
            <a:endParaRPr b="1"/>
          </a:p>
        </p:txBody>
      </p:sp>
      <p:sp>
        <p:nvSpPr>
          <p:cNvPr id="114" name="Google Shape;11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228600" rtl="0" algn="l">
              <a:lnSpc>
                <a:spcPct val="150000"/>
              </a:lnSpc>
              <a:spcBef>
                <a:spcPts val="1800"/>
              </a:spcBef>
              <a:spcAft>
                <a:spcPts val="0"/>
              </a:spcAft>
              <a:buNone/>
            </a:pPr>
            <a:r>
              <a:rPr lang="en-US" sz="1800">
                <a:solidFill>
                  <a:srgbClr val="1F1F1F"/>
                </a:solidFill>
                <a:latin typeface="Arial"/>
                <a:ea typeface="Arial"/>
                <a:cs typeface="Arial"/>
                <a:sym typeface="Arial"/>
              </a:rPr>
              <a:t>The vast expanse of space beckons, demanding innovative solutions for exploration. Traditional satellite technology, while valiant, is often rigid and resource-intensive. This project boldly steps into the future, proposing an FPGA-based onboard computing system, a paradigm shift in satellite intelligence. Replacing dedicated hardware with flexible, reconfigurable FPGAs unleashes unprecedented versatility, optimizing size, power, and performance. Imagine a single chip handling image processing, data compression, and real-time control with ease, adapting to mission changes on the fly. This is the vision that propels us forward, towards smarter, leaner, and more adaptable satellites, revolutionizing the way we navigate the cosmos. Join us on this journey beyond the blueprint, where FPGA becomes the architect of a new space age.</a:t>
            </a:r>
            <a:endParaRPr sz="1800">
              <a:solidFill>
                <a:srgbClr val="1F1F1F"/>
              </a:solidFill>
              <a:latin typeface="Arial"/>
              <a:ea typeface="Arial"/>
              <a:cs typeface="Arial"/>
              <a:sym typeface="Arial"/>
            </a:endParaRPr>
          </a:p>
          <a:p>
            <a:pPr indent="0" lvl="0" marL="0" marR="228600" rtl="0" algn="l">
              <a:lnSpc>
                <a:spcPct val="150000"/>
              </a:lnSpc>
              <a:spcBef>
                <a:spcPts val="1800"/>
              </a:spcBef>
              <a:spcAft>
                <a:spcPts val="1800"/>
              </a:spcAft>
              <a:buNone/>
            </a:pPr>
            <a:r>
              <a:t/>
            </a:r>
            <a:endParaRPr sz="1800">
              <a:solidFill>
                <a:srgbClr val="E3E3E3"/>
              </a:solidFill>
              <a:highlight>
                <a:srgbClr val="131314"/>
              </a:highlight>
              <a:latin typeface="Arial"/>
              <a:ea typeface="Arial"/>
              <a:cs typeface="Arial"/>
              <a:sym typeface="Arial"/>
            </a:endParaRPr>
          </a:p>
        </p:txBody>
      </p:sp>
      <p:sp>
        <p:nvSpPr>
          <p:cNvPr id="115" name="Google Shape;11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16" name="Google Shape;116;p2"/>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1154083" y="1255043"/>
            <a:ext cx="10058400" cy="40928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Literature Review </a:t>
            </a:r>
            <a:endParaRPr b="1"/>
          </a:p>
        </p:txBody>
      </p:sp>
      <p:sp>
        <p:nvSpPr>
          <p:cNvPr id="122" name="Google Shape;12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3" name="Google Shape;123;p3"/>
          <p:cNvGraphicFramePr/>
          <p:nvPr/>
        </p:nvGraphicFramePr>
        <p:xfrm>
          <a:off x="1096963" y="1846263"/>
          <a:ext cx="3000000" cy="3000000"/>
        </p:xfrm>
        <a:graphic>
          <a:graphicData uri="http://schemas.openxmlformats.org/drawingml/2006/table">
            <a:tbl>
              <a:tblPr bandRow="1" firstRow="1">
                <a:noFill/>
                <a:tableStyleId>{FABA054C-76DB-4918-8EDC-A619DD5801D0}</a:tableStyleId>
              </a:tblPr>
              <a:tblGrid>
                <a:gridCol w="1137475"/>
                <a:gridCol w="3326125"/>
                <a:gridCol w="3229100"/>
                <a:gridCol w="2422850"/>
              </a:tblGrid>
              <a:tr h="37085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tc>
                <a:tc>
                  <a:txBody>
                    <a:bodyPr/>
                    <a:lstStyle/>
                    <a:p>
                      <a:pPr indent="0" lvl="0" marL="0" marR="0" rtl="0" algn="l">
                        <a:spcBef>
                          <a:spcPts val="0"/>
                        </a:spcBef>
                        <a:spcAft>
                          <a:spcPts val="0"/>
                        </a:spcAft>
                        <a:buNone/>
                      </a:pPr>
                      <a:r>
                        <a:rPr lang="en-US" sz="1800"/>
                        <a:t>Pper/ Book Title</a:t>
                      </a:r>
                      <a:endParaRPr/>
                    </a:p>
                  </a:txBody>
                  <a:tcPr marT="45725" marB="45725" marR="91450" marL="91450"/>
                </a:tc>
                <a:tc>
                  <a:txBody>
                    <a:bodyPr/>
                    <a:lstStyle/>
                    <a:p>
                      <a:pPr indent="0" lvl="0" marL="0" marR="0" rtl="0" algn="l">
                        <a:spcBef>
                          <a:spcPts val="0"/>
                        </a:spcBef>
                        <a:spcAft>
                          <a:spcPts val="0"/>
                        </a:spcAft>
                        <a:buNone/>
                      </a:pPr>
                      <a:r>
                        <a:rPr lang="en-US" sz="1800"/>
                        <a:t>Author, Year</a:t>
                      </a:r>
                      <a:endParaRPr/>
                    </a:p>
                  </a:txBody>
                  <a:tcPr marT="45725" marB="45725" marR="91450" marL="91450"/>
                </a:tc>
                <a:tc>
                  <a:txBody>
                    <a:bodyPr/>
                    <a:lstStyle/>
                    <a:p>
                      <a:pPr indent="0" lvl="0" marL="0" marR="0" rtl="0" algn="l">
                        <a:spcBef>
                          <a:spcPts val="0"/>
                        </a:spcBef>
                        <a:spcAft>
                          <a:spcPts val="0"/>
                        </a:spcAft>
                        <a:buNone/>
                      </a:pPr>
                      <a:r>
                        <a:rPr lang="en-US" sz="1800"/>
                        <a:t>Inference</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Run-Time Reconfigurable MPSoC-Based On-Board Processor for Vision-Based Space Navigation</a:t>
                      </a:r>
                      <a:endParaRPr sz="1800"/>
                    </a:p>
                  </a:txBody>
                  <a:tcPr marT="45725" marB="45725" marR="91450" marL="91450"/>
                </a:tc>
                <a:tc>
                  <a:txBody>
                    <a:bodyPr/>
                    <a:lstStyle/>
                    <a:p>
                      <a:pPr indent="0" lvl="0" marL="0" marR="0" rtl="0" algn="l">
                        <a:spcBef>
                          <a:spcPts val="0"/>
                        </a:spcBef>
                        <a:spcAft>
                          <a:spcPts val="0"/>
                        </a:spcAft>
                        <a:buNone/>
                      </a:pPr>
                      <a:r>
                        <a:rPr lang="en-US" sz="1800"/>
                        <a:t>Arturo Pérez, Alfonso Rodríguez, Andrés Otero, David González Arjona, Álvaro Jiménez-Peralo, Miguel Ángel Verdugo, and Eduardo De La Torre.</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March 2020</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600">
                          <a:latin typeface="Arial"/>
                          <a:ea typeface="Arial"/>
                          <a:cs typeface="Arial"/>
                          <a:sym typeface="Arial"/>
                        </a:rPr>
                        <a:t>Reconfigurable MPSoC for vision-based space navigation</a:t>
                      </a:r>
                      <a:endParaRPr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600">
                          <a:latin typeface="Arial"/>
                          <a:ea typeface="Arial"/>
                          <a:cs typeface="Arial"/>
                          <a:sym typeface="Arial"/>
                        </a:rPr>
                        <a:t>ARTICo3 architecture for performance, dependability, and power</a:t>
                      </a:r>
                      <a:endParaRPr sz="1600">
                        <a:latin typeface="Arial"/>
                        <a:ea typeface="Arial"/>
                        <a:cs typeface="Arial"/>
                        <a:sym typeface="Arial"/>
                      </a:endParaRPr>
                    </a:p>
                    <a:p>
                      <a:pPr indent="0" lvl="0" marL="0" rtl="0" algn="l">
                        <a:spcBef>
                          <a:spcPts val="0"/>
                        </a:spcBef>
                        <a:spcAft>
                          <a:spcPts val="0"/>
                        </a:spcAft>
                        <a:buSzPts val="1100"/>
                        <a:buNone/>
                      </a:pPr>
                      <a:r>
                        <a:rPr lang="en-US" sz="1600">
                          <a:latin typeface="Arial"/>
                          <a:ea typeface="Arial"/>
                          <a:cs typeface="Arial"/>
                          <a:sym typeface="Arial"/>
                        </a:rPr>
                        <a:t>RTEMS OS for reconfiguration and fault mitigation</a:t>
                      </a:r>
                      <a:endParaRPr sz="1300">
                        <a:latin typeface="Arial"/>
                        <a:ea typeface="Arial"/>
                        <a:cs typeface="Arial"/>
                        <a:sym typeface="Arial"/>
                      </a:endParaRPr>
                    </a:p>
                  </a:txBody>
                  <a:tcPr marT="45725" marB="45725" marR="91450" marL="91450"/>
                </a:tc>
              </a:tr>
            </a:tbl>
          </a:graphicData>
        </a:graphic>
      </p:graphicFrame>
      <p:pic>
        <p:nvPicPr>
          <p:cNvPr descr="A blue and black logo&#10;&#10;Description automatically generated" id="124" name="Google Shape;124;p3"/>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555cf6abc_0_20"/>
          <p:cNvSpPr txBox="1"/>
          <p:nvPr>
            <p:ph type="title"/>
          </p:nvPr>
        </p:nvSpPr>
        <p:spPr>
          <a:xfrm>
            <a:off x="1154083" y="1255043"/>
            <a:ext cx="10058400" cy="40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Literature Review </a:t>
            </a:r>
            <a:endParaRPr b="1"/>
          </a:p>
        </p:txBody>
      </p:sp>
      <p:sp>
        <p:nvSpPr>
          <p:cNvPr id="130" name="Google Shape;130;g26555cf6abc_0_2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1" name="Google Shape;131;g26555cf6abc_0_20"/>
          <p:cNvGraphicFramePr/>
          <p:nvPr/>
        </p:nvGraphicFramePr>
        <p:xfrm>
          <a:off x="1096963" y="1846263"/>
          <a:ext cx="3000000" cy="3000000"/>
        </p:xfrm>
        <a:graphic>
          <a:graphicData uri="http://schemas.openxmlformats.org/drawingml/2006/table">
            <a:tbl>
              <a:tblPr bandRow="1" firstRow="1">
                <a:noFill/>
                <a:tableStyleId>{FABA054C-76DB-4918-8EDC-A619DD5801D0}</a:tableStyleId>
              </a:tblPr>
              <a:tblGrid>
                <a:gridCol w="1137475"/>
                <a:gridCol w="3326125"/>
                <a:gridCol w="3229100"/>
                <a:gridCol w="2422850"/>
              </a:tblGrid>
              <a:tr h="33130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tc>
                <a:tc>
                  <a:txBody>
                    <a:bodyPr/>
                    <a:lstStyle/>
                    <a:p>
                      <a:pPr indent="0" lvl="0" marL="0" marR="0" rtl="0" algn="l">
                        <a:spcBef>
                          <a:spcPts val="0"/>
                        </a:spcBef>
                        <a:spcAft>
                          <a:spcPts val="0"/>
                        </a:spcAft>
                        <a:buNone/>
                      </a:pPr>
                      <a:r>
                        <a:rPr lang="en-US" sz="1800"/>
                        <a:t>Pper/ Book Title</a:t>
                      </a:r>
                      <a:endParaRPr/>
                    </a:p>
                  </a:txBody>
                  <a:tcPr marT="45725" marB="45725" marR="91450" marL="91450"/>
                </a:tc>
                <a:tc>
                  <a:txBody>
                    <a:bodyPr/>
                    <a:lstStyle/>
                    <a:p>
                      <a:pPr indent="0" lvl="0" marL="0" marR="0" rtl="0" algn="l">
                        <a:spcBef>
                          <a:spcPts val="0"/>
                        </a:spcBef>
                        <a:spcAft>
                          <a:spcPts val="0"/>
                        </a:spcAft>
                        <a:buNone/>
                      </a:pPr>
                      <a:r>
                        <a:rPr lang="en-US" sz="1800"/>
                        <a:t>Author, Year</a:t>
                      </a:r>
                      <a:endParaRPr/>
                    </a:p>
                  </a:txBody>
                  <a:tcPr marT="45725" marB="45725" marR="91450" marL="91450"/>
                </a:tc>
                <a:tc>
                  <a:txBody>
                    <a:bodyPr/>
                    <a:lstStyle/>
                    <a:p>
                      <a:pPr indent="0" lvl="0" marL="0" marR="0" rtl="0" algn="l">
                        <a:spcBef>
                          <a:spcPts val="0"/>
                        </a:spcBef>
                        <a:spcAft>
                          <a:spcPts val="0"/>
                        </a:spcAft>
                        <a:buNone/>
                      </a:pPr>
                      <a:r>
                        <a:rPr lang="en-US" sz="1800"/>
                        <a:t>Inference</a:t>
                      </a:r>
                      <a:endParaRPr/>
                    </a:p>
                  </a:txBody>
                  <a:tcPr marT="45725" marB="45725" marR="91450" marL="91450"/>
                </a:tc>
              </a:tr>
              <a:tr h="33627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rtl="0" algn="l">
                        <a:lnSpc>
                          <a:spcPct val="90000"/>
                        </a:lnSpc>
                        <a:spcBef>
                          <a:spcPts val="0"/>
                        </a:spcBef>
                        <a:spcAft>
                          <a:spcPts val="0"/>
                        </a:spcAft>
                        <a:buClr>
                          <a:schemeClr val="dk1"/>
                        </a:buClr>
                        <a:buSzPts val="2000"/>
                        <a:buFont typeface="Arial"/>
                        <a:buNone/>
                      </a:pPr>
                      <a:r>
                        <a:rPr lang="en-US" sz="2200"/>
                        <a:t>FPGA-based operational concept and payload data processing for the Flying Laptop satellite.</a:t>
                      </a:r>
                      <a:endParaRPr sz="1800"/>
                    </a:p>
                  </a:txBody>
                  <a:tcPr marT="45725" marB="45725" marR="91450" marL="91450"/>
                </a:tc>
                <a:tc>
                  <a:txBody>
                    <a:bodyPr/>
                    <a:lstStyle/>
                    <a:p>
                      <a:pPr indent="0" lvl="0" marL="0" marR="0" rtl="0" algn="l">
                        <a:spcBef>
                          <a:spcPts val="0"/>
                        </a:spcBef>
                        <a:spcAft>
                          <a:spcPts val="0"/>
                        </a:spcAft>
                        <a:buNone/>
                      </a:pPr>
                      <a:r>
                        <a:rPr lang="en-US" sz="1800"/>
                        <a:t>Toshinori Kuwaharaa, Felix Böhringera, Albert Falkea, Jens Eickhoffb, Felix Huberc, Hans-Peter Röser</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May 2009</a:t>
                      </a:r>
                      <a:endParaRPr sz="1800"/>
                    </a:p>
                  </a:txBody>
                  <a:tcPr marT="45725" marB="45725" marR="91450" marL="91450"/>
                </a:tc>
                <a:tc>
                  <a:txBody>
                    <a:bodyPr/>
                    <a:lstStyle/>
                    <a:p>
                      <a:pPr indent="0" lvl="0" marL="0" rtl="0" algn="l">
                        <a:lnSpc>
                          <a:spcPct val="115000"/>
                        </a:lnSpc>
                        <a:spcBef>
                          <a:spcPts val="1200"/>
                        </a:spcBef>
                        <a:spcAft>
                          <a:spcPts val="1200"/>
                        </a:spcAft>
                        <a:buSzPts val="1100"/>
                        <a:buNone/>
                      </a:pPr>
                      <a:r>
                        <a:rPr lang="en-US" sz="1800">
                          <a:latin typeface="Arial"/>
                          <a:ea typeface="Arial"/>
                          <a:cs typeface="Arial"/>
                          <a:sym typeface="Arial"/>
                        </a:rPr>
                        <a:t>This paper describes the operational design and on-board data processing of the FPGA-based Flying Laptop small satellite for technology demonstration and Earth observation.</a:t>
                      </a:r>
                      <a:endParaRPr sz="1100">
                        <a:latin typeface="Arial"/>
                        <a:ea typeface="Arial"/>
                        <a:cs typeface="Arial"/>
                        <a:sym typeface="Arial"/>
                      </a:endParaRPr>
                    </a:p>
                  </a:txBody>
                  <a:tcPr marT="45725" marB="45725" marR="91450" marL="91450"/>
                </a:tc>
              </a:tr>
            </a:tbl>
          </a:graphicData>
        </a:graphic>
      </p:graphicFrame>
      <p:pic>
        <p:nvPicPr>
          <p:cNvPr descr="A blue and black logo&#10;&#10;Description automatically generated" id="132" name="Google Shape;132;g26555cf6abc_0_20"/>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6555cf6abc_0_13"/>
          <p:cNvSpPr txBox="1"/>
          <p:nvPr>
            <p:ph type="title"/>
          </p:nvPr>
        </p:nvSpPr>
        <p:spPr>
          <a:xfrm>
            <a:off x="1154083" y="1255043"/>
            <a:ext cx="10058400" cy="40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Literature Review </a:t>
            </a:r>
            <a:endParaRPr b="1"/>
          </a:p>
        </p:txBody>
      </p:sp>
      <p:sp>
        <p:nvSpPr>
          <p:cNvPr id="138" name="Google Shape;138;g26555cf6abc_0_1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9" name="Google Shape;139;g26555cf6abc_0_13"/>
          <p:cNvGraphicFramePr/>
          <p:nvPr/>
        </p:nvGraphicFramePr>
        <p:xfrm>
          <a:off x="1096963" y="1846263"/>
          <a:ext cx="3000000" cy="3000000"/>
        </p:xfrm>
        <a:graphic>
          <a:graphicData uri="http://schemas.openxmlformats.org/drawingml/2006/table">
            <a:tbl>
              <a:tblPr bandRow="1" firstRow="1">
                <a:noFill/>
                <a:tableStyleId>{FABA054C-76DB-4918-8EDC-A619DD5801D0}</a:tableStyleId>
              </a:tblPr>
              <a:tblGrid>
                <a:gridCol w="1137475"/>
                <a:gridCol w="3326125"/>
                <a:gridCol w="3229100"/>
                <a:gridCol w="2422850"/>
              </a:tblGrid>
              <a:tr h="37085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tc>
                <a:tc>
                  <a:txBody>
                    <a:bodyPr/>
                    <a:lstStyle/>
                    <a:p>
                      <a:pPr indent="0" lvl="0" marL="0" marR="0" rtl="0" algn="l">
                        <a:spcBef>
                          <a:spcPts val="0"/>
                        </a:spcBef>
                        <a:spcAft>
                          <a:spcPts val="0"/>
                        </a:spcAft>
                        <a:buNone/>
                      </a:pPr>
                      <a:r>
                        <a:rPr lang="en-US" sz="1800"/>
                        <a:t>Pper/ Book Title</a:t>
                      </a:r>
                      <a:endParaRPr/>
                    </a:p>
                  </a:txBody>
                  <a:tcPr marT="45725" marB="45725" marR="91450" marL="91450"/>
                </a:tc>
                <a:tc>
                  <a:txBody>
                    <a:bodyPr/>
                    <a:lstStyle/>
                    <a:p>
                      <a:pPr indent="0" lvl="0" marL="0" marR="0" rtl="0" algn="l">
                        <a:spcBef>
                          <a:spcPts val="0"/>
                        </a:spcBef>
                        <a:spcAft>
                          <a:spcPts val="0"/>
                        </a:spcAft>
                        <a:buNone/>
                      </a:pPr>
                      <a:r>
                        <a:rPr lang="en-US" sz="1800"/>
                        <a:t>Author, Year</a:t>
                      </a:r>
                      <a:endParaRPr/>
                    </a:p>
                  </a:txBody>
                  <a:tcPr marT="45725" marB="45725" marR="91450" marL="91450"/>
                </a:tc>
                <a:tc>
                  <a:txBody>
                    <a:bodyPr/>
                    <a:lstStyle/>
                    <a:p>
                      <a:pPr indent="0" lvl="0" marL="0" marR="0" rtl="0" algn="l">
                        <a:spcBef>
                          <a:spcPts val="0"/>
                        </a:spcBef>
                        <a:spcAft>
                          <a:spcPts val="0"/>
                        </a:spcAft>
                        <a:buNone/>
                      </a:pPr>
                      <a:r>
                        <a:rPr lang="en-US" sz="1800"/>
                        <a:t>Inference</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rtl="0" algn="l">
                        <a:lnSpc>
                          <a:spcPct val="90000"/>
                        </a:lnSpc>
                        <a:spcBef>
                          <a:spcPts val="0"/>
                        </a:spcBef>
                        <a:spcAft>
                          <a:spcPts val="0"/>
                        </a:spcAft>
                        <a:buClr>
                          <a:schemeClr val="dk1"/>
                        </a:buClr>
                        <a:buSzPts val="2000"/>
                        <a:buFont typeface="Arial"/>
                        <a:buNone/>
                      </a:pPr>
                      <a:r>
                        <a:rPr lang="en-US" sz="2200"/>
                        <a:t>RFlySim: Automatic test platform for UAV autopilot systems with FPGA-based hardware-in-the-loop simulations.</a:t>
                      </a:r>
                      <a:endParaRPr sz="1800"/>
                    </a:p>
                  </a:txBody>
                  <a:tcPr marT="45725" marB="45725" marR="91450" marL="91450"/>
                </a:tc>
                <a:tc>
                  <a:txBody>
                    <a:bodyPr/>
                    <a:lstStyle/>
                    <a:p>
                      <a:pPr indent="0" lvl="0" marL="0" marR="0" rtl="0" algn="l">
                        <a:spcBef>
                          <a:spcPts val="0"/>
                        </a:spcBef>
                        <a:spcAft>
                          <a:spcPts val="0"/>
                        </a:spcAft>
                        <a:buNone/>
                      </a:pPr>
                      <a:r>
                        <a:rPr lang="en-US" sz="1800"/>
                        <a:t>Xunhua Dai a, Chenxu Ke b, Quan Quan b,∗, Kai-Yuan Cai b</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April 2021</a:t>
                      </a:r>
                      <a:endParaRPr sz="1800"/>
                    </a:p>
                  </a:txBody>
                  <a:tcPr marT="45725" marB="45725" marR="91450" marL="91450"/>
                </a:tc>
                <a:tc>
                  <a:txBody>
                    <a:bodyPr/>
                    <a:lstStyle/>
                    <a:p>
                      <a:pPr indent="0" lvl="0" marL="0" rtl="0" algn="l">
                        <a:spcBef>
                          <a:spcPts val="0"/>
                        </a:spcBef>
                        <a:spcAft>
                          <a:spcPts val="0"/>
                        </a:spcAft>
                        <a:buSzPts val="1100"/>
                        <a:buNone/>
                      </a:pPr>
                      <a:r>
                        <a:rPr lang="en-US">
                          <a:latin typeface="Arial"/>
                          <a:ea typeface="Arial"/>
                          <a:cs typeface="Arial"/>
                          <a:sym typeface="Arial"/>
                        </a:rPr>
                        <a:t>RFlySim: A platform for testing UAV autopilot systems with FPGA-based HIL simulations.</a:t>
                      </a:r>
                      <a:endParaRPr>
                        <a:latin typeface="Arial"/>
                        <a:ea typeface="Arial"/>
                        <a:cs typeface="Arial"/>
                        <a:sym typeface="Arial"/>
                      </a:endParaRPr>
                    </a:p>
                    <a:p>
                      <a:pPr indent="0" lvl="0" marL="0" rtl="0" algn="l">
                        <a:spcBef>
                          <a:spcPts val="0"/>
                        </a:spcBef>
                        <a:spcAft>
                          <a:spcPts val="0"/>
                        </a:spcAft>
                        <a:buSzPts val="1100"/>
                        <a:buNone/>
                      </a:pPr>
                      <a:r>
                        <a:rPr lang="en-US">
                          <a:latin typeface="Arial"/>
                          <a:ea typeface="Arial"/>
                          <a:cs typeface="Arial"/>
                          <a:sym typeface="Arial"/>
                        </a:rPr>
                        <a:t>Unified modeling framework:  A method for developing vehicle simulation models with common features and fault modes.</a:t>
                      </a:r>
                      <a:endParaRPr>
                        <a:latin typeface="Arial"/>
                        <a:ea typeface="Arial"/>
                        <a:cs typeface="Arial"/>
                        <a:sym typeface="Arial"/>
                      </a:endParaRPr>
                    </a:p>
                    <a:p>
                      <a:pPr indent="0" lvl="0" marL="0" rtl="0" algn="l">
                        <a:spcBef>
                          <a:spcPts val="0"/>
                        </a:spcBef>
                        <a:spcAft>
                          <a:spcPts val="0"/>
                        </a:spcAft>
                        <a:buSzPts val="1100"/>
                        <a:buNone/>
                      </a:pPr>
                      <a:r>
                        <a:rPr lang="en-US">
                          <a:latin typeface="Arial"/>
                          <a:ea typeface="Arial"/>
                          <a:cs typeface="Arial"/>
                          <a:sym typeface="Arial"/>
                        </a:rPr>
                        <a:t>Automatic test framework: A method for generating and assessing test cases for safety testing and assessment.</a:t>
                      </a:r>
                      <a:endParaRPr sz="1100">
                        <a:latin typeface="Arial"/>
                        <a:ea typeface="Arial"/>
                        <a:cs typeface="Arial"/>
                        <a:sym typeface="Arial"/>
                      </a:endParaRPr>
                    </a:p>
                  </a:txBody>
                  <a:tcPr marT="45725" marB="45725" marR="91450" marL="91450"/>
                </a:tc>
              </a:tr>
            </a:tbl>
          </a:graphicData>
        </a:graphic>
      </p:graphicFrame>
      <p:pic>
        <p:nvPicPr>
          <p:cNvPr descr="A blue and black logo&#10;&#10;Description automatically generated" id="140" name="Google Shape;140;g26555cf6abc_0_13"/>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Problem Statement	</a:t>
            </a:r>
            <a:endParaRPr b="1"/>
          </a:p>
        </p:txBody>
      </p:sp>
      <p:sp>
        <p:nvSpPr>
          <p:cNvPr id="146" name="Google Shape;14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47" name="Google Shape;147;p4"/>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
        <p:nvSpPr>
          <p:cNvPr id="148" name="Google Shape;148;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a:solidFill>
                  <a:srgbClr val="1F1F1F"/>
                </a:solidFill>
                <a:latin typeface="Arial"/>
                <a:ea typeface="Arial"/>
                <a:cs typeface="Arial"/>
                <a:sym typeface="Arial"/>
              </a:rPr>
              <a:t>Traditional satellites today face a wide array of problems, such as;</a:t>
            </a:r>
            <a:endParaRPr>
              <a:solidFill>
                <a:srgbClr val="1F1F1F"/>
              </a:solidFill>
              <a:latin typeface="Arial"/>
              <a:ea typeface="Arial"/>
              <a:cs typeface="Arial"/>
              <a:sym typeface="Arial"/>
            </a:endParaRPr>
          </a:p>
          <a:p>
            <a:pPr indent="0" lvl="0" marL="91440" rtl="0" algn="l">
              <a:lnSpc>
                <a:spcPct val="90000"/>
              </a:lnSpc>
              <a:spcBef>
                <a:spcPts val="0"/>
              </a:spcBef>
              <a:spcAft>
                <a:spcPts val="0"/>
              </a:spcAft>
              <a:buSzPts val="2000"/>
              <a:buNone/>
            </a:pPr>
            <a:r>
              <a:t/>
            </a:r>
            <a:endParaRPr>
              <a:solidFill>
                <a:srgbClr val="1F1F1F"/>
              </a:solidFill>
              <a:latin typeface="Arial"/>
              <a:ea typeface="Arial"/>
              <a:cs typeface="Arial"/>
              <a:sym typeface="Arial"/>
            </a:endParaRPr>
          </a:p>
          <a:p>
            <a:pPr indent="-355600" lvl="0" marL="457200" rtl="0" algn="l">
              <a:lnSpc>
                <a:spcPct val="90000"/>
              </a:lnSpc>
              <a:spcBef>
                <a:spcPts val="0"/>
              </a:spcBef>
              <a:spcAft>
                <a:spcPts val="0"/>
              </a:spcAft>
              <a:buClr>
                <a:srgbClr val="1F1F1F"/>
              </a:buClr>
              <a:buSzPts val="2000"/>
              <a:buFont typeface="Arial"/>
              <a:buChar char="●"/>
            </a:pPr>
            <a:r>
              <a:rPr lang="en-US">
                <a:solidFill>
                  <a:srgbClr val="1F1F1F"/>
                </a:solidFill>
                <a:latin typeface="Arial"/>
                <a:ea typeface="Arial"/>
                <a:cs typeface="Arial"/>
                <a:sym typeface="Arial"/>
              </a:rPr>
              <a:t>Lack of flexibility</a:t>
            </a:r>
            <a:endParaRPr>
              <a:solidFill>
                <a:srgbClr val="1F1F1F"/>
              </a:solidFill>
              <a:latin typeface="Arial"/>
              <a:ea typeface="Arial"/>
              <a:cs typeface="Arial"/>
              <a:sym typeface="Arial"/>
            </a:endParaRPr>
          </a:p>
          <a:p>
            <a:pPr indent="-355600" lvl="0" marL="457200" rtl="0" algn="l">
              <a:lnSpc>
                <a:spcPct val="90000"/>
              </a:lnSpc>
              <a:spcBef>
                <a:spcPts val="0"/>
              </a:spcBef>
              <a:spcAft>
                <a:spcPts val="0"/>
              </a:spcAft>
              <a:buClr>
                <a:srgbClr val="1F1F1F"/>
              </a:buClr>
              <a:buSzPts val="2000"/>
              <a:buFont typeface="Arial"/>
              <a:buChar char="●"/>
            </a:pPr>
            <a:r>
              <a:rPr lang="en-US">
                <a:solidFill>
                  <a:srgbClr val="1F1F1F"/>
                </a:solidFill>
                <a:latin typeface="Arial"/>
                <a:ea typeface="Arial"/>
                <a:cs typeface="Arial"/>
                <a:sym typeface="Arial"/>
              </a:rPr>
              <a:t>Vulnerability to radiation</a:t>
            </a:r>
            <a:endParaRPr>
              <a:solidFill>
                <a:srgbClr val="1F1F1F"/>
              </a:solidFill>
              <a:latin typeface="Arial"/>
              <a:ea typeface="Arial"/>
              <a:cs typeface="Arial"/>
              <a:sym typeface="Arial"/>
            </a:endParaRPr>
          </a:p>
          <a:p>
            <a:pPr indent="-355600" lvl="0" marL="457200" rtl="0" algn="l">
              <a:lnSpc>
                <a:spcPct val="90000"/>
              </a:lnSpc>
              <a:spcBef>
                <a:spcPts val="0"/>
              </a:spcBef>
              <a:spcAft>
                <a:spcPts val="0"/>
              </a:spcAft>
              <a:buClr>
                <a:srgbClr val="1F1F1F"/>
              </a:buClr>
              <a:buSzPts val="2000"/>
              <a:buFont typeface="Arial"/>
              <a:buChar char="●"/>
            </a:pPr>
            <a:r>
              <a:rPr lang="en-US">
                <a:solidFill>
                  <a:srgbClr val="1F1F1F"/>
                </a:solidFill>
                <a:latin typeface="Arial"/>
                <a:ea typeface="Arial"/>
                <a:cs typeface="Arial"/>
                <a:sym typeface="Arial"/>
              </a:rPr>
              <a:t>Limited Processing Power</a:t>
            </a:r>
            <a:endParaRPr>
              <a:solidFill>
                <a:srgbClr val="1F1F1F"/>
              </a:solidFill>
              <a:latin typeface="Arial"/>
              <a:ea typeface="Arial"/>
              <a:cs typeface="Arial"/>
              <a:sym typeface="Arial"/>
            </a:endParaRPr>
          </a:p>
          <a:p>
            <a:pPr indent="-355600" lvl="0" marL="457200" rtl="0" algn="l">
              <a:lnSpc>
                <a:spcPct val="90000"/>
              </a:lnSpc>
              <a:spcBef>
                <a:spcPts val="0"/>
              </a:spcBef>
              <a:spcAft>
                <a:spcPts val="0"/>
              </a:spcAft>
              <a:buClr>
                <a:srgbClr val="1F1F1F"/>
              </a:buClr>
              <a:buSzPts val="2000"/>
              <a:buFont typeface="Arial"/>
              <a:buChar char="●"/>
            </a:pPr>
            <a:r>
              <a:rPr lang="en-US">
                <a:solidFill>
                  <a:srgbClr val="1F1F1F"/>
                </a:solidFill>
                <a:latin typeface="Arial"/>
                <a:ea typeface="Arial"/>
                <a:cs typeface="Arial"/>
                <a:sym typeface="Arial"/>
              </a:rPr>
              <a:t>Difficulty in upgradation</a:t>
            </a:r>
            <a:endParaRPr>
              <a:solidFill>
                <a:srgbClr val="1F1F1F"/>
              </a:solidFill>
              <a:latin typeface="Arial"/>
              <a:ea typeface="Arial"/>
              <a:cs typeface="Arial"/>
              <a:sym typeface="Arial"/>
            </a:endParaRPr>
          </a:p>
          <a:p>
            <a:pPr indent="0" lvl="0" marL="0" rtl="0" algn="l">
              <a:lnSpc>
                <a:spcPct val="90000"/>
              </a:lnSpc>
              <a:spcBef>
                <a:spcPts val="0"/>
              </a:spcBef>
              <a:spcAft>
                <a:spcPts val="0"/>
              </a:spcAft>
              <a:buNone/>
            </a:pPr>
            <a:r>
              <a:t/>
            </a:r>
            <a:endParaRPr>
              <a:solidFill>
                <a:srgbClr val="1F1F1F"/>
              </a:solidFill>
              <a:latin typeface="Arial"/>
              <a:ea typeface="Arial"/>
              <a:cs typeface="Arial"/>
              <a:sym typeface="Arial"/>
            </a:endParaRPr>
          </a:p>
          <a:p>
            <a:pPr indent="0" lvl="0" marL="0" rtl="0" algn="l">
              <a:lnSpc>
                <a:spcPct val="90000"/>
              </a:lnSpc>
              <a:spcBef>
                <a:spcPts val="0"/>
              </a:spcBef>
              <a:spcAft>
                <a:spcPts val="0"/>
              </a:spcAft>
              <a:buNone/>
            </a:pPr>
            <a:r>
              <a:rPr lang="en-US">
                <a:solidFill>
                  <a:srgbClr val="1F1F1F"/>
                </a:solidFill>
                <a:latin typeface="Arial"/>
                <a:ea typeface="Arial"/>
                <a:cs typeface="Arial"/>
                <a:sym typeface="Arial"/>
              </a:rPr>
              <a:t>With this project I will reduce the size of the processing unit of a satellite, making them flexible and more durable, making the entire process more cost effective than traditional counterparts.</a:t>
            </a:r>
            <a:endParaRPr>
              <a:solidFill>
                <a:srgbClr val="1F1F1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Objective </a:t>
            </a:r>
            <a:endParaRPr/>
          </a:p>
        </p:txBody>
      </p:sp>
      <p:sp>
        <p:nvSpPr>
          <p:cNvPr id="154" name="Google Shape;154;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
            </a:pPr>
            <a:r>
              <a:rPr lang="en-US">
                <a:latin typeface="Arial"/>
                <a:ea typeface="Arial"/>
                <a:cs typeface="Arial"/>
                <a:sym typeface="Arial"/>
              </a:rPr>
              <a:t>Currently, I am interested in prototyping the onboard computer for a cubesat with an FPGA board and releasing a paper off of the same. If the idea is deemed feasible, I shall </a:t>
            </a:r>
            <a:r>
              <a:rPr lang="en-US">
                <a:latin typeface="Arial"/>
                <a:ea typeface="Arial"/>
                <a:cs typeface="Arial"/>
                <a:sym typeface="Arial"/>
              </a:rPr>
              <a:t>proceed</a:t>
            </a:r>
            <a:r>
              <a:rPr lang="en-US">
                <a:latin typeface="Arial"/>
                <a:ea typeface="Arial"/>
                <a:cs typeface="Arial"/>
                <a:sym typeface="Arial"/>
              </a:rPr>
              <a:t> to fabricate the IC Chip for the specific used case and aim to launch it under the student satellite launch program of ISRO.</a:t>
            </a:r>
            <a:endParaRPr>
              <a:latin typeface="Arial"/>
              <a:ea typeface="Arial"/>
              <a:cs typeface="Arial"/>
              <a:sym typeface="Arial"/>
            </a:endParaRPr>
          </a:p>
        </p:txBody>
      </p:sp>
      <p:sp>
        <p:nvSpPr>
          <p:cNvPr id="155" name="Google Shape;155;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56" name="Google Shape;156;p5"/>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Proposed System Model</a:t>
            </a:r>
            <a:endParaRPr/>
          </a:p>
        </p:txBody>
      </p:sp>
      <p:sp>
        <p:nvSpPr>
          <p:cNvPr id="162" name="Google Shape;162;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228600" rtl="0" algn="l">
              <a:lnSpc>
                <a:spcPct val="150000"/>
              </a:lnSpc>
              <a:spcBef>
                <a:spcPts val="0"/>
              </a:spcBef>
              <a:spcAft>
                <a:spcPts val="0"/>
              </a:spcAft>
              <a:buClr>
                <a:schemeClr val="dk1"/>
              </a:buClr>
              <a:buSzPts val="1100"/>
              <a:buFont typeface="Arial"/>
              <a:buNone/>
            </a:pPr>
            <a:r>
              <a:rPr lang="en-US">
                <a:solidFill>
                  <a:srgbClr val="1F1F1F"/>
                </a:solidFill>
                <a:latin typeface="Arial"/>
                <a:ea typeface="Arial"/>
                <a:cs typeface="Arial"/>
                <a:sym typeface="Arial"/>
              </a:rPr>
              <a:t>Reconfigurable multi-core FPGA onboard computer (OBC) for satellite. Hardware: Radiation-hardened FPGA fabric with dedicated cores for payload processing, data compression, communication protocols, and real-time control. Software: Modular design with reconfigurable modules for mission-specific algorithms and adaptable fault tolerance. Benefits: Reduced size, weight, and power consumption; in-flight reconfiguration for mission updates; radiation-resistant operation; increased processing power and versatility. Outcomes: Enhanced satellite autonomy, improved data throughput, agile response to changing mission requirements.</a:t>
            </a:r>
            <a:endParaRPr>
              <a:solidFill>
                <a:srgbClr val="1F1F1F"/>
              </a:solidFill>
              <a:latin typeface="Arial"/>
              <a:ea typeface="Arial"/>
              <a:cs typeface="Arial"/>
              <a:sym typeface="Arial"/>
            </a:endParaRPr>
          </a:p>
          <a:p>
            <a:pPr indent="0" lvl="0" marL="91440" rtl="0" algn="l">
              <a:lnSpc>
                <a:spcPct val="70000"/>
              </a:lnSpc>
              <a:spcBef>
                <a:spcPts val="1800"/>
              </a:spcBef>
              <a:spcAft>
                <a:spcPts val="0"/>
              </a:spcAft>
              <a:buSzPts val="500"/>
              <a:buNone/>
            </a:pPr>
            <a:r>
              <a:t/>
            </a:r>
            <a:endParaRPr>
              <a:solidFill>
                <a:srgbClr val="1F1F1F"/>
              </a:solidFill>
              <a:latin typeface="Arial"/>
              <a:ea typeface="Arial"/>
              <a:cs typeface="Arial"/>
              <a:sym typeface="Arial"/>
            </a:endParaRPr>
          </a:p>
        </p:txBody>
      </p:sp>
      <p:sp>
        <p:nvSpPr>
          <p:cNvPr id="163" name="Google Shape;16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64" name="Google Shape;164;p6"/>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Time Plan</a:t>
            </a:r>
            <a:endParaRPr/>
          </a:p>
        </p:txBody>
      </p:sp>
      <p:sp>
        <p:nvSpPr>
          <p:cNvPr id="170" name="Google Shape;170;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and black logo&#10;&#10;Description automatically generated" id="171" name="Google Shape;171;p7"/>
          <p:cNvPicPr preferRelativeResize="0"/>
          <p:nvPr/>
        </p:nvPicPr>
        <p:blipFill rotWithShape="1">
          <a:blip r:embed="rId3">
            <a:alphaModFix/>
          </a:blip>
          <a:srcRect b="0" l="0" r="0" t="0"/>
          <a:stretch/>
        </p:blipFill>
        <p:spPr>
          <a:xfrm>
            <a:off x="9860702" y="58698"/>
            <a:ext cx="2286000" cy="635000"/>
          </a:xfrm>
          <a:prstGeom prst="rect">
            <a:avLst/>
          </a:prstGeom>
          <a:noFill/>
          <a:ln>
            <a:noFill/>
          </a:ln>
        </p:spPr>
      </p:pic>
      <p:graphicFrame>
        <p:nvGraphicFramePr>
          <p:cNvPr id="172" name="Google Shape;172;p7"/>
          <p:cNvGraphicFramePr/>
          <p:nvPr/>
        </p:nvGraphicFramePr>
        <p:xfrm>
          <a:off x="952500" y="2095500"/>
          <a:ext cx="3000000" cy="3000000"/>
        </p:xfrm>
        <a:graphic>
          <a:graphicData uri="http://schemas.openxmlformats.org/drawingml/2006/table">
            <a:tbl>
              <a:tblPr>
                <a:noFill/>
                <a:tableStyleId>{3D9E7FBD-3589-47B8-BC74-0AA0E9DF9F6C}</a:tableStyleId>
              </a:tblPr>
              <a:tblGrid>
                <a:gridCol w="5143500"/>
                <a:gridCol w="5143500"/>
              </a:tblGrid>
              <a:tr h="381000">
                <a:tc>
                  <a:txBody>
                    <a:bodyPr/>
                    <a:lstStyle/>
                    <a:p>
                      <a:pPr indent="0" lvl="0" marL="0" rtl="0" algn="l">
                        <a:spcBef>
                          <a:spcPts val="0"/>
                        </a:spcBef>
                        <a:spcAft>
                          <a:spcPts val="0"/>
                        </a:spcAft>
                        <a:buNone/>
                      </a:pPr>
                      <a:r>
                        <a:rPr b="1" lang="en-US" sz="1800"/>
                        <a:t>Portion Completion</a:t>
                      </a:r>
                      <a:endParaRPr b="1" sz="1800"/>
                    </a:p>
                  </a:txBody>
                  <a:tcPr marT="91425" marB="91425" marR="91425" marL="91425"/>
                </a:tc>
                <a:tc>
                  <a:txBody>
                    <a:bodyPr/>
                    <a:lstStyle/>
                    <a:p>
                      <a:pPr indent="0" lvl="0" marL="0" rtl="0" algn="l">
                        <a:spcBef>
                          <a:spcPts val="0"/>
                        </a:spcBef>
                        <a:spcAft>
                          <a:spcPts val="0"/>
                        </a:spcAft>
                        <a:buNone/>
                      </a:pPr>
                      <a:r>
                        <a:rPr b="1" lang="en-US" sz="1800"/>
                        <a:t>Date</a:t>
                      </a:r>
                      <a:endParaRPr b="1" sz="1800"/>
                    </a:p>
                  </a:txBody>
                  <a:tcPr marT="91425" marB="91425" marR="91425" marL="91425"/>
                </a:tc>
              </a:tr>
              <a:tr h="381000">
                <a:tc>
                  <a:txBody>
                    <a:bodyPr/>
                    <a:lstStyle/>
                    <a:p>
                      <a:pPr indent="0" lvl="0" marL="0" rtl="0" algn="l">
                        <a:spcBef>
                          <a:spcPts val="0"/>
                        </a:spcBef>
                        <a:spcAft>
                          <a:spcPts val="0"/>
                        </a:spcAft>
                        <a:buNone/>
                      </a:pPr>
                      <a:r>
                        <a:rPr lang="en-US" sz="1800"/>
                        <a:t>Finalise Project and plan of action</a:t>
                      </a:r>
                      <a:endParaRPr sz="1800"/>
                    </a:p>
                  </a:txBody>
                  <a:tcPr marT="91425" marB="91425" marR="91425" marL="91425"/>
                </a:tc>
                <a:tc>
                  <a:txBody>
                    <a:bodyPr/>
                    <a:lstStyle/>
                    <a:p>
                      <a:pPr indent="0" lvl="0" marL="0" rtl="0" algn="l">
                        <a:spcBef>
                          <a:spcPts val="0"/>
                        </a:spcBef>
                        <a:spcAft>
                          <a:spcPts val="0"/>
                        </a:spcAft>
                        <a:buNone/>
                      </a:pPr>
                      <a:r>
                        <a:rPr lang="en-US" sz="1800"/>
                        <a:t>10/01/24</a:t>
                      </a:r>
                      <a:endParaRPr sz="1800"/>
                    </a:p>
                  </a:txBody>
                  <a:tcPr marT="91425" marB="91425" marR="91425" marL="91425"/>
                </a:tc>
              </a:tr>
              <a:tr h="381000">
                <a:tc>
                  <a:txBody>
                    <a:bodyPr/>
                    <a:lstStyle/>
                    <a:p>
                      <a:pPr indent="0" lvl="0" marL="0" rtl="0" algn="l">
                        <a:spcBef>
                          <a:spcPts val="0"/>
                        </a:spcBef>
                        <a:spcAft>
                          <a:spcPts val="0"/>
                        </a:spcAft>
                        <a:buNone/>
                      </a:pPr>
                      <a:r>
                        <a:rPr lang="en-US" sz="1800"/>
                        <a:t>RTL Coding Prototyping</a:t>
                      </a:r>
                      <a:endParaRPr sz="1800"/>
                    </a:p>
                  </a:txBody>
                  <a:tcPr marT="91425" marB="91425" marR="91425" marL="91425"/>
                </a:tc>
                <a:tc>
                  <a:txBody>
                    <a:bodyPr/>
                    <a:lstStyle/>
                    <a:p>
                      <a:pPr indent="0" lvl="0" marL="0" rtl="0" algn="l">
                        <a:spcBef>
                          <a:spcPts val="0"/>
                        </a:spcBef>
                        <a:spcAft>
                          <a:spcPts val="0"/>
                        </a:spcAft>
                        <a:buNone/>
                      </a:pPr>
                      <a:r>
                        <a:rPr lang="en-US" sz="1800"/>
                        <a:t>29/01/24</a:t>
                      </a:r>
                      <a:endParaRPr sz="1800"/>
                    </a:p>
                  </a:txBody>
                  <a:tcPr marT="91425" marB="91425" marR="91425" marL="91425"/>
                </a:tc>
              </a:tr>
              <a:tr h="381000">
                <a:tc>
                  <a:txBody>
                    <a:bodyPr/>
                    <a:lstStyle/>
                    <a:p>
                      <a:pPr indent="0" lvl="0" marL="0" rtl="0" algn="l">
                        <a:spcBef>
                          <a:spcPts val="0"/>
                        </a:spcBef>
                        <a:spcAft>
                          <a:spcPts val="0"/>
                        </a:spcAft>
                        <a:buNone/>
                      </a:pPr>
                      <a:r>
                        <a:rPr lang="en-US" sz="1800"/>
                        <a:t>Satellite used cases</a:t>
                      </a:r>
                      <a:endParaRPr sz="1800"/>
                    </a:p>
                  </a:txBody>
                  <a:tcPr marT="91425" marB="91425" marR="91425" marL="91425"/>
                </a:tc>
                <a:tc>
                  <a:txBody>
                    <a:bodyPr/>
                    <a:lstStyle/>
                    <a:p>
                      <a:pPr indent="0" lvl="0" marL="0" rtl="0" algn="l">
                        <a:spcBef>
                          <a:spcPts val="0"/>
                        </a:spcBef>
                        <a:spcAft>
                          <a:spcPts val="0"/>
                        </a:spcAft>
                        <a:buNone/>
                      </a:pPr>
                      <a:r>
                        <a:rPr lang="en-US" sz="1800"/>
                        <a:t>12/02/24</a:t>
                      </a:r>
                      <a:endParaRPr sz="1800"/>
                    </a:p>
                  </a:txBody>
                  <a:tcPr marT="91425" marB="91425" marR="91425" marL="91425"/>
                </a:tc>
              </a:tr>
              <a:tr h="381000">
                <a:tc>
                  <a:txBody>
                    <a:bodyPr/>
                    <a:lstStyle/>
                    <a:p>
                      <a:pPr indent="0" lvl="0" marL="0" rtl="0" algn="l">
                        <a:spcBef>
                          <a:spcPts val="0"/>
                        </a:spcBef>
                        <a:spcAft>
                          <a:spcPts val="0"/>
                        </a:spcAft>
                        <a:buNone/>
                      </a:pPr>
                      <a:r>
                        <a:rPr lang="en-US" sz="1800"/>
                        <a:t>Final RTL Code</a:t>
                      </a:r>
                      <a:endParaRPr sz="1800"/>
                    </a:p>
                  </a:txBody>
                  <a:tcPr marT="91425" marB="91425" marR="91425" marL="91425"/>
                </a:tc>
                <a:tc>
                  <a:txBody>
                    <a:bodyPr/>
                    <a:lstStyle/>
                    <a:p>
                      <a:pPr indent="0" lvl="0" marL="0" rtl="0" algn="l">
                        <a:spcBef>
                          <a:spcPts val="0"/>
                        </a:spcBef>
                        <a:spcAft>
                          <a:spcPts val="0"/>
                        </a:spcAft>
                        <a:buNone/>
                      </a:pPr>
                      <a:r>
                        <a:rPr lang="en-US" sz="1800"/>
                        <a:t>08/03/24</a:t>
                      </a:r>
                      <a:endParaRPr sz="1800"/>
                    </a:p>
                  </a:txBody>
                  <a:tcPr marT="91425" marB="91425" marR="91425" marL="91425"/>
                </a:tc>
              </a:tr>
              <a:tr h="381000">
                <a:tc>
                  <a:txBody>
                    <a:bodyPr/>
                    <a:lstStyle/>
                    <a:p>
                      <a:pPr indent="0" lvl="0" marL="0" rtl="0" algn="l">
                        <a:spcBef>
                          <a:spcPts val="0"/>
                        </a:spcBef>
                        <a:spcAft>
                          <a:spcPts val="0"/>
                        </a:spcAft>
                        <a:buNone/>
                      </a:pPr>
                      <a:r>
                        <a:rPr lang="en-US" sz="1800"/>
                        <a:t>FPGA Hardware Prototyping</a:t>
                      </a:r>
                      <a:endParaRPr sz="1800"/>
                    </a:p>
                  </a:txBody>
                  <a:tcPr marT="91425" marB="91425" marR="91425" marL="91425"/>
                </a:tc>
                <a:tc>
                  <a:txBody>
                    <a:bodyPr/>
                    <a:lstStyle/>
                    <a:p>
                      <a:pPr indent="0" lvl="0" marL="0" rtl="0" algn="l">
                        <a:spcBef>
                          <a:spcPts val="0"/>
                        </a:spcBef>
                        <a:spcAft>
                          <a:spcPts val="0"/>
                        </a:spcAft>
                        <a:buNone/>
                      </a:pPr>
                      <a:r>
                        <a:rPr lang="en-US" sz="1800"/>
                        <a:t>29/03/24</a:t>
                      </a:r>
                      <a:endParaRPr sz="1800"/>
                    </a:p>
                  </a:txBody>
                  <a:tcPr marT="91425" marB="91425" marR="91425" marL="91425"/>
                </a:tc>
              </a:tr>
              <a:tr h="381000">
                <a:tc>
                  <a:txBody>
                    <a:bodyPr/>
                    <a:lstStyle/>
                    <a:p>
                      <a:pPr indent="0" lvl="0" marL="0" rtl="0" algn="l">
                        <a:spcBef>
                          <a:spcPts val="0"/>
                        </a:spcBef>
                        <a:spcAft>
                          <a:spcPts val="0"/>
                        </a:spcAft>
                        <a:buNone/>
                      </a:pPr>
                      <a:r>
                        <a:rPr lang="en-US" sz="1800"/>
                        <a:t>Final Prototype and Paper Submission</a:t>
                      </a:r>
                      <a:endParaRPr sz="1800"/>
                    </a:p>
                  </a:txBody>
                  <a:tcPr marT="91425" marB="91425" marR="91425" marL="91425"/>
                </a:tc>
                <a:tc>
                  <a:txBody>
                    <a:bodyPr/>
                    <a:lstStyle/>
                    <a:p>
                      <a:pPr indent="0" lvl="0" marL="0" rtl="0" algn="l">
                        <a:spcBef>
                          <a:spcPts val="0"/>
                        </a:spcBef>
                        <a:spcAft>
                          <a:spcPts val="0"/>
                        </a:spcAft>
                        <a:buNone/>
                      </a:pPr>
                      <a:r>
                        <a:rPr lang="en-US" sz="1800"/>
                        <a:t>19/04/24</a:t>
                      </a:r>
                      <a:endParaRPr sz="18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2022-07-15T04:31:12Z</dcterms:created>
  <dc:creator>mark kandan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0x010100B28E088FE92C6049B200937376845536</vt:lpwstr>
  </property>
</Properties>
</file>