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2" r:id="rId3"/>
    <p:sldId id="257" r:id="rId4"/>
    <p:sldId id="259" r:id="rId5"/>
    <p:sldId id="280" r:id="rId6"/>
    <p:sldId id="277" r:id="rId7"/>
    <p:sldId id="274" r:id="rId8"/>
    <p:sldId id="275" r:id="rId9"/>
    <p:sldId id="276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8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Adaptive Traffic Signal Control Using Multi-Agent RL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5562600"/>
            <a:ext cx="3350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 smtClean="0"/>
              <a:t>Sonu</a:t>
            </a:r>
            <a:r>
              <a:rPr lang="en-US" dirty="0" smtClean="0"/>
              <a:t> Dixit</a:t>
            </a:r>
          </a:p>
          <a:p>
            <a:pPr algn="just"/>
            <a:r>
              <a:rPr lang="en-US" dirty="0" smtClean="0"/>
              <a:t>Systems Engineering</a:t>
            </a:r>
          </a:p>
          <a:p>
            <a:pPr algn="just"/>
            <a:r>
              <a:rPr lang="en-US" dirty="0" smtClean="0"/>
              <a:t>Advisor – Prof. </a:t>
            </a:r>
            <a:r>
              <a:rPr lang="en-US" dirty="0" err="1" smtClean="0"/>
              <a:t>Shalabh</a:t>
            </a:r>
            <a:r>
              <a:rPr lang="en-US" dirty="0" smtClean="0"/>
              <a:t> Bhatnagar</a:t>
            </a:r>
          </a:p>
          <a:p>
            <a:pPr algn="just"/>
            <a:r>
              <a:rPr lang="en-US" dirty="0" smtClean="0"/>
              <a:t>Stochastic Systems Lab</a:t>
            </a:r>
            <a:endParaRPr lang="en-US" dirty="0"/>
          </a:p>
        </p:txBody>
      </p:sp>
      <p:pic>
        <p:nvPicPr>
          <p:cNvPr id="2050" name="Picture 2" descr="C:\Users\vissim\Desktop\mtech_project_report_results\SSL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"/>
            <a:ext cx="398679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References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Proximal Policy Optimization </a:t>
            </a:r>
            <a:r>
              <a:rPr lang="en-US" sz="1800" dirty="0" smtClean="0"/>
              <a:t>Algorithms (John </a:t>
            </a:r>
            <a:r>
              <a:rPr lang="en-US" sz="1800" dirty="0"/>
              <a:t>Schulman, Filip </a:t>
            </a:r>
            <a:r>
              <a:rPr lang="en-US" sz="1800" dirty="0" err="1"/>
              <a:t>Wolski</a:t>
            </a:r>
            <a:r>
              <a:rPr lang="en-US" sz="1800" dirty="0"/>
              <a:t>, </a:t>
            </a:r>
            <a:r>
              <a:rPr lang="en-US" sz="1800" dirty="0" err="1"/>
              <a:t>Prafulla</a:t>
            </a:r>
            <a:r>
              <a:rPr lang="en-US" sz="1800" dirty="0"/>
              <a:t> </a:t>
            </a:r>
            <a:r>
              <a:rPr lang="en-US" sz="1800" dirty="0" err="1"/>
              <a:t>Dhariwal</a:t>
            </a:r>
            <a:r>
              <a:rPr lang="en-US" sz="1800" dirty="0"/>
              <a:t>, Alec Radford, Oleg </a:t>
            </a:r>
            <a:r>
              <a:rPr lang="en-US" sz="1800" dirty="0" err="1" smtClean="0"/>
              <a:t>Klimov</a:t>
            </a:r>
            <a:r>
              <a:rPr lang="en-US" sz="1800" dirty="0" smtClean="0"/>
              <a:t> )</a:t>
            </a:r>
          </a:p>
          <a:p>
            <a:endParaRPr lang="en-US" sz="1800" dirty="0"/>
          </a:p>
          <a:p>
            <a:r>
              <a:rPr lang="en-US" sz="1800" dirty="0"/>
              <a:t>Multi-agent reinforcement learning for traffic signal </a:t>
            </a:r>
            <a:r>
              <a:rPr lang="en-US" sz="1800" dirty="0" smtClean="0"/>
              <a:t>control, </a:t>
            </a:r>
            <a:r>
              <a:rPr lang="en-US" sz="1800" dirty="0" err="1" smtClean="0"/>
              <a:t>Prabhuchandran</a:t>
            </a:r>
            <a:r>
              <a:rPr lang="en-US" sz="1800" dirty="0" smtClean="0"/>
              <a:t> K.J., </a:t>
            </a:r>
            <a:r>
              <a:rPr lang="en-US" sz="1800" dirty="0" err="1" smtClean="0"/>
              <a:t>Hemanth</a:t>
            </a:r>
            <a:r>
              <a:rPr lang="en-US" sz="1800" dirty="0" smtClean="0"/>
              <a:t> Kumar A.N, </a:t>
            </a:r>
            <a:r>
              <a:rPr lang="en-US" sz="1800" dirty="0" err="1" smtClean="0"/>
              <a:t>Shalabh</a:t>
            </a:r>
            <a:r>
              <a:rPr lang="en-US" sz="1800" dirty="0" smtClean="0"/>
              <a:t> Bhatnagar</a:t>
            </a:r>
            <a:endParaRPr lang="en-US" sz="1800" dirty="0" smtClean="0">
              <a:solidFill>
                <a:srgbClr val="FF0000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Vijay R. Konda and John N. </a:t>
            </a:r>
            <a:r>
              <a:rPr lang="en-US" sz="1800" dirty="0" err="1" smtClean="0"/>
              <a:t>Tsitsiklis</a:t>
            </a:r>
            <a:r>
              <a:rPr lang="en-US" sz="1800" dirty="0" smtClean="0"/>
              <a:t>. On </a:t>
            </a:r>
            <a:r>
              <a:rPr lang="en-US" sz="1800" dirty="0"/>
              <a:t>actor-critic </a:t>
            </a:r>
            <a:r>
              <a:rPr lang="en-US" sz="1800" dirty="0" err="1" smtClean="0"/>
              <a:t>algorithms.IAM</a:t>
            </a:r>
            <a:r>
              <a:rPr lang="en-US" sz="1800" dirty="0" smtClean="0"/>
              <a:t> </a:t>
            </a:r>
            <a:r>
              <a:rPr lang="en-US" sz="1800" dirty="0"/>
              <a:t>J. Control </a:t>
            </a:r>
            <a:r>
              <a:rPr lang="en-US" sz="1800" dirty="0" err="1"/>
              <a:t>Optim</a:t>
            </a:r>
            <a:r>
              <a:rPr lang="en-US" sz="1800" dirty="0" smtClean="0"/>
              <a:t>., </a:t>
            </a:r>
            <a:r>
              <a:rPr lang="en-US" sz="1800" dirty="0"/>
              <a:t>April 2003.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585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0070C0"/>
                </a:solidFill>
              </a:rPr>
              <a:t>Motivation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438400"/>
          </a:xfrm>
        </p:spPr>
        <p:txBody>
          <a:bodyPr>
            <a:normAutofit/>
          </a:bodyPr>
          <a:lstStyle/>
          <a:p>
            <a:r>
              <a:rPr lang="en-US" sz="1800" dirty="0"/>
              <a:t>Most Traffic junctions follow fixed time cycle, and it alternates its sign configuration in round robin manner. </a:t>
            </a:r>
            <a:r>
              <a:rPr lang="en-US" sz="1800" dirty="0" smtClean="0"/>
              <a:t>Vehicle flow rate changes a lot based on time of the day. </a:t>
            </a:r>
          </a:p>
          <a:p>
            <a:r>
              <a:rPr lang="en-US" sz="1800" dirty="0" smtClean="0"/>
              <a:t>Fixed time solutions </a:t>
            </a:r>
            <a:r>
              <a:rPr lang="en-US" sz="1800" dirty="0"/>
              <a:t>don't adapt to current level of congestion, hence leading to long queues of vehicles, </a:t>
            </a:r>
            <a:r>
              <a:rPr lang="en-US" sz="1800" dirty="0" smtClean="0"/>
              <a:t>long delays in travel. If we manually tune cycle time based on duration of the day, still there are a lot of variations during a fixed time interval.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84200" y="3979333"/>
            <a:ext cx="7653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reduce congestion in a Traffic Network by effectively controlling and coordinating green signal timing at Traffic junctions in the network. </a:t>
            </a:r>
            <a:r>
              <a:rPr lang="en-US" dirty="0" smtClean="0"/>
              <a:t>Thus </a:t>
            </a:r>
            <a:r>
              <a:rPr lang="en-US" dirty="0"/>
              <a:t>leading to decrease in average </a:t>
            </a:r>
            <a:r>
              <a:rPr lang="en-US" dirty="0" smtClean="0"/>
              <a:t>delay, increase in average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need the solution to be scalable, and implementable with little extra  infrastructure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new roads to reduce congestion is a very costly and time consuming </a:t>
            </a:r>
            <a:r>
              <a:rPr lang="en-US" dirty="0" smtClean="0"/>
              <a:t>solution, Our solution is about utilizing(</a:t>
            </a:r>
            <a:r>
              <a:rPr lang="en-US" dirty="0"/>
              <a:t>e</a:t>
            </a:r>
            <a:r>
              <a:rPr lang="en-US" dirty="0" smtClean="0"/>
              <a:t>fficiently) the resources that we already have. 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1133" y="3124200"/>
            <a:ext cx="4114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0070C0"/>
                </a:solidFill>
              </a:rPr>
              <a:t>Objective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382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</a:rPr>
              <a:t>Problem </a:t>
            </a:r>
            <a:r>
              <a:rPr lang="en-US" sz="2400" dirty="0" smtClean="0">
                <a:solidFill>
                  <a:srgbClr val="0070C0"/>
                </a:solidFill>
              </a:rPr>
              <a:t>Formulation as Markov Decisio</a:t>
            </a:r>
            <a:r>
              <a:rPr lang="en-US" sz="2400" dirty="0" smtClean="0">
                <a:solidFill>
                  <a:srgbClr val="0070C0"/>
                </a:solidFill>
              </a:rPr>
              <a:t>n </a:t>
            </a:r>
            <a:r>
              <a:rPr lang="en-US" sz="2400" dirty="0" smtClean="0">
                <a:solidFill>
                  <a:srgbClr val="0070C0"/>
                </a:solidFill>
              </a:rPr>
              <a:t>Process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0144"/>
            <a:ext cx="8229600" cy="2438400"/>
          </a:xfrm>
        </p:spPr>
        <p:txBody>
          <a:bodyPr>
            <a:normAutofit/>
          </a:bodyPr>
          <a:lstStyle/>
          <a:p>
            <a:r>
              <a:rPr lang="en-US" sz="1800" dirty="0"/>
              <a:t>We model this problem as a multi-agent reinforcement Learning problem. In a network all junctions are represented as a RL agent. Each of these agents has access to local part of the environment(whole network</a:t>
            </a:r>
            <a:r>
              <a:rPr lang="en-US" sz="1800" dirty="0" smtClean="0"/>
              <a:t>).</a:t>
            </a:r>
            <a:endParaRPr lang="en-US" sz="1800" dirty="0" smtClean="0"/>
          </a:p>
          <a:p>
            <a:r>
              <a:rPr lang="en-US" sz="1800" dirty="0" smtClean="0"/>
              <a:t>Environment </a:t>
            </a:r>
            <a:r>
              <a:rPr lang="en-US" sz="1800" dirty="0" smtClean="0"/>
              <a:t>= Whole traffic Network</a:t>
            </a:r>
          </a:p>
          <a:p>
            <a:r>
              <a:rPr lang="en-US" sz="1800" dirty="0" smtClean="0"/>
              <a:t>Every junction is an Agent, working in a common environment. </a:t>
            </a:r>
          </a:p>
          <a:p>
            <a:r>
              <a:rPr lang="en-US" sz="1800" dirty="0" smtClean="0"/>
              <a:t>Every agent can experience a part(local data) of environment.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3838152"/>
            <a:ext cx="8915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State:</a:t>
            </a:r>
          </a:p>
          <a:p>
            <a:pPr lvl="1"/>
            <a:r>
              <a:rPr lang="en-US" dirty="0" smtClean="0"/>
              <a:t>Congestion at each incoming lane</a:t>
            </a:r>
          </a:p>
          <a:p>
            <a:pPr lvl="1"/>
            <a:r>
              <a:rPr lang="en-US" dirty="0" smtClean="0"/>
              <a:t>Congestion at immediate Neighbors incoming lanes</a:t>
            </a:r>
          </a:p>
          <a:p>
            <a:pPr lvl="1"/>
            <a:r>
              <a:rPr lang="en-US" dirty="0" smtClean="0"/>
              <a:t>Current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 :   Green </a:t>
            </a:r>
            <a:r>
              <a:rPr lang="en-US" dirty="0"/>
              <a:t>signal </a:t>
            </a:r>
            <a:r>
              <a:rPr lang="en-US" dirty="0" smtClean="0"/>
              <a:t>duration </a:t>
            </a:r>
            <a:r>
              <a:rPr lang="en-US" dirty="0"/>
              <a:t>{20,25,30,….65,70}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 </a:t>
            </a:r>
            <a:r>
              <a:rPr lang="en-US" dirty="0" smtClean="0"/>
              <a:t>: </a:t>
            </a:r>
            <a:r>
              <a:rPr lang="en-US" dirty="0"/>
              <a:t>Change in congestion at its lanes and neighbors </a:t>
            </a:r>
            <a:r>
              <a:rPr lang="en-US" dirty="0" smtClean="0"/>
              <a:t>lanes after performing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Objective : Maximize </a:t>
            </a:r>
            <a:r>
              <a:rPr lang="en-US" dirty="0"/>
              <a:t>discounted sum of </a:t>
            </a:r>
            <a:r>
              <a:rPr lang="en-US" dirty="0" smtClean="0"/>
              <a:t>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reward(state) structure is dependent, local optimization, leads to globa</a:t>
            </a:r>
            <a:r>
              <a:rPr lang="en-US" dirty="0" smtClean="0"/>
              <a:t>l optimization.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28544"/>
            <a:ext cx="2417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Agent Description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2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" y="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Algorithm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2895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Advantage Actor critic, Proximal Policy Optimization (PPO)</a:t>
            </a:r>
          </a:p>
          <a:p>
            <a:r>
              <a:rPr lang="en-US" sz="1800" dirty="0" smtClean="0"/>
              <a:t>We can include entropy Loss </a:t>
            </a:r>
            <a:r>
              <a:rPr lang="en-US" sz="1800" dirty="0" smtClean="0"/>
              <a:t>to increase exploration at every state</a:t>
            </a:r>
            <a:endParaRPr lang="en-US" sz="1800" dirty="0" smtClean="0"/>
          </a:p>
          <a:p>
            <a:r>
              <a:rPr lang="en-US" sz="1800" dirty="0" smtClean="0"/>
              <a:t>PPO is an On policy algorithm, On policy algorithms are sample inefficient</a:t>
            </a:r>
          </a:p>
          <a:p>
            <a:r>
              <a:rPr lang="en-US" sz="1800" dirty="0"/>
              <a:t>Buffer of 100 latest samples, gives some off policy characteristic to </a:t>
            </a:r>
            <a:r>
              <a:rPr lang="en-US" sz="1800" dirty="0" smtClean="0"/>
              <a:t>PPO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038600"/>
            <a:ext cx="6629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Both are simple Dense Network, 2 Hidden layers (64 nodes each)</a:t>
            </a:r>
          </a:p>
          <a:p>
            <a:r>
              <a:rPr lang="en-US" sz="1800" dirty="0" smtClean="0"/>
              <a:t>PPO loss epsilon clipping = 0.2</a:t>
            </a:r>
          </a:p>
          <a:p>
            <a:r>
              <a:rPr lang="en-US" sz="1800" dirty="0" smtClean="0"/>
              <a:t>Entropy loss coefficient = 0.01</a:t>
            </a:r>
          </a:p>
          <a:p>
            <a:r>
              <a:rPr lang="en-US" sz="1800" dirty="0" smtClean="0"/>
              <a:t>Two actor networks( old, new), 1 critic network for every agent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4000" y="3352800"/>
            <a:ext cx="381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Actor Critic Network Details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838200"/>
            <a:ext cx="670560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0667" y="1425476"/>
            <a:ext cx="6103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Put</a:t>
            </a:r>
            <a:r>
              <a:rPr lang="en-US" dirty="0" smtClean="0"/>
              <a:t> </a:t>
            </a:r>
            <a:r>
              <a:rPr lang="en-US" dirty="0" err="1" smtClean="0"/>
              <a:t>s,a,r,s</a:t>
            </a:r>
            <a:r>
              <a:rPr lang="en-US" dirty="0" smtClean="0"/>
              <a:t>’  </a:t>
            </a:r>
            <a:r>
              <a:rPr lang="en-US" dirty="0" smtClean="0"/>
              <a:t>into </a:t>
            </a:r>
            <a:r>
              <a:rPr lang="en-US" dirty="0" smtClean="0"/>
              <a:t>buffer, handle </a:t>
            </a:r>
            <a:r>
              <a:rPr lang="en-US" dirty="0" err="1" smtClean="0"/>
              <a:t>Synchronisation</a:t>
            </a:r>
            <a:r>
              <a:rPr lang="en-US" dirty="0" smtClean="0"/>
              <a:t> of all agents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if buffer has enough </a:t>
            </a:r>
            <a:r>
              <a:rPr lang="en-US" dirty="0" smtClean="0"/>
              <a:t>samples from current policy</a:t>
            </a:r>
            <a:endParaRPr lang="en-US" dirty="0" smtClean="0"/>
          </a:p>
          <a:p>
            <a:r>
              <a:rPr lang="en-US" dirty="0" smtClean="0"/>
              <a:t>     3. K times: </a:t>
            </a:r>
          </a:p>
          <a:p>
            <a:r>
              <a:rPr lang="en-US" dirty="0" smtClean="0"/>
              <a:t>     4.     Sample </a:t>
            </a:r>
            <a:r>
              <a:rPr lang="en-US" dirty="0" err="1" smtClean="0"/>
              <a:t>minibatch</a:t>
            </a:r>
            <a:r>
              <a:rPr lang="en-US" dirty="0" smtClean="0"/>
              <a:t> </a:t>
            </a:r>
            <a:r>
              <a:rPr lang="en-US" dirty="0" smtClean="0"/>
              <a:t>from buffer</a:t>
            </a:r>
          </a:p>
          <a:p>
            <a:r>
              <a:rPr lang="en-US" dirty="0" smtClean="0"/>
              <a:t>     5.     Train actor(</a:t>
            </a:r>
            <a:r>
              <a:rPr lang="en-US" dirty="0" err="1" smtClean="0"/>
              <a:t>current_policy</a:t>
            </a:r>
            <a:r>
              <a:rPr lang="en-US" dirty="0" smtClean="0"/>
              <a:t>) on this </a:t>
            </a:r>
            <a:r>
              <a:rPr lang="en-US" dirty="0" smtClean="0"/>
              <a:t>data …. (a)</a:t>
            </a:r>
            <a:endParaRPr lang="en-US" dirty="0" smtClean="0"/>
          </a:p>
          <a:p>
            <a:r>
              <a:rPr lang="en-US" dirty="0" smtClean="0"/>
              <a:t>     6. Train Critic on whole </a:t>
            </a:r>
            <a:r>
              <a:rPr lang="en-US" dirty="0" smtClean="0"/>
              <a:t>buffer ….(b)</a:t>
            </a:r>
            <a:endParaRPr lang="en-US" dirty="0" smtClean="0"/>
          </a:p>
          <a:p>
            <a:r>
              <a:rPr lang="en-US" dirty="0" smtClean="0"/>
              <a:t>     7. Set </a:t>
            </a:r>
            <a:r>
              <a:rPr lang="en-US" dirty="0" err="1"/>
              <a:t>o</a:t>
            </a:r>
            <a:r>
              <a:rPr lang="en-US" dirty="0" err="1" smtClean="0"/>
              <a:t>ld_policy</a:t>
            </a:r>
            <a:r>
              <a:rPr lang="en-US" dirty="0" smtClean="0"/>
              <a:t> = </a:t>
            </a:r>
            <a:r>
              <a:rPr lang="en-US" dirty="0" err="1" smtClean="0"/>
              <a:t>current_policy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838200"/>
            <a:ext cx="443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Simulation</a:t>
            </a:r>
          </a:p>
          <a:p>
            <a:r>
              <a:rPr lang="en-US" dirty="0" smtClean="0"/>
              <a:t>      For every Agent that needs to take action</a:t>
            </a:r>
            <a:endParaRPr lang="en-US" dirty="0"/>
          </a:p>
        </p:txBody>
      </p:sp>
      <p:pic>
        <p:nvPicPr>
          <p:cNvPr id="8" name="Picture 2" descr="C:\Users\vissim\Desktop\mtech_project_report_results\ac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753808"/>
            <a:ext cx="2906956" cy="32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vissim\Desktop\mtech_project_report_results\ppo_actor_lo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9" y="4648200"/>
            <a:ext cx="4584701" cy="4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vissim\Desktop\mtech_project_report_results\entr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5181600"/>
            <a:ext cx="4025901" cy="3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vissim\Desktop\mtech_project_report_results\rat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6" y="4073342"/>
            <a:ext cx="2221090" cy="4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810000" y="5918482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4219" y="5713825"/>
            <a:ext cx="60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(a)</a:t>
            </a:r>
            <a:endParaRPr lang="en-US" dirty="0"/>
          </a:p>
        </p:txBody>
      </p:sp>
      <p:pic>
        <p:nvPicPr>
          <p:cNvPr id="1026" name="Picture 2" descr="C:\Users\vissim\Desktop\mtech_project_report_results\advanta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431" y="4125027"/>
            <a:ext cx="3365369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ssim\Desktop\mtech_project_report_results\critic_los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6" y="6297796"/>
            <a:ext cx="5378256" cy="41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6477000" y="6507706"/>
            <a:ext cx="1066281" cy="2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96200" y="629779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9899" y="335600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616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Traffic Network for experimentation</a:t>
            </a:r>
            <a:endParaRPr 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56" y="2514600"/>
            <a:ext cx="7741610" cy="425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60975"/>
            <a:ext cx="81253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PTV </a:t>
            </a:r>
            <a:r>
              <a:rPr lang="en-US" sz="1600" dirty="0" err="1"/>
              <a:t>Vissim</a:t>
            </a:r>
            <a:r>
              <a:rPr lang="en-US" sz="1600" dirty="0"/>
              <a:t> Simulation for modelling Traffic </a:t>
            </a:r>
            <a:r>
              <a:rPr lang="en-US" sz="1600" dirty="0" err="1" smtClean="0"/>
              <a:t>behaviour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6 </a:t>
            </a:r>
            <a:r>
              <a:rPr lang="en-US" sz="1600" dirty="0" smtClean="0"/>
              <a:t>junctions</a:t>
            </a:r>
            <a:r>
              <a:rPr lang="en-US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 x 4 = 8 signals </a:t>
            </a:r>
            <a:r>
              <a:rPr lang="en-US" sz="1600" dirty="0" smtClean="0"/>
              <a:t>per </a:t>
            </a:r>
            <a:r>
              <a:rPr lang="en-US" sz="1600" dirty="0" smtClean="0"/>
              <a:t>junction, Queue counter behind every signal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10 Vehicle Input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Outward </a:t>
            </a:r>
            <a:r>
              <a:rPr lang="en-US" sz="1600" dirty="0" smtClean="0"/>
              <a:t>flow rate at each lane on incoming junction(Left</a:t>
            </a:r>
            <a:r>
              <a:rPr lang="en-US" sz="1600" dirty="0" smtClean="0"/>
              <a:t>, Straight, </a:t>
            </a:r>
            <a:r>
              <a:rPr lang="en-US" sz="1600" dirty="0" smtClean="0"/>
              <a:t>Right) </a:t>
            </a:r>
            <a:r>
              <a:rPr lang="en-US" sz="1600" dirty="0" smtClean="0"/>
              <a:t>= </a:t>
            </a:r>
            <a:r>
              <a:rPr lang="en-US" sz="1600" dirty="0" smtClean="0"/>
              <a:t>(0.25</a:t>
            </a:r>
            <a:r>
              <a:rPr lang="en-US" sz="1600" dirty="0" smtClean="0"/>
              <a:t>, 0.50, </a:t>
            </a:r>
            <a:r>
              <a:rPr lang="en-US" sz="1600" dirty="0" smtClean="0"/>
              <a:t>0.25)</a:t>
            </a:r>
            <a:endParaRPr lang="en-US" sz="1600" dirty="0" smtClean="0"/>
          </a:p>
        </p:txBody>
      </p:sp>
      <p:sp>
        <p:nvSpPr>
          <p:cNvPr id="6" name="Oval 5"/>
          <p:cNvSpPr/>
          <p:nvPr/>
        </p:nvSpPr>
        <p:spPr>
          <a:xfrm>
            <a:off x="2150534" y="57700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86300" y="5693834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1" y="2997201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732867" y="3035301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239000" y="29972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39000" y="5617634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</a:t>
            </a:r>
            <a:r>
              <a:rPr lang="en-US" dirty="0" smtClean="0"/>
              <a:t>Occupancy Comparison with fixed time algorithms</a:t>
            </a:r>
            <a:endParaRPr lang="en-US" dirty="0"/>
          </a:p>
        </p:txBody>
      </p:sp>
      <p:pic>
        <p:nvPicPr>
          <p:cNvPr id="13314" name="Picture 2" descr="C:\Users\vissim\Desktop\mtech_project_report_results\mixed_veh_r_8\mixed_vehicles_avg_occupancy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2093749"/>
            <a:ext cx="467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vissim\Desktop\mtech_project_report_results\mixed_veh_r_8\mixed_vehicles_avg_occupancy2_rseed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10682"/>
            <a:ext cx="4495800" cy="37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6033867"/>
            <a:ext cx="822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combine the difference at all the junctions, RL agents are performing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</a:t>
            </a:r>
            <a:r>
              <a:rPr lang="en-US" dirty="0" smtClean="0"/>
              <a:t>Speed Comparison with fixed time algorithms</a:t>
            </a:r>
            <a:endParaRPr lang="en-US" dirty="0"/>
          </a:p>
        </p:txBody>
      </p:sp>
      <p:pic>
        <p:nvPicPr>
          <p:cNvPr id="14338" name="Picture 2" descr="C:\Users\vissim\Desktop\mtech_project_report_results\mixed_veh_r_8\mixed_vehicles_avg_speed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2133600"/>
            <a:ext cx="855345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</a:t>
            </a:r>
            <a:r>
              <a:rPr lang="en-US" dirty="0" smtClean="0"/>
              <a:t>Delay Stop time Comparison with fixed time algorithms</a:t>
            </a:r>
            <a:endParaRPr lang="en-US" dirty="0"/>
          </a:p>
        </p:txBody>
      </p:sp>
      <p:pic>
        <p:nvPicPr>
          <p:cNvPr id="15362" name="Picture 2" descr="C:\Users\vissim\Desktop\mtech_project_report_results\mixed_veh_r_8\mixed_vehicles_delay_stop_avg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8" y="1951461"/>
            <a:ext cx="8643408" cy="39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7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703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Adaptive Traffic Signal Control Using Multi-Agent RL</vt:lpstr>
      <vt:lpstr>Motivation </vt:lpstr>
      <vt:lpstr>Problem Formulation as Markov Decision Process</vt:lpstr>
      <vt:lpstr> Algorithm</vt:lpstr>
      <vt:lpstr>Algorithm</vt:lpstr>
      <vt:lpstr>PowerPoint Presentation</vt:lpstr>
      <vt:lpstr>Experimentation and Results</vt:lpstr>
      <vt:lpstr>Experimentation and Results</vt:lpstr>
      <vt:lpstr>Experimentation and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Traffic Signal Control Using Multi-Agent RL</dc:title>
  <dc:creator>vissim</dc:creator>
  <cp:lastModifiedBy>vissim</cp:lastModifiedBy>
  <cp:revision>43</cp:revision>
  <dcterms:created xsi:type="dcterms:W3CDTF">2019-05-06T10:02:52Z</dcterms:created>
  <dcterms:modified xsi:type="dcterms:W3CDTF">2019-05-30T12:53:35Z</dcterms:modified>
</cp:coreProperties>
</file>