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80" r:id="rId6"/>
    <p:sldId id="277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8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AEEF-AD3A-4EA3-B4BD-A7A1B187C17D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1555-A24E-4E10-AA62-C188001B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5535934" TargetMode="External"/><Relationship Id="rId2" Type="http://schemas.openxmlformats.org/officeDocument/2006/relationships/hyperlink" Target="https://ieeexplore.ieee.org/author/370854967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uthor/3727633590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Adaptive Traffic Signal Control Using Multi-Agent RL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0" y="624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Sonu</a:t>
            </a:r>
            <a:r>
              <a:rPr lang="en-US" dirty="0" smtClean="0"/>
              <a:t> Dixit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609600"/>
            <a:ext cx="558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5122" name="Picture 2" descr="C:\Users\vissim\Desktop\mtech_project_report_results\2k_r89\mean_occupancy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648200" cy="376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vissim\Desktop\mtech_project_report_results\2k_r89\mean_occupanc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4495800" cy="3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Comparison, calculated in 1000secs interval</a:t>
            </a:r>
          </a:p>
        </p:txBody>
      </p:sp>
      <p:pic>
        <p:nvPicPr>
          <p:cNvPr id="6146" name="Picture 2" descr="C:\Users\vissim\Desktop\mtech_project_report_results\2k_r89\average_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5629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483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Stop </a:t>
            </a:r>
            <a:r>
              <a:rPr lang="en-US" dirty="0" err="1" smtClean="0"/>
              <a:t>Avg</a:t>
            </a:r>
            <a:r>
              <a:rPr lang="en-US" dirty="0" smtClean="0"/>
              <a:t>, calculated in 1000secs interval</a:t>
            </a:r>
          </a:p>
        </p:txBody>
      </p:sp>
      <p:pic>
        <p:nvPicPr>
          <p:cNvPr id="7170" name="Picture 2" descr="C:\Users\vissim\Desktop\mtech_project_report_results\2k_r89\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4" y="1676400"/>
            <a:ext cx="85248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2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issim\Desktop\mtech_project_report_results\3k_r89\mean_occupancy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800600" cy="3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609600"/>
            <a:ext cx="558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8195" name="Picture 3" descr="C:\Users\vissim\Desktop\mtech_project_report_results\3k_r89\mean_occupanc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419600" cy="37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Comparison, calculated in 1000secs interval</a:t>
            </a:r>
          </a:p>
        </p:txBody>
      </p:sp>
      <p:pic>
        <p:nvPicPr>
          <p:cNvPr id="9218" name="Picture 2" descr="C:\Users\vissim\Desktop\mtech_project_report_results\3k_r89\average_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5" y="1676400"/>
            <a:ext cx="85534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483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Stop </a:t>
            </a:r>
            <a:r>
              <a:rPr lang="en-US" dirty="0" err="1" smtClean="0"/>
              <a:t>Avg</a:t>
            </a:r>
            <a:r>
              <a:rPr lang="en-US" dirty="0" smtClean="0"/>
              <a:t>, calculated in 1000secs interval</a:t>
            </a:r>
          </a:p>
        </p:txBody>
      </p:sp>
      <p:pic>
        <p:nvPicPr>
          <p:cNvPr id="10242" name="Picture 2" descr="C:\Users\vissim\Desktop\mtech_project_report_results\3k_r89\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524000"/>
            <a:ext cx="8524876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7" y="76200"/>
            <a:ext cx="702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RL Agent Performance Comparison at different vehicle incoming density</a:t>
            </a:r>
          </a:p>
        </p:txBody>
      </p:sp>
      <p:pic>
        <p:nvPicPr>
          <p:cNvPr id="11266" name="Picture 2" descr="C:\Users\vissim\Desktop\mtech_project_report_results\rl_agent_perform\avg_occupa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8" y="596331"/>
            <a:ext cx="4800600" cy="29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vissim\Desktop\mtech_project_report_results\rl_agent_perform\avg_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02038"/>
            <a:ext cx="7010400" cy="31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697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RL Agent Performance Comparison at different vehicle </a:t>
            </a:r>
            <a:r>
              <a:rPr lang="en-US" dirty="0"/>
              <a:t>incoming density</a:t>
            </a:r>
            <a:endParaRPr lang="en-US" dirty="0" smtClean="0"/>
          </a:p>
        </p:txBody>
      </p:sp>
      <p:pic>
        <p:nvPicPr>
          <p:cNvPr id="12290" name="Picture 2" descr="C:\Users\vissim\Desktop\mtech_project_report_results\rl_agent_perform\rl_agent_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" y="535463"/>
            <a:ext cx="8905874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vissim\Desktop\mtech_project_report_results\rl_agent_perform\stops_A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6450"/>
            <a:ext cx="8905874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13314" name="Picture 2" descr="C:\Users\vissim\Desktop\mtech_project_report_results\mixed_veh_r_8\mixed_vehicles_avg_occupancy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093749"/>
            <a:ext cx="467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vissim\Desktop\mtech_project_report_results\mixed_veh_r_8\mixed_vehicles_avg_occupancy2_rseed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10682"/>
            <a:ext cx="4495800" cy="37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267" y="6019336"/>
            <a:ext cx="634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Agent was never trained in this kind of changing environment.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Still it has generalized reasonably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 with fixed time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267" y="6019336"/>
            <a:ext cx="634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Agent was never trained in this kind of changing environment.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Still it has outperformed all fixed time algorithms.</a:t>
            </a:r>
            <a:endParaRPr lang="en-US" dirty="0"/>
          </a:p>
        </p:txBody>
      </p:sp>
      <p:pic>
        <p:nvPicPr>
          <p:cNvPr id="14338" name="Picture 2" descr="C:\Users\vissim\Desktop\mtech_project_report_results\mixed_veh_r_8\mixed_vehicles_avg_speed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2133600"/>
            <a:ext cx="855345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Problem Formulation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7" y="1219200"/>
            <a:ext cx="8229600" cy="1219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Environment = Whole traffic Network</a:t>
            </a:r>
          </a:p>
          <a:p>
            <a:r>
              <a:rPr lang="en-US" sz="1800" dirty="0" smtClean="0"/>
              <a:t>Every junction is an Agent, working in a common environment. </a:t>
            </a:r>
          </a:p>
          <a:p>
            <a:r>
              <a:rPr lang="en-US" sz="1800" dirty="0" smtClean="0"/>
              <a:t>Every agent can experience a </a:t>
            </a:r>
            <a:r>
              <a:rPr lang="en-US" sz="1800" dirty="0" smtClean="0"/>
              <a:t>part(local data) </a:t>
            </a:r>
            <a:r>
              <a:rPr lang="en-US" sz="1800" dirty="0" smtClean="0"/>
              <a:t>of environment.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24076"/>
            <a:ext cx="85840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State:</a:t>
            </a:r>
          </a:p>
          <a:p>
            <a:pPr lvl="1"/>
            <a:r>
              <a:rPr lang="en-US" dirty="0" smtClean="0"/>
              <a:t>Congestion at each incoming lane</a:t>
            </a:r>
          </a:p>
          <a:p>
            <a:pPr lvl="1"/>
            <a:r>
              <a:rPr lang="en-US" dirty="0" smtClean="0"/>
              <a:t>Congestion at immediate Neighbors incoming lanes</a:t>
            </a:r>
          </a:p>
          <a:p>
            <a:pPr lvl="1"/>
            <a:r>
              <a:rPr lang="en-US" dirty="0" smtClean="0"/>
              <a:t>Current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 :   Green </a:t>
            </a:r>
            <a:r>
              <a:rPr lang="en-US" dirty="0"/>
              <a:t>signal </a:t>
            </a:r>
            <a:r>
              <a:rPr lang="en-US" dirty="0" smtClean="0"/>
              <a:t>duration </a:t>
            </a:r>
            <a:r>
              <a:rPr lang="en-US" dirty="0"/>
              <a:t>{20,25,30,….65,70}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Reward </a:t>
            </a:r>
            <a:r>
              <a:rPr lang="en-US" dirty="0" smtClean="0"/>
              <a:t>: </a:t>
            </a:r>
            <a:r>
              <a:rPr lang="en-US" dirty="0"/>
              <a:t>Change in congestion at its lanes and neighbors </a:t>
            </a:r>
            <a:r>
              <a:rPr lang="en-US" dirty="0" smtClean="0"/>
              <a:t>lanes after </a:t>
            </a:r>
            <a:r>
              <a:rPr lang="en-US" dirty="0" smtClean="0"/>
              <a:t>performing</a:t>
            </a:r>
            <a:r>
              <a:rPr lang="en-US" dirty="0" smtClean="0"/>
              <a:t> </a:t>
            </a:r>
            <a:r>
              <a:rPr lang="en-US" dirty="0" smtClean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Objective : Maximize </a:t>
            </a:r>
            <a:r>
              <a:rPr lang="en-US" dirty="0"/>
              <a:t>discounted sum of </a:t>
            </a:r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241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Agent 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42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939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7200"/>
            <a:ext cx="66525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vehicle input density:</a:t>
            </a:r>
          </a:p>
          <a:p>
            <a:r>
              <a:rPr lang="en-US" dirty="0"/>
              <a:t> </a:t>
            </a:r>
            <a:r>
              <a:rPr lang="en-US" dirty="0" smtClean="0"/>
              <a:t>        Changing after every 50 minutes</a:t>
            </a:r>
          </a:p>
          <a:p>
            <a:r>
              <a:rPr lang="en-US" dirty="0"/>
              <a:t> </a:t>
            </a:r>
            <a:r>
              <a:rPr lang="en-US" dirty="0" smtClean="0"/>
              <a:t>        Selected in range {500,1000,………,3000,3500}  vehicles per hour</a:t>
            </a:r>
          </a:p>
          <a:p>
            <a:r>
              <a:rPr lang="en-US" dirty="0"/>
              <a:t> </a:t>
            </a:r>
            <a:r>
              <a:rPr lang="en-US" dirty="0" smtClean="0"/>
              <a:t>        Asymmetric vehicle incoming density at every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Delay Stop time Comparison with fixed time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267" y="6172200"/>
            <a:ext cx="634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Agent was never trained in this kind of changing environment. </a:t>
            </a:r>
          </a:p>
        </p:txBody>
      </p:sp>
      <p:pic>
        <p:nvPicPr>
          <p:cNvPr id="15362" name="Picture 2" descr="C:\Users\vissim\Desktop\mtech_project_report_results\mixed_veh_r_8\mixed_vehicles_delay_stop_avg_rseed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8" y="1951461"/>
            <a:ext cx="8643408" cy="39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3867"/>
            <a:ext cx="3124199" cy="72813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Phasing Analysis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772067"/>
            <a:ext cx="583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Asymmetric Network simple phasing performs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Proximal Policy Optimization </a:t>
            </a:r>
            <a:r>
              <a:rPr lang="en-US" sz="1800" b="1" dirty="0" smtClean="0"/>
              <a:t>Algorithms (</a:t>
            </a:r>
            <a:r>
              <a:rPr lang="en-US" sz="1800" dirty="0" smtClean="0"/>
              <a:t>John </a:t>
            </a:r>
            <a:r>
              <a:rPr lang="en-US" sz="1800" dirty="0"/>
              <a:t>Schulman, Filip </a:t>
            </a:r>
            <a:r>
              <a:rPr lang="en-US" sz="1800" dirty="0" err="1"/>
              <a:t>Wolski</a:t>
            </a:r>
            <a:r>
              <a:rPr lang="en-US" sz="1800" dirty="0"/>
              <a:t>, </a:t>
            </a:r>
            <a:r>
              <a:rPr lang="en-US" sz="1800" dirty="0" err="1"/>
              <a:t>Prafulla</a:t>
            </a:r>
            <a:r>
              <a:rPr lang="en-US" sz="1800" dirty="0"/>
              <a:t> </a:t>
            </a:r>
            <a:r>
              <a:rPr lang="en-US" sz="1800" dirty="0" err="1"/>
              <a:t>Dhariwal</a:t>
            </a:r>
            <a:r>
              <a:rPr lang="en-US" sz="1800" dirty="0"/>
              <a:t>, Alec Radford, Oleg </a:t>
            </a:r>
            <a:r>
              <a:rPr lang="en-US" sz="1800" dirty="0" err="1" smtClean="0"/>
              <a:t>Klimov</a:t>
            </a:r>
            <a:r>
              <a:rPr lang="en-US" sz="1800" dirty="0" smtClean="0"/>
              <a:t> )</a:t>
            </a:r>
          </a:p>
          <a:p>
            <a:endParaRPr lang="en-US" sz="1800" dirty="0"/>
          </a:p>
          <a:p>
            <a:r>
              <a:rPr lang="en-US" sz="1800" b="1" dirty="0"/>
              <a:t>Multi-agent reinforcement learning for traffic signal </a:t>
            </a:r>
            <a:r>
              <a:rPr lang="en-US" sz="1800" b="1" dirty="0" smtClean="0"/>
              <a:t>control</a:t>
            </a:r>
            <a:r>
              <a:rPr lang="en-US" sz="1800" dirty="0" smtClean="0"/>
              <a:t>, </a:t>
            </a:r>
            <a:r>
              <a:rPr lang="en-US" sz="1800" u="sng" dirty="0" err="1">
                <a:hlinkClick r:id="rId2"/>
              </a:rPr>
              <a:t>Prabuchandran</a:t>
            </a:r>
            <a:r>
              <a:rPr lang="en-US" sz="1800" u="sng" dirty="0">
                <a:hlinkClick r:id="rId2"/>
              </a:rPr>
              <a:t> K.J. </a:t>
            </a:r>
            <a:r>
              <a:rPr lang="en-US" sz="1800" dirty="0"/>
              <a:t>,</a:t>
            </a:r>
            <a:r>
              <a:rPr lang="en-US" sz="1800" dirty="0"/>
              <a:t> </a:t>
            </a:r>
            <a:r>
              <a:rPr lang="en-US" sz="1800" dirty="0" err="1">
                <a:hlinkClick r:id="rId3"/>
              </a:rPr>
              <a:t>Hemanth</a:t>
            </a:r>
            <a:r>
              <a:rPr lang="en-US" sz="1800" dirty="0">
                <a:hlinkClick r:id="rId3"/>
              </a:rPr>
              <a:t> Kumar A.N </a:t>
            </a:r>
            <a:r>
              <a:rPr lang="en-US" sz="1800" dirty="0"/>
              <a:t>,</a:t>
            </a:r>
            <a:r>
              <a:rPr lang="en-US" sz="1800" dirty="0"/>
              <a:t> </a:t>
            </a:r>
            <a:r>
              <a:rPr lang="en-US" sz="1800" dirty="0" err="1">
                <a:hlinkClick r:id="rId4"/>
              </a:rPr>
              <a:t>Shalabh</a:t>
            </a:r>
            <a:r>
              <a:rPr lang="en-US" sz="1800" dirty="0">
                <a:hlinkClick r:id="rId4"/>
              </a:rPr>
              <a:t> Bhatnagar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585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19667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For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PTV </a:t>
            </a:r>
            <a:r>
              <a:rPr lang="en-US" dirty="0" err="1" smtClean="0"/>
              <a:t>Vissim</a:t>
            </a:r>
            <a:r>
              <a:rPr lang="en-US" dirty="0" smtClean="0"/>
              <a:t> </a:t>
            </a:r>
            <a:r>
              <a:rPr lang="en-US" dirty="0" smtClean="0"/>
              <a:t>Simulation for modelling Traffic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Queue Counters for getting congestion in a lane at particular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 Designed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" y="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Algorithm </a:t>
            </a:r>
            <a:r>
              <a:rPr lang="en-US" sz="3200" dirty="0" smtClean="0"/>
              <a:t>Used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PPO, actor critic style</a:t>
            </a:r>
          </a:p>
          <a:p>
            <a:r>
              <a:rPr lang="en-US" sz="2000" dirty="0" smtClean="0"/>
              <a:t>Entropy Loss included as well</a:t>
            </a:r>
          </a:p>
          <a:p>
            <a:r>
              <a:rPr lang="en-US" sz="2000" dirty="0" smtClean="0"/>
              <a:t>Buffer of 100 latest samples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7410" name="Picture 2" descr="C:\Users\vissim\Desktop\mtech_project_report_results\ac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" y="3758349"/>
            <a:ext cx="325966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Users\vissim\Desktop\mtech_project_report_results\ppo_actor_lo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" y="2612389"/>
            <a:ext cx="5698067" cy="46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:\Users\vissim\Desktop\mtech_project_report_results\entr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17332"/>
            <a:ext cx="4470400" cy="3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 descr="C:\Users\vissim\Desktop\mtech_project_report_results\rat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21932"/>
            <a:ext cx="2565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4572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7400" y="1859465"/>
            <a:ext cx="4627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Get </a:t>
            </a:r>
            <a:r>
              <a:rPr lang="en-US" dirty="0" err="1" smtClean="0"/>
              <a:t>s,a,r,s</a:t>
            </a:r>
            <a:r>
              <a:rPr lang="en-US" dirty="0" smtClean="0"/>
              <a:t>’. put into buffer</a:t>
            </a:r>
          </a:p>
          <a:p>
            <a:r>
              <a:rPr lang="en-US" dirty="0" smtClean="0"/>
              <a:t>2. Copy current policy parameter</a:t>
            </a:r>
          </a:p>
          <a:p>
            <a:r>
              <a:rPr lang="en-US" dirty="0" smtClean="0"/>
              <a:t>3. Sample </a:t>
            </a:r>
            <a:r>
              <a:rPr lang="en-US" dirty="0" err="1" smtClean="0"/>
              <a:t>minibatch</a:t>
            </a:r>
            <a:r>
              <a:rPr lang="en-US" dirty="0" smtClean="0"/>
              <a:t>(32) from buffer</a:t>
            </a:r>
          </a:p>
          <a:p>
            <a:r>
              <a:rPr lang="en-US" dirty="0" smtClean="0"/>
              <a:t>4. Train Actor, Critic(Mean square loss function)</a:t>
            </a:r>
          </a:p>
          <a:p>
            <a:r>
              <a:rPr lang="en-US" dirty="0" smtClean="0"/>
              <a:t>5. Update </a:t>
            </a:r>
            <a:r>
              <a:rPr lang="en-US" dirty="0" err="1" smtClean="0"/>
              <a:t>pi_old</a:t>
            </a:r>
            <a:r>
              <a:rPr lang="en-US" dirty="0" smtClean="0"/>
              <a:t> with step 2 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every Agent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6629400" cy="1600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Both are simple Dense Network, 2 Hidden layers (64 nodes each)</a:t>
            </a:r>
          </a:p>
          <a:p>
            <a:r>
              <a:rPr lang="en-US" sz="1800" dirty="0" smtClean="0"/>
              <a:t>PPO loss epsilon = 0.2</a:t>
            </a:r>
          </a:p>
          <a:p>
            <a:r>
              <a:rPr lang="en-US" sz="1800" dirty="0" smtClean="0"/>
              <a:t>Entropy loss coefficient = 0.01</a:t>
            </a:r>
          </a:p>
          <a:p>
            <a:r>
              <a:rPr lang="en-US" sz="1800" dirty="0" smtClean="0"/>
              <a:t>Two actor networks( old, new), 1 critic network for every agent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3733800"/>
            <a:ext cx="381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Actor Critic Network 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19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616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Traffic Network for experimentation</a:t>
            </a:r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60975"/>
            <a:ext cx="4517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6 junctions, 8 signals(</a:t>
            </a:r>
            <a:r>
              <a:rPr lang="en-US" sz="1600" dirty="0" err="1" smtClean="0"/>
              <a:t>que_counters</a:t>
            </a:r>
            <a:r>
              <a:rPr lang="en-US" sz="1600" dirty="0" smtClean="0"/>
              <a:t>) per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10 Vehicle Input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Left, Straight, Right = 0.25, 0.50, 0.25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5638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56388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14400" y="25146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00" y="25146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96200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848600" y="5638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609600"/>
            <a:ext cx="558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1k vehicles per hour at every incoming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Occupancy Comparison with fixed time algorithms</a:t>
            </a:r>
            <a:endParaRPr lang="en-US" dirty="0"/>
          </a:p>
        </p:txBody>
      </p:sp>
      <p:pic>
        <p:nvPicPr>
          <p:cNvPr id="1026" name="Picture 2" descr="C:\Users\vissim\Desktop\mtech_project_report_results\1k_r89\mean_occupancy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4343400" cy="37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ssim\Desktop\mtech_project_report_results\1k_r89\mean_occupanc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572000" cy="37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 Speed Comparison, calculated in 1000secs interval</a:t>
            </a:r>
          </a:p>
        </p:txBody>
      </p:sp>
      <p:pic>
        <p:nvPicPr>
          <p:cNvPr id="3076" name="Picture 4" descr="C:\Users\vissim\Desktop\mtech_project_report_results\1k_r89\average_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839198" cy="38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0128"/>
            <a:ext cx="5410200" cy="665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Experimentation and Results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609600"/>
            <a:ext cx="483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1k vehicles per hour at every incoming lane,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Stop </a:t>
            </a:r>
            <a:r>
              <a:rPr lang="en-US" dirty="0" err="1" smtClean="0"/>
              <a:t>Avg</a:t>
            </a:r>
            <a:r>
              <a:rPr lang="en-US" dirty="0" smtClean="0"/>
              <a:t>, calculated in 1000secs interval</a:t>
            </a:r>
          </a:p>
        </p:txBody>
      </p:sp>
      <p:pic>
        <p:nvPicPr>
          <p:cNvPr id="4098" name="Picture 2" descr="C:\Users\vissim\Desktop\mtech_project_report_results\1k_r89\delay_stop_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5" y="2286000"/>
            <a:ext cx="852487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634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Adaptive Traffic Signal Control Using Multi-Agent RL</vt:lpstr>
      <vt:lpstr>Problem Formulation</vt:lpstr>
      <vt:lpstr>PowerPoint Presentation</vt:lpstr>
      <vt:lpstr> Algorithm Used</vt:lpstr>
      <vt:lpstr>Algorithm</vt:lpstr>
      <vt:lpstr>PowerPoint Presentation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Experimentation and Results</vt:lpstr>
      <vt:lpstr>PowerPoint Presentation</vt:lpstr>
      <vt:lpstr>PowerPoint Presentation</vt:lpstr>
      <vt:lpstr>Experimentation and Results</vt:lpstr>
      <vt:lpstr>Experimentation and Results</vt:lpstr>
      <vt:lpstr>Experimentation and Results</vt:lpstr>
      <vt:lpstr>Phasing Analysis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Traffic Signal Control Using Multi-Agent RL</dc:title>
  <dc:creator>vissim</dc:creator>
  <cp:lastModifiedBy>vissim</cp:lastModifiedBy>
  <cp:revision>23</cp:revision>
  <dcterms:created xsi:type="dcterms:W3CDTF">2019-05-06T10:02:52Z</dcterms:created>
  <dcterms:modified xsi:type="dcterms:W3CDTF">2019-05-09T10:16:52Z</dcterms:modified>
</cp:coreProperties>
</file>