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80" r:id="rId6"/>
    <p:sldId id="277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4" r:id="rId19"/>
    <p:sldId id="275" r:id="rId20"/>
    <p:sldId id="276" r:id="rId21"/>
    <p:sldId id="278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88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AEEF-AD3A-4EA3-B4BD-A7A1B187C17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1555-A24E-4E10-AA62-C188001B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5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AEEF-AD3A-4EA3-B4BD-A7A1B187C17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1555-A24E-4E10-AA62-C188001B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5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AEEF-AD3A-4EA3-B4BD-A7A1B187C17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1555-A24E-4E10-AA62-C188001B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1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AEEF-AD3A-4EA3-B4BD-A7A1B187C17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1555-A24E-4E10-AA62-C188001B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8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AEEF-AD3A-4EA3-B4BD-A7A1B187C17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1555-A24E-4E10-AA62-C188001B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6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AEEF-AD3A-4EA3-B4BD-A7A1B187C17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1555-A24E-4E10-AA62-C188001B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3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AEEF-AD3A-4EA3-B4BD-A7A1B187C17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1555-A24E-4E10-AA62-C188001B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AEEF-AD3A-4EA3-B4BD-A7A1B187C17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1555-A24E-4E10-AA62-C188001B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7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AEEF-AD3A-4EA3-B4BD-A7A1B187C17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1555-A24E-4E10-AA62-C188001B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8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AEEF-AD3A-4EA3-B4BD-A7A1B187C17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1555-A24E-4E10-AA62-C188001B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4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AEEF-AD3A-4EA3-B4BD-A7A1B187C17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1555-A24E-4E10-AA62-C188001B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6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4AEEF-AD3A-4EA3-B4BD-A7A1B187C17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E1555-A24E-4E10-AA62-C188001B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5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uthor/37085535934" TargetMode="External"/><Relationship Id="rId2" Type="http://schemas.openxmlformats.org/officeDocument/2006/relationships/hyperlink" Target="https://ieeexplore.ieee.org/author/3708549672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uthor/3727633590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43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Adaptive Traffic Signal Control Using Multi-Agent RL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39000" y="624840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Sonu</a:t>
            </a:r>
            <a:r>
              <a:rPr lang="en-US" dirty="0" smtClean="0"/>
              <a:t> Dixit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128"/>
            <a:ext cx="5410200" cy="6656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Experimentation and Results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96815" y="609600"/>
            <a:ext cx="5582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  <a:r>
              <a:rPr lang="en-US" dirty="0" smtClean="0"/>
              <a:t>k vehicles per hour at every incoming 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Avg</a:t>
            </a:r>
            <a:r>
              <a:rPr lang="en-US" dirty="0" smtClean="0"/>
              <a:t> Occupancy Comparison with fixed time algorithms</a:t>
            </a:r>
            <a:endParaRPr lang="en-US" dirty="0"/>
          </a:p>
        </p:txBody>
      </p:sp>
      <p:pic>
        <p:nvPicPr>
          <p:cNvPr id="5122" name="Picture 2" descr="C:\Users\vissim\Desktop\mtech_project_report_results\2k_r89\mean_occupancy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4648200" cy="376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vissim\Desktop\mtech_project_report_results\2k_r89\mean_occupancy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76400"/>
            <a:ext cx="4495800" cy="374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8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0128"/>
            <a:ext cx="5410200" cy="6656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Experimentation and Results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6815" y="609600"/>
            <a:ext cx="5592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  <a:r>
              <a:rPr lang="en-US" dirty="0" smtClean="0"/>
              <a:t>k vehicles per hour at every incoming lane,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Avg</a:t>
            </a:r>
            <a:r>
              <a:rPr lang="en-US" dirty="0" smtClean="0"/>
              <a:t> Speed Comparison, calculated in 1000secs interval</a:t>
            </a:r>
          </a:p>
        </p:txBody>
      </p:sp>
      <p:pic>
        <p:nvPicPr>
          <p:cNvPr id="6146" name="Picture 2" descr="C:\Users\vissim\Desktop\mtech_project_report_results\2k_r89\average_spe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56297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78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0128"/>
            <a:ext cx="5410200" cy="6656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Experimentation and Results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6815" y="609600"/>
            <a:ext cx="4831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  <a:r>
              <a:rPr lang="en-US" dirty="0" smtClean="0"/>
              <a:t>k vehicles per hour at every incoming lane,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Delay Stop </a:t>
            </a:r>
            <a:r>
              <a:rPr lang="en-US" dirty="0" err="1" smtClean="0"/>
              <a:t>Avg</a:t>
            </a:r>
            <a:r>
              <a:rPr lang="en-US" dirty="0" smtClean="0"/>
              <a:t>, calculated in 1000secs interval</a:t>
            </a:r>
          </a:p>
        </p:txBody>
      </p:sp>
      <p:pic>
        <p:nvPicPr>
          <p:cNvPr id="7170" name="Picture 2" descr="C:\Users\vissim\Desktop\mtech_project_report_results\2k_r89\delay_stop_a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14" y="1676400"/>
            <a:ext cx="8524875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29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vissim\Desktop\mtech_project_report_results\3k_r89\mean_occupancy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4800600" cy="374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128"/>
            <a:ext cx="5410200" cy="6656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Experimentation and Results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96815" y="609600"/>
            <a:ext cx="5582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3k vehicles per hour at every incoming 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Avg</a:t>
            </a:r>
            <a:r>
              <a:rPr lang="en-US" dirty="0" smtClean="0"/>
              <a:t> Occupancy Comparison with fixed time algorithms</a:t>
            </a:r>
            <a:endParaRPr lang="en-US" dirty="0"/>
          </a:p>
        </p:txBody>
      </p:sp>
      <p:pic>
        <p:nvPicPr>
          <p:cNvPr id="8195" name="Picture 3" descr="C:\Users\vissim\Desktop\mtech_project_report_results\3k_r89\mean_occupancy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76400"/>
            <a:ext cx="4419600" cy="374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22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0128"/>
            <a:ext cx="5410200" cy="6656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Experimentation and Results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6815" y="609600"/>
            <a:ext cx="5592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3k vehicles per hour at every incoming lane,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Avg</a:t>
            </a:r>
            <a:r>
              <a:rPr lang="en-US" dirty="0" smtClean="0"/>
              <a:t> Speed Comparison, calculated in 1000secs interval</a:t>
            </a:r>
          </a:p>
        </p:txBody>
      </p:sp>
      <p:pic>
        <p:nvPicPr>
          <p:cNvPr id="9218" name="Picture 2" descr="C:\Users\vissim\Desktop\mtech_project_report_results\3k_r89\average_spe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15" y="1676400"/>
            <a:ext cx="855345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40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0128"/>
            <a:ext cx="5410200" cy="6656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Experimentation and Results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6815" y="609600"/>
            <a:ext cx="4831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3k vehicles per hour at every incoming 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Delay Stop </a:t>
            </a:r>
            <a:r>
              <a:rPr lang="en-US" dirty="0" err="1" smtClean="0"/>
              <a:t>Avg</a:t>
            </a:r>
            <a:r>
              <a:rPr lang="en-US" dirty="0" smtClean="0"/>
              <a:t>, calculated in 1000secs interval</a:t>
            </a:r>
          </a:p>
        </p:txBody>
      </p:sp>
      <p:pic>
        <p:nvPicPr>
          <p:cNvPr id="10242" name="Picture 2" descr="C:\Users\vissim\Desktop\mtech_project_report_results\3k_r89\delay_Stop_A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524000"/>
            <a:ext cx="8524876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18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7" y="76200"/>
            <a:ext cx="702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RL Agent Performance Comparison at different vehicle incoming density</a:t>
            </a:r>
          </a:p>
        </p:txBody>
      </p:sp>
      <p:pic>
        <p:nvPicPr>
          <p:cNvPr id="11266" name="Picture 2" descr="C:\Users\vissim\Desktop\mtech_project_report_results\rl_agent_perform\avg_occupanc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18" y="596331"/>
            <a:ext cx="4800600" cy="291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vissim\Desktop\mtech_project_report_results\rl_agent_perform\avg_spe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02038"/>
            <a:ext cx="7010400" cy="310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18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6200"/>
            <a:ext cx="6970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RL Agent Performance Comparison at different vehicle </a:t>
            </a:r>
            <a:r>
              <a:rPr lang="en-US" dirty="0"/>
              <a:t>incoming density</a:t>
            </a:r>
            <a:endParaRPr lang="en-US" dirty="0" smtClean="0"/>
          </a:p>
        </p:txBody>
      </p:sp>
      <p:pic>
        <p:nvPicPr>
          <p:cNvPr id="12290" name="Picture 2" descr="C:\Users\vissim\Desktop\mtech_project_report_results\rl_agent_perform\rl_agent_delay_stop_a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" y="535463"/>
            <a:ext cx="8905874" cy="289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vissim\Desktop\mtech_project_report_results\rl_agent_perform\stops_A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46450"/>
            <a:ext cx="8905874" cy="351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25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9939"/>
            <a:ext cx="5410200" cy="6656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Experimentation and Results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57200"/>
            <a:ext cx="66525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Random vehicle input density:</a:t>
            </a:r>
          </a:p>
          <a:p>
            <a:r>
              <a:rPr lang="en-US" dirty="0"/>
              <a:t> </a:t>
            </a:r>
            <a:r>
              <a:rPr lang="en-US" dirty="0" smtClean="0"/>
              <a:t>        Changing after every 50 minutes</a:t>
            </a:r>
          </a:p>
          <a:p>
            <a:r>
              <a:rPr lang="en-US" dirty="0"/>
              <a:t> </a:t>
            </a:r>
            <a:r>
              <a:rPr lang="en-US" dirty="0" smtClean="0"/>
              <a:t>        Selected in range {500,1000,………,3000,3500}  vehicles per hour</a:t>
            </a:r>
          </a:p>
          <a:p>
            <a:r>
              <a:rPr lang="en-US" dirty="0"/>
              <a:t> </a:t>
            </a:r>
            <a:r>
              <a:rPr lang="en-US" dirty="0" smtClean="0"/>
              <a:t>        Asymmetric vehicle incoming density at every junction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Avg</a:t>
            </a:r>
            <a:r>
              <a:rPr lang="en-US" dirty="0" smtClean="0"/>
              <a:t> Occupancy Comparison with fixed time algorithms</a:t>
            </a:r>
            <a:endParaRPr lang="en-US" dirty="0"/>
          </a:p>
        </p:txBody>
      </p:sp>
      <p:pic>
        <p:nvPicPr>
          <p:cNvPr id="13314" name="Picture 2" descr="C:\Users\vissim\Desktop\mtech_project_report_results\mixed_veh_r_8\mixed_vehicles_avg_occupancy_rseed_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2093749"/>
            <a:ext cx="46736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vissim\Desktop\mtech_project_report_results\mixed_veh_r_8\mixed_vehicles_avg_occupancy2_rseed_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10682"/>
            <a:ext cx="4495800" cy="371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6267" y="6019336"/>
            <a:ext cx="6344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Agent was never trained in this kind of changing environment.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Still it has generalized reasonably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9939"/>
            <a:ext cx="5410200" cy="6656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Experimentation and Results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57200"/>
            <a:ext cx="66525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Random vehicle input density:</a:t>
            </a:r>
          </a:p>
          <a:p>
            <a:r>
              <a:rPr lang="en-US" dirty="0"/>
              <a:t> </a:t>
            </a:r>
            <a:r>
              <a:rPr lang="en-US" dirty="0" smtClean="0"/>
              <a:t>        Changing after every 50 minutes</a:t>
            </a:r>
          </a:p>
          <a:p>
            <a:r>
              <a:rPr lang="en-US" dirty="0"/>
              <a:t> </a:t>
            </a:r>
            <a:r>
              <a:rPr lang="en-US" dirty="0" smtClean="0"/>
              <a:t>        Selected in range {500,1000,………,3000,3500}  vehicles per hour</a:t>
            </a:r>
          </a:p>
          <a:p>
            <a:r>
              <a:rPr lang="en-US" dirty="0"/>
              <a:t> </a:t>
            </a:r>
            <a:r>
              <a:rPr lang="en-US" dirty="0" smtClean="0"/>
              <a:t>        Asymmetric vehicle incoming density at every junction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Avg</a:t>
            </a:r>
            <a:r>
              <a:rPr lang="en-US" dirty="0" smtClean="0"/>
              <a:t> Speed Comparison with fixed time algorithms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6267" y="6019336"/>
            <a:ext cx="6344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Agent was never trained in this kind of changing environment.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Still it has outperformed all fixed time algorithms.</a:t>
            </a:r>
            <a:endParaRPr lang="en-US" dirty="0"/>
          </a:p>
        </p:txBody>
      </p:sp>
      <p:pic>
        <p:nvPicPr>
          <p:cNvPr id="14338" name="Picture 2" descr="C:\Users\vissim\Desktop\mtech_project_report_results\mixed_veh_r_8\mixed_vehicles_avg_speed_rseed_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3" y="2133600"/>
            <a:ext cx="8553450" cy="381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33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Problem Formulation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667" y="1219200"/>
            <a:ext cx="8229600" cy="12192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Environment = Whole traffic Network</a:t>
            </a:r>
          </a:p>
          <a:p>
            <a:r>
              <a:rPr lang="en-US" sz="1800" dirty="0" smtClean="0"/>
              <a:t>Every junction is an Agent, working in a common environment. </a:t>
            </a:r>
          </a:p>
          <a:p>
            <a:r>
              <a:rPr lang="en-US" sz="1800" dirty="0" smtClean="0"/>
              <a:t>Every agent can experience a part(local data) of environment.</a:t>
            </a:r>
          </a:p>
          <a:p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824076"/>
            <a:ext cx="85840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State:</a:t>
            </a:r>
          </a:p>
          <a:p>
            <a:pPr lvl="1"/>
            <a:r>
              <a:rPr lang="en-US" dirty="0" smtClean="0"/>
              <a:t>Congestion at each incoming lane</a:t>
            </a:r>
          </a:p>
          <a:p>
            <a:pPr lvl="1"/>
            <a:r>
              <a:rPr lang="en-US" dirty="0" smtClean="0"/>
              <a:t>Congestion at immediate Neighbors incoming lanes</a:t>
            </a:r>
          </a:p>
          <a:p>
            <a:pPr lvl="1"/>
            <a:r>
              <a:rPr lang="en-US" dirty="0" smtClean="0"/>
              <a:t>Current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Action :   Green </a:t>
            </a:r>
            <a:r>
              <a:rPr lang="en-US" dirty="0"/>
              <a:t>signal </a:t>
            </a:r>
            <a:r>
              <a:rPr lang="en-US" dirty="0" smtClean="0"/>
              <a:t>duration </a:t>
            </a:r>
            <a:r>
              <a:rPr lang="en-US" dirty="0"/>
              <a:t>{20,25,30,….65,70}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Reward </a:t>
            </a:r>
            <a:r>
              <a:rPr lang="en-US" dirty="0" smtClean="0"/>
              <a:t>: </a:t>
            </a:r>
            <a:r>
              <a:rPr lang="en-US" dirty="0"/>
              <a:t>Change in congestion at its lanes and neighbors </a:t>
            </a:r>
            <a:r>
              <a:rPr lang="en-US" dirty="0" smtClean="0"/>
              <a:t>lanes after performing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Objective : Maximize </a:t>
            </a:r>
            <a:r>
              <a:rPr lang="en-US" dirty="0"/>
              <a:t>discounted sum of </a:t>
            </a:r>
            <a:r>
              <a:rPr lang="en-US" dirty="0" smtClean="0"/>
              <a:t>rewards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352800"/>
            <a:ext cx="2417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Agent Description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842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9939"/>
            <a:ext cx="5410200" cy="6656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Experimentation and Results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57200"/>
            <a:ext cx="66525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Random vehicle input density:</a:t>
            </a:r>
          </a:p>
          <a:p>
            <a:r>
              <a:rPr lang="en-US" dirty="0"/>
              <a:t> </a:t>
            </a:r>
            <a:r>
              <a:rPr lang="en-US" dirty="0" smtClean="0"/>
              <a:t>        Changing after every 50 minutes</a:t>
            </a:r>
          </a:p>
          <a:p>
            <a:r>
              <a:rPr lang="en-US" dirty="0"/>
              <a:t> </a:t>
            </a:r>
            <a:r>
              <a:rPr lang="en-US" dirty="0" smtClean="0"/>
              <a:t>        Selected in range {500,1000,………,3000,3500}  vehicles per hour</a:t>
            </a:r>
          </a:p>
          <a:p>
            <a:r>
              <a:rPr lang="en-US" dirty="0"/>
              <a:t> </a:t>
            </a:r>
            <a:r>
              <a:rPr lang="en-US" dirty="0" smtClean="0"/>
              <a:t>        Asymmetric vehicle incoming density at every junction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Avg</a:t>
            </a:r>
            <a:r>
              <a:rPr lang="en-US" dirty="0" smtClean="0"/>
              <a:t> Delay Stop time Comparison with fixed time algorithms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6267" y="6172200"/>
            <a:ext cx="634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Agent was never trained in this kind of changing environment. </a:t>
            </a:r>
          </a:p>
        </p:txBody>
      </p:sp>
      <p:pic>
        <p:nvPicPr>
          <p:cNvPr id="15362" name="Picture 2" descr="C:\Users\vissim\Desktop\mtech_project_report_results\mixed_veh_r_8\mixed_vehicles_delay_stop_avg_rseed_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68" y="1951461"/>
            <a:ext cx="8643408" cy="398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74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3867"/>
            <a:ext cx="3124199" cy="728133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Phasing Analysis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772067"/>
            <a:ext cx="583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Asymmetric Network simple phasing performs better.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7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References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Proximal Policy Optimization </a:t>
            </a:r>
            <a:r>
              <a:rPr lang="en-US" sz="1800" b="1" dirty="0" smtClean="0"/>
              <a:t>Algorithms (</a:t>
            </a:r>
            <a:r>
              <a:rPr lang="en-US" sz="1800" dirty="0" smtClean="0"/>
              <a:t>John </a:t>
            </a:r>
            <a:r>
              <a:rPr lang="en-US" sz="1800" dirty="0"/>
              <a:t>Schulman, Filip </a:t>
            </a:r>
            <a:r>
              <a:rPr lang="en-US" sz="1800" dirty="0" err="1"/>
              <a:t>Wolski</a:t>
            </a:r>
            <a:r>
              <a:rPr lang="en-US" sz="1800" dirty="0"/>
              <a:t>, </a:t>
            </a:r>
            <a:r>
              <a:rPr lang="en-US" sz="1800" dirty="0" err="1"/>
              <a:t>Prafulla</a:t>
            </a:r>
            <a:r>
              <a:rPr lang="en-US" sz="1800" dirty="0"/>
              <a:t> </a:t>
            </a:r>
            <a:r>
              <a:rPr lang="en-US" sz="1800" dirty="0" err="1"/>
              <a:t>Dhariwal</a:t>
            </a:r>
            <a:r>
              <a:rPr lang="en-US" sz="1800" dirty="0"/>
              <a:t>, Alec Radford, Oleg </a:t>
            </a:r>
            <a:r>
              <a:rPr lang="en-US" sz="1800" dirty="0" err="1" smtClean="0"/>
              <a:t>Klimov</a:t>
            </a:r>
            <a:r>
              <a:rPr lang="en-US" sz="1800" dirty="0" smtClean="0"/>
              <a:t> )</a:t>
            </a:r>
          </a:p>
          <a:p>
            <a:endParaRPr lang="en-US" sz="1800" dirty="0"/>
          </a:p>
          <a:p>
            <a:r>
              <a:rPr lang="en-US" sz="1800" b="1" dirty="0"/>
              <a:t>Multi-agent reinforcement learning for traffic signal </a:t>
            </a:r>
            <a:r>
              <a:rPr lang="en-US" sz="1800" b="1" dirty="0" smtClean="0"/>
              <a:t>control</a:t>
            </a:r>
            <a:r>
              <a:rPr lang="en-US" sz="1800" dirty="0" smtClean="0"/>
              <a:t>, </a:t>
            </a:r>
            <a:r>
              <a:rPr lang="en-US" sz="1800" u="sng" dirty="0" err="1">
                <a:hlinkClick r:id="rId2"/>
              </a:rPr>
              <a:t>Prabuchandran</a:t>
            </a:r>
            <a:r>
              <a:rPr lang="en-US" sz="1800" u="sng" dirty="0">
                <a:hlinkClick r:id="rId2"/>
              </a:rPr>
              <a:t> K.J. </a:t>
            </a:r>
            <a:r>
              <a:rPr lang="en-US" sz="1800" dirty="0"/>
              <a:t>, </a:t>
            </a:r>
            <a:r>
              <a:rPr lang="en-US" sz="1800" dirty="0" err="1">
                <a:hlinkClick r:id="rId3"/>
              </a:rPr>
              <a:t>Hemanth</a:t>
            </a:r>
            <a:r>
              <a:rPr lang="en-US" sz="1800" dirty="0">
                <a:hlinkClick r:id="rId3"/>
              </a:rPr>
              <a:t> Kumar A.N </a:t>
            </a:r>
            <a:r>
              <a:rPr lang="en-US" sz="1800" dirty="0"/>
              <a:t>, </a:t>
            </a:r>
            <a:r>
              <a:rPr lang="en-US" sz="1800" dirty="0" err="1">
                <a:hlinkClick r:id="rId4"/>
              </a:rPr>
              <a:t>Shalabh</a:t>
            </a:r>
            <a:r>
              <a:rPr lang="en-US" sz="1800" dirty="0">
                <a:hlinkClick r:id="rId4"/>
              </a:rPr>
              <a:t> Bhatnagar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25857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719667"/>
            <a:ext cx="6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For Training: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PTV </a:t>
            </a:r>
            <a:r>
              <a:rPr lang="en-US" dirty="0" err="1" smtClean="0"/>
              <a:t>Vissim</a:t>
            </a:r>
            <a:r>
              <a:rPr lang="en-US" dirty="0" smtClean="0"/>
              <a:t> Simulation for modelling Traffic </a:t>
            </a:r>
            <a:r>
              <a:rPr lang="en-US" dirty="0" err="1" smtClean="0"/>
              <a:t>behaviour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Queue Counters for getting congestion in a lane at particular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Self Designed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06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" y="0"/>
            <a:ext cx="8229600" cy="731838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 Algorithm Used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83820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PPO, </a:t>
            </a:r>
            <a:r>
              <a:rPr lang="en-US" sz="2000" dirty="0" smtClean="0"/>
              <a:t>Advantage Actor critic</a:t>
            </a:r>
            <a:endParaRPr lang="en-US" sz="2000" dirty="0" smtClean="0"/>
          </a:p>
          <a:p>
            <a:r>
              <a:rPr lang="en-US" sz="2000" dirty="0" smtClean="0"/>
              <a:t>Entropy Loss included as well</a:t>
            </a:r>
          </a:p>
          <a:p>
            <a:r>
              <a:rPr lang="en-US" sz="2000" dirty="0" smtClean="0"/>
              <a:t>Buffer of 100 latest samples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7410" name="Picture 2" descr="C:\Users\vissim\Desktop\mtech_project_report_results\act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33" y="3758349"/>
            <a:ext cx="3259667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3" name="Picture 5" descr="C:\Users\vissim\Desktop\mtech_project_report_results\ppo_actor_lo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32" y="2612389"/>
            <a:ext cx="5698067" cy="46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C:\Users\vissim\Desktop\mtech_project_report_results\entrop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17332"/>
            <a:ext cx="4470400" cy="35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5" name="Picture 7" descr="C:\Users\vissim\Desktop\mtech_project_report_results\rati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21932"/>
            <a:ext cx="25654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27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838200"/>
            <a:ext cx="6705600" cy="2895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8382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Algorithm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100667" y="1425476"/>
            <a:ext cx="45407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Get </a:t>
            </a:r>
            <a:r>
              <a:rPr lang="en-US" dirty="0" err="1" smtClean="0"/>
              <a:t>s,a,r,s</a:t>
            </a:r>
            <a:r>
              <a:rPr lang="en-US" dirty="0" smtClean="0"/>
              <a:t>’. put into </a:t>
            </a:r>
            <a:r>
              <a:rPr lang="en-US" dirty="0" smtClean="0"/>
              <a:t>buffer </a:t>
            </a:r>
          </a:p>
          <a:p>
            <a:pPr marL="342900" indent="-342900">
              <a:buAutoNum type="arabicPeriod"/>
            </a:pPr>
            <a:r>
              <a:rPr lang="en-US" dirty="0" smtClean="0"/>
              <a:t>if buffer has enough samples</a:t>
            </a:r>
            <a:endParaRPr lang="en-US" dirty="0" smtClean="0"/>
          </a:p>
          <a:p>
            <a:r>
              <a:rPr lang="en-US" dirty="0" smtClean="0"/>
              <a:t>     3</a:t>
            </a:r>
            <a:r>
              <a:rPr lang="en-US" dirty="0" smtClean="0"/>
              <a:t>. K times: </a:t>
            </a:r>
          </a:p>
          <a:p>
            <a:r>
              <a:rPr lang="en-US" dirty="0" smtClean="0"/>
              <a:t>     4.     </a:t>
            </a:r>
            <a:r>
              <a:rPr lang="en-US" dirty="0" smtClean="0"/>
              <a:t>Sample </a:t>
            </a:r>
            <a:r>
              <a:rPr lang="en-US" dirty="0" err="1" smtClean="0"/>
              <a:t>minibatch</a:t>
            </a:r>
            <a:r>
              <a:rPr lang="en-US" dirty="0" smtClean="0"/>
              <a:t>(32) from </a:t>
            </a:r>
            <a:r>
              <a:rPr lang="en-US" dirty="0" smtClean="0"/>
              <a:t>buffer</a:t>
            </a:r>
          </a:p>
          <a:p>
            <a:r>
              <a:rPr lang="en-US" dirty="0" smtClean="0"/>
              <a:t>     5.     Train</a:t>
            </a:r>
            <a:r>
              <a:rPr lang="en-US" dirty="0" smtClean="0"/>
              <a:t> actor(</a:t>
            </a:r>
            <a:r>
              <a:rPr lang="en-US" dirty="0" err="1" smtClean="0"/>
              <a:t>current_policy</a:t>
            </a:r>
            <a:r>
              <a:rPr lang="en-US" dirty="0" smtClean="0"/>
              <a:t>) on this data</a:t>
            </a:r>
            <a:endParaRPr lang="en-US" dirty="0" smtClean="0"/>
          </a:p>
          <a:p>
            <a:r>
              <a:rPr lang="en-US" dirty="0" smtClean="0"/>
              <a:t>     6</a:t>
            </a:r>
            <a:r>
              <a:rPr lang="en-US" dirty="0" smtClean="0"/>
              <a:t>. Train Critic on whole buffer</a:t>
            </a:r>
          </a:p>
          <a:p>
            <a:r>
              <a:rPr lang="en-US" dirty="0" smtClean="0"/>
              <a:t>     7. Set </a:t>
            </a:r>
            <a:r>
              <a:rPr lang="en-US" dirty="0" err="1"/>
              <a:t>o</a:t>
            </a:r>
            <a:r>
              <a:rPr lang="en-US" dirty="0" err="1" smtClean="0"/>
              <a:t>ld_policy</a:t>
            </a:r>
            <a:r>
              <a:rPr lang="en-US" dirty="0" smtClean="0"/>
              <a:t> = </a:t>
            </a:r>
            <a:r>
              <a:rPr lang="en-US" dirty="0" err="1" smtClean="0"/>
              <a:t>current_policy</a:t>
            </a:r>
            <a:endParaRPr lang="en-US" dirty="0" smtClean="0"/>
          </a:p>
          <a:p>
            <a:r>
              <a:rPr lang="en-US" dirty="0" smtClean="0"/>
              <a:t>     8</a:t>
            </a:r>
            <a:r>
              <a:rPr lang="en-US" dirty="0" smtClean="0"/>
              <a:t>. Empty buffer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200" y="838200"/>
            <a:ext cx="4433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Simulation</a:t>
            </a:r>
          </a:p>
          <a:p>
            <a:r>
              <a:rPr lang="en-US" dirty="0" smtClean="0"/>
              <a:t>      For </a:t>
            </a:r>
            <a:r>
              <a:rPr lang="en-US" dirty="0" smtClean="0"/>
              <a:t>every </a:t>
            </a:r>
            <a:r>
              <a:rPr lang="en-US" dirty="0" smtClean="0"/>
              <a:t>Agent that needs to take action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4495800"/>
            <a:ext cx="6629400" cy="16002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Both are simple Dense Network, 2 Hidden layers (64 nodes each)</a:t>
            </a:r>
          </a:p>
          <a:p>
            <a:r>
              <a:rPr lang="en-US" sz="1800" dirty="0" smtClean="0"/>
              <a:t>PPO loss epsilon = 0.2</a:t>
            </a:r>
          </a:p>
          <a:p>
            <a:r>
              <a:rPr lang="en-US" sz="1800" dirty="0" smtClean="0"/>
              <a:t>Entropy loss coefficient = 0.01</a:t>
            </a:r>
          </a:p>
          <a:p>
            <a:r>
              <a:rPr lang="en-US" sz="1800" dirty="0" smtClean="0"/>
              <a:t>Two actor networks( old, new), 1 critic network for every agent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8600" y="3886200"/>
            <a:ext cx="3810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Actor Critic Network Details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193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76200"/>
            <a:ext cx="6163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Traffic Network for experimentation</a:t>
            </a:r>
            <a:endParaRPr lang="en-US" sz="32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9144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60975"/>
            <a:ext cx="4517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6 junctions, 8 signals(</a:t>
            </a:r>
            <a:r>
              <a:rPr lang="en-US" sz="1600" dirty="0" err="1" smtClean="0"/>
              <a:t>que_counters</a:t>
            </a:r>
            <a:r>
              <a:rPr lang="en-US" sz="1600" dirty="0" smtClean="0"/>
              <a:t>) per junction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10 Vehicle Input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Left, Straight, Right = 0.25, 0.50, 0.25</a:t>
            </a:r>
          </a:p>
        </p:txBody>
      </p:sp>
      <p:sp>
        <p:nvSpPr>
          <p:cNvPr id="6" name="Oval 5"/>
          <p:cNvSpPr/>
          <p:nvPr/>
        </p:nvSpPr>
        <p:spPr>
          <a:xfrm>
            <a:off x="838200" y="5638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810000" y="5638800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14400" y="251460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810000" y="2514600"/>
            <a:ext cx="3810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696200" y="2362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848600" y="56388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3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128"/>
            <a:ext cx="5410200" cy="6656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Experimentation and Results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96815" y="609600"/>
            <a:ext cx="5582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1k vehicles per hour at every incoming 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Avg</a:t>
            </a:r>
            <a:r>
              <a:rPr lang="en-US" dirty="0" smtClean="0"/>
              <a:t> Occupancy Comparison with fixed time algorithms</a:t>
            </a:r>
            <a:endParaRPr lang="en-US" dirty="0"/>
          </a:p>
        </p:txBody>
      </p:sp>
      <p:pic>
        <p:nvPicPr>
          <p:cNvPr id="1026" name="Picture 2" descr="C:\Users\vissim\Desktop\mtech_project_report_results\1k_r89\mean_occupancy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76400"/>
            <a:ext cx="4343400" cy="376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vissim\Desktop\mtech_project_report_results\1k_r89\mean_occupancy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76400"/>
            <a:ext cx="4572000" cy="376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2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0128"/>
            <a:ext cx="5410200" cy="6656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Experimentation and Results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6815" y="609600"/>
            <a:ext cx="5592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1k vehicles per hour at every incoming lane,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Avg</a:t>
            </a:r>
            <a:r>
              <a:rPr lang="en-US" dirty="0" smtClean="0"/>
              <a:t> Speed Comparison, calculated in 1000secs interval</a:t>
            </a:r>
          </a:p>
        </p:txBody>
      </p:sp>
      <p:pic>
        <p:nvPicPr>
          <p:cNvPr id="3076" name="Picture 4" descr="C:\Users\vissim\Desktop\mtech_project_report_results\1k_r89\average_spe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67000"/>
            <a:ext cx="8839198" cy="383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71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0128"/>
            <a:ext cx="5410200" cy="6656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Experimentation and Results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6815" y="609600"/>
            <a:ext cx="4831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1k vehicles per hour at every incoming lane,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Delay Stop </a:t>
            </a:r>
            <a:r>
              <a:rPr lang="en-US" dirty="0" err="1" smtClean="0"/>
              <a:t>Avg</a:t>
            </a:r>
            <a:r>
              <a:rPr lang="en-US" dirty="0" smtClean="0"/>
              <a:t>, calculated in 1000secs interval</a:t>
            </a:r>
          </a:p>
        </p:txBody>
      </p:sp>
      <p:pic>
        <p:nvPicPr>
          <p:cNvPr id="4098" name="Picture 2" descr="C:\Users\vissim\Desktop\mtech_project_report_results\1k_r89\delay_stop_a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15" y="2286000"/>
            <a:ext cx="8524876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64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Words>657</Words>
  <Application>Microsoft Office PowerPoint</Application>
  <PresentationFormat>On-screen Show (4:3)</PresentationFormat>
  <Paragraphs>106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Adaptive Traffic Signal Control Using Multi-Agent RL</vt:lpstr>
      <vt:lpstr>Problem Formulation</vt:lpstr>
      <vt:lpstr>PowerPoint Presentation</vt:lpstr>
      <vt:lpstr> Algorithm Used</vt:lpstr>
      <vt:lpstr>Algorithm</vt:lpstr>
      <vt:lpstr>PowerPoint Presentation</vt:lpstr>
      <vt:lpstr>Experimentation and Results</vt:lpstr>
      <vt:lpstr>Experimentation and Results</vt:lpstr>
      <vt:lpstr>Experimentation and Results</vt:lpstr>
      <vt:lpstr>Experimentation and Results</vt:lpstr>
      <vt:lpstr>Experimentation and Results</vt:lpstr>
      <vt:lpstr>Experimentation and Results</vt:lpstr>
      <vt:lpstr>Experimentation and Results</vt:lpstr>
      <vt:lpstr>Experimentation and Results</vt:lpstr>
      <vt:lpstr>Experimentation and Results</vt:lpstr>
      <vt:lpstr>PowerPoint Presentation</vt:lpstr>
      <vt:lpstr>PowerPoint Presentation</vt:lpstr>
      <vt:lpstr>Experimentation and Results</vt:lpstr>
      <vt:lpstr>Experimentation and Results</vt:lpstr>
      <vt:lpstr>Experimentation and Results</vt:lpstr>
      <vt:lpstr>Phasing Analysis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Traffic Signal Control Using Multi-Agent RL</dc:title>
  <dc:creator>vissim</dc:creator>
  <cp:lastModifiedBy>vissim</cp:lastModifiedBy>
  <cp:revision>27</cp:revision>
  <dcterms:created xsi:type="dcterms:W3CDTF">2019-05-06T10:02:52Z</dcterms:created>
  <dcterms:modified xsi:type="dcterms:W3CDTF">2019-05-26T06:48:49Z</dcterms:modified>
</cp:coreProperties>
</file>