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61" r:id="rId3"/>
    <p:sldId id="272" r:id="rId4"/>
    <p:sldId id="294" r:id="rId5"/>
    <p:sldId id="267" r:id="rId6"/>
    <p:sldId id="277" r:id="rId7"/>
    <p:sldId id="296" r:id="rId8"/>
    <p:sldId id="297" r:id="rId9"/>
    <p:sldId id="298" r:id="rId10"/>
    <p:sldId id="295" r:id="rId11"/>
    <p:sldId id="299" r:id="rId12"/>
    <p:sldId id="300" r:id="rId13"/>
    <p:sldId id="301" r:id="rId14"/>
    <p:sldId id="302" r:id="rId15"/>
    <p:sldId id="303" r:id="rId16"/>
    <p:sldId id="304" r:id="rId17"/>
    <p:sldId id="305" r:id="rId18"/>
    <p:sldId id="279" r:id="rId19"/>
  </p:sldIdLst>
  <p:sldSz cx="9144000" cy="5143500" type="screen16x9"/>
  <p:notesSz cx="6858000" cy="9144000"/>
  <p:embeddedFontLst>
    <p:embeddedFont>
      <p:font typeface="Bebas Neue" panose="020B0604020202020204" charset="0"/>
      <p:regular r:id="rId21"/>
    </p:embeddedFont>
    <p:embeddedFont>
      <p:font typeface="Calibri" panose="020F0502020204030204" pitchFamily="34" charset="0"/>
      <p:regular r:id="rId22"/>
      <p:bold r:id="rId23"/>
      <p:italic r:id="rId24"/>
      <p:boldItalic r:id="rId25"/>
    </p:embeddedFont>
    <p:embeddedFont>
      <p:font typeface="Saira Semi Condensed" panose="020B0604020202020204" charset="0"/>
      <p:regular r:id="rId26"/>
      <p:bold r:id="rId27"/>
    </p:embeddedFont>
    <p:embeddedFont>
      <p:font typeface="Saira SemiCondensed Light"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B52EBE-D6A0-487E-980C-F38F3102234A}">
  <a:tblStyle styleId="{E8B52EBE-D6A0-487E-980C-F38F310223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5535" autoAdjust="0"/>
  </p:normalViewPr>
  <p:slideViewPr>
    <p:cSldViewPr>
      <p:cViewPr varScale="1">
        <p:scale>
          <a:sx n="113" d="100"/>
          <a:sy n="113" d="100"/>
        </p:scale>
        <p:origin x="68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60815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968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14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860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61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0978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84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98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63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22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9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04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1pPr>
            <a:lvl2pPr marL="914400" lvl="1"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2pPr>
            <a:lvl3pPr marL="1371600" lvl="2"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3pPr>
            <a:lvl4pPr marL="1828800" lvl="3"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4pPr>
            <a:lvl5pPr marL="2286000" lvl="4"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5pPr>
            <a:lvl6pPr marL="2743200" lvl="5"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6pPr>
            <a:lvl7pPr marL="3200400" lvl="6"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7pPr>
            <a:lvl8pPr marL="3657600" lvl="7"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8pPr>
            <a:lvl9pPr marL="4114800" lvl="8" indent="-381000" rtl="0">
              <a:spcBef>
                <a:spcPts val="600"/>
              </a:spcBef>
              <a:spcAft>
                <a:spcPts val="60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334400" y="1275606"/>
            <a:ext cx="6475200" cy="259228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6000" dirty="0">
                <a:solidFill>
                  <a:schemeClr val="accent1"/>
                </a:solidFill>
              </a:rPr>
              <a:t>SOCIAL MEDIA</a:t>
            </a:r>
            <a:r>
              <a:rPr lang="en" sz="6000" dirty="0"/>
              <a:t> WEBSITE Using JAVASCRIPT / HTML / CSS / REACT.JS/ </a:t>
            </a:r>
            <a:r>
              <a:rPr lang="en-IN" sz="6000" dirty="0"/>
              <a:t>FIREBASE</a:t>
            </a:r>
            <a:endParaRPr sz="6000" dirty="0"/>
          </a:p>
        </p:txBody>
      </p:sp>
      <p:sp>
        <p:nvSpPr>
          <p:cNvPr id="3" name="Google Shape;373;p13">
            <a:extLst>
              <a:ext uri="{FF2B5EF4-FFF2-40B4-BE49-F238E27FC236}">
                <a16:creationId xmlns:a16="http://schemas.microsoft.com/office/drawing/2014/main" id="{2BEA81E4-8A96-4E78-A7EC-AF3ED5CD9574}"/>
              </a:ext>
            </a:extLst>
          </p:cNvPr>
          <p:cNvSpPr txBox="1">
            <a:spLocks/>
          </p:cNvSpPr>
          <p:nvPr/>
        </p:nvSpPr>
        <p:spPr>
          <a:xfrm>
            <a:off x="5148064" y="3927299"/>
            <a:ext cx="4008515" cy="121620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9pPr>
          </a:lstStyle>
          <a:p>
            <a:r>
              <a:rPr lang="en-IN" sz="2000" dirty="0">
                <a:solidFill>
                  <a:schemeClr val="tx1"/>
                </a:solidFill>
              </a:rPr>
              <a:t>SUBMITTED BY: AYUSH KARN (2K19/CO/454) </a:t>
            </a:r>
          </a:p>
          <a:p>
            <a:r>
              <a:rPr lang="en-IN" sz="2000" dirty="0">
                <a:solidFill>
                  <a:schemeClr val="tx1"/>
                </a:solidFill>
              </a:rPr>
              <a:t>	       SONU K KUSHWAHA(2K19/CO/383)</a:t>
            </a:r>
          </a:p>
          <a:p>
            <a:r>
              <a:rPr lang="en-IN" sz="2000" dirty="0">
                <a:solidFill>
                  <a:schemeClr val="tx1"/>
                </a:solidFill>
              </a:rPr>
              <a:t>Submitted to: Mr. </a:t>
            </a:r>
            <a:r>
              <a:rPr lang="en-IN" sz="2000">
                <a:solidFill>
                  <a:schemeClr val="tx1"/>
                </a:solidFill>
              </a:rPr>
              <a:t>Manoj Sethi (DTU)</a:t>
            </a:r>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708318"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Completed the work on</a:t>
            </a: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firebase </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done after 2</a:t>
            </a:r>
            <a:r>
              <a:rPr lang="en-IN" sz="3600" baseline="30000" dirty="0"/>
              <a:t>nd</a:t>
            </a:r>
            <a:r>
              <a:rPr lang="en-IN" sz="3600" dirty="0"/>
              <a:t> review</a:t>
            </a:r>
            <a:endParaRPr lang="en-IN" sz="3600" dirty="0">
              <a:solidFill>
                <a:schemeClr val="accent1"/>
              </a:solidFill>
            </a:endParaRPr>
          </a:p>
        </p:txBody>
      </p:sp>
      <p:sp>
        <p:nvSpPr>
          <p:cNvPr id="2" name="TextBox 1"/>
          <p:cNvSpPr txBox="1"/>
          <p:nvPr/>
        </p:nvSpPr>
        <p:spPr>
          <a:xfrm>
            <a:off x="252056" y="2034223"/>
            <a:ext cx="3511181" cy="2893100"/>
          </a:xfrm>
          <a:prstGeom prst="rect">
            <a:avLst/>
          </a:prstGeom>
          <a:noFill/>
        </p:spPr>
        <p:txBody>
          <a:bodyPr wrap="square" rtlCol="0">
            <a:spAutoFit/>
          </a:bodyPr>
          <a:lstStyle/>
          <a:p>
            <a:r>
              <a:rPr lang="en-US" dirty="0">
                <a:solidFill>
                  <a:schemeClr val="tx1"/>
                </a:solidFill>
                <a:latin typeface="Saira SemiCondensed Light" charset="0"/>
              </a:rPr>
              <a:t>After 2</a:t>
            </a:r>
            <a:r>
              <a:rPr lang="en-US" baseline="30000" dirty="0">
                <a:solidFill>
                  <a:schemeClr val="tx1"/>
                </a:solidFill>
                <a:latin typeface="Saira SemiCondensed Light" charset="0"/>
              </a:rPr>
              <a:t>nd</a:t>
            </a:r>
            <a:r>
              <a:rPr lang="en-US" dirty="0">
                <a:solidFill>
                  <a:schemeClr val="tx1"/>
                </a:solidFill>
                <a:latin typeface="Saira SemiCondensed Light" charset="0"/>
              </a:rPr>
              <a:t> review we had a website that was hosted on the local host. We  planned to host the website on Google's firebase as firebase also gives us the functionality to host the website.</a:t>
            </a:r>
          </a:p>
          <a:p>
            <a:endParaRPr lang="en-US" dirty="0">
              <a:solidFill>
                <a:schemeClr val="tx1"/>
              </a:solidFill>
              <a:latin typeface="Saira SemiCondensed Light" charset="0"/>
            </a:endParaRPr>
          </a:p>
          <a:p>
            <a:r>
              <a:rPr lang="en-US" dirty="0">
                <a:solidFill>
                  <a:schemeClr val="tx1"/>
                </a:solidFill>
                <a:latin typeface="Saira SemiCondensed Light" charset="0"/>
              </a:rPr>
              <a:t>The post that are posted by a user was not arranged according to the timestamp as then  but we worked on that feature so that posts are now arranged on the basis of time of upload</a:t>
            </a:r>
          </a:p>
          <a:p>
            <a:endParaRPr lang="en-US" dirty="0">
              <a:solidFill>
                <a:schemeClr val="tx1"/>
              </a:solidFill>
              <a:latin typeface="Saira SemiCondensed Light" charset="0"/>
            </a:endParaRPr>
          </a:p>
          <a:p>
            <a:endParaRPr lang="en-IN" dirty="0">
              <a:solidFill>
                <a:schemeClr val="tx1"/>
              </a:solidFill>
              <a:latin typeface="Saira SemiCondensed Light" charset="0"/>
            </a:endParaRPr>
          </a:p>
        </p:txBody>
      </p:sp>
      <p:pic>
        <p:nvPicPr>
          <p:cNvPr id="3" name="Picture 2">
            <a:extLst>
              <a:ext uri="{FF2B5EF4-FFF2-40B4-BE49-F238E27FC236}">
                <a16:creationId xmlns:a16="http://schemas.microsoft.com/office/drawing/2014/main" id="{34801A89-8A72-4561-9D7B-02876C2B5CBA}"/>
              </a:ext>
            </a:extLst>
          </p:cNvPr>
          <p:cNvPicPr>
            <a:picLocks noChangeAspect="1"/>
          </p:cNvPicPr>
          <p:nvPr/>
        </p:nvPicPr>
        <p:blipFill>
          <a:blip r:embed="rId3"/>
          <a:stretch>
            <a:fillRect/>
          </a:stretch>
        </p:blipFill>
        <p:spPr>
          <a:xfrm>
            <a:off x="4147407" y="1131496"/>
            <a:ext cx="4313026" cy="2881736"/>
          </a:xfrm>
          <a:prstGeom prst="rect">
            <a:avLst/>
          </a:prstGeom>
        </p:spPr>
      </p:pic>
    </p:spTree>
    <p:extLst>
      <p:ext uri="{BB962C8B-B14F-4D97-AF65-F5344CB8AC3E}">
        <p14:creationId xmlns:p14="http://schemas.microsoft.com/office/powerpoint/2010/main" val="30234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Firebase FIRETORE DATABASE IMPLEMENTATION</a:t>
            </a:r>
            <a:endParaRPr lang="en-IN" sz="3600" dirty="0">
              <a:solidFill>
                <a:schemeClr val="accent1"/>
              </a:solidFill>
            </a:endParaRPr>
          </a:p>
        </p:txBody>
      </p:sp>
      <p:sp>
        <p:nvSpPr>
          <p:cNvPr id="13" name="Google Shape;577;p29">
            <a:extLst>
              <a:ext uri="{FF2B5EF4-FFF2-40B4-BE49-F238E27FC236}">
                <a16:creationId xmlns:a16="http://schemas.microsoft.com/office/drawing/2014/main" id="{471DA62A-D468-4FE6-8862-84ECA99DC0F4}"/>
              </a:ext>
            </a:extLst>
          </p:cNvPr>
          <p:cNvSpPr txBox="1"/>
          <p:nvPr/>
        </p:nvSpPr>
        <p:spPr>
          <a:xfrm>
            <a:off x="272480" y="911690"/>
            <a:ext cx="8475984" cy="3964316"/>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This project was implemented using Firebase as our backend to everything that includes Database Design, authentication, storing of the images on Google’s firebase server and retrieving the URL that was converted to firebase’s URL and fed directly into int Database created by us.</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One of the main benefits of using React.JS as front end is because each of the things can be broken down into simple components and then be used multiple times with just one line of code and changing the values according to the need.  Some of the important components are described in brief below:</a:t>
            </a:r>
          </a:p>
          <a:p>
            <a:pPr lvl="0">
              <a:lnSpc>
                <a:spcPct val="115000"/>
              </a:lnSpc>
            </a:pPr>
            <a:endParaRPr lang="en-US" sz="1600" b="1"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&lt;Post.js&gt; </a:t>
            </a: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This is  component that included everything that a Social Media post holds. It included username of the uploader, Caption if there was any, timestamp of when the post was uploaded a </a:t>
            </a:r>
            <a:r>
              <a:rPr lang="en-US" sz="1200" dirty="0" err="1">
                <a:solidFill>
                  <a:schemeClr val="dk1"/>
                </a:solidFill>
                <a:latin typeface="Saira SemiCondensed Light"/>
                <a:ea typeface="Saira SemiCondensed Light"/>
                <a:cs typeface="Saira SemiCondensed Light"/>
                <a:sym typeface="Saira SemiCondensed Light"/>
              </a:rPr>
              <a:t>PostID</a:t>
            </a:r>
            <a:r>
              <a:rPr lang="en-US" sz="1200" dirty="0">
                <a:solidFill>
                  <a:schemeClr val="dk1"/>
                </a:solidFill>
                <a:latin typeface="Saira SemiCondensed Light"/>
                <a:ea typeface="Saira SemiCondensed Light"/>
                <a:cs typeface="Saira SemiCondensed Light"/>
                <a:sym typeface="Saira SemiCondensed Light"/>
              </a:rPr>
              <a:t> to differentiate each post kept in the database.</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&lt;ImgUpload.js&gt; </a:t>
            </a: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This component that was used to upload post inside the website and was directly connected to the backend. This component was used at the bottom of the page and by using this user could upload images to the website as well as videos and then these images were uploaded to firebase’s server and then firebase would generate a ImageURL which was stored in the database instead of the image. Using the image URL instead of the image helped us reduce the time taken, drastically and made the website more reactive.</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endParaRPr sz="1200" dirty="0">
              <a:solidFill>
                <a:schemeClr val="dk1"/>
              </a:solidFill>
              <a:latin typeface="Saira SemiCondensed Light"/>
              <a:ea typeface="Saira SemiCondensed Light"/>
              <a:cs typeface="Saira SemiCondensed Light"/>
              <a:sym typeface="Saira SemiCondensed Light"/>
            </a:endParaRPr>
          </a:p>
        </p:txBody>
      </p:sp>
    </p:spTree>
    <p:extLst>
      <p:ext uri="{BB962C8B-B14F-4D97-AF65-F5344CB8AC3E}">
        <p14:creationId xmlns:p14="http://schemas.microsoft.com/office/powerpoint/2010/main" val="123213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Firebase FIRETORE DATABASE IMPLEMENTATION</a:t>
            </a:r>
            <a:endParaRPr lang="en-IN" sz="3600" dirty="0">
              <a:solidFill>
                <a:schemeClr val="accent1"/>
              </a:solidFill>
            </a:endParaRPr>
          </a:p>
        </p:txBody>
      </p:sp>
      <p:sp>
        <p:nvSpPr>
          <p:cNvPr id="13" name="Google Shape;577;p29">
            <a:extLst>
              <a:ext uri="{FF2B5EF4-FFF2-40B4-BE49-F238E27FC236}">
                <a16:creationId xmlns:a16="http://schemas.microsoft.com/office/drawing/2014/main" id="{471DA62A-D468-4FE6-8862-84ECA99DC0F4}"/>
              </a:ext>
            </a:extLst>
          </p:cNvPr>
          <p:cNvSpPr txBox="1"/>
          <p:nvPr/>
        </p:nvSpPr>
        <p:spPr>
          <a:xfrm>
            <a:off x="272480" y="911690"/>
            <a:ext cx="8475984" cy="376196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&lt;App.js&gt; </a:t>
            </a: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This was the main component of our entire project and it is where all other components were called and used. &lt;Post.js&gt; , &lt;ImgUpload.js&gt;, &lt;Index.js&gt; etc. were called into this component and used multiple times as desired. </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200" b="1" dirty="0">
                <a:solidFill>
                  <a:schemeClr val="dk1"/>
                </a:solidFill>
                <a:latin typeface="Saira SemiCondensed Light"/>
                <a:ea typeface="Saira SemiCondensed Light"/>
                <a:cs typeface="Saira SemiCondensed Light"/>
                <a:sym typeface="Saira SemiCondensed Light"/>
              </a:rPr>
              <a:t>&lt;Post.css, ImageUpload.css, App.css, etc.&gt;</a:t>
            </a: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 All the CSS components were used just to provide better look to the website which is very important because user interface is very much useful for a website. A website with better USX will always attract more people than with a bad USX one.</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endParaRPr sz="1200" dirty="0">
              <a:solidFill>
                <a:schemeClr val="dk1"/>
              </a:solidFill>
              <a:latin typeface="Saira SemiCondensed Light"/>
              <a:ea typeface="Saira SemiCondensed Light"/>
              <a:cs typeface="Saira SemiCondensed Light"/>
              <a:sym typeface="Saira SemiCondensed Light"/>
            </a:endParaRPr>
          </a:p>
        </p:txBody>
      </p:sp>
    </p:spTree>
    <p:extLst>
      <p:ext uri="{BB962C8B-B14F-4D97-AF65-F5344CB8AC3E}">
        <p14:creationId xmlns:p14="http://schemas.microsoft.com/office/powerpoint/2010/main" val="159754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Database schema</a:t>
            </a:r>
            <a:endParaRPr lang="en-IN" sz="3600" dirty="0">
              <a:solidFill>
                <a:schemeClr val="accent1"/>
              </a:solidFill>
            </a:endParaRPr>
          </a:p>
        </p:txBody>
      </p:sp>
      <p:sp>
        <p:nvSpPr>
          <p:cNvPr id="13" name="Google Shape;577;p29">
            <a:extLst>
              <a:ext uri="{FF2B5EF4-FFF2-40B4-BE49-F238E27FC236}">
                <a16:creationId xmlns:a16="http://schemas.microsoft.com/office/drawing/2014/main" id="{471DA62A-D468-4FE6-8862-84ECA99DC0F4}"/>
              </a:ext>
            </a:extLst>
          </p:cNvPr>
          <p:cNvSpPr txBox="1"/>
          <p:nvPr/>
        </p:nvSpPr>
        <p:spPr>
          <a:xfrm>
            <a:off x="272480" y="911690"/>
            <a:ext cx="8475984" cy="376196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We have used firebase’s Firestore Database to implement the Database for our project. It is a NoSQL based Database and contains these components inside of them.</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A Collection called </a:t>
            </a:r>
            <a:r>
              <a:rPr lang="en-US" sz="1600" b="1" dirty="0">
                <a:solidFill>
                  <a:schemeClr val="dk1"/>
                </a:solidFill>
                <a:latin typeface="Saira SemiCondensed Light"/>
                <a:ea typeface="Saira SemiCondensed Light"/>
                <a:cs typeface="Saira SemiCondensed Light"/>
                <a:sym typeface="Saira SemiCondensed Light"/>
              </a:rPr>
              <a:t>Post</a:t>
            </a:r>
            <a:r>
              <a:rPr lang="en-US" sz="1200" dirty="0">
                <a:solidFill>
                  <a:schemeClr val="dk1"/>
                </a:solidFill>
                <a:latin typeface="Saira SemiCondensed Light"/>
                <a:ea typeface="Saira SemiCondensed Light"/>
                <a:cs typeface="Saira SemiCondensed Light"/>
                <a:sym typeface="Saira SemiCondensed Light"/>
              </a:rPr>
              <a:t> that holds all the posts that are uploaded to the website.</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Each Post has following documents in them:</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caption</a:t>
            </a:r>
            <a:r>
              <a:rPr lang="en-US" sz="1200" dirty="0">
                <a:solidFill>
                  <a:schemeClr val="dk1"/>
                </a:solidFill>
                <a:latin typeface="Saira SemiCondensed Light"/>
                <a:ea typeface="Saira SemiCondensed Light"/>
                <a:cs typeface="Saira SemiCondensed Light"/>
                <a:sym typeface="Saira SemiCondensed Light"/>
              </a:rPr>
              <a:t>: “string” this stores the caption for that post</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err="1">
                <a:solidFill>
                  <a:schemeClr val="dk1"/>
                </a:solidFill>
                <a:latin typeface="Saira SemiCondensed Light"/>
                <a:ea typeface="Saira SemiCondensed Light"/>
                <a:cs typeface="Saira SemiCondensed Light"/>
                <a:sym typeface="Saira SemiCondensed Light"/>
              </a:rPr>
              <a:t>imgUrl</a:t>
            </a:r>
            <a:r>
              <a:rPr lang="en-US" sz="1200" dirty="0">
                <a:solidFill>
                  <a:schemeClr val="dk1"/>
                </a:solidFill>
                <a:latin typeface="Saira SemiCondensed Light"/>
                <a:ea typeface="Saira SemiCondensed Light"/>
                <a:cs typeface="Saira SemiCondensed Light"/>
                <a:sym typeface="Saira SemiCondensed Light"/>
              </a:rPr>
              <a:t>: “string” ImageURL is stored in this part</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timestamp</a:t>
            </a:r>
            <a:r>
              <a:rPr lang="en-US" sz="1200" dirty="0">
                <a:solidFill>
                  <a:schemeClr val="dk1"/>
                </a:solidFill>
                <a:latin typeface="Saira SemiCondensed Light"/>
                <a:ea typeface="Saira SemiCondensed Light"/>
                <a:cs typeface="Saira SemiCondensed Light"/>
                <a:sym typeface="Saira SemiCondensed Light"/>
              </a:rPr>
              <a:t>: “time” Firebase’s server time is stored for ordering the posts and maintaining uniformity.</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username</a:t>
            </a:r>
            <a:r>
              <a:rPr lang="en-US" sz="1200" dirty="0">
                <a:solidFill>
                  <a:schemeClr val="dk1"/>
                </a:solidFill>
                <a:latin typeface="Saira SemiCondensed Light"/>
                <a:ea typeface="Saira SemiCondensed Light"/>
                <a:cs typeface="Saira SemiCondensed Light"/>
                <a:sym typeface="Saira SemiCondensed Light"/>
              </a:rPr>
              <a:t>: “string” username of the uploader is stored</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p:txBody>
      </p:sp>
    </p:spTree>
    <p:extLst>
      <p:ext uri="{BB962C8B-B14F-4D97-AF65-F5344CB8AC3E}">
        <p14:creationId xmlns:p14="http://schemas.microsoft.com/office/powerpoint/2010/main" val="78405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Database schema</a:t>
            </a:r>
            <a:endParaRPr lang="en-IN" sz="3600" dirty="0">
              <a:solidFill>
                <a:schemeClr val="accent1"/>
              </a:solidFill>
            </a:endParaRPr>
          </a:p>
        </p:txBody>
      </p:sp>
      <p:sp>
        <p:nvSpPr>
          <p:cNvPr id="13" name="Google Shape;577;p29">
            <a:extLst>
              <a:ext uri="{FF2B5EF4-FFF2-40B4-BE49-F238E27FC236}">
                <a16:creationId xmlns:a16="http://schemas.microsoft.com/office/drawing/2014/main" id="{471DA62A-D468-4FE6-8862-84ECA99DC0F4}"/>
              </a:ext>
            </a:extLst>
          </p:cNvPr>
          <p:cNvSpPr txBox="1"/>
          <p:nvPr/>
        </p:nvSpPr>
        <p:spPr>
          <a:xfrm>
            <a:off x="272480" y="911690"/>
            <a:ext cx="8475984" cy="376196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Each post also has another sub collection in order to store all the comments that are done on that specific post. This comment section is further divided into sub documents which are as follows:</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text</a:t>
            </a:r>
            <a:r>
              <a:rPr lang="en-US" sz="1200" dirty="0">
                <a:solidFill>
                  <a:schemeClr val="dk1"/>
                </a:solidFill>
                <a:latin typeface="Saira SemiCondensed Light"/>
                <a:ea typeface="Saira SemiCondensed Light"/>
                <a:cs typeface="Saira SemiCondensed Light"/>
                <a:sym typeface="Saira SemiCondensed Light"/>
              </a:rPr>
              <a:t>: “string” for storing the comment on the post.</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timestamp</a:t>
            </a:r>
            <a:r>
              <a:rPr lang="en-US" sz="1200" dirty="0">
                <a:solidFill>
                  <a:schemeClr val="dk1"/>
                </a:solidFill>
                <a:latin typeface="Saira SemiCondensed Light"/>
                <a:ea typeface="Saira SemiCondensed Light"/>
                <a:cs typeface="Saira SemiCondensed Light"/>
                <a:sym typeface="Saira SemiCondensed Light"/>
              </a:rPr>
              <a:t>: “time” for storing the time of uploading the comment and for ordering purpose</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600" b="1" dirty="0">
                <a:solidFill>
                  <a:schemeClr val="dk1"/>
                </a:solidFill>
                <a:latin typeface="Saira SemiCondensed Light"/>
                <a:ea typeface="Saira SemiCondensed Light"/>
                <a:cs typeface="Saira SemiCondensed Light"/>
                <a:sym typeface="Saira SemiCondensed Light"/>
              </a:rPr>
              <a:t>username</a:t>
            </a:r>
            <a:r>
              <a:rPr lang="en-US" sz="1200" dirty="0">
                <a:solidFill>
                  <a:schemeClr val="dk1"/>
                </a:solidFill>
                <a:latin typeface="Saira SemiCondensed Light"/>
                <a:ea typeface="Saira SemiCondensed Light"/>
                <a:cs typeface="Saira SemiCondensed Light"/>
                <a:sym typeface="Saira SemiCondensed Light"/>
              </a:rPr>
              <a:t>: “string” for storing username of the person commenting on the post.</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Along with all of these each of the document is automatically provided a DocumentID in order to be made unique and this DocumentID is used as a primary key for the database and also as a foreign key for relating to some other part of database. </a:t>
            </a:r>
          </a:p>
          <a:p>
            <a:pPr lvl="0">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p:txBody>
      </p:sp>
    </p:spTree>
    <p:extLst>
      <p:ext uri="{BB962C8B-B14F-4D97-AF65-F5344CB8AC3E}">
        <p14:creationId xmlns:p14="http://schemas.microsoft.com/office/powerpoint/2010/main" val="420691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630" name="Google Shape;630;p34"/>
          <p:cNvGrpSpPr/>
          <p:nvPr/>
        </p:nvGrpSpPr>
        <p:grpSpPr>
          <a:xfrm>
            <a:off x="4355976" y="992654"/>
            <a:ext cx="5112568" cy="3483445"/>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210356" y="750297"/>
            <a:ext cx="3511181" cy="738664"/>
          </a:xfrm>
          <a:prstGeom prst="rect">
            <a:avLst/>
          </a:prstGeom>
          <a:noFill/>
        </p:spPr>
        <p:txBody>
          <a:bodyPr wrap="square" rtlCol="0">
            <a:spAutoFit/>
          </a:bodyPr>
          <a:lstStyle/>
          <a:p>
            <a:r>
              <a:rPr lang="en-US" dirty="0">
                <a:solidFill>
                  <a:schemeClr val="tx1"/>
                </a:solidFill>
                <a:latin typeface="Saira SemiCondensed Light" charset="0"/>
              </a:rPr>
              <a:t>Picture of Database inside Firebase</a:t>
            </a:r>
          </a:p>
          <a:p>
            <a:endParaRPr lang="en-US" dirty="0">
              <a:solidFill>
                <a:schemeClr val="tx1"/>
              </a:solidFill>
              <a:latin typeface="Saira SemiCondensed Light" charset="0"/>
            </a:endParaRPr>
          </a:p>
          <a:p>
            <a:endParaRPr lang="en-IN" dirty="0">
              <a:solidFill>
                <a:schemeClr val="tx1"/>
              </a:solidFill>
              <a:latin typeface="Saira SemiCondensed Light" charset="0"/>
            </a:endParaRPr>
          </a:p>
        </p:txBody>
      </p:sp>
      <p:pic>
        <p:nvPicPr>
          <p:cNvPr id="13" name="Picture 12">
            <a:extLst>
              <a:ext uri="{FF2B5EF4-FFF2-40B4-BE49-F238E27FC236}">
                <a16:creationId xmlns:a16="http://schemas.microsoft.com/office/drawing/2014/main" id="{C8C51018-1A9E-4D94-B4DF-8ED58241C8A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9447" y="1202522"/>
            <a:ext cx="4086753" cy="2887485"/>
          </a:xfrm>
          <a:prstGeom prst="rect">
            <a:avLst/>
          </a:prstGeom>
        </p:spPr>
      </p:pic>
      <p:sp>
        <p:nvSpPr>
          <p:cNvPr id="14" name="Google Shape;378;p14">
            <a:extLst>
              <a:ext uri="{FF2B5EF4-FFF2-40B4-BE49-F238E27FC236}">
                <a16:creationId xmlns:a16="http://schemas.microsoft.com/office/drawing/2014/main" id="{BDF496CA-0A44-4396-AC1E-314FF3B2B561}"/>
              </a:ext>
            </a:extLst>
          </p:cNvPr>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Database schema</a:t>
            </a:r>
            <a:endParaRPr lang="en-IN" sz="3600" dirty="0">
              <a:solidFill>
                <a:schemeClr val="accent1"/>
              </a:solidFill>
            </a:endParaRPr>
          </a:p>
        </p:txBody>
      </p:sp>
      <p:grpSp>
        <p:nvGrpSpPr>
          <p:cNvPr id="15" name="Google Shape;630;p34">
            <a:extLst>
              <a:ext uri="{FF2B5EF4-FFF2-40B4-BE49-F238E27FC236}">
                <a16:creationId xmlns:a16="http://schemas.microsoft.com/office/drawing/2014/main" id="{EA705C20-F57E-4763-8E5F-92F827C1E301}"/>
              </a:ext>
            </a:extLst>
          </p:cNvPr>
          <p:cNvGrpSpPr/>
          <p:nvPr/>
        </p:nvGrpSpPr>
        <p:grpSpPr>
          <a:xfrm>
            <a:off x="-119580" y="1006133"/>
            <a:ext cx="5231359" cy="3433885"/>
            <a:chOff x="1177450" y="241631"/>
            <a:chExt cx="6173152" cy="3616776"/>
          </a:xfrm>
        </p:grpSpPr>
        <p:sp>
          <p:nvSpPr>
            <p:cNvPr id="16" name="Google Shape;631;p34">
              <a:extLst>
                <a:ext uri="{FF2B5EF4-FFF2-40B4-BE49-F238E27FC236}">
                  <a16:creationId xmlns:a16="http://schemas.microsoft.com/office/drawing/2014/main" id="{A4497F20-397C-4AB3-96FA-93B4ED9124F8}"/>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32;p34">
              <a:extLst>
                <a:ext uri="{FF2B5EF4-FFF2-40B4-BE49-F238E27FC236}">
                  <a16:creationId xmlns:a16="http://schemas.microsoft.com/office/drawing/2014/main" id="{C21EAB4A-B75B-422F-8114-52F894BBBDD9}"/>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633;p34">
              <a:extLst>
                <a:ext uri="{FF2B5EF4-FFF2-40B4-BE49-F238E27FC236}">
                  <a16:creationId xmlns:a16="http://schemas.microsoft.com/office/drawing/2014/main" id="{C8214896-35CF-4B44-A05C-81916E03A98F}"/>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634;p34">
              <a:extLst>
                <a:ext uri="{FF2B5EF4-FFF2-40B4-BE49-F238E27FC236}">
                  <a16:creationId xmlns:a16="http://schemas.microsoft.com/office/drawing/2014/main" id="{1B0E8704-8CDF-4175-9A1C-02F3C5E3A0A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0" name="Picture 19">
            <a:extLst>
              <a:ext uri="{FF2B5EF4-FFF2-40B4-BE49-F238E27FC236}">
                <a16:creationId xmlns:a16="http://schemas.microsoft.com/office/drawing/2014/main" id="{DBC6B18C-66F3-4A8E-8FC2-533A35C395F4}"/>
              </a:ext>
            </a:extLst>
          </p:cNvPr>
          <p:cNvPicPr/>
          <p:nvPr/>
        </p:nvPicPr>
        <p:blipFill>
          <a:blip r:embed="rId4"/>
          <a:stretch>
            <a:fillRect/>
          </a:stretch>
        </p:blipFill>
        <p:spPr>
          <a:xfrm>
            <a:off x="4942535" y="1174169"/>
            <a:ext cx="4010642" cy="2886710"/>
          </a:xfrm>
          <a:prstGeom prst="rect">
            <a:avLst/>
          </a:prstGeom>
        </p:spPr>
      </p:pic>
    </p:spTree>
    <p:extLst>
      <p:ext uri="{BB962C8B-B14F-4D97-AF65-F5344CB8AC3E}">
        <p14:creationId xmlns:p14="http://schemas.microsoft.com/office/powerpoint/2010/main" val="375857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Result Conclusion and analysis</a:t>
            </a:r>
            <a:endParaRPr lang="en-IN" sz="3600" dirty="0">
              <a:solidFill>
                <a:schemeClr val="accent1"/>
              </a:solidFill>
            </a:endParaRPr>
          </a:p>
        </p:txBody>
      </p:sp>
      <p:sp>
        <p:nvSpPr>
          <p:cNvPr id="13" name="Google Shape;577;p29">
            <a:extLst>
              <a:ext uri="{FF2B5EF4-FFF2-40B4-BE49-F238E27FC236}">
                <a16:creationId xmlns:a16="http://schemas.microsoft.com/office/drawing/2014/main" id="{471DA62A-D468-4FE6-8862-84ECA99DC0F4}"/>
              </a:ext>
            </a:extLst>
          </p:cNvPr>
          <p:cNvSpPr txBox="1"/>
          <p:nvPr/>
        </p:nvSpPr>
        <p:spPr>
          <a:xfrm>
            <a:off x="272480" y="911690"/>
            <a:ext cx="3111448" cy="4108332"/>
          </a:xfrm>
          <a:prstGeom prst="rect">
            <a:avLst/>
          </a:prstGeom>
          <a:noFill/>
          <a:ln>
            <a:noFill/>
          </a:ln>
        </p:spPr>
        <p:txBody>
          <a:bodyPr spcFirstLastPara="1" wrap="square" lIns="91425" tIns="91425" rIns="91425" bIns="91425" anchor="t" anchorCtr="0">
            <a:noAutofit/>
          </a:bodyPr>
          <a:lstStyle/>
          <a:p>
            <a:pPr lvl="0" algn="just">
              <a:lnSpc>
                <a:spcPct val="115000"/>
              </a:lnSpc>
            </a:pPr>
            <a:r>
              <a:rPr lang="en-US" sz="1200" dirty="0">
                <a:solidFill>
                  <a:schemeClr val="dk1"/>
                </a:solidFill>
                <a:latin typeface="Saira SemiCondensed Light"/>
                <a:ea typeface="Saira SemiCondensed Light"/>
                <a:cs typeface="Saira SemiCondensed Light"/>
                <a:sym typeface="Saira SemiCondensed Light"/>
              </a:rPr>
              <a:t>The results that we got from learning React.JS and Firebase for just 3-4 months were very promising and we definitely could learn a lot more if we had more time up our sleeves. But because we had 5 other projects to work on we couldn’t do everything that we wanted to. Some of the results screenshots are attached on the right </a:t>
            </a:r>
          </a:p>
          <a:p>
            <a:pPr lvl="0" algn="just">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gn="just">
              <a:lnSpc>
                <a:spcPct val="115000"/>
              </a:lnSpc>
            </a:pPr>
            <a:r>
              <a:rPr lang="en-US" sz="1200" dirty="0">
                <a:solidFill>
                  <a:schemeClr val="dk1"/>
                </a:solidFill>
                <a:latin typeface="Saira SemiCondensed Light"/>
                <a:ea typeface="Saira SemiCondensed Light"/>
                <a:cs typeface="Saira SemiCondensed Light"/>
                <a:sym typeface="Saira SemiCondensed Light"/>
              </a:rPr>
              <a:t>From this project we would like to conclude that we have actually learnt a great deal about web and I will be making a few more projects on the web development. This innovative part that was added to our curriculum could prove to be very useful in future as we are trying to learn new things on our own and self-taught things are proven to be more effective as well as more useful for a person. </a:t>
            </a:r>
          </a:p>
          <a:p>
            <a:pPr lvl="0" algn="just">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gn="just">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p:txBody>
      </p:sp>
      <p:grpSp>
        <p:nvGrpSpPr>
          <p:cNvPr id="6" name="Google Shape;630;p34">
            <a:extLst>
              <a:ext uri="{FF2B5EF4-FFF2-40B4-BE49-F238E27FC236}">
                <a16:creationId xmlns:a16="http://schemas.microsoft.com/office/drawing/2014/main" id="{57D6BDEB-C7DE-4461-B092-63BE70294635}"/>
              </a:ext>
            </a:extLst>
          </p:cNvPr>
          <p:cNvGrpSpPr/>
          <p:nvPr/>
        </p:nvGrpSpPr>
        <p:grpSpPr>
          <a:xfrm>
            <a:off x="3347864" y="915566"/>
            <a:ext cx="6192688" cy="3758084"/>
            <a:chOff x="1177450" y="241631"/>
            <a:chExt cx="6173152" cy="3616776"/>
          </a:xfrm>
        </p:grpSpPr>
        <p:sp>
          <p:nvSpPr>
            <p:cNvPr id="7" name="Google Shape;631;p34">
              <a:extLst>
                <a:ext uri="{FF2B5EF4-FFF2-40B4-BE49-F238E27FC236}">
                  <a16:creationId xmlns:a16="http://schemas.microsoft.com/office/drawing/2014/main" id="{39BBF242-129C-4504-9FB1-01AD51706D82}"/>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632;p34">
              <a:extLst>
                <a:ext uri="{FF2B5EF4-FFF2-40B4-BE49-F238E27FC236}">
                  <a16:creationId xmlns:a16="http://schemas.microsoft.com/office/drawing/2014/main" id="{183E683D-5E63-4882-8F85-7C6F422B4F6C}"/>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633;p34">
              <a:extLst>
                <a:ext uri="{FF2B5EF4-FFF2-40B4-BE49-F238E27FC236}">
                  <a16:creationId xmlns:a16="http://schemas.microsoft.com/office/drawing/2014/main" id="{782A052C-DD2A-41FB-8624-DA531EF5FE9F}"/>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634;p34">
              <a:extLst>
                <a:ext uri="{FF2B5EF4-FFF2-40B4-BE49-F238E27FC236}">
                  <a16:creationId xmlns:a16="http://schemas.microsoft.com/office/drawing/2014/main" id="{D5DC0924-449B-46A5-997A-F36839C90E58}"/>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2" name="Picture 11">
            <a:extLst>
              <a:ext uri="{FF2B5EF4-FFF2-40B4-BE49-F238E27FC236}">
                <a16:creationId xmlns:a16="http://schemas.microsoft.com/office/drawing/2014/main" id="{9795F258-D7EB-461B-84D1-307369DDD6C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971302" y="1131590"/>
            <a:ext cx="4921178" cy="3149402"/>
          </a:xfrm>
          <a:prstGeom prst="rect">
            <a:avLst/>
          </a:prstGeom>
        </p:spPr>
      </p:pic>
    </p:spTree>
    <p:extLst>
      <p:ext uri="{BB962C8B-B14F-4D97-AF65-F5344CB8AC3E}">
        <p14:creationId xmlns:p14="http://schemas.microsoft.com/office/powerpoint/2010/main" val="297172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Result Conclusion and analysis</a:t>
            </a:r>
            <a:endParaRPr lang="en-IN" sz="3600" dirty="0">
              <a:solidFill>
                <a:schemeClr val="accent1"/>
              </a:solidFill>
            </a:endParaRPr>
          </a:p>
        </p:txBody>
      </p:sp>
      <p:sp>
        <p:nvSpPr>
          <p:cNvPr id="13" name="Google Shape;577;p29">
            <a:extLst>
              <a:ext uri="{FF2B5EF4-FFF2-40B4-BE49-F238E27FC236}">
                <a16:creationId xmlns:a16="http://schemas.microsoft.com/office/drawing/2014/main" id="{471DA62A-D468-4FE6-8862-84ECA99DC0F4}"/>
              </a:ext>
            </a:extLst>
          </p:cNvPr>
          <p:cNvSpPr txBox="1"/>
          <p:nvPr/>
        </p:nvSpPr>
        <p:spPr>
          <a:xfrm>
            <a:off x="272479" y="911690"/>
            <a:ext cx="4075063" cy="4108332"/>
          </a:xfrm>
          <a:prstGeom prst="rect">
            <a:avLst/>
          </a:prstGeom>
          <a:noFill/>
          <a:ln>
            <a:noFill/>
          </a:ln>
        </p:spPr>
        <p:txBody>
          <a:bodyPr spcFirstLastPara="1" wrap="square" lIns="91425" tIns="91425" rIns="91425" bIns="91425" anchor="t" anchorCtr="0">
            <a:noAutofit/>
          </a:bodyPr>
          <a:lstStyle/>
          <a:p>
            <a:pPr lvl="0" algn="just">
              <a:lnSpc>
                <a:spcPct val="115000"/>
              </a:lnSpc>
            </a:pPr>
            <a:r>
              <a:rPr lang="en-US" sz="1200" dirty="0">
                <a:solidFill>
                  <a:schemeClr val="dk1"/>
                </a:solidFill>
                <a:latin typeface="Saira SemiCondensed Light"/>
                <a:ea typeface="Saira SemiCondensed Light"/>
                <a:cs typeface="Saira SemiCondensed Light"/>
                <a:sym typeface="Saira SemiCondensed Light"/>
              </a:rPr>
              <a:t>One innovative thing that we did in this project is that, by using react instead of other similar framework we saved a lot of data while browsing the website. For example: when a user comments on a post or when a user uploads a post with the help of react we are just refreshing that specific part of DOM and not the whole DOM. Because of this we don’t have to fetch everything in the database but we could just fetch the part that is recently modified or added and we can save a lot of time and processing power.</a:t>
            </a:r>
          </a:p>
          <a:p>
            <a:pPr lvl="0" algn="just">
              <a:lnSpc>
                <a:spcPct val="115000"/>
              </a:lnSpc>
            </a:pPr>
            <a:endParaRPr lang="en-US" sz="1200" dirty="0">
              <a:solidFill>
                <a:schemeClr val="dk1"/>
              </a:solidFill>
              <a:latin typeface="Saira SemiCondensed Light"/>
              <a:ea typeface="Saira SemiCondensed Light"/>
              <a:cs typeface="Saira SemiCondensed Light"/>
              <a:sym typeface="Saira SemiCondensed Light"/>
            </a:endParaRPr>
          </a:p>
          <a:p>
            <a:pPr lvl="0" algn="just">
              <a:lnSpc>
                <a:spcPct val="115000"/>
              </a:lnSpc>
            </a:pPr>
            <a:r>
              <a:rPr lang="en-US" sz="1200" dirty="0">
                <a:solidFill>
                  <a:schemeClr val="dk1"/>
                </a:solidFill>
                <a:latin typeface="Saira SemiCondensed Light"/>
                <a:ea typeface="Saira SemiCondensed Light"/>
                <a:cs typeface="Saira SemiCondensed Light"/>
                <a:sym typeface="Saira SemiCondensed Light"/>
              </a:rPr>
              <a:t>Another innovative thing that we did in this project was using URL for image instead of the actual image inside of the database. This helped us reduce the size of the database. We also used firebase compression algorithm in order to reduce the size of the image and then stored that reduced sized image with no noticeable change in quality inside Firebase and used the URL for the same inside our database.</a:t>
            </a:r>
          </a:p>
        </p:txBody>
      </p:sp>
      <p:grpSp>
        <p:nvGrpSpPr>
          <p:cNvPr id="6" name="Google Shape;630;p34">
            <a:extLst>
              <a:ext uri="{FF2B5EF4-FFF2-40B4-BE49-F238E27FC236}">
                <a16:creationId xmlns:a16="http://schemas.microsoft.com/office/drawing/2014/main" id="{57D6BDEB-C7DE-4461-B092-63BE70294635}"/>
              </a:ext>
            </a:extLst>
          </p:cNvPr>
          <p:cNvGrpSpPr/>
          <p:nvPr/>
        </p:nvGrpSpPr>
        <p:grpSpPr>
          <a:xfrm>
            <a:off x="4355976" y="808042"/>
            <a:ext cx="4968552" cy="3326036"/>
            <a:chOff x="1177450" y="241631"/>
            <a:chExt cx="6173152" cy="3616776"/>
          </a:xfrm>
        </p:grpSpPr>
        <p:sp>
          <p:nvSpPr>
            <p:cNvPr id="7" name="Google Shape;631;p34">
              <a:extLst>
                <a:ext uri="{FF2B5EF4-FFF2-40B4-BE49-F238E27FC236}">
                  <a16:creationId xmlns:a16="http://schemas.microsoft.com/office/drawing/2014/main" id="{39BBF242-129C-4504-9FB1-01AD51706D82}"/>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632;p34">
              <a:extLst>
                <a:ext uri="{FF2B5EF4-FFF2-40B4-BE49-F238E27FC236}">
                  <a16:creationId xmlns:a16="http://schemas.microsoft.com/office/drawing/2014/main" id="{183E683D-5E63-4882-8F85-7C6F422B4F6C}"/>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633;p34">
              <a:extLst>
                <a:ext uri="{FF2B5EF4-FFF2-40B4-BE49-F238E27FC236}">
                  <a16:creationId xmlns:a16="http://schemas.microsoft.com/office/drawing/2014/main" id="{782A052C-DD2A-41FB-8624-DA531EF5FE9F}"/>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634;p34">
              <a:extLst>
                <a:ext uri="{FF2B5EF4-FFF2-40B4-BE49-F238E27FC236}">
                  <a16:creationId xmlns:a16="http://schemas.microsoft.com/office/drawing/2014/main" id="{D5DC0924-449B-46A5-997A-F36839C90E58}"/>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4" name="Picture 13">
            <a:extLst>
              <a:ext uri="{FF2B5EF4-FFF2-40B4-BE49-F238E27FC236}">
                <a16:creationId xmlns:a16="http://schemas.microsoft.com/office/drawing/2014/main" id="{5AF0975D-5DD3-45A0-95B4-D2B74D8F0F0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932040" y="1009422"/>
            <a:ext cx="3816424" cy="2879636"/>
          </a:xfrm>
          <a:prstGeom prst="rect">
            <a:avLst/>
          </a:prstGeom>
        </p:spPr>
      </p:pic>
    </p:spTree>
    <p:extLst>
      <p:ext uri="{BB962C8B-B14F-4D97-AF65-F5344CB8AC3E}">
        <p14:creationId xmlns:p14="http://schemas.microsoft.com/office/powerpoint/2010/main" val="2349990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6"/>
          <p:cNvSpPr txBox="1">
            <a:spLocks noGrp="1"/>
          </p:cNvSpPr>
          <p:nvPr>
            <p:ph type="title"/>
          </p:nvPr>
        </p:nvSpPr>
        <p:spPr>
          <a:xfrm>
            <a:off x="467544" y="483518"/>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REFERENCES </a:t>
            </a:r>
            <a:endParaRPr dirty="0"/>
          </a:p>
        </p:txBody>
      </p:sp>
      <p:sp>
        <p:nvSpPr>
          <p:cNvPr id="649" name="Google Shape;649;p36"/>
          <p:cNvSpPr txBox="1">
            <a:spLocks noGrp="1"/>
          </p:cNvSpPr>
          <p:nvPr>
            <p:ph type="body" idx="1"/>
          </p:nvPr>
        </p:nvSpPr>
        <p:spPr>
          <a:xfrm>
            <a:off x="395536" y="1275606"/>
            <a:ext cx="8280920" cy="3456384"/>
          </a:xfrm>
          <a:prstGeom prst="rect">
            <a:avLst/>
          </a:prstGeom>
        </p:spPr>
        <p:txBody>
          <a:bodyPr spcFirstLastPara="1" wrap="square" lIns="0" tIns="0" rIns="0" bIns="0" anchor="t" anchorCtr="0">
            <a:noAutofit/>
          </a:bodyPr>
          <a:lstStyle/>
          <a:p>
            <a:pPr marL="76200" indent="0">
              <a:buNone/>
            </a:pPr>
            <a:r>
              <a:rPr lang="en-US" sz="1400" b="1" dirty="0">
                <a:solidFill>
                  <a:schemeClr val="tx1"/>
                </a:solidFill>
                <a:latin typeface="Saira SemiCondensed Light" charset="0"/>
              </a:rPr>
              <a:t>[1]	</a:t>
            </a:r>
            <a:r>
              <a:rPr lang="sv-SE" sz="1400" b="1" dirty="0">
                <a:solidFill>
                  <a:schemeClr val="tx1"/>
                </a:solidFill>
                <a:latin typeface="Saira SemiCondensed Light" charset="0"/>
              </a:rPr>
              <a:t>Singh H S.,  Singh U. </a:t>
            </a:r>
            <a:r>
              <a:rPr lang="en-US" sz="1400" b="1" dirty="0">
                <a:solidFill>
                  <a:schemeClr val="tx1"/>
                </a:solidFill>
                <a:latin typeface="Saira SemiCondensed Light" charset="0"/>
              </a:rPr>
              <a:t>“Study on Google Firebase for Website  Development (The real time 	database)” International Journal of Engineering Technology Science and Research, Volume 4, Issue 3 	March 2017</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[2]	</a:t>
            </a:r>
            <a:r>
              <a:rPr lang="en-US" sz="1400" b="1" dirty="0" err="1">
                <a:solidFill>
                  <a:schemeClr val="tx1"/>
                </a:solidFill>
                <a:latin typeface="Saira SemiCondensed Light" charset="0"/>
              </a:rPr>
              <a:t>Khawas</a:t>
            </a:r>
            <a:r>
              <a:rPr lang="en-US" sz="1400" b="1" dirty="0">
                <a:solidFill>
                  <a:schemeClr val="tx1"/>
                </a:solidFill>
                <a:latin typeface="Saira SemiCondensed Light" charset="0"/>
              </a:rPr>
              <a:t> C. , Shah P. “Application of Firebase in Android App Development-A Study” International 	Journal of Computer Applications  Volume 179(46):, June  2018</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[3] 	</a:t>
            </a:r>
            <a:r>
              <a:rPr lang="en-US" sz="1400" b="1" dirty="0" err="1">
                <a:solidFill>
                  <a:schemeClr val="tx1"/>
                </a:solidFill>
                <a:latin typeface="Saira SemiCondensed Light" charset="0"/>
              </a:rPr>
              <a:t>Yeshwin</a:t>
            </a:r>
            <a:r>
              <a:rPr lang="en-US" sz="1400" b="1" dirty="0">
                <a:solidFill>
                  <a:schemeClr val="tx1"/>
                </a:solidFill>
                <a:latin typeface="Saira SemiCondensed Light" charset="0"/>
              </a:rPr>
              <a:t> A.,  Sahoo A. ,  </a:t>
            </a:r>
            <a:r>
              <a:rPr lang="en-US" sz="1400" b="1" dirty="0" err="1">
                <a:solidFill>
                  <a:schemeClr val="tx1"/>
                </a:solidFill>
                <a:latin typeface="Saira SemiCondensed Light" charset="0"/>
              </a:rPr>
              <a:t>Shoby</a:t>
            </a:r>
            <a:r>
              <a:rPr lang="en-US" sz="1400" b="1" dirty="0">
                <a:solidFill>
                  <a:schemeClr val="tx1"/>
                </a:solidFill>
                <a:latin typeface="Saira SemiCondensed Light" charset="0"/>
              </a:rPr>
              <a:t> P.  “A Research Paper on a Pet-Friendly Application using 	Flutter and 	Firebase” International Journal for Research in Applied Science &amp; Engineering Technology (IJRASET</a:t>
            </a:r>
          </a:p>
          <a:p>
            <a:pPr marL="76200" indent="0">
              <a:buNone/>
            </a:pPr>
            <a:r>
              <a:rPr lang="en-US" sz="1400" b="1" dirty="0">
                <a:solidFill>
                  <a:schemeClr val="tx1"/>
                </a:solidFill>
                <a:latin typeface="Saira SemiCondensed Light" charset="0"/>
              </a:rPr>
              <a:t>	)Volume 8 Issue XII Dec 2020</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[4]	B. </a:t>
            </a:r>
            <a:r>
              <a:rPr lang="en-US" sz="1400" b="1" dirty="0" err="1">
                <a:solidFill>
                  <a:schemeClr val="tx1"/>
                </a:solidFill>
                <a:latin typeface="Saira SemiCondensed Light" charset="0"/>
              </a:rPr>
              <a:t>Traversy</a:t>
            </a:r>
            <a:r>
              <a:rPr lang="en-US" sz="1400" b="1" dirty="0">
                <a:solidFill>
                  <a:schemeClr val="tx1"/>
                </a:solidFill>
                <a:latin typeface="Saira SemiCondensed Light" charset="0"/>
              </a:rPr>
              <a:t>, “React JS Crash Course 2021” Jan 2021.  [YouTube]</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[5]	V. Singh “Introduction to Firebase” Medium.com Dec 2018 [Medium.com]</a:t>
            </a:r>
          </a:p>
          <a:p>
            <a:pPr marL="76200" indent="0">
              <a:buNone/>
            </a:pPr>
            <a:endParaRPr lang="en-US" sz="18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[6] </a:t>
            </a:r>
            <a:r>
              <a:rPr lang="en-US" sz="1800" b="1" dirty="0">
                <a:solidFill>
                  <a:schemeClr val="tx1"/>
                </a:solidFill>
                <a:latin typeface="Saira SemiCondensed Light" charset="0"/>
              </a:rPr>
              <a:t>	</a:t>
            </a:r>
            <a:r>
              <a:rPr lang="en-US" sz="1400" b="1" dirty="0">
                <a:solidFill>
                  <a:schemeClr val="tx1"/>
                </a:solidFill>
                <a:latin typeface="Saira SemiCondensed Light" charset="0"/>
              </a:rPr>
              <a:t>Firebase Documentation (https://firebase.google.com/docs)</a:t>
            </a:r>
          </a:p>
          <a:p>
            <a:pPr marL="76200" indent="0">
              <a:buNone/>
            </a:pPr>
            <a:endParaRPr lang="en-US" sz="1800" b="1" dirty="0">
              <a:solidFill>
                <a:schemeClr val="tx1"/>
              </a:solidFill>
              <a:latin typeface="Saira SemiCondensed Light" charset="0"/>
            </a:endParaRPr>
          </a:p>
        </p:txBody>
      </p:sp>
      <p:sp>
        <p:nvSpPr>
          <p:cNvPr id="650" name="Google Shape;650;p3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378;p14"/>
          <p:cNvSpPr txBox="1">
            <a:spLocks noGrp="1"/>
          </p:cNvSpPr>
          <p:nvPr>
            <p:ph type="title"/>
          </p:nvPr>
        </p:nvSpPr>
        <p:spPr>
          <a:xfrm>
            <a:off x="827584" y="123478"/>
            <a:ext cx="8337376" cy="59709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600" dirty="0"/>
              <a:t>Introduction</a:t>
            </a:r>
            <a:endParaRPr sz="3600" dirty="0">
              <a:solidFill>
                <a:schemeClr val="accent1"/>
              </a:solidFill>
            </a:endParaRPr>
          </a:p>
        </p:txBody>
      </p:sp>
      <p:sp>
        <p:nvSpPr>
          <p:cNvPr id="2" name="TextBox 1"/>
          <p:cNvSpPr txBox="1"/>
          <p:nvPr/>
        </p:nvSpPr>
        <p:spPr>
          <a:xfrm>
            <a:off x="683569" y="977116"/>
            <a:ext cx="7344815" cy="3539430"/>
          </a:xfrm>
          <a:prstGeom prst="rect">
            <a:avLst/>
          </a:prstGeom>
          <a:noFill/>
        </p:spPr>
        <p:txBody>
          <a:bodyPr wrap="square" rtlCol="0">
            <a:spAutoFit/>
          </a:bodyPr>
          <a:lstStyle/>
          <a:p>
            <a:r>
              <a:rPr lang="en-US" dirty="0">
                <a:solidFill>
                  <a:schemeClr val="tx1"/>
                </a:solidFill>
                <a:latin typeface="Saira SemiCondensed Light" charset="0"/>
                <a:cs typeface="Saira Semi Condensed" charset="0"/>
              </a:rPr>
              <a:t>Social Media plays a crucial role in connecting people and developing relationships, not only with key influencers and journalists covering your company's sector, but also provides a great opportunity to establish customer service by gathering input, answering questions and listening to their feedback.</a:t>
            </a:r>
            <a:r>
              <a:rPr lang="en-IN" dirty="0">
                <a:solidFill>
                  <a:schemeClr val="tx1"/>
                </a:solidFill>
                <a:latin typeface="Saira SemiCondensed Light" charset="0"/>
                <a:cs typeface="Saira Semi Condensed" charset="0"/>
              </a:rPr>
              <a:t> </a:t>
            </a:r>
          </a:p>
          <a:p>
            <a:r>
              <a:rPr lang="en-IN" dirty="0">
                <a:solidFill>
                  <a:schemeClr val="tx1"/>
                </a:solidFill>
                <a:latin typeface="Saira SemiCondensed Light" charset="0"/>
                <a:cs typeface="Saira Semi Condensed" charset="0"/>
              </a:rPr>
              <a:t>In this project we have tried to make a social media type of website. In this website we have used React.JS,  HTML, CSS for Front end Development and Firebase is used as the Backend for the project.</a:t>
            </a:r>
          </a:p>
          <a:p>
            <a:r>
              <a:rPr lang="en-IN" dirty="0">
                <a:solidFill>
                  <a:schemeClr val="tx1"/>
                </a:solidFill>
                <a:latin typeface="Saira SemiCondensed Light" charset="0"/>
                <a:cs typeface="Saira Semi Condensed" charset="0"/>
              </a:rPr>
              <a:t>Following are the functionality that is provided in our project:</a:t>
            </a:r>
          </a:p>
          <a:p>
            <a:endParaRPr lang="en-IN" dirty="0">
              <a:solidFill>
                <a:schemeClr val="tx1"/>
              </a:solidFill>
              <a:latin typeface="Saira SemiCondensed Light" charset="0"/>
              <a:cs typeface="Saira Semi Condensed" charset="0"/>
            </a:endParaRP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Sign Up</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Log In and Log Out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Posting a Social Media Post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Add Caption to the Post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Comment on a Post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Firebase Authentication	</a:t>
            </a:r>
          </a:p>
          <a:p>
            <a:r>
              <a:rPr lang="en-US" dirty="0">
                <a:solidFill>
                  <a:schemeClr val="tx1"/>
                </a:solidFill>
                <a:latin typeface="Saira SemiCondensed Light" charset="0"/>
                <a:cs typeface="Saira Semi Condensed" charset="0"/>
              </a:rPr>
              <a:t>        •	Interactive Interface</a:t>
            </a:r>
          </a:p>
          <a:p>
            <a:pPr marL="285750" lvl="2" indent="-285750">
              <a:buFont typeface="Arial" panose="020B0604020202020204" pitchFamily="34" charset="0"/>
              <a:buChar char="•"/>
            </a:pPr>
            <a:r>
              <a:rPr lang="en-US" dirty="0">
                <a:solidFill>
                  <a:schemeClr val="tx1"/>
                </a:solidFill>
                <a:latin typeface="Saira SemiCondensed Light" charset="0"/>
                <a:cs typeface="Saira Semi Condensed" charset="0"/>
              </a:rPr>
              <a:t>•                Posting Your Fleet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2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72" name="Google Shape;572;p29"/>
          <p:cNvGrpSpPr/>
          <p:nvPr/>
        </p:nvGrpSpPr>
        <p:grpSpPr>
          <a:xfrm>
            <a:off x="5632317" y="1802043"/>
            <a:ext cx="3305700" cy="3145971"/>
            <a:chOff x="5632317" y="1189775"/>
            <a:chExt cx="3305700" cy="3483050"/>
          </a:xfrm>
        </p:grpSpPr>
        <p:sp>
          <p:nvSpPr>
            <p:cNvPr id="573" name="Google Shape;573;p29"/>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JavaScript</a:t>
              </a:r>
              <a:endParaRPr dirty="0">
                <a:solidFill>
                  <a:schemeClr val="dk1"/>
                </a:solidFill>
                <a:latin typeface="Saira SemiCondensed Light"/>
                <a:ea typeface="Saira SemiCondensed Light"/>
                <a:cs typeface="Saira SemiCondensed Light"/>
                <a:sym typeface="Saira SemiCondensed Light"/>
              </a:endParaRPr>
            </a:p>
          </p:txBody>
        </p:sp>
        <p:sp>
          <p:nvSpPr>
            <p:cNvPr id="574" name="Google Shape;574;p2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JavaScript, often abbreviated as JS, is a programming language that conforms to the </a:t>
              </a:r>
              <a:r>
                <a:rPr lang="en-US" sz="1200" dirty="0" err="1">
                  <a:solidFill>
                    <a:schemeClr val="dk1"/>
                  </a:solidFill>
                  <a:latin typeface="Saira SemiCondensed Light"/>
                  <a:ea typeface="Saira SemiCondensed Light"/>
                  <a:cs typeface="Saira SemiCondensed Light"/>
                  <a:sym typeface="Saira SemiCondensed Light"/>
                </a:rPr>
                <a:t>ECMAScript</a:t>
              </a:r>
              <a:r>
                <a:rPr lang="en-US" sz="1200" dirty="0">
                  <a:solidFill>
                    <a:schemeClr val="dk1"/>
                  </a:solidFill>
                  <a:latin typeface="Saira SemiCondensed Light"/>
                  <a:ea typeface="Saira SemiCondensed Light"/>
                  <a:cs typeface="Saira SemiCondensed Light"/>
                  <a:sym typeface="Saira SemiCondensed Light"/>
                </a:rPr>
                <a:t> specification. JavaScript is high-level, often just-in-time compiled, and multi-paradigm. It has curly-bracket syntax, dynamic typing, prototype-based object-orientation, and first-class functions</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5" name="Google Shape;575;p29"/>
          <p:cNvGrpSpPr/>
          <p:nvPr/>
        </p:nvGrpSpPr>
        <p:grpSpPr>
          <a:xfrm>
            <a:off x="0" y="1802200"/>
            <a:ext cx="3546900" cy="3145814"/>
            <a:chOff x="0" y="1189989"/>
            <a:chExt cx="3546900" cy="3482836"/>
          </a:xfrm>
        </p:grpSpPr>
        <p:sp>
          <p:nvSpPr>
            <p:cNvPr id="576" name="Google Shape;576;p29"/>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HTML5</a:t>
              </a:r>
              <a:endParaRPr dirty="0">
                <a:solidFill>
                  <a:schemeClr val="dk1"/>
                </a:solidFill>
                <a:latin typeface="Saira SemiCondensed Light"/>
                <a:ea typeface="Saira SemiCondensed Light"/>
                <a:cs typeface="Saira SemiCondensed Light"/>
                <a:sym typeface="Saira SemiCondensed Light"/>
              </a:endParaRPr>
            </a:p>
          </p:txBody>
        </p:sp>
        <p:sp>
          <p:nvSpPr>
            <p:cNvPr id="577" name="Google Shape;577;p2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Hypertext Markup Language is the standard markup language for documents designed to be displayed in a web browser. It can be assisted by technologies such as Cascading Style Sheets and scripting languages such as JavaScript</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8" name="Google Shape;578;p29"/>
          <p:cNvGrpSpPr/>
          <p:nvPr/>
        </p:nvGrpSpPr>
        <p:grpSpPr>
          <a:xfrm>
            <a:off x="2944204" y="1802043"/>
            <a:ext cx="3305700" cy="3145971"/>
            <a:chOff x="2944204" y="1189775"/>
            <a:chExt cx="3305700" cy="3483050"/>
          </a:xfrm>
        </p:grpSpPr>
        <p:sp>
          <p:nvSpPr>
            <p:cNvPr id="579" name="Google Shape;579;p29"/>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CSS3</a:t>
              </a:r>
              <a:endParaRPr dirty="0">
                <a:solidFill>
                  <a:schemeClr val="dk1"/>
                </a:solidFill>
                <a:latin typeface="Saira SemiCondensed Light"/>
                <a:ea typeface="Saira SemiCondensed Light"/>
                <a:cs typeface="Saira SemiCondensed Light"/>
                <a:sym typeface="Saira SemiCondensed Light"/>
              </a:endParaRPr>
            </a:p>
          </p:txBody>
        </p:sp>
        <p:sp>
          <p:nvSpPr>
            <p:cNvPr id="580" name="Google Shape;580;p2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Cascading Style Sheets is a style sheet language used for describing the presentation of a document written in a markup language such as HTML. CSS is a cornerstone technology of the World Wide Web, alongside HTML and JavaScript</a:t>
              </a:r>
              <a:endParaRPr sz="1200" dirty="0">
                <a:solidFill>
                  <a:schemeClr val="dk1"/>
                </a:solidFill>
                <a:latin typeface="Saira SemiCondensed Light"/>
                <a:ea typeface="Saira SemiCondensed Light"/>
                <a:cs typeface="Saira SemiCondensed Light"/>
                <a:sym typeface="Saira SemiCondensed Light"/>
              </a:endParaRPr>
            </a:p>
          </p:txBody>
        </p:sp>
      </p:grpSp>
      <p:sp>
        <p:nvSpPr>
          <p:cNvPr id="14" name="Google Shape;378;p14"/>
          <p:cNvSpPr txBox="1">
            <a:spLocks noGrp="1"/>
          </p:cNvSpPr>
          <p:nvPr>
            <p:ph type="title"/>
          </p:nvPr>
        </p:nvSpPr>
        <p:spPr>
          <a:xfrm>
            <a:off x="272480" y="76251"/>
            <a:ext cx="8665537" cy="1127348"/>
          </a:xfrm>
          <a:prstGeom prst="rect">
            <a:avLst/>
          </a:prstGeom>
        </p:spPr>
        <p:txBody>
          <a:bodyPr spcFirstLastPara="1" wrap="square" lIns="0" tIns="0" rIns="0" bIns="0" anchor="b" anchorCtr="0">
            <a:noAutofit/>
          </a:bodyPr>
          <a:lstStyle/>
          <a:p>
            <a:pPr marL="0" indent="0">
              <a:spcAft>
                <a:spcPts val="600"/>
              </a:spcAft>
            </a:pPr>
            <a:r>
              <a:rPr lang="en" sz="3200" dirty="0"/>
              <a:t>Chapter 1.2: </a:t>
            </a:r>
            <a:r>
              <a:rPr lang="en-US" sz="3200" dirty="0">
                <a:solidFill>
                  <a:schemeClr val="tx1"/>
                </a:solidFill>
              </a:rPr>
              <a:t>Brief Intro of all the API’s and components used</a:t>
            </a:r>
            <a:br>
              <a:rPr lang="en-US" sz="3200" dirty="0">
                <a:solidFill>
                  <a:schemeClr val="tx1"/>
                </a:solidFill>
              </a:rPr>
            </a:br>
            <a:r>
              <a:rPr lang="en-US" sz="3200" dirty="0">
                <a:solidFill>
                  <a:schemeClr val="tx1"/>
                </a:solidFill>
              </a:rPr>
              <a:t>(description)</a:t>
            </a:r>
          </a:p>
        </p:txBody>
      </p:sp>
      <p:pic>
        <p:nvPicPr>
          <p:cNvPr id="5124" name="Picture 4" descr="How to Make a Website with Javascript, HTML and CSS - Skywell Software"/>
          <p:cNvPicPr>
            <a:picLocks noChangeAspect="1" noChangeArrowheads="1"/>
          </p:cNvPicPr>
          <p:nvPr/>
        </p:nvPicPr>
        <p:blipFill rotWithShape="1">
          <a:blip r:embed="rId3">
            <a:extLst>
              <a:ext uri="{28A0092B-C50C-407E-A947-70E740481C1C}">
                <a14:useLocalDpi xmlns:a14="http://schemas.microsoft.com/office/drawing/2010/main" val="0"/>
              </a:ext>
            </a:extLst>
          </a:blip>
          <a:srcRect l="6824" t="19086" r="65737" b="28358"/>
          <a:stretch/>
        </p:blipFill>
        <p:spPr bwMode="auto">
          <a:xfrm>
            <a:off x="843280" y="1843803"/>
            <a:ext cx="344344" cy="439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Make a Website with Javascript, HTML and CSS - Skywell Software"/>
          <p:cNvPicPr>
            <a:picLocks noChangeAspect="1" noChangeArrowheads="1"/>
          </p:cNvPicPr>
          <p:nvPr/>
        </p:nvPicPr>
        <p:blipFill rotWithShape="1">
          <a:blip r:embed="rId3">
            <a:extLst>
              <a:ext uri="{28A0092B-C50C-407E-A947-70E740481C1C}">
                <a14:useLocalDpi xmlns:a14="http://schemas.microsoft.com/office/drawing/2010/main" val="0"/>
              </a:ext>
            </a:extLst>
          </a:blip>
          <a:srcRect l="36376" t="26215" r="36436" b="25684"/>
          <a:stretch/>
        </p:blipFill>
        <p:spPr bwMode="auto">
          <a:xfrm>
            <a:off x="3478949" y="1843803"/>
            <a:ext cx="344344" cy="44221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ow to Make a Website with Javascript, HTML and CSS - Skywell Software"/>
          <p:cNvPicPr>
            <a:picLocks noChangeAspect="1" noChangeArrowheads="1"/>
          </p:cNvPicPr>
          <p:nvPr/>
        </p:nvPicPr>
        <p:blipFill rotWithShape="1">
          <a:blip r:embed="rId3">
            <a:extLst>
              <a:ext uri="{28A0092B-C50C-407E-A947-70E740481C1C}">
                <a14:useLocalDpi xmlns:a14="http://schemas.microsoft.com/office/drawing/2010/main" val="0"/>
              </a:ext>
            </a:extLst>
          </a:blip>
          <a:srcRect l="67688" t="25412" r="6908" b="24398"/>
          <a:stretch/>
        </p:blipFill>
        <p:spPr bwMode="auto">
          <a:xfrm>
            <a:off x="6444208" y="1828434"/>
            <a:ext cx="333848" cy="439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2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72" name="Google Shape;572;p29"/>
          <p:cNvGrpSpPr/>
          <p:nvPr/>
        </p:nvGrpSpPr>
        <p:grpSpPr>
          <a:xfrm>
            <a:off x="5632317" y="1802043"/>
            <a:ext cx="3305700" cy="3001955"/>
            <a:chOff x="5632317" y="1189775"/>
            <a:chExt cx="3305700" cy="3483050"/>
          </a:xfrm>
        </p:grpSpPr>
        <p:sp>
          <p:nvSpPr>
            <p:cNvPr id="573" name="Google Shape;573;p29"/>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FireBase</a:t>
              </a:r>
              <a:endParaRPr dirty="0">
                <a:solidFill>
                  <a:schemeClr val="dk1"/>
                </a:solidFill>
                <a:latin typeface="Saira SemiCondensed Light"/>
                <a:ea typeface="Saira SemiCondensed Light"/>
                <a:cs typeface="Saira SemiCondensed Light"/>
                <a:sym typeface="Saira SemiCondensed Light"/>
              </a:endParaRPr>
            </a:p>
          </p:txBody>
        </p:sp>
        <p:sp>
          <p:nvSpPr>
            <p:cNvPr id="574" name="Google Shape;574;p29"/>
            <p:cNvSpPr txBox="1"/>
            <p:nvPr/>
          </p:nvSpPr>
          <p:spPr>
            <a:xfrm>
              <a:off x="6084168" y="2057125"/>
              <a:ext cx="2853849"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Firebase is a platform developed by Google for creating mobile and web applications. It was originally an independent company founded in 2011. In 2014, Google acquired the platform and it is now their flagship offering for app development. I have used Firebase in this project for hosting my website and I am planning to use the database feature of Firebase in future for maintaining the database for my app</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5" name="Google Shape;575;p29"/>
          <p:cNvGrpSpPr/>
          <p:nvPr/>
        </p:nvGrpSpPr>
        <p:grpSpPr>
          <a:xfrm>
            <a:off x="0" y="1802200"/>
            <a:ext cx="3546900" cy="3001798"/>
            <a:chOff x="0" y="1189989"/>
            <a:chExt cx="3546900" cy="3482836"/>
          </a:xfrm>
        </p:grpSpPr>
        <p:sp>
          <p:nvSpPr>
            <p:cNvPr id="576" name="Google Shape;576;p29"/>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React.js</a:t>
              </a:r>
              <a:endParaRPr dirty="0">
                <a:solidFill>
                  <a:schemeClr val="dk1"/>
                </a:solidFill>
                <a:latin typeface="Saira SemiCondensed Light"/>
                <a:ea typeface="Saira SemiCondensed Light"/>
                <a:cs typeface="Saira SemiCondensed Light"/>
                <a:sym typeface="Saira SemiCondensed Light"/>
              </a:endParaRPr>
            </a:p>
          </p:txBody>
        </p:sp>
        <p:sp>
          <p:nvSpPr>
            <p:cNvPr id="577" name="Google Shape;577;p29"/>
            <p:cNvSpPr txBox="1"/>
            <p:nvPr/>
          </p:nvSpPr>
          <p:spPr>
            <a:xfrm>
              <a:off x="155575" y="2057125"/>
              <a:ext cx="2788629"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React is an open-source, front end, JavaScript library for building user interfaces or UI components. It is maintained by Facebook and a community of individual developers and companies.  I have used react.js for writing my program. In react we have to write code in JSX format and later it gets converted to respective JavaScript by Babel Compiler</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8" name="Google Shape;578;p29"/>
          <p:cNvGrpSpPr/>
          <p:nvPr/>
        </p:nvGrpSpPr>
        <p:grpSpPr>
          <a:xfrm>
            <a:off x="2944204" y="1802043"/>
            <a:ext cx="3305700" cy="3001955"/>
            <a:chOff x="2944204" y="1189775"/>
            <a:chExt cx="3305700" cy="3483050"/>
          </a:xfrm>
        </p:grpSpPr>
        <p:sp>
          <p:nvSpPr>
            <p:cNvPr id="579" name="Google Shape;579;p29"/>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Node.js</a:t>
              </a:r>
              <a:endParaRPr dirty="0">
                <a:solidFill>
                  <a:schemeClr val="dk1"/>
                </a:solidFill>
                <a:latin typeface="Saira SemiCondensed Light"/>
                <a:ea typeface="Saira SemiCondensed Light"/>
                <a:cs typeface="Saira SemiCondensed Light"/>
                <a:sym typeface="Saira SemiCondensed Light"/>
              </a:endParaRPr>
            </a:p>
          </p:txBody>
        </p:sp>
        <p:sp>
          <p:nvSpPr>
            <p:cNvPr id="580" name="Google Shape;580;p29"/>
            <p:cNvSpPr txBox="1"/>
            <p:nvPr/>
          </p:nvSpPr>
          <p:spPr>
            <a:xfrm>
              <a:off x="3347864" y="2057125"/>
              <a:ext cx="2367285"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Node.js is an open-source, cross-platform, back-end, JavaScript runtime environment that executes JavaScript code outside a web browser. I have used node.js for creating a runtime environment for my project</a:t>
              </a:r>
              <a:endParaRPr sz="1200" dirty="0">
                <a:solidFill>
                  <a:schemeClr val="dk1"/>
                </a:solidFill>
                <a:latin typeface="Saira SemiCondensed Light"/>
                <a:ea typeface="Saira SemiCondensed Light"/>
                <a:cs typeface="Saira SemiCondensed Light"/>
                <a:sym typeface="Saira SemiCondensed Light"/>
              </a:endParaRPr>
            </a:p>
          </p:txBody>
        </p:sp>
      </p:gr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48" y="1886210"/>
            <a:ext cx="457784" cy="32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Design patterns in Node.js: Part 2 - LogRocket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7" descr="Design patterns in Node.js: Part 2 - LogRocket Blo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9" descr="Design patterns in Node.js: Part 2 - LogRocket Blo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1" descr="Design patterns in Node.js: Part 2 - LogRocket Blo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05" name="Picture 13" descr="Node.js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346" y="1844243"/>
            <a:ext cx="667516" cy="408297"/>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5" descr="Firebas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7" descr="Firebas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9" descr="Firebase"/>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13" name="Picture 21" descr="Fireb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837685"/>
            <a:ext cx="421414" cy="421414"/>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378;p14">
            <a:extLst>
              <a:ext uri="{FF2B5EF4-FFF2-40B4-BE49-F238E27FC236}">
                <a16:creationId xmlns:a16="http://schemas.microsoft.com/office/drawing/2014/main" id="{7C6D133A-9456-4165-9B17-3AE42EEC5D4E}"/>
              </a:ext>
            </a:extLst>
          </p:cNvPr>
          <p:cNvSpPr txBox="1">
            <a:spLocks/>
          </p:cNvSpPr>
          <p:nvPr/>
        </p:nvSpPr>
        <p:spPr>
          <a:xfrm>
            <a:off x="272480" y="76251"/>
            <a:ext cx="8665537" cy="11273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pPr>
              <a:spcAft>
                <a:spcPts val="600"/>
              </a:spcAft>
            </a:pPr>
            <a:r>
              <a:rPr lang="en" sz="3200"/>
              <a:t>Chapter 1.2: </a:t>
            </a:r>
            <a:r>
              <a:rPr lang="en-US" sz="3200">
                <a:solidFill>
                  <a:schemeClr val="tx1"/>
                </a:solidFill>
              </a:rPr>
              <a:t>Brief Intro of all the API’s and components used</a:t>
            </a:r>
            <a:br>
              <a:rPr lang="en-US" sz="3200">
                <a:solidFill>
                  <a:schemeClr val="tx1"/>
                </a:solidFill>
              </a:rPr>
            </a:br>
            <a:r>
              <a:rPr lang="en-US" sz="3200">
                <a:solidFill>
                  <a:schemeClr val="tx1"/>
                </a:solidFill>
              </a:rPr>
              <a:t>(description)</a:t>
            </a:r>
            <a:endParaRPr lang="en-US" sz="3200" dirty="0">
              <a:solidFill>
                <a:schemeClr val="tx1"/>
              </a:solidFill>
            </a:endParaRPr>
          </a:p>
        </p:txBody>
      </p:sp>
    </p:spTree>
    <p:extLst>
      <p:ext uri="{BB962C8B-B14F-4D97-AF65-F5344CB8AC3E}">
        <p14:creationId xmlns:p14="http://schemas.microsoft.com/office/powerpoint/2010/main" val="37498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468" name="Google Shape;468;p24"/>
          <p:cNvGrpSpPr/>
          <p:nvPr/>
        </p:nvGrpSpPr>
        <p:grpSpPr>
          <a:xfrm>
            <a:off x="5940152" y="3939902"/>
            <a:ext cx="2862008" cy="986378"/>
            <a:chOff x="6038025" y="2960239"/>
            <a:chExt cx="2469661" cy="986378"/>
          </a:xfrm>
        </p:grpSpPr>
        <p:cxnSp>
          <p:nvCxnSpPr>
            <p:cNvPr id="469" name="Google Shape;469;p24"/>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470" name="Google Shape;470;p24"/>
            <p:cNvSpPr txBox="1"/>
            <p:nvPr/>
          </p:nvSpPr>
          <p:spPr>
            <a:xfrm>
              <a:off x="6640486" y="2960239"/>
              <a:ext cx="1867200" cy="9863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Cloud Storage</a:t>
              </a:r>
            </a:p>
            <a:p>
              <a:pPr marL="0" lvl="0" indent="0" algn="l" rtl="0">
                <a:spcBef>
                  <a:spcPts val="0"/>
                </a:spcBef>
                <a:spcAft>
                  <a:spcPts val="0"/>
                </a:spcAft>
                <a:buNone/>
              </a:pPr>
              <a:endParaRPr sz="1200" dirty="0">
                <a:solidFill>
                  <a:schemeClr val="dk1"/>
                </a:solidFill>
                <a:latin typeface="Saira SemiCondensed Light"/>
                <a:ea typeface="Saira SemiCondensed Light"/>
                <a:cs typeface="Saira SemiCondensed Light"/>
                <a:sym typeface="Saira SemiCondensed Light"/>
              </a:endParaRPr>
            </a:p>
            <a:p>
              <a:pPr lvl="0" algn="just"/>
              <a:r>
                <a:rPr lang="en-US" sz="800" dirty="0">
                  <a:solidFill>
                    <a:schemeClr val="dk1"/>
                  </a:solidFill>
                  <a:latin typeface="Saira SemiCondensed Light"/>
                  <a:ea typeface="Saira SemiCondensed Light"/>
                  <a:cs typeface="Saira SemiCondensed Light"/>
                  <a:sym typeface="Saira SemiCondensed Light"/>
                </a:rPr>
                <a:t>Cloud Storage is basically a Google Cloud for in-app user generated content, like photo, audio, or video files.</a:t>
              </a:r>
              <a:endParaRPr sz="800" dirty="0">
                <a:solidFill>
                  <a:schemeClr val="dk1"/>
                </a:solidFill>
                <a:latin typeface="Saira SemiCondensed Light"/>
                <a:ea typeface="Saira SemiCondensed Light"/>
                <a:cs typeface="Saira SemiCondensed Light"/>
                <a:sym typeface="Saira SemiCondensed Light"/>
              </a:endParaRPr>
            </a:p>
          </p:txBody>
        </p:sp>
        <p:sp>
          <p:nvSpPr>
            <p:cNvPr id="471" name="Google Shape;471;p24"/>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sz="800" dirty="0">
                  <a:solidFill>
                    <a:srgbClr val="FFFFFF"/>
                  </a:solidFill>
                  <a:latin typeface="Bebas Neue"/>
                  <a:ea typeface="Bebas Neue"/>
                  <a:cs typeface="Bebas Neue"/>
                  <a:sym typeface="Bebas Neue"/>
                </a:rPr>
                <a:t>6</a:t>
              </a:r>
              <a:endParaRPr sz="800" dirty="0">
                <a:solidFill>
                  <a:srgbClr val="FFFFFF"/>
                </a:solidFill>
                <a:latin typeface="Bebas Neue"/>
                <a:ea typeface="Bebas Neue"/>
                <a:cs typeface="Bebas Neue"/>
                <a:sym typeface="Bebas Neue"/>
              </a:endParaRPr>
            </a:p>
          </p:txBody>
        </p:sp>
      </p:grpSp>
      <p:grpSp>
        <p:nvGrpSpPr>
          <p:cNvPr id="473" name="Google Shape;473;p24"/>
          <p:cNvGrpSpPr/>
          <p:nvPr/>
        </p:nvGrpSpPr>
        <p:grpSpPr>
          <a:xfrm>
            <a:off x="467544" y="1347614"/>
            <a:ext cx="3852636" cy="1008112"/>
            <a:chOff x="-221586" y="1844098"/>
            <a:chExt cx="3852636" cy="1201614"/>
          </a:xfrm>
        </p:grpSpPr>
        <p:sp>
          <p:nvSpPr>
            <p:cNvPr id="474" name="Google Shape;474;p24"/>
            <p:cNvSpPr txBox="1"/>
            <p:nvPr/>
          </p:nvSpPr>
          <p:spPr>
            <a:xfrm>
              <a:off x="-221586" y="1844098"/>
              <a:ext cx="2725107" cy="120161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Authentication</a:t>
              </a:r>
            </a:p>
            <a:p>
              <a:pPr marL="0" lvl="0" indent="0" algn="just" rtl="0">
                <a:spcBef>
                  <a:spcPts val="0"/>
                </a:spcBef>
                <a:spcAft>
                  <a:spcPts val="0"/>
                </a:spcAft>
                <a:buNone/>
              </a:pPr>
              <a:r>
                <a:rPr lang="en-US" sz="800" dirty="0">
                  <a:solidFill>
                    <a:schemeClr val="dk1"/>
                  </a:solidFill>
                  <a:latin typeface="Saira SemiCondensed Light"/>
                  <a:ea typeface="Saira SemiCondensed Light"/>
                  <a:cs typeface="Saira SemiCondensed Light"/>
                  <a:sym typeface="Saira SemiCondensed Light"/>
                </a:rPr>
                <a:t>.</a:t>
              </a:r>
              <a:endParaRPr lang="en-IN"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Firebase Authentication provides backend services, easy-to-use SDKs, and out-of-the-box user interface libraries to authenticate users of your application. Normally, what takes months to build i.e. authentication. We can do it in less than 10 lines of code using FIREBASE</a:t>
              </a:r>
              <a:endParaRPr sz="800" dirty="0">
                <a:solidFill>
                  <a:schemeClr val="dk1"/>
                </a:solidFill>
                <a:latin typeface="Saira SemiCondensed Light"/>
                <a:ea typeface="Saira SemiCondensed Light"/>
                <a:cs typeface="Saira SemiCondensed Light"/>
                <a:sym typeface="Saira SemiCondensed Light"/>
              </a:endParaRPr>
            </a:p>
          </p:txBody>
        </p:sp>
        <p:cxnSp>
          <p:nvCxnSpPr>
            <p:cNvPr id="475" name="Google Shape;475;p24"/>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476" name="Google Shape;476;p24"/>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Bebas Neue"/>
                  <a:ea typeface="Bebas Neue"/>
                  <a:cs typeface="Bebas Neue"/>
                  <a:sym typeface="Bebas Neue"/>
                </a:rPr>
                <a:t>1</a:t>
              </a:r>
              <a:endParaRPr sz="800" dirty="0">
                <a:solidFill>
                  <a:srgbClr val="FFFFFF"/>
                </a:solidFill>
                <a:latin typeface="Bebas Neue"/>
                <a:ea typeface="Bebas Neue"/>
                <a:cs typeface="Bebas Neue"/>
                <a:sym typeface="Bebas Neue"/>
              </a:endParaRPr>
            </a:p>
          </p:txBody>
        </p:sp>
      </p:grpSp>
      <p:grpSp>
        <p:nvGrpSpPr>
          <p:cNvPr id="478" name="Google Shape;478;p24"/>
          <p:cNvGrpSpPr/>
          <p:nvPr/>
        </p:nvGrpSpPr>
        <p:grpSpPr>
          <a:xfrm>
            <a:off x="4575894" y="1248012"/>
            <a:ext cx="3931792" cy="960333"/>
            <a:chOff x="4908100" y="889950"/>
            <a:chExt cx="3599586" cy="960333"/>
          </a:xfrm>
        </p:grpSpPr>
        <p:cxnSp>
          <p:nvCxnSpPr>
            <p:cNvPr id="479" name="Google Shape;479;p24"/>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480" name="Google Shape;480;p24"/>
            <p:cNvSpPr txBox="1"/>
            <p:nvPr/>
          </p:nvSpPr>
          <p:spPr>
            <a:xfrm>
              <a:off x="6640486" y="889950"/>
              <a:ext cx="1867200" cy="960333"/>
            </a:xfrm>
            <a:prstGeom prst="rect">
              <a:avLst/>
            </a:prstGeom>
            <a:noFill/>
            <a:ln>
              <a:noFill/>
            </a:ln>
          </p:spPr>
          <p:txBody>
            <a:bodyPr spcFirstLastPara="1" wrap="square" lIns="91425" tIns="91425" rIns="91425" bIns="91425" anchor="ctr" anchorCtr="0">
              <a:noAutofit/>
            </a:bodyPr>
            <a:lstStyle/>
            <a:p>
              <a:pPr lvl="0"/>
              <a:r>
                <a:rPr lang="en-IN" sz="1200" dirty="0">
                  <a:solidFill>
                    <a:schemeClr val="dk1"/>
                  </a:solidFill>
                  <a:latin typeface="Saira SemiCondensed Light"/>
                  <a:ea typeface="Saira SemiCondensed Light"/>
                  <a:cs typeface="Saira SemiCondensed Light"/>
                  <a:sym typeface="Saira SemiCondensed Light"/>
                </a:rPr>
                <a:t>Firebase Database Query</a:t>
              </a:r>
            </a:p>
            <a:p>
              <a:pPr lvl="0"/>
              <a:endParaRPr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Firebase has simplified the process of retrieving specific database data through queries. Queries are created by chaining one or more filtering methods</a:t>
              </a:r>
              <a:endParaRPr sz="800" dirty="0">
                <a:solidFill>
                  <a:schemeClr val="dk1"/>
                </a:solidFill>
                <a:latin typeface="Saira SemiCondensed Light"/>
                <a:ea typeface="Saira SemiCondensed Light"/>
                <a:cs typeface="Saira SemiCondensed Light"/>
                <a:sym typeface="Saira SemiCondensed Light"/>
              </a:endParaRPr>
            </a:p>
          </p:txBody>
        </p:sp>
        <p:sp>
          <p:nvSpPr>
            <p:cNvPr id="481" name="Google Shape;481;p24"/>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sz="800" dirty="0">
                  <a:solidFill>
                    <a:srgbClr val="FFFFFF"/>
                  </a:solidFill>
                  <a:latin typeface="Bebas Neue"/>
                  <a:ea typeface="Bebas Neue"/>
                  <a:cs typeface="Bebas Neue"/>
                  <a:sym typeface="Bebas Neue"/>
                </a:rPr>
                <a:t>2</a:t>
              </a:r>
              <a:endParaRPr sz="800" dirty="0">
                <a:solidFill>
                  <a:srgbClr val="FFFFFF"/>
                </a:solidFill>
                <a:latin typeface="Bebas Neue"/>
                <a:ea typeface="Bebas Neue"/>
                <a:cs typeface="Bebas Neue"/>
                <a:sym typeface="Bebas Neue"/>
              </a:endParaRPr>
            </a:p>
          </p:txBody>
        </p:sp>
      </p:grpSp>
      <p:grpSp>
        <p:nvGrpSpPr>
          <p:cNvPr id="483" name="Google Shape;483;p24"/>
          <p:cNvGrpSpPr/>
          <p:nvPr/>
        </p:nvGrpSpPr>
        <p:grpSpPr>
          <a:xfrm>
            <a:off x="2814594" y="1607775"/>
            <a:ext cx="3514811" cy="3252002"/>
            <a:chOff x="2991269" y="1153325"/>
            <a:chExt cx="3514811" cy="3252002"/>
          </a:xfrm>
        </p:grpSpPr>
        <p:sp>
          <p:nvSpPr>
            <p:cNvPr id="484" name="Google Shape;484;p24"/>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5"/>
            </a:solidFill>
            <a:ln>
              <a:noFill/>
            </a:ln>
          </p:spPr>
        </p:sp>
        <p:sp>
          <p:nvSpPr>
            <p:cNvPr id="485" name="Google Shape;485;p24"/>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486" name="Google Shape;486;p24"/>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487" name="Google Shape;487;p24"/>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5"/>
            </a:solidFill>
            <a:ln>
              <a:noFill/>
            </a:ln>
          </p:spPr>
        </p:sp>
        <p:sp>
          <p:nvSpPr>
            <p:cNvPr id="488" name="Google Shape;488;p24"/>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489" name="Google Shape;489;p24"/>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490" name="Google Shape;490;p24"/>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491" name="Google Shape;491;p24"/>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9"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Innovative Component (USE OF FIREBASE as our DATABSE)</a:t>
            </a:r>
            <a:endParaRPr lang="en-IN" sz="3600" dirty="0">
              <a:solidFill>
                <a:schemeClr val="accent1"/>
              </a:solidFill>
            </a:endParaRPr>
          </a:p>
        </p:txBody>
      </p:sp>
      <p:grpSp>
        <p:nvGrpSpPr>
          <p:cNvPr id="31" name="Google Shape;473;p24"/>
          <p:cNvGrpSpPr/>
          <p:nvPr/>
        </p:nvGrpSpPr>
        <p:grpSpPr>
          <a:xfrm>
            <a:off x="206126" y="3745613"/>
            <a:ext cx="3712656" cy="1309403"/>
            <a:chOff x="769260" y="1550330"/>
            <a:chExt cx="3376865" cy="1669737"/>
          </a:xfrm>
        </p:grpSpPr>
        <p:sp>
          <p:nvSpPr>
            <p:cNvPr id="32" name="Google Shape;474;p24"/>
            <p:cNvSpPr txBox="1"/>
            <p:nvPr/>
          </p:nvSpPr>
          <p:spPr>
            <a:xfrm>
              <a:off x="769260" y="1550330"/>
              <a:ext cx="2091566" cy="166973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	   </a:t>
              </a:r>
            </a:p>
            <a:p>
              <a:pPr marL="0" lvl="0" indent="0" algn="just"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                                  Google Analytics </a:t>
              </a:r>
              <a:endParaRPr sz="1200" dirty="0">
                <a:solidFill>
                  <a:schemeClr val="dk1"/>
                </a:solidFill>
                <a:latin typeface="Saira SemiCondensed Light"/>
                <a:ea typeface="Saira SemiCondensed Light"/>
                <a:cs typeface="Saira SemiCondensed Light"/>
                <a:sym typeface="Saira SemiCondensed Light"/>
              </a:endParaRPr>
            </a:p>
            <a:p>
              <a:pPr marL="0" lvl="0" indent="0" algn="just" rtl="0">
                <a:spcBef>
                  <a:spcPts val="0"/>
                </a:spcBef>
                <a:spcAft>
                  <a:spcPts val="0"/>
                </a:spcAft>
                <a:buNone/>
              </a:pPr>
              <a:endParaRPr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Google Analytics comes first as it’s a well-known tool integrated into Firebase platform. Google Analytics provides valuable metrics about your user retention, user engagement rates, or any other type of user behavior data. In terms of Firebase, the reporting capabilities are unlimited and free. You can choose which events to track, and integrate it with analytical partners that names 52 companies on the integration page.</a:t>
              </a:r>
              <a:endParaRPr sz="800" dirty="0">
                <a:solidFill>
                  <a:schemeClr val="dk1"/>
                </a:solidFill>
                <a:latin typeface="Saira SemiCondensed Light"/>
                <a:ea typeface="Saira SemiCondensed Light"/>
                <a:cs typeface="Saira SemiCondensed Light"/>
                <a:sym typeface="Saira SemiCondensed Light"/>
              </a:endParaRPr>
            </a:p>
          </p:txBody>
        </p:sp>
        <p:cxnSp>
          <p:nvCxnSpPr>
            <p:cNvPr id="33" name="Google Shape;475;p24"/>
            <p:cNvCxnSpPr>
              <a:cxnSpLocks/>
            </p:cNvCxnSpPr>
            <p:nvPr/>
          </p:nvCxnSpPr>
          <p:spPr>
            <a:xfrm flipH="1">
              <a:off x="2986045" y="2550184"/>
              <a:ext cx="1160080" cy="0"/>
            </a:xfrm>
            <a:prstGeom prst="straightConnector1">
              <a:avLst/>
            </a:prstGeom>
            <a:noFill/>
            <a:ln w="9525" cap="flat" cmpd="sng">
              <a:solidFill>
                <a:schemeClr val="lt2"/>
              </a:solidFill>
              <a:prstDash val="solid"/>
              <a:round/>
              <a:headEnd type="none" w="sm" len="sm"/>
              <a:tailEnd type="none" w="sm" len="sm"/>
            </a:ln>
          </p:spPr>
        </p:cxnSp>
        <p:sp>
          <p:nvSpPr>
            <p:cNvPr id="34" name="Google Shape;476;p24"/>
            <p:cNvSpPr/>
            <p:nvPr/>
          </p:nvSpPr>
          <p:spPr>
            <a:xfrm>
              <a:off x="2909359" y="2451035"/>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7;p24"/>
            <p:cNvSpPr txBox="1"/>
            <p:nvPr/>
          </p:nvSpPr>
          <p:spPr>
            <a:xfrm>
              <a:off x="2887188" y="2370917"/>
              <a:ext cx="247500" cy="3464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sz="800" dirty="0">
                  <a:solidFill>
                    <a:srgbClr val="FFFFFF"/>
                  </a:solidFill>
                  <a:latin typeface="Bebas Neue"/>
                  <a:ea typeface="Bebas Neue"/>
                  <a:cs typeface="Bebas Neue"/>
                  <a:sym typeface="Bebas Neue"/>
                </a:rPr>
                <a:t>5</a:t>
              </a:r>
              <a:endParaRPr sz="800" dirty="0">
                <a:solidFill>
                  <a:srgbClr val="FFFFFF"/>
                </a:solidFill>
                <a:latin typeface="Bebas Neue"/>
                <a:ea typeface="Bebas Neue"/>
                <a:cs typeface="Bebas Neue"/>
                <a:sym typeface="Bebas Neue"/>
              </a:endParaRPr>
            </a:p>
          </p:txBody>
        </p:sp>
      </p:grpSp>
      <p:grpSp>
        <p:nvGrpSpPr>
          <p:cNvPr id="46" name="Google Shape;478;p24"/>
          <p:cNvGrpSpPr/>
          <p:nvPr/>
        </p:nvGrpSpPr>
        <p:grpSpPr>
          <a:xfrm>
            <a:off x="5544414" y="2800214"/>
            <a:ext cx="3327106" cy="635632"/>
            <a:chOff x="4908100" y="1436007"/>
            <a:chExt cx="3327106" cy="635632"/>
          </a:xfrm>
        </p:grpSpPr>
        <p:cxnSp>
          <p:nvCxnSpPr>
            <p:cNvPr id="47" name="Google Shape;479;p24"/>
            <p:cNvCxnSpPr>
              <a:cxnSpLocks/>
            </p:cNvCxnSpPr>
            <p:nvPr/>
          </p:nvCxnSpPr>
          <p:spPr>
            <a:xfrm>
              <a:off x="4908100" y="1593250"/>
              <a:ext cx="784991" cy="0"/>
            </a:xfrm>
            <a:prstGeom prst="straightConnector1">
              <a:avLst/>
            </a:prstGeom>
            <a:noFill/>
            <a:ln w="9525" cap="flat" cmpd="sng">
              <a:solidFill>
                <a:schemeClr val="lt2"/>
              </a:solidFill>
              <a:prstDash val="solid"/>
              <a:round/>
              <a:headEnd type="none" w="sm" len="sm"/>
              <a:tailEnd type="none" w="sm" len="sm"/>
            </a:ln>
          </p:spPr>
        </p:cxnSp>
        <p:sp>
          <p:nvSpPr>
            <p:cNvPr id="48" name="Google Shape;480;p24"/>
            <p:cNvSpPr txBox="1"/>
            <p:nvPr/>
          </p:nvSpPr>
          <p:spPr>
            <a:xfrm>
              <a:off x="5812875" y="1474546"/>
              <a:ext cx="2422331" cy="597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Cloud Firestore</a:t>
              </a:r>
            </a:p>
            <a:p>
              <a:pPr marL="0" lvl="0" indent="0" algn="l" rtl="0">
                <a:spcBef>
                  <a:spcPts val="0"/>
                </a:spcBef>
                <a:spcAft>
                  <a:spcPts val="0"/>
                </a:spcAft>
                <a:buNone/>
              </a:pPr>
              <a:endParaRPr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Cloud Firestore is another cloud-hosted real-time NoSQL database. Unlike Firebase Realtime Database, Cloud Firestore is designed for enterprise use, which entails scalability, complex data models, and advanced querying options. There are SDKs for working with server-side code of both databases. These are available for Python, Node.js, Golang, Ruby, PHP, Java, .NET, and C#.</a:t>
              </a:r>
              <a:endParaRPr sz="800" dirty="0">
                <a:solidFill>
                  <a:schemeClr val="dk1"/>
                </a:solidFill>
                <a:latin typeface="Saira SemiCondensed Light"/>
                <a:ea typeface="Saira SemiCondensed Light"/>
                <a:cs typeface="Saira SemiCondensed Light"/>
                <a:sym typeface="Saira SemiCondensed Light"/>
              </a:endParaRPr>
            </a:p>
          </p:txBody>
        </p:sp>
        <p:sp>
          <p:nvSpPr>
            <p:cNvPr id="49" name="Google Shape;481;p24"/>
            <p:cNvSpPr/>
            <p:nvPr/>
          </p:nvSpPr>
          <p:spPr>
            <a:xfrm>
              <a:off x="564399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2;p24"/>
            <p:cNvSpPr txBox="1"/>
            <p:nvPr/>
          </p:nvSpPr>
          <p:spPr>
            <a:xfrm>
              <a:off x="5618090" y="1436007"/>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Bebas Neue"/>
                  <a:ea typeface="Bebas Neue"/>
                  <a:cs typeface="Bebas Neue"/>
                  <a:sym typeface="Bebas Neue"/>
                </a:rPr>
                <a:t>4</a:t>
              </a:r>
              <a:endParaRPr sz="800" dirty="0">
                <a:solidFill>
                  <a:srgbClr val="FFFFFF"/>
                </a:solidFill>
                <a:latin typeface="Bebas Neue"/>
                <a:ea typeface="Bebas Neue"/>
                <a:cs typeface="Bebas Neue"/>
                <a:sym typeface="Bebas Neue"/>
              </a:endParaRPr>
            </a:p>
          </p:txBody>
        </p:sp>
      </p:grpSp>
      <p:grpSp>
        <p:nvGrpSpPr>
          <p:cNvPr id="51" name="Google Shape;473;p24"/>
          <p:cNvGrpSpPr/>
          <p:nvPr/>
        </p:nvGrpSpPr>
        <p:grpSpPr>
          <a:xfrm>
            <a:off x="272480" y="2571749"/>
            <a:ext cx="3613011" cy="903677"/>
            <a:chOff x="246409" y="1844099"/>
            <a:chExt cx="3384641" cy="1076730"/>
          </a:xfrm>
        </p:grpSpPr>
        <p:sp>
          <p:nvSpPr>
            <p:cNvPr id="52" name="Google Shape;474;p24"/>
            <p:cNvSpPr txBox="1"/>
            <p:nvPr/>
          </p:nvSpPr>
          <p:spPr>
            <a:xfrm>
              <a:off x="246409" y="1844099"/>
              <a:ext cx="2257113" cy="107673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               Firebase Realtime Database</a:t>
              </a:r>
            </a:p>
            <a:p>
              <a:pPr marL="0" lvl="0" indent="0" algn="just" rtl="0">
                <a:spcBef>
                  <a:spcPts val="0"/>
                </a:spcBef>
                <a:spcAft>
                  <a:spcPts val="0"/>
                </a:spcAft>
                <a:buNone/>
              </a:pPr>
              <a:endParaRPr sz="800" dirty="0">
                <a:solidFill>
                  <a:schemeClr val="dk1"/>
                </a:solidFill>
                <a:latin typeface="Saira SemiCondensed Light"/>
                <a:ea typeface="Saira SemiCondensed Light"/>
                <a:cs typeface="Saira SemiCondensed Light"/>
                <a:sym typeface="Saira SemiCondensed Light"/>
              </a:endParaRPr>
            </a:p>
            <a:p>
              <a:pPr lvl="0" algn="just"/>
              <a:r>
                <a:rPr lang="en-US" sz="800" dirty="0">
                  <a:solidFill>
                    <a:schemeClr val="dk1"/>
                  </a:solidFill>
                  <a:latin typeface="Saira SemiCondensed Light"/>
                  <a:ea typeface="Saira SemiCondensed Light"/>
                  <a:cs typeface="Saira SemiCondensed Light"/>
                  <a:sym typeface="Saira SemiCondensed Light"/>
                </a:rPr>
                <a:t>Realtime Database is essentially a NoSQL cloud-storage that can be connected with the application to provide real time access to the data across different platforms. One of the advantages is that the database can work offline, caching the data in device memory, and after reconnecting to the internet, synchronizing it.</a:t>
              </a:r>
              <a:endParaRPr sz="800" dirty="0">
                <a:solidFill>
                  <a:schemeClr val="dk1"/>
                </a:solidFill>
                <a:latin typeface="Saira SemiCondensed Light"/>
                <a:ea typeface="Saira SemiCondensed Light"/>
                <a:cs typeface="Saira SemiCondensed Light"/>
                <a:sym typeface="Saira SemiCondensed Light"/>
              </a:endParaRPr>
            </a:p>
          </p:txBody>
        </p:sp>
        <p:cxnSp>
          <p:nvCxnSpPr>
            <p:cNvPr id="53" name="Google Shape;475;p24"/>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54" name="Google Shape;476;p24"/>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7;p24"/>
            <p:cNvSpPr txBox="1"/>
            <p:nvPr/>
          </p:nvSpPr>
          <p:spPr>
            <a:xfrm>
              <a:off x="2498491" y="2373760"/>
              <a:ext cx="247500" cy="4141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Bebas Neue"/>
                  <a:ea typeface="Bebas Neue"/>
                  <a:cs typeface="Bebas Neue"/>
                  <a:sym typeface="Bebas Neue"/>
                </a:rPr>
                <a:t>3</a:t>
              </a:r>
              <a:endParaRPr sz="800" dirty="0">
                <a:solidFill>
                  <a:srgbClr val="FFFFFF"/>
                </a:solidFill>
                <a:latin typeface="Bebas Neue"/>
                <a:ea typeface="Bebas Neue"/>
                <a:cs typeface="Bebas Neue"/>
                <a:sym typeface="Bebas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 calcmode="lin" valueType="num">
                                      <p:cBhvr additive="base">
                                        <p:cTn id="7" dur="500" fill="hold"/>
                                        <p:tgtEl>
                                          <p:spTgt spid="473"/>
                                        </p:tgtEl>
                                        <p:attrNameLst>
                                          <p:attrName>ppt_x</p:attrName>
                                        </p:attrNameLst>
                                      </p:cBhvr>
                                      <p:tavLst>
                                        <p:tav tm="0">
                                          <p:val>
                                            <p:strVal val="#ppt_x"/>
                                          </p:val>
                                        </p:tav>
                                        <p:tav tm="100000">
                                          <p:val>
                                            <p:strVal val="#ppt_x"/>
                                          </p:val>
                                        </p:tav>
                                      </p:tavLst>
                                    </p:anim>
                                    <p:anim calcmode="lin" valueType="num">
                                      <p:cBhvr additive="base">
                                        <p:cTn id="8" dur="500" fill="hold"/>
                                        <p:tgtEl>
                                          <p:spTgt spid="4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8"/>
                                        </p:tgtEl>
                                        <p:attrNameLst>
                                          <p:attrName>style.visibility</p:attrName>
                                        </p:attrNameLst>
                                      </p:cBhvr>
                                      <p:to>
                                        <p:strVal val="visible"/>
                                      </p:to>
                                    </p:set>
                                    <p:anim calcmode="lin" valueType="num">
                                      <p:cBhvr additive="base">
                                        <p:cTn id="13" dur="500" fill="hold"/>
                                        <p:tgtEl>
                                          <p:spTgt spid="478"/>
                                        </p:tgtEl>
                                        <p:attrNameLst>
                                          <p:attrName>ppt_x</p:attrName>
                                        </p:attrNameLst>
                                      </p:cBhvr>
                                      <p:tavLst>
                                        <p:tav tm="0">
                                          <p:val>
                                            <p:strVal val="#ppt_x"/>
                                          </p:val>
                                        </p:tav>
                                        <p:tav tm="100000">
                                          <p:val>
                                            <p:strVal val="#ppt_x"/>
                                          </p:val>
                                        </p:tav>
                                      </p:tavLst>
                                    </p:anim>
                                    <p:anim calcmode="lin" valueType="num">
                                      <p:cBhvr additive="base">
                                        <p:cTn id="14" dur="500" fill="hold"/>
                                        <p:tgtEl>
                                          <p:spTgt spid="4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68"/>
                                        </p:tgtEl>
                                        <p:attrNameLst>
                                          <p:attrName>style.visibility</p:attrName>
                                        </p:attrNameLst>
                                      </p:cBhvr>
                                      <p:to>
                                        <p:strVal val="visible"/>
                                      </p:to>
                                    </p:set>
                                    <p:anim calcmode="lin" valueType="num">
                                      <p:cBhvr additive="base">
                                        <p:cTn id="37" dur="500" fill="hold"/>
                                        <p:tgtEl>
                                          <p:spTgt spid="468"/>
                                        </p:tgtEl>
                                        <p:attrNameLst>
                                          <p:attrName>ppt_x</p:attrName>
                                        </p:attrNameLst>
                                      </p:cBhvr>
                                      <p:tavLst>
                                        <p:tav tm="0">
                                          <p:val>
                                            <p:strVal val="#ppt_x"/>
                                          </p:val>
                                        </p:tav>
                                        <p:tav tm="100000">
                                          <p:val>
                                            <p:strVal val="#ppt_x"/>
                                          </p:val>
                                        </p:tav>
                                      </p:tavLst>
                                    </p:anim>
                                    <p:anim calcmode="lin" valueType="num">
                                      <p:cBhvr additive="base">
                                        <p:cTn id="38" dur="500" fill="hold"/>
                                        <p:tgtEl>
                                          <p:spTgt spid="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Worked on the front- end</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Done TILL 1</a:t>
            </a:r>
            <a:r>
              <a:rPr lang="en-IN" sz="3600" baseline="30000" dirty="0"/>
              <a:t>ST</a:t>
            </a:r>
            <a:r>
              <a:rPr lang="en-IN" sz="3600" dirty="0"/>
              <a:t> review</a:t>
            </a:r>
            <a:endParaRPr lang="en-IN" sz="3600" dirty="0">
              <a:solidFill>
                <a:schemeClr val="accent1"/>
              </a:solidFill>
            </a:endParaRPr>
          </a:p>
        </p:txBody>
      </p:sp>
      <p:sp>
        <p:nvSpPr>
          <p:cNvPr id="2" name="TextBox 1"/>
          <p:cNvSpPr txBox="1"/>
          <p:nvPr/>
        </p:nvSpPr>
        <p:spPr>
          <a:xfrm>
            <a:off x="252056" y="2034223"/>
            <a:ext cx="3624710" cy="1384995"/>
          </a:xfrm>
          <a:prstGeom prst="rect">
            <a:avLst/>
          </a:prstGeom>
          <a:noFill/>
        </p:spPr>
        <p:txBody>
          <a:bodyPr wrap="none" rtlCol="0">
            <a:spAutoFit/>
          </a:bodyPr>
          <a:lstStyle/>
          <a:p>
            <a:r>
              <a:rPr lang="en-US" dirty="0">
                <a:solidFill>
                  <a:schemeClr val="tx1"/>
                </a:solidFill>
                <a:latin typeface="Saira SemiCondensed Light" charset="0"/>
              </a:rPr>
              <a:t>We started learning about Google’s Firebase.</a:t>
            </a:r>
          </a:p>
          <a:p>
            <a:r>
              <a:rPr lang="en-US" dirty="0">
                <a:solidFill>
                  <a:schemeClr val="tx1"/>
                </a:solidFill>
                <a:latin typeface="Saira SemiCondensed Light" charset="0"/>
              </a:rPr>
              <a:t>All the features that firebase offers were briefly</a:t>
            </a:r>
          </a:p>
          <a:p>
            <a:r>
              <a:rPr lang="en-US" dirty="0">
                <a:solidFill>
                  <a:schemeClr val="tx1"/>
                </a:solidFill>
                <a:latin typeface="Saira SemiCondensed Light" charset="0"/>
              </a:rPr>
              <a:t>Learned by us. Then we started working on the </a:t>
            </a:r>
          </a:p>
          <a:p>
            <a:r>
              <a:rPr lang="en-US" dirty="0">
                <a:solidFill>
                  <a:schemeClr val="tx1"/>
                </a:solidFill>
                <a:latin typeface="Saira SemiCondensed Light" charset="0"/>
              </a:rPr>
              <a:t>Front end part of the website.</a:t>
            </a:r>
          </a:p>
          <a:p>
            <a:endParaRPr lang="en-US" dirty="0">
              <a:solidFill>
                <a:schemeClr val="tx1"/>
              </a:solidFill>
              <a:latin typeface="Saira SemiCondensed Light" charset="0"/>
            </a:endParaRPr>
          </a:p>
          <a:p>
            <a:r>
              <a:rPr lang="en-US" dirty="0">
                <a:solidFill>
                  <a:schemeClr val="tx1"/>
                </a:solidFill>
                <a:latin typeface="Saira SemiCondensed Light" charset="0"/>
              </a:rPr>
              <a:t>Some snapshot of that is given on the side</a:t>
            </a:r>
            <a:endParaRPr lang="en-IN" dirty="0">
              <a:solidFill>
                <a:schemeClr val="tx1"/>
              </a:solidFill>
              <a:latin typeface="Saira SemiCondensed Light" charset="0"/>
            </a:endParaRPr>
          </a:p>
        </p:txBody>
      </p:sp>
      <p:pic>
        <p:nvPicPr>
          <p:cNvPr id="3" name="Picture 2">
            <a:extLst>
              <a:ext uri="{FF2B5EF4-FFF2-40B4-BE49-F238E27FC236}">
                <a16:creationId xmlns:a16="http://schemas.microsoft.com/office/drawing/2014/main" id="{E5E30A03-179E-46F6-96B6-E23C986FD16B}"/>
              </a:ext>
            </a:extLst>
          </p:cNvPr>
          <p:cNvPicPr>
            <a:picLocks noChangeAspect="1"/>
          </p:cNvPicPr>
          <p:nvPr/>
        </p:nvPicPr>
        <p:blipFill>
          <a:blip r:embed="rId3"/>
          <a:stretch>
            <a:fillRect/>
          </a:stretch>
        </p:blipFill>
        <p:spPr>
          <a:xfrm>
            <a:off x="4132260" y="1079213"/>
            <a:ext cx="4325463" cy="29340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Worked on the front- end</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Done TILL 1</a:t>
            </a:r>
            <a:r>
              <a:rPr lang="en-IN" sz="3600" baseline="30000" dirty="0"/>
              <a:t>ST</a:t>
            </a:r>
            <a:r>
              <a:rPr lang="en-IN" sz="3600" dirty="0"/>
              <a:t> review</a:t>
            </a:r>
            <a:endParaRPr lang="en-IN" sz="3600" dirty="0">
              <a:solidFill>
                <a:schemeClr val="accent1"/>
              </a:solidFill>
            </a:endParaRPr>
          </a:p>
        </p:txBody>
      </p:sp>
      <p:sp>
        <p:nvSpPr>
          <p:cNvPr id="2" name="TextBox 1"/>
          <p:cNvSpPr txBox="1"/>
          <p:nvPr/>
        </p:nvSpPr>
        <p:spPr>
          <a:xfrm>
            <a:off x="252056" y="2034223"/>
            <a:ext cx="3738524" cy="2677656"/>
          </a:xfrm>
          <a:prstGeom prst="rect">
            <a:avLst/>
          </a:prstGeom>
          <a:noFill/>
        </p:spPr>
        <p:txBody>
          <a:bodyPr wrap="none" rtlCol="0">
            <a:spAutoFit/>
          </a:bodyPr>
          <a:lstStyle/>
          <a:p>
            <a:r>
              <a:rPr lang="en-US" dirty="0">
                <a:solidFill>
                  <a:schemeClr val="tx1"/>
                </a:solidFill>
                <a:latin typeface="Saira SemiCondensed Light" charset="0"/>
              </a:rPr>
              <a:t>We started learning about Google’s Firebase.</a:t>
            </a:r>
          </a:p>
          <a:p>
            <a:r>
              <a:rPr lang="en-US" dirty="0">
                <a:solidFill>
                  <a:schemeClr val="tx1"/>
                </a:solidFill>
                <a:latin typeface="Saira SemiCondensed Light" charset="0"/>
              </a:rPr>
              <a:t>All the features that firebase offers were briefly</a:t>
            </a:r>
          </a:p>
          <a:p>
            <a:r>
              <a:rPr lang="en-US" dirty="0">
                <a:solidFill>
                  <a:schemeClr val="tx1"/>
                </a:solidFill>
                <a:latin typeface="Saira SemiCondensed Light" charset="0"/>
              </a:rPr>
              <a:t>Learned by us. Then we started working on the </a:t>
            </a:r>
          </a:p>
          <a:p>
            <a:r>
              <a:rPr lang="en-US" dirty="0">
                <a:solidFill>
                  <a:schemeClr val="tx1"/>
                </a:solidFill>
                <a:latin typeface="Saira SemiCondensed Light" charset="0"/>
              </a:rPr>
              <a:t>Front end part of the website.</a:t>
            </a:r>
          </a:p>
          <a:p>
            <a:endParaRPr lang="en-US" dirty="0">
              <a:solidFill>
                <a:schemeClr val="tx1"/>
              </a:solidFill>
              <a:latin typeface="Saira SemiCondensed Light" charset="0"/>
            </a:endParaRPr>
          </a:p>
          <a:p>
            <a:r>
              <a:rPr lang="en-US" dirty="0">
                <a:solidFill>
                  <a:schemeClr val="tx1"/>
                </a:solidFill>
                <a:latin typeface="Saira SemiCondensed Light" charset="0"/>
              </a:rPr>
              <a:t>We had completed the login logout functionality.</a:t>
            </a:r>
          </a:p>
          <a:p>
            <a:endParaRPr lang="en-US" dirty="0">
              <a:solidFill>
                <a:schemeClr val="tx1"/>
              </a:solidFill>
              <a:latin typeface="Saira SemiCondensed Light" charset="0"/>
            </a:endParaRPr>
          </a:p>
          <a:p>
            <a:r>
              <a:rPr lang="en-US" dirty="0">
                <a:solidFill>
                  <a:schemeClr val="tx1"/>
                </a:solidFill>
                <a:latin typeface="Saira SemiCondensed Light" charset="0"/>
              </a:rPr>
              <a:t>We also decided the layout of the database and </a:t>
            </a:r>
          </a:p>
          <a:p>
            <a:r>
              <a:rPr lang="en-US" dirty="0">
                <a:solidFill>
                  <a:schemeClr val="tx1"/>
                </a:solidFill>
                <a:latin typeface="Saira SemiCondensed Light" charset="0"/>
              </a:rPr>
              <a:t>things we needed to keep inside our database</a:t>
            </a:r>
          </a:p>
          <a:p>
            <a:r>
              <a:rPr lang="en-US" dirty="0">
                <a:solidFill>
                  <a:schemeClr val="tx1"/>
                </a:solidFill>
                <a:latin typeface="Saira SemiCondensed Light" charset="0"/>
              </a:rPr>
              <a:t>during the first review.</a:t>
            </a:r>
          </a:p>
          <a:p>
            <a:endParaRPr lang="en-US" dirty="0">
              <a:solidFill>
                <a:schemeClr val="tx1"/>
              </a:solidFill>
              <a:latin typeface="Saira SemiCondensed Light" charset="0"/>
            </a:endParaRPr>
          </a:p>
          <a:p>
            <a:r>
              <a:rPr lang="en-US" dirty="0">
                <a:solidFill>
                  <a:schemeClr val="tx1"/>
                </a:solidFill>
                <a:latin typeface="Saira SemiCondensed Light" charset="0"/>
              </a:rPr>
              <a:t>Some snapshot of that is given on the side</a:t>
            </a:r>
            <a:endParaRPr lang="en-IN" dirty="0">
              <a:solidFill>
                <a:schemeClr val="tx1"/>
              </a:solidFill>
              <a:latin typeface="Saira SemiCondensed Light" charset="0"/>
            </a:endParaRPr>
          </a:p>
        </p:txBody>
      </p:sp>
      <p:pic>
        <p:nvPicPr>
          <p:cNvPr id="4" name="Picture 3">
            <a:extLst>
              <a:ext uri="{FF2B5EF4-FFF2-40B4-BE49-F238E27FC236}">
                <a16:creationId xmlns:a16="http://schemas.microsoft.com/office/drawing/2014/main" id="{ED46D340-7E11-4755-878E-AB6B1B2F5AFE}"/>
              </a:ext>
            </a:extLst>
          </p:cNvPr>
          <p:cNvPicPr>
            <a:picLocks noChangeAspect="1"/>
          </p:cNvPicPr>
          <p:nvPr/>
        </p:nvPicPr>
        <p:blipFill>
          <a:blip r:embed="rId3"/>
          <a:stretch>
            <a:fillRect/>
          </a:stretch>
        </p:blipFill>
        <p:spPr>
          <a:xfrm>
            <a:off x="4139868" y="1098106"/>
            <a:ext cx="4320564" cy="2915126"/>
          </a:xfrm>
          <a:prstGeom prst="rect">
            <a:avLst/>
          </a:prstGeom>
        </p:spPr>
      </p:pic>
    </p:spTree>
    <p:extLst>
      <p:ext uri="{BB962C8B-B14F-4D97-AF65-F5344CB8AC3E}">
        <p14:creationId xmlns:p14="http://schemas.microsoft.com/office/powerpoint/2010/main" val="386835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Worked on the backend and firebase</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Done till 2</a:t>
            </a:r>
            <a:r>
              <a:rPr lang="en-IN" sz="3600" baseline="30000" dirty="0"/>
              <a:t>nd</a:t>
            </a:r>
            <a:r>
              <a:rPr lang="en-IN" sz="3600" dirty="0"/>
              <a:t>  review</a:t>
            </a:r>
            <a:endParaRPr lang="en-IN" sz="3600" dirty="0">
              <a:solidFill>
                <a:schemeClr val="accent1"/>
              </a:solidFill>
            </a:endParaRPr>
          </a:p>
        </p:txBody>
      </p:sp>
      <p:sp>
        <p:nvSpPr>
          <p:cNvPr id="2" name="TextBox 1"/>
          <p:cNvSpPr txBox="1"/>
          <p:nvPr/>
        </p:nvSpPr>
        <p:spPr>
          <a:xfrm>
            <a:off x="252056" y="2034223"/>
            <a:ext cx="3788217" cy="2462213"/>
          </a:xfrm>
          <a:prstGeom prst="rect">
            <a:avLst/>
          </a:prstGeom>
          <a:noFill/>
        </p:spPr>
        <p:txBody>
          <a:bodyPr wrap="square" rtlCol="0">
            <a:spAutoFit/>
          </a:bodyPr>
          <a:lstStyle/>
          <a:p>
            <a:r>
              <a:rPr lang="en-US" dirty="0">
                <a:solidFill>
                  <a:schemeClr val="tx1"/>
                </a:solidFill>
                <a:latin typeface="Saira SemiCondensed Light" charset="0"/>
              </a:rPr>
              <a:t>We learnt whatever was necessary to implement</a:t>
            </a:r>
          </a:p>
          <a:p>
            <a:r>
              <a:rPr lang="en-US" dirty="0">
                <a:solidFill>
                  <a:schemeClr val="tx1"/>
                </a:solidFill>
                <a:latin typeface="Saira SemiCondensed Light" charset="0"/>
              </a:rPr>
              <a:t>The things needed for this project. We created the</a:t>
            </a:r>
          </a:p>
          <a:p>
            <a:r>
              <a:rPr lang="en-US" dirty="0">
                <a:solidFill>
                  <a:schemeClr val="tx1"/>
                </a:solidFill>
                <a:latin typeface="Saira SemiCondensed Light" charset="0"/>
              </a:rPr>
              <a:t>Backend of this project on firebase. We also </a:t>
            </a:r>
            <a:r>
              <a:rPr lang="en-US" dirty="0" err="1">
                <a:solidFill>
                  <a:schemeClr val="tx1"/>
                </a:solidFill>
                <a:latin typeface="Saira SemiCondensed Light" charset="0"/>
              </a:rPr>
              <a:t>crea</a:t>
            </a:r>
            <a:r>
              <a:rPr lang="en-US" dirty="0">
                <a:solidFill>
                  <a:schemeClr val="tx1"/>
                </a:solidFill>
                <a:latin typeface="Saira SemiCondensed Light" charset="0"/>
              </a:rPr>
              <a:t>-</a:t>
            </a:r>
          </a:p>
          <a:p>
            <a:r>
              <a:rPr lang="en-US" dirty="0">
                <a:solidFill>
                  <a:schemeClr val="tx1"/>
                </a:solidFill>
                <a:latin typeface="Saira SemiCondensed Light" charset="0"/>
              </a:rPr>
              <a:t>ted our database inside of the firebase and conn-</a:t>
            </a:r>
          </a:p>
          <a:p>
            <a:r>
              <a:rPr lang="en-US" dirty="0" err="1">
                <a:solidFill>
                  <a:schemeClr val="tx1"/>
                </a:solidFill>
                <a:latin typeface="Saira SemiCondensed Light" charset="0"/>
              </a:rPr>
              <a:t>ected</a:t>
            </a:r>
            <a:r>
              <a:rPr lang="en-US" dirty="0">
                <a:solidFill>
                  <a:schemeClr val="tx1"/>
                </a:solidFill>
                <a:latin typeface="Saira SemiCondensed Light" charset="0"/>
              </a:rPr>
              <a:t> the website to authenticate, upload and </a:t>
            </a:r>
          </a:p>
          <a:p>
            <a:r>
              <a:rPr lang="en-US" dirty="0">
                <a:solidFill>
                  <a:schemeClr val="tx1"/>
                </a:solidFill>
                <a:latin typeface="Saira SemiCondensed Light" charset="0"/>
              </a:rPr>
              <a:t>post images to the website.</a:t>
            </a:r>
          </a:p>
          <a:p>
            <a:endParaRPr lang="en-US" dirty="0">
              <a:solidFill>
                <a:schemeClr val="tx1"/>
              </a:solidFill>
              <a:latin typeface="Saira SemiCondensed Light" charset="0"/>
            </a:endParaRPr>
          </a:p>
          <a:p>
            <a:r>
              <a:rPr lang="en-US" dirty="0">
                <a:solidFill>
                  <a:schemeClr val="tx1"/>
                </a:solidFill>
                <a:latin typeface="Saira SemiCondensed Light" charset="0"/>
              </a:rPr>
              <a:t>NoSQL database of Firebase called Firestore </a:t>
            </a:r>
          </a:p>
          <a:p>
            <a:r>
              <a:rPr lang="en-US" dirty="0">
                <a:solidFill>
                  <a:schemeClr val="tx1"/>
                </a:solidFill>
                <a:latin typeface="Saira SemiCondensed Light" charset="0"/>
              </a:rPr>
              <a:t>Was implemented </a:t>
            </a:r>
          </a:p>
          <a:p>
            <a:endParaRPr lang="en-US" dirty="0">
              <a:solidFill>
                <a:schemeClr val="tx1"/>
              </a:solidFill>
              <a:latin typeface="Saira SemiCondensed Light" charset="0"/>
            </a:endParaRPr>
          </a:p>
          <a:p>
            <a:r>
              <a:rPr lang="en-US" dirty="0">
                <a:solidFill>
                  <a:schemeClr val="tx1"/>
                </a:solidFill>
                <a:latin typeface="Saira SemiCondensed Light" charset="0"/>
              </a:rPr>
              <a:t>Signup and Sign-out feature was implemented</a:t>
            </a:r>
            <a:endParaRPr lang="en-IN" dirty="0">
              <a:solidFill>
                <a:schemeClr val="tx1"/>
              </a:solidFill>
              <a:latin typeface="Saira SemiCondensed Light" charset="0"/>
            </a:endParaRPr>
          </a:p>
        </p:txBody>
      </p:sp>
      <p:pic>
        <p:nvPicPr>
          <p:cNvPr id="3" name="Picture 2">
            <a:extLst>
              <a:ext uri="{FF2B5EF4-FFF2-40B4-BE49-F238E27FC236}">
                <a16:creationId xmlns:a16="http://schemas.microsoft.com/office/drawing/2014/main" id="{06CFF96C-EDB1-41A2-8162-71E267948FC0}"/>
              </a:ext>
            </a:extLst>
          </p:cNvPr>
          <p:cNvPicPr>
            <a:picLocks noChangeAspect="1"/>
          </p:cNvPicPr>
          <p:nvPr/>
        </p:nvPicPr>
        <p:blipFill>
          <a:blip r:embed="rId3"/>
          <a:stretch>
            <a:fillRect/>
          </a:stretch>
        </p:blipFill>
        <p:spPr>
          <a:xfrm>
            <a:off x="4143958" y="1132179"/>
            <a:ext cx="4316474" cy="2873566"/>
          </a:xfrm>
          <a:prstGeom prst="rect">
            <a:avLst/>
          </a:prstGeom>
        </p:spPr>
      </p:pic>
    </p:spTree>
    <p:extLst>
      <p:ext uri="{BB962C8B-B14F-4D97-AF65-F5344CB8AC3E}">
        <p14:creationId xmlns:p14="http://schemas.microsoft.com/office/powerpoint/2010/main" val="22710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Worked on the backend and firebase</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Done after 2</a:t>
            </a:r>
            <a:r>
              <a:rPr lang="en-IN" sz="3600" baseline="30000" dirty="0"/>
              <a:t>nd</a:t>
            </a:r>
            <a:r>
              <a:rPr lang="en-IN" sz="3600" dirty="0"/>
              <a:t>  review</a:t>
            </a:r>
            <a:endParaRPr lang="en-IN" sz="3600" dirty="0">
              <a:solidFill>
                <a:schemeClr val="accent1"/>
              </a:solidFill>
            </a:endParaRPr>
          </a:p>
        </p:txBody>
      </p:sp>
      <p:sp>
        <p:nvSpPr>
          <p:cNvPr id="2" name="TextBox 1"/>
          <p:cNvSpPr txBox="1"/>
          <p:nvPr/>
        </p:nvSpPr>
        <p:spPr>
          <a:xfrm>
            <a:off x="252056" y="2034223"/>
            <a:ext cx="3845925" cy="2677656"/>
          </a:xfrm>
          <a:prstGeom prst="rect">
            <a:avLst/>
          </a:prstGeom>
          <a:noFill/>
        </p:spPr>
        <p:txBody>
          <a:bodyPr wrap="none" rtlCol="0">
            <a:spAutoFit/>
          </a:bodyPr>
          <a:lstStyle/>
          <a:p>
            <a:r>
              <a:rPr lang="en-US" dirty="0">
                <a:solidFill>
                  <a:schemeClr val="tx1"/>
                </a:solidFill>
                <a:latin typeface="Saira SemiCondensed Light" charset="0"/>
              </a:rPr>
              <a:t>NoSQL database of Firebase called Firestore </a:t>
            </a:r>
          </a:p>
          <a:p>
            <a:r>
              <a:rPr lang="en-US" dirty="0">
                <a:solidFill>
                  <a:schemeClr val="tx1"/>
                </a:solidFill>
                <a:latin typeface="Saira SemiCondensed Light" charset="0"/>
              </a:rPr>
              <a:t>Was implemented.</a:t>
            </a:r>
          </a:p>
          <a:p>
            <a:endParaRPr lang="en-US" dirty="0">
              <a:solidFill>
                <a:schemeClr val="tx1"/>
              </a:solidFill>
              <a:latin typeface="Saira SemiCondensed Light" charset="0"/>
            </a:endParaRPr>
          </a:p>
          <a:p>
            <a:r>
              <a:rPr lang="en-US" dirty="0">
                <a:solidFill>
                  <a:schemeClr val="tx1"/>
                </a:solidFill>
                <a:latin typeface="Saira SemiCondensed Light" charset="0"/>
              </a:rPr>
              <a:t>Collection of posts was made. Inside the collection</a:t>
            </a:r>
          </a:p>
          <a:p>
            <a:r>
              <a:rPr lang="en-US" dirty="0">
                <a:solidFill>
                  <a:schemeClr val="tx1"/>
                </a:solidFill>
                <a:latin typeface="Saira SemiCondensed Light" charset="0"/>
              </a:rPr>
              <a:t>We stored our documents that included fields and</a:t>
            </a:r>
          </a:p>
          <a:p>
            <a:r>
              <a:rPr lang="en-US" dirty="0">
                <a:solidFill>
                  <a:schemeClr val="tx1"/>
                </a:solidFill>
                <a:latin typeface="Saira SemiCondensed Light" charset="0"/>
              </a:rPr>
              <a:t>Their respective datatypes. Such as caption as text</a:t>
            </a:r>
          </a:p>
          <a:p>
            <a:r>
              <a:rPr lang="en-US" dirty="0">
                <a:solidFill>
                  <a:schemeClr val="tx1"/>
                </a:solidFill>
                <a:latin typeface="Saira SemiCondensed Light" charset="0"/>
              </a:rPr>
              <a:t>imageURL as a URL of the image to be uploaded</a:t>
            </a:r>
          </a:p>
          <a:p>
            <a:r>
              <a:rPr lang="en-US" dirty="0">
                <a:solidFill>
                  <a:schemeClr val="tx1"/>
                </a:solidFill>
                <a:latin typeface="Saira SemiCondensed Light" charset="0"/>
              </a:rPr>
              <a:t>Timestamp for storing date and time of the image</a:t>
            </a:r>
          </a:p>
          <a:p>
            <a:r>
              <a:rPr lang="en-US" dirty="0">
                <a:solidFill>
                  <a:schemeClr val="tx1"/>
                </a:solidFill>
                <a:latin typeface="Saira SemiCondensed Light" charset="0"/>
              </a:rPr>
              <a:t>And username who uploaded the image</a:t>
            </a:r>
          </a:p>
          <a:p>
            <a:endParaRPr lang="en-US" dirty="0">
              <a:solidFill>
                <a:schemeClr val="tx1"/>
              </a:solidFill>
              <a:latin typeface="Saira SemiCondensed Light" charset="0"/>
            </a:endParaRPr>
          </a:p>
          <a:p>
            <a:r>
              <a:rPr lang="en-US" dirty="0">
                <a:solidFill>
                  <a:schemeClr val="tx1"/>
                </a:solidFill>
                <a:latin typeface="Saira SemiCondensed Light" charset="0"/>
              </a:rPr>
              <a:t>Posting the photo feature was implemented.</a:t>
            </a:r>
          </a:p>
          <a:p>
            <a:endParaRPr lang="en-IN" dirty="0">
              <a:solidFill>
                <a:schemeClr val="tx1"/>
              </a:solidFill>
              <a:latin typeface="Saira SemiCondensed Light" charset="0"/>
            </a:endParaRPr>
          </a:p>
        </p:txBody>
      </p:sp>
      <p:pic>
        <p:nvPicPr>
          <p:cNvPr id="4" name="Picture 3">
            <a:extLst>
              <a:ext uri="{FF2B5EF4-FFF2-40B4-BE49-F238E27FC236}">
                <a16:creationId xmlns:a16="http://schemas.microsoft.com/office/drawing/2014/main" id="{1E42BCB4-3CD2-49C6-BAC4-4119C2CCDEF4}"/>
              </a:ext>
            </a:extLst>
          </p:cNvPr>
          <p:cNvPicPr>
            <a:picLocks noChangeAspect="1"/>
          </p:cNvPicPr>
          <p:nvPr/>
        </p:nvPicPr>
        <p:blipFill>
          <a:blip r:embed="rId3"/>
          <a:stretch>
            <a:fillRect/>
          </a:stretch>
        </p:blipFill>
        <p:spPr>
          <a:xfrm>
            <a:off x="4097981" y="1079212"/>
            <a:ext cx="4362451" cy="2934019"/>
          </a:xfrm>
          <a:prstGeom prst="rect">
            <a:avLst/>
          </a:prstGeom>
        </p:spPr>
      </p:pic>
    </p:spTree>
    <p:extLst>
      <p:ext uri="{BB962C8B-B14F-4D97-AF65-F5344CB8AC3E}">
        <p14:creationId xmlns:p14="http://schemas.microsoft.com/office/powerpoint/2010/main" val="1314376857"/>
      </p:ext>
    </p:extLst>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TotalTime>
  <Words>2401</Words>
  <Application>Microsoft Office PowerPoint</Application>
  <PresentationFormat>On-screen Show (16:9)</PresentationFormat>
  <Paragraphs>204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Courier New</vt:lpstr>
      <vt:lpstr>Saira SemiCondensed Light</vt:lpstr>
      <vt:lpstr>Calibri</vt:lpstr>
      <vt:lpstr>Bebas Neue</vt:lpstr>
      <vt:lpstr>Arial</vt:lpstr>
      <vt:lpstr>Saira Semi Condensed</vt:lpstr>
      <vt:lpstr>Dardanius template</vt:lpstr>
      <vt:lpstr>SOCIAL MEDIA WEBSITE Using JAVASCRIPT / HTML / CSS / REACT.JS/ FIREBASE</vt:lpstr>
      <vt:lpstr>Introduction</vt:lpstr>
      <vt:lpstr>Chapter 1.2: Brief Intro of all the API’s and components used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Ayush Karn</dc:creator>
  <cp:lastModifiedBy>Ayush Karn</cp:lastModifiedBy>
  <cp:revision>86</cp:revision>
  <dcterms:modified xsi:type="dcterms:W3CDTF">2021-04-19T07:33:41Z</dcterms:modified>
</cp:coreProperties>
</file>