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1"/>
  </p:notesMasterIdLst>
  <p:sldIdLst>
    <p:sldId id="256" r:id="rId2"/>
    <p:sldId id="261" r:id="rId3"/>
    <p:sldId id="296" r:id="rId4"/>
    <p:sldId id="272" r:id="rId5"/>
    <p:sldId id="294" r:id="rId6"/>
    <p:sldId id="267" r:id="rId7"/>
    <p:sldId id="277" r:id="rId8"/>
    <p:sldId id="295" r:id="rId9"/>
    <p:sldId id="279" r:id="rId10"/>
  </p:sldIdLst>
  <p:sldSz cx="9144000" cy="5143500" type="screen16x9"/>
  <p:notesSz cx="6858000" cy="9144000"/>
  <p:embeddedFontLst>
    <p:embeddedFont>
      <p:font typeface="Bebas Neue" panose="020B0604020202020204" charset="0"/>
      <p:regular r:id="rId12"/>
    </p:embeddedFont>
    <p:embeddedFont>
      <p:font typeface="Calibri" panose="020F0502020204030204" pitchFamily="34" charset="0"/>
      <p:regular r:id="rId13"/>
      <p:bold r:id="rId14"/>
      <p:italic r:id="rId15"/>
      <p:boldItalic r:id="rId16"/>
    </p:embeddedFont>
    <p:embeddedFont>
      <p:font typeface="Saira Semi Condensed" panose="020B0604020202020204" charset="0"/>
      <p:regular r:id="rId17"/>
      <p:bold r:id="rId18"/>
    </p:embeddedFont>
    <p:embeddedFont>
      <p:font typeface="Saira SemiCondensed Light"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B52EBE-D6A0-487E-980C-F38F3102234A}">
  <a:tblStyle styleId="{E8B52EBE-D6A0-487E-980C-F38F3102234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4660"/>
  </p:normalViewPr>
  <p:slideViewPr>
    <p:cSldViewPr>
      <p:cViewPr varScale="1">
        <p:scale>
          <a:sx n="127" d="100"/>
          <a:sy n="127" d="100"/>
        </p:scale>
        <p:origin x="379" y="14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4060815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931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968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018772" y="-2757360"/>
            <a:ext cx="13311342" cy="11490239"/>
            <a:chOff x="-2018772" y="-2757360"/>
            <a:chExt cx="13311342" cy="11490239"/>
          </a:xfrm>
        </p:grpSpPr>
        <p:grpSp>
          <p:nvGrpSpPr>
            <p:cNvPr id="11" name="Google Shape;11;p2"/>
            <p:cNvGrpSpPr/>
            <p:nvPr/>
          </p:nvGrpSpPr>
          <p:grpSpPr>
            <a:xfrm>
              <a:off x="4086340" y="462600"/>
              <a:ext cx="4240900" cy="3176500"/>
              <a:chOff x="4085850" y="470300"/>
              <a:chExt cx="4240900" cy="3176500"/>
            </a:xfrm>
          </p:grpSpPr>
          <p:sp>
            <p:nvSpPr>
              <p:cNvPr id="12" name="Google Shape;1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 name="Google Shape;1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 name="Google Shape;1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 name="Google Shape;15;p2"/>
            <p:cNvGrpSpPr/>
            <p:nvPr/>
          </p:nvGrpSpPr>
          <p:grpSpPr>
            <a:xfrm rot="-10393052">
              <a:off x="3969279" y="-2518050"/>
              <a:ext cx="4240893" cy="3176495"/>
              <a:chOff x="4085850" y="470300"/>
              <a:chExt cx="4240900" cy="3176500"/>
            </a:xfrm>
          </p:grpSpPr>
          <p:sp>
            <p:nvSpPr>
              <p:cNvPr id="16" name="Google Shape;1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 name="Google Shape;1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 name="Google Shape;1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9" name="Google Shape;19;p2"/>
            <p:cNvGrpSpPr/>
            <p:nvPr/>
          </p:nvGrpSpPr>
          <p:grpSpPr>
            <a:xfrm rot="6700680">
              <a:off x="6912807" y="1693367"/>
              <a:ext cx="4241016" cy="3176587"/>
              <a:chOff x="4085850" y="470300"/>
              <a:chExt cx="4240900" cy="3176500"/>
            </a:xfrm>
          </p:grpSpPr>
          <p:sp>
            <p:nvSpPr>
              <p:cNvPr id="20" name="Google Shape;20;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 name="Google Shape;21;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 name="Google Shape;22;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3" name="Google Shape;23;p2"/>
            <p:cNvGrpSpPr/>
            <p:nvPr/>
          </p:nvGrpSpPr>
          <p:grpSpPr>
            <a:xfrm rot="-528350">
              <a:off x="1390051" y="3358081"/>
              <a:ext cx="4241274" cy="3176780"/>
              <a:chOff x="4085850" y="470300"/>
              <a:chExt cx="4240900" cy="3176500"/>
            </a:xfrm>
          </p:grpSpPr>
          <p:sp>
            <p:nvSpPr>
              <p:cNvPr id="24" name="Google Shape;24;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 name="Google Shape;25;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 name="Google Shape;26;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 name="Google Shape;27;p2"/>
            <p:cNvGrpSpPr/>
            <p:nvPr/>
          </p:nvGrpSpPr>
          <p:grpSpPr>
            <a:xfrm rot="-6463698">
              <a:off x="-1980712" y="2067093"/>
              <a:ext cx="4240850" cy="3176463"/>
              <a:chOff x="4085850" y="470300"/>
              <a:chExt cx="4240900" cy="3176500"/>
            </a:xfrm>
          </p:grpSpPr>
          <p:sp>
            <p:nvSpPr>
              <p:cNvPr id="28" name="Google Shape;28;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 name="Google Shape;29;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0" name="Google Shape;30;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 name="Google Shape;31;p2"/>
            <p:cNvGrpSpPr/>
            <p:nvPr/>
          </p:nvGrpSpPr>
          <p:grpSpPr>
            <a:xfrm rot="3661699">
              <a:off x="-404847" y="-159446"/>
              <a:ext cx="4241098" cy="3176648"/>
              <a:chOff x="4085850" y="470300"/>
              <a:chExt cx="4240900" cy="3176500"/>
            </a:xfrm>
          </p:grpSpPr>
          <p:sp>
            <p:nvSpPr>
              <p:cNvPr id="32" name="Google Shape;3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3" name="Google Shape;3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4" name="Google Shape;3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5" name="Google Shape;35;p2"/>
            <p:cNvGrpSpPr/>
            <p:nvPr/>
          </p:nvGrpSpPr>
          <p:grpSpPr>
            <a:xfrm rot="2064881">
              <a:off x="5076518" y="4635784"/>
              <a:ext cx="4241061" cy="3176621"/>
              <a:chOff x="4085850" y="470300"/>
              <a:chExt cx="4240900" cy="3176500"/>
            </a:xfrm>
          </p:grpSpPr>
          <p:sp>
            <p:nvSpPr>
              <p:cNvPr id="36" name="Google Shape;3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7" name="Google Shape;3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8" name="Google Shape;3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39" name="Google Shape;39;p2"/>
          <p:cNvSpPr txBox="1">
            <a:spLocks noGrp="1"/>
          </p:cNvSpPr>
          <p:nvPr>
            <p:ph type="ctrTitle"/>
          </p:nvPr>
        </p:nvSpPr>
        <p:spPr>
          <a:xfrm>
            <a:off x="1334450" y="1991825"/>
            <a:ext cx="6475200" cy="11598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1"/>
        <p:cNvGrpSpPr/>
        <p:nvPr/>
      </p:nvGrpSpPr>
      <p:grpSpPr>
        <a:xfrm>
          <a:off x="0" y="0"/>
          <a:ext cx="0" cy="0"/>
          <a:chOff x="0" y="0"/>
          <a:chExt cx="0" cy="0"/>
        </a:xfrm>
      </p:grpSpPr>
      <p:grpSp>
        <p:nvGrpSpPr>
          <p:cNvPr id="102" name="Google Shape;102;p5"/>
          <p:cNvGrpSpPr/>
          <p:nvPr/>
        </p:nvGrpSpPr>
        <p:grpSpPr>
          <a:xfrm>
            <a:off x="-759397" y="-1429335"/>
            <a:ext cx="11252332" cy="8908295"/>
            <a:chOff x="-759397" y="-1429335"/>
            <a:chExt cx="11252332" cy="8908295"/>
          </a:xfrm>
        </p:grpSpPr>
        <p:grpSp>
          <p:nvGrpSpPr>
            <p:cNvPr id="103" name="Google Shape;103;p5"/>
            <p:cNvGrpSpPr/>
            <p:nvPr/>
          </p:nvGrpSpPr>
          <p:grpSpPr>
            <a:xfrm rot="6700721">
              <a:off x="7303640" y="3147701"/>
              <a:ext cx="3088249" cy="2313146"/>
              <a:chOff x="4085850" y="470300"/>
              <a:chExt cx="4240900" cy="3176500"/>
            </a:xfrm>
          </p:grpSpPr>
          <p:sp>
            <p:nvSpPr>
              <p:cNvPr id="104" name="Google Shape;10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5" name="Google Shape;10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06" name="Google Shape;10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07" name="Google Shape;107;p5"/>
            <p:cNvGrpSpPr/>
            <p:nvPr/>
          </p:nvGrpSpPr>
          <p:grpSpPr>
            <a:xfrm rot="-7744153">
              <a:off x="-192592" y="-13570"/>
              <a:ext cx="2104103" cy="1576006"/>
              <a:chOff x="4085850" y="470300"/>
              <a:chExt cx="4240900" cy="3176500"/>
            </a:xfrm>
          </p:grpSpPr>
          <p:sp>
            <p:nvSpPr>
              <p:cNvPr id="108" name="Google Shape;10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9" name="Google Shape;10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0" name="Google Shape;11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1" name="Google Shape;111;p5"/>
            <p:cNvGrpSpPr/>
            <p:nvPr/>
          </p:nvGrpSpPr>
          <p:grpSpPr>
            <a:xfrm>
              <a:off x="5722503" y="1415186"/>
              <a:ext cx="3088223" cy="2313127"/>
              <a:chOff x="4085850" y="470300"/>
              <a:chExt cx="4240900" cy="3176500"/>
            </a:xfrm>
          </p:grpSpPr>
          <p:sp>
            <p:nvSpPr>
              <p:cNvPr id="112" name="Google Shape;112;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3" name="Google Shape;113;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4" name="Google Shape;114;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5" name="Google Shape;115;p5"/>
            <p:cNvGrpSpPr/>
            <p:nvPr/>
          </p:nvGrpSpPr>
          <p:grpSpPr>
            <a:xfrm rot="-10393052">
              <a:off x="6322227" y="-1255070"/>
              <a:ext cx="3088207" cy="2313115"/>
              <a:chOff x="4085850" y="470300"/>
              <a:chExt cx="4240900" cy="3176500"/>
            </a:xfrm>
          </p:grpSpPr>
          <p:sp>
            <p:nvSpPr>
              <p:cNvPr id="116" name="Google Shape;116;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7" name="Google Shape;117;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8" name="Google Shape;118;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9" name="Google Shape;119;p5"/>
            <p:cNvGrpSpPr/>
            <p:nvPr/>
          </p:nvGrpSpPr>
          <p:grpSpPr>
            <a:xfrm rot="-3703752">
              <a:off x="8586740" y="1817588"/>
              <a:ext cx="1592892" cy="1193101"/>
              <a:chOff x="4085850" y="470300"/>
              <a:chExt cx="4240900" cy="3176500"/>
            </a:xfrm>
          </p:grpSpPr>
          <p:sp>
            <p:nvSpPr>
              <p:cNvPr id="120" name="Google Shape;120;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1" name="Google Shape;121;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2" name="Google Shape;122;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3" name="Google Shape;123;p5"/>
            <p:cNvGrpSpPr/>
            <p:nvPr/>
          </p:nvGrpSpPr>
          <p:grpSpPr>
            <a:xfrm rot="3440141">
              <a:off x="5102524" y="4398441"/>
              <a:ext cx="3088057" cy="2313002"/>
              <a:chOff x="4085850" y="470300"/>
              <a:chExt cx="4240900" cy="3176500"/>
            </a:xfrm>
          </p:grpSpPr>
          <p:sp>
            <p:nvSpPr>
              <p:cNvPr id="124" name="Google Shape;12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5" name="Google Shape;12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6" name="Google Shape;12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7" name="Google Shape;127;p5"/>
            <p:cNvGrpSpPr/>
            <p:nvPr/>
          </p:nvGrpSpPr>
          <p:grpSpPr>
            <a:xfrm rot="-307025">
              <a:off x="-709365" y="4578160"/>
              <a:ext cx="1592869" cy="1193084"/>
              <a:chOff x="4085850" y="470300"/>
              <a:chExt cx="4240900" cy="3176500"/>
            </a:xfrm>
          </p:grpSpPr>
          <p:sp>
            <p:nvSpPr>
              <p:cNvPr id="128" name="Google Shape;12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9" name="Google Shape;12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30" name="Google Shape;13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131" name="Google Shape;131;p5"/>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32" name="Google Shape;132;p5"/>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133" name="Google Shape;133;p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2"/>
        <p:cNvGrpSpPr/>
        <p:nvPr/>
      </p:nvGrpSpPr>
      <p:grpSpPr>
        <a:xfrm>
          <a:off x="0" y="0"/>
          <a:ext cx="0" cy="0"/>
          <a:chOff x="0" y="0"/>
          <a:chExt cx="0" cy="0"/>
        </a:xfrm>
      </p:grpSpPr>
      <p:grpSp>
        <p:nvGrpSpPr>
          <p:cNvPr id="203" name="Google Shape;203;p8"/>
          <p:cNvGrpSpPr/>
          <p:nvPr/>
        </p:nvGrpSpPr>
        <p:grpSpPr>
          <a:xfrm rot="10800000" flipH="1">
            <a:off x="-526415" y="-2164441"/>
            <a:ext cx="10822522" cy="9292210"/>
            <a:chOff x="-526415" y="-2012041"/>
            <a:chExt cx="10822522" cy="9292210"/>
          </a:xfrm>
        </p:grpSpPr>
        <p:grpSp>
          <p:nvGrpSpPr>
            <p:cNvPr id="204" name="Google Shape;204;p8"/>
            <p:cNvGrpSpPr/>
            <p:nvPr/>
          </p:nvGrpSpPr>
          <p:grpSpPr>
            <a:xfrm rot="4770941">
              <a:off x="6865428" y="3318882"/>
              <a:ext cx="3088040" cy="2312990"/>
              <a:chOff x="4085850" y="470300"/>
              <a:chExt cx="4240900" cy="3176500"/>
            </a:xfrm>
          </p:grpSpPr>
          <p:sp>
            <p:nvSpPr>
              <p:cNvPr id="205" name="Google Shape;20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06" name="Google Shape;20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07" name="Google Shape;20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08" name="Google Shape;208;p8"/>
            <p:cNvGrpSpPr/>
            <p:nvPr/>
          </p:nvGrpSpPr>
          <p:grpSpPr>
            <a:xfrm rot="621389">
              <a:off x="-401884" y="390858"/>
              <a:ext cx="2104265" cy="1576127"/>
              <a:chOff x="4085850" y="470300"/>
              <a:chExt cx="4240900" cy="3176500"/>
            </a:xfrm>
          </p:grpSpPr>
          <p:sp>
            <p:nvSpPr>
              <p:cNvPr id="209" name="Google Shape;20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0" name="Google Shape;21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1" name="Google Shape;21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2" name="Google Shape;212;p8"/>
            <p:cNvGrpSpPr/>
            <p:nvPr/>
          </p:nvGrpSpPr>
          <p:grpSpPr>
            <a:xfrm rot="-6306529">
              <a:off x="5570084" y="1338843"/>
              <a:ext cx="3088100" cy="2313035"/>
              <a:chOff x="4085850" y="470300"/>
              <a:chExt cx="4240900" cy="3176500"/>
            </a:xfrm>
          </p:grpSpPr>
          <p:sp>
            <p:nvSpPr>
              <p:cNvPr id="213" name="Google Shape;213;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4" name="Google Shape;214;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5" name="Google Shape;215;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6" name="Google Shape;216;p8"/>
            <p:cNvGrpSpPr/>
            <p:nvPr/>
          </p:nvGrpSpPr>
          <p:grpSpPr>
            <a:xfrm rot="-7174504">
              <a:off x="6322166" y="-1254865"/>
              <a:ext cx="3088113" cy="2313044"/>
              <a:chOff x="4085850" y="470300"/>
              <a:chExt cx="4240900" cy="3176500"/>
            </a:xfrm>
          </p:grpSpPr>
          <p:sp>
            <p:nvSpPr>
              <p:cNvPr id="217" name="Google Shape;217;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8" name="Google Shape;218;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9" name="Google Shape;219;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0" name="Google Shape;220;p8"/>
            <p:cNvGrpSpPr/>
            <p:nvPr/>
          </p:nvGrpSpPr>
          <p:grpSpPr>
            <a:xfrm rot="-3192199">
              <a:off x="8544734" y="1101799"/>
              <a:ext cx="1593053" cy="1193221"/>
              <a:chOff x="4085850" y="470300"/>
              <a:chExt cx="4240900" cy="3176500"/>
            </a:xfrm>
          </p:grpSpPr>
          <p:sp>
            <p:nvSpPr>
              <p:cNvPr id="221" name="Google Shape;221;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2" name="Google Shape;222;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3" name="Google Shape;223;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4" name="Google Shape;224;p8"/>
            <p:cNvGrpSpPr/>
            <p:nvPr/>
          </p:nvGrpSpPr>
          <p:grpSpPr>
            <a:xfrm rot="-4784834">
              <a:off x="5102292" y="4398582"/>
              <a:ext cx="3087912" cy="2312894"/>
              <a:chOff x="4085850" y="470300"/>
              <a:chExt cx="4240900" cy="3176500"/>
            </a:xfrm>
          </p:grpSpPr>
          <p:sp>
            <p:nvSpPr>
              <p:cNvPr id="225" name="Google Shape;22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6" name="Google Shape;22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7" name="Google Shape;22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8" name="Google Shape;228;p8"/>
            <p:cNvGrpSpPr/>
            <p:nvPr/>
          </p:nvGrpSpPr>
          <p:grpSpPr>
            <a:xfrm rot="-2449976">
              <a:off x="-330187" y="4273877"/>
              <a:ext cx="1592959" cy="1193151"/>
              <a:chOff x="4085850" y="470300"/>
              <a:chExt cx="4240900" cy="3176500"/>
            </a:xfrm>
          </p:grpSpPr>
          <p:sp>
            <p:nvSpPr>
              <p:cNvPr id="229" name="Google Shape;22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30" name="Google Shape;23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31" name="Google Shape;23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232" name="Google Shape;232;p8"/>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3" name="Google Shape;233;p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0"/>
        <p:cNvGrpSpPr/>
        <p:nvPr/>
      </p:nvGrpSpPr>
      <p:grpSpPr>
        <a:xfrm>
          <a:off x="0" y="0"/>
          <a:ext cx="0" cy="0"/>
          <a:chOff x="0" y="0"/>
          <a:chExt cx="0" cy="0"/>
        </a:xfrm>
      </p:grpSpPr>
      <p:sp>
        <p:nvSpPr>
          <p:cNvPr id="271" name="Google Shape;271;p1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72" name="Google Shape;272;p10"/>
          <p:cNvGrpSpPr/>
          <p:nvPr/>
        </p:nvGrpSpPr>
        <p:grpSpPr>
          <a:xfrm>
            <a:off x="4086340" y="462600"/>
            <a:ext cx="4240900" cy="3176500"/>
            <a:chOff x="4085850" y="470300"/>
            <a:chExt cx="4240900" cy="3176500"/>
          </a:xfrm>
        </p:grpSpPr>
        <p:sp>
          <p:nvSpPr>
            <p:cNvPr id="273" name="Google Shape;27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4" name="Google Shape;27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5" name="Google Shape;27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6" name="Google Shape;276;p10"/>
          <p:cNvGrpSpPr/>
          <p:nvPr/>
        </p:nvGrpSpPr>
        <p:grpSpPr>
          <a:xfrm rot="-10393052">
            <a:off x="3969279" y="-2518050"/>
            <a:ext cx="4240893" cy="3176495"/>
            <a:chOff x="4085850" y="470300"/>
            <a:chExt cx="4240900" cy="3176500"/>
          </a:xfrm>
        </p:grpSpPr>
        <p:sp>
          <p:nvSpPr>
            <p:cNvPr id="277" name="Google Shape;27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8" name="Google Shape;27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9" name="Google Shape;27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0" name="Google Shape;280;p10"/>
          <p:cNvGrpSpPr/>
          <p:nvPr/>
        </p:nvGrpSpPr>
        <p:grpSpPr>
          <a:xfrm rot="6700680">
            <a:off x="6912807" y="1693367"/>
            <a:ext cx="4241016" cy="3176587"/>
            <a:chOff x="4085850" y="470300"/>
            <a:chExt cx="4240900" cy="3176500"/>
          </a:xfrm>
        </p:grpSpPr>
        <p:sp>
          <p:nvSpPr>
            <p:cNvPr id="281" name="Google Shape;281;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2" name="Google Shape;282;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3" name="Google Shape;283;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4" name="Google Shape;284;p10"/>
          <p:cNvGrpSpPr/>
          <p:nvPr/>
        </p:nvGrpSpPr>
        <p:grpSpPr>
          <a:xfrm rot="-528350">
            <a:off x="1390051" y="3358081"/>
            <a:ext cx="4241274" cy="3176780"/>
            <a:chOff x="4085850" y="470300"/>
            <a:chExt cx="4240900" cy="3176500"/>
          </a:xfrm>
        </p:grpSpPr>
        <p:sp>
          <p:nvSpPr>
            <p:cNvPr id="285" name="Google Shape;285;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6" name="Google Shape;286;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7" name="Google Shape;287;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8" name="Google Shape;288;p10"/>
          <p:cNvGrpSpPr/>
          <p:nvPr/>
        </p:nvGrpSpPr>
        <p:grpSpPr>
          <a:xfrm rot="-6463698">
            <a:off x="-1980712" y="2067093"/>
            <a:ext cx="4240850" cy="3176463"/>
            <a:chOff x="4085850" y="470300"/>
            <a:chExt cx="4240900" cy="3176500"/>
          </a:xfrm>
        </p:grpSpPr>
        <p:sp>
          <p:nvSpPr>
            <p:cNvPr id="289" name="Google Shape;289;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0" name="Google Shape;290;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1" name="Google Shape;291;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2" name="Google Shape;292;p10"/>
          <p:cNvGrpSpPr/>
          <p:nvPr/>
        </p:nvGrpSpPr>
        <p:grpSpPr>
          <a:xfrm rot="3661699">
            <a:off x="-404847" y="-159446"/>
            <a:ext cx="4241098" cy="3176648"/>
            <a:chOff x="4085850" y="470300"/>
            <a:chExt cx="4240900" cy="3176500"/>
          </a:xfrm>
        </p:grpSpPr>
        <p:sp>
          <p:nvSpPr>
            <p:cNvPr id="293" name="Google Shape;29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4" name="Google Shape;29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5" name="Google Shape;29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6" name="Google Shape;296;p10"/>
          <p:cNvGrpSpPr/>
          <p:nvPr/>
        </p:nvGrpSpPr>
        <p:grpSpPr>
          <a:xfrm rot="2064881">
            <a:off x="5076518" y="4635784"/>
            <a:ext cx="4241061" cy="3176621"/>
            <a:chOff x="4085850" y="470300"/>
            <a:chExt cx="4240900" cy="3176500"/>
          </a:xfrm>
        </p:grpSpPr>
        <p:sp>
          <p:nvSpPr>
            <p:cNvPr id="297" name="Google Shape;29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8" name="Google Shape;29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9" name="Google Shape;29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34450" y="805875"/>
            <a:ext cx="6475200" cy="5937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1334450" y="1513149"/>
            <a:ext cx="6475200" cy="28338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1pPr>
            <a:lvl2pPr marL="914400" lvl="1"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2pPr>
            <a:lvl3pPr marL="1371600" lvl="2"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3pPr>
            <a:lvl4pPr marL="1828800" lvl="3"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4pPr>
            <a:lvl5pPr marL="2286000" lvl="4" indent="-381000" rtl="0">
              <a:spcBef>
                <a:spcPts val="600"/>
              </a:spcBef>
              <a:spcAft>
                <a:spcPts val="0"/>
              </a:spcAft>
              <a:buClr>
                <a:schemeClr val="accent2"/>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5pPr>
            <a:lvl6pPr marL="2743200" lvl="5" indent="-381000" rtl="0">
              <a:spcBef>
                <a:spcPts val="6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6pPr>
            <a:lvl7pPr marL="3200400" lvl="6" indent="-381000" rtl="0">
              <a:spcBef>
                <a:spcPts val="6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7pPr>
            <a:lvl8pPr marL="3657600" lvl="7" indent="-381000" rtl="0">
              <a:spcBef>
                <a:spcPts val="600"/>
              </a:spcBef>
              <a:spcAft>
                <a:spcPts val="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8pPr>
            <a:lvl9pPr marL="4114800" lvl="8" indent="-381000" rtl="0">
              <a:spcBef>
                <a:spcPts val="600"/>
              </a:spcBef>
              <a:spcAft>
                <a:spcPts val="600"/>
              </a:spcAft>
              <a:buClr>
                <a:schemeClr val="dk1"/>
              </a:buClr>
              <a:buSzPts val="2400"/>
              <a:buFont typeface="Saira SemiCondensed Light"/>
              <a:buChar char="■"/>
              <a:defRPr sz="2400">
                <a:solidFill>
                  <a:schemeClr val="dk1"/>
                </a:solidFill>
                <a:latin typeface="Saira SemiCondensed Light"/>
                <a:ea typeface="Saira SemiCondensed Light"/>
                <a:cs typeface="Saira SemiCondensed Light"/>
                <a:sym typeface="Saira SemiCondensed Light"/>
              </a:defRPr>
            </a:lvl9pPr>
          </a:lstStyle>
          <a:p>
            <a:endParaRPr/>
          </a:p>
        </p:txBody>
      </p:sp>
      <p:sp>
        <p:nvSpPr>
          <p:cNvPr id="8" name="Google Shape;8;p1"/>
          <p:cNvSpPr txBox="1">
            <a:spLocks noGrp="1"/>
          </p:cNvSpPr>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Saira Semi Condensed"/>
                <a:ea typeface="Saira Semi Condensed"/>
                <a:cs typeface="Saira Semi Condensed"/>
                <a:sym typeface="Saira Semi Condensed"/>
              </a:defRPr>
            </a:lvl1pPr>
            <a:lvl2pPr lvl="1" algn="r" rtl="0">
              <a:buNone/>
              <a:defRPr sz="1300">
                <a:solidFill>
                  <a:schemeClr val="accent1"/>
                </a:solidFill>
                <a:latin typeface="Saira Semi Condensed"/>
                <a:ea typeface="Saira Semi Condensed"/>
                <a:cs typeface="Saira Semi Condensed"/>
                <a:sym typeface="Saira Semi Condensed"/>
              </a:defRPr>
            </a:lvl2pPr>
            <a:lvl3pPr lvl="2" algn="r" rtl="0">
              <a:buNone/>
              <a:defRPr sz="1300">
                <a:solidFill>
                  <a:schemeClr val="accent1"/>
                </a:solidFill>
                <a:latin typeface="Saira Semi Condensed"/>
                <a:ea typeface="Saira Semi Condensed"/>
                <a:cs typeface="Saira Semi Condensed"/>
                <a:sym typeface="Saira Semi Condensed"/>
              </a:defRPr>
            </a:lvl3pPr>
            <a:lvl4pPr lvl="3" algn="r" rtl="0">
              <a:buNone/>
              <a:defRPr sz="1300">
                <a:solidFill>
                  <a:schemeClr val="accent1"/>
                </a:solidFill>
                <a:latin typeface="Saira Semi Condensed"/>
                <a:ea typeface="Saira Semi Condensed"/>
                <a:cs typeface="Saira Semi Condensed"/>
                <a:sym typeface="Saira Semi Condensed"/>
              </a:defRPr>
            </a:lvl4pPr>
            <a:lvl5pPr lvl="4" algn="r" rtl="0">
              <a:buNone/>
              <a:defRPr sz="1300">
                <a:solidFill>
                  <a:schemeClr val="accent1"/>
                </a:solidFill>
                <a:latin typeface="Saira Semi Condensed"/>
                <a:ea typeface="Saira Semi Condensed"/>
                <a:cs typeface="Saira Semi Condensed"/>
                <a:sym typeface="Saira Semi Condensed"/>
              </a:defRPr>
            </a:lvl5pPr>
            <a:lvl6pPr lvl="5" algn="r" rtl="0">
              <a:buNone/>
              <a:defRPr sz="1300">
                <a:solidFill>
                  <a:schemeClr val="accent1"/>
                </a:solidFill>
                <a:latin typeface="Saira Semi Condensed"/>
                <a:ea typeface="Saira Semi Condensed"/>
                <a:cs typeface="Saira Semi Condensed"/>
                <a:sym typeface="Saira Semi Condensed"/>
              </a:defRPr>
            </a:lvl6pPr>
            <a:lvl7pPr lvl="6" algn="r" rtl="0">
              <a:buNone/>
              <a:defRPr sz="1300">
                <a:solidFill>
                  <a:schemeClr val="accent1"/>
                </a:solidFill>
                <a:latin typeface="Saira Semi Condensed"/>
                <a:ea typeface="Saira Semi Condensed"/>
                <a:cs typeface="Saira Semi Condensed"/>
                <a:sym typeface="Saira Semi Condensed"/>
              </a:defRPr>
            </a:lvl7pPr>
            <a:lvl8pPr lvl="7" algn="r" rtl="0">
              <a:buNone/>
              <a:defRPr sz="1300">
                <a:solidFill>
                  <a:schemeClr val="accent1"/>
                </a:solidFill>
                <a:latin typeface="Saira Semi Condensed"/>
                <a:ea typeface="Saira Semi Condensed"/>
                <a:cs typeface="Saira Semi Condensed"/>
                <a:sym typeface="Saira Semi Condensed"/>
              </a:defRPr>
            </a:lvl8pPr>
            <a:lvl9pPr lvl="8" algn="r" rtl="0">
              <a:buNone/>
              <a:defRPr sz="1300">
                <a:solidFill>
                  <a:schemeClr val="accent1"/>
                </a:solidFill>
                <a:latin typeface="Saira Semi Condensed"/>
                <a:ea typeface="Saira Semi Condensed"/>
                <a:cs typeface="Saira Semi Condensed"/>
                <a:sym typeface="Saira Semi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3"/>
          <p:cNvSpPr txBox="1">
            <a:spLocks noGrp="1"/>
          </p:cNvSpPr>
          <p:nvPr>
            <p:ph type="ctrTitle"/>
          </p:nvPr>
        </p:nvSpPr>
        <p:spPr>
          <a:xfrm>
            <a:off x="1334400" y="1275606"/>
            <a:ext cx="6475200" cy="259228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6000" dirty="0">
                <a:solidFill>
                  <a:schemeClr val="accent1"/>
                </a:solidFill>
              </a:rPr>
              <a:t>SOCIAL MEDIA</a:t>
            </a:r>
            <a:r>
              <a:rPr lang="en" sz="6000" dirty="0"/>
              <a:t> WEBSITE </a:t>
            </a:r>
            <a:br>
              <a:rPr lang="en" sz="6000" dirty="0"/>
            </a:br>
            <a:r>
              <a:rPr lang="en-IN" sz="6000" dirty="0"/>
              <a:t>for college students</a:t>
            </a:r>
            <a:r>
              <a:rPr lang="en" sz="6000" dirty="0"/>
              <a:t> </a:t>
            </a:r>
            <a:r>
              <a:rPr lang="en-IN" sz="6000" dirty="0"/>
              <a:t>using</a:t>
            </a:r>
            <a:r>
              <a:rPr lang="en" sz="6000" dirty="0"/>
              <a:t> REACT.JS/ </a:t>
            </a:r>
            <a:r>
              <a:rPr lang="en-IN" sz="6000" dirty="0"/>
              <a:t>FIREBASE</a:t>
            </a:r>
            <a:endParaRPr sz="6000" dirty="0"/>
          </a:p>
        </p:txBody>
      </p:sp>
      <p:sp>
        <p:nvSpPr>
          <p:cNvPr id="3" name="Google Shape;373;p13">
            <a:extLst>
              <a:ext uri="{FF2B5EF4-FFF2-40B4-BE49-F238E27FC236}">
                <a16:creationId xmlns:a16="http://schemas.microsoft.com/office/drawing/2014/main" id="{2BEA81E4-8A96-4E78-A7EC-AF3ED5CD9574}"/>
              </a:ext>
            </a:extLst>
          </p:cNvPr>
          <p:cNvSpPr txBox="1">
            <a:spLocks/>
          </p:cNvSpPr>
          <p:nvPr/>
        </p:nvSpPr>
        <p:spPr>
          <a:xfrm>
            <a:off x="5148064" y="3927299"/>
            <a:ext cx="4008515" cy="121620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7200"/>
              <a:buFont typeface="Bebas Neue"/>
              <a:buNone/>
              <a:defRPr sz="7200" b="0" i="0" u="none" strike="noStrike" cap="none">
                <a:solidFill>
                  <a:schemeClr val="dk1"/>
                </a:solidFill>
                <a:latin typeface="Bebas Neue"/>
                <a:ea typeface="Bebas Neue"/>
                <a:cs typeface="Bebas Neue"/>
                <a:sym typeface="Bebas Neue"/>
              </a:defRPr>
            </a:lvl9pPr>
          </a:lstStyle>
          <a:p>
            <a:r>
              <a:rPr lang="en-IN" sz="2000" dirty="0">
                <a:solidFill>
                  <a:schemeClr val="tx1"/>
                </a:solidFill>
              </a:rPr>
              <a:t>SUBMITTED BY: AYUSH KARN (2K19/CO/454) </a:t>
            </a:r>
          </a:p>
          <a:p>
            <a:r>
              <a:rPr lang="en-IN" sz="2000" dirty="0">
                <a:solidFill>
                  <a:schemeClr val="tx1"/>
                </a:solidFill>
              </a:rPr>
              <a:t>	       SONU K KUSHWAHA(2K19/CO/383)</a:t>
            </a:r>
          </a:p>
          <a:p>
            <a:r>
              <a:rPr lang="en-IN" sz="2000" dirty="0">
                <a:solidFill>
                  <a:schemeClr val="tx1"/>
                </a:solidFill>
              </a:rPr>
              <a:t>Submitted to: </a:t>
            </a:r>
            <a:r>
              <a:rPr lang="en-IN" sz="2000" dirty="0" err="1">
                <a:solidFill>
                  <a:schemeClr val="tx1"/>
                </a:solidFill>
              </a:rPr>
              <a:t>Sonal</a:t>
            </a:r>
            <a:r>
              <a:rPr lang="en-IN" sz="2000" dirty="0">
                <a:solidFill>
                  <a:schemeClr val="tx1"/>
                </a:solidFill>
              </a:rPr>
              <a:t> Gandhi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7" name="Google Shape;378;p14"/>
          <p:cNvSpPr txBox="1">
            <a:spLocks noGrp="1"/>
          </p:cNvSpPr>
          <p:nvPr>
            <p:ph type="title"/>
          </p:nvPr>
        </p:nvSpPr>
        <p:spPr>
          <a:xfrm>
            <a:off x="827584" y="123478"/>
            <a:ext cx="8337376" cy="59709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600" dirty="0"/>
              <a:t>OBJECTIVE</a:t>
            </a:r>
            <a:endParaRPr sz="3600" dirty="0">
              <a:solidFill>
                <a:schemeClr val="accent1"/>
              </a:solidFill>
            </a:endParaRPr>
          </a:p>
        </p:txBody>
      </p:sp>
      <p:sp>
        <p:nvSpPr>
          <p:cNvPr id="2" name="TextBox 1"/>
          <p:cNvSpPr txBox="1"/>
          <p:nvPr/>
        </p:nvSpPr>
        <p:spPr>
          <a:xfrm>
            <a:off x="683569" y="977116"/>
            <a:ext cx="7272807" cy="3970318"/>
          </a:xfrm>
          <a:prstGeom prst="rect">
            <a:avLst/>
          </a:prstGeom>
          <a:noFill/>
        </p:spPr>
        <p:txBody>
          <a:bodyPr wrap="square" rtlCol="0">
            <a:spAutoFit/>
          </a:bodyPr>
          <a:lstStyle/>
          <a:p>
            <a:r>
              <a:rPr lang="en-US" dirty="0">
                <a:solidFill>
                  <a:schemeClr val="tx1"/>
                </a:solidFill>
                <a:latin typeface="Saira SemiCondensed Light" charset="0"/>
                <a:cs typeface="Saira Semi Condensed" charset="0"/>
              </a:rPr>
              <a:t>Social Media plays a crucial role in connecting people and developing relationships, not only with key influencers and journalists covering your company's sector, but also provides a great opportunity to establish customer service by gathering input, answering questions and listening to their feedback.</a:t>
            </a:r>
            <a:r>
              <a:rPr lang="en-IN" dirty="0">
                <a:solidFill>
                  <a:schemeClr val="tx1"/>
                </a:solidFill>
                <a:latin typeface="Saira SemiCondensed Light" charset="0"/>
                <a:cs typeface="Saira Semi Condensed" charset="0"/>
              </a:rPr>
              <a:t> </a:t>
            </a:r>
          </a:p>
          <a:p>
            <a:endParaRPr lang="en-IN" dirty="0">
              <a:solidFill>
                <a:schemeClr val="tx1"/>
              </a:solidFill>
              <a:latin typeface="Saira SemiCondensed Light" charset="0"/>
              <a:cs typeface="Saira Semi Condensed" charset="0"/>
            </a:endParaRPr>
          </a:p>
          <a:p>
            <a:r>
              <a:rPr lang="en-IN" dirty="0">
                <a:solidFill>
                  <a:schemeClr val="tx1"/>
                </a:solidFill>
                <a:latin typeface="Saira SemiCondensed Light" charset="0"/>
                <a:cs typeface="Saira Semi Condensed" charset="0"/>
              </a:rPr>
              <a:t>In this project we have tried to make a social media platform for specific group of people i.e. College Students. In this website we have used React.JS Front end Development and Firebase is used as the Backend for the project. </a:t>
            </a:r>
          </a:p>
          <a:p>
            <a:endParaRPr lang="en-IN" dirty="0">
              <a:solidFill>
                <a:schemeClr val="tx1"/>
              </a:solidFill>
              <a:latin typeface="Saira SemiCondensed Light" charset="0"/>
              <a:cs typeface="Saira Semi Condensed" charset="0"/>
            </a:endParaRPr>
          </a:p>
          <a:p>
            <a:r>
              <a:rPr lang="en-IN" dirty="0">
                <a:solidFill>
                  <a:schemeClr val="tx1"/>
                </a:solidFill>
                <a:latin typeface="Saira SemiCondensed Light" charset="0"/>
                <a:cs typeface="Saira Semi Condensed" charset="0"/>
              </a:rPr>
              <a:t>The innovative idea for this project is that we have created it for a specific target audience rather than a general target audience. On this website every user will be anonymous but their identity will be verified before the account is created. The main reason for keeping the user anonymous is because we have seen students struggling to ask question, talk about things, ask doubts for subject related thing and because of this thing we have decided to keep the identity anonymous. If someone doesn’t know who is asking the doubt then it will be easier for both the parties i.e. person asking and the person answering.</a:t>
            </a:r>
          </a:p>
          <a:p>
            <a:endParaRPr lang="en-IN" dirty="0">
              <a:solidFill>
                <a:schemeClr val="tx1"/>
              </a:solidFill>
              <a:latin typeface="Saira SemiCondensed Light" charset="0"/>
              <a:cs typeface="Saira Semi Condensed" charset="0"/>
            </a:endParaRPr>
          </a:p>
          <a:p>
            <a:endParaRPr lang="en-US" dirty="0">
              <a:solidFill>
                <a:schemeClr val="tx1"/>
              </a:solidFill>
              <a:latin typeface="Saira SemiCondensed Light" charset="0"/>
              <a:cs typeface="Saira Semi Condensed"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7" name="Google Shape;378;p14"/>
          <p:cNvSpPr txBox="1">
            <a:spLocks noGrp="1"/>
          </p:cNvSpPr>
          <p:nvPr>
            <p:ph type="title"/>
          </p:nvPr>
        </p:nvSpPr>
        <p:spPr>
          <a:xfrm>
            <a:off x="827584" y="123478"/>
            <a:ext cx="8337376" cy="597093"/>
          </a:xfrm>
          <a:prstGeom prst="rect">
            <a:avLst/>
          </a:prstGeom>
        </p:spPr>
        <p:txBody>
          <a:bodyPr spcFirstLastPara="1" wrap="square" lIns="0" tIns="0" rIns="0" bIns="0" anchor="b" anchorCtr="0">
            <a:noAutofit/>
          </a:bodyPr>
          <a:lstStyle/>
          <a:p>
            <a:pPr lvl="0"/>
            <a:r>
              <a:rPr lang="en-IN" sz="3600" dirty="0"/>
              <a:t>OBJECTIVE</a:t>
            </a:r>
            <a:endParaRPr sz="3600" dirty="0">
              <a:solidFill>
                <a:schemeClr val="accent1"/>
              </a:solidFill>
            </a:endParaRPr>
          </a:p>
        </p:txBody>
      </p:sp>
      <p:sp>
        <p:nvSpPr>
          <p:cNvPr id="2" name="TextBox 1"/>
          <p:cNvSpPr txBox="1"/>
          <p:nvPr/>
        </p:nvSpPr>
        <p:spPr>
          <a:xfrm>
            <a:off x="687882" y="1203598"/>
            <a:ext cx="8064895" cy="3754874"/>
          </a:xfrm>
          <a:prstGeom prst="rect">
            <a:avLst/>
          </a:prstGeom>
          <a:noFill/>
        </p:spPr>
        <p:txBody>
          <a:bodyPr wrap="square" rtlCol="0">
            <a:spAutoFit/>
          </a:bodyPr>
          <a:lstStyle/>
          <a:p>
            <a:r>
              <a:rPr lang="en-IN" dirty="0">
                <a:solidFill>
                  <a:schemeClr val="tx1"/>
                </a:solidFill>
                <a:latin typeface="Saira SemiCondensed Light" charset="0"/>
                <a:cs typeface="Saira Semi Condensed" charset="0"/>
              </a:rPr>
              <a:t>For example during the placement session everyone starts practicing questions and  many doubts come up but very few people have someone in their life that they can frankly ask questions  to clear doubts and this is where our anonymous social media website comes in. We also have few other things planned for the future of this website like inclusion of code editor and all.</a:t>
            </a:r>
          </a:p>
          <a:p>
            <a:endParaRPr lang="en-IN" dirty="0">
              <a:solidFill>
                <a:schemeClr val="tx1"/>
              </a:solidFill>
              <a:latin typeface="Saira SemiCondensed Light" charset="0"/>
              <a:cs typeface="Saira Semi Condensed" charset="0"/>
            </a:endParaRPr>
          </a:p>
          <a:p>
            <a:r>
              <a:rPr lang="en-IN" dirty="0">
                <a:solidFill>
                  <a:schemeClr val="tx1"/>
                </a:solidFill>
                <a:latin typeface="Saira SemiCondensed Light" charset="0"/>
                <a:cs typeface="Saira Semi Condensed" charset="0"/>
              </a:rPr>
              <a:t>These are the functionality we will be working on as of now.</a:t>
            </a:r>
          </a:p>
          <a:p>
            <a:endParaRPr lang="en-IN" dirty="0">
              <a:solidFill>
                <a:schemeClr val="tx1"/>
              </a:solidFill>
              <a:latin typeface="Saira SemiCondensed Light" charset="0"/>
              <a:cs typeface="Saira Semi Condensed" charset="0"/>
            </a:endParaRPr>
          </a:p>
          <a:p>
            <a:pPr marL="285750" indent="-285750">
              <a:buFont typeface="Courier New" panose="02070309020205020404" pitchFamily="49" charset="0"/>
              <a:buChar char="o"/>
            </a:pPr>
            <a:r>
              <a:rPr lang="en-US" dirty="0">
                <a:solidFill>
                  <a:schemeClr val="tx1"/>
                </a:solidFill>
                <a:latin typeface="Saira SemiCondensed Light" charset="0"/>
                <a:cs typeface="Saira Semi Condensed" charset="0"/>
              </a:rPr>
              <a:t>•	Sign Up</a:t>
            </a:r>
          </a:p>
          <a:p>
            <a:pPr marL="285750" indent="-285750">
              <a:buFont typeface="Courier New" panose="02070309020205020404" pitchFamily="49" charset="0"/>
              <a:buChar char="o"/>
            </a:pPr>
            <a:r>
              <a:rPr lang="en-US" dirty="0">
                <a:solidFill>
                  <a:schemeClr val="tx1"/>
                </a:solidFill>
                <a:latin typeface="Saira SemiCondensed Light" charset="0"/>
                <a:cs typeface="Saira Semi Condensed" charset="0"/>
              </a:rPr>
              <a:t>•	Log In and Log Out</a:t>
            </a:r>
          </a:p>
          <a:p>
            <a:pPr marL="285750" indent="-285750">
              <a:buFont typeface="Courier New" panose="02070309020205020404" pitchFamily="49" charset="0"/>
              <a:buChar char="o"/>
            </a:pPr>
            <a:r>
              <a:rPr lang="en-US" dirty="0">
                <a:solidFill>
                  <a:schemeClr val="tx1"/>
                </a:solidFill>
                <a:latin typeface="Saira SemiCondensed Light" charset="0"/>
                <a:cs typeface="Saira Semi Condensed" charset="0"/>
              </a:rPr>
              <a:t>•	Posting a Doubt</a:t>
            </a:r>
          </a:p>
          <a:p>
            <a:pPr marL="285750" indent="-285750">
              <a:buFont typeface="Courier New" panose="02070309020205020404" pitchFamily="49" charset="0"/>
              <a:buChar char="o"/>
            </a:pPr>
            <a:r>
              <a:rPr lang="en-US" dirty="0">
                <a:solidFill>
                  <a:schemeClr val="tx1"/>
                </a:solidFill>
                <a:latin typeface="Saira SemiCondensed Light" charset="0"/>
                <a:cs typeface="Saira Semi Condensed" charset="0"/>
              </a:rPr>
              <a:t>•                Upvoting a Doubt for more reach</a:t>
            </a:r>
          </a:p>
          <a:p>
            <a:pPr marL="285750" indent="-285750">
              <a:buFont typeface="Courier New" panose="02070309020205020404" pitchFamily="49" charset="0"/>
              <a:buChar char="o"/>
            </a:pPr>
            <a:r>
              <a:rPr lang="en-US" dirty="0">
                <a:solidFill>
                  <a:schemeClr val="tx1"/>
                </a:solidFill>
                <a:latin typeface="Saira SemiCondensed Light" charset="0"/>
                <a:cs typeface="Saira Semi Condensed" charset="0"/>
              </a:rPr>
              <a:t>•                Add Caption to the Post</a:t>
            </a:r>
          </a:p>
          <a:p>
            <a:pPr marL="285750" indent="-285750">
              <a:buFont typeface="Courier New" panose="02070309020205020404" pitchFamily="49" charset="0"/>
              <a:buChar char="o"/>
            </a:pPr>
            <a:r>
              <a:rPr lang="en-US" dirty="0">
                <a:solidFill>
                  <a:schemeClr val="tx1"/>
                </a:solidFill>
                <a:latin typeface="Saira SemiCondensed Light" charset="0"/>
                <a:cs typeface="Saira Semi Condensed" charset="0"/>
              </a:rPr>
              <a:t>•               Comment on a Post</a:t>
            </a:r>
          </a:p>
          <a:p>
            <a:pPr marL="285750" indent="-285750">
              <a:buFont typeface="Courier New" panose="02070309020205020404" pitchFamily="49" charset="0"/>
              <a:buChar char="o"/>
            </a:pPr>
            <a:r>
              <a:rPr lang="en-US" dirty="0">
                <a:solidFill>
                  <a:schemeClr val="tx1"/>
                </a:solidFill>
                <a:latin typeface="Saira SemiCondensed Light" charset="0"/>
                <a:cs typeface="Saira Semi Condensed" charset="0"/>
              </a:rPr>
              <a:t>•	Firebase Authentication	</a:t>
            </a:r>
          </a:p>
          <a:p>
            <a:r>
              <a:rPr lang="en-US" dirty="0">
                <a:solidFill>
                  <a:schemeClr val="tx1"/>
                </a:solidFill>
                <a:latin typeface="Saira SemiCondensed Light" charset="0"/>
                <a:cs typeface="Saira Semi Condensed" charset="0"/>
              </a:rPr>
              <a:t>        •	Interactive Interface</a:t>
            </a:r>
          </a:p>
          <a:p>
            <a:pPr marL="285750" lvl="2" indent="-285750">
              <a:buFont typeface="Arial" panose="020B0604020202020204" pitchFamily="34" charset="0"/>
              <a:buChar char="•"/>
            </a:pPr>
            <a:endParaRPr lang="en-US" dirty="0">
              <a:solidFill>
                <a:schemeClr val="tx1"/>
              </a:solidFill>
              <a:latin typeface="Saira SemiCondensed Light" charset="0"/>
              <a:cs typeface="Saira Semi Condensed" charset="0"/>
            </a:endParaRPr>
          </a:p>
          <a:p>
            <a:endParaRPr lang="en-US" dirty="0">
              <a:solidFill>
                <a:schemeClr val="tx1"/>
              </a:solidFill>
              <a:latin typeface="Saira SemiCondensed Light" charset="0"/>
              <a:cs typeface="Saira Semi Condensed" charset="0"/>
            </a:endParaRPr>
          </a:p>
        </p:txBody>
      </p:sp>
    </p:spTree>
    <p:extLst>
      <p:ext uri="{BB962C8B-B14F-4D97-AF65-F5344CB8AC3E}">
        <p14:creationId xmlns:p14="http://schemas.microsoft.com/office/powerpoint/2010/main" val="94148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1" name="Google Shape;571;p29"/>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572" name="Google Shape;572;p29"/>
          <p:cNvGrpSpPr/>
          <p:nvPr/>
        </p:nvGrpSpPr>
        <p:grpSpPr>
          <a:xfrm>
            <a:off x="5632317" y="1802043"/>
            <a:ext cx="3305700" cy="3145971"/>
            <a:chOff x="5632317" y="1189775"/>
            <a:chExt cx="3305700" cy="3483050"/>
          </a:xfrm>
        </p:grpSpPr>
        <p:sp>
          <p:nvSpPr>
            <p:cNvPr id="573" name="Google Shape;573;p29"/>
            <p:cNvSpPr/>
            <p:nvPr/>
          </p:nvSpPr>
          <p:spPr>
            <a:xfrm>
              <a:off x="5632317" y="118977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Saira SemiCondensed Light"/>
                  <a:ea typeface="Saira SemiCondensed Light"/>
                  <a:cs typeface="Saira SemiCondensed Light"/>
                  <a:sym typeface="Saira SemiCondensed Light"/>
                </a:rPr>
                <a:t>JavaScript</a:t>
              </a:r>
              <a:endParaRPr dirty="0">
                <a:solidFill>
                  <a:schemeClr val="dk1"/>
                </a:solidFill>
                <a:latin typeface="Saira SemiCondensed Light"/>
                <a:ea typeface="Saira SemiCondensed Light"/>
                <a:cs typeface="Saira SemiCondensed Light"/>
                <a:sym typeface="Saira SemiCondensed Light"/>
              </a:endParaRPr>
            </a:p>
          </p:txBody>
        </p:sp>
        <p:sp>
          <p:nvSpPr>
            <p:cNvPr id="574" name="Google Shape;574;p29"/>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JavaScript, often abbreviated as JS, is a programming language that conforms to the </a:t>
              </a:r>
              <a:r>
                <a:rPr lang="en-US" sz="1200" dirty="0" err="1">
                  <a:solidFill>
                    <a:schemeClr val="dk1"/>
                  </a:solidFill>
                  <a:latin typeface="Saira SemiCondensed Light"/>
                  <a:ea typeface="Saira SemiCondensed Light"/>
                  <a:cs typeface="Saira SemiCondensed Light"/>
                  <a:sym typeface="Saira SemiCondensed Light"/>
                </a:rPr>
                <a:t>ECMAScript</a:t>
              </a:r>
              <a:r>
                <a:rPr lang="en-US" sz="1200" dirty="0">
                  <a:solidFill>
                    <a:schemeClr val="dk1"/>
                  </a:solidFill>
                  <a:latin typeface="Saira SemiCondensed Light"/>
                  <a:ea typeface="Saira SemiCondensed Light"/>
                  <a:cs typeface="Saira SemiCondensed Light"/>
                  <a:sym typeface="Saira SemiCondensed Light"/>
                </a:rPr>
                <a:t> specification. JavaScript is high-level, often just-in-time compiled, and multi-paradigm. It has curly-bracket syntax, dynamic typing, prototype-based object-orientation, and first-class functions</a:t>
              </a:r>
              <a:endParaRPr sz="1200" dirty="0">
                <a:solidFill>
                  <a:schemeClr val="dk1"/>
                </a:solidFill>
                <a:latin typeface="Saira SemiCondensed Light"/>
                <a:ea typeface="Saira SemiCondensed Light"/>
                <a:cs typeface="Saira SemiCondensed Light"/>
                <a:sym typeface="Saira SemiCondensed Light"/>
              </a:endParaRPr>
            </a:p>
          </p:txBody>
        </p:sp>
      </p:grpSp>
      <p:grpSp>
        <p:nvGrpSpPr>
          <p:cNvPr id="575" name="Google Shape;575;p29"/>
          <p:cNvGrpSpPr/>
          <p:nvPr/>
        </p:nvGrpSpPr>
        <p:grpSpPr>
          <a:xfrm>
            <a:off x="0" y="1802200"/>
            <a:ext cx="3546900" cy="3145814"/>
            <a:chOff x="0" y="1189989"/>
            <a:chExt cx="3546900" cy="3482836"/>
          </a:xfrm>
        </p:grpSpPr>
        <p:sp>
          <p:nvSpPr>
            <p:cNvPr id="576" name="Google Shape;576;p29"/>
            <p:cNvSpPr/>
            <p:nvPr/>
          </p:nvSpPr>
          <p:spPr>
            <a:xfrm>
              <a:off x="0" y="1189989"/>
              <a:ext cx="35469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Saira SemiCondensed Light"/>
                  <a:ea typeface="Saira SemiCondensed Light"/>
                  <a:cs typeface="Saira SemiCondensed Light"/>
                  <a:sym typeface="Saira SemiCondensed Light"/>
                </a:rPr>
                <a:t>HTML5</a:t>
              </a:r>
              <a:endParaRPr dirty="0">
                <a:solidFill>
                  <a:schemeClr val="dk1"/>
                </a:solidFill>
                <a:latin typeface="Saira SemiCondensed Light"/>
                <a:ea typeface="Saira SemiCondensed Light"/>
                <a:cs typeface="Saira SemiCondensed Light"/>
                <a:sym typeface="Saira SemiCondensed Light"/>
              </a:endParaRPr>
            </a:p>
          </p:txBody>
        </p:sp>
        <p:sp>
          <p:nvSpPr>
            <p:cNvPr id="577" name="Google Shape;577;p29"/>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Hypertext Markup Language is the standard markup language for documents designed to be displayed in a web browser. It can be assisted by technologies such as Cascading Style Sheets and scripting languages such as JavaScript</a:t>
              </a:r>
              <a:endParaRPr sz="1200" dirty="0">
                <a:solidFill>
                  <a:schemeClr val="dk1"/>
                </a:solidFill>
                <a:latin typeface="Saira SemiCondensed Light"/>
                <a:ea typeface="Saira SemiCondensed Light"/>
                <a:cs typeface="Saira SemiCondensed Light"/>
                <a:sym typeface="Saira SemiCondensed Light"/>
              </a:endParaRPr>
            </a:p>
          </p:txBody>
        </p:sp>
      </p:grpSp>
      <p:grpSp>
        <p:nvGrpSpPr>
          <p:cNvPr id="578" name="Google Shape;578;p29"/>
          <p:cNvGrpSpPr/>
          <p:nvPr/>
        </p:nvGrpSpPr>
        <p:grpSpPr>
          <a:xfrm>
            <a:off x="2944204" y="1802043"/>
            <a:ext cx="3305700" cy="3145971"/>
            <a:chOff x="2944204" y="1189775"/>
            <a:chExt cx="3305700" cy="3483050"/>
          </a:xfrm>
        </p:grpSpPr>
        <p:sp>
          <p:nvSpPr>
            <p:cNvPr id="579" name="Google Shape;579;p29"/>
            <p:cNvSpPr/>
            <p:nvPr/>
          </p:nvSpPr>
          <p:spPr>
            <a:xfrm>
              <a:off x="2944204" y="1189775"/>
              <a:ext cx="33057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Saira SemiCondensed Light"/>
                  <a:ea typeface="Saira SemiCondensed Light"/>
                  <a:cs typeface="Saira SemiCondensed Light"/>
                  <a:sym typeface="Saira SemiCondensed Light"/>
                </a:rPr>
                <a:t>CSS3</a:t>
              </a:r>
              <a:endParaRPr dirty="0">
                <a:solidFill>
                  <a:schemeClr val="dk1"/>
                </a:solidFill>
                <a:latin typeface="Saira SemiCondensed Light"/>
                <a:ea typeface="Saira SemiCondensed Light"/>
                <a:cs typeface="Saira SemiCondensed Light"/>
                <a:sym typeface="Saira SemiCondensed Light"/>
              </a:endParaRPr>
            </a:p>
          </p:txBody>
        </p:sp>
        <p:sp>
          <p:nvSpPr>
            <p:cNvPr id="580" name="Google Shape;580;p29"/>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Cascading Style Sheets is a style sheet language used for describing the presentation of a document written in a markup language such as HTML. CSS is a cornerstone technology of the World Wide Web, alongside HTML and JavaScript</a:t>
              </a:r>
              <a:endParaRPr sz="1200" dirty="0">
                <a:solidFill>
                  <a:schemeClr val="dk1"/>
                </a:solidFill>
                <a:latin typeface="Saira SemiCondensed Light"/>
                <a:ea typeface="Saira SemiCondensed Light"/>
                <a:cs typeface="Saira SemiCondensed Light"/>
                <a:sym typeface="Saira SemiCondensed Light"/>
              </a:endParaRPr>
            </a:p>
          </p:txBody>
        </p:sp>
      </p:grpSp>
      <p:sp>
        <p:nvSpPr>
          <p:cNvPr id="14" name="Google Shape;378;p14"/>
          <p:cNvSpPr txBox="1">
            <a:spLocks noGrp="1"/>
          </p:cNvSpPr>
          <p:nvPr>
            <p:ph type="title"/>
          </p:nvPr>
        </p:nvSpPr>
        <p:spPr>
          <a:xfrm>
            <a:off x="272480" y="76251"/>
            <a:ext cx="8665537" cy="1127348"/>
          </a:xfrm>
          <a:prstGeom prst="rect">
            <a:avLst/>
          </a:prstGeom>
        </p:spPr>
        <p:txBody>
          <a:bodyPr spcFirstLastPara="1" wrap="square" lIns="0" tIns="0" rIns="0" bIns="0" anchor="b" anchorCtr="0">
            <a:noAutofit/>
          </a:bodyPr>
          <a:lstStyle/>
          <a:p>
            <a:pPr marL="0" indent="0">
              <a:spcAft>
                <a:spcPts val="600"/>
              </a:spcAft>
            </a:pPr>
            <a:r>
              <a:rPr lang="en" sz="3200" dirty="0"/>
              <a:t>Chapter 1.2: </a:t>
            </a:r>
            <a:r>
              <a:rPr lang="en-US" sz="3200" dirty="0">
                <a:solidFill>
                  <a:schemeClr val="tx1"/>
                </a:solidFill>
              </a:rPr>
              <a:t>Brief Intro of all the API’s and components used</a:t>
            </a:r>
            <a:br>
              <a:rPr lang="en-US" sz="3200" dirty="0">
                <a:solidFill>
                  <a:schemeClr val="tx1"/>
                </a:solidFill>
              </a:rPr>
            </a:br>
            <a:r>
              <a:rPr lang="en-US" sz="3200" dirty="0">
                <a:solidFill>
                  <a:schemeClr val="tx1"/>
                </a:solidFill>
              </a:rPr>
              <a:t>(description)</a:t>
            </a:r>
          </a:p>
        </p:txBody>
      </p:sp>
      <p:pic>
        <p:nvPicPr>
          <p:cNvPr id="5124" name="Picture 4" descr="How to Make a Website with Javascript, HTML and CSS - Skywell Software"/>
          <p:cNvPicPr>
            <a:picLocks noChangeAspect="1" noChangeArrowheads="1"/>
          </p:cNvPicPr>
          <p:nvPr/>
        </p:nvPicPr>
        <p:blipFill rotWithShape="1">
          <a:blip r:embed="rId3">
            <a:extLst>
              <a:ext uri="{28A0092B-C50C-407E-A947-70E740481C1C}">
                <a14:useLocalDpi xmlns:a14="http://schemas.microsoft.com/office/drawing/2010/main" val="0"/>
              </a:ext>
            </a:extLst>
          </a:blip>
          <a:srcRect l="6824" t="19086" r="65737" b="28358"/>
          <a:stretch/>
        </p:blipFill>
        <p:spPr bwMode="auto">
          <a:xfrm>
            <a:off x="843280" y="1843803"/>
            <a:ext cx="344344" cy="43991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ow to Make a Website with Javascript, HTML and CSS - Skywell Software"/>
          <p:cNvPicPr>
            <a:picLocks noChangeAspect="1" noChangeArrowheads="1"/>
          </p:cNvPicPr>
          <p:nvPr/>
        </p:nvPicPr>
        <p:blipFill rotWithShape="1">
          <a:blip r:embed="rId3">
            <a:extLst>
              <a:ext uri="{28A0092B-C50C-407E-A947-70E740481C1C}">
                <a14:useLocalDpi xmlns:a14="http://schemas.microsoft.com/office/drawing/2010/main" val="0"/>
              </a:ext>
            </a:extLst>
          </a:blip>
          <a:srcRect l="36376" t="26215" r="36436" b="25684"/>
          <a:stretch/>
        </p:blipFill>
        <p:spPr bwMode="auto">
          <a:xfrm>
            <a:off x="3478949" y="1843803"/>
            <a:ext cx="344344" cy="44221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ow to Make a Website with Javascript, HTML and CSS - Skywell Software"/>
          <p:cNvPicPr>
            <a:picLocks noChangeAspect="1" noChangeArrowheads="1"/>
          </p:cNvPicPr>
          <p:nvPr/>
        </p:nvPicPr>
        <p:blipFill rotWithShape="1">
          <a:blip r:embed="rId3">
            <a:extLst>
              <a:ext uri="{28A0092B-C50C-407E-A947-70E740481C1C}">
                <a14:useLocalDpi xmlns:a14="http://schemas.microsoft.com/office/drawing/2010/main" val="0"/>
              </a:ext>
            </a:extLst>
          </a:blip>
          <a:srcRect l="67688" t="25412" r="6908" b="24398"/>
          <a:stretch/>
        </p:blipFill>
        <p:spPr bwMode="auto">
          <a:xfrm>
            <a:off x="6444208" y="1828434"/>
            <a:ext cx="333848" cy="439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1" name="Google Shape;571;p29"/>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572" name="Google Shape;572;p29"/>
          <p:cNvGrpSpPr/>
          <p:nvPr/>
        </p:nvGrpSpPr>
        <p:grpSpPr>
          <a:xfrm>
            <a:off x="5632317" y="1802043"/>
            <a:ext cx="3305700" cy="3001955"/>
            <a:chOff x="5632317" y="1189775"/>
            <a:chExt cx="3305700" cy="3483050"/>
          </a:xfrm>
        </p:grpSpPr>
        <p:sp>
          <p:nvSpPr>
            <p:cNvPr id="573" name="Google Shape;573;p29"/>
            <p:cNvSpPr/>
            <p:nvPr/>
          </p:nvSpPr>
          <p:spPr>
            <a:xfrm>
              <a:off x="5632317" y="118977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Saira SemiCondensed Light"/>
                  <a:ea typeface="Saira SemiCondensed Light"/>
                  <a:cs typeface="Saira SemiCondensed Light"/>
                  <a:sym typeface="Saira SemiCondensed Light"/>
                </a:rPr>
                <a:t>FireBase</a:t>
              </a:r>
              <a:endParaRPr dirty="0">
                <a:solidFill>
                  <a:schemeClr val="dk1"/>
                </a:solidFill>
                <a:latin typeface="Saira SemiCondensed Light"/>
                <a:ea typeface="Saira SemiCondensed Light"/>
                <a:cs typeface="Saira SemiCondensed Light"/>
                <a:sym typeface="Saira SemiCondensed Light"/>
              </a:endParaRPr>
            </a:p>
          </p:txBody>
        </p:sp>
        <p:sp>
          <p:nvSpPr>
            <p:cNvPr id="574" name="Google Shape;574;p29"/>
            <p:cNvSpPr txBox="1"/>
            <p:nvPr/>
          </p:nvSpPr>
          <p:spPr>
            <a:xfrm>
              <a:off x="6084168" y="2057125"/>
              <a:ext cx="2853849"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Firebase is a platform developed by Google for creating mobile and web applications. It was originally an independent company founded in 2011. In 2014, Google acquired the platform and it is now their flagship offering for app development. I have used Firebase in this project for hosting my website and I am planning to use the database feature of Firebase in future for maintaining the database for my app</a:t>
              </a:r>
              <a:endParaRPr sz="1200" dirty="0">
                <a:solidFill>
                  <a:schemeClr val="dk1"/>
                </a:solidFill>
                <a:latin typeface="Saira SemiCondensed Light"/>
                <a:ea typeface="Saira SemiCondensed Light"/>
                <a:cs typeface="Saira SemiCondensed Light"/>
                <a:sym typeface="Saira SemiCondensed Light"/>
              </a:endParaRPr>
            </a:p>
          </p:txBody>
        </p:sp>
      </p:grpSp>
      <p:grpSp>
        <p:nvGrpSpPr>
          <p:cNvPr id="575" name="Google Shape;575;p29"/>
          <p:cNvGrpSpPr/>
          <p:nvPr/>
        </p:nvGrpSpPr>
        <p:grpSpPr>
          <a:xfrm>
            <a:off x="0" y="1802200"/>
            <a:ext cx="3546900" cy="3001798"/>
            <a:chOff x="0" y="1189989"/>
            <a:chExt cx="3546900" cy="3482836"/>
          </a:xfrm>
        </p:grpSpPr>
        <p:sp>
          <p:nvSpPr>
            <p:cNvPr id="576" name="Google Shape;576;p29"/>
            <p:cNvSpPr/>
            <p:nvPr/>
          </p:nvSpPr>
          <p:spPr>
            <a:xfrm>
              <a:off x="0" y="1189989"/>
              <a:ext cx="35469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Saira SemiCondensed Light"/>
                  <a:ea typeface="Saira SemiCondensed Light"/>
                  <a:cs typeface="Saira SemiCondensed Light"/>
                  <a:sym typeface="Saira SemiCondensed Light"/>
                </a:rPr>
                <a:t>React.js</a:t>
              </a:r>
              <a:endParaRPr dirty="0">
                <a:solidFill>
                  <a:schemeClr val="dk1"/>
                </a:solidFill>
                <a:latin typeface="Saira SemiCondensed Light"/>
                <a:ea typeface="Saira SemiCondensed Light"/>
                <a:cs typeface="Saira SemiCondensed Light"/>
                <a:sym typeface="Saira SemiCondensed Light"/>
              </a:endParaRPr>
            </a:p>
          </p:txBody>
        </p:sp>
        <p:sp>
          <p:nvSpPr>
            <p:cNvPr id="577" name="Google Shape;577;p29"/>
            <p:cNvSpPr txBox="1"/>
            <p:nvPr/>
          </p:nvSpPr>
          <p:spPr>
            <a:xfrm>
              <a:off x="155575" y="2057125"/>
              <a:ext cx="2788629"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React is an open-source, front end, JavaScript library for building user interfaces or UI components. It is maintained by Facebook and a community of individual developers and companies.  I have used react.js for writing my program. In react we have to write code in JSX format and later it gets converted to respective JavaScript by Babel Compiler</a:t>
              </a:r>
              <a:endParaRPr sz="1200" dirty="0">
                <a:solidFill>
                  <a:schemeClr val="dk1"/>
                </a:solidFill>
                <a:latin typeface="Saira SemiCondensed Light"/>
                <a:ea typeface="Saira SemiCondensed Light"/>
                <a:cs typeface="Saira SemiCondensed Light"/>
                <a:sym typeface="Saira SemiCondensed Light"/>
              </a:endParaRPr>
            </a:p>
          </p:txBody>
        </p:sp>
      </p:grpSp>
      <p:grpSp>
        <p:nvGrpSpPr>
          <p:cNvPr id="578" name="Google Shape;578;p29"/>
          <p:cNvGrpSpPr/>
          <p:nvPr/>
        </p:nvGrpSpPr>
        <p:grpSpPr>
          <a:xfrm>
            <a:off x="2944204" y="1802043"/>
            <a:ext cx="3305700" cy="3001955"/>
            <a:chOff x="2944204" y="1189775"/>
            <a:chExt cx="3305700" cy="3483050"/>
          </a:xfrm>
        </p:grpSpPr>
        <p:sp>
          <p:nvSpPr>
            <p:cNvPr id="579" name="Google Shape;579;p29"/>
            <p:cNvSpPr/>
            <p:nvPr/>
          </p:nvSpPr>
          <p:spPr>
            <a:xfrm>
              <a:off x="2944204" y="1189775"/>
              <a:ext cx="33057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Saira SemiCondensed Light"/>
                  <a:ea typeface="Saira SemiCondensed Light"/>
                  <a:cs typeface="Saira SemiCondensed Light"/>
                  <a:sym typeface="Saira SemiCondensed Light"/>
                </a:rPr>
                <a:t>Node.js</a:t>
              </a:r>
              <a:endParaRPr dirty="0">
                <a:solidFill>
                  <a:schemeClr val="dk1"/>
                </a:solidFill>
                <a:latin typeface="Saira SemiCondensed Light"/>
                <a:ea typeface="Saira SemiCondensed Light"/>
                <a:cs typeface="Saira SemiCondensed Light"/>
                <a:sym typeface="Saira SemiCondensed Light"/>
              </a:endParaRPr>
            </a:p>
          </p:txBody>
        </p:sp>
        <p:sp>
          <p:nvSpPr>
            <p:cNvPr id="580" name="Google Shape;580;p29"/>
            <p:cNvSpPr txBox="1"/>
            <p:nvPr/>
          </p:nvSpPr>
          <p:spPr>
            <a:xfrm>
              <a:off x="3347864" y="2057125"/>
              <a:ext cx="2367285" cy="26157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solidFill>
                    <a:schemeClr val="dk1"/>
                  </a:solidFill>
                  <a:latin typeface="Saira SemiCondensed Light"/>
                  <a:ea typeface="Saira SemiCondensed Light"/>
                  <a:cs typeface="Saira SemiCondensed Light"/>
                  <a:sym typeface="Saira SemiCondensed Light"/>
                </a:rPr>
                <a:t>Node.js is an open-source, cross-platform, back-end, JavaScript runtime environment that executes JavaScript code outside a web browser. I have used node.js for creating a runtime environment for my project</a:t>
              </a:r>
              <a:endParaRPr sz="1200" dirty="0">
                <a:solidFill>
                  <a:schemeClr val="dk1"/>
                </a:solidFill>
                <a:latin typeface="Saira SemiCondensed Light"/>
                <a:ea typeface="Saira SemiCondensed Light"/>
                <a:cs typeface="Saira SemiCondensed Light"/>
                <a:sym typeface="Saira SemiCondensed Light"/>
              </a:endParaRPr>
            </a:p>
          </p:txBody>
        </p:sp>
      </p:gr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848" y="1886210"/>
            <a:ext cx="457784" cy="324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5" descr="Design patterns in Node.js: Part 2 - LogRocket Blo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7" descr="Design patterns in Node.js: Part 2 - LogRocket Blo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9" descr="Design patterns in Node.js: Part 2 - LogRocket Blo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1" descr="Design patterns in Node.js: Part 2 - LogRocket Blo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205" name="Picture 13" descr="Node.js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8346" y="1844243"/>
            <a:ext cx="667516" cy="408297"/>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5" descr="Firebase"/>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7" descr="Firebase"/>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9" descr="Firebase"/>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213" name="Picture 21" descr="Fireba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6216" y="1837685"/>
            <a:ext cx="421414" cy="421414"/>
          </a:xfrm>
          <a:prstGeom prst="rect">
            <a:avLst/>
          </a:prstGeom>
          <a:noFill/>
          <a:extLst>
            <a:ext uri="{909E8E84-426E-40DD-AFC4-6F175D3DCCD1}">
              <a14:hiddenFill xmlns:a14="http://schemas.microsoft.com/office/drawing/2010/main">
                <a:solidFill>
                  <a:srgbClr val="FFFFFF"/>
                </a:solidFill>
              </a14:hiddenFill>
            </a:ext>
          </a:extLst>
        </p:spPr>
      </p:pic>
      <p:sp>
        <p:nvSpPr>
          <p:cNvPr id="25" name="Google Shape;378;p14">
            <a:extLst>
              <a:ext uri="{FF2B5EF4-FFF2-40B4-BE49-F238E27FC236}">
                <a16:creationId xmlns:a16="http://schemas.microsoft.com/office/drawing/2014/main" id="{7C6D133A-9456-4165-9B17-3AE42EEC5D4E}"/>
              </a:ext>
            </a:extLst>
          </p:cNvPr>
          <p:cNvSpPr txBox="1">
            <a:spLocks/>
          </p:cNvSpPr>
          <p:nvPr/>
        </p:nvSpPr>
        <p:spPr>
          <a:xfrm>
            <a:off x="272480" y="76251"/>
            <a:ext cx="8665537" cy="112734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pPr>
              <a:spcAft>
                <a:spcPts val="600"/>
              </a:spcAft>
            </a:pPr>
            <a:r>
              <a:rPr lang="en" sz="3200"/>
              <a:t>Chapter 1.2: </a:t>
            </a:r>
            <a:r>
              <a:rPr lang="en-US" sz="3200">
                <a:solidFill>
                  <a:schemeClr val="tx1"/>
                </a:solidFill>
              </a:rPr>
              <a:t>Brief Intro of all the API’s and components used</a:t>
            </a:r>
            <a:br>
              <a:rPr lang="en-US" sz="3200">
                <a:solidFill>
                  <a:schemeClr val="tx1"/>
                </a:solidFill>
              </a:rPr>
            </a:br>
            <a:r>
              <a:rPr lang="en-US" sz="3200">
                <a:solidFill>
                  <a:schemeClr val="tx1"/>
                </a:solidFill>
              </a:rPr>
              <a:t>(description)</a:t>
            </a:r>
            <a:endParaRPr lang="en-US" sz="3200" dirty="0">
              <a:solidFill>
                <a:schemeClr val="tx1"/>
              </a:solidFill>
            </a:endParaRPr>
          </a:p>
        </p:txBody>
      </p:sp>
    </p:spTree>
    <p:extLst>
      <p:ext uri="{BB962C8B-B14F-4D97-AF65-F5344CB8AC3E}">
        <p14:creationId xmlns:p14="http://schemas.microsoft.com/office/powerpoint/2010/main" val="374983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7" name="Google Shape;467;p2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468" name="Google Shape;468;p24"/>
          <p:cNvGrpSpPr/>
          <p:nvPr/>
        </p:nvGrpSpPr>
        <p:grpSpPr>
          <a:xfrm>
            <a:off x="5940152" y="3939902"/>
            <a:ext cx="2862008" cy="986378"/>
            <a:chOff x="6038025" y="2960239"/>
            <a:chExt cx="2469661" cy="986378"/>
          </a:xfrm>
        </p:grpSpPr>
        <p:cxnSp>
          <p:nvCxnSpPr>
            <p:cNvPr id="469" name="Google Shape;469;p24"/>
            <p:cNvCxnSpPr/>
            <p:nvPr/>
          </p:nvCxnSpPr>
          <p:spPr>
            <a:xfrm>
              <a:off x="6038025" y="3312550"/>
              <a:ext cx="582000" cy="0"/>
            </a:xfrm>
            <a:prstGeom prst="straightConnector1">
              <a:avLst/>
            </a:prstGeom>
            <a:noFill/>
            <a:ln w="9525" cap="flat" cmpd="sng">
              <a:solidFill>
                <a:schemeClr val="lt2"/>
              </a:solidFill>
              <a:prstDash val="solid"/>
              <a:round/>
              <a:headEnd type="none" w="sm" len="sm"/>
              <a:tailEnd type="none" w="sm" len="sm"/>
            </a:ln>
          </p:spPr>
        </p:cxnSp>
        <p:sp>
          <p:nvSpPr>
            <p:cNvPr id="470" name="Google Shape;470;p24"/>
            <p:cNvSpPr txBox="1"/>
            <p:nvPr/>
          </p:nvSpPr>
          <p:spPr>
            <a:xfrm>
              <a:off x="6640486" y="2960239"/>
              <a:ext cx="1867200" cy="986378"/>
            </a:xfrm>
            <a:prstGeom prst="rect">
              <a:avLst/>
            </a:prstGeom>
            <a:noFill/>
            <a:ln>
              <a:noFill/>
            </a:ln>
          </p:spPr>
          <p:txBody>
            <a:bodyPr spcFirstLastPara="1" wrap="square" lIns="91425" tIns="91425" rIns="91425" bIns="91425" anchor="ctr" anchorCtr="0">
              <a:noAutofit/>
            </a:bodyPr>
            <a:lstStyle/>
            <a:p>
              <a:pPr lvl="0"/>
              <a:r>
                <a:rPr lang="en-US" sz="1200" dirty="0">
                  <a:solidFill>
                    <a:schemeClr val="dk1"/>
                  </a:solidFill>
                  <a:latin typeface="Saira SemiCondensed Light"/>
                  <a:ea typeface="Saira SemiCondensed Light"/>
                  <a:cs typeface="Saira SemiCondensed Light"/>
                  <a:sym typeface="Saira SemiCondensed Light"/>
                </a:rPr>
                <a:t>Working on NoSQL</a:t>
              </a:r>
            </a:p>
            <a:p>
              <a:pPr lvl="0"/>
              <a:endParaRPr sz="1200" dirty="0">
                <a:solidFill>
                  <a:schemeClr val="dk1"/>
                </a:solidFill>
                <a:latin typeface="Saira SemiCondensed Light"/>
                <a:ea typeface="Saira SemiCondensed Light"/>
                <a:cs typeface="Saira SemiCondensed Light"/>
                <a:sym typeface="Saira SemiCondensed Light"/>
              </a:endParaRPr>
            </a:p>
            <a:p>
              <a:pPr lvl="0"/>
              <a:r>
                <a:rPr lang="en-US" sz="800" dirty="0">
                  <a:solidFill>
                    <a:schemeClr val="dk1"/>
                  </a:solidFill>
                  <a:latin typeface="Saira SemiCondensed Light"/>
                  <a:ea typeface="Saira SemiCondensed Light"/>
                  <a:cs typeface="Saira SemiCondensed Light"/>
                  <a:sym typeface="Saira SemiCondensed Light"/>
                </a:rPr>
                <a:t> We have already worked on SQL database and with this project we will be working on NOSQL to develop ERD, DFD, UCD, SRS will add up the knowledge of SE syllabus on NoSQL database too.</a:t>
              </a:r>
            </a:p>
          </p:txBody>
        </p:sp>
        <p:sp>
          <p:nvSpPr>
            <p:cNvPr id="471" name="Google Shape;471;p24"/>
            <p:cNvSpPr/>
            <p:nvPr/>
          </p:nvSpPr>
          <p:spPr>
            <a:xfrm>
              <a:off x="6424027" y="3212150"/>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4"/>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IN" sz="800" dirty="0">
                  <a:solidFill>
                    <a:srgbClr val="FFFFFF"/>
                  </a:solidFill>
                  <a:latin typeface="Bebas Neue"/>
                  <a:ea typeface="Bebas Neue"/>
                  <a:cs typeface="Bebas Neue"/>
                  <a:sym typeface="Bebas Neue"/>
                </a:rPr>
                <a:t>6</a:t>
              </a:r>
              <a:endParaRPr sz="800" dirty="0">
                <a:solidFill>
                  <a:srgbClr val="FFFFFF"/>
                </a:solidFill>
                <a:latin typeface="Bebas Neue"/>
                <a:ea typeface="Bebas Neue"/>
                <a:cs typeface="Bebas Neue"/>
                <a:sym typeface="Bebas Neue"/>
              </a:endParaRPr>
            </a:p>
          </p:txBody>
        </p:sp>
      </p:grpSp>
      <p:grpSp>
        <p:nvGrpSpPr>
          <p:cNvPr id="473" name="Google Shape;473;p24"/>
          <p:cNvGrpSpPr/>
          <p:nvPr/>
        </p:nvGrpSpPr>
        <p:grpSpPr>
          <a:xfrm>
            <a:off x="467544" y="1347614"/>
            <a:ext cx="3852636" cy="1008112"/>
            <a:chOff x="-221586" y="1844098"/>
            <a:chExt cx="3852636" cy="1201614"/>
          </a:xfrm>
        </p:grpSpPr>
        <p:sp>
          <p:nvSpPr>
            <p:cNvPr id="474" name="Google Shape;474;p24"/>
            <p:cNvSpPr txBox="1"/>
            <p:nvPr/>
          </p:nvSpPr>
          <p:spPr>
            <a:xfrm>
              <a:off x="-221586" y="1844098"/>
              <a:ext cx="2725107" cy="1201614"/>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200" dirty="0">
                  <a:solidFill>
                    <a:schemeClr val="dk1"/>
                  </a:solidFill>
                  <a:latin typeface="Saira SemiCondensed Light"/>
                  <a:ea typeface="Saira SemiCondensed Light"/>
                  <a:cs typeface="Saira SemiCondensed Light"/>
                  <a:sym typeface="Saira SemiCondensed Light"/>
                </a:rPr>
                <a:t>Authentication</a:t>
              </a:r>
            </a:p>
            <a:p>
              <a:pPr marL="0" lvl="0" indent="0" algn="just" rtl="0">
                <a:spcBef>
                  <a:spcPts val="0"/>
                </a:spcBef>
                <a:spcAft>
                  <a:spcPts val="0"/>
                </a:spcAft>
                <a:buNone/>
              </a:pPr>
              <a:r>
                <a:rPr lang="en-US" sz="800" dirty="0">
                  <a:solidFill>
                    <a:schemeClr val="dk1"/>
                  </a:solidFill>
                  <a:latin typeface="Saira SemiCondensed Light"/>
                  <a:ea typeface="Saira SemiCondensed Light"/>
                  <a:cs typeface="Saira SemiCondensed Light"/>
                  <a:sym typeface="Saira SemiCondensed Light"/>
                </a:rPr>
                <a:t>.</a:t>
              </a:r>
              <a:endParaRPr lang="en-IN" sz="1200" dirty="0">
                <a:solidFill>
                  <a:schemeClr val="dk1"/>
                </a:solidFill>
                <a:latin typeface="Saira SemiCondensed Light"/>
                <a:ea typeface="Saira SemiCondensed Light"/>
                <a:cs typeface="Saira SemiCondensed Light"/>
                <a:sym typeface="Saira SemiCondensed Light"/>
              </a:endParaRPr>
            </a:p>
            <a:p>
              <a:pPr lvl="0" algn="just">
                <a:spcAft>
                  <a:spcPts val="1600"/>
                </a:spcAft>
              </a:pPr>
              <a:r>
                <a:rPr lang="en-US" sz="800" dirty="0">
                  <a:solidFill>
                    <a:schemeClr val="dk1"/>
                  </a:solidFill>
                  <a:latin typeface="Saira SemiCondensed Light"/>
                  <a:ea typeface="Saira SemiCondensed Light"/>
                  <a:cs typeface="Saira SemiCondensed Light"/>
                  <a:sym typeface="Saira SemiCondensed Light"/>
                </a:rPr>
                <a:t>Firebase Authentication provides backend services, easy-to-use SDKs, and out-of-the-box user interface libraries to authenticate users of your application. Normally, what takes months to build i.e. authentication. We can do it in less than 10 lines of code using FIREBASE</a:t>
              </a:r>
            </a:p>
          </p:txBody>
        </p:sp>
        <p:cxnSp>
          <p:nvCxnSpPr>
            <p:cNvPr id="475" name="Google Shape;475;p24"/>
            <p:cNvCxnSpPr/>
            <p:nvPr/>
          </p:nvCxnSpPr>
          <p:spPr>
            <a:xfrm rot="10800000">
              <a:off x="2587350" y="2536350"/>
              <a:ext cx="1043700" cy="0"/>
            </a:xfrm>
            <a:prstGeom prst="straightConnector1">
              <a:avLst/>
            </a:prstGeom>
            <a:noFill/>
            <a:ln w="9525" cap="flat" cmpd="sng">
              <a:solidFill>
                <a:schemeClr val="lt2"/>
              </a:solidFill>
              <a:prstDash val="solid"/>
              <a:round/>
              <a:headEnd type="none" w="sm" len="sm"/>
              <a:tailEnd type="none" w="sm" len="sm"/>
            </a:ln>
          </p:spPr>
        </p:cxnSp>
        <p:sp>
          <p:nvSpPr>
            <p:cNvPr id="476" name="Google Shape;476;p24"/>
            <p:cNvSpPr/>
            <p:nvPr/>
          </p:nvSpPr>
          <p:spPr>
            <a:xfrm>
              <a:off x="2523501" y="2431050"/>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4"/>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dirty="0">
                  <a:solidFill>
                    <a:srgbClr val="FFFFFF"/>
                  </a:solidFill>
                  <a:latin typeface="Bebas Neue"/>
                  <a:ea typeface="Bebas Neue"/>
                  <a:cs typeface="Bebas Neue"/>
                  <a:sym typeface="Bebas Neue"/>
                </a:rPr>
                <a:t>1</a:t>
              </a:r>
              <a:endParaRPr sz="800" dirty="0">
                <a:solidFill>
                  <a:srgbClr val="FFFFFF"/>
                </a:solidFill>
                <a:latin typeface="Bebas Neue"/>
                <a:ea typeface="Bebas Neue"/>
                <a:cs typeface="Bebas Neue"/>
                <a:sym typeface="Bebas Neue"/>
              </a:endParaRPr>
            </a:p>
          </p:txBody>
        </p:sp>
      </p:grpSp>
      <p:grpSp>
        <p:nvGrpSpPr>
          <p:cNvPr id="478" name="Google Shape;478;p24"/>
          <p:cNvGrpSpPr/>
          <p:nvPr/>
        </p:nvGrpSpPr>
        <p:grpSpPr>
          <a:xfrm>
            <a:off x="4575894" y="1248012"/>
            <a:ext cx="3931792" cy="960333"/>
            <a:chOff x="4908100" y="889950"/>
            <a:chExt cx="3599586" cy="960333"/>
          </a:xfrm>
        </p:grpSpPr>
        <p:cxnSp>
          <p:nvCxnSpPr>
            <p:cNvPr id="479" name="Google Shape;479;p24"/>
            <p:cNvCxnSpPr/>
            <p:nvPr/>
          </p:nvCxnSpPr>
          <p:spPr>
            <a:xfrm>
              <a:off x="4908100" y="1593250"/>
              <a:ext cx="1715100" cy="0"/>
            </a:xfrm>
            <a:prstGeom prst="straightConnector1">
              <a:avLst/>
            </a:prstGeom>
            <a:noFill/>
            <a:ln w="9525" cap="flat" cmpd="sng">
              <a:solidFill>
                <a:schemeClr val="lt2"/>
              </a:solidFill>
              <a:prstDash val="solid"/>
              <a:round/>
              <a:headEnd type="none" w="sm" len="sm"/>
              <a:tailEnd type="none" w="sm" len="sm"/>
            </a:ln>
          </p:spPr>
        </p:cxnSp>
        <p:sp>
          <p:nvSpPr>
            <p:cNvPr id="480" name="Google Shape;480;p24"/>
            <p:cNvSpPr txBox="1"/>
            <p:nvPr/>
          </p:nvSpPr>
          <p:spPr>
            <a:xfrm>
              <a:off x="6640486" y="889950"/>
              <a:ext cx="1867200" cy="960333"/>
            </a:xfrm>
            <a:prstGeom prst="rect">
              <a:avLst/>
            </a:prstGeom>
            <a:noFill/>
            <a:ln>
              <a:noFill/>
            </a:ln>
          </p:spPr>
          <p:txBody>
            <a:bodyPr spcFirstLastPara="1" wrap="square" lIns="91425" tIns="91425" rIns="91425" bIns="91425" anchor="ctr" anchorCtr="0">
              <a:noAutofit/>
            </a:bodyPr>
            <a:lstStyle/>
            <a:p>
              <a:pPr lvl="0"/>
              <a:r>
                <a:rPr lang="en-IN" sz="1200" dirty="0">
                  <a:solidFill>
                    <a:schemeClr val="dk1"/>
                  </a:solidFill>
                  <a:latin typeface="Saira SemiCondensed Light"/>
                  <a:ea typeface="Saira SemiCondensed Light"/>
                  <a:cs typeface="Saira SemiCondensed Light"/>
                  <a:sym typeface="Saira SemiCondensed Light"/>
                </a:rPr>
                <a:t>Firebase Database Query</a:t>
              </a:r>
            </a:p>
            <a:p>
              <a:pPr lvl="0"/>
              <a:endParaRPr sz="1200" dirty="0">
                <a:solidFill>
                  <a:schemeClr val="dk1"/>
                </a:solidFill>
                <a:latin typeface="Saira SemiCondensed Light"/>
                <a:ea typeface="Saira SemiCondensed Light"/>
                <a:cs typeface="Saira SemiCondensed Light"/>
                <a:sym typeface="Saira SemiCondensed Light"/>
              </a:endParaRPr>
            </a:p>
            <a:p>
              <a:pPr lvl="0" algn="just">
                <a:spcAft>
                  <a:spcPts val="1600"/>
                </a:spcAft>
              </a:pPr>
              <a:r>
                <a:rPr lang="en-US" sz="800" dirty="0">
                  <a:solidFill>
                    <a:schemeClr val="dk1"/>
                  </a:solidFill>
                  <a:latin typeface="Saira SemiCondensed Light"/>
                  <a:ea typeface="Saira SemiCondensed Light"/>
                  <a:cs typeface="Saira SemiCondensed Light"/>
                  <a:sym typeface="Saira SemiCondensed Light"/>
                </a:rPr>
                <a:t>Firebase has simplified the process of retrieving specific database data through queries. Queries are created by chaining one or more filtering methods</a:t>
              </a:r>
              <a:endParaRPr sz="800" dirty="0">
                <a:solidFill>
                  <a:schemeClr val="dk1"/>
                </a:solidFill>
                <a:latin typeface="Saira SemiCondensed Light"/>
                <a:ea typeface="Saira SemiCondensed Light"/>
                <a:cs typeface="Saira SemiCondensed Light"/>
                <a:sym typeface="Saira SemiCondensed Light"/>
              </a:endParaRPr>
            </a:p>
          </p:txBody>
        </p:sp>
        <p:sp>
          <p:nvSpPr>
            <p:cNvPr id="481" name="Google Shape;481;p24"/>
            <p:cNvSpPr/>
            <p:nvPr/>
          </p:nvSpPr>
          <p:spPr>
            <a:xfrm>
              <a:off x="6427830" y="149330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IN" sz="800" dirty="0">
                  <a:solidFill>
                    <a:srgbClr val="FFFFFF"/>
                  </a:solidFill>
                  <a:latin typeface="Bebas Neue"/>
                  <a:ea typeface="Bebas Neue"/>
                  <a:cs typeface="Bebas Neue"/>
                  <a:sym typeface="Bebas Neue"/>
                </a:rPr>
                <a:t>2</a:t>
              </a:r>
              <a:endParaRPr sz="800" dirty="0">
                <a:solidFill>
                  <a:srgbClr val="FFFFFF"/>
                </a:solidFill>
                <a:latin typeface="Bebas Neue"/>
                <a:ea typeface="Bebas Neue"/>
                <a:cs typeface="Bebas Neue"/>
                <a:sym typeface="Bebas Neue"/>
              </a:endParaRPr>
            </a:p>
          </p:txBody>
        </p:sp>
      </p:grpSp>
      <p:grpSp>
        <p:nvGrpSpPr>
          <p:cNvPr id="483" name="Google Shape;483;p24"/>
          <p:cNvGrpSpPr/>
          <p:nvPr/>
        </p:nvGrpSpPr>
        <p:grpSpPr>
          <a:xfrm>
            <a:off x="2814594" y="1607775"/>
            <a:ext cx="3514811" cy="3252002"/>
            <a:chOff x="2991269" y="1153325"/>
            <a:chExt cx="3514811" cy="3252002"/>
          </a:xfrm>
        </p:grpSpPr>
        <p:sp>
          <p:nvSpPr>
            <p:cNvPr id="484" name="Google Shape;484;p24"/>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accent5"/>
            </a:solidFill>
            <a:ln>
              <a:noFill/>
            </a:ln>
          </p:spPr>
        </p:sp>
        <p:sp>
          <p:nvSpPr>
            <p:cNvPr id="485" name="Google Shape;485;p24"/>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2"/>
            </a:solidFill>
            <a:ln>
              <a:noFill/>
            </a:ln>
          </p:spPr>
        </p:sp>
        <p:sp>
          <p:nvSpPr>
            <p:cNvPr id="486" name="Google Shape;486;p24"/>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1"/>
            </a:solidFill>
            <a:ln>
              <a:noFill/>
            </a:ln>
          </p:spPr>
        </p:sp>
        <p:sp>
          <p:nvSpPr>
            <p:cNvPr id="487" name="Google Shape;487;p24"/>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accent5"/>
            </a:solidFill>
            <a:ln>
              <a:noFill/>
            </a:ln>
          </p:spPr>
        </p:sp>
        <p:sp>
          <p:nvSpPr>
            <p:cNvPr id="488" name="Google Shape;488;p24"/>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489" name="Google Shape;489;p24"/>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1"/>
            </a:solidFill>
            <a:ln>
              <a:noFill/>
            </a:ln>
          </p:spPr>
        </p:sp>
        <p:sp>
          <p:nvSpPr>
            <p:cNvPr id="490" name="Google Shape;490;p24"/>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2"/>
            </a:solidFill>
            <a:ln>
              <a:noFill/>
            </a:ln>
          </p:spPr>
        </p:sp>
        <p:sp>
          <p:nvSpPr>
            <p:cNvPr id="491" name="Google Shape;491;p24"/>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grpSp>
      <p:sp>
        <p:nvSpPr>
          <p:cNvPr id="29" name="Google Shape;378;p14"/>
          <p:cNvSpPr txBox="1">
            <a:spLocks/>
          </p:cNvSpPr>
          <p:nvPr/>
        </p:nvSpPr>
        <p:spPr>
          <a:xfrm>
            <a:off x="272480" y="123478"/>
            <a:ext cx="8892480" cy="5970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r>
              <a:rPr lang="en-IN" sz="3600" dirty="0"/>
              <a:t>Innovative Component (USE OF FIREBASE as our DATABSE)</a:t>
            </a:r>
            <a:endParaRPr lang="en-IN" sz="3600" dirty="0">
              <a:solidFill>
                <a:schemeClr val="accent1"/>
              </a:solidFill>
            </a:endParaRPr>
          </a:p>
        </p:txBody>
      </p:sp>
      <p:grpSp>
        <p:nvGrpSpPr>
          <p:cNvPr id="31" name="Google Shape;473;p24"/>
          <p:cNvGrpSpPr/>
          <p:nvPr/>
        </p:nvGrpSpPr>
        <p:grpSpPr>
          <a:xfrm>
            <a:off x="206126" y="3745613"/>
            <a:ext cx="3712656" cy="1309403"/>
            <a:chOff x="769260" y="1550330"/>
            <a:chExt cx="3376865" cy="1669737"/>
          </a:xfrm>
        </p:grpSpPr>
        <p:sp>
          <p:nvSpPr>
            <p:cNvPr id="32" name="Google Shape;474;p24"/>
            <p:cNvSpPr txBox="1"/>
            <p:nvPr/>
          </p:nvSpPr>
          <p:spPr>
            <a:xfrm>
              <a:off x="769260" y="1550330"/>
              <a:ext cx="2091566" cy="1669737"/>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IN" sz="1200" dirty="0">
                  <a:solidFill>
                    <a:schemeClr val="dk1"/>
                  </a:solidFill>
                  <a:latin typeface="Saira SemiCondensed Light"/>
                  <a:ea typeface="Saira SemiCondensed Light"/>
                  <a:cs typeface="Saira SemiCondensed Light"/>
                  <a:sym typeface="Saira SemiCondensed Light"/>
                </a:rPr>
                <a:t>	   </a:t>
              </a:r>
            </a:p>
            <a:p>
              <a:pPr marL="0" lvl="0" indent="0" algn="just" rtl="0">
                <a:spcBef>
                  <a:spcPts val="0"/>
                </a:spcBef>
                <a:spcAft>
                  <a:spcPts val="0"/>
                </a:spcAft>
                <a:buNone/>
              </a:pPr>
              <a:r>
                <a:rPr lang="en-IN" sz="1200" dirty="0">
                  <a:solidFill>
                    <a:schemeClr val="dk1"/>
                  </a:solidFill>
                  <a:latin typeface="Saira SemiCondensed Light"/>
                  <a:ea typeface="Saira SemiCondensed Light"/>
                  <a:cs typeface="Saira SemiCondensed Light"/>
                  <a:sym typeface="Saira SemiCondensed Light"/>
                </a:rPr>
                <a:t>                                  Google Analytics </a:t>
              </a:r>
              <a:endParaRPr sz="1200" dirty="0">
                <a:solidFill>
                  <a:schemeClr val="dk1"/>
                </a:solidFill>
                <a:latin typeface="Saira SemiCondensed Light"/>
                <a:ea typeface="Saira SemiCondensed Light"/>
                <a:cs typeface="Saira SemiCondensed Light"/>
                <a:sym typeface="Saira SemiCondensed Light"/>
              </a:endParaRPr>
            </a:p>
            <a:p>
              <a:pPr marL="0" lvl="0" indent="0" algn="just" rtl="0">
                <a:spcBef>
                  <a:spcPts val="0"/>
                </a:spcBef>
                <a:spcAft>
                  <a:spcPts val="0"/>
                </a:spcAft>
                <a:buNone/>
              </a:pPr>
              <a:endParaRPr sz="1200" dirty="0">
                <a:solidFill>
                  <a:schemeClr val="dk1"/>
                </a:solidFill>
                <a:latin typeface="Saira SemiCondensed Light"/>
                <a:ea typeface="Saira SemiCondensed Light"/>
                <a:cs typeface="Saira SemiCondensed Light"/>
                <a:sym typeface="Saira SemiCondensed Light"/>
              </a:endParaRPr>
            </a:p>
            <a:p>
              <a:pPr lvl="0" algn="just">
                <a:spcAft>
                  <a:spcPts val="1600"/>
                </a:spcAft>
              </a:pPr>
              <a:r>
                <a:rPr lang="en-US" sz="800" dirty="0">
                  <a:solidFill>
                    <a:schemeClr val="dk1"/>
                  </a:solidFill>
                  <a:latin typeface="Saira SemiCondensed Light"/>
                  <a:ea typeface="Saira SemiCondensed Light"/>
                  <a:cs typeface="Saira SemiCondensed Light"/>
                  <a:sym typeface="Saira SemiCondensed Light"/>
                </a:rPr>
                <a:t>Google Analytics comes first as it’s a well-known tool integrated into Firebase platform. Google Analytics provides valuable metrics about your user retention, user engagement rates, or any other type of user behavior data. In terms of Firebase, the reporting capabilities are unlimited and free. You can choose which events to track, and integrate it with analytical partners that names 52 companies on the integration page.</a:t>
              </a:r>
              <a:endParaRPr sz="800" dirty="0">
                <a:solidFill>
                  <a:schemeClr val="dk1"/>
                </a:solidFill>
                <a:latin typeface="Saira SemiCondensed Light"/>
                <a:ea typeface="Saira SemiCondensed Light"/>
                <a:cs typeface="Saira SemiCondensed Light"/>
                <a:sym typeface="Saira SemiCondensed Light"/>
              </a:endParaRPr>
            </a:p>
          </p:txBody>
        </p:sp>
        <p:cxnSp>
          <p:nvCxnSpPr>
            <p:cNvPr id="33" name="Google Shape;475;p24"/>
            <p:cNvCxnSpPr>
              <a:cxnSpLocks/>
            </p:cNvCxnSpPr>
            <p:nvPr/>
          </p:nvCxnSpPr>
          <p:spPr>
            <a:xfrm flipH="1">
              <a:off x="2986045" y="2550184"/>
              <a:ext cx="1160080" cy="0"/>
            </a:xfrm>
            <a:prstGeom prst="straightConnector1">
              <a:avLst/>
            </a:prstGeom>
            <a:noFill/>
            <a:ln w="9525" cap="flat" cmpd="sng">
              <a:solidFill>
                <a:schemeClr val="lt2"/>
              </a:solidFill>
              <a:prstDash val="solid"/>
              <a:round/>
              <a:headEnd type="none" w="sm" len="sm"/>
              <a:tailEnd type="none" w="sm" len="sm"/>
            </a:ln>
          </p:spPr>
        </p:cxnSp>
        <p:sp>
          <p:nvSpPr>
            <p:cNvPr id="34" name="Google Shape;476;p24"/>
            <p:cNvSpPr/>
            <p:nvPr/>
          </p:nvSpPr>
          <p:spPr>
            <a:xfrm>
              <a:off x="2909359" y="2451035"/>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77;p24"/>
            <p:cNvSpPr txBox="1"/>
            <p:nvPr/>
          </p:nvSpPr>
          <p:spPr>
            <a:xfrm>
              <a:off x="2887188" y="2370917"/>
              <a:ext cx="247500" cy="34649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IN" sz="800" dirty="0">
                  <a:solidFill>
                    <a:srgbClr val="FFFFFF"/>
                  </a:solidFill>
                  <a:latin typeface="Bebas Neue"/>
                  <a:ea typeface="Bebas Neue"/>
                  <a:cs typeface="Bebas Neue"/>
                  <a:sym typeface="Bebas Neue"/>
                </a:rPr>
                <a:t>5</a:t>
              </a:r>
              <a:endParaRPr sz="800" dirty="0">
                <a:solidFill>
                  <a:srgbClr val="FFFFFF"/>
                </a:solidFill>
                <a:latin typeface="Bebas Neue"/>
                <a:ea typeface="Bebas Neue"/>
                <a:cs typeface="Bebas Neue"/>
                <a:sym typeface="Bebas Neue"/>
              </a:endParaRPr>
            </a:p>
          </p:txBody>
        </p:sp>
      </p:grpSp>
      <p:grpSp>
        <p:nvGrpSpPr>
          <p:cNvPr id="46" name="Google Shape;478;p24"/>
          <p:cNvGrpSpPr/>
          <p:nvPr/>
        </p:nvGrpSpPr>
        <p:grpSpPr>
          <a:xfrm>
            <a:off x="5544414" y="2800214"/>
            <a:ext cx="3327106" cy="635632"/>
            <a:chOff x="4908100" y="1436007"/>
            <a:chExt cx="3327106" cy="635632"/>
          </a:xfrm>
        </p:grpSpPr>
        <p:cxnSp>
          <p:nvCxnSpPr>
            <p:cNvPr id="47" name="Google Shape;479;p24"/>
            <p:cNvCxnSpPr>
              <a:cxnSpLocks/>
            </p:cNvCxnSpPr>
            <p:nvPr/>
          </p:nvCxnSpPr>
          <p:spPr>
            <a:xfrm>
              <a:off x="4908100" y="1593250"/>
              <a:ext cx="784991" cy="0"/>
            </a:xfrm>
            <a:prstGeom prst="straightConnector1">
              <a:avLst/>
            </a:prstGeom>
            <a:noFill/>
            <a:ln w="9525" cap="flat" cmpd="sng">
              <a:solidFill>
                <a:schemeClr val="lt2"/>
              </a:solidFill>
              <a:prstDash val="solid"/>
              <a:round/>
              <a:headEnd type="none" w="sm" len="sm"/>
              <a:tailEnd type="none" w="sm" len="sm"/>
            </a:ln>
          </p:spPr>
        </p:cxnSp>
        <p:sp>
          <p:nvSpPr>
            <p:cNvPr id="48" name="Google Shape;480;p24"/>
            <p:cNvSpPr txBox="1"/>
            <p:nvPr/>
          </p:nvSpPr>
          <p:spPr>
            <a:xfrm>
              <a:off x="5812875" y="1474546"/>
              <a:ext cx="2422331" cy="59709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200" dirty="0">
                  <a:solidFill>
                    <a:schemeClr val="dk1"/>
                  </a:solidFill>
                  <a:latin typeface="Saira SemiCondensed Light"/>
                  <a:ea typeface="Saira SemiCondensed Light"/>
                  <a:cs typeface="Saira SemiCondensed Light"/>
                  <a:sym typeface="Saira SemiCondensed Light"/>
                </a:rPr>
                <a:t>Cloud Firestore</a:t>
              </a:r>
            </a:p>
            <a:p>
              <a:pPr marL="0" lvl="0" indent="0" algn="l" rtl="0">
                <a:spcBef>
                  <a:spcPts val="0"/>
                </a:spcBef>
                <a:spcAft>
                  <a:spcPts val="0"/>
                </a:spcAft>
                <a:buNone/>
              </a:pPr>
              <a:endParaRPr sz="1200" dirty="0">
                <a:solidFill>
                  <a:schemeClr val="dk1"/>
                </a:solidFill>
                <a:latin typeface="Saira SemiCondensed Light"/>
                <a:ea typeface="Saira SemiCondensed Light"/>
                <a:cs typeface="Saira SemiCondensed Light"/>
                <a:sym typeface="Saira SemiCondensed Light"/>
              </a:endParaRPr>
            </a:p>
            <a:p>
              <a:pPr lvl="0" algn="just">
                <a:spcAft>
                  <a:spcPts val="1600"/>
                </a:spcAft>
              </a:pPr>
              <a:r>
                <a:rPr lang="en-US" sz="800" dirty="0">
                  <a:solidFill>
                    <a:schemeClr val="dk1"/>
                  </a:solidFill>
                  <a:latin typeface="Saira SemiCondensed Light"/>
                  <a:ea typeface="Saira SemiCondensed Light"/>
                  <a:cs typeface="Saira SemiCondensed Light"/>
                  <a:sym typeface="Saira SemiCondensed Light"/>
                </a:rPr>
                <a:t>Cloud Firestore is another cloud-hosted real-time NoSQL database. Unlike Firebase Realtime Database, Cloud Firestore is designed for enterprise use, which entails scalability, complex data models, and advanced querying options. There are SDKs for working with server-side code of both databases. These are available for Python, Node.js, Golang, Ruby, PHP, Java, .NET, and C#.</a:t>
              </a:r>
              <a:endParaRPr sz="800" dirty="0">
                <a:solidFill>
                  <a:schemeClr val="dk1"/>
                </a:solidFill>
                <a:latin typeface="Saira SemiCondensed Light"/>
                <a:ea typeface="Saira SemiCondensed Light"/>
                <a:cs typeface="Saira SemiCondensed Light"/>
                <a:sym typeface="Saira SemiCondensed Light"/>
              </a:endParaRPr>
            </a:p>
          </p:txBody>
        </p:sp>
        <p:sp>
          <p:nvSpPr>
            <p:cNvPr id="49" name="Google Shape;481;p24"/>
            <p:cNvSpPr/>
            <p:nvPr/>
          </p:nvSpPr>
          <p:spPr>
            <a:xfrm>
              <a:off x="5643990" y="149330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82;p24"/>
            <p:cNvSpPr txBox="1"/>
            <p:nvPr/>
          </p:nvSpPr>
          <p:spPr>
            <a:xfrm>
              <a:off x="5618090" y="1436007"/>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dirty="0">
                  <a:solidFill>
                    <a:srgbClr val="FFFFFF"/>
                  </a:solidFill>
                  <a:latin typeface="Bebas Neue"/>
                  <a:ea typeface="Bebas Neue"/>
                  <a:cs typeface="Bebas Neue"/>
                  <a:sym typeface="Bebas Neue"/>
                </a:rPr>
                <a:t>4</a:t>
              </a:r>
              <a:endParaRPr sz="800" dirty="0">
                <a:solidFill>
                  <a:srgbClr val="FFFFFF"/>
                </a:solidFill>
                <a:latin typeface="Bebas Neue"/>
                <a:ea typeface="Bebas Neue"/>
                <a:cs typeface="Bebas Neue"/>
                <a:sym typeface="Bebas Neue"/>
              </a:endParaRPr>
            </a:p>
          </p:txBody>
        </p:sp>
      </p:grpSp>
      <p:grpSp>
        <p:nvGrpSpPr>
          <p:cNvPr id="51" name="Google Shape;473;p24"/>
          <p:cNvGrpSpPr/>
          <p:nvPr/>
        </p:nvGrpSpPr>
        <p:grpSpPr>
          <a:xfrm>
            <a:off x="272480" y="2571749"/>
            <a:ext cx="3613011" cy="903677"/>
            <a:chOff x="246409" y="1844099"/>
            <a:chExt cx="3384641" cy="1076730"/>
          </a:xfrm>
        </p:grpSpPr>
        <p:sp>
          <p:nvSpPr>
            <p:cNvPr id="52" name="Google Shape;474;p24"/>
            <p:cNvSpPr txBox="1"/>
            <p:nvPr/>
          </p:nvSpPr>
          <p:spPr>
            <a:xfrm>
              <a:off x="246409" y="1844099"/>
              <a:ext cx="2257113" cy="107673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IN" sz="1200" dirty="0">
                  <a:solidFill>
                    <a:schemeClr val="dk1"/>
                  </a:solidFill>
                  <a:latin typeface="Saira SemiCondensed Light"/>
                  <a:ea typeface="Saira SemiCondensed Light"/>
                  <a:cs typeface="Saira SemiCondensed Light"/>
                  <a:sym typeface="Saira SemiCondensed Light"/>
                </a:rPr>
                <a:t>               Firebase Realtime Database</a:t>
              </a:r>
            </a:p>
            <a:p>
              <a:pPr marL="0" lvl="0" indent="0" algn="just" rtl="0">
                <a:spcBef>
                  <a:spcPts val="0"/>
                </a:spcBef>
                <a:spcAft>
                  <a:spcPts val="0"/>
                </a:spcAft>
                <a:buNone/>
              </a:pPr>
              <a:endParaRPr sz="800" dirty="0">
                <a:solidFill>
                  <a:schemeClr val="dk1"/>
                </a:solidFill>
                <a:latin typeface="Saira SemiCondensed Light"/>
                <a:ea typeface="Saira SemiCondensed Light"/>
                <a:cs typeface="Saira SemiCondensed Light"/>
                <a:sym typeface="Saira SemiCondensed Light"/>
              </a:endParaRPr>
            </a:p>
            <a:p>
              <a:pPr lvl="0" algn="just"/>
              <a:r>
                <a:rPr lang="en-US" sz="800" dirty="0">
                  <a:solidFill>
                    <a:schemeClr val="dk1"/>
                  </a:solidFill>
                  <a:latin typeface="Saira SemiCondensed Light"/>
                  <a:ea typeface="Saira SemiCondensed Light"/>
                  <a:cs typeface="Saira SemiCondensed Light"/>
                  <a:sym typeface="Saira SemiCondensed Light"/>
                </a:rPr>
                <a:t>Realtime Database is essentially a NoSQL cloud-storage that can be connected with the application to provide real time access to the data across different platforms. One of the advantages is that the database can work offline, caching the data in device memory, and after reconnecting to the internet, synchronizing it.</a:t>
              </a:r>
              <a:endParaRPr sz="800" dirty="0">
                <a:solidFill>
                  <a:schemeClr val="dk1"/>
                </a:solidFill>
                <a:latin typeface="Saira SemiCondensed Light"/>
                <a:ea typeface="Saira SemiCondensed Light"/>
                <a:cs typeface="Saira SemiCondensed Light"/>
                <a:sym typeface="Saira SemiCondensed Light"/>
              </a:endParaRPr>
            </a:p>
          </p:txBody>
        </p:sp>
        <p:cxnSp>
          <p:nvCxnSpPr>
            <p:cNvPr id="53" name="Google Shape;475;p24"/>
            <p:cNvCxnSpPr/>
            <p:nvPr/>
          </p:nvCxnSpPr>
          <p:spPr>
            <a:xfrm rot="10800000">
              <a:off x="2587350" y="2536350"/>
              <a:ext cx="1043700" cy="0"/>
            </a:xfrm>
            <a:prstGeom prst="straightConnector1">
              <a:avLst/>
            </a:prstGeom>
            <a:noFill/>
            <a:ln w="9525" cap="flat" cmpd="sng">
              <a:solidFill>
                <a:schemeClr val="lt2"/>
              </a:solidFill>
              <a:prstDash val="solid"/>
              <a:round/>
              <a:headEnd type="none" w="sm" len="sm"/>
              <a:tailEnd type="none" w="sm" len="sm"/>
            </a:ln>
          </p:spPr>
        </p:cxnSp>
        <p:sp>
          <p:nvSpPr>
            <p:cNvPr id="54" name="Google Shape;476;p24"/>
            <p:cNvSpPr/>
            <p:nvPr/>
          </p:nvSpPr>
          <p:spPr>
            <a:xfrm>
              <a:off x="2523501" y="2431050"/>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7;p24"/>
            <p:cNvSpPr txBox="1"/>
            <p:nvPr/>
          </p:nvSpPr>
          <p:spPr>
            <a:xfrm>
              <a:off x="2498491" y="2373760"/>
              <a:ext cx="247500" cy="41411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dirty="0">
                  <a:solidFill>
                    <a:srgbClr val="FFFFFF"/>
                  </a:solidFill>
                  <a:latin typeface="Bebas Neue"/>
                  <a:ea typeface="Bebas Neue"/>
                  <a:cs typeface="Bebas Neue"/>
                  <a:sym typeface="Bebas Neue"/>
                </a:rPr>
                <a:t>3</a:t>
              </a:r>
              <a:endParaRPr sz="800" dirty="0">
                <a:solidFill>
                  <a:srgbClr val="FFFFFF"/>
                </a:solidFill>
                <a:latin typeface="Bebas Neue"/>
                <a:ea typeface="Bebas Neue"/>
                <a:cs typeface="Bebas Neue"/>
                <a:sym typeface="Bebas Neue"/>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3"/>
                                        </p:tgtEl>
                                        <p:attrNameLst>
                                          <p:attrName>style.visibility</p:attrName>
                                        </p:attrNameLst>
                                      </p:cBhvr>
                                      <p:to>
                                        <p:strVal val="visible"/>
                                      </p:to>
                                    </p:set>
                                    <p:anim calcmode="lin" valueType="num">
                                      <p:cBhvr additive="base">
                                        <p:cTn id="7" dur="500" fill="hold"/>
                                        <p:tgtEl>
                                          <p:spTgt spid="473"/>
                                        </p:tgtEl>
                                        <p:attrNameLst>
                                          <p:attrName>ppt_x</p:attrName>
                                        </p:attrNameLst>
                                      </p:cBhvr>
                                      <p:tavLst>
                                        <p:tav tm="0">
                                          <p:val>
                                            <p:strVal val="#ppt_x"/>
                                          </p:val>
                                        </p:tav>
                                        <p:tav tm="100000">
                                          <p:val>
                                            <p:strVal val="#ppt_x"/>
                                          </p:val>
                                        </p:tav>
                                      </p:tavLst>
                                    </p:anim>
                                    <p:anim calcmode="lin" valueType="num">
                                      <p:cBhvr additive="base">
                                        <p:cTn id="8" dur="500" fill="hold"/>
                                        <p:tgtEl>
                                          <p:spTgt spid="47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8"/>
                                        </p:tgtEl>
                                        <p:attrNameLst>
                                          <p:attrName>style.visibility</p:attrName>
                                        </p:attrNameLst>
                                      </p:cBhvr>
                                      <p:to>
                                        <p:strVal val="visible"/>
                                      </p:to>
                                    </p:set>
                                    <p:anim calcmode="lin" valueType="num">
                                      <p:cBhvr additive="base">
                                        <p:cTn id="13" dur="500" fill="hold"/>
                                        <p:tgtEl>
                                          <p:spTgt spid="478"/>
                                        </p:tgtEl>
                                        <p:attrNameLst>
                                          <p:attrName>ppt_x</p:attrName>
                                        </p:attrNameLst>
                                      </p:cBhvr>
                                      <p:tavLst>
                                        <p:tav tm="0">
                                          <p:val>
                                            <p:strVal val="#ppt_x"/>
                                          </p:val>
                                        </p:tav>
                                        <p:tav tm="100000">
                                          <p:val>
                                            <p:strVal val="#ppt_x"/>
                                          </p:val>
                                        </p:tav>
                                      </p:tavLst>
                                    </p:anim>
                                    <p:anim calcmode="lin" valueType="num">
                                      <p:cBhvr additive="base">
                                        <p:cTn id="14" dur="500" fill="hold"/>
                                        <p:tgtEl>
                                          <p:spTgt spid="47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additive="base">
                                        <p:cTn id="25" dur="500" fill="hold"/>
                                        <p:tgtEl>
                                          <p:spTgt spid="46"/>
                                        </p:tgtEl>
                                        <p:attrNameLst>
                                          <p:attrName>ppt_x</p:attrName>
                                        </p:attrNameLst>
                                      </p:cBhvr>
                                      <p:tavLst>
                                        <p:tav tm="0">
                                          <p:val>
                                            <p:strVal val="#ppt_x"/>
                                          </p:val>
                                        </p:tav>
                                        <p:tav tm="100000">
                                          <p:val>
                                            <p:strVal val="#ppt_x"/>
                                          </p:val>
                                        </p:tav>
                                      </p:tavLst>
                                    </p:anim>
                                    <p:anim calcmode="lin" valueType="num">
                                      <p:cBhvr additive="base">
                                        <p:cTn id="2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68"/>
                                        </p:tgtEl>
                                        <p:attrNameLst>
                                          <p:attrName>style.visibility</p:attrName>
                                        </p:attrNameLst>
                                      </p:cBhvr>
                                      <p:to>
                                        <p:strVal val="visible"/>
                                      </p:to>
                                    </p:set>
                                    <p:anim calcmode="lin" valueType="num">
                                      <p:cBhvr additive="base">
                                        <p:cTn id="37" dur="500" fill="hold"/>
                                        <p:tgtEl>
                                          <p:spTgt spid="468"/>
                                        </p:tgtEl>
                                        <p:attrNameLst>
                                          <p:attrName>ppt_x</p:attrName>
                                        </p:attrNameLst>
                                      </p:cBhvr>
                                      <p:tavLst>
                                        <p:tav tm="0">
                                          <p:val>
                                            <p:strVal val="#ppt_x"/>
                                          </p:val>
                                        </p:tav>
                                        <p:tav tm="100000">
                                          <p:val>
                                            <p:strVal val="#ppt_x"/>
                                          </p:val>
                                        </p:tav>
                                      </p:tavLst>
                                    </p:anim>
                                    <p:anim calcmode="lin" valueType="num">
                                      <p:cBhvr additive="base">
                                        <p:cTn id="38" dur="500" fill="hold"/>
                                        <p:tgtEl>
                                          <p:spTgt spid="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4"/>
          <p:cNvSpPr/>
          <p:nvPr/>
        </p:nvSpPr>
        <p:spPr>
          <a:xfrm>
            <a:off x="4556200" y="1380913"/>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dk2"/>
                </a:solidFill>
                <a:latin typeface="Saira SemiCondensed Light"/>
                <a:ea typeface="Saira SemiCondensed Light"/>
                <a:cs typeface="Saira SemiCondensed Light"/>
                <a:sym typeface="Saira SemiCondensed Light"/>
              </a:rPr>
              <a:t>Place your screenshot here</a:t>
            </a:r>
            <a:endParaRPr sz="1000" dirty="0">
              <a:solidFill>
                <a:schemeClr val="dk2"/>
              </a:solidFill>
              <a:latin typeface="Saira SemiCondensed Light"/>
              <a:ea typeface="Saira SemiCondensed Light"/>
              <a:cs typeface="Saira SemiCondensed Light"/>
              <a:sym typeface="Saira SemiCondensed Light"/>
            </a:endParaRPr>
          </a:p>
        </p:txBody>
      </p:sp>
      <p:sp>
        <p:nvSpPr>
          <p:cNvPr id="629" name="Google Shape;629;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630" name="Google Shape;630;p34"/>
          <p:cNvGrpSpPr/>
          <p:nvPr/>
        </p:nvGrpSpPr>
        <p:grpSpPr>
          <a:xfrm>
            <a:off x="3491880" y="915566"/>
            <a:ext cx="5616624" cy="3456384"/>
            <a:chOff x="1177450" y="241631"/>
            <a:chExt cx="6173152" cy="3616776"/>
          </a:xfrm>
        </p:grpSpPr>
        <p:sp>
          <p:nvSpPr>
            <p:cNvPr id="631" name="Google Shape;631;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42875" dist="95250" dir="5400000" algn="bl" rotWithShape="0">
                <a:schemeClr val="lt1">
                  <a:alpha val="64999"/>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D0216">
                <a:alpha val="418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5" name="Google Shape;635;p34"/>
          <p:cNvSpPr txBox="1">
            <a:spLocks noGrp="1"/>
          </p:cNvSpPr>
          <p:nvPr>
            <p:ph type="body" idx="4294967295"/>
          </p:nvPr>
        </p:nvSpPr>
        <p:spPr>
          <a:xfrm>
            <a:off x="252056" y="862508"/>
            <a:ext cx="3436036" cy="972425"/>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a:p>
            <a:pPr marL="0" lvl="0" indent="0" algn="l" rtl="0">
              <a:spcBef>
                <a:spcPts val="0"/>
              </a:spcBef>
              <a:spcAft>
                <a:spcPts val="0"/>
              </a:spcAft>
              <a:buNone/>
            </a:pPr>
            <a:r>
              <a:rPr lang="en-IN" sz="3600" dirty="0">
                <a:solidFill>
                  <a:schemeClr val="accent1"/>
                </a:solidFill>
                <a:latin typeface="Bebas Neue"/>
                <a:ea typeface="Bebas Neue"/>
                <a:cs typeface="Bebas Neue"/>
                <a:sym typeface="Bebas Neue"/>
              </a:rPr>
              <a:t>Working on the front- end</a:t>
            </a:r>
          </a:p>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p:txBody>
      </p:sp>
      <p:sp>
        <p:nvSpPr>
          <p:cNvPr id="10" name="Google Shape;378;p14"/>
          <p:cNvSpPr txBox="1">
            <a:spLocks/>
          </p:cNvSpPr>
          <p:nvPr/>
        </p:nvSpPr>
        <p:spPr>
          <a:xfrm>
            <a:off x="272480" y="123478"/>
            <a:ext cx="8892480" cy="5970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r>
              <a:rPr lang="en-IN" sz="3600" dirty="0"/>
              <a:t>Work Done so far</a:t>
            </a:r>
            <a:endParaRPr lang="en-IN" sz="3600" dirty="0">
              <a:solidFill>
                <a:schemeClr val="accent1"/>
              </a:solidFill>
            </a:endParaRPr>
          </a:p>
        </p:txBody>
      </p:sp>
      <p:sp>
        <p:nvSpPr>
          <p:cNvPr id="2" name="TextBox 1"/>
          <p:cNvSpPr txBox="1"/>
          <p:nvPr/>
        </p:nvSpPr>
        <p:spPr>
          <a:xfrm>
            <a:off x="252056" y="2034223"/>
            <a:ext cx="3650358" cy="1384995"/>
          </a:xfrm>
          <a:prstGeom prst="rect">
            <a:avLst/>
          </a:prstGeom>
          <a:noFill/>
        </p:spPr>
        <p:txBody>
          <a:bodyPr wrap="none" rtlCol="0">
            <a:spAutoFit/>
          </a:bodyPr>
          <a:lstStyle/>
          <a:p>
            <a:r>
              <a:rPr lang="en-US" dirty="0">
                <a:solidFill>
                  <a:schemeClr val="tx1"/>
                </a:solidFill>
                <a:latin typeface="Saira SemiCondensed Light" charset="0"/>
              </a:rPr>
              <a:t>We are currently working on the front end </a:t>
            </a:r>
          </a:p>
          <a:p>
            <a:r>
              <a:rPr lang="en-US" dirty="0">
                <a:solidFill>
                  <a:schemeClr val="tx1"/>
                </a:solidFill>
                <a:latin typeface="Saira SemiCondensed Light" charset="0"/>
              </a:rPr>
              <a:t>part of the website and as soon as the front end</a:t>
            </a:r>
          </a:p>
          <a:p>
            <a:r>
              <a:rPr lang="en-US" dirty="0">
                <a:solidFill>
                  <a:schemeClr val="tx1"/>
                </a:solidFill>
                <a:latin typeface="Saira SemiCondensed Light" charset="0"/>
              </a:rPr>
              <a:t>completes we will move to the backend of the </a:t>
            </a:r>
          </a:p>
          <a:p>
            <a:r>
              <a:rPr lang="en-US" dirty="0">
                <a:solidFill>
                  <a:schemeClr val="tx1"/>
                </a:solidFill>
                <a:latin typeface="Saira SemiCondensed Light" charset="0"/>
              </a:rPr>
              <a:t>project i.e. connecting it to firebase and working</a:t>
            </a:r>
          </a:p>
          <a:p>
            <a:r>
              <a:rPr lang="en-US" dirty="0">
                <a:solidFill>
                  <a:schemeClr val="tx1"/>
                </a:solidFill>
                <a:latin typeface="Saira SemiCondensed Light" charset="0"/>
              </a:rPr>
              <a:t>on creating database schema for the project. </a:t>
            </a:r>
          </a:p>
          <a:p>
            <a:endParaRPr lang="en-IN" dirty="0">
              <a:solidFill>
                <a:schemeClr val="tx1"/>
              </a:solidFill>
              <a:latin typeface="Saira SemiCondensed Light" charset="0"/>
            </a:endParaRPr>
          </a:p>
        </p:txBody>
      </p:sp>
      <p:pic>
        <p:nvPicPr>
          <p:cNvPr id="4" name="Picture 3">
            <a:extLst>
              <a:ext uri="{FF2B5EF4-FFF2-40B4-BE49-F238E27FC236}">
                <a16:creationId xmlns:a16="http://schemas.microsoft.com/office/drawing/2014/main" id="{B3CC027E-CE65-40C6-BEB2-628AEA3D95B4}"/>
              </a:ext>
            </a:extLst>
          </p:cNvPr>
          <p:cNvPicPr>
            <a:picLocks noChangeAspect="1"/>
          </p:cNvPicPr>
          <p:nvPr/>
        </p:nvPicPr>
        <p:blipFill>
          <a:blip r:embed="rId3"/>
          <a:stretch>
            <a:fillRect/>
          </a:stretch>
        </p:blipFill>
        <p:spPr>
          <a:xfrm>
            <a:off x="4134969" y="1124232"/>
            <a:ext cx="4325463" cy="2889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4"/>
          <p:cNvSpPr/>
          <p:nvPr/>
        </p:nvSpPr>
        <p:spPr>
          <a:xfrm>
            <a:off x="4556200" y="1380913"/>
            <a:ext cx="3532500" cy="224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dk2"/>
                </a:solidFill>
                <a:latin typeface="Saira SemiCondensed Light"/>
                <a:ea typeface="Saira SemiCondensed Light"/>
                <a:cs typeface="Saira SemiCondensed Light"/>
                <a:sym typeface="Saira SemiCondensed Light"/>
              </a:rPr>
              <a:t>Place your screenshot here</a:t>
            </a:r>
            <a:endParaRPr sz="1000" dirty="0">
              <a:solidFill>
                <a:schemeClr val="dk2"/>
              </a:solidFill>
              <a:latin typeface="Saira SemiCondensed Light"/>
              <a:ea typeface="Saira SemiCondensed Light"/>
              <a:cs typeface="Saira SemiCondensed Light"/>
              <a:sym typeface="Saira SemiCondensed Light"/>
            </a:endParaRPr>
          </a:p>
        </p:txBody>
      </p:sp>
      <p:sp>
        <p:nvSpPr>
          <p:cNvPr id="629" name="Google Shape;629;p3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630" name="Google Shape;630;p34"/>
          <p:cNvGrpSpPr/>
          <p:nvPr/>
        </p:nvGrpSpPr>
        <p:grpSpPr>
          <a:xfrm>
            <a:off x="3491880" y="915566"/>
            <a:ext cx="5616624" cy="3456384"/>
            <a:chOff x="1177450" y="241631"/>
            <a:chExt cx="6173152" cy="3616776"/>
          </a:xfrm>
        </p:grpSpPr>
        <p:sp>
          <p:nvSpPr>
            <p:cNvPr id="631" name="Google Shape;631;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a:noFill/>
            </a:ln>
            <a:effectLst>
              <a:outerShdw blurRad="142875" dist="95250" dir="5400000" algn="bl" rotWithShape="0">
                <a:schemeClr val="lt1">
                  <a:alpha val="64999"/>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1D0216">
                <a:alpha val="4189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35" name="Google Shape;635;p34"/>
          <p:cNvSpPr txBox="1">
            <a:spLocks noGrp="1"/>
          </p:cNvSpPr>
          <p:nvPr>
            <p:ph type="body" idx="4294967295"/>
          </p:nvPr>
        </p:nvSpPr>
        <p:spPr>
          <a:xfrm>
            <a:off x="252056" y="862508"/>
            <a:ext cx="3436036" cy="972425"/>
          </a:xfrm>
          <a:prstGeom prst="rect">
            <a:avLst/>
          </a:prstGeom>
        </p:spPr>
        <p:txBody>
          <a:bodyPr spcFirstLastPara="1" wrap="square" lIns="0" tIns="0" rIns="0" bIns="0" anchor="ctr" anchorCtr="0">
            <a:noAutofit/>
          </a:bodyPr>
          <a:lstStyle/>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a:p>
            <a:pPr marL="0" lvl="0" indent="0" algn="l" rtl="0">
              <a:spcBef>
                <a:spcPts val="0"/>
              </a:spcBef>
              <a:spcAft>
                <a:spcPts val="0"/>
              </a:spcAft>
              <a:buNone/>
            </a:pPr>
            <a:r>
              <a:rPr lang="en-IN" sz="3600" dirty="0">
                <a:solidFill>
                  <a:schemeClr val="accent1"/>
                </a:solidFill>
                <a:latin typeface="Bebas Neue"/>
                <a:ea typeface="Bebas Neue"/>
                <a:cs typeface="Bebas Neue"/>
                <a:sym typeface="Bebas Neue"/>
              </a:rPr>
              <a:t>Working on the back- end</a:t>
            </a:r>
          </a:p>
          <a:p>
            <a:pPr marL="0" lvl="0" indent="0" algn="l" rtl="0">
              <a:spcBef>
                <a:spcPts val="0"/>
              </a:spcBef>
              <a:spcAft>
                <a:spcPts val="0"/>
              </a:spcAft>
              <a:buNone/>
            </a:pPr>
            <a:endParaRPr lang="en-IN" sz="3600" dirty="0">
              <a:solidFill>
                <a:schemeClr val="accent1"/>
              </a:solidFill>
              <a:latin typeface="Bebas Neue"/>
              <a:ea typeface="Bebas Neue"/>
              <a:cs typeface="Bebas Neue"/>
              <a:sym typeface="Bebas Neue"/>
            </a:endParaRPr>
          </a:p>
        </p:txBody>
      </p:sp>
      <p:sp>
        <p:nvSpPr>
          <p:cNvPr id="10" name="Google Shape;378;p14"/>
          <p:cNvSpPr txBox="1">
            <a:spLocks/>
          </p:cNvSpPr>
          <p:nvPr/>
        </p:nvSpPr>
        <p:spPr>
          <a:xfrm>
            <a:off x="272480" y="123478"/>
            <a:ext cx="8892480" cy="59709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1pPr>
            <a:lvl2pPr marR="0" lvl="1"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2pPr>
            <a:lvl3pPr marR="0" lvl="2"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3pPr>
            <a:lvl4pPr marR="0" lvl="3"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4pPr>
            <a:lvl5pPr marR="0" lvl="4"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5pPr>
            <a:lvl6pPr marR="0" lvl="5"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6pPr>
            <a:lvl7pPr marR="0" lvl="6"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7pPr>
            <a:lvl8pPr marR="0" lvl="7"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8pPr>
            <a:lvl9pPr marR="0" lvl="8" algn="l" rtl="0">
              <a:lnSpc>
                <a:spcPct val="90000"/>
              </a:lnSpc>
              <a:spcBef>
                <a:spcPts val="0"/>
              </a:spcBef>
              <a:spcAft>
                <a:spcPts val="0"/>
              </a:spcAft>
              <a:buClr>
                <a:schemeClr val="dk1"/>
              </a:buClr>
              <a:buSzPts val="4200"/>
              <a:buFont typeface="Bebas Neue"/>
              <a:buNone/>
              <a:defRPr sz="4200" b="0" i="0" u="none" strike="noStrike" cap="none">
                <a:solidFill>
                  <a:schemeClr val="dk1"/>
                </a:solidFill>
                <a:latin typeface="Bebas Neue"/>
                <a:ea typeface="Bebas Neue"/>
                <a:cs typeface="Bebas Neue"/>
                <a:sym typeface="Bebas Neue"/>
              </a:defRPr>
            </a:lvl9pPr>
          </a:lstStyle>
          <a:p>
            <a:r>
              <a:rPr lang="en-IN" sz="3600" dirty="0"/>
              <a:t>Work in future</a:t>
            </a:r>
            <a:endParaRPr lang="en-IN" sz="3600" dirty="0">
              <a:solidFill>
                <a:schemeClr val="accent1"/>
              </a:solidFill>
            </a:endParaRPr>
          </a:p>
        </p:txBody>
      </p:sp>
      <p:sp>
        <p:nvSpPr>
          <p:cNvPr id="2" name="TextBox 1"/>
          <p:cNvSpPr txBox="1"/>
          <p:nvPr/>
        </p:nvSpPr>
        <p:spPr>
          <a:xfrm>
            <a:off x="252056" y="2034223"/>
            <a:ext cx="3511181" cy="1169551"/>
          </a:xfrm>
          <a:prstGeom prst="rect">
            <a:avLst/>
          </a:prstGeom>
          <a:noFill/>
        </p:spPr>
        <p:txBody>
          <a:bodyPr wrap="square" rtlCol="0">
            <a:spAutoFit/>
          </a:bodyPr>
          <a:lstStyle/>
          <a:p>
            <a:r>
              <a:rPr lang="en-US" dirty="0">
                <a:solidFill>
                  <a:schemeClr val="tx1"/>
                </a:solidFill>
                <a:latin typeface="Saira SemiCondensed Light" charset="0"/>
              </a:rPr>
              <a:t>We will be connecting the website to the backend using firebase. All the functionality that has been discussed in previous slides will be added to the later stage</a:t>
            </a:r>
          </a:p>
          <a:p>
            <a:endParaRPr lang="en-IN" dirty="0">
              <a:solidFill>
                <a:schemeClr val="tx1"/>
              </a:solidFill>
              <a:latin typeface="Saira SemiCondensed Light" charset="0"/>
            </a:endParaRPr>
          </a:p>
        </p:txBody>
      </p:sp>
      <p:pic>
        <p:nvPicPr>
          <p:cNvPr id="3" name="Picture 2">
            <a:extLst>
              <a:ext uri="{FF2B5EF4-FFF2-40B4-BE49-F238E27FC236}">
                <a16:creationId xmlns:a16="http://schemas.microsoft.com/office/drawing/2014/main" id="{34801A89-8A72-4561-9D7B-02876C2B5CBA}"/>
              </a:ext>
            </a:extLst>
          </p:cNvPr>
          <p:cNvPicPr>
            <a:picLocks noChangeAspect="1"/>
          </p:cNvPicPr>
          <p:nvPr/>
        </p:nvPicPr>
        <p:blipFill>
          <a:blip r:embed="rId3"/>
          <a:stretch>
            <a:fillRect/>
          </a:stretch>
        </p:blipFill>
        <p:spPr>
          <a:xfrm>
            <a:off x="4147407" y="1131496"/>
            <a:ext cx="4313026" cy="2881736"/>
          </a:xfrm>
          <a:prstGeom prst="rect">
            <a:avLst/>
          </a:prstGeom>
        </p:spPr>
      </p:pic>
    </p:spTree>
    <p:extLst>
      <p:ext uri="{BB962C8B-B14F-4D97-AF65-F5344CB8AC3E}">
        <p14:creationId xmlns:p14="http://schemas.microsoft.com/office/powerpoint/2010/main" val="302349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6"/>
          <p:cNvSpPr txBox="1">
            <a:spLocks noGrp="1"/>
          </p:cNvSpPr>
          <p:nvPr>
            <p:ph type="title"/>
          </p:nvPr>
        </p:nvSpPr>
        <p:spPr>
          <a:xfrm>
            <a:off x="467544" y="483518"/>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REFERENCES </a:t>
            </a:r>
            <a:endParaRPr dirty="0"/>
          </a:p>
        </p:txBody>
      </p:sp>
      <p:sp>
        <p:nvSpPr>
          <p:cNvPr id="649" name="Google Shape;649;p36"/>
          <p:cNvSpPr txBox="1">
            <a:spLocks noGrp="1"/>
          </p:cNvSpPr>
          <p:nvPr>
            <p:ph type="body" idx="1"/>
          </p:nvPr>
        </p:nvSpPr>
        <p:spPr>
          <a:xfrm>
            <a:off x="395536" y="1275606"/>
            <a:ext cx="8280920" cy="3456384"/>
          </a:xfrm>
          <a:prstGeom prst="rect">
            <a:avLst/>
          </a:prstGeom>
        </p:spPr>
        <p:txBody>
          <a:bodyPr spcFirstLastPara="1" wrap="square" lIns="0" tIns="0" rIns="0" bIns="0" anchor="t" anchorCtr="0">
            <a:noAutofit/>
          </a:bodyPr>
          <a:lstStyle/>
          <a:p>
            <a:pPr marL="76200" indent="0">
              <a:buNone/>
            </a:pPr>
            <a:r>
              <a:rPr lang="en-US" sz="1400" b="1" dirty="0">
                <a:solidFill>
                  <a:schemeClr val="tx1"/>
                </a:solidFill>
                <a:latin typeface="Saira SemiCondensed Light" charset="0"/>
              </a:rPr>
              <a:t>[1]	</a:t>
            </a:r>
            <a:r>
              <a:rPr lang="sv-SE" sz="1400" b="1" dirty="0">
                <a:solidFill>
                  <a:schemeClr val="tx1"/>
                </a:solidFill>
                <a:latin typeface="Saira SemiCondensed Light" charset="0"/>
              </a:rPr>
              <a:t>Singh H S.,  Singh U. </a:t>
            </a:r>
            <a:r>
              <a:rPr lang="en-US" sz="1400" b="1" dirty="0">
                <a:solidFill>
                  <a:schemeClr val="tx1"/>
                </a:solidFill>
                <a:latin typeface="Saira SemiCondensed Light" charset="0"/>
              </a:rPr>
              <a:t>“Study on Google Firebase for Website  Development (The real time 	database)” International Journal of Engineering Technology Science and Research, Volume 4, Issue 3 	March 2017</a:t>
            </a:r>
          </a:p>
          <a:p>
            <a:pPr marL="76200" indent="0">
              <a:buNone/>
            </a:pPr>
            <a:endParaRPr lang="en-US" sz="1400" b="1" dirty="0">
              <a:solidFill>
                <a:schemeClr val="tx1"/>
              </a:solidFill>
              <a:latin typeface="Saira SemiCondensed Light" charset="0"/>
            </a:endParaRPr>
          </a:p>
          <a:p>
            <a:pPr marL="76200" indent="0">
              <a:buNone/>
            </a:pPr>
            <a:r>
              <a:rPr lang="en-US" sz="1400" b="1" dirty="0">
                <a:solidFill>
                  <a:schemeClr val="tx1"/>
                </a:solidFill>
                <a:latin typeface="Saira SemiCondensed Light" charset="0"/>
              </a:rPr>
              <a:t>[2]	</a:t>
            </a:r>
            <a:r>
              <a:rPr lang="en-US" sz="1400" b="1" dirty="0" err="1">
                <a:solidFill>
                  <a:schemeClr val="tx1"/>
                </a:solidFill>
                <a:latin typeface="Saira SemiCondensed Light" charset="0"/>
              </a:rPr>
              <a:t>Khawas</a:t>
            </a:r>
            <a:r>
              <a:rPr lang="en-US" sz="1400" b="1" dirty="0">
                <a:solidFill>
                  <a:schemeClr val="tx1"/>
                </a:solidFill>
                <a:latin typeface="Saira SemiCondensed Light" charset="0"/>
              </a:rPr>
              <a:t> C. , Shah P. “Application of Firebase in Android App Development-A Study” International 	Journal of Computer Applications  Volume 179(46):, June  2018</a:t>
            </a:r>
          </a:p>
          <a:p>
            <a:pPr marL="76200" indent="0">
              <a:buNone/>
            </a:pPr>
            <a:endParaRPr lang="en-US" sz="1400" b="1" dirty="0">
              <a:solidFill>
                <a:schemeClr val="tx1"/>
              </a:solidFill>
              <a:latin typeface="Saira SemiCondensed Light" charset="0"/>
            </a:endParaRPr>
          </a:p>
          <a:p>
            <a:pPr marL="76200" indent="0">
              <a:buNone/>
            </a:pPr>
            <a:r>
              <a:rPr lang="en-US" sz="1400" b="1" dirty="0">
                <a:solidFill>
                  <a:schemeClr val="tx1"/>
                </a:solidFill>
                <a:latin typeface="Saira SemiCondensed Light" charset="0"/>
              </a:rPr>
              <a:t>[3] 	</a:t>
            </a:r>
            <a:r>
              <a:rPr lang="en-US" sz="1400" b="1" dirty="0" err="1">
                <a:solidFill>
                  <a:schemeClr val="tx1"/>
                </a:solidFill>
                <a:latin typeface="Saira SemiCondensed Light" charset="0"/>
              </a:rPr>
              <a:t>Yeshwin</a:t>
            </a:r>
            <a:r>
              <a:rPr lang="en-US" sz="1400" b="1" dirty="0">
                <a:solidFill>
                  <a:schemeClr val="tx1"/>
                </a:solidFill>
                <a:latin typeface="Saira SemiCondensed Light" charset="0"/>
              </a:rPr>
              <a:t> A.,  Sahoo A. ,  </a:t>
            </a:r>
            <a:r>
              <a:rPr lang="en-US" sz="1400" b="1" dirty="0" err="1">
                <a:solidFill>
                  <a:schemeClr val="tx1"/>
                </a:solidFill>
                <a:latin typeface="Saira SemiCondensed Light" charset="0"/>
              </a:rPr>
              <a:t>Shoby</a:t>
            </a:r>
            <a:r>
              <a:rPr lang="en-US" sz="1400" b="1" dirty="0">
                <a:solidFill>
                  <a:schemeClr val="tx1"/>
                </a:solidFill>
                <a:latin typeface="Saira SemiCondensed Light" charset="0"/>
              </a:rPr>
              <a:t> P.  “A Research Paper on a Pet-Friendly Application using 	Flutter and 	Firebase” International Journal for Research in Applied Science &amp; Engineering Technology (IJRASET</a:t>
            </a:r>
          </a:p>
          <a:p>
            <a:pPr marL="76200" indent="0">
              <a:buNone/>
            </a:pPr>
            <a:r>
              <a:rPr lang="en-US" sz="1400" b="1" dirty="0">
                <a:solidFill>
                  <a:schemeClr val="tx1"/>
                </a:solidFill>
                <a:latin typeface="Saira SemiCondensed Light" charset="0"/>
              </a:rPr>
              <a:t>	)Volume 8 Issue XII Dec 2020</a:t>
            </a:r>
          </a:p>
          <a:p>
            <a:pPr marL="76200" indent="0">
              <a:buNone/>
            </a:pPr>
            <a:endParaRPr lang="en-US" sz="1400" b="1" dirty="0">
              <a:solidFill>
                <a:schemeClr val="tx1"/>
              </a:solidFill>
              <a:latin typeface="Saira SemiCondensed Light" charset="0"/>
            </a:endParaRPr>
          </a:p>
          <a:p>
            <a:pPr marL="76200" indent="0">
              <a:buNone/>
            </a:pPr>
            <a:r>
              <a:rPr lang="en-US" sz="1400" b="1" dirty="0">
                <a:solidFill>
                  <a:schemeClr val="tx1"/>
                </a:solidFill>
                <a:latin typeface="Saira SemiCondensed Light" charset="0"/>
              </a:rPr>
              <a:t>[4]	B. </a:t>
            </a:r>
            <a:r>
              <a:rPr lang="en-US" sz="1400" b="1" dirty="0" err="1">
                <a:solidFill>
                  <a:schemeClr val="tx1"/>
                </a:solidFill>
                <a:latin typeface="Saira SemiCondensed Light" charset="0"/>
              </a:rPr>
              <a:t>Traversy</a:t>
            </a:r>
            <a:r>
              <a:rPr lang="en-US" sz="1400" b="1" dirty="0">
                <a:solidFill>
                  <a:schemeClr val="tx1"/>
                </a:solidFill>
                <a:latin typeface="Saira SemiCondensed Light" charset="0"/>
              </a:rPr>
              <a:t>, “React JS Crash Course 2021” Jan 2021.  [YouTube]</a:t>
            </a:r>
          </a:p>
          <a:p>
            <a:pPr marL="76200" indent="0">
              <a:buNone/>
            </a:pPr>
            <a:endParaRPr lang="en-US" sz="1400" b="1" dirty="0">
              <a:solidFill>
                <a:schemeClr val="tx1"/>
              </a:solidFill>
              <a:latin typeface="Saira SemiCondensed Light" charset="0"/>
            </a:endParaRPr>
          </a:p>
          <a:p>
            <a:pPr marL="76200" indent="0">
              <a:buNone/>
            </a:pPr>
            <a:r>
              <a:rPr lang="en-US" sz="1400" b="1" dirty="0">
                <a:solidFill>
                  <a:schemeClr val="tx1"/>
                </a:solidFill>
                <a:latin typeface="Saira SemiCondensed Light" charset="0"/>
              </a:rPr>
              <a:t>[5]	V. Singh “Introduction to Firebase” Medium.com Dec 2018 [Medium.com]</a:t>
            </a:r>
          </a:p>
          <a:p>
            <a:pPr marL="76200" indent="0">
              <a:buNone/>
            </a:pPr>
            <a:endParaRPr lang="en-US" sz="1800" b="1" dirty="0">
              <a:solidFill>
                <a:schemeClr val="tx1"/>
              </a:solidFill>
              <a:latin typeface="Saira SemiCondensed Light" charset="0"/>
            </a:endParaRPr>
          </a:p>
          <a:p>
            <a:pPr marL="76200" indent="0">
              <a:buNone/>
            </a:pPr>
            <a:r>
              <a:rPr lang="en-US" sz="1400" b="1" dirty="0">
                <a:solidFill>
                  <a:schemeClr val="tx1"/>
                </a:solidFill>
                <a:latin typeface="Saira SemiCondensed Light" charset="0"/>
              </a:rPr>
              <a:t>[6] </a:t>
            </a:r>
            <a:r>
              <a:rPr lang="en-US" sz="1800" b="1" dirty="0">
                <a:solidFill>
                  <a:schemeClr val="tx1"/>
                </a:solidFill>
                <a:latin typeface="Saira SemiCondensed Light" charset="0"/>
              </a:rPr>
              <a:t>	</a:t>
            </a:r>
            <a:r>
              <a:rPr lang="en-US" sz="1400" b="1" dirty="0">
                <a:solidFill>
                  <a:schemeClr val="tx1"/>
                </a:solidFill>
                <a:latin typeface="Saira SemiCondensed Light" charset="0"/>
              </a:rPr>
              <a:t>Firebase Documentation (https://firebase.google.com/docs)</a:t>
            </a:r>
          </a:p>
          <a:p>
            <a:pPr marL="76200" indent="0">
              <a:buNone/>
            </a:pPr>
            <a:endParaRPr lang="en-US" sz="1800" b="1" dirty="0">
              <a:solidFill>
                <a:schemeClr val="tx1"/>
              </a:solidFill>
              <a:latin typeface="Saira SemiCondensed Light" charset="0"/>
            </a:endParaRPr>
          </a:p>
        </p:txBody>
      </p:sp>
      <p:sp>
        <p:nvSpPr>
          <p:cNvPr id="650" name="Google Shape;650;p36"/>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Dardanius template">
  <a:themeElements>
    <a:clrScheme name="Custom 347">
      <a:dk1>
        <a:srgbClr val="FFFFFF"/>
      </a:dk1>
      <a:lt1>
        <a:srgbClr val="1D0216"/>
      </a:lt1>
      <a:dk2>
        <a:srgbClr val="A58CA2"/>
      </a:dk2>
      <a:lt2>
        <a:srgbClr val="5C2C4F"/>
      </a:lt2>
      <a:accent1>
        <a:srgbClr val="B64B7F"/>
      </a:accent1>
      <a:accent2>
        <a:srgbClr val="881882"/>
      </a:accent2>
      <a:accent3>
        <a:srgbClr val="705FA0"/>
      </a:accent3>
      <a:accent4>
        <a:srgbClr val="E6AE39"/>
      </a:accent4>
      <a:accent5>
        <a:srgbClr val="591341"/>
      </a:accent5>
      <a:accent6>
        <a:srgbClr val="1D0216"/>
      </a:accent6>
      <a:hlink>
        <a:srgbClr val="F8BEF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TotalTime>
  <Words>1350</Words>
  <Application>Microsoft Office PowerPoint</Application>
  <PresentationFormat>On-screen Show (16:9)</PresentationFormat>
  <Paragraphs>98</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Bebas Neue</vt:lpstr>
      <vt:lpstr>Saira SemiCondensed Light</vt:lpstr>
      <vt:lpstr>Arial</vt:lpstr>
      <vt:lpstr>Saira Semi Condensed</vt:lpstr>
      <vt:lpstr>Courier New</vt:lpstr>
      <vt:lpstr>Calibri</vt:lpstr>
      <vt:lpstr>Dardanius template</vt:lpstr>
      <vt:lpstr>SOCIAL MEDIA WEBSITE  for college students using REACT.JS/ FIREBASE</vt:lpstr>
      <vt:lpstr>OBJECTIVE</vt:lpstr>
      <vt:lpstr>OBJECTIVE</vt:lpstr>
      <vt:lpstr>Chapter 1.2: Brief Intro of all the API’s and components used (description)</vt:lpstr>
      <vt:lpstr>PowerPoint Presentation</vt:lpstr>
      <vt:lpstr>PowerPoint Presentation</vt:lpstr>
      <vt:lpstr>PowerPoint Presentation</vt:lpstr>
      <vt:lpstr>PowerPoint Presentation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Ayush Karn</dc:creator>
  <cp:lastModifiedBy>sonu kushwaha</cp:lastModifiedBy>
  <cp:revision>76</cp:revision>
  <dcterms:modified xsi:type="dcterms:W3CDTF">2021-10-11T05:55:25Z</dcterms:modified>
</cp:coreProperties>
</file>