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430" r:id="rId5"/>
    <p:sldId id="417" r:id="rId6"/>
    <p:sldId id="418" r:id="rId7"/>
    <p:sldId id="433" r:id="rId8"/>
    <p:sldId id="385" r:id="rId9"/>
    <p:sldId id="422" r:id="rId10"/>
    <p:sldId id="388" r:id="rId11"/>
    <p:sldId id="419" r:id="rId12"/>
    <p:sldId id="387" r:id="rId13"/>
    <p:sldId id="420" r:id="rId14"/>
    <p:sldId id="421" r:id="rId15"/>
    <p:sldId id="423" r:id="rId16"/>
    <p:sldId id="424" r:id="rId17"/>
    <p:sldId id="425" r:id="rId18"/>
    <p:sldId id="426" r:id="rId19"/>
    <p:sldId id="390" r:id="rId20"/>
    <p:sldId id="391" r:id="rId21"/>
    <p:sldId id="392" r:id="rId22"/>
    <p:sldId id="393" r:id="rId23"/>
    <p:sldId id="260" r:id="rId24"/>
    <p:sldId id="427" r:id="rId25"/>
    <p:sldId id="398" r:id="rId26"/>
    <p:sldId id="397" r:id="rId27"/>
    <p:sldId id="399" r:id="rId28"/>
    <p:sldId id="428" r:id="rId29"/>
    <p:sldId id="429" r:id="rId30"/>
    <p:sldId id="402" r:id="rId31"/>
    <p:sldId id="403" r:id="rId32"/>
    <p:sldId id="404" r:id="rId33"/>
    <p:sldId id="405" r:id="rId34"/>
    <p:sldId id="401" r:id="rId35"/>
    <p:sldId id="407" r:id="rId36"/>
    <p:sldId id="263" r:id="rId37"/>
    <p:sldId id="408" r:id="rId38"/>
    <p:sldId id="409" r:id="rId39"/>
    <p:sldId id="411" r:id="rId40"/>
    <p:sldId id="264" r:id="rId41"/>
    <p:sldId id="431" r:id="rId42"/>
    <p:sldId id="265" r:id="rId43"/>
    <p:sldId id="412" r:id="rId44"/>
    <p:sldId id="413" r:id="rId45"/>
    <p:sldId id="266" r:id="rId46"/>
    <p:sldId id="267" r:id="rId47"/>
    <p:sldId id="414" r:id="rId48"/>
    <p:sldId id="415" r:id="rId49"/>
    <p:sldId id="43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418D2-D2FD-B864-7AAF-D759EE207706}" v="1" dt="2025-06-05T07:03:37.263"/>
    <p1510:client id="{2E7829A2-EC74-68B1-5575-F47EC90C5606}" v="3" dt="2025-06-04T15:19:46.105"/>
    <p1510:client id="{7C19F55D-788E-A400-5159-EA87565F59D1}" v="1" dt="2025-06-04T21:11:46.6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Kumar" userId="S::aryan.23b0101129@abes.ac.in::6c732c29-358d-400e-9eb6-fd737e420ec1" providerId="AD" clId="Web-{DD472957-C207-3D3C-A327-D9DAA3D67117}"/>
    <pc:docChg chg="addSld">
      <pc:chgData name="Aryan Kumar" userId="S::aryan.23b0101129@abes.ac.in::6c732c29-358d-400e-9eb6-fd737e420ec1" providerId="AD" clId="Web-{DD472957-C207-3D3C-A327-D9DAA3D67117}" dt="2025-06-02T14:20:09.511" v="0"/>
      <pc:docMkLst>
        <pc:docMk/>
      </pc:docMkLst>
      <pc:sldChg chg="new">
        <pc:chgData name="Aryan Kumar" userId="S::aryan.23b0101129@abes.ac.in::6c732c29-358d-400e-9eb6-fd737e420ec1" providerId="AD" clId="Web-{DD472957-C207-3D3C-A327-D9DAA3D67117}" dt="2025-06-02T14:20:09.511" v="0"/>
        <pc:sldMkLst>
          <pc:docMk/>
          <pc:sldMk cId="2007767022" sldId="432"/>
        </pc:sldMkLst>
      </pc:sldChg>
    </pc:docChg>
  </pc:docChgLst>
  <pc:docChgLst>
    <pc:chgData name="Kratisha Tandon" userId="S::kratisha.23b0101293@abes.ac.in::05df7235-95d5-4442-b2f7-129a9770170c" providerId="AD" clId="Web-{7C19F55D-788E-A400-5159-EA87565F59D1}"/>
    <pc:docChg chg="addSld">
      <pc:chgData name="Kratisha Tandon" userId="S::kratisha.23b0101293@abes.ac.in::05df7235-95d5-4442-b2f7-129a9770170c" providerId="AD" clId="Web-{7C19F55D-788E-A400-5159-EA87565F59D1}" dt="2025-06-04T21:11:46.602" v="0"/>
      <pc:docMkLst>
        <pc:docMk/>
      </pc:docMkLst>
      <pc:sldChg chg="new">
        <pc:chgData name="Kratisha Tandon" userId="S::kratisha.23b0101293@abes.ac.in::05df7235-95d5-4442-b2f7-129a9770170c" providerId="AD" clId="Web-{7C19F55D-788E-A400-5159-EA87565F59D1}" dt="2025-06-04T21:11:46.602" v="0"/>
        <pc:sldMkLst>
          <pc:docMk/>
          <pc:sldMk cId="154691686" sldId="433"/>
        </pc:sldMkLst>
      </pc:sldChg>
    </pc:docChg>
  </pc:docChgLst>
  <pc:docChgLst>
    <pc:chgData name="Arun Kumar" userId="S::arun.23b0101157@abes.ac.in::e75200c5-ab78-458e-95cb-e6722da5ae23" providerId="AD" clId="Web-{2E7829A2-EC74-68B1-5575-F47EC90C5606}"/>
    <pc:docChg chg="modSld">
      <pc:chgData name="Arun Kumar" userId="S::arun.23b0101157@abes.ac.in::e75200c5-ab78-458e-95cb-e6722da5ae23" providerId="AD" clId="Web-{2E7829A2-EC74-68B1-5575-F47EC90C5606}" dt="2025-06-04T15:19:46.105" v="2"/>
      <pc:docMkLst>
        <pc:docMk/>
      </pc:docMkLst>
      <pc:sldChg chg="mod modShow">
        <pc:chgData name="Arun Kumar" userId="S::arun.23b0101157@abes.ac.in::e75200c5-ab78-458e-95cb-e6722da5ae23" providerId="AD" clId="Web-{2E7829A2-EC74-68B1-5575-F47EC90C5606}" dt="2025-06-04T15:19:46.105" v="2"/>
        <pc:sldMkLst>
          <pc:docMk/>
          <pc:sldMk cId="4053958337" sldId="418"/>
        </pc:sldMkLst>
      </pc:sldChg>
    </pc:docChg>
  </pc:docChgLst>
  <pc:docChgLst>
    <pc:chgData name="Ankur Kumar" userId="S::ankur.23b0101219@abes.ac.in::5c7e029f-9a2f-4d72-9178-5f3dd60b0d6b" providerId="AD" clId="Web-{6364C4D3-E5FD-F9F6-2E6B-073137970EC8}"/>
    <pc:docChg chg="addSld delSld">
      <pc:chgData name="Ankur Kumar" userId="S::ankur.23b0101219@abes.ac.in::5c7e029f-9a2f-4d72-9178-5f3dd60b0d6b" providerId="AD" clId="Web-{6364C4D3-E5FD-F9F6-2E6B-073137970EC8}" dt="2025-06-02T17:27:48.958" v="1"/>
      <pc:docMkLst>
        <pc:docMk/>
      </pc:docMkLst>
      <pc:sldChg chg="new del">
        <pc:chgData name="Ankur Kumar" userId="S::ankur.23b0101219@abes.ac.in::5c7e029f-9a2f-4d72-9178-5f3dd60b0d6b" providerId="AD" clId="Web-{6364C4D3-E5FD-F9F6-2E6B-073137970EC8}" dt="2025-06-02T17:27:48.958" v="1"/>
        <pc:sldMkLst>
          <pc:docMk/>
          <pc:sldMk cId="720954290" sldId="433"/>
        </pc:sldMkLst>
      </pc:sldChg>
    </pc:docChg>
  </pc:docChgLst>
  <pc:docChgLst>
    <pc:chgData name="Armaan Verma" userId="S::armaan.23b0101046@abes.ac.in::f628480a-0688-42e2-abbb-c6ef08ac7301" providerId="AD" clId="Web-{C69ED72B-45E5-DD21-F884-C67BF5F613A2}"/>
    <pc:docChg chg="modSld">
      <pc:chgData name="Armaan Verma" userId="S::armaan.23b0101046@abes.ac.in::f628480a-0688-42e2-abbb-c6ef08ac7301" providerId="AD" clId="Web-{C69ED72B-45E5-DD21-F884-C67BF5F613A2}" dt="2025-06-02T23:36:25.417" v="0" actId="1076"/>
      <pc:docMkLst>
        <pc:docMk/>
      </pc:docMkLst>
      <pc:sldChg chg="modSp">
        <pc:chgData name="Armaan Verma" userId="S::armaan.23b0101046@abes.ac.in::f628480a-0688-42e2-abbb-c6ef08ac7301" providerId="AD" clId="Web-{C69ED72B-45E5-DD21-F884-C67BF5F613A2}" dt="2025-06-02T23:36:25.417" v="0" actId="1076"/>
        <pc:sldMkLst>
          <pc:docMk/>
          <pc:sldMk cId="4109128952" sldId="424"/>
        </pc:sldMkLst>
        <pc:picChg chg="mod">
          <ac:chgData name="Armaan Verma" userId="S::armaan.23b0101046@abes.ac.in::f628480a-0688-42e2-abbb-c6ef08ac7301" providerId="AD" clId="Web-{C69ED72B-45E5-DD21-F884-C67BF5F613A2}" dt="2025-06-02T23:36:25.417" v="0" actId="1076"/>
          <ac:picMkLst>
            <pc:docMk/>
            <pc:sldMk cId="4109128952" sldId="424"/>
            <ac:picMk id="5" creationId="{CD59C8E4-2892-C801-4737-4986CB309AE9}"/>
          </ac:picMkLst>
        </pc:picChg>
      </pc:sldChg>
    </pc:docChg>
  </pc:docChgLst>
  <pc:docChgLst>
    <pc:chgData name="Arun Kumar" userId="S::arun.23b0101157@abes.ac.in::e75200c5-ab78-458e-95cb-e6722da5ae23" providerId="AD" clId="Web-{076418D2-D2FD-B864-7AAF-D759EE207706}"/>
    <pc:docChg chg="sldOrd">
      <pc:chgData name="Arun Kumar" userId="S::arun.23b0101157@abes.ac.in::e75200c5-ab78-458e-95cb-e6722da5ae23" providerId="AD" clId="Web-{076418D2-D2FD-B864-7AAF-D759EE207706}" dt="2025-06-05T07:03:37.263" v="0"/>
      <pc:docMkLst>
        <pc:docMk/>
      </pc:docMkLst>
      <pc:sldChg chg="ord">
        <pc:chgData name="Arun Kumar" userId="S::arun.23b0101157@abes.ac.in::e75200c5-ab78-458e-95cb-e6722da5ae23" providerId="AD" clId="Web-{076418D2-D2FD-B864-7AAF-D759EE207706}" dt="2025-06-05T07:03:37.263" v="0"/>
        <pc:sldMkLst>
          <pc:docMk/>
          <pc:sldMk cId="943093298" sldId="38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63FF-DE5A-946B-49E5-BC0A364471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FE1510-F292-855B-9E62-C24D35349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CE5834-6D28-D2D8-D679-D1DE39CF56E1}"/>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5" name="Footer Placeholder 4">
            <a:extLst>
              <a:ext uri="{FF2B5EF4-FFF2-40B4-BE49-F238E27FC236}">
                <a16:creationId xmlns:a16="http://schemas.microsoft.com/office/drawing/2014/main" id="{C7BADC88-5FF8-98D4-DD3C-F8195F5264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508585-6353-DDDB-E425-63C7F3898835}"/>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233516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959E5-98CA-CD20-5198-36199280BF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00BFEA-8083-F915-B34B-F3CD6EED23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437C88-A653-FB3A-5D6E-753BF8C81DAE}"/>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5" name="Footer Placeholder 4">
            <a:extLst>
              <a:ext uri="{FF2B5EF4-FFF2-40B4-BE49-F238E27FC236}">
                <a16:creationId xmlns:a16="http://schemas.microsoft.com/office/drawing/2014/main" id="{4E0627D3-88DF-BCDE-29A7-FA7F742E0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F9C87-AC68-AD25-3BA8-BD3FEEB5A7B2}"/>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2515848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4F08A-972C-936A-95AB-541A9C889E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A56BA8-BF35-9267-222B-EE3FC33D71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46B737-DB18-3339-7D65-28E89FADC21E}"/>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5" name="Footer Placeholder 4">
            <a:extLst>
              <a:ext uri="{FF2B5EF4-FFF2-40B4-BE49-F238E27FC236}">
                <a16:creationId xmlns:a16="http://schemas.microsoft.com/office/drawing/2014/main" id="{54646146-2956-45B5-C826-6F84246CE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5D09C2-9A71-34F9-02CB-77BD29B82B06}"/>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93591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826D-A30A-7568-9C1B-BD06D7CA09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60221B-19AD-3C49-790B-713ED32565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8908E7-B589-1CB1-3B28-0BB7CAAD6AB9}"/>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5" name="Footer Placeholder 4">
            <a:extLst>
              <a:ext uri="{FF2B5EF4-FFF2-40B4-BE49-F238E27FC236}">
                <a16:creationId xmlns:a16="http://schemas.microsoft.com/office/drawing/2014/main" id="{9B881125-3214-EF7C-8C00-CC887443BC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0A44D-6456-87F2-C856-D94AB2498972}"/>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94867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43D4-C0AB-2E09-89EC-EBB67C4A86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36D7C-4B3D-71C8-4A28-8790873187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76AC9C-FC2E-4CE4-C7BC-8BF4EDE32A3A}"/>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5" name="Footer Placeholder 4">
            <a:extLst>
              <a:ext uri="{FF2B5EF4-FFF2-40B4-BE49-F238E27FC236}">
                <a16:creationId xmlns:a16="http://schemas.microsoft.com/office/drawing/2014/main" id="{29CF547F-8585-95B1-7D38-BFF983E7C7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7932F-C0A7-E2E8-8011-6658A75DA589}"/>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3887581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7781A-860D-5523-E68D-45FA9313AA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3C161B-E802-E569-1C6E-E2F30DA6E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AFE9F3-35FB-E3EE-D472-DE643A459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ED93A5-7BE0-1103-5D6D-6F4497E4835B}"/>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6" name="Footer Placeholder 5">
            <a:extLst>
              <a:ext uri="{FF2B5EF4-FFF2-40B4-BE49-F238E27FC236}">
                <a16:creationId xmlns:a16="http://schemas.microsoft.com/office/drawing/2014/main" id="{C8E33A7D-AED1-C693-6909-5CCE6F3739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F3655F-E703-E570-C9CA-5F71A8344AF0}"/>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622959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781F2-5A55-DE3B-CEE7-7A2FF73F62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7F6232-6B5B-2D8A-95E0-0AAFD4D11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4F1AB3-86C7-7967-7D36-AB95BE6C8B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7E59E8D-08D1-2A59-60B1-FE11E60A4E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3FAB8-DB9E-0016-7D99-4763018B5A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7DBAEF-9D25-CF1C-ACA9-5E9DEC249140}"/>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8" name="Footer Placeholder 7">
            <a:extLst>
              <a:ext uri="{FF2B5EF4-FFF2-40B4-BE49-F238E27FC236}">
                <a16:creationId xmlns:a16="http://schemas.microsoft.com/office/drawing/2014/main" id="{353878E7-BCB3-A803-F5DC-E971A12C13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108A70-878F-E6F1-6858-D8F4219184E1}"/>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167742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04A65-EC48-CEDA-D272-5DAEECF322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7EA78E-33C5-F39A-7861-9FE7887AC054}"/>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4" name="Footer Placeholder 3">
            <a:extLst>
              <a:ext uri="{FF2B5EF4-FFF2-40B4-BE49-F238E27FC236}">
                <a16:creationId xmlns:a16="http://schemas.microsoft.com/office/drawing/2014/main" id="{378B81F5-0F08-3833-99DB-67DCA8AFD5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5B99AE-61EC-2EA8-8702-A3FA78ED6469}"/>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394560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4971F-C659-AF83-D38C-22D7C5632064}"/>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3" name="Footer Placeholder 2">
            <a:extLst>
              <a:ext uri="{FF2B5EF4-FFF2-40B4-BE49-F238E27FC236}">
                <a16:creationId xmlns:a16="http://schemas.microsoft.com/office/drawing/2014/main" id="{B598CC92-D9E6-B177-4E70-7C3BB5E8F2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760C5C-C900-3277-A4FD-FABDAB85B5A9}"/>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1795785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F0A0-4E48-DD3E-5E3F-F5B6B3157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9006FC-D049-675A-2744-21D44D5BC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F460D5-A505-0317-2BDE-7974072BC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B09D3-A087-8166-D9E2-2F9C5DCEDE3F}"/>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6" name="Footer Placeholder 5">
            <a:extLst>
              <a:ext uri="{FF2B5EF4-FFF2-40B4-BE49-F238E27FC236}">
                <a16:creationId xmlns:a16="http://schemas.microsoft.com/office/drawing/2014/main" id="{F394256A-58BB-92EA-1CAC-CBE501AB7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C39A34-7AAB-749B-DCB5-753AFE0E7A76}"/>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2013816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CA9E4-4A5B-6923-C407-EF2867ADA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D4D868-0D25-63A6-C943-9BF909F19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BBEC81-241B-62D6-72B8-18393278D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8EAF4-3485-A30F-650D-A7423BD637BA}"/>
              </a:ext>
            </a:extLst>
          </p:cNvPr>
          <p:cNvSpPr>
            <a:spLocks noGrp="1"/>
          </p:cNvSpPr>
          <p:nvPr>
            <p:ph type="dt" sz="half" idx="10"/>
          </p:nvPr>
        </p:nvSpPr>
        <p:spPr/>
        <p:txBody>
          <a:bodyPr/>
          <a:lstStyle/>
          <a:p>
            <a:fld id="{4DDDE91A-08BC-4FDB-913A-7D299F6D6295}" type="datetimeFigureOut">
              <a:rPr lang="en-IN" smtClean="0"/>
              <a:t>05-06-2025</a:t>
            </a:fld>
            <a:endParaRPr lang="en-IN"/>
          </a:p>
        </p:txBody>
      </p:sp>
      <p:sp>
        <p:nvSpPr>
          <p:cNvPr id="6" name="Footer Placeholder 5">
            <a:extLst>
              <a:ext uri="{FF2B5EF4-FFF2-40B4-BE49-F238E27FC236}">
                <a16:creationId xmlns:a16="http://schemas.microsoft.com/office/drawing/2014/main" id="{2FD23E26-D4C4-15D8-1F76-7B9D99570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67DBA-00A7-6316-FC61-D8008C81907F}"/>
              </a:ext>
            </a:extLst>
          </p:cNvPr>
          <p:cNvSpPr>
            <a:spLocks noGrp="1"/>
          </p:cNvSpPr>
          <p:nvPr>
            <p:ph type="sldNum" sz="quarter" idx="12"/>
          </p:nvPr>
        </p:nvSpPr>
        <p:spPr/>
        <p:txBody>
          <a:bodyPr/>
          <a:lstStyle/>
          <a:p>
            <a:fld id="{51E7B04D-9A1A-4200-8D4F-D483FD883680}" type="slidenum">
              <a:rPr lang="en-IN" smtClean="0"/>
              <a:t>‹#›</a:t>
            </a:fld>
            <a:endParaRPr lang="en-IN"/>
          </a:p>
        </p:txBody>
      </p:sp>
    </p:spTree>
    <p:extLst>
      <p:ext uri="{BB962C8B-B14F-4D97-AF65-F5344CB8AC3E}">
        <p14:creationId xmlns:p14="http://schemas.microsoft.com/office/powerpoint/2010/main" val="1001609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BB682-F720-A81A-97FC-ADAE02A1EE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0AE275-4AFA-C362-2012-52FBF13624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4B742-F809-0DA9-3EEC-995FEE033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DE91A-08BC-4FDB-913A-7D299F6D6295}" type="datetimeFigureOut">
              <a:rPr lang="en-IN" smtClean="0"/>
              <a:t>05-06-2025</a:t>
            </a:fld>
            <a:endParaRPr lang="en-IN"/>
          </a:p>
        </p:txBody>
      </p:sp>
      <p:sp>
        <p:nvSpPr>
          <p:cNvPr id="5" name="Footer Placeholder 4">
            <a:extLst>
              <a:ext uri="{FF2B5EF4-FFF2-40B4-BE49-F238E27FC236}">
                <a16:creationId xmlns:a16="http://schemas.microsoft.com/office/drawing/2014/main" id="{A0142F2C-E2EF-08AC-20CD-53F309DA3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4165E6-0CF5-4AE2-9B89-F8AB6F9759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7B04D-9A1A-4200-8D4F-D483FD883680}" type="slidenum">
              <a:rPr lang="en-IN" smtClean="0"/>
              <a:t>‹#›</a:t>
            </a:fld>
            <a:endParaRPr lang="en-IN"/>
          </a:p>
        </p:txBody>
      </p:sp>
    </p:spTree>
    <p:extLst>
      <p:ext uri="{BB962C8B-B14F-4D97-AF65-F5344CB8AC3E}">
        <p14:creationId xmlns:p14="http://schemas.microsoft.com/office/powerpoint/2010/main" val="292109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java-consumer-interface" TargetMode="External"/><Relationship Id="rId2" Type="http://schemas.openxmlformats.org/officeDocument/2006/relationships/hyperlink" Target="https://www.javatpoint.com/java-biconsumer-interface" TargetMode="External"/><Relationship Id="rId1" Type="http://schemas.openxmlformats.org/officeDocument/2006/relationships/slideLayout" Target="../slideLayouts/slideLayout2.xml"/><Relationship Id="rId5" Type="http://schemas.openxmlformats.org/officeDocument/2006/relationships/hyperlink" Target="https://www.javatpoint.com/java-predicate-interface" TargetMode="External"/><Relationship Id="rId4" Type="http://schemas.openxmlformats.org/officeDocument/2006/relationships/hyperlink" Target="https://www.javatpoint.com/java-function-interfac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a:latin typeface="Times New Roman" panose="02020603050405020304" pitchFamily="18" charset="0"/>
                <a:cs typeface="Times New Roman" panose="02020603050405020304" pitchFamily="18" charset="0"/>
              </a:rPr>
              <a:t>Unit-3</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0758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CBA-0A33-940E-30B3-B259BE161461}"/>
              </a:ext>
            </a:extLst>
          </p:cNvPr>
          <p:cNvSpPr txBox="1">
            <a:spLocks/>
          </p:cNvSpPr>
          <p:nvPr/>
        </p:nvSpPr>
        <p:spPr>
          <a:xfrm>
            <a:off x="1733410" y="309696"/>
            <a:ext cx="8899094" cy="887056"/>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a:solidFill>
                  <a:schemeClr val="tx1">
                    <a:lumMod val="95000"/>
                    <a:lumOff val="5000"/>
                  </a:schemeClr>
                </a:solidFill>
                <a:latin typeface="Times New Roman" panose="02020603050405020304" pitchFamily="18" charset="0"/>
                <a:cs typeface="Times New Roman" panose="02020603050405020304" pitchFamily="18" charset="0"/>
              </a:rPr>
              <a:t>How to define Functional Interface?</a:t>
            </a:r>
            <a:endParaRPr lang="en-US" sz="3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2FFC6C-007F-09D0-4B58-DC5706C27C6B}"/>
              </a:ext>
            </a:extLst>
          </p:cNvPr>
          <p:cNvSpPr txBox="1"/>
          <p:nvPr/>
        </p:nvSpPr>
        <p:spPr>
          <a:xfrm>
            <a:off x="679522" y="1196751"/>
            <a:ext cx="10868044" cy="830997"/>
          </a:xfrm>
          <a:prstGeom prst="rect">
            <a:avLst/>
          </a:prstGeom>
          <a:noFill/>
        </p:spPr>
        <p:txBody>
          <a:bodyPr wrap="square">
            <a:spAutoFit/>
          </a:bodyPr>
          <a:lstStyle/>
          <a:p>
            <a:pPr marL="457200" indent="-457200" algn="just">
              <a:buFont typeface="Wingdings" panose="05000000000000000000" pitchFamily="2" charset="2"/>
              <a:buChar char="§"/>
            </a:pPr>
            <a:r>
              <a:rPr lang="en-US" sz="2400">
                <a:highlight>
                  <a:srgbClr val="FFFFFF"/>
                </a:highlight>
                <a:latin typeface="Times New Roman" panose="02020603050405020304" pitchFamily="18" charset="0"/>
                <a:cs typeface="Times New Roman" panose="02020603050405020304" pitchFamily="18" charset="0"/>
              </a:rPr>
              <a:t>No need to use the </a:t>
            </a:r>
            <a:r>
              <a:rPr lang="en-US" sz="2400" b="1">
                <a:highlight>
                  <a:srgbClr val="FFFFFF"/>
                </a:highlight>
                <a:latin typeface="Times New Roman" panose="02020603050405020304" pitchFamily="18" charset="0"/>
                <a:cs typeface="Times New Roman" panose="02020603050405020304" pitchFamily="18" charset="0"/>
              </a:rPr>
              <a:t>abstract keyword, </a:t>
            </a:r>
            <a:r>
              <a:rPr lang="en-US" sz="2400">
                <a:highlight>
                  <a:srgbClr val="FFFFFF"/>
                </a:highlight>
                <a:latin typeface="Times New Roman" panose="02020603050405020304" pitchFamily="18" charset="0"/>
                <a:cs typeface="Times New Roman" panose="02020603050405020304" pitchFamily="18" charset="0"/>
              </a:rPr>
              <a:t>by default, method defined inside the interface is abstract only.</a:t>
            </a:r>
            <a:endPar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E21321-8776-9191-E322-6CA69A5CEF6F}"/>
              </a:ext>
            </a:extLst>
          </p:cNvPr>
          <p:cNvSpPr txBox="1"/>
          <p:nvPr/>
        </p:nvSpPr>
        <p:spPr>
          <a:xfrm>
            <a:off x="1132519" y="2006547"/>
            <a:ext cx="7056784" cy="4524315"/>
          </a:xfrm>
          <a:prstGeom prst="rect">
            <a:avLst/>
          </a:prstGeom>
          <a:noFill/>
        </p:spPr>
        <p:txBody>
          <a:bodyPr wrap="square">
            <a:spAutoFit/>
          </a:bodyPr>
          <a:lstStyle/>
          <a:p>
            <a:r>
              <a:rPr lang="en-IN" sz="2400">
                <a:latin typeface="Times New Roman" panose="02020603050405020304" pitchFamily="18" charset="0"/>
                <a:cs typeface="Times New Roman" panose="02020603050405020304" pitchFamily="18" charset="0"/>
              </a:rPr>
              <a:t>@FunctionalInterface  </a:t>
            </a:r>
          </a:p>
          <a:p>
            <a:r>
              <a:rPr lang="en-IN" sz="2400" b="1">
                <a:latin typeface="Times New Roman" panose="02020603050405020304" pitchFamily="18" charset="0"/>
                <a:cs typeface="Times New Roman" panose="02020603050405020304" pitchFamily="18" charset="0"/>
              </a:rPr>
              <a:t>interface Sample{  </a:t>
            </a:r>
          </a:p>
          <a:p>
            <a:r>
              <a:rPr lang="en-IN" sz="2400">
                <a:latin typeface="Times New Roman" panose="02020603050405020304" pitchFamily="18" charset="0"/>
                <a:cs typeface="Times New Roman" panose="02020603050405020304" pitchFamily="18" charset="0"/>
              </a:rPr>
              <a:t>    </a:t>
            </a:r>
            <a:r>
              <a:rPr lang="en-IN" sz="2400" b="1">
                <a:latin typeface="Times New Roman" panose="02020603050405020304" pitchFamily="18" charset="0"/>
                <a:cs typeface="Times New Roman" panose="02020603050405020304" pitchFamily="18" charset="0"/>
              </a:rPr>
              <a:t>void display(String msg);  </a:t>
            </a:r>
          </a:p>
          <a:p>
            <a:r>
              <a:rPr lang="en-IN" sz="2400">
                <a:latin typeface="Times New Roman" panose="02020603050405020304" pitchFamily="18" charset="0"/>
                <a:cs typeface="Times New Roman" panose="02020603050405020304" pitchFamily="18" charset="0"/>
              </a:rPr>
              <a:t>}  </a:t>
            </a:r>
          </a:p>
          <a:p>
            <a:r>
              <a:rPr lang="en-US" sz="2400" b="1">
                <a:latin typeface="Times New Roman" panose="02020603050405020304" pitchFamily="18" charset="0"/>
                <a:cs typeface="Times New Roman" panose="02020603050405020304" pitchFamily="18" charset="0"/>
              </a:rPr>
              <a:t>public class </a:t>
            </a:r>
            <a:r>
              <a:rPr lang="en-US" sz="2400" b="1" err="1">
                <a:latin typeface="Times New Roman" panose="02020603050405020304" pitchFamily="18" charset="0"/>
                <a:cs typeface="Times New Roman" panose="02020603050405020304" pitchFamily="18" charset="0"/>
              </a:rPr>
              <a:t>FInterfaceDemo</a:t>
            </a:r>
            <a:r>
              <a:rPr lang="en-US" sz="2400" b="1">
                <a:latin typeface="Times New Roman" panose="02020603050405020304" pitchFamily="18" charset="0"/>
                <a:cs typeface="Times New Roman" panose="02020603050405020304" pitchFamily="18" charset="0"/>
              </a:rPr>
              <a:t> implements Sample {</a:t>
            </a:r>
          </a:p>
          <a:p>
            <a:r>
              <a:rPr lang="en-US" sz="2400" b="1">
                <a:latin typeface="Times New Roman" panose="02020603050405020304" pitchFamily="18" charset="0"/>
                <a:cs typeface="Times New Roman" panose="02020603050405020304" pitchFamily="18" charset="0"/>
              </a:rPr>
              <a:t>public void display(String msg){  </a:t>
            </a:r>
          </a:p>
          <a:p>
            <a:r>
              <a:rPr lang="en-IN" sz="2400">
                <a:latin typeface="Times New Roman" panose="02020603050405020304" pitchFamily="18" charset="0"/>
                <a:cs typeface="Times New Roman" panose="02020603050405020304" pitchFamily="18" charset="0"/>
              </a:rPr>
              <a:t>        System.</a:t>
            </a:r>
            <a:r>
              <a:rPr lang="en-IN" sz="2400" b="1" i="1">
                <a:latin typeface="Times New Roman" panose="02020603050405020304" pitchFamily="18" charset="0"/>
                <a:cs typeface="Times New Roman" panose="02020603050405020304" pitchFamily="18" charset="0"/>
              </a:rPr>
              <a:t>out.println(msg);  </a:t>
            </a:r>
          </a:p>
          <a:p>
            <a:r>
              <a:rPr lang="en-IN" sz="2400">
                <a:latin typeface="Times New Roman" panose="02020603050405020304" pitchFamily="18" charset="0"/>
                <a:cs typeface="Times New Roman" panose="02020603050405020304" pitchFamily="18" charset="0"/>
              </a:rPr>
              <a:t>    }  </a:t>
            </a:r>
          </a:p>
          <a:p>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public static void main(String[] </a:t>
            </a:r>
            <a:r>
              <a:rPr lang="en-US" sz="2400" b="1" err="1">
                <a:latin typeface="Times New Roman" panose="02020603050405020304" pitchFamily="18" charset="0"/>
                <a:cs typeface="Times New Roman" panose="02020603050405020304" pitchFamily="18" charset="0"/>
              </a:rPr>
              <a:t>args</a:t>
            </a:r>
            <a:r>
              <a:rPr lang="en-US" sz="2400" b="1">
                <a:latin typeface="Times New Roman" panose="02020603050405020304" pitchFamily="18" charset="0"/>
                <a:cs typeface="Times New Roman" panose="02020603050405020304" pitchFamily="18" charset="0"/>
              </a:rPr>
              <a:t>) {  </a:t>
            </a:r>
          </a:p>
          <a:p>
            <a:r>
              <a:rPr lang="en-IN" sz="2400">
                <a:latin typeface="Times New Roman" panose="02020603050405020304" pitchFamily="18" charset="0"/>
                <a:cs typeface="Times New Roman" panose="02020603050405020304" pitchFamily="18" charset="0"/>
              </a:rPr>
              <a:t>    </a:t>
            </a:r>
            <a:r>
              <a:rPr lang="en-IN" sz="2400" err="1">
                <a:latin typeface="Times New Roman" panose="02020603050405020304" pitchFamily="18" charset="0"/>
                <a:cs typeface="Times New Roman" panose="02020603050405020304" pitchFamily="18" charset="0"/>
              </a:rPr>
              <a:t>FInterfaceDemo</a:t>
            </a:r>
            <a:r>
              <a:rPr lang="en-IN" sz="2400">
                <a:latin typeface="Times New Roman" panose="02020603050405020304" pitchFamily="18" charset="0"/>
                <a:cs typeface="Times New Roman" panose="02020603050405020304" pitchFamily="18" charset="0"/>
              </a:rPr>
              <a:t> f = </a:t>
            </a:r>
            <a:r>
              <a:rPr lang="en-IN" sz="2400" b="1">
                <a:latin typeface="Times New Roman" panose="02020603050405020304" pitchFamily="18" charset="0"/>
                <a:cs typeface="Times New Roman" panose="02020603050405020304" pitchFamily="18" charset="0"/>
              </a:rPr>
              <a:t>new </a:t>
            </a:r>
            <a:r>
              <a:rPr lang="en-IN" sz="2400" b="1" err="1">
                <a:latin typeface="Times New Roman" panose="02020603050405020304" pitchFamily="18" charset="0"/>
                <a:cs typeface="Times New Roman" panose="02020603050405020304" pitchFamily="18" charset="0"/>
              </a:rPr>
              <a:t>FInterfaceDemo</a:t>
            </a:r>
            <a:r>
              <a:rPr lang="en-IN" sz="2400" b="1">
                <a:latin typeface="Times New Roman" panose="02020603050405020304" pitchFamily="18" charset="0"/>
                <a:cs typeface="Times New Roman" panose="02020603050405020304" pitchFamily="18" charset="0"/>
              </a:rPr>
              <a:t>();  </a:t>
            </a:r>
          </a:p>
          <a:p>
            <a:r>
              <a:rPr lang="en-IN" sz="2400">
                <a:latin typeface="Times New Roman" panose="02020603050405020304" pitchFamily="18" charset="0"/>
                <a:cs typeface="Times New Roman" panose="02020603050405020304" pitchFamily="18" charset="0"/>
              </a:rPr>
              <a:t>        </a:t>
            </a:r>
            <a:r>
              <a:rPr lang="en-IN" sz="2400" err="1">
                <a:latin typeface="Times New Roman" panose="02020603050405020304" pitchFamily="18" charset="0"/>
                <a:cs typeface="Times New Roman" panose="02020603050405020304" pitchFamily="18" charset="0"/>
              </a:rPr>
              <a:t>f.display</a:t>
            </a:r>
            <a:r>
              <a:rPr lang="en-IN" sz="2400">
                <a:latin typeface="Times New Roman" panose="02020603050405020304" pitchFamily="18" charset="0"/>
                <a:cs typeface="Times New Roman" panose="02020603050405020304" pitchFamily="18" charset="0"/>
              </a:rPr>
              <a:t>("functional interface demo");  </a:t>
            </a:r>
          </a:p>
          <a:p>
            <a:r>
              <a:rPr lang="en-IN" sz="2400">
                <a:latin typeface="Times New Roman" panose="02020603050405020304" pitchFamily="18" charset="0"/>
                <a:cs typeface="Times New Roman" panose="02020603050405020304" pitchFamily="18" charset="0"/>
              </a:rPr>
              <a:t>    }  }</a:t>
            </a:r>
          </a:p>
        </p:txBody>
      </p:sp>
    </p:spTree>
    <p:extLst>
      <p:ext uri="{BB962C8B-B14F-4D97-AF65-F5344CB8AC3E}">
        <p14:creationId xmlns:p14="http://schemas.microsoft.com/office/powerpoint/2010/main" val="313849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Advantage of Annotation (@)</a:t>
            </a:r>
          </a:p>
        </p:txBody>
      </p:sp>
      <p:sp>
        <p:nvSpPr>
          <p:cNvPr id="3" name="Content Placeholder 2"/>
          <p:cNvSpPr>
            <a:spLocks noGrp="1"/>
          </p:cNvSpPr>
          <p:nvPr>
            <p:ph idx="1"/>
          </p:nvPr>
        </p:nvSpPr>
        <p:spPr/>
        <p:txBody>
          <a:bodyPr>
            <a:normAutofit/>
          </a:bodyPr>
          <a:lstStyle/>
          <a:p>
            <a:pPr algn="just"/>
            <a:r>
              <a:rPr lang="en-IN" sz="2400">
                <a:latin typeface="Times New Roman" panose="02020603050405020304" pitchFamily="18" charset="0"/>
                <a:cs typeface="Times New Roman" panose="02020603050405020304" pitchFamily="18" charset="0"/>
              </a:rPr>
              <a:t>It restrict the interface to be a functional interface.</a:t>
            </a:r>
          </a:p>
          <a:p>
            <a:pPr algn="just"/>
            <a:r>
              <a:rPr lang="en-IN" sz="2400">
                <a:latin typeface="Times New Roman" panose="02020603050405020304" pitchFamily="18" charset="0"/>
                <a:cs typeface="Times New Roman" panose="02020603050405020304" pitchFamily="18" charset="0"/>
              </a:rPr>
              <a:t>e.g. if one person has defined one abstract method and is using Lambda expression and another person added one more abstract method in the same functional interface, then all lambda expressions will have errors.</a:t>
            </a:r>
          </a:p>
        </p:txBody>
      </p:sp>
    </p:spTree>
    <p:extLst>
      <p:ext uri="{BB962C8B-B14F-4D97-AF65-F5344CB8AC3E}">
        <p14:creationId xmlns:p14="http://schemas.microsoft.com/office/powerpoint/2010/main" val="792071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6C-FB5D-5F0E-9BDF-D766D586707D}"/>
              </a:ext>
            </a:extLst>
          </p:cNvPr>
          <p:cNvSpPr>
            <a:spLocks noGrp="1"/>
          </p:cNvSpPr>
          <p:nvPr>
            <p:ph type="title"/>
          </p:nvPr>
        </p:nvSpPr>
        <p:spPr>
          <a:xfrm>
            <a:off x="838200" y="365126"/>
            <a:ext cx="10515600" cy="847226"/>
          </a:xfrm>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Default Methods</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DC04D9-6BF0-5AAF-D37B-889311AEF9B5}"/>
              </a:ext>
            </a:extLst>
          </p:cNvPr>
          <p:cNvSpPr>
            <a:spLocks noGrp="1"/>
          </p:cNvSpPr>
          <p:nvPr>
            <p:ph idx="1"/>
          </p:nvPr>
        </p:nvSpPr>
        <p:spPr>
          <a:xfrm>
            <a:off x="838199" y="1212352"/>
            <a:ext cx="11007903" cy="4964611"/>
          </a:xfrm>
        </p:spPr>
        <p:txBody>
          <a:bodyPr>
            <a:normAutofit/>
          </a:bodyPr>
          <a:lstStyle/>
          <a:p>
            <a:pPr algn="just">
              <a:buFont typeface="Wingdings" panose="05000000000000000000" pitchFamily="2" charset="2"/>
              <a:buChar char="§"/>
            </a:pP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Before Java 8, interfaces could have </a:t>
            </a:r>
            <a:r>
              <a:rPr lang="en-US" sz="2400" b="1" i="0">
                <a:solidFill>
                  <a:schemeClr val="tx1">
                    <a:lumMod val="95000"/>
                    <a:lumOff val="5000"/>
                  </a:schemeClr>
                </a:solidFill>
                <a:effectLst/>
                <a:latin typeface="Times New Roman" panose="02020603050405020304" pitchFamily="18" charset="0"/>
                <a:cs typeface="Times New Roman" panose="02020603050405020304" pitchFamily="18" charset="0"/>
              </a:rPr>
              <a:t>only abstract methods</a:t>
            </a: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The implementation of these methods has to be provided in a separate class. </a:t>
            </a:r>
          </a:p>
          <a:p>
            <a:pPr algn="just">
              <a:buFont typeface="Wingdings" panose="05000000000000000000" pitchFamily="2" charset="2"/>
              <a:buChar char="§"/>
            </a:pP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So, if a new method is to be added in an interface, then its implementation code has to be provided in class implementing the same interface. </a:t>
            </a:r>
          </a:p>
          <a:p>
            <a:pPr algn="just">
              <a:buFont typeface="Wingdings" panose="05000000000000000000" pitchFamily="2" charset="2"/>
              <a:buChar char="§"/>
            </a:pP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To overcome this issue, Java 8 has introduced the concept of default methods which </a:t>
            </a:r>
            <a:r>
              <a:rPr lang="en-US" sz="2400" b="1" i="0">
                <a:solidFill>
                  <a:schemeClr val="tx1">
                    <a:lumMod val="95000"/>
                    <a:lumOff val="5000"/>
                  </a:schemeClr>
                </a:solidFill>
                <a:effectLst/>
                <a:latin typeface="Times New Roman" panose="02020603050405020304" pitchFamily="18" charset="0"/>
                <a:cs typeface="Times New Roman" panose="02020603050405020304" pitchFamily="18" charset="0"/>
              </a:rPr>
              <a:t>allow the interfaces to have methods with implementation </a:t>
            </a: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without affecting the classes that implement the interface.</a:t>
            </a:r>
          </a:p>
          <a:p>
            <a:pPr algn="just">
              <a:buFont typeface="Wingdings" panose="05000000000000000000" pitchFamily="2" charset="2"/>
              <a:buChar char="§"/>
            </a:pP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Default methods are also known as </a:t>
            </a:r>
            <a:r>
              <a:rPr lang="en-US" sz="2400" b="1" i="0">
                <a:solidFill>
                  <a:schemeClr val="tx1">
                    <a:lumMod val="95000"/>
                    <a:lumOff val="5000"/>
                  </a:schemeClr>
                </a:solidFill>
                <a:effectLst/>
                <a:latin typeface="Times New Roman" panose="02020603050405020304" pitchFamily="18" charset="0"/>
                <a:cs typeface="Times New Roman" panose="02020603050405020304" pitchFamily="18" charset="0"/>
              </a:rPr>
              <a:t>defender methods </a:t>
            </a: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or </a:t>
            </a:r>
            <a:r>
              <a:rPr lang="en-US" sz="2400" b="1" i="0">
                <a:solidFill>
                  <a:schemeClr val="tx1">
                    <a:lumMod val="95000"/>
                    <a:lumOff val="5000"/>
                  </a:schemeClr>
                </a:solidFill>
                <a:effectLst/>
                <a:latin typeface="Times New Roman" panose="02020603050405020304" pitchFamily="18" charset="0"/>
                <a:cs typeface="Times New Roman" panose="02020603050405020304" pitchFamily="18" charset="0"/>
              </a:rPr>
              <a:t>virtual extension methods</a:t>
            </a:r>
            <a:r>
              <a:rPr lang="en-US" sz="2400" b="0" i="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IN" sz="240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454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4526C-FB5D-5F0E-9BDF-D766D586707D}"/>
              </a:ext>
            </a:extLst>
          </p:cNvPr>
          <p:cNvSpPr>
            <a:spLocks noGrp="1"/>
          </p:cNvSpPr>
          <p:nvPr>
            <p:ph type="title"/>
          </p:nvPr>
        </p:nvSpPr>
        <p:spPr>
          <a:xfrm>
            <a:off x="838200" y="365125"/>
            <a:ext cx="10515600" cy="528727"/>
          </a:xfrm>
        </p:spPr>
        <p:txBody>
          <a:bodyPr>
            <a:noAutofit/>
          </a:bodyPr>
          <a:lstStyle/>
          <a:p>
            <a:r>
              <a:rPr lang="en-US" sz="3600" b="1" i="0" u="none" strike="noStrike" baseline="0">
                <a:latin typeface="Times New Roman" panose="02020603050405020304" pitchFamily="18" charset="0"/>
                <a:cs typeface="Times New Roman" panose="02020603050405020304" pitchFamily="18" charset="0"/>
              </a:rPr>
              <a:t>Default Methods: Exampl</a:t>
            </a:r>
            <a:r>
              <a:rPr lang="en-US" sz="3600" b="1">
                <a:latin typeface="Times New Roman" panose="02020603050405020304" pitchFamily="18" charset="0"/>
                <a:cs typeface="Times New Roman" panose="02020603050405020304" pitchFamily="18" charset="0"/>
              </a:rPr>
              <a:t>e Java program</a:t>
            </a:r>
            <a:endParaRPr lang="en-IN" sz="3600" b="1">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59C8E4-2892-C801-4737-4986CB309AE9}"/>
              </a:ext>
            </a:extLst>
          </p:cNvPr>
          <p:cNvPicPr>
            <a:picLocks noChangeAspect="1"/>
          </p:cNvPicPr>
          <p:nvPr/>
        </p:nvPicPr>
        <p:blipFill>
          <a:blip r:embed="rId2"/>
          <a:stretch>
            <a:fillRect/>
          </a:stretch>
        </p:blipFill>
        <p:spPr>
          <a:xfrm>
            <a:off x="1444419" y="902763"/>
            <a:ext cx="8051472" cy="2387229"/>
          </a:xfrm>
          <a:prstGeom prst="rect">
            <a:avLst/>
          </a:prstGeom>
        </p:spPr>
      </p:pic>
      <p:pic>
        <p:nvPicPr>
          <p:cNvPr id="7" name="Picture 6">
            <a:extLst>
              <a:ext uri="{FF2B5EF4-FFF2-40B4-BE49-F238E27FC236}">
                <a16:creationId xmlns:a16="http://schemas.microsoft.com/office/drawing/2014/main" id="{20EA7271-6417-6E15-DF9F-488764D92AD9}"/>
              </a:ext>
            </a:extLst>
          </p:cNvPr>
          <p:cNvPicPr>
            <a:picLocks noChangeAspect="1"/>
          </p:cNvPicPr>
          <p:nvPr/>
        </p:nvPicPr>
        <p:blipFill>
          <a:blip r:embed="rId3"/>
          <a:stretch>
            <a:fillRect/>
          </a:stretch>
        </p:blipFill>
        <p:spPr>
          <a:xfrm>
            <a:off x="1447083" y="3317953"/>
            <a:ext cx="7696917" cy="3461576"/>
          </a:xfrm>
          <a:prstGeom prst="rect">
            <a:avLst/>
          </a:prstGeom>
        </p:spPr>
      </p:pic>
    </p:spTree>
    <p:extLst>
      <p:ext uri="{BB962C8B-B14F-4D97-AF65-F5344CB8AC3E}">
        <p14:creationId xmlns:p14="http://schemas.microsoft.com/office/powerpoint/2010/main" val="4109128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EFBB-8D10-D00D-157A-CAF00AF276DB}"/>
              </a:ext>
            </a:extLst>
          </p:cNvPr>
          <p:cNvSpPr>
            <a:spLocks noGrp="1"/>
          </p:cNvSpPr>
          <p:nvPr>
            <p:ph type="title"/>
          </p:nvPr>
        </p:nvSpPr>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Static Method in Interface</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F9CB13-998E-DF69-EB0D-B026C40B9BCD}"/>
              </a:ext>
            </a:extLst>
          </p:cNvPr>
          <p:cNvSpPr>
            <a:spLocks noGrp="1"/>
          </p:cNvSpPr>
          <p:nvPr>
            <p:ph idx="1"/>
          </p:nvPr>
        </p:nvSpPr>
        <p:spPr>
          <a:xfrm>
            <a:off x="739739" y="1489753"/>
            <a:ext cx="11013897" cy="2845941"/>
          </a:xfrm>
        </p:spPr>
        <p:txBody>
          <a:bodyPr>
            <a:normAutofit/>
          </a:bodyPr>
          <a:lstStyle/>
          <a:p>
            <a:pPr algn="just"/>
            <a:r>
              <a:rPr lang="en-US" sz="240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Java 8 also allows us to </a:t>
            </a: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define and implement </a:t>
            </a:r>
            <a:r>
              <a:rPr lang="en-US" sz="2400" b="1" i="1">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static</a:t>
            </a: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methods </a:t>
            </a:r>
            <a:r>
              <a:rPr lang="en-US" sz="240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in interfaces.</a:t>
            </a:r>
          </a:p>
          <a:p>
            <a:pPr algn="just"/>
            <a:r>
              <a:rPr lang="en-US" sz="240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Since </a:t>
            </a:r>
            <a:r>
              <a:rPr lang="en-US" sz="2400" b="1" i="1">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static</a:t>
            </a: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methods don’t belong to a particular object</a:t>
            </a:r>
            <a:r>
              <a:rPr lang="en-US" sz="240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they’re not part of the API of the classes implementing the interface</a:t>
            </a:r>
          </a:p>
          <a:p>
            <a:pPr algn="just"/>
            <a:r>
              <a:rPr lang="en-US" sz="240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they have to be called by using the interface name preceding method name.</a:t>
            </a:r>
          </a:p>
          <a:p>
            <a:endParaRPr lang="en-IN" sz="240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E35965A-A55D-F59D-E1F2-15211BAA384F}"/>
              </a:ext>
            </a:extLst>
          </p:cNvPr>
          <p:cNvPicPr>
            <a:picLocks noChangeAspect="1"/>
          </p:cNvPicPr>
          <p:nvPr/>
        </p:nvPicPr>
        <p:blipFill>
          <a:blip r:embed="rId2"/>
          <a:stretch>
            <a:fillRect/>
          </a:stretch>
        </p:blipFill>
        <p:spPr>
          <a:xfrm>
            <a:off x="2323735" y="4158373"/>
            <a:ext cx="6460669" cy="2347680"/>
          </a:xfrm>
          <a:prstGeom prst="rect">
            <a:avLst/>
          </a:prstGeom>
        </p:spPr>
      </p:pic>
    </p:spTree>
    <p:extLst>
      <p:ext uri="{BB962C8B-B14F-4D97-AF65-F5344CB8AC3E}">
        <p14:creationId xmlns:p14="http://schemas.microsoft.com/office/powerpoint/2010/main" val="284931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sz="3600" b="1">
                <a:latin typeface="Times New Roman" panose="02020603050405020304" pitchFamily="18" charset="0"/>
                <a:cs typeface="Times New Roman" panose="02020603050405020304" pitchFamily="18" charset="0"/>
              </a:rPr>
              <a:t>Java Predefined-Functional Interfaces</a:t>
            </a:r>
            <a:br>
              <a:rPr lang="en-IN" sz="3600" b="1">
                <a:latin typeface="Times New Roman" panose="02020603050405020304" pitchFamily="18" charset="0"/>
                <a:cs typeface="Times New Roman" panose="02020603050405020304" pitchFamily="18" charset="0"/>
              </a:rPr>
            </a:br>
            <a:endParaRPr lang="en-IN"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18903"/>
            <a:ext cx="10515600" cy="5158060"/>
          </a:xfrm>
        </p:spPr>
        <p:txBody>
          <a:bodyPr>
            <a:normAutofit/>
          </a:bodyPr>
          <a:lstStyle/>
          <a:p>
            <a:pPr marL="0" indent="0" algn="just">
              <a:buNone/>
            </a:pPr>
            <a:r>
              <a:rPr lang="en-US" sz="2400">
                <a:latin typeface="Times New Roman" panose="02020603050405020304" pitchFamily="18" charset="0"/>
                <a:cs typeface="Times New Roman" panose="02020603050405020304" pitchFamily="18" charset="0"/>
              </a:rPr>
              <a:t>Java provides predefined functional interfaces to deal with functional programming by using lambda and method references.</a:t>
            </a:r>
          </a:p>
          <a:p>
            <a:pPr marL="0" indent="0" algn="just">
              <a:buNone/>
            </a:pPr>
            <a:br>
              <a:rPr lang="en-US" sz="2400">
                <a:latin typeface="Times New Roman" panose="02020603050405020304" pitchFamily="18" charset="0"/>
                <a:cs typeface="Times New Roman" panose="02020603050405020304" pitchFamily="18" charset="0"/>
              </a:rPr>
            </a:br>
            <a:endParaRPr lang="en-IN" sz="24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0190511"/>
              </p:ext>
            </p:extLst>
          </p:nvPr>
        </p:nvGraphicFramePr>
        <p:xfrm>
          <a:off x="1449977" y="1786235"/>
          <a:ext cx="9627326" cy="4681039"/>
        </p:xfrm>
        <a:graphic>
          <a:graphicData uri="http://schemas.openxmlformats.org/drawingml/2006/table">
            <a:tbl>
              <a:tblPr/>
              <a:tblGrid>
                <a:gridCol w="2621662">
                  <a:extLst>
                    <a:ext uri="{9D8B030D-6E8A-4147-A177-3AD203B41FA5}">
                      <a16:colId xmlns:a16="http://schemas.microsoft.com/office/drawing/2014/main" val="20000"/>
                    </a:ext>
                  </a:extLst>
                </a:gridCol>
                <a:gridCol w="7005664">
                  <a:extLst>
                    <a:ext uri="{9D8B030D-6E8A-4147-A177-3AD203B41FA5}">
                      <a16:colId xmlns:a16="http://schemas.microsoft.com/office/drawing/2014/main" val="20001"/>
                    </a:ext>
                  </a:extLst>
                </a:gridCol>
              </a:tblGrid>
              <a:tr h="491214">
                <a:tc>
                  <a:txBody>
                    <a:bodyPr/>
                    <a:lstStyle/>
                    <a:p>
                      <a:pPr algn="l" fontAlgn="t"/>
                      <a:r>
                        <a:rPr lang="en-IN" sz="2000" b="1">
                          <a:solidFill>
                            <a:srgbClr val="000000"/>
                          </a:solidFill>
                          <a:effectLst/>
                          <a:latin typeface="Times New Roman" panose="02020603050405020304" pitchFamily="18" charset="0"/>
                          <a:cs typeface="Times New Roman" panose="02020603050405020304" pitchFamily="18" charset="0"/>
                        </a:rPr>
                        <a:t>Interface</a:t>
                      </a:r>
                    </a:p>
                  </a:txBody>
                  <a:tcPr marL="76429" marR="76429" marT="76429" marB="76429">
                    <a:lnL w="9525" cap="flat" cmpd="sng" algn="ctr">
                      <a:solidFill>
                        <a:srgbClr val="183B65"/>
                      </a:solidFill>
                      <a:prstDash val="solid"/>
                      <a:round/>
                      <a:headEnd type="none" w="med" len="med"/>
                      <a:tailEnd type="none" w="med" len="med"/>
                    </a:lnL>
                    <a:lnR w="9525" cap="flat" cmpd="sng" algn="ctr">
                      <a:solidFill>
                        <a:srgbClr val="183B65"/>
                      </a:solidFill>
                      <a:prstDash val="solid"/>
                      <a:round/>
                      <a:headEnd type="none" w="med" len="med"/>
                      <a:tailEnd type="none" w="med" len="med"/>
                    </a:lnR>
                    <a:lnT w="9525" cap="flat" cmpd="sng" algn="ctr">
                      <a:solidFill>
                        <a:srgbClr val="183B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b="1">
                          <a:solidFill>
                            <a:srgbClr val="000000"/>
                          </a:solidFill>
                          <a:effectLst/>
                          <a:latin typeface="Times New Roman" panose="02020603050405020304" pitchFamily="18" charset="0"/>
                          <a:cs typeface="Times New Roman" panose="02020603050405020304" pitchFamily="18" charset="0"/>
                        </a:rPr>
                        <a:t>Description</a:t>
                      </a:r>
                    </a:p>
                  </a:txBody>
                  <a:tcPr marL="76429" marR="76429" marT="76429" marB="76429">
                    <a:lnL w="9525" cap="flat" cmpd="sng" algn="ctr">
                      <a:solidFill>
                        <a:srgbClr val="183B65"/>
                      </a:solidFill>
                      <a:prstDash val="solid"/>
                      <a:round/>
                      <a:headEnd type="none" w="med" len="med"/>
                      <a:tailEnd type="none" w="med" len="med"/>
                    </a:lnL>
                    <a:lnR w="9525" cap="flat" cmpd="sng" algn="ctr">
                      <a:solidFill>
                        <a:srgbClr val="183B65"/>
                      </a:solidFill>
                      <a:prstDash val="solid"/>
                      <a:round/>
                      <a:headEnd type="none" w="med" len="med"/>
                      <a:tailEnd type="none" w="med" len="med"/>
                    </a:lnR>
                    <a:lnT w="9525" cap="flat" cmpd="sng" algn="ctr">
                      <a:solidFill>
                        <a:srgbClr val="183B6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671904">
                <a:tc>
                  <a:txBody>
                    <a:bodyPr/>
                    <a:lstStyle/>
                    <a:p>
                      <a:pPr algn="just" fontAlgn="t"/>
                      <a:r>
                        <a:rPr lang="en-IN" sz="2000" u="none" strike="noStrike" err="1">
                          <a:solidFill>
                            <a:schemeClr val="tx1">
                              <a:lumMod val="95000"/>
                              <a:lumOff val="5000"/>
                            </a:schemeClr>
                          </a:solidFill>
                          <a:effectLst/>
                          <a:latin typeface="Times New Roman" panose="02020603050405020304" pitchFamily="18" charset="0"/>
                          <a:cs typeface="Times New Roman" panose="02020603050405020304" pitchFamily="18" charset="0"/>
                          <a:hlinkClick r:id="rId2"/>
                        </a:rPr>
                        <a:t>BiConsumer</a:t>
                      </a:r>
                      <a:r>
                        <a:rPr lang="en-IN" sz="2000" u="none" strike="noStrike">
                          <a:solidFill>
                            <a:schemeClr val="tx1">
                              <a:lumMod val="95000"/>
                              <a:lumOff val="5000"/>
                            </a:schemeClr>
                          </a:solidFill>
                          <a:effectLst/>
                          <a:latin typeface="Times New Roman" panose="02020603050405020304" pitchFamily="18" charset="0"/>
                          <a:cs typeface="Times New Roman" panose="02020603050405020304" pitchFamily="18" charset="0"/>
                          <a:hlinkClick r:id="rId2"/>
                        </a:rPr>
                        <a:t>&lt;T,U&gt;</a:t>
                      </a:r>
                      <a:endParaRPr lang="en-IN" sz="200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It represents an operation that accepts two input arguments and returns no result.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71904">
                <a:tc>
                  <a:txBody>
                    <a:bodyPr/>
                    <a:lstStyle/>
                    <a:p>
                      <a:pPr algn="just" fontAlgn="t"/>
                      <a:r>
                        <a:rPr lang="en-IN" sz="2000" u="none" strike="noStrike">
                          <a:solidFill>
                            <a:schemeClr val="tx1">
                              <a:lumMod val="95000"/>
                              <a:lumOff val="5000"/>
                            </a:schemeClr>
                          </a:solidFill>
                          <a:effectLst/>
                          <a:latin typeface="Times New Roman" panose="02020603050405020304" pitchFamily="18" charset="0"/>
                          <a:cs typeface="Times New Roman" panose="02020603050405020304" pitchFamily="18" charset="0"/>
                          <a:hlinkClick r:id="rId3"/>
                        </a:rPr>
                        <a:t>Consumer&lt;T&gt;</a:t>
                      </a:r>
                      <a:endParaRPr lang="en-IN" sz="200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It represents an operation that accepts a single argument and returns no result.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82931">
                <a:tc>
                  <a:txBody>
                    <a:bodyPr/>
                    <a:lstStyle/>
                    <a:p>
                      <a:pPr algn="just" fontAlgn="t"/>
                      <a:r>
                        <a:rPr lang="en-IN" sz="2000" u="none" strike="noStrike">
                          <a:solidFill>
                            <a:schemeClr val="tx1">
                              <a:lumMod val="95000"/>
                              <a:lumOff val="5000"/>
                            </a:schemeClr>
                          </a:solidFill>
                          <a:effectLst/>
                          <a:latin typeface="Times New Roman" panose="02020603050405020304" pitchFamily="18" charset="0"/>
                          <a:cs typeface="Times New Roman" panose="02020603050405020304" pitchFamily="18" charset="0"/>
                          <a:hlinkClick r:id="rId4"/>
                        </a:rPr>
                        <a:t>Function&lt;T,R&gt;</a:t>
                      </a:r>
                      <a:endParaRPr lang="en-IN" sz="200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It represents a function that accepts one argument and returns a result.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82931">
                <a:tc>
                  <a:txBody>
                    <a:bodyPr/>
                    <a:lstStyle/>
                    <a:p>
                      <a:pPr algn="just" fontAlgn="t"/>
                      <a:r>
                        <a:rPr lang="en-IN" sz="2000" u="none" strike="noStrike">
                          <a:solidFill>
                            <a:schemeClr val="tx1">
                              <a:lumMod val="95000"/>
                              <a:lumOff val="5000"/>
                            </a:schemeClr>
                          </a:solidFill>
                          <a:effectLst/>
                          <a:latin typeface="Times New Roman" panose="02020603050405020304" pitchFamily="18" charset="0"/>
                          <a:cs typeface="Times New Roman" panose="02020603050405020304" pitchFamily="18" charset="0"/>
                          <a:hlinkClick r:id="rId5"/>
                        </a:rPr>
                        <a:t>Predicate&lt;T&gt;</a:t>
                      </a:r>
                      <a:endParaRPr lang="en-IN" sz="200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It represents a predicate (</a:t>
                      </a:r>
                      <a:r>
                        <a:rPr lang="en-US" sz="2000" err="1">
                          <a:solidFill>
                            <a:srgbClr val="333333"/>
                          </a:solidFill>
                          <a:effectLst/>
                          <a:latin typeface="Times New Roman" panose="02020603050405020304" pitchFamily="18" charset="0"/>
                          <a:cs typeface="Times New Roman" panose="02020603050405020304" pitchFamily="18" charset="0"/>
                        </a:rPr>
                        <a:t>boolean</a:t>
                      </a:r>
                      <a:r>
                        <a:rPr lang="en-US" sz="2000">
                          <a:solidFill>
                            <a:srgbClr val="333333"/>
                          </a:solidFill>
                          <a:effectLst/>
                          <a:latin typeface="Times New Roman" panose="02020603050405020304" pitchFamily="18" charset="0"/>
                          <a:cs typeface="Times New Roman" panose="02020603050405020304" pitchFamily="18" charset="0"/>
                        </a:rPr>
                        <a:t>-valued function) of one argument.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82931">
                <a:tc>
                  <a:txBody>
                    <a:bodyPr/>
                    <a:lstStyle/>
                    <a:p>
                      <a:pPr algn="just" fontAlgn="t"/>
                      <a:r>
                        <a:rPr lang="en-IN" sz="2000">
                          <a:solidFill>
                            <a:srgbClr val="333333"/>
                          </a:solidFill>
                          <a:effectLst/>
                          <a:latin typeface="Times New Roman" panose="02020603050405020304" pitchFamily="18" charset="0"/>
                          <a:cs typeface="Times New Roman" panose="02020603050405020304" pitchFamily="18" charset="0"/>
                        </a:rPr>
                        <a:t>BiFunction&lt;T,U,R&gt;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It represents a function that accepts two arguments and returns a result.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60878">
                <a:tc>
                  <a:txBody>
                    <a:bodyPr/>
                    <a:lstStyle/>
                    <a:p>
                      <a:pPr algn="just" fontAlgn="t"/>
                      <a:r>
                        <a:rPr lang="en-IN" sz="2000" err="1">
                          <a:solidFill>
                            <a:srgbClr val="333333"/>
                          </a:solidFill>
                          <a:effectLst/>
                          <a:latin typeface="Times New Roman" panose="02020603050405020304" pitchFamily="18" charset="0"/>
                          <a:cs typeface="Times New Roman" panose="02020603050405020304" pitchFamily="18" charset="0"/>
                        </a:rPr>
                        <a:t>BinaryOperator</a:t>
                      </a:r>
                      <a:r>
                        <a:rPr lang="en-IN" sz="2000">
                          <a:solidFill>
                            <a:srgbClr val="333333"/>
                          </a:solidFill>
                          <a:effectLst/>
                          <a:latin typeface="Times New Roman" panose="02020603050405020304" pitchFamily="18" charset="0"/>
                          <a:cs typeface="Times New Roman" panose="02020603050405020304" pitchFamily="18" charset="0"/>
                        </a:rPr>
                        <a:t>&lt;T&gt;</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Times New Roman" panose="02020603050405020304" pitchFamily="18" charset="0"/>
                          <a:cs typeface="Times New Roman" panose="02020603050405020304" pitchFamily="18" charset="0"/>
                        </a:rPr>
                        <a:t>It represents an operation upon two operands of the same data type. It returns a result of the same type as the operands.</a:t>
                      </a:r>
                    </a:p>
                  </a:txBody>
                  <a:tcPr marL="50952" marR="50952" marT="50952" marB="5095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03114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98D0A-BA2D-256F-E81F-E98273AD835D}"/>
              </a:ext>
            </a:extLst>
          </p:cNvPr>
          <p:cNvSpPr>
            <a:spLocks noGrp="1"/>
          </p:cNvSpPr>
          <p:nvPr>
            <p:ph type="title"/>
          </p:nvPr>
        </p:nvSpPr>
        <p:spPr>
          <a:xfrm>
            <a:off x="838200" y="365125"/>
            <a:ext cx="10515600" cy="960241"/>
          </a:xfrm>
        </p:spPr>
        <p:txBody>
          <a:bodyPr>
            <a:normAutofit/>
          </a:bodyPr>
          <a:lstStyle/>
          <a:p>
            <a:r>
              <a:rPr lang="en-IN" sz="3600" b="1">
                <a:latin typeface="Times New Roman" panose="02020603050405020304" pitchFamily="18" charset="0"/>
                <a:cs typeface="Times New Roman" panose="02020603050405020304" pitchFamily="18" charset="0"/>
              </a:rPr>
              <a:t>Method References</a:t>
            </a:r>
          </a:p>
        </p:txBody>
      </p:sp>
      <p:sp>
        <p:nvSpPr>
          <p:cNvPr id="3" name="Content Placeholder 2">
            <a:extLst>
              <a:ext uri="{FF2B5EF4-FFF2-40B4-BE49-F238E27FC236}">
                <a16:creationId xmlns:a16="http://schemas.microsoft.com/office/drawing/2014/main" id="{22D16969-AF27-7FC4-061E-EB6DDC75D972}"/>
              </a:ext>
            </a:extLst>
          </p:cNvPr>
          <p:cNvSpPr>
            <a:spLocks noGrp="1"/>
          </p:cNvSpPr>
          <p:nvPr>
            <p:ph idx="1"/>
          </p:nvPr>
        </p:nvSpPr>
        <p:spPr>
          <a:xfrm>
            <a:off x="708917" y="1397285"/>
            <a:ext cx="10644883" cy="4779678"/>
          </a:xfrm>
        </p:spPr>
        <p:txBody>
          <a:bodyPr>
            <a:normAutofit/>
          </a:bodyPr>
          <a:lstStyle/>
          <a:p>
            <a:pPr algn="just"/>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Java provides a new feature called method reference in Java 8. </a:t>
            </a:r>
          </a:p>
          <a:p>
            <a:pPr algn="just"/>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Method reference is used </a:t>
            </a: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to refer method of functional interface</a:t>
            </a: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a:t>
            </a:r>
          </a:p>
          <a:p>
            <a:pPr algn="just"/>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It is compact and easy form of lambda expression.</a:t>
            </a:r>
          </a:p>
          <a:p>
            <a:pPr algn="just"/>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Each time when you are using lambda expression to just referring a method, you can replace your lambda expression with method reference.</a:t>
            </a:r>
          </a:p>
          <a:p>
            <a:pPr algn="just"/>
            <a:r>
              <a:rPr lang="en-US" sz="2400">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rPr>
              <a:t>Three types are there:-</a:t>
            </a:r>
          </a:p>
          <a:p>
            <a:pPr marL="0" indent="0" algn="just">
              <a:buNone/>
            </a:pP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a:t>
            </a: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-Reference to a static method.</a:t>
            </a:r>
          </a:p>
          <a:p>
            <a:pPr marL="0" indent="0" algn="just">
              <a:buNone/>
            </a:pP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-Reference to an instance method.</a:t>
            </a:r>
          </a:p>
          <a:p>
            <a:pPr marL="0" indent="0" algn="just">
              <a:buNone/>
            </a:pP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-Reference to a constructor.</a:t>
            </a:r>
          </a:p>
          <a:p>
            <a:pPr algn="just"/>
            <a:endParaRPr lang="en-IN" sz="240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91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9FD2-7007-6CC2-85B5-2410158E3111}"/>
              </a:ext>
            </a:extLst>
          </p:cNvPr>
          <p:cNvSpPr>
            <a:spLocks noGrp="1"/>
          </p:cNvSpPr>
          <p:nvPr>
            <p:ph type="title"/>
          </p:nvPr>
        </p:nvSpPr>
        <p:spPr>
          <a:xfrm>
            <a:off x="838200" y="365125"/>
            <a:ext cx="10515600" cy="672565"/>
          </a:xfrm>
        </p:spPr>
        <p:txBody>
          <a:bodyPr>
            <a:normAutofit/>
          </a:bodyPr>
          <a:lstStyle/>
          <a:p>
            <a:r>
              <a:rPr lang="en-US" sz="3600" b="1" i="0">
                <a:solidFill>
                  <a:srgbClr val="610B38"/>
                </a:solidFill>
                <a:effectLst/>
                <a:highlight>
                  <a:srgbClr val="FFFFFF"/>
                </a:highlight>
                <a:latin typeface="Times New Roman" panose="02020603050405020304" pitchFamily="18" charset="0"/>
                <a:cs typeface="Times New Roman" panose="02020603050405020304" pitchFamily="18" charset="0"/>
              </a:rPr>
              <a:t>Reference to a Static Method</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E4AEB6-B890-D662-30EE-0901A0D9681B}"/>
              </a:ext>
            </a:extLst>
          </p:cNvPr>
          <p:cNvSpPr>
            <a:spLocks noGrp="1"/>
          </p:cNvSpPr>
          <p:nvPr>
            <p:ph idx="1"/>
          </p:nvPr>
        </p:nvSpPr>
        <p:spPr>
          <a:xfrm>
            <a:off x="750013" y="1109609"/>
            <a:ext cx="10603787" cy="2044557"/>
          </a:xfrm>
        </p:spPr>
        <p:txBody>
          <a:bodyPr>
            <a:normAutofit/>
          </a:bodyPr>
          <a:lstStyle/>
          <a:p>
            <a:pPr algn="just"/>
            <a:r>
              <a:rPr lang="en-US" sz="2400" b="0" i="0">
                <a:solidFill>
                  <a:srgbClr val="4E4242"/>
                </a:solidFill>
                <a:effectLst/>
                <a:highlight>
                  <a:srgbClr val="FFFFFF"/>
                </a:highlight>
                <a:latin typeface="Times New Roman" panose="02020603050405020304" pitchFamily="18" charset="0"/>
                <a:cs typeface="Times New Roman" panose="02020603050405020304" pitchFamily="18" charset="0"/>
              </a:rPr>
              <a:t>A </a:t>
            </a:r>
            <a:r>
              <a:rPr lang="en-US" sz="2400" b="0" i="1">
                <a:solidFill>
                  <a:srgbClr val="4E4242"/>
                </a:solidFill>
                <a:effectLst/>
                <a:highlight>
                  <a:srgbClr val="FFFFFF"/>
                </a:highlight>
                <a:latin typeface="Times New Roman" panose="02020603050405020304" pitchFamily="18" charset="0"/>
                <a:cs typeface="Times New Roman" panose="02020603050405020304" pitchFamily="18" charset="0"/>
              </a:rPr>
              <a:t>static method reference</a:t>
            </a:r>
            <a:r>
              <a:rPr lang="en-US" sz="2400" b="0" i="0">
                <a:solidFill>
                  <a:srgbClr val="4E4242"/>
                </a:solidFill>
                <a:effectLst/>
                <a:highlight>
                  <a:srgbClr val="FFFFFF"/>
                </a:highlight>
                <a:latin typeface="Times New Roman" panose="02020603050405020304" pitchFamily="18" charset="0"/>
                <a:cs typeface="Times New Roman" panose="02020603050405020304" pitchFamily="18" charset="0"/>
              </a:rPr>
              <a:t> refers to a static method in a specific class.</a:t>
            </a:r>
          </a:p>
          <a:p>
            <a:pPr algn="just"/>
            <a:r>
              <a:rPr lang="en-US" sz="2400" b="0" i="0">
                <a:solidFill>
                  <a:srgbClr val="4E4242"/>
                </a:solidFill>
                <a:effectLst/>
                <a:highlight>
                  <a:srgbClr val="FFFFFF"/>
                </a:highlight>
                <a:latin typeface="Times New Roman" panose="02020603050405020304" pitchFamily="18" charset="0"/>
                <a:cs typeface="Times New Roman" panose="02020603050405020304" pitchFamily="18" charset="0"/>
              </a:rPr>
              <a:t> Its syntax is </a:t>
            </a:r>
            <a:r>
              <a:rPr lang="en-IN" sz="2400" b="0" i="1" err="1">
                <a:solidFill>
                  <a:srgbClr val="FF0000"/>
                </a:solidFill>
                <a:effectLst/>
                <a:highlight>
                  <a:srgbClr val="FFFFFF"/>
                </a:highlight>
                <a:latin typeface="Times New Roman" panose="02020603050405020304" pitchFamily="18" charset="0"/>
                <a:cs typeface="Times New Roman" panose="02020603050405020304" pitchFamily="18" charset="0"/>
              </a:rPr>
              <a:t>className</a:t>
            </a:r>
            <a:r>
              <a:rPr lang="en-IN" sz="2400" b="0" i="0">
                <a:solidFill>
                  <a:srgbClr val="FF0000"/>
                </a:solidFill>
                <a:effectLst/>
                <a:highlight>
                  <a:srgbClr val="FFFFFF"/>
                </a:highlight>
                <a:latin typeface="Times New Roman" panose="02020603050405020304" pitchFamily="18" charset="0"/>
                <a:cs typeface="Times New Roman" panose="02020603050405020304" pitchFamily="18" charset="0"/>
              </a:rPr>
              <a:t>::</a:t>
            </a:r>
            <a:r>
              <a:rPr lang="en-IN" sz="2400" b="0" i="1" err="1">
                <a:solidFill>
                  <a:srgbClr val="FF0000"/>
                </a:solidFill>
                <a:effectLst/>
                <a:highlight>
                  <a:srgbClr val="FFFFFF"/>
                </a:highlight>
                <a:latin typeface="Times New Roman" panose="02020603050405020304" pitchFamily="18" charset="0"/>
                <a:cs typeface="Times New Roman" panose="02020603050405020304" pitchFamily="18" charset="0"/>
              </a:rPr>
              <a:t>staticMethodName</a:t>
            </a:r>
            <a:endParaRPr lang="en-IN" sz="2400" b="0" i="1">
              <a:solidFill>
                <a:srgbClr val="FF0000"/>
              </a:solidFill>
              <a:effectLst/>
              <a:highlight>
                <a:srgbClr val="FFFFFF"/>
              </a:highlight>
              <a:latin typeface="Times New Roman" panose="02020603050405020304" pitchFamily="18" charset="0"/>
              <a:cs typeface="Times New Roman" panose="02020603050405020304" pitchFamily="18" charset="0"/>
            </a:endParaRPr>
          </a:p>
          <a:p>
            <a:pPr algn="just"/>
            <a:r>
              <a:rPr lang="en-IN" sz="2400">
                <a:highlight>
                  <a:srgbClr val="FFFFFF"/>
                </a:highlight>
                <a:latin typeface="Times New Roman" panose="02020603050405020304" pitchFamily="18" charset="0"/>
                <a:cs typeface="Times New Roman" panose="02020603050405020304" pitchFamily="18" charset="0"/>
              </a:rPr>
              <a:t>Where </a:t>
            </a:r>
            <a:r>
              <a:rPr lang="en-IN" sz="2400" err="1">
                <a:highlight>
                  <a:srgbClr val="FFFFFF"/>
                </a:highlight>
                <a:latin typeface="Times New Roman" panose="02020603050405020304" pitchFamily="18" charset="0"/>
                <a:cs typeface="Times New Roman" panose="02020603050405020304" pitchFamily="18" charset="0"/>
              </a:rPr>
              <a:t>classname</a:t>
            </a:r>
            <a:r>
              <a:rPr lang="en-IN" sz="2400">
                <a:highlight>
                  <a:srgbClr val="FFFFFF"/>
                </a:highlight>
                <a:latin typeface="Times New Roman" panose="02020603050405020304" pitchFamily="18" charset="0"/>
                <a:cs typeface="Times New Roman" panose="02020603050405020304" pitchFamily="18" charset="0"/>
              </a:rPr>
              <a:t> identifies the class</a:t>
            </a:r>
          </a:p>
          <a:p>
            <a:pPr algn="just"/>
            <a:r>
              <a:rPr lang="en-IN" sz="2400" err="1">
                <a:highlight>
                  <a:srgbClr val="FFFFFF"/>
                </a:highlight>
                <a:latin typeface="Times New Roman" panose="02020603050405020304" pitchFamily="18" charset="0"/>
                <a:cs typeface="Times New Roman" panose="02020603050405020304" pitchFamily="18" charset="0"/>
              </a:rPr>
              <a:t>staticMethodName</a:t>
            </a:r>
            <a:r>
              <a:rPr lang="en-IN" sz="2400">
                <a:highlight>
                  <a:srgbClr val="FFFFFF"/>
                </a:highlight>
                <a:latin typeface="Times New Roman" panose="02020603050405020304" pitchFamily="18" charset="0"/>
                <a:cs typeface="Times New Roman" panose="02020603050405020304" pitchFamily="18" charset="0"/>
              </a:rPr>
              <a:t> identifies the method</a:t>
            </a:r>
          </a:p>
        </p:txBody>
      </p:sp>
      <p:sp>
        <p:nvSpPr>
          <p:cNvPr id="5" name="TextBox 4">
            <a:extLst>
              <a:ext uri="{FF2B5EF4-FFF2-40B4-BE49-F238E27FC236}">
                <a16:creationId xmlns:a16="http://schemas.microsoft.com/office/drawing/2014/main" id="{C9A27D1A-183E-970C-DFA2-512826677F52}"/>
              </a:ext>
            </a:extLst>
          </p:cNvPr>
          <p:cNvSpPr txBox="1"/>
          <p:nvPr/>
        </p:nvSpPr>
        <p:spPr>
          <a:xfrm>
            <a:off x="1027416" y="3339101"/>
            <a:ext cx="9133726" cy="3416320"/>
          </a:xfrm>
          <a:prstGeom prst="rect">
            <a:avLst/>
          </a:prstGeom>
          <a:solidFill>
            <a:schemeClr val="accent6">
              <a:lumMod val="20000"/>
              <a:lumOff val="80000"/>
            </a:schemeClr>
          </a:solidFill>
        </p:spPr>
        <p:txBody>
          <a:bodyPr wrap="square" rtlCol="0">
            <a:spAutoFit/>
          </a:bodyPr>
          <a:lstStyle/>
          <a:p>
            <a:pPr algn="just"/>
            <a:r>
              <a:rPr lang="en-IN" sz="2200" b="1" i="0">
                <a:solidFill>
                  <a:srgbClr val="006699"/>
                </a:solidFill>
                <a:effectLst/>
                <a:latin typeface="inter-regular"/>
              </a:rPr>
              <a:t>public</a:t>
            </a:r>
            <a:r>
              <a:rPr lang="en-IN" sz="2200" b="0" i="0">
                <a:solidFill>
                  <a:srgbClr val="000000"/>
                </a:solidFill>
                <a:effectLst/>
                <a:latin typeface="inter-regular"/>
              </a:rPr>
              <a:t> </a:t>
            </a:r>
            <a:r>
              <a:rPr lang="en-IN" sz="2200" b="1" i="0">
                <a:solidFill>
                  <a:srgbClr val="006699"/>
                </a:solidFill>
                <a:effectLst/>
                <a:latin typeface="inter-regular"/>
              </a:rPr>
              <a:t>class</a:t>
            </a:r>
            <a:r>
              <a:rPr lang="en-IN" sz="2200" b="0" i="0">
                <a:solidFill>
                  <a:srgbClr val="000000"/>
                </a:solidFill>
                <a:effectLst/>
                <a:latin typeface="inter-regular"/>
              </a:rPr>
              <a:t> MethodReference2 {  </a:t>
            </a:r>
          </a:p>
          <a:p>
            <a:pPr algn="just"/>
            <a:r>
              <a:rPr lang="en-IN" sz="2200" b="0" i="0">
                <a:solidFill>
                  <a:srgbClr val="000000"/>
                </a:solidFill>
                <a:effectLst/>
                <a:latin typeface="inter-regular"/>
              </a:rPr>
              <a:t>    </a:t>
            </a:r>
            <a:r>
              <a:rPr lang="en-IN" sz="2200" b="1" i="0">
                <a:solidFill>
                  <a:srgbClr val="006699"/>
                </a:solidFill>
                <a:effectLst/>
                <a:latin typeface="inter-regular"/>
              </a:rPr>
              <a:t>public</a:t>
            </a:r>
            <a:r>
              <a:rPr lang="en-IN" sz="2200" b="0" i="0">
                <a:solidFill>
                  <a:srgbClr val="000000"/>
                </a:solidFill>
                <a:effectLst/>
                <a:latin typeface="inter-regular"/>
              </a:rPr>
              <a:t> </a:t>
            </a:r>
            <a:r>
              <a:rPr lang="en-IN" sz="2200" b="1" i="0">
                <a:solidFill>
                  <a:srgbClr val="006699"/>
                </a:solidFill>
                <a:effectLst/>
                <a:latin typeface="inter-regular"/>
              </a:rPr>
              <a:t>static</a:t>
            </a:r>
            <a:r>
              <a:rPr lang="en-IN" sz="2200" b="0" i="0">
                <a:solidFill>
                  <a:srgbClr val="000000"/>
                </a:solidFill>
                <a:effectLst/>
                <a:latin typeface="inter-regular"/>
              </a:rPr>
              <a:t> </a:t>
            </a:r>
            <a:r>
              <a:rPr lang="en-IN" sz="2200" b="1" i="0">
                <a:solidFill>
                  <a:srgbClr val="006699"/>
                </a:solidFill>
                <a:effectLst/>
                <a:latin typeface="inter-regular"/>
              </a:rPr>
              <a:t>void</a:t>
            </a:r>
            <a:r>
              <a:rPr lang="en-IN" sz="2200" b="0" i="0">
                <a:solidFill>
                  <a:srgbClr val="000000"/>
                </a:solidFill>
                <a:effectLst/>
                <a:latin typeface="inter-regular"/>
              </a:rPr>
              <a:t> </a:t>
            </a:r>
            <a:r>
              <a:rPr lang="en-IN" sz="2200" b="0" i="0" err="1">
                <a:solidFill>
                  <a:srgbClr val="000000"/>
                </a:solidFill>
                <a:effectLst/>
                <a:latin typeface="inter-regular"/>
              </a:rPr>
              <a:t>ThreadStatus</a:t>
            </a:r>
            <a:r>
              <a:rPr lang="en-IN" sz="2200" b="0" i="0">
                <a:solidFill>
                  <a:srgbClr val="000000"/>
                </a:solidFill>
                <a:effectLst/>
                <a:latin typeface="inter-regular"/>
              </a:rPr>
              <a:t>(){  </a:t>
            </a:r>
          </a:p>
          <a:p>
            <a:pPr algn="just"/>
            <a:r>
              <a:rPr lang="en-IN" sz="2200" b="0" i="0">
                <a:solidFill>
                  <a:srgbClr val="000000"/>
                </a:solidFill>
                <a:effectLst/>
                <a:latin typeface="inter-regular"/>
              </a:rPr>
              <a:t>        </a:t>
            </a:r>
            <a:r>
              <a:rPr lang="en-IN" sz="2200" b="0" i="0" err="1">
                <a:solidFill>
                  <a:srgbClr val="000000"/>
                </a:solidFill>
                <a:effectLst/>
                <a:latin typeface="inter-regular"/>
              </a:rPr>
              <a:t>System.out.println</a:t>
            </a:r>
            <a:r>
              <a:rPr lang="en-IN" sz="2200" b="0" i="0">
                <a:solidFill>
                  <a:srgbClr val="000000"/>
                </a:solidFill>
                <a:effectLst/>
                <a:latin typeface="inter-regular"/>
              </a:rPr>
              <a:t>(</a:t>
            </a:r>
            <a:r>
              <a:rPr lang="en-IN" sz="2200" b="0" i="0">
                <a:solidFill>
                  <a:srgbClr val="0000FF"/>
                </a:solidFill>
                <a:effectLst/>
                <a:latin typeface="inter-regular"/>
              </a:rPr>
              <a:t>"Thread is running..."</a:t>
            </a:r>
            <a:r>
              <a:rPr lang="en-IN" sz="2200" b="0" i="0">
                <a:solidFill>
                  <a:srgbClr val="000000"/>
                </a:solidFill>
                <a:effectLst/>
                <a:latin typeface="inter-regular"/>
              </a:rPr>
              <a:t>);  </a:t>
            </a:r>
          </a:p>
          <a:p>
            <a:pPr algn="just"/>
            <a:r>
              <a:rPr lang="en-IN" sz="2200" b="0" i="0">
                <a:solidFill>
                  <a:srgbClr val="000000"/>
                </a:solidFill>
                <a:effectLst/>
                <a:latin typeface="inter-regular"/>
              </a:rPr>
              <a:t>    }  </a:t>
            </a:r>
          </a:p>
          <a:p>
            <a:pPr algn="just"/>
            <a:r>
              <a:rPr lang="en-IN" sz="2200" b="0" i="0">
                <a:solidFill>
                  <a:srgbClr val="000000"/>
                </a:solidFill>
                <a:effectLst/>
                <a:latin typeface="inter-regular"/>
              </a:rPr>
              <a:t>    </a:t>
            </a:r>
            <a:r>
              <a:rPr lang="en-IN" sz="2200" b="1" i="0">
                <a:solidFill>
                  <a:srgbClr val="006699"/>
                </a:solidFill>
                <a:effectLst/>
                <a:latin typeface="inter-regular"/>
              </a:rPr>
              <a:t>public</a:t>
            </a:r>
            <a:r>
              <a:rPr lang="en-IN" sz="2200" b="0" i="0">
                <a:solidFill>
                  <a:srgbClr val="000000"/>
                </a:solidFill>
                <a:effectLst/>
                <a:latin typeface="inter-regular"/>
              </a:rPr>
              <a:t> </a:t>
            </a:r>
            <a:r>
              <a:rPr lang="en-IN" sz="2200" b="1" i="0">
                <a:solidFill>
                  <a:srgbClr val="006699"/>
                </a:solidFill>
                <a:effectLst/>
                <a:latin typeface="inter-regular"/>
              </a:rPr>
              <a:t>static</a:t>
            </a:r>
            <a:r>
              <a:rPr lang="en-IN" sz="2200" b="0" i="0">
                <a:solidFill>
                  <a:srgbClr val="000000"/>
                </a:solidFill>
                <a:effectLst/>
                <a:latin typeface="inter-regular"/>
              </a:rPr>
              <a:t> </a:t>
            </a:r>
            <a:r>
              <a:rPr lang="en-IN" sz="2200" b="1" i="0">
                <a:solidFill>
                  <a:srgbClr val="006699"/>
                </a:solidFill>
                <a:effectLst/>
                <a:latin typeface="inter-regular"/>
              </a:rPr>
              <a:t>void</a:t>
            </a:r>
            <a:r>
              <a:rPr lang="en-IN" sz="2200" b="0" i="0">
                <a:solidFill>
                  <a:srgbClr val="000000"/>
                </a:solidFill>
                <a:effectLst/>
                <a:latin typeface="inter-regular"/>
              </a:rPr>
              <a:t> main(String[] </a:t>
            </a:r>
            <a:r>
              <a:rPr lang="en-IN" sz="2200" b="0" i="0" err="1">
                <a:solidFill>
                  <a:srgbClr val="000000"/>
                </a:solidFill>
                <a:effectLst/>
                <a:latin typeface="inter-regular"/>
              </a:rPr>
              <a:t>args</a:t>
            </a:r>
            <a:r>
              <a:rPr lang="en-IN" sz="2200" b="0" i="0">
                <a:solidFill>
                  <a:srgbClr val="000000"/>
                </a:solidFill>
                <a:effectLst/>
                <a:latin typeface="inter-regular"/>
              </a:rPr>
              <a:t>) {  </a:t>
            </a:r>
          </a:p>
          <a:p>
            <a:pPr algn="just"/>
            <a:r>
              <a:rPr lang="en-IN" sz="2200" b="0" i="0">
                <a:solidFill>
                  <a:srgbClr val="000000"/>
                </a:solidFill>
                <a:effectLst/>
                <a:latin typeface="inter-regular"/>
              </a:rPr>
              <a:t>        Thread t2=</a:t>
            </a:r>
            <a:r>
              <a:rPr lang="en-IN" sz="2200" b="1" i="0">
                <a:solidFill>
                  <a:srgbClr val="006699"/>
                </a:solidFill>
                <a:effectLst/>
                <a:latin typeface="inter-regular"/>
              </a:rPr>
              <a:t>new</a:t>
            </a:r>
            <a:r>
              <a:rPr lang="en-IN" sz="2200" b="0" i="0">
                <a:solidFill>
                  <a:srgbClr val="000000"/>
                </a:solidFill>
                <a:effectLst/>
                <a:latin typeface="inter-regular"/>
              </a:rPr>
              <a:t> Thread(MethodReference2::</a:t>
            </a:r>
            <a:r>
              <a:rPr lang="en-IN" sz="2200" b="0" i="0" err="1">
                <a:solidFill>
                  <a:srgbClr val="000000"/>
                </a:solidFill>
                <a:effectLst/>
                <a:latin typeface="inter-regular"/>
              </a:rPr>
              <a:t>ThreadStatus</a:t>
            </a:r>
            <a:r>
              <a:rPr lang="en-IN" sz="2200" b="0" i="0">
                <a:solidFill>
                  <a:srgbClr val="000000"/>
                </a:solidFill>
                <a:effectLst/>
                <a:latin typeface="inter-regular"/>
              </a:rPr>
              <a:t>);  </a:t>
            </a:r>
          </a:p>
          <a:p>
            <a:pPr algn="just"/>
            <a:r>
              <a:rPr lang="en-IN" sz="2200" b="0" i="0">
                <a:solidFill>
                  <a:srgbClr val="000000"/>
                </a:solidFill>
                <a:effectLst/>
                <a:latin typeface="inter-regular"/>
              </a:rPr>
              <a:t>        t2.start();       </a:t>
            </a:r>
          </a:p>
          <a:p>
            <a:pPr algn="just"/>
            <a:r>
              <a:rPr lang="en-IN" sz="2200" b="0" i="0">
                <a:solidFill>
                  <a:srgbClr val="000000"/>
                </a:solidFill>
                <a:effectLst/>
                <a:latin typeface="inter-regular"/>
              </a:rPr>
              <a:t>    }  </a:t>
            </a:r>
          </a:p>
          <a:p>
            <a:pPr algn="just"/>
            <a:r>
              <a:rPr lang="en-IN" sz="2200" b="0" i="0">
                <a:solidFill>
                  <a:srgbClr val="000000"/>
                </a:solidFill>
                <a:effectLst/>
                <a:latin typeface="inter-regular"/>
              </a:rPr>
              <a:t>}  </a:t>
            </a:r>
          </a:p>
          <a:p>
            <a:endParaRPr lang="en-IN"/>
          </a:p>
        </p:txBody>
      </p:sp>
    </p:spTree>
    <p:extLst>
      <p:ext uri="{BB962C8B-B14F-4D97-AF65-F5344CB8AC3E}">
        <p14:creationId xmlns:p14="http://schemas.microsoft.com/office/powerpoint/2010/main" val="2517297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1D0EA-47D9-039E-5298-87B08BDFECD5}"/>
              </a:ext>
            </a:extLst>
          </p:cNvPr>
          <p:cNvSpPr>
            <a:spLocks noGrp="1"/>
          </p:cNvSpPr>
          <p:nvPr>
            <p:ph type="title"/>
          </p:nvPr>
        </p:nvSpPr>
        <p:spPr>
          <a:xfrm>
            <a:off x="838200" y="365126"/>
            <a:ext cx="10515600" cy="898596"/>
          </a:xfrm>
        </p:spPr>
        <p:txBody>
          <a:bodyPr>
            <a:normAutofit/>
          </a:bodyPr>
          <a:lstStyle/>
          <a:p>
            <a:r>
              <a:rPr lang="en-US" sz="3600" b="1" i="0">
                <a:effectLst/>
                <a:highlight>
                  <a:srgbClr val="FFFFFF"/>
                </a:highlight>
                <a:latin typeface="Times New Roman" panose="02020603050405020304" pitchFamily="18" charset="0"/>
                <a:cs typeface="Times New Roman" panose="02020603050405020304" pitchFamily="18" charset="0"/>
              </a:rPr>
              <a:t>Reference to an instance method</a:t>
            </a:r>
            <a:endParaRPr lang="en-IN"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AE510A-22F0-5B7A-764B-D69897305AEE}"/>
              </a:ext>
            </a:extLst>
          </p:cNvPr>
          <p:cNvSpPr>
            <a:spLocks noGrp="1"/>
          </p:cNvSpPr>
          <p:nvPr>
            <p:ph idx="1"/>
          </p:nvPr>
        </p:nvSpPr>
        <p:spPr>
          <a:xfrm>
            <a:off x="647272" y="1099336"/>
            <a:ext cx="10706528" cy="1130158"/>
          </a:xfrm>
        </p:spPr>
        <p:txBody>
          <a:bodyPr>
            <a:normAutofit/>
          </a:bodyPr>
          <a:lstStyle/>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like static methods, you can refer instance methods also</a:t>
            </a:r>
          </a:p>
          <a:p>
            <a:pPr algn="just"/>
            <a:r>
              <a:rPr lang="en-US" sz="2400">
                <a:solidFill>
                  <a:srgbClr val="333333"/>
                </a:solidFill>
                <a:highlight>
                  <a:srgbClr val="FFFFFF"/>
                </a:highlight>
                <a:latin typeface="Times New Roman" panose="02020603050405020304" pitchFamily="18" charset="0"/>
                <a:cs typeface="Times New Roman" panose="02020603050405020304" pitchFamily="18" charset="0"/>
              </a:rPr>
              <a:t>The syntax is---</a:t>
            </a:r>
            <a:endParaRPr lang="en-IN"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30F7771-3362-87D6-4E10-1BD8BC973B60}"/>
              </a:ext>
            </a:extLst>
          </p:cNvPr>
          <p:cNvSpPr txBox="1"/>
          <p:nvPr/>
        </p:nvSpPr>
        <p:spPr>
          <a:xfrm>
            <a:off x="838200" y="2170893"/>
            <a:ext cx="7974532" cy="430887"/>
          </a:xfrm>
          <a:prstGeom prst="rect">
            <a:avLst/>
          </a:prstGeom>
          <a:solidFill>
            <a:schemeClr val="bg2">
              <a:lumMod val="90000"/>
            </a:schemeClr>
          </a:solidFill>
        </p:spPr>
        <p:txBody>
          <a:bodyPr wrap="square">
            <a:spAutoFit/>
          </a:bodyPr>
          <a:lstStyle/>
          <a:p>
            <a:pPr algn="just"/>
            <a:r>
              <a:rPr lang="en-IN" sz="2200" b="0" i="0" err="1">
                <a:solidFill>
                  <a:srgbClr val="000000"/>
                </a:solidFill>
                <a:effectLst/>
                <a:latin typeface="inter-regular"/>
              </a:rPr>
              <a:t>containingObject</a:t>
            </a:r>
            <a:r>
              <a:rPr lang="en-IN" sz="2200" b="0" i="0">
                <a:solidFill>
                  <a:srgbClr val="000000"/>
                </a:solidFill>
                <a:effectLst/>
                <a:latin typeface="inter-regular"/>
              </a:rPr>
              <a:t>::</a:t>
            </a:r>
            <a:r>
              <a:rPr lang="en-IN" sz="2200" b="0" i="0" err="1">
                <a:solidFill>
                  <a:srgbClr val="000000"/>
                </a:solidFill>
                <a:effectLst/>
                <a:latin typeface="inter-regular"/>
              </a:rPr>
              <a:t>instanceMethodName</a:t>
            </a:r>
            <a:endParaRPr lang="en-IN" sz="2200" b="0" i="0">
              <a:solidFill>
                <a:srgbClr val="000000"/>
              </a:solidFill>
              <a:effectLst/>
              <a:latin typeface="inter-regular"/>
            </a:endParaRPr>
          </a:p>
        </p:txBody>
      </p:sp>
      <p:sp>
        <p:nvSpPr>
          <p:cNvPr id="7" name="TextBox 6">
            <a:extLst>
              <a:ext uri="{FF2B5EF4-FFF2-40B4-BE49-F238E27FC236}">
                <a16:creationId xmlns:a16="http://schemas.microsoft.com/office/drawing/2014/main" id="{36EC5354-BC48-BF53-3D5C-1AB2FD53031A}"/>
              </a:ext>
            </a:extLst>
          </p:cNvPr>
          <p:cNvSpPr txBox="1"/>
          <p:nvPr/>
        </p:nvSpPr>
        <p:spPr>
          <a:xfrm>
            <a:off x="1461071" y="3098777"/>
            <a:ext cx="9892729" cy="3139321"/>
          </a:xfrm>
          <a:prstGeom prst="rect">
            <a:avLst/>
          </a:prstGeom>
          <a:solidFill>
            <a:schemeClr val="accent5">
              <a:lumMod val="20000"/>
              <a:lumOff val="80000"/>
            </a:schemeClr>
          </a:solidFill>
        </p:spPr>
        <p:txBody>
          <a:bodyPr wrap="square">
            <a:spAutoFit/>
          </a:bodyPr>
          <a:lstStyle/>
          <a:p>
            <a:pPr algn="just"/>
            <a:r>
              <a:rPr lang="en-IN" sz="2200" b="1" i="0">
                <a:solidFill>
                  <a:srgbClr val="006699"/>
                </a:solidFill>
                <a:effectLst/>
                <a:latin typeface="inter-regular"/>
              </a:rPr>
              <a:t>public</a:t>
            </a:r>
            <a:r>
              <a:rPr lang="en-IN" sz="2200" b="0" i="0">
                <a:solidFill>
                  <a:srgbClr val="000000"/>
                </a:solidFill>
                <a:effectLst/>
                <a:latin typeface="inter-regular"/>
              </a:rPr>
              <a:t> </a:t>
            </a:r>
            <a:r>
              <a:rPr lang="en-IN" sz="2200" b="1" i="0">
                <a:solidFill>
                  <a:srgbClr val="006699"/>
                </a:solidFill>
                <a:effectLst/>
                <a:latin typeface="inter-regular"/>
              </a:rPr>
              <a:t>class</a:t>
            </a:r>
            <a:r>
              <a:rPr lang="en-IN" sz="2200" b="0" i="0">
                <a:solidFill>
                  <a:srgbClr val="000000"/>
                </a:solidFill>
                <a:effectLst/>
                <a:latin typeface="inter-regular"/>
              </a:rPr>
              <a:t> InstanceMethodReference2 {  </a:t>
            </a:r>
          </a:p>
          <a:p>
            <a:pPr algn="just"/>
            <a:r>
              <a:rPr lang="en-IN" sz="2200" b="0" i="0">
                <a:solidFill>
                  <a:srgbClr val="000000"/>
                </a:solidFill>
                <a:effectLst/>
                <a:latin typeface="inter-regular"/>
              </a:rPr>
              <a:t>    </a:t>
            </a:r>
            <a:r>
              <a:rPr lang="en-IN" sz="2200" b="1" i="0">
                <a:solidFill>
                  <a:srgbClr val="006699"/>
                </a:solidFill>
                <a:effectLst/>
                <a:latin typeface="inter-regular"/>
              </a:rPr>
              <a:t>public</a:t>
            </a:r>
            <a:r>
              <a:rPr lang="en-IN" sz="2200" b="0" i="0">
                <a:solidFill>
                  <a:srgbClr val="000000"/>
                </a:solidFill>
                <a:effectLst/>
                <a:latin typeface="inter-regular"/>
              </a:rPr>
              <a:t> </a:t>
            </a:r>
            <a:r>
              <a:rPr lang="en-IN" sz="2200" b="1" i="0">
                <a:solidFill>
                  <a:srgbClr val="006699"/>
                </a:solidFill>
                <a:effectLst/>
                <a:latin typeface="inter-regular"/>
              </a:rPr>
              <a:t>void</a:t>
            </a:r>
            <a:r>
              <a:rPr lang="en-IN" sz="2200" b="0" i="0">
                <a:solidFill>
                  <a:srgbClr val="000000"/>
                </a:solidFill>
                <a:effectLst/>
                <a:latin typeface="inter-regular"/>
              </a:rPr>
              <a:t> </a:t>
            </a:r>
            <a:r>
              <a:rPr lang="en-IN" sz="2200" b="0" i="0" err="1">
                <a:solidFill>
                  <a:srgbClr val="000000"/>
                </a:solidFill>
                <a:effectLst/>
                <a:latin typeface="inter-regular"/>
              </a:rPr>
              <a:t>printnMsg</a:t>
            </a:r>
            <a:r>
              <a:rPr lang="en-IN" sz="2200" b="0" i="0">
                <a:solidFill>
                  <a:srgbClr val="000000"/>
                </a:solidFill>
                <a:effectLst/>
                <a:latin typeface="inter-regular"/>
              </a:rPr>
              <a:t>(){  </a:t>
            </a:r>
          </a:p>
          <a:p>
            <a:pPr algn="just"/>
            <a:r>
              <a:rPr lang="en-IN" sz="2200" b="0" i="0">
                <a:solidFill>
                  <a:srgbClr val="000000"/>
                </a:solidFill>
                <a:effectLst/>
                <a:latin typeface="inter-regular"/>
              </a:rPr>
              <a:t>        </a:t>
            </a:r>
            <a:r>
              <a:rPr lang="en-IN" sz="2200" b="0" i="0" err="1">
                <a:solidFill>
                  <a:srgbClr val="000000"/>
                </a:solidFill>
                <a:effectLst/>
                <a:latin typeface="inter-regular"/>
              </a:rPr>
              <a:t>System.out.println</a:t>
            </a:r>
            <a:r>
              <a:rPr lang="en-IN" sz="2200" b="0" i="0">
                <a:solidFill>
                  <a:srgbClr val="000000"/>
                </a:solidFill>
                <a:effectLst/>
                <a:latin typeface="inter-regular"/>
              </a:rPr>
              <a:t>(</a:t>
            </a:r>
            <a:r>
              <a:rPr lang="en-IN" sz="2200" b="0" i="0">
                <a:solidFill>
                  <a:srgbClr val="0000FF"/>
                </a:solidFill>
                <a:effectLst/>
                <a:latin typeface="inter-regular"/>
              </a:rPr>
              <a:t>"Hello, this is instance method"</a:t>
            </a:r>
            <a:r>
              <a:rPr lang="en-IN" sz="2200" b="0" i="0">
                <a:solidFill>
                  <a:srgbClr val="000000"/>
                </a:solidFill>
                <a:effectLst/>
                <a:latin typeface="inter-regular"/>
              </a:rPr>
              <a:t>);  </a:t>
            </a:r>
          </a:p>
          <a:p>
            <a:pPr algn="just"/>
            <a:r>
              <a:rPr lang="en-IN" sz="2200" b="0" i="0">
                <a:solidFill>
                  <a:srgbClr val="000000"/>
                </a:solidFill>
                <a:effectLst/>
                <a:latin typeface="inter-regular"/>
              </a:rPr>
              <a:t>    }  </a:t>
            </a:r>
          </a:p>
          <a:p>
            <a:pPr algn="just"/>
            <a:r>
              <a:rPr lang="en-IN" sz="2200" b="0" i="0">
                <a:solidFill>
                  <a:srgbClr val="000000"/>
                </a:solidFill>
                <a:effectLst/>
                <a:latin typeface="inter-regular"/>
              </a:rPr>
              <a:t>    </a:t>
            </a:r>
            <a:r>
              <a:rPr lang="en-IN" sz="2200" b="1" i="0">
                <a:solidFill>
                  <a:srgbClr val="006699"/>
                </a:solidFill>
                <a:effectLst/>
                <a:latin typeface="inter-regular"/>
              </a:rPr>
              <a:t>public</a:t>
            </a:r>
            <a:r>
              <a:rPr lang="en-IN" sz="2200" b="0" i="0">
                <a:solidFill>
                  <a:srgbClr val="000000"/>
                </a:solidFill>
                <a:effectLst/>
                <a:latin typeface="inter-regular"/>
              </a:rPr>
              <a:t> </a:t>
            </a:r>
            <a:r>
              <a:rPr lang="en-IN" sz="2200" b="1" i="0">
                <a:solidFill>
                  <a:srgbClr val="006699"/>
                </a:solidFill>
                <a:effectLst/>
                <a:latin typeface="inter-regular"/>
              </a:rPr>
              <a:t>static</a:t>
            </a:r>
            <a:r>
              <a:rPr lang="en-IN" sz="2200" b="0" i="0">
                <a:solidFill>
                  <a:srgbClr val="000000"/>
                </a:solidFill>
                <a:effectLst/>
                <a:latin typeface="inter-regular"/>
              </a:rPr>
              <a:t> </a:t>
            </a:r>
            <a:r>
              <a:rPr lang="en-IN" sz="2200" b="1" i="0">
                <a:solidFill>
                  <a:srgbClr val="006699"/>
                </a:solidFill>
                <a:effectLst/>
                <a:latin typeface="inter-regular"/>
              </a:rPr>
              <a:t>void</a:t>
            </a:r>
            <a:r>
              <a:rPr lang="en-IN" sz="2200" b="0" i="0">
                <a:solidFill>
                  <a:srgbClr val="000000"/>
                </a:solidFill>
                <a:effectLst/>
                <a:latin typeface="inter-regular"/>
              </a:rPr>
              <a:t> main(String[] </a:t>
            </a:r>
            <a:r>
              <a:rPr lang="en-IN" sz="2200" b="0" i="0" err="1">
                <a:solidFill>
                  <a:srgbClr val="000000"/>
                </a:solidFill>
                <a:effectLst/>
                <a:latin typeface="inter-regular"/>
              </a:rPr>
              <a:t>args</a:t>
            </a:r>
            <a:r>
              <a:rPr lang="en-IN" sz="2200" b="0" i="0">
                <a:solidFill>
                  <a:srgbClr val="000000"/>
                </a:solidFill>
                <a:effectLst/>
                <a:latin typeface="inter-regular"/>
              </a:rPr>
              <a:t>) {  </a:t>
            </a:r>
          </a:p>
          <a:p>
            <a:pPr algn="just"/>
            <a:r>
              <a:rPr lang="en-IN" sz="2200" b="0" i="0">
                <a:solidFill>
                  <a:srgbClr val="000000"/>
                </a:solidFill>
                <a:effectLst/>
                <a:latin typeface="inter-regular"/>
              </a:rPr>
              <a:t>    Thread t2=</a:t>
            </a:r>
            <a:r>
              <a:rPr lang="en-IN" sz="2200" b="1" i="0">
                <a:solidFill>
                  <a:srgbClr val="006699"/>
                </a:solidFill>
                <a:effectLst/>
                <a:latin typeface="inter-regular"/>
              </a:rPr>
              <a:t>new</a:t>
            </a:r>
            <a:r>
              <a:rPr lang="en-IN" sz="2200" b="0" i="0">
                <a:solidFill>
                  <a:srgbClr val="000000"/>
                </a:solidFill>
                <a:effectLst/>
                <a:latin typeface="inter-regular"/>
              </a:rPr>
              <a:t> Thread(</a:t>
            </a:r>
            <a:r>
              <a:rPr lang="en-IN" sz="2200" b="1" i="0">
                <a:solidFill>
                  <a:srgbClr val="006699"/>
                </a:solidFill>
                <a:effectLst/>
                <a:latin typeface="inter-regular"/>
              </a:rPr>
              <a:t>new</a:t>
            </a:r>
            <a:r>
              <a:rPr lang="en-IN" sz="2200" b="0" i="0">
                <a:solidFill>
                  <a:srgbClr val="000000"/>
                </a:solidFill>
                <a:effectLst/>
                <a:latin typeface="inter-regular"/>
              </a:rPr>
              <a:t> InstanceMethodReference2()::</a:t>
            </a:r>
            <a:r>
              <a:rPr lang="en-IN" sz="2200" b="0" i="0" err="1">
                <a:solidFill>
                  <a:srgbClr val="000000"/>
                </a:solidFill>
                <a:effectLst/>
                <a:latin typeface="inter-regular"/>
              </a:rPr>
              <a:t>printnMsg</a:t>
            </a:r>
            <a:r>
              <a:rPr lang="en-IN" sz="2200" b="0" i="0">
                <a:solidFill>
                  <a:srgbClr val="000000"/>
                </a:solidFill>
                <a:effectLst/>
                <a:latin typeface="inter-regular"/>
              </a:rPr>
              <a:t>);  </a:t>
            </a:r>
          </a:p>
          <a:p>
            <a:pPr algn="just"/>
            <a:r>
              <a:rPr lang="en-IN" sz="2200" b="0" i="0">
                <a:solidFill>
                  <a:srgbClr val="000000"/>
                </a:solidFill>
                <a:effectLst/>
                <a:latin typeface="inter-regular"/>
              </a:rPr>
              <a:t>        t2.start();       </a:t>
            </a:r>
          </a:p>
          <a:p>
            <a:pPr algn="just"/>
            <a:r>
              <a:rPr lang="en-IN" sz="2200" b="0" i="0">
                <a:solidFill>
                  <a:srgbClr val="000000"/>
                </a:solidFill>
                <a:effectLst/>
                <a:latin typeface="inter-regular"/>
              </a:rPr>
              <a:t>    }  </a:t>
            </a:r>
          </a:p>
          <a:p>
            <a:pPr algn="just"/>
            <a:r>
              <a:rPr lang="en-IN" sz="2200" b="0" i="0">
                <a:solidFill>
                  <a:srgbClr val="000000"/>
                </a:solidFill>
                <a:effectLst/>
                <a:latin typeface="inter-regular"/>
              </a:rPr>
              <a:t>}  </a:t>
            </a:r>
          </a:p>
        </p:txBody>
      </p:sp>
    </p:spTree>
    <p:extLst>
      <p:ext uri="{BB962C8B-B14F-4D97-AF65-F5344CB8AC3E}">
        <p14:creationId xmlns:p14="http://schemas.microsoft.com/office/powerpoint/2010/main" val="3753625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F09B-6AB3-1422-78DA-E5704280ED42}"/>
              </a:ext>
            </a:extLst>
          </p:cNvPr>
          <p:cNvSpPr>
            <a:spLocks noGrp="1"/>
          </p:cNvSpPr>
          <p:nvPr>
            <p:ph type="title"/>
          </p:nvPr>
        </p:nvSpPr>
        <p:spPr>
          <a:xfrm>
            <a:off x="838200" y="365125"/>
            <a:ext cx="10515600" cy="929419"/>
          </a:xfrm>
        </p:spPr>
        <p:txBody>
          <a:bodyPr>
            <a:normAutofit/>
          </a:bodyPr>
          <a:lstStyle/>
          <a:p>
            <a:r>
              <a:rPr lang="en-US" sz="3600" b="1" i="0">
                <a:effectLst/>
                <a:highlight>
                  <a:srgbClr val="FFFFFF"/>
                </a:highlight>
                <a:latin typeface="Times New Roman" panose="02020603050405020304" pitchFamily="18" charset="0"/>
                <a:cs typeface="Times New Roman" panose="02020603050405020304" pitchFamily="18" charset="0"/>
              </a:rPr>
              <a:t>Reference to a constructor</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A82260-EF99-8932-98DD-EB722111BCDC}"/>
              </a:ext>
            </a:extLst>
          </p:cNvPr>
          <p:cNvSpPr>
            <a:spLocks noGrp="1"/>
          </p:cNvSpPr>
          <p:nvPr>
            <p:ph idx="1"/>
          </p:nvPr>
        </p:nvSpPr>
        <p:spPr>
          <a:xfrm>
            <a:off x="534257" y="1294544"/>
            <a:ext cx="5424754" cy="1941815"/>
          </a:xfrm>
        </p:spPr>
        <p:txBody>
          <a:bodyPr>
            <a:noAutofit/>
          </a:bodyPr>
          <a:lstStyle/>
          <a:p>
            <a:pPr algn="just"/>
            <a:r>
              <a:rPr lang="en-US" sz="2400">
                <a:solidFill>
                  <a:srgbClr val="333333"/>
                </a:solidFill>
                <a:highlight>
                  <a:srgbClr val="FFFFFF"/>
                </a:highlight>
                <a:latin typeface="Times New Roman" panose="02020603050405020304" pitchFamily="18" charset="0"/>
                <a:cs typeface="Times New Roman" panose="02020603050405020304" pitchFamily="18" charset="0"/>
              </a:rPr>
              <a:t>R</a:t>
            </a:r>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efer a constructor by using the new keyword.</a:t>
            </a:r>
          </a:p>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we are referring constructor with the help of functional interface.</a:t>
            </a:r>
          </a:p>
          <a:p>
            <a:pPr algn="just"/>
            <a:r>
              <a:rPr lang="en-US" sz="2400">
                <a:solidFill>
                  <a:srgbClr val="333333"/>
                </a:solidFill>
                <a:highlight>
                  <a:srgbClr val="FFFFFF"/>
                </a:highlight>
                <a:latin typeface="Times New Roman" panose="02020603050405020304" pitchFamily="18" charset="0"/>
                <a:cs typeface="Times New Roman" panose="02020603050405020304" pitchFamily="18" charset="0"/>
              </a:rPr>
              <a:t>The syntax is ---</a:t>
            </a:r>
            <a:endPar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endParaRPr>
          </a:p>
          <a:p>
            <a:pPr algn="just"/>
            <a:endParaRPr lang="en-IN"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A8B90F1-E8E3-A409-1381-1996FED7CFA3}"/>
              </a:ext>
            </a:extLst>
          </p:cNvPr>
          <p:cNvSpPr txBox="1"/>
          <p:nvPr/>
        </p:nvSpPr>
        <p:spPr>
          <a:xfrm>
            <a:off x="838200" y="3544852"/>
            <a:ext cx="4964984" cy="492443"/>
          </a:xfrm>
          <a:prstGeom prst="rect">
            <a:avLst/>
          </a:prstGeom>
          <a:solidFill>
            <a:schemeClr val="bg2">
              <a:lumMod val="90000"/>
            </a:schemeClr>
          </a:solidFill>
        </p:spPr>
        <p:txBody>
          <a:bodyPr wrap="square">
            <a:spAutoFit/>
          </a:bodyPr>
          <a:lstStyle/>
          <a:p>
            <a:pPr algn="just"/>
            <a:r>
              <a:rPr lang="en-IN" sz="2600" b="0" i="0" err="1">
                <a:solidFill>
                  <a:srgbClr val="000000"/>
                </a:solidFill>
                <a:effectLst/>
                <a:latin typeface="inter-regular"/>
              </a:rPr>
              <a:t>ClassName</a:t>
            </a:r>
            <a:r>
              <a:rPr lang="en-IN" sz="2600" b="0" i="0">
                <a:solidFill>
                  <a:srgbClr val="000000"/>
                </a:solidFill>
                <a:effectLst/>
                <a:latin typeface="inter-regular"/>
              </a:rPr>
              <a:t>::</a:t>
            </a:r>
            <a:r>
              <a:rPr lang="en-IN" sz="2600" b="1" i="0">
                <a:solidFill>
                  <a:srgbClr val="006699"/>
                </a:solidFill>
                <a:effectLst/>
                <a:latin typeface="inter-regular"/>
              </a:rPr>
              <a:t>new</a:t>
            </a:r>
            <a:r>
              <a:rPr lang="en-IN" sz="2600" b="0" i="0">
                <a:solidFill>
                  <a:srgbClr val="000000"/>
                </a:solidFill>
                <a:effectLst/>
                <a:latin typeface="inter-regular"/>
              </a:rPr>
              <a:t>  </a:t>
            </a:r>
          </a:p>
        </p:txBody>
      </p:sp>
      <p:sp>
        <p:nvSpPr>
          <p:cNvPr id="7" name="TextBox 6">
            <a:extLst>
              <a:ext uri="{FF2B5EF4-FFF2-40B4-BE49-F238E27FC236}">
                <a16:creationId xmlns:a16="http://schemas.microsoft.com/office/drawing/2014/main" id="{69E15B43-8319-9EDC-7C42-3226639AED2D}"/>
              </a:ext>
            </a:extLst>
          </p:cNvPr>
          <p:cNvSpPr txBox="1"/>
          <p:nvPr/>
        </p:nvSpPr>
        <p:spPr>
          <a:xfrm>
            <a:off x="6262954" y="1171254"/>
            <a:ext cx="5726988" cy="4832092"/>
          </a:xfrm>
          <a:prstGeom prst="rect">
            <a:avLst/>
          </a:prstGeom>
          <a:solidFill>
            <a:schemeClr val="accent1">
              <a:lumMod val="20000"/>
              <a:lumOff val="80000"/>
            </a:schemeClr>
          </a:solidFill>
        </p:spPr>
        <p:txBody>
          <a:bodyPr wrap="square">
            <a:spAutoFit/>
          </a:bodyPr>
          <a:lstStyle/>
          <a:p>
            <a:pPr algn="just">
              <a:buFont typeface="+mj-lt"/>
              <a:buAutoNum type="arabicPeriod"/>
            </a:pPr>
            <a:r>
              <a:rPr lang="en-IN" sz="2200" b="1" i="0">
                <a:solidFill>
                  <a:srgbClr val="006699"/>
                </a:solidFill>
                <a:effectLst/>
                <a:latin typeface="Calibri "/>
              </a:rPr>
              <a:t>interface</a:t>
            </a:r>
            <a:r>
              <a:rPr lang="en-IN" sz="2200" b="0" i="0">
                <a:solidFill>
                  <a:srgbClr val="000000"/>
                </a:solidFill>
                <a:effectLst/>
                <a:latin typeface="Calibri "/>
              </a:rPr>
              <a:t> </a:t>
            </a:r>
            <a:r>
              <a:rPr lang="en-IN" sz="2200" b="0" i="0" err="1">
                <a:solidFill>
                  <a:srgbClr val="000000"/>
                </a:solidFill>
                <a:effectLst/>
                <a:latin typeface="Calibri "/>
              </a:rPr>
              <a:t>Messageable</a:t>
            </a:r>
            <a:r>
              <a:rPr lang="en-IN" sz="2200" b="0" i="0">
                <a:solidFill>
                  <a:srgbClr val="000000"/>
                </a:solidFill>
                <a:effectLst/>
                <a:latin typeface="Calibri "/>
              </a:rPr>
              <a:t>{  </a:t>
            </a:r>
          </a:p>
          <a:p>
            <a:pPr algn="just">
              <a:buFont typeface="+mj-lt"/>
              <a:buAutoNum type="arabicPeriod"/>
            </a:pPr>
            <a:r>
              <a:rPr lang="en-IN" sz="2200" b="0" i="0">
                <a:solidFill>
                  <a:srgbClr val="000000"/>
                </a:solidFill>
                <a:effectLst/>
                <a:latin typeface="Calibri "/>
              </a:rPr>
              <a:t>    Message </a:t>
            </a:r>
            <a:r>
              <a:rPr lang="en-IN" sz="2200" b="0" i="0" err="1">
                <a:solidFill>
                  <a:srgbClr val="000000"/>
                </a:solidFill>
                <a:effectLst/>
                <a:latin typeface="Calibri "/>
              </a:rPr>
              <a:t>getMessage</a:t>
            </a:r>
            <a:r>
              <a:rPr lang="en-IN" sz="2200" b="0" i="0">
                <a:solidFill>
                  <a:srgbClr val="000000"/>
                </a:solidFill>
                <a:effectLst/>
                <a:latin typeface="Calibri "/>
              </a:rPr>
              <a:t>(String </a:t>
            </a:r>
            <a:r>
              <a:rPr lang="en-IN" sz="2200" b="0" i="0" err="1">
                <a:solidFill>
                  <a:srgbClr val="000000"/>
                </a:solidFill>
                <a:effectLst/>
                <a:latin typeface="Calibri "/>
              </a:rPr>
              <a:t>msg</a:t>
            </a:r>
            <a:r>
              <a:rPr lang="en-IN" sz="2200" b="0" i="0">
                <a:solidFill>
                  <a:srgbClr val="000000"/>
                </a:solidFill>
                <a:effectLst/>
                <a:latin typeface="Calibri "/>
              </a:rPr>
              <a:t>);  </a:t>
            </a:r>
          </a:p>
          <a:p>
            <a:pPr algn="just">
              <a:buFont typeface="+mj-lt"/>
              <a:buAutoNum type="arabicPeriod"/>
            </a:pPr>
            <a:r>
              <a:rPr lang="en-IN" sz="2200" b="0" i="0">
                <a:solidFill>
                  <a:srgbClr val="000000"/>
                </a:solidFill>
                <a:effectLst/>
                <a:latin typeface="Calibri "/>
              </a:rPr>
              <a:t>}  </a:t>
            </a:r>
          </a:p>
          <a:p>
            <a:pPr algn="just">
              <a:buFont typeface="+mj-lt"/>
              <a:buAutoNum type="arabicPeriod"/>
            </a:pPr>
            <a:r>
              <a:rPr lang="en-IN" sz="2200" b="1" i="0">
                <a:solidFill>
                  <a:srgbClr val="006699"/>
                </a:solidFill>
                <a:effectLst/>
                <a:latin typeface="Calibri "/>
              </a:rPr>
              <a:t>class</a:t>
            </a:r>
            <a:r>
              <a:rPr lang="en-IN" sz="2200" b="0" i="0">
                <a:solidFill>
                  <a:srgbClr val="000000"/>
                </a:solidFill>
                <a:effectLst/>
                <a:latin typeface="Calibri "/>
              </a:rPr>
              <a:t> Message{  </a:t>
            </a:r>
          </a:p>
          <a:p>
            <a:pPr algn="just">
              <a:buFont typeface="+mj-lt"/>
              <a:buAutoNum type="arabicPeriod"/>
            </a:pPr>
            <a:r>
              <a:rPr lang="en-IN" sz="2200" b="0" i="0">
                <a:solidFill>
                  <a:srgbClr val="000000"/>
                </a:solidFill>
                <a:effectLst/>
                <a:latin typeface="Calibri "/>
              </a:rPr>
              <a:t>    Message(String </a:t>
            </a:r>
            <a:r>
              <a:rPr lang="en-IN" sz="2200" b="0" i="0" err="1">
                <a:solidFill>
                  <a:srgbClr val="000000"/>
                </a:solidFill>
                <a:effectLst/>
                <a:latin typeface="Calibri "/>
              </a:rPr>
              <a:t>msg</a:t>
            </a:r>
            <a:r>
              <a:rPr lang="en-IN" sz="2200" b="0" i="0">
                <a:solidFill>
                  <a:srgbClr val="000000"/>
                </a:solidFill>
                <a:effectLst/>
                <a:latin typeface="Calibri "/>
              </a:rPr>
              <a:t>){  </a:t>
            </a:r>
          </a:p>
          <a:p>
            <a:pPr algn="just">
              <a:buFont typeface="+mj-lt"/>
              <a:buAutoNum type="arabicPeriod"/>
            </a:pPr>
            <a:r>
              <a:rPr lang="en-IN" sz="2200" b="0" i="0">
                <a:solidFill>
                  <a:srgbClr val="000000"/>
                </a:solidFill>
                <a:effectLst/>
                <a:latin typeface="Calibri "/>
              </a:rPr>
              <a:t>        </a:t>
            </a:r>
            <a:r>
              <a:rPr lang="en-IN" sz="2200" b="0" i="0" err="1">
                <a:solidFill>
                  <a:srgbClr val="000000"/>
                </a:solidFill>
                <a:effectLst/>
                <a:latin typeface="Calibri "/>
              </a:rPr>
              <a:t>System.out.print</a:t>
            </a:r>
            <a:r>
              <a:rPr lang="en-IN" sz="2200" b="0" i="0">
                <a:solidFill>
                  <a:srgbClr val="000000"/>
                </a:solidFill>
                <a:effectLst/>
                <a:latin typeface="Calibri "/>
              </a:rPr>
              <a:t>(</a:t>
            </a:r>
            <a:r>
              <a:rPr lang="en-IN" sz="2200" b="0" i="0" err="1">
                <a:solidFill>
                  <a:srgbClr val="000000"/>
                </a:solidFill>
                <a:effectLst/>
                <a:latin typeface="Calibri "/>
              </a:rPr>
              <a:t>msg</a:t>
            </a:r>
            <a:r>
              <a:rPr lang="en-IN" sz="2200" b="0" i="0">
                <a:solidFill>
                  <a:srgbClr val="000000"/>
                </a:solidFill>
                <a:effectLst/>
                <a:latin typeface="Calibri "/>
              </a:rPr>
              <a:t>);  </a:t>
            </a:r>
          </a:p>
          <a:p>
            <a:pPr algn="just">
              <a:buFont typeface="+mj-lt"/>
              <a:buAutoNum type="arabicPeriod"/>
            </a:pPr>
            <a:r>
              <a:rPr lang="en-IN" sz="2200" b="0" i="0">
                <a:solidFill>
                  <a:srgbClr val="000000"/>
                </a:solidFill>
                <a:effectLst/>
                <a:latin typeface="Calibri "/>
              </a:rPr>
              <a:t>    }  </a:t>
            </a:r>
          </a:p>
          <a:p>
            <a:pPr algn="just">
              <a:buFont typeface="+mj-lt"/>
              <a:buAutoNum type="arabicPeriod"/>
            </a:pPr>
            <a:r>
              <a:rPr lang="en-IN" sz="2200" b="0" i="0">
                <a:solidFill>
                  <a:srgbClr val="000000"/>
                </a:solidFill>
                <a:effectLst/>
                <a:latin typeface="Calibri "/>
              </a:rPr>
              <a:t>}  </a:t>
            </a:r>
          </a:p>
          <a:p>
            <a:pPr algn="just">
              <a:buFont typeface="+mj-lt"/>
              <a:buAutoNum type="arabicPeriod"/>
            </a:pPr>
            <a:r>
              <a:rPr lang="en-IN" sz="2200" b="1" i="0">
                <a:solidFill>
                  <a:srgbClr val="006699"/>
                </a:solidFill>
                <a:effectLst/>
                <a:latin typeface="Calibri "/>
              </a:rPr>
              <a:t>public</a:t>
            </a:r>
            <a:r>
              <a:rPr lang="en-IN" sz="2200" b="0" i="0">
                <a:solidFill>
                  <a:srgbClr val="000000"/>
                </a:solidFill>
                <a:effectLst/>
                <a:latin typeface="Calibri "/>
              </a:rPr>
              <a:t> </a:t>
            </a:r>
            <a:r>
              <a:rPr lang="en-IN" sz="2200" b="1" i="0">
                <a:solidFill>
                  <a:srgbClr val="006699"/>
                </a:solidFill>
                <a:effectLst/>
                <a:latin typeface="Calibri "/>
              </a:rPr>
              <a:t>class</a:t>
            </a:r>
            <a:r>
              <a:rPr lang="en-IN" sz="2200" b="0" i="0">
                <a:solidFill>
                  <a:srgbClr val="000000"/>
                </a:solidFill>
                <a:effectLst/>
                <a:latin typeface="Calibri "/>
              </a:rPr>
              <a:t> </a:t>
            </a:r>
            <a:r>
              <a:rPr lang="en-IN" sz="2200" b="0" i="0" err="1">
                <a:solidFill>
                  <a:srgbClr val="000000"/>
                </a:solidFill>
                <a:effectLst/>
                <a:latin typeface="Calibri "/>
              </a:rPr>
              <a:t>ConstructorReference</a:t>
            </a:r>
            <a:r>
              <a:rPr lang="en-IN" sz="2200" b="0" i="0">
                <a:solidFill>
                  <a:srgbClr val="000000"/>
                </a:solidFill>
                <a:effectLst/>
                <a:latin typeface="Calibri "/>
              </a:rPr>
              <a:t> {  </a:t>
            </a:r>
          </a:p>
          <a:p>
            <a:pPr algn="just">
              <a:buFont typeface="+mj-lt"/>
              <a:buAutoNum type="arabicPeriod"/>
            </a:pPr>
            <a:r>
              <a:rPr lang="en-IN" sz="2200" b="0" i="0">
                <a:solidFill>
                  <a:srgbClr val="000000"/>
                </a:solidFill>
                <a:effectLst/>
                <a:latin typeface="Calibri "/>
              </a:rPr>
              <a:t>    </a:t>
            </a:r>
            <a:r>
              <a:rPr lang="en-IN" sz="2200" b="1" i="0">
                <a:solidFill>
                  <a:srgbClr val="006699"/>
                </a:solidFill>
                <a:effectLst/>
                <a:latin typeface="Calibri "/>
              </a:rPr>
              <a:t>public</a:t>
            </a:r>
            <a:r>
              <a:rPr lang="en-IN" sz="2200" b="0" i="0">
                <a:solidFill>
                  <a:srgbClr val="000000"/>
                </a:solidFill>
                <a:effectLst/>
                <a:latin typeface="Calibri "/>
              </a:rPr>
              <a:t> </a:t>
            </a:r>
            <a:r>
              <a:rPr lang="en-IN" sz="2200" b="1" i="0">
                <a:solidFill>
                  <a:srgbClr val="006699"/>
                </a:solidFill>
                <a:effectLst/>
                <a:latin typeface="Calibri "/>
              </a:rPr>
              <a:t>static</a:t>
            </a:r>
            <a:r>
              <a:rPr lang="en-IN" sz="2200" b="0" i="0">
                <a:solidFill>
                  <a:srgbClr val="000000"/>
                </a:solidFill>
                <a:effectLst/>
                <a:latin typeface="Calibri "/>
              </a:rPr>
              <a:t> </a:t>
            </a:r>
            <a:r>
              <a:rPr lang="en-IN" sz="2200" b="1" i="0">
                <a:solidFill>
                  <a:srgbClr val="006699"/>
                </a:solidFill>
                <a:effectLst/>
                <a:latin typeface="Calibri "/>
              </a:rPr>
              <a:t>void</a:t>
            </a:r>
            <a:r>
              <a:rPr lang="en-IN" sz="2200" b="0" i="0">
                <a:solidFill>
                  <a:srgbClr val="000000"/>
                </a:solidFill>
                <a:effectLst/>
                <a:latin typeface="Calibri "/>
              </a:rPr>
              <a:t> main(String[] </a:t>
            </a:r>
            <a:r>
              <a:rPr lang="en-IN" sz="2200" b="0" i="0" err="1">
                <a:solidFill>
                  <a:srgbClr val="000000"/>
                </a:solidFill>
                <a:effectLst/>
                <a:latin typeface="Calibri "/>
              </a:rPr>
              <a:t>args</a:t>
            </a:r>
            <a:r>
              <a:rPr lang="en-IN" sz="2200" b="0" i="0">
                <a:solidFill>
                  <a:srgbClr val="000000"/>
                </a:solidFill>
                <a:effectLst/>
                <a:latin typeface="Calibri "/>
              </a:rPr>
              <a:t>) {  </a:t>
            </a:r>
          </a:p>
          <a:p>
            <a:pPr algn="just">
              <a:buFont typeface="+mj-lt"/>
              <a:buAutoNum type="arabicPeriod"/>
            </a:pPr>
            <a:r>
              <a:rPr lang="en-IN" sz="2200" b="0" i="0">
                <a:solidFill>
                  <a:srgbClr val="000000"/>
                </a:solidFill>
                <a:effectLst/>
                <a:latin typeface="Calibri "/>
              </a:rPr>
              <a:t>        </a:t>
            </a:r>
            <a:r>
              <a:rPr lang="en-IN" sz="2200" b="0" i="0" err="1">
                <a:solidFill>
                  <a:srgbClr val="000000"/>
                </a:solidFill>
                <a:effectLst/>
                <a:latin typeface="Calibri "/>
              </a:rPr>
              <a:t>Messageable</a:t>
            </a:r>
            <a:r>
              <a:rPr lang="en-IN" sz="2200" b="0" i="0">
                <a:solidFill>
                  <a:srgbClr val="000000"/>
                </a:solidFill>
                <a:effectLst/>
                <a:latin typeface="Calibri "/>
              </a:rPr>
              <a:t> hello = Message::</a:t>
            </a:r>
            <a:r>
              <a:rPr lang="en-IN" sz="2200" b="1" i="0">
                <a:solidFill>
                  <a:srgbClr val="006699"/>
                </a:solidFill>
                <a:effectLst/>
                <a:latin typeface="Calibri "/>
              </a:rPr>
              <a:t>new</a:t>
            </a:r>
            <a:r>
              <a:rPr lang="en-IN" sz="2200" b="0" i="0">
                <a:solidFill>
                  <a:srgbClr val="000000"/>
                </a:solidFill>
                <a:effectLst/>
                <a:latin typeface="Calibri "/>
              </a:rPr>
              <a:t>;  </a:t>
            </a:r>
          </a:p>
          <a:p>
            <a:pPr algn="just">
              <a:buFont typeface="+mj-lt"/>
              <a:buAutoNum type="arabicPeriod"/>
            </a:pPr>
            <a:r>
              <a:rPr lang="en-IN" sz="2200" b="0" i="0">
                <a:solidFill>
                  <a:srgbClr val="000000"/>
                </a:solidFill>
                <a:effectLst/>
                <a:latin typeface="Calibri "/>
              </a:rPr>
              <a:t>        </a:t>
            </a:r>
            <a:r>
              <a:rPr lang="en-IN" sz="2200" b="0" i="0" err="1">
                <a:solidFill>
                  <a:srgbClr val="000000"/>
                </a:solidFill>
                <a:effectLst/>
                <a:latin typeface="Calibri "/>
              </a:rPr>
              <a:t>hello.getMessage</a:t>
            </a:r>
            <a:r>
              <a:rPr lang="en-IN" sz="2200" b="0" i="0">
                <a:solidFill>
                  <a:srgbClr val="000000"/>
                </a:solidFill>
                <a:effectLst/>
                <a:latin typeface="Calibri "/>
              </a:rPr>
              <a:t>(</a:t>
            </a:r>
            <a:r>
              <a:rPr lang="en-IN" sz="2200" b="0" i="0">
                <a:solidFill>
                  <a:srgbClr val="0000FF"/>
                </a:solidFill>
                <a:effectLst/>
                <a:latin typeface="Calibri "/>
              </a:rPr>
              <a:t>"Hello"</a:t>
            </a:r>
            <a:r>
              <a:rPr lang="en-IN" sz="2200" b="0" i="0">
                <a:solidFill>
                  <a:srgbClr val="000000"/>
                </a:solidFill>
                <a:effectLst/>
                <a:latin typeface="Calibri "/>
              </a:rPr>
              <a:t>);  </a:t>
            </a:r>
          </a:p>
          <a:p>
            <a:pPr algn="just">
              <a:buFont typeface="+mj-lt"/>
              <a:buAutoNum type="arabicPeriod"/>
            </a:pPr>
            <a:r>
              <a:rPr lang="en-IN" sz="2200" b="0" i="0">
                <a:solidFill>
                  <a:srgbClr val="000000"/>
                </a:solidFill>
                <a:effectLst/>
                <a:latin typeface="Calibri "/>
              </a:rPr>
              <a:t>    }  </a:t>
            </a:r>
          </a:p>
          <a:p>
            <a:pPr algn="just">
              <a:buFont typeface="+mj-lt"/>
              <a:buAutoNum type="arabicPeriod"/>
            </a:pPr>
            <a:r>
              <a:rPr lang="en-IN" sz="2200" b="0" i="0">
                <a:solidFill>
                  <a:srgbClr val="000000"/>
                </a:solidFill>
                <a:effectLst/>
                <a:latin typeface="Calibri "/>
              </a:rPr>
              <a:t>}  </a:t>
            </a:r>
          </a:p>
        </p:txBody>
      </p:sp>
    </p:spTree>
    <p:extLst>
      <p:ext uri="{BB962C8B-B14F-4D97-AF65-F5344CB8AC3E}">
        <p14:creationId xmlns:p14="http://schemas.microsoft.com/office/powerpoint/2010/main" val="3634064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Java 8 Features</a:t>
            </a:r>
          </a:p>
        </p:txBody>
      </p:sp>
      <p:sp>
        <p:nvSpPr>
          <p:cNvPr id="3" name="Content Placeholder 2"/>
          <p:cNvSpPr>
            <a:spLocks noGrp="1"/>
          </p:cNvSpPr>
          <p:nvPr>
            <p:ph idx="1"/>
          </p:nvPr>
        </p:nvSpPr>
        <p:spPr/>
        <p:txBody>
          <a:bodyPr>
            <a:normAutofit/>
          </a:bodyPr>
          <a:lstStyle/>
          <a:p>
            <a:r>
              <a:rPr lang="en-US" sz="2400">
                <a:latin typeface="Times New Roman" panose="02020603050405020304" pitchFamily="18" charset="0"/>
                <a:cs typeface="Times New Roman" panose="02020603050405020304" pitchFamily="18" charset="0"/>
              </a:rPr>
              <a:t>Functional Interfaces</a:t>
            </a:r>
          </a:p>
          <a:p>
            <a:r>
              <a:rPr lang="en-US" sz="2400">
                <a:latin typeface="Times New Roman" panose="02020603050405020304" pitchFamily="18" charset="0"/>
                <a:cs typeface="Times New Roman" panose="02020603050405020304" pitchFamily="18" charset="0"/>
              </a:rPr>
              <a:t>Lambda Expression</a:t>
            </a:r>
          </a:p>
          <a:p>
            <a:r>
              <a:rPr lang="en-US" sz="2400">
                <a:latin typeface="Times New Roman" panose="02020603050405020304" pitchFamily="18" charset="0"/>
                <a:cs typeface="Times New Roman" panose="02020603050405020304" pitchFamily="18" charset="0"/>
              </a:rPr>
              <a:t>Method References</a:t>
            </a:r>
          </a:p>
          <a:p>
            <a:r>
              <a:rPr lang="en-US" sz="2400">
                <a:latin typeface="Times New Roman" panose="02020603050405020304" pitchFamily="18" charset="0"/>
                <a:cs typeface="Times New Roman" panose="02020603050405020304" pitchFamily="18" charset="0"/>
              </a:rPr>
              <a:t>Stream API</a:t>
            </a:r>
          </a:p>
          <a:p>
            <a:r>
              <a:rPr lang="en-US" sz="2400">
                <a:latin typeface="Times New Roman" panose="02020603050405020304" pitchFamily="18" charset="0"/>
                <a:cs typeface="Times New Roman" panose="02020603050405020304" pitchFamily="18" charset="0"/>
              </a:rPr>
              <a:t>Default Methods</a:t>
            </a:r>
          </a:p>
          <a:p>
            <a:r>
              <a:rPr lang="en-US" sz="2400">
                <a:latin typeface="Times New Roman" panose="02020603050405020304" pitchFamily="18" charset="0"/>
                <a:cs typeface="Times New Roman" panose="02020603050405020304" pitchFamily="18" charset="0"/>
              </a:rPr>
              <a:t>Static Method</a:t>
            </a:r>
          </a:p>
          <a:p>
            <a:r>
              <a:rPr lang="en-US" sz="2400">
                <a:latin typeface="Times New Roman" panose="02020603050405020304" pitchFamily="18" charset="0"/>
                <a:cs typeface="Times New Roman" panose="02020603050405020304" pitchFamily="18" charset="0"/>
              </a:rPr>
              <a:t>Base64 Encode and Decode</a:t>
            </a:r>
          </a:p>
          <a:p>
            <a:r>
              <a:rPr lang="en-US" sz="2400">
                <a:latin typeface="Times New Roman" panose="02020603050405020304" pitchFamily="18" charset="0"/>
                <a:cs typeface="Times New Roman" panose="02020603050405020304" pitchFamily="18" charset="0"/>
              </a:rPr>
              <a:t>Etc.</a:t>
            </a:r>
          </a:p>
          <a:p>
            <a:pPr marL="0" indent="0">
              <a:buNone/>
            </a:pP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972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872D-BA32-37B7-7E2C-C84ECF4FB439}"/>
              </a:ext>
            </a:extLst>
          </p:cNvPr>
          <p:cNvSpPr>
            <a:spLocks noGrp="1"/>
          </p:cNvSpPr>
          <p:nvPr>
            <p:ph type="title"/>
          </p:nvPr>
        </p:nvSpPr>
        <p:spPr>
          <a:xfrm>
            <a:off x="838200" y="365126"/>
            <a:ext cx="10515600" cy="470898"/>
          </a:xfrm>
        </p:spPr>
        <p:txBody>
          <a:bodyPr>
            <a:normAutofit fontScale="90000"/>
          </a:bodyPr>
          <a:lstStyle/>
          <a:p>
            <a:r>
              <a:rPr lang="en-US" sz="3600" b="1" i="0" u="none" strike="noStrike" baseline="0">
                <a:latin typeface="Times New Roman" panose="02020603050405020304" pitchFamily="18" charset="0"/>
                <a:cs typeface="Times New Roman" panose="02020603050405020304" pitchFamily="18" charset="0"/>
              </a:rPr>
              <a:t>Stream API</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B0542-9B58-EFFE-60F9-CACF79706D8D}"/>
              </a:ext>
            </a:extLst>
          </p:cNvPr>
          <p:cNvSpPr>
            <a:spLocks noGrp="1"/>
          </p:cNvSpPr>
          <p:nvPr>
            <p:ph idx="1"/>
          </p:nvPr>
        </p:nvSpPr>
        <p:spPr>
          <a:xfrm>
            <a:off x="750013" y="1037690"/>
            <a:ext cx="10603787" cy="2753474"/>
          </a:xfrm>
        </p:spPr>
        <p:txBody>
          <a:bodyPr>
            <a:normAutofit/>
          </a:bodyPr>
          <a:lstStyle/>
          <a:p>
            <a:pPr algn="just"/>
            <a:r>
              <a:rPr lang="en-US" sz="2400" b="0" i="0">
                <a:effectLst/>
                <a:latin typeface="Times New Roman" panose="02020603050405020304" pitchFamily="18" charset="0"/>
                <a:cs typeface="Times New Roman" panose="02020603050405020304" pitchFamily="18" charset="0"/>
              </a:rPr>
              <a:t>Introduced in Java 8, </a:t>
            </a:r>
            <a:r>
              <a:rPr lang="en-US" sz="2400" b="1" i="0">
                <a:solidFill>
                  <a:srgbClr val="00B050"/>
                </a:solidFill>
                <a:effectLst/>
                <a:latin typeface="Times New Roman" panose="02020603050405020304" pitchFamily="18" charset="0"/>
                <a:cs typeface="Times New Roman" panose="02020603050405020304" pitchFamily="18" charset="0"/>
              </a:rPr>
              <a:t>Stream API </a:t>
            </a:r>
            <a:r>
              <a:rPr lang="en-US" sz="2400" b="0" i="0">
                <a:effectLst/>
                <a:latin typeface="Times New Roman" panose="02020603050405020304" pitchFamily="18" charset="0"/>
                <a:cs typeface="Times New Roman" panose="02020603050405020304" pitchFamily="18" charset="0"/>
              </a:rPr>
              <a:t>is used to process collections of objects. </a:t>
            </a:r>
          </a:p>
          <a:p>
            <a:pPr algn="just"/>
            <a:r>
              <a:rPr lang="en-US" sz="2400" b="0" i="0">
                <a:effectLst/>
                <a:latin typeface="Times New Roman" panose="02020603050405020304" pitchFamily="18" charset="0"/>
                <a:cs typeface="Times New Roman" panose="02020603050405020304" pitchFamily="18" charset="0"/>
              </a:rPr>
              <a:t>A stream in Java is a </a:t>
            </a:r>
            <a:r>
              <a:rPr lang="en-US" sz="2400" b="1" i="0">
                <a:solidFill>
                  <a:srgbClr val="0070C0"/>
                </a:solidFill>
                <a:effectLst/>
                <a:latin typeface="Times New Roman" panose="02020603050405020304" pitchFamily="18" charset="0"/>
                <a:cs typeface="Times New Roman" panose="02020603050405020304" pitchFamily="18" charset="0"/>
              </a:rPr>
              <a:t>sequence of objects </a:t>
            </a:r>
            <a:r>
              <a:rPr lang="en-US" sz="2400" b="0" i="0">
                <a:effectLst/>
                <a:latin typeface="Times New Roman" panose="02020603050405020304" pitchFamily="18" charset="0"/>
                <a:cs typeface="Times New Roman" panose="02020603050405020304" pitchFamily="18" charset="0"/>
              </a:rPr>
              <a:t>that supports various methods which can be pipelined to produce the desired result. </a:t>
            </a:r>
          </a:p>
          <a:p>
            <a:pPr algn="just"/>
            <a:r>
              <a:rPr lang="en-US" sz="2400" b="0" i="0" u="none" strike="noStrike" baseline="0">
                <a:latin typeface="Times New Roman" panose="02020603050405020304" pitchFamily="18" charset="0"/>
                <a:cs typeface="Times New Roman" panose="02020603050405020304" pitchFamily="18" charset="0"/>
              </a:rPr>
              <a:t>A stream operates on a data source, such as an array or a collection.</a:t>
            </a:r>
          </a:p>
          <a:p>
            <a:pPr algn="just"/>
            <a:r>
              <a:rPr lang="en-US" sz="2400" b="0" i="0" u="none" strike="noStrike" baseline="0">
                <a:latin typeface="Times New Roman" panose="02020603050405020304" pitchFamily="18" charset="0"/>
                <a:cs typeface="Times New Roman" panose="02020603050405020304" pitchFamily="18" charset="0"/>
              </a:rPr>
              <a:t> A stream, itself, never provides storage for the data.</a:t>
            </a:r>
          </a:p>
        </p:txBody>
      </p:sp>
      <p:sp>
        <p:nvSpPr>
          <p:cNvPr id="4" name="TextBox 3">
            <a:extLst>
              <a:ext uri="{FF2B5EF4-FFF2-40B4-BE49-F238E27FC236}">
                <a16:creationId xmlns:a16="http://schemas.microsoft.com/office/drawing/2014/main" id="{6EDB052B-7D99-F01F-98DA-DECC576DDCB6}"/>
              </a:ext>
            </a:extLst>
          </p:cNvPr>
          <p:cNvSpPr txBox="1"/>
          <p:nvPr/>
        </p:nvSpPr>
        <p:spPr>
          <a:xfrm>
            <a:off x="838200" y="4212403"/>
            <a:ext cx="11028452" cy="1846659"/>
          </a:xfrm>
          <a:prstGeom prst="rect">
            <a:avLst/>
          </a:prstGeom>
          <a:noFill/>
        </p:spPr>
        <p:txBody>
          <a:bodyPr wrap="square" rtlCol="0">
            <a:spAutoFit/>
          </a:bodyPr>
          <a:lstStyle/>
          <a:p>
            <a:r>
              <a:rPr lang="en-IN" sz="2400" b="1" u="sng">
                <a:solidFill>
                  <a:srgbClr val="00B050"/>
                </a:solidFill>
                <a:latin typeface="Times New Roman" panose="02020603050405020304" pitchFamily="18" charset="0"/>
                <a:cs typeface="Times New Roman" panose="02020603050405020304" pitchFamily="18" charset="0"/>
              </a:rPr>
              <a:t>Uses of Stream API</a:t>
            </a:r>
          </a:p>
          <a:p>
            <a:endParaRPr lang="en-US" sz="2400" b="1" i="1" u="sng">
              <a:solidFill>
                <a:srgbClr val="00B050"/>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400" b="0">
                <a:effectLst/>
                <a:latin typeface="Times New Roman" panose="02020603050405020304" pitchFamily="18" charset="0"/>
                <a:cs typeface="Times New Roman" panose="02020603050405020304" pitchFamily="18" charset="0"/>
              </a:rPr>
              <a:t> Stream API is a way to express and process collections of objects.</a:t>
            </a:r>
          </a:p>
          <a:p>
            <a:pPr algn="l" fontAlgn="base">
              <a:buFont typeface="+mj-lt"/>
              <a:buAutoNum type="arabicPeriod" startAt="2"/>
            </a:pPr>
            <a:r>
              <a:rPr lang="en-US" sz="2400" b="0">
                <a:effectLst/>
                <a:latin typeface="Times New Roman" panose="02020603050405020304" pitchFamily="18" charset="0"/>
                <a:cs typeface="Times New Roman" panose="02020603050405020304" pitchFamily="18" charset="0"/>
              </a:rPr>
              <a:t> Enable us to perform operations like filtering, mapping, reducing and sorting.</a:t>
            </a:r>
          </a:p>
          <a:p>
            <a:endParaRPr lang="en-IN"/>
          </a:p>
        </p:txBody>
      </p:sp>
    </p:spTree>
    <p:extLst>
      <p:ext uri="{BB962C8B-B14F-4D97-AF65-F5344CB8AC3E}">
        <p14:creationId xmlns:p14="http://schemas.microsoft.com/office/powerpoint/2010/main" val="3284197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How to Create Java Stream?</a:t>
            </a:r>
            <a:br>
              <a:rPr lang="en-US" sz="3600" b="1">
                <a:latin typeface="Times New Roman" panose="02020603050405020304" pitchFamily="18" charset="0"/>
                <a:cs typeface="Times New Roman" panose="02020603050405020304" pitchFamily="18" charset="0"/>
              </a:rPr>
            </a:br>
            <a:endParaRPr lang="en-IN" sz="36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499054"/>
            <a:ext cx="10515600" cy="4351338"/>
          </a:xfrm>
        </p:spPr>
        <p:txBody>
          <a:bodyPr>
            <a:normAutofit/>
          </a:bodyPr>
          <a:lstStyle/>
          <a:p>
            <a:pPr marL="0" indent="0">
              <a:buNone/>
            </a:pPr>
            <a:r>
              <a:rPr lang="en-US" sz="2400">
                <a:latin typeface="Times New Roman" panose="02020603050405020304" pitchFamily="18" charset="0"/>
                <a:cs typeface="Times New Roman" panose="02020603050405020304" pitchFamily="18" charset="0"/>
              </a:rPr>
              <a:t>Java Stream Creation is one of the most basic steps before considering the functionalities of the Java Stream. Below is the syntax given on how to declare Java Stream.</a:t>
            </a:r>
          </a:p>
          <a:p>
            <a:pPr marL="0" indent="0">
              <a:buNone/>
            </a:pPr>
            <a:r>
              <a:rPr lang="en-US" sz="2400">
                <a:latin typeface="Times New Roman" panose="02020603050405020304" pitchFamily="18" charset="0"/>
                <a:cs typeface="Times New Roman" panose="02020603050405020304" pitchFamily="18" charset="0"/>
              </a:rPr>
              <a:t>Syntax</a:t>
            </a:r>
          </a:p>
          <a:p>
            <a:pPr marL="0" indent="0">
              <a:buNone/>
            </a:pPr>
            <a:r>
              <a:rPr lang="en-US" sz="2400" b="1">
                <a:latin typeface="Times New Roman" panose="02020603050405020304" pitchFamily="18" charset="0"/>
                <a:cs typeface="Times New Roman" panose="02020603050405020304" pitchFamily="18" charset="0"/>
              </a:rPr>
              <a:t>Stream&lt;T&gt; stream;</a:t>
            </a:r>
          </a:p>
          <a:p>
            <a:pPr marL="0" indent="0">
              <a:buNone/>
            </a:pPr>
            <a:r>
              <a:rPr lang="en-US" sz="2400">
                <a:latin typeface="Times New Roman" panose="02020603050405020304" pitchFamily="18" charset="0"/>
                <a:cs typeface="Times New Roman" panose="02020603050405020304" pitchFamily="18" charset="0"/>
              </a:rPr>
              <a:t>Here T is either a class, object, or data type depending upon the declaration.</a:t>
            </a:r>
          </a:p>
          <a:p>
            <a:pPr marL="0" indent="0">
              <a:buNone/>
            </a:pPr>
            <a:r>
              <a:rPr lang="en-US" sz="2400">
                <a:latin typeface="Times New Roman" panose="02020603050405020304" pitchFamily="18" charset="0"/>
                <a:cs typeface="Times New Roman" panose="02020603050405020304" pitchFamily="18" charset="0"/>
              </a:rPr>
              <a:t>You can use stream by importing </a:t>
            </a:r>
            <a:r>
              <a:rPr lang="en-US" sz="2400" err="1">
                <a:latin typeface="Times New Roman" panose="02020603050405020304" pitchFamily="18" charset="0"/>
                <a:cs typeface="Times New Roman" panose="02020603050405020304" pitchFamily="18" charset="0"/>
              </a:rPr>
              <a:t>java.util.stream</a:t>
            </a:r>
            <a:r>
              <a:rPr lang="en-US" sz="2400">
                <a:latin typeface="Times New Roman" panose="02020603050405020304" pitchFamily="18" charset="0"/>
                <a:cs typeface="Times New Roman" panose="02020603050405020304" pitchFamily="18" charset="0"/>
              </a:rPr>
              <a:t> package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541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872D-BA32-37B7-7E2C-C84ECF4FB439}"/>
              </a:ext>
            </a:extLst>
          </p:cNvPr>
          <p:cNvSpPr>
            <a:spLocks noGrp="1"/>
          </p:cNvSpPr>
          <p:nvPr>
            <p:ph type="title"/>
          </p:nvPr>
        </p:nvSpPr>
        <p:spPr>
          <a:xfrm>
            <a:off x="838200" y="365126"/>
            <a:ext cx="10515600" cy="810532"/>
          </a:xfrm>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Stream API Features</a:t>
            </a:r>
            <a:endParaRPr lang="en-IN" sz="3600" b="1">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90B386-547A-D259-EB36-2B3DDFF79832}"/>
              </a:ext>
            </a:extLst>
          </p:cNvPr>
          <p:cNvSpPr txBox="1"/>
          <p:nvPr/>
        </p:nvSpPr>
        <p:spPr>
          <a:xfrm>
            <a:off x="678094" y="1448656"/>
            <a:ext cx="10911155" cy="3785652"/>
          </a:xfrm>
          <a:prstGeom prst="rect">
            <a:avLst/>
          </a:prstGeom>
          <a:noFill/>
        </p:spPr>
        <p:txBody>
          <a:bodyPr wrap="square">
            <a:spAutoFit/>
          </a:bodyPr>
          <a:lstStyle/>
          <a:p>
            <a:pPr marL="285750" indent="-285750" algn="just">
              <a:buFont typeface="Wingdings" panose="05000000000000000000" pitchFamily="2" charset="2"/>
              <a:buChar char="§"/>
            </a:pP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Stream does not store elements. </a:t>
            </a:r>
          </a:p>
          <a:p>
            <a:pPr marL="285750" indent="-285750" algn="just">
              <a:buFont typeface="Wingdings" panose="05000000000000000000" pitchFamily="2" charset="2"/>
              <a:buChar char="§"/>
            </a:pP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It simply conveys elements from a source such as a data structure, an array, or an I/O channel, through a pipeline of computational operations.</a:t>
            </a:r>
          </a:p>
          <a:p>
            <a:pPr marL="285750" indent="-2857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Streams don’t change the original data structure, they only provide the result as per the pipelined methods.</a:t>
            </a:r>
          </a:p>
          <a:p>
            <a:pPr marL="285750" indent="-285750" algn="just">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Each intermediate operation is lazily executed and returns a stream as a result, hence various intermediate operations can be pipelined. Terminal operations mark the end of the stream and return the result.</a:t>
            </a:r>
          </a:p>
          <a:p>
            <a:pPr marL="285750" indent="-285750" algn="just">
              <a:buFont typeface="Wingdings" panose="05000000000000000000" pitchFamily="2" charset="2"/>
              <a:buChar char="§"/>
            </a:pP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The elements of a stream are only visited once during the life of a stream. Like an Iterator, a new stream must be generated to revisit the same elements of the source.</a:t>
            </a:r>
          </a:p>
        </p:txBody>
      </p:sp>
    </p:spTree>
    <p:extLst>
      <p:ext uri="{BB962C8B-B14F-4D97-AF65-F5344CB8AC3E}">
        <p14:creationId xmlns:p14="http://schemas.microsoft.com/office/powerpoint/2010/main" val="1578493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872D-BA32-37B7-7E2C-C84ECF4FB439}"/>
              </a:ext>
            </a:extLst>
          </p:cNvPr>
          <p:cNvSpPr>
            <a:spLocks noGrp="1"/>
          </p:cNvSpPr>
          <p:nvPr>
            <p:ph type="title"/>
          </p:nvPr>
        </p:nvSpPr>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Stream API</a:t>
            </a:r>
            <a:endParaRPr lang="en-IN" sz="3600" b="1">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7232420-E6B7-5842-D2C1-16C542158DB1}"/>
              </a:ext>
            </a:extLst>
          </p:cNvPr>
          <p:cNvPicPr>
            <a:picLocks noChangeAspect="1"/>
          </p:cNvPicPr>
          <p:nvPr/>
        </p:nvPicPr>
        <p:blipFill>
          <a:blip r:embed="rId2"/>
          <a:stretch>
            <a:fillRect/>
          </a:stretch>
        </p:blipFill>
        <p:spPr>
          <a:xfrm>
            <a:off x="251597" y="1433234"/>
            <a:ext cx="11688806" cy="3991532"/>
          </a:xfrm>
          <a:prstGeom prst="rect">
            <a:avLst/>
          </a:prstGeom>
        </p:spPr>
      </p:pic>
    </p:spTree>
    <p:extLst>
      <p:ext uri="{BB962C8B-B14F-4D97-AF65-F5344CB8AC3E}">
        <p14:creationId xmlns:p14="http://schemas.microsoft.com/office/powerpoint/2010/main" val="1686697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F872D-BA32-37B7-7E2C-C84ECF4FB439}"/>
              </a:ext>
            </a:extLst>
          </p:cNvPr>
          <p:cNvSpPr>
            <a:spLocks noGrp="1"/>
          </p:cNvSpPr>
          <p:nvPr>
            <p:ph type="title"/>
          </p:nvPr>
        </p:nvSpPr>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Stream </a:t>
            </a:r>
            <a:r>
              <a:rPr lang="en-US" sz="3600" b="1">
                <a:latin typeface="Times New Roman" panose="02020603050405020304" pitchFamily="18" charset="0"/>
                <a:cs typeface="Times New Roman" panose="02020603050405020304" pitchFamily="18" charset="0"/>
              </a:rPr>
              <a:t>Operations</a:t>
            </a:r>
            <a:endParaRPr lang="en-IN" sz="3600" b="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CD7FF1F-A5FD-4CC5-A2A7-51247A838F12}"/>
              </a:ext>
            </a:extLst>
          </p:cNvPr>
          <p:cNvSpPr txBox="1"/>
          <p:nvPr/>
        </p:nvSpPr>
        <p:spPr>
          <a:xfrm>
            <a:off x="708918" y="1690688"/>
            <a:ext cx="9513870" cy="1200329"/>
          </a:xfrm>
          <a:prstGeom prst="rect">
            <a:avLst/>
          </a:prstGeom>
          <a:noFill/>
        </p:spPr>
        <p:txBody>
          <a:bodyPr wrap="square" rtlCol="0">
            <a:spAutoFit/>
          </a:bodyPr>
          <a:lstStyle/>
          <a:p>
            <a:r>
              <a:rPr lang="en-IN" sz="2400">
                <a:latin typeface="Times New Roman" panose="02020603050405020304" pitchFamily="18" charset="0"/>
                <a:cs typeface="Times New Roman" panose="02020603050405020304" pitchFamily="18" charset="0"/>
              </a:rPr>
              <a:t>Stream operations are divided into two types:-</a:t>
            </a:r>
          </a:p>
          <a:p>
            <a:pPr marL="342900" indent="-342900">
              <a:buFont typeface="+mj-lt"/>
              <a:buAutoNum type="arabicPeriod"/>
            </a:pPr>
            <a:r>
              <a:rPr lang="en-IN" sz="2400" b="1">
                <a:solidFill>
                  <a:srgbClr val="0070C0"/>
                </a:solidFill>
                <a:latin typeface="Times New Roman" panose="02020603050405020304" pitchFamily="18" charset="0"/>
                <a:cs typeface="Times New Roman" panose="02020603050405020304" pitchFamily="18" charset="0"/>
              </a:rPr>
              <a:t>Intermediate operations</a:t>
            </a:r>
          </a:p>
          <a:p>
            <a:pPr marL="342900" indent="-342900">
              <a:buFont typeface="+mj-lt"/>
              <a:buAutoNum type="arabicPeriod"/>
            </a:pPr>
            <a:r>
              <a:rPr lang="en-IN" sz="2400" b="1">
                <a:solidFill>
                  <a:srgbClr val="0070C0"/>
                </a:solidFill>
                <a:latin typeface="Times New Roman" panose="02020603050405020304" pitchFamily="18" charset="0"/>
                <a:cs typeface="Times New Roman" panose="02020603050405020304" pitchFamily="18" charset="0"/>
              </a:rPr>
              <a:t>Terminate operations</a:t>
            </a:r>
          </a:p>
        </p:txBody>
      </p:sp>
      <p:sp>
        <p:nvSpPr>
          <p:cNvPr id="6" name="TextBox 5">
            <a:extLst>
              <a:ext uri="{FF2B5EF4-FFF2-40B4-BE49-F238E27FC236}">
                <a16:creationId xmlns:a16="http://schemas.microsoft.com/office/drawing/2014/main" id="{5A95230A-AC2D-52A9-D90A-741A2D3D350C}"/>
              </a:ext>
            </a:extLst>
          </p:cNvPr>
          <p:cNvSpPr txBox="1"/>
          <p:nvPr/>
        </p:nvSpPr>
        <p:spPr>
          <a:xfrm>
            <a:off x="708917" y="3133618"/>
            <a:ext cx="10870057" cy="3046988"/>
          </a:xfrm>
          <a:prstGeom prst="rect">
            <a:avLst/>
          </a:prstGeom>
          <a:solidFill>
            <a:schemeClr val="tx2">
              <a:lumMod val="20000"/>
              <a:lumOff val="80000"/>
            </a:schemeClr>
          </a:solidFill>
        </p:spPr>
        <p:txBody>
          <a:bodyPr wrap="square">
            <a:spAutoFit/>
          </a:bodyPr>
          <a:lstStyle/>
          <a:p>
            <a:pPr fontAlgn="base"/>
            <a:r>
              <a:rPr lang="en-US" sz="2400" b="1" i="1">
                <a:effectLst/>
                <a:latin typeface="Times New Roman" panose="02020603050405020304" pitchFamily="18" charset="0"/>
                <a:cs typeface="Times New Roman" panose="02020603050405020304" pitchFamily="18" charset="0"/>
              </a:rPr>
              <a:t>Intermediate-</a:t>
            </a:r>
            <a:r>
              <a:rPr lang="en-US" sz="2400" b="0" i="0">
                <a:effectLst/>
                <a:latin typeface="Times New Roman" panose="02020603050405020304" pitchFamily="18" charset="0"/>
                <a:cs typeface="Times New Roman" panose="02020603050405020304" pitchFamily="18" charset="0"/>
              </a:rPr>
              <a:t> </a:t>
            </a:r>
          </a:p>
          <a:p>
            <a:pPr marL="342900" indent="-342900" fontAlgn="base">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Methods are chained together.</a:t>
            </a:r>
          </a:p>
          <a:p>
            <a:pPr marL="342900" indent="-342900" fontAlgn="base">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Intermediate operations transform a stream into another stream.</a:t>
            </a:r>
          </a:p>
          <a:p>
            <a:pPr marL="342900" indent="-342900" fontAlgn="base">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It enables the concept of filtering where one method filters data and passes it to another method after processing.</a:t>
            </a:r>
          </a:p>
          <a:p>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Terminal- </a:t>
            </a:r>
            <a:r>
              <a:rPr lang="en-US" sz="2400">
                <a:latin typeface="Times New Roman" panose="02020603050405020304" pitchFamily="18" charset="0"/>
                <a:cs typeface="Times New Roman" panose="02020603050405020304" pitchFamily="18" charset="0"/>
              </a:rPr>
              <a:t>Terminal Operations are the type of Operations that return the result. These Operations are not processed further just return a final result value.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1919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0"/>
            <a:ext cx="10515600" cy="1325563"/>
          </a:xfrm>
        </p:spPr>
        <p:txBody>
          <a:bodyPr>
            <a:normAutofit/>
          </a:bodyPr>
          <a:lstStyle/>
          <a:p>
            <a:r>
              <a:rPr lang="en-US" sz="3600" b="1">
                <a:latin typeface="Times New Roman" panose="02020603050405020304" pitchFamily="18" charset="0"/>
                <a:cs typeface="Times New Roman" panose="02020603050405020304" pitchFamily="18" charset="0"/>
              </a:rPr>
              <a:t>Few Intermediate Operations</a:t>
            </a:r>
            <a:endParaRPr lang="en-IN" sz="3600" b="1">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70073104"/>
              </p:ext>
            </p:extLst>
          </p:nvPr>
        </p:nvGraphicFramePr>
        <p:xfrm>
          <a:off x="851263" y="1011419"/>
          <a:ext cx="10103394" cy="5547360"/>
        </p:xfrm>
        <a:graphic>
          <a:graphicData uri="http://schemas.openxmlformats.org/drawingml/2006/table">
            <a:tbl>
              <a:tblPr firstRow="1" bandRow="1">
                <a:tableStyleId>{5C22544A-7EE6-4342-B048-85BDC9FD1C3A}</a:tableStyleId>
              </a:tblPr>
              <a:tblGrid>
                <a:gridCol w="1168400">
                  <a:extLst>
                    <a:ext uri="{9D8B030D-6E8A-4147-A177-3AD203B41FA5}">
                      <a16:colId xmlns:a16="http://schemas.microsoft.com/office/drawing/2014/main" val="20000"/>
                    </a:ext>
                  </a:extLst>
                </a:gridCol>
                <a:gridCol w="4258491">
                  <a:extLst>
                    <a:ext uri="{9D8B030D-6E8A-4147-A177-3AD203B41FA5}">
                      <a16:colId xmlns:a16="http://schemas.microsoft.com/office/drawing/2014/main" val="20001"/>
                    </a:ext>
                  </a:extLst>
                </a:gridCol>
                <a:gridCol w="4676503">
                  <a:extLst>
                    <a:ext uri="{9D8B030D-6E8A-4147-A177-3AD203B41FA5}">
                      <a16:colId xmlns:a16="http://schemas.microsoft.com/office/drawing/2014/main" val="20002"/>
                    </a:ext>
                  </a:extLst>
                </a:gridCol>
              </a:tblGrid>
              <a:tr h="370840">
                <a:tc>
                  <a:txBody>
                    <a:bodyPr/>
                    <a:lstStyle/>
                    <a:p>
                      <a:r>
                        <a:rPr lang="en-US" sz="2000">
                          <a:latin typeface="Times New Roman" panose="02020603050405020304" pitchFamily="18" charset="0"/>
                          <a:cs typeface="Times New Roman" panose="02020603050405020304" pitchFamily="18" charset="0"/>
                        </a:rPr>
                        <a:t>Method</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a:latin typeface="Times New Roman" panose="02020603050405020304" pitchFamily="18" charset="0"/>
                          <a:cs typeface="Times New Roman" panose="02020603050405020304" pitchFamily="18" charset="0"/>
                        </a:rPr>
                        <a:t>Meaning</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a:latin typeface="Times New Roman" panose="02020603050405020304" pitchFamily="18" charset="0"/>
                          <a:cs typeface="Times New Roman" panose="02020603050405020304" pitchFamily="18" charset="0"/>
                        </a:rPr>
                        <a:t>Syntax</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US" sz="2000">
                          <a:latin typeface="Times New Roman" panose="02020603050405020304" pitchFamily="18" charset="0"/>
                          <a:cs typeface="Times New Roman" panose="02020603050405020304" pitchFamily="18" charset="0"/>
                        </a:rPr>
                        <a:t>map()</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b="0" i="0" kern="1200">
                          <a:solidFill>
                            <a:schemeClr val="dk1"/>
                          </a:solidFill>
                          <a:effectLst/>
                          <a:latin typeface="Times New Roman" panose="02020603050405020304" pitchFamily="18" charset="0"/>
                          <a:ea typeface="+mn-ea"/>
                          <a:cs typeface="Times New Roman" panose="02020603050405020304" pitchFamily="18" charset="0"/>
                        </a:rPr>
                        <a:t>The map method is used to return a stream consisting of the results of applying the given function to the elements of this stream.</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a:effectLst/>
                          <a:latin typeface="Times New Roman" panose="02020603050405020304" pitchFamily="18" charset="0"/>
                          <a:cs typeface="Times New Roman" panose="02020603050405020304" pitchFamily="18" charset="0"/>
                        </a:rPr>
                        <a:t>List number = </a:t>
                      </a:r>
                      <a:r>
                        <a:rPr lang="en-US" sz="2000" err="1">
                          <a:effectLst/>
                          <a:latin typeface="Times New Roman" panose="02020603050405020304" pitchFamily="18" charset="0"/>
                          <a:cs typeface="Times New Roman" panose="02020603050405020304" pitchFamily="18" charset="0"/>
                        </a:rPr>
                        <a:t>Arrays.asList</a:t>
                      </a:r>
                      <a:r>
                        <a:rPr lang="en-US" sz="2000">
                          <a:effectLst/>
                          <a:latin typeface="Times New Roman" panose="02020603050405020304" pitchFamily="18" charset="0"/>
                          <a:cs typeface="Times New Roman" panose="02020603050405020304" pitchFamily="18" charset="0"/>
                        </a:rPr>
                        <a:t>(2,3,4,5); </a:t>
                      </a:r>
                    </a:p>
                    <a:p>
                      <a:r>
                        <a:rPr lang="en-US" sz="2000">
                          <a:effectLst/>
                          <a:latin typeface="Times New Roman" panose="02020603050405020304" pitchFamily="18" charset="0"/>
                          <a:cs typeface="Times New Roman" panose="02020603050405020304" pitchFamily="18" charset="0"/>
                        </a:rPr>
                        <a:t>List square = </a:t>
                      </a:r>
                      <a:r>
                        <a:rPr lang="en-US" sz="2000" err="1">
                          <a:effectLst/>
                          <a:latin typeface="Times New Roman" panose="02020603050405020304" pitchFamily="18" charset="0"/>
                          <a:cs typeface="Times New Roman" panose="02020603050405020304" pitchFamily="18" charset="0"/>
                        </a:rPr>
                        <a:t>number.stream</a:t>
                      </a:r>
                      <a:r>
                        <a:rPr lang="en-US" sz="2000">
                          <a:effectLst/>
                          <a:latin typeface="Times New Roman" panose="02020603050405020304" pitchFamily="18" charset="0"/>
                          <a:cs typeface="Times New Roman" panose="02020603050405020304" pitchFamily="18" charset="0"/>
                        </a:rPr>
                        <a:t>().map(x-&gt;x*x).collect(</a:t>
                      </a:r>
                      <a:r>
                        <a:rPr lang="en-US" sz="2000" err="1">
                          <a:effectLst/>
                          <a:latin typeface="Times New Roman" panose="02020603050405020304" pitchFamily="18" charset="0"/>
                          <a:cs typeface="Times New Roman" panose="02020603050405020304" pitchFamily="18" charset="0"/>
                        </a:rPr>
                        <a:t>Collectors.toList</a:t>
                      </a:r>
                      <a:r>
                        <a:rPr lang="en-US" sz="2000">
                          <a:effectLst/>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r>
                        <a:rPr lang="en-US" sz="2000">
                          <a:latin typeface="Times New Roman" panose="02020603050405020304" pitchFamily="18" charset="0"/>
                          <a:cs typeface="Times New Roman" panose="02020603050405020304" pitchFamily="18" charset="0"/>
                        </a:rPr>
                        <a:t>filter()</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b="0" i="0" kern="1200">
                          <a:solidFill>
                            <a:schemeClr val="dk1"/>
                          </a:solidFill>
                          <a:effectLst/>
                          <a:latin typeface="Times New Roman" panose="02020603050405020304" pitchFamily="18" charset="0"/>
                          <a:ea typeface="+mn-ea"/>
                          <a:cs typeface="Times New Roman" panose="02020603050405020304" pitchFamily="18" charset="0"/>
                        </a:rPr>
                        <a:t>The filter method is used to select elements as per the Predicate passed as an argument.</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a:effectLst/>
                          <a:latin typeface="Times New Roman" panose="02020603050405020304" pitchFamily="18" charset="0"/>
                          <a:cs typeface="Times New Roman" panose="02020603050405020304" pitchFamily="18" charset="0"/>
                        </a:rPr>
                        <a:t>List names = </a:t>
                      </a:r>
                      <a:r>
                        <a:rPr lang="en-US" sz="2000" err="1">
                          <a:effectLst/>
                          <a:latin typeface="Times New Roman" panose="02020603050405020304" pitchFamily="18" charset="0"/>
                          <a:cs typeface="Times New Roman" panose="02020603050405020304" pitchFamily="18" charset="0"/>
                        </a:rPr>
                        <a:t>Arrays.asList</a:t>
                      </a:r>
                      <a:r>
                        <a:rPr lang="en-US" sz="2000">
                          <a:effectLst/>
                          <a:latin typeface="Times New Roman" panose="02020603050405020304" pitchFamily="18" charset="0"/>
                          <a:cs typeface="Times New Roman" panose="02020603050405020304" pitchFamily="18" charset="0"/>
                        </a:rPr>
                        <a:t>("</a:t>
                      </a:r>
                      <a:r>
                        <a:rPr lang="en-US" sz="2000" err="1">
                          <a:effectLst/>
                          <a:latin typeface="Times New Roman" panose="02020603050405020304" pitchFamily="18" charset="0"/>
                          <a:cs typeface="Times New Roman" panose="02020603050405020304" pitchFamily="18" charset="0"/>
                        </a:rPr>
                        <a:t>Reflection","Collection","Stream</a:t>
                      </a:r>
                      <a:r>
                        <a:rPr lang="en-US" sz="2000">
                          <a:effectLst/>
                          <a:latin typeface="Times New Roman" panose="02020603050405020304" pitchFamily="18" charset="0"/>
                          <a:cs typeface="Times New Roman" panose="02020603050405020304" pitchFamily="18" charset="0"/>
                        </a:rPr>
                        <a:t>"); </a:t>
                      </a:r>
                    </a:p>
                    <a:p>
                      <a:r>
                        <a:rPr lang="en-US" sz="2000">
                          <a:effectLst/>
                          <a:latin typeface="Times New Roman" panose="02020603050405020304" pitchFamily="18" charset="0"/>
                          <a:cs typeface="Times New Roman" panose="02020603050405020304" pitchFamily="18" charset="0"/>
                        </a:rPr>
                        <a:t>List result = </a:t>
                      </a:r>
                      <a:r>
                        <a:rPr lang="en-US" sz="2000" err="1">
                          <a:effectLst/>
                          <a:latin typeface="Times New Roman" panose="02020603050405020304" pitchFamily="18" charset="0"/>
                          <a:cs typeface="Times New Roman" panose="02020603050405020304" pitchFamily="18" charset="0"/>
                        </a:rPr>
                        <a:t>names.stream</a:t>
                      </a:r>
                      <a:r>
                        <a:rPr lang="en-US" sz="2000">
                          <a:effectLst/>
                          <a:latin typeface="Times New Roman" panose="02020603050405020304" pitchFamily="18" charset="0"/>
                          <a:cs typeface="Times New Roman" panose="02020603050405020304" pitchFamily="18" charset="0"/>
                        </a:rPr>
                        <a:t>().filter(s-&gt;</a:t>
                      </a:r>
                      <a:r>
                        <a:rPr lang="en-US" sz="2000" err="1">
                          <a:effectLst/>
                          <a:latin typeface="Times New Roman" panose="02020603050405020304" pitchFamily="18" charset="0"/>
                          <a:cs typeface="Times New Roman" panose="02020603050405020304" pitchFamily="18" charset="0"/>
                        </a:rPr>
                        <a:t>s.startsWith</a:t>
                      </a:r>
                      <a:r>
                        <a:rPr lang="en-US" sz="2000">
                          <a:effectLst/>
                          <a:latin typeface="Times New Roman" panose="02020603050405020304" pitchFamily="18" charset="0"/>
                          <a:cs typeface="Times New Roman" panose="02020603050405020304" pitchFamily="18" charset="0"/>
                        </a:rPr>
                        <a:t>("S")).collect(</a:t>
                      </a:r>
                      <a:r>
                        <a:rPr lang="en-US" sz="2000" err="1">
                          <a:effectLst/>
                          <a:latin typeface="Times New Roman" panose="02020603050405020304" pitchFamily="18" charset="0"/>
                          <a:cs typeface="Times New Roman" panose="02020603050405020304" pitchFamily="18" charset="0"/>
                        </a:rPr>
                        <a:t>Collectors.toList</a:t>
                      </a:r>
                      <a:r>
                        <a:rPr lang="en-US" sz="2000">
                          <a:effectLst/>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r>
                        <a:rPr lang="en-US" sz="2000">
                          <a:latin typeface="Times New Roman" panose="02020603050405020304" pitchFamily="18" charset="0"/>
                          <a:cs typeface="Times New Roman" panose="02020603050405020304" pitchFamily="18" charset="0"/>
                        </a:rPr>
                        <a:t>sort()</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b="0" i="0" kern="1200">
                          <a:solidFill>
                            <a:schemeClr val="dk1"/>
                          </a:solidFill>
                          <a:effectLst/>
                          <a:latin typeface="Times New Roman" panose="02020603050405020304" pitchFamily="18" charset="0"/>
                          <a:ea typeface="+mn-ea"/>
                          <a:cs typeface="Times New Roman" panose="02020603050405020304" pitchFamily="18" charset="0"/>
                        </a:rPr>
                        <a:t>The sorted method is used to sort the stream.</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a:effectLst/>
                          <a:latin typeface="Times New Roman" panose="02020603050405020304" pitchFamily="18" charset="0"/>
                          <a:cs typeface="Times New Roman" panose="02020603050405020304" pitchFamily="18" charset="0"/>
                        </a:rPr>
                        <a:t>List names = </a:t>
                      </a:r>
                      <a:r>
                        <a:rPr lang="en-US" sz="2000" err="1">
                          <a:effectLst/>
                          <a:latin typeface="Times New Roman" panose="02020603050405020304" pitchFamily="18" charset="0"/>
                          <a:cs typeface="Times New Roman" panose="02020603050405020304" pitchFamily="18" charset="0"/>
                        </a:rPr>
                        <a:t>Arrays.asList</a:t>
                      </a:r>
                      <a:r>
                        <a:rPr lang="en-US" sz="2000">
                          <a:effectLst/>
                          <a:latin typeface="Times New Roman" panose="02020603050405020304" pitchFamily="18" charset="0"/>
                          <a:cs typeface="Times New Roman" panose="02020603050405020304" pitchFamily="18" charset="0"/>
                        </a:rPr>
                        <a:t>("</a:t>
                      </a:r>
                      <a:r>
                        <a:rPr lang="en-US" sz="2000" err="1">
                          <a:effectLst/>
                          <a:latin typeface="Times New Roman" panose="02020603050405020304" pitchFamily="18" charset="0"/>
                          <a:cs typeface="Times New Roman" panose="02020603050405020304" pitchFamily="18" charset="0"/>
                        </a:rPr>
                        <a:t>Reflection","Collection","Stream</a:t>
                      </a:r>
                      <a:r>
                        <a:rPr lang="en-US" sz="2000">
                          <a:effectLst/>
                          <a:latin typeface="Times New Roman" panose="02020603050405020304" pitchFamily="18" charset="0"/>
                          <a:cs typeface="Times New Roman" panose="02020603050405020304" pitchFamily="18" charset="0"/>
                        </a:rPr>
                        <a:t>"); </a:t>
                      </a:r>
                    </a:p>
                    <a:p>
                      <a:r>
                        <a:rPr lang="en-US" sz="2000">
                          <a:effectLst/>
                          <a:latin typeface="Times New Roman" panose="02020603050405020304" pitchFamily="18" charset="0"/>
                          <a:cs typeface="Times New Roman" panose="02020603050405020304" pitchFamily="18" charset="0"/>
                        </a:rPr>
                        <a:t>List result = </a:t>
                      </a:r>
                      <a:r>
                        <a:rPr lang="en-US" sz="2000" err="1">
                          <a:effectLst/>
                          <a:latin typeface="Times New Roman" panose="02020603050405020304" pitchFamily="18" charset="0"/>
                          <a:cs typeface="Times New Roman" panose="02020603050405020304" pitchFamily="18" charset="0"/>
                        </a:rPr>
                        <a:t>names.stream</a:t>
                      </a:r>
                      <a:r>
                        <a:rPr lang="en-US" sz="2000">
                          <a:effectLst/>
                          <a:latin typeface="Times New Roman" panose="02020603050405020304" pitchFamily="18" charset="0"/>
                          <a:cs typeface="Times New Roman" panose="02020603050405020304" pitchFamily="18" charset="0"/>
                        </a:rPr>
                        <a:t>().sorted().collect(</a:t>
                      </a:r>
                      <a:r>
                        <a:rPr lang="en-US" sz="2000" err="1">
                          <a:effectLst/>
                          <a:latin typeface="Times New Roman" panose="02020603050405020304" pitchFamily="18" charset="0"/>
                          <a:cs typeface="Times New Roman" panose="02020603050405020304" pitchFamily="18" charset="0"/>
                        </a:rPr>
                        <a:t>Collectors.toList</a:t>
                      </a:r>
                      <a:r>
                        <a:rPr lang="en-US" sz="2000">
                          <a:effectLst/>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708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Times New Roman" panose="02020603050405020304" pitchFamily="18" charset="0"/>
                <a:cs typeface="Times New Roman" panose="02020603050405020304" pitchFamily="18" charset="0"/>
              </a:rPr>
              <a:t>Few Terminal Operations</a:t>
            </a:r>
            <a:endParaRPr lang="en-IN" sz="3600"/>
          </a:p>
        </p:txBody>
      </p:sp>
      <p:graphicFrame>
        <p:nvGraphicFramePr>
          <p:cNvPr id="3" name="Table 2"/>
          <p:cNvGraphicFramePr>
            <a:graphicFrameLocks noGrp="1"/>
          </p:cNvGraphicFramePr>
          <p:nvPr>
            <p:extLst>
              <p:ext uri="{D42A27DB-BD31-4B8C-83A1-F6EECF244321}">
                <p14:modId xmlns:p14="http://schemas.microsoft.com/office/powerpoint/2010/main" val="3060307687"/>
              </p:ext>
            </p:extLst>
          </p:nvPr>
        </p:nvGraphicFramePr>
        <p:xfrm>
          <a:off x="947783" y="1690688"/>
          <a:ext cx="10103394" cy="4328160"/>
        </p:xfrm>
        <a:graphic>
          <a:graphicData uri="http://schemas.openxmlformats.org/drawingml/2006/table">
            <a:tbl>
              <a:tblPr firstRow="1" bandRow="1">
                <a:tableStyleId>{5C22544A-7EE6-4342-B048-85BDC9FD1C3A}</a:tableStyleId>
              </a:tblPr>
              <a:tblGrid>
                <a:gridCol w="1338217">
                  <a:extLst>
                    <a:ext uri="{9D8B030D-6E8A-4147-A177-3AD203B41FA5}">
                      <a16:colId xmlns:a16="http://schemas.microsoft.com/office/drawing/2014/main" val="20000"/>
                    </a:ext>
                  </a:extLst>
                </a:gridCol>
                <a:gridCol w="4467497">
                  <a:extLst>
                    <a:ext uri="{9D8B030D-6E8A-4147-A177-3AD203B41FA5}">
                      <a16:colId xmlns:a16="http://schemas.microsoft.com/office/drawing/2014/main" val="20001"/>
                    </a:ext>
                  </a:extLst>
                </a:gridCol>
                <a:gridCol w="4297680">
                  <a:extLst>
                    <a:ext uri="{9D8B030D-6E8A-4147-A177-3AD203B41FA5}">
                      <a16:colId xmlns:a16="http://schemas.microsoft.com/office/drawing/2014/main" val="20002"/>
                    </a:ext>
                  </a:extLst>
                </a:gridCol>
              </a:tblGrid>
              <a:tr h="370840">
                <a:tc>
                  <a:txBody>
                    <a:bodyPr/>
                    <a:lstStyle/>
                    <a:p>
                      <a:pPr algn="just"/>
                      <a:r>
                        <a:rPr lang="en-US" sz="2000">
                          <a:latin typeface="Times New Roman" panose="02020603050405020304" pitchFamily="18" charset="0"/>
                          <a:cs typeface="Times New Roman" panose="02020603050405020304" pitchFamily="18" charset="0"/>
                        </a:rPr>
                        <a:t>Method</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US" sz="2000">
                          <a:latin typeface="Times New Roman" panose="02020603050405020304" pitchFamily="18" charset="0"/>
                          <a:cs typeface="Times New Roman" panose="02020603050405020304" pitchFamily="18" charset="0"/>
                        </a:rPr>
                        <a:t>Meaning</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US" sz="2000">
                          <a:latin typeface="Times New Roman" panose="02020603050405020304" pitchFamily="18" charset="0"/>
                          <a:cs typeface="Times New Roman" panose="02020603050405020304" pitchFamily="18" charset="0"/>
                        </a:rPr>
                        <a:t>Syntax</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just"/>
                      <a:r>
                        <a:rPr lang="en-US" sz="2000">
                          <a:latin typeface="Times New Roman" panose="02020603050405020304" pitchFamily="18" charset="0"/>
                          <a:cs typeface="Times New Roman" panose="02020603050405020304" pitchFamily="18" charset="0"/>
                        </a:rPr>
                        <a:t>collect()</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US" sz="2000" b="0" i="0" kern="1200">
                          <a:solidFill>
                            <a:schemeClr val="dk1"/>
                          </a:solidFill>
                          <a:effectLst/>
                          <a:latin typeface="Times New Roman" panose="02020603050405020304" pitchFamily="18" charset="0"/>
                          <a:ea typeface="+mn-ea"/>
                          <a:cs typeface="Times New Roman" panose="02020603050405020304" pitchFamily="18" charset="0"/>
                        </a:rPr>
                        <a:t>The collect method is used to return the result of the intermediate operations performed on the stream.</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US" sz="2000">
                          <a:effectLst/>
                          <a:latin typeface="Times New Roman" panose="02020603050405020304" pitchFamily="18" charset="0"/>
                          <a:cs typeface="Times New Roman" panose="02020603050405020304" pitchFamily="18" charset="0"/>
                        </a:rPr>
                        <a:t>List number = </a:t>
                      </a:r>
                      <a:r>
                        <a:rPr lang="en-US" sz="2000" err="1">
                          <a:effectLst/>
                          <a:latin typeface="Times New Roman" panose="02020603050405020304" pitchFamily="18" charset="0"/>
                          <a:cs typeface="Times New Roman" panose="02020603050405020304" pitchFamily="18" charset="0"/>
                        </a:rPr>
                        <a:t>Arrays.asList</a:t>
                      </a:r>
                      <a:r>
                        <a:rPr lang="en-US" sz="2000">
                          <a:effectLst/>
                          <a:latin typeface="Times New Roman" panose="02020603050405020304" pitchFamily="18" charset="0"/>
                          <a:cs typeface="Times New Roman" panose="02020603050405020304" pitchFamily="18" charset="0"/>
                        </a:rPr>
                        <a:t>(2,3,4,5,3); Set square = </a:t>
                      </a:r>
                      <a:r>
                        <a:rPr lang="en-US" sz="2000" err="1">
                          <a:effectLst/>
                          <a:latin typeface="Times New Roman" panose="02020603050405020304" pitchFamily="18" charset="0"/>
                          <a:cs typeface="Times New Roman" panose="02020603050405020304" pitchFamily="18" charset="0"/>
                        </a:rPr>
                        <a:t>number.stream</a:t>
                      </a:r>
                      <a:r>
                        <a:rPr lang="en-US" sz="2000">
                          <a:effectLst/>
                          <a:latin typeface="Times New Roman" panose="02020603050405020304" pitchFamily="18" charset="0"/>
                          <a:cs typeface="Times New Roman" panose="02020603050405020304" pitchFamily="18" charset="0"/>
                        </a:rPr>
                        <a:t>().map(x-&gt;x*x).collect(</a:t>
                      </a:r>
                      <a:r>
                        <a:rPr lang="en-US" sz="2000" err="1">
                          <a:effectLst/>
                          <a:latin typeface="Times New Roman" panose="02020603050405020304" pitchFamily="18" charset="0"/>
                          <a:cs typeface="Times New Roman" panose="02020603050405020304" pitchFamily="18" charset="0"/>
                        </a:rPr>
                        <a:t>Collectors.toSet</a:t>
                      </a:r>
                      <a:r>
                        <a:rPr lang="en-US" sz="2000">
                          <a:effectLst/>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r>
                        <a:rPr lang="en-US" sz="2000" err="1">
                          <a:latin typeface="Times New Roman" panose="02020603050405020304" pitchFamily="18" charset="0"/>
                          <a:cs typeface="Times New Roman" panose="02020603050405020304" pitchFamily="18" charset="0"/>
                        </a:rPr>
                        <a:t>forEach</a:t>
                      </a:r>
                      <a:r>
                        <a:rPr lang="en-US" sz="2000">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US" sz="2000" b="0" i="0" kern="1200">
                          <a:solidFill>
                            <a:schemeClr val="dk1"/>
                          </a:solidFill>
                          <a:effectLst/>
                          <a:latin typeface="Times New Roman" panose="02020603050405020304" pitchFamily="18" charset="0"/>
                          <a:ea typeface="+mn-ea"/>
                          <a:cs typeface="Times New Roman" panose="02020603050405020304" pitchFamily="18" charset="0"/>
                        </a:rPr>
                        <a:t>The </a:t>
                      </a:r>
                      <a:r>
                        <a:rPr lang="en-US" sz="2000" b="0" i="0" kern="1200" err="1">
                          <a:solidFill>
                            <a:schemeClr val="dk1"/>
                          </a:solidFill>
                          <a:effectLst/>
                          <a:latin typeface="Times New Roman" panose="02020603050405020304" pitchFamily="18" charset="0"/>
                          <a:ea typeface="+mn-ea"/>
                          <a:cs typeface="Times New Roman" panose="02020603050405020304" pitchFamily="18" charset="0"/>
                        </a:rPr>
                        <a:t>forEach</a:t>
                      </a:r>
                      <a:r>
                        <a:rPr lang="en-US" sz="2000" b="0" i="0" kern="1200">
                          <a:solidFill>
                            <a:schemeClr val="dk1"/>
                          </a:solidFill>
                          <a:effectLst/>
                          <a:latin typeface="Times New Roman" panose="02020603050405020304" pitchFamily="18" charset="0"/>
                          <a:ea typeface="+mn-ea"/>
                          <a:cs typeface="Times New Roman" panose="02020603050405020304" pitchFamily="18" charset="0"/>
                        </a:rPr>
                        <a:t> method is used to iterate through every element of the stream.</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IN" sz="2000">
                          <a:effectLst/>
                          <a:latin typeface="Times New Roman" panose="02020603050405020304" pitchFamily="18" charset="0"/>
                          <a:cs typeface="Times New Roman" panose="02020603050405020304" pitchFamily="18" charset="0"/>
                        </a:rPr>
                        <a:t>List number = </a:t>
                      </a:r>
                      <a:r>
                        <a:rPr lang="en-IN" sz="2000" err="1">
                          <a:effectLst/>
                          <a:latin typeface="Times New Roman" panose="02020603050405020304" pitchFamily="18" charset="0"/>
                          <a:cs typeface="Times New Roman" panose="02020603050405020304" pitchFamily="18" charset="0"/>
                        </a:rPr>
                        <a:t>Arrays.asList</a:t>
                      </a:r>
                      <a:r>
                        <a:rPr lang="en-IN" sz="2000">
                          <a:effectLst/>
                          <a:latin typeface="Times New Roman" panose="02020603050405020304" pitchFamily="18" charset="0"/>
                          <a:cs typeface="Times New Roman" panose="02020603050405020304" pitchFamily="18" charset="0"/>
                        </a:rPr>
                        <a:t>(2,3,4,5); </a:t>
                      </a:r>
                      <a:r>
                        <a:rPr lang="en-IN" sz="2000" err="1">
                          <a:effectLst/>
                          <a:latin typeface="Times New Roman" panose="02020603050405020304" pitchFamily="18" charset="0"/>
                          <a:cs typeface="Times New Roman" panose="02020603050405020304" pitchFamily="18" charset="0"/>
                        </a:rPr>
                        <a:t>number.stream</a:t>
                      </a:r>
                      <a:r>
                        <a:rPr lang="en-IN" sz="2000">
                          <a:effectLst/>
                          <a:latin typeface="Times New Roman" panose="02020603050405020304" pitchFamily="18" charset="0"/>
                          <a:cs typeface="Times New Roman" panose="02020603050405020304" pitchFamily="18" charset="0"/>
                        </a:rPr>
                        <a:t>().map(x-&gt;x*x).</a:t>
                      </a:r>
                      <a:r>
                        <a:rPr lang="en-IN" sz="2000" err="1">
                          <a:effectLst/>
                          <a:latin typeface="Times New Roman" panose="02020603050405020304" pitchFamily="18" charset="0"/>
                          <a:cs typeface="Times New Roman" panose="02020603050405020304" pitchFamily="18" charset="0"/>
                        </a:rPr>
                        <a:t>forEach</a:t>
                      </a:r>
                      <a:r>
                        <a:rPr lang="en-IN" sz="2000">
                          <a:effectLst/>
                          <a:latin typeface="Times New Roman" panose="02020603050405020304" pitchFamily="18" charset="0"/>
                          <a:cs typeface="Times New Roman" panose="02020603050405020304" pitchFamily="18" charset="0"/>
                        </a:rPr>
                        <a:t>(y-&gt;</a:t>
                      </a:r>
                      <a:r>
                        <a:rPr lang="en-IN" sz="2000" err="1">
                          <a:effectLst/>
                          <a:latin typeface="Times New Roman" panose="02020603050405020304" pitchFamily="18" charset="0"/>
                          <a:cs typeface="Times New Roman" panose="02020603050405020304" pitchFamily="18" charset="0"/>
                        </a:rPr>
                        <a:t>System.out.println</a:t>
                      </a:r>
                      <a:r>
                        <a:rPr lang="en-IN" sz="2000">
                          <a:effectLst/>
                          <a:latin typeface="Times New Roman" panose="02020603050405020304" pitchFamily="18" charset="0"/>
                          <a:cs typeface="Times New Roman" panose="02020603050405020304" pitchFamily="18" charset="0"/>
                        </a:rPr>
                        <a:t>(y));</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just"/>
                      <a:r>
                        <a:rPr lang="en-US" sz="2000">
                          <a:latin typeface="Times New Roman" panose="02020603050405020304" pitchFamily="18" charset="0"/>
                          <a:cs typeface="Times New Roman" panose="02020603050405020304" pitchFamily="18" charset="0"/>
                        </a:rPr>
                        <a:t>reduce()</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US" sz="2000" b="0" i="0" kern="1200">
                          <a:solidFill>
                            <a:schemeClr val="dk1"/>
                          </a:solidFill>
                          <a:effectLst/>
                          <a:latin typeface="Times New Roman" panose="02020603050405020304" pitchFamily="18" charset="0"/>
                          <a:ea typeface="+mn-ea"/>
                          <a:cs typeface="Times New Roman" panose="02020603050405020304" pitchFamily="18" charset="0"/>
                        </a:rPr>
                        <a:t>The sorted method is used to sort the </a:t>
                      </a:r>
                      <a:r>
                        <a:rPr lang="en-US" sz="2000" b="0" i="0" kern="1200" err="1">
                          <a:solidFill>
                            <a:schemeClr val="dk1"/>
                          </a:solidFill>
                          <a:effectLst/>
                          <a:latin typeface="Times New Roman" panose="02020603050405020304" pitchFamily="18" charset="0"/>
                          <a:ea typeface="+mn-ea"/>
                          <a:cs typeface="Times New Roman" panose="02020603050405020304" pitchFamily="18" charset="0"/>
                        </a:rPr>
                        <a:t>streThe</a:t>
                      </a:r>
                      <a:r>
                        <a:rPr lang="en-US" sz="2000" b="0" i="0" kern="1200">
                          <a:solidFill>
                            <a:schemeClr val="dk1"/>
                          </a:solidFill>
                          <a:effectLst/>
                          <a:latin typeface="Times New Roman" panose="02020603050405020304" pitchFamily="18" charset="0"/>
                          <a:ea typeface="+mn-ea"/>
                          <a:cs typeface="Times New Roman" panose="02020603050405020304" pitchFamily="18" charset="0"/>
                        </a:rPr>
                        <a:t> reduce method is used to reduce the elements of a stream to a single value. The reduce method takes a </a:t>
                      </a:r>
                      <a:r>
                        <a:rPr lang="en-US" sz="2000" b="0" i="0" kern="1200" err="1">
                          <a:solidFill>
                            <a:schemeClr val="dk1"/>
                          </a:solidFill>
                          <a:effectLst/>
                          <a:latin typeface="Times New Roman" panose="02020603050405020304" pitchFamily="18" charset="0"/>
                          <a:ea typeface="+mn-ea"/>
                          <a:cs typeface="Times New Roman" panose="02020603050405020304" pitchFamily="18" charset="0"/>
                        </a:rPr>
                        <a:t>BinaryOperator</a:t>
                      </a:r>
                      <a:r>
                        <a:rPr lang="en-US" sz="2000" b="0" i="0" kern="1200">
                          <a:solidFill>
                            <a:schemeClr val="dk1"/>
                          </a:solidFill>
                          <a:effectLst/>
                          <a:latin typeface="Times New Roman" panose="02020603050405020304" pitchFamily="18" charset="0"/>
                          <a:ea typeface="+mn-ea"/>
                          <a:cs typeface="Times New Roman" panose="02020603050405020304" pitchFamily="18" charset="0"/>
                        </a:rPr>
                        <a:t> as a parameter.</a:t>
                      </a:r>
                      <a:endParaRPr lang="en-IN" sz="2000">
                        <a:latin typeface="Times New Roman" panose="02020603050405020304" pitchFamily="18" charset="0"/>
                        <a:cs typeface="Times New Roman" panose="02020603050405020304" pitchFamily="18" charset="0"/>
                      </a:endParaRPr>
                    </a:p>
                  </a:txBody>
                  <a:tcPr/>
                </a:tc>
                <a:tc>
                  <a:txBody>
                    <a:bodyPr/>
                    <a:lstStyle/>
                    <a:p>
                      <a:pPr algn="just"/>
                      <a:r>
                        <a:rPr lang="en-US" sz="2000">
                          <a:effectLst/>
                          <a:latin typeface="Times New Roman" panose="02020603050405020304" pitchFamily="18" charset="0"/>
                          <a:cs typeface="Times New Roman" panose="02020603050405020304" pitchFamily="18" charset="0"/>
                        </a:rPr>
                        <a:t>List number = </a:t>
                      </a:r>
                      <a:r>
                        <a:rPr lang="en-US" sz="2000" err="1">
                          <a:effectLst/>
                          <a:latin typeface="Times New Roman" panose="02020603050405020304" pitchFamily="18" charset="0"/>
                          <a:cs typeface="Times New Roman" panose="02020603050405020304" pitchFamily="18" charset="0"/>
                        </a:rPr>
                        <a:t>Arrays.asList</a:t>
                      </a:r>
                      <a:r>
                        <a:rPr lang="en-US" sz="2000">
                          <a:effectLst/>
                          <a:latin typeface="Times New Roman" panose="02020603050405020304" pitchFamily="18" charset="0"/>
                          <a:cs typeface="Times New Roman" panose="02020603050405020304" pitchFamily="18" charset="0"/>
                        </a:rPr>
                        <a:t>(2,3,4,5); </a:t>
                      </a:r>
                      <a:r>
                        <a:rPr lang="en-US" sz="2000" err="1">
                          <a:effectLst/>
                          <a:latin typeface="Times New Roman" panose="02020603050405020304" pitchFamily="18" charset="0"/>
                          <a:cs typeface="Times New Roman" panose="02020603050405020304" pitchFamily="18" charset="0"/>
                        </a:rPr>
                        <a:t>int</a:t>
                      </a:r>
                      <a:r>
                        <a:rPr lang="en-US" sz="2000">
                          <a:effectLst/>
                          <a:latin typeface="Times New Roman" panose="02020603050405020304" pitchFamily="18" charset="0"/>
                          <a:cs typeface="Times New Roman" panose="02020603050405020304" pitchFamily="18" charset="0"/>
                        </a:rPr>
                        <a:t> even = </a:t>
                      </a:r>
                      <a:r>
                        <a:rPr lang="en-US" sz="2000" err="1">
                          <a:effectLst/>
                          <a:latin typeface="Times New Roman" panose="02020603050405020304" pitchFamily="18" charset="0"/>
                          <a:cs typeface="Times New Roman" panose="02020603050405020304" pitchFamily="18" charset="0"/>
                        </a:rPr>
                        <a:t>number.stream</a:t>
                      </a:r>
                      <a:r>
                        <a:rPr lang="en-US" sz="2000">
                          <a:effectLst/>
                          <a:latin typeface="Times New Roman" panose="02020603050405020304" pitchFamily="18" charset="0"/>
                          <a:cs typeface="Times New Roman" panose="02020603050405020304" pitchFamily="18" charset="0"/>
                        </a:rPr>
                        <a:t>().filter(x-&gt;x%2==0).reduce(0,(</a:t>
                      </a:r>
                      <a:r>
                        <a:rPr lang="en-US" sz="2000" err="1">
                          <a:effectLst/>
                          <a:latin typeface="Times New Roman" panose="02020603050405020304" pitchFamily="18" charset="0"/>
                          <a:cs typeface="Times New Roman" panose="02020603050405020304" pitchFamily="18" charset="0"/>
                        </a:rPr>
                        <a:t>ans,i</a:t>
                      </a:r>
                      <a:r>
                        <a:rPr lang="en-US" sz="2000">
                          <a:effectLst/>
                          <a:latin typeface="Times New Roman" panose="02020603050405020304" pitchFamily="18" charset="0"/>
                          <a:cs typeface="Times New Roman" panose="02020603050405020304" pitchFamily="18" charset="0"/>
                        </a:rPr>
                        <a:t>)-&gt; </a:t>
                      </a:r>
                      <a:r>
                        <a:rPr lang="en-US" sz="2000" err="1">
                          <a:effectLst/>
                          <a:latin typeface="Times New Roman" panose="02020603050405020304" pitchFamily="18" charset="0"/>
                          <a:cs typeface="Times New Roman" panose="02020603050405020304" pitchFamily="18" charset="0"/>
                        </a:rPr>
                        <a:t>ans+i</a:t>
                      </a:r>
                      <a:r>
                        <a:rPr lang="en-US" sz="2000">
                          <a:effectLst/>
                          <a:latin typeface="Times New Roman" panose="02020603050405020304" pitchFamily="18" charset="0"/>
                          <a:cs typeface="Times New Roman" panose="02020603050405020304" pitchFamily="18" charset="0"/>
                        </a:rPr>
                        <a:t>);</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6413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20F8-0EAA-2699-50EE-4847A6EB53F9}"/>
              </a:ext>
            </a:extLst>
          </p:cNvPr>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Stream Interface</a:t>
            </a:r>
          </a:p>
        </p:txBody>
      </p:sp>
      <p:pic>
        <p:nvPicPr>
          <p:cNvPr id="4" name="Picture 3">
            <a:extLst>
              <a:ext uri="{FF2B5EF4-FFF2-40B4-BE49-F238E27FC236}">
                <a16:creationId xmlns:a16="http://schemas.microsoft.com/office/drawing/2014/main" id="{D41347F5-F9B1-3214-BDA1-8CFF180C9A02}"/>
              </a:ext>
            </a:extLst>
          </p:cNvPr>
          <p:cNvPicPr>
            <a:picLocks noChangeAspect="1"/>
          </p:cNvPicPr>
          <p:nvPr/>
        </p:nvPicPr>
        <p:blipFill>
          <a:blip r:embed="rId2"/>
          <a:stretch>
            <a:fillRect/>
          </a:stretch>
        </p:blipFill>
        <p:spPr>
          <a:xfrm>
            <a:off x="752278" y="1477287"/>
            <a:ext cx="10687444" cy="4584465"/>
          </a:xfrm>
          <a:prstGeom prst="rect">
            <a:avLst/>
          </a:prstGeom>
        </p:spPr>
      </p:pic>
    </p:spTree>
    <p:extLst>
      <p:ext uri="{BB962C8B-B14F-4D97-AF65-F5344CB8AC3E}">
        <p14:creationId xmlns:p14="http://schemas.microsoft.com/office/powerpoint/2010/main" val="2106491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20F8-0EAA-2699-50EE-4847A6EB53F9}"/>
              </a:ext>
            </a:extLst>
          </p:cNvPr>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Stream Interface</a:t>
            </a:r>
          </a:p>
        </p:txBody>
      </p:sp>
      <p:pic>
        <p:nvPicPr>
          <p:cNvPr id="5" name="Picture 4">
            <a:extLst>
              <a:ext uri="{FF2B5EF4-FFF2-40B4-BE49-F238E27FC236}">
                <a16:creationId xmlns:a16="http://schemas.microsoft.com/office/drawing/2014/main" id="{0D7F93CC-FCA3-BAAF-9EC0-95C118CADA19}"/>
              </a:ext>
            </a:extLst>
          </p:cNvPr>
          <p:cNvPicPr>
            <a:picLocks noChangeAspect="1"/>
          </p:cNvPicPr>
          <p:nvPr/>
        </p:nvPicPr>
        <p:blipFill>
          <a:blip r:embed="rId2"/>
          <a:stretch>
            <a:fillRect/>
          </a:stretch>
        </p:blipFill>
        <p:spPr>
          <a:xfrm>
            <a:off x="476893" y="1465046"/>
            <a:ext cx="11579534" cy="3579565"/>
          </a:xfrm>
          <a:prstGeom prst="rect">
            <a:avLst/>
          </a:prstGeom>
        </p:spPr>
      </p:pic>
    </p:spTree>
    <p:extLst>
      <p:ext uri="{BB962C8B-B14F-4D97-AF65-F5344CB8AC3E}">
        <p14:creationId xmlns:p14="http://schemas.microsoft.com/office/powerpoint/2010/main" val="2890078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20F8-0EAA-2699-50EE-4847A6EB53F9}"/>
              </a:ext>
            </a:extLst>
          </p:cNvPr>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Stream Interface</a:t>
            </a:r>
          </a:p>
        </p:txBody>
      </p:sp>
      <p:pic>
        <p:nvPicPr>
          <p:cNvPr id="4" name="Picture 3">
            <a:extLst>
              <a:ext uri="{FF2B5EF4-FFF2-40B4-BE49-F238E27FC236}">
                <a16:creationId xmlns:a16="http://schemas.microsoft.com/office/drawing/2014/main" id="{7A162332-B471-91A5-A188-4F0D4003522A}"/>
              </a:ext>
            </a:extLst>
          </p:cNvPr>
          <p:cNvPicPr>
            <a:picLocks noChangeAspect="1"/>
          </p:cNvPicPr>
          <p:nvPr/>
        </p:nvPicPr>
        <p:blipFill>
          <a:blip r:embed="rId2"/>
          <a:stretch>
            <a:fillRect/>
          </a:stretch>
        </p:blipFill>
        <p:spPr>
          <a:xfrm>
            <a:off x="838200" y="1550978"/>
            <a:ext cx="10959960" cy="3534730"/>
          </a:xfrm>
          <a:prstGeom prst="rect">
            <a:avLst/>
          </a:prstGeom>
        </p:spPr>
      </p:pic>
    </p:spTree>
    <p:extLst>
      <p:ext uri="{BB962C8B-B14F-4D97-AF65-F5344CB8AC3E}">
        <p14:creationId xmlns:p14="http://schemas.microsoft.com/office/powerpoint/2010/main" val="232379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Advantages of Java8 new features</a:t>
            </a:r>
          </a:p>
        </p:txBody>
      </p:sp>
      <p:sp>
        <p:nvSpPr>
          <p:cNvPr id="3" name="Content Placeholder 2"/>
          <p:cNvSpPr>
            <a:spLocks noGrp="1"/>
          </p:cNvSpPr>
          <p:nvPr>
            <p:ph idx="1"/>
          </p:nvPr>
        </p:nvSpPr>
        <p:spPr/>
        <p:txBody>
          <a:bodyPr>
            <a:normAutofit/>
          </a:bodyPr>
          <a:lstStyle/>
          <a:p>
            <a:pPr algn="just"/>
            <a:r>
              <a:rPr lang="en-US" sz="2400">
                <a:latin typeface="Times New Roman" panose="02020603050405020304" pitchFamily="18" charset="0"/>
                <a:cs typeface="Times New Roman" panose="02020603050405020304" pitchFamily="18" charset="0"/>
              </a:rPr>
              <a:t>Developers may now take use of new functional programming techniques introduced in Java 8 to create code that is both shorter and more expressive. </a:t>
            </a:r>
          </a:p>
          <a:p>
            <a:pPr algn="just"/>
            <a:r>
              <a:rPr lang="en-US" sz="2400">
                <a:latin typeface="Times New Roman" panose="02020603050405020304" pitchFamily="18" charset="0"/>
                <a:cs typeface="Times New Roman" panose="02020603050405020304" pitchFamily="18" charset="0"/>
              </a:rPr>
              <a:t>Lambda expressions, functional interfaces, the Stream API, the Reference to Methods, and the Optional class are all examples of such features.</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958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720F8-0EAA-2699-50EE-4847A6EB53F9}"/>
              </a:ext>
            </a:extLst>
          </p:cNvPr>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Stream Interface</a:t>
            </a:r>
          </a:p>
        </p:txBody>
      </p:sp>
      <p:pic>
        <p:nvPicPr>
          <p:cNvPr id="5" name="Picture 4">
            <a:extLst>
              <a:ext uri="{FF2B5EF4-FFF2-40B4-BE49-F238E27FC236}">
                <a16:creationId xmlns:a16="http://schemas.microsoft.com/office/drawing/2014/main" id="{DDC05490-0580-8D13-5306-B98AB6CD8E12}"/>
              </a:ext>
            </a:extLst>
          </p:cNvPr>
          <p:cNvPicPr>
            <a:picLocks noChangeAspect="1"/>
          </p:cNvPicPr>
          <p:nvPr/>
        </p:nvPicPr>
        <p:blipFill>
          <a:blip r:embed="rId2"/>
          <a:stretch>
            <a:fillRect/>
          </a:stretch>
        </p:blipFill>
        <p:spPr>
          <a:xfrm>
            <a:off x="549772" y="1690688"/>
            <a:ext cx="11092455" cy="4073829"/>
          </a:xfrm>
          <a:prstGeom prst="rect">
            <a:avLst/>
          </a:prstGeom>
        </p:spPr>
      </p:pic>
    </p:spTree>
    <p:extLst>
      <p:ext uri="{BB962C8B-B14F-4D97-AF65-F5344CB8AC3E}">
        <p14:creationId xmlns:p14="http://schemas.microsoft.com/office/powerpoint/2010/main" val="189453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C1299-ACC0-77F2-97C3-FCF89C8228BF}"/>
              </a:ext>
            </a:extLst>
          </p:cNvPr>
          <p:cNvSpPr>
            <a:spLocks noGrp="1"/>
          </p:cNvSpPr>
          <p:nvPr>
            <p:ph type="title"/>
          </p:nvPr>
        </p:nvSpPr>
        <p:spPr>
          <a:xfrm>
            <a:off x="606175" y="297951"/>
            <a:ext cx="10747625" cy="1392737"/>
          </a:xfrm>
        </p:spPr>
        <p:txBody>
          <a:bodyPr>
            <a:normAutofit/>
          </a:bodyPr>
          <a:lstStyle/>
          <a:p>
            <a:r>
              <a:rPr lang="en-IN" sz="3600" b="1">
                <a:latin typeface="Times New Roman" panose="02020603050405020304" pitchFamily="18" charset="0"/>
                <a:cs typeface="Times New Roman" panose="02020603050405020304" pitchFamily="18" charset="0"/>
              </a:rPr>
              <a:t>Example Java program to show intermediate operations</a:t>
            </a:r>
          </a:p>
        </p:txBody>
      </p:sp>
      <p:pic>
        <p:nvPicPr>
          <p:cNvPr id="4" name="Picture 3">
            <a:extLst>
              <a:ext uri="{FF2B5EF4-FFF2-40B4-BE49-F238E27FC236}">
                <a16:creationId xmlns:a16="http://schemas.microsoft.com/office/drawing/2014/main" id="{B74EAA15-781A-02AD-D04D-2B58F63EE81F}"/>
              </a:ext>
            </a:extLst>
          </p:cNvPr>
          <p:cNvPicPr>
            <a:picLocks noChangeAspect="1"/>
          </p:cNvPicPr>
          <p:nvPr/>
        </p:nvPicPr>
        <p:blipFill>
          <a:blip r:embed="rId2"/>
          <a:stretch>
            <a:fillRect/>
          </a:stretch>
        </p:blipFill>
        <p:spPr>
          <a:xfrm>
            <a:off x="753579" y="1793571"/>
            <a:ext cx="10988696" cy="4319553"/>
          </a:xfrm>
          <a:prstGeom prst="rect">
            <a:avLst/>
          </a:prstGeom>
        </p:spPr>
      </p:pic>
    </p:spTree>
    <p:extLst>
      <p:ext uri="{BB962C8B-B14F-4D97-AF65-F5344CB8AC3E}">
        <p14:creationId xmlns:p14="http://schemas.microsoft.com/office/powerpoint/2010/main" val="3537384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B966-A691-8875-1E9F-4FD10BD71B25}"/>
              </a:ext>
            </a:extLst>
          </p:cNvPr>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Reduction operations</a:t>
            </a:r>
          </a:p>
        </p:txBody>
      </p:sp>
      <p:sp>
        <p:nvSpPr>
          <p:cNvPr id="3" name="Content Placeholder 2">
            <a:extLst>
              <a:ext uri="{FF2B5EF4-FFF2-40B4-BE49-F238E27FC236}">
                <a16:creationId xmlns:a16="http://schemas.microsoft.com/office/drawing/2014/main" id="{B631B235-EC11-481A-7A58-8F6987463E99}"/>
              </a:ext>
            </a:extLst>
          </p:cNvPr>
          <p:cNvSpPr>
            <a:spLocks noGrp="1"/>
          </p:cNvSpPr>
          <p:nvPr>
            <p:ph idx="1"/>
          </p:nvPr>
        </p:nvSpPr>
        <p:spPr>
          <a:xfrm>
            <a:off x="838199" y="1602769"/>
            <a:ext cx="10730501" cy="4574194"/>
          </a:xfrm>
        </p:spPr>
        <p:txBody>
          <a:bodyPr/>
          <a:lstStyle/>
          <a:p>
            <a:pPr algn="just"/>
            <a:r>
              <a:rPr lang="en-US" b="0" i="0">
                <a:effectLst/>
                <a:latin typeface="Times New Roman" panose="02020603050405020304" pitchFamily="18" charset="0"/>
                <a:cs typeface="Times New Roman" panose="02020603050405020304" pitchFamily="18" charset="0"/>
              </a:rPr>
              <a:t>Many times, we need to perform operations where a stream reduces to single resultant value, for example, maximum, minimum, sum, product, etc. </a:t>
            </a:r>
          </a:p>
          <a:p>
            <a:pPr algn="just"/>
            <a:r>
              <a:rPr lang="en-US" b="0" i="0">
                <a:effectLst/>
                <a:latin typeface="Times New Roman" panose="02020603050405020304" pitchFamily="18" charset="0"/>
                <a:cs typeface="Times New Roman" panose="02020603050405020304" pitchFamily="18" charset="0"/>
              </a:rPr>
              <a:t>Reducing is the repeated process of combining all elements.</a:t>
            </a:r>
          </a:p>
          <a:p>
            <a:pPr algn="just"/>
            <a:r>
              <a:rPr lang="en-US" b="0" i="0">
                <a:effectLst/>
                <a:latin typeface="Times New Roman" panose="02020603050405020304" pitchFamily="18" charset="0"/>
                <a:cs typeface="Times New Roman" panose="02020603050405020304" pitchFamily="18" charset="0"/>
              </a:rPr>
              <a:t>sum(), min(), max(), count() etc. are some examples of reduce operations.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025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812AD-604B-0056-D8D0-022E11F4B800}"/>
              </a:ext>
            </a:extLst>
          </p:cNvPr>
          <p:cNvSpPr>
            <a:spLocks noGrp="1"/>
          </p:cNvSpPr>
          <p:nvPr>
            <p:ph type="title"/>
          </p:nvPr>
        </p:nvSpPr>
        <p:spPr>
          <a:xfrm>
            <a:off x="838200" y="0"/>
            <a:ext cx="10515600" cy="1325563"/>
          </a:xfrm>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Base64 Encode and Decode</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09E86E-EAF1-020A-E6D8-C222094E710C}"/>
              </a:ext>
            </a:extLst>
          </p:cNvPr>
          <p:cNvSpPr>
            <a:spLocks noGrp="1"/>
          </p:cNvSpPr>
          <p:nvPr>
            <p:ph idx="1"/>
          </p:nvPr>
        </p:nvSpPr>
        <p:spPr>
          <a:xfrm>
            <a:off x="688369" y="1084217"/>
            <a:ext cx="11147459" cy="5092746"/>
          </a:xfrm>
        </p:spPr>
        <p:txBody>
          <a:bodyPr>
            <a:normAutofit/>
          </a:bodyPr>
          <a:lstStyle/>
          <a:p>
            <a:pPr algn="just"/>
            <a:r>
              <a:rPr lang="en-US" sz="2400" b="1">
                <a:latin typeface="Times New Roman" panose="02020603050405020304" pitchFamily="18" charset="0"/>
                <a:cs typeface="Times New Roman" panose="02020603050405020304" pitchFamily="18" charset="0"/>
              </a:rPr>
              <a:t>Base 64</a:t>
            </a:r>
            <a:r>
              <a:rPr lang="en-US" sz="2400">
                <a:latin typeface="Times New Roman" panose="02020603050405020304" pitchFamily="18" charset="0"/>
                <a:cs typeface="Times New Roman" panose="02020603050405020304" pitchFamily="18" charset="0"/>
              </a:rPr>
              <a:t> is an encoding scheme that converts binary data into text format so that encoded textual data can be easily transported over network un-corrupted and without any data loss.</a:t>
            </a:r>
          </a:p>
          <a:p>
            <a:pPr algn="just"/>
            <a:r>
              <a:rPr lang="en-US" sz="2400">
                <a:latin typeface="Times New Roman" panose="02020603050405020304" pitchFamily="18" charset="0"/>
                <a:cs typeface="Times New Roman" panose="02020603050405020304" pitchFamily="18" charset="0"/>
              </a:rPr>
              <a:t>Java provides a class Base64 to deal with encryption. </a:t>
            </a:r>
          </a:p>
          <a:p>
            <a:pPr algn="just"/>
            <a:r>
              <a:rPr lang="en-US" sz="2400">
                <a:latin typeface="Times New Roman" panose="02020603050405020304" pitchFamily="18" charset="0"/>
                <a:cs typeface="Times New Roman" panose="02020603050405020304" pitchFamily="18" charset="0"/>
              </a:rPr>
              <a:t>We can encrypt and decrypt data by using provided methods. </a:t>
            </a:r>
          </a:p>
          <a:p>
            <a:pPr algn="just"/>
            <a:r>
              <a:rPr lang="en-US" sz="2400">
                <a:latin typeface="Times New Roman" panose="02020603050405020304" pitchFamily="18" charset="0"/>
                <a:cs typeface="Times New Roman" panose="02020603050405020304" pitchFamily="18" charset="0"/>
              </a:rPr>
              <a:t>java.util.Base64 need to be imported in source file to use its methods.</a:t>
            </a:r>
          </a:p>
          <a:p>
            <a:pPr algn="just"/>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There are </a:t>
            </a:r>
            <a:r>
              <a:rPr lang="en-US" sz="2400" b="0" i="0">
                <a:solidFill>
                  <a:srgbClr val="2C2F34"/>
                </a:solidFill>
                <a:effectLst/>
                <a:highlight>
                  <a:srgbClr val="FFFFFF"/>
                </a:highlight>
                <a:latin typeface="Times New Roman" panose="02020603050405020304" pitchFamily="18" charset="0"/>
                <a:cs typeface="Times New Roman" panose="02020603050405020304" pitchFamily="18" charset="0"/>
              </a:rPr>
              <a:t>3 types of encoding and decoding capabilities as standard. </a:t>
            </a:r>
          </a:p>
          <a:p>
            <a:pPr marL="0" indent="0" algn="just">
              <a:buNone/>
            </a:pPr>
            <a:r>
              <a:rPr lang="en-US" sz="2400" b="0" i="0">
                <a:solidFill>
                  <a:srgbClr val="2C2F34"/>
                </a:solidFill>
                <a:effectLst/>
                <a:highlight>
                  <a:srgbClr val="FFFFFF"/>
                </a:highlight>
                <a:latin typeface="Times New Roman" panose="02020603050405020304" pitchFamily="18" charset="0"/>
                <a:cs typeface="Times New Roman" panose="02020603050405020304" pitchFamily="18" charset="0"/>
              </a:rPr>
              <a:t>	</a:t>
            </a:r>
            <a:r>
              <a:rPr lang="en-US" sz="2400" i="0">
                <a:solidFill>
                  <a:srgbClr val="0070C0"/>
                </a:solidFill>
                <a:effectLst/>
                <a:highlight>
                  <a:srgbClr val="FFFFFF"/>
                </a:highlight>
                <a:latin typeface="Times New Roman" panose="02020603050405020304" pitchFamily="18" charset="0"/>
                <a:cs typeface="Times New Roman" panose="02020603050405020304" pitchFamily="18" charset="0"/>
              </a:rPr>
              <a:t>-Base or Simple Type</a:t>
            </a:r>
          </a:p>
          <a:p>
            <a:pPr marL="0" indent="0" algn="just">
              <a:buNone/>
            </a:pPr>
            <a:r>
              <a:rPr lang="en-US" sz="2400">
                <a:solidFill>
                  <a:srgbClr val="0070C0"/>
                </a:solidFill>
                <a:highlight>
                  <a:srgbClr val="FFFFFF"/>
                </a:highlight>
                <a:latin typeface="Times New Roman" panose="02020603050405020304" pitchFamily="18" charset="0"/>
                <a:cs typeface="Times New Roman" panose="02020603050405020304" pitchFamily="18" charset="0"/>
              </a:rPr>
              <a:t>	-</a:t>
            </a:r>
            <a:r>
              <a:rPr lang="en-US" sz="2400" i="0">
                <a:solidFill>
                  <a:srgbClr val="0070C0"/>
                </a:solidFill>
                <a:effectLst/>
                <a:highlight>
                  <a:srgbClr val="FFFFFF"/>
                </a:highlight>
                <a:latin typeface="Times New Roman" panose="02020603050405020304" pitchFamily="18" charset="0"/>
                <a:cs typeface="Times New Roman" panose="02020603050405020304" pitchFamily="18" charset="0"/>
              </a:rPr>
              <a:t>URL Encoding/Decoding</a:t>
            </a:r>
          </a:p>
          <a:p>
            <a:pPr marL="0" indent="0" algn="just">
              <a:buNone/>
            </a:pPr>
            <a:r>
              <a:rPr lang="en-US" sz="2400">
                <a:solidFill>
                  <a:srgbClr val="0070C0"/>
                </a:solidFill>
                <a:highlight>
                  <a:srgbClr val="FFFFFF"/>
                </a:highlight>
                <a:latin typeface="Times New Roman" panose="02020603050405020304" pitchFamily="18" charset="0"/>
                <a:cs typeface="Times New Roman" panose="02020603050405020304" pitchFamily="18" charset="0"/>
              </a:rPr>
              <a:t>	-</a:t>
            </a:r>
            <a:r>
              <a:rPr lang="en-US" sz="2400" i="0">
                <a:solidFill>
                  <a:srgbClr val="0070C0"/>
                </a:solidFill>
                <a:effectLst/>
                <a:highlight>
                  <a:srgbClr val="FFFFFF"/>
                </a:highlight>
                <a:latin typeface="Times New Roman" panose="02020603050405020304" pitchFamily="18" charset="0"/>
                <a:cs typeface="Times New Roman" panose="02020603050405020304" pitchFamily="18" charset="0"/>
              </a:rPr>
              <a:t>MIME Encoding/Decoding (</a:t>
            </a:r>
            <a:r>
              <a:rPr lang="en-IN" sz="2400">
                <a:solidFill>
                  <a:srgbClr val="0070C0"/>
                </a:solidFill>
                <a:highlight>
                  <a:srgbClr val="FFFFFF"/>
                </a:highlight>
                <a:latin typeface="Times New Roman" panose="02020603050405020304" pitchFamily="18" charset="0"/>
                <a:cs typeface="Times New Roman" panose="02020603050405020304" pitchFamily="18" charset="0"/>
              </a:rPr>
              <a:t>Multipurpose Internet Mail Extensions)</a:t>
            </a:r>
            <a:endParaRPr lang="en-US" sz="2400">
              <a:solidFill>
                <a:srgbClr val="0070C0"/>
              </a:solidFill>
              <a:highlight>
                <a:srgbClr val="FFFFFF"/>
              </a:highlight>
              <a:latin typeface="Times New Roman" panose="02020603050405020304" pitchFamily="18" charset="0"/>
              <a:cs typeface="Times New Roman" panose="02020603050405020304" pitchFamily="18" charset="0"/>
            </a:endParaRPr>
          </a:p>
          <a:p>
            <a:pPr algn="just"/>
            <a:endPar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999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4CEDD-CDFF-4D6C-D711-074A96A3C37D}"/>
              </a:ext>
            </a:extLst>
          </p:cNvPr>
          <p:cNvSpPr>
            <a:spLocks noGrp="1"/>
          </p:cNvSpPr>
          <p:nvPr>
            <p:ph type="title"/>
          </p:nvPr>
        </p:nvSpPr>
        <p:spPr>
          <a:xfrm>
            <a:off x="838200" y="365126"/>
            <a:ext cx="10515600" cy="935228"/>
          </a:xfrm>
        </p:spPr>
        <p:txBody>
          <a:bodyPr>
            <a:normAutofit/>
          </a:bodyPr>
          <a:lstStyle/>
          <a:p>
            <a:r>
              <a:rPr lang="en-IN" sz="3600" b="1" i="0">
                <a:solidFill>
                  <a:srgbClr val="000000"/>
                </a:solidFill>
                <a:effectLst/>
                <a:highlight>
                  <a:srgbClr val="FFFFFF"/>
                </a:highlight>
                <a:latin typeface="Times New Roman" panose="02020603050405020304" pitchFamily="18" charset="0"/>
                <a:cs typeface="Times New Roman" panose="02020603050405020304" pitchFamily="18" charset="0"/>
              </a:rPr>
              <a:t>Java 8 Basic Base64 </a:t>
            </a:r>
            <a:endParaRPr lang="en-IN"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D1170-37B1-CD21-102C-60DF4E2E6934}"/>
              </a:ext>
            </a:extLst>
          </p:cNvPr>
          <p:cNvSpPr>
            <a:spLocks noGrp="1"/>
          </p:cNvSpPr>
          <p:nvPr>
            <p:ph idx="1"/>
          </p:nvPr>
        </p:nvSpPr>
        <p:spPr>
          <a:xfrm>
            <a:off x="838200" y="1122418"/>
            <a:ext cx="10515600" cy="2087390"/>
          </a:xfrm>
        </p:spPr>
        <p:txBody>
          <a:bodyPr>
            <a:noAutofit/>
          </a:bodyPr>
          <a:lstStyle/>
          <a:p>
            <a:pPr algn="just"/>
            <a:r>
              <a:rPr lang="en-US" sz="2400">
                <a:latin typeface="Times New Roman" panose="02020603050405020304" pitchFamily="18" charset="0"/>
                <a:cs typeface="Times New Roman" panose="02020603050405020304" pitchFamily="18" charset="0"/>
              </a:rPr>
              <a:t>It uses the Base64 alphabet specified by Java in RFC 4648 and RFC 2045 for encoding and decoding operations.</a:t>
            </a:r>
            <a:endPar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The basic encoder keeps things simple and encodes the input as-is, without any line separation.</a:t>
            </a:r>
          </a:p>
          <a:p>
            <a:pPr algn="just"/>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The encoder maps the input to a set of characters in the </a:t>
            </a:r>
            <a:r>
              <a:rPr lang="en-US" sz="2400" b="0" i="1">
                <a:solidFill>
                  <a:srgbClr val="000000"/>
                </a:solidFill>
                <a:effectLst/>
                <a:highlight>
                  <a:srgbClr val="FFFFFF"/>
                </a:highlight>
                <a:latin typeface="Times New Roman" panose="02020603050405020304" pitchFamily="18" charset="0"/>
                <a:cs typeface="Times New Roman" panose="02020603050405020304" pitchFamily="18" charset="0"/>
              </a:rPr>
              <a:t>A-Za-z0-9+/</a:t>
            </a: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 character set.</a:t>
            </a:r>
          </a:p>
          <a:p>
            <a:pPr algn="just"/>
            <a:r>
              <a:rPr lang="en-US" sz="2400">
                <a:latin typeface="Times New Roman" panose="02020603050405020304" pitchFamily="18" charset="0"/>
                <a:cs typeface="Times New Roman" panose="02020603050405020304" pitchFamily="18" charset="0"/>
              </a:rPr>
              <a:t>The decoder rejects data that contains characters outside the base64 alphabet.</a:t>
            </a:r>
            <a:endParaRPr lang="en-IN"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EF18CC2-D895-1A20-666F-0D842F80B4FB}"/>
              </a:ext>
            </a:extLst>
          </p:cNvPr>
          <p:cNvPicPr>
            <a:picLocks noChangeAspect="1"/>
          </p:cNvPicPr>
          <p:nvPr/>
        </p:nvPicPr>
        <p:blipFill>
          <a:blip r:embed="rId2"/>
          <a:stretch>
            <a:fillRect/>
          </a:stretch>
        </p:blipFill>
        <p:spPr>
          <a:xfrm>
            <a:off x="419789" y="3808983"/>
            <a:ext cx="11772211" cy="865759"/>
          </a:xfrm>
          <a:prstGeom prst="rect">
            <a:avLst/>
          </a:prstGeom>
        </p:spPr>
      </p:pic>
      <p:pic>
        <p:nvPicPr>
          <p:cNvPr id="7" name="Picture 6">
            <a:extLst>
              <a:ext uri="{FF2B5EF4-FFF2-40B4-BE49-F238E27FC236}">
                <a16:creationId xmlns:a16="http://schemas.microsoft.com/office/drawing/2014/main" id="{1CA512CB-EF19-D898-29D9-D248F551633E}"/>
              </a:ext>
            </a:extLst>
          </p:cNvPr>
          <p:cNvPicPr>
            <a:picLocks noChangeAspect="1"/>
          </p:cNvPicPr>
          <p:nvPr/>
        </p:nvPicPr>
        <p:blipFill>
          <a:blip r:embed="rId3"/>
          <a:stretch>
            <a:fillRect/>
          </a:stretch>
        </p:blipFill>
        <p:spPr>
          <a:xfrm>
            <a:off x="419789" y="5523271"/>
            <a:ext cx="10292715" cy="969604"/>
          </a:xfrm>
          <a:prstGeom prst="rect">
            <a:avLst/>
          </a:prstGeom>
        </p:spPr>
      </p:pic>
      <p:sp>
        <p:nvSpPr>
          <p:cNvPr id="8" name="TextBox 7">
            <a:extLst>
              <a:ext uri="{FF2B5EF4-FFF2-40B4-BE49-F238E27FC236}">
                <a16:creationId xmlns:a16="http://schemas.microsoft.com/office/drawing/2014/main" id="{34C1733E-1AFB-FCA2-9A2B-CE9EA9B0B48A}"/>
              </a:ext>
            </a:extLst>
          </p:cNvPr>
          <p:cNvSpPr txBox="1"/>
          <p:nvPr/>
        </p:nvSpPr>
        <p:spPr>
          <a:xfrm>
            <a:off x="493160" y="5095982"/>
            <a:ext cx="4068566" cy="461665"/>
          </a:xfrm>
          <a:prstGeom prst="rect">
            <a:avLst/>
          </a:prstGeom>
          <a:noFill/>
        </p:spPr>
        <p:txBody>
          <a:bodyPr wrap="square" rtlCol="0">
            <a:spAutoFit/>
          </a:bodyPr>
          <a:lstStyle/>
          <a:p>
            <a:r>
              <a:rPr lang="en-IN" sz="2400" b="1"/>
              <a:t>Decoding String--</a:t>
            </a:r>
          </a:p>
        </p:txBody>
      </p:sp>
      <p:sp>
        <p:nvSpPr>
          <p:cNvPr id="9" name="TextBox 8">
            <a:extLst>
              <a:ext uri="{FF2B5EF4-FFF2-40B4-BE49-F238E27FC236}">
                <a16:creationId xmlns:a16="http://schemas.microsoft.com/office/drawing/2014/main" id="{DC758C06-D590-7006-B526-619CBB9FF82E}"/>
              </a:ext>
            </a:extLst>
          </p:cNvPr>
          <p:cNvSpPr txBox="1"/>
          <p:nvPr/>
        </p:nvSpPr>
        <p:spPr>
          <a:xfrm>
            <a:off x="493160" y="3505435"/>
            <a:ext cx="4068566" cy="461665"/>
          </a:xfrm>
          <a:prstGeom prst="rect">
            <a:avLst/>
          </a:prstGeom>
          <a:noFill/>
        </p:spPr>
        <p:txBody>
          <a:bodyPr wrap="square" rtlCol="0">
            <a:spAutoFit/>
          </a:bodyPr>
          <a:lstStyle/>
          <a:p>
            <a:r>
              <a:rPr lang="en-IN" sz="2400" b="1"/>
              <a:t>encoding String--</a:t>
            </a:r>
          </a:p>
        </p:txBody>
      </p:sp>
    </p:spTree>
    <p:extLst>
      <p:ext uri="{BB962C8B-B14F-4D97-AF65-F5344CB8AC3E}">
        <p14:creationId xmlns:p14="http://schemas.microsoft.com/office/powerpoint/2010/main" val="1301448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43F0-8349-1025-1362-CE4DDDCF152B}"/>
              </a:ext>
            </a:extLst>
          </p:cNvPr>
          <p:cNvSpPr>
            <a:spLocks noGrp="1"/>
          </p:cNvSpPr>
          <p:nvPr>
            <p:ph type="title"/>
          </p:nvPr>
        </p:nvSpPr>
        <p:spPr/>
        <p:txBody>
          <a:bodyPr>
            <a:normAutofit/>
          </a:bodyPr>
          <a:lstStyle/>
          <a:p>
            <a:r>
              <a:rPr lang="en-US" sz="3600" b="1" i="0">
                <a:solidFill>
                  <a:srgbClr val="000000"/>
                </a:solidFill>
                <a:effectLst/>
                <a:highlight>
                  <a:srgbClr val="FFFFFF"/>
                </a:highlight>
                <a:latin typeface="Times New Roman" panose="02020603050405020304" pitchFamily="18" charset="0"/>
                <a:cs typeface="Times New Roman" panose="02020603050405020304" pitchFamily="18" charset="0"/>
              </a:rPr>
              <a:t>Java 8 Base64 Encoding Without Padding</a:t>
            </a:r>
            <a:endParaRPr lang="en-IN"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3A1684-5F6F-042D-D3A6-8311AD5C4ADB}"/>
              </a:ext>
            </a:extLst>
          </p:cNvPr>
          <p:cNvSpPr>
            <a:spLocks noGrp="1"/>
          </p:cNvSpPr>
          <p:nvPr>
            <p:ph idx="1"/>
          </p:nvPr>
        </p:nvSpPr>
        <p:spPr>
          <a:xfrm>
            <a:off x="838200" y="1825625"/>
            <a:ext cx="10515600" cy="3383373"/>
          </a:xfrm>
        </p:spPr>
        <p:txBody>
          <a:bodyPr>
            <a:normAutofit/>
          </a:bodyPr>
          <a:lstStyle/>
          <a:p>
            <a:pPr algn="just"/>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In Base64 encoding, the length of an output-encoded String must be a multiple of four. If necessary, the encoder adds one or two padding characters (=) at the end of the output as needed in order to meet this requirement.</a:t>
            </a:r>
          </a:p>
          <a:p>
            <a:pPr algn="just"/>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Upon decoding, the decoder discards these extra padding characters.</a:t>
            </a:r>
          </a:p>
          <a:p>
            <a:pPr algn="just"/>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we need to </a:t>
            </a:r>
            <a:r>
              <a:rPr lang="en-US" sz="2400" b="1" i="0">
                <a:solidFill>
                  <a:srgbClr val="000000"/>
                </a:solidFill>
                <a:effectLst/>
                <a:highlight>
                  <a:srgbClr val="FFFFFF"/>
                </a:highlight>
                <a:latin typeface="Times New Roman" panose="02020603050405020304" pitchFamily="18" charset="0"/>
                <a:cs typeface="Times New Roman" panose="02020603050405020304" pitchFamily="18" charset="0"/>
              </a:rPr>
              <a:t>skip the padding of the output</a:t>
            </a: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 For instance, the resulting </a:t>
            </a:r>
            <a:r>
              <a:rPr lang="en-US" sz="2400" b="0" i="1">
                <a:solidFill>
                  <a:srgbClr val="000000"/>
                </a:solidFill>
                <a:effectLst/>
                <a:highlight>
                  <a:srgbClr val="FFFFFF"/>
                </a:highlight>
                <a:latin typeface="Times New Roman" panose="02020603050405020304" pitchFamily="18" charset="0"/>
                <a:cs typeface="Times New Roman" panose="02020603050405020304" pitchFamily="18" charset="0"/>
              </a:rPr>
              <a:t>String</a:t>
            </a: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 will never be decoded back. So, we can simply choose to </a:t>
            </a:r>
            <a:r>
              <a:rPr lang="en-US" sz="2400" b="1" i="0">
                <a:solidFill>
                  <a:srgbClr val="000000"/>
                </a:solidFill>
                <a:effectLst/>
                <a:highlight>
                  <a:srgbClr val="FFFFFF"/>
                </a:highlight>
                <a:latin typeface="Times New Roman" panose="02020603050405020304" pitchFamily="18" charset="0"/>
                <a:cs typeface="Times New Roman" panose="02020603050405020304" pitchFamily="18" charset="0"/>
              </a:rPr>
              <a:t>encode without padding</a:t>
            </a:r>
            <a:r>
              <a:rPr lang="en-US" sz="2400">
                <a:solidFill>
                  <a:srgbClr val="000000"/>
                </a:solidFill>
                <a:highlight>
                  <a:srgbClr val="FFFFFF"/>
                </a:highlight>
                <a:latin typeface="Times New Roman" panose="02020603050405020304" pitchFamily="18" charset="0"/>
                <a:cs typeface="Times New Roman" panose="02020603050405020304" pitchFamily="18" charset="0"/>
              </a:rPr>
              <a:t>.</a:t>
            </a:r>
            <a:endPar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endParaRPr>
          </a:p>
          <a:p>
            <a:endParaRPr lang="en-IN"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05EC227-41AC-FA99-DC84-BF4660CB0759}"/>
              </a:ext>
            </a:extLst>
          </p:cNvPr>
          <p:cNvPicPr>
            <a:picLocks noChangeAspect="1"/>
          </p:cNvPicPr>
          <p:nvPr/>
        </p:nvPicPr>
        <p:blipFill>
          <a:blip r:embed="rId2"/>
          <a:stretch>
            <a:fillRect/>
          </a:stretch>
        </p:blipFill>
        <p:spPr>
          <a:xfrm>
            <a:off x="694362" y="5075434"/>
            <a:ext cx="11034193" cy="920398"/>
          </a:xfrm>
          <a:prstGeom prst="rect">
            <a:avLst/>
          </a:prstGeom>
        </p:spPr>
      </p:pic>
    </p:spTree>
    <p:extLst>
      <p:ext uri="{BB962C8B-B14F-4D97-AF65-F5344CB8AC3E}">
        <p14:creationId xmlns:p14="http://schemas.microsoft.com/office/powerpoint/2010/main" val="15510474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45EF-C6E6-3263-F60D-3506D9A5DB1C}"/>
              </a:ext>
            </a:extLst>
          </p:cNvPr>
          <p:cNvSpPr>
            <a:spLocks noGrp="1"/>
          </p:cNvSpPr>
          <p:nvPr>
            <p:ph type="title"/>
          </p:nvPr>
        </p:nvSpPr>
        <p:spPr>
          <a:xfrm>
            <a:off x="838200" y="365126"/>
            <a:ext cx="10515600" cy="730246"/>
          </a:xfrm>
        </p:spPr>
        <p:txBody>
          <a:bodyPr>
            <a:normAutofit/>
          </a:bodyPr>
          <a:lstStyle/>
          <a:p>
            <a:r>
              <a:rPr lang="en-IN" sz="3600" b="1" i="0">
                <a:solidFill>
                  <a:srgbClr val="000000"/>
                </a:solidFill>
                <a:effectLst/>
                <a:highlight>
                  <a:srgbClr val="FFFFFF"/>
                </a:highlight>
                <a:latin typeface="Times New Roman" panose="02020603050405020304" pitchFamily="18" charset="0"/>
                <a:cs typeface="Times New Roman" panose="02020603050405020304" pitchFamily="18" charset="0"/>
              </a:rPr>
              <a:t>Java 8 URL Encoding and decoding</a:t>
            </a:r>
            <a:endParaRPr lang="en-IN"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0F19B5-BF0A-B916-B803-4EF1F2F1D02C}"/>
              </a:ext>
            </a:extLst>
          </p:cNvPr>
          <p:cNvSpPr>
            <a:spLocks noGrp="1"/>
          </p:cNvSpPr>
          <p:nvPr>
            <p:ph idx="1"/>
          </p:nvPr>
        </p:nvSpPr>
        <p:spPr>
          <a:xfrm>
            <a:off x="688369" y="1095371"/>
            <a:ext cx="10665431" cy="2089618"/>
          </a:xfrm>
        </p:spPr>
        <p:txBody>
          <a:bodyPr>
            <a:noAutofit/>
          </a:bodyPr>
          <a:lstStyle/>
          <a:p>
            <a:pPr algn="just"/>
            <a:r>
              <a:rPr lang="en-US" sz="2400">
                <a:latin typeface="Times New Roman" panose="02020603050405020304" pitchFamily="18" charset="0"/>
                <a:cs typeface="Times New Roman" panose="02020603050405020304" pitchFamily="18" charset="0"/>
              </a:rPr>
              <a:t>The URL encoding is the same as Basic encoding the only difference is that it encodes or decodes the URL and Filename safe Base64 alphabet and does not add any line separation.</a:t>
            </a:r>
            <a:endParaRPr lang="en-IN"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0CB926-C50C-9F64-9078-D36433630C21}"/>
              </a:ext>
            </a:extLst>
          </p:cNvPr>
          <p:cNvPicPr>
            <a:picLocks noChangeAspect="1"/>
          </p:cNvPicPr>
          <p:nvPr/>
        </p:nvPicPr>
        <p:blipFill>
          <a:blip r:embed="rId2"/>
          <a:stretch>
            <a:fillRect/>
          </a:stretch>
        </p:blipFill>
        <p:spPr>
          <a:xfrm>
            <a:off x="297796" y="3819467"/>
            <a:ext cx="11596407" cy="786557"/>
          </a:xfrm>
          <a:prstGeom prst="rect">
            <a:avLst/>
          </a:prstGeom>
        </p:spPr>
      </p:pic>
      <p:pic>
        <p:nvPicPr>
          <p:cNvPr id="7" name="Picture 6">
            <a:extLst>
              <a:ext uri="{FF2B5EF4-FFF2-40B4-BE49-F238E27FC236}">
                <a16:creationId xmlns:a16="http://schemas.microsoft.com/office/drawing/2014/main" id="{9A8ACA02-6374-CDFF-B8A1-D0C0B064CABB}"/>
              </a:ext>
            </a:extLst>
          </p:cNvPr>
          <p:cNvPicPr>
            <a:picLocks noChangeAspect="1"/>
          </p:cNvPicPr>
          <p:nvPr/>
        </p:nvPicPr>
        <p:blipFill>
          <a:blip r:embed="rId3"/>
          <a:stretch>
            <a:fillRect/>
          </a:stretch>
        </p:blipFill>
        <p:spPr>
          <a:xfrm>
            <a:off x="297796" y="5121765"/>
            <a:ext cx="7859222" cy="866896"/>
          </a:xfrm>
          <a:prstGeom prst="rect">
            <a:avLst/>
          </a:prstGeom>
        </p:spPr>
      </p:pic>
    </p:spTree>
    <p:extLst>
      <p:ext uri="{BB962C8B-B14F-4D97-AF65-F5344CB8AC3E}">
        <p14:creationId xmlns:p14="http://schemas.microsoft.com/office/powerpoint/2010/main" val="2213360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820A-3494-DA2E-C02B-98E60200C23B}"/>
              </a:ext>
            </a:extLst>
          </p:cNvPr>
          <p:cNvSpPr>
            <a:spLocks noGrp="1"/>
          </p:cNvSpPr>
          <p:nvPr>
            <p:ph type="title"/>
          </p:nvPr>
        </p:nvSpPr>
        <p:spPr/>
        <p:txBody>
          <a:bodyPr>
            <a:normAutofit/>
          </a:bodyPr>
          <a:lstStyle/>
          <a:p>
            <a:r>
              <a:rPr lang="en-US" sz="3600" b="1" i="0" u="none" strike="noStrike" baseline="0" err="1">
                <a:latin typeface="Times New Roman" panose="02020603050405020304" pitchFamily="18" charset="0"/>
                <a:cs typeface="Times New Roman" panose="02020603050405020304" pitchFamily="18" charset="0"/>
              </a:rPr>
              <a:t>ForEach</a:t>
            </a:r>
            <a:r>
              <a:rPr lang="en-US" sz="3600" b="1" i="0" u="none" strike="noStrike" baseline="0">
                <a:latin typeface="Times New Roman" panose="02020603050405020304" pitchFamily="18" charset="0"/>
                <a:cs typeface="Times New Roman" panose="02020603050405020304" pitchFamily="18" charset="0"/>
              </a:rPr>
              <a:t> Method</a:t>
            </a:r>
            <a:endParaRPr lang="en-IN" sz="3600" b="1">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E2F4D8A-8ACB-3349-AB70-89034F77E952}"/>
              </a:ext>
            </a:extLst>
          </p:cNvPr>
          <p:cNvSpPr>
            <a:spLocks noGrp="1"/>
          </p:cNvSpPr>
          <p:nvPr>
            <p:ph idx="1"/>
          </p:nvPr>
        </p:nvSpPr>
        <p:spPr>
          <a:xfrm>
            <a:off x="708917" y="1510302"/>
            <a:ext cx="10644883" cy="2352781"/>
          </a:xfrm>
        </p:spPr>
        <p:txBody>
          <a:bodyPr>
            <a:noAutofit/>
          </a:bodyPr>
          <a:lstStyle/>
          <a:p>
            <a:pPr algn="just"/>
            <a:r>
              <a:rPr lang="en-US" sz="2400">
                <a:latin typeface="Times New Roman" panose="02020603050405020304" pitchFamily="18" charset="0"/>
                <a:cs typeface="Times New Roman" panose="02020603050405020304" pitchFamily="18" charset="0"/>
              </a:rPr>
              <a:t>Java provides a new method </a:t>
            </a:r>
            <a:r>
              <a:rPr lang="en-US" sz="2400" err="1">
                <a:latin typeface="Times New Roman" panose="02020603050405020304" pitchFamily="18" charset="0"/>
                <a:cs typeface="Times New Roman" panose="02020603050405020304" pitchFamily="18" charset="0"/>
              </a:rPr>
              <a:t>forEach</a:t>
            </a:r>
            <a:r>
              <a:rPr lang="en-US" sz="2400">
                <a:latin typeface="Times New Roman" panose="02020603050405020304" pitchFamily="18" charset="0"/>
                <a:cs typeface="Times New Roman" panose="02020603050405020304" pitchFamily="18" charset="0"/>
              </a:rPr>
              <a:t>() to iterate the elements. It is defined in </a:t>
            </a:r>
            <a:r>
              <a:rPr lang="en-US" sz="2400" err="1">
                <a:latin typeface="Times New Roman" panose="02020603050405020304" pitchFamily="18" charset="0"/>
                <a:cs typeface="Times New Roman" panose="02020603050405020304" pitchFamily="18" charset="0"/>
              </a:rPr>
              <a:t>Iterable</a:t>
            </a:r>
            <a:r>
              <a:rPr lang="en-US" sz="2400">
                <a:latin typeface="Times New Roman" panose="02020603050405020304" pitchFamily="18" charset="0"/>
                <a:cs typeface="Times New Roman" panose="02020603050405020304" pitchFamily="18" charset="0"/>
              </a:rPr>
              <a:t> and Stream interface. It is a default method defined in the </a:t>
            </a:r>
            <a:r>
              <a:rPr lang="en-US" sz="2400" err="1">
                <a:latin typeface="Times New Roman" panose="02020603050405020304" pitchFamily="18" charset="0"/>
                <a:cs typeface="Times New Roman" panose="02020603050405020304" pitchFamily="18" charset="0"/>
              </a:rPr>
              <a:t>Iterable</a:t>
            </a:r>
            <a:r>
              <a:rPr lang="en-US" sz="2400">
                <a:latin typeface="Times New Roman" panose="02020603050405020304" pitchFamily="18" charset="0"/>
                <a:cs typeface="Times New Roman" panose="02020603050405020304" pitchFamily="18" charset="0"/>
              </a:rPr>
              <a:t> interface. Collection classes which extends </a:t>
            </a:r>
            <a:r>
              <a:rPr lang="en-US" sz="2400" err="1">
                <a:latin typeface="Times New Roman" panose="02020603050405020304" pitchFamily="18" charset="0"/>
                <a:cs typeface="Times New Roman" panose="02020603050405020304" pitchFamily="18" charset="0"/>
              </a:rPr>
              <a:t>Iterable</a:t>
            </a:r>
            <a:r>
              <a:rPr lang="en-US" sz="2400">
                <a:latin typeface="Times New Roman" panose="02020603050405020304" pitchFamily="18" charset="0"/>
                <a:cs typeface="Times New Roman" panose="02020603050405020304" pitchFamily="18" charset="0"/>
              </a:rPr>
              <a:t> interface can use </a:t>
            </a:r>
            <a:r>
              <a:rPr lang="en-US" sz="2400" err="1">
                <a:latin typeface="Times New Roman" panose="02020603050405020304" pitchFamily="18" charset="0"/>
                <a:cs typeface="Times New Roman" panose="02020603050405020304" pitchFamily="18" charset="0"/>
              </a:rPr>
              <a:t>forEach</a:t>
            </a:r>
            <a:r>
              <a:rPr lang="en-US" sz="2400">
                <a:latin typeface="Times New Roman" panose="02020603050405020304" pitchFamily="18" charset="0"/>
                <a:cs typeface="Times New Roman" panose="02020603050405020304" pitchFamily="18" charset="0"/>
              </a:rPr>
              <a:t> loop to iterate elements.</a:t>
            </a:r>
          </a:p>
          <a:p>
            <a:pPr algn="just"/>
            <a:r>
              <a:rPr lang="en-US" sz="2400">
                <a:latin typeface="Times New Roman" panose="02020603050405020304" pitchFamily="18" charset="0"/>
                <a:cs typeface="Times New Roman" panose="02020603050405020304" pitchFamily="18" charset="0"/>
              </a:rPr>
              <a:t>This method takes a single parameter which is a functional interface. So, you can pass lambda expression as an argument.</a:t>
            </a:r>
          </a:p>
          <a:p>
            <a:pPr marL="0" indent="0" algn="just">
              <a:buNone/>
            </a:pPr>
            <a:r>
              <a:rPr lang="en-US" sz="2400" b="1" err="1">
                <a:latin typeface="Times New Roman" panose="02020603050405020304" pitchFamily="18" charset="0"/>
                <a:cs typeface="Times New Roman" panose="02020603050405020304" pitchFamily="18" charset="0"/>
              </a:rPr>
              <a:t>forEach</a:t>
            </a:r>
            <a:r>
              <a:rPr lang="en-US" sz="2400" b="1">
                <a:latin typeface="Times New Roman" panose="02020603050405020304" pitchFamily="18" charset="0"/>
                <a:cs typeface="Times New Roman" panose="02020603050405020304" pitchFamily="18" charset="0"/>
              </a:rPr>
              <a:t>() Signature in </a:t>
            </a:r>
            <a:r>
              <a:rPr lang="en-US" sz="2400" b="1" err="1">
                <a:latin typeface="Times New Roman" panose="02020603050405020304" pitchFamily="18" charset="0"/>
                <a:cs typeface="Times New Roman" panose="02020603050405020304" pitchFamily="18" charset="0"/>
              </a:rPr>
              <a:t>Iterable</a:t>
            </a:r>
            <a:r>
              <a:rPr lang="en-US" sz="2400" b="1">
                <a:latin typeface="Times New Roman" panose="02020603050405020304" pitchFamily="18" charset="0"/>
                <a:cs typeface="Times New Roman" panose="02020603050405020304" pitchFamily="18" charset="0"/>
              </a:rPr>
              <a:t> Interface:</a:t>
            </a:r>
          </a:p>
          <a:p>
            <a:pPr algn="just"/>
            <a:r>
              <a:rPr lang="en-IN" sz="2400" b="1">
                <a:latin typeface="Times New Roman" panose="02020603050405020304" pitchFamily="18" charset="0"/>
                <a:cs typeface="Times New Roman" panose="02020603050405020304" pitchFamily="18" charset="0"/>
              </a:rPr>
              <a:t>default</a:t>
            </a:r>
            <a:r>
              <a:rPr lang="en-IN" sz="2400">
                <a:latin typeface="Times New Roman" panose="02020603050405020304" pitchFamily="18" charset="0"/>
                <a:cs typeface="Times New Roman" panose="02020603050405020304" pitchFamily="18" charset="0"/>
              </a:rPr>
              <a:t> </a:t>
            </a:r>
            <a:r>
              <a:rPr lang="en-IN" sz="2400" b="1">
                <a:latin typeface="Times New Roman" panose="02020603050405020304" pitchFamily="18" charset="0"/>
                <a:cs typeface="Times New Roman" panose="02020603050405020304" pitchFamily="18" charset="0"/>
              </a:rPr>
              <a:t>void</a:t>
            </a:r>
            <a:r>
              <a:rPr lang="en-IN" sz="2400">
                <a:latin typeface="Times New Roman" panose="02020603050405020304" pitchFamily="18" charset="0"/>
                <a:cs typeface="Times New Roman" panose="02020603050405020304" pitchFamily="18" charset="0"/>
              </a:rPr>
              <a:t> </a:t>
            </a:r>
            <a:r>
              <a:rPr lang="en-IN" sz="2400" err="1">
                <a:latin typeface="Times New Roman" panose="02020603050405020304" pitchFamily="18" charset="0"/>
                <a:cs typeface="Times New Roman" panose="02020603050405020304" pitchFamily="18" charset="0"/>
              </a:rPr>
              <a:t>forEach</a:t>
            </a:r>
            <a:r>
              <a:rPr lang="en-IN" sz="2400">
                <a:latin typeface="Times New Roman" panose="02020603050405020304" pitchFamily="18" charset="0"/>
                <a:cs typeface="Times New Roman" panose="02020603050405020304" pitchFamily="18" charset="0"/>
              </a:rPr>
              <a:t>(Consumer&lt;</a:t>
            </a:r>
            <a:r>
              <a:rPr lang="en-IN" sz="2400" b="1">
                <a:latin typeface="Times New Roman" panose="02020603050405020304" pitchFamily="18" charset="0"/>
                <a:cs typeface="Times New Roman" panose="02020603050405020304" pitchFamily="18" charset="0"/>
              </a:rPr>
              <a:t>super</a:t>
            </a:r>
            <a:r>
              <a:rPr lang="en-IN" sz="2400">
                <a:latin typeface="Times New Roman" panose="02020603050405020304" pitchFamily="18" charset="0"/>
                <a:cs typeface="Times New Roman" panose="02020603050405020304" pitchFamily="18" charset="0"/>
              </a:rPr>
              <a:t> T&gt;action)  </a:t>
            </a:r>
          </a:p>
          <a:p>
            <a:pPr marL="0" indent="0" algn="just">
              <a:buNone/>
            </a:pPr>
            <a:r>
              <a:rPr lang="en-US" sz="2400">
                <a:latin typeface="Times New Roman" panose="02020603050405020304" pitchFamily="18" charset="0"/>
                <a:cs typeface="Times New Roman" panose="02020603050405020304" pitchFamily="18" charset="0"/>
              </a:rPr>
              <a:t>Where, Consumer is a functional interface and T is the type of stream elements.</a:t>
            </a:r>
            <a:endParaRPr lang="en-IN"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909D303-2D01-97C7-5036-92EAB5653E08}"/>
              </a:ext>
            </a:extLst>
          </p:cNvPr>
          <p:cNvPicPr>
            <a:picLocks noChangeAspect="1"/>
          </p:cNvPicPr>
          <p:nvPr/>
        </p:nvPicPr>
        <p:blipFill>
          <a:blip r:embed="rId2"/>
          <a:stretch>
            <a:fillRect/>
          </a:stretch>
        </p:blipFill>
        <p:spPr>
          <a:xfrm>
            <a:off x="1047843" y="5107576"/>
            <a:ext cx="8129279" cy="1358538"/>
          </a:xfrm>
          <a:prstGeom prst="rect">
            <a:avLst/>
          </a:prstGeom>
        </p:spPr>
      </p:pic>
    </p:spTree>
    <p:extLst>
      <p:ext uri="{BB962C8B-B14F-4D97-AF65-F5344CB8AC3E}">
        <p14:creationId xmlns:p14="http://schemas.microsoft.com/office/powerpoint/2010/main" val="2540668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2149"/>
          </a:xfrm>
        </p:spPr>
        <p:txBody>
          <a:bodyPr>
            <a:normAutofit/>
          </a:bodyPr>
          <a:lstStyle/>
          <a:p>
            <a:r>
              <a:rPr lang="en-US" sz="3600" b="1" err="1">
                <a:latin typeface="Times New Roman" panose="02020603050405020304" pitchFamily="18" charset="0"/>
                <a:cs typeface="Times New Roman" panose="02020603050405020304" pitchFamily="18" charset="0"/>
              </a:rPr>
              <a:t>ForEach</a:t>
            </a:r>
            <a:r>
              <a:rPr lang="en-US" sz="3600" b="1">
                <a:latin typeface="Times New Roman" panose="02020603050405020304" pitchFamily="18" charset="0"/>
                <a:cs typeface="Times New Roman" panose="02020603050405020304" pitchFamily="18" charset="0"/>
              </a:rPr>
              <a:t> Method Example</a:t>
            </a:r>
            <a:endParaRPr lang="en-IN" sz="3600"/>
          </a:p>
        </p:txBody>
      </p:sp>
      <p:sp>
        <p:nvSpPr>
          <p:cNvPr id="3" name="Content Placeholder 2"/>
          <p:cNvSpPr>
            <a:spLocks noGrp="1"/>
          </p:cNvSpPr>
          <p:nvPr>
            <p:ph idx="1"/>
          </p:nvPr>
        </p:nvSpPr>
        <p:spPr>
          <a:xfrm>
            <a:off x="838200" y="862149"/>
            <a:ext cx="10515600" cy="5314814"/>
          </a:xfrm>
        </p:spPr>
        <p:txBody>
          <a:bodyPr>
            <a:normAutofit fontScale="77500" lnSpcReduction="20000"/>
          </a:bodyPr>
          <a:lstStyle/>
          <a:p>
            <a:pPr marL="0" indent="0">
              <a:buNone/>
            </a:pPr>
            <a:r>
              <a:rPr lang="en-IN" b="1">
                <a:latin typeface="Times New Roman" panose="02020603050405020304" pitchFamily="18" charset="0"/>
                <a:cs typeface="Times New Roman" panose="02020603050405020304" pitchFamily="18" charset="0"/>
              </a:rPr>
              <a:t>import</a:t>
            </a:r>
            <a:r>
              <a:rPr lang="en-IN">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java.util.Arrays</a:t>
            </a:r>
            <a:r>
              <a:rPr lang="en-IN">
                <a:latin typeface="Times New Roman" panose="02020603050405020304" pitchFamily="18" charset="0"/>
                <a:cs typeface="Times New Roman" panose="02020603050405020304" pitchFamily="18" charset="0"/>
              </a:rPr>
              <a:t>;</a:t>
            </a:r>
          </a:p>
          <a:p>
            <a:pPr marL="0" indent="0">
              <a:buNone/>
            </a:pPr>
            <a:r>
              <a:rPr lang="en-IN" b="1">
                <a:latin typeface="Times New Roman" panose="02020603050405020304" pitchFamily="18" charset="0"/>
                <a:cs typeface="Times New Roman" panose="02020603050405020304" pitchFamily="18" charset="0"/>
              </a:rPr>
              <a:t>import</a:t>
            </a:r>
            <a:r>
              <a:rPr lang="en-IN">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java.util.List</a:t>
            </a:r>
            <a:r>
              <a:rPr lang="en-IN">
                <a:latin typeface="Times New Roman" panose="02020603050405020304" pitchFamily="18" charset="0"/>
                <a:cs typeface="Times New Roman" panose="02020603050405020304" pitchFamily="18" charset="0"/>
              </a:rPr>
              <a:t>;</a:t>
            </a:r>
          </a:p>
          <a:p>
            <a:pPr marL="0" indent="0">
              <a:buNone/>
            </a:pPr>
            <a:endParaRPr lang="en-IN">
              <a:latin typeface="Times New Roman" panose="02020603050405020304" pitchFamily="18" charset="0"/>
              <a:cs typeface="Times New Roman" panose="02020603050405020304" pitchFamily="18" charset="0"/>
            </a:endParaRPr>
          </a:p>
          <a:p>
            <a:pPr marL="0" indent="0">
              <a:buNone/>
            </a:pPr>
            <a:r>
              <a:rPr lang="en-IN" b="1">
                <a:latin typeface="Times New Roman" panose="02020603050405020304" pitchFamily="18" charset="0"/>
                <a:cs typeface="Times New Roman" panose="02020603050405020304" pitchFamily="18" charset="0"/>
              </a:rPr>
              <a:t>public</a:t>
            </a:r>
            <a:r>
              <a:rPr lang="en-IN">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class</a:t>
            </a:r>
            <a:r>
              <a:rPr lang="en-IN">
                <a:latin typeface="Times New Roman" panose="02020603050405020304" pitchFamily="18" charset="0"/>
                <a:cs typeface="Times New Roman" panose="02020603050405020304" pitchFamily="18" charset="0"/>
              </a:rPr>
              <a:t> </a:t>
            </a:r>
            <a:r>
              <a:rPr lang="en-IN" err="1">
                <a:latin typeface="Times New Roman" panose="02020603050405020304" pitchFamily="18" charset="0"/>
                <a:cs typeface="Times New Roman" panose="02020603050405020304" pitchFamily="18" charset="0"/>
              </a:rPr>
              <a:t>ForEachExample</a:t>
            </a:r>
            <a:r>
              <a:rPr lang="en-IN">
                <a:latin typeface="Times New Roman" panose="02020603050405020304" pitchFamily="18" charset="0"/>
                <a:cs typeface="Times New Roman" panose="02020603050405020304" pitchFamily="18" charset="0"/>
              </a:rPr>
              <a:t> {</a:t>
            </a:r>
          </a:p>
          <a:p>
            <a:pPr marL="0" indent="0">
              <a:buNone/>
            </a:pPr>
            <a:r>
              <a:rPr lang="en-IN" b="1">
                <a:latin typeface="Times New Roman" panose="02020603050405020304" pitchFamily="18" charset="0"/>
                <a:cs typeface="Times New Roman" panose="02020603050405020304" pitchFamily="18" charset="0"/>
              </a:rPr>
              <a:t>public</a:t>
            </a:r>
            <a:r>
              <a:rPr lang="en-IN">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static</a:t>
            </a:r>
            <a:r>
              <a:rPr lang="en-IN">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void</a:t>
            </a:r>
            <a:r>
              <a:rPr lang="en-IN">
                <a:latin typeface="Times New Roman" panose="02020603050405020304" pitchFamily="18" charset="0"/>
                <a:cs typeface="Times New Roman" panose="02020603050405020304" pitchFamily="18" charset="0"/>
              </a:rPr>
              <a:t> main(String[] </a:t>
            </a:r>
            <a:r>
              <a:rPr lang="en-IN" err="1">
                <a:latin typeface="Times New Roman" panose="02020603050405020304" pitchFamily="18" charset="0"/>
                <a:cs typeface="Times New Roman" panose="02020603050405020304" pitchFamily="18" charset="0"/>
              </a:rPr>
              <a:t>args</a:t>
            </a:r>
            <a:r>
              <a:rPr lang="en-IN">
                <a:latin typeface="Times New Roman" panose="02020603050405020304" pitchFamily="18" charset="0"/>
                <a:cs typeface="Times New Roman" panose="02020603050405020304" pitchFamily="18" charset="0"/>
              </a:rPr>
              <a:t>) {</a:t>
            </a:r>
          </a:p>
          <a:p>
            <a:pPr marL="0" indent="0">
              <a:buNone/>
            </a:pPr>
            <a:r>
              <a:rPr lang="en-IN">
                <a:latin typeface="Times New Roman" panose="02020603050405020304" pitchFamily="18" charset="0"/>
                <a:cs typeface="Times New Roman" panose="02020603050405020304" pitchFamily="18" charset="0"/>
              </a:rPr>
              <a:t>List&lt;String&gt; names = </a:t>
            </a:r>
            <a:r>
              <a:rPr lang="en-IN" err="1">
                <a:latin typeface="Times New Roman" panose="02020603050405020304" pitchFamily="18" charset="0"/>
                <a:cs typeface="Times New Roman" panose="02020603050405020304" pitchFamily="18" charset="0"/>
              </a:rPr>
              <a:t>Arrays.</a:t>
            </a:r>
            <a:r>
              <a:rPr lang="en-IN" i="1" err="1">
                <a:latin typeface="Times New Roman" panose="02020603050405020304" pitchFamily="18" charset="0"/>
                <a:cs typeface="Times New Roman" panose="02020603050405020304" pitchFamily="18" charset="0"/>
              </a:rPr>
              <a:t>asList</a:t>
            </a:r>
            <a:r>
              <a:rPr lang="en-IN">
                <a:latin typeface="Times New Roman" panose="02020603050405020304" pitchFamily="18" charset="0"/>
                <a:cs typeface="Times New Roman" panose="02020603050405020304" pitchFamily="18" charset="0"/>
              </a:rPr>
              <a:t>("Alice", "Bob", "Charlie");</a:t>
            </a:r>
          </a:p>
          <a:p>
            <a:pPr marL="0" indent="0">
              <a:buNone/>
            </a:pPr>
            <a:br>
              <a:rPr lang="en-IN">
                <a:latin typeface="Times New Roman" panose="02020603050405020304" pitchFamily="18" charset="0"/>
                <a:cs typeface="Times New Roman" panose="02020603050405020304" pitchFamily="18" charset="0"/>
              </a:rPr>
            </a:br>
            <a:r>
              <a:rPr lang="en-IN" b="1">
                <a:latin typeface="Times New Roman" panose="02020603050405020304" pitchFamily="18" charset="0"/>
                <a:cs typeface="Times New Roman" panose="02020603050405020304" pitchFamily="18" charset="0"/>
              </a:rPr>
              <a:t>// Using </a:t>
            </a:r>
            <a:r>
              <a:rPr lang="en-IN" b="1" err="1">
                <a:latin typeface="Times New Roman" panose="02020603050405020304" pitchFamily="18" charset="0"/>
                <a:cs typeface="Times New Roman" panose="02020603050405020304" pitchFamily="18" charset="0"/>
              </a:rPr>
              <a:t>forEach</a:t>
            </a:r>
            <a:r>
              <a:rPr lang="en-IN" b="1">
                <a:latin typeface="Times New Roman" panose="02020603050405020304" pitchFamily="18" charset="0"/>
                <a:cs typeface="Times New Roman" panose="02020603050405020304" pitchFamily="18" charset="0"/>
              </a:rPr>
              <a:t> with a lambda expression</a:t>
            </a:r>
          </a:p>
          <a:p>
            <a:pPr marL="0" indent="0">
              <a:buNone/>
            </a:pPr>
            <a:r>
              <a:rPr lang="en-IN" err="1">
                <a:latin typeface="Times New Roman" panose="02020603050405020304" pitchFamily="18" charset="0"/>
                <a:cs typeface="Times New Roman" panose="02020603050405020304" pitchFamily="18" charset="0"/>
              </a:rPr>
              <a:t>names.forEach</a:t>
            </a:r>
            <a:r>
              <a:rPr lang="en-IN">
                <a:latin typeface="Times New Roman" panose="02020603050405020304" pitchFamily="18" charset="0"/>
                <a:cs typeface="Times New Roman" panose="02020603050405020304" pitchFamily="18" charset="0"/>
              </a:rPr>
              <a:t>(n -&gt; </a:t>
            </a:r>
            <a:r>
              <a:rPr lang="en-IN" err="1">
                <a:latin typeface="Times New Roman" panose="02020603050405020304" pitchFamily="18" charset="0"/>
                <a:cs typeface="Times New Roman" panose="02020603050405020304" pitchFamily="18" charset="0"/>
              </a:rPr>
              <a:t>System.</a:t>
            </a:r>
            <a:r>
              <a:rPr lang="en-IN" b="1" i="1" err="1">
                <a:latin typeface="Times New Roman" panose="02020603050405020304" pitchFamily="18" charset="0"/>
                <a:cs typeface="Times New Roman" panose="02020603050405020304" pitchFamily="18" charset="0"/>
              </a:rPr>
              <a:t>out</a:t>
            </a:r>
            <a:r>
              <a:rPr lang="en-IN" err="1">
                <a:latin typeface="Times New Roman" panose="02020603050405020304" pitchFamily="18" charset="0"/>
                <a:cs typeface="Times New Roman" panose="02020603050405020304" pitchFamily="18" charset="0"/>
              </a:rPr>
              <a:t>.println</a:t>
            </a:r>
            <a:r>
              <a:rPr lang="en-IN">
                <a:latin typeface="Times New Roman" panose="02020603050405020304" pitchFamily="18" charset="0"/>
                <a:cs typeface="Times New Roman" panose="02020603050405020304" pitchFamily="18" charset="0"/>
              </a:rPr>
              <a:t>(n));</a:t>
            </a:r>
          </a:p>
          <a:p>
            <a:pPr marL="0" indent="0">
              <a:buNone/>
            </a:pP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a:p>
            <a:pPr marL="0" indent="0">
              <a:buNone/>
            </a:pPr>
            <a:r>
              <a:rPr lang="en-IN" b="1">
                <a:latin typeface="Times New Roman" panose="02020603050405020304" pitchFamily="18" charset="0"/>
                <a:cs typeface="Times New Roman" panose="02020603050405020304" pitchFamily="18" charset="0"/>
              </a:rPr>
              <a:t>// Using </a:t>
            </a:r>
            <a:r>
              <a:rPr lang="en-IN" b="1" err="1">
                <a:latin typeface="Times New Roman" panose="02020603050405020304" pitchFamily="18" charset="0"/>
                <a:cs typeface="Times New Roman" panose="02020603050405020304" pitchFamily="18" charset="0"/>
              </a:rPr>
              <a:t>forEach</a:t>
            </a:r>
            <a:r>
              <a:rPr lang="en-IN" b="1">
                <a:latin typeface="Times New Roman" panose="02020603050405020304" pitchFamily="18" charset="0"/>
                <a:cs typeface="Times New Roman" panose="02020603050405020304" pitchFamily="18" charset="0"/>
              </a:rPr>
              <a:t> with a method reference</a:t>
            </a:r>
          </a:p>
          <a:p>
            <a:pPr marL="0" indent="0">
              <a:buNone/>
            </a:pPr>
            <a:r>
              <a:rPr lang="en-IN" err="1">
                <a:latin typeface="Times New Roman" panose="02020603050405020304" pitchFamily="18" charset="0"/>
                <a:cs typeface="Times New Roman" panose="02020603050405020304" pitchFamily="18" charset="0"/>
              </a:rPr>
              <a:t>names.forEach</a:t>
            </a:r>
            <a:r>
              <a:rPr lang="en-IN">
                <a:latin typeface="Times New Roman" panose="02020603050405020304" pitchFamily="18" charset="0"/>
                <a:cs typeface="Times New Roman" panose="02020603050405020304" pitchFamily="18" charset="0"/>
              </a:rPr>
              <a:t>(</a:t>
            </a:r>
            <a:r>
              <a:rPr lang="en-IN" err="1">
                <a:latin typeface="Times New Roman" panose="02020603050405020304" pitchFamily="18" charset="0"/>
                <a:cs typeface="Times New Roman" panose="02020603050405020304" pitchFamily="18" charset="0"/>
              </a:rPr>
              <a:t>System.</a:t>
            </a:r>
            <a:r>
              <a:rPr lang="en-IN" b="1" i="1" err="1">
                <a:latin typeface="Times New Roman" panose="02020603050405020304" pitchFamily="18" charset="0"/>
                <a:cs typeface="Times New Roman" panose="02020603050405020304" pitchFamily="18" charset="0"/>
              </a:rPr>
              <a:t>out</a:t>
            </a:r>
            <a:r>
              <a:rPr lang="en-IN">
                <a:latin typeface="Times New Roman" panose="02020603050405020304" pitchFamily="18" charset="0"/>
                <a:cs typeface="Times New Roman" panose="02020603050405020304" pitchFamily="18" charset="0"/>
              </a:rPr>
              <a:t>::</a:t>
            </a:r>
            <a:r>
              <a:rPr lang="en-IN" err="1">
                <a:latin typeface="Times New Roman" panose="02020603050405020304" pitchFamily="18" charset="0"/>
                <a:cs typeface="Times New Roman" panose="02020603050405020304" pitchFamily="18" charset="0"/>
              </a:rPr>
              <a:t>println</a:t>
            </a:r>
            <a:r>
              <a:rPr lang="en-IN">
                <a:latin typeface="Times New Roman" panose="02020603050405020304" pitchFamily="18" charset="0"/>
                <a:cs typeface="Times New Roman" panose="02020603050405020304" pitchFamily="18" charset="0"/>
              </a:rPr>
              <a:t>);</a:t>
            </a:r>
          </a:p>
          <a:p>
            <a:pPr marL="0" indent="0">
              <a:buNone/>
            </a:pPr>
            <a:r>
              <a:rPr lang="en-IN">
                <a:latin typeface="Times New Roman" panose="02020603050405020304" pitchFamily="18" charset="0"/>
                <a:cs typeface="Times New Roman" panose="02020603050405020304" pitchFamily="18" charset="0"/>
              </a:rPr>
              <a:t>}</a:t>
            </a:r>
          </a:p>
          <a:p>
            <a:pPr marL="0" indent="0">
              <a:buNone/>
            </a:pPr>
            <a:r>
              <a:rPr lang="en-IN">
                <a:latin typeface="Times New Roman" panose="02020603050405020304" pitchFamily="18" charset="0"/>
                <a:cs typeface="Times New Roman" panose="02020603050405020304" pitchFamily="18" charset="0"/>
              </a:rPr>
              <a:t>}</a:t>
            </a:r>
          </a:p>
          <a:p>
            <a:pPr marL="0" indent="0">
              <a:buNone/>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1436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A6CB-CEF5-D631-CA71-9BDA2E6FE2FD}"/>
              </a:ext>
            </a:extLst>
          </p:cNvPr>
          <p:cNvSpPr>
            <a:spLocks noGrp="1"/>
          </p:cNvSpPr>
          <p:nvPr>
            <p:ph type="title"/>
          </p:nvPr>
        </p:nvSpPr>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Try-with-resources</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C7D020-3175-2B79-84CE-6201E0898139}"/>
              </a:ext>
            </a:extLst>
          </p:cNvPr>
          <p:cNvSpPr>
            <a:spLocks noGrp="1"/>
          </p:cNvSpPr>
          <p:nvPr>
            <p:ph idx="1"/>
          </p:nvPr>
        </p:nvSpPr>
        <p:spPr>
          <a:xfrm>
            <a:off x="838200" y="1410803"/>
            <a:ext cx="10515600" cy="3154167"/>
          </a:xfrm>
        </p:spPr>
        <p:txBody>
          <a:bodyPr>
            <a:noAutofit/>
          </a:bodyPr>
          <a:lstStyle/>
          <a:p>
            <a:pPr algn="just"/>
            <a:r>
              <a:rPr lang="en-US" sz="2400">
                <a:latin typeface="Times New Roman" panose="02020603050405020304" pitchFamily="18" charset="0"/>
                <a:cs typeface="Times New Roman" panose="02020603050405020304" pitchFamily="18" charset="0"/>
              </a:rPr>
              <a:t>The try-with-resources statement is a try statement that declares one or more resources. </a:t>
            </a:r>
          </a:p>
          <a:p>
            <a:pPr algn="just"/>
            <a:r>
              <a:rPr lang="en-US" sz="2400" b="1">
                <a:latin typeface="Times New Roman" panose="02020603050405020304" pitchFamily="18" charset="0"/>
                <a:cs typeface="Times New Roman" panose="02020603050405020304" pitchFamily="18" charset="0"/>
              </a:rPr>
              <a:t>The resource is as an object that must be closed after finishing the program</a:t>
            </a:r>
            <a:r>
              <a:rPr lang="en-US" sz="2400">
                <a:latin typeface="Times New Roman" panose="02020603050405020304" pitchFamily="18" charset="0"/>
                <a:cs typeface="Times New Roman" panose="02020603050405020304" pitchFamily="18" charset="0"/>
              </a:rPr>
              <a:t>. The try-with-resources statement ensures that each resource is closed at the end of the statement execution.</a:t>
            </a:r>
          </a:p>
          <a:p>
            <a:pPr algn="just"/>
            <a:r>
              <a:rPr lang="en-US" sz="2400">
                <a:latin typeface="Times New Roman" panose="02020603050405020304" pitchFamily="18" charset="0"/>
                <a:cs typeface="Times New Roman" panose="02020603050405020304" pitchFamily="18" charset="0"/>
              </a:rPr>
              <a:t>This ensures resources are released, preventing leaks and improving code reliability.</a:t>
            </a:r>
          </a:p>
          <a:p>
            <a:pPr algn="just"/>
            <a:r>
              <a:rPr lang="en-US" sz="2400">
                <a:latin typeface="Times New Roman" panose="02020603050405020304" pitchFamily="18" charset="0"/>
                <a:cs typeface="Times New Roman" panose="02020603050405020304" pitchFamily="18" charset="0"/>
              </a:rPr>
              <a:t>You can pass any object that implements </a:t>
            </a:r>
            <a:r>
              <a:rPr lang="en-US" sz="2400" err="1">
                <a:latin typeface="Times New Roman" panose="02020603050405020304" pitchFamily="18" charset="0"/>
                <a:cs typeface="Times New Roman" panose="02020603050405020304" pitchFamily="18" charset="0"/>
              </a:rPr>
              <a:t>java.lang.AutoCloseable</a:t>
            </a:r>
            <a:r>
              <a:rPr lang="en-US" sz="2400">
                <a:latin typeface="Times New Roman" panose="02020603050405020304" pitchFamily="18" charset="0"/>
                <a:cs typeface="Times New Roman" panose="02020603050405020304" pitchFamily="18" charset="0"/>
              </a:rPr>
              <a:t>, which includes all objects which implement </a:t>
            </a:r>
            <a:r>
              <a:rPr lang="en-US" sz="2400" err="1">
                <a:latin typeface="Times New Roman" panose="02020603050405020304" pitchFamily="18" charset="0"/>
                <a:cs typeface="Times New Roman" panose="02020603050405020304" pitchFamily="18" charset="0"/>
              </a:rPr>
              <a:t>java.io.Closeable</a:t>
            </a:r>
            <a:r>
              <a:rPr lang="en-US" sz="240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1A4F2233-31E5-3DD5-15C1-B220CF6EC26A}"/>
              </a:ext>
            </a:extLst>
          </p:cNvPr>
          <p:cNvPicPr>
            <a:picLocks noChangeAspect="1"/>
          </p:cNvPicPr>
          <p:nvPr/>
        </p:nvPicPr>
        <p:blipFill>
          <a:blip r:embed="rId2"/>
          <a:stretch>
            <a:fillRect/>
          </a:stretch>
        </p:blipFill>
        <p:spPr>
          <a:xfrm>
            <a:off x="1361657" y="4951105"/>
            <a:ext cx="10127755" cy="1325562"/>
          </a:xfrm>
          <a:prstGeom prst="rect">
            <a:avLst/>
          </a:prstGeom>
        </p:spPr>
      </p:pic>
    </p:spTree>
    <p:extLst>
      <p:ext uri="{BB962C8B-B14F-4D97-AF65-F5344CB8AC3E}">
        <p14:creationId xmlns:p14="http://schemas.microsoft.com/office/powerpoint/2010/main" val="26639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EF2A-7FA5-F47C-FA17-33CE1C3107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F7BD47-E844-7F12-3CFC-064E1B6845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691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A6CB-CEF5-D631-CA71-9BDA2E6FE2FD}"/>
              </a:ext>
            </a:extLst>
          </p:cNvPr>
          <p:cNvSpPr>
            <a:spLocks noGrp="1"/>
          </p:cNvSpPr>
          <p:nvPr>
            <p:ph type="title"/>
          </p:nvPr>
        </p:nvSpPr>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Try-with-resources</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C7D020-3175-2B79-84CE-6201E0898139}"/>
              </a:ext>
            </a:extLst>
          </p:cNvPr>
          <p:cNvSpPr>
            <a:spLocks noGrp="1"/>
          </p:cNvSpPr>
          <p:nvPr>
            <p:ph idx="1"/>
          </p:nvPr>
        </p:nvSpPr>
        <p:spPr>
          <a:xfrm>
            <a:off x="838200" y="1458931"/>
            <a:ext cx="10515600" cy="791110"/>
          </a:xfrm>
        </p:spPr>
        <p:txBody>
          <a:bodyPr/>
          <a:lstStyle/>
          <a:p>
            <a:pPr marL="0" indent="0" algn="just">
              <a:buNone/>
            </a:pPr>
            <a:r>
              <a:rPr lang="en-IN" sz="2400">
                <a:latin typeface="Times New Roman" panose="02020603050405020304" pitchFamily="18" charset="0"/>
                <a:cs typeface="Times New Roman" panose="02020603050405020304" pitchFamily="18" charset="0"/>
              </a:rPr>
              <a:t>Try-with-resources can replace try-catch-finally block.</a:t>
            </a:r>
          </a:p>
          <a:p>
            <a:pPr algn="just"/>
            <a:endParaRPr lang="en-IN">
              <a:latin typeface="Calibri "/>
            </a:endParaRPr>
          </a:p>
        </p:txBody>
      </p:sp>
      <p:pic>
        <p:nvPicPr>
          <p:cNvPr id="6" name="Picture 5">
            <a:extLst>
              <a:ext uri="{FF2B5EF4-FFF2-40B4-BE49-F238E27FC236}">
                <a16:creationId xmlns:a16="http://schemas.microsoft.com/office/drawing/2014/main" id="{6159E742-C6C7-9B3F-380F-604A108FA764}"/>
              </a:ext>
            </a:extLst>
          </p:cNvPr>
          <p:cNvPicPr>
            <a:picLocks noChangeAspect="1"/>
          </p:cNvPicPr>
          <p:nvPr/>
        </p:nvPicPr>
        <p:blipFill>
          <a:blip r:embed="rId2"/>
          <a:stretch>
            <a:fillRect/>
          </a:stretch>
        </p:blipFill>
        <p:spPr>
          <a:xfrm>
            <a:off x="1270374" y="2323945"/>
            <a:ext cx="9433697" cy="2813133"/>
          </a:xfrm>
          <a:prstGeom prst="rect">
            <a:avLst/>
          </a:prstGeom>
        </p:spPr>
      </p:pic>
    </p:spTree>
    <p:extLst>
      <p:ext uri="{BB962C8B-B14F-4D97-AF65-F5344CB8AC3E}">
        <p14:creationId xmlns:p14="http://schemas.microsoft.com/office/powerpoint/2010/main" val="2928217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C86B-499E-258E-7576-58BB85A45413}"/>
              </a:ext>
            </a:extLst>
          </p:cNvPr>
          <p:cNvSpPr>
            <a:spLocks noGrp="1"/>
          </p:cNvSpPr>
          <p:nvPr>
            <p:ph type="title"/>
          </p:nvPr>
        </p:nvSpPr>
        <p:spPr/>
        <p:txBody>
          <a:bodyPr>
            <a:normAutofit/>
          </a:bodyPr>
          <a:lstStyle/>
          <a:p>
            <a:r>
              <a:rPr lang="en-IN" sz="3600" b="1" i="1">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try-with-resources</a:t>
            </a:r>
            <a:r>
              <a:rPr lang="en-IN" sz="36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a:t>
            </a:r>
            <a:r>
              <a:rPr lang="en-IN" sz="3600" b="1" i="0">
                <a:solidFill>
                  <a:srgbClr val="000000"/>
                </a:solidFill>
                <a:effectLst/>
                <a:highlight>
                  <a:srgbClr val="FFFFFF"/>
                </a:highlight>
                <a:latin typeface="Times New Roman" panose="02020603050405020304" pitchFamily="18" charset="0"/>
                <a:cs typeface="Times New Roman" panose="02020603050405020304" pitchFamily="18" charset="0"/>
              </a:rPr>
              <a:t>With Multiple Resources</a:t>
            </a:r>
            <a:endParaRPr lang="en-IN" sz="36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BE1714-0790-1339-279A-D244D248E688}"/>
              </a:ext>
            </a:extLst>
          </p:cNvPr>
          <p:cNvSpPr>
            <a:spLocks noGrp="1"/>
          </p:cNvSpPr>
          <p:nvPr>
            <p:ph idx="1"/>
          </p:nvPr>
        </p:nvSpPr>
        <p:spPr>
          <a:xfrm>
            <a:off x="924674" y="1387011"/>
            <a:ext cx="10429126" cy="1181528"/>
          </a:xfrm>
        </p:spPr>
        <p:txBody>
          <a:bodyPr>
            <a:normAutofit lnSpcReduction="10000"/>
          </a:bodyPr>
          <a:lstStyle/>
          <a:p>
            <a:pPr marL="0" indent="0" algn="just">
              <a:buNone/>
            </a:pP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We can declare multiple resources in a </a:t>
            </a:r>
            <a:r>
              <a:rPr lang="en-US" sz="2400" b="0" i="1">
                <a:solidFill>
                  <a:srgbClr val="000000"/>
                </a:solidFill>
                <a:effectLst/>
                <a:highlight>
                  <a:srgbClr val="FFFFFF"/>
                </a:highlight>
                <a:latin typeface="Times New Roman" panose="02020603050405020304" pitchFamily="18" charset="0"/>
                <a:cs typeface="Times New Roman" panose="02020603050405020304" pitchFamily="18" charset="0"/>
              </a:rPr>
              <a:t>try-with-resources</a:t>
            </a:r>
            <a:r>
              <a:rPr lang="en-US" sz="2400" b="0" i="0">
                <a:solidFill>
                  <a:srgbClr val="000000"/>
                </a:solidFill>
                <a:effectLst/>
                <a:highlight>
                  <a:srgbClr val="FFFFFF"/>
                </a:highlight>
                <a:latin typeface="Times New Roman" panose="02020603050405020304" pitchFamily="18" charset="0"/>
                <a:cs typeface="Times New Roman" panose="02020603050405020304" pitchFamily="18" charset="0"/>
              </a:rPr>
              <a:t> block by separating them with a semicolon(;)</a:t>
            </a:r>
          </a:p>
          <a:p>
            <a:pPr marL="0" indent="0" algn="just">
              <a:buNone/>
            </a:pPr>
            <a:r>
              <a:rPr lang="en-US" sz="2400" err="1">
                <a:solidFill>
                  <a:srgbClr val="000000"/>
                </a:solidFill>
                <a:highlight>
                  <a:srgbClr val="FFFFFF"/>
                </a:highlight>
                <a:latin typeface="Times New Roman" panose="02020603050405020304" pitchFamily="18" charset="0"/>
                <a:cs typeface="Times New Roman" panose="02020603050405020304" pitchFamily="18" charset="0"/>
              </a:rPr>
              <a:t>e.g</a:t>
            </a:r>
            <a:r>
              <a:rPr lang="en-US" sz="2400">
                <a:solidFill>
                  <a:srgbClr val="000000"/>
                </a:solidFill>
                <a:highlight>
                  <a:srgbClr val="FFFFFF"/>
                </a:highlight>
                <a:latin typeface="Times New Roman" panose="02020603050405020304" pitchFamily="18" charset="0"/>
                <a:cs typeface="Times New Roman" panose="02020603050405020304" pitchFamily="18" charset="0"/>
              </a:rPr>
              <a:t>:</a:t>
            </a:r>
            <a:endParaRPr lang="en-IN" sz="2400" b="1" i="0">
              <a:solidFill>
                <a:srgbClr val="000000"/>
              </a:solidFill>
              <a:effectLst/>
              <a:highlight>
                <a:srgbClr val="FFFFFF"/>
              </a:highligh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18E41CD-D770-3569-74CB-13ED13C769FC}"/>
              </a:ext>
            </a:extLst>
          </p:cNvPr>
          <p:cNvPicPr>
            <a:picLocks noChangeAspect="1"/>
          </p:cNvPicPr>
          <p:nvPr/>
        </p:nvPicPr>
        <p:blipFill>
          <a:blip r:embed="rId2"/>
          <a:stretch>
            <a:fillRect/>
          </a:stretch>
        </p:blipFill>
        <p:spPr>
          <a:xfrm>
            <a:off x="1052451" y="2758326"/>
            <a:ext cx="10301349" cy="1983090"/>
          </a:xfrm>
          <a:prstGeom prst="rect">
            <a:avLst/>
          </a:prstGeom>
        </p:spPr>
      </p:pic>
    </p:spTree>
    <p:extLst>
      <p:ext uri="{BB962C8B-B14F-4D97-AF65-F5344CB8AC3E}">
        <p14:creationId xmlns:p14="http://schemas.microsoft.com/office/powerpoint/2010/main" val="3593828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611C-B6EC-5CB0-BC65-C2992B09BCF4}"/>
              </a:ext>
            </a:extLst>
          </p:cNvPr>
          <p:cNvSpPr>
            <a:spLocks noGrp="1"/>
          </p:cNvSpPr>
          <p:nvPr>
            <p:ph type="title"/>
          </p:nvPr>
        </p:nvSpPr>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Type Annotations</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0F61E9-352F-297A-63E1-13E930F86FB3}"/>
              </a:ext>
            </a:extLst>
          </p:cNvPr>
          <p:cNvSpPr>
            <a:spLocks noGrp="1"/>
          </p:cNvSpPr>
          <p:nvPr>
            <p:ph idx="1"/>
          </p:nvPr>
        </p:nvSpPr>
        <p:spPr>
          <a:xfrm>
            <a:off x="838200" y="1520575"/>
            <a:ext cx="10515600" cy="3328827"/>
          </a:xfrm>
        </p:spPr>
        <p:txBody>
          <a:bodyPr>
            <a:noAutofit/>
          </a:bodyPr>
          <a:lstStyle/>
          <a:p>
            <a:pPr algn="just"/>
            <a:r>
              <a:rPr lang="en-US" sz="2400">
                <a:latin typeface="Times New Roman" panose="02020603050405020304" pitchFamily="18" charset="0"/>
                <a:cs typeface="Times New Roman" panose="02020603050405020304" pitchFamily="18" charset="0"/>
              </a:rPr>
              <a:t>After releasing of Java SE 8 , annotations can be applied to any type use. </a:t>
            </a:r>
          </a:p>
          <a:p>
            <a:pPr algn="just"/>
            <a:r>
              <a:rPr lang="en-US" sz="2400">
                <a:latin typeface="Times New Roman" panose="02020603050405020304" pitchFamily="18" charset="0"/>
                <a:cs typeface="Times New Roman" panose="02020603050405020304" pitchFamily="18" charset="0"/>
              </a:rPr>
              <a:t>It means that annotations can be used anywhere you use a type. For example, if you want to avoid </a:t>
            </a:r>
            <a:r>
              <a:rPr lang="en-US" sz="2400" err="1">
                <a:latin typeface="Times New Roman" panose="02020603050405020304" pitchFamily="18" charset="0"/>
                <a:cs typeface="Times New Roman" panose="02020603050405020304" pitchFamily="18" charset="0"/>
              </a:rPr>
              <a:t>NullPointerException</a:t>
            </a:r>
            <a:r>
              <a:rPr lang="en-US" sz="2400">
                <a:latin typeface="Times New Roman" panose="02020603050405020304" pitchFamily="18" charset="0"/>
                <a:cs typeface="Times New Roman" panose="02020603050405020304" pitchFamily="18" charset="0"/>
              </a:rPr>
              <a:t> in your code, you can declare a string variable like this:</a:t>
            </a:r>
          </a:p>
          <a:p>
            <a:pPr marL="0" indent="0" algn="just">
              <a:buNone/>
            </a:pPr>
            <a:r>
              <a:rPr lang="en-IN" sz="2400" b="1">
                <a:solidFill>
                  <a:srgbClr val="646464"/>
                </a:solidFill>
                <a:latin typeface="Times New Roman" panose="02020603050405020304" pitchFamily="18" charset="0"/>
                <a:cs typeface="Times New Roman" panose="02020603050405020304" pitchFamily="18" charset="0"/>
              </a:rPr>
              <a:t>		@</a:t>
            </a:r>
            <a:r>
              <a:rPr lang="en-IN" sz="2400" b="1" err="1">
                <a:solidFill>
                  <a:srgbClr val="646464"/>
                </a:solidFill>
                <a:latin typeface="Times New Roman" panose="02020603050405020304" pitchFamily="18" charset="0"/>
                <a:cs typeface="Times New Roman" panose="02020603050405020304" pitchFamily="18" charset="0"/>
              </a:rPr>
              <a:t>NonNull</a:t>
            </a:r>
            <a:r>
              <a:rPr lang="en-IN" sz="2400" b="1">
                <a:solidFill>
                  <a:srgbClr val="000000"/>
                </a:solidFill>
                <a:latin typeface="Times New Roman" panose="02020603050405020304" pitchFamily="18" charset="0"/>
                <a:cs typeface="Times New Roman" panose="02020603050405020304" pitchFamily="18" charset="0"/>
              </a:rPr>
              <a:t> String </a:t>
            </a:r>
            <a:r>
              <a:rPr lang="en-IN" sz="2400" b="1" err="1">
                <a:solidFill>
                  <a:srgbClr val="000000"/>
                </a:solidFill>
                <a:latin typeface="Times New Roman" panose="02020603050405020304" pitchFamily="18" charset="0"/>
                <a:cs typeface="Times New Roman" panose="02020603050405020304" pitchFamily="18" charset="0"/>
              </a:rPr>
              <a:t>str</a:t>
            </a:r>
            <a:r>
              <a:rPr lang="en-IN" sz="2400" b="1">
                <a:solidFill>
                  <a:srgbClr val="000000"/>
                </a:solidFill>
                <a:latin typeface="Times New Roman" panose="02020603050405020304" pitchFamily="18" charset="0"/>
                <a:cs typeface="Times New Roman" panose="02020603050405020304" pitchFamily="18" charset="0"/>
              </a:rPr>
              <a:t>;  </a:t>
            </a:r>
          </a:p>
          <a:p>
            <a:pPr algn="just"/>
            <a:r>
              <a:rPr lang="en-US" sz="2400" b="0" i="0">
                <a:solidFill>
                  <a:srgbClr val="000000"/>
                </a:solidFill>
                <a:effectLst/>
                <a:latin typeface="Times New Roman" panose="02020603050405020304" pitchFamily="18" charset="0"/>
                <a:cs typeface="Times New Roman" panose="02020603050405020304" pitchFamily="18" charset="0"/>
              </a:rPr>
              <a:t>Type annotations were created to support improved analysis of Java programs way of ensuring stronger type checking.</a:t>
            </a:r>
          </a:p>
          <a:p>
            <a:pPr marL="0" indent="0" algn="just">
              <a:buNone/>
            </a:pPr>
            <a:endParaRPr lang="en-US" sz="240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b="1">
                <a:solidFill>
                  <a:srgbClr val="000000"/>
                </a:solidFill>
                <a:latin typeface="Times New Roman" panose="02020603050405020304" pitchFamily="18" charset="0"/>
                <a:cs typeface="Times New Roman" panose="02020603050405020304" pitchFamily="18" charset="0"/>
              </a:rPr>
              <a:t>More Examples:</a:t>
            </a:r>
          </a:p>
          <a:p>
            <a:pPr marL="0" indent="0" algn="just">
              <a:buNone/>
            </a:pPr>
            <a:r>
              <a:rPr lang="en-IN" sz="2400">
                <a:latin typeface="Times New Roman" panose="02020603050405020304" pitchFamily="18" charset="0"/>
                <a:cs typeface="Times New Roman" panose="02020603050405020304" pitchFamily="18" charset="0"/>
              </a:rPr>
              <a:t>@Open Connection </a:t>
            </a:r>
            <a:r>
              <a:rPr lang="en-IN" sz="2400" err="1">
                <a:latin typeface="Times New Roman" panose="02020603050405020304" pitchFamily="18" charset="0"/>
                <a:cs typeface="Times New Roman" panose="02020603050405020304" pitchFamily="18" charset="0"/>
              </a:rPr>
              <a:t>connection</a:t>
            </a:r>
            <a:r>
              <a:rPr lang="en-IN" sz="2400">
                <a:latin typeface="Times New Roman" panose="02020603050405020304" pitchFamily="18" charset="0"/>
                <a:cs typeface="Times New Roman" panose="02020603050405020304" pitchFamily="18" charset="0"/>
              </a:rPr>
              <a:t> , @</a:t>
            </a:r>
            <a:r>
              <a:rPr lang="en-IN" sz="2400" err="1">
                <a:latin typeface="Times New Roman" panose="02020603050405020304" pitchFamily="18" charset="0"/>
                <a:cs typeface="Times New Roman" panose="02020603050405020304" pitchFamily="18" charset="0"/>
              </a:rPr>
              <a:t>NonNull</a:t>
            </a:r>
            <a:r>
              <a:rPr lang="en-IN" sz="2400">
                <a:latin typeface="Times New Roman" panose="02020603050405020304" pitchFamily="18" charset="0"/>
                <a:cs typeface="Times New Roman" panose="02020603050405020304" pitchFamily="18" charset="0"/>
              </a:rPr>
              <a:t> List&lt;String&gt; ,</a:t>
            </a:r>
          </a:p>
          <a:p>
            <a:pPr marL="0" indent="0" algn="just">
              <a:buNone/>
            </a:pPr>
            <a:r>
              <a:rPr lang="en-IN" sz="2400">
                <a:latin typeface="Times New Roman" panose="02020603050405020304" pitchFamily="18" charset="0"/>
                <a:cs typeface="Times New Roman" panose="02020603050405020304" pitchFamily="18" charset="0"/>
              </a:rPr>
              <a:t>Arrays&lt;@</a:t>
            </a:r>
            <a:r>
              <a:rPr lang="en-IN" sz="2400" err="1">
                <a:latin typeface="Times New Roman" panose="02020603050405020304" pitchFamily="18" charset="0"/>
                <a:cs typeface="Times New Roman" panose="02020603050405020304" pitchFamily="18" charset="0"/>
              </a:rPr>
              <a:t>NonNegative</a:t>
            </a:r>
            <a:r>
              <a:rPr lang="en-IN" sz="2400">
                <a:latin typeface="Times New Roman" panose="02020603050405020304" pitchFamily="18" charset="0"/>
                <a:cs typeface="Times New Roman" panose="02020603050405020304" pitchFamily="18" charset="0"/>
              </a:rPr>
              <a:t> Integer&gt; sort  </a:t>
            </a:r>
          </a:p>
          <a:p>
            <a:pPr marL="0" indent="0" algn="just">
              <a:buNone/>
            </a:pPr>
            <a:endParaRPr lang="en-IN" sz="2400">
              <a:latin typeface="Times New Roman" panose="02020603050405020304" pitchFamily="18" charset="0"/>
              <a:cs typeface="Times New Roman" panose="02020603050405020304" pitchFamily="18" charset="0"/>
            </a:endParaRPr>
          </a:p>
          <a:p>
            <a:pPr marL="0" indent="0" algn="just">
              <a:buNone/>
            </a:pPr>
            <a:endParaRPr lang="en-IN" sz="2400">
              <a:latin typeface="Times New Roman" panose="02020603050405020304" pitchFamily="18" charset="0"/>
              <a:cs typeface="Times New Roman" panose="02020603050405020304" pitchFamily="18" charset="0"/>
            </a:endParaRPr>
          </a:p>
          <a:p>
            <a:pPr marL="0" indent="0" algn="just">
              <a:buNone/>
            </a:pPr>
            <a:r>
              <a:rPr lang="en-US" sz="2400" b="0" i="0">
                <a:solidFill>
                  <a:srgbClr val="000000"/>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19582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AF1F-E0E3-B10B-FD12-5C714AD8DEE9}"/>
              </a:ext>
            </a:extLst>
          </p:cNvPr>
          <p:cNvSpPr>
            <a:spLocks noGrp="1"/>
          </p:cNvSpPr>
          <p:nvPr>
            <p:ph type="title"/>
          </p:nvPr>
        </p:nvSpPr>
        <p:spPr/>
        <p:txBody>
          <a:bodyPr>
            <a:normAutofit/>
          </a:bodyPr>
          <a:lstStyle/>
          <a:p>
            <a:r>
              <a:rPr lang="en-US" sz="3600" b="1" i="0" u="none" strike="noStrike" baseline="0">
                <a:latin typeface="Times New Roman" panose="02020603050405020304" pitchFamily="18" charset="0"/>
                <a:cs typeface="Times New Roman" panose="02020603050405020304" pitchFamily="18" charset="0"/>
              </a:rPr>
              <a:t>Repeating Annotations</a:t>
            </a:r>
            <a:endParaRPr lang="en-IN" sz="36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486D10-166F-D2C5-EC8F-C99AB8AE419A}"/>
              </a:ext>
            </a:extLst>
          </p:cNvPr>
          <p:cNvSpPr>
            <a:spLocks noGrp="1"/>
          </p:cNvSpPr>
          <p:nvPr>
            <p:ph idx="1"/>
          </p:nvPr>
        </p:nvSpPr>
        <p:spPr>
          <a:xfrm>
            <a:off x="750013" y="1387011"/>
            <a:ext cx="10603787" cy="4789952"/>
          </a:xfrm>
        </p:spPr>
        <p:txBody>
          <a:bodyPr/>
          <a:lstStyle/>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Java allows you to repeating annotations in your source code. </a:t>
            </a:r>
          </a:p>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It is helpful when you want to </a:t>
            </a:r>
            <a:r>
              <a:rPr lang="en-US" sz="2400" b="1" i="0">
                <a:solidFill>
                  <a:srgbClr val="333333"/>
                </a:solidFill>
                <a:effectLst/>
                <a:highlight>
                  <a:srgbClr val="FFFFFF"/>
                </a:highlight>
                <a:latin typeface="Times New Roman" panose="02020603050405020304" pitchFamily="18" charset="0"/>
                <a:cs typeface="Times New Roman" panose="02020603050405020304" pitchFamily="18" charset="0"/>
              </a:rPr>
              <a:t>reuse annotation for the same class. </a:t>
            </a:r>
          </a:p>
          <a:p>
            <a:pPr algn="just"/>
            <a:r>
              <a:rPr lang="en-US" sz="2400">
                <a:solidFill>
                  <a:srgbClr val="333333"/>
                </a:solidFill>
                <a:highlight>
                  <a:srgbClr val="FFFFFF"/>
                </a:highlight>
                <a:latin typeface="Times New Roman" panose="02020603050405020304" pitchFamily="18" charset="0"/>
                <a:cs typeface="Times New Roman" panose="02020603050405020304" pitchFamily="18" charset="0"/>
              </a:rPr>
              <a:t>For compatibility reasons, These</a:t>
            </a:r>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 are stored in a container annotation that is automatically generated by the Java compiler. </a:t>
            </a:r>
          </a:p>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In order for the compiler to do this, two declarations are required in your code:</a:t>
            </a:r>
          </a:p>
          <a:p>
            <a:pPr marL="0" indent="0" algn="just">
              <a:buNone/>
            </a:pPr>
            <a:endPar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Declare a repeatable annotation type</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Declare the containing annotation type</a:t>
            </a:r>
          </a:p>
          <a:p>
            <a:pPr algn="just"/>
            <a:endPar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8696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828AA-D68C-A588-9EE3-694B1993B6FB}"/>
              </a:ext>
            </a:extLst>
          </p:cNvPr>
          <p:cNvSpPr>
            <a:spLocks noGrp="1"/>
          </p:cNvSpPr>
          <p:nvPr>
            <p:ph type="title"/>
          </p:nvPr>
        </p:nvSpPr>
        <p:spPr/>
        <p:txBody>
          <a:bodyPr>
            <a:normAutofit/>
          </a:bodyPr>
          <a:lstStyle/>
          <a:p>
            <a:r>
              <a:rPr lang="en-US" sz="36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Declare a repeatable annotation type</a:t>
            </a:r>
            <a:endParaRPr lang="en-IN" sz="3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FF3FF7-6E84-F514-3E4E-4B58B7A5F395}"/>
              </a:ext>
            </a:extLst>
          </p:cNvPr>
          <p:cNvSpPr>
            <a:spLocks noGrp="1"/>
          </p:cNvSpPr>
          <p:nvPr>
            <p:ph idx="1"/>
          </p:nvPr>
        </p:nvSpPr>
        <p:spPr>
          <a:xfrm>
            <a:off x="838200" y="1428109"/>
            <a:ext cx="10515600" cy="1839074"/>
          </a:xfrm>
        </p:spPr>
        <p:txBody>
          <a:bodyPr>
            <a:normAutofit/>
          </a:bodyPr>
          <a:lstStyle/>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Declaring of repeatable annotation type must be marked with the @Repeatable meta-annotation.</a:t>
            </a:r>
          </a:p>
          <a:p>
            <a:pPr algn="just"/>
            <a:r>
              <a:rPr lang="en-US" sz="2400">
                <a:latin typeface="Times New Roman" panose="02020603050405020304" pitchFamily="18" charset="0"/>
                <a:cs typeface="Times New Roman" panose="02020603050405020304" pitchFamily="18" charset="0"/>
              </a:rPr>
              <a:t>In the following example, we have defined a custom @Game repeatable annotation type.</a:t>
            </a:r>
            <a:endParaRPr lang="en-IN"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2DC7DB-836C-0B5F-1711-28711F9CA070}"/>
              </a:ext>
            </a:extLst>
          </p:cNvPr>
          <p:cNvSpPr txBox="1"/>
          <p:nvPr/>
        </p:nvSpPr>
        <p:spPr>
          <a:xfrm>
            <a:off x="1343348" y="3268254"/>
            <a:ext cx="6097712" cy="2246769"/>
          </a:xfrm>
          <a:prstGeom prst="rect">
            <a:avLst/>
          </a:prstGeom>
          <a:solidFill>
            <a:schemeClr val="bg2">
              <a:lumMod val="90000"/>
            </a:schemeClr>
          </a:solidFill>
        </p:spPr>
        <p:txBody>
          <a:bodyPr wrap="square">
            <a:spAutoFit/>
          </a:bodyPr>
          <a:lstStyle/>
          <a:p>
            <a:pPr algn="just">
              <a:buFont typeface="+mj-lt"/>
              <a:buAutoNum type="arabicPeriod"/>
            </a:pPr>
            <a:r>
              <a:rPr lang="en-IN" sz="2800" b="0" i="0">
                <a:solidFill>
                  <a:srgbClr val="646464"/>
                </a:solidFill>
                <a:effectLst/>
                <a:latin typeface="inter-regular"/>
              </a:rPr>
              <a:t>@Repeatable</a:t>
            </a:r>
            <a:r>
              <a:rPr lang="en-IN" sz="2800" b="0" i="0">
                <a:solidFill>
                  <a:srgbClr val="000000"/>
                </a:solidFill>
                <a:effectLst/>
                <a:latin typeface="inter-regular"/>
              </a:rPr>
              <a:t>(Games.</a:t>
            </a:r>
            <a:r>
              <a:rPr lang="en-IN" sz="2800" b="1" i="0">
                <a:solidFill>
                  <a:srgbClr val="006699"/>
                </a:solidFill>
                <a:effectLst/>
                <a:latin typeface="inter-regular"/>
              </a:rPr>
              <a:t>class</a:t>
            </a:r>
            <a:r>
              <a:rPr lang="en-IN" sz="2800" b="0" i="0">
                <a:solidFill>
                  <a:srgbClr val="000000"/>
                </a:solidFill>
                <a:effectLst/>
                <a:latin typeface="inter-regular"/>
              </a:rPr>
              <a:t>)  </a:t>
            </a:r>
          </a:p>
          <a:p>
            <a:pPr algn="just">
              <a:buFont typeface="+mj-lt"/>
              <a:buAutoNum type="arabicPeriod"/>
            </a:pPr>
            <a:r>
              <a:rPr lang="en-IN" sz="2800" b="0" i="0">
                <a:solidFill>
                  <a:srgbClr val="646464"/>
                </a:solidFill>
                <a:effectLst/>
                <a:latin typeface="inter-regular"/>
              </a:rPr>
              <a:t>@</a:t>
            </a:r>
            <a:r>
              <a:rPr lang="en-IN" sz="2800" b="0" i="0" err="1">
                <a:solidFill>
                  <a:srgbClr val="646464"/>
                </a:solidFill>
                <a:effectLst/>
                <a:latin typeface="inter-regular"/>
              </a:rPr>
              <a:t>interfaceGame</a:t>
            </a:r>
            <a:r>
              <a:rPr lang="en-IN" sz="2800" b="0" i="0">
                <a:solidFill>
                  <a:srgbClr val="000000"/>
                </a:solidFill>
                <a:effectLst/>
                <a:latin typeface="inter-regular"/>
              </a:rPr>
              <a:t>{  </a:t>
            </a:r>
          </a:p>
          <a:p>
            <a:pPr algn="just">
              <a:buFont typeface="+mj-lt"/>
              <a:buAutoNum type="arabicPeriod"/>
            </a:pPr>
            <a:r>
              <a:rPr lang="en-IN" sz="2800" b="0" i="0">
                <a:solidFill>
                  <a:srgbClr val="000000"/>
                </a:solidFill>
                <a:effectLst/>
                <a:latin typeface="inter-regular"/>
              </a:rPr>
              <a:t>    String name();  </a:t>
            </a:r>
          </a:p>
          <a:p>
            <a:pPr algn="just">
              <a:buFont typeface="+mj-lt"/>
              <a:buAutoNum type="arabicPeriod"/>
            </a:pPr>
            <a:r>
              <a:rPr lang="en-IN" sz="2800" b="0" i="0">
                <a:solidFill>
                  <a:srgbClr val="000000"/>
                </a:solidFill>
                <a:effectLst/>
                <a:latin typeface="inter-regular"/>
              </a:rPr>
              <a:t>    String day();  </a:t>
            </a:r>
          </a:p>
          <a:p>
            <a:pPr algn="just">
              <a:buFont typeface="+mj-lt"/>
              <a:buAutoNum type="arabicPeriod"/>
            </a:pPr>
            <a:r>
              <a:rPr lang="en-IN" sz="2800" b="0" i="0">
                <a:solidFill>
                  <a:srgbClr val="000000"/>
                </a:solidFill>
                <a:effectLst/>
                <a:latin typeface="inter-regular"/>
              </a:rPr>
              <a:t>}  </a:t>
            </a:r>
          </a:p>
        </p:txBody>
      </p:sp>
    </p:spTree>
    <p:extLst>
      <p:ext uri="{BB962C8B-B14F-4D97-AF65-F5344CB8AC3E}">
        <p14:creationId xmlns:p14="http://schemas.microsoft.com/office/powerpoint/2010/main" val="1756993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0ED2-9426-8521-B168-A8A0481BB922}"/>
              </a:ext>
            </a:extLst>
          </p:cNvPr>
          <p:cNvSpPr>
            <a:spLocks noGrp="1"/>
          </p:cNvSpPr>
          <p:nvPr>
            <p:ph type="title"/>
          </p:nvPr>
        </p:nvSpPr>
        <p:spPr/>
        <p:txBody>
          <a:bodyPr>
            <a:normAutofit/>
          </a:bodyPr>
          <a:lstStyle/>
          <a:p>
            <a:r>
              <a:rPr lang="en-US" sz="36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Declare the containing annotation type</a:t>
            </a:r>
            <a:endParaRPr lang="en-IN" sz="3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050515-1B1F-144B-57C2-360D9C359C89}"/>
              </a:ext>
            </a:extLst>
          </p:cNvPr>
          <p:cNvSpPr>
            <a:spLocks noGrp="1"/>
          </p:cNvSpPr>
          <p:nvPr>
            <p:ph idx="1"/>
          </p:nvPr>
        </p:nvSpPr>
        <p:spPr>
          <a:xfrm>
            <a:off x="688369" y="1366463"/>
            <a:ext cx="10665431" cy="2465798"/>
          </a:xfrm>
        </p:spPr>
        <p:txBody>
          <a:bodyPr>
            <a:normAutofit/>
          </a:bodyPr>
          <a:lstStyle/>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Containing annotation type must have a value element with an array type. </a:t>
            </a:r>
          </a:p>
          <a:p>
            <a:pPr algn="just"/>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The component type of the array type must be the repeatable annotation type. </a:t>
            </a:r>
          </a:p>
          <a:p>
            <a:pPr algn="just"/>
            <a:r>
              <a:rPr lang="en-US" sz="2400">
                <a:solidFill>
                  <a:srgbClr val="333333"/>
                </a:solidFill>
                <a:highlight>
                  <a:srgbClr val="FFFFFF"/>
                </a:highlight>
                <a:latin typeface="Times New Roman" panose="02020603050405020304" pitchFamily="18" charset="0"/>
                <a:cs typeface="Times New Roman" panose="02020603050405020304" pitchFamily="18" charset="0"/>
              </a:rPr>
              <a:t>E</a:t>
            </a:r>
            <a:r>
              <a:rPr lang="en-US" sz="2400" b="0" i="0">
                <a:solidFill>
                  <a:srgbClr val="333333"/>
                </a:solidFill>
                <a:effectLst/>
                <a:highlight>
                  <a:srgbClr val="FFFFFF"/>
                </a:highlight>
                <a:latin typeface="Times New Roman" panose="02020603050405020304" pitchFamily="18" charset="0"/>
                <a:cs typeface="Times New Roman" panose="02020603050405020304" pitchFamily="18" charset="0"/>
              </a:rPr>
              <a:t>xample- declaring Games containing annotation type:</a:t>
            </a:r>
            <a:endParaRPr lang="en-IN" sz="24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45C2E5F-A79E-8356-7214-C350786DDDA2}"/>
              </a:ext>
            </a:extLst>
          </p:cNvPr>
          <p:cNvSpPr txBox="1"/>
          <p:nvPr/>
        </p:nvSpPr>
        <p:spPr>
          <a:xfrm>
            <a:off x="1744041" y="4182251"/>
            <a:ext cx="6097712" cy="1384995"/>
          </a:xfrm>
          <a:prstGeom prst="rect">
            <a:avLst/>
          </a:prstGeom>
          <a:solidFill>
            <a:schemeClr val="bg2">
              <a:lumMod val="90000"/>
            </a:schemeClr>
          </a:solidFill>
        </p:spPr>
        <p:txBody>
          <a:bodyPr wrap="square">
            <a:spAutoFit/>
          </a:bodyPr>
          <a:lstStyle/>
          <a:p>
            <a:pPr algn="just">
              <a:buFont typeface="+mj-lt"/>
              <a:buAutoNum type="arabicPeriod"/>
            </a:pPr>
            <a:r>
              <a:rPr lang="en-IN" sz="2800" b="0" i="0">
                <a:solidFill>
                  <a:srgbClr val="646464"/>
                </a:solidFill>
                <a:effectLst/>
                <a:latin typeface="inter-regular"/>
              </a:rPr>
              <a:t>@</a:t>
            </a:r>
            <a:r>
              <a:rPr lang="en-IN" sz="2800" b="0" i="0" err="1">
                <a:solidFill>
                  <a:srgbClr val="646464"/>
                </a:solidFill>
                <a:effectLst/>
                <a:latin typeface="inter-regular"/>
              </a:rPr>
              <a:t>interfaceGames</a:t>
            </a:r>
            <a:r>
              <a:rPr lang="en-IN" sz="2800" b="0" i="0">
                <a:solidFill>
                  <a:srgbClr val="000000"/>
                </a:solidFill>
                <a:effectLst/>
                <a:latin typeface="inter-regular"/>
              </a:rPr>
              <a:t>{  </a:t>
            </a:r>
          </a:p>
          <a:p>
            <a:pPr algn="just">
              <a:buFont typeface="+mj-lt"/>
              <a:buAutoNum type="arabicPeriod"/>
            </a:pPr>
            <a:r>
              <a:rPr lang="en-IN" sz="2800" b="0" i="0">
                <a:solidFill>
                  <a:srgbClr val="000000"/>
                </a:solidFill>
                <a:effectLst/>
                <a:latin typeface="inter-regular"/>
              </a:rPr>
              <a:t>    Game[] value();  </a:t>
            </a:r>
          </a:p>
          <a:p>
            <a:pPr algn="just">
              <a:buFont typeface="+mj-lt"/>
              <a:buAutoNum type="arabicPeriod"/>
            </a:pPr>
            <a:r>
              <a:rPr lang="en-IN" sz="2800" b="0" i="0">
                <a:solidFill>
                  <a:srgbClr val="000000"/>
                </a:solidFill>
                <a:effectLst/>
                <a:latin typeface="inter-regular"/>
              </a:rPr>
              <a:t>}  </a:t>
            </a:r>
          </a:p>
        </p:txBody>
      </p:sp>
    </p:spTree>
    <p:extLst>
      <p:ext uri="{BB962C8B-B14F-4D97-AF65-F5344CB8AC3E}">
        <p14:creationId xmlns:p14="http://schemas.microsoft.com/office/powerpoint/2010/main" val="2322609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7C59-446D-E986-0987-160504146E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FD8A1B-3451-3D98-61AF-458E1E434E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7767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CBA-0A33-940E-30B3-B259BE161461}"/>
              </a:ext>
            </a:extLst>
          </p:cNvPr>
          <p:cNvSpPr txBox="1">
            <a:spLocks/>
          </p:cNvSpPr>
          <p:nvPr/>
        </p:nvSpPr>
        <p:spPr>
          <a:xfrm>
            <a:off x="1733410" y="309696"/>
            <a:ext cx="8899094" cy="1175088"/>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b="1">
                <a:solidFill>
                  <a:schemeClr val="tx1">
                    <a:lumMod val="95000"/>
                    <a:lumOff val="5000"/>
                  </a:schemeClr>
                </a:solidFill>
                <a:latin typeface="Times New Roman" panose="02020603050405020304" pitchFamily="18" charset="0"/>
                <a:cs typeface="Times New Roman" panose="02020603050405020304" pitchFamily="18" charset="0"/>
              </a:rPr>
              <a:t>L</a:t>
            </a:r>
            <a:r>
              <a:rPr lang="en-IN" sz="3600" b="1">
                <a:solidFill>
                  <a:schemeClr val="tx1">
                    <a:lumMod val="95000"/>
                    <a:lumOff val="5000"/>
                  </a:schemeClr>
                </a:solidFill>
                <a:latin typeface="Times New Roman" panose="02020603050405020304" pitchFamily="18" charset="0"/>
                <a:cs typeface="Times New Roman" panose="02020603050405020304" pitchFamily="18" charset="0"/>
              </a:rPr>
              <a:t>ambda Expression</a:t>
            </a:r>
            <a:endParaRPr lang="en-US" sz="3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2FFC6C-007F-09D0-4B58-DC5706C27C6B}"/>
              </a:ext>
            </a:extLst>
          </p:cNvPr>
          <p:cNvSpPr txBox="1"/>
          <p:nvPr/>
        </p:nvSpPr>
        <p:spPr>
          <a:xfrm>
            <a:off x="679522" y="1196751"/>
            <a:ext cx="9779068" cy="2308324"/>
          </a:xfrm>
          <a:prstGeom prst="rect">
            <a:avLst/>
          </a:prstGeom>
          <a:noFill/>
        </p:spPr>
        <p:txBody>
          <a:bodyPr wrap="square">
            <a:spAutoFit/>
          </a:bodyPr>
          <a:lstStyle/>
          <a:p>
            <a:pPr marL="285750" indent="-285750"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The Lambda expression is used to provide the </a:t>
            </a:r>
            <a:r>
              <a:rPr lang="en-US" sz="2400" b="1">
                <a:latin typeface="Times New Roman" panose="02020603050405020304" pitchFamily="18" charset="0"/>
                <a:cs typeface="Times New Roman" panose="02020603050405020304" pitchFamily="18" charset="0"/>
              </a:rPr>
              <a:t>implementation of a functional interface.</a:t>
            </a:r>
          </a:p>
          <a:p>
            <a:pPr marL="285750" indent="-285750" algn="just">
              <a:buFont typeface="Wingdings" panose="05000000000000000000" pitchFamily="2" charset="2"/>
              <a:buChar char="Ø"/>
            </a:pPr>
            <a:r>
              <a:rPr lang="en-US" sz="2400">
                <a:highlight>
                  <a:srgbClr val="FFFFFF"/>
                </a:highlight>
                <a:latin typeface="Times New Roman" panose="02020603050405020304" pitchFamily="18" charset="0"/>
                <a:cs typeface="Times New Roman" panose="02020603050405020304" pitchFamily="18" charset="0"/>
              </a:rPr>
              <a:t>It helps to </a:t>
            </a:r>
            <a:r>
              <a:rPr lang="en-US" sz="2400" b="1">
                <a:highlight>
                  <a:srgbClr val="FFFFFF"/>
                </a:highlight>
                <a:latin typeface="Times New Roman" panose="02020603050405020304" pitchFamily="18" charset="0"/>
                <a:cs typeface="Times New Roman" panose="02020603050405020304" pitchFamily="18" charset="0"/>
              </a:rPr>
              <a:t>iterate</a:t>
            </a:r>
            <a:r>
              <a:rPr lang="en-US" sz="2400">
                <a:highlight>
                  <a:srgbClr val="FFFFFF"/>
                </a:highlight>
                <a:latin typeface="Times New Roman" panose="02020603050405020304" pitchFamily="18" charset="0"/>
                <a:cs typeface="Times New Roman" panose="02020603050405020304" pitchFamily="18" charset="0"/>
              </a:rPr>
              <a:t>, </a:t>
            </a:r>
            <a:r>
              <a:rPr lang="en-US" sz="2400" b="1">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rPr>
              <a:t>filter</a:t>
            </a:r>
            <a:r>
              <a:rPr lang="en-US" sz="2400">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rPr>
              <a:t> and </a:t>
            </a:r>
            <a:r>
              <a:rPr lang="en-US" sz="2400" b="1">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rPr>
              <a:t>extract</a:t>
            </a:r>
            <a:r>
              <a:rPr lang="en-US" sz="2400">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rPr>
              <a:t> </a:t>
            </a:r>
            <a:r>
              <a:rPr lang="en-US" sz="2400">
                <a:highlight>
                  <a:srgbClr val="FFFFFF"/>
                </a:highlight>
                <a:latin typeface="Times New Roman" panose="02020603050405020304" pitchFamily="18" charset="0"/>
                <a:cs typeface="Times New Roman" panose="02020603050405020304" pitchFamily="18" charset="0"/>
              </a:rPr>
              <a:t>data from collection.</a:t>
            </a:r>
          </a:p>
          <a:p>
            <a:pPr marL="285750" indent="-285750" algn="just">
              <a:buFont typeface="Wingdings" panose="05000000000000000000" pitchFamily="2" charset="2"/>
              <a:buChar char="Ø"/>
            </a:pPr>
            <a:r>
              <a:rPr lang="en-US" sz="2400">
                <a:latin typeface="Times New Roman" panose="02020603050405020304" pitchFamily="18" charset="0"/>
                <a:cs typeface="Times New Roman" panose="02020603050405020304" pitchFamily="18" charset="0"/>
              </a:rPr>
              <a:t>In case of lambda expression, we don't need to define the method again for providing the implementation.</a:t>
            </a:r>
            <a:endParaRPr lang="en-US" sz="2400">
              <a:highlight>
                <a:srgbClr val="FFFFFF"/>
              </a:highligh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a:highlight>
                  <a:srgbClr val="FFFFFF"/>
                </a:highlight>
                <a:latin typeface="Times New Roman" panose="02020603050405020304" pitchFamily="18" charset="0"/>
                <a:cs typeface="Times New Roman" panose="02020603050405020304" pitchFamily="18" charset="0"/>
              </a:rPr>
              <a:t>It saves a lot of code i.e. less coding.</a:t>
            </a:r>
          </a:p>
        </p:txBody>
      </p:sp>
    </p:spTree>
    <p:extLst>
      <p:ext uri="{BB962C8B-B14F-4D97-AF65-F5344CB8AC3E}">
        <p14:creationId xmlns:p14="http://schemas.microsoft.com/office/powerpoint/2010/main" val="1719902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a:latin typeface="Times New Roman" panose="02020603050405020304" pitchFamily="18" charset="0"/>
                <a:cs typeface="Times New Roman" panose="02020603050405020304" pitchFamily="18" charset="0"/>
              </a:rPr>
              <a:t>Java Lambda Expression Syntax</a:t>
            </a:r>
            <a:br>
              <a:rPr lang="en-US"/>
            </a:br>
            <a:endParaRPr lang="en-IN"/>
          </a:p>
        </p:txBody>
      </p:sp>
      <p:sp>
        <p:nvSpPr>
          <p:cNvPr id="3" name="Content Placeholder 2"/>
          <p:cNvSpPr>
            <a:spLocks noGrp="1"/>
          </p:cNvSpPr>
          <p:nvPr>
            <p:ph idx="1"/>
          </p:nvPr>
        </p:nvSpPr>
        <p:spPr/>
        <p:txBody>
          <a:bodyPr>
            <a:normAutofit/>
          </a:bodyPr>
          <a:lstStyle/>
          <a:p>
            <a:pPr marL="0" indent="0" algn="just">
              <a:buNone/>
            </a:pPr>
            <a:r>
              <a:rPr lang="en-US" sz="2400">
                <a:latin typeface="Times New Roman" panose="02020603050405020304" pitchFamily="18" charset="0"/>
                <a:cs typeface="Times New Roman" panose="02020603050405020304" pitchFamily="18" charset="0"/>
              </a:rPr>
              <a:t>(argument-list) -&gt; {body}  </a:t>
            </a: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r>
              <a:rPr lang="en-US" sz="2400">
                <a:latin typeface="Times New Roman" panose="02020603050405020304" pitchFamily="18" charset="0"/>
                <a:cs typeface="Times New Roman" panose="02020603050405020304" pitchFamily="18" charset="0"/>
              </a:rPr>
              <a:t>Java lambda expression is consisted of three components:</a:t>
            </a: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1) Argument-list:</a:t>
            </a:r>
            <a:r>
              <a:rPr lang="en-US" sz="2400">
                <a:latin typeface="Times New Roman" panose="02020603050405020304" pitchFamily="18" charset="0"/>
                <a:cs typeface="Times New Roman" panose="02020603050405020304" pitchFamily="18" charset="0"/>
              </a:rPr>
              <a:t> It can be empty or non-empty as well.</a:t>
            </a:r>
          </a:p>
          <a:p>
            <a:pPr marL="0" indent="0" algn="just">
              <a:buNone/>
            </a:pPr>
            <a:r>
              <a:rPr lang="en-US" sz="2400" b="1">
                <a:latin typeface="Times New Roman" panose="02020603050405020304" pitchFamily="18" charset="0"/>
                <a:cs typeface="Times New Roman" panose="02020603050405020304" pitchFamily="18" charset="0"/>
              </a:rPr>
              <a:t>2) Arrow-token:</a:t>
            </a:r>
            <a:r>
              <a:rPr lang="en-US" sz="2400">
                <a:latin typeface="Times New Roman" panose="02020603050405020304" pitchFamily="18" charset="0"/>
                <a:cs typeface="Times New Roman" panose="02020603050405020304" pitchFamily="18" charset="0"/>
              </a:rPr>
              <a:t> It is used to link arguments-list and body of expression.</a:t>
            </a:r>
          </a:p>
          <a:p>
            <a:pPr marL="0" indent="0" algn="just">
              <a:buNone/>
            </a:pPr>
            <a:r>
              <a:rPr lang="en-US" sz="2400" b="1">
                <a:latin typeface="Times New Roman" panose="02020603050405020304" pitchFamily="18" charset="0"/>
                <a:cs typeface="Times New Roman" panose="02020603050405020304" pitchFamily="18" charset="0"/>
              </a:rPr>
              <a:t>3) Body:</a:t>
            </a:r>
            <a:r>
              <a:rPr lang="en-US" sz="2400">
                <a:latin typeface="Times New Roman" panose="02020603050405020304" pitchFamily="18" charset="0"/>
                <a:cs typeface="Times New Roman" panose="02020603050405020304" pitchFamily="18" charset="0"/>
              </a:rPr>
              <a:t> It contains expressions and statements for lambda expression.</a:t>
            </a:r>
          </a:p>
        </p:txBody>
      </p:sp>
    </p:spTree>
    <p:extLst>
      <p:ext uri="{BB962C8B-B14F-4D97-AF65-F5344CB8AC3E}">
        <p14:creationId xmlns:p14="http://schemas.microsoft.com/office/powerpoint/2010/main" val="4176621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CBA-0A33-940E-30B3-B259BE161461}"/>
              </a:ext>
            </a:extLst>
          </p:cNvPr>
          <p:cNvSpPr txBox="1">
            <a:spLocks/>
          </p:cNvSpPr>
          <p:nvPr/>
        </p:nvSpPr>
        <p:spPr>
          <a:xfrm>
            <a:off x="1733410" y="309696"/>
            <a:ext cx="8899094" cy="1175088"/>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b="1">
                <a:solidFill>
                  <a:schemeClr val="tx1">
                    <a:lumMod val="95000"/>
                    <a:lumOff val="5000"/>
                  </a:schemeClr>
                </a:solidFill>
                <a:latin typeface="Times New Roman" panose="02020603050405020304" pitchFamily="18" charset="0"/>
                <a:cs typeface="Times New Roman" panose="02020603050405020304" pitchFamily="18" charset="0"/>
              </a:rPr>
              <a:t>Types of L</a:t>
            </a:r>
            <a:r>
              <a:rPr lang="en-IN" sz="3600" b="1">
                <a:solidFill>
                  <a:schemeClr val="tx1">
                    <a:lumMod val="95000"/>
                    <a:lumOff val="5000"/>
                  </a:schemeClr>
                </a:solidFill>
                <a:latin typeface="Times New Roman" panose="02020603050405020304" pitchFamily="18" charset="0"/>
                <a:cs typeface="Times New Roman" panose="02020603050405020304" pitchFamily="18" charset="0"/>
              </a:rPr>
              <a:t>ambda Expression</a:t>
            </a:r>
            <a:endParaRPr lang="en-US" sz="3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2FFC6C-007F-09D0-4B58-DC5706C27C6B}"/>
              </a:ext>
            </a:extLst>
          </p:cNvPr>
          <p:cNvSpPr txBox="1"/>
          <p:nvPr/>
        </p:nvSpPr>
        <p:spPr>
          <a:xfrm>
            <a:off x="679522" y="1196751"/>
            <a:ext cx="9779068" cy="6001643"/>
          </a:xfrm>
          <a:prstGeom prst="rect">
            <a:avLst/>
          </a:prstGeom>
          <a:noFill/>
        </p:spPr>
        <p:txBody>
          <a:bodyPr wrap="square">
            <a:spAutoFit/>
          </a:bodyPr>
          <a:lstStyle/>
          <a:p>
            <a:pPr marL="285750" indent="-285750" algn="just">
              <a:buFont typeface="Wingdings" panose="05000000000000000000" pitchFamily="2" charset="2"/>
              <a:buChar char="Ø"/>
            </a:pPr>
            <a:r>
              <a:rPr lang="en-US" sz="2400">
                <a:highlight>
                  <a:srgbClr val="FFFFFF"/>
                </a:highlight>
                <a:latin typeface="Times New Roman" panose="02020603050405020304" pitchFamily="18" charset="0"/>
                <a:cs typeface="Times New Roman" panose="02020603050405020304" pitchFamily="18" charset="0"/>
              </a:rPr>
              <a:t> A body with single expression</a:t>
            </a:r>
          </a:p>
          <a:p>
            <a:pPr marL="285750" indent="-285750" algn="just">
              <a:buFont typeface="Wingdings" panose="05000000000000000000" pitchFamily="2" charset="2"/>
              <a:buChar char="Ø"/>
            </a:pPr>
            <a:r>
              <a:rPr lang="en-US" sz="2400">
                <a:highlight>
                  <a:srgbClr val="FFFFFF"/>
                </a:highlight>
                <a:latin typeface="Times New Roman" panose="02020603050405020304" pitchFamily="18" charset="0"/>
                <a:cs typeface="Times New Roman" panose="02020603050405020304" pitchFamily="18" charset="0"/>
              </a:rPr>
              <a:t>A body that consists of block of code</a:t>
            </a:r>
          </a:p>
          <a:p>
            <a:pPr algn="just"/>
            <a:endParaRPr lang="en-US" sz="2400" b="1">
              <a:highlight>
                <a:srgbClr val="FFFFFF"/>
              </a:highlight>
              <a:latin typeface="Times New Roman" panose="02020603050405020304" pitchFamily="18" charset="0"/>
              <a:cs typeface="Times New Roman" panose="02020603050405020304" pitchFamily="18" charset="0"/>
            </a:endParaRPr>
          </a:p>
          <a:p>
            <a:pPr algn="just"/>
            <a:r>
              <a:rPr lang="en-US" sz="2400" b="1">
                <a:highlight>
                  <a:srgbClr val="FFFFFF"/>
                </a:highlight>
                <a:latin typeface="Times New Roman" panose="02020603050405020304" pitchFamily="18" charset="0"/>
                <a:cs typeface="Times New Roman" panose="02020603050405020304" pitchFamily="18" charset="0"/>
              </a:rPr>
              <a:t>No parameter Syntax:</a:t>
            </a:r>
          </a:p>
          <a:p>
            <a:pPr algn="just"/>
            <a:r>
              <a:rPr lang="en-US" sz="2400">
                <a:latin typeface="Times New Roman" panose="02020603050405020304" pitchFamily="18" charset="0"/>
                <a:cs typeface="Times New Roman" panose="02020603050405020304" pitchFamily="18" charset="0"/>
              </a:rPr>
              <a:t>( ) -&gt; {  </a:t>
            </a:r>
          </a:p>
          <a:p>
            <a:pPr algn="just"/>
            <a:r>
              <a:rPr lang="en-US" sz="2400">
                <a:latin typeface="Times New Roman" panose="02020603050405020304" pitchFamily="18" charset="0"/>
                <a:cs typeface="Times New Roman" panose="02020603050405020304" pitchFamily="18" charset="0"/>
              </a:rPr>
              <a:t>//Body of no parameter lambda  </a:t>
            </a:r>
          </a:p>
          <a:p>
            <a:pPr algn="just"/>
            <a:r>
              <a:rPr lang="en-US" sz="2400">
                <a:latin typeface="Times New Roman" panose="02020603050405020304" pitchFamily="18" charset="0"/>
                <a:cs typeface="Times New Roman" panose="02020603050405020304" pitchFamily="18" charset="0"/>
              </a:rPr>
              <a:t>}  </a:t>
            </a:r>
          </a:p>
          <a:p>
            <a:pPr algn="just"/>
            <a:r>
              <a:rPr lang="en-US" sz="2400" b="1">
                <a:highlight>
                  <a:srgbClr val="FFFFFF"/>
                </a:highlight>
                <a:latin typeface="Times New Roman" panose="02020603050405020304" pitchFamily="18" charset="0"/>
                <a:cs typeface="Times New Roman" panose="02020603050405020304" pitchFamily="18" charset="0"/>
              </a:rPr>
              <a:t>One Parameter Syntax</a:t>
            </a:r>
          </a:p>
          <a:p>
            <a:pPr algn="just"/>
            <a:r>
              <a:rPr lang="en-US" sz="2400">
                <a:latin typeface="Times New Roman" panose="02020603050405020304" pitchFamily="18" charset="0"/>
                <a:cs typeface="Times New Roman" panose="02020603050405020304" pitchFamily="18" charset="0"/>
              </a:rPr>
              <a:t>(p1) -&gt; {  </a:t>
            </a:r>
          </a:p>
          <a:p>
            <a:pPr algn="just"/>
            <a:r>
              <a:rPr lang="en-US" sz="2400">
                <a:latin typeface="Times New Roman" panose="02020603050405020304" pitchFamily="18" charset="0"/>
                <a:cs typeface="Times New Roman" panose="02020603050405020304" pitchFamily="18" charset="0"/>
              </a:rPr>
              <a:t>//Body of single parameter lambda  </a:t>
            </a:r>
          </a:p>
          <a:p>
            <a:pPr algn="just"/>
            <a:r>
              <a:rPr lang="en-US" sz="2400">
                <a:latin typeface="Times New Roman" panose="02020603050405020304" pitchFamily="18" charset="0"/>
                <a:cs typeface="Times New Roman" panose="02020603050405020304" pitchFamily="18" charset="0"/>
              </a:rPr>
              <a:t>}  </a:t>
            </a:r>
          </a:p>
          <a:p>
            <a:pPr algn="just"/>
            <a:r>
              <a:rPr lang="en-US" sz="2400" b="1">
                <a:latin typeface="Times New Roman" panose="02020603050405020304" pitchFamily="18" charset="0"/>
                <a:cs typeface="Times New Roman" panose="02020603050405020304" pitchFamily="18" charset="0"/>
              </a:rPr>
              <a:t>Two Parameter Syntax</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(p1,p2) -&gt; {  </a:t>
            </a:r>
          </a:p>
          <a:p>
            <a:pPr algn="just"/>
            <a:r>
              <a:rPr lang="en-US" sz="2400">
                <a:latin typeface="Times New Roman" panose="02020603050405020304" pitchFamily="18" charset="0"/>
                <a:cs typeface="Times New Roman" panose="02020603050405020304" pitchFamily="18" charset="0"/>
              </a:rPr>
              <a:t>//Body of multiple parameter lambda  </a:t>
            </a:r>
          </a:p>
          <a:p>
            <a:pPr algn="just"/>
            <a:r>
              <a:rPr lang="en-US" sz="2400">
                <a:latin typeface="Times New Roman" panose="02020603050405020304" pitchFamily="18" charset="0"/>
                <a:cs typeface="Times New Roman" panose="02020603050405020304" pitchFamily="18" charset="0"/>
              </a:rPr>
              <a:t>}  </a:t>
            </a:r>
          </a:p>
          <a:p>
            <a:pPr algn="just"/>
            <a:endParaRPr lang="en-US" sz="2400">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16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CBA-0A33-940E-30B3-B259BE161461}"/>
              </a:ext>
            </a:extLst>
          </p:cNvPr>
          <p:cNvSpPr txBox="1">
            <a:spLocks/>
          </p:cNvSpPr>
          <p:nvPr/>
        </p:nvSpPr>
        <p:spPr>
          <a:xfrm>
            <a:off x="1733410" y="309696"/>
            <a:ext cx="8467046" cy="887056"/>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a:solidFill>
                  <a:schemeClr val="tx1">
                    <a:lumMod val="95000"/>
                    <a:lumOff val="5000"/>
                  </a:schemeClr>
                </a:solidFill>
                <a:latin typeface="Times New Roman" panose="02020603050405020304" pitchFamily="18" charset="0"/>
                <a:cs typeface="Times New Roman" panose="02020603050405020304" pitchFamily="18" charset="0"/>
              </a:rPr>
              <a:t>What is Functional Interface in Java?</a:t>
            </a:r>
            <a:endParaRPr lang="en-US" sz="3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B2FFC6C-007F-09D0-4B58-DC5706C27C6B}"/>
              </a:ext>
            </a:extLst>
          </p:cNvPr>
          <p:cNvSpPr txBox="1"/>
          <p:nvPr/>
        </p:nvSpPr>
        <p:spPr>
          <a:xfrm>
            <a:off x="679522" y="1196751"/>
            <a:ext cx="10593724" cy="3785652"/>
          </a:xfrm>
          <a:prstGeom prst="rect">
            <a:avLst/>
          </a:prstGeom>
          <a:noFill/>
        </p:spPr>
        <p:txBody>
          <a:bodyPr wrap="square">
            <a:spAutoFit/>
          </a:bodyPr>
          <a:lstStyle/>
          <a:p>
            <a:pPr marL="457200" indent="-457200" algn="just">
              <a:buFont typeface="Wingdings" panose="05000000000000000000" pitchFamily="2" charset="2"/>
              <a:buChar char="§"/>
            </a:pP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An Interface that contains exactly </a:t>
            </a: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one abstract method </a:t>
            </a: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is known as functional interface. </a:t>
            </a:r>
          </a:p>
          <a:p>
            <a:pPr marL="457200" indent="-457200" algn="just">
              <a:buFont typeface="Wingdings" panose="05000000000000000000" pitchFamily="2" charset="2"/>
              <a:buChar char="§"/>
            </a:pP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It can have any number of default and static methods but can contain </a:t>
            </a:r>
            <a:r>
              <a:rPr lang="en-US" sz="2400" b="1"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only one abstract method</a:t>
            </a: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
            </a:pPr>
            <a:r>
              <a:rPr lang="en-US" sz="2400">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rPr>
              <a:t>It is </a:t>
            </a: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known as Single Abstract Method Interfaces(SAM).</a:t>
            </a:r>
          </a:p>
          <a:p>
            <a:pPr marL="457200" indent="-457200" algn="just">
              <a:buFont typeface="Wingdings" panose="05000000000000000000" pitchFamily="2" charset="2"/>
              <a:buChar char="§"/>
            </a:pPr>
            <a:r>
              <a:rPr lang="en-US" sz="2400">
                <a:solidFill>
                  <a:schemeClr val="tx1">
                    <a:lumMod val="95000"/>
                    <a:lumOff val="5000"/>
                  </a:schemeClr>
                </a:solidFill>
                <a:highlight>
                  <a:srgbClr val="FFFFFF"/>
                </a:highlight>
                <a:latin typeface="Times New Roman" panose="02020603050405020304" pitchFamily="18" charset="0"/>
                <a:cs typeface="Times New Roman" panose="02020603050405020304" pitchFamily="18" charset="0"/>
              </a:rPr>
              <a:t>It</a:t>
            </a:r>
            <a:r>
              <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rPr>
              <a:t> helps in functional programming task.</a:t>
            </a:r>
          </a:p>
          <a:p>
            <a:pPr marL="457200" indent="-457200" algn="just">
              <a:buFont typeface="Wingdings" panose="05000000000000000000" pitchFamily="2" charset="2"/>
              <a:buChar char="§"/>
            </a:pPr>
            <a:r>
              <a:rPr lang="en-US" sz="2400">
                <a:solidFill>
                  <a:schemeClr val="tx1">
                    <a:lumMod val="95000"/>
                    <a:lumOff val="5000"/>
                  </a:schemeClr>
                </a:solidFill>
                <a:latin typeface="Times New Roman" panose="02020603050405020304" pitchFamily="18" charset="0"/>
                <a:cs typeface="Times New Roman" panose="02020603050405020304" pitchFamily="18" charset="0"/>
              </a:rPr>
              <a:t>Interface with an annotation called </a:t>
            </a:r>
            <a:r>
              <a:rPr lang="en-US" sz="2400" b="1" i="1">
                <a:solidFill>
                  <a:schemeClr val="tx1">
                    <a:lumMod val="95000"/>
                    <a:lumOff val="5000"/>
                  </a:schemeClr>
                </a:solidFill>
                <a:latin typeface="Times New Roman" panose="02020603050405020304" pitchFamily="18" charset="0"/>
                <a:cs typeface="Times New Roman" panose="02020603050405020304" pitchFamily="18" charset="0"/>
              </a:rPr>
              <a:t>@</a:t>
            </a:r>
            <a:r>
              <a:rPr lang="en-US" sz="2400" b="1" i="1" err="1">
                <a:solidFill>
                  <a:schemeClr val="tx1">
                    <a:lumMod val="95000"/>
                    <a:lumOff val="5000"/>
                  </a:schemeClr>
                </a:solidFill>
                <a:latin typeface="Times New Roman" panose="02020603050405020304" pitchFamily="18" charset="0"/>
                <a:cs typeface="Times New Roman" panose="02020603050405020304" pitchFamily="18" charset="0"/>
              </a:rPr>
              <a:t>FunctionalInterface</a:t>
            </a:r>
            <a:r>
              <a:rPr lang="en-US" sz="2400" b="1" i="1">
                <a:solidFill>
                  <a:schemeClr val="tx1">
                    <a:lumMod val="95000"/>
                    <a:lumOff val="5000"/>
                  </a:schemeClr>
                </a:solidFill>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
            </a:pPr>
            <a:r>
              <a:rPr lang="en-US" sz="2400">
                <a:solidFill>
                  <a:schemeClr val="tx1">
                    <a:lumMod val="95000"/>
                    <a:lumOff val="5000"/>
                  </a:schemeClr>
                </a:solidFill>
                <a:latin typeface="Times New Roman" panose="02020603050405020304" pitchFamily="18" charset="0"/>
                <a:cs typeface="Times New Roman" panose="02020603050405020304" pitchFamily="18" charset="0"/>
              </a:rPr>
              <a:t>We can invoke Lambda expression by using functional interface.</a:t>
            </a:r>
          </a:p>
          <a:p>
            <a:pPr marL="457200" indent="-457200" algn="just">
              <a:buFont typeface="Wingdings" panose="05000000000000000000" pitchFamily="2" charset="2"/>
              <a:buChar char="§"/>
            </a:pPr>
            <a:r>
              <a:rPr lang="en-US" sz="2400" b="1" i="1">
                <a:solidFill>
                  <a:schemeClr val="tx1">
                    <a:lumMod val="95000"/>
                    <a:lumOff val="5000"/>
                  </a:schemeClr>
                </a:solidFill>
                <a:latin typeface="Times New Roman" panose="02020603050405020304" pitchFamily="18" charset="0"/>
                <a:cs typeface="Times New Roman" panose="02020603050405020304" pitchFamily="18" charset="0"/>
              </a:rPr>
              <a:t>Runnable</a:t>
            </a:r>
            <a:r>
              <a:rPr lang="en-US" sz="240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i="1" err="1">
                <a:solidFill>
                  <a:schemeClr val="tx1">
                    <a:lumMod val="95000"/>
                    <a:lumOff val="5000"/>
                  </a:schemeClr>
                </a:solidFill>
                <a:latin typeface="Times New Roman" panose="02020603050405020304" pitchFamily="18" charset="0"/>
                <a:cs typeface="Times New Roman" panose="02020603050405020304" pitchFamily="18" charset="0"/>
              </a:rPr>
              <a:t>ActionListener</a:t>
            </a:r>
            <a:r>
              <a:rPr lang="en-US" sz="240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i="1">
                <a:solidFill>
                  <a:schemeClr val="tx1">
                    <a:lumMod val="95000"/>
                    <a:lumOff val="5000"/>
                  </a:schemeClr>
                </a:solidFill>
                <a:latin typeface="Times New Roman" panose="02020603050405020304" pitchFamily="18" charset="0"/>
                <a:cs typeface="Times New Roman" panose="02020603050405020304" pitchFamily="18" charset="0"/>
              </a:rPr>
              <a:t>Consumer&lt;T&gt;</a:t>
            </a:r>
            <a:r>
              <a:rPr lang="en-US" sz="240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i="1">
                <a:solidFill>
                  <a:schemeClr val="tx1">
                    <a:lumMod val="95000"/>
                    <a:lumOff val="5000"/>
                  </a:schemeClr>
                </a:solidFill>
                <a:latin typeface="Times New Roman" panose="02020603050405020304" pitchFamily="18" charset="0"/>
                <a:cs typeface="Times New Roman" panose="02020603050405020304" pitchFamily="18" charset="0"/>
              </a:rPr>
              <a:t>and </a:t>
            </a:r>
            <a:r>
              <a:rPr lang="en-US" sz="2400" b="1" i="1">
                <a:solidFill>
                  <a:schemeClr val="tx1">
                    <a:lumMod val="95000"/>
                    <a:lumOff val="5000"/>
                  </a:schemeClr>
                </a:solidFill>
                <a:latin typeface="Times New Roman" panose="02020603050405020304" pitchFamily="18" charset="0"/>
                <a:cs typeface="Times New Roman" panose="02020603050405020304" pitchFamily="18" charset="0"/>
              </a:rPr>
              <a:t>Comparable&lt;T&gt;</a:t>
            </a:r>
            <a:r>
              <a:rPr lang="en-US" sz="2400">
                <a:solidFill>
                  <a:schemeClr val="tx1">
                    <a:lumMod val="95000"/>
                    <a:lumOff val="5000"/>
                  </a:schemeClr>
                </a:solidFill>
                <a:latin typeface="Times New Roman" panose="02020603050405020304" pitchFamily="18" charset="0"/>
                <a:cs typeface="Times New Roman" panose="02020603050405020304" pitchFamily="18" charset="0"/>
              </a:rPr>
              <a:t> are some examples of functional interfaces.</a:t>
            </a:r>
            <a:endParaRPr lang="en-US" sz="2400" b="0" i="0">
              <a:solidFill>
                <a:schemeClr val="tx1">
                  <a:lumMod val="95000"/>
                  <a:lumOff val="5000"/>
                </a:schemeClr>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27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BCBA-0A33-940E-30B3-B259BE161461}"/>
              </a:ext>
            </a:extLst>
          </p:cNvPr>
          <p:cNvSpPr txBox="1">
            <a:spLocks/>
          </p:cNvSpPr>
          <p:nvPr/>
        </p:nvSpPr>
        <p:spPr>
          <a:xfrm>
            <a:off x="1733410" y="309696"/>
            <a:ext cx="8899094" cy="1175088"/>
          </a:xfrm>
          <a:prstGeom prst="rect">
            <a:avLst/>
          </a:prstGeom>
          <a:ln>
            <a:noFill/>
          </a:ln>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b="1">
                <a:solidFill>
                  <a:schemeClr val="tx1">
                    <a:lumMod val="95000"/>
                    <a:lumOff val="5000"/>
                  </a:schemeClr>
                </a:solidFill>
                <a:latin typeface="Times New Roman" panose="02020603050405020304" pitchFamily="18" charset="0"/>
                <a:cs typeface="Times New Roman" panose="02020603050405020304" pitchFamily="18" charset="0"/>
              </a:rPr>
              <a:t>Example of L</a:t>
            </a:r>
            <a:r>
              <a:rPr lang="en-IN" sz="3600" b="1">
                <a:solidFill>
                  <a:schemeClr val="tx1">
                    <a:lumMod val="95000"/>
                    <a:lumOff val="5000"/>
                  </a:schemeClr>
                </a:solidFill>
                <a:latin typeface="Times New Roman" panose="02020603050405020304" pitchFamily="18" charset="0"/>
                <a:cs typeface="Times New Roman" panose="02020603050405020304" pitchFamily="18" charset="0"/>
              </a:rPr>
              <a:t>ambda Expression with one parameter</a:t>
            </a:r>
            <a:endParaRPr lang="en-US" sz="3600"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1B34369-40EB-FE92-7DFB-5DC9C5874B37}"/>
              </a:ext>
            </a:extLst>
          </p:cNvPr>
          <p:cNvSpPr txBox="1"/>
          <p:nvPr/>
        </p:nvSpPr>
        <p:spPr>
          <a:xfrm>
            <a:off x="1271464" y="1446409"/>
            <a:ext cx="8784976" cy="5262979"/>
          </a:xfrm>
          <a:prstGeom prst="rect">
            <a:avLst/>
          </a:prstGeom>
          <a:noFill/>
        </p:spPr>
        <p:txBody>
          <a:bodyPr wrap="square">
            <a:spAutoFit/>
          </a:bodyPr>
          <a:lstStyle/>
          <a:p>
            <a:pPr algn="l"/>
            <a:r>
              <a:rPr lang="en-IN" sz="2400">
                <a:solidFill>
                  <a:srgbClr val="3F7F5F"/>
                </a:solidFill>
                <a:latin typeface="Times New Roman" panose="02020603050405020304" pitchFamily="18" charset="0"/>
                <a:cs typeface="Times New Roman" panose="02020603050405020304" pitchFamily="18" charset="0"/>
              </a:rPr>
              <a:t>@functional interface</a:t>
            </a:r>
          </a:p>
          <a:p>
            <a:pPr algn="l"/>
            <a:r>
              <a:rPr lang="en-IN" sz="2400" b="1">
                <a:solidFill>
                  <a:srgbClr val="7F0055"/>
                </a:solidFill>
                <a:latin typeface="Times New Roman" panose="02020603050405020304" pitchFamily="18" charset="0"/>
                <a:cs typeface="Times New Roman" panose="02020603050405020304" pitchFamily="18" charset="0"/>
              </a:rPr>
              <a:t>interface</a:t>
            </a:r>
            <a:r>
              <a:rPr lang="en-IN" sz="2400" b="1">
                <a:solidFill>
                  <a:srgbClr val="000000"/>
                </a:solidFill>
                <a:latin typeface="Times New Roman" panose="02020603050405020304" pitchFamily="18" charset="0"/>
                <a:cs typeface="Times New Roman" panose="02020603050405020304" pitchFamily="18" charset="0"/>
              </a:rPr>
              <a:t> NumericTest{</a:t>
            </a:r>
          </a:p>
          <a:p>
            <a:pPr algn="l"/>
            <a:r>
              <a:rPr lang="en-IN" sz="2400">
                <a:solidFill>
                  <a:srgbClr val="7F0055"/>
                </a:solidFill>
                <a:latin typeface="Times New Roman" panose="02020603050405020304" pitchFamily="18" charset="0"/>
                <a:cs typeface="Times New Roman" panose="02020603050405020304" pitchFamily="18" charset="0"/>
              </a:rPr>
              <a:t>boolean</a:t>
            </a:r>
            <a:r>
              <a:rPr lang="en-IN" sz="2400">
                <a:solidFill>
                  <a:srgbClr val="000000"/>
                </a:solidFill>
                <a:latin typeface="Times New Roman" panose="02020603050405020304" pitchFamily="18" charset="0"/>
                <a:cs typeface="Times New Roman" panose="02020603050405020304" pitchFamily="18" charset="0"/>
              </a:rPr>
              <a:t> test(</a:t>
            </a:r>
            <a:r>
              <a:rPr lang="en-IN" sz="2400">
                <a:solidFill>
                  <a:srgbClr val="7F0055"/>
                </a:solidFill>
                <a:latin typeface="Times New Roman" panose="02020603050405020304" pitchFamily="18" charset="0"/>
                <a:cs typeface="Times New Roman" panose="02020603050405020304" pitchFamily="18" charset="0"/>
              </a:rPr>
              <a:t>int</a:t>
            </a:r>
            <a:r>
              <a:rPr lang="en-IN" sz="2400">
                <a:solidFill>
                  <a:srgbClr val="000000"/>
                </a:solidFill>
                <a:latin typeface="Times New Roman" panose="02020603050405020304" pitchFamily="18" charset="0"/>
                <a:cs typeface="Times New Roman" panose="02020603050405020304" pitchFamily="18" charset="0"/>
              </a:rPr>
              <a:t> </a:t>
            </a:r>
            <a:r>
              <a:rPr lang="en-IN" sz="2400">
                <a:solidFill>
                  <a:srgbClr val="6A3E3E"/>
                </a:solidFill>
                <a:latin typeface="Times New Roman" panose="02020603050405020304" pitchFamily="18" charset="0"/>
                <a:cs typeface="Times New Roman" panose="02020603050405020304" pitchFamily="18" charset="0"/>
              </a:rPr>
              <a:t>n</a:t>
            </a:r>
            <a:r>
              <a:rPr lang="en-IN" sz="2400">
                <a:solidFill>
                  <a:srgbClr val="000000"/>
                </a:solidFill>
                <a:latin typeface="Times New Roman" panose="02020603050405020304" pitchFamily="18" charset="0"/>
                <a:cs typeface="Times New Roman" panose="02020603050405020304" pitchFamily="18" charset="0"/>
              </a:rPr>
              <a:t>);</a:t>
            </a:r>
          </a:p>
          <a:p>
            <a:pPr algn="l"/>
            <a:r>
              <a:rPr lang="en-IN" sz="2400">
                <a:solidFill>
                  <a:srgbClr val="000000"/>
                </a:solidFill>
                <a:latin typeface="Times New Roman" panose="02020603050405020304" pitchFamily="18" charset="0"/>
                <a:cs typeface="Times New Roman" panose="02020603050405020304" pitchFamily="18" charset="0"/>
              </a:rPr>
              <a:t>}</a:t>
            </a:r>
          </a:p>
          <a:p>
            <a:pPr algn="l"/>
            <a:endParaRPr lang="en-IN" sz="2400">
              <a:latin typeface="Times New Roman" panose="02020603050405020304" pitchFamily="18" charset="0"/>
              <a:cs typeface="Times New Roman" panose="02020603050405020304" pitchFamily="18" charset="0"/>
            </a:endParaRPr>
          </a:p>
          <a:p>
            <a:pPr algn="l"/>
            <a:r>
              <a:rPr lang="en-IN" sz="2400" b="1">
                <a:solidFill>
                  <a:srgbClr val="7F0055"/>
                </a:solidFill>
                <a:latin typeface="Times New Roman" panose="02020603050405020304" pitchFamily="18" charset="0"/>
                <a:cs typeface="Times New Roman" panose="02020603050405020304" pitchFamily="18" charset="0"/>
              </a:rPr>
              <a:t>public</a:t>
            </a:r>
            <a:r>
              <a:rPr lang="en-IN" sz="2400" b="1">
                <a:solidFill>
                  <a:srgbClr val="000000"/>
                </a:solidFill>
                <a:latin typeface="Times New Roman" panose="02020603050405020304" pitchFamily="18" charset="0"/>
                <a:cs typeface="Times New Roman" panose="02020603050405020304" pitchFamily="18" charset="0"/>
              </a:rPr>
              <a:t> </a:t>
            </a:r>
            <a:r>
              <a:rPr lang="en-IN" sz="2400" b="1">
                <a:solidFill>
                  <a:srgbClr val="7F0055"/>
                </a:solidFill>
                <a:latin typeface="Times New Roman" panose="02020603050405020304" pitchFamily="18" charset="0"/>
                <a:cs typeface="Times New Roman" panose="02020603050405020304" pitchFamily="18" charset="0"/>
              </a:rPr>
              <a:t>class</a:t>
            </a:r>
            <a:r>
              <a:rPr lang="en-IN" sz="2400" b="1">
                <a:solidFill>
                  <a:srgbClr val="000000"/>
                </a:solidFill>
                <a:latin typeface="Times New Roman" panose="02020603050405020304" pitchFamily="18" charset="0"/>
                <a:cs typeface="Times New Roman" panose="02020603050405020304" pitchFamily="18" charset="0"/>
              </a:rPr>
              <a:t> LambdaDemo1 {</a:t>
            </a:r>
          </a:p>
          <a:p>
            <a:pPr algn="l"/>
            <a:r>
              <a:rPr lang="en-US" sz="2400">
                <a:solidFill>
                  <a:srgbClr val="000000"/>
                </a:solidFill>
                <a:latin typeface="Times New Roman" panose="02020603050405020304" pitchFamily="18" charset="0"/>
                <a:cs typeface="Times New Roman" panose="02020603050405020304" pitchFamily="18" charset="0"/>
              </a:rPr>
              <a:t>   </a:t>
            </a:r>
            <a:r>
              <a:rPr lang="en-US" sz="2400" b="1">
                <a:solidFill>
                  <a:srgbClr val="7F0055"/>
                </a:solidFill>
                <a:latin typeface="Times New Roman" panose="02020603050405020304" pitchFamily="18" charset="0"/>
                <a:cs typeface="Times New Roman" panose="02020603050405020304" pitchFamily="18" charset="0"/>
              </a:rPr>
              <a:t>public</a:t>
            </a:r>
            <a:r>
              <a:rPr lang="en-US" sz="2400" b="1">
                <a:solidFill>
                  <a:srgbClr val="000000"/>
                </a:solidFill>
                <a:latin typeface="Times New Roman" panose="02020603050405020304" pitchFamily="18" charset="0"/>
                <a:cs typeface="Times New Roman" panose="02020603050405020304" pitchFamily="18" charset="0"/>
              </a:rPr>
              <a:t> </a:t>
            </a:r>
            <a:r>
              <a:rPr lang="en-US" sz="2400" b="1">
                <a:solidFill>
                  <a:srgbClr val="7F0055"/>
                </a:solidFill>
                <a:latin typeface="Times New Roman" panose="02020603050405020304" pitchFamily="18" charset="0"/>
                <a:cs typeface="Times New Roman" panose="02020603050405020304" pitchFamily="18" charset="0"/>
              </a:rPr>
              <a:t>static</a:t>
            </a:r>
            <a:r>
              <a:rPr lang="en-US" sz="2400" b="1">
                <a:solidFill>
                  <a:srgbClr val="000000"/>
                </a:solidFill>
                <a:latin typeface="Times New Roman" panose="02020603050405020304" pitchFamily="18" charset="0"/>
                <a:cs typeface="Times New Roman" panose="02020603050405020304" pitchFamily="18" charset="0"/>
              </a:rPr>
              <a:t> </a:t>
            </a:r>
            <a:r>
              <a:rPr lang="en-US" sz="2400" b="1">
                <a:solidFill>
                  <a:srgbClr val="7F0055"/>
                </a:solidFill>
                <a:latin typeface="Times New Roman" panose="02020603050405020304" pitchFamily="18" charset="0"/>
                <a:cs typeface="Times New Roman" panose="02020603050405020304" pitchFamily="18" charset="0"/>
              </a:rPr>
              <a:t>void</a:t>
            </a:r>
            <a:r>
              <a:rPr lang="en-US" sz="2400" b="1">
                <a:solidFill>
                  <a:srgbClr val="000000"/>
                </a:solidFill>
                <a:latin typeface="Times New Roman" panose="02020603050405020304" pitchFamily="18" charset="0"/>
                <a:cs typeface="Times New Roman" panose="02020603050405020304" pitchFamily="18" charset="0"/>
              </a:rPr>
              <a:t> main(String </a:t>
            </a:r>
            <a:r>
              <a:rPr lang="en-US" sz="2400" b="1" err="1">
                <a:solidFill>
                  <a:srgbClr val="6A3E3E"/>
                </a:solidFill>
                <a:latin typeface="Times New Roman" panose="02020603050405020304" pitchFamily="18" charset="0"/>
                <a:cs typeface="Times New Roman" panose="02020603050405020304" pitchFamily="18" charset="0"/>
              </a:rPr>
              <a:t>args</a:t>
            </a:r>
            <a:r>
              <a:rPr lang="en-US" sz="2400" b="1">
                <a:solidFill>
                  <a:srgbClr val="000000"/>
                </a:solidFill>
                <a:latin typeface="Times New Roman" panose="02020603050405020304" pitchFamily="18" charset="0"/>
                <a:cs typeface="Times New Roman" panose="02020603050405020304" pitchFamily="18" charset="0"/>
              </a:rPr>
              <a:t>[]) {</a:t>
            </a:r>
          </a:p>
          <a:p>
            <a:pPr algn="l"/>
            <a:endParaRPr lang="en-US" sz="2400" b="1">
              <a:solidFill>
                <a:srgbClr val="000000"/>
              </a:solidFill>
              <a:latin typeface="Times New Roman" panose="02020603050405020304" pitchFamily="18" charset="0"/>
              <a:cs typeface="Times New Roman" panose="02020603050405020304" pitchFamily="18" charset="0"/>
            </a:endParaRPr>
          </a:p>
          <a:p>
            <a:pPr algn="l"/>
            <a:r>
              <a:rPr lang="en-IN" sz="2400">
                <a:solidFill>
                  <a:srgbClr val="000000"/>
                </a:solidFill>
                <a:latin typeface="Times New Roman" panose="02020603050405020304" pitchFamily="18" charset="0"/>
                <a:cs typeface="Times New Roman" panose="02020603050405020304" pitchFamily="18" charset="0"/>
              </a:rPr>
              <a:t>   NumericTest </a:t>
            </a:r>
            <a:r>
              <a:rPr lang="en-IN" sz="2400">
                <a:solidFill>
                  <a:srgbClr val="6A3E3E"/>
                </a:solidFill>
                <a:latin typeface="Times New Roman" panose="02020603050405020304" pitchFamily="18" charset="0"/>
                <a:cs typeface="Times New Roman" panose="02020603050405020304" pitchFamily="18" charset="0"/>
              </a:rPr>
              <a:t>isEven</a:t>
            </a:r>
            <a:r>
              <a:rPr lang="en-IN" sz="2400">
                <a:solidFill>
                  <a:srgbClr val="000000"/>
                </a:solidFill>
                <a:latin typeface="Times New Roman" panose="02020603050405020304" pitchFamily="18" charset="0"/>
                <a:cs typeface="Times New Roman" panose="02020603050405020304" pitchFamily="18" charset="0"/>
              </a:rPr>
              <a:t>= (</a:t>
            </a:r>
            <a:r>
              <a:rPr lang="en-IN" sz="2400">
                <a:solidFill>
                  <a:srgbClr val="6A3E3E"/>
                </a:solidFill>
                <a:latin typeface="Times New Roman" panose="02020603050405020304" pitchFamily="18" charset="0"/>
                <a:cs typeface="Times New Roman" panose="02020603050405020304" pitchFamily="18" charset="0"/>
              </a:rPr>
              <a:t>n</a:t>
            </a:r>
            <a:r>
              <a:rPr lang="en-IN" sz="2400">
                <a:solidFill>
                  <a:srgbClr val="000000"/>
                </a:solidFill>
                <a:latin typeface="Times New Roman" panose="02020603050405020304" pitchFamily="18" charset="0"/>
                <a:cs typeface="Times New Roman" panose="02020603050405020304" pitchFamily="18" charset="0"/>
              </a:rPr>
              <a:t>) -&gt; (</a:t>
            </a:r>
            <a:r>
              <a:rPr lang="en-IN" sz="2400">
                <a:solidFill>
                  <a:srgbClr val="6A3E3E"/>
                </a:solidFill>
                <a:latin typeface="Times New Roman" panose="02020603050405020304" pitchFamily="18" charset="0"/>
                <a:cs typeface="Times New Roman" panose="02020603050405020304" pitchFamily="18" charset="0"/>
              </a:rPr>
              <a:t>n</a:t>
            </a:r>
            <a:r>
              <a:rPr lang="en-IN" sz="2400">
                <a:solidFill>
                  <a:srgbClr val="000000"/>
                </a:solidFill>
                <a:latin typeface="Times New Roman" panose="02020603050405020304" pitchFamily="18" charset="0"/>
                <a:cs typeface="Times New Roman" panose="02020603050405020304" pitchFamily="18" charset="0"/>
              </a:rPr>
              <a:t>%2)==0;</a:t>
            </a:r>
          </a:p>
          <a:p>
            <a:pPr algn="l"/>
            <a:endParaRPr lang="en-IN" sz="2400">
              <a:solidFill>
                <a:srgbClr val="000000"/>
              </a:solidFill>
              <a:latin typeface="Times New Roman" panose="02020603050405020304" pitchFamily="18" charset="0"/>
              <a:cs typeface="Times New Roman" panose="02020603050405020304" pitchFamily="18" charset="0"/>
            </a:endParaRPr>
          </a:p>
          <a:p>
            <a:pPr algn="l"/>
            <a:r>
              <a:rPr lang="en-US" sz="2400">
                <a:solidFill>
                  <a:srgbClr val="000000"/>
                </a:solidFill>
                <a:latin typeface="Times New Roman" panose="02020603050405020304" pitchFamily="18" charset="0"/>
                <a:cs typeface="Times New Roman" panose="02020603050405020304" pitchFamily="18" charset="0"/>
              </a:rPr>
              <a:t>   </a:t>
            </a:r>
            <a:r>
              <a:rPr lang="en-US" sz="2400">
                <a:solidFill>
                  <a:srgbClr val="7F0055"/>
                </a:solidFill>
                <a:latin typeface="Times New Roman" panose="02020603050405020304" pitchFamily="18" charset="0"/>
                <a:cs typeface="Times New Roman" panose="02020603050405020304" pitchFamily="18" charset="0"/>
              </a:rPr>
              <a:t>if</a:t>
            </a:r>
            <a:r>
              <a:rPr lang="en-US" sz="2400">
                <a:solidFill>
                  <a:srgbClr val="000000"/>
                </a:solidFill>
                <a:latin typeface="Times New Roman" panose="02020603050405020304" pitchFamily="18" charset="0"/>
                <a:cs typeface="Times New Roman" panose="02020603050405020304" pitchFamily="18" charset="0"/>
              </a:rPr>
              <a:t>(</a:t>
            </a:r>
            <a:r>
              <a:rPr lang="en-US" sz="2400">
                <a:solidFill>
                  <a:srgbClr val="6A3E3E"/>
                </a:solidFill>
                <a:latin typeface="Times New Roman" panose="02020603050405020304" pitchFamily="18" charset="0"/>
                <a:cs typeface="Times New Roman" panose="02020603050405020304" pitchFamily="18" charset="0"/>
              </a:rPr>
              <a:t>isEven</a:t>
            </a:r>
            <a:r>
              <a:rPr lang="en-US" sz="2400">
                <a:solidFill>
                  <a:srgbClr val="000000"/>
                </a:solidFill>
                <a:latin typeface="Times New Roman" panose="02020603050405020304" pitchFamily="18" charset="0"/>
                <a:cs typeface="Times New Roman" panose="02020603050405020304" pitchFamily="18" charset="0"/>
              </a:rPr>
              <a:t>.test(10)) System.</a:t>
            </a:r>
            <a:r>
              <a:rPr lang="en-US" sz="2400" i="1">
                <a:solidFill>
                  <a:srgbClr val="0000C0"/>
                </a:solidFill>
                <a:latin typeface="Times New Roman" panose="02020603050405020304" pitchFamily="18" charset="0"/>
                <a:cs typeface="Times New Roman" panose="02020603050405020304" pitchFamily="18" charset="0"/>
              </a:rPr>
              <a:t>out</a:t>
            </a:r>
            <a:r>
              <a:rPr lang="en-US" sz="2400" i="1">
                <a:solidFill>
                  <a:srgbClr val="000000"/>
                </a:solidFill>
                <a:latin typeface="Times New Roman" panose="02020603050405020304" pitchFamily="18" charset="0"/>
                <a:cs typeface="Times New Roman" panose="02020603050405020304" pitchFamily="18" charset="0"/>
              </a:rPr>
              <a:t>.println(</a:t>
            </a:r>
            <a:r>
              <a:rPr lang="en-US" sz="2400" i="1">
                <a:solidFill>
                  <a:srgbClr val="2A00FF"/>
                </a:solidFill>
                <a:latin typeface="Times New Roman" panose="02020603050405020304" pitchFamily="18" charset="0"/>
                <a:cs typeface="Times New Roman" panose="02020603050405020304" pitchFamily="18" charset="0"/>
              </a:rPr>
              <a:t>"10 is even"</a:t>
            </a:r>
            <a:r>
              <a:rPr lang="en-US" sz="2400" i="1">
                <a:solidFill>
                  <a:srgbClr val="000000"/>
                </a:solidFill>
                <a:latin typeface="Times New Roman" panose="02020603050405020304" pitchFamily="18" charset="0"/>
                <a:cs typeface="Times New Roman" panose="02020603050405020304" pitchFamily="18" charset="0"/>
              </a:rPr>
              <a:t>);</a:t>
            </a:r>
          </a:p>
          <a:p>
            <a:pPr algn="l"/>
            <a:r>
              <a:rPr lang="en-US" sz="2400">
                <a:solidFill>
                  <a:srgbClr val="000000"/>
                </a:solidFill>
                <a:latin typeface="Times New Roman" panose="02020603050405020304" pitchFamily="18" charset="0"/>
                <a:cs typeface="Times New Roman" panose="02020603050405020304" pitchFamily="18" charset="0"/>
              </a:rPr>
              <a:t>   </a:t>
            </a:r>
            <a:r>
              <a:rPr lang="en-US" sz="2400">
                <a:solidFill>
                  <a:srgbClr val="7F0055"/>
                </a:solidFill>
                <a:latin typeface="Times New Roman" panose="02020603050405020304" pitchFamily="18" charset="0"/>
                <a:cs typeface="Times New Roman" panose="02020603050405020304" pitchFamily="18" charset="0"/>
              </a:rPr>
              <a:t>if</a:t>
            </a:r>
            <a:r>
              <a:rPr lang="en-US" sz="2400">
                <a:solidFill>
                  <a:srgbClr val="000000"/>
                </a:solidFill>
                <a:latin typeface="Times New Roman" panose="02020603050405020304" pitchFamily="18" charset="0"/>
                <a:cs typeface="Times New Roman" panose="02020603050405020304" pitchFamily="18" charset="0"/>
              </a:rPr>
              <a:t>(!</a:t>
            </a:r>
            <a:r>
              <a:rPr lang="en-US" sz="2400">
                <a:solidFill>
                  <a:srgbClr val="6A3E3E"/>
                </a:solidFill>
                <a:latin typeface="Times New Roman" panose="02020603050405020304" pitchFamily="18" charset="0"/>
                <a:cs typeface="Times New Roman" panose="02020603050405020304" pitchFamily="18" charset="0"/>
              </a:rPr>
              <a:t>isEven</a:t>
            </a:r>
            <a:r>
              <a:rPr lang="en-US" sz="2400">
                <a:solidFill>
                  <a:srgbClr val="000000"/>
                </a:solidFill>
                <a:latin typeface="Times New Roman" panose="02020603050405020304" pitchFamily="18" charset="0"/>
                <a:cs typeface="Times New Roman" panose="02020603050405020304" pitchFamily="18" charset="0"/>
              </a:rPr>
              <a:t>.test(9)) System.</a:t>
            </a:r>
            <a:r>
              <a:rPr lang="en-US" sz="2400" i="1">
                <a:solidFill>
                  <a:srgbClr val="0000C0"/>
                </a:solidFill>
                <a:latin typeface="Times New Roman" panose="02020603050405020304" pitchFamily="18" charset="0"/>
                <a:cs typeface="Times New Roman" panose="02020603050405020304" pitchFamily="18" charset="0"/>
              </a:rPr>
              <a:t>out</a:t>
            </a:r>
            <a:r>
              <a:rPr lang="en-US" sz="2400" i="1">
                <a:solidFill>
                  <a:srgbClr val="000000"/>
                </a:solidFill>
                <a:latin typeface="Times New Roman" panose="02020603050405020304" pitchFamily="18" charset="0"/>
                <a:cs typeface="Times New Roman" panose="02020603050405020304" pitchFamily="18" charset="0"/>
              </a:rPr>
              <a:t>.println(</a:t>
            </a:r>
            <a:r>
              <a:rPr lang="en-US" sz="2400" i="1">
                <a:solidFill>
                  <a:srgbClr val="2A00FF"/>
                </a:solidFill>
                <a:latin typeface="Times New Roman" panose="02020603050405020304" pitchFamily="18" charset="0"/>
                <a:cs typeface="Times New Roman" panose="02020603050405020304" pitchFamily="18" charset="0"/>
              </a:rPr>
              <a:t>"9 is not even"</a:t>
            </a:r>
            <a:r>
              <a:rPr lang="en-US" sz="2400" i="1">
                <a:solidFill>
                  <a:srgbClr val="000000"/>
                </a:solidFill>
                <a:latin typeface="Times New Roman" panose="02020603050405020304" pitchFamily="18" charset="0"/>
                <a:cs typeface="Times New Roman" panose="02020603050405020304" pitchFamily="18" charset="0"/>
              </a:rPr>
              <a:t>);</a:t>
            </a:r>
          </a:p>
          <a:p>
            <a:pPr algn="l"/>
            <a:r>
              <a:rPr lang="en-IN" sz="2400">
                <a:solidFill>
                  <a:srgbClr val="000000"/>
                </a:solidFill>
                <a:latin typeface="Times New Roman" panose="02020603050405020304" pitchFamily="18" charset="0"/>
                <a:cs typeface="Times New Roman" panose="02020603050405020304" pitchFamily="18" charset="0"/>
              </a:rPr>
              <a:t>   }</a:t>
            </a:r>
          </a:p>
          <a:p>
            <a:pPr algn="l"/>
            <a:r>
              <a:rPr lang="en-IN" sz="2400">
                <a:solidFill>
                  <a:srgbClr val="000000"/>
                </a:solidFill>
                <a:latin typeface="Times New Roman" panose="02020603050405020304" pitchFamily="18" charset="0"/>
                <a:cs typeface="Times New Roman" panose="02020603050405020304" pitchFamily="18" charset="0"/>
              </a:rPr>
              <a:t>}</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09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B4CE8EB564A841BA357E6C15DAA0C2" ma:contentTypeVersion="3" ma:contentTypeDescription="Create a new document." ma:contentTypeScope="" ma:versionID="6048e88045628d24100c7ee545c2cdfd">
  <xsd:schema xmlns:xsd="http://www.w3.org/2001/XMLSchema" xmlns:xs="http://www.w3.org/2001/XMLSchema" xmlns:p="http://schemas.microsoft.com/office/2006/metadata/properties" xmlns:ns2="1428d2df-6ee0-48fc-9be3-c833be7001a1" targetNamespace="http://schemas.microsoft.com/office/2006/metadata/properties" ma:root="true" ma:fieldsID="aebfeda2b3e264f86f2e76b6a2fbe21f" ns2:_="">
    <xsd:import namespace="1428d2df-6ee0-48fc-9be3-c833be7001a1"/>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28d2df-6ee0-48fc-9be3-c833be7001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D70174-16E9-453B-9019-73220C23F223}">
  <ds:schemaRefs>
    <ds:schemaRef ds:uri="http://schemas.microsoft.com/sharepoint/v3/contenttype/forms"/>
  </ds:schemaRefs>
</ds:datastoreItem>
</file>

<file path=customXml/itemProps2.xml><?xml version="1.0" encoding="utf-8"?>
<ds:datastoreItem xmlns:ds="http://schemas.openxmlformats.org/officeDocument/2006/customXml" ds:itemID="{9FBC1960-F310-477C-BB80-A55614DEB63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960A94E-C3DE-485A-973D-E5E38BAF9AD9}">
  <ds:schemaRefs>
    <ds:schemaRef ds:uri="1428d2df-6ee0-48fc-9be3-c833be7001a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46</Slides>
  <Notes>0</Notes>
  <HiddenSlides>1</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Unit-3</vt:lpstr>
      <vt:lpstr>Java 8 Features</vt:lpstr>
      <vt:lpstr>Advantages of Java8 new features</vt:lpstr>
      <vt:lpstr>PowerPoint Presentation</vt:lpstr>
      <vt:lpstr>PowerPoint Presentation</vt:lpstr>
      <vt:lpstr>Java Lambda Expression Syntax </vt:lpstr>
      <vt:lpstr>PowerPoint Presentation</vt:lpstr>
      <vt:lpstr>PowerPoint Presentation</vt:lpstr>
      <vt:lpstr>PowerPoint Presentation</vt:lpstr>
      <vt:lpstr>PowerPoint Presentation</vt:lpstr>
      <vt:lpstr>Advantage of Annotation (@)</vt:lpstr>
      <vt:lpstr>Default Methods</vt:lpstr>
      <vt:lpstr>Default Methods: Example Java program</vt:lpstr>
      <vt:lpstr>Static Method in Interface</vt:lpstr>
      <vt:lpstr>Java Predefined-Functional Interfaces </vt:lpstr>
      <vt:lpstr>Method References</vt:lpstr>
      <vt:lpstr>Reference to a Static Method</vt:lpstr>
      <vt:lpstr>Reference to an instance method</vt:lpstr>
      <vt:lpstr>Reference to a constructor</vt:lpstr>
      <vt:lpstr>Stream API</vt:lpstr>
      <vt:lpstr>How to Create Java Stream? </vt:lpstr>
      <vt:lpstr>Stream API Features</vt:lpstr>
      <vt:lpstr>Stream API</vt:lpstr>
      <vt:lpstr>Stream Operations</vt:lpstr>
      <vt:lpstr>Few Intermediate Operations</vt:lpstr>
      <vt:lpstr>Few Terminal Operations</vt:lpstr>
      <vt:lpstr>Stream Interface</vt:lpstr>
      <vt:lpstr>Stream Interface</vt:lpstr>
      <vt:lpstr>Stream Interface</vt:lpstr>
      <vt:lpstr>Stream Interface</vt:lpstr>
      <vt:lpstr>Example Java program to show intermediate operations</vt:lpstr>
      <vt:lpstr>Reduction operations</vt:lpstr>
      <vt:lpstr>Base64 Encode and Decode</vt:lpstr>
      <vt:lpstr>Java 8 Basic Base64 </vt:lpstr>
      <vt:lpstr>Java 8 Base64 Encoding Without Padding</vt:lpstr>
      <vt:lpstr>Java 8 URL Encoding and decoding</vt:lpstr>
      <vt:lpstr>ForEach Method</vt:lpstr>
      <vt:lpstr>ForEach Method Example</vt:lpstr>
      <vt:lpstr>Try-with-resources</vt:lpstr>
      <vt:lpstr>Try-with-resources</vt:lpstr>
      <vt:lpstr>try-with-resources With Multiple Resources</vt:lpstr>
      <vt:lpstr>Type Annotations</vt:lpstr>
      <vt:lpstr>Repeating Annotations</vt:lpstr>
      <vt:lpstr>Declare a repeatable annotation type</vt:lpstr>
      <vt:lpstr>Declare the containing annotation type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Sandhya Avasthi</dc:creator>
  <cp:revision>5</cp:revision>
  <dcterms:created xsi:type="dcterms:W3CDTF">2024-03-19T13:51:00Z</dcterms:created>
  <dcterms:modified xsi:type="dcterms:W3CDTF">2025-06-05T07:03:37Z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0x01010084B4CE8EB564A841BA357E6C15DAA0C2</vt:lpwstr>
  </property>
</Properties>
</file>