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9" r:id="rId5"/>
    <p:sldId id="281" r:id="rId6"/>
    <p:sldId id="280" r:id="rId7"/>
    <p:sldId id="288" r:id="rId8"/>
    <p:sldId id="289" r:id="rId9"/>
    <p:sldId id="290" r:id="rId10"/>
    <p:sldId id="291" r:id="rId11"/>
    <p:sldId id="292" r:id="rId12"/>
    <p:sldId id="268" r:id="rId13"/>
    <p:sldId id="261" r:id="rId14"/>
    <p:sldId id="287" r:id="rId15"/>
    <p:sldId id="262" r:id="rId16"/>
    <p:sldId id="269" r:id="rId17"/>
    <p:sldId id="270" r:id="rId18"/>
    <p:sldId id="271" r:id="rId19"/>
    <p:sldId id="274" r:id="rId20"/>
    <p:sldId id="275" r:id="rId21"/>
    <p:sldId id="263" r:id="rId22"/>
    <p:sldId id="273" r:id="rId23"/>
    <p:sldId id="264" r:id="rId24"/>
    <p:sldId id="276" r:id="rId25"/>
    <p:sldId id="297" r:id="rId26"/>
    <p:sldId id="265" r:id="rId27"/>
    <p:sldId id="277" r:id="rId28"/>
    <p:sldId id="278" r:id="rId29"/>
    <p:sldId id="266" r:id="rId30"/>
    <p:sldId id="282" r:id="rId31"/>
    <p:sldId id="283" r:id="rId32"/>
    <p:sldId id="294" r:id="rId33"/>
    <p:sldId id="293" r:id="rId34"/>
    <p:sldId id="295" r:id="rId35"/>
    <p:sldId id="267" r:id="rId36"/>
    <p:sldId id="285"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863FF-DE5A-946B-49E5-BC0A36447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1FE1510-F292-855B-9E62-C24D35349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ACE5834-6D28-D2D8-D679-D1DE39CF56E1}"/>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C7BADC88-5FF8-98D4-DD3C-F8195F526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4508585-6353-DDDB-E425-63C7F3898835}"/>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3351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959E5-98CA-CD20-5198-36199280BF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200BFEA-8083-F915-B34B-F3CD6EED2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8437C88-A653-FB3A-5D6E-753BF8C81DAE}"/>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4E0627D3-88DF-BCDE-29A7-FA7F742E0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18F9C87-AC68-AD25-3BA8-BD3FEEB5A7B2}"/>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5158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114F08A-972C-936A-95AB-541A9C889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1A56BA8-BF35-9267-222B-EE3FC33D7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B46B737-DB18-3339-7D65-28E89FADC21E}"/>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54646146-2956-45B5-C826-6F84246CE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55D09C2-9A71-34F9-02CB-77BD29B82B06}"/>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93591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50826D-A30A-7568-9C1B-BD06D7CA09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260221B-19AD-3C49-790B-713ED3256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8908E7-B589-1CB1-3B28-0BB7CAAD6AB9}"/>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9B881125-3214-EF7C-8C00-CC887443B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430A44D-6456-87F2-C856-D94AB2498972}"/>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94867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D43D4-C0AB-2E09-89EC-EBB67C4A8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3B36D7C-4B3D-71C8-4A28-879087318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576AC9C-FC2E-4CE4-C7BC-8BF4EDE32A3A}"/>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29CF547F-8585-95B1-7D38-BFF983E7C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117932F-C0A7-E2E8-8011-6658A75DA58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388758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17781A-860D-5523-E68D-45FA9313AA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53C161B-E802-E569-1C6E-E2F30DA6E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2AFE9F3-35FB-E3EE-D472-DE643A459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6ED93A5-7BE0-1103-5D6D-6F4497E4835B}"/>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6" name="Footer Placeholder 5">
            <a:extLst>
              <a:ext uri="{FF2B5EF4-FFF2-40B4-BE49-F238E27FC236}">
                <a16:creationId xmlns="" xmlns:a16="http://schemas.microsoft.com/office/drawing/2014/main" id="{C8E33A7D-AED1-C693-6909-5CCE6F3739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0F3655F-E703-E570-C9CA-5F71A8344AF0}"/>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62295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781F2-5A55-DE3B-CEE7-7A2FF73F62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77F6232-6B5B-2D8A-95E0-0AAFD4D11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F4F1AB3-86C7-7967-7D36-AB95BE6C8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7E59E8D-08D1-2A59-60B1-FE11E60A4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4A3FAB8-DB9E-0016-7D99-4763018B5A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27DBAEF-9D25-CF1C-ACA9-5E9DEC249140}"/>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8" name="Footer Placeholder 7">
            <a:extLst>
              <a:ext uri="{FF2B5EF4-FFF2-40B4-BE49-F238E27FC236}">
                <a16:creationId xmlns="" xmlns:a16="http://schemas.microsoft.com/office/drawing/2014/main" id="{353878E7-BCB3-A803-F5DC-E971A12C13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B108A70-878F-E6F1-6858-D8F4219184E1}"/>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67742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604A65-EC48-CEDA-D272-5DAEECF322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B7EA78E-33C5-F39A-7861-9FE7887AC054}"/>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4" name="Footer Placeholder 3">
            <a:extLst>
              <a:ext uri="{FF2B5EF4-FFF2-40B4-BE49-F238E27FC236}">
                <a16:creationId xmlns="" xmlns:a16="http://schemas.microsoft.com/office/drawing/2014/main" id="{378B81F5-0F08-3833-99DB-67DCA8AFD5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95B99AE-61EC-2EA8-8702-A3FA78ED646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394560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4F4971F-C659-AF83-D38C-22D7C5632064}"/>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3" name="Footer Placeholder 2">
            <a:extLst>
              <a:ext uri="{FF2B5EF4-FFF2-40B4-BE49-F238E27FC236}">
                <a16:creationId xmlns="" xmlns:a16="http://schemas.microsoft.com/office/drawing/2014/main" id="{B598CC92-D9E6-B177-4E70-7C3BB5E8F2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0760C5C-C900-3277-A4FD-FABDAB85B5A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7957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D2F0A0-4E48-DD3E-5E3F-F5B6B3157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29006FC-D049-675A-2744-21D44D5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CF460D5-A505-0317-2BDE-7974072BC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9B09D3-A087-8166-D9E2-2F9C5DCEDE3F}"/>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6" name="Footer Placeholder 5">
            <a:extLst>
              <a:ext uri="{FF2B5EF4-FFF2-40B4-BE49-F238E27FC236}">
                <a16:creationId xmlns="" xmlns:a16="http://schemas.microsoft.com/office/drawing/2014/main" id="{F394256A-58BB-92EA-1CAC-CBE501AB7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4C39A34-7AAB-749B-DCB5-753AFE0E7A76}"/>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01381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1CA9E4-4A5B-6923-C407-EF2867ADA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ED4D868-0D25-63A6-C943-9BF909F19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9BBEC81-241B-62D6-72B8-18393278D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108EAF4-3485-A30F-650D-A7423BD637BA}"/>
              </a:ext>
            </a:extLst>
          </p:cNvPr>
          <p:cNvSpPr>
            <a:spLocks noGrp="1"/>
          </p:cNvSpPr>
          <p:nvPr>
            <p:ph type="dt" sz="half" idx="10"/>
          </p:nvPr>
        </p:nvSpPr>
        <p:spPr/>
        <p:txBody>
          <a:bodyPr/>
          <a:lstStyle/>
          <a:p>
            <a:fld id="{4DDDE91A-08BC-4FDB-913A-7D299F6D6295}" type="datetimeFigureOut">
              <a:rPr lang="en-IN" smtClean="0"/>
              <a:t>04-06-2025</a:t>
            </a:fld>
            <a:endParaRPr lang="en-IN"/>
          </a:p>
        </p:txBody>
      </p:sp>
      <p:sp>
        <p:nvSpPr>
          <p:cNvPr id="6" name="Footer Placeholder 5">
            <a:extLst>
              <a:ext uri="{FF2B5EF4-FFF2-40B4-BE49-F238E27FC236}">
                <a16:creationId xmlns="" xmlns:a16="http://schemas.microsoft.com/office/drawing/2014/main" id="{2FD23E26-D4C4-15D8-1F76-7B9D99570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6A67DBA-00A7-6316-FC61-D8008C81907F}"/>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0016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2BB682-F720-A81A-97FC-ADAE02A1E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50AE275-4AFA-C362-2012-52FBF1362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D44B742-F809-0DA9-3EEC-995FEE033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DE91A-08BC-4FDB-913A-7D299F6D6295}" type="datetimeFigureOut">
              <a:rPr lang="en-IN" smtClean="0"/>
              <a:t>04-06-2025</a:t>
            </a:fld>
            <a:endParaRPr lang="en-IN"/>
          </a:p>
        </p:txBody>
      </p:sp>
      <p:sp>
        <p:nvSpPr>
          <p:cNvPr id="5" name="Footer Placeholder 4">
            <a:extLst>
              <a:ext uri="{FF2B5EF4-FFF2-40B4-BE49-F238E27FC236}">
                <a16:creationId xmlns="" xmlns:a16="http://schemas.microsoft.com/office/drawing/2014/main" id="{A0142F2C-E2EF-08AC-20CD-53F309DA3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B4165E6-0CF5-4AE2-9B89-F8AB6F975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7B04D-9A1A-4200-8D4F-D483FD883680}" type="slidenum">
              <a:rPr lang="en-IN" smtClean="0"/>
              <a:t>‹#›</a:t>
            </a:fld>
            <a:endParaRPr lang="en-IN"/>
          </a:p>
        </p:txBody>
      </p:sp>
    </p:spTree>
    <p:extLst>
      <p:ext uri="{BB962C8B-B14F-4D97-AF65-F5344CB8AC3E}">
        <p14:creationId xmlns:p14="http://schemas.microsoft.com/office/powerpoint/2010/main" val="292109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baeldung.com/java-switch#switch-express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8CA3F-7196-94CC-9FA4-853F23076742}"/>
              </a:ext>
            </a:extLst>
          </p:cNvPr>
          <p:cNvSpPr>
            <a:spLocks noGrp="1"/>
          </p:cNvSpPr>
          <p:nvPr>
            <p:ph type="ctrTitle" idx="4294967295"/>
          </p:nvPr>
        </p:nvSpPr>
        <p:spPr>
          <a:xfrm>
            <a:off x="1145406" y="1992313"/>
            <a:ext cx="10472287" cy="2570062"/>
          </a:xfrm>
        </p:spPr>
        <p:txBody>
          <a:bodyPr>
            <a:normAutofit fontScale="90000"/>
          </a:bodyPr>
          <a:lstStyle/>
          <a:p>
            <a:pPr algn="ctr" defTabSz="514350">
              <a:defRPr/>
            </a:pPr>
            <a:r>
              <a:rPr lang="en-US" sz="5300" b="1" kern="1200" dirty="0">
                <a:solidFill>
                  <a:srgbClr val="FF0000"/>
                </a:solidFill>
                <a:latin typeface="Calibri"/>
                <a:ea typeface="+mn-ea"/>
                <a:cs typeface="+mn-cs"/>
              </a:rPr>
              <a:t>Object Oriented Programming with Java(BCS-403)</a:t>
            </a:r>
            <a:br>
              <a:rPr lang="en-US" sz="5300" b="1" kern="1200" dirty="0">
                <a:solidFill>
                  <a:srgbClr val="FF0000"/>
                </a:solidFill>
                <a:latin typeface="Calibri"/>
                <a:ea typeface="+mn-ea"/>
                <a:cs typeface="+mn-cs"/>
              </a:rPr>
            </a:br>
            <a:r>
              <a:rPr lang="en-US" sz="5300" b="1" kern="1200" dirty="0">
                <a:solidFill>
                  <a:srgbClr val="FF0000"/>
                </a:solidFill>
                <a:latin typeface="Calibri"/>
                <a:ea typeface="+mn-ea"/>
                <a:cs typeface="+mn-cs"/>
              </a:rPr>
              <a:t>Unit-3 </a:t>
            </a:r>
            <a:r>
              <a:rPr lang="en-US" sz="6000" kern="1200" dirty="0">
                <a:solidFill>
                  <a:srgbClr val="FF0000"/>
                </a:solidFill>
                <a:latin typeface="Calibri"/>
                <a:ea typeface="+mn-ea"/>
                <a:cs typeface="+mn-cs"/>
              </a:rPr>
              <a:t/>
            </a:r>
            <a:br>
              <a:rPr lang="en-US" sz="6000" kern="1200" dirty="0">
                <a:solidFill>
                  <a:srgbClr val="FF0000"/>
                </a:solidFill>
                <a:latin typeface="Calibri"/>
                <a:ea typeface="+mn-ea"/>
                <a:cs typeface="+mn-cs"/>
              </a:rPr>
            </a:br>
            <a:endParaRPr lang="en-IN" dirty="0"/>
          </a:p>
        </p:txBody>
      </p:sp>
      <p:pic>
        <p:nvPicPr>
          <p:cNvPr id="6" name="Picture 5">
            <a:extLst>
              <a:ext uri="{FF2B5EF4-FFF2-40B4-BE49-F238E27FC236}">
                <a16:creationId xmlns="" xmlns:a16="http://schemas.microsoft.com/office/drawing/2014/main" id="{B8BBA6EB-5CF0-3406-0721-7BB6CB880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5987" y="271855"/>
            <a:ext cx="3078342" cy="1516865"/>
          </a:xfrm>
          <a:prstGeom prst="rect">
            <a:avLst/>
          </a:prstGeom>
        </p:spPr>
      </p:pic>
    </p:spTree>
    <p:extLst>
      <p:ext uri="{BB962C8B-B14F-4D97-AF65-F5344CB8AC3E}">
        <p14:creationId xmlns:p14="http://schemas.microsoft.com/office/powerpoint/2010/main" val="15016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660B40D-7E82-DDA1-99FF-BBC8399DB16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Create and Use module in Eclipse</a:t>
            </a:r>
          </a:p>
        </p:txBody>
      </p:sp>
      <p:sp>
        <p:nvSpPr>
          <p:cNvPr id="5" name="TextBox 4">
            <a:extLst>
              <a:ext uri="{FF2B5EF4-FFF2-40B4-BE49-F238E27FC236}">
                <a16:creationId xmlns="" xmlns:a16="http://schemas.microsoft.com/office/drawing/2014/main" id="{DDB1ECBA-EDBA-E528-6858-8260A6687563}"/>
              </a:ext>
            </a:extLst>
          </p:cNvPr>
          <p:cNvSpPr txBox="1"/>
          <p:nvPr/>
        </p:nvSpPr>
        <p:spPr>
          <a:xfrm>
            <a:off x="979370" y="1321356"/>
            <a:ext cx="10801952" cy="1077218"/>
          </a:xfrm>
          <a:prstGeom prst="rect">
            <a:avLst/>
          </a:prstGeom>
          <a:noFill/>
        </p:spPr>
        <p:txBody>
          <a:bodyPr wrap="square">
            <a:spAutoFit/>
          </a:bodyPr>
          <a:lstStyle/>
          <a:p>
            <a:pPr algn="l"/>
            <a:r>
              <a:rPr lang="en-US" sz="2400" b="1" i="0" dirty="0">
                <a:solidFill>
                  <a:srgbClr val="444542"/>
                </a:solidFill>
                <a:effectLst/>
                <a:highlight>
                  <a:srgbClr val="FFFFFF"/>
                </a:highlight>
                <a:latin typeface="Raleway" pitchFamily="2" charset="0"/>
              </a:rPr>
              <a:t>5. Lets create another module</a:t>
            </a:r>
          </a:p>
          <a:p>
            <a:pPr algn="l"/>
            <a:r>
              <a:rPr lang="en-US" sz="2000" b="0" i="0" dirty="0">
                <a:solidFill>
                  <a:srgbClr val="222426"/>
                </a:solidFill>
                <a:effectLst/>
                <a:highlight>
                  <a:srgbClr val="FFFFFF"/>
                </a:highlight>
                <a:latin typeface="Roboto" panose="02000000000000000000" pitchFamily="2" charset="0"/>
              </a:rPr>
              <a:t>create a new java project, name it as “</a:t>
            </a:r>
            <a:r>
              <a:rPr lang="en-US" sz="2000" b="1" i="0" dirty="0" err="1">
                <a:solidFill>
                  <a:srgbClr val="222426"/>
                </a:solidFill>
                <a:effectLst/>
                <a:highlight>
                  <a:srgbClr val="FFFFFF"/>
                </a:highlight>
                <a:latin typeface="Roboto" panose="02000000000000000000" pitchFamily="2" charset="0"/>
              </a:rPr>
              <a:t>beginnersbook.user</a:t>
            </a:r>
            <a:r>
              <a:rPr lang="en-US" sz="2000" b="0" i="0" dirty="0">
                <a:solidFill>
                  <a:srgbClr val="222426"/>
                </a:solidFill>
                <a:effectLst/>
                <a:highlight>
                  <a:srgbClr val="FFFFFF"/>
                </a:highlight>
                <a:latin typeface="Roboto" panose="02000000000000000000" pitchFamily="2" charset="0"/>
              </a:rPr>
              <a:t>” and create the </a:t>
            </a:r>
            <a:r>
              <a:rPr lang="en-US" sz="2000" b="1" i="0" dirty="0">
                <a:solidFill>
                  <a:srgbClr val="222426"/>
                </a:solidFill>
                <a:effectLst/>
                <a:highlight>
                  <a:srgbClr val="FFFFFF"/>
                </a:highlight>
                <a:latin typeface="Roboto" panose="02000000000000000000" pitchFamily="2" charset="0"/>
              </a:rPr>
              <a:t>module-info.java</a:t>
            </a:r>
            <a:r>
              <a:rPr lang="en-US" sz="2000" b="0" i="0" dirty="0">
                <a:solidFill>
                  <a:srgbClr val="222426"/>
                </a:solidFill>
                <a:effectLst/>
                <a:highlight>
                  <a:srgbClr val="FFFFFF"/>
                </a:highlight>
                <a:latin typeface="Roboto" panose="02000000000000000000" pitchFamily="2" charset="0"/>
              </a:rPr>
              <a:t> file the same way that we have created above and name it as “</a:t>
            </a:r>
            <a:r>
              <a:rPr lang="en-US" sz="2000" b="0" i="0" dirty="0" err="1">
                <a:solidFill>
                  <a:srgbClr val="222426"/>
                </a:solidFill>
                <a:effectLst/>
                <a:highlight>
                  <a:srgbClr val="FFFFFF"/>
                </a:highlight>
                <a:latin typeface="Roboto" panose="02000000000000000000" pitchFamily="2" charset="0"/>
              </a:rPr>
              <a:t>beginnersbook.user</a:t>
            </a:r>
            <a:r>
              <a:rPr lang="en-US" sz="2000" b="0" i="0" dirty="0">
                <a:solidFill>
                  <a:srgbClr val="222426"/>
                </a:solidFill>
                <a:effectLst/>
                <a:highlight>
                  <a:srgbClr val="FFFFFF"/>
                </a:highlight>
                <a:latin typeface="Roboto" panose="02000000000000000000" pitchFamily="2" charset="0"/>
              </a:rPr>
              <a:t>”.</a:t>
            </a:r>
            <a:endParaRPr lang="en-US" sz="2000" b="1" i="0" dirty="0">
              <a:solidFill>
                <a:srgbClr val="444542"/>
              </a:solidFill>
              <a:effectLst/>
              <a:highlight>
                <a:srgbClr val="FFFFFF"/>
              </a:highlight>
              <a:latin typeface="Raleway" pitchFamily="2" charset="0"/>
            </a:endParaRPr>
          </a:p>
        </p:txBody>
      </p:sp>
      <p:pic>
        <p:nvPicPr>
          <p:cNvPr id="8" name="Picture 7">
            <a:extLst>
              <a:ext uri="{FF2B5EF4-FFF2-40B4-BE49-F238E27FC236}">
                <a16:creationId xmlns="" xmlns:a16="http://schemas.microsoft.com/office/drawing/2014/main" id="{2B3128C5-D995-9162-A7A8-59821A6C6EEA}"/>
              </a:ext>
            </a:extLst>
          </p:cNvPr>
          <p:cNvPicPr>
            <a:picLocks noChangeAspect="1"/>
          </p:cNvPicPr>
          <p:nvPr/>
        </p:nvPicPr>
        <p:blipFill>
          <a:blip r:embed="rId2"/>
          <a:stretch>
            <a:fillRect/>
          </a:stretch>
        </p:blipFill>
        <p:spPr>
          <a:xfrm>
            <a:off x="5500900" y="2548885"/>
            <a:ext cx="4784113" cy="1077218"/>
          </a:xfrm>
          <a:prstGeom prst="rect">
            <a:avLst/>
          </a:prstGeom>
        </p:spPr>
      </p:pic>
      <p:sp>
        <p:nvSpPr>
          <p:cNvPr id="10" name="TextBox 9">
            <a:extLst>
              <a:ext uri="{FF2B5EF4-FFF2-40B4-BE49-F238E27FC236}">
                <a16:creationId xmlns="" xmlns:a16="http://schemas.microsoft.com/office/drawing/2014/main" id="{05334505-41CA-5D0B-F122-FD2EA15E6A52}"/>
              </a:ext>
            </a:extLst>
          </p:cNvPr>
          <p:cNvSpPr txBox="1"/>
          <p:nvPr/>
        </p:nvSpPr>
        <p:spPr>
          <a:xfrm>
            <a:off x="923171" y="3795380"/>
            <a:ext cx="6097604" cy="430887"/>
          </a:xfrm>
          <a:prstGeom prst="rect">
            <a:avLst/>
          </a:prstGeom>
          <a:noFill/>
        </p:spPr>
        <p:txBody>
          <a:bodyPr wrap="square">
            <a:spAutoFit/>
          </a:bodyPr>
          <a:lstStyle/>
          <a:p>
            <a:pPr algn="l"/>
            <a:r>
              <a:rPr lang="en-US" sz="2200" b="1" i="0" dirty="0">
                <a:solidFill>
                  <a:srgbClr val="444542"/>
                </a:solidFill>
                <a:effectLst/>
                <a:highlight>
                  <a:srgbClr val="FFFFFF"/>
                </a:highlight>
                <a:latin typeface="Raleway" pitchFamily="2" charset="0"/>
              </a:rPr>
              <a:t>6. Lets create a class in second module</a:t>
            </a:r>
          </a:p>
        </p:txBody>
      </p:sp>
      <p:sp>
        <p:nvSpPr>
          <p:cNvPr id="13" name="TextBox 12">
            <a:extLst>
              <a:ext uri="{FF2B5EF4-FFF2-40B4-BE49-F238E27FC236}">
                <a16:creationId xmlns="" xmlns:a16="http://schemas.microsoft.com/office/drawing/2014/main" id="{DC5E3409-5234-9966-128D-87875DD13DAE}"/>
              </a:ext>
            </a:extLst>
          </p:cNvPr>
          <p:cNvSpPr txBox="1"/>
          <p:nvPr/>
        </p:nvSpPr>
        <p:spPr>
          <a:xfrm>
            <a:off x="1316254" y="4289452"/>
            <a:ext cx="10037545" cy="369332"/>
          </a:xfrm>
          <a:prstGeom prst="rect">
            <a:avLst/>
          </a:prstGeom>
          <a:noFill/>
        </p:spPr>
        <p:txBody>
          <a:bodyPr wrap="square">
            <a:spAutoFit/>
          </a:bodyPr>
          <a:lstStyle/>
          <a:p>
            <a:r>
              <a:rPr lang="en-US" b="0" i="0" dirty="0">
                <a:solidFill>
                  <a:srgbClr val="222426"/>
                </a:solidFill>
                <a:effectLst/>
                <a:highlight>
                  <a:srgbClr val="FFFFFF"/>
                </a:highlight>
                <a:latin typeface="Roboto" panose="02000000000000000000" pitchFamily="2" charset="0"/>
              </a:rPr>
              <a:t>Create a class “</a:t>
            </a:r>
            <a:r>
              <a:rPr lang="en-US" b="1" i="0" dirty="0" err="1">
                <a:solidFill>
                  <a:srgbClr val="222426"/>
                </a:solidFill>
                <a:effectLst/>
                <a:highlight>
                  <a:srgbClr val="FFFFFF"/>
                </a:highlight>
                <a:latin typeface="Roboto" panose="02000000000000000000" pitchFamily="2" charset="0"/>
              </a:rPr>
              <a:t>BeginnersBookUser</a:t>
            </a:r>
            <a:r>
              <a:rPr lang="en-US" b="0" i="0" dirty="0">
                <a:solidFill>
                  <a:srgbClr val="222426"/>
                </a:solidFill>
                <a:effectLst/>
                <a:highlight>
                  <a:srgbClr val="FFFFFF"/>
                </a:highlight>
                <a:latin typeface="Roboto" panose="02000000000000000000" pitchFamily="2" charset="0"/>
              </a:rPr>
              <a:t>” in this project under package “</a:t>
            </a:r>
            <a:r>
              <a:rPr lang="en-US" b="1" i="0" dirty="0" err="1">
                <a:solidFill>
                  <a:srgbClr val="222426"/>
                </a:solidFill>
                <a:effectLst/>
                <a:highlight>
                  <a:srgbClr val="FFFFFF"/>
                </a:highlight>
                <a:latin typeface="Roboto" panose="02000000000000000000" pitchFamily="2" charset="0"/>
              </a:rPr>
              <a:t>beginnersbook.user</a:t>
            </a:r>
            <a:r>
              <a:rPr lang="en-US" b="0" i="0" dirty="0">
                <a:solidFill>
                  <a:srgbClr val="222426"/>
                </a:solidFill>
                <a:effectLst/>
                <a:highlight>
                  <a:srgbClr val="FFFFFF"/>
                </a:highlight>
                <a:latin typeface="Roboto" panose="02000000000000000000" pitchFamily="2" charset="0"/>
              </a:rPr>
              <a:t>“.</a:t>
            </a:r>
            <a:endParaRPr lang="en-IN" dirty="0"/>
          </a:p>
        </p:txBody>
      </p:sp>
      <p:pic>
        <p:nvPicPr>
          <p:cNvPr id="16" name="Picture 15">
            <a:extLst>
              <a:ext uri="{FF2B5EF4-FFF2-40B4-BE49-F238E27FC236}">
                <a16:creationId xmlns="" xmlns:a16="http://schemas.microsoft.com/office/drawing/2014/main" id="{F9833BA3-F7FC-2506-1FA9-89A07092757D}"/>
              </a:ext>
            </a:extLst>
          </p:cNvPr>
          <p:cNvPicPr>
            <a:picLocks noChangeAspect="1"/>
          </p:cNvPicPr>
          <p:nvPr/>
        </p:nvPicPr>
        <p:blipFill>
          <a:blip r:embed="rId3"/>
          <a:stretch>
            <a:fillRect/>
          </a:stretch>
        </p:blipFill>
        <p:spPr>
          <a:xfrm>
            <a:off x="4235058" y="4803784"/>
            <a:ext cx="5571433" cy="2054216"/>
          </a:xfrm>
          <a:prstGeom prst="rect">
            <a:avLst/>
          </a:prstGeom>
        </p:spPr>
      </p:pic>
    </p:spTree>
    <p:extLst>
      <p:ext uri="{BB962C8B-B14F-4D97-AF65-F5344CB8AC3E}">
        <p14:creationId xmlns:p14="http://schemas.microsoft.com/office/powerpoint/2010/main" val="2846498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660B40D-7E82-DDA1-99FF-BBC8399DB16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Create and Use module in Eclipse</a:t>
            </a:r>
          </a:p>
        </p:txBody>
      </p:sp>
      <p:sp>
        <p:nvSpPr>
          <p:cNvPr id="3" name="TextBox 2">
            <a:extLst>
              <a:ext uri="{FF2B5EF4-FFF2-40B4-BE49-F238E27FC236}">
                <a16:creationId xmlns="" xmlns:a16="http://schemas.microsoft.com/office/drawing/2014/main" id="{7DA08536-78AF-0AE2-1E54-A1DF78E48CB2}"/>
              </a:ext>
            </a:extLst>
          </p:cNvPr>
          <p:cNvSpPr txBox="1"/>
          <p:nvPr/>
        </p:nvSpPr>
        <p:spPr>
          <a:xfrm>
            <a:off x="838200" y="1367522"/>
            <a:ext cx="8405261" cy="738664"/>
          </a:xfrm>
          <a:prstGeom prst="rect">
            <a:avLst/>
          </a:prstGeom>
          <a:noFill/>
        </p:spPr>
        <p:txBody>
          <a:bodyPr wrap="square">
            <a:spAutoFit/>
          </a:bodyPr>
          <a:lstStyle/>
          <a:p>
            <a:pPr algn="l"/>
            <a:r>
              <a:rPr lang="en-US" sz="2400" b="1" i="0" dirty="0">
                <a:solidFill>
                  <a:srgbClr val="444542"/>
                </a:solidFill>
                <a:effectLst/>
                <a:highlight>
                  <a:srgbClr val="FFFFFF"/>
                </a:highlight>
                <a:latin typeface="Raleway" pitchFamily="2" charset="0"/>
              </a:rPr>
              <a:t>7. Final Step</a:t>
            </a:r>
          </a:p>
          <a:p>
            <a:pPr algn="l"/>
            <a:r>
              <a:rPr lang="en-US" b="0" i="0" dirty="0">
                <a:solidFill>
                  <a:srgbClr val="222426"/>
                </a:solidFill>
                <a:effectLst/>
                <a:highlight>
                  <a:srgbClr val="FFFFFF"/>
                </a:highlight>
                <a:latin typeface="Roboto" panose="02000000000000000000" pitchFamily="2" charset="0"/>
              </a:rPr>
              <a:t>run the </a:t>
            </a:r>
            <a:r>
              <a:rPr lang="en-US" b="0" i="0" dirty="0" err="1">
                <a:solidFill>
                  <a:srgbClr val="222426"/>
                </a:solidFill>
                <a:effectLst/>
                <a:highlight>
                  <a:srgbClr val="FFFFFF"/>
                </a:highlight>
                <a:latin typeface="Roboto" panose="02000000000000000000" pitchFamily="2" charset="0"/>
              </a:rPr>
              <a:t>BeginnersBookUser</a:t>
            </a:r>
            <a:r>
              <a:rPr lang="en-US" b="0" i="0" dirty="0">
                <a:solidFill>
                  <a:srgbClr val="222426"/>
                </a:solidFill>
                <a:effectLst/>
                <a:highlight>
                  <a:srgbClr val="FFFFFF"/>
                </a:highlight>
                <a:latin typeface="Roboto" panose="02000000000000000000" pitchFamily="2" charset="0"/>
              </a:rPr>
              <a:t> class, you should get the following output:</a:t>
            </a:r>
          </a:p>
        </p:txBody>
      </p:sp>
      <p:pic>
        <p:nvPicPr>
          <p:cNvPr id="7" name="Picture 6">
            <a:extLst>
              <a:ext uri="{FF2B5EF4-FFF2-40B4-BE49-F238E27FC236}">
                <a16:creationId xmlns="" xmlns:a16="http://schemas.microsoft.com/office/drawing/2014/main" id="{4A1A03E1-D815-9A21-E1B3-9FBABC5A27D1}"/>
              </a:ext>
            </a:extLst>
          </p:cNvPr>
          <p:cNvPicPr>
            <a:picLocks noChangeAspect="1"/>
          </p:cNvPicPr>
          <p:nvPr/>
        </p:nvPicPr>
        <p:blipFill>
          <a:blip r:embed="rId2"/>
          <a:stretch>
            <a:fillRect/>
          </a:stretch>
        </p:blipFill>
        <p:spPr>
          <a:xfrm>
            <a:off x="2793785" y="2316430"/>
            <a:ext cx="5426486" cy="1639553"/>
          </a:xfrm>
          <a:prstGeom prst="rect">
            <a:avLst/>
          </a:prstGeom>
        </p:spPr>
      </p:pic>
      <p:sp>
        <p:nvSpPr>
          <p:cNvPr id="11" name="TextBox 10">
            <a:extLst>
              <a:ext uri="{FF2B5EF4-FFF2-40B4-BE49-F238E27FC236}">
                <a16:creationId xmlns="" xmlns:a16="http://schemas.microsoft.com/office/drawing/2014/main" id="{85D2CBF3-FE89-E4BD-135E-FF97F0B5AEB4}"/>
              </a:ext>
            </a:extLst>
          </p:cNvPr>
          <p:cNvSpPr txBox="1"/>
          <p:nvPr/>
        </p:nvSpPr>
        <p:spPr>
          <a:xfrm>
            <a:off x="931244" y="4440795"/>
            <a:ext cx="10638322" cy="1446550"/>
          </a:xfrm>
          <a:prstGeom prst="rect">
            <a:avLst/>
          </a:prstGeom>
          <a:solidFill>
            <a:schemeClr val="accent6">
              <a:lumMod val="20000"/>
              <a:lumOff val="80000"/>
            </a:schemeClr>
          </a:solidFill>
        </p:spPr>
        <p:txBody>
          <a:bodyPr wrap="square">
            <a:spAutoFit/>
          </a:bodyPr>
          <a:lstStyle/>
          <a:p>
            <a:pPr marL="342900" indent="-342900" algn="just">
              <a:buFont typeface="Wingdings" panose="05000000000000000000" pitchFamily="2" charset="2"/>
              <a:buChar char="§"/>
            </a:pPr>
            <a:r>
              <a:rPr lang="en-US" sz="2200" b="0" i="0" dirty="0">
                <a:solidFill>
                  <a:srgbClr val="222426"/>
                </a:solidFill>
                <a:effectLst/>
                <a:latin typeface="Calibri "/>
              </a:rPr>
              <a:t>To </a:t>
            </a:r>
            <a:r>
              <a:rPr lang="en-US" sz="2200" dirty="0">
                <a:solidFill>
                  <a:srgbClr val="222426"/>
                </a:solidFill>
                <a:latin typeface="Calibri "/>
              </a:rPr>
              <a:t>summarize, a</a:t>
            </a:r>
            <a:r>
              <a:rPr lang="en-US" sz="2200" b="0" i="0" dirty="0">
                <a:solidFill>
                  <a:srgbClr val="222426"/>
                </a:solidFill>
                <a:effectLst/>
                <a:latin typeface="Calibri "/>
              </a:rPr>
              <a:t> class is created in a module and exported the package so that the class can be used outside the module.</a:t>
            </a:r>
            <a:r>
              <a:rPr lang="en-US" sz="2200" dirty="0">
                <a:latin typeface="Calibri "/>
              </a:rPr>
              <a:t/>
            </a:r>
            <a:br>
              <a:rPr lang="en-US" sz="2200" dirty="0">
                <a:latin typeface="Calibri "/>
              </a:rPr>
            </a:br>
            <a:r>
              <a:rPr lang="en-US" sz="2200" b="0" i="0" dirty="0">
                <a:solidFill>
                  <a:srgbClr val="222426"/>
                </a:solidFill>
                <a:effectLst/>
                <a:latin typeface="Calibri "/>
              </a:rPr>
              <a:t>To test it, we have created another class in a different module and used the exported package and finally used that class that we have created first.</a:t>
            </a:r>
            <a:endParaRPr lang="en-IN" sz="2200" dirty="0">
              <a:latin typeface="Calibri "/>
            </a:endParaRPr>
          </a:p>
        </p:txBody>
      </p:sp>
    </p:spTree>
    <p:extLst>
      <p:ext uri="{BB962C8B-B14F-4D97-AF65-F5344CB8AC3E}">
        <p14:creationId xmlns:p14="http://schemas.microsoft.com/office/powerpoint/2010/main" val="191824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383622-A073-2AE3-1696-61EF780C8C50}"/>
              </a:ext>
            </a:extLst>
          </p:cNvPr>
          <p:cNvSpPr>
            <a:spLocks noGrp="1"/>
          </p:cNvSpPr>
          <p:nvPr>
            <p:ph type="title"/>
          </p:nvPr>
        </p:nvSpPr>
        <p:spPr>
          <a:xfrm>
            <a:off x="838200" y="365126"/>
            <a:ext cx="10515600" cy="934286"/>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Diamond Syntax( &lt;&gt;)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392E064-ED70-767C-A4A5-0B278F8F4CD6}"/>
              </a:ext>
            </a:extLst>
          </p:cNvPr>
          <p:cNvSpPr>
            <a:spLocks noGrp="1"/>
          </p:cNvSpPr>
          <p:nvPr>
            <p:ph idx="1"/>
          </p:nvPr>
        </p:nvSpPr>
        <p:spPr>
          <a:xfrm>
            <a:off x="596766" y="1183908"/>
            <a:ext cx="10757034" cy="2531444"/>
          </a:xfrm>
        </p:spPr>
        <p:txBody>
          <a:bodyPr>
            <a:normAutofit/>
          </a:bodyPr>
          <a:lstStyle/>
          <a:p>
            <a:pPr algn="just"/>
            <a:r>
              <a:rPr lang="en-US" sz="2400" b="1" i="0" dirty="0">
                <a:solidFill>
                  <a:srgbClr val="0070C0"/>
                </a:solidFill>
                <a:effectLst/>
                <a:highlight>
                  <a:srgbClr val="FFFFFF"/>
                </a:highlight>
                <a:latin typeface="Times New Roman" panose="02020603050405020304" pitchFamily="18" charset="0"/>
                <a:cs typeface="Times New Roman" panose="02020603050405020304" pitchFamily="18" charset="0"/>
              </a:rPr>
              <a:t>Diamond syntax</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sometimes known as </a:t>
            </a: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diamond operator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It was added to Java 7 as just a new feature. </a:t>
            </a:r>
          </a:p>
          <a:p>
            <a:pPr algn="just"/>
            <a:r>
              <a:rPr lang="en-US" sz="2400" dirty="0">
                <a:solidFill>
                  <a:srgbClr val="222426"/>
                </a:solidFill>
                <a:highlight>
                  <a:srgbClr val="FFFFFF"/>
                </a:highlight>
                <a:latin typeface="Times New Roman" panose="02020603050405020304" pitchFamily="18" charset="0"/>
                <a:cs typeface="Times New Roman" panose="02020603050405020304" pitchFamily="18" charset="0"/>
              </a:rPr>
              <a:t>P</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urpose of diamond operator is </a:t>
            </a:r>
            <a:r>
              <a:rPr lang="en-US" sz="2400" b="1" i="0" dirty="0">
                <a:solidFill>
                  <a:srgbClr val="00B050"/>
                </a:solidFill>
                <a:effectLst/>
                <a:highlight>
                  <a:srgbClr val="FFFFFF"/>
                </a:highlight>
                <a:latin typeface="Times New Roman" panose="02020603050405020304" pitchFamily="18" charset="0"/>
                <a:cs typeface="Times New Roman" panose="02020603050405020304" pitchFamily="18" charset="0"/>
              </a:rPr>
              <a:t>to avoid redundant code </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by leaving the generic type in the right side of the expression.</a:t>
            </a:r>
            <a:endPar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diamond operator makes it easier to employ generics while building an object. By allowing implicit duplicate parameter type specification</a:t>
            </a:r>
          </a:p>
        </p:txBody>
      </p:sp>
      <p:pic>
        <p:nvPicPr>
          <p:cNvPr id="5" name="Picture 4">
            <a:extLst>
              <a:ext uri="{FF2B5EF4-FFF2-40B4-BE49-F238E27FC236}">
                <a16:creationId xmlns="" xmlns:a16="http://schemas.microsoft.com/office/drawing/2014/main" id="{91F88C7E-B571-4FD7-D389-A7BCF396BE16}"/>
              </a:ext>
            </a:extLst>
          </p:cNvPr>
          <p:cNvPicPr>
            <a:picLocks noChangeAspect="1"/>
          </p:cNvPicPr>
          <p:nvPr/>
        </p:nvPicPr>
        <p:blipFill>
          <a:blip r:embed="rId2"/>
          <a:stretch>
            <a:fillRect/>
          </a:stretch>
        </p:blipFill>
        <p:spPr>
          <a:xfrm>
            <a:off x="1815413" y="3907857"/>
            <a:ext cx="8801818" cy="1174282"/>
          </a:xfrm>
          <a:prstGeom prst="rect">
            <a:avLst/>
          </a:prstGeom>
        </p:spPr>
      </p:pic>
      <p:pic>
        <p:nvPicPr>
          <p:cNvPr id="7" name="Picture 6">
            <a:extLst>
              <a:ext uri="{FF2B5EF4-FFF2-40B4-BE49-F238E27FC236}">
                <a16:creationId xmlns="" xmlns:a16="http://schemas.microsoft.com/office/drawing/2014/main" id="{301FB08C-B86D-EE70-B43E-59FC246090C9}"/>
              </a:ext>
            </a:extLst>
          </p:cNvPr>
          <p:cNvPicPr>
            <a:picLocks noChangeAspect="1"/>
          </p:cNvPicPr>
          <p:nvPr/>
        </p:nvPicPr>
        <p:blipFill>
          <a:blip r:embed="rId3"/>
          <a:stretch>
            <a:fillRect/>
          </a:stretch>
        </p:blipFill>
        <p:spPr>
          <a:xfrm>
            <a:off x="1815412" y="5293894"/>
            <a:ext cx="8801817" cy="1122681"/>
          </a:xfrm>
          <a:prstGeom prst="rect">
            <a:avLst/>
          </a:prstGeom>
        </p:spPr>
      </p:pic>
    </p:spTree>
    <p:extLst>
      <p:ext uri="{BB962C8B-B14F-4D97-AF65-F5344CB8AC3E}">
        <p14:creationId xmlns:p14="http://schemas.microsoft.com/office/powerpoint/2010/main" val="253116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521B44-1F4F-8BA6-E020-37F70FFFF32A}"/>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Diamond Syntax with Inner Anonymous Class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8977961-419E-57B8-DD38-B008B37E7EDD}"/>
              </a:ext>
            </a:extLst>
          </p:cNvPr>
          <p:cNvSpPr>
            <a:spLocks noGrp="1"/>
          </p:cNvSpPr>
          <p:nvPr>
            <p:ph idx="1"/>
          </p:nvPr>
        </p:nvSpPr>
        <p:spPr/>
        <p:txBody>
          <a:bodyPr>
            <a:normAutofit/>
          </a:bodyPr>
          <a:lstStyle/>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Java 9 introduced a new feature that allows us to use diamond operator with anonymous classes. </a:t>
            </a:r>
          </a:p>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Using the diamond with anonymous classes was not allowed in Java 7.</a:t>
            </a:r>
          </a:p>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 Java 9, as long as the inferred type is denotable, we can use the diamond operator when we create an anonymous inner class.</a:t>
            </a:r>
          </a:p>
          <a:p>
            <a:pPr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Data types that can be written in Java program like </a:t>
            </a:r>
            <a:r>
              <a:rPr lang="en-US" sz="2400" dirty="0" smtClean="0">
                <a:solidFill>
                  <a:srgbClr val="333333"/>
                </a:solidFill>
                <a:highlight>
                  <a:srgbClr val="FFFFFF"/>
                </a:highlight>
                <a:latin typeface="Times New Roman" panose="02020603050405020304" pitchFamily="18" charset="0"/>
                <a:cs typeface="Times New Roman" panose="02020603050405020304" pitchFamily="18" charset="0"/>
              </a:rPr>
              <a:t>Integer</a:t>
            </a:r>
            <a:r>
              <a:rPr lang="en-US" sz="2400" b="0" i="0" dirty="0" smtClean="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String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etc</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are called denotable types.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93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E4CD18-37C8-109A-BCD0-5C67C34EA4AD}"/>
              </a:ext>
            </a:extLst>
          </p:cNvPr>
          <p:cNvSpPr>
            <a:spLocks noGrp="1"/>
          </p:cNvSpPr>
          <p:nvPr>
            <p:ph type="title"/>
          </p:nvPr>
        </p:nvSpPr>
        <p:spPr>
          <a:xfrm>
            <a:off x="838200" y="365126"/>
            <a:ext cx="10515600" cy="766196"/>
          </a:xfrm>
        </p:spPr>
        <p:txBody>
          <a:bodyPr>
            <a:normAutofit fontScale="90000"/>
          </a:bodyPr>
          <a:lstStyle/>
          <a:p>
            <a:r>
              <a:rPr lang="en-US" sz="4000" b="1" i="0" u="none" strike="noStrike" baseline="0" dirty="0">
                <a:latin typeface="Times New Roman" panose="02020603050405020304" pitchFamily="18" charset="0"/>
                <a:cs typeface="Times New Roman" panose="02020603050405020304" pitchFamily="18" charset="0"/>
              </a:rPr>
              <a:t>Diamond operator with Inner Anonymous Class</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46666A75-AD1A-EE5E-896E-12C4F38B7595}"/>
              </a:ext>
            </a:extLst>
          </p:cNvPr>
          <p:cNvPicPr>
            <a:picLocks noChangeAspect="1"/>
          </p:cNvPicPr>
          <p:nvPr/>
        </p:nvPicPr>
        <p:blipFill>
          <a:blip r:embed="rId2"/>
          <a:stretch>
            <a:fillRect/>
          </a:stretch>
        </p:blipFill>
        <p:spPr>
          <a:xfrm>
            <a:off x="1104176" y="1777652"/>
            <a:ext cx="5672009" cy="4792392"/>
          </a:xfrm>
          <a:prstGeom prst="rect">
            <a:avLst/>
          </a:prstGeom>
        </p:spPr>
      </p:pic>
      <p:pic>
        <p:nvPicPr>
          <p:cNvPr id="8" name="Picture 7">
            <a:extLst>
              <a:ext uri="{FF2B5EF4-FFF2-40B4-BE49-F238E27FC236}">
                <a16:creationId xmlns="" xmlns:a16="http://schemas.microsoft.com/office/drawing/2014/main" id="{BC924CD5-B446-7009-B1E3-BEE723EAF767}"/>
              </a:ext>
            </a:extLst>
          </p:cNvPr>
          <p:cNvPicPr>
            <a:picLocks noChangeAspect="1"/>
          </p:cNvPicPr>
          <p:nvPr/>
        </p:nvPicPr>
        <p:blipFill>
          <a:blip r:embed="rId3"/>
          <a:stretch>
            <a:fillRect/>
          </a:stretch>
        </p:blipFill>
        <p:spPr>
          <a:xfrm>
            <a:off x="7303101" y="5393153"/>
            <a:ext cx="1686160" cy="1200318"/>
          </a:xfrm>
          <a:prstGeom prst="rect">
            <a:avLst/>
          </a:prstGeom>
        </p:spPr>
      </p:pic>
      <p:sp>
        <p:nvSpPr>
          <p:cNvPr id="10" name="TextBox 9">
            <a:extLst>
              <a:ext uri="{FF2B5EF4-FFF2-40B4-BE49-F238E27FC236}">
                <a16:creationId xmlns="" xmlns:a16="http://schemas.microsoft.com/office/drawing/2014/main" id="{90ACB7D2-6DA7-BFD5-9743-7442843D5AA5}"/>
              </a:ext>
            </a:extLst>
          </p:cNvPr>
          <p:cNvSpPr txBox="1"/>
          <p:nvPr/>
        </p:nvSpPr>
        <p:spPr>
          <a:xfrm>
            <a:off x="972152" y="1011457"/>
            <a:ext cx="9971772" cy="830997"/>
          </a:xfrm>
          <a:prstGeom prst="rect">
            <a:avLst/>
          </a:prstGeom>
          <a:noFill/>
        </p:spPr>
        <p:txBody>
          <a:bodyPr wrap="square">
            <a:spAutoFit/>
          </a:bodyPr>
          <a:lstStyle/>
          <a:p>
            <a:pPr algn="just"/>
            <a:r>
              <a:rPr lang="en-US" sz="2400" b="1" i="0" dirty="0">
                <a:solidFill>
                  <a:srgbClr val="C00000"/>
                </a:solidFill>
                <a:effectLst/>
                <a:highlight>
                  <a:srgbClr val="FFFFFF"/>
                </a:highlight>
                <a:latin typeface="Times New Roman" panose="02020603050405020304" pitchFamily="18" charset="0"/>
                <a:cs typeface="Times New Roman" panose="02020603050405020304" pitchFamily="18" charset="0"/>
              </a:rPr>
              <a:t>Java 9</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 improved the use of diamond operator and allows us to use the diamond operator with anonymous inner classes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5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300DEC-C868-9C2E-0020-62E2761595DF}"/>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Local Variable Type Inference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E12F0F6-C39C-6A43-62E1-AAD89E4DBA14}"/>
              </a:ext>
            </a:extLst>
          </p:cNvPr>
          <p:cNvSpPr>
            <a:spLocks noGrp="1"/>
          </p:cNvSpPr>
          <p:nvPr>
            <p:ph idx="1"/>
          </p:nvPr>
        </p:nvSpPr>
        <p:spPr>
          <a:xfrm>
            <a:off x="838200" y="1578543"/>
            <a:ext cx="10515600" cy="1655545"/>
          </a:xfrm>
        </p:spPr>
        <p:txBody>
          <a:bodyPr>
            <a:normAutofit/>
          </a:bodyPr>
          <a:lstStyle/>
          <a:p>
            <a:pPr algn="just"/>
            <a:r>
              <a:rPr lang="en-IN" sz="2400" dirty="0">
                <a:latin typeface="Times New Roman" panose="02020603050405020304" pitchFamily="18" charset="0"/>
                <a:cs typeface="Times New Roman" panose="02020603050405020304" pitchFamily="18" charset="0"/>
              </a:rPr>
              <a:t>In JDK 10 and later, you can declare local variables with non-null initializers with the var identifier, which can help writing code that is easier to read.</a:t>
            </a:r>
          </a:p>
        </p:txBody>
      </p:sp>
      <p:pic>
        <p:nvPicPr>
          <p:cNvPr id="6" name="Picture 5">
            <a:extLst>
              <a:ext uri="{FF2B5EF4-FFF2-40B4-BE49-F238E27FC236}">
                <a16:creationId xmlns="" xmlns:a16="http://schemas.microsoft.com/office/drawing/2014/main" id="{FC6549C3-6016-9963-7062-53DE3A110ED4}"/>
              </a:ext>
            </a:extLst>
          </p:cNvPr>
          <p:cNvPicPr>
            <a:picLocks noChangeAspect="1"/>
          </p:cNvPicPr>
          <p:nvPr/>
        </p:nvPicPr>
        <p:blipFill>
          <a:blip r:embed="rId2"/>
          <a:stretch>
            <a:fillRect/>
          </a:stretch>
        </p:blipFill>
        <p:spPr>
          <a:xfrm>
            <a:off x="971570" y="2787766"/>
            <a:ext cx="8702503" cy="1655545"/>
          </a:xfrm>
          <a:prstGeom prst="rect">
            <a:avLst/>
          </a:prstGeom>
        </p:spPr>
      </p:pic>
      <p:pic>
        <p:nvPicPr>
          <p:cNvPr id="8" name="Picture 7">
            <a:extLst>
              <a:ext uri="{FF2B5EF4-FFF2-40B4-BE49-F238E27FC236}">
                <a16:creationId xmlns="" xmlns:a16="http://schemas.microsoft.com/office/drawing/2014/main" id="{CD0AF2FB-FF6E-ACE2-F36D-78C849A496AE}"/>
              </a:ext>
            </a:extLst>
          </p:cNvPr>
          <p:cNvPicPr>
            <a:picLocks noChangeAspect="1"/>
          </p:cNvPicPr>
          <p:nvPr/>
        </p:nvPicPr>
        <p:blipFill>
          <a:blip r:embed="rId3"/>
          <a:stretch>
            <a:fillRect/>
          </a:stretch>
        </p:blipFill>
        <p:spPr>
          <a:xfrm>
            <a:off x="971570" y="5054967"/>
            <a:ext cx="7997018" cy="1557589"/>
          </a:xfrm>
          <a:prstGeom prst="rect">
            <a:avLst/>
          </a:prstGeom>
        </p:spPr>
      </p:pic>
      <p:sp>
        <p:nvSpPr>
          <p:cNvPr id="9" name="TextBox 8">
            <a:extLst>
              <a:ext uri="{FF2B5EF4-FFF2-40B4-BE49-F238E27FC236}">
                <a16:creationId xmlns="" xmlns:a16="http://schemas.microsoft.com/office/drawing/2014/main" id="{4682732B-337F-963C-194F-ACE3C615D63C}"/>
              </a:ext>
            </a:extLst>
          </p:cNvPr>
          <p:cNvSpPr txBox="1"/>
          <p:nvPr/>
        </p:nvSpPr>
        <p:spPr>
          <a:xfrm>
            <a:off x="838200" y="4443311"/>
            <a:ext cx="6255619" cy="461665"/>
          </a:xfrm>
          <a:prstGeom prst="rect">
            <a:avLst/>
          </a:prstGeom>
          <a:noFill/>
        </p:spPr>
        <p:txBody>
          <a:bodyPr wrap="square" rtlCol="0">
            <a:spAutoFit/>
          </a:bodyPr>
          <a:lstStyle/>
          <a:p>
            <a:r>
              <a:rPr lang="en-IN" sz="2400" dirty="0"/>
              <a:t>Rewriting above code using var type inference---- </a:t>
            </a:r>
          </a:p>
        </p:txBody>
      </p:sp>
    </p:spTree>
    <p:extLst>
      <p:ext uri="{BB962C8B-B14F-4D97-AF65-F5344CB8AC3E}">
        <p14:creationId xmlns:p14="http://schemas.microsoft.com/office/powerpoint/2010/main" val="6522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300DEC-C868-9C2E-0020-62E2761595DF}"/>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Local Variable Type Inference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E12F0F6-C39C-6A43-62E1-AAD89E4DBA14}"/>
              </a:ext>
            </a:extLst>
          </p:cNvPr>
          <p:cNvSpPr>
            <a:spLocks noGrp="1"/>
          </p:cNvSpPr>
          <p:nvPr>
            <p:ph idx="1"/>
          </p:nvPr>
        </p:nvSpPr>
        <p:spPr>
          <a:xfrm>
            <a:off x="838200" y="1366788"/>
            <a:ext cx="10515600" cy="3560812"/>
          </a:xfrm>
        </p:spPr>
        <p:txBody>
          <a:bodyPr>
            <a:normAutofit/>
          </a:bodyPr>
          <a:lstStyle/>
          <a:p>
            <a:pPr algn="just"/>
            <a:r>
              <a:rPr lang="en-IN" sz="2400" b="1" dirty="0">
                <a:solidFill>
                  <a:srgbClr val="FF0000"/>
                </a:solidFill>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is reserved type name not a keyword meaning that existing code that used var as a variable , method or package name is not affected.</a:t>
            </a:r>
          </a:p>
          <a:p>
            <a:pPr algn="just"/>
            <a:r>
              <a:rPr lang="en-IN" sz="2400" b="1" dirty="0">
                <a:solidFill>
                  <a:srgbClr val="FF0000"/>
                </a:solidFill>
                <a:latin typeface="Times New Roman" panose="02020603050405020304" pitchFamily="18" charset="0"/>
                <a:cs typeface="Times New Roman" panose="02020603050405020304" pitchFamily="18" charset="0"/>
              </a:rPr>
              <a:t>var </a:t>
            </a:r>
            <a:r>
              <a:rPr lang="en-IN" sz="2400" dirty="0">
                <a:latin typeface="Times New Roman" panose="02020603050405020304" pitchFamily="18" charset="0"/>
                <a:cs typeface="Times New Roman" panose="02020603050405020304" pitchFamily="18" charset="0"/>
              </a:rPr>
              <a:t>can be used for types:-</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Local variable declarations with initializers</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Enhanced for-loop indexes</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Index variables declared in traditional for loops</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Try-with-resources variable</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Formal parameters declarations of implicitly types lambda expressions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406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3684935-FB06-1CB6-D925-D9BC75F92CB5}"/>
              </a:ext>
            </a:extLst>
          </p:cNvPr>
          <p:cNvSpPr txBox="1"/>
          <p:nvPr/>
        </p:nvSpPr>
        <p:spPr>
          <a:xfrm>
            <a:off x="815741" y="925441"/>
            <a:ext cx="8155004" cy="1569660"/>
          </a:xfrm>
          <a:prstGeom prst="rect">
            <a:avLst/>
          </a:prstGeom>
          <a:solidFill>
            <a:schemeClr val="accent1">
              <a:lumMod val="20000"/>
              <a:lumOff val="80000"/>
            </a:schemeClr>
          </a:solid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var list = new </a:t>
            </a:r>
            <a:r>
              <a:rPr lang="en-IN" sz="2400" dirty="0" err="1">
                <a:latin typeface="Times New Roman" panose="02020603050405020304" pitchFamily="18" charset="0"/>
                <a:cs typeface="Times New Roman" panose="02020603050405020304" pitchFamily="18" charset="0"/>
              </a:rPr>
              <a:t>ArrayList</a:t>
            </a:r>
            <a:r>
              <a:rPr lang="en-IN" sz="2400" dirty="0">
                <a:latin typeface="Times New Roman" panose="02020603050405020304" pitchFamily="18" charset="0"/>
                <a:cs typeface="Times New Roman" panose="02020603050405020304" pitchFamily="18" charset="0"/>
              </a:rPr>
              <a:t>&lt;String&gt;();    // infers </a:t>
            </a:r>
            <a:r>
              <a:rPr lang="en-IN" sz="2400" dirty="0" err="1">
                <a:latin typeface="Times New Roman" panose="02020603050405020304" pitchFamily="18" charset="0"/>
                <a:cs typeface="Times New Roman" panose="02020603050405020304" pitchFamily="18" charset="0"/>
              </a:rPr>
              <a:t>ArrayList</a:t>
            </a:r>
            <a:r>
              <a:rPr lang="en-IN" sz="2400" dirty="0">
                <a:latin typeface="Times New Roman" panose="02020603050405020304" pitchFamily="18" charset="0"/>
                <a:cs typeface="Times New Roman" panose="02020603050405020304" pitchFamily="18" charset="0"/>
              </a:rPr>
              <a:t>&lt;String&gt;</a:t>
            </a:r>
          </a:p>
          <a:p>
            <a:pPr algn="just"/>
            <a:r>
              <a:rPr lang="en-IN" sz="2400" dirty="0">
                <a:latin typeface="Times New Roman" panose="02020603050405020304" pitchFamily="18" charset="0"/>
                <a:cs typeface="Times New Roman" panose="02020603050405020304" pitchFamily="18" charset="0"/>
              </a:rPr>
              <a:t>var stream = </a:t>
            </a:r>
            <a:r>
              <a:rPr lang="en-IN" sz="2400" dirty="0" err="1">
                <a:latin typeface="Times New Roman" panose="02020603050405020304" pitchFamily="18" charset="0"/>
                <a:cs typeface="Times New Roman" panose="02020603050405020304" pitchFamily="18" charset="0"/>
              </a:rPr>
              <a:t>list.stream</a:t>
            </a:r>
            <a:r>
              <a:rPr lang="en-IN" sz="2400" dirty="0">
                <a:latin typeface="Times New Roman" panose="02020603050405020304" pitchFamily="18" charset="0"/>
                <a:cs typeface="Times New Roman" panose="02020603050405020304" pitchFamily="18" charset="0"/>
              </a:rPr>
              <a:t>();            // infers Stream&lt;String&gt;</a:t>
            </a:r>
          </a:p>
          <a:p>
            <a:pPr algn="just"/>
            <a:r>
              <a:rPr lang="en-IN" sz="2400" dirty="0">
                <a:latin typeface="Times New Roman" panose="02020603050405020304" pitchFamily="18" charset="0"/>
                <a:cs typeface="Times New Roman" panose="02020603050405020304" pitchFamily="18" charset="0"/>
              </a:rPr>
              <a:t>var path = </a:t>
            </a:r>
            <a:r>
              <a:rPr lang="en-IN" sz="2400" dirty="0" err="1">
                <a:latin typeface="Times New Roman" panose="02020603050405020304" pitchFamily="18" charset="0"/>
                <a:cs typeface="Times New Roman" panose="02020603050405020304" pitchFamily="18" charset="0"/>
              </a:rPr>
              <a:t>Paths.get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fileName</a:t>
            </a:r>
            <a:r>
              <a:rPr lang="en-IN" sz="2400" dirty="0">
                <a:latin typeface="Times New Roman" panose="02020603050405020304" pitchFamily="18" charset="0"/>
                <a:cs typeface="Times New Roman" panose="02020603050405020304" pitchFamily="18" charset="0"/>
              </a:rPr>
              <a:t>);        // infers Path</a:t>
            </a:r>
          </a:p>
          <a:p>
            <a:pPr algn="just"/>
            <a:r>
              <a:rPr lang="en-IN" sz="2400" dirty="0">
                <a:latin typeface="Times New Roman" panose="02020603050405020304" pitchFamily="18" charset="0"/>
                <a:cs typeface="Times New Roman" panose="02020603050405020304" pitchFamily="18" charset="0"/>
              </a:rPr>
              <a:t>var bytes = </a:t>
            </a:r>
            <a:r>
              <a:rPr lang="en-IN" sz="2400" dirty="0" err="1">
                <a:latin typeface="Times New Roman" panose="02020603050405020304" pitchFamily="18" charset="0"/>
                <a:cs typeface="Times New Roman" panose="02020603050405020304" pitchFamily="18" charset="0"/>
              </a:rPr>
              <a:t>Files.readAllBytes</a:t>
            </a:r>
            <a:r>
              <a:rPr lang="en-IN" sz="2400" dirty="0">
                <a:latin typeface="Times New Roman" panose="02020603050405020304" pitchFamily="18" charset="0"/>
                <a:cs typeface="Times New Roman" panose="02020603050405020304" pitchFamily="18" charset="0"/>
              </a:rPr>
              <a:t>(path);  // infers bytes[]</a:t>
            </a:r>
          </a:p>
        </p:txBody>
      </p:sp>
      <p:sp>
        <p:nvSpPr>
          <p:cNvPr id="7" name="TextBox 6">
            <a:extLst>
              <a:ext uri="{FF2B5EF4-FFF2-40B4-BE49-F238E27FC236}">
                <a16:creationId xmlns="" xmlns:a16="http://schemas.microsoft.com/office/drawing/2014/main" id="{55569845-2980-C32D-EEDE-E21B42E1681D}"/>
              </a:ext>
            </a:extLst>
          </p:cNvPr>
          <p:cNvSpPr txBox="1"/>
          <p:nvPr/>
        </p:nvSpPr>
        <p:spPr>
          <a:xfrm>
            <a:off x="815741" y="3233369"/>
            <a:ext cx="8155004" cy="830997"/>
          </a:xfrm>
          <a:prstGeom prst="rect">
            <a:avLst/>
          </a:prstGeom>
          <a:solidFill>
            <a:schemeClr val="accent1">
              <a:lumMod val="20000"/>
              <a:lumOff val="80000"/>
            </a:schemeClr>
          </a:solid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List&lt;String&gt; </a:t>
            </a:r>
            <a:r>
              <a:rPr lang="en-IN" sz="2400" dirty="0" err="1">
                <a:latin typeface="Times New Roman" panose="02020603050405020304" pitchFamily="18" charset="0"/>
                <a:cs typeface="Times New Roman" panose="02020603050405020304" pitchFamily="18" charset="0"/>
              </a:rPr>
              <a:t>myList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Arrays.asList</a:t>
            </a:r>
            <a:r>
              <a:rPr lang="en-IN" sz="2400" dirty="0">
                <a:latin typeface="Times New Roman" panose="02020603050405020304" pitchFamily="18" charset="0"/>
                <a:cs typeface="Times New Roman" panose="02020603050405020304" pitchFamily="18" charset="0"/>
              </a:rPr>
              <a:t>("a", "b", "c");</a:t>
            </a:r>
          </a:p>
          <a:p>
            <a:pPr algn="just"/>
            <a:r>
              <a:rPr lang="en-IN" sz="2400" dirty="0">
                <a:latin typeface="Times New Roman" panose="02020603050405020304" pitchFamily="18" charset="0"/>
                <a:cs typeface="Times New Roman" panose="02020603050405020304" pitchFamily="18" charset="0"/>
              </a:rPr>
              <a:t>for (var element : </a:t>
            </a:r>
            <a:r>
              <a:rPr lang="en-IN" sz="2400" dirty="0" err="1">
                <a:latin typeface="Times New Roman" panose="02020603050405020304" pitchFamily="18" charset="0"/>
                <a:cs typeface="Times New Roman" panose="02020603050405020304" pitchFamily="18" charset="0"/>
              </a:rPr>
              <a:t>myList</a:t>
            </a:r>
            <a:r>
              <a:rPr lang="en-IN" sz="2400" dirty="0">
                <a:latin typeface="Times New Roman" panose="02020603050405020304" pitchFamily="18" charset="0"/>
                <a:cs typeface="Times New Roman" panose="02020603050405020304" pitchFamily="18" charset="0"/>
              </a:rPr>
              <a:t>) {...}  // infers String</a:t>
            </a:r>
          </a:p>
        </p:txBody>
      </p:sp>
      <p:sp>
        <p:nvSpPr>
          <p:cNvPr id="9" name="TextBox 8">
            <a:extLst>
              <a:ext uri="{FF2B5EF4-FFF2-40B4-BE49-F238E27FC236}">
                <a16:creationId xmlns="" xmlns:a16="http://schemas.microsoft.com/office/drawing/2014/main" id="{1FAFB5C1-6B08-0FA0-9258-6E53D8CA7CDA}"/>
              </a:ext>
            </a:extLst>
          </p:cNvPr>
          <p:cNvSpPr txBox="1"/>
          <p:nvPr/>
        </p:nvSpPr>
        <p:spPr>
          <a:xfrm>
            <a:off x="815740" y="5287296"/>
            <a:ext cx="8155003" cy="461665"/>
          </a:xfrm>
          <a:prstGeom prst="rect">
            <a:avLst/>
          </a:prstGeom>
          <a:solidFill>
            <a:schemeClr val="accent1">
              <a:lumMod val="20000"/>
              <a:lumOff val="80000"/>
            </a:schemeClr>
          </a:solid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for (var counter = 0; counter &lt; 10; counter++)  {...}   // infers int</a:t>
            </a:r>
          </a:p>
        </p:txBody>
      </p:sp>
      <p:pic>
        <p:nvPicPr>
          <p:cNvPr id="11" name="Picture 10">
            <a:extLst>
              <a:ext uri="{FF2B5EF4-FFF2-40B4-BE49-F238E27FC236}">
                <a16:creationId xmlns="" xmlns:a16="http://schemas.microsoft.com/office/drawing/2014/main" id="{BD727C89-A2E3-0734-B5ED-DDD5BE9F2A65}"/>
              </a:ext>
            </a:extLst>
          </p:cNvPr>
          <p:cNvPicPr>
            <a:picLocks noChangeAspect="1"/>
          </p:cNvPicPr>
          <p:nvPr/>
        </p:nvPicPr>
        <p:blipFill>
          <a:blip r:embed="rId2"/>
          <a:stretch>
            <a:fillRect/>
          </a:stretch>
        </p:blipFill>
        <p:spPr>
          <a:xfrm>
            <a:off x="678883" y="237706"/>
            <a:ext cx="6106928" cy="674670"/>
          </a:xfrm>
          <a:prstGeom prst="rect">
            <a:avLst/>
          </a:prstGeom>
        </p:spPr>
      </p:pic>
      <p:pic>
        <p:nvPicPr>
          <p:cNvPr id="13" name="Picture 12">
            <a:extLst>
              <a:ext uri="{FF2B5EF4-FFF2-40B4-BE49-F238E27FC236}">
                <a16:creationId xmlns="" xmlns:a16="http://schemas.microsoft.com/office/drawing/2014/main" id="{13FCD0CE-F530-1BEF-8B90-6F181A2F3557}"/>
              </a:ext>
            </a:extLst>
          </p:cNvPr>
          <p:cNvPicPr>
            <a:picLocks noChangeAspect="1"/>
          </p:cNvPicPr>
          <p:nvPr/>
        </p:nvPicPr>
        <p:blipFill>
          <a:blip r:embed="rId3"/>
          <a:stretch>
            <a:fillRect/>
          </a:stretch>
        </p:blipFill>
        <p:spPr>
          <a:xfrm>
            <a:off x="678883" y="2616550"/>
            <a:ext cx="4422506" cy="614894"/>
          </a:xfrm>
          <a:prstGeom prst="rect">
            <a:avLst/>
          </a:prstGeom>
        </p:spPr>
      </p:pic>
      <p:pic>
        <p:nvPicPr>
          <p:cNvPr id="15" name="Picture 14">
            <a:extLst>
              <a:ext uri="{FF2B5EF4-FFF2-40B4-BE49-F238E27FC236}">
                <a16:creationId xmlns="" xmlns:a16="http://schemas.microsoft.com/office/drawing/2014/main" id="{1700FB44-912F-2964-0444-ECB2D15DF47D}"/>
              </a:ext>
            </a:extLst>
          </p:cNvPr>
          <p:cNvPicPr>
            <a:picLocks noChangeAspect="1"/>
          </p:cNvPicPr>
          <p:nvPr/>
        </p:nvPicPr>
        <p:blipFill>
          <a:blip r:embed="rId4"/>
          <a:stretch>
            <a:fillRect/>
          </a:stretch>
        </p:blipFill>
        <p:spPr>
          <a:xfrm>
            <a:off x="678883" y="4519584"/>
            <a:ext cx="7007478" cy="614894"/>
          </a:xfrm>
          <a:prstGeom prst="rect">
            <a:avLst/>
          </a:prstGeom>
        </p:spPr>
      </p:pic>
    </p:spTree>
    <p:extLst>
      <p:ext uri="{BB962C8B-B14F-4D97-AF65-F5344CB8AC3E}">
        <p14:creationId xmlns:p14="http://schemas.microsoft.com/office/powerpoint/2010/main" val="410083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E91EA3D-1686-3B43-84E0-AAE98240352B}"/>
              </a:ext>
            </a:extLst>
          </p:cNvPr>
          <p:cNvSpPr txBox="1"/>
          <p:nvPr/>
        </p:nvSpPr>
        <p:spPr>
          <a:xfrm>
            <a:off x="1133374" y="1256443"/>
            <a:ext cx="9107906" cy="1200329"/>
          </a:xfrm>
          <a:prstGeom prst="rect">
            <a:avLst/>
          </a:prstGeom>
          <a:solidFill>
            <a:schemeClr val="accent1">
              <a:lumMod val="20000"/>
              <a:lumOff val="80000"/>
            </a:schemeClr>
          </a:solidFill>
        </p:spPr>
        <p:txBody>
          <a:bodyPr wrap="square">
            <a:spAutoFit/>
          </a:bodyPr>
          <a:lstStyle/>
          <a:p>
            <a:r>
              <a:rPr lang="en-IN" sz="2400" dirty="0">
                <a:latin typeface="Times New Roman" panose="02020603050405020304" pitchFamily="18" charset="0"/>
                <a:cs typeface="Times New Roman" panose="02020603050405020304" pitchFamily="18" charset="0"/>
              </a:rPr>
              <a:t>try (var input = </a:t>
            </a:r>
          </a:p>
          <a:p>
            <a:r>
              <a:rPr lang="en-IN" sz="2400" dirty="0">
                <a:latin typeface="Times New Roman" panose="02020603050405020304" pitchFamily="18" charset="0"/>
                <a:cs typeface="Times New Roman" panose="02020603050405020304" pitchFamily="18" charset="0"/>
              </a:rPr>
              <a:t>     new </a:t>
            </a:r>
            <a:r>
              <a:rPr lang="en-IN" sz="2400" dirty="0" err="1">
                <a:latin typeface="Times New Roman" panose="02020603050405020304" pitchFamily="18" charset="0"/>
                <a:cs typeface="Times New Roman" panose="02020603050405020304" pitchFamily="18" charset="0"/>
              </a:rPr>
              <a:t>FileInputStream</a:t>
            </a:r>
            <a:r>
              <a:rPr lang="en-IN" sz="2400" dirty="0">
                <a:latin typeface="Times New Roman" panose="02020603050405020304" pitchFamily="18" charset="0"/>
                <a:cs typeface="Times New Roman" panose="02020603050405020304" pitchFamily="18" charset="0"/>
              </a:rPr>
              <a:t>("validation.txt")) {...}   // infers </a:t>
            </a:r>
            <a:r>
              <a:rPr lang="en-IN" sz="2400" dirty="0" err="1">
                <a:latin typeface="Times New Roman" panose="02020603050405020304" pitchFamily="18" charset="0"/>
                <a:cs typeface="Times New Roman" panose="02020603050405020304" pitchFamily="18" charset="0"/>
              </a:rPr>
              <a:t>FileInputStream</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907B7F0D-BE62-C0A2-40EB-4481FEFE5E33}"/>
              </a:ext>
            </a:extLst>
          </p:cNvPr>
          <p:cNvSpPr txBox="1"/>
          <p:nvPr/>
        </p:nvSpPr>
        <p:spPr>
          <a:xfrm>
            <a:off x="1133374" y="4068089"/>
            <a:ext cx="7587114" cy="461665"/>
          </a:xfrm>
          <a:prstGeom prst="rect">
            <a:avLst/>
          </a:prstGeom>
          <a:solidFill>
            <a:schemeClr val="accent1">
              <a:lumMod val="20000"/>
              <a:lumOff val="80000"/>
            </a:schemeClr>
          </a:solidFill>
        </p:spPr>
        <p:txBody>
          <a:bodyPr wrap="square">
            <a:spAutoFit/>
          </a:bodyPr>
          <a:lstStyle/>
          <a:p>
            <a:r>
              <a:rPr lang="en-IN" sz="2400" dirty="0" err="1">
                <a:latin typeface="Times New Roman" panose="02020603050405020304" pitchFamily="18" charset="0"/>
                <a:cs typeface="Times New Roman" panose="02020603050405020304" pitchFamily="18" charset="0"/>
              </a:rPr>
              <a:t>BiFunction</a:t>
            </a:r>
            <a:r>
              <a:rPr lang="en-IN" sz="2400" dirty="0">
                <a:latin typeface="Times New Roman" panose="02020603050405020304" pitchFamily="18" charset="0"/>
                <a:cs typeface="Times New Roman" panose="02020603050405020304" pitchFamily="18" charset="0"/>
              </a:rPr>
              <a:t>&lt;Integer, Integer, Integer&gt; = (a, b) -&gt; a + b;</a:t>
            </a:r>
          </a:p>
        </p:txBody>
      </p:sp>
      <p:pic>
        <p:nvPicPr>
          <p:cNvPr id="7" name="Picture 6">
            <a:extLst>
              <a:ext uri="{FF2B5EF4-FFF2-40B4-BE49-F238E27FC236}">
                <a16:creationId xmlns="" xmlns:a16="http://schemas.microsoft.com/office/drawing/2014/main" id="{EAEAC30C-C363-8FC6-A968-3EFA502F4F21}"/>
              </a:ext>
            </a:extLst>
          </p:cNvPr>
          <p:cNvPicPr>
            <a:picLocks noChangeAspect="1"/>
          </p:cNvPicPr>
          <p:nvPr/>
        </p:nvPicPr>
        <p:blipFill>
          <a:blip r:embed="rId2"/>
          <a:stretch>
            <a:fillRect/>
          </a:stretch>
        </p:blipFill>
        <p:spPr>
          <a:xfrm>
            <a:off x="1032856" y="635366"/>
            <a:ext cx="5063144" cy="659263"/>
          </a:xfrm>
          <a:prstGeom prst="rect">
            <a:avLst/>
          </a:prstGeom>
        </p:spPr>
      </p:pic>
      <p:pic>
        <p:nvPicPr>
          <p:cNvPr id="9" name="Picture 8">
            <a:extLst>
              <a:ext uri="{FF2B5EF4-FFF2-40B4-BE49-F238E27FC236}">
                <a16:creationId xmlns="" xmlns:a16="http://schemas.microsoft.com/office/drawing/2014/main" id="{C169AB18-8932-FBE6-C208-CB36434782FD}"/>
              </a:ext>
            </a:extLst>
          </p:cNvPr>
          <p:cNvPicPr>
            <a:picLocks noChangeAspect="1"/>
          </p:cNvPicPr>
          <p:nvPr/>
        </p:nvPicPr>
        <p:blipFill>
          <a:blip r:embed="rId3"/>
          <a:stretch>
            <a:fillRect/>
          </a:stretch>
        </p:blipFill>
        <p:spPr>
          <a:xfrm>
            <a:off x="962371" y="2584282"/>
            <a:ext cx="10971690" cy="1073318"/>
          </a:xfrm>
          <a:prstGeom prst="rect">
            <a:avLst/>
          </a:prstGeom>
        </p:spPr>
      </p:pic>
    </p:spTree>
    <p:extLst>
      <p:ext uri="{BB962C8B-B14F-4D97-AF65-F5344CB8AC3E}">
        <p14:creationId xmlns:p14="http://schemas.microsoft.com/office/powerpoint/2010/main" val="199811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84E64-08CD-D586-CF36-3CB23980F108}"/>
              </a:ext>
            </a:extLst>
          </p:cNvPr>
          <p:cNvSpPr>
            <a:spLocks noGrp="1"/>
          </p:cNvSpPr>
          <p:nvPr>
            <p:ph type="title"/>
          </p:nvPr>
        </p:nvSpPr>
        <p:spPr>
          <a:xfrm>
            <a:off x="838200" y="365125"/>
            <a:ext cx="10515600" cy="732155"/>
          </a:xfrm>
        </p:spPr>
        <p:txBody>
          <a:bodyPr>
            <a:normAutofit/>
          </a:bodyPr>
          <a:lstStyle/>
          <a:p>
            <a:r>
              <a:rPr lang="en-IN" sz="3600" b="1" dirty="0">
                <a:latin typeface="Times New Roman" panose="02020603050405020304" pitchFamily="18" charset="0"/>
                <a:cs typeface="Times New Roman" panose="02020603050405020304" pitchFamily="18" charset="0"/>
              </a:rPr>
              <a:t>Traditional switch and issues </a:t>
            </a:r>
          </a:p>
        </p:txBody>
      </p:sp>
      <p:sp>
        <p:nvSpPr>
          <p:cNvPr id="3" name="Content Placeholder 2">
            <a:extLst>
              <a:ext uri="{FF2B5EF4-FFF2-40B4-BE49-F238E27FC236}">
                <a16:creationId xmlns="" xmlns:a16="http://schemas.microsoft.com/office/drawing/2014/main" id="{A9155358-1E33-DDE6-2F7E-373B7399A60E}"/>
              </a:ext>
            </a:extLst>
          </p:cNvPr>
          <p:cNvSpPr>
            <a:spLocks noGrp="1"/>
          </p:cNvSpPr>
          <p:nvPr>
            <p:ph idx="1"/>
          </p:nvPr>
        </p:nvSpPr>
        <p:spPr>
          <a:xfrm>
            <a:off x="481263" y="1164658"/>
            <a:ext cx="7960093" cy="1126156"/>
          </a:xfrm>
        </p:spPr>
        <p:txBody>
          <a:bodyPr>
            <a:normAutofit/>
          </a:bodyPr>
          <a:lstStyle/>
          <a:p>
            <a:r>
              <a:rPr lang="en-IN" sz="2400" dirty="0">
                <a:latin typeface="Times New Roman" panose="02020603050405020304" pitchFamily="18" charset="0"/>
                <a:cs typeface="Times New Roman" panose="02020603050405020304" pitchFamily="18" charset="0"/>
              </a:rPr>
              <a:t>Default fall through due to missing breaks.</a:t>
            </a:r>
          </a:p>
          <a:p>
            <a:r>
              <a:rPr lang="en-IN" sz="2400" dirty="0">
                <a:latin typeface="Times New Roman" panose="02020603050405020304" pitchFamily="18" charset="0"/>
                <a:cs typeface="Times New Roman" panose="02020603050405020304" pitchFamily="18" charset="0"/>
              </a:rPr>
              <a:t>Multiple values per case is not supported</a:t>
            </a:r>
          </a:p>
        </p:txBody>
      </p:sp>
      <p:pic>
        <p:nvPicPr>
          <p:cNvPr id="5" name="Picture 4">
            <a:extLst>
              <a:ext uri="{FF2B5EF4-FFF2-40B4-BE49-F238E27FC236}">
                <a16:creationId xmlns="" xmlns:a16="http://schemas.microsoft.com/office/drawing/2014/main" id="{825FA56C-3BC7-AA2A-1C2E-55A652A231CA}"/>
              </a:ext>
            </a:extLst>
          </p:cNvPr>
          <p:cNvPicPr>
            <a:picLocks noChangeAspect="1"/>
          </p:cNvPicPr>
          <p:nvPr/>
        </p:nvPicPr>
        <p:blipFill>
          <a:blip r:embed="rId2"/>
          <a:stretch>
            <a:fillRect/>
          </a:stretch>
        </p:blipFill>
        <p:spPr>
          <a:xfrm>
            <a:off x="4805134" y="2136808"/>
            <a:ext cx="6548665" cy="4734715"/>
          </a:xfrm>
          <a:prstGeom prst="rect">
            <a:avLst/>
          </a:prstGeom>
        </p:spPr>
      </p:pic>
      <p:sp>
        <p:nvSpPr>
          <p:cNvPr id="6" name="TextBox 5">
            <a:extLst>
              <a:ext uri="{FF2B5EF4-FFF2-40B4-BE49-F238E27FC236}">
                <a16:creationId xmlns="" xmlns:a16="http://schemas.microsoft.com/office/drawing/2014/main" id="{D496DF04-375F-2EEB-A1AC-00216F3318C5}"/>
              </a:ext>
            </a:extLst>
          </p:cNvPr>
          <p:cNvSpPr txBox="1"/>
          <p:nvPr/>
        </p:nvSpPr>
        <p:spPr>
          <a:xfrm>
            <a:off x="731520" y="2514600"/>
            <a:ext cx="368860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accent1">
                    <a:lumMod val="75000"/>
                  </a:schemeClr>
                </a:solidFill>
              </a:rPr>
              <a:t>Use of break statement in each case, work as expected.</a:t>
            </a:r>
          </a:p>
          <a:p>
            <a:pPr marL="342900" indent="-342900">
              <a:buFont typeface="Arial" panose="020B0604020202020204" pitchFamily="34" charset="0"/>
              <a:buChar char="•"/>
            </a:pPr>
            <a:endParaRPr lang="en-IN" sz="2400" dirty="0">
              <a:solidFill>
                <a:srgbClr val="C00000"/>
              </a:solidFill>
            </a:endParaRPr>
          </a:p>
          <a:p>
            <a:pPr marL="342900" indent="-342900">
              <a:buFont typeface="Arial" panose="020B0604020202020204" pitchFamily="34" charset="0"/>
              <a:buChar char="•"/>
            </a:pPr>
            <a:r>
              <a:rPr lang="en-IN" sz="2400" dirty="0">
                <a:solidFill>
                  <a:schemeClr val="accent1">
                    <a:lumMod val="75000"/>
                  </a:schemeClr>
                </a:solidFill>
              </a:rPr>
              <a:t>But in case you miss to include break statement switch fall through.</a:t>
            </a:r>
          </a:p>
        </p:txBody>
      </p:sp>
      <p:sp>
        <p:nvSpPr>
          <p:cNvPr id="7" name="TextBox 6">
            <a:extLst>
              <a:ext uri="{FF2B5EF4-FFF2-40B4-BE49-F238E27FC236}">
                <a16:creationId xmlns="" xmlns:a16="http://schemas.microsoft.com/office/drawing/2014/main" id="{CAFC59E2-EE33-43E6-AC6B-EC3D9A861464}"/>
              </a:ext>
            </a:extLst>
          </p:cNvPr>
          <p:cNvSpPr txBox="1"/>
          <p:nvPr/>
        </p:nvSpPr>
        <p:spPr>
          <a:xfrm>
            <a:off x="2098307" y="6227545"/>
            <a:ext cx="2706827" cy="369332"/>
          </a:xfrm>
          <a:prstGeom prst="rect">
            <a:avLst/>
          </a:prstGeom>
          <a:solidFill>
            <a:schemeClr val="bg2">
              <a:lumMod val="90000"/>
            </a:schemeClr>
          </a:solidFill>
        </p:spPr>
        <p:txBody>
          <a:bodyPr wrap="square" rtlCol="0">
            <a:spAutoFit/>
          </a:bodyPr>
          <a:lstStyle/>
          <a:p>
            <a:r>
              <a:rPr lang="en-IN" dirty="0"/>
              <a:t> item 1</a:t>
            </a:r>
          </a:p>
        </p:txBody>
      </p:sp>
    </p:spTree>
    <p:extLst>
      <p:ext uri="{BB962C8B-B14F-4D97-AF65-F5344CB8AC3E}">
        <p14:creationId xmlns:p14="http://schemas.microsoft.com/office/powerpoint/2010/main" val="287223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8F42A-944A-1F08-A35E-BF828DFF3514}"/>
              </a:ext>
            </a:extLst>
          </p:cNvPr>
          <p:cNvSpPr>
            <a:spLocks noGrp="1"/>
          </p:cNvSpPr>
          <p:nvPr>
            <p:ph type="title"/>
          </p:nvPr>
        </p:nvSpPr>
        <p:spPr>
          <a:xfrm>
            <a:off x="838200" y="365126"/>
            <a:ext cx="10515600" cy="1088290"/>
          </a:xfrm>
        </p:spPr>
        <p:txBody>
          <a:bodyPr>
            <a:normAutofit/>
          </a:bodyPr>
          <a:lstStyle/>
          <a:p>
            <a:r>
              <a:rPr lang="en-IN" sz="3600" b="1"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 xmlns:a16="http://schemas.microsoft.com/office/drawing/2014/main" id="{FE43B3B1-EF0B-9136-64DB-1860FE93C765}"/>
              </a:ext>
            </a:extLst>
          </p:cNvPr>
          <p:cNvSpPr>
            <a:spLocks noGrp="1"/>
          </p:cNvSpPr>
          <p:nvPr>
            <p:ph idx="1"/>
          </p:nvPr>
        </p:nvSpPr>
        <p:spPr>
          <a:xfrm>
            <a:off x="712269" y="1453415"/>
            <a:ext cx="10641531" cy="4677877"/>
          </a:xfrm>
        </p:spPr>
        <p:txBody>
          <a:bodyPr>
            <a:noAutofit/>
          </a:bodyPr>
          <a:lstStyle/>
          <a:p>
            <a:pPr algn="l"/>
            <a:r>
              <a:rPr lang="en-US" b="0" i="0" u="none" strike="noStrike" baseline="0" dirty="0">
                <a:latin typeface="Times New Roman" panose="02020603050405020304" pitchFamily="18" charset="0"/>
                <a:cs typeface="Times New Roman" panose="02020603050405020304" pitchFamily="18" charset="0"/>
              </a:rPr>
              <a:t>Java Module System</a:t>
            </a:r>
          </a:p>
          <a:p>
            <a:pPr algn="l"/>
            <a:r>
              <a:rPr lang="en-US" b="0" i="0" u="none" strike="noStrike" baseline="0" dirty="0">
                <a:latin typeface="Times New Roman" panose="02020603050405020304" pitchFamily="18" charset="0"/>
                <a:cs typeface="Times New Roman" panose="02020603050405020304" pitchFamily="18" charset="0"/>
              </a:rPr>
              <a:t>Diamond Syntax with Inner Anonymous Class</a:t>
            </a:r>
          </a:p>
          <a:p>
            <a:pPr algn="l"/>
            <a:r>
              <a:rPr lang="en-US" b="0" i="0" u="none" strike="noStrike" baseline="0" dirty="0">
                <a:latin typeface="Times New Roman" panose="02020603050405020304" pitchFamily="18" charset="0"/>
                <a:cs typeface="Times New Roman" panose="02020603050405020304" pitchFamily="18" charset="0"/>
              </a:rPr>
              <a:t>Local Variable Type Inference</a:t>
            </a:r>
          </a:p>
          <a:p>
            <a:pPr algn="l"/>
            <a:r>
              <a:rPr lang="en-US" b="0" i="0" u="none" strike="noStrike" baseline="0" dirty="0">
                <a:latin typeface="Times New Roman" panose="02020603050405020304" pitchFamily="18" charset="0"/>
                <a:cs typeface="Times New Roman" panose="02020603050405020304" pitchFamily="18" charset="0"/>
              </a:rPr>
              <a:t>Switch Expressions</a:t>
            </a:r>
          </a:p>
          <a:p>
            <a:pPr algn="l"/>
            <a:r>
              <a:rPr lang="en-US" b="0" i="0" u="none" strike="noStrike" baseline="0" dirty="0">
                <a:latin typeface="Times New Roman" panose="02020603050405020304" pitchFamily="18" charset="0"/>
                <a:cs typeface="Times New Roman" panose="02020603050405020304" pitchFamily="18" charset="0"/>
              </a:rPr>
              <a:t>Yield Keyword</a:t>
            </a:r>
            <a:endParaRPr lang="en-US"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Text </a:t>
            </a:r>
            <a:r>
              <a:rPr lang="en-IN" b="0" i="0" u="none" strike="noStrike" baseline="0" dirty="0">
                <a:latin typeface="Times New Roman" panose="02020603050405020304" pitchFamily="18" charset="0"/>
                <a:cs typeface="Times New Roman" panose="02020603050405020304" pitchFamily="18" charset="0"/>
              </a:rPr>
              <a:t>Blocks</a:t>
            </a:r>
          </a:p>
          <a:p>
            <a:pPr algn="l"/>
            <a:r>
              <a:rPr lang="en-IN" b="0" i="0" u="none" strike="noStrike" baseline="0" dirty="0">
                <a:latin typeface="Times New Roman" panose="02020603050405020304" pitchFamily="18" charset="0"/>
                <a:cs typeface="Times New Roman" panose="02020603050405020304" pitchFamily="18" charset="0"/>
              </a:rPr>
              <a:t>Records</a:t>
            </a:r>
          </a:p>
          <a:p>
            <a:pPr algn="l"/>
            <a:r>
              <a:rPr lang="en-IN" b="0" i="0" u="none" strike="noStrike" baseline="0" dirty="0">
                <a:latin typeface="Times New Roman" panose="02020603050405020304" pitchFamily="18" charset="0"/>
                <a:cs typeface="Times New Roman" panose="02020603050405020304" pitchFamily="18" charset="0"/>
              </a:rPr>
              <a:t>Sealed Classes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796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984E64-08CD-D586-CF36-3CB23980F108}"/>
              </a:ext>
            </a:extLst>
          </p:cNvPr>
          <p:cNvSpPr>
            <a:spLocks noGrp="1"/>
          </p:cNvSpPr>
          <p:nvPr>
            <p:ph type="title"/>
          </p:nvPr>
        </p:nvSpPr>
        <p:spPr>
          <a:xfrm>
            <a:off x="838200" y="365125"/>
            <a:ext cx="10515600" cy="732155"/>
          </a:xfrm>
        </p:spPr>
        <p:txBody>
          <a:bodyPr>
            <a:normAutofit/>
          </a:bodyPr>
          <a:lstStyle/>
          <a:p>
            <a:r>
              <a:rPr lang="en-IN" sz="3600" b="1" dirty="0">
                <a:latin typeface="Times New Roman" panose="02020603050405020304" pitchFamily="18" charset="0"/>
                <a:cs typeface="Times New Roman" panose="02020603050405020304" pitchFamily="18" charset="0"/>
              </a:rPr>
              <a:t>Traditional switch and issues </a:t>
            </a:r>
          </a:p>
        </p:txBody>
      </p:sp>
      <p:sp>
        <p:nvSpPr>
          <p:cNvPr id="3" name="Content Placeholder 2">
            <a:extLst>
              <a:ext uri="{FF2B5EF4-FFF2-40B4-BE49-F238E27FC236}">
                <a16:creationId xmlns="" xmlns:a16="http://schemas.microsoft.com/office/drawing/2014/main" id="{A9155358-1E33-DDE6-2F7E-373B7399A60E}"/>
              </a:ext>
            </a:extLst>
          </p:cNvPr>
          <p:cNvSpPr>
            <a:spLocks noGrp="1"/>
          </p:cNvSpPr>
          <p:nvPr>
            <p:ph idx="1"/>
          </p:nvPr>
        </p:nvSpPr>
        <p:spPr>
          <a:xfrm>
            <a:off x="481263" y="1164658"/>
            <a:ext cx="7960093" cy="1126156"/>
          </a:xfrm>
        </p:spPr>
        <p:txBody>
          <a:bodyPr>
            <a:normAutofit/>
          </a:bodyPr>
          <a:lstStyle/>
          <a:p>
            <a:pPr algn="just"/>
            <a:r>
              <a:rPr lang="en-IN" sz="2400" dirty="0">
                <a:latin typeface="Times New Roman" panose="02020603050405020304" pitchFamily="18" charset="0"/>
                <a:cs typeface="Times New Roman" panose="02020603050405020304" pitchFamily="18" charset="0"/>
              </a:rPr>
              <a:t>If you miss to include ‘break’ statement , switch fall through.</a:t>
            </a:r>
          </a:p>
        </p:txBody>
      </p:sp>
      <p:pic>
        <p:nvPicPr>
          <p:cNvPr id="8" name="Picture 7">
            <a:extLst>
              <a:ext uri="{FF2B5EF4-FFF2-40B4-BE49-F238E27FC236}">
                <a16:creationId xmlns="" xmlns:a16="http://schemas.microsoft.com/office/drawing/2014/main" id="{43779032-6F6D-3446-A9E2-5CDBD8594259}"/>
              </a:ext>
            </a:extLst>
          </p:cNvPr>
          <p:cNvPicPr>
            <a:picLocks noChangeAspect="1"/>
          </p:cNvPicPr>
          <p:nvPr/>
        </p:nvPicPr>
        <p:blipFill>
          <a:blip r:embed="rId2"/>
          <a:stretch>
            <a:fillRect/>
          </a:stretch>
        </p:blipFill>
        <p:spPr>
          <a:xfrm>
            <a:off x="2716032" y="1696678"/>
            <a:ext cx="5725324" cy="4715533"/>
          </a:xfrm>
          <a:prstGeom prst="rect">
            <a:avLst/>
          </a:prstGeom>
        </p:spPr>
      </p:pic>
    </p:spTree>
    <p:extLst>
      <p:ext uri="{BB962C8B-B14F-4D97-AF65-F5344CB8AC3E}">
        <p14:creationId xmlns:p14="http://schemas.microsoft.com/office/powerpoint/2010/main" val="3318826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A474D-FFF6-3648-E0CA-5EDA3314FB77}"/>
              </a:ext>
            </a:extLst>
          </p:cNvPr>
          <p:cNvSpPr>
            <a:spLocks noGrp="1"/>
          </p:cNvSpPr>
          <p:nvPr>
            <p:ph type="title"/>
          </p:nvPr>
        </p:nvSpPr>
        <p:spPr>
          <a:xfrm>
            <a:off x="838200" y="365126"/>
            <a:ext cx="10515600" cy="712904"/>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Switch Expressions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A876324-49A8-89CA-B412-C146E795BD2D}"/>
              </a:ext>
            </a:extLst>
          </p:cNvPr>
          <p:cNvSpPr>
            <a:spLocks noGrp="1"/>
          </p:cNvSpPr>
          <p:nvPr>
            <p:ph idx="1"/>
          </p:nvPr>
        </p:nvSpPr>
        <p:spPr>
          <a:xfrm>
            <a:off x="838200" y="1193533"/>
            <a:ext cx="10515600" cy="3262964"/>
          </a:xfrm>
        </p:spPr>
        <p:txBody>
          <a:bodyPr>
            <a:normAutofit/>
          </a:bodyPr>
          <a:lstStyle/>
          <a:p>
            <a:r>
              <a:rPr lang="en-US" sz="2400" dirty="0">
                <a:latin typeface="Times New Roman" panose="02020603050405020304" pitchFamily="18" charset="0"/>
                <a:cs typeface="Times New Roman" panose="02020603050405020304" pitchFamily="18" charset="0"/>
              </a:rPr>
              <a:t>Java 12 and 13 improved the traditional switch statement and made it more useful.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Like all expressions, this expression evaluate to a single value and can be used in statements</a:t>
            </a:r>
          </a:p>
          <a:p>
            <a:r>
              <a:rPr lang="en-IN" sz="2400" dirty="0">
                <a:latin typeface="Times New Roman" panose="02020603050405020304" pitchFamily="18" charset="0"/>
                <a:cs typeface="Times New Roman" panose="02020603050405020304" pitchFamily="18" charset="0"/>
              </a:rPr>
              <a:t>They contain </a:t>
            </a:r>
            <a:r>
              <a:rPr lang="en-IN" sz="2400" b="1" dirty="0">
                <a:solidFill>
                  <a:srgbClr val="00B0F0"/>
                </a:solidFill>
                <a:latin typeface="Times New Roman" panose="02020603050405020304" pitchFamily="18" charset="0"/>
                <a:cs typeface="Times New Roman" panose="02020603050405020304" pitchFamily="18" charset="0"/>
              </a:rPr>
              <a:t>“ case L -&gt;” </a:t>
            </a:r>
            <a:r>
              <a:rPr lang="en-IN" sz="2400" dirty="0">
                <a:latin typeface="Times New Roman" panose="02020603050405020304" pitchFamily="18" charset="0"/>
                <a:cs typeface="Times New Roman" panose="02020603050405020304" pitchFamily="18" charset="0"/>
              </a:rPr>
              <a:t>labels that eliminate the need for break statements to prevent fall through.</a:t>
            </a:r>
          </a:p>
          <a:p>
            <a:r>
              <a:rPr lang="en-IN" sz="2400" dirty="0">
                <a:latin typeface="Times New Roman" panose="02020603050405020304" pitchFamily="18" charset="0"/>
                <a:cs typeface="Times New Roman" panose="02020603050405020304" pitchFamily="18" charset="0"/>
              </a:rPr>
              <a:t>Use a yield statement to specify the value of a switch expression</a:t>
            </a: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95A23DFC-6DE3-356C-2EDE-572D6C46C3AD}"/>
              </a:ext>
            </a:extLst>
          </p:cNvPr>
          <p:cNvSpPr txBox="1"/>
          <p:nvPr/>
        </p:nvSpPr>
        <p:spPr>
          <a:xfrm>
            <a:off x="1075623" y="5447180"/>
            <a:ext cx="10436192" cy="492443"/>
          </a:xfrm>
          <a:prstGeom prst="rect">
            <a:avLst/>
          </a:prstGeom>
          <a:solidFill>
            <a:schemeClr val="accent1">
              <a:lumMod val="20000"/>
              <a:lumOff val="80000"/>
            </a:schemeClr>
          </a:solidFill>
        </p:spPr>
        <p:txBody>
          <a:bodyPr wrap="square">
            <a:spAutoFit/>
          </a:bodyPr>
          <a:lstStyle/>
          <a:p>
            <a:r>
              <a:rPr lang="en-IN" sz="2600" dirty="0"/>
              <a:t>case label_1, label_2, ..., </a:t>
            </a:r>
            <a:r>
              <a:rPr lang="en-IN" sz="2600" dirty="0" err="1"/>
              <a:t>label_n</a:t>
            </a:r>
            <a:r>
              <a:rPr lang="en-IN" sz="2600" dirty="0"/>
              <a:t> -&gt; expression;|throw-statement;|block </a:t>
            </a:r>
          </a:p>
        </p:txBody>
      </p:sp>
      <p:pic>
        <p:nvPicPr>
          <p:cNvPr id="7" name="Picture 6">
            <a:extLst>
              <a:ext uri="{FF2B5EF4-FFF2-40B4-BE49-F238E27FC236}">
                <a16:creationId xmlns="" xmlns:a16="http://schemas.microsoft.com/office/drawing/2014/main" id="{194949DD-510A-B123-5874-FE89AE398DEE}"/>
              </a:ext>
            </a:extLst>
          </p:cNvPr>
          <p:cNvPicPr>
            <a:picLocks noChangeAspect="1"/>
          </p:cNvPicPr>
          <p:nvPr/>
        </p:nvPicPr>
        <p:blipFill>
          <a:blip r:embed="rId2"/>
          <a:stretch>
            <a:fillRect/>
          </a:stretch>
        </p:blipFill>
        <p:spPr>
          <a:xfrm>
            <a:off x="921619" y="4456497"/>
            <a:ext cx="7033507" cy="826767"/>
          </a:xfrm>
          <a:prstGeom prst="rect">
            <a:avLst/>
          </a:prstGeom>
        </p:spPr>
      </p:pic>
    </p:spTree>
    <p:extLst>
      <p:ext uri="{BB962C8B-B14F-4D97-AF65-F5344CB8AC3E}">
        <p14:creationId xmlns:p14="http://schemas.microsoft.com/office/powerpoint/2010/main" val="331372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AE6E38-6D6E-81F5-3B7C-78E6690E61A7}"/>
              </a:ext>
            </a:extLst>
          </p:cNvPr>
          <p:cNvSpPr>
            <a:spLocks noGrp="1"/>
          </p:cNvSpPr>
          <p:nvPr>
            <p:ph type="title"/>
          </p:nvPr>
        </p:nvSpPr>
        <p:spPr>
          <a:xfrm>
            <a:off x="838199" y="108601"/>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Advantage with switch statement</a:t>
            </a:r>
          </a:p>
        </p:txBody>
      </p:sp>
      <p:sp>
        <p:nvSpPr>
          <p:cNvPr id="3" name="Content Placeholder 2">
            <a:extLst>
              <a:ext uri="{FF2B5EF4-FFF2-40B4-BE49-F238E27FC236}">
                <a16:creationId xmlns="" xmlns:a16="http://schemas.microsoft.com/office/drawing/2014/main" id="{70AB4D41-8A13-F24B-F08C-0E2E1FEB3148}"/>
              </a:ext>
            </a:extLst>
          </p:cNvPr>
          <p:cNvSpPr>
            <a:spLocks noGrp="1"/>
          </p:cNvSpPr>
          <p:nvPr>
            <p:ph idx="1"/>
          </p:nvPr>
        </p:nvSpPr>
        <p:spPr>
          <a:xfrm>
            <a:off x="1058778" y="1434164"/>
            <a:ext cx="10295021" cy="4742799"/>
          </a:xfrm>
        </p:spPr>
        <p:txBody>
          <a:bodyPr>
            <a:normAutofit/>
          </a:bodyPr>
          <a:lstStyle/>
          <a:p>
            <a:pPr algn="just"/>
            <a:r>
              <a:rPr lang="en-IN" sz="2400" dirty="0">
                <a:latin typeface="Times New Roman" panose="02020603050405020304" pitchFamily="18" charset="0"/>
                <a:cs typeface="Times New Roman" panose="02020603050405020304" pitchFamily="18" charset="0"/>
              </a:rPr>
              <a:t>Support multiple values per case</a:t>
            </a:r>
          </a:p>
          <a:p>
            <a:pPr algn="just"/>
            <a:r>
              <a:rPr lang="en-IN" sz="2400" dirty="0">
                <a:latin typeface="Times New Roman" panose="02020603050405020304" pitchFamily="18" charset="0"/>
                <a:cs typeface="Times New Roman" panose="02020603050405020304" pitchFamily="18" charset="0"/>
              </a:rPr>
              <a:t>Switch does not fall through</a:t>
            </a:r>
          </a:p>
          <a:p>
            <a:pPr algn="just"/>
            <a:r>
              <a:rPr lang="en-IN" sz="2400" dirty="0">
                <a:latin typeface="Times New Roman" panose="02020603050405020304" pitchFamily="18" charset="0"/>
                <a:cs typeface="Times New Roman" panose="02020603050405020304" pitchFamily="18" charset="0"/>
              </a:rPr>
              <a:t>yield is used to return a value</a:t>
            </a:r>
          </a:p>
          <a:p>
            <a:pPr algn="just"/>
            <a:r>
              <a:rPr lang="en-IN" sz="2400" dirty="0">
                <a:latin typeface="Times New Roman" panose="02020603050405020304" pitchFamily="18" charset="0"/>
                <a:cs typeface="Times New Roman" panose="02020603050405020304" pitchFamily="18" charset="0"/>
              </a:rPr>
              <a:t>switch can be used as an expression</a:t>
            </a:r>
          </a:p>
          <a:p>
            <a:pPr algn="just"/>
            <a:r>
              <a:rPr lang="en-IN" sz="2400" dirty="0">
                <a:latin typeface="Times New Roman" panose="02020603050405020304" pitchFamily="18" charset="0"/>
                <a:cs typeface="Times New Roman" panose="02020603050405020304" pitchFamily="18" charset="0"/>
              </a:rPr>
              <a:t>Switch with arrow (-&gt;) symbol</a:t>
            </a:r>
          </a:p>
          <a:p>
            <a:pPr algn="just"/>
            <a:r>
              <a:rPr lang="en-IN" sz="2400" dirty="0">
                <a:latin typeface="Times New Roman" panose="02020603050405020304" pitchFamily="18" charset="0"/>
                <a:cs typeface="Times New Roman" panose="02020603050405020304" pitchFamily="18" charset="0"/>
              </a:rPr>
              <a:t>Variables declared in traditional switch exists until end of the switch statement . If you need variable level scope , use {} introduced in Java 13.</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748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602D4-C04F-395F-7936-CA991B5270D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Example Java program 1 ( switch )</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E32C415-7AF2-C749-6157-2D51701A1A92}"/>
              </a:ext>
            </a:extLst>
          </p:cNvPr>
          <p:cNvPicPr>
            <a:picLocks noChangeAspect="1"/>
          </p:cNvPicPr>
          <p:nvPr/>
        </p:nvPicPr>
        <p:blipFill>
          <a:blip r:embed="rId2"/>
          <a:stretch>
            <a:fillRect/>
          </a:stretch>
        </p:blipFill>
        <p:spPr>
          <a:xfrm>
            <a:off x="1412338" y="2079327"/>
            <a:ext cx="9691135" cy="3917211"/>
          </a:xfrm>
          <a:prstGeom prst="rect">
            <a:avLst/>
          </a:prstGeom>
        </p:spPr>
      </p:pic>
    </p:spTree>
    <p:extLst>
      <p:ext uri="{BB962C8B-B14F-4D97-AF65-F5344CB8AC3E}">
        <p14:creationId xmlns:p14="http://schemas.microsoft.com/office/powerpoint/2010/main" val="3690502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602D4-C04F-395F-7936-CA991B5270D1}"/>
              </a:ext>
            </a:extLst>
          </p:cNvPr>
          <p:cNvSpPr>
            <a:spLocks noGrp="1"/>
          </p:cNvSpPr>
          <p:nvPr>
            <p:ph type="title"/>
          </p:nvPr>
        </p:nvSpPr>
        <p:spPr>
          <a:xfrm>
            <a:off x="838200" y="192505"/>
            <a:ext cx="10515600" cy="596767"/>
          </a:xfrm>
        </p:spPr>
        <p:txBody>
          <a:bodyPr>
            <a:normAutofit/>
          </a:bodyPr>
          <a:lstStyle/>
          <a:p>
            <a:r>
              <a:rPr lang="en-US" sz="3600" b="1" dirty="0">
                <a:latin typeface="Times New Roman" panose="02020603050405020304" pitchFamily="18" charset="0"/>
                <a:cs typeface="Times New Roman" panose="02020603050405020304" pitchFamily="18" charset="0"/>
              </a:rPr>
              <a:t>Example Java program (Old vs New)</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263C85DC-6D9F-3EB1-B699-21CC7199AE85}"/>
              </a:ext>
            </a:extLst>
          </p:cNvPr>
          <p:cNvPicPr>
            <a:picLocks noChangeAspect="1"/>
          </p:cNvPicPr>
          <p:nvPr/>
        </p:nvPicPr>
        <p:blipFill>
          <a:blip r:embed="rId2"/>
          <a:stretch>
            <a:fillRect/>
          </a:stretch>
        </p:blipFill>
        <p:spPr>
          <a:xfrm>
            <a:off x="470703" y="984872"/>
            <a:ext cx="4763165" cy="5430008"/>
          </a:xfrm>
          <a:prstGeom prst="rect">
            <a:avLst/>
          </a:prstGeom>
        </p:spPr>
      </p:pic>
      <p:pic>
        <p:nvPicPr>
          <p:cNvPr id="6" name="Picture 5">
            <a:extLst>
              <a:ext uri="{FF2B5EF4-FFF2-40B4-BE49-F238E27FC236}">
                <a16:creationId xmlns="" xmlns:a16="http://schemas.microsoft.com/office/drawing/2014/main" id="{03C9F6D6-612B-0568-5BB8-9FF681F698B8}"/>
              </a:ext>
            </a:extLst>
          </p:cNvPr>
          <p:cNvPicPr>
            <a:picLocks noChangeAspect="1"/>
          </p:cNvPicPr>
          <p:nvPr/>
        </p:nvPicPr>
        <p:blipFill>
          <a:blip r:embed="rId3"/>
          <a:stretch>
            <a:fillRect/>
          </a:stretch>
        </p:blipFill>
        <p:spPr>
          <a:xfrm>
            <a:off x="6096000" y="1715535"/>
            <a:ext cx="5695455" cy="3838242"/>
          </a:xfrm>
          <a:prstGeom prst="rect">
            <a:avLst/>
          </a:prstGeom>
        </p:spPr>
      </p:pic>
    </p:spTree>
    <p:extLst>
      <p:ext uri="{BB962C8B-B14F-4D97-AF65-F5344CB8AC3E}">
        <p14:creationId xmlns:p14="http://schemas.microsoft.com/office/powerpoint/2010/main" val="103891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y</a:t>
            </a:r>
            <a:r>
              <a:rPr lang="en-US" b="1" dirty="0" smtClean="0">
                <a:latin typeface="Times New Roman" panose="02020603050405020304" pitchFamily="18" charset="0"/>
                <a:cs typeface="Times New Roman" panose="02020603050405020304" pitchFamily="18" charset="0"/>
              </a:rPr>
              <a:t>ield Keyword</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The </a:t>
            </a:r>
            <a:r>
              <a:rPr lang="en-US" sz="2400" i="1" dirty="0">
                <a:solidFill>
                  <a:srgbClr val="000000"/>
                </a:solidFill>
                <a:latin typeface="Times New Roman" panose="02020603050405020304" pitchFamily="18" charset="0"/>
                <a:cs typeface="Times New Roman" panose="02020603050405020304" pitchFamily="18" charset="0"/>
              </a:rPr>
              <a:t>yield</a:t>
            </a:r>
            <a:r>
              <a:rPr lang="en-US" sz="2400" dirty="0">
                <a:solidFill>
                  <a:srgbClr val="000000"/>
                </a:solidFill>
                <a:latin typeface="Times New Roman" panose="02020603050405020304" pitchFamily="18" charset="0"/>
                <a:cs typeface="Times New Roman" panose="02020603050405020304" pitchFamily="18" charset="0"/>
              </a:rPr>
              <a:t> keyword lets us exit a </a:t>
            </a:r>
            <a:r>
              <a:rPr lang="en-US" sz="2400" i="1" dirty="0">
                <a:solidFill>
                  <a:srgbClr val="267438"/>
                </a:solidFill>
                <a:latin typeface="Times New Roman" panose="02020603050405020304" pitchFamily="18" charset="0"/>
                <a:cs typeface="Times New Roman" panose="02020603050405020304" pitchFamily="18" charset="0"/>
                <a:hlinkClick r:id="rId2"/>
              </a:rPr>
              <a:t>switch</a:t>
            </a:r>
            <a:r>
              <a:rPr lang="en-US" sz="2400" dirty="0">
                <a:solidFill>
                  <a:srgbClr val="267438"/>
                </a:solidFill>
                <a:latin typeface="Times New Roman" panose="02020603050405020304" pitchFamily="18" charset="0"/>
                <a:cs typeface="Times New Roman" panose="02020603050405020304" pitchFamily="18" charset="0"/>
                <a:hlinkClick r:id="rId2"/>
              </a:rPr>
              <a:t> expression</a:t>
            </a:r>
            <a:r>
              <a:rPr lang="en-US" sz="2400" dirty="0">
                <a:solidFill>
                  <a:srgbClr val="000000"/>
                </a:solidFill>
                <a:latin typeface="Times New Roman" panose="02020603050405020304" pitchFamily="18" charset="0"/>
                <a:cs typeface="Times New Roman" panose="02020603050405020304" pitchFamily="18" charset="0"/>
              </a:rPr>
              <a:t> by returning a value that becomes the value of the </a:t>
            </a:r>
            <a:r>
              <a:rPr lang="en-US" sz="2400" i="1" dirty="0">
                <a:solidFill>
                  <a:srgbClr val="000000"/>
                </a:solidFill>
                <a:latin typeface="Times New Roman" panose="02020603050405020304" pitchFamily="18" charset="0"/>
                <a:cs typeface="Times New Roman" panose="02020603050405020304" pitchFamily="18" charset="0"/>
              </a:rPr>
              <a:t>switch </a:t>
            </a:r>
            <a:r>
              <a:rPr lang="en-US" sz="2400" dirty="0">
                <a:solidFill>
                  <a:srgbClr val="000000"/>
                </a:solidFill>
                <a:latin typeface="Times New Roman" panose="02020603050405020304" pitchFamily="18" charset="0"/>
                <a:cs typeface="Times New Roman" panose="02020603050405020304" pitchFamily="18" charset="0"/>
              </a:rPr>
              <a:t>expression.</a:t>
            </a:r>
          </a:p>
          <a:p>
            <a:pPr algn="just"/>
            <a:r>
              <a:rPr lang="en-US" sz="2400" dirty="0">
                <a:solidFill>
                  <a:srgbClr val="000000"/>
                </a:solidFill>
                <a:latin typeface="Times New Roman" panose="02020603050405020304" pitchFamily="18" charset="0"/>
                <a:cs typeface="Times New Roman" panose="02020603050405020304" pitchFamily="18" charset="0"/>
              </a:rPr>
              <a:t>This means we can assign the value of a </a:t>
            </a:r>
            <a:r>
              <a:rPr lang="en-US" sz="2400" i="1" dirty="0">
                <a:solidFill>
                  <a:srgbClr val="000000"/>
                </a:solidFill>
                <a:latin typeface="Times New Roman" panose="02020603050405020304" pitchFamily="18" charset="0"/>
                <a:cs typeface="Times New Roman" panose="02020603050405020304" pitchFamily="18" charset="0"/>
              </a:rPr>
              <a:t>switch</a:t>
            </a:r>
            <a:r>
              <a:rPr lang="en-US" sz="2400" dirty="0">
                <a:solidFill>
                  <a:srgbClr val="000000"/>
                </a:solidFill>
                <a:latin typeface="Times New Roman" panose="02020603050405020304" pitchFamily="18" charset="0"/>
                <a:cs typeface="Times New Roman" panose="02020603050405020304" pitchFamily="18" charset="0"/>
              </a:rPr>
              <a:t> expression to a variable.</a:t>
            </a:r>
          </a:p>
          <a:p>
            <a:pPr algn="just"/>
            <a:r>
              <a:rPr lang="en-US" sz="2400" dirty="0">
                <a:solidFill>
                  <a:srgbClr val="000000"/>
                </a:solidFill>
                <a:latin typeface="Times New Roman" panose="02020603050405020304" pitchFamily="18" charset="0"/>
                <a:cs typeface="Times New Roman" panose="02020603050405020304" pitchFamily="18" charset="0"/>
              </a:rPr>
              <a:t>Lastly, by using </a:t>
            </a:r>
            <a:r>
              <a:rPr lang="en-US" sz="2400" i="1" dirty="0">
                <a:solidFill>
                  <a:srgbClr val="000000"/>
                </a:solidFill>
                <a:latin typeface="Times New Roman" panose="02020603050405020304" pitchFamily="18" charset="0"/>
                <a:cs typeface="Times New Roman" panose="02020603050405020304" pitchFamily="18" charset="0"/>
              </a:rPr>
              <a:t>yield</a:t>
            </a:r>
            <a:r>
              <a:rPr lang="en-US" sz="2400" dirty="0">
                <a:solidFill>
                  <a:srgbClr val="000000"/>
                </a:solidFill>
                <a:latin typeface="Times New Roman" panose="02020603050405020304" pitchFamily="18" charset="0"/>
                <a:cs typeface="Times New Roman" panose="02020603050405020304" pitchFamily="18" charset="0"/>
              </a:rPr>
              <a:t> in a </a:t>
            </a:r>
            <a:r>
              <a:rPr lang="en-US" sz="2400" i="1" dirty="0">
                <a:solidFill>
                  <a:srgbClr val="000000"/>
                </a:solidFill>
                <a:latin typeface="Times New Roman" panose="02020603050405020304" pitchFamily="18" charset="0"/>
                <a:cs typeface="Times New Roman" panose="02020603050405020304" pitchFamily="18" charset="0"/>
              </a:rPr>
              <a:t>switch </a:t>
            </a:r>
            <a:r>
              <a:rPr lang="en-US" sz="2400" dirty="0">
                <a:solidFill>
                  <a:srgbClr val="000000"/>
                </a:solidFill>
                <a:latin typeface="Times New Roman" panose="02020603050405020304" pitchFamily="18" charset="0"/>
                <a:cs typeface="Times New Roman" panose="02020603050405020304" pitchFamily="18" charset="0"/>
              </a:rPr>
              <a:t>expression, we get an implicit check that we’re covering our cases, which makes our code more robust.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457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AACCF2-91DA-CBDE-7853-1D5A096C700E}"/>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Text </a:t>
            </a:r>
            <a:r>
              <a:rPr lang="en-IN" sz="3600" b="1" i="0" u="none" strike="noStrike" baseline="0" dirty="0">
                <a:latin typeface="Times New Roman" panose="02020603050405020304" pitchFamily="18" charset="0"/>
                <a:cs typeface="Times New Roman" panose="02020603050405020304" pitchFamily="18" charset="0"/>
              </a:rPr>
              <a:t>Blocks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6AAF31A-68C1-8356-C9AB-732DFD1673C5}"/>
              </a:ext>
            </a:extLst>
          </p:cNvPr>
          <p:cNvSpPr>
            <a:spLocks noGrp="1"/>
          </p:cNvSpPr>
          <p:nvPr>
            <p:ph idx="1"/>
          </p:nvPr>
        </p:nvSpPr>
        <p:spPr>
          <a:xfrm>
            <a:off x="838200" y="1434165"/>
            <a:ext cx="10515600" cy="1994836"/>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A text block is an alternative form of Java </a:t>
            </a:r>
            <a:r>
              <a:rPr lang="en-US" sz="2400" b="1" i="0" dirty="0">
                <a:solidFill>
                  <a:srgbClr val="C00000"/>
                </a:solidFill>
                <a:effectLst/>
                <a:latin typeface="Times New Roman" panose="02020603050405020304" pitchFamily="18" charset="0"/>
                <a:cs typeface="Times New Roman" panose="02020603050405020304" pitchFamily="18" charset="0"/>
              </a:rPr>
              <a:t>string representation </a:t>
            </a:r>
            <a:r>
              <a:rPr lang="en-US" sz="2400" b="0" i="0" dirty="0">
                <a:solidFill>
                  <a:srgbClr val="000000"/>
                </a:solidFill>
                <a:effectLst/>
                <a:latin typeface="Times New Roman" panose="02020603050405020304" pitchFamily="18" charset="0"/>
                <a:cs typeface="Times New Roman" panose="02020603050405020304" pitchFamily="18" charset="0"/>
              </a:rPr>
              <a:t>that can be used anywhere a traditional double quoted string literal can be used.</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Text blocks can be used anywhere a string literal can be used.</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Text blocks may be used as a </a:t>
            </a:r>
            <a:r>
              <a:rPr lang="en-US" sz="2400" b="1" i="0" dirty="0">
                <a:solidFill>
                  <a:srgbClr val="0070C0"/>
                </a:solidFill>
                <a:effectLst/>
                <a:latin typeface="Times New Roman" panose="02020603050405020304" pitchFamily="18" charset="0"/>
                <a:cs typeface="Times New Roman" panose="02020603050405020304" pitchFamily="18" charset="0"/>
              </a:rPr>
              <a:t>method argument</a:t>
            </a:r>
            <a:endParaRPr lang="en-IN" sz="2400" b="1"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A0D12DA9-7FCC-AB7F-0503-8F32F5370F0A}"/>
              </a:ext>
            </a:extLst>
          </p:cNvPr>
          <p:cNvPicPr>
            <a:picLocks noChangeAspect="1"/>
          </p:cNvPicPr>
          <p:nvPr/>
        </p:nvPicPr>
        <p:blipFill>
          <a:blip r:embed="rId2"/>
          <a:stretch>
            <a:fillRect/>
          </a:stretch>
        </p:blipFill>
        <p:spPr>
          <a:xfrm>
            <a:off x="2660316" y="3429000"/>
            <a:ext cx="6203637" cy="2403909"/>
          </a:xfrm>
          <a:prstGeom prst="rect">
            <a:avLst/>
          </a:prstGeom>
        </p:spPr>
      </p:pic>
    </p:spTree>
    <p:extLst>
      <p:ext uri="{BB962C8B-B14F-4D97-AF65-F5344CB8AC3E}">
        <p14:creationId xmlns:p14="http://schemas.microsoft.com/office/powerpoint/2010/main" val="920363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AACCF2-91DA-CBDE-7853-1D5A096C700E}"/>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Need for Text </a:t>
            </a:r>
            <a:r>
              <a:rPr lang="en-IN" sz="3600" b="1" i="0" u="none" strike="noStrike" baseline="0" dirty="0">
                <a:latin typeface="Times New Roman" panose="02020603050405020304" pitchFamily="18" charset="0"/>
                <a:cs typeface="Times New Roman" panose="02020603050405020304" pitchFamily="18" charset="0"/>
              </a:rPr>
              <a:t>Blocks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6AAF31A-68C1-8356-C9AB-732DFD1673C5}"/>
              </a:ext>
            </a:extLst>
          </p:cNvPr>
          <p:cNvSpPr>
            <a:spLocks noGrp="1"/>
          </p:cNvSpPr>
          <p:nvPr>
            <p:ph idx="1"/>
          </p:nvPr>
        </p:nvSpPr>
        <p:spPr>
          <a:xfrm>
            <a:off x="838200" y="1434165"/>
            <a:ext cx="10515600" cy="3522846"/>
          </a:xfrm>
        </p:spPr>
        <p:txBody>
          <a:bodyPr>
            <a:noAutofit/>
          </a:bodyPr>
          <a:lstStyle/>
          <a:p>
            <a:pPr algn="just"/>
            <a:r>
              <a:rPr lang="en-US" sz="2600" b="0" i="0" dirty="0">
                <a:solidFill>
                  <a:srgbClr val="000000"/>
                </a:solidFill>
                <a:effectLst/>
                <a:latin typeface="Times New Roman" panose="02020603050405020304" pitchFamily="18" charset="0"/>
                <a:cs typeface="Times New Roman" panose="02020603050405020304" pitchFamily="18" charset="0"/>
              </a:rPr>
              <a:t>In earlier releases of the JDK, embedding multi-line code snippets required a tangled mess of explicit line terminators, string concatenations, and delimiters. </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Text blocks eliminate most of these obstructions, allowing you to embed code snippets and text sequences more or less as-is.</a:t>
            </a:r>
          </a:p>
          <a:p>
            <a:pPr algn="just"/>
            <a:r>
              <a:rPr lang="en-US" sz="2600" dirty="0">
                <a:solidFill>
                  <a:srgbClr val="000000"/>
                </a:solidFill>
                <a:latin typeface="Times New Roman" panose="02020603050405020304" pitchFamily="18" charset="0"/>
                <a:cs typeface="Times New Roman" panose="02020603050405020304" pitchFamily="18" charset="0"/>
              </a:rPr>
              <a:t>It </a:t>
            </a:r>
            <a:r>
              <a:rPr lang="en-US" sz="2600" b="0" i="0" dirty="0">
                <a:solidFill>
                  <a:srgbClr val="000000"/>
                </a:solidFill>
                <a:effectLst/>
                <a:latin typeface="Times New Roman" panose="02020603050405020304" pitchFamily="18" charset="0"/>
                <a:cs typeface="Times New Roman" panose="02020603050405020304" pitchFamily="18" charset="0"/>
              </a:rPr>
              <a:t>provide clarity by way of minimizing the Java syntax required to render a string that spans multiple lines.</a:t>
            </a:r>
            <a:endParaRPr lang="en-IN" sz="2600" b="1"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27FBE112-52DB-334A-A350-B87C7F854A45}"/>
              </a:ext>
            </a:extLst>
          </p:cNvPr>
          <p:cNvPicPr>
            <a:picLocks noChangeAspect="1"/>
          </p:cNvPicPr>
          <p:nvPr/>
        </p:nvPicPr>
        <p:blipFill>
          <a:blip r:embed="rId2"/>
          <a:stretch>
            <a:fillRect/>
          </a:stretch>
        </p:blipFill>
        <p:spPr>
          <a:xfrm>
            <a:off x="1761423" y="4566692"/>
            <a:ext cx="8026393" cy="1593476"/>
          </a:xfrm>
          <a:prstGeom prst="rect">
            <a:avLst/>
          </a:prstGeom>
        </p:spPr>
      </p:pic>
    </p:spTree>
    <p:extLst>
      <p:ext uri="{BB962C8B-B14F-4D97-AF65-F5344CB8AC3E}">
        <p14:creationId xmlns:p14="http://schemas.microsoft.com/office/powerpoint/2010/main" val="9572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F19702-B416-72BB-4CF0-82F3C2A8DF6D}"/>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Text </a:t>
            </a:r>
            <a:r>
              <a:rPr lang="en-IN" sz="3600" b="1" i="0" u="none" strike="noStrike" baseline="0" dirty="0">
                <a:latin typeface="Times New Roman" panose="02020603050405020304" pitchFamily="18" charset="0"/>
                <a:cs typeface="Times New Roman" panose="02020603050405020304" pitchFamily="18" charset="0"/>
              </a:rPr>
              <a:t>Block Syntax</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B45C242-EACE-94DC-2F73-E80CE81ED89F}"/>
              </a:ext>
            </a:extLst>
          </p:cNvPr>
          <p:cNvSpPr>
            <a:spLocks noGrp="1"/>
          </p:cNvSpPr>
          <p:nvPr>
            <p:ph idx="1"/>
          </p:nvPr>
        </p:nvSpPr>
        <p:spPr>
          <a:xfrm>
            <a:off x="741145" y="1405288"/>
            <a:ext cx="11097929" cy="3003083"/>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A text block begins with </a:t>
            </a:r>
            <a:r>
              <a:rPr lang="en-US" sz="2400" b="1" i="0" dirty="0">
                <a:solidFill>
                  <a:srgbClr val="FF0000"/>
                </a:solidFill>
                <a:effectLst/>
                <a:latin typeface="Times New Roman" panose="02020603050405020304" pitchFamily="18" charset="0"/>
                <a:cs typeface="Times New Roman" panose="02020603050405020304" pitchFamily="18" charset="0"/>
              </a:rPr>
              <a:t>three double-quote characters </a:t>
            </a:r>
            <a:r>
              <a:rPr lang="en-US" sz="2400" b="0" i="0" dirty="0">
                <a:solidFill>
                  <a:srgbClr val="000000"/>
                </a:solidFill>
                <a:effectLst/>
                <a:latin typeface="Times New Roman" panose="02020603050405020304" pitchFamily="18" charset="0"/>
                <a:cs typeface="Times New Roman" panose="02020603050405020304" pitchFamily="18" charset="0"/>
              </a:rPr>
              <a:t>followed by a line terminator.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You can't put a text block on a </a:t>
            </a:r>
            <a:r>
              <a:rPr lang="en-US" sz="2400" b="1" i="0" dirty="0">
                <a:solidFill>
                  <a:srgbClr val="000000"/>
                </a:solidFill>
                <a:effectLst/>
                <a:latin typeface="Times New Roman" panose="02020603050405020304" pitchFamily="18" charset="0"/>
                <a:cs typeface="Times New Roman" panose="02020603050405020304" pitchFamily="18" charset="0"/>
              </a:rPr>
              <a:t>single line</a:t>
            </a:r>
            <a:r>
              <a:rPr lang="en-US" sz="2400" b="0" i="0" dirty="0">
                <a:solidFill>
                  <a:srgbClr val="000000"/>
                </a:solidFill>
                <a:effectLst/>
                <a:latin typeface="Times New Roman" panose="02020603050405020304" pitchFamily="18" charset="0"/>
                <a:cs typeface="Times New Roman" panose="02020603050405020304" pitchFamily="18" charset="0"/>
              </a:rPr>
              <a:t>, nor can the contents of the text block follow the three opening double-quotes without an intervening line terminator.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reason for this is that text blocks are primarily designed to support multi-line strings, and requiring initial line terminator simplifies the indentation handling rules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D4F9DB52-C775-8A3D-ACA3-15DE4F2DBAEA}"/>
              </a:ext>
            </a:extLst>
          </p:cNvPr>
          <p:cNvPicPr>
            <a:picLocks noChangeAspect="1"/>
          </p:cNvPicPr>
          <p:nvPr/>
        </p:nvPicPr>
        <p:blipFill>
          <a:blip r:embed="rId2"/>
          <a:stretch>
            <a:fillRect/>
          </a:stretch>
        </p:blipFill>
        <p:spPr>
          <a:xfrm>
            <a:off x="1029280" y="4408371"/>
            <a:ext cx="4641198" cy="2156058"/>
          </a:xfrm>
          <a:prstGeom prst="rect">
            <a:avLst/>
          </a:prstGeom>
        </p:spPr>
      </p:pic>
      <p:pic>
        <p:nvPicPr>
          <p:cNvPr id="7" name="Picture 6">
            <a:extLst>
              <a:ext uri="{FF2B5EF4-FFF2-40B4-BE49-F238E27FC236}">
                <a16:creationId xmlns="" xmlns:a16="http://schemas.microsoft.com/office/drawing/2014/main" id="{3FD57AFC-AAF8-EEBE-21AA-5833C161A55E}"/>
              </a:ext>
            </a:extLst>
          </p:cNvPr>
          <p:cNvPicPr>
            <a:picLocks noChangeAspect="1"/>
          </p:cNvPicPr>
          <p:nvPr/>
        </p:nvPicPr>
        <p:blipFill>
          <a:blip r:embed="rId3"/>
          <a:stretch>
            <a:fillRect/>
          </a:stretch>
        </p:blipFill>
        <p:spPr>
          <a:xfrm>
            <a:off x="7219626" y="4705084"/>
            <a:ext cx="3943094" cy="1991733"/>
          </a:xfrm>
          <a:prstGeom prst="rect">
            <a:avLst/>
          </a:prstGeom>
        </p:spPr>
      </p:pic>
    </p:spTree>
    <p:extLst>
      <p:ext uri="{BB962C8B-B14F-4D97-AF65-F5344CB8AC3E}">
        <p14:creationId xmlns:p14="http://schemas.microsoft.com/office/powerpoint/2010/main" val="92841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20F5C7-824F-6C26-F9DB-C1EEDF7B9FF1}"/>
              </a:ext>
            </a:extLst>
          </p:cNvPr>
          <p:cNvSpPr>
            <a:spLocks noGrp="1"/>
          </p:cNvSpPr>
          <p:nvPr>
            <p:ph type="title"/>
          </p:nvPr>
        </p:nvSpPr>
        <p:spPr>
          <a:xfrm>
            <a:off x="838200" y="365125"/>
            <a:ext cx="10515600" cy="963161"/>
          </a:xfrm>
        </p:spPr>
        <p:txBody>
          <a:bodyPr>
            <a:normAutofit/>
          </a:bodyPr>
          <a:lstStyle/>
          <a:p>
            <a:r>
              <a:rPr lang="en-IN" sz="3600" b="1" i="0" u="none" strike="noStrike" baseline="0" dirty="0">
                <a:latin typeface="Times New Roman" panose="02020603050405020304" pitchFamily="18" charset="0"/>
                <a:cs typeface="Times New Roman" panose="02020603050405020304" pitchFamily="18" charset="0"/>
              </a:rPr>
              <a:t>Records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37C084F-358D-F2C0-E210-F81129F97E23}"/>
              </a:ext>
            </a:extLst>
          </p:cNvPr>
          <p:cNvSpPr>
            <a:spLocks noGrp="1"/>
          </p:cNvSpPr>
          <p:nvPr>
            <p:ph idx="1"/>
          </p:nvPr>
        </p:nvSpPr>
        <p:spPr>
          <a:xfrm>
            <a:off x="587141" y="1251284"/>
            <a:ext cx="10766659" cy="2791327"/>
          </a:xfrm>
        </p:spPr>
        <p:txBody>
          <a:bodyPr>
            <a:normAutofit/>
          </a:bodyPr>
          <a:lstStyle/>
          <a:p>
            <a:pPr algn="just"/>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Records are </a:t>
            </a:r>
            <a:r>
              <a:rPr lang="en-US" sz="2400" b="1" i="0" dirty="0">
                <a:solidFill>
                  <a:srgbClr val="00B0F0"/>
                </a:solidFill>
                <a:effectLst/>
                <a:highlight>
                  <a:srgbClr val="FFFFFF"/>
                </a:highlight>
                <a:latin typeface="Times New Roman" panose="02020603050405020304" pitchFamily="18" charset="0"/>
                <a:cs typeface="Times New Roman" panose="02020603050405020304" pitchFamily="18" charset="0"/>
              </a:rPr>
              <a:t>immutable data classes </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that require only the type and name of fields.</a:t>
            </a:r>
          </a:p>
          <a:p>
            <a:pPr algn="just"/>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The </a:t>
            </a:r>
            <a:r>
              <a:rPr lang="en-US" sz="2400" i="1" dirty="0">
                <a:solidFill>
                  <a:srgbClr val="000000"/>
                </a:solidFill>
                <a:effectLst/>
                <a:highlight>
                  <a:srgbClr val="FFFFFF"/>
                </a:highlight>
                <a:latin typeface="Times New Roman" panose="02020603050405020304" pitchFamily="18" charset="0"/>
                <a:cs typeface="Times New Roman" panose="02020603050405020304" pitchFamily="18" charset="0"/>
              </a:rPr>
              <a:t>record</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 is a new type of class in Java that makes it easy to create immutable data objects.</a:t>
            </a:r>
          </a:p>
          <a:p>
            <a:pPr algn="just"/>
            <a:r>
              <a:rPr lang="en-US" sz="2400" dirty="0">
                <a:solidFill>
                  <a:srgbClr val="267438"/>
                </a:solidFill>
                <a:highlight>
                  <a:srgbClr val="FFFFFF"/>
                </a:highlight>
                <a:latin typeface="Times New Roman" panose="02020603050405020304" pitchFamily="18" charset="0"/>
                <a:cs typeface="Times New Roman" panose="02020603050405020304" pitchFamily="18" charset="0"/>
              </a:rPr>
              <a:t>introduced</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 in Java 14 as an early preview, Java 15 aims to </a:t>
            </a:r>
            <a:r>
              <a:rPr lang="en-US" sz="2400" dirty="0">
                <a:solidFill>
                  <a:srgbClr val="267438"/>
                </a:solidFill>
                <a:highlight>
                  <a:srgbClr val="FFFFFF"/>
                </a:highlight>
                <a:latin typeface="Times New Roman" panose="02020603050405020304" pitchFamily="18" charset="0"/>
                <a:cs typeface="Times New Roman" panose="02020603050405020304" pitchFamily="18" charset="0"/>
              </a:rPr>
              <a:t>refine a few aspects</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 before becoming an official product feature.</a:t>
            </a:r>
          </a:p>
          <a:p>
            <a:pPr marL="0" indent="0" algn="just">
              <a:buNone/>
            </a:pPr>
            <a:endPar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EE0D0E7E-A315-4E42-D8C1-5BE53BCE42D6}"/>
              </a:ext>
            </a:extLst>
          </p:cNvPr>
          <p:cNvSpPr txBox="1"/>
          <p:nvPr/>
        </p:nvSpPr>
        <p:spPr>
          <a:xfrm>
            <a:off x="741947" y="3840480"/>
            <a:ext cx="10699282" cy="2708434"/>
          </a:xfrm>
          <a:prstGeom prst="rect">
            <a:avLst/>
          </a:prstGeom>
          <a:noFill/>
        </p:spPr>
        <p:txBody>
          <a:bodyPr wrap="square" rtlCol="0">
            <a:spAutoFit/>
          </a:bodyPr>
          <a:lstStyle/>
          <a:p>
            <a:pPr algn="just"/>
            <a:r>
              <a:rPr lang="en-US" sz="2400" b="1" i="0" u="sng" dirty="0">
                <a:effectLst/>
                <a:latin typeface="Times New Roman" panose="02020603050405020304" pitchFamily="18" charset="0"/>
                <a:cs typeface="Times New Roman" panose="02020603050405020304" pitchFamily="18" charset="0"/>
              </a:rPr>
              <a:t>EXAMPLE-</a:t>
            </a: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Consider a class </a:t>
            </a:r>
            <a:r>
              <a:rPr lang="en-US" sz="2400" b="1" i="0" dirty="0">
                <a:effectLst/>
                <a:latin typeface="Times New Roman" panose="02020603050405020304" pitchFamily="18" charset="0"/>
                <a:cs typeface="Times New Roman" panose="02020603050405020304" pitchFamily="18" charset="0"/>
              </a:rPr>
              <a:t>Employee</a:t>
            </a:r>
            <a:r>
              <a:rPr lang="en-US" sz="2400" b="0" i="0" dirty="0">
                <a:effectLst/>
                <a:latin typeface="Times New Roman" panose="02020603050405020304" pitchFamily="18" charset="0"/>
                <a:cs typeface="Times New Roman" panose="02020603050405020304" pitchFamily="18" charset="0"/>
              </a:rPr>
              <a:t>, objective is to contain employee’s data like ID and name and act as a </a:t>
            </a:r>
            <a:r>
              <a:rPr lang="en-US" sz="2400" b="1" i="0" dirty="0">
                <a:solidFill>
                  <a:srgbClr val="FF0000"/>
                </a:solidFill>
                <a:effectLst/>
                <a:latin typeface="Times New Roman" panose="02020603050405020304" pitchFamily="18" charset="0"/>
                <a:cs typeface="Times New Roman" panose="02020603050405020304" pitchFamily="18" charset="0"/>
              </a:rPr>
              <a:t>data carrier </a:t>
            </a:r>
            <a:r>
              <a:rPr lang="en-US" sz="2400" b="0" i="0" dirty="0">
                <a:effectLst/>
                <a:latin typeface="Times New Roman" panose="02020603050405020304" pitchFamily="18" charset="0"/>
                <a:cs typeface="Times New Roman" panose="02020603050405020304" pitchFamily="18" charset="0"/>
              </a:rPr>
              <a:t>to be transferred across modules. </a:t>
            </a: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To create such a simple class, you need to define its </a:t>
            </a:r>
            <a:r>
              <a:rPr lang="en-US" sz="2400" b="1" i="0" dirty="0">
                <a:effectLst/>
                <a:latin typeface="Times New Roman" panose="02020603050405020304" pitchFamily="18" charset="0"/>
                <a:cs typeface="Times New Roman" panose="02020603050405020304" pitchFamily="18" charset="0"/>
              </a:rPr>
              <a:t>constructor, getter, and setter </a:t>
            </a:r>
            <a:r>
              <a:rPr lang="en-US" sz="2400" b="0" i="0" dirty="0">
                <a:effectLst/>
                <a:latin typeface="Times New Roman" panose="02020603050405020304" pitchFamily="18" charset="0"/>
                <a:cs typeface="Times New Roman" panose="02020603050405020304" pitchFamily="18" charset="0"/>
              </a:rPr>
              <a:t>methods, if you want to use object with data structures like HashMap or print the contents of its objects as a string, we would need to override methods such as equals(), </a:t>
            </a:r>
            <a:r>
              <a:rPr lang="en-US" sz="2400" b="0" i="0" dirty="0" err="1">
                <a:effectLst/>
                <a:latin typeface="Times New Roman" panose="02020603050405020304" pitchFamily="18" charset="0"/>
                <a:cs typeface="Times New Roman" panose="02020603050405020304" pitchFamily="18" charset="0"/>
              </a:rPr>
              <a:t>hashCode</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toString</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45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782A-589D-2644-A891-5333EA8E3F16}"/>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Java Module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82E3200-B4D4-1CC8-BE66-08773BDBC67C}"/>
              </a:ext>
            </a:extLst>
          </p:cNvPr>
          <p:cNvSpPr>
            <a:spLocks noGrp="1"/>
          </p:cNvSpPr>
          <p:nvPr>
            <p:ph idx="1"/>
          </p:nvPr>
        </p:nvSpPr>
        <p:spPr>
          <a:xfrm>
            <a:off x="838199" y="1517617"/>
            <a:ext cx="10769867" cy="4351338"/>
          </a:xfrm>
        </p:spPr>
        <p:txBody>
          <a:bodyPr>
            <a:normAutofit/>
          </a:bodyPr>
          <a:lstStyle/>
          <a:p>
            <a:pPr algn="just"/>
            <a:r>
              <a:rPr lang="en-IN" sz="2400" b="0" i="0" dirty="0">
                <a:effectLst/>
                <a:highlight>
                  <a:srgbClr val="FFFFFF"/>
                </a:highlight>
                <a:latin typeface="Times New Roman" panose="02020603050405020304" pitchFamily="18" charset="0"/>
                <a:cs typeface="Times New Roman" panose="02020603050405020304" pitchFamily="18" charset="0"/>
              </a:rPr>
              <a:t>originally proposed in 2005 for Java 7. </a:t>
            </a:r>
          </a:p>
          <a:p>
            <a:pPr algn="just"/>
            <a:r>
              <a:rPr lang="en-US" sz="2400" b="0" i="0" dirty="0">
                <a:solidFill>
                  <a:srgbClr val="131313"/>
                </a:solidFill>
                <a:effectLst/>
                <a:latin typeface="Times New Roman" panose="02020603050405020304" pitchFamily="18" charset="0"/>
                <a:cs typeface="Times New Roman" panose="02020603050405020304" pitchFamily="18" charset="0"/>
              </a:rPr>
              <a:t>Java modules, introduced in Java 9, are a game-changing feature that revolutionizes the way developers </a:t>
            </a:r>
            <a:r>
              <a:rPr lang="en-US" sz="2400" b="1" i="0" dirty="0">
                <a:solidFill>
                  <a:srgbClr val="FF0000"/>
                </a:solidFill>
                <a:effectLst/>
                <a:latin typeface="Times New Roman" panose="02020603050405020304" pitchFamily="18" charset="0"/>
                <a:cs typeface="Times New Roman" panose="02020603050405020304" pitchFamily="18" charset="0"/>
              </a:rPr>
              <a:t>organize and manage </a:t>
            </a:r>
            <a:r>
              <a:rPr lang="en-US" sz="2400" b="0" i="0" dirty="0">
                <a:solidFill>
                  <a:srgbClr val="131313"/>
                </a:solidFill>
                <a:effectLst/>
                <a:latin typeface="Times New Roman" panose="02020603050405020304" pitchFamily="18" charset="0"/>
                <a:cs typeface="Times New Roman" panose="02020603050405020304" pitchFamily="18" charset="0"/>
              </a:rPr>
              <a:t>their code. </a:t>
            </a:r>
          </a:p>
          <a:p>
            <a:pPr algn="just"/>
            <a:r>
              <a:rPr lang="en-US" sz="2400" b="0" i="0" dirty="0">
                <a:solidFill>
                  <a:srgbClr val="131313"/>
                </a:solidFill>
                <a:effectLst/>
                <a:latin typeface="Times New Roman" panose="02020603050405020304" pitchFamily="18" charset="0"/>
                <a:cs typeface="Times New Roman" panose="02020603050405020304" pitchFamily="18" charset="0"/>
              </a:rPr>
              <a:t>They promote better code reusability, maintainability, and separation of concerns, empowering you to build scalable and efficient applications.</a:t>
            </a:r>
          </a:p>
          <a:p>
            <a:pPr algn="just"/>
            <a:r>
              <a:rPr lang="en-US" sz="2400" dirty="0">
                <a:solidFill>
                  <a:srgbClr val="222426"/>
                </a:solidFill>
                <a:highlight>
                  <a:srgbClr val="FFFFFF"/>
                </a:highlight>
                <a:latin typeface="Times New Roman" panose="02020603050405020304" pitchFamily="18" charset="0"/>
                <a:cs typeface="Times New Roman" panose="02020603050405020304" pitchFamily="18" charset="0"/>
              </a:rPr>
              <a:t>A</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s our code size increased, packages in java also got increased</a:t>
            </a:r>
            <a:r>
              <a:rPr lang="en-US" sz="2400" b="0" i="0" dirty="0" smtClean="0">
                <a:solidFill>
                  <a:srgbClr val="222426"/>
                </a:solidFill>
                <a:effectLst/>
                <a:highlight>
                  <a:srgbClr val="FFFFFF"/>
                </a:highlight>
                <a:latin typeface="Times New Roman" panose="02020603050405020304" pitchFamily="18" charset="0"/>
                <a:cs typeface="Times New Roman" panose="02020603050405020304" pitchFamily="18" charset="0"/>
              </a:rPr>
              <a:t>.</a:t>
            </a:r>
          </a:p>
          <a:p>
            <a:pPr algn="just"/>
            <a:r>
              <a:rPr lang="en-US" sz="2400" b="0" i="0" dirty="0" smtClean="0">
                <a:solidFill>
                  <a:srgbClr val="222426"/>
                </a:solidFill>
                <a:effectLst/>
                <a:highlight>
                  <a:srgbClr val="FFFFFF"/>
                </a:highlight>
                <a:latin typeface="Times New Roman" panose="02020603050405020304" pitchFamily="18" charset="0"/>
                <a:cs typeface="Times New Roman" panose="02020603050405020304" pitchFamily="18" charset="0"/>
              </a:rPr>
              <a:t>Imagine </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working on a very large program using hundreds </a:t>
            </a:r>
            <a:r>
              <a:rPr lang="en-US" sz="2400" b="0" i="0" dirty="0" smtClean="0">
                <a:solidFill>
                  <a:srgbClr val="222426"/>
                </a:solidFill>
                <a:effectLst/>
                <a:highlight>
                  <a:srgbClr val="FFFFFF"/>
                </a:highlight>
                <a:latin typeface="Times New Roman" panose="02020603050405020304" pitchFamily="18" charset="0"/>
                <a:cs typeface="Times New Roman" panose="02020603050405020304" pitchFamily="18" charset="0"/>
              </a:rPr>
              <a:t>of packages</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 in such case it is very difficult to understand which classes is using what. Packages are great way of organizing classes but </a:t>
            </a:r>
            <a:r>
              <a:rPr lang="en-US" sz="2400" b="1" i="0" dirty="0">
                <a:solidFill>
                  <a:srgbClr val="222426"/>
                </a:solidFill>
                <a:effectLst/>
                <a:highlight>
                  <a:srgbClr val="FFFFFF"/>
                </a:highlight>
                <a:latin typeface="Times New Roman" panose="02020603050405020304" pitchFamily="18" charset="0"/>
                <a:cs typeface="Times New Roman" panose="02020603050405020304" pitchFamily="18" charset="0"/>
              </a:rPr>
              <a:t>there needs to be way to organize packages</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 when we need to use several of them in our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08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F688C7-63B5-EABB-94D9-E40B3562D2B6}"/>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cs typeface="Times New Roman" panose="02020603050405020304" pitchFamily="18" charset="0"/>
              </a:rPr>
              <a:t>Properties of Records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99C34BD-515F-BDCD-E6D3-000DBC25DDA1}"/>
              </a:ext>
            </a:extLst>
          </p:cNvPr>
          <p:cNvSpPr>
            <a:spLocks noGrp="1"/>
          </p:cNvSpPr>
          <p:nvPr>
            <p:ph idx="1"/>
          </p:nvPr>
        </p:nvSpPr>
        <p:spPr>
          <a:xfrm>
            <a:off x="838200" y="1501541"/>
            <a:ext cx="11000874" cy="4552750"/>
          </a:xfrm>
        </p:spPr>
        <p:txBody>
          <a:bodyPr>
            <a:noAutofit/>
          </a:bodyPr>
          <a:lstStyle/>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You can use nested classes and interfaces inside a record.</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You can have nested records too, which will implicitly be static.</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record can implement interfaces.</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You can create a generic record class.</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possible to use local record classes (since Java SE 15).</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Records are serializable.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Record objects have an implicit sensible implementation of </a:t>
            </a:r>
            <a:r>
              <a:rPr lang="en-US" sz="2400" b="1" i="0" dirty="0" err="1">
                <a:solidFill>
                  <a:srgbClr val="000000"/>
                </a:solidFill>
                <a:effectLst/>
                <a:latin typeface="Times New Roman" panose="02020603050405020304" pitchFamily="18" charset="0"/>
                <a:cs typeface="Times New Roman" panose="02020603050405020304" pitchFamily="18" charset="0"/>
              </a:rPr>
              <a:t>hashCode</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0000"/>
                </a:solidFill>
                <a:effectLst/>
                <a:latin typeface="Times New Roman" panose="02020603050405020304" pitchFamily="18" charset="0"/>
                <a:cs typeface="Times New Roman" panose="02020603050405020304" pitchFamily="18" charset="0"/>
              </a:rPr>
              <a:t>equals()</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1" i="0" dirty="0" err="1">
                <a:solidFill>
                  <a:srgbClr val="000000"/>
                </a:solidFill>
                <a:effectLst/>
                <a:latin typeface="Times New Roman" panose="02020603050405020304" pitchFamily="18" charset="0"/>
                <a:cs typeface="Times New Roman" panose="02020603050405020304" pitchFamily="18" charset="0"/>
              </a:rPr>
              <a:t>toString</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methods.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With Java 15, native methods cannot be declared in records.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With Java 15, implicit fields of record are not final and modification using reflection will throw </a:t>
            </a:r>
            <a:r>
              <a:rPr lang="en-US" sz="2400" b="0" i="0" dirty="0" err="1">
                <a:solidFill>
                  <a:srgbClr val="000000"/>
                </a:solidFill>
                <a:effectLst/>
                <a:latin typeface="Times New Roman" panose="02020603050405020304" pitchFamily="18" charset="0"/>
                <a:cs typeface="Times New Roman" panose="02020603050405020304" pitchFamily="18" charset="0"/>
              </a:rPr>
              <a:t>IllegalAccessException</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204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09C15-0A3B-89C1-4911-DCAC3FA0391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Purpose/Advantages of Records</a:t>
            </a:r>
          </a:p>
        </p:txBody>
      </p:sp>
      <p:sp>
        <p:nvSpPr>
          <p:cNvPr id="3" name="Content Placeholder 2">
            <a:extLst>
              <a:ext uri="{FF2B5EF4-FFF2-40B4-BE49-F238E27FC236}">
                <a16:creationId xmlns="" xmlns:a16="http://schemas.microsoft.com/office/drawing/2014/main" id="{F23D06C4-985E-87E2-AEEC-AF74DF780024}"/>
              </a:ext>
            </a:extLst>
          </p:cNvPr>
          <p:cNvSpPr>
            <a:spLocks noGrp="1"/>
          </p:cNvSpPr>
          <p:nvPr>
            <p:ph idx="1"/>
          </p:nvPr>
        </p:nvSpPr>
        <p:spPr>
          <a:xfrm>
            <a:off x="712269" y="1501541"/>
            <a:ext cx="10641531" cy="4675422"/>
          </a:xfrm>
        </p:spPr>
        <p:txBody>
          <a:bodyPr>
            <a:normAutofit/>
          </a:bodyPr>
          <a:lstStyle/>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purpose of a record is to create a data object or a </a:t>
            </a:r>
            <a:r>
              <a:rPr lang="en-US" sz="2400" b="0"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POJO(Plain Old java Objects)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which is used to carry data in application program flow. </a:t>
            </a: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In a multi-tier program, Domain/Model objects store the data captured from the data source and then these model objects are passed further to the application/UI layer to process the data and vice versa where UI/Application stores data in data objects and then pass these objects to Data layer to populate data sources.</a:t>
            </a: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As these data objects contain a lot of fields, developers are required to write a lot of setter/getter methods, parameterized </a:t>
            </a:r>
            <a:r>
              <a:rPr lang="en-US" sz="2400" dirty="0">
                <a:solidFill>
                  <a:srgbClr val="008000"/>
                </a:solidFill>
                <a:highlight>
                  <a:srgbClr val="FFFFFF"/>
                </a:highlight>
                <a:latin typeface="Times New Roman" panose="02020603050405020304" pitchFamily="18" charset="0"/>
                <a:cs typeface="Times New Roman" panose="02020603050405020304" pitchFamily="18" charset="0"/>
              </a:rPr>
              <a:t>constructors</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overridden equals methods, and </a:t>
            </a:r>
            <a:r>
              <a:rPr lang="en-US" sz="24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hashcode</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methods.</a:t>
            </a: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In such a scenario, record comes to the rescue as it provides most of the </a:t>
            </a:r>
            <a:r>
              <a:rPr lang="en-US" sz="2400" b="1" i="0" dirty="0">
                <a:solidFill>
                  <a:srgbClr val="FF0000"/>
                </a:solidFill>
                <a:effectLst/>
                <a:highlight>
                  <a:srgbClr val="FFFFFF"/>
                </a:highlight>
                <a:latin typeface="Times New Roman" panose="02020603050405020304" pitchFamily="18" charset="0"/>
                <a:cs typeface="Times New Roman" panose="02020603050405020304" pitchFamily="18" charset="0"/>
              </a:rPr>
              <a:t>boilerplate code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and the developer can focus on required functionalities only.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89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1CD8E-5407-A6BD-8DC7-539AB612D1FF}"/>
              </a:ext>
            </a:extLst>
          </p:cNvPr>
          <p:cNvSpPr>
            <a:spLocks noGrp="1"/>
          </p:cNvSpPr>
          <p:nvPr>
            <p:ph type="title"/>
          </p:nvPr>
        </p:nvSpPr>
        <p:spPr/>
        <p:txBody>
          <a:bodyPr>
            <a:normAutofit/>
          </a:bodyPr>
          <a:lstStyle/>
          <a:p>
            <a:r>
              <a:rPr lang="en-US" sz="3600" b="1" i="0" dirty="0">
                <a:solidFill>
                  <a:srgbClr val="444444"/>
                </a:solidFill>
                <a:effectLst/>
                <a:highlight>
                  <a:srgbClr val="FFFFFF"/>
                </a:highlight>
                <a:latin typeface="Times New Roman" panose="02020603050405020304" pitchFamily="18" charset="0"/>
                <a:cs typeface="Times New Roman" panose="02020603050405020304" pitchFamily="18" charset="0"/>
              </a:rPr>
              <a:t>Declaring and Using Java Record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E048E8C-D8F7-6371-4767-127AAF2D6558}"/>
              </a:ext>
            </a:extLst>
          </p:cNvPr>
          <p:cNvSpPr>
            <a:spLocks noGrp="1"/>
          </p:cNvSpPr>
          <p:nvPr>
            <p:ph idx="1"/>
          </p:nvPr>
        </p:nvSpPr>
        <p:spPr>
          <a:xfrm>
            <a:off x="838200" y="1488742"/>
            <a:ext cx="10515600" cy="1090830"/>
          </a:xfrm>
        </p:spPr>
        <p:txBody>
          <a:bodyPr>
            <a:normAutofit/>
          </a:bodyPr>
          <a:lstStyle/>
          <a:p>
            <a:pPr algn="just"/>
            <a:r>
              <a:rPr lang="en-IN" sz="2400" dirty="0">
                <a:latin typeface="Times New Roman" panose="02020603050405020304" pitchFamily="18" charset="0"/>
                <a:cs typeface="Times New Roman" panose="02020603050405020304" pitchFamily="18" charset="0"/>
              </a:rPr>
              <a:t>To declare a record, use the </a:t>
            </a:r>
            <a:r>
              <a:rPr lang="en-IN" sz="2400" b="1" dirty="0">
                <a:latin typeface="Times New Roman" panose="02020603050405020304" pitchFamily="18" charset="0"/>
                <a:cs typeface="Times New Roman" panose="02020603050405020304" pitchFamily="18" charset="0"/>
              </a:rPr>
              <a:t>record </a:t>
            </a:r>
            <a:r>
              <a:rPr lang="en-IN" sz="2400" dirty="0">
                <a:latin typeface="Times New Roman" panose="02020603050405020304" pitchFamily="18" charset="0"/>
                <a:cs typeface="Times New Roman" panose="02020603050405020304" pitchFamily="18" charset="0"/>
              </a:rPr>
              <a:t>keyword, followed by the record name and the state description enclosed in parenthesis.</a:t>
            </a:r>
          </a:p>
          <a:p>
            <a:pPr algn="just"/>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5A81D7D6-0396-44A7-2FA5-2D38EB61D3F5}"/>
              </a:ext>
            </a:extLst>
          </p:cNvPr>
          <p:cNvPicPr>
            <a:picLocks noChangeAspect="1"/>
          </p:cNvPicPr>
          <p:nvPr/>
        </p:nvPicPr>
        <p:blipFill>
          <a:blip r:embed="rId2"/>
          <a:stretch>
            <a:fillRect/>
          </a:stretch>
        </p:blipFill>
        <p:spPr>
          <a:xfrm>
            <a:off x="2084567" y="2477049"/>
            <a:ext cx="5758491" cy="583412"/>
          </a:xfrm>
          <a:prstGeom prst="rect">
            <a:avLst/>
          </a:prstGeom>
        </p:spPr>
      </p:pic>
      <p:pic>
        <p:nvPicPr>
          <p:cNvPr id="10" name="Picture 9">
            <a:extLst>
              <a:ext uri="{FF2B5EF4-FFF2-40B4-BE49-F238E27FC236}">
                <a16:creationId xmlns="" xmlns:a16="http://schemas.microsoft.com/office/drawing/2014/main" id="{C5E03D05-9F7B-0FE9-0A8E-E411321C9BB1}"/>
              </a:ext>
            </a:extLst>
          </p:cNvPr>
          <p:cNvPicPr>
            <a:picLocks noChangeAspect="1"/>
          </p:cNvPicPr>
          <p:nvPr/>
        </p:nvPicPr>
        <p:blipFill>
          <a:blip r:embed="rId3"/>
          <a:stretch>
            <a:fillRect/>
          </a:stretch>
        </p:blipFill>
        <p:spPr>
          <a:xfrm>
            <a:off x="1704418" y="3797540"/>
            <a:ext cx="5870664" cy="2814400"/>
          </a:xfrm>
          <a:prstGeom prst="rect">
            <a:avLst/>
          </a:prstGeom>
        </p:spPr>
      </p:pic>
      <p:sp>
        <p:nvSpPr>
          <p:cNvPr id="12" name="TextBox 11">
            <a:extLst>
              <a:ext uri="{FF2B5EF4-FFF2-40B4-BE49-F238E27FC236}">
                <a16:creationId xmlns="" xmlns:a16="http://schemas.microsoft.com/office/drawing/2014/main" id="{03BFDBB2-61E5-DBDF-EF65-060CA52FE190}"/>
              </a:ext>
            </a:extLst>
          </p:cNvPr>
          <p:cNvSpPr txBox="1"/>
          <p:nvPr/>
        </p:nvSpPr>
        <p:spPr>
          <a:xfrm>
            <a:off x="968124" y="3316651"/>
            <a:ext cx="7991375" cy="369332"/>
          </a:xfrm>
          <a:prstGeom prst="rect">
            <a:avLst/>
          </a:prstGeom>
          <a:noFill/>
        </p:spPr>
        <p:txBody>
          <a:bodyPr wrap="square">
            <a:spAutoFit/>
          </a:bodyPr>
          <a:lstStyle/>
          <a:p>
            <a:r>
              <a:rPr lang="en-US" b="0" i="0" dirty="0">
                <a:solidFill>
                  <a:srgbClr val="555555"/>
                </a:solidFill>
                <a:effectLst/>
                <a:highlight>
                  <a:srgbClr val="FFFFFF"/>
                </a:highlight>
                <a:latin typeface="Helvetica" panose="020B0604020202020204" pitchFamily="34" charset="0"/>
              </a:rPr>
              <a:t>To use this record, you can create a new instance of Employee</a:t>
            </a:r>
            <a:endParaRPr lang="en-IN" dirty="0"/>
          </a:p>
        </p:txBody>
      </p:sp>
    </p:spTree>
    <p:extLst>
      <p:ext uri="{BB962C8B-B14F-4D97-AF65-F5344CB8AC3E}">
        <p14:creationId xmlns:p14="http://schemas.microsoft.com/office/powerpoint/2010/main" val="1536482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CC3BC2-D074-1621-6443-94CCD5AB932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Example code record</a:t>
            </a:r>
          </a:p>
        </p:txBody>
      </p:sp>
      <p:pic>
        <p:nvPicPr>
          <p:cNvPr id="5" name="Picture 4">
            <a:extLst>
              <a:ext uri="{FF2B5EF4-FFF2-40B4-BE49-F238E27FC236}">
                <a16:creationId xmlns="" xmlns:a16="http://schemas.microsoft.com/office/drawing/2014/main" id="{36CA7B38-97DA-0120-632B-4D575E73A375}"/>
              </a:ext>
            </a:extLst>
          </p:cNvPr>
          <p:cNvPicPr>
            <a:picLocks noChangeAspect="1"/>
          </p:cNvPicPr>
          <p:nvPr/>
        </p:nvPicPr>
        <p:blipFill>
          <a:blip r:embed="rId2"/>
          <a:stretch>
            <a:fillRect/>
          </a:stretch>
        </p:blipFill>
        <p:spPr>
          <a:xfrm>
            <a:off x="1047625" y="1621203"/>
            <a:ext cx="6730534" cy="3172178"/>
          </a:xfrm>
          <a:prstGeom prst="rect">
            <a:avLst/>
          </a:prstGeom>
        </p:spPr>
      </p:pic>
    </p:spTree>
    <p:extLst>
      <p:ext uri="{BB962C8B-B14F-4D97-AF65-F5344CB8AC3E}">
        <p14:creationId xmlns:p14="http://schemas.microsoft.com/office/powerpoint/2010/main" val="1961772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8987B-6653-BF89-BE8D-B306B570861C}"/>
              </a:ext>
            </a:extLst>
          </p:cNvPr>
          <p:cNvSpPr>
            <a:spLocks noGrp="1"/>
          </p:cNvSpPr>
          <p:nvPr>
            <p:ph type="title"/>
          </p:nvPr>
        </p:nvSpPr>
        <p:spPr>
          <a:xfrm>
            <a:off x="838200" y="32593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Record Vs Traditional classes vs Abstract classes</a:t>
            </a:r>
          </a:p>
        </p:txBody>
      </p:sp>
      <p:pic>
        <p:nvPicPr>
          <p:cNvPr id="4" name="Picture 3">
            <a:extLst>
              <a:ext uri="{FF2B5EF4-FFF2-40B4-BE49-F238E27FC236}">
                <a16:creationId xmlns="" xmlns:a16="http://schemas.microsoft.com/office/drawing/2014/main" id="{2B89C0CC-002F-1662-2CBE-19F375EF3050}"/>
              </a:ext>
            </a:extLst>
          </p:cNvPr>
          <p:cNvPicPr>
            <a:picLocks noChangeAspect="1"/>
          </p:cNvPicPr>
          <p:nvPr/>
        </p:nvPicPr>
        <p:blipFill>
          <a:blip r:embed="rId2"/>
          <a:stretch>
            <a:fillRect/>
          </a:stretch>
        </p:blipFill>
        <p:spPr>
          <a:xfrm>
            <a:off x="494024" y="2463363"/>
            <a:ext cx="11520698" cy="2262641"/>
          </a:xfrm>
          <a:prstGeom prst="rect">
            <a:avLst/>
          </a:prstGeom>
        </p:spPr>
      </p:pic>
    </p:spTree>
    <p:extLst>
      <p:ext uri="{BB962C8B-B14F-4D97-AF65-F5344CB8AC3E}">
        <p14:creationId xmlns:p14="http://schemas.microsoft.com/office/powerpoint/2010/main" val="147789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9AA62-5106-CA12-37C3-2133DE6AC68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Sealed Classes</a:t>
            </a:r>
          </a:p>
        </p:txBody>
      </p:sp>
      <p:sp>
        <p:nvSpPr>
          <p:cNvPr id="3" name="Content Placeholder 2">
            <a:extLst>
              <a:ext uri="{FF2B5EF4-FFF2-40B4-BE49-F238E27FC236}">
                <a16:creationId xmlns="" xmlns:a16="http://schemas.microsoft.com/office/drawing/2014/main" id="{9E61D21B-E41A-FE24-BE1C-F6B098A67973}"/>
              </a:ext>
            </a:extLst>
          </p:cNvPr>
          <p:cNvSpPr>
            <a:spLocks noGrp="1"/>
          </p:cNvSpPr>
          <p:nvPr>
            <p:ph idx="1"/>
          </p:nvPr>
        </p:nvSpPr>
        <p:spPr>
          <a:xfrm>
            <a:off x="721895" y="1414915"/>
            <a:ext cx="10631905" cy="3619098"/>
          </a:xfrm>
        </p:spPr>
        <p:txBody>
          <a:bodyPr>
            <a:noAutofit/>
          </a:bodyPr>
          <a:lstStyle/>
          <a:p>
            <a:pPr algn="just"/>
            <a:r>
              <a:rPr lang="en-US" sz="2400" dirty="0">
                <a:latin typeface="Times New Roman" panose="02020603050405020304" pitchFamily="18" charset="0"/>
                <a:cs typeface="Times New Roman" panose="02020603050405020304" pitchFamily="18" charset="0"/>
              </a:rPr>
              <a:t>In programming, security and control flow are the two major concerns that must be considered while developing an application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various controlling features such as the use of final and protected keyword restricts the user to access variables and methods.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15 introduces a new </a:t>
            </a:r>
            <a:r>
              <a:rPr lang="en-US" sz="2400" b="1" dirty="0">
                <a:latin typeface="Times New Roman" panose="02020603050405020304" pitchFamily="18" charset="0"/>
                <a:cs typeface="Times New Roman" panose="02020603050405020304" pitchFamily="18" charset="0"/>
              </a:rPr>
              <a:t>preview feature</a:t>
            </a:r>
            <a:r>
              <a:rPr lang="en-US" sz="2400" dirty="0">
                <a:latin typeface="Times New Roman" panose="02020603050405020304" pitchFamily="18" charset="0"/>
                <a:cs typeface="Times New Roman" panose="02020603050405020304" pitchFamily="18" charset="0"/>
              </a:rPr>
              <a:t> that allows us to control the </a:t>
            </a:r>
            <a:r>
              <a:rPr lang="en-US" sz="2400" dirty="0" smtClean="0">
                <a:latin typeface="Times New Roman" panose="02020603050405020304" pitchFamily="18" charset="0"/>
                <a:cs typeface="Times New Roman" panose="02020603050405020304" pitchFamily="18" charset="0"/>
              </a:rPr>
              <a:t>inheritance i.e. the </a:t>
            </a:r>
            <a:r>
              <a:rPr lang="en-US" sz="2400" dirty="0">
                <a:latin typeface="Times New Roman" panose="02020603050405020304" pitchFamily="18" charset="0"/>
                <a:cs typeface="Times New Roman" panose="02020603050405020304" pitchFamily="18" charset="0"/>
              </a:rPr>
              <a:t>concept of </a:t>
            </a:r>
            <a:r>
              <a:rPr lang="en-US" sz="2400" b="1" dirty="0">
                <a:latin typeface="Times New Roman" panose="02020603050405020304" pitchFamily="18" charset="0"/>
                <a:cs typeface="Times New Roman" panose="02020603050405020304" pitchFamily="18" charset="0"/>
              </a:rPr>
              <a:t>sealed</a:t>
            </a:r>
            <a:r>
              <a:rPr lang="en-US" sz="2400" dirty="0">
                <a:latin typeface="Times New Roman" panose="02020603050405020304" pitchFamily="18" charset="0"/>
                <a:cs typeface="Times New Roman" panose="02020603050405020304" pitchFamily="18" charset="0"/>
              </a:rPr>
              <a:t> classes.</a:t>
            </a:r>
            <a:endParaRPr lang="en-US" sz="2400" i="0" dirty="0" smtClean="0">
              <a:solidFill>
                <a:srgbClr val="242424"/>
              </a:solidFill>
              <a:effectLst/>
              <a:highlight>
                <a:srgbClr val="FFFFFF"/>
              </a:highlight>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sealed classes and interfaces restrict that which classes and interfaces may extend or implement them</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In other words, we can say that the class that cannot be inherited but can be instantiated is known as the sealed class. It allows classes and interfaces to have more control over their permitted subtypes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useful both for general domain modeling and for building a more secure platform for libraries.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46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5EF02-71F0-ED37-8C23-00B14F1BC76F}"/>
              </a:ext>
            </a:extLst>
          </p:cNvPr>
          <p:cNvSpPr>
            <a:spLocks noGrp="1"/>
          </p:cNvSpPr>
          <p:nvPr>
            <p:ph type="title"/>
          </p:nvPr>
        </p:nvSpPr>
        <p:spPr/>
        <p:txBody>
          <a:bodyPr>
            <a:normAutofit/>
          </a:bodyPr>
          <a:lstStyle/>
          <a:p>
            <a:pPr algn="just"/>
            <a:r>
              <a:rPr lang="en-IN" sz="3600" b="1" dirty="0">
                <a:latin typeface="Times New Roman" panose="02020603050405020304" pitchFamily="18" charset="0"/>
                <a:cs typeface="Times New Roman" panose="02020603050405020304" pitchFamily="18" charset="0"/>
              </a:rPr>
              <a:t>Declaring Sealed Classes</a:t>
            </a:r>
          </a:p>
        </p:txBody>
      </p:sp>
      <p:sp>
        <p:nvSpPr>
          <p:cNvPr id="3" name="Content Placeholder 2">
            <a:extLst>
              <a:ext uri="{FF2B5EF4-FFF2-40B4-BE49-F238E27FC236}">
                <a16:creationId xmlns="" xmlns:a16="http://schemas.microsoft.com/office/drawing/2014/main" id="{8CAE9B50-1A15-BF99-9A92-5D428537CB11}"/>
              </a:ext>
            </a:extLst>
          </p:cNvPr>
          <p:cNvSpPr>
            <a:spLocks noGrp="1"/>
          </p:cNvSpPr>
          <p:nvPr>
            <p:ph idx="1"/>
          </p:nvPr>
        </p:nvSpPr>
        <p:spPr>
          <a:xfrm>
            <a:off x="838200" y="1786437"/>
            <a:ext cx="11032067" cy="1803099"/>
          </a:xfrm>
        </p:spPr>
        <p:txBody>
          <a:bodyPr/>
          <a:lstStyle/>
          <a:p>
            <a:pPr algn="just"/>
            <a:r>
              <a:rPr lang="en-IN" sz="2400" dirty="0">
                <a:latin typeface="Times New Roman" panose="02020603050405020304" pitchFamily="18" charset="0"/>
                <a:cs typeface="Times New Roman" panose="02020603050405020304" pitchFamily="18" charset="0"/>
              </a:rPr>
              <a:t>To seal a class, add </a:t>
            </a:r>
            <a:r>
              <a:rPr lang="en-IN" sz="2400" b="1" dirty="0">
                <a:solidFill>
                  <a:srgbClr val="C00000"/>
                </a:solidFill>
                <a:latin typeface="Times New Roman" panose="02020603050405020304" pitchFamily="18" charset="0"/>
                <a:cs typeface="Times New Roman" panose="02020603050405020304" pitchFamily="18" charset="0"/>
              </a:rPr>
              <a:t>sealed</a:t>
            </a:r>
            <a:r>
              <a:rPr lang="en-IN" sz="2400" dirty="0">
                <a:latin typeface="Times New Roman" panose="02020603050405020304" pitchFamily="18" charset="0"/>
                <a:cs typeface="Times New Roman" panose="02020603050405020304" pitchFamily="18" charset="0"/>
              </a:rPr>
              <a:t> modifier to its declaration.</a:t>
            </a:r>
          </a:p>
          <a:p>
            <a:pPr algn="just"/>
            <a:r>
              <a:rPr lang="en-IN" sz="2400" dirty="0">
                <a:latin typeface="Times New Roman" panose="02020603050405020304" pitchFamily="18" charset="0"/>
                <a:cs typeface="Times New Roman" panose="02020603050405020304" pitchFamily="18" charset="0"/>
              </a:rPr>
              <a:t>Then, after any extends and implements clauses ,add the permits clause. </a:t>
            </a:r>
          </a:p>
          <a:p>
            <a:pPr algn="just"/>
            <a:r>
              <a:rPr lang="en-IN" sz="2400" dirty="0">
                <a:latin typeface="Times New Roman" panose="02020603050405020304" pitchFamily="18" charset="0"/>
                <a:cs typeface="Times New Roman" panose="02020603050405020304" pitchFamily="18" charset="0"/>
              </a:rPr>
              <a:t>This clause specifies the classes that may extend the sealed class.</a:t>
            </a:r>
          </a:p>
        </p:txBody>
      </p:sp>
      <p:sp>
        <p:nvSpPr>
          <p:cNvPr id="4" name="TextBox 3">
            <a:extLst>
              <a:ext uri="{FF2B5EF4-FFF2-40B4-BE49-F238E27FC236}">
                <a16:creationId xmlns="" xmlns:a16="http://schemas.microsoft.com/office/drawing/2014/main" id="{CC0B15AA-9403-EFDC-281E-B4A109DC4FFD}"/>
              </a:ext>
            </a:extLst>
          </p:cNvPr>
          <p:cNvSpPr txBox="1"/>
          <p:nvPr/>
        </p:nvSpPr>
        <p:spPr>
          <a:xfrm>
            <a:off x="933651" y="3830855"/>
            <a:ext cx="10324698" cy="830997"/>
          </a:xfrm>
          <a:prstGeom prst="rect">
            <a:avLst/>
          </a:prstGeom>
          <a:noFill/>
        </p:spPr>
        <p:txBody>
          <a:bodyPr wrap="square" rtlCol="0">
            <a:spAutoFit/>
          </a:bodyPr>
          <a:lstStyle/>
          <a:p>
            <a:pPr algn="just"/>
            <a:r>
              <a:rPr lang="en-IN" sz="2400" b="1" u="sng" dirty="0">
                <a:latin typeface="Times New Roman" panose="02020603050405020304" pitchFamily="18" charset="0"/>
                <a:cs typeface="Times New Roman" panose="02020603050405020304" pitchFamily="18" charset="0"/>
              </a:rPr>
              <a:t>Example-</a:t>
            </a:r>
          </a:p>
          <a:p>
            <a:pPr algn="just"/>
            <a:r>
              <a:rPr lang="en-IN" sz="2400" dirty="0">
                <a:latin typeface="Times New Roman" panose="02020603050405020304" pitchFamily="18" charset="0"/>
                <a:cs typeface="Times New Roman" panose="02020603050405020304" pitchFamily="18" charset="0"/>
              </a:rPr>
              <a:t>Shape specifies three permitted subclasses , Circle, Square, Rectangle</a:t>
            </a:r>
          </a:p>
        </p:txBody>
      </p:sp>
      <p:pic>
        <p:nvPicPr>
          <p:cNvPr id="6" name="Picture 5">
            <a:extLst>
              <a:ext uri="{FF2B5EF4-FFF2-40B4-BE49-F238E27FC236}">
                <a16:creationId xmlns="" xmlns:a16="http://schemas.microsoft.com/office/drawing/2014/main" id="{4F6C6F15-1C91-3784-D385-26E9F54657C4}"/>
              </a:ext>
            </a:extLst>
          </p:cNvPr>
          <p:cNvPicPr>
            <a:picLocks noChangeAspect="1"/>
          </p:cNvPicPr>
          <p:nvPr/>
        </p:nvPicPr>
        <p:blipFill>
          <a:blip r:embed="rId2"/>
          <a:stretch>
            <a:fillRect/>
          </a:stretch>
        </p:blipFill>
        <p:spPr>
          <a:xfrm>
            <a:off x="1300935" y="5252113"/>
            <a:ext cx="7575350" cy="1475262"/>
          </a:xfrm>
          <a:prstGeom prst="rect">
            <a:avLst/>
          </a:prstGeom>
        </p:spPr>
      </p:pic>
    </p:spTree>
    <p:extLst>
      <p:ext uri="{BB962C8B-B14F-4D97-AF65-F5344CB8AC3E}">
        <p14:creationId xmlns:p14="http://schemas.microsoft.com/office/powerpoint/2010/main" val="127716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Constraints on Permitted Subclass</a:t>
            </a:r>
          </a:p>
        </p:txBody>
      </p:sp>
      <p:sp>
        <p:nvSpPr>
          <p:cNvPr id="3" name="Content Placeholder 2"/>
          <p:cNvSpPr>
            <a:spLocks noGrp="1"/>
          </p:cNvSpPr>
          <p:nvPr>
            <p:ph idx="1"/>
          </p:nvPr>
        </p:nvSpPr>
        <p:spPr/>
        <p:txBody>
          <a:bodyPr>
            <a:normAutofit/>
          </a:bodyPr>
          <a:lstStyle/>
          <a:p>
            <a:pPr marL="514350" indent="-514350">
              <a:buAutoNum type="arabicPeriod"/>
            </a:pPr>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the permitted subclasses must belong to the same module or package as the sealed class</a:t>
            </a:r>
            <a:r>
              <a:rPr lang="en-US" sz="2400" dirty="0" smtClean="0">
                <a:latin typeface="Times New Roman" panose="02020603050405020304" pitchFamily="18" charset="0"/>
                <a:cs typeface="Times New Roman" panose="02020603050405020304" pitchFamily="18" charset="0"/>
              </a:rPr>
              <a:t>.</a:t>
            </a:r>
          </a:p>
          <a:p>
            <a:pPr marL="514350" indent="-514350">
              <a:buAutoNum type="arabicPeriod"/>
            </a:pPr>
            <a:r>
              <a:rPr lang="en-US" sz="2400" dirty="0">
                <a:latin typeface="Times New Roman" panose="02020603050405020304" pitchFamily="18" charset="0"/>
                <a:cs typeface="Times New Roman" panose="02020603050405020304" pitchFamily="18" charset="0"/>
              </a:rPr>
              <a:t>Every permitted subclass must explicitly extend the sealed class</a:t>
            </a:r>
            <a:r>
              <a:rPr lang="en-US" sz="2400" dirty="0" smtClean="0">
                <a:latin typeface="Times New Roman" panose="02020603050405020304" pitchFamily="18" charset="0"/>
                <a:cs typeface="Times New Roman" panose="02020603050405020304" pitchFamily="18" charset="0"/>
              </a:rPr>
              <a:t>.</a:t>
            </a:r>
          </a:p>
          <a:p>
            <a:pPr marL="514350" indent="-514350">
              <a:buAutoNum type="arabicPeriod"/>
            </a:pPr>
            <a:r>
              <a:rPr lang="en-US" sz="2400" dirty="0">
                <a:latin typeface="Times New Roman" panose="02020603050405020304" pitchFamily="18" charset="0"/>
                <a:cs typeface="Times New Roman" panose="02020603050405020304" pitchFamily="18" charset="0"/>
              </a:rPr>
              <a:t>Every permitted subclass must define a modifier: </a:t>
            </a:r>
            <a:r>
              <a:rPr lang="en-US" sz="2400" b="1" dirty="0">
                <a:latin typeface="Times New Roman" panose="02020603050405020304" pitchFamily="18" charset="0"/>
                <a:cs typeface="Times New Roman" panose="02020603050405020304" pitchFamily="18" charset="0"/>
              </a:rPr>
              <a:t>final, sealed, or non-sealed.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7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782A-589D-2644-A891-5333EA8E3F16}"/>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Java Module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82E3200-B4D4-1CC8-BE66-08773BDBC67C}"/>
              </a:ext>
            </a:extLst>
          </p:cNvPr>
          <p:cNvSpPr>
            <a:spLocks noGrp="1"/>
          </p:cNvSpPr>
          <p:nvPr>
            <p:ph idx="1"/>
          </p:nvPr>
        </p:nvSpPr>
        <p:spPr>
          <a:xfrm>
            <a:off x="838200" y="1517617"/>
            <a:ext cx="10515600" cy="4351338"/>
          </a:xfrm>
        </p:spPr>
        <p:txBody>
          <a:bodyPr>
            <a:normAutofit/>
          </a:bodyPr>
          <a:lstStyle/>
          <a:p>
            <a:pPr algn="just"/>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a:t>
            </a:r>
            <a:r>
              <a:rPr lang="en-US" sz="2400" b="0"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t’s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 “</a:t>
            </a:r>
            <a:r>
              <a:rPr lang="en-US" sz="2400" b="1" i="0" dirty="0">
                <a:solidFill>
                  <a:srgbClr val="0070C0"/>
                </a:solidFill>
                <a:effectLst/>
                <a:highlight>
                  <a:srgbClr val="FFFFFF"/>
                </a:highlight>
                <a:latin typeface="Times New Roman" panose="02020603050405020304" pitchFamily="18" charset="0"/>
                <a:cs typeface="Times New Roman" panose="02020603050405020304" pitchFamily="18" charset="0"/>
              </a:rPr>
              <a:t>package of Java Packages</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abstraction that allows us to make our code even more reusable.</a:t>
            </a: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packages inside a module are identical to Java </a:t>
            </a:r>
            <a:r>
              <a:rPr lang="en-US" sz="2400" b="0" i="0" dirty="0" smtClean="0">
                <a:solidFill>
                  <a:srgbClr val="000000"/>
                </a:solidFill>
                <a:effectLst/>
                <a:highlight>
                  <a:srgbClr val="FFFFFF"/>
                </a:highlight>
                <a:latin typeface="Times New Roman" panose="02020603050405020304" pitchFamily="18" charset="0"/>
                <a:cs typeface="Times New Roman" panose="02020603050405020304" pitchFamily="18" charset="0"/>
              </a:rPr>
              <a:t>packages. </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To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create a module, </a:t>
            </a: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organize the code internally in packages just like we previously did with any other project.</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Aside from organizing our code, packages are used to determine what code is </a:t>
            </a: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publicly accessible outside of module</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algn="just"/>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Each module is responsible for its resources, like media or configuration files.</a:t>
            </a:r>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797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ED872-64E2-0F8B-3078-4695C93BA43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What is a module?</a:t>
            </a:r>
          </a:p>
        </p:txBody>
      </p:sp>
      <p:sp>
        <p:nvSpPr>
          <p:cNvPr id="3" name="Content Placeholder 2">
            <a:extLst>
              <a:ext uri="{FF2B5EF4-FFF2-40B4-BE49-F238E27FC236}">
                <a16:creationId xmlns="" xmlns:a16="http://schemas.microsoft.com/office/drawing/2014/main" id="{0A49FF8D-9950-89CB-47C2-ACBFBF4590A5}"/>
              </a:ext>
            </a:extLst>
          </p:cNvPr>
          <p:cNvSpPr>
            <a:spLocks noGrp="1"/>
          </p:cNvSpPr>
          <p:nvPr>
            <p:ph idx="1"/>
          </p:nvPr>
        </p:nvSpPr>
        <p:spPr>
          <a:xfrm>
            <a:off x="673768" y="1414914"/>
            <a:ext cx="10680032" cy="4762049"/>
          </a:xfrm>
        </p:spPr>
        <p:txBody>
          <a:bodyPr>
            <a:normAutofit/>
          </a:bodyPr>
          <a:lstStyle/>
          <a:p>
            <a:pPr algn="just"/>
            <a:r>
              <a:rPr lang="en-US" sz="2400" b="0" i="0" dirty="0">
                <a:effectLst/>
                <a:highlight>
                  <a:srgbClr val="FFFFFF"/>
                </a:highlight>
                <a:latin typeface="Times New Roman" panose="02020603050405020304" pitchFamily="18" charset="0"/>
                <a:cs typeface="Times New Roman" panose="02020603050405020304" pitchFamily="18" charset="0"/>
              </a:rPr>
              <a:t>Modularity adds a higher level of aggregation above packages. The key new language element is the </a:t>
            </a:r>
            <a:r>
              <a:rPr lang="en-US" sz="2400" b="1" i="0" dirty="0">
                <a:effectLst/>
                <a:highlight>
                  <a:srgbClr val="FFFFFF"/>
                </a:highlight>
                <a:latin typeface="Times New Roman" panose="02020603050405020304" pitchFamily="18" charset="0"/>
                <a:cs typeface="Times New Roman" panose="02020603050405020304" pitchFamily="18" charset="0"/>
              </a:rPr>
              <a:t>module</a:t>
            </a:r>
            <a:r>
              <a:rPr lang="en-US" sz="2400" b="0" i="0" dirty="0">
                <a:effectLst/>
                <a:highlight>
                  <a:srgbClr val="FFFFFF"/>
                </a:highlight>
                <a:latin typeface="Times New Roman" panose="02020603050405020304" pitchFamily="18" charset="0"/>
                <a:cs typeface="Times New Roman" panose="02020603050405020304" pitchFamily="18" charset="0"/>
              </a:rPr>
              <a:t>—a uniquely named, reusable group of related packages, as well as resources (such as images and XML files) and a </a:t>
            </a:r>
            <a:r>
              <a:rPr lang="en-US" sz="2400" b="1" i="0" dirty="0">
                <a:effectLst/>
                <a:highlight>
                  <a:srgbClr val="FFFFFF"/>
                </a:highlight>
                <a:latin typeface="Times New Roman" panose="02020603050405020304" pitchFamily="18" charset="0"/>
                <a:cs typeface="Times New Roman" panose="02020603050405020304" pitchFamily="18" charset="0"/>
              </a:rPr>
              <a:t>module descriptor</a:t>
            </a:r>
            <a:r>
              <a:rPr lang="en-US" sz="2400" b="0" i="0" dirty="0">
                <a:effectLst/>
                <a:highlight>
                  <a:srgbClr val="FFFFFF"/>
                </a:highlight>
                <a:latin typeface="Times New Roman" panose="02020603050405020304" pitchFamily="18" charset="0"/>
                <a:cs typeface="Times New Roman" panose="02020603050405020304" pitchFamily="18" charset="0"/>
              </a:rPr>
              <a:t> specifying</a:t>
            </a:r>
          </a:p>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	-</a:t>
            </a:r>
            <a:r>
              <a:rPr lang="en-US" sz="2400" b="0" i="0" dirty="0">
                <a:effectLst/>
                <a:highlight>
                  <a:srgbClr val="FFFFFF"/>
                </a:highlight>
                <a:latin typeface="Times New Roman" panose="02020603050405020304" pitchFamily="18" charset="0"/>
                <a:cs typeface="Times New Roman" panose="02020603050405020304" pitchFamily="18" charset="0"/>
              </a:rPr>
              <a:t>module’s </a:t>
            </a:r>
            <a:r>
              <a:rPr lang="en-US" sz="2400" b="1" i="0" dirty="0">
                <a:effectLst/>
                <a:highlight>
                  <a:srgbClr val="FFFFFF"/>
                </a:highlight>
                <a:latin typeface="Times New Roman" panose="02020603050405020304" pitchFamily="18" charset="0"/>
                <a:cs typeface="Times New Roman" panose="02020603050405020304" pitchFamily="18" charset="0"/>
              </a:rPr>
              <a:t>name</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	-</a:t>
            </a:r>
            <a:r>
              <a:rPr lang="en-US" sz="2400" b="0" i="0" dirty="0">
                <a:effectLst/>
                <a:highlight>
                  <a:srgbClr val="FFFFFF"/>
                </a:highlight>
                <a:latin typeface="Times New Roman" panose="02020603050405020304" pitchFamily="18" charset="0"/>
                <a:cs typeface="Times New Roman" panose="02020603050405020304" pitchFamily="18" charset="0"/>
              </a:rPr>
              <a:t>module’s </a:t>
            </a:r>
            <a:r>
              <a:rPr lang="en-US" sz="2400" b="1" i="0" dirty="0">
                <a:effectLst/>
                <a:highlight>
                  <a:srgbClr val="FFFFFF"/>
                </a:highlight>
                <a:latin typeface="Times New Roman" panose="02020603050405020304" pitchFamily="18" charset="0"/>
                <a:cs typeface="Times New Roman" panose="02020603050405020304" pitchFamily="18" charset="0"/>
              </a:rPr>
              <a:t>dependencies</a:t>
            </a:r>
            <a:r>
              <a:rPr lang="en-US" sz="2400" b="0" i="0" dirty="0">
                <a:effectLst/>
                <a:highlight>
                  <a:srgbClr val="FFFFFF"/>
                </a:highlight>
                <a:latin typeface="Times New Roman" panose="02020603050405020304" pitchFamily="18" charset="0"/>
                <a:cs typeface="Times New Roman" panose="02020603050405020304" pitchFamily="18" charset="0"/>
              </a:rPr>
              <a:t> (other modules this module depends on)</a:t>
            </a:r>
          </a:p>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	-</a:t>
            </a:r>
            <a:r>
              <a:rPr lang="en-US" sz="2400" b="0" i="0" dirty="0">
                <a:effectLst/>
                <a:highlight>
                  <a:srgbClr val="FFFFFF"/>
                </a:highlight>
                <a:latin typeface="Times New Roman" panose="02020603050405020304" pitchFamily="18" charset="0"/>
                <a:cs typeface="Times New Roman" panose="02020603050405020304" pitchFamily="18" charset="0"/>
              </a:rPr>
              <a:t>packages it explicitly makes available to other modules </a:t>
            </a:r>
          </a:p>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	-</a:t>
            </a:r>
            <a:r>
              <a:rPr lang="en-US" sz="2400" b="1" i="0" dirty="0">
                <a:effectLst/>
                <a:highlight>
                  <a:srgbClr val="FFFFFF"/>
                </a:highlight>
                <a:latin typeface="Times New Roman" panose="02020603050405020304" pitchFamily="18" charset="0"/>
                <a:cs typeface="Times New Roman" panose="02020603050405020304" pitchFamily="18" charset="0"/>
              </a:rPr>
              <a:t>services it offers</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400" dirty="0">
                <a:highlight>
                  <a:srgbClr val="FFFFFF"/>
                </a:highlight>
                <a:latin typeface="Times New Roman" panose="02020603050405020304" pitchFamily="18" charset="0"/>
                <a:cs typeface="Times New Roman" panose="02020603050405020304" pitchFamily="18" charset="0"/>
              </a:rPr>
              <a:t>	-</a:t>
            </a:r>
            <a:r>
              <a:rPr lang="en-US" sz="2400" b="1" i="0" dirty="0">
                <a:effectLst/>
                <a:highlight>
                  <a:srgbClr val="FFFFFF"/>
                </a:highlight>
                <a:latin typeface="Times New Roman" panose="02020603050405020304" pitchFamily="18" charset="0"/>
                <a:cs typeface="Times New Roman" panose="02020603050405020304" pitchFamily="18" charset="0"/>
              </a:rPr>
              <a:t>services it consumes</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400" b="0" i="0" dirty="0">
                <a:effectLst/>
                <a:highlight>
                  <a:srgbClr val="FFFFFF"/>
                </a:highlight>
                <a:latin typeface="Times New Roman" panose="02020603050405020304" pitchFamily="18" charset="0"/>
                <a:cs typeface="Times New Roman" panose="02020603050405020304" pitchFamily="18" charset="0"/>
              </a:rPr>
              <a:t>	-to what other modules it allows </a:t>
            </a:r>
            <a:r>
              <a:rPr lang="en-US" sz="2400" b="1" i="0" dirty="0">
                <a:effectLst/>
                <a:highlight>
                  <a:srgbClr val="FFFFFF"/>
                </a:highlight>
                <a:latin typeface="Times New Roman" panose="02020603050405020304" pitchFamily="18" charset="0"/>
                <a:cs typeface="Times New Roman" panose="02020603050405020304" pitchFamily="18" charset="0"/>
              </a:rPr>
              <a:t>reflection</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647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6782A-589D-2644-A891-5333EA8E3F16}"/>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Java Module </a:t>
            </a:r>
            <a:r>
              <a:rPr lang="en-US" sz="3600" b="1" dirty="0">
                <a:latin typeface="Times New Roman" panose="02020603050405020304" pitchFamily="18" charset="0"/>
                <a:cs typeface="Times New Roman" panose="02020603050405020304" pitchFamily="18" charset="0"/>
              </a:rPr>
              <a:t>Types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82E3200-B4D4-1CC8-BE66-08773BDBC67C}"/>
              </a:ext>
            </a:extLst>
          </p:cNvPr>
          <p:cNvSpPr>
            <a:spLocks noGrp="1"/>
          </p:cNvSpPr>
          <p:nvPr>
            <p:ph idx="1"/>
          </p:nvPr>
        </p:nvSpPr>
        <p:spPr>
          <a:xfrm>
            <a:off x="760396" y="1530417"/>
            <a:ext cx="11280808" cy="4841506"/>
          </a:xfrm>
        </p:spPr>
        <p:txBody>
          <a:bodyPr>
            <a:normAutofit/>
          </a:bodyPr>
          <a:lstStyle/>
          <a:p>
            <a:pPr marL="0" indent="0" algn="just">
              <a:buNone/>
            </a:pPr>
            <a:r>
              <a:rPr lang="en-US" sz="2400" b="1" i="0" dirty="0">
                <a:solidFill>
                  <a:srgbClr val="0070C0"/>
                </a:solidFill>
                <a:effectLst/>
                <a:highlight>
                  <a:srgbClr val="FFFFFF"/>
                </a:highlight>
                <a:latin typeface="Times New Roman" panose="02020603050405020304" pitchFamily="18" charset="0"/>
                <a:cs typeface="Times New Roman" panose="02020603050405020304" pitchFamily="18" charset="0"/>
              </a:rPr>
              <a:t>4 ty</a:t>
            </a:r>
            <a:r>
              <a:rPr lang="en-US" sz="2400" b="1" dirty="0">
                <a:solidFill>
                  <a:srgbClr val="0070C0"/>
                </a:solidFill>
                <a:highlight>
                  <a:srgbClr val="FFFFFF"/>
                </a:highlight>
                <a:latin typeface="Times New Roman" panose="02020603050405020304" pitchFamily="18" charset="0"/>
                <a:cs typeface="Times New Roman" panose="02020603050405020304" pitchFamily="18" charset="0"/>
              </a:rPr>
              <a:t>pes are:-</a:t>
            </a:r>
            <a:endParaRPr lang="en-US" sz="2400" b="1" i="0" dirty="0">
              <a:solidFill>
                <a:srgbClr val="0070C0"/>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System Modules</a:t>
            </a:r>
            <a:r>
              <a:rPr lang="en-US" sz="2400" b="1" i="1"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These are modules listed when we run the </a:t>
            </a:r>
            <a:r>
              <a:rPr lang="en-US" sz="2400" b="0" i="1" dirty="0">
                <a:solidFill>
                  <a:srgbClr val="000000"/>
                </a:solidFill>
                <a:effectLst/>
                <a:highlight>
                  <a:srgbClr val="FFFFFF"/>
                </a:highlight>
                <a:latin typeface="Times New Roman" panose="02020603050405020304" pitchFamily="18" charset="0"/>
                <a:cs typeface="Times New Roman" panose="02020603050405020304" pitchFamily="18" charset="0"/>
              </a:rPr>
              <a:t>list-modules</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command, include Java SE and JDK modules.</a:t>
            </a:r>
          </a:p>
          <a:p>
            <a:pPr algn="just">
              <a:buFont typeface="Arial" panose="020B0604020202020204" pitchFamily="34" charset="0"/>
              <a:buChar char="•"/>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Application Modules</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 These modules are what we usually want to build when we decide to use Modules. They are named and defined in the compiled </a:t>
            </a:r>
            <a:r>
              <a:rPr lang="en-US" sz="2400" b="0" i="1" dirty="0">
                <a:solidFill>
                  <a:srgbClr val="000000"/>
                </a:solidFill>
                <a:effectLst/>
                <a:highlight>
                  <a:srgbClr val="FFFFFF"/>
                </a:highlight>
                <a:latin typeface="Times New Roman" panose="02020603050405020304" pitchFamily="18" charset="0"/>
                <a:cs typeface="Times New Roman" panose="02020603050405020304" pitchFamily="18" charset="0"/>
              </a:rPr>
              <a:t>module-</a:t>
            </a:r>
            <a:r>
              <a:rPr lang="en-US" sz="2400" b="0" i="1" dirty="0" err="1">
                <a:solidFill>
                  <a:srgbClr val="000000"/>
                </a:solidFill>
                <a:effectLst/>
                <a:highlight>
                  <a:srgbClr val="FFFFFF"/>
                </a:highlight>
                <a:latin typeface="Times New Roman" panose="02020603050405020304" pitchFamily="18" charset="0"/>
                <a:cs typeface="Times New Roman" panose="02020603050405020304" pitchFamily="18" charset="0"/>
              </a:rPr>
              <a:t>info.class</a:t>
            </a:r>
            <a:r>
              <a:rPr lang="en-US" sz="2400" b="0" i="1"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file included in the assembled JAR.</a:t>
            </a:r>
          </a:p>
          <a:p>
            <a:pPr algn="just">
              <a:buFont typeface="Arial" panose="020B0604020202020204" pitchFamily="34" charset="0"/>
              <a:buChar char="•"/>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Automatic Modules</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 include unofficial modules by adding existing JAR files to the module path. The name of module will be derived from the name of the JAR. Automatic modules will have full read access to every other module loaded by the path.</a:t>
            </a:r>
          </a:p>
          <a:p>
            <a:pPr algn="just">
              <a:buFont typeface="Arial" panose="020B0604020202020204" pitchFamily="34" charset="0"/>
              <a:buChar char="•"/>
            </a:pPr>
            <a:r>
              <a:rPr lang="en-US" sz="2400" b="1" i="0" dirty="0">
                <a:solidFill>
                  <a:srgbClr val="000000"/>
                </a:solidFill>
                <a:effectLst/>
                <a:highlight>
                  <a:srgbClr val="FFFFFF"/>
                </a:highlight>
                <a:latin typeface="Times New Roman" panose="02020603050405020304" pitchFamily="18" charset="0"/>
                <a:cs typeface="Times New Roman" panose="02020603050405020304" pitchFamily="18" charset="0"/>
              </a:rPr>
              <a:t>Unnamed Module</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 When a class or JAR is loaded onto the </a:t>
            </a:r>
            <a:r>
              <a:rPr lang="en-US" sz="24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classpath</a:t>
            </a:r>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 but not the module path, it’s automatically added to the unnamed module. It’s a catch-all module to maintain backward compatibility with previously-written Java code.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772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BEBC3-53B1-D3D6-2103-8A6ED7D6427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Types of modules</a:t>
            </a:r>
          </a:p>
        </p:txBody>
      </p:sp>
      <p:sp>
        <p:nvSpPr>
          <p:cNvPr id="3" name="Content Placeholder 2">
            <a:extLst>
              <a:ext uri="{FF2B5EF4-FFF2-40B4-BE49-F238E27FC236}">
                <a16:creationId xmlns="" xmlns:a16="http://schemas.microsoft.com/office/drawing/2014/main" id="{EC8D9514-808B-1580-9DAB-26F6E95F6BE6}"/>
              </a:ext>
            </a:extLst>
          </p:cNvPr>
          <p:cNvSpPr>
            <a:spLocks noGrp="1"/>
          </p:cNvSpPr>
          <p:nvPr>
            <p:ph idx="1"/>
          </p:nvPr>
        </p:nvSpPr>
        <p:spPr>
          <a:xfrm>
            <a:off x="838200" y="1690688"/>
            <a:ext cx="6083968" cy="3972479"/>
          </a:xfrm>
        </p:spPr>
        <p:txBody>
          <a:bodyPr>
            <a:normAutofit/>
          </a:bodyPr>
          <a:lstStyle/>
          <a:p>
            <a:pPr marL="0" indent="0" algn="just">
              <a:buNone/>
            </a:pP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A module is a set of packages. We have two types of packages in a module :-</a:t>
            </a:r>
          </a:p>
          <a:p>
            <a:pPr algn="just"/>
            <a:r>
              <a:rPr lang="en-US" sz="2400" b="1" i="0" dirty="0">
                <a:solidFill>
                  <a:srgbClr val="222426"/>
                </a:solidFill>
                <a:effectLst/>
                <a:highlight>
                  <a:srgbClr val="FFFFFF"/>
                </a:highlight>
                <a:latin typeface="Times New Roman" panose="02020603050405020304" pitchFamily="18" charset="0"/>
                <a:cs typeface="Times New Roman" panose="02020603050405020304" pitchFamily="18" charset="0"/>
              </a:rPr>
              <a:t>Exported Packages:</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 These packages are intended to be used outside of the module, which means any program residing in any other module can use these packages.</a:t>
            </a:r>
          </a:p>
          <a:p>
            <a:pPr algn="just"/>
            <a:r>
              <a:rPr lang="en-US" sz="2400" b="1" i="0" dirty="0">
                <a:solidFill>
                  <a:srgbClr val="222426"/>
                </a:solidFill>
                <a:effectLst/>
                <a:highlight>
                  <a:srgbClr val="FFFFFF"/>
                </a:highlight>
                <a:latin typeface="Times New Roman" panose="02020603050405020304" pitchFamily="18" charset="0"/>
                <a:cs typeface="Times New Roman" panose="02020603050405020304" pitchFamily="18" charset="0"/>
              </a:rPr>
              <a:t>Concealed Packages:</a:t>
            </a:r>
            <a:r>
              <a:rPr lang="en-US" sz="2400" b="0" i="0" dirty="0">
                <a:solidFill>
                  <a:srgbClr val="222426"/>
                </a:solidFill>
                <a:effectLst/>
                <a:highlight>
                  <a:srgbClr val="FFFFFF"/>
                </a:highlight>
                <a:latin typeface="Times New Roman" panose="02020603050405020304" pitchFamily="18" charset="0"/>
                <a:cs typeface="Times New Roman" panose="02020603050405020304" pitchFamily="18" charset="0"/>
              </a:rPr>
              <a:t> These packages are not intended to be used outside, they are internal to the module and can be used inside the module only.</a:t>
            </a: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FABA99B-5AA5-232A-1A2F-966520C2EFB1}"/>
              </a:ext>
            </a:extLst>
          </p:cNvPr>
          <p:cNvPicPr>
            <a:picLocks noChangeAspect="1"/>
          </p:cNvPicPr>
          <p:nvPr/>
        </p:nvPicPr>
        <p:blipFill>
          <a:blip r:embed="rId2"/>
          <a:stretch>
            <a:fillRect/>
          </a:stretch>
        </p:blipFill>
        <p:spPr>
          <a:xfrm>
            <a:off x="7251369" y="1155032"/>
            <a:ext cx="4168085" cy="4389120"/>
          </a:xfrm>
          <a:prstGeom prst="rect">
            <a:avLst/>
          </a:prstGeom>
        </p:spPr>
      </p:pic>
    </p:spTree>
    <p:extLst>
      <p:ext uri="{BB962C8B-B14F-4D97-AF65-F5344CB8AC3E}">
        <p14:creationId xmlns:p14="http://schemas.microsoft.com/office/powerpoint/2010/main" val="2530066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660B40D-7E82-DDA1-99FF-BBC8399DB16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Create and Use module in Eclipse</a:t>
            </a:r>
          </a:p>
        </p:txBody>
      </p:sp>
      <p:sp>
        <p:nvSpPr>
          <p:cNvPr id="6" name="TextBox 5">
            <a:extLst>
              <a:ext uri="{FF2B5EF4-FFF2-40B4-BE49-F238E27FC236}">
                <a16:creationId xmlns="" xmlns:a16="http://schemas.microsoft.com/office/drawing/2014/main" id="{05147D7A-4425-7CF2-B850-0A831B3F4615}"/>
              </a:ext>
            </a:extLst>
          </p:cNvPr>
          <p:cNvSpPr txBox="1"/>
          <p:nvPr/>
        </p:nvSpPr>
        <p:spPr>
          <a:xfrm>
            <a:off x="838200" y="1321356"/>
            <a:ext cx="6097604" cy="369332"/>
          </a:xfrm>
          <a:prstGeom prst="rect">
            <a:avLst/>
          </a:prstGeom>
          <a:noFill/>
        </p:spPr>
        <p:txBody>
          <a:bodyPr wrap="square">
            <a:spAutoFit/>
          </a:bodyPr>
          <a:lstStyle/>
          <a:p>
            <a:pPr algn="l"/>
            <a:r>
              <a:rPr lang="en-US" b="1" i="0" dirty="0">
                <a:solidFill>
                  <a:srgbClr val="444542"/>
                </a:solidFill>
                <a:effectLst/>
                <a:highlight>
                  <a:srgbClr val="FFFFFF"/>
                </a:highlight>
                <a:latin typeface="Raleway" pitchFamily="2" charset="0"/>
              </a:rPr>
              <a:t>1. Creating a Java Project</a:t>
            </a:r>
          </a:p>
        </p:txBody>
      </p:sp>
      <p:pic>
        <p:nvPicPr>
          <p:cNvPr id="8" name="Picture 7">
            <a:extLst>
              <a:ext uri="{FF2B5EF4-FFF2-40B4-BE49-F238E27FC236}">
                <a16:creationId xmlns="" xmlns:a16="http://schemas.microsoft.com/office/drawing/2014/main" id="{8E1FE45D-45D0-FD61-0F9A-CB0B99090E31}"/>
              </a:ext>
            </a:extLst>
          </p:cNvPr>
          <p:cNvPicPr>
            <a:picLocks noChangeAspect="1"/>
          </p:cNvPicPr>
          <p:nvPr/>
        </p:nvPicPr>
        <p:blipFill>
          <a:blip r:embed="rId2"/>
          <a:stretch>
            <a:fillRect/>
          </a:stretch>
        </p:blipFill>
        <p:spPr>
          <a:xfrm>
            <a:off x="1461214" y="1760027"/>
            <a:ext cx="8029296" cy="1484350"/>
          </a:xfrm>
          <a:prstGeom prst="rect">
            <a:avLst/>
          </a:prstGeom>
        </p:spPr>
      </p:pic>
      <p:sp>
        <p:nvSpPr>
          <p:cNvPr id="10" name="TextBox 9">
            <a:extLst>
              <a:ext uri="{FF2B5EF4-FFF2-40B4-BE49-F238E27FC236}">
                <a16:creationId xmlns="" xmlns:a16="http://schemas.microsoft.com/office/drawing/2014/main" id="{E00D719C-D62A-4FDD-7F2E-CED45F705BF3}"/>
              </a:ext>
            </a:extLst>
          </p:cNvPr>
          <p:cNvSpPr txBox="1"/>
          <p:nvPr/>
        </p:nvSpPr>
        <p:spPr>
          <a:xfrm>
            <a:off x="838200" y="3356367"/>
            <a:ext cx="6097604" cy="369332"/>
          </a:xfrm>
          <a:prstGeom prst="rect">
            <a:avLst/>
          </a:prstGeom>
          <a:noFill/>
        </p:spPr>
        <p:txBody>
          <a:bodyPr wrap="square">
            <a:spAutoFit/>
          </a:bodyPr>
          <a:lstStyle/>
          <a:p>
            <a:pPr algn="l"/>
            <a:r>
              <a:rPr lang="it-IT" b="1" i="0" dirty="0">
                <a:solidFill>
                  <a:srgbClr val="444542"/>
                </a:solidFill>
                <a:effectLst/>
                <a:highlight>
                  <a:srgbClr val="FFFFFF"/>
                </a:highlight>
                <a:latin typeface="Raleway" pitchFamily="2" charset="0"/>
              </a:rPr>
              <a:t>2. Create module-info.java file</a:t>
            </a:r>
          </a:p>
        </p:txBody>
      </p:sp>
      <p:sp>
        <p:nvSpPr>
          <p:cNvPr id="12" name="TextBox 11">
            <a:extLst>
              <a:ext uri="{FF2B5EF4-FFF2-40B4-BE49-F238E27FC236}">
                <a16:creationId xmlns="" xmlns:a16="http://schemas.microsoft.com/office/drawing/2014/main" id="{3225E874-FE7F-7151-D297-061F1292D208}"/>
              </a:ext>
            </a:extLst>
          </p:cNvPr>
          <p:cNvSpPr txBox="1"/>
          <p:nvPr/>
        </p:nvSpPr>
        <p:spPr>
          <a:xfrm>
            <a:off x="838200" y="3725699"/>
            <a:ext cx="10346356" cy="923330"/>
          </a:xfrm>
          <a:prstGeom prst="rect">
            <a:avLst/>
          </a:prstGeom>
          <a:noFill/>
        </p:spPr>
        <p:txBody>
          <a:bodyPr wrap="square">
            <a:spAutoFit/>
          </a:bodyPr>
          <a:lstStyle/>
          <a:p>
            <a:pPr algn="l"/>
            <a:r>
              <a:rPr lang="en-US" b="1" i="0" dirty="0">
                <a:solidFill>
                  <a:srgbClr val="444542"/>
                </a:solidFill>
                <a:effectLst/>
                <a:highlight>
                  <a:srgbClr val="FFFFFF"/>
                </a:highlight>
                <a:latin typeface="Raleway" pitchFamily="2" charset="0"/>
              </a:rPr>
              <a:t>3. Create a package and a class</a:t>
            </a:r>
          </a:p>
          <a:p>
            <a:pPr algn="l"/>
            <a:r>
              <a:rPr lang="en-US" b="0" i="0" dirty="0">
                <a:solidFill>
                  <a:srgbClr val="222426"/>
                </a:solidFill>
                <a:effectLst/>
                <a:highlight>
                  <a:srgbClr val="FFFFFF"/>
                </a:highlight>
                <a:latin typeface="Roboto" panose="02000000000000000000" pitchFamily="2" charset="0"/>
              </a:rPr>
              <a:t>We are creating a class in this module and we will use this class in another module. We are creating a class “</a:t>
            </a:r>
            <a:r>
              <a:rPr lang="en-US" b="1" i="0" dirty="0" err="1">
                <a:solidFill>
                  <a:srgbClr val="222426"/>
                </a:solidFill>
                <a:effectLst/>
                <a:highlight>
                  <a:srgbClr val="FFFFFF"/>
                </a:highlight>
                <a:latin typeface="Roboto" panose="02000000000000000000" pitchFamily="2" charset="0"/>
              </a:rPr>
              <a:t>BeginnersBook</a:t>
            </a:r>
            <a:r>
              <a:rPr lang="en-US" b="0" i="0" dirty="0">
                <a:solidFill>
                  <a:srgbClr val="222426"/>
                </a:solidFill>
                <a:effectLst/>
                <a:highlight>
                  <a:srgbClr val="FFFFFF"/>
                </a:highlight>
                <a:latin typeface="Roboto" panose="02000000000000000000" pitchFamily="2" charset="0"/>
              </a:rPr>
              <a:t>” in the package “</a:t>
            </a:r>
            <a:r>
              <a:rPr lang="en-US" b="1" i="0" dirty="0" err="1">
                <a:solidFill>
                  <a:srgbClr val="222426"/>
                </a:solidFill>
                <a:effectLst/>
                <a:highlight>
                  <a:srgbClr val="FFFFFF"/>
                </a:highlight>
                <a:latin typeface="Roboto" panose="02000000000000000000" pitchFamily="2" charset="0"/>
              </a:rPr>
              <a:t>beginnersbook.demo</a:t>
            </a:r>
            <a:r>
              <a:rPr lang="en-US" b="0" i="0" dirty="0">
                <a:solidFill>
                  <a:srgbClr val="222426"/>
                </a:solidFill>
                <a:effectLst/>
                <a:highlight>
                  <a:srgbClr val="FFFFFF"/>
                </a:highlight>
                <a:latin typeface="Roboto" panose="02000000000000000000" pitchFamily="2" charset="0"/>
              </a:rPr>
              <a:t>“.</a:t>
            </a:r>
            <a:endParaRPr lang="en-US" b="1" i="0" dirty="0">
              <a:solidFill>
                <a:srgbClr val="444542"/>
              </a:solidFill>
              <a:effectLst/>
              <a:highlight>
                <a:srgbClr val="FFFFFF"/>
              </a:highlight>
              <a:latin typeface="Raleway" pitchFamily="2" charset="0"/>
            </a:endParaRPr>
          </a:p>
        </p:txBody>
      </p:sp>
      <p:pic>
        <p:nvPicPr>
          <p:cNvPr id="16" name="Picture 15">
            <a:extLst>
              <a:ext uri="{FF2B5EF4-FFF2-40B4-BE49-F238E27FC236}">
                <a16:creationId xmlns="" xmlns:a16="http://schemas.microsoft.com/office/drawing/2014/main" id="{D7B5A8DD-3DE3-5857-5C50-E58658776EE5}"/>
              </a:ext>
            </a:extLst>
          </p:cNvPr>
          <p:cNvPicPr>
            <a:picLocks noChangeAspect="1"/>
          </p:cNvPicPr>
          <p:nvPr/>
        </p:nvPicPr>
        <p:blipFill>
          <a:blip r:embed="rId3"/>
          <a:stretch>
            <a:fillRect/>
          </a:stretch>
        </p:blipFill>
        <p:spPr>
          <a:xfrm>
            <a:off x="2258375" y="4980761"/>
            <a:ext cx="5419329" cy="1512114"/>
          </a:xfrm>
          <a:prstGeom prst="rect">
            <a:avLst/>
          </a:prstGeom>
        </p:spPr>
      </p:pic>
    </p:spTree>
    <p:extLst>
      <p:ext uri="{BB962C8B-B14F-4D97-AF65-F5344CB8AC3E}">
        <p14:creationId xmlns:p14="http://schemas.microsoft.com/office/powerpoint/2010/main" val="146458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660B40D-7E82-DDA1-99FF-BBC8399DB16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Create and Use module in Eclipse</a:t>
            </a:r>
          </a:p>
        </p:txBody>
      </p:sp>
      <p:sp>
        <p:nvSpPr>
          <p:cNvPr id="3" name="TextBox 2">
            <a:extLst>
              <a:ext uri="{FF2B5EF4-FFF2-40B4-BE49-F238E27FC236}">
                <a16:creationId xmlns="" xmlns:a16="http://schemas.microsoft.com/office/drawing/2014/main" id="{E669B141-DFEB-AB8C-EBEA-B83DC8186CC4}"/>
              </a:ext>
            </a:extLst>
          </p:cNvPr>
          <p:cNvSpPr txBox="1"/>
          <p:nvPr/>
        </p:nvSpPr>
        <p:spPr>
          <a:xfrm>
            <a:off x="950495" y="1321356"/>
            <a:ext cx="10301438" cy="1015663"/>
          </a:xfrm>
          <a:prstGeom prst="rect">
            <a:avLst/>
          </a:prstGeom>
          <a:noFill/>
        </p:spPr>
        <p:txBody>
          <a:bodyPr wrap="square">
            <a:spAutoFit/>
          </a:bodyPr>
          <a:lstStyle/>
          <a:p>
            <a:pPr algn="l"/>
            <a:r>
              <a:rPr lang="en-US" sz="2400" b="1" i="0" dirty="0">
                <a:solidFill>
                  <a:srgbClr val="444542"/>
                </a:solidFill>
                <a:effectLst/>
                <a:highlight>
                  <a:srgbClr val="FFFFFF"/>
                </a:highlight>
                <a:latin typeface="Calibri "/>
              </a:rPr>
              <a:t>4. Export the package that we have created</a:t>
            </a:r>
          </a:p>
          <a:p>
            <a:pPr algn="l"/>
            <a:r>
              <a:rPr lang="en-US" b="0" i="0" dirty="0">
                <a:solidFill>
                  <a:srgbClr val="222426"/>
                </a:solidFill>
                <a:effectLst/>
                <a:highlight>
                  <a:srgbClr val="FFFFFF"/>
                </a:highlight>
                <a:latin typeface="Roboto" panose="02000000000000000000" pitchFamily="2" charset="0"/>
              </a:rPr>
              <a:t>to use the class “</a:t>
            </a:r>
            <a:r>
              <a:rPr lang="en-US" b="0" i="0" dirty="0" err="1">
                <a:solidFill>
                  <a:srgbClr val="222426"/>
                </a:solidFill>
                <a:effectLst/>
                <a:highlight>
                  <a:srgbClr val="FFFFFF"/>
                </a:highlight>
                <a:latin typeface="Roboto" panose="02000000000000000000" pitchFamily="2" charset="0"/>
              </a:rPr>
              <a:t>BeginnersBook</a:t>
            </a:r>
            <a:r>
              <a:rPr lang="en-US" b="0" i="0" dirty="0">
                <a:solidFill>
                  <a:srgbClr val="222426"/>
                </a:solidFill>
                <a:effectLst/>
                <a:highlight>
                  <a:srgbClr val="FFFFFF"/>
                </a:highlight>
                <a:latin typeface="Roboto" panose="02000000000000000000" pitchFamily="2" charset="0"/>
              </a:rPr>
              <a:t>” in another module, lets make this package exported so that it can be used outside of the module. To do this, write this code in </a:t>
            </a:r>
            <a:r>
              <a:rPr lang="en-US" b="1" i="0" dirty="0">
                <a:solidFill>
                  <a:srgbClr val="222426"/>
                </a:solidFill>
                <a:effectLst/>
                <a:highlight>
                  <a:srgbClr val="FFFFFF"/>
                </a:highlight>
                <a:latin typeface="Roboto" panose="02000000000000000000" pitchFamily="2" charset="0"/>
              </a:rPr>
              <a:t>module-info.java</a:t>
            </a:r>
            <a:r>
              <a:rPr lang="en-US" b="0" i="0" dirty="0">
                <a:solidFill>
                  <a:srgbClr val="222426"/>
                </a:solidFill>
                <a:effectLst/>
                <a:highlight>
                  <a:srgbClr val="FFFFFF"/>
                </a:highlight>
                <a:latin typeface="Roboto" panose="02000000000000000000" pitchFamily="2" charset="0"/>
              </a:rPr>
              <a:t> file –</a:t>
            </a:r>
            <a:endParaRPr lang="en-US" b="1" i="0" dirty="0">
              <a:solidFill>
                <a:srgbClr val="444542"/>
              </a:solidFill>
              <a:effectLst/>
              <a:highlight>
                <a:srgbClr val="FFFFFF"/>
              </a:highlight>
              <a:latin typeface="Raleway" pitchFamily="2" charset="0"/>
            </a:endParaRPr>
          </a:p>
        </p:txBody>
      </p:sp>
      <p:pic>
        <p:nvPicPr>
          <p:cNvPr id="7" name="Picture 6">
            <a:extLst>
              <a:ext uri="{FF2B5EF4-FFF2-40B4-BE49-F238E27FC236}">
                <a16:creationId xmlns="" xmlns:a16="http://schemas.microsoft.com/office/drawing/2014/main" id="{4F8CCD93-F9C8-75F8-55FB-F41B6AAD8070}"/>
              </a:ext>
            </a:extLst>
          </p:cNvPr>
          <p:cNvPicPr>
            <a:picLocks noChangeAspect="1"/>
          </p:cNvPicPr>
          <p:nvPr/>
        </p:nvPicPr>
        <p:blipFill>
          <a:blip r:embed="rId2"/>
          <a:stretch>
            <a:fillRect/>
          </a:stretch>
        </p:blipFill>
        <p:spPr>
          <a:xfrm>
            <a:off x="2880948" y="2337019"/>
            <a:ext cx="5262025" cy="1597643"/>
          </a:xfrm>
          <a:prstGeom prst="rect">
            <a:avLst/>
          </a:prstGeom>
        </p:spPr>
      </p:pic>
      <p:sp>
        <p:nvSpPr>
          <p:cNvPr id="11" name="TextBox 10">
            <a:extLst>
              <a:ext uri="{FF2B5EF4-FFF2-40B4-BE49-F238E27FC236}">
                <a16:creationId xmlns="" xmlns:a16="http://schemas.microsoft.com/office/drawing/2014/main" id="{314BCB35-2B42-DBF2-DD68-3C56D3FEE9EB}"/>
              </a:ext>
            </a:extLst>
          </p:cNvPr>
          <p:cNvSpPr txBox="1"/>
          <p:nvPr/>
        </p:nvSpPr>
        <p:spPr>
          <a:xfrm>
            <a:off x="690612" y="4022641"/>
            <a:ext cx="10070432" cy="369332"/>
          </a:xfrm>
          <a:prstGeom prst="rect">
            <a:avLst/>
          </a:prstGeom>
          <a:noFill/>
        </p:spPr>
        <p:txBody>
          <a:bodyPr wrap="square">
            <a:spAutoFit/>
          </a:bodyPr>
          <a:lstStyle/>
          <a:p>
            <a:r>
              <a:rPr lang="en-US" b="1" i="0" dirty="0">
                <a:solidFill>
                  <a:srgbClr val="222426"/>
                </a:solidFill>
                <a:effectLst/>
                <a:highlight>
                  <a:srgbClr val="FFFFFF"/>
                </a:highlight>
                <a:latin typeface="Roboto" panose="02000000000000000000" pitchFamily="2" charset="0"/>
              </a:rPr>
              <a:t>Final Structure of project </a:t>
            </a:r>
            <a:r>
              <a:rPr lang="en-US" b="1" i="0" dirty="0" err="1">
                <a:solidFill>
                  <a:srgbClr val="222426"/>
                </a:solidFill>
                <a:effectLst/>
                <a:highlight>
                  <a:srgbClr val="FFFFFF"/>
                </a:highlight>
                <a:latin typeface="Roboto" panose="02000000000000000000" pitchFamily="2" charset="0"/>
              </a:rPr>
              <a:t>beginnersbook.demo</a:t>
            </a:r>
            <a:r>
              <a:rPr lang="en-US" b="1" i="0" dirty="0">
                <a:solidFill>
                  <a:srgbClr val="222426"/>
                </a:solidFill>
                <a:effectLst/>
                <a:highlight>
                  <a:srgbClr val="FFFFFF"/>
                </a:highlight>
                <a:latin typeface="Roboto" panose="02000000000000000000" pitchFamily="2" charset="0"/>
              </a:rPr>
              <a:t> looks like this:</a:t>
            </a:r>
            <a:endParaRPr lang="en-IN" dirty="0"/>
          </a:p>
        </p:txBody>
      </p:sp>
      <p:pic>
        <p:nvPicPr>
          <p:cNvPr id="14" name="Picture 13">
            <a:extLst>
              <a:ext uri="{FF2B5EF4-FFF2-40B4-BE49-F238E27FC236}">
                <a16:creationId xmlns="" xmlns:a16="http://schemas.microsoft.com/office/drawing/2014/main" id="{817DC7F6-7370-4B20-B1B4-172752EAA09C}"/>
              </a:ext>
            </a:extLst>
          </p:cNvPr>
          <p:cNvPicPr>
            <a:picLocks noChangeAspect="1"/>
          </p:cNvPicPr>
          <p:nvPr/>
        </p:nvPicPr>
        <p:blipFill>
          <a:blip r:embed="rId3"/>
          <a:stretch>
            <a:fillRect/>
          </a:stretch>
        </p:blipFill>
        <p:spPr>
          <a:xfrm>
            <a:off x="3321393" y="4479952"/>
            <a:ext cx="3974556" cy="2304773"/>
          </a:xfrm>
          <a:prstGeom prst="rect">
            <a:avLst/>
          </a:prstGeom>
        </p:spPr>
      </p:pic>
    </p:spTree>
    <p:extLst>
      <p:ext uri="{BB962C8B-B14F-4D97-AF65-F5344CB8AC3E}">
        <p14:creationId xmlns:p14="http://schemas.microsoft.com/office/powerpoint/2010/main" val="1539643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4CE8EB564A841BA357E6C15DAA0C2" ma:contentTypeVersion="3" ma:contentTypeDescription="Create a new document." ma:contentTypeScope="" ma:versionID="6048e88045628d24100c7ee545c2cdfd">
  <xsd:schema xmlns:xsd="http://www.w3.org/2001/XMLSchema" xmlns:xs="http://www.w3.org/2001/XMLSchema" xmlns:p="http://schemas.microsoft.com/office/2006/metadata/properties" xmlns:ns2="1428d2df-6ee0-48fc-9be3-c833be7001a1" targetNamespace="http://schemas.microsoft.com/office/2006/metadata/properties" ma:root="true" ma:fieldsID="aebfeda2b3e264f86f2e76b6a2fbe21f" ns2:_="">
    <xsd:import namespace="1428d2df-6ee0-48fc-9be3-c833be7001a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28d2df-6ee0-48fc-9be3-c833be700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B7622C-F733-4A79-8F00-D9DB2888B9A6}"/>
</file>

<file path=customXml/itemProps2.xml><?xml version="1.0" encoding="utf-8"?>
<ds:datastoreItem xmlns:ds="http://schemas.openxmlformats.org/officeDocument/2006/customXml" ds:itemID="{0A42C173-5951-41EA-841C-A2742771E715}"/>
</file>

<file path=customXml/itemProps3.xml><?xml version="1.0" encoding="utf-8"?>
<ds:datastoreItem xmlns:ds="http://schemas.openxmlformats.org/officeDocument/2006/customXml" ds:itemID="{7E047E45-C57D-4C3F-B537-C3CFFADF1EF0}"/>
</file>

<file path=docProps/app.xml><?xml version="1.0" encoding="utf-8"?>
<Properties xmlns="http://schemas.openxmlformats.org/officeDocument/2006/extended-properties" xmlns:vt="http://schemas.openxmlformats.org/officeDocument/2006/docPropsVTypes">
  <TotalTime>3408</TotalTime>
  <Words>1717</Words>
  <Application>Microsoft Office PowerPoint</Application>
  <PresentationFormat>Widescreen</PresentationFormat>
  <Paragraphs>174</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vt:lpstr>
      <vt:lpstr>Calibri Light</vt:lpstr>
      <vt:lpstr>Helvetica</vt:lpstr>
      <vt:lpstr>Raleway</vt:lpstr>
      <vt:lpstr>Roboto</vt:lpstr>
      <vt:lpstr>Times New Roman</vt:lpstr>
      <vt:lpstr>Wingdings</vt:lpstr>
      <vt:lpstr>Office Theme</vt:lpstr>
      <vt:lpstr>Object Oriented Programming with Java(BCS-403) Unit-3  </vt:lpstr>
      <vt:lpstr>Table of Content</vt:lpstr>
      <vt:lpstr>Java Module System</vt:lpstr>
      <vt:lpstr>Java Module System</vt:lpstr>
      <vt:lpstr>What is a module?</vt:lpstr>
      <vt:lpstr>Java Module Types</vt:lpstr>
      <vt:lpstr>Types of modules</vt:lpstr>
      <vt:lpstr>Create and Use module in Eclipse</vt:lpstr>
      <vt:lpstr>Create and Use module in Eclipse</vt:lpstr>
      <vt:lpstr>Create and Use module in Eclipse</vt:lpstr>
      <vt:lpstr>Create and Use module in Eclipse</vt:lpstr>
      <vt:lpstr>Diamond Syntax( &lt;&gt;)</vt:lpstr>
      <vt:lpstr>Diamond Syntax with Inner Anonymous Class</vt:lpstr>
      <vt:lpstr>Diamond operator with Inner Anonymous Class</vt:lpstr>
      <vt:lpstr>Local Variable Type Inference</vt:lpstr>
      <vt:lpstr>Local Variable Type Inference</vt:lpstr>
      <vt:lpstr>PowerPoint Presentation</vt:lpstr>
      <vt:lpstr>PowerPoint Presentation</vt:lpstr>
      <vt:lpstr>Traditional switch and issues </vt:lpstr>
      <vt:lpstr>Traditional switch and issues </vt:lpstr>
      <vt:lpstr>Switch Expressions</vt:lpstr>
      <vt:lpstr>Advantage with switch statement</vt:lpstr>
      <vt:lpstr>Example Java program 1 ( switch )</vt:lpstr>
      <vt:lpstr>Example Java program (Old vs New)</vt:lpstr>
      <vt:lpstr>yield Keyword</vt:lpstr>
      <vt:lpstr>Text Blocks</vt:lpstr>
      <vt:lpstr>Need for Text Blocks</vt:lpstr>
      <vt:lpstr>Text Block Syntax</vt:lpstr>
      <vt:lpstr>Records</vt:lpstr>
      <vt:lpstr>Properties of Records</vt:lpstr>
      <vt:lpstr>Purpose/Advantages of Records</vt:lpstr>
      <vt:lpstr>Declaring and Using Java Record</vt:lpstr>
      <vt:lpstr>Example code record</vt:lpstr>
      <vt:lpstr>Record Vs Traditional classes vs Abstract classes</vt:lpstr>
      <vt:lpstr>Sealed Classes</vt:lpstr>
      <vt:lpstr>Declaring Sealed Classes</vt:lpstr>
      <vt:lpstr>Constraints on Permitted Subclass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Avasthi</dc:creator>
  <cp:lastModifiedBy>Microsoft account</cp:lastModifiedBy>
  <cp:revision>133</cp:revision>
  <dcterms:created xsi:type="dcterms:W3CDTF">2024-03-19T13:51:00Z</dcterms:created>
  <dcterms:modified xsi:type="dcterms:W3CDTF">2025-06-04T04:10:56Z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0x01010084B4CE8EB564A841BA357E6C15DAA0C2</vt:lpwstr>
  </property>
</Properties>
</file>