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6y4js54PYjBia+AJTLFVqazQm/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21" d="100"/>
          <a:sy n="121" d="100"/>
        </p:scale>
        <p:origin x="2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after data cleaning and taking care of the categorical variables, we built a logistic regression model to get the baseline accuracy BUT it surprisingly performed really well..</a:t>
            </a:r>
            <a:endParaRPr/>
          </a:p>
        </p:txBody>
      </p:sp>
      <p:sp>
        <p:nvSpPr>
          <p:cNvPr id="169" name="Google Shape;16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Although the accuracy dropped but the quality of the overall model improved in terms of no just the variables that came out to be significant but also in terms of the prediction capacity - it predicted for yes’s too</a:t>
            </a:r>
            <a:endParaRPr/>
          </a:p>
        </p:txBody>
      </p:sp>
      <p:sp>
        <p:nvSpPr>
          <p:cNvPr id="181" name="Google Shape;18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-Smaller sample of 6605 to train the model</a:t>
            </a:r>
            <a:endParaRPr/>
          </a:p>
        </p:txBody>
      </p:sp>
      <p:sp>
        <p:nvSpPr>
          <p:cNvPr id="205" name="Google Shape;20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2"/>
          <p:cNvGrpSpPr/>
          <p:nvPr/>
        </p:nvGrpSpPr>
        <p:grpSpPr>
          <a:xfrm>
            <a:off x="0" y="-8467"/>
            <a:ext cx="12192000" cy="6866467"/>
            <a:chOff x="0" y="-8467"/>
            <a:chExt cx="12192000" cy="6866467"/>
          </a:xfrm>
        </p:grpSpPr>
        <p:sp>
          <p:nvSpPr>
            <p:cNvPr id="24" name="Google Shape;24;p1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12"/>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26" name="Google Shape;26;p1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27" name="Google Shape;27;p1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1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2"/>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1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1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12"/>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2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2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2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2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1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1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1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1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1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2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0" y="-8467"/>
            <a:ext cx="12192000" cy="6866467"/>
            <a:chOff x="0" y="-8467"/>
            <a:chExt cx="12192000" cy="6866467"/>
          </a:xfrm>
        </p:grpSpPr>
        <p:cxnSp>
          <p:nvCxnSpPr>
            <p:cNvPr id="7" name="Google Shape;7;p1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11"/>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1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1"/>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1"/>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510621" y="1582216"/>
            <a:ext cx="7875116" cy="17615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64B4"/>
              </a:buClr>
              <a:buSzPts val="5400"/>
              <a:buFont typeface="Trebuchet MS"/>
              <a:buNone/>
            </a:pPr>
            <a:r>
              <a:rPr lang="en-US" b="1" dirty="0">
                <a:solidFill>
                  <a:srgbClr val="0064B4"/>
                </a:solidFill>
              </a:rPr>
              <a:t>Bank Marketing Prediction</a:t>
            </a:r>
            <a:endParaRPr sz="2800" dirty="0">
              <a:solidFill>
                <a:srgbClr val="7F7F7F"/>
              </a:solidFill>
            </a:endParaRPr>
          </a:p>
        </p:txBody>
      </p:sp>
      <p:pic>
        <p:nvPicPr>
          <p:cNvPr id="3" name="Google Shape;187;p5">
            <a:extLst>
              <a:ext uri="{FF2B5EF4-FFF2-40B4-BE49-F238E27FC236}">
                <a16:creationId xmlns:a16="http://schemas.microsoft.com/office/drawing/2014/main" id="{2FE556E4-9B27-9E47-9140-D868E14F4900}"/>
              </a:ext>
            </a:extLst>
          </p:cNvPr>
          <p:cNvPicPr preferRelativeResize="0"/>
          <p:nvPr/>
        </p:nvPicPr>
        <p:blipFill>
          <a:blip r:embed="rId3">
            <a:alphaModFix/>
          </a:blip>
          <a:stretch>
            <a:fillRect/>
          </a:stretch>
        </p:blipFill>
        <p:spPr>
          <a:xfrm>
            <a:off x="0" y="3755976"/>
            <a:ext cx="3878317" cy="3102024"/>
          </a:xfrm>
          <a:prstGeom prst="rect">
            <a:avLst/>
          </a:prstGeom>
          <a:noFill/>
          <a:ln>
            <a:noFill/>
          </a:ln>
        </p:spPr>
      </p:pic>
      <p:pic>
        <p:nvPicPr>
          <p:cNvPr id="4" name="Google Shape;186;p5">
            <a:extLst>
              <a:ext uri="{FF2B5EF4-FFF2-40B4-BE49-F238E27FC236}">
                <a16:creationId xmlns:a16="http://schemas.microsoft.com/office/drawing/2014/main" id="{6298BE85-6090-794B-8082-BD7BC83235B0}"/>
              </a:ext>
            </a:extLst>
          </p:cNvPr>
          <p:cNvPicPr preferRelativeResize="0"/>
          <p:nvPr/>
        </p:nvPicPr>
        <p:blipFill>
          <a:blip r:embed="rId4">
            <a:alphaModFix/>
          </a:blip>
          <a:stretch>
            <a:fillRect/>
          </a:stretch>
        </p:blipFill>
        <p:spPr>
          <a:xfrm>
            <a:off x="9100417" y="3804745"/>
            <a:ext cx="3090041" cy="3102024"/>
          </a:xfrm>
          <a:prstGeom prst="rect">
            <a:avLst/>
          </a:prstGeom>
          <a:noFill/>
          <a:ln>
            <a:noFill/>
          </a:ln>
        </p:spPr>
      </p:pic>
      <p:pic>
        <p:nvPicPr>
          <p:cNvPr id="5" name="Google Shape;163;p3">
            <a:extLst>
              <a:ext uri="{FF2B5EF4-FFF2-40B4-BE49-F238E27FC236}">
                <a16:creationId xmlns:a16="http://schemas.microsoft.com/office/drawing/2014/main" id="{45602382-1DFC-D94F-A0C4-D25C345A205F}"/>
              </a:ext>
            </a:extLst>
          </p:cNvPr>
          <p:cNvPicPr preferRelativeResize="0"/>
          <p:nvPr/>
        </p:nvPicPr>
        <p:blipFill rotWithShape="1">
          <a:blip r:embed="rId5">
            <a:alphaModFix/>
          </a:blip>
          <a:srcRect/>
          <a:stretch/>
        </p:blipFill>
        <p:spPr>
          <a:xfrm>
            <a:off x="4490113" y="3908425"/>
            <a:ext cx="5372832" cy="294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654575" y="1018500"/>
            <a:ext cx="8379000" cy="21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Trebuchet MS"/>
              <a:ea typeface="Trebuchet MS"/>
              <a:cs typeface="Trebuchet MS"/>
              <a:sym typeface="Trebuchet MS"/>
            </a:endParaRPr>
          </a:p>
          <a:p>
            <a:pPr marL="0" lvl="0" indent="0" algn="l" rtl="0">
              <a:spcBef>
                <a:spcPts val="0"/>
              </a:spcBef>
              <a:spcAft>
                <a:spcPts val="0"/>
              </a:spcAft>
              <a:buNone/>
            </a:pPr>
            <a:r>
              <a:rPr lang="en-US" sz="3600">
                <a:latin typeface="Trebuchet MS"/>
                <a:ea typeface="Trebuchet MS"/>
                <a:cs typeface="Trebuchet MS"/>
                <a:sym typeface="Trebuchet MS"/>
              </a:rPr>
              <a:t>Our main goal is to predict the probability of customer in subscribing to Term Deposit</a:t>
            </a:r>
            <a:endParaRPr sz="3600">
              <a:latin typeface="Trebuchet MS"/>
              <a:ea typeface="Trebuchet MS"/>
              <a:cs typeface="Trebuchet MS"/>
              <a:sym typeface="Trebuchet MS"/>
            </a:endParaRPr>
          </a:p>
        </p:txBody>
      </p:sp>
      <p:sp>
        <p:nvSpPr>
          <p:cNvPr id="155" name="Google Shape;155;p2"/>
          <p:cNvSpPr txBox="1"/>
          <p:nvPr/>
        </p:nvSpPr>
        <p:spPr>
          <a:xfrm>
            <a:off x="654575" y="504690"/>
            <a:ext cx="3052800" cy="112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200">
                <a:solidFill>
                  <a:srgbClr val="0064B4"/>
                </a:solidFill>
                <a:latin typeface="Trebuchet MS"/>
                <a:ea typeface="Trebuchet MS"/>
                <a:cs typeface="Trebuchet MS"/>
                <a:sym typeface="Trebuchet MS"/>
              </a:rPr>
              <a:t>Goal</a:t>
            </a:r>
            <a:endParaRPr sz="7200"/>
          </a:p>
        </p:txBody>
      </p:sp>
      <p:sp>
        <p:nvSpPr>
          <p:cNvPr id="156" name="Google Shape;156;p2"/>
          <p:cNvSpPr txBox="1"/>
          <p:nvPr/>
        </p:nvSpPr>
        <p:spPr>
          <a:xfrm>
            <a:off x="654575" y="3286024"/>
            <a:ext cx="4380600" cy="101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200">
                <a:solidFill>
                  <a:srgbClr val="0064B4"/>
                </a:solidFill>
                <a:latin typeface="Trebuchet MS"/>
                <a:ea typeface="Trebuchet MS"/>
                <a:cs typeface="Trebuchet MS"/>
                <a:sym typeface="Trebuchet MS"/>
              </a:rPr>
              <a:t>Approach</a:t>
            </a:r>
            <a:endParaRPr sz="7200"/>
          </a:p>
        </p:txBody>
      </p:sp>
      <p:sp>
        <p:nvSpPr>
          <p:cNvPr id="157" name="Google Shape;157;p2"/>
          <p:cNvSpPr txBox="1"/>
          <p:nvPr/>
        </p:nvSpPr>
        <p:spPr>
          <a:xfrm>
            <a:off x="654575" y="4448350"/>
            <a:ext cx="8742900" cy="10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1"/>
                </a:solidFill>
                <a:latin typeface="Trebuchet MS"/>
                <a:ea typeface="Trebuchet MS"/>
                <a:cs typeface="Trebuchet MS"/>
                <a:sym typeface="Trebuchet MS"/>
              </a:rPr>
              <a:t>Built Logistic Regression Model</a:t>
            </a:r>
            <a:endParaRPr sz="36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3"/>
          <p:cNvSpPr txBox="1"/>
          <p:nvPr/>
        </p:nvSpPr>
        <p:spPr>
          <a:xfrm>
            <a:off x="71425" y="143725"/>
            <a:ext cx="10441500" cy="88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64B4"/>
                </a:solidFill>
                <a:latin typeface="Trebuchet MS"/>
                <a:ea typeface="Trebuchet MS"/>
                <a:cs typeface="Trebuchet MS"/>
                <a:sym typeface="Trebuchet MS"/>
              </a:rPr>
              <a:t>Correlation &amp; Chi Squared Test for Independent Variables in Relation to The Dependent variables(y)</a:t>
            </a:r>
            <a:endParaRPr sz="2800"/>
          </a:p>
        </p:txBody>
      </p:sp>
      <p:pic>
        <p:nvPicPr>
          <p:cNvPr id="163" name="Google Shape;163;p3"/>
          <p:cNvPicPr preferRelativeResize="0"/>
          <p:nvPr/>
        </p:nvPicPr>
        <p:blipFill rotWithShape="1">
          <a:blip r:embed="rId3">
            <a:alphaModFix/>
          </a:blip>
          <a:srcRect/>
          <a:stretch/>
        </p:blipFill>
        <p:spPr>
          <a:xfrm>
            <a:off x="71437" y="1027112"/>
            <a:ext cx="5372832" cy="2949575"/>
          </a:xfrm>
          <a:prstGeom prst="rect">
            <a:avLst/>
          </a:prstGeom>
          <a:noFill/>
          <a:ln>
            <a:noFill/>
          </a:ln>
        </p:spPr>
      </p:pic>
      <p:sp>
        <p:nvSpPr>
          <p:cNvPr id="164" name="Google Shape;164;p3"/>
          <p:cNvSpPr txBox="1"/>
          <p:nvPr/>
        </p:nvSpPr>
        <p:spPr>
          <a:xfrm>
            <a:off x="3066673" y="1485901"/>
            <a:ext cx="11624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595959"/>
                </a:solidFill>
                <a:latin typeface="Trebuchet MS"/>
                <a:ea typeface="Trebuchet MS"/>
                <a:cs typeface="Trebuchet MS"/>
                <a:sym typeface="Trebuchet MS"/>
              </a:rPr>
              <a:t>Yes = 11.70%</a:t>
            </a:r>
            <a:endParaRPr/>
          </a:p>
          <a:p>
            <a:pPr marL="0" marR="0" lvl="0" indent="0" algn="l" rtl="0">
              <a:spcBef>
                <a:spcPts val="0"/>
              </a:spcBef>
              <a:spcAft>
                <a:spcPts val="0"/>
              </a:spcAft>
              <a:buNone/>
            </a:pPr>
            <a:r>
              <a:rPr lang="en-US" sz="1200">
                <a:solidFill>
                  <a:srgbClr val="595959"/>
                </a:solidFill>
                <a:latin typeface="Trebuchet MS"/>
                <a:ea typeface="Trebuchet MS"/>
                <a:cs typeface="Trebuchet MS"/>
                <a:sym typeface="Trebuchet MS"/>
              </a:rPr>
              <a:t>No  = 88.30%</a:t>
            </a:r>
            <a:endParaRPr/>
          </a:p>
        </p:txBody>
      </p:sp>
      <p:pic>
        <p:nvPicPr>
          <p:cNvPr id="165" name="Google Shape;165;p3"/>
          <p:cNvPicPr preferRelativeResize="0"/>
          <p:nvPr/>
        </p:nvPicPr>
        <p:blipFill rotWithShape="1">
          <a:blip r:embed="rId4">
            <a:alphaModFix/>
          </a:blip>
          <a:srcRect/>
          <a:stretch/>
        </p:blipFill>
        <p:spPr>
          <a:xfrm>
            <a:off x="4667518" y="1206500"/>
            <a:ext cx="7524482" cy="5651500"/>
          </a:xfrm>
          <a:prstGeom prst="rect">
            <a:avLst/>
          </a:prstGeom>
          <a:noFill/>
          <a:ln>
            <a:noFill/>
          </a:ln>
        </p:spPr>
      </p:pic>
      <p:pic>
        <p:nvPicPr>
          <p:cNvPr id="166" name="Google Shape;166;p3"/>
          <p:cNvPicPr preferRelativeResize="0"/>
          <p:nvPr/>
        </p:nvPicPr>
        <p:blipFill>
          <a:blip r:embed="rId5">
            <a:alphaModFix/>
          </a:blip>
          <a:stretch>
            <a:fillRect/>
          </a:stretch>
        </p:blipFill>
        <p:spPr>
          <a:xfrm>
            <a:off x="244425" y="3976673"/>
            <a:ext cx="3984676" cy="27299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p:nvPr/>
        </p:nvSpPr>
        <p:spPr>
          <a:xfrm>
            <a:off x="364431" y="476784"/>
            <a:ext cx="4816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64B4"/>
                </a:solidFill>
                <a:latin typeface="Trebuchet MS"/>
                <a:ea typeface="Trebuchet MS"/>
                <a:cs typeface="Trebuchet MS"/>
                <a:sym typeface="Trebuchet MS"/>
              </a:rPr>
              <a:t>MODEL 1 </a:t>
            </a:r>
            <a:endParaRPr/>
          </a:p>
        </p:txBody>
      </p:sp>
      <p:sp>
        <p:nvSpPr>
          <p:cNvPr id="172" name="Google Shape;172;p4"/>
          <p:cNvSpPr/>
          <p:nvPr/>
        </p:nvSpPr>
        <p:spPr>
          <a:xfrm>
            <a:off x="3796825" y="2738515"/>
            <a:ext cx="2694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64B4"/>
                </a:solidFill>
                <a:latin typeface="Trebuchet MS"/>
                <a:ea typeface="Trebuchet MS"/>
                <a:cs typeface="Trebuchet MS"/>
                <a:sym typeface="Trebuchet MS"/>
              </a:rPr>
              <a:t>ROC</a:t>
            </a:r>
            <a:endParaRPr/>
          </a:p>
        </p:txBody>
      </p:sp>
      <p:pic>
        <p:nvPicPr>
          <p:cNvPr id="173" name="Google Shape;173;p4"/>
          <p:cNvPicPr preferRelativeResize="0"/>
          <p:nvPr/>
        </p:nvPicPr>
        <p:blipFill>
          <a:blip r:embed="rId3">
            <a:alphaModFix/>
          </a:blip>
          <a:stretch>
            <a:fillRect/>
          </a:stretch>
        </p:blipFill>
        <p:spPr>
          <a:xfrm>
            <a:off x="3134525" y="3059850"/>
            <a:ext cx="3505025" cy="3445025"/>
          </a:xfrm>
          <a:prstGeom prst="rect">
            <a:avLst/>
          </a:prstGeom>
          <a:noFill/>
          <a:ln>
            <a:noFill/>
          </a:ln>
        </p:spPr>
      </p:pic>
      <p:pic>
        <p:nvPicPr>
          <p:cNvPr id="174" name="Google Shape;174;p4"/>
          <p:cNvPicPr preferRelativeResize="0"/>
          <p:nvPr/>
        </p:nvPicPr>
        <p:blipFill>
          <a:blip r:embed="rId4">
            <a:alphaModFix/>
          </a:blip>
          <a:stretch>
            <a:fillRect/>
          </a:stretch>
        </p:blipFill>
        <p:spPr>
          <a:xfrm>
            <a:off x="8115975" y="2738525"/>
            <a:ext cx="3772600" cy="3901200"/>
          </a:xfrm>
          <a:prstGeom prst="rect">
            <a:avLst/>
          </a:prstGeom>
          <a:noFill/>
          <a:ln>
            <a:noFill/>
          </a:ln>
        </p:spPr>
      </p:pic>
      <p:sp>
        <p:nvSpPr>
          <p:cNvPr id="175" name="Google Shape;175;p4"/>
          <p:cNvSpPr/>
          <p:nvPr/>
        </p:nvSpPr>
        <p:spPr>
          <a:xfrm>
            <a:off x="8115963" y="2183940"/>
            <a:ext cx="269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64B4"/>
                </a:solidFill>
                <a:latin typeface="Trebuchet MS"/>
                <a:ea typeface="Trebuchet MS"/>
                <a:cs typeface="Trebuchet MS"/>
                <a:sym typeface="Trebuchet MS"/>
              </a:rPr>
              <a:t>Histogram of predicted values</a:t>
            </a:r>
            <a:endParaRPr/>
          </a:p>
        </p:txBody>
      </p:sp>
      <p:sp>
        <p:nvSpPr>
          <p:cNvPr id="176" name="Google Shape;176;p4"/>
          <p:cNvSpPr txBox="1"/>
          <p:nvPr/>
        </p:nvSpPr>
        <p:spPr>
          <a:xfrm>
            <a:off x="487625" y="1184550"/>
            <a:ext cx="2646900" cy="187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Significant Variables:</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housing_yes</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loan_yes</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campaign</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balance</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duration</a:t>
            </a: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p:txBody>
      </p:sp>
      <p:sp>
        <p:nvSpPr>
          <p:cNvPr id="177" name="Google Shape;177;p4"/>
          <p:cNvSpPr txBox="1"/>
          <p:nvPr/>
        </p:nvSpPr>
        <p:spPr>
          <a:xfrm>
            <a:off x="3796825" y="999975"/>
            <a:ext cx="28353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Trebuchet MS"/>
                <a:ea typeface="Trebuchet MS"/>
                <a:cs typeface="Trebuchet MS"/>
                <a:sym typeface="Trebuchet MS"/>
              </a:rPr>
              <a:t>Accuracy = 89.99%</a:t>
            </a:r>
            <a:endParaRPr sz="1800" b="1">
              <a:solidFill>
                <a:srgbClr val="FF0000"/>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p:txBody>
      </p:sp>
      <p:pic>
        <p:nvPicPr>
          <p:cNvPr id="178" name="Google Shape;178;p4"/>
          <p:cNvPicPr preferRelativeResize="0"/>
          <p:nvPr/>
        </p:nvPicPr>
        <p:blipFill>
          <a:blip r:embed="rId5">
            <a:alphaModFix/>
          </a:blip>
          <a:stretch>
            <a:fillRect/>
          </a:stretch>
        </p:blipFill>
        <p:spPr>
          <a:xfrm>
            <a:off x="7619475" y="1184550"/>
            <a:ext cx="4133850" cy="97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
          <p:cNvSpPr txBox="1"/>
          <p:nvPr/>
        </p:nvSpPr>
        <p:spPr>
          <a:xfrm>
            <a:off x="487623" y="476763"/>
            <a:ext cx="9366300" cy="87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64B4"/>
                </a:solidFill>
                <a:latin typeface="Trebuchet MS"/>
                <a:ea typeface="Trebuchet MS"/>
                <a:cs typeface="Trebuchet MS"/>
                <a:sym typeface="Trebuchet MS"/>
              </a:rPr>
              <a:t>MODEL </a:t>
            </a:r>
            <a:r>
              <a:rPr lang="en-US" sz="1800">
                <a:solidFill>
                  <a:srgbClr val="0064B4"/>
                </a:solidFill>
                <a:latin typeface="Trebuchet MS"/>
                <a:ea typeface="Trebuchet MS"/>
                <a:cs typeface="Trebuchet MS"/>
                <a:sym typeface="Trebuchet MS"/>
              </a:rPr>
              <a:t> </a:t>
            </a:r>
            <a:r>
              <a:rPr lang="en-US" sz="2800">
                <a:solidFill>
                  <a:srgbClr val="0064B4"/>
                </a:solidFill>
                <a:latin typeface="Trebuchet MS"/>
                <a:ea typeface="Trebuchet MS"/>
                <a:cs typeface="Trebuchet MS"/>
                <a:sym typeface="Trebuchet MS"/>
              </a:rPr>
              <a:t>2: Generate Synthetic Samples to Handle Imbalance Data</a:t>
            </a:r>
            <a:endParaRPr sz="2800">
              <a:solidFill>
                <a:srgbClr val="0064B4"/>
              </a:solidFill>
              <a:latin typeface="Trebuchet MS"/>
              <a:ea typeface="Trebuchet MS"/>
              <a:cs typeface="Trebuchet MS"/>
              <a:sym typeface="Trebuchet MS"/>
            </a:endParaRPr>
          </a:p>
        </p:txBody>
      </p:sp>
      <p:sp>
        <p:nvSpPr>
          <p:cNvPr id="184" name="Google Shape;184;p5"/>
          <p:cNvSpPr txBox="1"/>
          <p:nvPr/>
        </p:nvSpPr>
        <p:spPr>
          <a:xfrm>
            <a:off x="487625" y="1554150"/>
            <a:ext cx="4194000" cy="187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Significant Variables:</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job_student</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marital_married</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job_admin</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job_retired</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balance</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duration</a:t>
            </a: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p:txBody>
      </p:sp>
      <p:sp>
        <p:nvSpPr>
          <p:cNvPr id="185" name="Google Shape;185;p5"/>
          <p:cNvSpPr txBox="1"/>
          <p:nvPr/>
        </p:nvSpPr>
        <p:spPr>
          <a:xfrm>
            <a:off x="4124600" y="1451700"/>
            <a:ext cx="28353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Trebuchet MS"/>
                <a:ea typeface="Trebuchet MS"/>
                <a:cs typeface="Trebuchet MS"/>
                <a:sym typeface="Trebuchet MS"/>
              </a:rPr>
              <a:t>Accuracy = 82.27%</a:t>
            </a:r>
            <a:endParaRPr sz="1800" b="1">
              <a:solidFill>
                <a:srgbClr val="FF0000"/>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p:txBody>
      </p:sp>
      <p:pic>
        <p:nvPicPr>
          <p:cNvPr id="186" name="Google Shape;186;p5"/>
          <p:cNvPicPr preferRelativeResize="0"/>
          <p:nvPr/>
        </p:nvPicPr>
        <p:blipFill>
          <a:blip r:embed="rId3">
            <a:alphaModFix/>
          </a:blip>
          <a:stretch>
            <a:fillRect/>
          </a:stretch>
        </p:blipFill>
        <p:spPr>
          <a:xfrm>
            <a:off x="8309075" y="2862025"/>
            <a:ext cx="3723225" cy="3995975"/>
          </a:xfrm>
          <a:prstGeom prst="rect">
            <a:avLst/>
          </a:prstGeom>
          <a:noFill/>
          <a:ln>
            <a:noFill/>
          </a:ln>
        </p:spPr>
      </p:pic>
      <p:pic>
        <p:nvPicPr>
          <p:cNvPr id="187" name="Google Shape;187;p5"/>
          <p:cNvPicPr preferRelativeResize="0"/>
          <p:nvPr/>
        </p:nvPicPr>
        <p:blipFill>
          <a:blip r:embed="rId4">
            <a:alphaModFix/>
          </a:blip>
          <a:stretch>
            <a:fillRect/>
          </a:stretch>
        </p:blipFill>
        <p:spPr>
          <a:xfrm>
            <a:off x="3088578" y="2807963"/>
            <a:ext cx="4467550" cy="4104100"/>
          </a:xfrm>
          <a:prstGeom prst="rect">
            <a:avLst/>
          </a:prstGeom>
          <a:noFill/>
          <a:ln>
            <a:noFill/>
          </a:ln>
        </p:spPr>
      </p:pic>
      <p:pic>
        <p:nvPicPr>
          <p:cNvPr id="188" name="Google Shape;188;p5"/>
          <p:cNvPicPr preferRelativeResize="0"/>
          <p:nvPr/>
        </p:nvPicPr>
        <p:blipFill>
          <a:blip r:embed="rId5">
            <a:alphaModFix/>
          </a:blip>
          <a:stretch>
            <a:fillRect/>
          </a:stretch>
        </p:blipFill>
        <p:spPr>
          <a:xfrm>
            <a:off x="8057475" y="1290200"/>
            <a:ext cx="3723224" cy="846187"/>
          </a:xfrm>
          <a:prstGeom prst="rect">
            <a:avLst/>
          </a:prstGeom>
          <a:noFill/>
          <a:ln>
            <a:noFill/>
          </a:ln>
        </p:spPr>
      </p:pic>
      <p:sp>
        <p:nvSpPr>
          <p:cNvPr id="189" name="Google Shape;189;p5"/>
          <p:cNvSpPr/>
          <p:nvPr/>
        </p:nvSpPr>
        <p:spPr>
          <a:xfrm>
            <a:off x="4124588" y="2807965"/>
            <a:ext cx="269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64B4"/>
                </a:solidFill>
                <a:latin typeface="Trebuchet MS"/>
                <a:ea typeface="Trebuchet MS"/>
                <a:cs typeface="Trebuchet MS"/>
                <a:sym typeface="Trebuchet MS"/>
              </a:rPr>
              <a:t>ROC</a:t>
            </a:r>
            <a:endParaRPr/>
          </a:p>
        </p:txBody>
      </p:sp>
      <p:sp>
        <p:nvSpPr>
          <p:cNvPr id="190" name="Google Shape;190;p5"/>
          <p:cNvSpPr/>
          <p:nvPr/>
        </p:nvSpPr>
        <p:spPr>
          <a:xfrm>
            <a:off x="8309075" y="2421299"/>
            <a:ext cx="26940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64B4"/>
                </a:solidFill>
                <a:latin typeface="Trebuchet MS"/>
                <a:ea typeface="Trebuchet MS"/>
                <a:cs typeface="Trebuchet MS"/>
                <a:sym typeface="Trebuchet MS"/>
              </a:rPr>
              <a:t>Histogram of predicted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p:nvPr/>
        </p:nvSpPr>
        <p:spPr>
          <a:xfrm>
            <a:off x="265750" y="340950"/>
            <a:ext cx="7296000" cy="58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64B4"/>
                </a:solidFill>
                <a:latin typeface="Trebuchet MS"/>
                <a:ea typeface="Trebuchet MS"/>
                <a:cs typeface="Trebuchet MS"/>
                <a:sym typeface="Trebuchet MS"/>
              </a:rPr>
              <a:t>MODEL 3: New Customers</a:t>
            </a:r>
            <a:endParaRPr/>
          </a:p>
        </p:txBody>
      </p:sp>
      <p:pic>
        <p:nvPicPr>
          <p:cNvPr id="196" name="Google Shape;196;p6"/>
          <p:cNvPicPr preferRelativeResize="0"/>
          <p:nvPr/>
        </p:nvPicPr>
        <p:blipFill>
          <a:blip r:embed="rId3">
            <a:alphaModFix/>
          </a:blip>
          <a:stretch>
            <a:fillRect/>
          </a:stretch>
        </p:blipFill>
        <p:spPr>
          <a:xfrm>
            <a:off x="7092450" y="3458475"/>
            <a:ext cx="5099550" cy="3399525"/>
          </a:xfrm>
          <a:prstGeom prst="rect">
            <a:avLst/>
          </a:prstGeom>
          <a:noFill/>
          <a:ln>
            <a:noFill/>
          </a:ln>
        </p:spPr>
      </p:pic>
      <p:pic>
        <p:nvPicPr>
          <p:cNvPr id="197" name="Google Shape;197;p6"/>
          <p:cNvPicPr preferRelativeResize="0"/>
          <p:nvPr/>
        </p:nvPicPr>
        <p:blipFill>
          <a:blip r:embed="rId4">
            <a:alphaModFix/>
          </a:blip>
          <a:stretch>
            <a:fillRect/>
          </a:stretch>
        </p:blipFill>
        <p:spPr>
          <a:xfrm>
            <a:off x="2104412" y="3458475"/>
            <a:ext cx="4805277" cy="3399525"/>
          </a:xfrm>
          <a:prstGeom prst="rect">
            <a:avLst/>
          </a:prstGeom>
          <a:noFill/>
          <a:ln>
            <a:noFill/>
          </a:ln>
        </p:spPr>
      </p:pic>
      <p:sp>
        <p:nvSpPr>
          <p:cNvPr id="198" name="Google Shape;198;p6"/>
          <p:cNvSpPr txBox="1"/>
          <p:nvPr/>
        </p:nvSpPr>
        <p:spPr>
          <a:xfrm>
            <a:off x="487625" y="1328275"/>
            <a:ext cx="4194000" cy="187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Significant Variables:</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Age</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Balance</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Duration</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jobs - retired, student, blue_collar</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marital_married</a:t>
            </a: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p:txBody>
      </p:sp>
      <p:pic>
        <p:nvPicPr>
          <p:cNvPr id="199" name="Google Shape;199;p6"/>
          <p:cNvPicPr preferRelativeResize="0"/>
          <p:nvPr/>
        </p:nvPicPr>
        <p:blipFill>
          <a:blip r:embed="rId5">
            <a:alphaModFix/>
          </a:blip>
          <a:stretch>
            <a:fillRect/>
          </a:stretch>
        </p:blipFill>
        <p:spPr>
          <a:xfrm>
            <a:off x="7561750" y="1134499"/>
            <a:ext cx="4336000" cy="1044575"/>
          </a:xfrm>
          <a:prstGeom prst="rect">
            <a:avLst/>
          </a:prstGeom>
          <a:noFill/>
          <a:ln>
            <a:noFill/>
          </a:ln>
        </p:spPr>
      </p:pic>
      <p:sp>
        <p:nvSpPr>
          <p:cNvPr id="200" name="Google Shape;200;p6"/>
          <p:cNvSpPr txBox="1"/>
          <p:nvPr/>
        </p:nvSpPr>
        <p:spPr>
          <a:xfrm>
            <a:off x="4074400" y="1495675"/>
            <a:ext cx="28353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Trebuchet MS"/>
                <a:ea typeface="Trebuchet MS"/>
                <a:cs typeface="Trebuchet MS"/>
                <a:sym typeface="Trebuchet MS"/>
              </a:rPr>
              <a:t>Accuracy = 86.63%</a:t>
            </a:r>
            <a:endParaRPr sz="1800" b="1">
              <a:solidFill>
                <a:srgbClr val="FF0000"/>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p:txBody>
      </p:sp>
      <p:sp>
        <p:nvSpPr>
          <p:cNvPr id="201" name="Google Shape;201;p6"/>
          <p:cNvSpPr/>
          <p:nvPr/>
        </p:nvSpPr>
        <p:spPr>
          <a:xfrm>
            <a:off x="3462963" y="2978015"/>
            <a:ext cx="269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64B4"/>
                </a:solidFill>
                <a:latin typeface="Trebuchet MS"/>
                <a:ea typeface="Trebuchet MS"/>
                <a:cs typeface="Trebuchet MS"/>
                <a:sym typeface="Trebuchet MS"/>
              </a:rPr>
              <a:t>ROC</a:t>
            </a:r>
            <a:endParaRPr/>
          </a:p>
        </p:txBody>
      </p:sp>
      <p:sp>
        <p:nvSpPr>
          <p:cNvPr id="202" name="Google Shape;202;p6"/>
          <p:cNvSpPr/>
          <p:nvPr/>
        </p:nvSpPr>
        <p:spPr>
          <a:xfrm>
            <a:off x="7859375" y="2873024"/>
            <a:ext cx="26940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64B4"/>
                </a:solidFill>
                <a:latin typeface="Trebuchet MS"/>
                <a:ea typeface="Trebuchet MS"/>
                <a:cs typeface="Trebuchet MS"/>
                <a:sym typeface="Trebuchet MS"/>
              </a:rPr>
              <a:t>Histogram of predicted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6"/>
        <p:cNvGrpSpPr/>
        <p:nvPr/>
      </p:nvGrpSpPr>
      <p:grpSpPr>
        <a:xfrm>
          <a:off x="0" y="0"/>
          <a:ext cx="0" cy="0"/>
          <a:chOff x="0" y="0"/>
          <a:chExt cx="0" cy="0"/>
        </a:xfrm>
      </p:grpSpPr>
      <p:sp>
        <p:nvSpPr>
          <p:cNvPr id="207" name="Google Shape;207;p7"/>
          <p:cNvSpPr txBox="1"/>
          <p:nvPr/>
        </p:nvSpPr>
        <p:spPr>
          <a:xfrm>
            <a:off x="248649" y="440200"/>
            <a:ext cx="5682000" cy="479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64B4"/>
                </a:solidFill>
                <a:latin typeface="Trebuchet MS"/>
                <a:ea typeface="Trebuchet MS"/>
                <a:cs typeface="Trebuchet MS"/>
                <a:sym typeface="Trebuchet MS"/>
              </a:rPr>
              <a:t>MODEL 4: Old Customer</a:t>
            </a:r>
            <a:endParaRPr/>
          </a:p>
        </p:txBody>
      </p:sp>
      <p:pic>
        <p:nvPicPr>
          <p:cNvPr id="208" name="Google Shape;208;p7"/>
          <p:cNvPicPr preferRelativeResize="0"/>
          <p:nvPr/>
        </p:nvPicPr>
        <p:blipFill rotWithShape="1">
          <a:blip r:embed="rId3">
            <a:alphaModFix/>
          </a:blip>
          <a:srcRect/>
          <a:stretch/>
        </p:blipFill>
        <p:spPr>
          <a:xfrm>
            <a:off x="8280475" y="3680237"/>
            <a:ext cx="3911524" cy="3177775"/>
          </a:xfrm>
          <a:prstGeom prst="rect">
            <a:avLst/>
          </a:prstGeom>
          <a:noFill/>
          <a:ln>
            <a:noFill/>
          </a:ln>
        </p:spPr>
      </p:pic>
      <p:pic>
        <p:nvPicPr>
          <p:cNvPr id="209" name="Google Shape;209;p7"/>
          <p:cNvPicPr preferRelativeResize="0"/>
          <p:nvPr/>
        </p:nvPicPr>
        <p:blipFill>
          <a:blip r:embed="rId4">
            <a:alphaModFix/>
          </a:blip>
          <a:stretch>
            <a:fillRect/>
          </a:stretch>
        </p:blipFill>
        <p:spPr>
          <a:xfrm>
            <a:off x="4072550" y="3470526"/>
            <a:ext cx="4046901" cy="3387475"/>
          </a:xfrm>
          <a:prstGeom prst="rect">
            <a:avLst/>
          </a:prstGeom>
          <a:noFill/>
          <a:ln>
            <a:noFill/>
          </a:ln>
        </p:spPr>
      </p:pic>
      <p:sp>
        <p:nvSpPr>
          <p:cNvPr id="210" name="Google Shape;210;p7"/>
          <p:cNvSpPr txBox="1"/>
          <p:nvPr/>
        </p:nvSpPr>
        <p:spPr>
          <a:xfrm>
            <a:off x="334175" y="13125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rebuchet MS"/>
                <a:ea typeface="Trebuchet MS"/>
                <a:cs typeface="Trebuchet MS"/>
                <a:sym typeface="Trebuchet MS"/>
              </a:rPr>
              <a:t>Significant Variables:</a:t>
            </a:r>
            <a:endParaRPr sz="1800">
              <a:solidFill>
                <a:schemeClr val="dk1"/>
              </a:solidFill>
              <a:latin typeface="Trebuchet MS"/>
              <a:ea typeface="Trebuchet MS"/>
              <a:cs typeface="Trebuchet MS"/>
              <a:sym typeface="Trebuchet MS"/>
            </a:endParaRPr>
          </a:p>
          <a:p>
            <a:pPr marL="285750" lvl="0" indent="-285750" algn="l" rtl="0">
              <a:spcBef>
                <a:spcPts val="0"/>
              </a:spcBef>
              <a:spcAft>
                <a:spcPts val="0"/>
              </a:spcAft>
              <a:buClr>
                <a:schemeClr val="dk1"/>
              </a:buClr>
              <a:buSzPts val="1800"/>
              <a:buChar char="•"/>
            </a:pPr>
            <a:r>
              <a:rPr lang="en-US" sz="1800">
                <a:solidFill>
                  <a:schemeClr val="dk1"/>
                </a:solidFill>
                <a:latin typeface="Trebuchet MS"/>
                <a:ea typeface="Trebuchet MS"/>
                <a:cs typeface="Trebuchet MS"/>
                <a:sym typeface="Trebuchet MS"/>
              </a:rPr>
              <a:t>housing_yes</a:t>
            </a:r>
            <a:endParaRPr sz="1800">
              <a:solidFill>
                <a:schemeClr val="dk1"/>
              </a:solidFill>
              <a:latin typeface="Trebuchet MS"/>
              <a:ea typeface="Trebuchet MS"/>
              <a:cs typeface="Trebuchet MS"/>
              <a:sym typeface="Trebuchet MS"/>
            </a:endParaRPr>
          </a:p>
          <a:p>
            <a:pPr marL="28575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loan_yes</a:t>
            </a:r>
            <a:endParaRPr sz="1800">
              <a:solidFill>
                <a:schemeClr val="dk1"/>
              </a:solidFill>
              <a:latin typeface="Trebuchet MS"/>
              <a:ea typeface="Trebuchet MS"/>
              <a:cs typeface="Trebuchet MS"/>
              <a:sym typeface="Trebuchet MS"/>
            </a:endParaRPr>
          </a:p>
          <a:p>
            <a:pPr marL="28575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campaign</a:t>
            </a:r>
            <a:endParaRPr sz="1800">
              <a:solidFill>
                <a:schemeClr val="dk1"/>
              </a:solidFill>
              <a:latin typeface="Trebuchet MS"/>
              <a:ea typeface="Trebuchet MS"/>
              <a:cs typeface="Trebuchet MS"/>
              <a:sym typeface="Trebuchet MS"/>
            </a:endParaRPr>
          </a:p>
          <a:p>
            <a:pPr marL="285750" lvl="0" indent="-285750" algn="l" rtl="0">
              <a:spcBef>
                <a:spcPts val="0"/>
              </a:spcBef>
              <a:spcAft>
                <a:spcPts val="0"/>
              </a:spcAft>
              <a:buClr>
                <a:schemeClr val="dk1"/>
              </a:buClr>
              <a:buSzPts val="1800"/>
              <a:buChar char="•"/>
            </a:pPr>
            <a:r>
              <a:rPr lang="en-US" sz="1800">
                <a:solidFill>
                  <a:schemeClr val="dk1"/>
                </a:solidFill>
                <a:latin typeface="Trebuchet MS"/>
                <a:ea typeface="Trebuchet MS"/>
                <a:cs typeface="Trebuchet MS"/>
                <a:sym typeface="Trebuchet MS"/>
              </a:rPr>
              <a:t>balance</a:t>
            </a:r>
            <a:endParaRPr sz="1800">
              <a:solidFill>
                <a:schemeClr val="dk1"/>
              </a:solidFill>
              <a:latin typeface="Trebuchet MS"/>
              <a:ea typeface="Trebuchet MS"/>
              <a:cs typeface="Trebuchet MS"/>
              <a:sym typeface="Trebuchet MS"/>
            </a:endParaRPr>
          </a:p>
          <a:p>
            <a:pPr marL="28575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duration</a:t>
            </a:r>
            <a:endParaRPr/>
          </a:p>
        </p:txBody>
      </p:sp>
      <p:sp>
        <p:nvSpPr>
          <p:cNvPr id="211" name="Google Shape;211;p7"/>
          <p:cNvSpPr txBox="1"/>
          <p:nvPr/>
        </p:nvSpPr>
        <p:spPr>
          <a:xfrm>
            <a:off x="3667825" y="1312500"/>
            <a:ext cx="2835300" cy="523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FF0000"/>
              </a:buClr>
              <a:buSzPts val="1800"/>
              <a:buFont typeface="Trebuchet MS"/>
              <a:buChar char="•"/>
            </a:pPr>
            <a:r>
              <a:rPr lang="en-US" sz="1800" b="1">
                <a:solidFill>
                  <a:srgbClr val="FF0000"/>
                </a:solidFill>
                <a:latin typeface="Trebuchet MS"/>
                <a:ea typeface="Trebuchet MS"/>
                <a:cs typeface="Trebuchet MS"/>
                <a:sym typeface="Trebuchet MS"/>
              </a:rPr>
              <a:t>Accuracy = 83.69%</a:t>
            </a:r>
            <a:endParaRPr sz="1800" b="1">
              <a:solidFill>
                <a:srgbClr val="FF0000"/>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p:txBody>
      </p:sp>
      <p:sp>
        <p:nvSpPr>
          <p:cNvPr id="212" name="Google Shape;212;p7"/>
          <p:cNvSpPr/>
          <p:nvPr/>
        </p:nvSpPr>
        <p:spPr>
          <a:xfrm>
            <a:off x="4838663" y="3101215"/>
            <a:ext cx="269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64B4"/>
                </a:solidFill>
                <a:latin typeface="Trebuchet MS"/>
                <a:ea typeface="Trebuchet MS"/>
                <a:cs typeface="Trebuchet MS"/>
                <a:sym typeface="Trebuchet MS"/>
              </a:rPr>
              <a:t>ROC</a:t>
            </a:r>
            <a:endParaRPr/>
          </a:p>
        </p:txBody>
      </p:sp>
      <p:sp>
        <p:nvSpPr>
          <p:cNvPr id="213" name="Google Shape;213;p7"/>
          <p:cNvSpPr/>
          <p:nvPr/>
        </p:nvSpPr>
        <p:spPr>
          <a:xfrm>
            <a:off x="8434300" y="2996224"/>
            <a:ext cx="26940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64B4"/>
                </a:solidFill>
                <a:latin typeface="Trebuchet MS"/>
                <a:ea typeface="Trebuchet MS"/>
                <a:cs typeface="Trebuchet MS"/>
                <a:sym typeface="Trebuchet MS"/>
              </a:rPr>
              <a:t>Histogram of predicted values</a:t>
            </a:r>
            <a:endParaRPr/>
          </a:p>
        </p:txBody>
      </p:sp>
      <p:pic>
        <p:nvPicPr>
          <p:cNvPr id="214" name="Google Shape;214;p7"/>
          <p:cNvPicPr preferRelativeResize="0"/>
          <p:nvPr/>
        </p:nvPicPr>
        <p:blipFill>
          <a:blip r:embed="rId5">
            <a:alphaModFix/>
          </a:blip>
          <a:stretch>
            <a:fillRect/>
          </a:stretch>
        </p:blipFill>
        <p:spPr>
          <a:xfrm>
            <a:off x="7532675" y="1107375"/>
            <a:ext cx="4133850" cy="93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p:nvPr/>
        </p:nvSpPr>
        <p:spPr>
          <a:xfrm>
            <a:off x="859104" y="476775"/>
            <a:ext cx="3760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64B4"/>
                </a:solidFill>
                <a:latin typeface="Trebuchet MS"/>
                <a:ea typeface="Trebuchet MS"/>
                <a:cs typeface="Trebuchet MS"/>
                <a:sym typeface="Trebuchet MS"/>
              </a:rPr>
              <a:t>Key Takeaways</a:t>
            </a:r>
            <a:endParaRPr sz="2800">
              <a:solidFill>
                <a:srgbClr val="0064B4"/>
              </a:solidFill>
              <a:latin typeface="Trebuchet MS"/>
              <a:ea typeface="Trebuchet MS"/>
              <a:cs typeface="Trebuchet MS"/>
              <a:sym typeface="Trebuchet MS"/>
            </a:endParaRPr>
          </a:p>
        </p:txBody>
      </p:sp>
      <p:sp>
        <p:nvSpPr>
          <p:cNvPr id="220" name="Google Shape;220;p8"/>
          <p:cNvSpPr txBox="1"/>
          <p:nvPr/>
        </p:nvSpPr>
        <p:spPr>
          <a:xfrm>
            <a:off x="681775" y="1364250"/>
            <a:ext cx="9188100" cy="4308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Accuracy is not the only measure of how good the model is</a:t>
            </a:r>
            <a:endParaRPr sz="1800">
              <a:latin typeface="Trebuchet MS"/>
              <a:ea typeface="Trebuchet MS"/>
              <a:cs typeface="Trebuchet MS"/>
              <a:sym typeface="Trebuchet MS"/>
            </a:endParaRPr>
          </a:p>
          <a:p>
            <a:pPr marL="457200" lvl="0" indent="0" algn="l" rtl="0">
              <a:spcBef>
                <a:spcPts val="0"/>
              </a:spcBef>
              <a:spcAft>
                <a:spcPts val="0"/>
              </a:spcAft>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Should assess the quality of the model and improvise</a:t>
            </a:r>
            <a:endParaRPr sz="1800">
              <a:latin typeface="Trebuchet MS"/>
              <a:ea typeface="Trebuchet MS"/>
              <a:cs typeface="Trebuchet MS"/>
              <a:sym typeface="Trebuchet MS"/>
            </a:endParaRPr>
          </a:p>
          <a:p>
            <a:pPr marL="457200" lvl="0" indent="0" algn="l" rtl="0">
              <a:spcBef>
                <a:spcPts val="0"/>
              </a:spcBef>
              <a:spcAft>
                <a:spcPts val="0"/>
              </a:spcAft>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Ensure that the data is not imbalanced</a:t>
            </a:r>
            <a:endParaRPr sz="1800">
              <a:latin typeface="Trebuchet MS"/>
              <a:ea typeface="Trebuchet MS"/>
              <a:cs typeface="Trebuchet MS"/>
              <a:sym typeface="Trebuchet MS"/>
            </a:endParaRPr>
          </a:p>
          <a:p>
            <a:pPr marL="457200" lvl="0" indent="0" algn="l" rtl="0">
              <a:spcBef>
                <a:spcPts val="0"/>
              </a:spcBef>
              <a:spcAft>
                <a:spcPts val="0"/>
              </a:spcAft>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Create segments of similar customers using affinity clustering or k-means </a:t>
            </a:r>
            <a:endParaRPr sz="1800">
              <a:latin typeface="Trebuchet MS"/>
              <a:ea typeface="Trebuchet MS"/>
              <a:cs typeface="Trebuchet MS"/>
              <a:sym typeface="Trebuchet MS"/>
            </a:endParaRPr>
          </a:p>
          <a:p>
            <a:pPr marL="457200" lvl="0" indent="0" algn="l" rtl="0">
              <a:spcBef>
                <a:spcPts val="0"/>
              </a:spcBef>
              <a:spcAft>
                <a:spcPts val="0"/>
              </a:spcAft>
              <a:buNone/>
            </a:pP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Create separate model for each segment to capture different customer behaviour - there is no such thing as an average customer and personalisation is the key!</a:t>
            </a:r>
            <a:endParaRPr sz="1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Words>
  <Application>Microsoft Macintosh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Noto Sans Symbols</vt:lpstr>
      <vt:lpstr>Trebuchet MS</vt:lpstr>
      <vt:lpstr>Facet</vt:lpstr>
      <vt:lpstr>Bank Marketing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Prediction</dc:title>
  <dc:creator>Jennifer Siwu-MSBA20B</dc:creator>
  <cp:lastModifiedBy>Jennifer Siwu-MSBA20B</cp:lastModifiedBy>
  <cp:revision>1</cp:revision>
  <dcterms:created xsi:type="dcterms:W3CDTF">2019-08-10T21:05:42Z</dcterms:created>
  <dcterms:modified xsi:type="dcterms:W3CDTF">2019-11-27T19:03:02Z</dcterms:modified>
</cp:coreProperties>
</file>