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6y4js54PYjBia+AJTLFVqazQ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1b416e8b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1b416e8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after data cleaning and taking care of the categorical variables, we built a logistic regression model to get the baseline accuracy BUT it surprisingly performed really well..</a:t>
            </a:r>
            <a:endParaRPr/>
          </a:p>
        </p:txBody>
      </p:sp>
      <p:sp>
        <p:nvSpPr>
          <p:cNvPr id="169" name="Google Shape;1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Although the accuracy dropped but the quality of the overall model improved in terms of no just the variables that came out to be significant but also in terms of the prediction capacity - it predicted for yes’s too</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-Smaller sample of 6605 to train the model</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12"/>
          <p:cNvGrpSpPr/>
          <p:nvPr/>
        </p:nvGrpSpPr>
        <p:grpSpPr>
          <a:xfrm>
            <a:off x="0" y="-8467"/>
            <a:ext cx="12192000" cy="6866467"/>
            <a:chOff x="0" y="-8467"/>
            <a:chExt cx="12192000" cy="6866467"/>
          </a:xfrm>
        </p:grpSpPr>
        <p:sp>
          <p:nvSpPr>
            <p:cNvPr id="24" name="Google Shape;24;p1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1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2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2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2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1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2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2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006125" y="2053300"/>
            <a:ext cx="9691500" cy="3218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4B4"/>
              </a:buClr>
              <a:buSzPts val="5400"/>
              <a:buFont typeface="Trebuchet MS"/>
              <a:buNone/>
            </a:pPr>
            <a:r>
              <a:rPr b="1" lang="en-US">
                <a:solidFill>
                  <a:srgbClr val="0064B4"/>
                </a:solidFill>
              </a:rPr>
              <a:t>Data Hackathon 2019-11</a:t>
            </a:r>
            <a:endParaRPr b="1">
              <a:solidFill>
                <a:srgbClr val="0064B4"/>
              </a:solidFill>
            </a:endParaRPr>
          </a:p>
          <a:p>
            <a:pPr indent="0" lvl="0" marL="0" rtl="0" algn="ctr">
              <a:spcBef>
                <a:spcPts val="0"/>
              </a:spcBef>
              <a:spcAft>
                <a:spcPts val="0"/>
              </a:spcAft>
              <a:buClr>
                <a:srgbClr val="0064B4"/>
              </a:buClr>
              <a:buSzPts val="5400"/>
              <a:buFont typeface="Trebuchet MS"/>
              <a:buNone/>
            </a:pPr>
            <a:r>
              <a:rPr b="1" lang="en-US">
                <a:solidFill>
                  <a:srgbClr val="0064B4"/>
                </a:solidFill>
              </a:rPr>
              <a:t>Vogue Digital Modeling</a:t>
            </a:r>
            <a:br>
              <a:rPr b="1" lang="en-US">
                <a:solidFill>
                  <a:srgbClr val="0064B4"/>
                </a:solidFill>
              </a:rPr>
            </a:br>
            <a:endParaRPr b="1">
              <a:solidFill>
                <a:srgbClr val="0064B4"/>
              </a:solidFill>
            </a:endParaRPr>
          </a:p>
          <a:p>
            <a:pPr indent="0" lvl="0" marL="0" rtl="0" algn="ctr">
              <a:spcBef>
                <a:spcPts val="0"/>
              </a:spcBef>
              <a:spcAft>
                <a:spcPts val="0"/>
              </a:spcAft>
              <a:buClr>
                <a:srgbClr val="0064B4"/>
              </a:buClr>
              <a:buSzPts val="5400"/>
              <a:buFont typeface="Trebuchet MS"/>
              <a:buNone/>
            </a:pPr>
            <a:r>
              <a:rPr b="1" lang="en-US" sz="2800"/>
              <a:t>Jennifer S., Matthew L., Sonal M.</a:t>
            </a:r>
            <a:endParaRPr sz="2800">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741b416e8b_2_13"/>
          <p:cNvSpPr txBox="1"/>
          <p:nvPr/>
        </p:nvSpPr>
        <p:spPr>
          <a:xfrm>
            <a:off x="88300" y="1320250"/>
            <a:ext cx="3978600" cy="18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Trebuchet MS"/>
              <a:ea typeface="Trebuchet MS"/>
              <a:cs typeface="Trebuchet MS"/>
              <a:sym typeface="Trebuchet MS"/>
            </a:endParaRPr>
          </a:p>
          <a:p>
            <a:pPr indent="0" lvl="0" marL="0" rtl="0" algn="l">
              <a:spcBef>
                <a:spcPts val="0"/>
              </a:spcBef>
              <a:spcAft>
                <a:spcPts val="0"/>
              </a:spcAft>
              <a:buNone/>
            </a:pPr>
            <a:r>
              <a:rPr lang="en-US" sz="3000">
                <a:latin typeface="Trebuchet MS"/>
                <a:ea typeface="Trebuchet MS"/>
                <a:cs typeface="Trebuchet MS"/>
                <a:sym typeface="Trebuchet MS"/>
              </a:rPr>
              <a:t>“You got 8 shots, do not miss your chance to blow, this opportunity comes, 8 times in a lifetime” </a:t>
            </a:r>
            <a:endParaRPr sz="3000">
              <a:latin typeface="Trebuchet MS"/>
              <a:ea typeface="Trebuchet MS"/>
              <a:cs typeface="Trebuchet MS"/>
              <a:sym typeface="Trebuchet MS"/>
            </a:endParaRPr>
          </a:p>
        </p:txBody>
      </p:sp>
      <p:pic>
        <p:nvPicPr>
          <p:cNvPr id="149" name="Google Shape;149;g741b416e8b_2_13"/>
          <p:cNvPicPr preferRelativeResize="0"/>
          <p:nvPr/>
        </p:nvPicPr>
        <p:blipFill>
          <a:blip r:embed="rId3">
            <a:alphaModFix/>
          </a:blip>
          <a:stretch>
            <a:fillRect/>
          </a:stretch>
        </p:blipFill>
        <p:spPr>
          <a:xfrm>
            <a:off x="4154850" y="971475"/>
            <a:ext cx="6484250" cy="49150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
          <p:cNvSpPr txBox="1"/>
          <p:nvPr/>
        </p:nvSpPr>
        <p:spPr>
          <a:xfrm>
            <a:off x="654575" y="1018500"/>
            <a:ext cx="8379000" cy="21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latin typeface="Trebuchet MS"/>
              <a:ea typeface="Trebuchet MS"/>
              <a:cs typeface="Trebuchet MS"/>
              <a:sym typeface="Trebuchet MS"/>
            </a:endParaRPr>
          </a:p>
          <a:p>
            <a:pPr indent="0" lvl="0" marL="0" rtl="0" algn="l">
              <a:spcBef>
                <a:spcPts val="0"/>
              </a:spcBef>
              <a:spcAft>
                <a:spcPts val="0"/>
              </a:spcAft>
              <a:buNone/>
            </a:pPr>
            <a:r>
              <a:rPr lang="en-US" sz="3600">
                <a:latin typeface="Trebuchet MS"/>
                <a:ea typeface="Trebuchet MS"/>
                <a:cs typeface="Trebuchet MS"/>
                <a:sym typeface="Trebuchet MS"/>
              </a:rPr>
              <a:t>Our main goal is to predict the probability of customer in subscribing to Term Deposit</a:t>
            </a:r>
            <a:endParaRPr sz="3600">
              <a:latin typeface="Trebuchet MS"/>
              <a:ea typeface="Trebuchet MS"/>
              <a:cs typeface="Trebuchet MS"/>
              <a:sym typeface="Trebuchet MS"/>
            </a:endParaRPr>
          </a:p>
        </p:txBody>
      </p:sp>
      <p:sp>
        <p:nvSpPr>
          <p:cNvPr id="155" name="Google Shape;155;p2"/>
          <p:cNvSpPr txBox="1"/>
          <p:nvPr/>
        </p:nvSpPr>
        <p:spPr>
          <a:xfrm>
            <a:off x="654575" y="504690"/>
            <a:ext cx="3052800" cy="112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200">
                <a:solidFill>
                  <a:srgbClr val="0064B4"/>
                </a:solidFill>
                <a:latin typeface="Trebuchet MS"/>
                <a:ea typeface="Trebuchet MS"/>
                <a:cs typeface="Trebuchet MS"/>
                <a:sym typeface="Trebuchet MS"/>
              </a:rPr>
              <a:t>Goal</a:t>
            </a:r>
            <a:endParaRPr sz="7200"/>
          </a:p>
        </p:txBody>
      </p:sp>
      <p:sp>
        <p:nvSpPr>
          <p:cNvPr id="156" name="Google Shape;156;p2"/>
          <p:cNvSpPr txBox="1"/>
          <p:nvPr/>
        </p:nvSpPr>
        <p:spPr>
          <a:xfrm>
            <a:off x="654575" y="3286024"/>
            <a:ext cx="4380600" cy="101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200">
                <a:solidFill>
                  <a:srgbClr val="0064B4"/>
                </a:solidFill>
                <a:latin typeface="Trebuchet MS"/>
                <a:ea typeface="Trebuchet MS"/>
                <a:cs typeface="Trebuchet MS"/>
                <a:sym typeface="Trebuchet MS"/>
              </a:rPr>
              <a:t>Approach</a:t>
            </a:r>
            <a:endParaRPr sz="7200"/>
          </a:p>
        </p:txBody>
      </p:sp>
      <p:sp>
        <p:nvSpPr>
          <p:cNvPr id="157" name="Google Shape;157;p2"/>
          <p:cNvSpPr txBox="1"/>
          <p:nvPr/>
        </p:nvSpPr>
        <p:spPr>
          <a:xfrm>
            <a:off x="654575" y="4448350"/>
            <a:ext cx="8742900" cy="10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Trebuchet MS"/>
                <a:ea typeface="Trebuchet MS"/>
                <a:cs typeface="Trebuchet MS"/>
                <a:sym typeface="Trebuchet MS"/>
              </a:rPr>
              <a:t>Built Logistic Regression Model</a:t>
            </a:r>
            <a:endParaRPr sz="36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1" name="Shape 161"/>
        <p:cNvGrpSpPr/>
        <p:nvPr/>
      </p:nvGrpSpPr>
      <p:grpSpPr>
        <a:xfrm>
          <a:off x="0" y="0"/>
          <a:ext cx="0" cy="0"/>
          <a:chOff x="0" y="0"/>
          <a:chExt cx="0" cy="0"/>
        </a:xfrm>
      </p:grpSpPr>
      <p:sp>
        <p:nvSpPr>
          <p:cNvPr id="162" name="Google Shape;162;p3"/>
          <p:cNvSpPr txBox="1"/>
          <p:nvPr/>
        </p:nvSpPr>
        <p:spPr>
          <a:xfrm>
            <a:off x="71425" y="143725"/>
            <a:ext cx="10441500" cy="88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64B4"/>
                </a:solidFill>
                <a:latin typeface="Trebuchet MS"/>
                <a:ea typeface="Trebuchet MS"/>
                <a:cs typeface="Trebuchet MS"/>
                <a:sym typeface="Trebuchet MS"/>
              </a:rPr>
              <a:t>Correlation &amp; Chi Squared Test for Independent Variables in Relation to The Dependent variables(y)</a:t>
            </a:r>
            <a:endParaRPr sz="2800"/>
          </a:p>
        </p:txBody>
      </p:sp>
      <p:pic>
        <p:nvPicPr>
          <p:cNvPr id="163" name="Google Shape;163;p3"/>
          <p:cNvPicPr preferRelativeResize="0"/>
          <p:nvPr/>
        </p:nvPicPr>
        <p:blipFill rotWithShape="1">
          <a:blip r:embed="rId3">
            <a:alphaModFix/>
          </a:blip>
          <a:srcRect b="0" l="0" r="0" t="0"/>
          <a:stretch/>
        </p:blipFill>
        <p:spPr>
          <a:xfrm>
            <a:off x="71437" y="1027112"/>
            <a:ext cx="5372832" cy="2949575"/>
          </a:xfrm>
          <a:prstGeom prst="rect">
            <a:avLst/>
          </a:prstGeom>
          <a:noFill/>
          <a:ln>
            <a:noFill/>
          </a:ln>
        </p:spPr>
      </p:pic>
      <p:sp>
        <p:nvSpPr>
          <p:cNvPr id="164" name="Google Shape;164;p3"/>
          <p:cNvSpPr txBox="1"/>
          <p:nvPr/>
        </p:nvSpPr>
        <p:spPr>
          <a:xfrm>
            <a:off x="3066673" y="1485901"/>
            <a:ext cx="11624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Trebuchet MS"/>
                <a:ea typeface="Trebuchet MS"/>
                <a:cs typeface="Trebuchet MS"/>
                <a:sym typeface="Trebuchet MS"/>
              </a:rPr>
              <a:t>Yes = 11.70%</a:t>
            </a:r>
            <a:endParaRPr/>
          </a:p>
          <a:p>
            <a:pPr indent="0" lvl="0" marL="0" marR="0" rtl="0" algn="l">
              <a:spcBef>
                <a:spcPts val="0"/>
              </a:spcBef>
              <a:spcAft>
                <a:spcPts val="0"/>
              </a:spcAft>
              <a:buNone/>
            </a:pPr>
            <a:r>
              <a:rPr lang="en-US" sz="1200">
                <a:solidFill>
                  <a:srgbClr val="595959"/>
                </a:solidFill>
                <a:latin typeface="Trebuchet MS"/>
                <a:ea typeface="Trebuchet MS"/>
                <a:cs typeface="Trebuchet MS"/>
                <a:sym typeface="Trebuchet MS"/>
              </a:rPr>
              <a:t>No  = 88.30%</a:t>
            </a:r>
            <a:endParaRPr/>
          </a:p>
        </p:txBody>
      </p:sp>
      <p:pic>
        <p:nvPicPr>
          <p:cNvPr id="165" name="Google Shape;165;p3"/>
          <p:cNvPicPr preferRelativeResize="0"/>
          <p:nvPr/>
        </p:nvPicPr>
        <p:blipFill rotWithShape="1">
          <a:blip r:embed="rId4">
            <a:alphaModFix/>
          </a:blip>
          <a:srcRect b="0" l="0" r="0" t="0"/>
          <a:stretch/>
        </p:blipFill>
        <p:spPr>
          <a:xfrm>
            <a:off x="4667518" y="1206500"/>
            <a:ext cx="7524482" cy="5651500"/>
          </a:xfrm>
          <a:prstGeom prst="rect">
            <a:avLst/>
          </a:prstGeom>
          <a:noFill/>
          <a:ln>
            <a:noFill/>
          </a:ln>
        </p:spPr>
      </p:pic>
      <p:pic>
        <p:nvPicPr>
          <p:cNvPr id="166" name="Google Shape;166;p3"/>
          <p:cNvPicPr preferRelativeResize="0"/>
          <p:nvPr/>
        </p:nvPicPr>
        <p:blipFill>
          <a:blip r:embed="rId5">
            <a:alphaModFix/>
          </a:blip>
          <a:stretch>
            <a:fillRect/>
          </a:stretch>
        </p:blipFill>
        <p:spPr>
          <a:xfrm>
            <a:off x="244425" y="3976673"/>
            <a:ext cx="3984676" cy="2729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4"/>
          <p:cNvSpPr txBox="1"/>
          <p:nvPr/>
        </p:nvSpPr>
        <p:spPr>
          <a:xfrm>
            <a:off x="364431" y="476784"/>
            <a:ext cx="48168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64B4"/>
                </a:solidFill>
                <a:latin typeface="Trebuchet MS"/>
                <a:ea typeface="Trebuchet MS"/>
                <a:cs typeface="Trebuchet MS"/>
                <a:sym typeface="Trebuchet MS"/>
              </a:rPr>
              <a:t>MODEL 1 </a:t>
            </a:r>
            <a:endParaRPr/>
          </a:p>
        </p:txBody>
      </p:sp>
      <p:sp>
        <p:nvSpPr>
          <p:cNvPr id="172" name="Google Shape;172;p4"/>
          <p:cNvSpPr/>
          <p:nvPr/>
        </p:nvSpPr>
        <p:spPr>
          <a:xfrm>
            <a:off x="3796825" y="2738515"/>
            <a:ext cx="2694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pic>
        <p:nvPicPr>
          <p:cNvPr id="173" name="Google Shape;173;p4"/>
          <p:cNvPicPr preferRelativeResize="0"/>
          <p:nvPr/>
        </p:nvPicPr>
        <p:blipFill>
          <a:blip r:embed="rId3">
            <a:alphaModFix/>
          </a:blip>
          <a:stretch>
            <a:fillRect/>
          </a:stretch>
        </p:blipFill>
        <p:spPr>
          <a:xfrm>
            <a:off x="3134525" y="3059850"/>
            <a:ext cx="3505025" cy="3445025"/>
          </a:xfrm>
          <a:prstGeom prst="rect">
            <a:avLst/>
          </a:prstGeom>
          <a:noFill/>
          <a:ln>
            <a:noFill/>
          </a:ln>
        </p:spPr>
      </p:pic>
      <p:pic>
        <p:nvPicPr>
          <p:cNvPr id="174" name="Google Shape;174;p4"/>
          <p:cNvPicPr preferRelativeResize="0"/>
          <p:nvPr/>
        </p:nvPicPr>
        <p:blipFill>
          <a:blip r:embed="rId4">
            <a:alphaModFix/>
          </a:blip>
          <a:stretch>
            <a:fillRect/>
          </a:stretch>
        </p:blipFill>
        <p:spPr>
          <a:xfrm>
            <a:off x="8115975" y="2738525"/>
            <a:ext cx="3772600" cy="3901200"/>
          </a:xfrm>
          <a:prstGeom prst="rect">
            <a:avLst/>
          </a:prstGeom>
          <a:noFill/>
          <a:ln>
            <a:noFill/>
          </a:ln>
        </p:spPr>
      </p:pic>
      <p:sp>
        <p:nvSpPr>
          <p:cNvPr id="175" name="Google Shape;175;p4"/>
          <p:cNvSpPr/>
          <p:nvPr/>
        </p:nvSpPr>
        <p:spPr>
          <a:xfrm>
            <a:off x="8115963" y="2183940"/>
            <a:ext cx="269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sp>
        <p:nvSpPr>
          <p:cNvPr id="176" name="Google Shape;176;p4"/>
          <p:cNvSpPr txBox="1"/>
          <p:nvPr/>
        </p:nvSpPr>
        <p:spPr>
          <a:xfrm>
            <a:off x="487625" y="1184550"/>
            <a:ext cx="2646900" cy="187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housing_yes</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loan_yes</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campaign</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sp>
        <p:nvSpPr>
          <p:cNvPr id="177" name="Google Shape;177;p4"/>
          <p:cNvSpPr txBox="1"/>
          <p:nvPr/>
        </p:nvSpPr>
        <p:spPr>
          <a:xfrm>
            <a:off x="3796825" y="999975"/>
            <a:ext cx="28353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rebuchet MS"/>
                <a:ea typeface="Trebuchet MS"/>
                <a:cs typeface="Trebuchet MS"/>
                <a:sym typeface="Trebuchet MS"/>
              </a:rPr>
              <a:t>Accuracy = 89.99%</a:t>
            </a:r>
            <a:endParaRPr b="1" sz="1800">
              <a:solidFill>
                <a:srgbClr val="FF0000"/>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pic>
        <p:nvPicPr>
          <p:cNvPr id="178" name="Google Shape;178;p4"/>
          <p:cNvPicPr preferRelativeResize="0"/>
          <p:nvPr/>
        </p:nvPicPr>
        <p:blipFill>
          <a:blip r:embed="rId5">
            <a:alphaModFix/>
          </a:blip>
          <a:stretch>
            <a:fillRect/>
          </a:stretch>
        </p:blipFill>
        <p:spPr>
          <a:xfrm>
            <a:off x="7619475" y="1184550"/>
            <a:ext cx="4133850" cy="97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5"/>
          <p:cNvSpPr txBox="1"/>
          <p:nvPr/>
        </p:nvSpPr>
        <p:spPr>
          <a:xfrm>
            <a:off x="487623" y="476763"/>
            <a:ext cx="9366300" cy="87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64B4"/>
                </a:solidFill>
                <a:latin typeface="Trebuchet MS"/>
                <a:ea typeface="Trebuchet MS"/>
                <a:cs typeface="Trebuchet MS"/>
                <a:sym typeface="Trebuchet MS"/>
              </a:rPr>
              <a:t>MODEL </a:t>
            </a:r>
            <a:r>
              <a:rPr lang="en-US" sz="1800">
                <a:solidFill>
                  <a:srgbClr val="0064B4"/>
                </a:solidFill>
                <a:latin typeface="Trebuchet MS"/>
                <a:ea typeface="Trebuchet MS"/>
                <a:cs typeface="Trebuchet MS"/>
                <a:sym typeface="Trebuchet MS"/>
              </a:rPr>
              <a:t> </a:t>
            </a:r>
            <a:r>
              <a:rPr lang="en-US" sz="2800">
                <a:solidFill>
                  <a:srgbClr val="0064B4"/>
                </a:solidFill>
                <a:latin typeface="Trebuchet MS"/>
                <a:ea typeface="Trebuchet MS"/>
                <a:cs typeface="Trebuchet MS"/>
                <a:sym typeface="Trebuchet MS"/>
              </a:rPr>
              <a:t>2: Generate Synthetic Samples to Handle Imbalance Data</a:t>
            </a:r>
            <a:endParaRPr sz="2800">
              <a:solidFill>
                <a:srgbClr val="0064B4"/>
              </a:solidFill>
              <a:latin typeface="Trebuchet MS"/>
              <a:ea typeface="Trebuchet MS"/>
              <a:cs typeface="Trebuchet MS"/>
              <a:sym typeface="Trebuchet MS"/>
            </a:endParaRPr>
          </a:p>
        </p:txBody>
      </p:sp>
      <p:sp>
        <p:nvSpPr>
          <p:cNvPr id="184" name="Google Shape;184;p5"/>
          <p:cNvSpPr txBox="1"/>
          <p:nvPr/>
        </p:nvSpPr>
        <p:spPr>
          <a:xfrm>
            <a:off x="487625" y="1554150"/>
            <a:ext cx="4194000" cy="187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job_student</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marital_married</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job_admin</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job_retired</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sp>
        <p:nvSpPr>
          <p:cNvPr id="185" name="Google Shape;185;p5"/>
          <p:cNvSpPr txBox="1"/>
          <p:nvPr/>
        </p:nvSpPr>
        <p:spPr>
          <a:xfrm>
            <a:off x="4124600" y="1451700"/>
            <a:ext cx="28353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rebuchet MS"/>
                <a:ea typeface="Trebuchet MS"/>
                <a:cs typeface="Trebuchet MS"/>
                <a:sym typeface="Trebuchet MS"/>
              </a:rPr>
              <a:t>Accuracy = 82.27%</a:t>
            </a:r>
            <a:endParaRPr b="1" sz="1800">
              <a:solidFill>
                <a:srgbClr val="FF0000"/>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pic>
        <p:nvPicPr>
          <p:cNvPr id="186" name="Google Shape;186;p5"/>
          <p:cNvPicPr preferRelativeResize="0"/>
          <p:nvPr/>
        </p:nvPicPr>
        <p:blipFill>
          <a:blip r:embed="rId3">
            <a:alphaModFix/>
          </a:blip>
          <a:stretch>
            <a:fillRect/>
          </a:stretch>
        </p:blipFill>
        <p:spPr>
          <a:xfrm>
            <a:off x="8309075" y="2862025"/>
            <a:ext cx="3723225" cy="3995975"/>
          </a:xfrm>
          <a:prstGeom prst="rect">
            <a:avLst/>
          </a:prstGeom>
          <a:noFill/>
          <a:ln>
            <a:noFill/>
          </a:ln>
        </p:spPr>
      </p:pic>
      <p:pic>
        <p:nvPicPr>
          <p:cNvPr id="187" name="Google Shape;187;p5"/>
          <p:cNvPicPr preferRelativeResize="0"/>
          <p:nvPr/>
        </p:nvPicPr>
        <p:blipFill>
          <a:blip r:embed="rId4">
            <a:alphaModFix/>
          </a:blip>
          <a:stretch>
            <a:fillRect/>
          </a:stretch>
        </p:blipFill>
        <p:spPr>
          <a:xfrm>
            <a:off x="3088578" y="2807963"/>
            <a:ext cx="4467550" cy="4104100"/>
          </a:xfrm>
          <a:prstGeom prst="rect">
            <a:avLst/>
          </a:prstGeom>
          <a:noFill/>
          <a:ln>
            <a:noFill/>
          </a:ln>
        </p:spPr>
      </p:pic>
      <p:pic>
        <p:nvPicPr>
          <p:cNvPr id="188" name="Google Shape;188;p5"/>
          <p:cNvPicPr preferRelativeResize="0"/>
          <p:nvPr/>
        </p:nvPicPr>
        <p:blipFill>
          <a:blip r:embed="rId5">
            <a:alphaModFix/>
          </a:blip>
          <a:stretch>
            <a:fillRect/>
          </a:stretch>
        </p:blipFill>
        <p:spPr>
          <a:xfrm>
            <a:off x="8057475" y="1290200"/>
            <a:ext cx="3723224" cy="846187"/>
          </a:xfrm>
          <a:prstGeom prst="rect">
            <a:avLst/>
          </a:prstGeom>
          <a:noFill/>
          <a:ln>
            <a:noFill/>
          </a:ln>
        </p:spPr>
      </p:pic>
      <p:sp>
        <p:nvSpPr>
          <p:cNvPr id="189" name="Google Shape;189;p5"/>
          <p:cNvSpPr/>
          <p:nvPr/>
        </p:nvSpPr>
        <p:spPr>
          <a:xfrm>
            <a:off x="4124588" y="2807965"/>
            <a:ext cx="269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sp>
        <p:nvSpPr>
          <p:cNvPr id="190" name="Google Shape;190;p5"/>
          <p:cNvSpPr/>
          <p:nvPr/>
        </p:nvSpPr>
        <p:spPr>
          <a:xfrm>
            <a:off x="8309075" y="2421299"/>
            <a:ext cx="26940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6"/>
          <p:cNvSpPr txBox="1"/>
          <p:nvPr/>
        </p:nvSpPr>
        <p:spPr>
          <a:xfrm>
            <a:off x="265750" y="340950"/>
            <a:ext cx="7296000" cy="58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64B4"/>
                </a:solidFill>
                <a:latin typeface="Trebuchet MS"/>
                <a:ea typeface="Trebuchet MS"/>
                <a:cs typeface="Trebuchet MS"/>
                <a:sym typeface="Trebuchet MS"/>
              </a:rPr>
              <a:t>MODEL 3: New Customers</a:t>
            </a:r>
            <a:endParaRPr/>
          </a:p>
        </p:txBody>
      </p:sp>
      <p:pic>
        <p:nvPicPr>
          <p:cNvPr id="196" name="Google Shape;196;p6"/>
          <p:cNvPicPr preferRelativeResize="0"/>
          <p:nvPr/>
        </p:nvPicPr>
        <p:blipFill>
          <a:blip r:embed="rId3">
            <a:alphaModFix/>
          </a:blip>
          <a:stretch>
            <a:fillRect/>
          </a:stretch>
        </p:blipFill>
        <p:spPr>
          <a:xfrm>
            <a:off x="7092450" y="3458475"/>
            <a:ext cx="5099550" cy="3399525"/>
          </a:xfrm>
          <a:prstGeom prst="rect">
            <a:avLst/>
          </a:prstGeom>
          <a:noFill/>
          <a:ln>
            <a:noFill/>
          </a:ln>
        </p:spPr>
      </p:pic>
      <p:pic>
        <p:nvPicPr>
          <p:cNvPr id="197" name="Google Shape;197;p6"/>
          <p:cNvPicPr preferRelativeResize="0"/>
          <p:nvPr/>
        </p:nvPicPr>
        <p:blipFill>
          <a:blip r:embed="rId4">
            <a:alphaModFix/>
          </a:blip>
          <a:stretch>
            <a:fillRect/>
          </a:stretch>
        </p:blipFill>
        <p:spPr>
          <a:xfrm>
            <a:off x="2104412" y="3458475"/>
            <a:ext cx="4805277" cy="3399525"/>
          </a:xfrm>
          <a:prstGeom prst="rect">
            <a:avLst/>
          </a:prstGeom>
          <a:noFill/>
          <a:ln>
            <a:noFill/>
          </a:ln>
        </p:spPr>
      </p:pic>
      <p:sp>
        <p:nvSpPr>
          <p:cNvPr id="198" name="Google Shape;198;p6"/>
          <p:cNvSpPr txBox="1"/>
          <p:nvPr/>
        </p:nvSpPr>
        <p:spPr>
          <a:xfrm>
            <a:off x="487625" y="1328275"/>
            <a:ext cx="4194000" cy="187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Age</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jobs - retired, student, blue_collar</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marital_married</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pic>
        <p:nvPicPr>
          <p:cNvPr id="199" name="Google Shape;199;p6"/>
          <p:cNvPicPr preferRelativeResize="0"/>
          <p:nvPr/>
        </p:nvPicPr>
        <p:blipFill>
          <a:blip r:embed="rId5">
            <a:alphaModFix/>
          </a:blip>
          <a:stretch>
            <a:fillRect/>
          </a:stretch>
        </p:blipFill>
        <p:spPr>
          <a:xfrm>
            <a:off x="7561750" y="1134499"/>
            <a:ext cx="4336000" cy="1044575"/>
          </a:xfrm>
          <a:prstGeom prst="rect">
            <a:avLst/>
          </a:prstGeom>
          <a:noFill/>
          <a:ln>
            <a:noFill/>
          </a:ln>
        </p:spPr>
      </p:pic>
      <p:sp>
        <p:nvSpPr>
          <p:cNvPr id="200" name="Google Shape;200;p6"/>
          <p:cNvSpPr txBox="1"/>
          <p:nvPr/>
        </p:nvSpPr>
        <p:spPr>
          <a:xfrm>
            <a:off x="4074400" y="1495675"/>
            <a:ext cx="28353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rebuchet MS"/>
                <a:ea typeface="Trebuchet MS"/>
                <a:cs typeface="Trebuchet MS"/>
                <a:sym typeface="Trebuchet MS"/>
              </a:rPr>
              <a:t>Accuracy = 86.63%</a:t>
            </a:r>
            <a:endParaRPr b="1" sz="1800">
              <a:solidFill>
                <a:srgbClr val="FF0000"/>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sp>
        <p:nvSpPr>
          <p:cNvPr id="201" name="Google Shape;201;p6"/>
          <p:cNvSpPr/>
          <p:nvPr/>
        </p:nvSpPr>
        <p:spPr>
          <a:xfrm>
            <a:off x="3462963" y="2978015"/>
            <a:ext cx="269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sp>
        <p:nvSpPr>
          <p:cNvPr id="202" name="Google Shape;202;p6"/>
          <p:cNvSpPr/>
          <p:nvPr/>
        </p:nvSpPr>
        <p:spPr>
          <a:xfrm>
            <a:off x="7859375" y="2873024"/>
            <a:ext cx="26940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6" name="Shape 206"/>
        <p:cNvGrpSpPr/>
        <p:nvPr/>
      </p:nvGrpSpPr>
      <p:grpSpPr>
        <a:xfrm>
          <a:off x="0" y="0"/>
          <a:ext cx="0" cy="0"/>
          <a:chOff x="0" y="0"/>
          <a:chExt cx="0" cy="0"/>
        </a:xfrm>
      </p:grpSpPr>
      <p:sp>
        <p:nvSpPr>
          <p:cNvPr id="207" name="Google Shape;207;p7"/>
          <p:cNvSpPr txBox="1"/>
          <p:nvPr/>
        </p:nvSpPr>
        <p:spPr>
          <a:xfrm>
            <a:off x="248649" y="440200"/>
            <a:ext cx="5682000" cy="479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64B4"/>
                </a:solidFill>
                <a:latin typeface="Trebuchet MS"/>
                <a:ea typeface="Trebuchet MS"/>
                <a:cs typeface="Trebuchet MS"/>
                <a:sym typeface="Trebuchet MS"/>
              </a:rPr>
              <a:t>MODEL 4: Old Customer</a:t>
            </a:r>
            <a:endParaRPr/>
          </a:p>
        </p:txBody>
      </p:sp>
      <p:pic>
        <p:nvPicPr>
          <p:cNvPr id="208" name="Google Shape;208;p7"/>
          <p:cNvPicPr preferRelativeResize="0"/>
          <p:nvPr/>
        </p:nvPicPr>
        <p:blipFill rotWithShape="1">
          <a:blip r:embed="rId3">
            <a:alphaModFix/>
          </a:blip>
          <a:srcRect b="0" l="0" r="0" t="0"/>
          <a:stretch/>
        </p:blipFill>
        <p:spPr>
          <a:xfrm>
            <a:off x="8280475" y="3680237"/>
            <a:ext cx="3911524" cy="3177775"/>
          </a:xfrm>
          <a:prstGeom prst="rect">
            <a:avLst/>
          </a:prstGeom>
          <a:noFill/>
          <a:ln>
            <a:noFill/>
          </a:ln>
        </p:spPr>
      </p:pic>
      <p:pic>
        <p:nvPicPr>
          <p:cNvPr id="209" name="Google Shape;209;p7"/>
          <p:cNvPicPr preferRelativeResize="0"/>
          <p:nvPr/>
        </p:nvPicPr>
        <p:blipFill>
          <a:blip r:embed="rId4">
            <a:alphaModFix/>
          </a:blip>
          <a:stretch>
            <a:fillRect/>
          </a:stretch>
        </p:blipFill>
        <p:spPr>
          <a:xfrm>
            <a:off x="4072550" y="3470526"/>
            <a:ext cx="4046901" cy="3387475"/>
          </a:xfrm>
          <a:prstGeom prst="rect">
            <a:avLst/>
          </a:prstGeom>
          <a:noFill/>
          <a:ln>
            <a:noFill/>
          </a:ln>
        </p:spPr>
      </p:pic>
      <p:sp>
        <p:nvSpPr>
          <p:cNvPr id="210" name="Google Shape;210;p7"/>
          <p:cNvSpPr txBox="1"/>
          <p:nvPr/>
        </p:nvSpPr>
        <p:spPr>
          <a:xfrm>
            <a:off x="334175" y="1312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indent="-285750" lvl="0" marL="285750" rtl="0" algn="l">
              <a:spcBef>
                <a:spcPts val="0"/>
              </a:spcBef>
              <a:spcAft>
                <a:spcPts val="0"/>
              </a:spcAft>
              <a:buClr>
                <a:schemeClr val="dk1"/>
              </a:buClr>
              <a:buSzPts val="1800"/>
              <a:buChar char="•"/>
            </a:pPr>
            <a:r>
              <a:rPr lang="en-US" sz="1800">
                <a:solidFill>
                  <a:schemeClr val="dk1"/>
                </a:solidFill>
                <a:latin typeface="Trebuchet MS"/>
                <a:ea typeface="Trebuchet MS"/>
                <a:cs typeface="Trebuchet MS"/>
                <a:sym typeface="Trebuchet MS"/>
              </a:rPr>
              <a:t>housing_yes</a:t>
            </a:r>
            <a:endParaRPr sz="1800">
              <a:solidFill>
                <a:schemeClr val="dk1"/>
              </a:solidFill>
              <a:latin typeface="Trebuchet MS"/>
              <a:ea typeface="Trebuchet MS"/>
              <a:cs typeface="Trebuchet MS"/>
              <a:sym typeface="Trebuchet MS"/>
            </a:endParaRPr>
          </a:p>
          <a:p>
            <a:pPr indent="-285750" lvl="0" marL="28575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loan_yes</a:t>
            </a:r>
            <a:endParaRPr sz="1800">
              <a:solidFill>
                <a:schemeClr val="dk1"/>
              </a:solidFill>
              <a:latin typeface="Trebuchet MS"/>
              <a:ea typeface="Trebuchet MS"/>
              <a:cs typeface="Trebuchet MS"/>
              <a:sym typeface="Trebuchet MS"/>
            </a:endParaRPr>
          </a:p>
          <a:p>
            <a:pPr indent="-285750" lvl="0" marL="28575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campaign</a:t>
            </a:r>
            <a:endParaRPr sz="1800">
              <a:solidFill>
                <a:schemeClr val="dk1"/>
              </a:solidFill>
              <a:latin typeface="Trebuchet MS"/>
              <a:ea typeface="Trebuchet MS"/>
              <a:cs typeface="Trebuchet MS"/>
              <a:sym typeface="Trebuchet MS"/>
            </a:endParaRPr>
          </a:p>
          <a:p>
            <a:pPr indent="-285750" lvl="0" marL="285750" rtl="0" algn="l">
              <a:spcBef>
                <a:spcPts val="0"/>
              </a:spcBef>
              <a:spcAft>
                <a:spcPts val="0"/>
              </a:spcAft>
              <a:buClr>
                <a:schemeClr val="dk1"/>
              </a:buClr>
              <a:buSzPts val="1800"/>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indent="-285750" lvl="0" marL="28575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a:p>
        </p:txBody>
      </p:sp>
      <p:sp>
        <p:nvSpPr>
          <p:cNvPr id="211" name="Google Shape;211;p7"/>
          <p:cNvSpPr txBox="1"/>
          <p:nvPr/>
        </p:nvSpPr>
        <p:spPr>
          <a:xfrm>
            <a:off x="3667825" y="1312500"/>
            <a:ext cx="2835300" cy="5232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0000"/>
              </a:buClr>
              <a:buSzPts val="1800"/>
              <a:buFont typeface="Trebuchet MS"/>
              <a:buChar char="•"/>
            </a:pPr>
            <a:r>
              <a:rPr b="1" lang="en-US" sz="1800">
                <a:solidFill>
                  <a:srgbClr val="FF0000"/>
                </a:solidFill>
                <a:latin typeface="Trebuchet MS"/>
                <a:ea typeface="Trebuchet MS"/>
                <a:cs typeface="Trebuchet MS"/>
                <a:sym typeface="Trebuchet MS"/>
              </a:rPr>
              <a:t>Accuracy = 83.69%</a:t>
            </a:r>
            <a:endParaRPr b="1" sz="1800">
              <a:solidFill>
                <a:srgbClr val="FF0000"/>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sp>
        <p:nvSpPr>
          <p:cNvPr id="212" name="Google Shape;212;p7"/>
          <p:cNvSpPr/>
          <p:nvPr/>
        </p:nvSpPr>
        <p:spPr>
          <a:xfrm>
            <a:off x="4838663" y="3101215"/>
            <a:ext cx="269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sp>
        <p:nvSpPr>
          <p:cNvPr id="213" name="Google Shape;213;p7"/>
          <p:cNvSpPr/>
          <p:nvPr/>
        </p:nvSpPr>
        <p:spPr>
          <a:xfrm>
            <a:off x="8434300" y="2996224"/>
            <a:ext cx="26940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pic>
        <p:nvPicPr>
          <p:cNvPr id="214" name="Google Shape;214;p7"/>
          <p:cNvPicPr preferRelativeResize="0"/>
          <p:nvPr/>
        </p:nvPicPr>
        <p:blipFill>
          <a:blip r:embed="rId5">
            <a:alphaModFix/>
          </a:blip>
          <a:stretch>
            <a:fillRect/>
          </a:stretch>
        </p:blipFill>
        <p:spPr>
          <a:xfrm>
            <a:off x="7532675" y="1107375"/>
            <a:ext cx="4133850" cy="93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8"/>
          <p:cNvSpPr txBox="1"/>
          <p:nvPr/>
        </p:nvSpPr>
        <p:spPr>
          <a:xfrm>
            <a:off x="859104" y="476775"/>
            <a:ext cx="376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64B4"/>
                </a:solidFill>
                <a:latin typeface="Trebuchet MS"/>
                <a:ea typeface="Trebuchet MS"/>
                <a:cs typeface="Trebuchet MS"/>
                <a:sym typeface="Trebuchet MS"/>
              </a:rPr>
              <a:t>Key Takeaways</a:t>
            </a:r>
            <a:endParaRPr sz="2800">
              <a:solidFill>
                <a:srgbClr val="0064B4"/>
              </a:solidFill>
              <a:latin typeface="Trebuchet MS"/>
              <a:ea typeface="Trebuchet MS"/>
              <a:cs typeface="Trebuchet MS"/>
              <a:sym typeface="Trebuchet MS"/>
            </a:endParaRPr>
          </a:p>
        </p:txBody>
      </p:sp>
      <p:sp>
        <p:nvSpPr>
          <p:cNvPr id="220" name="Google Shape;220;p8"/>
          <p:cNvSpPr txBox="1"/>
          <p:nvPr/>
        </p:nvSpPr>
        <p:spPr>
          <a:xfrm>
            <a:off x="681775" y="1364250"/>
            <a:ext cx="9188100" cy="430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Accuracy is not the only measure of how good the model is</a:t>
            </a:r>
            <a:endParaRPr sz="1800">
              <a:latin typeface="Trebuchet MS"/>
              <a:ea typeface="Trebuchet MS"/>
              <a:cs typeface="Trebuchet MS"/>
              <a:sym typeface="Trebuchet MS"/>
            </a:endParaRPr>
          </a:p>
          <a:p>
            <a:pPr indent="0" lvl="0" marL="45720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Should assess the quality of the model and improvise</a:t>
            </a:r>
            <a:endParaRPr sz="1800">
              <a:latin typeface="Trebuchet MS"/>
              <a:ea typeface="Trebuchet MS"/>
              <a:cs typeface="Trebuchet MS"/>
              <a:sym typeface="Trebuchet MS"/>
            </a:endParaRPr>
          </a:p>
          <a:p>
            <a:pPr indent="0" lvl="0" marL="45720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Ensure that the data is not imbalanced</a:t>
            </a:r>
            <a:endParaRPr sz="1800">
              <a:latin typeface="Trebuchet MS"/>
              <a:ea typeface="Trebuchet MS"/>
              <a:cs typeface="Trebuchet MS"/>
              <a:sym typeface="Trebuchet MS"/>
            </a:endParaRPr>
          </a:p>
          <a:p>
            <a:pPr indent="0" lvl="0" marL="45720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Create segments of similar customers using affinity clustering or k-means </a:t>
            </a:r>
            <a:endParaRPr sz="1800">
              <a:latin typeface="Trebuchet MS"/>
              <a:ea typeface="Trebuchet MS"/>
              <a:cs typeface="Trebuchet MS"/>
              <a:sym typeface="Trebuchet MS"/>
            </a:endParaRPr>
          </a:p>
          <a:p>
            <a:pPr indent="0" lvl="0" marL="45720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Create separate model for each segment to capture different customer behaviour - there is no such thing as an average customer and personalisation is the key!</a:t>
            </a: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2019-08-10T21:05:42Z</dcterms:created>
  <dc:creator>Jennifer Siwu-MSBA20B</dc:creator>
</cp:coreProperties>
</file>