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4" r:id="rId7"/>
    <p:sldId id="315" r:id="rId8"/>
    <p:sldId id="316" r:id="rId9"/>
    <p:sldId id="317" r:id="rId10"/>
    <p:sldId id="319" r:id="rId11"/>
    <p:sldId id="320" r:id="rId12"/>
    <p:sldId id="321" r:id="rId13"/>
    <p:sldId id="322" r:id="rId14"/>
    <p:sldId id="323" r:id="rId15"/>
    <p:sldId id="318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92" y="2743200"/>
            <a:ext cx="6253317" cy="1428371"/>
          </a:xfrm>
        </p:spPr>
        <p:txBody>
          <a:bodyPr>
            <a:normAutofit/>
          </a:bodyPr>
          <a:lstStyle/>
          <a:p>
            <a:r>
              <a:rPr lang="en-US" sz="4800" dirty="0"/>
              <a:t>DESIGN ASSIGNMENT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578765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EC22B1011 - SONU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Ec22b1014 – ADVIK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EC22B1021 – NIKITA N A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EC22B1063 – P SAMARESH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EF3AE-617C-5555-A307-D9464D3DD0C9}"/>
              </a:ext>
            </a:extLst>
          </p:cNvPr>
          <p:cNvSpPr txBox="1"/>
          <p:nvPr/>
        </p:nvSpPr>
        <p:spPr>
          <a:xfrm>
            <a:off x="437225" y="3169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• Discuss the pros and cons of these ownership models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5D357-3F8D-0EE8-2650-47197D20A867}"/>
              </a:ext>
            </a:extLst>
          </p:cNvPr>
          <p:cNvSpPr txBox="1"/>
          <p:nvPr/>
        </p:nvSpPr>
        <p:spPr>
          <a:xfrm>
            <a:off x="797140" y="946810"/>
            <a:ext cx="11107815" cy="458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 and Cons of Ownership Models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Privately Owned Firms (e.g., Reliance Retail, Aldi, More)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in Decision-Making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 companies can make strategic decisions without the pressure of short-term shareholder expectations. They have more freedom to experiment with innovative technologies like smart carts.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Long-Term Focus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These firms can focus on long-term goals and investments in technology without needing to meet quarterly earnings targets, allowing for sustained investment in retail innovations.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Adaptation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 ownership can lead to faster decision-making and the ability to adapt swiftly to technological changes.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Access to Capital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Since private companies do not trade on the stock market, raising large amounts of capital for significant tech investments, such as widespread deployment of smart carts, can be more challenging.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Transparency Issues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 firms are not subject to the same level of regulatory and financial transparency as publicly traded companies, which could impact trust with consumers or partners.</a:t>
            </a:r>
          </a:p>
        </p:txBody>
      </p:sp>
    </p:spTree>
    <p:extLst>
      <p:ext uri="{BB962C8B-B14F-4D97-AF65-F5344CB8AC3E}">
        <p14:creationId xmlns:p14="http://schemas.microsoft.com/office/powerpoint/2010/main" val="149126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452C7-A28A-412F-FEC8-6294739E8265}"/>
              </a:ext>
            </a:extLst>
          </p:cNvPr>
          <p:cNvSpPr txBox="1"/>
          <p:nvPr/>
        </p:nvSpPr>
        <p:spPr>
          <a:xfrm>
            <a:off x="943251" y="602536"/>
            <a:ext cx="10136081" cy="4750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Publicly Traded Firms (e.g., Amazon, Walmart, Tesco, D-Mart)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Capital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 companies can raise large amounts of capital by issuing shares. This makes it easier to fund large-scale innovations, such as implementing smart shopping carts across multiple store locations.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Visibility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Being publicly traded increases a company’s visibility, which can attract more partnerships and opportunities to collaborate on technological advancements.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Accountability and Transparency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 companies must adhere to strict reporting standards, ensuring accountability and providing a clear understanding of the company’s financial health, which can boost investor and consumer confidence.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Short-Term Pressure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 companies often face pressure from shareholders to meet quarterly earnings targets. This can limit their ability to focus on long-term technology investments, including R&amp;D for innovations like smart carts.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Vulnerability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Stock prices can be volatile, influenced by market trends that may not always align with the company’s long-term technological goals. This can affect funding for innovation projects.</a:t>
            </a:r>
          </a:p>
        </p:txBody>
      </p:sp>
    </p:spTree>
    <p:extLst>
      <p:ext uri="{BB962C8B-B14F-4D97-AF65-F5344CB8AC3E}">
        <p14:creationId xmlns:p14="http://schemas.microsoft.com/office/powerpoint/2010/main" val="201563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57BD1-0984-31BC-BB2E-AE3623F0EFB6}"/>
              </a:ext>
            </a:extLst>
          </p:cNvPr>
          <p:cNvSpPr txBox="1"/>
          <p:nvPr/>
        </p:nvSpPr>
        <p:spPr>
          <a:xfrm>
            <a:off x="765699" y="5388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080E1-785E-D4A2-AA9B-EFB38DAB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33" y="99319"/>
            <a:ext cx="7002124" cy="6286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D7167-76D9-5DB8-FF62-758F5B82171A}"/>
              </a:ext>
            </a:extLst>
          </p:cNvPr>
          <p:cNvSpPr txBox="1"/>
          <p:nvPr/>
        </p:nvSpPr>
        <p:spPr>
          <a:xfrm>
            <a:off x="765699" y="1131108"/>
            <a:ext cx="3415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EXERCISE 3.1: </a:t>
            </a:r>
          </a:p>
          <a:p>
            <a:endParaRPr lang="en-US" b="1" dirty="0"/>
          </a:p>
          <a:p>
            <a:r>
              <a:rPr lang="en-US" dirty="0"/>
              <a:t>• List the key market players</a:t>
            </a:r>
          </a:p>
          <a:p>
            <a:r>
              <a:rPr lang="en-US" dirty="0"/>
              <a:t> for your product /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35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319DDD-24D6-2F71-BA0A-73ADC47B474C}"/>
              </a:ext>
            </a:extLst>
          </p:cNvPr>
          <p:cNvSpPr txBox="1"/>
          <p:nvPr/>
        </p:nvSpPr>
        <p:spPr>
          <a:xfrm>
            <a:off x="126507" y="89646"/>
            <a:ext cx="9692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EXERCISE 3.2: </a:t>
            </a:r>
          </a:p>
          <a:p>
            <a:r>
              <a:rPr lang="en-US" dirty="0"/>
              <a:t>• Analyze competitive forces for your product-industry (Porter’s five forces)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33E8F-4FBD-5B40-C63A-DA05D2C0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0" t="4018" r="406"/>
          <a:stretch/>
        </p:blipFill>
        <p:spPr>
          <a:xfrm>
            <a:off x="571498" y="735977"/>
            <a:ext cx="10889574" cy="555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8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12138-D317-E0CC-59A0-C718C90A4F7B}"/>
              </a:ext>
            </a:extLst>
          </p:cNvPr>
          <p:cNvSpPr txBox="1"/>
          <p:nvPr/>
        </p:nvSpPr>
        <p:spPr>
          <a:xfrm>
            <a:off x="477545" y="139370"/>
            <a:ext cx="1101016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4:</a:t>
            </a:r>
          </a:p>
          <a:p>
            <a:r>
              <a:rPr lang="en-US" b="1" dirty="0"/>
              <a:t>EXERCISE 4.1:</a:t>
            </a:r>
          </a:p>
          <a:p>
            <a:r>
              <a:rPr lang="en-US" b="1" dirty="0"/>
              <a:t>Explain the factors of Product-Market fit for a video streaming service: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Content Selection: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Diverse Library</a:t>
            </a:r>
            <a:r>
              <a:rPr lang="en-US" sz="1600" dirty="0"/>
              <a:t>: A wide variety of genres, including movies, TV shows, documentaries, and live events, appeals to broad audiences.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Localized Content</a:t>
            </a:r>
            <a:r>
              <a:rPr lang="en-US" sz="1600" dirty="0"/>
              <a:t>: Offering regional and language-specific content caters to niche markets.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Timeliness</a:t>
            </a:r>
            <a:r>
              <a:rPr lang="en-US" sz="1600" dirty="0"/>
              <a:t>: Providing access to the latest releases and highly anticipated shows boosts subscriptions.</a:t>
            </a:r>
          </a:p>
          <a:p>
            <a:pPr lvl="1"/>
            <a:endParaRPr lang="en-US" sz="1600" dirty="0"/>
          </a:p>
          <a:p>
            <a:r>
              <a:rPr lang="en-US" b="1" dirty="0">
                <a:solidFill>
                  <a:srgbClr val="7030A0"/>
                </a:solidFill>
              </a:rPr>
              <a:t>2. User Experience (UX)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Ease of Navigation</a:t>
            </a:r>
            <a:r>
              <a:rPr lang="en-US" sz="1600" dirty="0"/>
              <a:t>: An intuitive, easy-to-use interface helps users find content effortlessly.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Personalized Recommendations</a:t>
            </a:r>
            <a:r>
              <a:rPr lang="en-US" sz="1600" dirty="0"/>
              <a:t>: AI-driven suggestions based on user preferences enhance engagement.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Cross-Device Compatibility</a:t>
            </a:r>
            <a:r>
              <a:rPr lang="en-US" sz="1600" dirty="0"/>
              <a:t>: Seamless streaming on multiple devices (phones, TVs, tablets) improves convenience.</a:t>
            </a:r>
          </a:p>
          <a:p>
            <a:pPr lvl="1"/>
            <a:endParaRPr lang="en-US" sz="1600" dirty="0"/>
          </a:p>
          <a:p>
            <a:r>
              <a:rPr lang="en-US" b="1" dirty="0">
                <a:solidFill>
                  <a:srgbClr val="7030A0"/>
                </a:solidFill>
              </a:rPr>
              <a:t>3. Pricing and Subscription Models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Affordability</a:t>
            </a:r>
            <a:r>
              <a:rPr lang="en-US" sz="1600" dirty="0"/>
              <a:t>: Flexible pricing plans (monthly, yearly, ad-supported, premium tiers) attract diverse customer segments.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Free Trials and Promotions</a:t>
            </a:r>
            <a:r>
              <a:rPr lang="en-US" sz="1600" dirty="0"/>
              <a:t>: These incentives bring in new users, allowing them to test the service before subscribing.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Value Proposition</a:t>
            </a:r>
            <a:r>
              <a:rPr lang="en-US" sz="1600" dirty="0"/>
              <a:t>: Offering exclusive content, superior streaming quality, or extra features justifies the subscription cost.</a:t>
            </a:r>
          </a:p>
        </p:txBody>
      </p:sp>
    </p:spTree>
    <p:extLst>
      <p:ext uri="{BB962C8B-B14F-4D97-AF65-F5344CB8AC3E}">
        <p14:creationId xmlns:p14="http://schemas.microsoft.com/office/powerpoint/2010/main" val="83633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BF4B5-6AC6-7D75-2651-70E7D4FFAC7C}"/>
              </a:ext>
            </a:extLst>
          </p:cNvPr>
          <p:cNvSpPr txBox="1"/>
          <p:nvPr/>
        </p:nvSpPr>
        <p:spPr>
          <a:xfrm>
            <a:off x="915880" y="576008"/>
            <a:ext cx="86808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4. Technology and Performance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Streaming Quality</a:t>
            </a:r>
            <a:r>
              <a:rPr lang="en-US" sz="1600" dirty="0"/>
              <a:t>: High-definition, 4K, and reliable, buffer-free streaming are crucial for user satisfaction.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Offline Access</a:t>
            </a:r>
            <a:r>
              <a:rPr lang="en-US" sz="1600" dirty="0"/>
              <a:t>: The ability to download content for offline viewing enhances usability, especially in areas with unstable internet.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Bandwidth Efficiency</a:t>
            </a:r>
            <a:r>
              <a:rPr lang="en-US" sz="1600" dirty="0"/>
              <a:t>: Adaptive streaming ensures consistent quality for users with varying internet speeds.</a:t>
            </a:r>
          </a:p>
          <a:p>
            <a:pPr lvl="1"/>
            <a:endParaRPr lang="en-US" sz="1600" dirty="0"/>
          </a:p>
          <a:p>
            <a:r>
              <a:rPr lang="en-US" b="1" dirty="0">
                <a:solidFill>
                  <a:srgbClr val="7030A0"/>
                </a:solidFill>
              </a:rPr>
              <a:t>5. Market Demand and Competition</a:t>
            </a:r>
            <a:r>
              <a:rPr lang="en-US" dirty="0">
                <a:solidFill>
                  <a:srgbClr val="7030A0"/>
                </a:solidFill>
              </a:rPr>
              <a:t>: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Target Audience</a:t>
            </a:r>
            <a:r>
              <a:rPr lang="en-US" sz="1600" dirty="0"/>
              <a:t>: Tailoring content and marketing strategies to user preferences (e.g., binge-watchers, families) strengthens market fit.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Competitor Analysis</a:t>
            </a:r>
            <a:r>
              <a:rPr lang="en-US" sz="1600" dirty="0"/>
              <a:t>: Standing out from rivals like Netflix or Disney+ through unique offerings, features, or superior UX is key.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i="1" dirty="0"/>
              <a:t>Niche Focus</a:t>
            </a:r>
            <a:r>
              <a:rPr lang="en-US" sz="1600" dirty="0"/>
              <a:t>: Specializing in niches like anime (Crunchyroll) or sports (DAZN) can create strong product-market fit.</a:t>
            </a:r>
          </a:p>
        </p:txBody>
      </p:sp>
    </p:spTree>
    <p:extLst>
      <p:ext uri="{BB962C8B-B14F-4D97-AF65-F5344CB8AC3E}">
        <p14:creationId xmlns:p14="http://schemas.microsoft.com/office/powerpoint/2010/main" val="209763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5D2C1-EF1F-37F1-62FD-A564093A700E}"/>
              </a:ext>
            </a:extLst>
          </p:cNvPr>
          <p:cNvSpPr txBox="1"/>
          <p:nvPr/>
        </p:nvSpPr>
        <p:spPr>
          <a:xfrm>
            <a:off x="683582" y="295234"/>
            <a:ext cx="104371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EXERCISE 4.2:</a:t>
            </a:r>
          </a:p>
          <a:p>
            <a:endParaRPr lang="en-IN" dirty="0"/>
          </a:p>
          <a:p>
            <a:r>
              <a:rPr lang="en-US" b="1" dirty="0"/>
              <a:t>What are the factors associated with your proposed product /service </a:t>
            </a:r>
            <a:endParaRPr lang="en-IN" b="1" dirty="0"/>
          </a:p>
          <a:p>
            <a:r>
              <a:rPr lang="en-IN" b="1" dirty="0"/>
              <a:t>SWOT Analysis of the Smart Grocery Cart: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Strengths</a:t>
            </a:r>
            <a:r>
              <a:rPr lang="en-IN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Convenience: Hands-free checkout by scanning items automatically.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Innovation: Leading-edge technology positions it as a market leader in retail automation.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Accuracy: Reduces human errors during checkout, improving efficiency.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Weaknesses</a:t>
            </a:r>
            <a:r>
              <a:rPr lang="en-IN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High Initial Cost: Expensive sensors, software, and maintenance.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Technical Issues: Challenges in scanning certain items like damaged barcodes.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Maintenance and Downtime: Technical failures can disrupt operations and increase costs.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Opportunities: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Contactless Shopping: Rising demand for touch-free shopping post-pandemic.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Partnerships: Potential collaborations with tech companies and retailers.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Data Insights: Helps optimize inventory and marketing through customer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Eco-friendly Branding: Reduces </a:t>
            </a:r>
            <a:r>
              <a:rPr lang="en-IN" dirty="0" err="1"/>
              <a:t>labor</a:t>
            </a:r>
            <a:r>
              <a:rPr lang="en-IN" dirty="0"/>
              <a:t>, paper, and energy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863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094AF2-D275-2A30-7559-DE00DD0E3A9F}"/>
              </a:ext>
            </a:extLst>
          </p:cNvPr>
          <p:cNvSpPr txBox="1"/>
          <p:nvPr/>
        </p:nvSpPr>
        <p:spPr>
          <a:xfrm>
            <a:off x="920318" y="545795"/>
            <a:ext cx="103513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Threats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Competition: Other companies could create similar or better technologies.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Technical Malfunctions: Software issues could damage customer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Customer Resistance: Some may prefer traditional methods, slowing adoption.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Data Security: Privacy concerns may create legal or reputational risks.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Good Strategy:</a:t>
            </a:r>
          </a:p>
          <a:p>
            <a:endParaRPr lang="en-IN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Focus on seamless, user-friendly customer experiences.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Promote the innovative edge through marketing.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Ensure data privacy compliance and transparent communication.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Differentiate with continuous improvement and added features.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F0"/>
                </a:solidFill>
              </a:rPr>
              <a:t>Bad Strategy:</a:t>
            </a:r>
          </a:p>
          <a:p>
            <a:endParaRPr lang="en-IN" b="1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Failing to assist customers or skipping product testing.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Setting unclear objectives or overestimating immediate adoption.</a:t>
            </a:r>
          </a:p>
        </p:txBody>
      </p:sp>
    </p:spTree>
    <p:extLst>
      <p:ext uri="{BB962C8B-B14F-4D97-AF65-F5344CB8AC3E}">
        <p14:creationId xmlns:p14="http://schemas.microsoft.com/office/powerpoint/2010/main" val="351919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D96A1-2084-F4FF-A3B2-46C21FA87628}"/>
              </a:ext>
            </a:extLst>
          </p:cNvPr>
          <p:cNvSpPr txBox="1"/>
          <p:nvPr/>
        </p:nvSpPr>
        <p:spPr>
          <a:xfrm>
            <a:off x="625151" y="568798"/>
            <a:ext cx="110940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1: </a:t>
            </a:r>
          </a:p>
          <a:p>
            <a:endParaRPr lang="en-US" dirty="0"/>
          </a:p>
          <a:p>
            <a:r>
              <a:rPr lang="en-US" b="1" dirty="0"/>
              <a:t>1.   List down the concept/idea that you have finalized as a team (as listed in the Google form):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team has finalized the concept of a </a:t>
            </a:r>
            <a:r>
              <a:rPr lang="en-US" b="1" dirty="0">
                <a:solidFill>
                  <a:srgbClr val="92D050"/>
                </a:solidFill>
              </a:rPr>
              <a:t>Smart Shopping Cart </a:t>
            </a:r>
            <a:r>
              <a:rPr lang="en-US" dirty="0"/>
              <a:t>that automates product scanning during shopping to reduce checkout times and improve customer experience.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/>
              <a:t>Problem Statement definition: List the Problem/ Opportunity the team is planning to solve/address (Mention in Bullets points) 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92D050"/>
                </a:solidFill>
              </a:rPr>
              <a:t>Long queues </a:t>
            </a:r>
            <a:r>
              <a:rPr lang="en-US" dirty="0"/>
              <a:t>in grocery stores lead to customer frustration and time inefficiency.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Shoppers with only a few items </a:t>
            </a:r>
            <a:r>
              <a:rPr lang="en-US" b="1" dirty="0">
                <a:solidFill>
                  <a:srgbClr val="92D050"/>
                </a:solidFill>
              </a:rPr>
              <a:t>must wait behind those with full carts, </a:t>
            </a:r>
            <a:r>
              <a:rPr lang="en-US" dirty="0"/>
              <a:t>leading to dissatisfaction.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may abandon purchases or </a:t>
            </a:r>
            <a:r>
              <a:rPr lang="en-US" b="1" dirty="0">
                <a:solidFill>
                  <a:srgbClr val="92D050"/>
                </a:solidFill>
              </a:rPr>
              <a:t>prefer online shopping</a:t>
            </a:r>
            <a:r>
              <a:rPr lang="en-US" dirty="0"/>
              <a:t> to avoid long queues, impacting retailer’s sales.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b="1" dirty="0"/>
              <a:t>Validate with peer groups (two other teams ) about the problem and your proposed concept.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Used:</a:t>
            </a:r>
          </a:p>
          <a:p>
            <a:r>
              <a:rPr lang="en-US" dirty="0"/>
              <a:t>We conducted in-person feedback with peer teams, asking them to review our problem and solution and offer suggestions.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9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6F8E1B-C46F-C251-9072-85D4A9E78532}"/>
              </a:ext>
            </a:extLst>
          </p:cNvPr>
          <p:cNvSpPr txBox="1"/>
          <p:nvPr/>
        </p:nvSpPr>
        <p:spPr>
          <a:xfrm>
            <a:off x="874745" y="494723"/>
            <a:ext cx="105645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  Record their feedback: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Team 1 Feedback: </a:t>
            </a:r>
          </a:p>
          <a:p>
            <a:r>
              <a:rPr lang="en-US" dirty="0"/>
              <a:t>              They appreciated the idea and suggested ensuring that the system supports different product sizes and shapes for efficient scanning. They also recommended a purchase tracking feature to boost customer engagement.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Team 2 Feedback: </a:t>
            </a:r>
          </a:p>
          <a:p>
            <a:r>
              <a:rPr lang="en-US" dirty="0"/>
              <a:t>             They liked the concept and proposed integrating a “self-checkout summary” on the cart's screen, allowing users to review scanned items and make edits before finalizing the purchase. This would help prevent errors and improve trust in the system.</a:t>
            </a:r>
          </a:p>
          <a:p>
            <a:endParaRPr lang="en-US" dirty="0"/>
          </a:p>
          <a:p>
            <a:r>
              <a:rPr lang="en-US" b="1" dirty="0"/>
              <a:t>5.  Insights/Conclusion Based on Feedback:</a:t>
            </a:r>
          </a:p>
          <a:p>
            <a:endParaRPr lang="en-US" dirty="0"/>
          </a:p>
          <a:p>
            <a:r>
              <a:rPr lang="en-US" dirty="0"/>
              <a:t>We'll focus on optimizing the cart for accurate scanning of various products and ensure transparency by adding a self-checkout summary on the cart's display. These features will enhance user trust and improve the overall experience.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74849-6AE9-1313-3212-3FF373BDDA07}"/>
              </a:ext>
            </a:extLst>
          </p:cNvPr>
          <p:cNvSpPr txBox="1"/>
          <p:nvPr/>
        </p:nvSpPr>
        <p:spPr>
          <a:xfrm>
            <a:off x="854596" y="265057"/>
            <a:ext cx="10775152" cy="632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 2:</a:t>
            </a:r>
          </a:p>
          <a:p>
            <a:endParaRPr lang="en-US" b="1" dirty="0"/>
          </a:p>
          <a:p>
            <a:r>
              <a:rPr lang="en-IN" b="1" dirty="0"/>
              <a:t>EXERCISE 2.1 :</a:t>
            </a:r>
          </a:p>
          <a:p>
            <a:r>
              <a:rPr lang="en-IN" b="1" dirty="0"/>
              <a:t>List prominent entrepreneurs &amp; managers relating to your product / industry:</a:t>
            </a:r>
          </a:p>
          <a:p>
            <a:endParaRPr lang="en-IN" sz="1600" b="1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1. Apoorva Mehta (Founder of Instacart):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Revolutionized grocery shopping by enabling customers to order online and receive home deliveries.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Aligns with the smart shopping cart concept by enhancing efficiency and convenience in grocery shopping, aiming to reduce friction in the customer journey.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2. Dilip Kumar (VP of Technology, Amazon Go):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Developed Just Walk Out technology that allows shoppers to skip checkout lines entirely.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Directly relates to the smart shopping cart’s goal of eliminating long queues and automating the checkout process for a seamless shopping experience.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3. Brian Cornell (CEO of Target Corporation):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Focused on integrating technology to improve both online and in-store shopping experiences.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His innovations support the smart shopping cart initiative, which seeks to streamline in-store grocery shopping and enhance customer satisfaction.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50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A3F63A-941C-802B-96E6-5426964D9691}"/>
              </a:ext>
            </a:extLst>
          </p:cNvPr>
          <p:cNvSpPr txBox="1"/>
          <p:nvPr/>
        </p:nvSpPr>
        <p:spPr>
          <a:xfrm>
            <a:off x="703177" y="387132"/>
            <a:ext cx="11140751" cy="573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4. Tony Xu (Co-founder of </a:t>
            </a:r>
            <a:r>
              <a:rPr lang="en-US" sz="1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DoorDash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Created an efficient platform for food delivery, optimizing last-mile logistics.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Similar to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DoorDash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the smart shopping cart aims to improve the in-store shopping journey by speeding up product scanning and checkout processes.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1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Albinder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Dhindsa (Co-founder of </a:t>
            </a:r>
            <a:r>
              <a:rPr lang="en-US" sz="1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Blinkit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formerly </a:t>
            </a:r>
            <a:r>
              <a:rPr lang="en-US" sz="1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Grofers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Aimed to accelerate grocery delivery through technology, providing a faster shopping experience.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Supports the goal of the smart shopping cart by focusing on automating in-store processes to minimize checkout times.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6. Hari Menon (Co-founder of </a:t>
            </a:r>
            <a:r>
              <a:rPr lang="en-US" sz="1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BigBasket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Simplified grocery shopping by offering a wide online product range with home delivery.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The smart shopping cart mirrors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BigBasket's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tech-driven approach, striving to enhance the physical grocery shopping experience and reduce waiting times.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7. Devendra Chawla (CEO of Spencer’s Retail)</a:t>
            </a:r>
            <a:endParaRPr lang="en-IN" sz="16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Motive: Enhanced in-store shopping through a technology-driven retail approach.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Relevance: Aligns with the smart shopping cart’s purpose of minimizing long queues and improving the overall shopping experience.</a:t>
            </a:r>
            <a:endParaRPr lang="en-IN" sz="1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4F8F1-2515-73B8-746B-041028415E5A}"/>
              </a:ext>
            </a:extLst>
          </p:cNvPr>
          <p:cNvSpPr txBox="1"/>
          <p:nvPr/>
        </p:nvSpPr>
        <p:spPr>
          <a:xfrm>
            <a:off x="845967" y="467843"/>
            <a:ext cx="10579593" cy="5196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EXERCISE 2.2 :</a:t>
            </a:r>
          </a:p>
          <a:p>
            <a:endParaRPr lang="en-IN" b="1" dirty="0"/>
          </a:p>
          <a:p>
            <a:r>
              <a:rPr lang="en-US" b="1" dirty="0"/>
              <a:t>Is your product concept a good or a service? Why?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smart shopping cart concept combines elements of both a good and a service. It primarily serves as a </a:t>
            </a:r>
            <a:r>
              <a:rPr lang="en-IN" sz="16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physical product</a:t>
            </a: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(good) designed to enhance the </a:t>
            </a:r>
            <a:r>
              <a:rPr lang="en-IN" sz="16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service</a:t>
            </a: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of grocery shopping. </a:t>
            </a:r>
          </a:p>
          <a:p>
            <a:endParaRPr lang="en-IN" sz="16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cart itself is a tangible item (good) equipped with technologies such as automated scanning and checkout, which provide a service-oriented solution by improving efficiency and convenience in grocery stores.</a:t>
            </a:r>
          </a:p>
          <a:p>
            <a:endParaRPr lang="en-US" dirty="0"/>
          </a:p>
          <a:p>
            <a:r>
              <a:rPr lang="en-US" b="1" dirty="0"/>
              <a:t>Find out which industry and sector does it belong to? Why?</a:t>
            </a:r>
          </a:p>
          <a:p>
            <a:endParaRPr lang="en-US" sz="16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smart shopping cart concept belongs to the </a:t>
            </a:r>
            <a:r>
              <a:rPr lang="en-IN" sz="16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retail industry</a:t>
            </a: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specifically the </a:t>
            </a:r>
            <a:r>
              <a:rPr lang="en-IN" sz="1600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grocery sector</a:t>
            </a: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This sector encompasses businesses involved in the sale of food and household goods, typically through physical stores. </a:t>
            </a:r>
          </a:p>
          <a:p>
            <a:endParaRPr lang="en-IN" sz="16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smart shopping cart’s integration of technology to automate and streamline the shopping process directly addresses challenges within the grocery retail sector, aiming to enhance customer experience and operational efficiency</a:t>
            </a:r>
            <a:endParaRPr lang="en-IN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967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6E3C4F-3EA8-C90B-E912-CCA7B82192EC}"/>
              </a:ext>
            </a:extLst>
          </p:cNvPr>
          <p:cNvSpPr txBox="1"/>
          <p:nvPr/>
        </p:nvSpPr>
        <p:spPr>
          <a:xfrm>
            <a:off x="659167" y="529985"/>
            <a:ext cx="10873666" cy="5287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EXERCISE 2.3 :</a:t>
            </a:r>
          </a:p>
          <a:p>
            <a:r>
              <a:rPr lang="en-US" b="1" dirty="0"/>
              <a:t>• List 10 firms in your product/industry (5 Indian, 5 global) and their ownership :</a:t>
            </a:r>
          </a:p>
          <a:p>
            <a:r>
              <a:rPr lang="en-US" b="1" dirty="0">
                <a:solidFill>
                  <a:srgbClr val="00B0F0"/>
                </a:solidFill>
              </a:rPr>
              <a:t>1. Indian firms: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BigBasket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(Owned by Tata Digital):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Acquired by Tata Group; a subsidiary of Tata Digital.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Primarily an online grocery store,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BigBasket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expanding into physical stores. Smart carts can streamline in-store shopping and integrate with their digital ecosystem.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D-Mart (Avenue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Supermarts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D-Mart is known for its cost-efficient retail operations. Smart carts could increase efficiency and customer convenience in their chain of hypermarkets.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(Aditya Birla Retail):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 (recently acquired by Amazon and Samara Capital).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More operates supermarkets and hypermarkets across India. Given Amazon’s involvement, integrating smart carts seems a natural progression in improving their retail operations.</a:t>
            </a:r>
          </a:p>
        </p:txBody>
      </p:sp>
    </p:spTree>
    <p:extLst>
      <p:ext uri="{BB962C8B-B14F-4D97-AF65-F5344CB8AC3E}">
        <p14:creationId xmlns:p14="http://schemas.microsoft.com/office/powerpoint/2010/main" val="333779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6F1CC4-35A0-7C02-9179-229E7C0C77DC}"/>
              </a:ext>
            </a:extLst>
          </p:cNvPr>
          <p:cNvSpPr txBox="1"/>
          <p:nvPr/>
        </p:nvSpPr>
        <p:spPr>
          <a:xfrm>
            <a:off x="738326" y="618728"/>
            <a:ext cx="10651724" cy="463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Patanjali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Ayurved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Privately held.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FMCG, retail.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Patanjali operates across large-format stores, where smart carts could reduce checkout times.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Reliance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JioMart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Privately owned by Reliance Industries.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JioMart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expanding its presence both online and offline, making smart shopping carts a perfect addition to their in-store operations.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Global Firms: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Go (Amazon)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 (Amazon).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Amazon Go stores use "just walk out" technology, directly relevant to smart shopping carts.</a:t>
            </a:r>
          </a:p>
        </p:txBody>
      </p:sp>
    </p:spTree>
    <p:extLst>
      <p:ext uri="{BB962C8B-B14F-4D97-AF65-F5344CB8AC3E}">
        <p14:creationId xmlns:p14="http://schemas.microsoft.com/office/powerpoint/2010/main" val="316547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F74BA-13C2-2E28-556A-CDBDEEF8F9C8}"/>
              </a:ext>
            </a:extLst>
          </p:cNvPr>
          <p:cNvSpPr txBox="1"/>
          <p:nvPr/>
        </p:nvSpPr>
        <p:spPr>
          <a:xfrm>
            <a:off x="745726" y="297984"/>
            <a:ext cx="10422384" cy="5653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Alibaba (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Freshippo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 (Alibaba).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Freshippo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stores use automation extensively, blending online and offline retail experiences.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Marks &amp; Spencer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M&amp;S has been integrating tech to improve in-store customer experiences, where smart carts could fit.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Tesco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Tesco, one of the largest grocery retailers in the UK, has invested in automation, making smart carts a natural fit for their large stores.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Walmart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Ownership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Publicly traded.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Walmart invests heavily in retail technology to improve store operations, making it a strong player in automation.</a:t>
            </a:r>
          </a:p>
        </p:txBody>
      </p:sp>
    </p:spTree>
    <p:extLst>
      <p:ext uri="{BB962C8B-B14F-4D97-AF65-F5344CB8AC3E}">
        <p14:creationId xmlns:p14="http://schemas.microsoft.com/office/powerpoint/2010/main" val="10661296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{6287718D-3019-4A1F-A74F-5FFEF57C7CDB}tf33845126_win32</Template>
  <TotalTime>94</TotalTime>
  <Words>2220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Courier New</vt:lpstr>
      <vt:lpstr>Franklin Gothic Book</vt:lpstr>
      <vt:lpstr>Symbol</vt:lpstr>
      <vt:lpstr>Wingdings</vt:lpstr>
      <vt:lpstr>1_RetrospectVTI</vt:lpstr>
      <vt:lpstr>DESIGN ASSIGNMENT - 1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Amarnath</dc:creator>
  <cp:lastModifiedBy>Nikita Amarnath</cp:lastModifiedBy>
  <cp:revision>41</cp:revision>
  <dcterms:created xsi:type="dcterms:W3CDTF">2024-09-24T16:40:30Z</dcterms:created>
  <dcterms:modified xsi:type="dcterms:W3CDTF">2024-09-24T18:15:50Z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