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1"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70" r:id="rId14"/>
    <p:sldId id="283" r:id="rId15"/>
    <p:sldId id="284" r:id="rId16"/>
    <p:sldId id="271" r:id="rId17"/>
    <p:sldId id="277" r:id="rId18"/>
    <p:sldId id="278" r:id="rId19"/>
    <p:sldId id="279" r:id="rId20"/>
    <p:sldId id="280" r:id="rId21"/>
    <p:sldId id="281"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350944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0012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6655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72839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8523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1002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7158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4605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9402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2653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6777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3834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8121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2/6/2022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6379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2/6/2022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536124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2/6/2022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700997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9419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2/6/2022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422280"/>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1"/>
          </a:lnRef>
          <a:fillRef idx="1">
            <a:schemeClr val="lt1"/>
          </a:fillRef>
          <a:effectRef idx="0">
            <a:schemeClr val="accent1"/>
          </a:effectRef>
          <a:fontRef idx="minor">
            <a:schemeClr val="dk1"/>
          </a:fontRef>
        </p:style>
        <p:txBody>
          <a:bodyPr/>
          <a:lstStyle/>
          <a:p>
            <a:r>
              <a:rPr lang="en-IN" sz="6000" i="1" dirty="0">
                <a:latin typeface="Times New Roman" panose="02020603050405020304" pitchFamily="18" charset="0"/>
                <a:cs typeface="Times New Roman" panose="02020603050405020304" pitchFamily="18" charset="0"/>
              </a:rPr>
              <a:t>Flight Price Prediction</a:t>
            </a:r>
          </a:p>
        </p:txBody>
      </p:sp>
      <p:sp>
        <p:nvSpPr>
          <p:cNvPr id="3" name="Subtitle 2"/>
          <p:cNvSpPr>
            <a:spLocks noGrp="1"/>
          </p:cNvSpPr>
          <p:nvPr>
            <p:ph type="subTitle" idx="1"/>
          </p:nvPr>
        </p:nvSpPr>
        <p:spPr/>
        <p:txBody>
          <a:bodyPr/>
          <a:lstStyle/>
          <a:p>
            <a:r>
              <a:rPr lang="en-US" sz="3200" b="1" dirty="0">
                <a:latin typeface="Times New Roman" panose="02020603050405020304" pitchFamily="18" charset="0"/>
                <a:cs typeface="Times New Roman" panose="02020603050405020304" pitchFamily="18" charset="0"/>
              </a:rPr>
              <a:t>Sonu</a:t>
            </a:r>
          </a:p>
          <a:p>
            <a:endParaRPr lang="en-IN" dirty="0"/>
          </a:p>
        </p:txBody>
      </p:sp>
      <p:pic>
        <p:nvPicPr>
          <p:cNvPr id="4" name="Picture 3"/>
          <p:cNvPicPr>
            <a:picLocks noChangeAspect="1"/>
          </p:cNvPicPr>
          <p:nvPr/>
        </p:nvPicPr>
        <p:blipFill>
          <a:blip r:embed="rId2"/>
          <a:stretch>
            <a:fillRect/>
          </a:stretch>
        </p:blipFill>
        <p:spPr>
          <a:xfrm>
            <a:off x="832738" y="641511"/>
            <a:ext cx="2944623" cy="2145978"/>
          </a:xfrm>
          <a:prstGeom prst="rect">
            <a:avLst/>
          </a:prstGeom>
        </p:spPr>
      </p:pic>
    </p:spTree>
    <p:extLst>
      <p:ext uri="{BB962C8B-B14F-4D97-AF65-F5344CB8AC3E}">
        <p14:creationId xmlns:p14="http://schemas.microsoft.com/office/powerpoint/2010/main" val="176745614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4608" y="819395"/>
            <a:ext cx="10058400" cy="5376553"/>
          </a:xfrm>
        </p:spPr>
        <p:txBody>
          <a:bodyPr>
            <a:normAutofit lnSpcReduction="10000"/>
          </a:bodyPr>
          <a:lstStyle/>
          <a:p>
            <a:pPr marL="0" indent="0">
              <a:buNone/>
            </a:pPr>
            <a:r>
              <a:rPr lang="en-IN" dirty="0"/>
              <a:t>Departure hour v/s price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dirty="0"/>
              <a:t>The flight price were cheaper between 10 PM to 4 AM and costlier during other time periods in a day</a:t>
            </a:r>
            <a:endParaRPr lang="en-IN" dirty="0"/>
          </a:p>
        </p:txBody>
      </p:sp>
      <p:pic>
        <p:nvPicPr>
          <p:cNvPr id="5" name="Picture 4"/>
          <p:cNvPicPr/>
          <p:nvPr/>
        </p:nvPicPr>
        <p:blipFill>
          <a:blip r:embed="rId2"/>
          <a:stretch>
            <a:fillRect/>
          </a:stretch>
        </p:blipFill>
        <p:spPr>
          <a:xfrm>
            <a:off x="2422619" y="1393739"/>
            <a:ext cx="7502377" cy="3212443"/>
          </a:xfrm>
          <a:prstGeom prst="rect">
            <a:avLst/>
          </a:prstGeom>
        </p:spPr>
      </p:pic>
    </p:spTree>
    <p:extLst>
      <p:ext uri="{BB962C8B-B14F-4D97-AF65-F5344CB8AC3E}">
        <p14:creationId xmlns:p14="http://schemas.microsoft.com/office/powerpoint/2010/main" val="1834172218"/>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819397"/>
            <a:ext cx="10058400" cy="5352803"/>
          </a:xfrm>
        </p:spPr>
        <p:txBody>
          <a:bodyPr>
            <a:normAutofit lnSpcReduction="10000"/>
          </a:bodyPr>
          <a:lstStyle/>
          <a:p>
            <a:pPr marL="0" indent="0">
              <a:buNone/>
            </a:pPr>
            <a:r>
              <a:rPr lang="en-IN" dirty="0"/>
              <a:t>Day of week v/s price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dirty="0"/>
              <a:t>The flight charges were costlier during Wednesday, </a:t>
            </a:r>
            <a:r>
              <a:rPr lang="en-US" dirty="0" err="1"/>
              <a:t>thuresday</a:t>
            </a:r>
            <a:r>
              <a:rPr lang="en-US" dirty="0"/>
              <a:t> and cheaper on Mondays</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p:cNvPicPr/>
          <p:nvPr/>
        </p:nvPicPr>
        <p:blipFill>
          <a:blip r:embed="rId2"/>
          <a:stretch>
            <a:fillRect/>
          </a:stretch>
        </p:blipFill>
        <p:spPr>
          <a:xfrm>
            <a:off x="2151570" y="1273145"/>
            <a:ext cx="7894955" cy="3837239"/>
          </a:xfrm>
          <a:prstGeom prst="rect">
            <a:avLst/>
          </a:prstGeom>
        </p:spPr>
      </p:pic>
    </p:spTree>
    <p:extLst>
      <p:ext uri="{BB962C8B-B14F-4D97-AF65-F5344CB8AC3E}">
        <p14:creationId xmlns:p14="http://schemas.microsoft.com/office/powerpoint/2010/main" val="1913779862"/>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00644"/>
            <a:ext cx="10058400" cy="5471556"/>
          </a:xfrm>
        </p:spPr>
        <p:txBody>
          <a:bodyPr>
            <a:normAutofit/>
          </a:bodyPr>
          <a:lstStyle/>
          <a:p>
            <a:pPr marL="0" indent="0">
              <a:buNone/>
            </a:pPr>
            <a:r>
              <a:rPr lang="en-IN" dirty="0"/>
              <a:t>Duration in Hours v/s price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dirty="0"/>
              <a:t>The duration of the flight is also related to the price, here when the flight duration increases, the price also increases</a:t>
            </a:r>
          </a:p>
          <a:p>
            <a:pPr marL="0" indent="0">
              <a:buNone/>
            </a:pPr>
            <a:endParaRPr lang="en-IN" dirty="0"/>
          </a:p>
        </p:txBody>
      </p:sp>
      <p:pic>
        <p:nvPicPr>
          <p:cNvPr id="5" name="Picture 4"/>
          <p:cNvPicPr/>
          <p:nvPr/>
        </p:nvPicPr>
        <p:blipFill>
          <a:blip r:embed="rId2"/>
          <a:stretch>
            <a:fillRect/>
          </a:stretch>
        </p:blipFill>
        <p:spPr>
          <a:xfrm>
            <a:off x="1137370" y="1826384"/>
            <a:ext cx="9923356" cy="2890893"/>
          </a:xfrm>
          <a:prstGeom prst="rect">
            <a:avLst/>
          </a:prstGeom>
        </p:spPr>
      </p:pic>
    </p:spTree>
    <p:extLst>
      <p:ext uri="{BB962C8B-B14F-4D97-AF65-F5344CB8AC3E}">
        <p14:creationId xmlns:p14="http://schemas.microsoft.com/office/powerpoint/2010/main" val="2689235643"/>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807522"/>
            <a:ext cx="10058400" cy="5364678"/>
          </a:xfrm>
        </p:spPr>
        <p:txBody>
          <a:bodyPr/>
          <a:lstStyle/>
          <a:p>
            <a:pPr marL="0" indent="0" algn="just">
              <a:buNone/>
            </a:pPr>
            <a:r>
              <a:rPr lang="en-IN" dirty="0"/>
              <a:t>Before proceeding with the further steps, I’m encoding the categorical variables so that I can find the correlation coefficients and identify the multicollinearity issue with the dataset.</a:t>
            </a:r>
          </a:p>
          <a:p>
            <a:pPr marL="0" indent="0" algn="just">
              <a:buNone/>
            </a:pPr>
            <a:r>
              <a:rPr lang="en-IN" dirty="0"/>
              <a:t>In order to perform encoding, I’m using </a:t>
            </a:r>
            <a:r>
              <a:rPr lang="en-IN" dirty="0" err="1"/>
              <a:t>onehot</a:t>
            </a:r>
            <a:r>
              <a:rPr lang="en-IN" dirty="0"/>
              <a:t> encoder to convert categorical variables into numeric variables.</a:t>
            </a:r>
          </a:p>
          <a:p>
            <a:pPr marL="0" indent="0" algn="just">
              <a:buNone/>
            </a:pPr>
            <a:endParaRPr lang="en-IN" dirty="0"/>
          </a:p>
        </p:txBody>
      </p:sp>
      <p:pic>
        <p:nvPicPr>
          <p:cNvPr id="5" name="Picture 4"/>
          <p:cNvPicPr/>
          <p:nvPr/>
        </p:nvPicPr>
        <p:blipFill>
          <a:blip r:embed="rId2"/>
          <a:stretch>
            <a:fillRect/>
          </a:stretch>
        </p:blipFill>
        <p:spPr>
          <a:xfrm>
            <a:off x="2464304" y="2724159"/>
            <a:ext cx="7269488" cy="2608417"/>
          </a:xfrm>
          <a:prstGeom prst="rect">
            <a:avLst/>
          </a:prstGeom>
        </p:spPr>
      </p:pic>
    </p:spTree>
    <p:extLst>
      <p:ext uri="{BB962C8B-B14F-4D97-AF65-F5344CB8AC3E}">
        <p14:creationId xmlns:p14="http://schemas.microsoft.com/office/powerpoint/2010/main" val="1542633426"/>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Encoding Source</a:t>
            </a:r>
            <a:endParaRPr lang="en-IN" dirty="0"/>
          </a:p>
        </p:txBody>
      </p:sp>
      <p:pic>
        <p:nvPicPr>
          <p:cNvPr id="4" name="Content Placeholder 3"/>
          <p:cNvPicPr>
            <a:picLocks noGrp="1"/>
          </p:cNvPicPr>
          <p:nvPr>
            <p:ph idx="1"/>
          </p:nvPr>
        </p:nvPicPr>
        <p:blipFill>
          <a:blip r:embed="rId2"/>
          <a:stretch>
            <a:fillRect/>
          </a:stretch>
        </p:blipFill>
        <p:spPr>
          <a:xfrm>
            <a:off x="3131461" y="2093976"/>
            <a:ext cx="5935173" cy="2953031"/>
          </a:xfrm>
          <a:prstGeom prst="rect">
            <a:avLst/>
          </a:prstGeom>
        </p:spPr>
      </p:pic>
    </p:spTree>
    <p:extLst>
      <p:ext uri="{BB962C8B-B14F-4D97-AF65-F5344CB8AC3E}">
        <p14:creationId xmlns:p14="http://schemas.microsoft.com/office/powerpoint/2010/main" val="669483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Encoding Source</a:t>
            </a: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p:nvPr/>
        </p:nvPicPr>
        <p:blipFill>
          <a:blip r:embed="rId2"/>
          <a:stretch>
            <a:fillRect/>
          </a:stretch>
        </p:blipFill>
        <p:spPr>
          <a:xfrm>
            <a:off x="3291078" y="2612663"/>
            <a:ext cx="5615940" cy="2880360"/>
          </a:xfrm>
          <a:prstGeom prst="rect">
            <a:avLst/>
          </a:prstGeom>
        </p:spPr>
      </p:pic>
    </p:spTree>
    <p:extLst>
      <p:ext uri="{BB962C8B-B14F-4D97-AF65-F5344CB8AC3E}">
        <p14:creationId xmlns:p14="http://schemas.microsoft.com/office/powerpoint/2010/main" val="2746228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239282"/>
            <a:ext cx="10058400" cy="5932918"/>
          </a:xfrm>
        </p:spPr>
        <p:txBody>
          <a:bodyPr/>
          <a:lstStyle/>
          <a:p>
            <a:pPr marL="0" indent="0" algn="just">
              <a:buNone/>
            </a:pPr>
            <a:r>
              <a:rPr lang="en-US" dirty="0"/>
              <a:t>Now that we have analyzed the correlation between the dependent and independent variables, we can move forward in analyzing the multi-collinearity. </a:t>
            </a:r>
          </a:p>
          <a:p>
            <a:pPr marL="0" indent="0">
              <a:buNone/>
            </a:pPr>
            <a:endParaRPr lang="en-IN" dirty="0"/>
          </a:p>
        </p:txBody>
      </p:sp>
      <p:pic>
        <p:nvPicPr>
          <p:cNvPr id="5" name="Picture 4"/>
          <p:cNvPicPr/>
          <p:nvPr/>
        </p:nvPicPr>
        <p:blipFill>
          <a:blip r:embed="rId2"/>
          <a:stretch>
            <a:fillRect/>
          </a:stretch>
        </p:blipFill>
        <p:spPr>
          <a:xfrm>
            <a:off x="3233293" y="908524"/>
            <a:ext cx="5731510" cy="3314700"/>
          </a:xfrm>
          <a:prstGeom prst="rect">
            <a:avLst/>
          </a:prstGeom>
        </p:spPr>
      </p:pic>
      <p:pic>
        <p:nvPicPr>
          <p:cNvPr id="6" name="Picture 5"/>
          <p:cNvPicPr/>
          <p:nvPr/>
        </p:nvPicPr>
        <p:blipFill>
          <a:blip r:embed="rId3"/>
          <a:stretch>
            <a:fillRect/>
          </a:stretch>
        </p:blipFill>
        <p:spPr>
          <a:xfrm>
            <a:off x="3233293" y="4223224"/>
            <a:ext cx="5791200" cy="2407920"/>
          </a:xfrm>
          <a:prstGeom prst="rect">
            <a:avLst/>
          </a:prstGeom>
        </p:spPr>
      </p:pic>
    </p:spTree>
    <p:extLst>
      <p:ext uri="{BB962C8B-B14F-4D97-AF65-F5344CB8AC3E}">
        <p14:creationId xmlns:p14="http://schemas.microsoft.com/office/powerpoint/2010/main" val="931433492"/>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Assumptions</a:t>
            </a:r>
          </a:p>
        </p:txBody>
      </p:sp>
      <p:sp>
        <p:nvSpPr>
          <p:cNvPr id="3" name="Content Placeholder 2"/>
          <p:cNvSpPr>
            <a:spLocks noGrp="1"/>
          </p:cNvSpPr>
          <p:nvPr>
            <p:ph idx="1"/>
          </p:nvPr>
        </p:nvSpPr>
        <p:spPr/>
        <p:txBody>
          <a:bodyPr/>
          <a:lstStyle/>
          <a:p>
            <a:r>
              <a:rPr lang="en-US" dirty="0"/>
              <a:t>We assume that all the variables follow normal distribution</a:t>
            </a:r>
          </a:p>
          <a:p>
            <a:r>
              <a:rPr lang="en-US" dirty="0"/>
              <a:t>The multi-collinearity in the dataset will not affect the prediction.</a:t>
            </a:r>
          </a:p>
        </p:txBody>
      </p:sp>
    </p:spTree>
    <p:extLst>
      <p:ext uri="{BB962C8B-B14F-4D97-AF65-F5344CB8AC3E}">
        <p14:creationId xmlns:p14="http://schemas.microsoft.com/office/powerpoint/2010/main" val="4032591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Machine Learning  Models</a:t>
            </a:r>
          </a:p>
        </p:txBody>
      </p:sp>
      <p:sp>
        <p:nvSpPr>
          <p:cNvPr id="3" name="Content Placeholder 2"/>
          <p:cNvSpPr>
            <a:spLocks noGrp="1"/>
          </p:cNvSpPr>
          <p:nvPr>
            <p:ph idx="1"/>
          </p:nvPr>
        </p:nvSpPr>
        <p:spPr/>
        <p:txBody>
          <a:bodyPr/>
          <a:lstStyle/>
          <a:p>
            <a:endParaRPr lang="en-IN" dirty="0"/>
          </a:p>
        </p:txBody>
      </p:sp>
      <p:pic>
        <p:nvPicPr>
          <p:cNvPr id="5" name="Picture 4"/>
          <p:cNvPicPr>
            <a:picLocks noChangeAspect="1"/>
          </p:cNvPicPr>
          <p:nvPr/>
        </p:nvPicPr>
        <p:blipFill>
          <a:blip r:embed="rId2"/>
          <a:stretch>
            <a:fillRect/>
          </a:stretch>
        </p:blipFill>
        <p:spPr>
          <a:xfrm>
            <a:off x="1036672" y="2093976"/>
            <a:ext cx="10124752" cy="3779983"/>
          </a:xfrm>
          <a:prstGeom prst="rect">
            <a:avLst/>
          </a:prstGeom>
        </p:spPr>
      </p:pic>
    </p:spTree>
    <p:extLst>
      <p:ext uri="{BB962C8B-B14F-4D97-AF65-F5344CB8AC3E}">
        <p14:creationId xmlns:p14="http://schemas.microsoft.com/office/powerpoint/2010/main" val="18657340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65018"/>
            <a:ext cx="10058400" cy="5507182"/>
          </a:xfrm>
        </p:spPr>
        <p:txBody>
          <a:bodyPr/>
          <a:lstStyle/>
          <a:p>
            <a:pPr marL="0" indent="0">
              <a:buNone/>
            </a:pPr>
            <a:r>
              <a:rPr lang="en-US" dirty="0"/>
              <a:t>As per the previous slide the chosen best model for the dataset is Random Forest </a:t>
            </a:r>
            <a:r>
              <a:rPr lang="en-US" dirty="0" err="1"/>
              <a:t>Regressor</a:t>
            </a:r>
            <a:r>
              <a:rPr lang="en-US" dirty="0"/>
              <a:t> therefore performing Hyper Parameter Tuning on the same.</a:t>
            </a:r>
          </a:p>
          <a:p>
            <a:pPr marL="0" indent="0">
              <a:buNone/>
            </a:pPr>
            <a:r>
              <a:rPr lang="en-US" dirty="0"/>
              <a:t>Below is the plot for Actual and Predicted sale price for Hyper Tuned Random Forest </a:t>
            </a:r>
            <a:r>
              <a:rPr lang="en-US" dirty="0" err="1"/>
              <a:t>Regressor</a:t>
            </a:r>
            <a:endParaRPr lang="en-US" dirty="0"/>
          </a:p>
          <a:p>
            <a:pPr marL="0" indent="0">
              <a:buNone/>
            </a:pPr>
            <a:endParaRPr lang="en-IN" dirty="0"/>
          </a:p>
        </p:txBody>
      </p:sp>
      <p:pic>
        <p:nvPicPr>
          <p:cNvPr id="2" name="Picture 1"/>
          <p:cNvPicPr>
            <a:picLocks noChangeAspect="1"/>
          </p:cNvPicPr>
          <p:nvPr/>
        </p:nvPicPr>
        <p:blipFill>
          <a:blip r:embed="rId2"/>
          <a:stretch>
            <a:fillRect/>
          </a:stretch>
        </p:blipFill>
        <p:spPr>
          <a:xfrm>
            <a:off x="2676982" y="2303485"/>
            <a:ext cx="6844132" cy="3749365"/>
          </a:xfrm>
          <a:prstGeom prst="rect">
            <a:avLst/>
          </a:prstGeom>
        </p:spPr>
      </p:pic>
    </p:spTree>
    <p:extLst>
      <p:ext uri="{BB962C8B-B14F-4D97-AF65-F5344CB8AC3E}">
        <p14:creationId xmlns:p14="http://schemas.microsoft.com/office/powerpoint/2010/main" val="1907834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of Contents</a:t>
            </a:r>
          </a:p>
        </p:txBody>
      </p:sp>
      <p:sp>
        <p:nvSpPr>
          <p:cNvPr id="3" name="Content Placeholder 2"/>
          <p:cNvSpPr>
            <a:spLocks noGrp="1"/>
          </p:cNvSpPr>
          <p:nvPr>
            <p:ph idx="1"/>
          </p:nvPr>
        </p:nvSpPr>
        <p:spPr/>
        <p:txBody>
          <a:bodyPr/>
          <a:lstStyle/>
          <a:p>
            <a:r>
              <a:rPr lang="en-US" dirty="0"/>
              <a:t>Introduction</a:t>
            </a:r>
          </a:p>
          <a:p>
            <a:r>
              <a:rPr lang="en-US" dirty="0"/>
              <a:t>Analytical Problem Framing</a:t>
            </a:r>
          </a:p>
          <a:p>
            <a:r>
              <a:rPr lang="en-US" dirty="0"/>
              <a:t>Data Analysis</a:t>
            </a:r>
          </a:p>
          <a:p>
            <a:r>
              <a:rPr lang="en-US" dirty="0"/>
              <a:t>Assumptions</a:t>
            </a:r>
          </a:p>
          <a:p>
            <a:r>
              <a:rPr lang="en-US" dirty="0"/>
              <a:t>Machine Learning Models</a:t>
            </a:r>
          </a:p>
          <a:p>
            <a:r>
              <a:rPr lang="en-US" dirty="0"/>
              <a:t>Results and Conclusion</a:t>
            </a:r>
          </a:p>
          <a:p>
            <a:r>
              <a:rPr lang="en-US" dirty="0"/>
              <a:t>Limitations and Scope for Future Work</a:t>
            </a:r>
          </a:p>
        </p:txBody>
      </p:sp>
    </p:spTree>
    <p:extLst>
      <p:ext uri="{BB962C8B-B14F-4D97-AF65-F5344CB8AC3E}">
        <p14:creationId xmlns:p14="http://schemas.microsoft.com/office/powerpoint/2010/main" val="240517409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390" y="283932"/>
            <a:ext cx="10058400" cy="1002336"/>
          </a:xfrm>
        </p:spPr>
        <p:txBody>
          <a:bodyPr/>
          <a:lstStyle/>
          <a:p>
            <a:r>
              <a:rPr lang="en-IN" dirty="0"/>
              <a:t>Results and Conclusion</a:t>
            </a:r>
          </a:p>
        </p:txBody>
      </p:sp>
      <p:sp>
        <p:nvSpPr>
          <p:cNvPr id="3" name="Content Placeholder 2"/>
          <p:cNvSpPr>
            <a:spLocks noGrp="1"/>
          </p:cNvSpPr>
          <p:nvPr>
            <p:ph idx="1"/>
          </p:nvPr>
        </p:nvSpPr>
        <p:spPr>
          <a:xfrm>
            <a:off x="984390" y="1222048"/>
            <a:ext cx="10058400" cy="4050792"/>
          </a:xfrm>
        </p:spPr>
        <p:txBody>
          <a:bodyPr>
            <a:normAutofit/>
          </a:bodyPr>
          <a:lstStyle/>
          <a:p>
            <a:pPr marL="0" indent="0">
              <a:buNone/>
            </a:pPr>
            <a:r>
              <a:rPr lang="en-US" dirty="0"/>
              <a:t>We have successfully built a model using multiple models, we found that the Random Forest </a:t>
            </a:r>
            <a:r>
              <a:rPr lang="en-US" dirty="0" err="1"/>
              <a:t>Regressor</a:t>
            </a:r>
            <a:r>
              <a:rPr lang="en-US" dirty="0"/>
              <a:t> model and hyper parameter tuning on the same Performing well .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pic>
        <p:nvPicPr>
          <p:cNvPr id="5" name="Picture 4"/>
          <p:cNvPicPr/>
          <p:nvPr/>
        </p:nvPicPr>
        <p:blipFill>
          <a:blip r:embed="rId2"/>
          <a:stretch>
            <a:fillRect/>
          </a:stretch>
        </p:blipFill>
        <p:spPr>
          <a:xfrm>
            <a:off x="2489941" y="1848621"/>
            <a:ext cx="7047298" cy="4699000"/>
          </a:xfrm>
          <a:prstGeom prst="rect">
            <a:avLst/>
          </a:prstGeom>
        </p:spPr>
      </p:pic>
    </p:spTree>
    <p:extLst>
      <p:ext uri="{BB962C8B-B14F-4D97-AF65-F5344CB8AC3E}">
        <p14:creationId xmlns:p14="http://schemas.microsoft.com/office/powerpoint/2010/main" val="34075852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Limitations of this work and Scope for Future Work.</a:t>
            </a:r>
            <a:r>
              <a:rPr lang="en-IN" dirty="0"/>
              <a:t> </a:t>
            </a:r>
          </a:p>
        </p:txBody>
      </p:sp>
      <p:sp>
        <p:nvSpPr>
          <p:cNvPr id="3" name="Content Placeholder 2"/>
          <p:cNvSpPr>
            <a:spLocks noGrp="1"/>
          </p:cNvSpPr>
          <p:nvPr>
            <p:ph idx="1"/>
          </p:nvPr>
        </p:nvSpPr>
        <p:spPr/>
        <p:txBody>
          <a:bodyPr/>
          <a:lstStyle/>
          <a:p>
            <a:pPr lvl="0"/>
            <a:r>
              <a:rPr lang="en-IN" dirty="0"/>
              <a:t>Due to unrealistic flight prices in the website, the error might be higher for certain regions and duration of flight. For example, We can see that Delhi to Goa flights are in the range of 7000 to 8000 and for the same date and flight there are prices greater than 10000 </a:t>
            </a:r>
          </a:p>
          <a:p>
            <a:pPr lvl="0"/>
            <a:r>
              <a:rPr lang="en-IN" dirty="0"/>
              <a:t>Due to this there might be good amount of difference than expected in the future prediction in a new dataset. Other than these above limitations, I couldn’t find more scope for improvement</a:t>
            </a:r>
          </a:p>
          <a:p>
            <a:pPr marL="457200" indent="-457200">
              <a:buAutoNum type="arabicPeriod"/>
            </a:pPr>
            <a:endParaRPr lang="en-IN" dirty="0"/>
          </a:p>
        </p:txBody>
      </p:sp>
    </p:spTree>
    <p:extLst>
      <p:ext uri="{BB962C8B-B14F-4D97-AF65-F5344CB8AC3E}">
        <p14:creationId xmlns:p14="http://schemas.microsoft.com/office/powerpoint/2010/main" val="4201492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8CD984-E779-4F06-AAAA-5F655E39F042}"/>
              </a:ext>
            </a:extLst>
          </p:cNvPr>
          <p:cNvSpPr>
            <a:spLocks noGrp="1"/>
          </p:cNvSpPr>
          <p:nvPr>
            <p:ph idx="1"/>
          </p:nvPr>
        </p:nvSpPr>
        <p:spPr/>
        <p:txBody>
          <a:bodyPr>
            <a:normAutofit/>
          </a:bodyPr>
          <a:lstStyle/>
          <a:p>
            <a:pPr algn="ctr"/>
            <a:r>
              <a:rPr lang="en-US" sz="8000" dirty="0">
                <a:solidFill>
                  <a:srgbClr val="00B050"/>
                </a:solidFill>
              </a:rPr>
              <a:t>Thank You</a:t>
            </a:r>
            <a:endParaRPr lang="en-IN" sz="8000" dirty="0">
              <a:solidFill>
                <a:srgbClr val="00B050"/>
              </a:solidFill>
            </a:endParaRPr>
          </a:p>
        </p:txBody>
      </p:sp>
    </p:spTree>
    <p:extLst>
      <p:ext uri="{BB962C8B-B14F-4D97-AF65-F5344CB8AC3E}">
        <p14:creationId xmlns:p14="http://schemas.microsoft.com/office/powerpoint/2010/main" val="21062915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lstStyle/>
          <a:p>
            <a:pPr marL="0" indent="0" algn="just">
              <a:buNone/>
            </a:pPr>
            <a:r>
              <a:rPr lang="en-US" dirty="0"/>
              <a:t>Airline companies use complex algorithms to calculate flight prices given various conditions present at that particular time. These methods take financial, marketing, and various social factors into account to predict flight prices.</a:t>
            </a:r>
          </a:p>
          <a:p>
            <a:pPr marL="0" indent="0" algn="just">
              <a:buNone/>
            </a:pPr>
            <a:r>
              <a:rPr lang="en-US" dirty="0"/>
              <a:t>Nowadays, the number of people using flights has increased significantly. It is difficult for airlines to maintain prices since prices change dynamically due to different conditions. That’s why we will try to use machine learning to solve this problem. This can help airlines by predicting what prices they can maintain. It can also help customers to predict future flight prices and plan their journey accordingly.</a:t>
            </a:r>
          </a:p>
          <a:p>
            <a:pPr marL="0" indent="0" algn="just">
              <a:buNone/>
            </a:pPr>
            <a:r>
              <a:rPr lang="en-US" dirty="0"/>
              <a:t>Data was collected from yatra.com for the period of two weeks for economy, premium and business classes.</a:t>
            </a:r>
            <a:endParaRPr lang="en-IN" dirty="0"/>
          </a:p>
        </p:txBody>
      </p:sp>
    </p:spTree>
    <p:extLst>
      <p:ext uri="{BB962C8B-B14F-4D97-AF65-F5344CB8AC3E}">
        <p14:creationId xmlns:p14="http://schemas.microsoft.com/office/powerpoint/2010/main" val="324642930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Analytical Problem Framing</a:t>
            </a:r>
          </a:p>
        </p:txBody>
      </p:sp>
      <p:sp>
        <p:nvSpPr>
          <p:cNvPr id="3" name="Content Placeholder 2"/>
          <p:cNvSpPr>
            <a:spLocks noGrp="1"/>
          </p:cNvSpPr>
          <p:nvPr>
            <p:ph idx="1"/>
          </p:nvPr>
        </p:nvSpPr>
        <p:spPr/>
        <p:txBody>
          <a:bodyPr/>
          <a:lstStyle/>
          <a:p>
            <a:pPr algn="just"/>
            <a:r>
              <a:rPr lang="en-US" dirty="0"/>
              <a:t>In this analysis, we will be predicting the flight price for various class in domestic flights</a:t>
            </a:r>
          </a:p>
          <a:p>
            <a:pPr algn="just"/>
            <a:r>
              <a:rPr lang="en-US" dirty="0"/>
              <a:t>Using this as a base, I have collected the data from yatra.com websites. The data was collected the period of three weeks. I have included various features like flight class, duration, number of stops between destination and so on</a:t>
            </a:r>
          </a:p>
          <a:p>
            <a:pPr algn="just"/>
            <a:r>
              <a:rPr lang="en-US" dirty="0"/>
              <a:t>Once the data is collected, we will extract features from it, the data will be cleaned and pre-processed with all the necessary tools and the same will be used to build machine learning models in order to predict the price of the same</a:t>
            </a:r>
          </a:p>
        </p:txBody>
      </p:sp>
    </p:spTree>
    <p:extLst>
      <p:ext uri="{BB962C8B-B14F-4D97-AF65-F5344CB8AC3E}">
        <p14:creationId xmlns:p14="http://schemas.microsoft.com/office/powerpoint/2010/main" val="270177732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Analysis</a:t>
            </a:r>
          </a:p>
        </p:txBody>
      </p:sp>
      <p:sp>
        <p:nvSpPr>
          <p:cNvPr id="3" name="Content Placeholder 2"/>
          <p:cNvSpPr>
            <a:spLocks noGrp="1"/>
          </p:cNvSpPr>
          <p:nvPr>
            <p:ph idx="1"/>
          </p:nvPr>
        </p:nvSpPr>
        <p:spPr/>
        <p:txBody>
          <a:bodyPr/>
          <a:lstStyle/>
          <a:p>
            <a:r>
              <a:rPr lang="en-US" dirty="0"/>
              <a:t>The dataset has 3148 rows and 10 columns. Using this dataset we will be training the Machine Learning models on 80% of the data and the models will be tested on 20% data. </a:t>
            </a:r>
          </a:p>
          <a:p>
            <a:r>
              <a:rPr lang="en-US" dirty="0"/>
              <a:t>There are no missing values in the dataset. However, we can expect outliers and un-realistic values for certain variables</a:t>
            </a:r>
          </a:p>
          <a:p>
            <a:r>
              <a:rPr lang="en-US" dirty="0"/>
              <a:t>I’m extracting features like day of week, sessions in a day (i.e., morning, afternoon, night and so on), month, day, departure hour, departure minute and total duration in minutes.</a:t>
            </a:r>
          </a:p>
          <a:p>
            <a:endParaRPr lang="en-IN" dirty="0"/>
          </a:p>
        </p:txBody>
      </p:sp>
    </p:spTree>
    <p:extLst>
      <p:ext uri="{BB962C8B-B14F-4D97-AF65-F5344CB8AC3E}">
        <p14:creationId xmlns:p14="http://schemas.microsoft.com/office/powerpoint/2010/main" val="253782672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14375"/>
            <a:ext cx="10058400" cy="5457825"/>
          </a:xfrm>
        </p:spPr>
        <p:txBody>
          <a:bodyPr/>
          <a:lstStyle/>
          <a:p>
            <a:pPr marL="0" indent="0" algn="just">
              <a:buNone/>
            </a:pPr>
            <a:r>
              <a:rPr lang="en-US" dirty="0"/>
              <a:t>There are no null values in the dataset and there are some categorical data in the dataset. Below are the final features we gathered post feature extraction from the actual collected data</a:t>
            </a:r>
          </a:p>
          <a:p>
            <a:pPr marL="0" indent="0">
              <a:buNone/>
            </a:pPr>
            <a:endParaRPr lang="en-US" dirty="0"/>
          </a:p>
          <a:p>
            <a:pPr marL="0" indent="0">
              <a:buNone/>
            </a:pPr>
            <a:endParaRPr lang="en-IN" dirty="0"/>
          </a:p>
        </p:txBody>
      </p:sp>
      <p:pic>
        <p:nvPicPr>
          <p:cNvPr id="2" name="Picture 1"/>
          <p:cNvPicPr>
            <a:picLocks noChangeAspect="1"/>
          </p:cNvPicPr>
          <p:nvPr/>
        </p:nvPicPr>
        <p:blipFill>
          <a:blip r:embed="rId2"/>
          <a:stretch>
            <a:fillRect/>
          </a:stretch>
        </p:blipFill>
        <p:spPr>
          <a:xfrm>
            <a:off x="2542253" y="1821370"/>
            <a:ext cx="7113590" cy="3731565"/>
          </a:xfrm>
          <a:prstGeom prst="rect">
            <a:avLst/>
          </a:prstGeom>
        </p:spPr>
      </p:pic>
    </p:spTree>
    <p:extLst>
      <p:ext uri="{BB962C8B-B14F-4D97-AF65-F5344CB8AC3E}">
        <p14:creationId xmlns:p14="http://schemas.microsoft.com/office/powerpoint/2010/main" val="449156861"/>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60021"/>
            <a:ext cx="10058400" cy="5412179"/>
          </a:xfrm>
        </p:spPr>
        <p:txBody>
          <a:bodyPr/>
          <a:lstStyle/>
          <a:p>
            <a:pPr marL="0" indent="0">
              <a:buNone/>
            </a:pPr>
            <a:r>
              <a:rPr lang="en-IN" dirty="0"/>
              <a:t>Looking at the glimpse of the dataset and proceeding with visualizing the relationship between the variables</a:t>
            </a:r>
          </a:p>
          <a:p>
            <a:pPr marL="0" indent="0">
              <a:buNone/>
            </a:pPr>
            <a:endParaRPr lang="en-IN" dirty="0"/>
          </a:p>
        </p:txBody>
      </p:sp>
      <p:pic>
        <p:nvPicPr>
          <p:cNvPr id="5" name="Picture 4"/>
          <p:cNvPicPr/>
          <p:nvPr/>
        </p:nvPicPr>
        <p:blipFill>
          <a:blip r:embed="rId2"/>
          <a:stretch>
            <a:fillRect/>
          </a:stretch>
        </p:blipFill>
        <p:spPr>
          <a:xfrm>
            <a:off x="2492690" y="1572148"/>
            <a:ext cx="7212716" cy="3787923"/>
          </a:xfrm>
          <a:prstGeom prst="rect">
            <a:avLst/>
          </a:prstGeom>
        </p:spPr>
      </p:pic>
    </p:spTree>
    <p:extLst>
      <p:ext uri="{BB962C8B-B14F-4D97-AF65-F5344CB8AC3E}">
        <p14:creationId xmlns:p14="http://schemas.microsoft.com/office/powerpoint/2010/main" val="3555006257"/>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53143"/>
            <a:ext cx="10058400" cy="5519057"/>
          </a:xfrm>
        </p:spPr>
        <p:txBody>
          <a:bodyPr/>
          <a:lstStyle/>
          <a:p>
            <a:pPr marL="0" indent="0" algn="just">
              <a:buNone/>
            </a:pPr>
            <a:r>
              <a:rPr lang="en-US" dirty="0"/>
              <a:t>We can proceed with finding the correlation of the dependent variable with the independent variables. Let’s look at some of the highly correlated variables</a:t>
            </a:r>
          </a:p>
          <a:p>
            <a:pPr marL="0" indent="0" algn="just">
              <a:buNone/>
            </a:pPr>
            <a:r>
              <a:rPr lang="en-US" dirty="0"/>
              <a:t>Airlines v/s price </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r>
              <a:rPr lang="en-US" dirty="0" err="1"/>
              <a:t>Vistara</a:t>
            </a:r>
            <a:r>
              <a:rPr lang="en-US" dirty="0"/>
              <a:t> and has the highest price and the lowest is Go First.</a:t>
            </a:r>
          </a:p>
          <a:p>
            <a:pPr marL="0" indent="0">
              <a:buNone/>
            </a:pPr>
            <a:endParaRPr lang="en-IN" dirty="0"/>
          </a:p>
        </p:txBody>
      </p:sp>
      <p:pic>
        <p:nvPicPr>
          <p:cNvPr id="6" name="Picture 5"/>
          <p:cNvPicPr/>
          <p:nvPr/>
        </p:nvPicPr>
        <p:blipFill>
          <a:blip r:embed="rId2"/>
          <a:stretch>
            <a:fillRect/>
          </a:stretch>
        </p:blipFill>
        <p:spPr>
          <a:xfrm>
            <a:off x="3002556" y="1924346"/>
            <a:ext cx="7226759" cy="2976649"/>
          </a:xfrm>
          <a:prstGeom prst="rect">
            <a:avLst/>
          </a:prstGeom>
        </p:spPr>
      </p:pic>
    </p:spTree>
    <p:extLst>
      <p:ext uri="{BB962C8B-B14F-4D97-AF65-F5344CB8AC3E}">
        <p14:creationId xmlns:p14="http://schemas.microsoft.com/office/powerpoint/2010/main" val="137406875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4222" y="534389"/>
            <a:ext cx="10058400" cy="5637810"/>
          </a:xfrm>
        </p:spPr>
        <p:txBody>
          <a:bodyPr>
            <a:normAutofit/>
          </a:bodyPr>
          <a:lstStyle/>
          <a:p>
            <a:pPr marL="0" indent="0">
              <a:buNone/>
            </a:pPr>
            <a:r>
              <a:rPr lang="en-IN" dirty="0"/>
              <a:t>Stops v/s price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US" dirty="0"/>
          </a:p>
          <a:p>
            <a:pPr marL="0" indent="0">
              <a:buNone/>
            </a:pPr>
            <a:r>
              <a:rPr lang="en-US" dirty="0"/>
              <a:t>We can see flights with zero stops are having very less price, the fare increase as the stops increase.</a:t>
            </a:r>
            <a:endParaRPr lang="en-IN" dirty="0"/>
          </a:p>
        </p:txBody>
      </p:sp>
      <p:pic>
        <p:nvPicPr>
          <p:cNvPr id="5" name="Picture 4"/>
          <p:cNvPicPr/>
          <p:nvPr/>
        </p:nvPicPr>
        <p:blipFill>
          <a:blip r:embed="rId2"/>
          <a:stretch>
            <a:fillRect/>
          </a:stretch>
        </p:blipFill>
        <p:spPr>
          <a:xfrm>
            <a:off x="2266176" y="1015142"/>
            <a:ext cx="7749496" cy="4095243"/>
          </a:xfrm>
          <a:prstGeom prst="rect">
            <a:avLst/>
          </a:prstGeom>
        </p:spPr>
      </p:pic>
    </p:spTree>
    <p:extLst>
      <p:ext uri="{BB962C8B-B14F-4D97-AF65-F5344CB8AC3E}">
        <p14:creationId xmlns:p14="http://schemas.microsoft.com/office/powerpoint/2010/main" val="2610558313"/>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158</TotalTime>
  <Words>831</Words>
  <Application>Microsoft Office PowerPoint</Application>
  <PresentationFormat>Widescreen</PresentationFormat>
  <Paragraphs>110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Times New Roman</vt:lpstr>
      <vt:lpstr>Wingdings 3</vt:lpstr>
      <vt:lpstr>Ion</vt:lpstr>
      <vt:lpstr>Flight Price Prediction</vt:lpstr>
      <vt:lpstr>Table of Contents</vt:lpstr>
      <vt:lpstr>Introduction</vt:lpstr>
      <vt:lpstr>Analytical Problem Framing</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Encoding Source</vt:lpstr>
      <vt:lpstr>Encoding Source</vt:lpstr>
      <vt:lpstr>PowerPoint Presentation</vt:lpstr>
      <vt:lpstr>Assumptions</vt:lpstr>
      <vt:lpstr>Machine Learning  Models</vt:lpstr>
      <vt:lpstr>PowerPoint Presentation</vt:lpstr>
      <vt:lpstr>Results and Conclusion</vt:lpstr>
      <vt:lpstr>Limitations of this work and Scope for Future Work.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sonu rajput</cp:lastModifiedBy>
  <cp:revision>19</cp:revision>
  <dcterms:created xsi:type="dcterms:W3CDTF">2021-11-04T08:39:14Z</dcterms:created>
  <dcterms:modified xsi:type="dcterms:W3CDTF">2022-02-06T18:10:31Z</dcterms:modified>
</cp:coreProperties>
</file>