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309" r:id="rId2"/>
    <p:sldId id="306" r:id="rId3"/>
    <p:sldId id="267" r:id="rId4"/>
    <p:sldId id="311" r:id="rId5"/>
    <p:sldId id="310" r:id="rId6"/>
    <p:sldId id="322" r:id="rId7"/>
    <p:sldId id="321" r:id="rId8"/>
    <p:sldId id="307" r:id="rId9"/>
    <p:sldId id="276" r:id="rId10"/>
    <p:sldId id="323" r:id="rId11"/>
    <p:sldId id="277" r:id="rId12"/>
    <p:sldId id="283" r:id="rId13"/>
    <p:sldId id="282" r:id="rId14"/>
    <p:sldId id="285" r:id="rId15"/>
    <p:sldId id="289" r:id="rId16"/>
    <p:sldId id="290" r:id="rId17"/>
    <p:sldId id="286" r:id="rId18"/>
    <p:sldId id="294" r:id="rId19"/>
    <p:sldId id="291" r:id="rId20"/>
    <p:sldId id="287" r:id="rId21"/>
    <p:sldId id="295" r:id="rId22"/>
    <p:sldId id="293" r:id="rId23"/>
    <p:sldId id="288" r:id="rId24"/>
    <p:sldId id="296" r:id="rId25"/>
    <p:sldId id="292" r:id="rId26"/>
    <p:sldId id="316" r:id="rId27"/>
    <p:sldId id="305" r:id="rId28"/>
    <p:sldId id="314" r:id="rId29"/>
    <p:sldId id="315" r:id="rId30"/>
    <p:sldId id="317" r:id="rId31"/>
    <p:sldId id="298" r:id="rId32"/>
    <p:sldId id="319" r:id="rId33"/>
    <p:sldId id="299" r:id="rId34"/>
    <p:sldId id="318" r:id="rId35"/>
    <p:sldId id="312"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CA915E7B-123C-4D7C-B1E3-CFA96B0EDB0D}">
          <p14:sldIdLst>
            <p14:sldId id="309"/>
          </p14:sldIdLst>
        </p14:section>
        <p14:section name="BUSINESS PROBLEM" id="{C4B6C05A-4C47-4BB7-A187-118375E2D286}">
          <p14:sldIdLst>
            <p14:sldId id="306"/>
            <p14:sldId id="267"/>
          </p14:sldIdLst>
        </p14:section>
        <p14:section name="OVERVIEW" id="{1DC3A5E1-1165-4337-AEAE-7B322D057D98}">
          <p14:sldIdLst>
            <p14:sldId id="311"/>
            <p14:sldId id="310"/>
          </p14:sldIdLst>
        </p14:section>
        <p14:section name="Objective" id="{4ABE4F51-0E4D-4FF7-9692-3CAFCFB1ACF4}">
          <p14:sldIdLst>
            <p14:sldId id="322"/>
            <p14:sldId id="321"/>
          </p14:sldIdLst>
        </p14:section>
        <p14:section name="DATASET DESCRIPTION" id="{1E9EDD7A-AB80-4FD8-9A5C-7B5F0A01C698}">
          <p14:sldIdLst>
            <p14:sldId id="307"/>
            <p14:sldId id="276"/>
            <p14:sldId id="323"/>
          </p14:sldIdLst>
        </p14:section>
        <p14:section name="KPI 1" id="{D9790636-F5FA-42C4-B60E-BD50A5F6C2ED}">
          <p14:sldIdLst>
            <p14:sldId id="277"/>
            <p14:sldId id="283"/>
            <p14:sldId id="282"/>
          </p14:sldIdLst>
        </p14:section>
        <p14:section name="KPI 2" id="{AF29F873-DAFA-4D74-B88B-D27FC6791134}">
          <p14:sldIdLst>
            <p14:sldId id="285"/>
            <p14:sldId id="289"/>
            <p14:sldId id="290"/>
          </p14:sldIdLst>
        </p14:section>
        <p14:section name="KPI 3" id="{88172F87-C9BB-448A-8FD3-8F362E12B3A0}">
          <p14:sldIdLst>
            <p14:sldId id="286"/>
            <p14:sldId id="294"/>
            <p14:sldId id="291"/>
          </p14:sldIdLst>
        </p14:section>
        <p14:section name="KPI 4" id="{288AF853-BA4F-4F5D-8556-9ADB94931514}">
          <p14:sldIdLst>
            <p14:sldId id="287"/>
            <p14:sldId id="295"/>
            <p14:sldId id="293"/>
          </p14:sldIdLst>
        </p14:section>
        <p14:section name="KPI 5" id="{B2D72DB7-5E6D-4398-B5DB-D82E137A3C2F}">
          <p14:sldIdLst>
            <p14:sldId id="288"/>
            <p14:sldId id="296"/>
            <p14:sldId id="292"/>
          </p14:sldIdLst>
        </p14:section>
        <p14:section name="Dashboard-XL" id="{4C6D8F87-EC7C-4BD7-B488-E912D4D5C837}">
          <p14:sldIdLst>
            <p14:sldId id="316"/>
            <p14:sldId id="305"/>
          </p14:sldIdLst>
        </p14:section>
        <p14:section name="SQL" id="{7E709FBE-A7C7-490C-BCF6-89EFB15AF165}">
          <p14:sldIdLst>
            <p14:sldId id="314"/>
            <p14:sldId id="315"/>
          </p14:sldIdLst>
        </p14:section>
        <p14:section name="Dashboard-TB" id="{923D0376-2DB8-4985-BACF-E600C4DD159F}">
          <p14:sldIdLst>
            <p14:sldId id="317"/>
            <p14:sldId id="298"/>
          </p14:sldIdLst>
        </p14:section>
        <p14:section name="Dashboard -PBI" id="{60F57B6A-1154-4684-BE44-373140CFA5A6}">
          <p14:sldIdLst>
            <p14:sldId id="319"/>
            <p14:sldId id="299"/>
          </p14:sldIdLst>
        </p14:section>
        <p14:section name="Conclusion" id="{96CAC1C8-754B-455E-9FA3-D02A205F073F}">
          <p14:sldIdLst>
            <p14:sldId id="318"/>
            <p14:sldId id="312"/>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70A"/>
    <a:srgbClr val="1D90A7"/>
    <a:srgbClr val="7BB7DE"/>
    <a:srgbClr val="0A5968"/>
    <a:srgbClr val="0A4B56"/>
    <a:srgbClr val="158399"/>
    <a:srgbClr val="0F7488"/>
    <a:srgbClr val="457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7" d="100"/>
          <a:sy n="87"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BBF13-4558-4631-91A4-DA4DC17CEF89}"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81EE70F-828F-466F-84A6-0846E212633C}">
      <dgm:prSet custT="1"/>
      <dgm:spPr/>
      <dgm:t>
        <a:bodyPr/>
        <a:lstStyle/>
        <a:p>
          <a:pPr>
            <a:lnSpc>
              <a:spcPct val="100000"/>
            </a:lnSpc>
            <a:defRPr b="1"/>
          </a:pPr>
          <a:r>
            <a:rPr lang="en-IN" sz="1600" b="1" i="0" dirty="0">
              <a:solidFill>
                <a:schemeClr val="bg1"/>
              </a:solidFill>
              <a:latin typeface="Calibri" panose="020F0502020204030204" pitchFamily="34" charset="0"/>
              <a:cs typeface="Calibri" panose="020F0502020204030204" pitchFamily="34" charset="0"/>
            </a:rPr>
            <a:t>Data Collection</a:t>
          </a:r>
          <a:r>
            <a:rPr lang="en-IN" sz="1600" b="0" i="0" dirty="0">
              <a:solidFill>
                <a:schemeClr val="bg1"/>
              </a:solidFill>
              <a:latin typeface="Calibri" panose="020F0502020204030204" pitchFamily="34" charset="0"/>
              <a:cs typeface="Calibri" panose="020F0502020204030204" pitchFamily="34" charset="0"/>
            </a:rPr>
            <a:t>: Bank loan analytics begins with the collection of relevant data. This data can come from various sources.</a:t>
          </a:r>
          <a:endParaRPr lang="en-US" sz="1600" dirty="0">
            <a:solidFill>
              <a:schemeClr val="bg1"/>
            </a:solidFill>
            <a:latin typeface="Calibri" panose="020F0502020204030204" pitchFamily="34" charset="0"/>
            <a:cs typeface="Calibri" panose="020F0502020204030204" pitchFamily="34" charset="0"/>
          </a:endParaRPr>
        </a:p>
      </dgm:t>
    </dgm:pt>
    <dgm:pt modelId="{940F96E7-6E51-4854-8B11-2E570AE595CF}" type="parTrans" cxnId="{A0F82B0E-2A41-4EA1-BB03-FA4E5BBC6A26}">
      <dgm:prSet/>
      <dgm:spPr/>
      <dgm:t>
        <a:bodyPr/>
        <a:lstStyle/>
        <a:p>
          <a:endParaRPr lang="en-US"/>
        </a:p>
      </dgm:t>
    </dgm:pt>
    <dgm:pt modelId="{AAB9FB67-5869-4A80-9623-C54E145CF0F6}" type="sibTrans" cxnId="{A0F82B0E-2A41-4EA1-BB03-FA4E5BBC6A26}">
      <dgm:prSet/>
      <dgm:spPr/>
      <dgm:t>
        <a:bodyPr/>
        <a:lstStyle/>
        <a:p>
          <a:endParaRPr lang="en-US"/>
        </a:p>
      </dgm:t>
    </dgm:pt>
    <dgm:pt modelId="{4FBAD5AD-2DE7-4911-821E-5DE0FE6E2BA4}">
      <dgm:prSet custT="1"/>
      <dgm:spPr/>
      <dgm:t>
        <a:bodyPr/>
        <a:lstStyle/>
        <a:p>
          <a:pPr>
            <a:lnSpc>
              <a:spcPct val="100000"/>
            </a:lnSpc>
            <a:defRPr b="1"/>
          </a:pPr>
          <a:r>
            <a:rPr lang="en-IN" sz="1600" b="1" i="0" dirty="0">
              <a:solidFill>
                <a:schemeClr val="bg1"/>
              </a:solidFill>
            </a:rPr>
            <a:t>Data Cleaning and Preparation</a:t>
          </a:r>
          <a:r>
            <a:rPr lang="en-IN" sz="1600" b="0" i="0" dirty="0">
              <a:solidFill>
                <a:schemeClr val="bg1"/>
              </a:solidFill>
            </a:rPr>
            <a:t>: Once the data is collected, it needs to be cleaned and prepared for analysis. This involves tasks such as removing duplicates, correcting errors, handling missing values, and standardizing formats.</a:t>
          </a:r>
          <a:endParaRPr lang="en-US" sz="1600" dirty="0">
            <a:solidFill>
              <a:schemeClr val="bg1"/>
            </a:solidFill>
          </a:endParaRPr>
        </a:p>
      </dgm:t>
    </dgm:pt>
    <dgm:pt modelId="{AEF356D1-2BF3-4383-9D13-21D026839F1D}" type="parTrans" cxnId="{401E793A-43C7-415C-919A-DF5A20F1BB88}">
      <dgm:prSet/>
      <dgm:spPr/>
      <dgm:t>
        <a:bodyPr/>
        <a:lstStyle/>
        <a:p>
          <a:endParaRPr lang="en-US"/>
        </a:p>
      </dgm:t>
    </dgm:pt>
    <dgm:pt modelId="{FDE4B31B-340A-4356-9537-AAD406109F58}" type="sibTrans" cxnId="{401E793A-43C7-415C-919A-DF5A20F1BB88}">
      <dgm:prSet/>
      <dgm:spPr/>
      <dgm:t>
        <a:bodyPr/>
        <a:lstStyle/>
        <a:p>
          <a:endParaRPr lang="en-US"/>
        </a:p>
      </dgm:t>
    </dgm:pt>
    <dgm:pt modelId="{10218D71-146D-4F3D-A3C4-BB71F3410887}">
      <dgm:prSet custT="1"/>
      <dgm:spPr/>
      <dgm:t>
        <a:bodyPr/>
        <a:lstStyle/>
        <a:p>
          <a:pPr>
            <a:lnSpc>
              <a:spcPct val="100000"/>
            </a:lnSpc>
          </a:pPr>
          <a:r>
            <a:rPr lang="en-IN" sz="1600" b="1" i="0" dirty="0">
              <a:solidFill>
                <a:schemeClr val="bg1"/>
              </a:solidFill>
            </a:rPr>
            <a:t>Descriptive Analytics</a:t>
          </a:r>
          <a:r>
            <a:rPr lang="en-IN" sz="1600" b="0" i="0" dirty="0">
              <a:solidFill>
                <a:schemeClr val="bg1"/>
              </a:solidFill>
            </a:rPr>
            <a:t>: Descriptive analytics involves summarizing and interpreting the loan data to provide meaningful insights. This may include:</a:t>
          </a:r>
        </a:p>
        <a:p>
          <a:pPr>
            <a:lnSpc>
              <a:spcPct val="100000"/>
            </a:lnSpc>
          </a:pPr>
          <a:r>
            <a:rPr lang="en-IN" sz="1600" b="0" i="0" dirty="0">
              <a:solidFill>
                <a:prstClr val="white"/>
              </a:solidFill>
              <a:latin typeface="Calibri" panose="020F0502020204030204"/>
              <a:ea typeface="+mn-ea"/>
              <a:cs typeface="+mn-cs"/>
            </a:rPr>
            <a:t>1. Summary Statistics</a:t>
          </a:r>
        </a:p>
        <a:p>
          <a:pPr>
            <a:lnSpc>
              <a:spcPct val="100000"/>
            </a:lnSpc>
          </a:pPr>
          <a:r>
            <a:rPr lang="en-IN" sz="1600" b="0" i="0" dirty="0">
              <a:solidFill>
                <a:prstClr val="white"/>
              </a:solidFill>
              <a:latin typeface="Calibri" panose="020F0502020204030204"/>
              <a:ea typeface="+mn-ea"/>
              <a:cs typeface="+mn-cs"/>
            </a:rPr>
            <a:t>2. Data Visualization</a:t>
          </a:r>
        </a:p>
        <a:p>
          <a:pPr>
            <a:lnSpc>
              <a:spcPct val="100000"/>
            </a:lnSpc>
          </a:pPr>
          <a:endParaRPr lang="en-IN" sz="1600" b="0" i="0" dirty="0">
            <a:solidFill>
              <a:schemeClr val="bg1"/>
            </a:solidFill>
          </a:endParaRPr>
        </a:p>
      </dgm:t>
    </dgm:pt>
    <dgm:pt modelId="{981524C4-CB4A-40BF-BBA0-02DE1620D4D6}" type="parTrans" cxnId="{3E50A591-645F-4633-B11D-77DD0054A2E6}">
      <dgm:prSet/>
      <dgm:spPr/>
      <dgm:t>
        <a:bodyPr/>
        <a:lstStyle/>
        <a:p>
          <a:endParaRPr lang="en-US"/>
        </a:p>
      </dgm:t>
    </dgm:pt>
    <dgm:pt modelId="{51545610-DE34-4983-87DE-8365B86EA3C0}" type="sibTrans" cxnId="{3E50A591-645F-4633-B11D-77DD0054A2E6}">
      <dgm:prSet/>
      <dgm:spPr/>
      <dgm:t>
        <a:bodyPr/>
        <a:lstStyle/>
        <a:p>
          <a:endParaRPr lang="en-US"/>
        </a:p>
      </dgm:t>
    </dgm:pt>
    <dgm:pt modelId="{12ED2590-4172-4DBB-8CB3-F615DCA544F2}" type="pres">
      <dgm:prSet presAssocID="{5E3BBF13-4558-4631-91A4-DA4DC17CEF89}" presName="root" presStyleCnt="0">
        <dgm:presLayoutVars>
          <dgm:dir/>
          <dgm:resizeHandles val="exact"/>
        </dgm:presLayoutVars>
      </dgm:prSet>
      <dgm:spPr/>
    </dgm:pt>
    <dgm:pt modelId="{0BBF1B94-D77A-46A7-9FA3-FD2B09D6BF0E}" type="pres">
      <dgm:prSet presAssocID="{081EE70F-828F-466F-84A6-0846E212633C}" presName="compNode" presStyleCnt="0"/>
      <dgm:spPr/>
    </dgm:pt>
    <dgm:pt modelId="{74164486-2EDB-4921-A7AC-719E0C785DD9}" type="pres">
      <dgm:prSet presAssocID="{081EE70F-828F-466F-84A6-0846E212633C}" presName="iconRect" presStyleLbl="node1" presStyleIdx="0" presStyleCnt="3" custLinFactY="46156" custLinFactNeighborX="52503"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B62306E8-99BB-4A4D-B345-7C19DCB5DBF7}" type="pres">
      <dgm:prSet presAssocID="{081EE70F-828F-466F-84A6-0846E212633C}" presName="iconSpace" presStyleCnt="0"/>
      <dgm:spPr/>
    </dgm:pt>
    <dgm:pt modelId="{7BA9AF40-25B1-4CA6-840F-069562CDCCC6}" type="pres">
      <dgm:prSet presAssocID="{081EE70F-828F-466F-84A6-0846E212633C}" presName="parTx" presStyleLbl="revTx" presStyleIdx="0" presStyleCnt="6" custScaleX="99264" custLinFactNeighborX="2103" custLinFactNeighborY="37198">
        <dgm:presLayoutVars>
          <dgm:chMax val="0"/>
          <dgm:chPref val="0"/>
        </dgm:presLayoutVars>
      </dgm:prSet>
      <dgm:spPr/>
    </dgm:pt>
    <dgm:pt modelId="{248C4996-DF40-472B-96C5-73CE1E358FB1}" type="pres">
      <dgm:prSet presAssocID="{081EE70F-828F-466F-84A6-0846E212633C}" presName="txSpace" presStyleCnt="0"/>
      <dgm:spPr/>
    </dgm:pt>
    <dgm:pt modelId="{49B502DD-DBB9-4521-8453-0FDB35C27786}" type="pres">
      <dgm:prSet presAssocID="{081EE70F-828F-466F-84A6-0846E212633C}" presName="desTx" presStyleLbl="revTx" presStyleIdx="1" presStyleCnt="6" custScaleY="257896" custLinFactNeighborX="3350" custLinFactNeighborY="34841">
        <dgm:presLayoutVars/>
      </dgm:prSet>
      <dgm:spPr/>
    </dgm:pt>
    <dgm:pt modelId="{583A10AA-30E8-4E14-A24E-472B9740E5F8}" type="pres">
      <dgm:prSet presAssocID="{AAB9FB67-5869-4A80-9623-C54E145CF0F6}" presName="sibTrans" presStyleCnt="0"/>
      <dgm:spPr/>
    </dgm:pt>
    <dgm:pt modelId="{70A68C7D-EA20-4544-8C5E-00F075B73210}" type="pres">
      <dgm:prSet presAssocID="{4FBAD5AD-2DE7-4911-821E-5DE0FE6E2BA4}" presName="compNode" presStyleCnt="0"/>
      <dgm:spPr/>
    </dgm:pt>
    <dgm:pt modelId="{B540BF2D-CB88-460C-88CE-57261D762A13}" type="pres">
      <dgm:prSet presAssocID="{4FBAD5AD-2DE7-4911-821E-5DE0FE6E2BA4}" presName="iconRect" presStyleLbl="node1" presStyleIdx="1" presStyleCnt="3" custLinFactNeighborX="42424" custLinFactNeighborY="-4434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DDCCCF0F-DFCC-4D15-A421-1F9B2F0CACD2}" type="pres">
      <dgm:prSet presAssocID="{4FBAD5AD-2DE7-4911-821E-5DE0FE6E2BA4}" presName="iconSpace" presStyleCnt="0"/>
      <dgm:spPr/>
    </dgm:pt>
    <dgm:pt modelId="{8A73191F-8358-41F1-808E-431DA86DA978}" type="pres">
      <dgm:prSet presAssocID="{4FBAD5AD-2DE7-4911-821E-5DE0FE6E2BA4}" presName="parTx" presStyleLbl="revTx" presStyleIdx="2" presStyleCnt="6" custLinFactNeighborX="-3296" custLinFactNeighborY="-10405">
        <dgm:presLayoutVars>
          <dgm:chMax val="0"/>
          <dgm:chPref val="0"/>
        </dgm:presLayoutVars>
      </dgm:prSet>
      <dgm:spPr/>
    </dgm:pt>
    <dgm:pt modelId="{F97AE439-2496-410B-84CB-E074D28BB49E}" type="pres">
      <dgm:prSet presAssocID="{4FBAD5AD-2DE7-4911-821E-5DE0FE6E2BA4}" presName="txSpace" presStyleCnt="0"/>
      <dgm:spPr/>
    </dgm:pt>
    <dgm:pt modelId="{218FEB0C-A9B2-439B-905D-922DA6C44FE5}" type="pres">
      <dgm:prSet presAssocID="{4FBAD5AD-2DE7-4911-821E-5DE0FE6E2BA4}" presName="desTx" presStyleLbl="revTx" presStyleIdx="3" presStyleCnt="6">
        <dgm:presLayoutVars/>
      </dgm:prSet>
      <dgm:spPr/>
    </dgm:pt>
    <dgm:pt modelId="{C172EC59-7C1D-4E07-9448-B0E7666370AE}" type="pres">
      <dgm:prSet presAssocID="{FDE4B31B-340A-4356-9537-AAD406109F58}" presName="sibTrans" presStyleCnt="0"/>
      <dgm:spPr/>
    </dgm:pt>
    <dgm:pt modelId="{979606C0-C49A-4BC7-B1C9-744C1632478E}" type="pres">
      <dgm:prSet presAssocID="{10218D71-146D-4F3D-A3C4-BB71F3410887}" presName="compNode" presStyleCnt="0"/>
      <dgm:spPr/>
    </dgm:pt>
    <dgm:pt modelId="{16663844-FFA9-4209-95A5-1FAA55DE2C65}" type="pres">
      <dgm:prSet presAssocID="{10218D71-146D-4F3D-A3C4-BB71F3410887}" presName="iconRect" presStyleLbl="node1" presStyleIdx="2" presStyleCnt="3" custLinFactNeighborX="95503" custLinFactNeighborY="-5443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C10911F-2AF0-4FC3-A6B9-5B72DC125DE7}" type="pres">
      <dgm:prSet presAssocID="{10218D71-146D-4F3D-A3C4-BB71F3410887}" presName="iconSpace" presStyleCnt="0"/>
      <dgm:spPr/>
    </dgm:pt>
    <dgm:pt modelId="{9105CAE9-94E5-4E70-8716-73F503846D65}" type="pres">
      <dgm:prSet presAssocID="{10218D71-146D-4F3D-A3C4-BB71F3410887}" presName="parTx" presStyleLbl="revTx" presStyleIdx="4" presStyleCnt="6" custScaleX="118970" custScaleY="146330" custLinFactNeighborY="6700">
        <dgm:presLayoutVars>
          <dgm:chMax val="0"/>
          <dgm:chPref val="0"/>
        </dgm:presLayoutVars>
      </dgm:prSet>
      <dgm:spPr/>
    </dgm:pt>
    <dgm:pt modelId="{16F2674E-4EFB-4903-B55F-4C68212C316B}" type="pres">
      <dgm:prSet presAssocID="{10218D71-146D-4F3D-A3C4-BB71F3410887}" presName="txSpace" presStyleCnt="0"/>
      <dgm:spPr/>
    </dgm:pt>
    <dgm:pt modelId="{1755BE91-3421-4714-9BF1-E629F82923DE}" type="pres">
      <dgm:prSet presAssocID="{10218D71-146D-4F3D-A3C4-BB71F3410887}" presName="desTx" presStyleLbl="revTx" presStyleIdx="5" presStyleCnt="6" custLinFactNeighborX="-2758" custLinFactNeighborY="-41357">
        <dgm:presLayoutVars/>
      </dgm:prSet>
      <dgm:spPr/>
    </dgm:pt>
  </dgm:ptLst>
  <dgm:cxnLst>
    <dgm:cxn modelId="{A0F82B0E-2A41-4EA1-BB03-FA4E5BBC6A26}" srcId="{5E3BBF13-4558-4631-91A4-DA4DC17CEF89}" destId="{081EE70F-828F-466F-84A6-0846E212633C}" srcOrd="0" destOrd="0" parTransId="{940F96E7-6E51-4854-8B11-2E570AE595CF}" sibTransId="{AAB9FB67-5869-4A80-9623-C54E145CF0F6}"/>
    <dgm:cxn modelId="{BBB02E0E-5E20-4C3D-BD24-4588E2CD8C97}" type="presOf" srcId="{4FBAD5AD-2DE7-4911-821E-5DE0FE6E2BA4}" destId="{8A73191F-8358-41F1-808E-431DA86DA978}" srcOrd="0" destOrd="0" presId="urn:microsoft.com/office/officeart/2018/2/layout/IconLabelDescriptionList"/>
    <dgm:cxn modelId="{401E793A-43C7-415C-919A-DF5A20F1BB88}" srcId="{5E3BBF13-4558-4631-91A4-DA4DC17CEF89}" destId="{4FBAD5AD-2DE7-4911-821E-5DE0FE6E2BA4}" srcOrd="1" destOrd="0" parTransId="{AEF356D1-2BF3-4383-9D13-21D026839F1D}" sibTransId="{FDE4B31B-340A-4356-9537-AAD406109F58}"/>
    <dgm:cxn modelId="{1C6E2258-A066-4259-82BD-288F5B319E85}" type="presOf" srcId="{5E3BBF13-4558-4631-91A4-DA4DC17CEF89}" destId="{12ED2590-4172-4DBB-8CB3-F615DCA544F2}" srcOrd="0" destOrd="0" presId="urn:microsoft.com/office/officeart/2018/2/layout/IconLabelDescriptionList"/>
    <dgm:cxn modelId="{A11D9A8F-AA7C-4919-979A-D0751871A003}" type="presOf" srcId="{10218D71-146D-4F3D-A3C4-BB71F3410887}" destId="{9105CAE9-94E5-4E70-8716-73F503846D65}" srcOrd="0" destOrd="0" presId="urn:microsoft.com/office/officeart/2018/2/layout/IconLabelDescriptionList"/>
    <dgm:cxn modelId="{3E50A591-645F-4633-B11D-77DD0054A2E6}" srcId="{5E3BBF13-4558-4631-91A4-DA4DC17CEF89}" destId="{10218D71-146D-4F3D-A3C4-BB71F3410887}" srcOrd="2" destOrd="0" parTransId="{981524C4-CB4A-40BF-BBA0-02DE1620D4D6}" sibTransId="{51545610-DE34-4983-87DE-8365B86EA3C0}"/>
    <dgm:cxn modelId="{DB3CACA0-1F03-4671-AD86-E753BFD79367}" type="presOf" srcId="{081EE70F-828F-466F-84A6-0846E212633C}" destId="{7BA9AF40-25B1-4CA6-840F-069562CDCCC6}" srcOrd="0" destOrd="0" presId="urn:microsoft.com/office/officeart/2018/2/layout/IconLabelDescriptionList"/>
    <dgm:cxn modelId="{EEE8EE4C-1989-4498-966D-090282C2E767}" type="presParOf" srcId="{12ED2590-4172-4DBB-8CB3-F615DCA544F2}" destId="{0BBF1B94-D77A-46A7-9FA3-FD2B09D6BF0E}" srcOrd="0" destOrd="0" presId="urn:microsoft.com/office/officeart/2018/2/layout/IconLabelDescriptionList"/>
    <dgm:cxn modelId="{8586BF3E-F458-4D90-AECC-8437868F65F3}" type="presParOf" srcId="{0BBF1B94-D77A-46A7-9FA3-FD2B09D6BF0E}" destId="{74164486-2EDB-4921-A7AC-719E0C785DD9}" srcOrd="0" destOrd="0" presId="urn:microsoft.com/office/officeart/2018/2/layout/IconLabelDescriptionList"/>
    <dgm:cxn modelId="{C3E6ED6B-085B-405A-8DB0-07BD0466FA33}" type="presParOf" srcId="{0BBF1B94-D77A-46A7-9FA3-FD2B09D6BF0E}" destId="{B62306E8-99BB-4A4D-B345-7C19DCB5DBF7}" srcOrd="1" destOrd="0" presId="urn:microsoft.com/office/officeart/2018/2/layout/IconLabelDescriptionList"/>
    <dgm:cxn modelId="{53BDCCEF-2888-408A-846D-878526D3911A}" type="presParOf" srcId="{0BBF1B94-D77A-46A7-9FA3-FD2B09D6BF0E}" destId="{7BA9AF40-25B1-4CA6-840F-069562CDCCC6}" srcOrd="2" destOrd="0" presId="urn:microsoft.com/office/officeart/2018/2/layout/IconLabelDescriptionList"/>
    <dgm:cxn modelId="{A76AB939-DDD6-448D-9235-2426C29EBFD8}" type="presParOf" srcId="{0BBF1B94-D77A-46A7-9FA3-FD2B09D6BF0E}" destId="{248C4996-DF40-472B-96C5-73CE1E358FB1}" srcOrd="3" destOrd="0" presId="urn:microsoft.com/office/officeart/2018/2/layout/IconLabelDescriptionList"/>
    <dgm:cxn modelId="{DFA2C751-2D71-4378-9E9F-AAEA29904831}" type="presParOf" srcId="{0BBF1B94-D77A-46A7-9FA3-FD2B09D6BF0E}" destId="{49B502DD-DBB9-4521-8453-0FDB35C27786}" srcOrd="4" destOrd="0" presId="urn:microsoft.com/office/officeart/2018/2/layout/IconLabelDescriptionList"/>
    <dgm:cxn modelId="{7A322419-7290-4F5C-88AA-B198A4E73197}" type="presParOf" srcId="{12ED2590-4172-4DBB-8CB3-F615DCA544F2}" destId="{583A10AA-30E8-4E14-A24E-472B9740E5F8}" srcOrd="1" destOrd="0" presId="urn:microsoft.com/office/officeart/2018/2/layout/IconLabelDescriptionList"/>
    <dgm:cxn modelId="{15403E24-3A72-411A-9227-EA60E786F2E6}" type="presParOf" srcId="{12ED2590-4172-4DBB-8CB3-F615DCA544F2}" destId="{70A68C7D-EA20-4544-8C5E-00F075B73210}" srcOrd="2" destOrd="0" presId="urn:microsoft.com/office/officeart/2018/2/layout/IconLabelDescriptionList"/>
    <dgm:cxn modelId="{AB4B29A6-03B1-4ABD-9E2B-CD0B3BCCA37E}" type="presParOf" srcId="{70A68C7D-EA20-4544-8C5E-00F075B73210}" destId="{B540BF2D-CB88-460C-88CE-57261D762A13}" srcOrd="0" destOrd="0" presId="urn:microsoft.com/office/officeart/2018/2/layout/IconLabelDescriptionList"/>
    <dgm:cxn modelId="{E6F56EEA-2E5E-4C9C-A429-EA35AB8C47D5}" type="presParOf" srcId="{70A68C7D-EA20-4544-8C5E-00F075B73210}" destId="{DDCCCF0F-DFCC-4D15-A421-1F9B2F0CACD2}" srcOrd="1" destOrd="0" presId="urn:microsoft.com/office/officeart/2018/2/layout/IconLabelDescriptionList"/>
    <dgm:cxn modelId="{701A68EC-3F95-457A-AABA-C51CC0D27129}" type="presParOf" srcId="{70A68C7D-EA20-4544-8C5E-00F075B73210}" destId="{8A73191F-8358-41F1-808E-431DA86DA978}" srcOrd="2" destOrd="0" presId="urn:microsoft.com/office/officeart/2018/2/layout/IconLabelDescriptionList"/>
    <dgm:cxn modelId="{EF478822-2B86-4585-88B5-2FA9359A5568}" type="presParOf" srcId="{70A68C7D-EA20-4544-8C5E-00F075B73210}" destId="{F97AE439-2496-410B-84CB-E074D28BB49E}" srcOrd="3" destOrd="0" presId="urn:microsoft.com/office/officeart/2018/2/layout/IconLabelDescriptionList"/>
    <dgm:cxn modelId="{A77663B8-CBF6-49A2-B512-239B87433617}" type="presParOf" srcId="{70A68C7D-EA20-4544-8C5E-00F075B73210}" destId="{218FEB0C-A9B2-439B-905D-922DA6C44FE5}" srcOrd="4" destOrd="0" presId="urn:microsoft.com/office/officeart/2018/2/layout/IconLabelDescriptionList"/>
    <dgm:cxn modelId="{D40F636E-C56E-46FF-912E-FAEF992E1337}" type="presParOf" srcId="{12ED2590-4172-4DBB-8CB3-F615DCA544F2}" destId="{C172EC59-7C1D-4E07-9448-B0E7666370AE}" srcOrd="3" destOrd="0" presId="urn:microsoft.com/office/officeart/2018/2/layout/IconLabelDescriptionList"/>
    <dgm:cxn modelId="{568CAFA6-D058-4CE0-A105-63A3F08D5A68}" type="presParOf" srcId="{12ED2590-4172-4DBB-8CB3-F615DCA544F2}" destId="{979606C0-C49A-4BC7-B1C9-744C1632478E}" srcOrd="4" destOrd="0" presId="urn:microsoft.com/office/officeart/2018/2/layout/IconLabelDescriptionList"/>
    <dgm:cxn modelId="{D49D71CC-FB53-433A-8565-45FF2AD94B38}" type="presParOf" srcId="{979606C0-C49A-4BC7-B1C9-744C1632478E}" destId="{16663844-FFA9-4209-95A5-1FAA55DE2C65}" srcOrd="0" destOrd="0" presId="urn:microsoft.com/office/officeart/2018/2/layout/IconLabelDescriptionList"/>
    <dgm:cxn modelId="{6261E71D-0D19-4758-9051-DE45A6DEB33F}" type="presParOf" srcId="{979606C0-C49A-4BC7-B1C9-744C1632478E}" destId="{6C10911F-2AF0-4FC3-A6B9-5B72DC125DE7}" srcOrd="1" destOrd="0" presId="urn:microsoft.com/office/officeart/2018/2/layout/IconLabelDescriptionList"/>
    <dgm:cxn modelId="{66206DAF-55A9-46A1-B093-76618AE21636}" type="presParOf" srcId="{979606C0-C49A-4BC7-B1C9-744C1632478E}" destId="{9105CAE9-94E5-4E70-8716-73F503846D65}" srcOrd="2" destOrd="0" presId="urn:microsoft.com/office/officeart/2018/2/layout/IconLabelDescriptionList"/>
    <dgm:cxn modelId="{771F5478-85EB-41EF-9814-FA2EAA28DADA}" type="presParOf" srcId="{979606C0-C49A-4BC7-B1C9-744C1632478E}" destId="{16F2674E-4EFB-4903-B55F-4C68212C316B}" srcOrd="3" destOrd="0" presId="urn:microsoft.com/office/officeart/2018/2/layout/IconLabelDescriptionList"/>
    <dgm:cxn modelId="{884A7224-23EA-4A2A-A511-DCEFE27DE6EE}" type="presParOf" srcId="{979606C0-C49A-4BC7-B1C9-744C1632478E}" destId="{1755BE91-3421-4714-9BF1-E629F82923D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64486-2EDB-4921-A7AC-719E0C785DD9}">
      <dsp:nvSpPr>
        <dsp:cNvPr id="0" name=""/>
        <dsp:cNvSpPr/>
      </dsp:nvSpPr>
      <dsp:spPr>
        <a:xfrm>
          <a:off x="345243" y="1273341"/>
          <a:ext cx="651902" cy="6519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9AF40-25B1-4CA6-840F-069562CDCCC6}">
      <dsp:nvSpPr>
        <dsp:cNvPr id="0" name=""/>
        <dsp:cNvSpPr/>
      </dsp:nvSpPr>
      <dsp:spPr>
        <a:xfrm>
          <a:off x="48660" y="2222138"/>
          <a:ext cx="1835261" cy="301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IN" sz="1600" b="1" i="0" kern="1200" dirty="0">
              <a:solidFill>
                <a:schemeClr val="bg1"/>
              </a:solidFill>
              <a:latin typeface="Calibri" panose="020F0502020204030204" pitchFamily="34" charset="0"/>
              <a:cs typeface="Calibri" panose="020F0502020204030204" pitchFamily="34" charset="0"/>
            </a:rPr>
            <a:t>Data Collection</a:t>
          </a:r>
          <a:r>
            <a:rPr lang="en-IN" sz="1600" b="0" i="0" kern="1200" dirty="0">
              <a:solidFill>
                <a:schemeClr val="bg1"/>
              </a:solidFill>
              <a:latin typeface="Calibri" panose="020F0502020204030204" pitchFamily="34" charset="0"/>
              <a:cs typeface="Calibri" panose="020F0502020204030204" pitchFamily="34" charset="0"/>
            </a:rPr>
            <a:t>: Bank loan analytics begins with the collection of relevant data. This data can come from various sources.</a:t>
          </a:r>
          <a:endParaRPr lang="en-US" sz="1600" kern="1200" dirty="0">
            <a:solidFill>
              <a:schemeClr val="bg1"/>
            </a:solidFill>
            <a:latin typeface="Calibri" panose="020F0502020204030204" pitchFamily="34" charset="0"/>
            <a:cs typeface="Calibri" panose="020F0502020204030204" pitchFamily="34" charset="0"/>
          </a:endParaRPr>
        </a:p>
      </dsp:txBody>
      <dsp:txXfrm>
        <a:off x="48660" y="2222138"/>
        <a:ext cx="1835261" cy="3010261"/>
      </dsp:txXfrm>
    </dsp:sp>
    <dsp:sp modelId="{49B502DD-DBB9-4521-8453-0FDB35C27786}">
      <dsp:nvSpPr>
        <dsp:cNvPr id="0" name=""/>
        <dsp:cNvSpPr/>
      </dsp:nvSpPr>
      <dsp:spPr>
        <a:xfrm>
          <a:off x="65371" y="4091440"/>
          <a:ext cx="1862578" cy="948560"/>
        </a:xfrm>
        <a:prstGeom prst="rect">
          <a:avLst/>
        </a:prstGeom>
        <a:noFill/>
        <a:ln>
          <a:noFill/>
        </a:ln>
        <a:effectLst/>
      </dsp:spPr>
      <dsp:style>
        <a:lnRef idx="0">
          <a:scrgbClr r="0" g="0" b="0"/>
        </a:lnRef>
        <a:fillRef idx="0">
          <a:scrgbClr r="0" g="0" b="0"/>
        </a:fillRef>
        <a:effectRef idx="0">
          <a:scrgbClr r="0" g="0" b="0"/>
        </a:effectRef>
        <a:fontRef idx="minor"/>
      </dsp:style>
    </dsp:sp>
    <dsp:sp modelId="{B540BF2D-CB88-460C-88CE-57261D762A13}">
      <dsp:nvSpPr>
        <dsp:cNvPr id="0" name=""/>
        <dsp:cNvSpPr/>
      </dsp:nvSpPr>
      <dsp:spPr>
        <a:xfrm>
          <a:off x="2468067" y="176622"/>
          <a:ext cx="651902" cy="6519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73191F-8358-41F1-808E-431DA86DA978}">
      <dsp:nvSpPr>
        <dsp:cNvPr id="0" name=""/>
        <dsp:cNvSpPr/>
      </dsp:nvSpPr>
      <dsp:spPr>
        <a:xfrm>
          <a:off x="2130113" y="989359"/>
          <a:ext cx="1862578" cy="301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IN" sz="1600" b="1" i="0" kern="1200" dirty="0">
              <a:solidFill>
                <a:schemeClr val="bg1"/>
              </a:solidFill>
            </a:rPr>
            <a:t>Data Cleaning and Preparation</a:t>
          </a:r>
          <a:r>
            <a:rPr lang="en-IN" sz="1600" b="0" i="0" kern="1200" dirty="0">
              <a:solidFill>
                <a:schemeClr val="bg1"/>
              </a:solidFill>
            </a:rPr>
            <a:t>: Once the data is collected, it needs to be cleaned and prepared for analysis. This involves tasks such as removing duplicates, correcting errors, handling missing values, and standardizing formats.</a:t>
          </a:r>
          <a:endParaRPr lang="en-US" sz="1600" kern="1200" dirty="0">
            <a:solidFill>
              <a:schemeClr val="bg1"/>
            </a:solidFill>
          </a:endParaRPr>
        </a:p>
      </dsp:txBody>
      <dsp:txXfrm>
        <a:off x="2130113" y="989359"/>
        <a:ext cx="1862578" cy="3010261"/>
      </dsp:txXfrm>
    </dsp:sp>
    <dsp:sp modelId="{218FEB0C-A9B2-439B-905D-922DA6C44FE5}">
      <dsp:nvSpPr>
        <dsp:cNvPr id="0" name=""/>
        <dsp:cNvSpPr/>
      </dsp:nvSpPr>
      <dsp:spPr>
        <a:xfrm>
          <a:off x="2191504" y="4398857"/>
          <a:ext cx="1862578" cy="367807"/>
        </a:xfrm>
        <a:prstGeom prst="rect">
          <a:avLst/>
        </a:prstGeom>
        <a:noFill/>
        <a:ln>
          <a:noFill/>
        </a:ln>
        <a:effectLst/>
      </dsp:spPr>
      <dsp:style>
        <a:lnRef idx="0">
          <a:scrgbClr r="0" g="0" b="0"/>
        </a:lnRef>
        <a:fillRef idx="0">
          <a:scrgbClr r="0" g="0" b="0"/>
        </a:fillRef>
        <a:effectRef idx="0">
          <a:scrgbClr r="0" g="0" b="0"/>
        </a:effectRef>
        <a:fontRef idx="minor"/>
      </dsp:style>
    </dsp:sp>
    <dsp:sp modelId="{16663844-FFA9-4209-95A5-1FAA55DE2C65}">
      <dsp:nvSpPr>
        <dsp:cNvPr id="0" name=""/>
        <dsp:cNvSpPr/>
      </dsp:nvSpPr>
      <dsp:spPr>
        <a:xfrm>
          <a:off x="5179285" y="0"/>
          <a:ext cx="651902" cy="6519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05CAE9-94E5-4E70-8716-73F503846D65}">
      <dsp:nvSpPr>
        <dsp:cNvPr id="0" name=""/>
        <dsp:cNvSpPr/>
      </dsp:nvSpPr>
      <dsp:spPr>
        <a:xfrm>
          <a:off x="4380033" y="685187"/>
          <a:ext cx="2215909" cy="4404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IN" sz="1600" b="1" i="0" kern="1200" dirty="0">
              <a:solidFill>
                <a:schemeClr val="bg1"/>
              </a:solidFill>
            </a:rPr>
            <a:t>Descriptive Analytics</a:t>
          </a:r>
          <a:r>
            <a:rPr lang="en-IN" sz="1600" b="0" i="0" kern="1200" dirty="0">
              <a:solidFill>
                <a:schemeClr val="bg1"/>
              </a:solidFill>
            </a:rPr>
            <a:t>: Descriptive analytics involves summarizing and interpreting the loan data to provide meaningful insights. This may include:</a:t>
          </a:r>
        </a:p>
        <a:p>
          <a:pPr marL="0" lvl="0" indent="0" algn="l" defTabSz="711200">
            <a:lnSpc>
              <a:spcPct val="100000"/>
            </a:lnSpc>
            <a:spcBef>
              <a:spcPct val="0"/>
            </a:spcBef>
            <a:spcAft>
              <a:spcPct val="35000"/>
            </a:spcAft>
            <a:buNone/>
          </a:pPr>
          <a:r>
            <a:rPr lang="en-IN" sz="1600" b="0" i="0" kern="1200" dirty="0">
              <a:solidFill>
                <a:prstClr val="white"/>
              </a:solidFill>
              <a:latin typeface="Calibri" panose="020F0502020204030204"/>
              <a:ea typeface="+mn-ea"/>
              <a:cs typeface="+mn-cs"/>
            </a:rPr>
            <a:t>1. Summary Statistics</a:t>
          </a:r>
        </a:p>
        <a:p>
          <a:pPr marL="0" lvl="0" indent="0" algn="l" defTabSz="711200">
            <a:lnSpc>
              <a:spcPct val="100000"/>
            </a:lnSpc>
            <a:spcBef>
              <a:spcPct val="0"/>
            </a:spcBef>
            <a:spcAft>
              <a:spcPct val="35000"/>
            </a:spcAft>
            <a:buNone/>
          </a:pPr>
          <a:r>
            <a:rPr lang="en-IN" sz="1600" b="0" i="0" kern="1200" dirty="0">
              <a:solidFill>
                <a:prstClr val="white"/>
              </a:solidFill>
              <a:latin typeface="Calibri" panose="020F0502020204030204"/>
              <a:ea typeface="+mn-ea"/>
              <a:cs typeface="+mn-cs"/>
            </a:rPr>
            <a:t>2. Data Visualization</a:t>
          </a:r>
        </a:p>
        <a:p>
          <a:pPr marL="0" lvl="0" indent="0" algn="l" defTabSz="711200">
            <a:lnSpc>
              <a:spcPct val="100000"/>
            </a:lnSpc>
            <a:spcBef>
              <a:spcPct val="0"/>
            </a:spcBef>
            <a:spcAft>
              <a:spcPct val="35000"/>
            </a:spcAft>
            <a:buNone/>
          </a:pPr>
          <a:endParaRPr lang="en-IN" sz="1600" b="0" i="0" kern="1200" dirty="0">
            <a:solidFill>
              <a:schemeClr val="bg1"/>
            </a:solidFill>
          </a:endParaRPr>
        </a:p>
      </dsp:txBody>
      <dsp:txXfrm>
        <a:off x="4380033" y="685187"/>
        <a:ext cx="2215909" cy="4404916"/>
      </dsp:txXfrm>
    </dsp:sp>
    <dsp:sp modelId="{1755BE91-3421-4714-9BF1-E629F82923DE}">
      <dsp:nvSpPr>
        <dsp:cNvPr id="0" name=""/>
        <dsp:cNvSpPr/>
      </dsp:nvSpPr>
      <dsp:spPr>
        <a:xfrm>
          <a:off x="4505329" y="4124993"/>
          <a:ext cx="1862578" cy="36780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BB86-C372-4F7E-BE76-80F5D2098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5F9D81-37F2-400E-AA01-FDB32F4D4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047ED6-9684-4CE1-93F4-5CEEFE4FBFDD}"/>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5" name="Footer Placeholder 4">
            <a:extLst>
              <a:ext uri="{FF2B5EF4-FFF2-40B4-BE49-F238E27FC236}">
                <a16:creationId xmlns:a16="http://schemas.microsoft.com/office/drawing/2014/main" id="{33ABD1DF-1CEF-48A5-B266-7BC1B2CC6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3AC49-C2B3-40C7-B91E-0F5D91431EF9}"/>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274790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C5A4-4942-425A-B39A-0FD0459C1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D123B-1119-47A4-BA16-6ABEF75847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E718A-4DBD-4C00-BD97-F0BE452FAC0C}"/>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5" name="Footer Placeholder 4">
            <a:extLst>
              <a:ext uri="{FF2B5EF4-FFF2-40B4-BE49-F238E27FC236}">
                <a16:creationId xmlns:a16="http://schemas.microsoft.com/office/drawing/2014/main" id="{42730438-BE21-41DA-9180-E3220B28F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79E84-83DF-4644-A1D1-719D16F4B546}"/>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400763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7898A3-302D-4FFA-806F-8D60BE7FF2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F02A75-A833-4B0C-B38E-C83C9168C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CABB4-6A40-4566-9E32-FF3B8A3F7F03}"/>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5" name="Footer Placeholder 4">
            <a:extLst>
              <a:ext uri="{FF2B5EF4-FFF2-40B4-BE49-F238E27FC236}">
                <a16:creationId xmlns:a16="http://schemas.microsoft.com/office/drawing/2014/main" id="{13656007-1937-44ED-A17E-AF7301BDCB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688ED-12A1-43AF-A1E5-50A4360F9378}"/>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78454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7DB9-63EA-4E1C-9E48-DF2BBAD8A5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949EC9-F0A0-47B5-9738-BAE6183E4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A2FC8-7FA1-4D85-8A92-1FE221D3061B}"/>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5" name="Footer Placeholder 4">
            <a:extLst>
              <a:ext uri="{FF2B5EF4-FFF2-40B4-BE49-F238E27FC236}">
                <a16:creationId xmlns:a16="http://schemas.microsoft.com/office/drawing/2014/main" id="{C9EDE244-0433-4427-8A12-9D19646E5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2BFCD-0EE1-47AE-A56F-E2243BDE4041}"/>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254900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3B9-7C39-445B-BEBA-726E55466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944CA-1B28-4EE5-8473-F92C02DFC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56C18-6AF1-4B97-9990-392B2066C36E}"/>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5" name="Footer Placeholder 4">
            <a:extLst>
              <a:ext uri="{FF2B5EF4-FFF2-40B4-BE49-F238E27FC236}">
                <a16:creationId xmlns:a16="http://schemas.microsoft.com/office/drawing/2014/main" id="{0B6F764C-9967-4741-9496-D6ED8A045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55FBE-0C25-4E1B-9407-3AA66A6D1467}"/>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357223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CEFB-2A01-4077-B757-B274EB1159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0C9872-0AEB-4762-A788-EACE0450C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9255C4-BA44-4BEC-9A68-EA7A97A32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E759B4-996C-4E78-81AE-B3C11FDD6114}"/>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6" name="Footer Placeholder 5">
            <a:extLst>
              <a:ext uri="{FF2B5EF4-FFF2-40B4-BE49-F238E27FC236}">
                <a16:creationId xmlns:a16="http://schemas.microsoft.com/office/drawing/2014/main" id="{828E7236-248E-4621-BBC9-49C1A0DA29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9F58C0-D309-44B2-A173-2E0550CAA917}"/>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30149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55B4-CF80-4D9F-B1C2-09C043B0D9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1A3DF7-7EB7-4C17-B607-2082E797E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9C7C94-943B-49E9-83C5-904CC7CE32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993304-F471-4E6A-AEE6-EC641D805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B60EA-F660-484A-8F2C-B1BF9744F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66860D-3604-4DC6-94BD-18B4E71A34F0}"/>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8" name="Footer Placeholder 7">
            <a:extLst>
              <a:ext uri="{FF2B5EF4-FFF2-40B4-BE49-F238E27FC236}">
                <a16:creationId xmlns:a16="http://schemas.microsoft.com/office/drawing/2014/main" id="{E3578904-A254-4138-BFDB-929E8A6999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812A0D-9658-414E-805E-35F7AEB136DA}"/>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157504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AD45-12D6-4BEA-9015-7C8EDE450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47E5AB-AC86-4115-B29F-509B91A83663}"/>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4" name="Footer Placeholder 3">
            <a:extLst>
              <a:ext uri="{FF2B5EF4-FFF2-40B4-BE49-F238E27FC236}">
                <a16:creationId xmlns:a16="http://schemas.microsoft.com/office/drawing/2014/main" id="{9801520A-2C53-4D65-AECC-DD651606C3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294D75-BA2B-4076-A7CF-6022B0E7184A}"/>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311110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22CE8-9937-453F-B6CF-F39206A95D6A}"/>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3" name="Footer Placeholder 2">
            <a:extLst>
              <a:ext uri="{FF2B5EF4-FFF2-40B4-BE49-F238E27FC236}">
                <a16:creationId xmlns:a16="http://schemas.microsoft.com/office/drawing/2014/main" id="{4A56D63D-B594-41FD-904A-1D5964701C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D0E1F8-F23A-4EE3-8A28-BE21EA59490A}"/>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63672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A18D-C84D-4D68-886F-843220FA1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C28140-54D6-468C-8A07-D73D7384E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9162DF-CD43-4B69-A591-4ABB667D7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99962-91DE-4AF5-ABA5-ECCC76AD3FF7}"/>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6" name="Footer Placeholder 5">
            <a:extLst>
              <a:ext uri="{FF2B5EF4-FFF2-40B4-BE49-F238E27FC236}">
                <a16:creationId xmlns:a16="http://schemas.microsoft.com/office/drawing/2014/main" id="{515038B2-A21B-4A64-9F6F-69D7DC6F8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CAA264-72FA-4AD4-917D-3F226831A058}"/>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77694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2A8-7AD4-4E25-A479-B36321923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6732C9-567A-4878-92AD-09B4865B6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5F694E-F672-421F-87F4-91534E7AE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BBAC1-4FC1-4C60-BD62-E4E3DC566575}"/>
              </a:ext>
            </a:extLst>
          </p:cNvPr>
          <p:cNvSpPr>
            <a:spLocks noGrp="1"/>
          </p:cNvSpPr>
          <p:nvPr>
            <p:ph type="dt" sz="half" idx="10"/>
          </p:nvPr>
        </p:nvSpPr>
        <p:spPr/>
        <p:txBody>
          <a:bodyPr/>
          <a:lstStyle/>
          <a:p>
            <a:fld id="{2CC2549F-D479-48D1-814B-7F90D3FBE534}" type="datetimeFigureOut">
              <a:rPr lang="en-IN" smtClean="0"/>
              <a:t>13-03-2024</a:t>
            </a:fld>
            <a:endParaRPr lang="en-IN"/>
          </a:p>
        </p:txBody>
      </p:sp>
      <p:sp>
        <p:nvSpPr>
          <p:cNvPr id="6" name="Footer Placeholder 5">
            <a:extLst>
              <a:ext uri="{FF2B5EF4-FFF2-40B4-BE49-F238E27FC236}">
                <a16:creationId xmlns:a16="http://schemas.microsoft.com/office/drawing/2014/main" id="{DAEF9D46-588B-4235-97B4-0A8AB0853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1CB46-5020-4DEC-9228-8057CD0EC8E1}"/>
              </a:ext>
            </a:extLst>
          </p:cNvPr>
          <p:cNvSpPr>
            <a:spLocks noGrp="1"/>
          </p:cNvSpPr>
          <p:nvPr>
            <p:ph type="sldNum" sz="quarter" idx="12"/>
          </p:nvPr>
        </p:nvSpPr>
        <p:spPr/>
        <p:txBody>
          <a:bodyPr/>
          <a:lstStyle/>
          <a:p>
            <a:fld id="{E05B52E0-403C-4F11-9084-871DD58FAF1A}" type="slidenum">
              <a:rPr lang="en-IN" smtClean="0"/>
              <a:t>‹#›</a:t>
            </a:fld>
            <a:endParaRPr lang="en-IN"/>
          </a:p>
        </p:txBody>
      </p:sp>
    </p:spTree>
    <p:extLst>
      <p:ext uri="{BB962C8B-B14F-4D97-AF65-F5344CB8AC3E}">
        <p14:creationId xmlns:p14="http://schemas.microsoft.com/office/powerpoint/2010/main" val="50549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28682-95AF-43F3-BA7C-9F46EB359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5478DF-14C6-491A-B774-F78C86429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323179-4963-4D59-A40B-B2ADD7950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549F-D479-48D1-814B-7F90D3FBE534}" type="datetimeFigureOut">
              <a:rPr lang="en-IN" smtClean="0"/>
              <a:t>13-03-2024</a:t>
            </a:fld>
            <a:endParaRPr lang="en-IN"/>
          </a:p>
        </p:txBody>
      </p:sp>
      <p:sp>
        <p:nvSpPr>
          <p:cNvPr id="5" name="Footer Placeholder 4">
            <a:extLst>
              <a:ext uri="{FF2B5EF4-FFF2-40B4-BE49-F238E27FC236}">
                <a16:creationId xmlns:a16="http://schemas.microsoft.com/office/drawing/2014/main" id="{3228B2AC-3E30-4477-8C91-AED24FA43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F42065-AB38-4AB0-86C2-B1279F1B2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B52E0-403C-4F11-9084-871DD58FAF1A}" type="slidenum">
              <a:rPr lang="en-IN" smtClean="0"/>
              <a:t>‹#›</a:t>
            </a:fld>
            <a:endParaRPr lang="en-IN"/>
          </a:p>
        </p:txBody>
      </p:sp>
    </p:spTree>
    <p:extLst>
      <p:ext uri="{BB962C8B-B14F-4D97-AF65-F5344CB8AC3E}">
        <p14:creationId xmlns:p14="http://schemas.microsoft.com/office/powerpoint/2010/main" val="18351885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slide" Target="slide6.xml"/><Relationship Id="rId26" Type="http://schemas.openxmlformats.org/officeDocument/2006/relationships/slide" Target="slide28.xml"/><Relationship Id="rId3" Type="http://schemas.openxmlformats.org/officeDocument/2006/relationships/image" Target="../media/image2.png"/><Relationship Id="rId21" Type="http://schemas.openxmlformats.org/officeDocument/2006/relationships/slide" Target="slide14.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slide" Target="slide4.xml"/><Relationship Id="rId25" Type="http://schemas.openxmlformats.org/officeDocument/2006/relationships/slide" Target="slide26.xml"/><Relationship Id="rId2" Type="http://schemas.openxmlformats.org/officeDocument/2006/relationships/image" Target="../media/image1.png"/><Relationship Id="rId16" Type="http://schemas.openxmlformats.org/officeDocument/2006/relationships/slide" Target="slide2.xml"/><Relationship Id="rId20" Type="http://schemas.openxmlformats.org/officeDocument/2006/relationships/slide" Target="slide11.xml"/><Relationship Id="rId29"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slide" Target="slide23.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slide" Target="slide20.xml"/><Relationship Id="rId28" Type="http://schemas.openxmlformats.org/officeDocument/2006/relationships/slide" Target="slide32.xml"/><Relationship Id="rId10" Type="http://schemas.openxmlformats.org/officeDocument/2006/relationships/image" Target="../media/image9.png"/><Relationship Id="rId19" Type="http://schemas.openxmlformats.org/officeDocument/2006/relationships/slide" Target="slide8.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slide" Target="slide17.xml"/><Relationship Id="rId27" Type="http://schemas.openxmlformats.org/officeDocument/2006/relationships/slide" Target="slide30.xml"/><Relationship Id="rId30" Type="http://schemas.openxmlformats.org/officeDocument/2006/relationships/image" Target="../media/image15.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39.sv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39.sv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36.sv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39.sv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50.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70A"/>
        </a:solidFill>
        <a:effectLst/>
      </p:bgPr>
    </p:bg>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F95DE7-0214-4562-8561-161C6A6EFE55}"/>
                  </a:ext>
                </a:extLst>
              </p:cNvPr>
              <p:cNvGraphicFramePr>
                <a:graphicFrameLocks noChangeAspect="1"/>
              </p:cNvGraphicFramePr>
              <p:nvPr>
                <p:extLst>
                  <p:ext uri="{D42A27DB-BD31-4B8C-83A1-F6EECF244321}">
                    <p14:modId xmlns:p14="http://schemas.microsoft.com/office/powerpoint/2010/main" val="2788246638"/>
                  </p:ext>
                </p:extLst>
              </p:nvPr>
            </p:nvGraphicFramePr>
            <p:xfrm>
              <a:off x="2726167" y="2518716"/>
              <a:ext cx="9668054" cy="4321873"/>
            </p:xfrm>
            <a:graphic>
              <a:graphicData uri="http://schemas.microsoft.com/office/powerpoint/2016/summaryzoom">
                <psuz:summaryZm>
                  <psuz:summaryZmObj sectionId="{C4B6C05A-4C47-4BB7-A187-118375E2D286}">
                    <psuz:zmPr id="{E680787D-80F8-4B13-9217-9CBBD82BD687}" transitionDur="1000">
                      <p166:blipFill xmlns:p166="http://schemas.microsoft.com/office/powerpoint/2016/6/main">
                        <a:blip r:embed="rId2"/>
                        <a:stretch>
                          <a:fillRect/>
                        </a:stretch>
                      </p166:blipFill>
                      <p166:spPr xmlns:p166="http://schemas.microsoft.com/office/powerpoint/2016/6/main">
                        <a:xfrm>
                          <a:off x="352886" y="627342"/>
                          <a:ext cx="1740249" cy="978890"/>
                        </a:xfrm>
                        <a:prstGeom prst="ellipse">
                          <a:avLst/>
                        </a:prstGeom>
                        <a:ln>
                          <a:noFill/>
                        </a:ln>
                        <a:effectLst>
                          <a:softEdge rad="112500"/>
                        </a:effectLst>
                      </p166:spPr>
                    </psuz:zmPr>
                  </psuz:summaryZmObj>
                  <psuz:summaryZmObj sectionId="{1DC3A5E1-1165-4337-AEAE-7B322D057D98}">
                    <psuz:zmPr id="{B38A063F-B209-489E-94B5-91258864903A}" transitionDur="1000">
                      <p166:blipFill xmlns:p166="http://schemas.microsoft.com/office/powerpoint/2016/6/main">
                        <a:blip r:embed="rId3"/>
                        <a:stretch>
                          <a:fillRect/>
                        </a:stretch>
                      </p166:blipFill>
                      <p166:spPr xmlns:p166="http://schemas.microsoft.com/office/powerpoint/2016/6/main">
                        <a:xfrm>
                          <a:off x="2158394" y="627342"/>
                          <a:ext cx="1740249" cy="978890"/>
                        </a:xfrm>
                        <a:prstGeom prst="ellipse">
                          <a:avLst/>
                        </a:prstGeom>
                        <a:ln>
                          <a:noFill/>
                        </a:ln>
                        <a:effectLst>
                          <a:softEdge rad="112500"/>
                        </a:effectLst>
                      </p166:spPr>
                    </psuz:zmPr>
                  </psuz:summaryZmObj>
                  <psuz:summaryZmObj sectionId="{4ABE4F51-0E4D-4FF7-9692-3CAFCFB1ACF4}">
                    <psuz:zmPr id="{9384B791-B738-498B-84B2-53C03369F9FB}" transitionDur="1000">
                      <p166:blipFill xmlns:p166="http://schemas.microsoft.com/office/powerpoint/2016/6/main">
                        <a:blip r:embed="rId4"/>
                        <a:stretch>
                          <a:fillRect/>
                        </a:stretch>
                      </p166:blipFill>
                      <p166:spPr xmlns:p166="http://schemas.microsoft.com/office/powerpoint/2016/6/main">
                        <a:xfrm>
                          <a:off x="3963902" y="627342"/>
                          <a:ext cx="1740249" cy="978890"/>
                        </a:xfrm>
                        <a:prstGeom prst="ellipse">
                          <a:avLst/>
                        </a:prstGeom>
                        <a:ln>
                          <a:noFill/>
                        </a:ln>
                        <a:effectLst>
                          <a:softEdge rad="112500"/>
                        </a:effectLst>
                      </p166:spPr>
                    </psuz:zmPr>
                  </psuz:summaryZmObj>
                  <psuz:summaryZmObj sectionId="{1E9EDD7A-AB80-4FD8-9A5C-7B5F0A01C698}">
                    <psuz:zmPr id="{109341CD-61F9-4F2F-AC0A-149A5494CB1D}" transitionDur="1000">
                      <p166:blipFill xmlns:p166="http://schemas.microsoft.com/office/powerpoint/2016/6/main">
                        <a:blip r:embed="rId5"/>
                        <a:stretch>
                          <a:fillRect/>
                        </a:stretch>
                      </p166:blipFill>
                      <p166:spPr xmlns:p166="http://schemas.microsoft.com/office/powerpoint/2016/6/main">
                        <a:xfrm>
                          <a:off x="5769410" y="627342"/>
                          <a:ext cx="1740249" cy="978890"/>
                        </a:xfrm>
                        <a:prstGeom prst="ellipse">
                          <a:avLst/>
                        </a:prstGeom>
                        <a:ln>
                          <a:noFill/>
                        </a:ln>
                        <a:effectLst>
                          <a:softEdge rad="112500"/>
                        </a:effectLst>
                      </p166:spPr>
                    </psuz:zmPr>
                  </psuz:summaryZmObj>
                  <psuz:summaryZmObj sectionId="{D9790636-F5FA-42C4-B60E-BD50A5F6C2ED}">
                    <psuz:zmPr id="{850F868C-B7F1-4A3D-8248-5781ADAD0BF1}" transitionDur="1000">
                      <p166:blipFill xmlns:p166="http://schemas.microsoft.com/office/powerpoint/2016/6/main">
                        <a:blip r:embed="rId6"/>
                        <a:stretch>
                          <a:fillRect/>
                        </a:stretch>
                      </p166:blipFill>
                      <p166:spPr xmlns:p166="http://schemas.microsoft.com/office/powerpoint/2016/6/main">
                        <a:xfrm>
                          <a:off x="7574918" y="627342"/>
                          <a:ext cx="1740249" cy="978890"/>
                        </a:xfrm>
                        <a:prstGeom prst="ellipse">
                          <a:avLst/>
                        </a:prstGeom>
                        <a:ln>
                          <a:noFill/>
                        </a:ln>
                        <a:effectLst>
                          <a:softEdge rad="112500"/>
                        </a:effectLst>
                      </p166:spPr>
                    </psuz:zmPr>
                  </psuz:summaryZmObj>
                  <psuz:summaryZmObj sectionId="{AF29F873-DAFA-4D74-B88B-D27FC6791134}">
                    <psuz:zmPr id="{41491743-97D8-4F94-88F7-0D2A6A868DDB}" transitionDur="1000">
                      <p166:blipFill xmlns:p166="http://schemas.microsoft.com/office/powerpoint/2016/6/main">
                        <a:blip r:embed="rId7"/>
                        <a:stretch>
                          <a:fillRect/>
                        </a:stretch>
                      </p166:blipFill>
                      <p166:spPr xmlns:p166="http://schemas.microsoft.com/office/powerpoint/2016/6/main">
                        <a:xfrm>
                          <a:off x="352886" y="1671491"/>
                          <a:ext cx="1740249" cy="978890"/>
                        </a:xfrm>
                        <a:prstGeom prst="ellipse">
                          <a:avLst/>
                        </a:prstGeom>
                        <a:ln>
                          <a:noFill/>
                        </a:ln>
                        <a:effectLst>
                          <a:softEdge rad="112500"/>
                        </a:effectLst>
                      </p166:spPr>
                    </psuz:zmPr>
                  </psuz:summaryZmObj>
                  <psuz:summaryZmObj sectionId="{88172F87-C9BB-448A-8FD3-8F362E12B3A0}">
                    <psuz:zmPr id="{A3978DE5-B8D4-4D6F-AEC6-D45644122FFF}" transitionDur="1000">
                      <p166:blipFill xmlns:p166="http://schemas.microsoft.com/office/powerpoint/2016/6/main">
                        <a:blip r:embed="rId8"/>
                        <a:stretch>
                          <a:fillRect/>
                        </a:stretch>
                      </p166:blipFill>
                      <p166:spPr xmlns:p166="http://schemas.microsoft.com/office/powerpoint/2016/6/main">
                        <a:xfrm>
                          <a:off x="2158394" y="1671491"/>
                          <a:ext cx="1740249" cy="978890"/>
                        </a:xfrm>
                        <a:prstGeom prst="ellipse">
                          <a:avLst/>
                        </a:prstGeom>
                        <a:ln>
                          <a:noFill/>
                        </a:ln>
                        <a:effectLst>
                          <a:softEdge rad="112500"/>
                        </a:effectLst>
                      </p166:spPr>
                    </psuz:zmPr>
                  </psuz:summaryZmObj>
                  <psuz:summaryZmObj sectionId="{288AF853-BA4F-4F5D-8556-9ADB94931514}">
                    <psuz:zmPr id="{B674C0F9-28D4-421B-8983-F82ED89ACEB9}" transitionDur="1000">
                      <p166:blipFill xmlns:p166="http://schemas.microsoft.com/office/powerpoint/2016/6/main">
                        <a:blip r:embed="rId9"/>
                        <a:stretch>
                          <a:fillRect/>
                        </a:stretch>
                      </p166:blipFill>
                      <p166:spPr xmlns:p166="http://schemas.microsoft.com/office/powerpoint/2016/6/main">
                        <a:xfrm>
                          <a:off x="3963902" y="1671491"/>
                          <a:ext cx="1740249" cy="978890"/>
                        </a:xfrm>
                        <a:prstGeom prst="ellipse">
                          <a:avLst/>
                        </a:prstGeom>
                        <a:ln>
                          <a:noFill/>
                        </a:ln>
                        <a:effectLst>
                          <a:softEdge rad="112500"/>
                        </a:effectLst>
                      </p166:spPr>
                    </psuz:zmPr>
                  </psuz:summaryZmObj>
                  <psuz:summaryZmObj sectionId="{B2D72DB7-5E6D-4398-B5DB-D82E137A3C2F}">
                    <psuz:zmPr id="{F1331FE1-A598-4140-8392-86BA202E451F}" transitionDur="1000">
                      <p166:blipFill xmlns:p166="http://schemas.microsoft.com/office/powerpoint/2016/6/main">
                        <a:blip r:embed="rId10"/>
                        <a:stretch>
                          <a:fillRect/>
                        </a:stretch>
                      </p166:blipFill>
                      <p166:spPr xmlns:p166="http://schemas.microsoft.com/office/powerpoint/2016/6/main">
                        <a:xfrm>
                          <a:off x="5769410" y="1671491"/>
                          <a:ext cx="1740249" cy="978890"/>
                        </a:xfrm>
                        <a:prstGeom prst="ellipse">
                          <a:avLst/>
                        </a:prstGeom>
                        <a:ln>
                          <a:noFill/>
                        </a:ln>
                        <a:effectLst>
                          <a:softEdge rad="112500"/>
                        </a:effectLst>
                      </p166:spPr>
                    </psuz:zmPr>
                  </psuz:summaryZmObj>
                  <psuz:summaryZmObj sectionId="{4C6D8F87-EC7C-4BD7-B488-E912D4D5C837}">
                    <psuz:zmPr id="{A2F23278-36A9-45B2-B74E-52F5CCBF5984}" transitionDur="1000">
                      <p166:blipFill xmlns:p166="http://schemas.microsoft.com/office/powerpoint/2016/6/main">
                        <a:blip r:embed="rId11"/>
                        <a:stretch>
                          <a:fillRect/>
                        </a:stretch>
                      </p166:blipFill>
                      <p166:spPr xmlns:p166="http://schemas.microsoft.com/office/powerpoint/2016/6/main">
                        <a:xfrm>
                          <a:off x="7574918" y="1671491"/>
                          <a:ext cx="1740249" cy="978890"/>
                        </a:xfrm>
                        <a:prstGeom prst="ellipse">
                          <a:avLst/>
                        </a:prstGeom>
                        <a:ln>
                          <a:noFill/>
                        </a:ln>
                        <a:effectLst>
                          <a:softEdge rad="112500"/>
                        </a:effectLst>
                      </p166:spPr>
                    </psuz:zmPr>
                  </psuz:summaryZmObj>
                  <psuz:summaryZmObj sectionId="{7E709FBE-A7C7-490C-BCF6-89EFB15AF165}">
                    <psuz:zmPr id="{BE8FF2DA-5056-4D13-BF6A-51C173D78300}" transitionDur="1000">
                      <p166:blipFill xmlns:p166="http://schemas.microsoft.com/office/powerpoint/2016/6/main">
                        <a:blip r:embed="rId12"/>
                        <a:stretch>
                          <a:fillRect/>
                        </a:stretch>
                      </p166:blipFill>
                      <p166:spPr xmlns:p166="http://schemas.microsoft.com/office/powerpoint/2016/6/main">
                        <a:xfrm>
                          <a:off x="352886" y="2715640"/>
                          <a:ext cx="1740249" cy="978890"/>
                        </a:xfrm>
                        <a:prstGeom prst="rect">
                          <a:avLst/>
                        </a:prstGeom>
                      </p166:spPr>
                    </psuz:zmPr>
                  </psuz:summaryZmObj>
                  <psuz:summaryZmObj sectionId="{923D0376-2DB8-4985-BACF-E600C4DD159F}">
                    <psuz:zmPr id="{2FF54EB0-626C-41A8-A754-D60F0435FA52}" transitionDur="1000">
                      <p166:blipFill xmlns:p166="http://schemas.microsoft.com/office/powerpoint/2016/6/main">
                        <a:blip r:embed="rId13"/>
                        <a:stretch>
                          <a:fillRect/>
                        </a:stretch>
                      </p166:blipFill>
                      <p166:spPr xmlns:p166="http://schemas.microsoft.com/office/powerpoint/2016/6/main">
                        <a:xfrm>
                          <a:off x="2158394" y="2715640"/>
                          <a:ext cx="1740249" cy="978890"/>
                        </a:xfrm>
                        <a:prstGeom prst="ellipse">
                          <a:avLst/>
                        </a:prstGeom>
                        <a:ln>
                          <a:noFill/>
                        </a:ln>
                        <a:effectLst>
                          <a:softEdge rad="112500"/>
                        </a:effectLst>
                      </p166:spPr>
                    </psuz:zmPr>
                  </psuz:summaryZmObj>
                  <psuz:summaryZmObj sectionId="{60F57B6A-1154-4684-BE44-373140CFA5A6}">
                    <psuz:zmPr id="{0C048CF3-64DC-4192-B8B1-12CDBC6477EA}" transitionDur="1000">
                      <p166:blipFill xmlns:p166="http://schemas.microsoft.com/office/powerpoint/2016/6/main">
                        <a:blip r:embed="rId14"/>
                        <a:stretch>
                          <a:fillRect/>
                        </a:stretch>
                      </p166:blipFill>
                      <p166:spPr xmlns:p166="http://schemas.microsoft.com/office/powerpoint/2016/6/main">
                        <a:xfrm>
                          <a:off x="3963902" y="2715640"/>
                          <a:ext cx="1740249" cy="978890"/>
                        </a:xfrm>
                        <a:prstGeom prst="ellipse">
                          <a:avLst/>
                        </a:prstGeom>
                        <a:ln>
                          <a:noFill/>
                        </a:ln>
                        <a:effectLst>
                          <a:softEdge rad="112500"/>
                        </a:effectLst>
                      </p166:spPr>
                    </psuz:zmPr>
                  </psuz:summaryZmObj>
                  <psuz:summaryZmObj sectionId="{96CAC1C8-754B-455E-9FA3-D02A205F073F}" offsetFactorX="7575" offsetFactorY="3923">
                    <psuz:zmPr id="{B0D84C34-0C15-4B5E-A6EB-B5A0C2E0FB8F}" transitionDur="1000">
                      <p166:blipFill xmlns:p166="http://schemas.microsoft.com/office/powerpoint/2016/6/main">
                        <a:blip r:embed="rId15"/>
                        <a:stretch>
                          <a:fillRect/>
                        </a:stretch>
                      </p166:blipFill>
                      <p166:spPr xmlns:p166="http://schemas.microsoft.com/office/powerpoint/2016/6/main">
                        <a:xfrm>
                          <a:off x="5901234" y="2754042"/>
                          <a:ext cx="1740249" cy="978890"/>
                        </a:xfrm>
                        <a:prstGeom prst="ellipse">
                          <a:avLst/>
                        </a:prstGeom>
                        <a:ln>
                          <a:noFill/>
                        </a:ln>
                        <a:effectLst>
                          <a:softEdge rad="112500"/>
                        </a:effectLst>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F95DE7-0214-4562-8561-161C6A6EFE55}"/>
                  </a:ext>
                </a:extLst>
              </p:cNvPr>
              <p:cNvGrpSpPr>
                <a:grpSpLocks noGrp="1" noUngrp="1" noRot="1" noChangeAspect="1" noMove="1" noResize="1"/>
              </p:cNvGrpSpPr>
              <p:nvPr/>
            </p:nvGrpSpPr>
            <p:grpSpPr>
              <a:xfrm>
                <a:off x="2726167" y="2518716"/>
                <a:ext cx="9668054" cy="4321873"/>
                <a:chOff x="2726167" y="2518716"/>
                <a:chExt cx="9668054" cy="4321873"/>
              </a:xfrm>
            </p:grpSpPr>
            <p:pic>
              <p:nvPicPr>
                <p:cNvPr id="3" name="Picture 3">
                  <a:hlinkClick r:id="rId1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3079053" y="3146058"/>
                  <a:ext cx="1740249" cy="978890"/>
                </a:xfrm>
                <a:prstGeom prst="ellipse">
                  <a:avLst/>
                </a:prstGeom>
                <a:ln>
                  <a:noFill/>
                </a:ln>
                <a:effectLst>
                  <a:softEdge rad="112500"/>
                </a:effectLst>
              </p:spPr>
            </p:pic>
            <p:pic>
              <p:nvPicPr>
                <p:cNvPr id="4" name="Picture 4">
                  <a:hlinkClick r:id="rId1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884561" y="3146058"/>
                  <a:ext cx="1740249" cy="978890"/>
                </a:xfrm>
                <a:prstGeom prst="ellipse">
                  <a:avLst/>
                </a:prstGeom>
                <a:ln>
                  <a:noFill/>
                </a:ln>
                <a:effectLst>
                  <a:softEdge rad="112500"/>
                </a:effectLst>
              </p:spPr>
            </p:pic>
            <p:pic>
              <p:nvPicPr>
                <p:cNvPr id="6" name="Picture 6">
                  <a:hlinkClick r:id="rId1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690069" y="3146058"/>
                  <a:ext cx="1740249" cy="978890"/>
                </a:xfrm>
                <a:prstGeom prst="ellipse">
                  <a:avLst/>
                </a:prstGeom>
                <a:ln>
                  <a:noFill/>
                </a:ln>
                <a:effectLst>
                  <a:softEdge rad="112500"/>
                </a:effectLst>
              </p:spPr>
            </p:pic>
            <p:pic>
              <p:nvPicPr>
                <p:cNvPr id="7" name="Picture 7">
                  <a:hlinkClick r:id="rId1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495577" y="3146058"/>
                  <a:ext cx="1740249" cy="978890"/>
                </a:xfrm>
                <a:prstGeom prst="ellipse">
                  <a:avLst/>
                </a:prstGeom>
                <a:ln>
                  <a:noFill/>
                </a:ln>
                <a:effectLst>
                  <a:softEdge rad="112500"/>
                </a:effectLst>
              </p:spPr>
            </p:pic>
            <p:pic>
              <p:nvPicPr>
                <p:cNvPr id="8" name="Picture 8">
                  <a:hlinkClick r:id="rId20"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10301085" y="3146058"/>
                  <a:ext cx="1740249" cy="978890"/>
                </a:xfrm>
                <a:prstGeom prst="ellipse">
                  <a:avLst/>
                </a:prstGeom>
                <a:ln>
                  <a:noFill/>
                </a:ln>
                <a:effectLst>
                  <a:softEdge rad="112500"/>
                </a:effectLst>
              </p:spPr>
            </p:pic>
            <p:pic>
              <p:nvPicPr>
                <p:cNvPr id="9" name="Picture 9">
                  <a:hlinkClick r:id="rId21"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079053" y="4190207"/>
                  <a:ext cx="1740249" cy="978890"/>
                </a:xfrm>
                <a:prstGeom prst="ellipse">
                  <a:avLst/>
                </a:prstGeom>
                <a:ln>
                  <a:noFill/>
                </a:ln>
                <a:effectLst>
                  <a:softEdge rad="112500"/>
                </a:effectLst>
              </p:spPr>
            </p:pic>
            <p:pic>
              <p:nvPicPr>
                <p:cNvPr id="13" name="Picture 13">
                  <a:hlinkClick r:id="rId22"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4884561" y="4190207"/>
                  <a:ext cx="1740249" cy="978890"/>
                </a:xfrm>
                <a:prstGeom prst="ellipse">
                  <a:avLst/>
                </a:prstGeom>
                <a:ln>
                  <a:noFill/>
                </a:ln>
                <a:effectLst>
                  <a:softEdge rad="112500"/>
                </a:effectLst>
              </p:spPr>
            </p:pic>
            <p:pic>
              <p:nvPicPr>
                <p:cNvPr id="14" name="Picture 14">
                  <a:hlinkClick r:id="rId23"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6690069" y="4190207"/>
                  <a:ext cx="1740249" cy="978890"/>
                </a:xfrm>
                <a:prstGeom prst="ellipse">
                  <a:avLst/>
                </a:prstGeom>
                <a:ln>
                  <a:noFill/>
                </a:ln>
                <a:effectLst>
                  <a:softEdge rad="112500"/>
                </a:effectLst>
              </p:spPr>
            </p:pic>
            <p:pic>
              <p:nvPicPr>
                <p:cNvPr id="15" name="Picture 15">
                  <a:hlinkClick r:id="rId24"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8495577" y="4190207"/>
                  <a:ext cx="1740249" cy="978890"/>
                </a:xfrm>
                <a:prstGeom prst="ellipse">
                  <a:avLst/>
                </a:prstGeom>
                <a:ln>
                  <a:noFill/>
                </a:ln>
                <a:effectLst>
                  <a:softEdge rad="112500"/>
                </a:effectLst>
              </p:spPr>
            </p:pic>
            <p:pic>
              <p:nvPicPr>
                <p:cNvPr id="16" name="Picture 16">
                  <a:hlinkClick r:id="rId25"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10301085" y="4190207"/>
                  <a:ext cx="1740249" cy="978890"/>
                </a:xfrm>
                <a:prstGeom prst="ellipse">
                  <a:avLst/>
                </a:prstGeom>
                <a:ln>
                  <a:noFill/>
                </a:ln>
                <a:effectLst>
                  <a:softEdge rad="112500"/>
                </a:effectLst>
              </p:spPr>
            </p:pic>
            <p:pic>
              <p:nvPicPr>
                <p:cNvPr id="17" name="Picture 17">
                  <a:hlinkClick r:id="rId26"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3079053" y="5234356"/>
                  <a:ext cx="1740249" cy="978890"/>
                </a:xfrm>
                <a:prstGeom prst="rect">
                  <a:avLst/>
                </a:prstGeom>
              </p:spPr>
            </p:pic>
            <p:pic>
              <p:nvPicPr>
                <p:cNvPr id="19" name="Picture 19">
                  <a:hlinkClick r:id="rId27"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4884561" y="5234356"/>
                  <a:ext cx="1740249" cy="978890"/>
                </a:xfrm>
                <a:prstGeom prst="ellipse">
                  <a:avLst/>
                </a:prstGeom>
                <a:ln>
                  <a:noFill/>
                </a:ln>
                <a:effectLst>
                  <a:softEdge rad="112500"/>
                </a:effectLst>
              </p:spPr>
            </p:pic>
            <p:pic>
              <p:nvPicPr>
                <p:cNvPr id="21" name="Picture 21">
                  <a:hlinkClick r:id="rId28"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6690069" y="5234356"/>
                  <a:ext cx="1740249" cy="978890"/>
                </a:xfrm>
                <a:prstGeom prst="ellipse">
                  <a:avLst/>
                </a:prstGeom>
                <a:ln>
                  <a:noFill/>
                </a:ln>
                <a:effectLst>
                  <a:softEdge rad="112500"/>
                </a:effectLst>
              </p:spPr>
            </p:pic>
            <p:pic>
              <p:nvPicPr>
                <p:cNvPr id="22" name="Picture 22">
                  <a:hlinkClick r:id="rId29"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8627401" y="5272758"/>
                  <a:ext cx="1740249" cy="978890"/>
                </a:xfrm>
                <a:prstGeom prst="ellipse">
                  <a:avLst/>
                </a:prstGeom>
                <a:ln>
                  <a:noFill/>
                </a:ln>
                <a:effectLst>
                  <a:softEdge rad="112500"/>
                </a:effectLst>
              </p:spPr>
            </p:pic>
          </p:grpSp>
        </mc:Fallback>
      </mc:AlternateContent>
      <p:sp>
        <p:nvSpPr>
          <p:cNvPr id="20" name="Rectangle 19">
            <a:extLst>
              <a:ext uri="{FF2B5EF4-FFF2-40B4-BE49-F238E27FC236}">
                <a16:creationId xmlns:a16="http://schemas.microsoft.com/office/drawing/2014/main" id="{549CA5FB-4CF0-47E1-9462-FD61CB834E25}"/>
              </a:ext>
            </a:extLst>
          </p:cNvPr>
          <p:cNvSpPr/>
          <p:nvPr/>
        </p:nvSpPr>
        <p:spPr>
          <a:xfrm>
            <a:off x="52754" y="0"/>
            <a:ext cx="2927248" cy="6840000"/>
          </a:xfrm>
          <a:prstGeom prst="rect">
            <a:avLst/>
          </a:prstGeom>
          <a:blipFill dpi="0" rotWithShape="1">
            <a:blip r:embed="rId30"/>
            <a:srcRect/>
            <a:tile tx="298450" ty="-2463800" sx="100000" sy="100000" flip="none" algn="ctr"/>
          </a:blipFill>
          <a:ln>
            <a:solidFill>
              <a:schemeClr val="tx1"/>
            </a:solidFill>
          </a:ln>
          <a:effectLst>
            <a:glow rad="635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B821D10D-1F50-4207-A560-63FE2AD3D741}"/>
              </a:ext>
            </a:extLst>
          </p:cNvPr>
          <p:cNvSpPr txBox="1"/>
          <p:nvPr/>
        </p:nvSpPr>
        <p:spPr>
          <a:xfrm>
            <a:off x="3395849" y="1084802"/>
            <a:ext cx="8563903" cy="1200329"/>
          </a:xfrm>
          <a:prstGeom prst="rect">
            <a:avLst/>
          </a:prstGeom>
          <a:noFill/>
          <a:effectLst>
            <a:reflection blurRad="6350" stA="52000" endA="300" endPos="35000" dir="5400000" sy="-100000" algn="bl" rotWithShape="0"/>
          </a:effectLst>
        </p:spPr>
        <p:txBody>
          <a:bodyPr wrap="square">
            <a:spAutoFit/>
            <a:scene3d>
              <a:camera prst="orthographicFront"/>
              <a:lightRig rig="threePt" dir="t"/>
            </a:scene3d>
            <a:sp3d extrusionH="57150">
              <a:bevelT w="38100" h="38100" prst="relaxedInset"/>
            </a:sp3d>
          </a:bodyPr>
          <a:lstStyle/>
          <a:p>
            <a:r>
              <a:rPr lang="en-US" sz="72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rPr>
              <a:t>BANK LOAN ANALYSIS</a:t>
            </a:r>
            <a:endParaRPr lang="en-LT" sz="5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TextBox 9">
            <a:extLst>
              <a:ext uri="{FF2B5EF4-FFF2-40B4-BE49-F238E27FC236}">
                <a16:creationId xmlns:a16="http://schemas.microsoft.com/office/drawing/2014/main" id="{D0380516-5A9C-40F0-BDEE-64C3C8F66E7A}"/>
              </a:ext>
            </a:extLst>
          </p:cNvPr>
          <p:cNvSpPr txBox="1"/>
          <p:nvPr/>
        </p:nvSpPr>
        <p:spPr>
          <a:xfrm>
            <a:off x="5017475" y="158087"/>
            <a:ext cx="4510454" cy="461665"/>
          </a:xfrm>
          <a:prstGeom prst="rect">
            <a:avLst/>
          </a:prstGeom>
          <a:noFill/>
        </p:spPr>
        <p:txBody>
          <a:bodyPr wrap="square">
            <a:spAutoFit/>
          </a:bodyPr>
          <a:lstStyle/>
          <a:p>
            <a:pPr algn="just"/>
            <a:r>
              <a:rPr lang="en-US" sz="2400" b="1" u="sng" dirty="0">
                <a:solidFill>
                  <a:srgbClr val="FFFFFF"/>
                </a:solidFill>
              </a:rPr>
              <a:t>Presented By </a:t>
            </a:r>
            <a:r>
              <a:rPr lang="en-US" sz="2400" dirty="0">
                <a:solidFill>
                  <a:srgbClr val="FFFFFF"/>
                </a:solidFill>
              </a:rPr>
              <a:t>–    Shweta Barnwal </a:t>
            </a:r>
          </a:p>
        </p:txBody>
      </p:sp>
    </p:spTree>
    <p:extLst>
      <p:ext uri="{BB962C8B-B14F-4D97-AF65-F5344CB8AC3E}">
        <p14:creationId xmlns:p14="http://schemas.microsoft.com/office/powerpoint/2010/main" val="203418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70" name="Rectangle: Rounded Corners 8">
            <a:extLst>
              <a:ext uri="{FF2B5EF4-FFF2-40B4-BE49-F238E27FC236}">
                <a16:creationId xmlns:a16="http://schemas.microsoft.com/office/drawing/2014/main" id="{88A5C2ED-7982-4EBC-B0F8-5F1276C5A956}"/>
              </a:ext>
            </a:extLst>
          </p:cNvPr>
          <p:cNvSpPr/>
          <p:nvPr/>
        </p:nvSpPr>
        <p:spPr>
          <a:xfrm>
            <a:off x="3" y="-118691"/>
            <a:ext cx="12168554" cy="6948149"/>
          </a:xfrm>
          <a:prstGeom prst="rect">
            <a:avLst/>
          </a:pr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pic>
        <p:nvPicPr>
          <p:cNvPr id="7" name="Picture 6">
            <a:extLst>
              <a:ext uri="{FF2B5EF4-FFF2-40B4-BE49-F238E27FC236}">
                <a16:creationId xmlns:a16="http://schemas.microsoft.com/office/drawing/2014/main" id="{EB1E1633-E252-42B2-A78D-77E269F49BA0}"/>
              </a:ext>
            </a:extLst>
          </p:cNvPr>
          <p:cNvPicPr>
            <a:picLocks noChangeAspect="1"/>
          </p:cNvPicPr>
          <p:nvPr/>
        </p:nvPicPr>
        <p:blipFill rotWithShape="1">
          <a:blip r:embed="rId3"/>
          <a:srcRect b="41534"/>
          <a:stretch/>
        </p:blipFill>
        <p:spPr>
          <a:xfrm>
            <a:off x="253353" y="3926541"/>
            <a:ext cx="11661855" cy="2773199"/>
          </a:xfrm>
          <a:prstGeom prst="rect">
            <a:avLst/>
          </a:prstGeom>
        </p:spPr>
      </p:pic>
      <p:pic>
        <p:nvPicPr>
          <p:cNvPr id="9" name="Picture 8">
            <a:extLst>
              <a:ext uri="{FF2B5EF4-FFF2-40B4-BE49-F238E27FC236}">
                <a16:creationId xmlns:a16="http://schemas.microsoft.com/office/drawing/2014/main" id="{EF5B2FC1-8FEA-4A6C-B8B2-497FE6D7D6E1}"/>
              </a:ext>
            </a:extLst>
          </p:cNvPr>
          <p:cNvPicPr>
            <a:picLocks noChangeAspect="1"/>
          </p:cNvPicPr>
          <p:nvPr/>
        </p:nvPicPr>
        <p:blipFill rotWithShape="1">
          <a:blip r:embed="rId4">
            <a:extLst>
              <a:ext uri="{28A0092B-C50C-407E-A947-70E740481C1C}">
                <a14:useLocalDpi xmlns:a14="http://schemas.microsoft.com/office/drawing/2010/main" val="0"/>
              </a:ext>
            </a:extLst>
          </a:blip>
          <a:srcRect l="-1" t="-1" r="-4048" b="42341"/>
          <a:stretch/>
        </p:blipFill>
        <p:spPr>
          <a:xfrm>
            <a:off x="5800167" y="551750"/>
            <a:ext cx="6362618" cy="2545967"/>
          </a:xfrm>
          <a:prstGeom prst="rect">
            <a:avLst/>
          </a:prstGeom>
          <a:ln>
            <a:solidFill>
              <a:schemeClr val="tx1"/>
            </a:solidFill>
          </a:ln>
        </p:spPr>
      </p:pic>
      <p:pic>
        <p:nvPicPr>
          <p:cNvPr id="11" name="Picture 10">
            <a:extLst>
              <a:ext uri="{FF2B5EF4-FFF2-40B4-BE49-F238E27FC236}">
                <a16:creationId xmlns:a16="http://schemas.microsoft.com/office/drawing/2014/main" id="{1451B0DC-D01F-4107-83A5-081DB52DAA0B}"/>
              </a:ext>
            </a:extLst>
          </p:cNvPr>
          <p:cNvPicPr>
            <a:picLocks noChangeAspect="1"/>
          </p:cNvPicPr>
          <p:nvPr/>
        </p:nvPicPr>
        <p:blipFill rotWithShape="1">
          <a:blip r:embed="rId5">
            <a:extLst>
              <a:ext uri="{28A0092B-C50C-407E-A947-70E740481C1C}">
                <a14:useLocalDpi xmlns:a14="http://schemas.microsoft.com/office/drawing/2010/main" val="0"/>
              </a:ext>
            </a:extLst>
          </a:blip>
          <a:srcRect b="30775"/>
          <a:stretch/>
        </p:blipFill>
        <p:spPr>
          <a:xfrm>
            <a:off x="247579" y="551750"/>
            <a:ext cx="5305012" cy="2545967"/>
          </a:xfrm>
          <a:prstGeom prst="rect">
            <a:avLst/>
          </a:prstGeom>
          <a:ln>
            <a:solidFill>
              <a:schemeClr val="tx1"/>
            </a:solidFill>
          </a:ln>
        </p:spPr>
      </p:pic>
      <p:sp>
        <p:nvSpPr>
          <p:cNvPr id="12" name="Rectangle 11">
            <a:extLst>
              <a:ext uri="{FF2B5EF4-FFF2-40B4-BE49-F238E27FC236}">
                <a16:creationId xmlns:a16="http://schemas.microsoft.com/office/drawing/2014/main" id="{4A922F30-FCD2-4740-B397-8C3A80C2FE98}"/>
              </a:ext>
            </a:extLst>
          </p:cNvPr>
          <p:cNvSpPr/>
          <p:nvPr/>
        </p:nvSpPr>
        <p:spPr>
          <a:xfrm>
            <a:off x="2063542" y="28541"/>
            <a:ext cx="1391728" cy="461665"/>
          </a:xfrm>
          <a:prstGeom prst="rect">
            <a:avLst/>
          </a:prstGeom>
          <a:noFill/>
          <a:ln>
            <a:solidFill>
              <a:schemeClr val="tx1"/>
            </a:solidFill>
          </a:ln>
        </p:spPr>
        <p:txBody>
          <a:bodyPr wrap="none" lIns="91440" tIns="45720" rIns="91440" bIns="45720">
            <a:spAutoFit/>
          </a:bodyPr>
          <a:lstStyle/>
          <a:p>
            <a:pPr algn="ctr"/>
            <a:r>
              <a:rPr lang="en-US" sz="2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Finance 1</a:t>
            </a:r>
          </a:p>
        </p:txBody>
      </p:sp>
      <p:sp>
        <p:nvSpPr>
          <p:cNvPr id="14" name="Rectangle 13">
            <a:extLst>
              <a:ext uri="{FF2B5EF4-FFF2-40B4-BE49-F238E27FC236}">
                <a16:creationId xmlns:a16="http://schemas.microsoft.com/office/drawing/2014/main" id="{CEB9F8F0-FC7E-4588-88E4-6EFA4929ABF9}"/>
              </a:ext>
            </a:extLst>
          </p:cNvPr>
          <p:cNvSpPr/>
          <p:nvPr/>
        </p:nvSpPr>
        <p:spPr>
          <a:xfrm>
            <a:off x="8317804" y="24143"/>
            <a:ext cx="1391728" cy="461665"/>
          </a:xfrm>
          <a:prstGeom prst="rect">
            <a:avLst/>
          </a:prstGeom>
          <a:noFill/>
          <a:ln>
            <a:solidFill>
              <a:schemeClr val="tx1"/>
            </a:solidFill>
          </a:ln>
        </p:spPr>
        <p:txBody>
          <a:bodyPr wrap="none" lIns="91440" tIns="45720" rIns="91440" bIns="45720">
            <a:spAutoFit/>
          </a:bodyPr>
          <a:lstStyle/>
          <a:p>
            <a:pPr algn="ctr"/>
            <a:r>
              <a:rPr lang="en-US" sz="2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Finance 2</a:t>
            </a:r>
          </a:p>
        </p:txBody>
      </p:sp>
      <p:sp>
        <p:nvSpPr>
          <p:cNvPr id="15" name="Rectangle 14">
            <a:extLst>
              <a:ext uri="{FF2B5EF4-FFF2-40B4-BE49-F238E27FC236}">
                <a16:creationId xmlns:a16="http://schemas.microsoft.com/office/drawing/2014/main" id="{0D4BD862-F258-42BC-9905-DBD22B3F5961}"/>
              </a:ext>
            </a:extLst>
          </p:cNvPr>
          <p:cNvSpPr/>
          <p:nvPr/>
        </p:nvSpPr>
        <p:spPr>
          <a:xfrm>
            <a:off x="5059896" y="3253861"/>
            <a:ext cx="1232966" cy="523220"/>
          </a:xfrm>
          <a:prstGeom prst="rect">
            <a:avLst/>
          </a:prstGeom>
          <a:noFill/>
        </p:spPr>
        <p:txBody>
          <a:bodyPr wrap="none" lIns="91440" tIns="45720" rIns="91440" bIns="45720">
            <a:spAutoFit/>
          </a:bodyPr>
          <a:lstStyle/>
          <a:p>
            <a:pPr algn="ctr"/>
            <a:r>
              <a:rPr lang="en-US" sz="28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Merge </a:t>
            </a:r>
          </a:p>
        </p:txBody>
      </p:sp>
      <p:pic>
        <p:nvPicPr>
          <p:cNvPr id="19" name="Picture 18">
            <a:extLst>
              <a:ext uri="{FF2B5EF4-FFF2-40B4-BE49-F238E27FC236}">
                <a16:creationId xmlns:a16="http://schemas.microsoft.com/office/drawing/2014/main" id="{EF5EAAFA-0851-4BD9-ADAA-CFFD07606A36}"/>
              </a:ext>
            </a:extLst>
          </p:cNvPr>
          <p:cNvPicPr>
            <a:picLocks noChangeAspect="1"/>
          </p:cNvPicPr>
          <p:nvPr/>
        </p:nvPicPr>
        <p:blipFill rotWithShape="1">
          <a:blip r:embed="rId3"/>
          <a:srcRect b="41534"/>
          <a:stretch/>
        </p:blipFill>
        <p:spPr>
          <a:xfrm>
            <a:off x="253354" y="3933100"/>
            <a:ext cx="11661855" cy="2773199"/>
          </a:xfrm>
          <a:prstGeom prst="rect">
            <a:avLst/>
          </a:prstGeom>
          <a:ln>
            <a:solidFill>
              <a:schemeClr val="tx1"/>
            </a:solidFill>
          </a:ln>
        </p:spPr>
      </p:pic>
      <p:sp>
        <p:nvSpPr>
          <p:cNvPr id="20" name="Rectangle 19">
            <a:extLst>
              <a:ext uri="{FF2B5EF4-FFF2-40B4-BE49-F238E27FC236}">
                <a16:creationId xmlns:a16="http://schemas.microsoft.com/office/drawing/2014/main" id="{558527EB-BAE9-4342-A704-8866AB637A12}"/>
              </a:ext>
            </a:extLst>
          </p:cNvPr>
          <p:cNvSpPr/>
          <p:nvPr/>
        </p:nvSpPr>
        <p:spPr>
          <a:xfrm>
            <a:off x="5059897" y="3260420"/>
            <a:ext cx="1232966" cy="523220"/>
          </a:xfrm>
          <a:prstGeom prst="rect">
            <a:avLst/>
          </a:prstGeom>
          <a:noFill/>
          <a:ln>
            <a:solidFill>
              <a:schemeClr val="tx1"/>
            </a:solidFill>
          </a:ln>
        </p:spPr>
        <p:txBody>
          <a:bodyPr wrap="none" lIns="91440" tIns="45720" rIns="91440" bIns="45720">
            <a:spAutoFit/>
          </a:bodyPr>
          <a:lstStyle/>
          <a:p>
            <a:pPr algn="ctr"/>
            <a:r>
              <a:rPr lang="en-US" sz="28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Merge </a:t>
            </a:r>
          </a:p>
        </p:txBody>
      </p:sp>
    </p:spTree>
    <p:extLst>
      <p:ext uri="{BB962C8B-B14F-4D97-AF65-F5344CB8AC3E}">
        <p14:creationId xmlns:p14="http://schemas.microsoft.com/office/powerpoint/2010/main" val="9751688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2528630" y="924153"/>
            <a:ext cx="6655571" cy="4533464"/>
            <a:chOff x="-353922" y="1462141"/>
            <a:chExt cx="7706742" cy="674439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353922" y="1462141"/>
              <a:ext cx="7706742" cy="674439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900360" y="3451632"/>
              <a:ext cx="3691266" cy="21520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KPI 1</a:t>
              </a:r>
            </a:p>
          </p:txBody>
        </p:sp>
      </p:grpSp>
      <p:pic>
        <p:nvPicPr>
          <p:cNvPr id="14" name="Graphic 13" descr="Bar graph with upward trend with solid fill">
            <a:extLst>
              <a:ext uri="{FF2B5EF4-FFF2-40B4-BE49-F238E27FC236}">
                <a16:creationId xmlns:a16="http://schemas.microsoft.com/office/drawing/2014/main" id="{400B9AC5-7BD3-412F-9968-B7959863746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685329" y="2154724"/>
            <a:ext cx="1683163" cy="1683163"/>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87817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2"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1+#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53123-DB4D-49F3-B7F9-B1047243B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44" y="273014"/>
            <a:ext cx="11655706" cy="6347704"/>
          </a:xfrm>
          <a:prstGeom prst="rect">
            <a:avLst/>
          </a:prstGeom>
        </p:spPr>
      </p:pic>
    </p:spTree>
    <p:extLst>
      <p:ext uri="{BB962C8B-B14F-4D97-AF65-F5344CB8AC3E}">
        <p14:creationId xmlns:p14="http://schemas.microsoft.com/office/powerpoint/2010/main" val="1937708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447555" y="464533"/>
            <a:ext cx="11296890" cy="6111433"/>
          </a:xfrm>
          <a:prstGeom prst="rect">
            <a:avLst/>
          </a:pr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F4051E7-C6BF-45A9-A6B1-468134BDC573}"/>
              </a:ext>
            </a:extLst>
          </p:cNvPr>
          <p:cNvSpPr txBox="1"/>
          <p:nvPr/>
        </p:nvSpPr>
        <p:spPr>
          <a:xfrm>
            <a:off x="740781" y="916548"/>
            <a:ext cx="10880202" cy="1569660"/>
          </a:xfrm>
          <a:prstGeom prst="rect">
            <a:avLst/>
          </a:prstGeom>
          <a:noFill/>
        </p:spPr>
        <p:txBody>
          <a:bodyPr wrap="square">
            <a:spAutoFit/>
          </a:bodyPr>
          <a:lstStyle/>
          <a:p>
            <a:pPr algn="just"/>
            <a:r>
              <a:rPr lang="en-US" sz="2400" b="1" i="0" u="sng" dirty="0">
                <a:solidFill>
                  <a:schemeClr val="bg1"/>
                </a:solidFill>
                <a:effectLst/>
              </a:rPr>
              <a:t>Year-wise Loan Amount Stats:</a:t>
            </a:r>
          </a:p>
          <a:p>
            <a:pPr algn="just"/>
            <a:endParaRPr lang="en-US" b="0" i="0" dirty="0">
              <a:solidFill>
                <a:schemeClr val="bg1"/>
              </a:solidFill>
              <a:effectLst/>
            </a:endParaRPr>
          </a:p>
          <a:p>
            <a:pPr algn="just"/>
            <a:r>
              <a:rPr lang="en-US" b="0" i="0" dirty="0">
                <a:solidFill>
                  <a:schemeClr val="bg1"/>
                </a:solidFill>
                <a:effectLst/>
              </a:rPr>
              <a:t>The analysis of year-wise loan amounts reveals evolving trends, indicating periods of increased or decreased lending activity. This insight aids in understanding the bank's historical performance and facilitates strategic planning for future loan disbursements.</a:t>
            </a:r>
          </a:p>
        </p:txBody>
      </p:sp>
      <p:sp>
        <p:nvSpPr>
          <p:cNvPr id="6" name="TextBox 5">
            <a:extLst>
              <a:ext uri="{FF2B5EF4-FFF2-40B4-BE49-F238E27FC236}">
                <a16:creationId xmlns:a16="http://schemas.microsoft.com/office/drawing/2014/main" id="{F59148C0-3047-45BD-9917-E13FE3D19926}"/>
              </a:ext>
            </a:extLst>
          </p:cNvPr>
          <p:cNvSpPr txBox="1"/>
          <p:nvPr/>
        </p:nvSpPr>
        <p:spPr>
          <a:xfrm>
            <a:off x="779361" y="2845733"/>
            <a:ext cx="10965084" cy="3095719"/>
          </a:xfrm>
          <a:prstGeom prst="rect">
            <a:avLst/>
          </a:prstGeom>
          <a:noFill/>
        </p:spPr>
        <p:txBody>
          <a:bodyPr wrap="square">
            <a:spAutoFit/>
          </a:bodyPr>
          <a:lstStyle/>
          <a:p>
            <a:pPr algn="just"/>
            <a:r>
              <a:rPr lang="en-US" sz="2400" b="1" i="1" u="sng" dirty="0">
                <a:solidFill>
                  <a:schemeClr val="bg1"/>
                </a:solidFill>
              </a:rPr>
              <a:t>Insight:</a:t>
            </a:r>
            <a:endParaRPr lang="en-US" sz="2800" b="1" i="1" u="sng" dirty="0">
              <a:solidFill>
                <a:schemeClr val="bg1"/>
              </a:solidFill>
            </a:endParaRPr>
          </a:p>
          <a:p>
            <a:pPr marL="342900" lvl="0" indent="-342900" algn="just">
              <a:lnSpc>
                <a:spcPct val="107000"/>
              </a:lnSpc>
              <a:spcAft>
                <a:spcPts val="800"/>
              </a:spcAft>
              <a:buSzPts val="1000"/>
              <a:buFont typeface="Symbol" panose="05050102010706020507" pitchFamily="18" charset="2"/>
              <a:buChar char=""/>
              <a:tabLst>
                <a:tab pos="457200" algn="l"/>
              </a:tabLst>
            </a:pPr>
            <a:br>
              <a:rPr lang="en-US" b="0" i="0" dirty="0">
                <a:solidFill>
                  <a:schemeClr val="bg1"/>
                </a:solidFill>
                <a:effectLst/>
              </a:rPr>
            </a:br>
            <a:r>
              <a:rPr lang="en-US" b="0" i="0" dirty="0">
                <a:solidFill>
                  <a:schemeClr val="bg1"/>
                </a:solidFill>
                <a:effectLst/>
              </a:rPr>
              <a:t>﻿</a:t>
            </a:r>
            <a:r>
              <a:rPr lang="en-IN" sz="1800" kern="0" dirty="0">
                <a:solidFill>
                  <a:schemeClr val="bg1"/>
                </a:solidFill>
                <a:effectLst/>
                <a:ea typeface="Times New Roman" panose="02020603050405020304" pitchFamily="18" charset="0"/>
                <a:cs typeface="Times New Roman" panose="02020603050405020304" pitchFamily="18" charset="0"/>
              </a:rPr>
              <a:t>First of it seems like the Total amount of loans has been increasing year by year.</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0" dirty="0">
                <a:solidFill>
                  <a:schemeClr val="bg1"/>
                </a:solidFill>
                <a:effectLst/>
                <a:ea typeface="Times New Roman" panose="02020603050405020304" pitchFamily="18" charset="0"/>
                <a:cs typeface="Times New Roman" panose="02020603050405020304" pitchFamily="18" charset="0"/>
              </a:rPr>
              <a:t>Lowest Loan Amount:- In 2007 it was 2 M. Then it kept growing.</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0" dirty="0">
                <a:solidFill>
                  <a:schemeClr val="bg1"/>
                </a:solidFill>
                <a:effectLst/>
                <a:ea typeface="Times New Roman" panose="02020603050405020304" pitchFamily="18" charset="0"/>
                <a:cs typeface="Times New Roman" panose="02020603050405020304" pitchFamily="18" charset="0"/>
              </a:rPr>
              <a:t>Highest Loan Amount:- By 2011 it reached a whooping 261 M.</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0" dirty="0">
                <a:solidFill>
                  <a:schemeClr val="bg1"/>
                </a:solidFill>
                <a:effectLst/>
                <a:ea typeface="Times New Roman" panose="02020603050405020304" pitchFamily="18" charset="0"/>
                <a:cs typeface="Times New Roman" panose="02020603050405020304" pitchFamily="18" charset="0"/>
              </a:rPr>
              <a:t>Sum of Total Loan Amount:- 445.6 M.</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0" dirty="0">
                <a:solidFill>
                  <a:schemeClr val="bg1"/>
                </a:solidFill>
                <a:effectLst/>
                <a:ea typeface="Times New Roman" panose="02020603050405020304" pitchFamily="18" charset="0"/>
                <a:cs typeface="Times New Roman" panose="02020603050405020304" pitchFamily="18" charset="0"/>
              </a:rPr>
              <a:t>﻿2011 accounted for 58.46% of the Sum of Loan Amount.</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0" dirty="0">
                <a:solidFill>
                  <a:schemeClr val="bg1"/>
                </a:solidFill>
                <a:effectLst/>
                <a:ea typeface="Times New Roman" panose="02020603050405020304" pitchFamily="18" charset="0"/>
                <a:cs typeface="Times New Roman" panose="02020603050405020304" pitchFamily="18" charset="0"/>
              </a:rPr>
              <a:t>The data tells us that there's been a trend of increasing loan activity.</a:t>
            </a:r>
            <a:endParaRPr lang="en-IN" sz="1800" kern="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185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2540205" y="912578"/>
            <a:ext cx="6655571" cy="4533464"/>
            <a:chOff x="-353922" y="1462141"/>
            <a:chExt cx="7706742" cy="674439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353922" y="1462141"/>
              <a:ext cx="7706742" cy="674439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953355" y="3431635"/>
              <a:ext cx="3325621" cy="21520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KPI 2</a:t>
              </a:r>
            </a:p>
          </p:txBody>
        </p:sp>
      </p:grpSp>
      <p:pic>
        <p:nvPicPr>
          <p:cNvPr id="5" name="Graphic 4" descr="Statistics">
            <a:extLst>
              <a:ext uri="{FF2B5EF4-FFF2-40B4-BE49-F238E27FC236}">
                <a16:creationId xmlns:a16="http://schemas.microsoft.com/office/drawing/2014/main" id="{32D2BA07-90B8-4EA5-9980-3323BCAC4F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23950" y="1820400"/>
            <a:ext cx="2320414" cy="2278626"/>
          </a:xfrm>
          <a:prstGeom prst="rect">
            <a:avLst/>
          </a:prstGeom>
        </p:spPr>
      </p:pic>
    </p:spTree>
    <p:extLst>
      <p:ext uri="{BB962C8B-B14F-4D97-AF65-F5344CB8AC3E}">
        <p14:creationId xmlns:p14="http://schemas.microsoft.com/office/powerpoint/2010/main" val="110883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532D54-8A4C-430B-B72B-39578F59F440}"/>
              </a:ext>
            </a:extLst>
          </p:cNvPr>
          <p:cNvPicPr>
            <a:picLocks noChangeAspect="1"/>
          </p:cNvPicPr>
          <p:nvPr/>
        </p:nvPicPr>
        <p:blipFill rotWithShape="1">
          <a:blip r:embed="rId3">
            <a:extLst>
              <a:ext uri="{28A0092B-C50C-407E-A947-70E740481C1C}">
                <a14:useLocalDpi xmlns:a14="http://schemas.microsoft.com/office/drawing/2010/main" val="0"/>
              </a:ext>
            </a:extLst>
          </a:blip>
          <a:srcRect l="24645" t="17523" r="10533" b="9039"/>
          <a:stretch/>
        </p:blipFill>
        <p:spPr>
          <a:xfrm>
            <a:off x="419180" y="300942"/>
            <a:ext cx="11549044" cy="6354501"/>
          </a:xfrm>
          <a:prstGeom prst="rect">
            <a:avLst/>
          </a:prstGeom>
          <a:noFill/>
          <a:effectLst>
            <a:softEdge rad="12700"/>
          </a:effectLst>
        </p:spPr>
      </p:pic>
    </p:spTree>
    <p:extLst>
      <p:ext uri="{BB962C8B-B14F-4D97-AF65-F5344CB8AC3E}">
        <p14:creationId xmlns:p14="http://schemas.microsoft.com/office/powerpoint/2010/main" val="984017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447555" y="464533"/>
            <a:ext cx="11296890" cy="6111433"/>
          </a:xfrm>
          <a:prstGeom prst="rect">
            <a:avLst/>
          </a:pr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59148C0-3047-45BD-9917-E13FE3D19926}"/>
              </a:ext>
            </a:extLst>
          </p:cNvPr>
          <p:cNvSpPr txBox="1"/>
          <p:nvPr/>
        </p:nvSpPr>
        <p:spPr>
          <a:xfrm>
            <a:off x="655899" y="2697843"/>
            <a:ext cx="10606268" cy="3587713"/>
          </a:xfrm>
          <a:prstGeom prst="rect">
            <a:avLst/>
          </a:prstGeom>
          <a:noFill/>
        </p:spPr>
        <p:txBody>
          <a:bodyPr wrap="square">
            <a:spAutoFit/>
          </a:bodyPr>
          <a:lstStyle/>
          <a:p>
            <a:pPr algn="just"/>
            <a:r>
              <a:rPr lang="en-US" sz="2400" b="1" i="1" u="sng" dirty="0">
                <a:solidFill>
                  <a:schemeClr val="bg1"/>
                </a:solidFill>
              </a:rPr>
              <a:t>Insights:</a:t>
            </a:r>
          </a:p>
          <a:p>
            <a:pPr algn="just"/>
            <a:endParaRPr lang="en-US" sz="2400" b="1" i="1" u="sng" dirty="0">
              <a:solidFill>
                <a:schemeClr val="bg1"/>
              </a:solidFill>
            </a:endParaRPr>
          </a:p>
          <a:p>
            <a:pPr marL="342900" lvl="0" indent="-342900" algn="just">
              <a:lnSpc>
                <a:spcPct val="107000"/>
              </a:lnSpc>
              <a:spcAft>
                <a:spcPts val="800"/>
              </a:spcAft>
              <a:buFont typeface="Symbol" panose="05050102010706020507" pitchFamily="18" charset="2"/>
              <a:buChar char=""/>
            </a:pPr>
            <a:r>
              <a:rPr lang="en-IN" kern="0" dirty="0">
                <a:solidFill>
                  <a:schemeClr val="bg1"/>
                </a:solidFill>
                <a:effectLst/>
                <a:ea typeface="Times New Roman" panose="02020603050405020304" pitchFamily="18" charset="0"/>
                <a:cs typeface="Times New Roman" panose="02020603050405020304" pitchFamily="18" charset="0"/>
              </a:rPr>
              <a:t>The data is divided into categories A to G each with Sub-Grades A1 to A5, B1 to B5 etc.</a:t>
            </a:r>
            <a:endParaRPr lang="en-IN"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kern="100" dirty="0">
                <a:solidFill>
                  <a:schemeClr val="bg1"/>
                </a:solidFill>
                <a:effectLst/>
                <a:ea typeface="Calibri" panose="020F0502020204030204" pitchFamily="34" charset="0"/>
                <a:cs typeface="Times New Roman" panose="02020603050405020304" pitchFamily="18" charset="0"/>
              </a:rPr>
              <a:t>Grade-wise Revolving Bal:- At 161M (161308549) B grade had the highest Sum of Revolving Bal and was higher than G, which had the lowest Sum of Revolving Bal at 6M (6462726).</a:t>
            </a:r>
          </a:p>
          <a:p>
            <a:pPr marL="342900" lvl="0" indent="-342900" algn="just">
              <a:lnSpc>
                <a:spcPct val="107000"/>
              </a:lnSpc>
              <a:buFont typeface="Symbol" panose="05050102010706020507" pitchFamily="18" charset="2"/>
              <a:buChar char=""/>
            </a:pPr>
            <a:r>
              <a:rPr lang="en-IN" kern="100" dirty="0">
                <a:solidFill>
                  <a:schemeClr val="bg1"/>
                </a:solidFill>
                <a:effectLst/>
                <a:ea typeface="Calibri" panose="020F0502020204030204" pitchFamily="34" charset="0"/>
                <a:cs typeface="Times New Roman" panose="02020603050405020304" pitchFamily="18" charset="0"/>
              </a:rPr>
              <a:t>Sub-grade wise Revolving Balance:- At 40M (39723554) Sub-category B3 had the highest Revolving Bal &amp; At 1 M (701515) Sub-category G5 had the lowest Revolving Bal.</a:t>
            </a:r>
          </a:p>
          <a:p>
            <a:pPr marL="342900" lvl="0" indent="-342900" algn="just">
              <a:lnSpc>
                <a:spcPct val="107000"/>
              </a:lnSpc>
              <a:buFont typeface="Symbol" panose="05050102010706020507" pitchFamily="18" charset="2"/>
              <a:buChar char=""/>
            </a:pPr>
            <a:r>
              <a:rPr lang="en-IN" kern="0" dirty="0">
                <a:solidFill>
                  <a:schemeClr val="bg1"/>
                </a:solidFill>
                <a:effectLst/>
                <a:ea typeface="Times New Roman" panose="02020603050405020304" pitchFamily="18" charset="0"/>
                <a:cs typeface="Times New Roman" panose="02020603050405020304" pitchFamily="18" charset="0"/>
              </a:rPr>
              <a:t>Category A,B &amp; C have the most money borrowed while Category G has least.</a:t>
            </a:r>
            <a:endParaRPr lang="en-IN"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kern="0" dirty="0">
                <a:solidFill>
                  <a:schemeClr val="bg1"/>
                </a:solidFill>
                <a:effectLst/>
                <a:ea typeface="Times New Roman" panose="02020603050405020304" pitchFamily="18" charset="0"/>
                <a:cs typeface="Times New Roman" panose="02020603050405020304" pitchFamily="18" charset="0"/>
              </a:rPr>
              <a:t>The data tells us that Category B has highest variability in sub-category indicating potential financial Risk &amp; category D,E &amp; F have lower variability suggesting more stable financial situations.</a:t>
            </a:r>
            <a:br>
              <a:rPr lang="en-US" b="0" i="0" dirty="0">
                <a:solidFill>
                  <a:schemeClr val="bg1"/>
                </a:solidFill>
                <a:effectLst/>
              </a:rPr>
            </a:br>
            <a:r>
              <a:rPr lang="en-US" b="0" i="0" dirty="0">
                <a:solidFill>
                  <a:schemeClr val="bg1"/>
                </a:solidFill>
                <a:effectLst/>
              </a:rPr>
              <a:t>﻿</a:t>
            </a:r>
            <a:r>
              <a:rPr lang="en-US" dirty="0">
                <a:solidFill>
                  <a:schemeClr val="bg1"/>
                </a:solidFill>
              </a:rPr>
              <a:t>﻿﻿ ﻿﻿ ﻿</a:t>
            </a:r>
            <a:endParaRPr lang="en-IN" dirty="0">
              <a:solidFill>
                <a:schemeClr val="bg1"/>
              </a:solidFill>
            </a:endParaRPr>
          </a:p>
        </p:txBody>
      </p:sp>
      <p:sp>
        <p:nvSpPr>
          <p:cNvPr id="7" name="TextBox 6">
            <a:extLst>
              <a:ext uri="{FF2B5EF4-FFF2-40B4-BE49-F238E27FC236}">
                <a16:creationId xmlns:a16="http://schemas.microsoft.com/office/drawing/2014/main" id="{3E571946-DA7C-4B74-B6EF-569D4DED43BC}"/>
              </a:ext>
            </a:extLst>
          </p:cNvPr>
          <p:cNvSpPr txBox="1"/>
          <p:nvPr/>
        </p:nvSpPr>
        <p:spPr>
          <a:xfrm>
            <a:off x="655899" y="906627"/>
            <a:ext cx="10606268" cy="1569660"/>
          </a:xfrm>
          <a:prstGeom prst="rect">
            <a:avLst/>
          </a:prstGeom>
          <a:noFill/>
        </p:spPr>
        <p:txBody>
          <a:bodyPr wrap="square">
            <a:spAutoFit/>
          </a:bodyPr>
          <a:lstStyle/>
          <a:p>
            <a:pPr algn="just"/>
            <a:r>
              <a:rPr lang="en-US" sz="2400" b="1" u="sng" dirty="0">
                <a:solidFill>
                  <a:schemeClr val="bg1"/>
                </a:solidFill>
              </a:rPr>
              <a:t>Grade and Sub-grade Wise Revolving Balance</a:t>
            </a:r>
          </a:p>
          <a:p>
            <a:pPr algn="just"/>
            <a:endParaRPr lang="en-US" dirty="0">
              <a:solidFill>
                <a:schemeClr val="bg1"/>
              </a:solidFill>
            </a:endParaRPr>
          </a:p>
          <a:p>
            <a:pPr algn="just"/>
            <a:r>
              <a:rPr lang="en-US" dirty="0">
                <a:solidFill>
                  <a:schemeClr val="bg1"/>
                </a:solidFill>
              </a:rPr>
              <a:t>Examining revolving balances by loan grade and sub-grade offers a nuanced view of credit risk and borrower behavior. Identifying variations helps in tailoring risk management strategies, ensuring a balanced portfolio and minimizing potential defaults.</a:t>
            </a:r>
          </a:p>
        </p:txBody>
      </p:sp>
    </p:spTree>
    <p:extLst>
      <p:ext uri="{BB962C8B-B14F-4D97-AF65-F5344CB8AC3E}">
        <p14:creationId xmlns:p14="http://schemas.microsoft.com/office/powerpoint/2010/main" val="13092724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2540205" y="912578"/>
            <a:ext cx="6655571" cy="4533464"/>
            <a:chOff x="-353922" y="1462141"/>
            <a:chExt cx="7706742" cy="674439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353922" y="1462141"/>
              <a:ext cx="7706742" cy="674439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1620894" y="3483293"/>
              <a:ext cx="4641694" cy="21520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KPI 3</a:t>
              </a:r>
            </a:p>
          </p:txBody>
        </p:sp>
      </p:grpSp>
      <p:pic>
        <p:nvPicPr>
          <p:cNvPr id="5" name="Graphic 4" descr="Statistics">
            <a:extLst>
              <a:ext uri="{FF2B5EF4-FFF2-40B4-BE49-F238E27FC236}">
                <a16:creationId xmlns:a16="http://schemas.microsoft.com/office/drawing/2014/main" id="{8E5E5299-B845-4B8B-B176-2751C20410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5959" y="2039997"/>
            <a:ext cx="2278626" cy="2278626"/>
          </a:xfrm>
          <a:prstGeom prst="rect">
            <a:avLst/>
          </a:prstGeom>
        </p:spPr>
      </p:pic>
    </p:spTree>
    <p:extLst>
      <p:ext uri="{BB962C8B-B14F-4D97-AF65-F5344CB8AC3E}">
        <p14:creationId xmlns:p14="http://schemas.microsoft.com/office/powerpoint/2010/main" val="32050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532D54-8A4C-430B-B72B-39578F59F440}"/>
              </a:ext>
            </a:extLst>
          </p:cNvPr>
          <p:cNvPicPr>
            <a:picLocks noChangeAspect="1"/>
          </p:cNvPicPr>
          <p:nvPr/>
        </p:nvPicPr>
        <p:blipFill rotWithShape="1">
          <a:blip r:embed="rId3">
            <a:extLst>
              <a:ext uri="{28A0092B-C50C-407E-A947-70E740481C1C}">
                <a14:useLocalDpi xmlns:a14="http://schemas.microsoft.com/office/drawing/2010/main" val="0"/>
              </a:ext>
            </a:extLst>
          </a:blip>
          <a:srcRect l="13007" t="796" r="13029" b="796"/>
          <a:stretch/>
        </p:blipFill>
        <p:spPr>
          <a:xfrm>
            <a:off x="1030147" y="251749"/>
            <a:ext cx="10359341" cy="6354501"/>
          </a:xfrm>
          <a:prstGeom prst="rect">
            <a:avLst/>
          </a:prstGeom>
          <a:noFill/>
          <a:effectLst>
            <a:softEdge rad="31750"/>
          </a:effectLst>
        </p:spPr>
      </p:pic>
    </p:spTree>
    <p:extLst>
      <p:ext uri="{BB962C8B-B14F-4D97-AF65-F5344CB8AC3E}">
        <p14:creationId xmlns:p14="http://schemas.microsoft.com/office/powerpoint/2010/main" val="3782386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447555" y="464533"/>
            <a:ext cx="11296890" cy="6111433"/>
          </a:xfrm>
          <a:prstGeom prst="rect">
            <a:avLst/>
          </a:pr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59148C0-3047-45BD-9917-E13FE3D19926}"/>
              </a:ext>
            </a:extLst>
          </p:cNvPr>
          <p:cNvSpPr txBox="1"/>
          <p:nvPr/>
        </p:nvSpPr>
        <p:spPr>
          <a:xfrm>
            <a:off x="779361" y="3330222"/>
            <a:ext cx="10965084" cy="2753382"/>
          </a:xfrm>
          <a:prstGeom prst="rect">
            <a:avLst/>
          </a:prstGeom>
          <a:noFill/>
        </p:spPr>
        <p:txBody>
          <a:bodyPr wrap="square">
            <a:spAutoFit/>
          </a:bodyPr>
          <a:lstStyle/>
          <a:p>
            <a:pPr algn="just"/>
            <a:r>
              <a:rPr lang="en-US" sz="2400" b="1" i="1" u="sng" dirty="0">
                <a:solidFill>
                  <a:schemeClr val="bg1"/>
                </a:solidFill>
              </a:rPr>
              <a:t>Insights:</a:t>
            </a:r>
          </a:p>
          <a:p>
            <a:pPr marL="342900" lvl="0" indent="-342900" algn="just">
              <a:lnSpc>
                <a:spcPct val="107000"/>
              </a:lnSpc>
              <a:spcAft>
                <a:spcPts val="800"/>
              </a:spcAft>
              <a:buFont typeface="Symbol" panose="05050102010706020507" pitchFamily="18" charset="2"/>
              <a:buChar char=""/>
            </a:pPr>
            <a:r>
              <a:rPr lang="en-IN" sz="1800" kern="0" dirty="0">
                <a:solidFill>
                  <a:schemeClr val="bg1"/>
                </a:solidFill>
                <a:effectLst/>
                <a:ea typeface="Times New Roman" panose="02020603050405020304" pitchFamily="18" charset="0"/>
                <a:cs typeface="Times New Roman" panose="02020603050405020304" pitchFamily="18" charset="0"/>
              </a:rPr>
              <a:t>Sum of Loan Amount for Verified 202M (202236600) was higher than Not Verified 142M (142499050).﻿</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kern="0" dirty="0">
                <a:solidFill>
                  <a:schemeClr val="bg1"/>
                </a:solidFill>
                <a:effectLst/>
                <a:ea typeface="Times New Roman" panose="02020603050405020304" pitchFamily="18" charset="0"/>
                <a:cs typeface="Times New Roman" panose="02020603050405020304" pitchFamily="18" charset="0"/>
              </a:rPr>
              <a:t>﻿Verified accounts are 59% of Sum of Loan Amount.﻿﻿ </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kern="0" dirty="0">
                <a:solidFill>
                  <a:schemeClr val="bg1"/>
                </a:solidFill>
                <a:effectLst/>
                <a:ea typeface="Times New Roman" panose="02020603050405020304" pitchFamily="18" charset="0"/>
                <a:cs typeface="Times New Roman" panose="02020603050405020304" pitchFamily="18" charset="0"/>
              </a:rPr>
              <a:t>Not verified accounts are 41% of the Sum of Loan Amount.</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kern="0" dirty="0">
                <a:solidFill>
                  <a:schemeClr val="bg1"/>
                </a:solidFill>
                <a:effectLst/>
                <a:ea typeface="Times New Roman" panose="02020603050405020304" pitchFamily="18" charset="0"/>
                <a:cs typeface="Times New Roman" panose="02020603050405020304" pitchFamily="18" charset="0"/>
              </a:rPr>
              <a:t>By the analysis we predicted that we need to take action against the not verified account because these will create loss.</a:t>
            </a:r>
            <a:br>
              <a:rPr lang="en-US" b="0" i="0" dirty="0">
                <a:solidFill>
                  <a:schemeClr val="bg1"/>
                </a:solidFill>
                <a:effectLst/>
              </a:rPr>
            </a:br>
            <a:r>
              <a:rPr lang="en-US" b="0" i="0" dirty="0">
                <a:solidFill>
                  <a:schemeClr val="bg1"/>
                </a:solidFill>
                <a:effectLst/>
              </a:rPr>
              <a:t>﻿</a:t>
            </a:r>
            <a:r>
              <a:rPr lang="en-US" sz="2800" dirty="0">
                <a:solidFill>
                  <a:schemeClr val="bg1"/>
                </a:solidFill>
              </a:rPr>
              <a:t>﻿﻿ ﻿﻿ ﻿</a:t>
            </a:r>
            <a:endParaRPr lang="en-IN" sz="2800" dirty="0">
              <a:solidFill>
                <a:schemeClr val="bg1"/>
              </a:solidFill>
            </a:endParaRPr>
          </a:p>
        </p:txBody>
      </p:sp>
      <p:sp>
        <p:nvSpPr>
          <p:cNvPr id="5" name="TextBox 4">
            <a:extLst>
              <a:ext uri="{FF2B5EF4-FFF2-40B4-BE49-F238E27FC236}">
                <a16:creationId xmlns:a16="http://schemas.microsoft.com/office/drawing/2014/main" id="{49A3C9FE-180C-4008-B380-341110D6D811}"/>
              </a:ext>
            </a:extLst>
          </p:cNvPr>
          <p:cNvSpPr txBox="1"/>
          <p:nvPr/>
        </p:nvSpPr>
        <p:spPr>
          <a:xfrm>
            <a:off x="692882" y="854206"/>
            <a:ext cx="10474429" cy="1692771"/>
          </a:xfrm>
          <a:prstGeom prst="rect">
            <a:avLst/>
          </a:prstGeom>
          <a:noFill/>
        </p:spPr>
        <p:txBody>
          <a:bodyPr wrap="square">
            <a:spAutoFit/>
          </a:bodyPr>
          <a:lstStyle/>
          <a:p>
            <a:pPr algn="just"/>
            <a:r>
              <a:rPr lang="en-US" sz="2400" b="1" u="sng" dirty="0">
                <a:solidFill>
                  <a:schemeClr val="bg1"/>
                </a:solidFill>
              </a:rPr>
              <a:t>Total Payment for Verified Status Vs Total Payment for Non Verified Status:</a:t>
            </a:r>
          </a:p>
          <a:p>
            <a:pPr algn="just"/>
            <a:endParaRPr lang="en-US" sz="2000" b="1" u="sng" dirty="0">
              <a:solidFill>
                <a:schemeClr val="bg1"/>
              </a:solidFill>
            </a:endParaRPr>
          </a:p>
          <a:p>
            <a:pPr algn="just"/>
            <a:r>
              <a:rPr lang="en-US" sz="2000" dirty="0">
                <a:solidFill>
                  <a:schemeClr val="bg1"/>
                </a:solidFill>
              </a:rPr>
              <a:t>Comparing total payments between verified and non-verified statuses provides insights into the payment behavior of customers based on their credibility. This understanding is essential for refining risk assessment models and optimizing customer relationship management practices.</a:t>
            </a:r>
          </a:p>
        </p:txBody>
      </p:sp>
    </p:spTree>
    <p:extLst>
      <p:ext uri="{BB962C8B-B14F-4D97-AF65-F5344CB8AC3E}">
        <p14:creationId xmlns:p14="http://schemas.microsoft.com/office/powerpoint/2010/main" val="253690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2268415" y="879676"/>
            <a:ext cx="7200900" cy="4572000"/>
            <a:chOff x="-2584976" y="1413193"/>
            <a:chExt cx="12719230" cy="680172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2584976" y="1413193"/>
              <a:ext cx="12719230" cy="680172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1206942" y="2489643"/>
              <a:ext cx="9466395" cy="416667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u="sng" dirty="0">
                  <a:solidFill>
                    <a:schemeClr val="bg1"/>
                  </a:solidFill>
                </a:rPr>
                <a:t>BUSINESS PROBLEM </a:t>
              </a:r>
              <a:endParaRPr lang="en-US" sz="8800" b="1" i="0" u="sng" dirty="0">
                <a:solidFill>
                  <a:schemeClr val="bg1"/>
                </a:solidFill>
                <a:effectLst/>
              </a:endParaRPr>
            </a:p>
          </p:txBody>
        </p:sp>
      </p:grpSp>
      <p:pic>
        <p:nvPicPr>
          <p:cNvPr id="5" name="Graphic 4" descr="Lights On with solid fill">
            <a:extLst>
              <a:ext uri="{FF2B5EF4-FFF2-40B4-BE49-F238E27FC236}">
                <a16:creationId xmlns:a16="http://schemas.microsoft.com/office/drawing/2014/main" id="{347794B0-924B-4450-8F66-300C2FC81C1F}"/>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2254" y="575181"/>
            <a:ext cx="1117276" cy="1117276"/>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34355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2540205" y="912578"/>
            <a:ext cx="6655571" cy="4533464"/>
            <a:chOff x="-353922" y="1462141"/>
            <a:chExt cx="7706742" cy="674439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353922" y="1462141"/>
              <a:ext cx="7706742" cy="674439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1038439" y="3519431"/>
              <a:ext cx="3526663" cy="21520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KPI 4</a:t>
              </a:r>
            </a:p>
          </p:txBody>
        </p:sp>
      </p:grpSp>
      <p:pic>
        <p:nvPicPr>
          <p:cNvPr id="5" name="Graphic 4" descr="Bar graph with upward trend with solid fill">
            <a:extLst>
              <a:ext uri="{FF2B5EF4-FFF2-40B4-BE49-F238E27FC236}">
                <a16:creationId xmlns:a16="http://schemas.microsoft.com/office/drawing/2014/main" id="{FE23332A-DC47-4602-A3B0-00694FAB8F43}"/>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706609" y="2235747"/>
            <a:ext cx="1683163" cy="1683163"/>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24721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4"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D9F26B-2852-4421-B9B0-5EA0E79F1A04}"/>
              </a:ext>
            </a:extLst>
          </p:cNvPr>
          <p:cNvPicPr>
            <a:picLocks noChangeAspect="1"/>
          </p:cNvPicPr>
          <p:nvPr/>
        </p:nvPicPr>
        <p:blipFill>
          <a:blip r:embed="rId3"/>
          <a:stretch>
            <a:fillRect/>
          </a:stretch>
        </p:blipFill>
        <p:spPr>
          <a:xfrm>
            <a:off x="263768" y="228601"/>
            <a:ext cx="11711354" cy="6409592"/>
          </a:xfrm>
          <a:prstGeom prst="rect">
            <a:avLst/>
          </a:prstGeom>
        </p:spPr>
      </p:pic>
    </p:spTree>
    <p:extLst>
      <p:ext uri="{BB962C8B-B14F-4D97-AF65-F5344CB8AC3E}">
        <p14:creationId xmlns:p14="http://schemas.microsoft.com/office/powerpoint/2010/main" val="419547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447555" y="464533"/>
            <a:ext cx="11296890" cy="6111433"/>
          </a:xfrm>
          <a:prstGeom prst="rect">
            <a:avLst/>
          </a:pr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59148C0-3047-45BD-9917-E13FE3D19926}"/>
              </a:ext>
            </a:extLst>
          </p:cNvPr>
          <p:cNvSpPr txBox="1"/>
          <p:nvPr/>
        </p:nvSpPr>
        <p:spPr>
          <a:xfrm>
            <a:off x="655899" y="2950861"/>
            <a:ext cx="10965084" cy="3349571"/>
          </a:xfrm>
          <a:prstGeom prst="rect">
            <a:avLst/>
          </a:prstGeom>
          <a:noFill/>
        </p:spPr>
        <p:txBody>
          <a:bodyPr wrap="square">
            <a:spAutoFit/>
          </a:bodyPr>
          <a:lstStyle/>
          <a:p>
            <a:pPr algn="just"/>
            <a:r>
              <a:rPr lang="en-US" sz="2400" b="1" i="1" u="sng" dirty="0">
                <a:solidFill>
                  <a:schemeClr val="bg1"/>
                </a:solidFill>
              </a:rPr>
              <a:t>Insights:</a:t>
            </a:r>
          </a:p>
          <a:p>
            <a:pPr algn="just"/>
            <a:endParaRPr lang="en-US" sz="2400" b="1" i="1" u="sng" dirty="0">
              <a:solidFill>
                <a:schemeClr val="bg1"/>
              </a:solidFill>
            </a:endParaRPr>
          </a:p>
          <a:p>
            <a:pPr marL="342900" lvl="0" indent="-342900">
              <a:buFont typeface="Symbol" panose="05050102010706020507" pitchFamily="18" charset="2"/>
              <a:buChar char=""/>
            </a:pPr>
            <a:r>
              <a:rPr lang="en-IN" dirty="0">
                <a:solidFill>
                  <a:schemeClr val="bg1"/>
                </a:solidFill>
                <a:effectLst/>
                <a:ea typeface="Times New Roman" panose="02020603050405020304" pitchFamily="18" charset="0"/>
              </a:rPr>
              <a:t>Fully Paid had the highest total Count of Last_Credit_Pull_D at 32,949, followed by Charged Off at 5626 and Current at 1140.﻿﻿ </a:t>
            </a:r>
          </a:p>
          <a:p>
            <a:pPr marL="342900" lvl="0" indent="-342900">
              <a:buFont typeface="Symbol" panose="05050102010706020507" pitchFamily="18" charset="2"/>
              <a:buChar char=""/>
            </a:pPr>
            <a:r>
              <a:rPr lang="en-IN" dirty="0">
                <a:solidFill>
                  <a:schemeClr val="bg1"/>
                </a:solidFill>
                <a:effectLst/>
                <a:ea typeface="Times New Roman" panose="02020603050405020304" pitchFamily="18" charset="0"/>
              </a:rPr>
              <a:t>﻿﻿State with highest Loan Amount:- CA: 80.36M &amp; had Most no. of  Fully Paid loan status (5823) made up 14.66% of Count of  Last_Credit_Pull_D.﻿﻿</a:t>
            </a:r>
          </a:p>
          <a:p>
            <a:pPr marL="342900" lvl="0" indent="-342900">
              <a:buFont typeface="Symbol" panose="05050102010706020507" pitchFamily="18" charset="2"/>
              <a:buChar char=""/>
            </a:pPr>
            <a:r>
              <a:rPr lang="en-IN" dirty="0">
                <a:solidFill>
                  <a:schemeClr val="bg1"/>
                </a:solidFill>
                <a:effectLst/>
                <a:ea typeface="Times New Roman" panose="02020603050405020304" pitchFamily="18" charset="0"/>
              </a:rPr>
              <a:t>﻿﻿﻿Fully Paid had the highest average Count of Last_Credit_Pull_D at 658.98, followed by Charged Off at 119.70 and Current at 26.51.﻿﻿ </a:t>
            </a:r>
          </a:p>
          <a:p>
            <a:pPr marL="342900" lvl="0" indent="-342900">
              <a:buFont typeface="Symbol" panose="05050102010706020507" pitchFamily="18" charset="2"/>
              <a:buChar char=""/>
            </a:pPr>
            <a:r>
              <a:rPr lang="en-IN" dirty="0">
                <a:solidFill>
                  <a:schemeClr val="bg1"/>
                </a:solidFill>
                <a:effectLst/>
                <a:ea typeface="Times New Roman" panose="02020603050405020304" pitchFamily="18" charset="0"/>
              </a:rPr>
              <a:t>﻿﻿﻿﻿State with the lowest Loan Amount  :- ﻿ME﻿ : .01M</a:t>
            </a:r>
          </a:p>
          <a:p>
            <a:pPr marL="342900" lvl="0" indent="-342900">
              <a:lnSpc>
                <a:spcPct val="107000"/>
              </a:lnSpc>
              <a:spcAft>
                <a:spcPts val="800"/>
              </a:spcAft>
              <a:buFont typeface="Symbol" panose="05050102010706020507" pitchFamily="18" charset="2"/>
              <a:buChar char=""/>
            </a:pPr>
            <a:r>
              <a:rPr lang="en-IN" kern="0" dirty="0">
                <a:solidFill>
                  <a:schemeClr val="bg1"/>
                </a:solidFill>
                <a:effectLst/>
                <a:ea typeface="Times New Roman" panose="02020603050405020304" pitchFamily="18" charset="0"/>
                <a:cs typeface="Times New Roman" panose="02020603050405020304" pitchFamily="18" charset="0"/>
              </a:rPr>
              <a:t>By the analysis we predicted that need to act on the charged off  loans.</a:t>
            </a:r>
            <a:br>
              <a:rPr lang="en-US" b="0" i="0" dirty="0">
                <a:solidFill>
                  <a:schemeClr val="bg1"/>
                </a:solidFill>
                <a:effectLst/>
              </a:rPr>
            </a:br>
            <a:r>
              <a:rPr lang="en-US" b="0" i="0" dirty="0">
                <a:solidFill>
                  <a:schemeClr val="bg1"/>
                </a:solidFill>
                <a:effectLst/>
              </a:rPr>
              <a:t>﻿</a:t>
            </a:r>
            <a:r>
              <a:rPr lang="en-US" dirty="0">
                <a:solidFill>
                  <a:schemeClr val="bg1"/>
                </a:solidFill>
              </a:rPr>
              <a:t>﻿﻿ ﻿﻿ ﻿</a:t>
            </a:r>
            <a:endParaRPr lang="en-IN" dirty="0">
              <a:solidFill>
                <a:schemeClr val="bg1"/>
              </a:solidFill>
            </a:endParaRPr>
          </a:p>
        </p:txBody>
      </p:sp>
      <p:sp>
        <p:nvSpPr>
          <p:cNvPr id="5" name="TextBox 4">
            <a:extLst>
              <a:ext uri="{FF2B5EF4-FFF2-40B4-BE49-F238E27FC236}">
                <a16:creationId xmlns:a16="http://schemas.microsoft.com/office/drawing/2014/main" id="{E0A5AFB0-ED9C-400E-9E59-DAF89E705EDD}"/>
              </a:ext>
            </a:extLst>
          </p:cNvPr>
          <p:cNvSpPr txBox="1"/>
          <p:nvPr/>
        </p:nvSpPr>
        <p:spPr>
          <a:xfrm>
            <a:off x="655899" y="921002"/>
            <a:ext cx="10756739" cy="1754326"/>
          </a:xfrm>
          <a:prstGeom prst="rect">
            <a:avLst/>
          </a:prstGeom>
          <a:noFill/>
        </p:spPr>
        <p:txBody>
          <a:bodyPr wrap="square">
            <a:spAutoFit/>
          </a:bodyPr>
          <a:lstStyle/>
          <a:p>
            <a:pPr algn="just"/>
            <a:r>
              <a:rPr lang="en-US" sz="2400" b="1" u="sng" dirty="0">
                <a:solidFill>
                  <a:schemeClr val="bg1"/>
                </a:solidFill>
              </a:rPr>
              <a:t>State-wise and Last_Credit_Pull_D Wise Loan Status</a:t>
            </a:r>
          </a:p>
          <a:p>
            <a:pPr algn="just"/>
            <a:endParaRPr lang="en-US" sz="2400" b="1" u="sng" dirty="0">
              <a:solidFill>
                <a:schemeClr val="bg1"/>
              </a:solidFill>
            </a:endParaRPr>
          </a:p>
          <a:p>
            <a:pPr algn="just"/>
            <a:r>
              <a:rPr lang="en-US" sz="2000" dirty="0">
                <a:solidFill>
                  <a:schemeClr val="bg1"/>
                </a:solidFill>
              </a:rPr>
              <a:t>Analyzing loan status variations across different states and in relation to the last credit pull date offers geographical risk insights. This understanding enables strategic decisions on loan distribution, helping the bank tailor its approach to diverse markets.</a:t>
            </a:r>
          </a:p>
        </p:txBody>
      </p:sp>
    </p:spTree>
    <p:extLst>
      <p:ext uri="{BB962C8B-B14F-4D97-AF65-F5344CB8AC3E}">
        <p14:creationId xmlns:p14="http://schemas.microsoft.com/office/powerpoint/2010/main" val="288989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2540205" y="912578"/>
            <a:ext cx="6655571" cy="4533464"/>
            <a:chOff x="-353922" y="1462141"/>
            <a:chExt cx="7706742" cy="674439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353922" y="1462141"/>
              <a:ext cx="7706742" cy="674439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1848740" y="3500033"/>
              <a:ext cx="4641694" cy="21520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KPI 5</a:t>
              </a:r>
            </a:p>
          </p:txBody>
        </p:sp>
      </p:grpSp>
      <p:pic>
        <p:nvPicPr>
          <p:cNvPr id="5" name="Graphic 4" descr="Statistics">
            <a:extLst>
              <a:ext uri="{FF2B5EF4-FFF2-40B4-BE49-F238E27FC236}">
                <a16:creationId xmlns:a16="http://schemas.microsoft.com/office/drawing/2014/main" id="{38A40505-21D5-4B2E-9D70-BA1B8CC445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1706" y="1866376"/>
            <a:ext cx="2278626" cy="2278626"/>
          </a:xfrm>
          <a:prstGeom prst="rect">
            <a:avLst/>
          </a:prstGeom>
        </p:spPr>
      </p:pic>
    </p:spTree>
    <p:extLst>
      <p:ext uri="{BB962C8B-B14F-4D97-AF65-F5344CB8AC3E}">
        <p14:creationId xmlns:p14="http://schemas.microsoft.com/office/powerpoint/2010/main" val="26717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9"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DFF47B-DA82-4417-A903-E21602836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60" y="347239"/>
            <a:ext cx="11389488" cy="6273477"/>
          </a:xfrm>
          <a:prstGeom prst="rect">
            <a:avLst/>
          </a:prstGeom>
          <a:effectLst>
            <a:softEdge rad="12700"/>
          </a:effectLst>
        </p:spPr>
      </p:pic>
    </p:spTree>
    <p:extLst>
      <p:ext uri="{BB962C8B-B14F-4D97-AF65-F5344CB8AC3E}">
        <p14:creationId xmlns:p14="http://schemas.microsoft.com/office/powerpoint/2010/main" val="1386881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447555" y="464533"/>
            <a:ext cx="11296890" cy="6111433"/>
          </a:xfrm>
          <a:prstGeom prst="rect">
            <a:avLst/>
          </a:pr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sp>
        <p:nvSpPr>
          <p:cNvPr id="6" name="TextBox 5">
            <a:extLst>
              <a:ext uri="{FF2B5EF4-FFF2-40B4-BE49-F238E27FC236}">
                <a16:creationId xmlns:a16="http://schemas.microsoft.com/office/drawing/2014/main" id="{F59148C0-3047-45BD-9917-E13FE3D19926}"/>
              </a:ext>
            </a:extLst>
          </p:cNvPr>
          <p:cNvSpPr txBox="1"/>
          <p:nvPr/>
        </p:nvSpPr>
        <p:spPr>
          <a:xfrm>
            <a:off x="692059" y="3203726"/>
            <a:ext cx="10965084" cy="2299669"/>
          </a:xfrm>
          <a:prstGeom prst="rect">
            <a:avLst/>
          </a:prstGeom>
          <a:noFill/>
        </p:spPr>
        <p:txBody>
          <a:bodyPr wrap="square">
            <a:spAutoFit/>
          </a:bodyPr>
          <a:lstStyle/>
          <a:p>
            <a:pPr algn="just"/>
            <a:r>
              <a:rPr lang="en-US" sz="2400" b="1" i="1" u="sng" dirty="0">
                <a:solidFill>
                  <a:schemeClr val="bg1"/>
                </a:solidFill>
              </a:rPr>
              <a:t>Insights:</a:t>
            </a:r>
          </a:p>
          <a:p>
            <a:pPr algn="just"/>
            <a:endParaRPr lang="en-US" sz="2400" b="1" i="1" u="sng" dirty="0">
              <a:solidFill>
                <a:schemeClr val="bg1"/>
              </a:solidFill>
            </a:endParaRPr>
          </a:p>
          <a:p>
            <a:pPr marL="342900" lvl="0" indent="-342900">
              <a:lnSpc>
                <a:spcPct val="107000"/>
              </a:lnSpc>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Total count of Last payment date is 40k  across the various housing types.</a:t>
            </a:r>
          </a:p>
          <a:p>
            <a:pPr marL="342900" lvl="0" indent="-342900">
              <a:lnSpc>
                <a:spcPct val="107000"/>
              </a:lnSpc>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Renters count: 19 k which highest among all the home ownerships.</a:t>
            </a:r>
          </a:p>
          <a:p>
            <a:pPr marL="342900" lvl="0" indent="-342900">
              <a:lnSpc>
                <a:spcPct val="107000"/>
              </a:lnSpc>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Other count: only 98 which is the lowest among all the home ownerships.</a:t>
            </a:r>
          </a:p>
          <a:p>
            <a:pPr marL="342900" lvl="0" indent="-342900">
              <a:lnSpc>
                <a:spcPct val="107000"/>
              </a:lnSpc>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Mortgage count : 18 k</a:t>
            </a:r>
          </a:p>
          <a:p>
            <a:pPr marL="342900" lvl="0" indent="-342900">
              <a:lnSpc>
                <a:spcPct val="107000"/>
              </a:lnSpc>
              <a:spcAft>
                <a:spcPts val="800"/>
              </a:spcAft>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Own count : 3K</a:t>
            </a:r>
          </a:p>
        </p:txBody>
      </p:sp>
      <p:sp>
        <p:nvSpPr>
          <p:cNvPr id="5" name="TextBox 4">
            <a:extLst>
              <a:ext uri="{FF2B5EF4-FFF2-40B4-BE49-F238E27FC236}">
                <a16:creationId xmlns:a16="http://schemas.microsoft.com/office/drawing/2014/main" id="{70E6C07E-71D5-4273-8E7C-CC525F7C83A7}"/>
              </a:ext>
            </a:extLst>
          </p:cNvPr>
          <p:cNvSpPr txBox="1"/>
          <p:nvPr/>
        </p:nvSpPr>
        <p:spPr>
          <a:xfrm>
            <a:off x="542590" y="972611"/>
            <a:ext cx="10965084" cy="1692771"/>
          </a:xfrm>
          <a:prstGeom prst="rect">
            <a:avLst/>
          </a:prstGeom>
          <a:noFill/>
        </p:spPr>
        <p:txBody>
          <a:bodyPr wrap="square">
            <a:spAutoFit/>
          </a:bodyPr>
          <a:lstStyle/>
          <a:p>
            <a:pPr algn="just"/>
            <a:r>
              <a:rPr lang="en-US" sz="2400" b="1" u="sng" dirty="0">
                <a:solidFill>
                  <a:schemeClr val="bg1"/>
                </a:solidFill>
              </a:rPr>
              <a:t>Home Ownership Vs. Last Payment Date Stats</a:t>
            </a:r>
          </a:p>
          <a:p>
            <a:pPr algn="just"/>
            <a:endParaRPr lang="en-US" sz="2000" b="1" u="sng" dirty="0">
              <a:solidFill>
                <a:schemeClr val="bg1"/>
              </a:solidFill>
            </a:endParaRPr>
          </a:p>
          <a:p>
            <a:pPr algn="just"/>
            <a:r>
              <a:rPr lang="en-US" sz="2000" dirty="0">
                <a:solidFill>
                  <a:schemeClr val="bg1"/>
                </a:solidFill>
              </a:rPr>
              <a:t>Evaluating the relationship between home ownership and last payment dates provides valuable insights into the payment behavior of homeowners and renters. This analysis aids in designing targeted marketing strategies and optimizing portfolio management based on customer preferences</a:t>
            </a:r>
            <a:r>
              <a:rPr lang="en-US" sz="1400" b="0" i="0" dirty="0">
                <a:solidFill>
                  <a:srgbClr val="0D0D0D"/>
                </a:solidFill>
                <a:effectLst/>
              </a:rPr>
              <a:t>.</a:t>
            </a:r>
          </a:p>
        </p:txBody>
      </p:sp>
    </p:spTree>
    <p:extLst>
      <p:ext uri="{BB962C8B-B14F-4D97-AF65-F5344CB8AC3E}">
        <p14:creationId xmlns:p14="http://schemas.microsoft.com/office/powerpoint/2010/main" val="41627320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tile tx="12700" ty="406400" sx="92000" sy="100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1567961" y="1556238"/>
            <a:ext cx="9056077" cy="3429000"/>
            <a:chOff x="-2584976" y="1413193"/>
            <a:chExt cx="12719230" cy="680172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2584976" y="1413193"/>
              <a:ext cx="12719230" cy="680172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1420178" y="2036269"/>
              <a:ext cx="10389632" cy="55555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u="sng" dirty="0">
                  <a:solidFill>
                    <a:schemeClr val="bg1"/>
                  </a:solidFill>
                </a:rPr>
                <a:t>DASHBOARD -</a:t>
              </a:r>
            </a:p>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MS-EXCEL</a:t>
              </a:r>
            </a:p>
          </p:txBody>
        </p:sp>
      </p:grpSp>
    </p:spTree>
    <p:extLst>
      <p:ext uri="{BB962C8B-B14F-4D97-AF65-F5344CB8AC3E}">
        <p14:creationId xmlns:p14="http://schemas.microsoft.com/office/powerpoint/2010/main" val="244688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57950-67C7-49BE-B2C9-B9799CFA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40" y="254195"/>
            <a:ext cx="11748306" cy="6342927"/>
          </a:xfrm>
          <a:prstGeom prst="rect">
            <a:avLst/>
          </a:prstGeom>
        </p:spPr>
      </p:pic>
    </p:spTree>
    <p:extLst>
      <p:ext uri="{BB962C8B-B14F-4D97-AF65-F5344CB8AC3E}">
        <p14:creationId xmlns:p14="http://schemas.microsoft.com/office/powerpoint/2010/main" val="4056579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tile tx="12700" ty="406400" sx="92000" sy="100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1567961" y="1556238"/>
            <a:ext cx="9056077" cy="3429000"/>
            <a:chOff x="-2584976" y="1413193"/>
            <a:chExt cx="12719230" cy="680172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2584976" y="1413193"/>
              <a:ext cx="12719230" cy="680172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1531317" y="2938794"/>
              <a:ext cx="10389632" cy="286935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SQL QUERY </a:t>
              </a:r>
            </a:p>
          </p:txBody>
        </p:sp>
      </p:grpSp>
    </p:spTree>
    <p:extLst>
      <p:ext uri="{BB962C8B-B14F-4D97-AF65-F5344CB8AC3E}">
        <p14:creationId xmlns:p14="http://schemas.microsoft.com/office/powerpoint/2010/main" val="277715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33CFA4-8336-4A5F-B75D-3AB6971CF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178184"/>
            <a:ext cx="10277475" cy="3180477"/>
          </a:xfrm>
          <a:prstGeom prst="rect">
            <a:avLst/>
          </a:prstGeom>
        </p:spPr>
      </p:pic>
      <p:pic>
        <p:nvPicPr>
          <p:cNvPr id="5" name="Picture 4">
            <a:extLst>
              <a:ext uri="{FF2B5EF4-FFF2-40B4-BE49-F238E27FC236}">
                <a16:creationId xmlns:a16="http://schemas.microsoft.com/office/drawing/2014/main" id="{B531555B-47E3-4CA4-9146-27E7355A8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725" y="3543300"/>
            <a:ext cx="10277475" cy="3180477"/>
          </a:xfrm>
          <a:prstGeom prst="rect">
            <a:avLst/>
          </a:prstGeom>
        </p:spPr>
      </p:pic>
    </p:spTree>
    <p:extLst>
      <p:ext uri="{BB962C8B-B14F-4D97-AF65-F5344CB8AC3E}">
        <p14:creationId xmlns:p14="http://schemas.microsoft.com/office/powerpoint/2010/main" val="32802524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3000">
              <a:srgbClr val="7BB7DE"/>
            </a:gs>
            <a:gs pos="0">
              <a:srgbClr val="0A4B56"/>
            </a:gs>
            <a:gs pos="100000">
              <a:srgbClr val="1D90A7">
                <a:shade val="100000"/>
                <a:satMod val="115000"/>
              </a:srgbClr>
            </a:gs>
          </a:gsLst>
          <a:lin ang="27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68799" y="205405"/>
            <a:ext cx="9303653" cy="7113867"/>
            <a:chOff x="-467535" y="464223"/>
            <a:chExt cx="6962226" cy="6612428"/>
          </a:xfrm>
        </p:grpSpPr>
        <p:sp>
          <p:nvSpPr>
            <p:cNvPr id="9" name="Rectangle: Rounded Corners 8">
              <a:extLst>
                <a:ext uri="{FF2B5EF4-FFF2-40B4-BE49-F238E27FC236}">
                  <a16:creationId xmlns:a16="http://schemas.microsoft.com/office/drawing/2014/main" id="{62F87ABF-DAD7-4E26-8FF1-DB73F775C58C}"/>
                </a:ext>
              </a:extLst>
            </p:cNvPr>
            <p:cNvSpPr/>
            <p:nvPr/>
          </p:nvSpPr>
          <p:spPr>
            <a:xfrm rot="19791061">
              <a:off x="-467535" y="464223"/>
              <a:ext cx="6962226" cy="6612428"/>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791930" y="2272898"/>
              <a:ext cx="3881426" cy="354741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4400" b="1" i="0" u="sng" dirty="0">
                  <a:solidFill>
                    <a:schemeClr val="bg1"/>
                  </a:solidFill>
                  <a:effectLst/>
                </a:rPr>
                <a:t>Business Problem</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IN" sz="2000" dirty="0">
                  <a:solidFill>
                    <a:schemeClr val="bg1"/>
                  </a:solidFill>
                </a:rPr>
                <a:t>The bank aims to optimize loan portfolio performance by analysing customer data. Challenges include assessing creditworthiness, reducing defaults, and ensuring regulatory compliance. Strategic decision-making requires actionable insights from loan data analysis. Leveraging customer-centric KPIs, the bank seeks to enhance customer satisfaction, minimize risks, and drive portfolio growth.</a:t>
              </a:r>
              <a:endParaRPr lang="en-US" altLang="en-US" sz="2000" dirty="0">
                <a:solidFill>
                  <a:schemeClr val="bg1"/>
                </a:solidFill>
              </a:endParaRPr>
            </a:p>
          </p:txBody>
        </p:sp>
      </p:grpSp>
      <p:grpSp>
        <p:nvGrpSpPr>
          <p:cNvPr id="5" name="Group 4">
            <a:extLst>
              <a:ext uri="{FF2B5EF4-FFF2-40B4-BE49-F238E27FC236}">
                <a16:creationId xmlns:a16="http://schemas.microsoft.com/office/drawing/2014/main" id="{25B102DE-CC37-4D80-B971-C61AEA6A9933}"/>
              </a:ext>
            </a:extLst>
          </p:cNvPr>
          <p:cNvGrpSpPr/>
          <p:nvPr/>
        </p:nvGrpSpPr>
        <p:grpSpPr>
          <a:xfrm rot="1015335">
            <a:off x="6445920" y="-263708"/>
            <a:ext cx="6954628" cy="6637698"/>
            <a:chOff x="5972763" y="34363"/>
            <a:chExt cx="7907926" cy="6421471"/>
          </a:xfrm>
          <a:blipFill dpi="0" rotWithShape="1">
            <a:blip r:embed="rId2"/>
            <a:srcRect/>
            <a:tile tx="-977900" ty="476250" sx="81000" sy="100000" flip="none" algn="tl"/>
          </a:blipFill>
        </p:grpSpPr>
        <p:sp>
          <p:nvSpPr>
            <p:cNvPr id="2" name="Rectangle 1">
              <a:extLst>
                <a:ext uri="{FF2B5EF4-FFF2-40B4-BE49-F238E27FC236}">
                  <a16:creationId xmlns:a16="http://schemas.microsoft.com/office/drawing/2014/main" id="{E9F9BF27-C226-4C88-86F3-F3D35C4B8908}"/>
                </a:ext>
              </a:extLst>
            </p:cNvPr>
            <p:cNvSpPr/>
            <p:nvPr/>
          </p:nvSpPr>
          <p:spPr>
            <a:xfrm rot="19618029">
              <a:off x="5972763" y="34363"/>
              <a:ext cx="5613106" cy="179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6CFC6F81-9357-439D-9025-61A31B5783B9}"/>
                </a:ext>
              </a:extLst>
            </p:cNvPr>
            <p:cNvSpPr/>
            <p:nvPr/>
          </p:nvSpPr>
          <p:spPr>
            <a:xfrm rot="19618029">
              <a:off x="6342982" y="1873099"/>
              <a:ext cx="6575291" cy="2543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E810F33B-769F-4475-B0ED-048A6F99AB40}"/>
                </a:ext>
              </a:extLst>
            </p:cNvPr>
            <p:cNvSpPr/>
            <p:nvPr/>
          </p:nvSpPr>
          <p:spPr>
            <a:xfrm rot="19618029">
              <a:off x="8820749" y="4086534"/>
              <a:ext cx="5059940" cy="2369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 name="Graphic 19" descr="Questions">
            <a:extLst>
              <a:ext uri="{FF2B5EF4-FFF2-40B4-BE49-F238E27FC236}">
                <a16:creationId xmlns:a16="http://schemas.microsoft.com/office/drawing/2014/main" id="{1DB23CF9-4385-4BFE-A07B-11B1181D5C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820" y="194381"/>
            <a:ext cx="1357389" cy="1357389"/>
          </a:xfrm>
          <a:prstGeom prst="rect">
            <a:avLst/>
          </a:prstGeom>
        </p:spPr>
      </p:pic>
    </p:spTree>
    <p:extLst>
      <p:ext uri="{BB962C8B-B14F-4D97-AF65-F5344CB8AC3E}">
        <p14:creationId xmlns:p14="http://schemas.microsoft.com/office/powerpoint/2010/main" val="107399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tile tx="12700" ty="406400" sx="92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1567961" y="1556238"/>
            <a:ext cx="9056077" cy="342900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FD1B556-5B66-42F2-A746-2E2C5316B9D9}"/>
              </a:ext>
            </a:extLst>
          </p:cNvPr>
          <p:cNvSpPr txBox="1"/>
          <p:nvPr/>
        </p:nvSpPr>
        <p:spPr>
          <a:xfrm>
            <a:off x="2492848" y="1794861"/>
            <a:ext cx="7375386" cy="280076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u="sng" dirty="0">
                <a:solidFill>
                  <a:schemeClr val="bg1"/>
                </a:solidFill>
              </a:rPr>
              <a:t>DASHBOARD -</a:t>
            </a:r>
          </a:p>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TABLEAU</a:t>
            </a:r>
          </a:p>
        </p:txBody>
      </p:sp>
    </p:spTree>
    <p:extLst>
      <p:ext uri="{BB962C8B-B14F-4D97-AF65-F5344CB8AC3E}">
        <p14:creationId xmlns:p14="http://schemas.microsoft.com/office/powerpoint/2010/main" val="1447640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E1F961-8041-456E-B0D3-59CE04F00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37" y="303391"/>
            <a:ext cx="11685725" cy="6369971"/>
          </a:xfrm>
          <a:prstGeom prst="rect">
            <a:avLst/>
          </a:prstGeom>
          <a:effectLst>
            <a:softEdge rad="31750"/>
          </a:effectLst>
        </p:spPr>
      </p:pic>
    </p:spTree>
    <p:extLst>
      <p:ext uri="{BB962C8B-B14F-4D97-AF65-F5344CB8AC3E}">
        <p14:creationId xmlns:p14="http://schemas.microsoft.com/office/powerpoint/2010/main" val="3581050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tile tx="12700" ty="406400" sx="92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1567961" y="1556238"/>
            <a:ext cx="9056077" cy="342900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93E125C1-472C-4577-BA87-F66FC9B58D5C}"/>
              </a:ext>
            </a:extLst>
          </p:cNvPr>
          <p:cNvSpPr txBox="1"/>
          <p:nvPr/>
        </p:nvSpPr>
        <p:spPr>
          <a:xfrm>
            <a:off x="2324027" y="1654896"/>
            <a:ext cx="7397406" cy="280076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u="sng" dirty="0">
                <a:solidFill>
                  <a:schemeClr val="bg1"/>
                </a:solidFill>
              </a:rPr>
              <a:t>DASHBOARD -</a:t>
            </a:r>
          </a:p>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POWERBI</a:t>
            </a:r>
          </a:p>
        </p:txBody>
      </p:sp>
    </p:spTree>
    <p:extLst>
      <p:ext uri="{BB962C8B-B14F-4D97-AF65-F5344CB8AC3E}">
        <p14:creationId xmlns:p14="http://schemas.microsoft.com/office/powerpoint/2010/main" val="546142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30555B-B738-48F5-A5A0-C9EC0CA1D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91" y="229616"/>
            <a:ext cx="11537028" cy="6472125"/>
          </a:xfrm>
          <a:prstGeom prst="rect">
            <a:avLst/>
          </a:prstGeom>
        </p:spPr>
      </p:pic>
    </p:spTree>
    <p:extLst>
      <p:ext uri="{BB962C8B-B14F-4D97-AF65-F5344CB8AC3E}">
        <p14:creationId xmlns:p14="http://schemas.microsoft.com/office/powerpoint/2010/main" val="713673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tile tx="12700" ty="406400" sx="92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1567961" y="1556238"/>
            <a:ext cx="9056077" cy="342900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6110FF3D-9F87-437B-8126-9C1B708E6CA8}"/>
              </a:ext>
            </a:extLst>
          </p:cNvPr>
          <p:cNvSpPr txBox="1"/>
          <p:nvPr/>
        </p:nvSpPr>
        <p:spPr>
          <a:xfrm>
            <a:off x="2304977" y="2442042"/>
            <a:ext cx="7397406" cy="144655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u="sng" dirty="0">
                <a:solidFill>
                  <a:schemeClr val="bg1"/>
                </a:solidFill>
              </a:rPr>
              <a:t>CONCLUSION</a:t>
            </a:r>
            <a:endParaRPr lang="en-US" sz="8800" b="1" i="0" u="sng" dirty="0">
              <a:solidFill>
                <a:schemeClr val="bg1"/>
              </a:solidFill>
              <a:effectLst/>
            </a:endParaRPr>
          </a:p>
        </p:txBody>
      </p:sp>
    </p:spTree>
    <p:extLst>
      <p:ext uri="{BB962C8B-B14F-4D97-AF65-F5344CB8AC3E}">
        <p14:creationId xmlns:p14="http://schemas.microsoft.com/office/powerpoint/2010/main" val="4085450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F010BC9-55AA-4E28-B37F-8347904F274B}"/>
              </a:ext>
            </a:extLst>
          </p:cNvPr>
          <p:cNvGrpSpPr/>
          <p:nvPr/>
        </p:nvGrpSpPr>
        <p:grpSpPr>
          <a:xfrm>
            <a:off x="430823" y="211013"/>
            <a:ext cx="11491543" cy="6435973"/>
            <a:chOff x="-3041174" y="-305310"/>
            <a:chExt cx="13226023" cy="10800966"/>
          </a:xfrm>
        </p:grpSpPr>
        <p:sp>
          <p:nvSpPr>
            <p:cNvPr id="6" name="Rectangle: Rounded Corners 8">
              <a:extLst>
                <a:ext uri="{FF2B5EF4-FFF2-40B4-BE49-F238E27FC236}">
                  <a16:creationId xmlns:a16="http://schemas.microsoft.com/office/drawing/2014/main" id="{295899A5-B5A6-4100-BC05-CDB90C53718D}"/>
                </a:ext>
              </a:extLst>
            </p:cNvPr>
            <p:cNvSpPr/>
            <p:nvPr/>
          </p:nvSpPr>
          <p:spPr>
            <a:xfrm>
              <a:off x="-3041174" y="-305310"/>
              <a:ext cx="13226023" cy="10800966"/>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B9BD36E4-5AC6-4EA1-AE4D-F2A18786BD16}"/>
                </a:ext>
              </a:extLst>
            </p:cNvPr>
            <p:cNvSpPr txBox="1"/>
            <p:nvPr/>
          </p:nvSpPr>
          <p:spPr>
            <a:xfrm>
              <a:off x="-2797162" y="120339"/>
              <a:ext cx="5368257" cy="164835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4800" b="1" u="sng" dirty="0">
                  <a:solidFill>
                    <a:schemeClr val="bg1"/>
                  </a:solidFill>
                </a:rPr>
                <a:t>Conclusion</a:t>
              </a:r>
              <a:endParaRPr lang="en-US" sz="4800" b="1" i="0" u="sng" dirty="0">
                <a:solidFill>
                  <a:schemeClr val="bg1"/>
                </a:solidFill>
                <a:effectLst/>
              </a:endParaRPr>
            </a:p>
          </p:txBody>
        </p:sp>
      </p:grpSp>
      <p:sp>
        <p:nvSpPr>
          <p:cNvPr id="8" name="TextBox 7">
            <a:extLst>
              <a:ext uri="{FF2B5EF4-FFF2-40B4-BE49-F238E27FC236}">
                <a16:creationId xmlns:a16="http://schemas.microsoft.com/office/drawing/2014/main" id="{BD0B5D45-A71A-4205-9A32-536DE726AB28}"/>
              </a:ext>
            </a:extLst>
          </p:cNvPr>
          <p:cNvSpPr txBox="1"/>
          <p:nvPr/>
        </p:nvSpPr>
        <p:spPr>
          <a:xfrm>
            <a:off x="1173771" y="1602518"/>
            <a:ext cx="10005646" cy="4247317"/>
          </a:xfrm>
          <a:prstGeom prst="rect">
            <a:avLst/>
          </a:prstGeom>
          <a:noFill/>
        </p:spPr>
        <p:txBody>
          <a:bodyPr wrap="square">
            <a:spAutoFit/>
          </a:bodyPr>
          <a:lstStyle/>
          <a:p>
            <a:pPr marL="342900" lvl="0" indent="-342900" algn="just">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The Increase in the loan amount signifies a growing credit demand. Growing loan amounts indicate borrowers increased willingness to seek financing of various needs.</a:t>
            </a:r>
          </a:p>
          <a:p>
            <a:pPr marL="342900" lvl="0" indent="-342900" algn="just">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Following closely is the "</a:t>
            </a:r>
            <a:r>
              <a:rPr lang="en-IN" sz="1800" b="1" kern="100" dirty="0">
                <a:solidFill>
                  <a:schemeClr val="bg1"/>
                </a:solidFill>
                <a:effectLst/>
                <a:ea typeface="Calibri" panose="020F0502020204030204" pitchFamily="34" charset="0"/>
                <a:cs typeface="Times New Roman" panose="02020603050405020304" pitchFamily="18" charset="0"/>
              </a:rPr>
              <a:t>Charged Off</a:t>
            </a:r>
            <a:r>
              <a:rPr lang="en-IN" sz="1800" kern="100" dirty="0">
                <a:solidFill>
                  <a:schemeClr val="bg1"/>
                </a:solidFill>
                <a:effectLst/>
                <a:ea typeface="Calibri" panose="020F0502020204030204" pitchFamily="34" charset="0"/>
                <a:cs typeface="Times New Roman" panose="02020603050405020304" pitchFamily="18" charset="0"/>
              </a:rPr>
              <a:t>" category, indicating a substantial number of loans declared as losses.</a:t>
            </a:r>
          </a:p>
          <a:p>
            <a:pPr marL="342900" lvl="0" indent="-342900" algn="just">
              <a:buFont typeface="Symbol" panose="05050102010706020507" pitchFamily="18" charset="2"/>
              <a:buChar char=""/>
            </a:pPr>
            <a:r>
              <a:rPr lang="en-IN" sz="1800" kern="0" dirty="0">
                <a:solidFill>
                  <a:schemeClr val="bg1"/>
                </a:solidFill>
                <a:effectLst/>
                <a:ea typeface="Times New Roman" panose="02020603050405020304" pitchFamily="18" charset="0"/>
                <a:cs typeface="Times New Roman" panose="02020603050405020304" pitchFamily="18" charset="0"/>
              </a:rPr>
              <a:t>The data tells us that Category B has the highest variability in sub-categories B3 indicating potential financial Risk &amp; category </a:t>
            </a:r>
            <a:r>
              <a:rPr lang="en-IN" sz="1800" b="1" kern="0" dirty="0">
                <a:solidFill>
                  <a:schemeClr val="bg1"/>
                </a:solidFill>
                <a:effectLst/>
                <a:ea typeface="Times New Roman" panose="02020603050405020304" pitchFamily="18" charset="0"/>
                <a:cs typeface="Times New Roman" panose="02020603050405020304" pitchFamily="18" charset="0"/>
              </a:rPr>
              <a:t>D,E &amp; F </a:t>
            </a:r>
            <a:r>
              <a:rPr lang="en-IN" sz="1800" kern="0" dirty="0">
                <a:solidFill>
                  <a:schemeClr val="bg1"/>
                </a:solidFill>
                <a:effectLst/>
                <a:ea typeface="Times New Roman" panose="02020603050405020304" pitchFamily="18" charset="0"/>
                <a:cs typeface="Times New Roman" panose="02020603050405020304" pitchFamily="18" charset="0"/>
              </a:rPr>
              <a:t>have lower variability suggesting more stable financial situations.</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kern="0" dirty="0">
                <a:solidFill>
                  <a:schemeClr val="bg1"/>
                </a:solidFill>
                <a:effectLst/>
                <a:ea typeface="Times New Roman" panose="02020603050405020304" pitchFamily="18" charset="0"/>
                <a:cs typeface="Times New Roman" panose="02020603050405020304" pitchFamily="18" charset="0"/>
              </a:rPr>
              <a:t>Need to take action against the not verified account. Because these will create loss. To avoid the loss the bank should verify all the accounts, this will help to maintain transparency and good customer relationship.</a:t>
            </a:r>
            <a:endParaRPr lang="en-IN" sz="1800" kern="100" dirty="0">
              <a:solidFill>
                <a:schemeClr val="bg1"/>
              </a:solidFill>
              <a:effectLst/>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The data underscores the importance of verification in facilizing higher payment volumes and potentially enhancing the trust and security of financial transactions.</a:t>
            </a:r>
          </a:p>
          <a:p>
            <a:pPr marL="342900" lvl="0" indent="-342900" algn="just">
              <a:spcAft>
                <a:spcPts val="800"/>
              </a:spcAft>
              <a:buFont typeface="Symbol" panose="05050102010706020507" pitchFamily="18" charset="2"/>
              <a:buChar char=""/>
            </a:pPr>
            <a:r>
              <a:rPr lang="en-IN" sz="1800" kern="100" dirty="0">
                <a:solidFill>
                  <a:schemeClr val="bg1"/>
                </a:solidFill>
                <a:effectLst/>
                <a:ea typeface="Calibri" panose="020F0502020204030204" pitchFamily="34" charset="0"/>
                <a:cs typeface="Times New Roman" panose="02020603050405020304" pitchFamily="18" charset="0"/>
              </a:rPr>
              <a:t>The data highlights the significance of mortgage loans in the housing market due to their higher loan amounts compared to other home ownership categories. Analysing the last payment date aids in assessing payment timeliness and potential repayment patterns within each home ownership category.</a:t>
            </a:r>
          </a:p>
        </p:txBody>
      </p:sp>
    </p:spTree>
    <p:extLst>
      <p:ext uri="{BB962C8B-B14F-4D97-AF65-F5344CB8AC3E}">
        <p14:creationId xmlns:p14="http://schemas.microsoft.com/office/powerpoint/2010/main" val="3198216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447555" y="464533"/>
            <a:ext cx="11296890" cy="6111433"/>
          </a:xfrm>
          <a:prstGeom prst="rect">
            <a:avLst/>
          </a:pr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sp>
        <p:nvSpPr>
          <p:cNvPr id="7" name="Rectangle 6">
            <a:extLst>
              <a:ext uri="{FF2B5EF4-FFF2-40B4-BE49-F238E27FC236}">
                <a16:creationId xmlns:a16="http://schemas.microsoft.com/office/drawing/2014/main" id="{D913BFFC-74E2-475B-BBAA-05109C8C89E0}"/>
              </a:ext>
            </a:extLst>
          </p:cNvPr>
          <p:cNvSpPr/>
          <p:nvPr/>
        </p:nvSpPr>
        <p:spPr>
          <a:xfrm>
            <a:off x="3202286" y="3760361"/>
            <a:ext cx="629671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THANK YOU</a:t>
            </a:r>
          </a:p>
        </p:txBody>
      </p:sp>
      <p:pic>
        <p:nvPicPr>
          <p:cNvPr id="8" name="Graphic 7" descr="Grain">
            <a:extLst>
              <a:ext uri="{FF2B5EF4-FFF2-40B4-BE49-F238E27FC236}">
                <a16:creationId xmlns:a16="http://schemas.microsoft.com/office/drawing/2014/main" id="{C5592F2F-0599-45E9-886E-3FEE040B95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8603" y="886583"/>
            <a:ext cx="3311013" cy="3311013"/>
          </a:xfrm>
          <a:prstGeom prst="rect">
            <a:avLst/>
          </a:prstGeom>
        </p:spPr>
      </p:pic>
    </p:spTree>
    <p:extLst>
      <p:ext uri="{BB962C8B-B14F-4D97-AF65-F5344CB8AC3E}">
        <p14:creationId xmlns:p14="http://schemas.microsoft.com/office/powerpoint/2010/main" val="288050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8E59E4CC-B710-4982-9435-6E9118CC0C37}"/>
              </a:ext>
            </a:extLst>
          </p:cNvPr>
          <p:cNvGrpSpPr/>
          <p:nvPr/>
        </p:nvGrpSpPr>
        <p:grpSpPr>
          <a:xfrm>
            <a:off x="1802423" y="1380392"/>
            <a:ext cx="9381390" cy="3683977"/>
            <a:chOff x="-2584976" y="1413193"/>
            <a:chExt cx="12719230" cy="6801720"/>
          </a:xfrm>
        </p:grpSpPr>
        <p:sp>
          <p:nvSpPr>
            <p:cNvPr id="70" name="Rectangle: Rounded Corners 8">
              <a:extLst>
                <a:ext uri="{FF2B5EF4-FFF2-40B4-BE49-F238E27FC236}">
                  <a16:creationId xmlns:a16="http://schemas.microsoft.com/office/drawing/2014/main" id="{88A5C2ED-7982-4EBC-B0F8-5F1276C5A956}"/>
                </a:ext>
              </a:extLst>
            </p:cNvPr>
            <p:cNvSpPr/>
            <p:nvPr/>
          </p:nvSpPr>
          <p:spPr>
            <a:xfrm>
              <a:off x="-2584976" y="1413193"/>
              <a:ext cx="12719230" cy="680172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TextBox 70">
              <a:extLst>
                <a:ext uri="{FF2B5EF4-FFF2-40B4-BE49-F238E27FC236}">
                  <a16:creationId xmlns:a16="http://schemas.microsoft.com/office/drawing/2014/main" id="{BC60EE4D-1E84-44BA-9689-B8F41F511E34}"/>
                </a:ext>
              </a:extLst>
            </p:cNvPr>
            <p:cNvSpPr txBox="1"/>
            <p:nvPr/>
          </p:nvSpPr>
          <p:spPr>
            <a:xfrm>
              <a:off x="-856398" y="2228526"/>
              <a:ext cx="9466396" cy="517105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OVERVIEW OF PROJECT</a:t>
              </a:r>
            </a:p>
          </p:txBody>
        </p:sp>
      </p:grpSp>
      <p:pic>
        <p:nvPicPr>
          <p:cNvPr id="72" name="Graphic 71" descr="Group brainstorm">
            <a:extLst>
              <a:ext uri="{FF2B5EF4-FFF2-40B4-BE49-F238E27FC236}">
                <a16:creationId xmlns:a16="http://schemas.microsoft.com/office/drawing/2014/main" id="{DEDC1648-159D-441E-B0F9-D7465A7335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71" y="199992"/>
            <a:ext cx="1180400" cy="1180400"/>
          </a:xfrm>
          <a:prstGeom prst="rect">
            <a:avLst/>
          </a:prstGeom>
        </p:spPr>
      </p:pic>
    </p:spTree>
    <p:extLst>
      <p:ext uri="{BB962C8B-B14F-4D97-AF65-F5344CB8AC3E}">
        <p14:creationId xmlns:p14="http://schemas.microsoft.com/office/powerpoint/2010/main" val="228171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sp>
        <p:nvSpPr>
          <p:cNvPr id="70" name="Rectangle: Rounded Corners 8">
            <a:extLst>
              <a:ext uri="{FF2B5EF4-FFF2-40B4-BE49-F238E27FC236}">
                <a16:creationId xmlns:a16="http://schemas.microsoft.com/office/drawing/2014/main" id="{88A5C2ED-7982-4EBC-B0F8-5F1276C5A956}"/>
              </a:ext>
            </a:extLst>
          </p:cNvPr>
          <p:cNvSpPr/>
          <p:nvPr/>
        </p:nvSpPr>
        <p:spPr>
          <a:xfrm>
            <a:off x="619760" y="188261"/>
            <a:ext cx="11285369" cy="6538856"/>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graphicFrame>
        <p:nvGraphicFramePr>
          <p:cNvPr id="6" name="Content Placeholder 2">
            <a:extLst>
              <a:ext uri="{FF2B5EF4-FFF2-40B4-BE49-F238E27FC236}">
                <a16:creationId xmlns:a16="http://schemas.microsoft.com/office/drawing/2014/main" id="{88C19549-3511-460A-A22F-B266A4BAA3BA}"/>
              </a:ext>
            </a:extLst>
          </p:cNvPr>
          <p:cNvGraphicFramePr>
            <a:graphicFrameLocks/>
          </p:cNvGraphicFramePr>
          <p:nvPr>
            <p:extLst>
              <p:ext uri="{D42A27DB-BD31-4B8C-83A1-F6EECF244321}">
                <p14:modId xmlns:p14="http://schemas.microsoft.com/office/powerpoint/2010/main" val="776142800"/>
              </p:ext>
            </p:extLst>
          </p:nvPr>
        </p:nvGraphicFramePr>
        <p:xfrm>
          <a:off x="4892041" y="1270586"/>
          <a:ext cx="6598918"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C773C0C0-1A00-4927-A26C-85E6AF63BA3D}"/>
              </a:ext>
            </a:extLst>
          </p:cNvPr>
          <p:cNvSpPr/>
          <p:nvPr/>
        </p:nvSpPr>
        <p:spPr>
          <a:xfrm>
            <a:off x="1010920" y="2136338"/>
            <a:ext cx="3053077" cy="3139321"/>
          </a:xfrm>
          <a:prstGeom prst="rect">
            <a:avLst/>
          </a:prstGeom>
          <a:noFill/>
        </p:spPr>
        <p:txBody>
          <a:bodyPr wrap="square" lIns="91440" tIns="45720" rIns="91440" bIns="45720">
            <a:spAutoFit/>
          </a:bodyPr>
          <a:lstStyle/>
          <a:p>
            <a:pPr algn="just"/>
            <a:r>
              <a:rPr lang="en-US" dirty="0">
                <a:solidFill>
                  <a:schemeClr val="bg1"/>
                </a:solidFill>
              </a:rPr>
              <a:t>In today’s financial landscape , banks play a pivotal role in facilitating Economic growth by providing loans for individuals and business . Our project  focuses on analyzing the dynamics of bank loans for customers, a fundamental aspects of banking industry that directly impacts financial stability and prosperity.</a:t>
            </a:r>
          </a:p>
        </p:txBody>
      </p:sp>
      <p:sp>
        <p:nvSpPr>
          <p:cNvPr id="5" name="Rectangle 4">
            <a:extLst>
              <a:ext uri="{FF2B5EF4-FFF2-40B4-BE49-F238E27FC236}">
                <a16:creationId xmlns:a16="http://schemas.microsoft.com/office/drawing/2014/main" id="{50DAB54A-5E9F-4F92-86AB-4C04949448DD}"/>
              </a:ext>
            </a:extLst>
          </p:cNvPr>
          <p:cNvSpPr/>
          <p:nvPr/>
        </p:nvSpPr>
        <p:spPr>
          <a:xfrm>
            <a:off x="3332480" y="321973"/>
            <a:ext cx="5138272" cy="707886"/>
          </a:xfrm>
          <a:prstGeom prst="rect">
            <a:avLst/>
          </a:prstGeom>
          <a:noFill/>
        </p:spPr>
        <p:txBody>
          <a:bodyPr wrap="square" lIns="91440" tIns="45720" rIns="91440" bIns="45720">
            <a:spAutoFit/>
          </a:bodyPr>
          <a:lstStyle/>
          <a:p>
            <a:pPr algn="just"/>
            <a:r>
              <a:rPr lang="en-US" sz="4000" b="1" u="sng" dirty="0">
                <a:solidFill>
                  <a:schemeClr val="bg1"/>
                </a:solidFill>
              </a:rPr>
              <a:t>Overview of Project </a:t>
            </a:r>
          </a:p>
        </p:txBody>
      </p:sp>
      <p:cxnSp>
        <p:nvCxnSpPr>
          <p:cNvPr id="4" name="Straight Connector 3">
            <a:extLst>
              <a:ext uri="{FF2B5EF4-FFF2-40B4-BE49-F238E27FC236}">
                <a16:creationId xmlns:a16="http://schemas.microsoft.com/office/drawing/2014/main" id="{53745D26-31DC-482A-AA58-305C10035130}"/>
              </a:ext>
            </a:extLst>
          </p:cNvPr>
          <p:cNvCxnSpPr/>
          <p:nvPr/>
        </p:nvCxnSpPr>
        <p:spPr>
          <a:xfrm>
            <a:off x="4399280" y="1463040"/>
            <a:ext cx="0" cy="48474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8323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8E59E4CC-B710-4982-9435-6E9118CC0C37}"/>
              </a:ext>
            </a:extLst>
          </p:cNvPr>
          <p:cNvGrpSpPr/>
          <p:nvPr/>
        </p:nvGrpSpPr>
        <p:grpSpPr>
          <a:xfrm>
            <a:off x="1802423" y="1380392"/>
            <a:ext cx="9381390" cy="3683977"/>
            <a:chOff x="-2584976" y="1413193"/>
            <a:chExt cx="12719230" cy="6801720"/>
          </a:xfrm>
        </p:grpSpPr>
        <p:sp>
          <p:nvSpPr>
            <p:cNvPr id="70" name="Rectangle: Rounded Corners 8">
              <a:extLst>
                <a:ext uri="{FF2B5EF4-FFF2-40B4-BE49-F238E27FC236}">
                  <a16:creationId xmlns:a16="http://schemas.microsoft.com/office/drawing/2014/main" id="{88A5C2ED-7982-4EBC-B0F8-5F1276C5A956}"/>
                </a:ext>
              </a:extLst>
            </p:cNvPr>
            <p:cNvSpPr/>
            <p:nvPr/>
          </p:nvSpPr>
          <p:spPr>
            <a:xfrm>
              <a:off x="-2584976" y="1413193"/>
              <a:ext cx="12719230" cy="680172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TextBox 70">
              <a:extLst>
                <a:ext uri="{FF2B5EF4-FFF2-40B4-BE49-F238E27FC236}">
                  <a16:creationId xmlns:a16="http://schemas.microsoft.com/office/drawing/2014/main" id="{BC60EE4D-1E84-44BA-9689-B8F41F511E34}"/>
                </a:ext>
              </a:extLst>
            </p:cNvPr>
            <p:cNvSpPr txBox="1"/>
            <p:nvPr/>
          </p:nvSpPr>
          <p:spPr>
            <a:xfrm>
              <a:off x="-1130573" y="3040188"/>
              <a:ext cx="9466396" cy="2670763"/>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i="0" u="sng" dirty="0">
                  <a:solidFill>
                    <a:schemeClr val="bg1"/>
                  </a:solidFill>
                  <a:effectLst/>
                </a:rPr>
                <a:t>OBJECTIVE</a:t>
              </a:r>
            </a:p>
          </p:txBody>
        </p:sp>
      </p:grpSp>
      <p:pic>
        <p:nvPicPr>
          <p:cNvPr id="72" name="Graphic 71" descr="Group brainstorm">
            <a:extLst>
              <a:ext uri="{FF2B5EF4-FFF2-40B4-BE49-F238E27FC236}">
                <a16:creationId xmlns:a16="http://schemas.microsoft.com/office/drawing/2014/main" id="{DEDC1648-159D-441E-B0F9-D7465A7335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71" y="199992"/>
            <a:ext cx="1180400" cy="1180400"/>
          </a:xfrm>
          <a:prstGeom prst="rect">
            <a:avLst/>
          </a:prstGeom>
        </p:spPr>
      </p:pic>
    </p:spTree>
    <p:extLst>
      <p:ext uri="{BB962C8B-B14F-4D97-AF65-F5344CB8AC3E}">
        <p14:creationId xmlns:p14="http://schemas.microsoft.com/office/powerpoint/2010/main" val="403544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3000">
              <a:srgbClr val="7BB7DE"/>
            </a:gs>
            <a:gs pos="0">
              <a:srgbClr val="0A4B56"/>
            </a:gs>
            <a:gs pos="100000">
              <a:srgbClr val="1D90A7">
                <a:shade val="100000"/>
                <a:satMod val="115000"/>
              </a:srgbClr>
            </a:gs>
          </a:gsLst>
          <a:lin ang="2700000" scaled="1"/>
        </a:gra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508318" y="194381"/>
            <a:ext cx="11206221" cy="6522637"/>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pic>
        <p:nvPicPr>
          <p:cNvPr id="20" name="Graphic 19" descr="Questions">
            <a:extLst>
              <a:ext uri="{FF2B5EF4-FFF2-40B4-BE49-F238E27FC236}">
                <a16:creationId xmlns:a16="http://schemas.microsoft.com/office/drawing/2014/main" id="{1DB23CF9-4385-4BFE-A07B-11B1181D5C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8828" y="5814548"/>
            <a:ext cx="849071" cy="849071"/>
          </a:xfrm>
          <a:prstGeom prst="rect">
            <a:avLst/>
          </a:prstGeom>
        </p:spPr>
      </p:pic>
      <p:sp>
        <p:nvSpPr>
          <p:cNvPr id="13" name="Content Placeholder 13">
            <a:extLst>
              <a:ext uri="{FF2B5EF4-FFF2-40B4-BE49-F238E27FC236}">
                <a16:creationId xmlns:a16="http://schemas.microsoft.com/office/drawing/2014/main" id="{D6D3B73C-697F-466C-8D21-25CADAC3D7C2}"/>
              </a:ext>
            </a:extLst>
          </p:cNvPr>
          <p:cNvSpPr txBox="1">
            <a:spLocks/>
          </p:cNvSpPr>
          <p:nvPr/>
        </p:nvSpPr>
        <p:spPr>
          <a:xfrm>
            <a:off x="787400" y="1454667"/>
            <a:ext cx="10617200" cy="49194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dirty="0">
                <a:solidFill>
                  <a:schemeClr val="bg1"/>
                </a:solidFill>
              </a:rPr>
              <a:t>The objective was to provide insights into key loan-related metrics and their changes over time, aiding data-driven decision-making, tracking loan portfolio health, and identifying trends for lending strategy.</a:t>
            </a:r>
          </a:p>
          <a:p>
            <a:pPr marL="0" indent="0" algn="just">
              <a:buNone/>
            </a:pPr>
            <a:endParaRPr lang="en-US" sz="1800" dirty="0">
              <a:solidFill>
                <a:schemeClr val="bg1"/>
              </a:solidFill>
            </a:endParaRPr>
          </a:p>
          <a:p>
            <a:pPr algn="just">
              <a:buFont typeface="Wingdings" panose="05000000000000000000" pitchFamily="2" charset="2"/>
              <a:buChar char="Ø"/>
            </a:pPr>
            <a:r>
              <a:rPr lang="en-US" sz="1800" dirty="0">
                <a:solidFill>
                  <a:schemeClr val="bg1"/>
                </a:solidFill>
              </a:rPr>
              <a:t>Utilize tools like Excel, Power BI, Tableau, and SQL to thoroughly cover all five Key Performance Indicators (KPIs) in the report, resulting in detailed analysis.</a:t>
            </a:r>
          </a:p>
          <a:p>
            <a:pPr algn="just">
              <a:buFont typeface="Wingdings" panose="05000000000000000000" pitchFamily="2" charset="2"/>
              <a:buChar char="Ø"/>
            </a:pPr>
            <a:endParaRPr lang="en-US" sz="1800" dirty="0">
              <a:solidFill>
                <a:schemeClr val="bg1"/>
              </a:solidFill>
            </a:endParaRPr>
          </a:p>
          <a:p>
            <a:pPr algn="just">
              <a:buFont typeface="Wingdings" panose="05000000000000000000" pitchFamily="2" charset="2"/>
              <a:buChar char="Ø"/>
            </a:pPr>
            <a:r>
              <a:rPr lang="en-US" sz="1800" dirty="0">
                <a:solidFill>
                  <a:schemeClr val="bg1"/>
                </a:solidFill>
              </a:rPr>
              <a:t>Finding relevant connections among the table so that when joined together they can show even better insights that they  alone cannot present.</a:t>
            </a:r>
          </a:p>
          <a:p>
            <a:pPr marL="0" indent="0" algn="just">
              <a:buNone/>
            </a:pPr>
            <a:endParaRPr lang="en-US" sz="1800" dirty="0">
              <a:solidFill>
                <a:schemeClr val="bg1"/>
              </a:solidFill>
            </a:endParaRPr>
          </a:p>
          <a:p>
            <a:pPr algn="just">
              <a:buFont typeface="Wingdings" panose="05000000000000000000" pitchFamily="2" charset="2"/>
              <a:buChar char="Ø"/>
            </a:pPr>
            <a:r>
              <a:rPr lang="en-US" sz="1800" dirty="0">
                <a:solidFill>
                  <a:schemeClr val="bg1"/>
                </a:solidFill>
              </a:rPr>
              <a:t>Identify appropriate visualization methods to effectively present the transformed data, ensuring clarity and accessibility</a:t>
            </a:r>
          </a:p>
          <a:p>
            <a:pPr algn="just">
              <a:buFont typeface="Wingdings" panose="05000000000000000000" pitchFamily="2" charset="2"/>
              <a:buChar char="Ø"/>
            </a:pPr>
            <a:endParaRPr lang="en-US" sz="1800" dirty="0">
              <a:solidFill>
                <a:schemeClr val="bg1"/>
              </a:solidFill>
            </a:endParaRPr>
          </a:p>
          <a:p>
            <a:pPr algn="just">
              <a:buFont typeface="Wingdings" panose="05000000000000000000" pitchFamily="2" charset="2"/>
              <a:buChar char="Ø"/>
            </a:pPr>
            <a:r>
              <a:rPr lang="en-US" sz="1800" dirty="0">
                <a:solidFill>
                  <a:schemeClr val="bg1"/>
                </a:solidFill>
              </a:rPr>
              <a:t>Obtain deeper insights beyond raw data by aggregating and calculating information, uncovering hidden patterns and trends</a:t>
            </a:r>
          </a:p>
          <a:p>
            <a:pPr algn="just">
              <a:buFont typeface="Wingdings" panose="05000000000000000000" pitchFamily="2" charset="2"/>
              <a:buChar char="Ø"/>
            </a:pPr>
            <a:endParaRPr lang="en-IN" sz="1800" dirty="0">
              <a:solidFill>
                <a:schemeClr val="bg1"/>
              </a:solidFill>
            </a:endParaRPr>
          </a:p>
        </p:txBody>
      </p:sp>
      <p:sp>
        <p:nvSpPr>
          <p:cNvPr id="14" name="Title 12">
            <a:extLst>
              <a:ext uri="{FF2B5EF4-FFF2-40B4-BE49-F238E27FC236}">
                <a16:creationId xmlns:a16="http://schemas.microsoft.com/office/drawing/2014/main" id="{AF83A3D3-2132-49D4-B721-4439CFE67991}"/>
              </a:ext>
            </a:extLst>
          </p:cNvPr>
          <p:cNvSpPr txBox="1">
            <a:spLocks/>
          </p:cNvSpPr>
          <p:nvPr/>
        </p:nvSpPr>
        <p:spPr>
          <a:xfrm>
            <a:off x="3296893" y="483842"/>
            <a:ext cx="4759988" cy="6203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endParaRPr lang="en-IN" b="1" u="sng"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60034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25400" ty="361950" sx="73000" sy="71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762682-CA46-4764-9585-546B2B652936}"/>
              </a:ext>
            </a:extLst>
          </p:cNvPr>
          <p:cNvGrpSpPr/>
          <p:nvPr/>
        </p:nvGrpSpPr>
        <p:grpSpPr>
          <a:xfrm>
            <a:off x="1963271" y="1891552"/>
            <a:ext cx="8928847" cy="3361764"/>
            <a:chOff x="-2584976" y="1413193"/>
            <a:chExt cx="12719230" cy="6801720"/>
          </a:xfrm>
        </p:grpSpPr>
        <p:sp>
          <p:nvSpPr>
            <p:cNvPr id="9" name="Rectangle: Rounded Corners 8">
              <a:extLst>
                <a:ext uri="{FF2B5EF4-FFF2-40B4-BE49-F238E27FC236}">
                  <a16:creationId xmlns:a16="http://schemas.microsoft.com/office/drawing/2014/main" id="{62F87ABF-DAD7-4E26-8FF1-DB73F775C58C}"/>
                </a:ext>
              </a:extLst>
            </p:cNvPr>
            <p:cNvSpPr/>
            <p:nvPr/>
          </p:nvSpPr>
          <p:spPr>
            <a:xfrm>
              <a:off x="-2584976" y="1413193"/>
              <a:ext cx="12719230" cy="6801720"/>
            </a:xfrm>
            <a:custGeom>
              <a:avLst/>
              <a:gdLst>
                <a:gd name="connsiteX0" fmla="*/ 0 w 10169306"/>
                <a:gd name="connsiteY0" fmla="*/ 1233945 h 7403520"/>
                <a:gd name="connsiteX1" fmla="*/ 1233945 w 10169306"/>
                <a:gd name="connsiteY1" fmla="*/ 0 h 7403520"/>
                <a:gd name="connsiteX2" fmla="*/ 8935361 w 10169306"/>
                <a:gd name="connsiteY2" fmla="*/ 0 h 7403520"/>
                <a:gd name="connsiteX3" fmla="*/ 10169306 w 10169306"/>
                <a:gd name="connsiteY3" fmla="*/ 1233945 h 7403520"/>
                <a:gd name="connsiteX4" fmla="*/ 10169306 w 10169306"/>
                <a:gd name="connsiteY4" fmla="*/ 6169575 h 7403520"/>
                <a:gd name="connsiteX5" fmla="*/ 8935361 w 10169306"/>
                <a:gd name="connsiteY5" fmla="*/ 7403520 h 7403520"/>
                <a:gd name="connsiteX6" fmla="*/ 1233945 w 10169306"/>
                <a:gd name="connsiteY6" fmla="*/ 7403520 h 7403520"/>
                <a:gd name="connsiteX7" fmla="*/ 0 w 10169306"/>
                <a:gd name="connsiteY7" fmla="*/ 6169575 h 7403520"/>
                <a:gd name="connsiteX8" fmla="*/ 0 w 10169306"/>
                <a:gd name="connsiteY8" fmla="*/ 1233945 h 7403520"/>
                <a:gd name="connsiteX0" fmla="*/ 0 w 10186158"/>
                <a:gd name="connsiteY0" fmla="*/ 1218074 h 7403520"/>
                <a:gd name="connsiteX1" fmla="*/ 1250797 w 10186158"/>
                <a:gd name="connsiteY1" fmla="*/ 0 h 7403520"/>
                <a:gd name="connsiteX2" fmla="*/ 8952213 w 10186158"/>
                <a:gd name="connsiteY2" fmla="*/ 0 h 7403520"/>
                <a:gd name="connsiteX3" fmla="*/ 10186158 w 10186158"/>
                <a:gd name="connsiteY3" fmla="*/ 1233945 h 7403520"/>
                <a:gd name="connsiteX4" fmla="*/ 10186158 w 10186158"/>
                <a:gd name="connsiteY4" fmla="*/ 6169575 h 7403520"/>
                <a:gd name="connsiteX5" fmla="*/ 8952213 w 10186158"/>
                <a:gd name="connsiteY5" fmla="*/ 7403520 h 7403520"/>
                <a:gd name="connsiteX6" fmla="*/ 1250797 w 10186158"/>
                <a:gd name="connsiteY6" fmla="*/ 7403520 h 7403520"/>
                <a:gd name="connsiteX7" fmla="*/ 16852 w 10186158"/>
                <a:gd name="connsiteY7" fmla="*/ 6169575 h 7403520"/>
                <a:gd name="connsiteX8" fmla="*/ 0 w 10186158"/>
                <a:gd name="connsiteY8" fmla="*/ 1218074 h 74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6158" h="7403520">
                  <a:moveTo>
                    <a:pt x="0" y="1218074"/>
                  </a:moveTo>
                  <a:cubicBezTo>
                    <a:pt x="0" y="536585"/>
                    <a:pt x="569308" y="0"/>
                    <a:pt x="1250797" y="0"/>
                  </a:cubicBezTo>
                  <a:lnTo>
                    <a:pt x="8952213" y="0"/>
                  </a:lnTo>
                  <a:cubicBezTo>
                    <a:pt x="9633702" y="0"/>
                    <a:pt x="10186158" y="552456"/>
                    <a:pt x="10186158" y="1233945"/>
                  </a:cubicBezTo>
                  <a:lnTo>
                    <a:pt x="10186158" y="6169575"/>
                  </a:lnTo>
                  <a:cubicBezTo>
                    <a:pt x="10186158" y="6851064"/>
                    <a:pt x="9633702" y="7403520"/>
                    <a:pt x="8952213" y="7403520"/>
                  </a:cubicBezTo>
                  <a:lnTo>
                    <a:pt x="1250797" y="7403520"/>
                  </a:lnTo>
                  <a:cubicBezTo>
                    <a:pt x="569308" y="7403520"/>
                    <a:pt x="16852" y="6851064"/>
                    <a:pt x="16852" y="6169575"/>
                  </a:cubicBezTo>
                  <a:cubicBezTo>
                    <a:pt x="16852" y="4524365"/>
                    <a:pt x="0" y="2863284"/>
                    <a:pt x="0" y="1218074"/>
                  </a:cubicBezTo>
                  <a:close/>
                </a:path>
              </a:pathLst>
            </a:custGeom>
            <a:gradFill flip="none" rotWithShape="1">
              <a:gsLst>
                <a:gs pos="75000">
                  <a:schemeClr val="tx1"/>
                </a:gs>
                <a:gs pos="0">
                  <a:srgbClr val="1D90A7">
                    <a:shade val="67500"/>
                    <a:satMod val="115000"/>
                  </a:srgbClr>
                </a:gs>
                <a:gs pos="100000">
                  <a:srgbClr val="1D90A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011D72A-2293-480E-B81A-D7FD8D3D32B3}"/>
                </a:ext>
              </a:extLst>
            </p:cNvPr>
            <p:cNvSpPr txBox="1"/>
            <p:nvPr/>
          </p:nvSpPr>
          <p:spPr>
            <a:xfrm>
              <a:off x="-1283565" y="1742588"/>
              <a:ext cx="9466395" cy="416667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8800" b="1" u="sng" dirty="0">
                  <a:solidFill>
                    <a:schemeClr val="bg1"/>
                  </a:solidFill>
                </a:rPr>
                <a:t>DATASET DESCRIPTION  </a:t>
              </a:r>
              <a:endParaRPr lang="en-US" sz="8800" b="1" i="0" u="sng" dirty="0">
                <a:solidFill>
                  <a:schemeClr val="bg1"/>
                </a:solidFill>
                <a:effectLst/>
              </a:endParaRPr>
            </a:p>
          </p:txBody>
        </p:sp>
      </p:grpSp>
      <p:pic>
        <p:nvPicPr>
          <p:cNvPr id="6" name="Graphic 5" descr="Link">
            <a:extLst>
              <a:ext uri="{FF2B5EF4-FFF2-40B4-BE49-F238E27FC236}">
                <a16:creationId xmlns:a16="http://schemas.microsoft.com/office/drawing/2014/main" id="{927C82A6-B764-4B71-A2DC-927609AA8A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5548" y="2177850"/>
            <a:ext cx="1557828" cy="1557828"/>
          </a:xfrm>
          <a:prstGeom prst="rect">
            <a:avLst/>
          </a:prstGeom>
        </p:spPr>
      </p:pic>
    </p:spTree>
    <p:extLst>
      <p:ext uri="{BB962C8B-B14F-4D97-AF65-F5344CB8AC3E}">
        <p14:creationId xmlns:p14="http://schemas.microsoft.com/office/powerpoint/2010/main" val="261187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565150" ty="-463550" sx="73000" sy="100000" flip="none" algn="b"/>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5369289-37D9-4B0D-A7AD-EF29C7CC99A6}"/>
              </a:ext>
            </a:extLst>
          </p:cNvPr>
          <p:cNvGrpSpPr/>
          <p:nvPr/>
        </p:nvGrpSpPr>
        <p:grpSpPr>
          <a:xfrm>
            <a:off x="1955677" y="-25669"/>
            <a:ext cx="10236323" cy="6883669"/>
            <a:chOff x="-1266248" y="0"/>
            <a:chExt cx="11930253" cy="6883669"/>
          </a:xfrm>
        </p:grpSpPr>
        <p:sp>
          <p:nvSpPr>
            <p:cNvPr id="14" name="Rectangle 13">
              <a:extLst>
                <a:ext uri="{FF2B5EF4-FFF2-40B4-BE49-F238E27FC236}">
                  <a16:creationId xmlns:a16="http://schemas.microsoft.com/office/drawing/2014/main" id="{722FF784-B7A3-431F-BF3B-9EDE7040C201}"/>
                </a:ext>
              </a:extLst>
            </p:cNvPr>
            <p:cNvSpPr/>
            <p:nvPr/>
          </p:nvSpPr>
          <p:spPr>
            <a:xfrm>
              <a:off x="-1266248" y="14094"/>
              <a:ext cx="1832868" cy="6862231"/>
            </a:xfrm>
            <a:prstGeom prst="rect">
              <a:avLst/>
            </a:prstGeom>
            <a:blipFill dpi="0" rotWithShape="1">
              <a:blip r:embed="rId2"/>
              <a:srcRect/>
              <a:tile tx="25400" ty="361950" sx="73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D0C0C06-D9BA-416A-8989-35A6DA502D72}"/>
                </a:ext>
              </a:extLst>
            </p:cNvPr>
            <p:cNvSpPr/>
            <p:nvPr/>
          </p:nvSpPr>
          <p:spPr>
            <a:xfrm>
              <a:off x="2251236" y="14094"/>
              <a:ext cx="1706081" cy="6827508"/>
            </a:xfrm>
            <a:prstGeom prst="rect">
              <a:avLst/>
            </a:prstGeom>
            <a:blipFill dpi="0" rotWithShape="1">
              <a:blip r:embed="rId2"/>
              <a:srcRect/>
              <a:tile tx="25400" ty="361950" sx="73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44F75E27-EEE4-4751-87B1-C7FD297C0576}"/>
                </a:ext>
              </a:extLst>
            </p:cNvPr>
            <p:cNvSpPr/>
            <p:nvPr/>
          </p:nvSpPr>
          <p:spPr>
            <a:xfrm>
              <a:off x="3957317" y="6750"/>
              <a:ext cx="1706081" cy="6858000"/>
            </a:xfrm>
            <a:prstGeom prst="rect">
              <a:avLst/>
            </a:prstGeom>
            <a:blipFill dpi="0" rotWithShape="1">
              <a:blip r:embed="rId2"/>
              <a:srcRect/>
              <a:tile tx="25400" ty="361950" sx="73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F0B2C593-EC87-4D6B-AA53-3F38C4E8F7C3}"/>
                </a:ext>
              </a:extLst>
            </p:cNvPr>
            <p:cNvSpPr/>
            <p:nvPr/>
          </p:nvSpPr>
          <p:spPr>
            <a:xfrm>
              <a:off x="5556813" y="0"/>
              <a:ext cx="1706081" cy="6858000"/>
            </a:xfrm>
            <a:prstGeom prst="rect">
              <a:avLst/>
            </a:prstGeom>
            <a:blipFill dpi="0" rotWithShape="1">
              <a:blip r:embed="rId2"/>
              <a:srcRect/>
              <a:tile tx="25400" ty="361950" sx="73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AD2735AB-222D-4093-86CD-B13D06272A2F}"/>
                </a:ext>
              </a:extLst>
            </p:cNvPr>
            <p:cNvSpPr/>
            <p:nvPr/>
          </p:nvSpPr>
          <p:spPr>
            <a:xfrm>
              <a:off x="7228613" y="25669"/>
              <a:ext cx="1706081" cy="6858000"/>
            </a:xfrm>
            <a:prstGeom prst="rect">
              <a:avLst/>
            </a:prstGeom>
            <a:blipFill dpi="0" rotWithShape="1">
              <a:blip r:embed="rId2"/>
              <a:srcRect/>
              <a:tile tx="25400" ty="361950" sx="73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EA0E5876-F904-4D95-A3EF-5A7D5669AB90}"/>
                </a:ext>
              </a:extLst>
            </p:cNvPr>
            <p:cNvSpPr/>
            <p:nvPr/>
          </p:nvSpPr>
          <p:spPr>
            <a:xfrm>
              <a:off x="8957924" y="0"/>
              <a:ext cx="1706081" cy="6858000"/>
            </a:xfrm>
            <a:prstGeom prst="rect">
              <a:avLst/>
            </a:prstGeom>
            <a:blipFill dpi="0" rotWithShape="1">
              <a:blip r:embed="rId2"/>
              <a:srcRect/>
              <a:tile tx="25400" ty="361950" sx="73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E10DFDF7-B9FC-4FDF-A6BC-9779E19437FF}"/>
                </a:ext>
              </a:extLst>
            </p:cNvPr>
            <p:cNvSpPr/>
            <p:nvPr/>
          </p:nvSpPr>
          <p:spPr>
            <a:xfrm>
              <a:off x="548224" y="25669"/>
              <a:ext cx="1706081" cy="6858000"/>
            </a:xfrm>
            <a:prstGeom prst="rect">
              <a:avLst/>
            </a:prstGeom>
            <a:blipFill dpi="0" rotWithShape="1">
              <a:blip r:embed="rId2"/>
              <a:srcRect/>
              <a:tile tx="25400" ty="361950" sx="73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8" name="TextBox 37">
            <a:extLst>
              <a:ext uri="{FF2B5EF4-FFF2-40B4-BE49-F238E27FC236}">
                <a16:creationId xmlns:a16="http://schemas.microsoft.com/office/drawing/2014/main" id="{6B8606C2-C304-4655-98C2-E324213858E6}"/>
              </a:ext>
            </a:extLst>
          </p:cNvPr>
          <p:cNvSpPr txBox="1"/>
          <p:nvPr/>
        </p:nvSpPr>
        <p:spPr>
          <a:xfrm>
            <a:off x="2211430" y="1457180"/>
            <a:ext cx="9466501" cy="4093428"/>
          </a:xfrm>
          <a:prstGeom prst="rect">
            <a:avLst/>
          </a:prstGeom>
          <a:solidFill>
            <a:schemeClr val="tx1"/>
          </a:solidFill>
        </p:spPr>
        <p:txBody>
          <a:bodyPr wrap="square">
            <a:spAutoFit/>
          </a:bodyPr>
          <a:lstStyle/>
          <a:p>
            <a:pPr algn="just"/>
            <a:r>
              <a:rPr lang="en-US" sz="2000" i="0" dirty="0">
                <a:solidFill>
                  <a:schemeClr val="bg1"/>
                </a:solidFill>
                <a:effectLst/>
              </a:rPr>
              <a:t>We have two datasets-</a:t>
            </a:r>
          </a:p>
          <a:p>
            <a:pPr algn="just"/>
            <a:r>
              <a:rPr lang="en-US" sz="2000" dirty="0">
                <a:solidFill>
                  <a:schemeClr val="bg1"/>
                </a:solidFill>
              </a:rPr>
              <a:t>(1) </a:t>
            </a:r>
            <a:r>
              <a:rPr lang="en-US" sz="2000" i="0" dirty="0">
                <a:solidFill>
                  <a:schemeClr val="bg1"/>
                </a:solidFill>
                <a:effectLst/>
              </a:rPr>
              <a:t>Finance_1.xlsx </a:t>
            </a:r>
          </a:p>
          <a:p>
            <a:pPr algn="just"/>
            <a:r>
              <a:rPr lang="en-US" sz="2000" i="0" dirty="0">
                <a:solidFill>
                  <a:schemeClr val="bg1"/>
                </a:solidFill>
                <a:effectLst/>
              </a:rPr>
              <a:t>(2) Finance_2.xlsx.</a:t>
            </a:r>
          </a:p>
          <a:p>
            <a:pPr algn="just"/>
            <a:endParaRPr lang="en-US" sz="2000" i="0" dirty="0">
              <a:solidFill>
                <a:schemeClr val="bg1"/>
              </a:solidFill>
              <a:effectLst/>
            </a:endParaRPr>
          </a:p>
          <a:p>
            <a:pPr algn="just"/>
            <a:r>
              <a:rPr lang="en-US" sz="2000" i="0" dirty="0">
                <a:solidFill>
                  <a:schemeClr val="bg1"/>
                </a:solidFill>
                <a:effectLst/>
              </a:rPr>
              <a:t>Our aim is to extract actionable insights to address pertinent business problems.</a:t>
            </a:r>
          </a:p>
          <a:p>
            <a:pPr algn="just"/>
            <a:r>
              <a:rPr lang="en-US" sz="2000" i="0" dirty="0">
                <a:solidFill>
                  <a:schemeClr val="bg1"/>
                </a:solidFill>
                <a:effectLst/>
              </a:rPr>
              <a:t>Finance_1.xlsx and Finance_2.xlsx.</a:t>
            </a:r>
          </a:p>
          <a:p>
            <a:pPr algn="just"/>
            <a:r>
              <a:rPr lang="en-US" sz="2000" i="0" dirty="0">
                <a:solidFill>
                  <a:schemeClr val="bg1"/>
                </a:solidFill>
                <a:effectLst/>
              </a:rPr>
              <a:t>Combined size: Over 39k records each.</a:t>
            </a:r>
          </a:p>
          <a:p>
            <a:pPr algn="just"/>
            <a:endParaRPr lang="en-US" sz="2000" dirty="0">
              <a:solidFill>
                <a:schemeClr val="bg1"/>
              </a:solidFill>
            </a:endParaRPr>
          </a:p>
          <a:p>
            <a:pPr algn="just"/>
            <a:r>
              <a:rPr lang="en-IN" sz="2000" dirty="0">
                <a:solidFill>
                  <a:schemeClr val="bg1"/>
                </a:solidFill>
              </a:rPr>
              <a:t>These datasets provides customers loan information,</a:t>
            </a:r>
            <a:r>
              <a:rPr lang="en-US" dirty="0">
                <a:solidFill>
                  <a:schemeClr val="bg1"/>
                </a:solidFill>
              </a:rPr>
              <a:t> ID,</a:t>
            </a:r>
            <a:r>
              <a:rPr lang="en-US" sz="2000" dirty="0">
                <a:solidFill>
                  <a:schemeClr val="bg1"/>
                </a:solidFill>
              </a:rPr>
              <a:t> </a:t>
            </a:r>
            <a:r>
              <a:rPr lang="en-US" dirty="0">
                <a:solidFill>
                  <a:schemeClr val="bg1"/>
                </a:solidFill>
              </a:rPr>
              <a:t>Member_ID,</a:t>
            </a:r>
            <a:r>
              <a:rPr lang="en-US" sz="2000" dirty="0">
                <a:solidFill>
                  <a:schemeClr val="bg1"/>
                </a:solidFill>
              </a:rPr>
              <a:t> </a:t>
            </a:r>
            <a:r>
              <a:rPr lang="en-US" dirty="0">
                <a:solidFill>
                  <a:schemeClr val="bg1"/>
                </a:solidFill>
              </a:rPr>
              <a:t>Loan_Amnt</a:t>
            </a:r>
            <a:r>
              <a:rPr lang="en-US" sz="2000" dirty="0">
                <a:solidFill>
                  <a:schemeClr val="bg1"/>
                </a:solidFill>
              </a:rPr>
              <a:t> </a:t>
            </a:r>
            <a:r>
              <a:rPr lang="en-US" dirty="0">
                <a:solidFill>
                  <a:schemeClr val="bg1"/>
                </a:solidFill>
              </a:rPr>
              <a:t>Term,</a:t>
            </a:r>
            <a:r>
              <a:rPr lang="en-US" sz="2000" dirty="0">
                <a:solidFill>
                  <a:schemeClr val="bg1"/>
                </a:solidFill>
              </a:rPr>
              <a:t> </a:t>
            </a:r>
            <a:r>
              <a:rPr lang="en-US" dirty="0">
                <a:solidFill>
                  <a:schemeClr val="bg1"/>
                </a:solidFill>
              </a:rPr>
              <a:t>Int Rate,</a:t>
            </a:r>
            <a:r>
              <a:rPr lang="en-US" sz="2000" dirty="0">
                <a:solidFill>
                  <a:schemeClr val="bg1"/>
                </a:solidFill>
              </a:rPr>
              <a:t> </a:t>
            </a:r>
            <a:r>
              <a:rPr lang="en-US" dirty="0">
                <a:solidFill>
                  <a:schemeClr val="bg1"/>
                </a:solidFill>
              </a:rPr>
              <a:t>Grade,</a:t>
            </a:r>
            <a:r>
              <a:rPr lang="en-US" sz="2000" dirty="0">
                <a:solidFill>
                  <a:schemeClr val="bg1"/>
                </a:solidFill>
              </a:rPr>
              <a:t> </a:t>
            </a:r>
            <a:r>
              <a:rPr lang="en-US" dirty="0">
                <a:solidFill>
                  <a:schemeClr val="bg1"/>
                </a:solidFill>
              </a:rPr>
              <a:t>Sub-Grade,</a:t>
            </a:r>
            <a:r>
              <a:rPr lang="en-US" sz="2000" dirty="0">
                <a:solidFill>
                  <a:schemeClr val="bg1"/>
                </a:solidFill>
              </a:rPr>
              <a:t> </a:t>
            </a:r>
            <a:r>
              <a:rPr lang="en-US" dirty="0">
                <a:solidFill>
                  <a:schemeClr val="bg1"/>
                </a:solidFill>
              </a:rPr>
              <a:t>Home Ownership,</a:t>
            </a:r>
            <a:r>
              <a:rPr lang="en-US" sz="2000" dirty="0">
                <a:solidFill>
                  <a:schemeClr val="bg1"/>
                </a:solidFill>
              </a:rPr>
              <a:t> </a:t>
            </a:r>
            <a:r>
              <a:rPr lang="en-US" dirty="0">
                <a:solidFill>
                  <a:schemeClr val="bg1"/>
                </a:solidFill>
              </a:rPr>
              <a:t>Annual_Inc,</a:t>
            </a:r>
            <a:r>
              <a:rPr lang="en-US" sz="2000" dirty="0">
                <a:solidFill>
                  <a:schemeClr val="bg1"/>
                </a:solidFill>
              </a:rPr>
              <a:t> </a:t>
            </a:r>
            <a:r>
              <a:rPr lang="en-US" dirty="0">
                <a:solidFill>
                  <a:schemeClr val="bg1"/>
                </a:solidFill>
              </a:rPr>
              <a:t>Verification_Status,</a:t>
            </a:r>
            <a:r>
              <a:rPr lang="en-US" sz="2000" dirty="0">
                <a:solidFill>
                  <a:schemeClr val="bg1"/>
                </a:solidFill>
              </a:rPr>
              <a:t> </a:t>
            </a:r>
            <a:r>
              <a:rPr lang="en-US" dirty="0">
                <a:solidFill>
                  <a:schemeClr val="bg1"/>
                </a:solidFill>
              </a:rPr>
              <a:t>Issued_Month, </a:t>
            </a:r>
            <a:r>
              <a:rPr lang="en-US" sz="2000" dirty="0">
                <a:solidFill>
                  <a:schemeClr val="bg1"/>
                </a:solidFill>
              </a:rPr>
              <a:t> </a:t>
            </a:r>
            <a:r>
              <a:rPr lang="en-US" dirty="0" err="1">
                <a:solidFill>
                  <a:schemeClr val="bg1"/>
                </a:solidFill>
              </a:rPr>
              <a:t>Issued_Year</a:t>
            </a:r>
            <a:r>
              <a:rPr lang="en-US" dirty="0">
                <a:solidFill>
                  <a:schemeClr val="bg1"/>
                </a:solidFill>
              </a:rPr>
              <a:t>,</a:t>
            </a:r>
            <a:r>
              <a:rPr lang="en-US" sz="2000" dirty="0">
                <a:solidFill>
                  <a:schemeClr val="bg1"/>
                </a:solidFill>
              </a:rPr>
              <a:t> </a:t>
            </a:r>
            <a:r>
              <a:rPr lang="en-US" dirty="0">
                <a:solidFill>
                  <a:schemeClr val="bg1"/>
                </a:solidFill>
              </a:rPr>
              <a:t>Loan_Status,</a:t>
            </a:r>
            <a:r>
              <a:rPr lang="en-US" sz="2000" dirty="0">
                <a:solidFill>
                  <a:schemeClr val="bg1"/>
                </a:solidFill>
              </a:rPr>
              <a:t> </a:t>
            </a:r>
            <a:r>
              <a:rPr lang="en-US" dirty="0">
                <a:solidFill>
                  <a:schemeClr val="bg1"/>
                </a:solidFill>
              </a:rPr>
              <a:t>Purpose,</a:t>
            </a:r>
            <a:r>
              <a:rPr lang="en-US" sz="2000" dirty="0">
                <a:solidFill>
                  <a:schemeClr val="bg1"/>
                </a:solidFill>
              </a:rPr>
              <a:t> </a:t>
            </a:r>
            <a:r>
              <a:rPr lang="en-US" dirty="0">
                <a:solidFill>
                  <a:schemeClr val="bg1"/>
                </a:solidFill>
              </a:rPr>
              <a:t>Addr_State,</a:t>
            </a:r>
            <a:r>
              <a:rPr lang="en-US" sz="2000" dirty="0">
                <a:solidFill>
                  <a:schemeClr val="bg1"/>
                </a:solidFill>
              </a:rPr>
              <a:t> </a:t>
            </a:r>
            <a:r>
              <a:rPr lang="en-US" dirty="0">
                <a:solidFill>
                  <a:schemeClr val="bg1"/>
                </a:solidFill>
              </a:rPr>
              <a:t>Revol_Bal,</a:t>
            </a:r>
            <a:r>
              <a:rPr lang="en-US" sz="2000" dirty="0">
                <a:solidFill>
                  <a:schemeClr val="bg1"/>
                </a:solidFill>
              </a:rPr>
              <a:t> </a:t>
            </a:r>
            <a:r>
              <a:rPr lang="en-US" dirty="0">
                <a:solidFill>
                  <a:schemeClr val="bg1"/>
                </a:solidFill>
              </a:rPr>
              <a:t>Total_Payment,</a:t>
            </a:r>
            <a:r>
              <a:rPr lang="en-US" sz="2000" dirty="0">
                <a:solidFill>
                  <a:schemeClr val="bg1"/>
                </a:solidFill>
              </a:rPr>
              <a:t> </a:t>
            </a:r>
            <a:r>
              <a:rPr lang="en-US" dirty="0">
                <a:solidFill>
                  <a:schemeClr val="bg1"/>
                </a:solidFill>
              </a:rPr>
              <a:t>Recoveries,</a:t>
            </a:r>
            <a:r>
              <a:rPr lang="en-US" sz="2000" dirty="0">
                <a:solidFill>
                  <a:schemeClr val="bg1"/>
                </a:solidFill>
              </a:rPr>
              <a:t> </a:t>
            </a:r>
            <a:r>
              <a:rPr lang="en-US" dirty="0">
                <a:solidFill>
                  <a:schemeClr val="bg1"/>
                </a:solidFill>
              </a:rPr>
              <a:t>Last_Pymnt_D,</a:t>
            </a:r>
            <a:r>
              <a:rPr lang="en-US" sz="2000" dirty="0">
                <a:solidFill>
                  <a:schemeClr val="bg1"/>
                </a:solidFill>
              </a:rPr>
              <a:t> </a:t>
            </a:r>
            <a:r>
              <a:rPr lang="en-US" dirty="0">
                <a:solidFill>
                  <a:schemeClr val="bg1"/>
                </a:solidFill>
              </a:rPr>
              <a:t>Last_Pymnt_Amnt,</a:t>
            </a:r>
            <a:r>
              <a:rPr lang="en-US" sz="2000" dirty="0">
                <a:solidFill>
                  <a:schemeClr val="bg1"/>
                </a:solidFill>
              </a:rPr>
              <a:t> </a:t>
            </a:r>
            <a:r>
              <a:rPr lang="en-US" dirty="0">
                <a:solidFill>
                  <a:schemeClr val="bg1"/>
                </a:solidFill>
              </a:rPr>
              <a:t>Last_Credit_Pull_D</a:t>
            </a:r>
            <a:r>
              <a:rPr lang="en-US" sz="2000" dirty="0">
                <a:solidFill>
                  <a:schemeClr val="bg1"/>
                </a:solidFill>
              </a:rPr>
              <a:t> </a:t>
            </a:r>
            <a:r>
              <a:rPr lang="en-IN" sz="2000" dirty="0">
                <a:solidFill>
                  <a:schemeClr val="bg1"/>
                </a:solidFill>
              </a:rPr>
              <a:t> etc.</a:t>
            </a:r>
          </a:p>
          <a:p>
            <a:pPr algn="just"/>
            <a:endParaRPr lang="en-US" sz="2000" i="0" dirty="0">
              <a:solidFill>
                <a:schemeClr val="bg1"/>
              </a:solidFill>
              <a:effectLst/>
            </a:endParaRPr>
          </a:p>
        </p:txBody>
      </p:sp>
      <p:sp>
        <p:nvSpPr>
          <p:cNvPr id="40" name="TextBox 39">
            <a:extLst>
              <a:ext uri="{FF2B5EF4-FFF2-40B4-BE49-F238E27FC236}">
                <a16:creationId xmlns:a16="http://schemas.microsoft.com/office/drawing/2014/main" id="{C7D89C48-1E4C-4B66-86CD-7092AA23F59F}"/>
              </a:ext>
            </a:extLst>
          </p:cNvPr>
          <p:cNvSpPr txBox="1"/>
          <p:nvPr/>
        </p:nvSpPr>
        <p:spPr>
          <a:xfrm>
            <a:off x="2435775" y="225082"/>
            <a:ext cx="8961852" cy="1015663"/>
          </a:xfrm>
          <a:prstGeom prst="rect">
            <a:avLst/>
          </a:prstGeom>
          <a:noFill/>
        </p:spPr>
        <p:txBody>
          <a:bodyPr wrap="square">
            <a:spAutoFit/>
          </a:bodyPr>
          <a:lstStyle/>
          <a:p>
            <a:pPr algn="ctr"/>
            <a:r>
              <a:rPr lang="en-US" sz="6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DATASET DESCRIPTION</a:t>
            </a:r>
            <a:endParaRPr lang="en-IN" sz="105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nvGrpSpPr>
          <p:cNvPr id="45" name="Group 44">
            <a:extLst>
              <a:ext uri="{FF2B5EF4-FFF2-40B4-BE49-F238E27FC236}">
                <a16:creationId xmlns:a16="http://schemas.microsoft.com/office/drawing/2014/main" id="{E16FA53C-9621-4020-A2A7-F824A9354778}"/>
              </a:ext>
            </a:extLst>
          </p:cNvPr>
          <p:cNvGrpSpPr/>
          <p:nvPr/>
        </p:nvGrpSpPr>
        <p:grpSpPr>
          <a:xfrm>
            <a:off x="2463754" y="5380499"/>
            <a:ext cx="8994847" cy="1235397"/>
            <a:chOff x="2798856" y="4826644"/>
            <a:chExt cx="8578227" cy="1567214"/>
          </a:xfrm>
        </p:grpSpPr>
        <p:sp>
          <p:nvSpPr>
            <p:cNvPr id="6" name="Oval 5">
              <a:extLst>
                <a:ext uri="{FF2B5EF4-FFF2-40B4-BE49-F238E27FC236}">
                  <a16:creationId xmlns:a16="http://schemas.microsoft.com/office/drawing/2014/main" id="{3544954F-A913-4DE7-A623-E1704D23C35C}"/>
                </a:ext>
              </a:extLst>
            </p:cNvPr>
            <p:cNvSpPr/>
            <p:nvPr/>
          </p:nvSpPr>
          <p:spPr>
            <a:xfrm>
              <a:off x="2798856" y="4963648"/>
              <a:ext cx="1482044" cy="1371597"/>
            </a:xfrm>
            <a:prstGeom prst="ellipse">
              <a:avLst/>
            </a:prstGeom>
            <a:gradFill flip="none" rotWithShape="1">
              <a:gsLst>
                <a:gs pos="0">
                  <a:srgbClr val="7BB7DE">
                    <a:tint val="66000"/>
                    <a:satMod val="160000"/>
                  </a:srgbClr>
                </a:gs>
                <a:gs pos="55000">
                  <a:srgbClr val="7BB7DE">
                    <a:tint val="44500"/>
                    <a:satMod val="160000"/>
                  </a:srgbClr>
                </a:gs>
                <a:gs pos="100000">
                  <a:srgbClr val="1D90A7"/>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Finance 1 </a:t>
              </a:r>
              <a:endParaRPr lang="en-IN" dirty="0"/>
            </a:p>
          </p:txBody>
        </p:sp>
        <p:sp>
          <p:nvSpPr>
            <p:cNvPr id="41" name="Oval 40">
              <a:extLst>
                <a:ext uri="{FF2B5EF4-FFF2-40B4-BE49-F238E27FC236}">
                  <a16:creationId xmlns:a16="http://schemas.microsoft.com/office/drawing/2014/main" id="{597E4A6C-A959-428C-A3E1-F4DAA97A6E10}"/>
                </a:ext>
              </a:extLst>
            </p:cNvPr>
            <p:cNvSpPr/>
            <p:nvPr/>
          </p:nvSpPr>
          <p:spPr>
            <a:xfrm>
              <a:off x="5627013" y="4963648"/>
              <a:ext cx="1482044" cy="1371597"/>
            </a:xfrm>
            <a:prstGeom prst="ellipse">
              <a:avLst/>
            </a:prstGeom>
            <a:gradFill flip="none" rotWithShape="1">
              <a:gsLst>
                <a:gs pos="0">
                  <a:srgbClr val="7BB7DE">
                    <a:tint val="66000"/>
                    <a:satMod val="160000"/>
                  </a:srgbClr>
                </a:gs>
                <a:gs pos="55000">
                  <a:srgbClr val="7BB7DE">
                    <a:tint val="44500"/>
                    <a:satMod val="160000"/>
                  </a:srgbClr>
                </a:gs>
                <a:gs pos="100000">
                  <a:srgbClr val="1D90A7"/>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Finance 2</a:t>
              </a:r>
              <a:endParaRPr lang="en-IN" dirty="0">
                <a:solidFill>
                  <a:schemeClr val="tx1"/>
                </a:solidFill>
              </a:endParaRPr>
            </a:p>
          </p:txBody>
        </p:sp>
        <p:sp>
          <p:nvSpPr>
            <p:cNvPr id="42" name="Oval 41">
              <a:extLst>
                <a:ext uri="{FF2B5EF4-FFF2-40B4-BE49-F238E27FC236}">
                  <a16:creationId xmlns:a16="http://schemas.microsoft.com/office/drawing/2014/main" id="{DCDA4A2F-7C45-49DE-9274-DB8C1C463DD8}"/>
                </a:ext>
              </a:extLst>
            </p:cNvPr>
            <p:cNvSpPr/>
            <p:nvPr/>
          </p:nvSpPr>
          <p:spPr>
            <a:xfrm>
              <a:off x="9495301" y="4826644"/>
              <a:ext cx="1881782" cy="1567214"/>
            </a:xfrm>
            <a:prstGeom prst="ellipse">
              <a:avLst/>
            </a:prstGeom>
            <a:gradFill flip="none" rotWithShape="1">
              <a:gsLst>
                <a:gs pos="43000">
                  <a:srgbClr val="7BB7DE">
                    <a:tint val="66000"/>
                    <a:satMod val="160000"/>
                  </a:srgbClr>
                </a:gs>
                <a:gs pos="55000">
                  <a:srgbClr val="7BB7DE">
                    <a:tint val="44500"/>
                    <a:satMod val="160000"/>
                  </a:srgbClr>
                </a:gs>
                <a:gs pos="100000">
                  <a:srgbClr val="1D90A7"/>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Merged 1</a:t>
              </a:r>
              <a:endParaRPr lang="en-IN" dirty="0">
                <a:solidFill>
                  <a:schemeClr val="tx1"/>
                </a:solidFill>
              </a:endParaRPr>
            </a:p>
          </p:txBody>
        </p:sp>
        <p:sp>
          <p:nvSpPr>
            <p:cNvPr id="43" name="Plus Sign 42">
              <a:extLst>
                <a:ext uri="{FF2B5EF4-FFF2-40B4-BE49-F238E27FC236}">
                  <a16:creationId xmlns:a16="http://schemas.microsoft.com/office/drawing/2014/main" id="{BCDEE3C1-FF40-4ADD-89CD-801AB6FE678C}"/>
                </a:ext>
              </a:extLst>
            </p:cNvPr>
            <p:cNvSpPr/>
            <p:nvPr/>
          </p:nvSpPr>
          <p:spPr>
            <a:xfrm>
              <a:off x="4715013" y="5395303"/>
              <a:ext cx="562558" cy="508286"/>
            </a:xfrm>
            <a:prstGeom prst="mathPlus">
              <a:avLst/>
            </a:prstGeom>
            <a:solidFill>
              <a:srgbClr val="7BB7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Equals 43">
              <a:extLst>
                <a:ext uri="{FF2B5EF4-FFF2-40B4-BE49-F238E27FC236}">
                  <a16:creationId xmlns:a16="http://schemas.microsoft.com/office/drawing/2014/main" id="{6215C29A-1A16-4E0E-8B30-831761AFF1DB}"/>
                </a:ext>
              </a:extLst>
            </p:cNvPr>
            <p:cNvSpPr/>
            <p:nvPr/>
          </p:nvSpPr>
          <p:spPr>
            <a:xfrm>
              <a:off x="7832909" y="5561391"/>
              <a:ext cx="1193120" cy="293338"/>
            </a:xfrm>
            <a:prstGeom prst="mathEqual">
              <a:avLst/>
            </a:prstGeom>
            <a:solidFill>
              <a:srgbClr val="7BB7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pic>
        <p:nvPicPr>
          <p:cNvPr id="46" name="Graphic 45" descr="Database">
            <a:extLst>
              <a:ext uri="{FF2B5EF4-FFF2-40B4-BE49-F238E27FC236}">
                <a16:creationId xmlns:a16="http://schemas.microsoft.com/office/drawing/2014/main" id="{F9032D8B-162C-4348-B852-A130B6B99B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18927" y="193297"/>
            <a:ext cx="1253222" cy="1253222"/>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1654950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1+#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5108</TotalTime>
  <Words>1444</Words>
  <Application>Microsoft Office PowerPoint</Application>
  <PresentationFormat>Widescreen</PresentationFormat>
  <Paragraphs>112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Raleway Black</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114</cp:revision>
  <dcterms:created xsi:type="dcterms:W3CDTF">2024-02-23T17:11:20Z</dcterms:created>
  <dcterms:modified xsi:type="dcterms:W3CDTF">2024-03-13T06:16:08Z</dcterms:modified>
</cp:coreProperties>
</file>