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notesMasterIdLst>
    <p:notesMasterId r:id="rId2"/>
  </p:notesMasterIdLst>
  <p:handoutMasterIdLst>
    <p:handoutMasterId r:id="rId3"/>
  </p:handoutMasterIdLst>
  <p:sldIdLst>
    <p:sldId id="355" r:id="rId4"/>
    <p:sldId id="347" r:id="rId5"/>
    <p:sldId id="356" r:id="rId6"/>
    <p:sldId id="357" r:id="rId7"/>
  </p:sldIdLst>
  <p:sldSz cx="6858000" cy="9906000" type="A4"/>
  <p:notesSz cx="6669088" cy="992822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/>
        <a:ea typeface="HY울릉도L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/>
        <a:ea typeface="HY울릉도L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/>
        <a:ea typeface="HY울릉도L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/>
        <a:ea typeface="HY울릉도L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/>
        <a:ea typeface="HY울릉도L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HY울릉도L"/>
        <a:ea typeface="HY울릉도L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HY울릉도L"/>
        <a:ea typeface="HY울릉도L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HY울릉도L"/>
        <a:ea typeface="HY울릉도L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HY울릉도L"/>
        <a:ea typeface="HY울릉도L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7785" autoAdjust="0"/>
    <p:restoredTop sz="94032" autoAdjust="0"/>
  </p:normalViewPr>
  <p:slideViewPr>
    <p:cSldViewPr>
      <p:cViewPr varScale="1">
        <p:scale>
          <a:sx n="100" d="100"/>
          <a:sy n="100" d="100"/>
        </p:scale>
        <p:origin x="2923" y="43"/>
      </p:cViewPr>
      <p:guideLst>
        <p:guide orient="horz" pos="3118"/>
        <p:guide pos="2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31338"/>
            <a:ext cx="2889250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779838" y="9431338"/>
            <a:ext cx="2889250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fld id="{D6B3AC48-8713-40C8-81FE-23ADCDBB2DF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2046288" y="744538"/>
            <a:ext cx="25765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889000" y="4714875"/>
            <a:ext cx="4891088" cy="44688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31338"/>
            <a:ext cx="2889250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779838" y="9431338"/>
            <a:ext cx="2889250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fld id="{DE49846C-EB45-41C0-8537-B943695D55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319AAD3C-821B-4033-B23D-0BBAF10F31CE}" type="slidenum">
              <a:rPr lang="en-US" altLang="ko-KR"/>
              <a:pPr lvl="0">
                <a:defRPr/>
              </a:pPr>
              <a:t>2</a:t>
            </a:fld>
            <a:endParaRPr lang="en-US" altLang="ko-KR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319AAD3C-821B-4033-B23D-0BBAF10F31CE}" type="slidenum">
              <a:rPr lang="en-US" altLang="ko-KR"/>
              <a:pPr lvl="0">
                <a:defRPr/>
              </a:pPr>
              <a:t>3</a:t>
            </a:fld>
            <a:endParaRPr lang="en-US" altLang="ko-KR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319AAD3C-821B-4033-B23D-0BBAF10F31CE}" type="slidenum">
              <a:rPr lang="en-US" altLang="ko-KR"/>
              <a:pPr lvl="0">
                <a:defRPr/>
              </a:pPr>
              <a:t>4</a:t>
            </a:fld>
            <a:endParaRPr lang="en-US" altLang="ko-KR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2311400"/>
            <a:ext cx="6172200" cy="6537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96875"/>
            <a:ext cx="1543050" cy="845185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96875"/>
            <a:ext cx="4476750" cy="8451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311400"/>
            <a:ext cx="6172200" cy="6537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311400"/>
            <a:ext cx="3009900" cy="65373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0" y="2311400"/>
            <a:ext cx="3009900" cy="65373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908050"/>
            <a:ext cx="6858000" cy="247650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76254" y="435546"/>
            <a:ext cx="318869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UI/UX Programming</a:t>
            </a:r>
            <a:endParaRPr kumimoji="0" lang="en-US" altLang="ko-KR" sz="2400" b="1" i="0" u="none" strike="noStrike" kern="0" cap="none" spc="0" normalizeH="0" baseline="0" noProof="0" dirty="0">
              <a:ln w="1905"/>
              <a:gradFill>
                <a:gsLst>
                  <a:gs pos="0">
                    <a:srgbClr val="F79646">
                      <a:shade val="20000"/>
                      <a:satMod val="200000"/>
                    </a:srgbClr>
                  </a:gs>
                  <a:gs pos="78000">
                    <a:srgbClr val="F79646">
                      <a:tint val="90000"/>
                      <a:shade val="89000"/>
                      <a:satMod val="220000"/>
                    </a:srgbClr>
                  </a:gs>
                  <a:gs pos="100000">
                    <a:srgbClr val="F79646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10" Type="http://schemas.openxmlformats.org/officeDocument/2006/relationships/image" Target="../media/image1.jpeg"  /><Relationship Id="rId11" Type="http://schemas.openxmlformats.org/officeDocument/2006/relationships/image" Target="../media/image1.jpeg"  /><Relationship Id="rId12" Type="http://schemas.openxmlformats.org/officeDocument/2006/relationships/image" Target="../media/image1.jpeg"  /><Relationship Id="rId13" Type="http://schemas.openxmlformats.org/officeDocument/2006/relationships/image" Target="../media/image1.jpeg"  /><Relationship Id="rId14" Type="http://schemas.openxmlformats.org/officeDocument/2006/relationships/image" Target="../media/image1.jpeg"  /><Relationship Id="rId15" Type="http://schemas.openxmlformats.org/officeDocument/2006/relationships/image" Target="../media/image1.jpeg"  /><Relationship Id="rId16" Type="http://schemas.openxmlformats.org/officeDocument/2006/relationships/image" Target="../media/image2.jpeg"  /><Relationship Id="rId17" Type="http://schemas.openxmlformats.org/officeDocument/2006/relationships/image" Target="../media/image3.jpeg"  /><Relationship Id="rId18" Type="http://schemas.openxmlformats.org/officeDocument/2006/relationships/image" Target="../media/image4.png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jpeg"  /><Relationship Id="rId4" Type="http://schemas.openxmlformats.org/officeDocument/2006/relationships/image" Target="../media/image1.jpeg"  /><Relationship Id="rId5" Type="http://schemas.openxmlformats.org/officeDocument/2006/relationships/image" Target="../media/image1.jpeg"  /><Relationship Id="rId6" Type="http://schemas.openxmlformats.org/officeDocument/2006/relationships/image" Target="../media/image1.jpeg"  /><Relationship Id="rId7" Type="http://schemas.openxmlformats.org/officeDocument/2006/relationships/image" Target="../media/image1.jpeg"  /><Relationship Id="rId8" Type="http://schemas.openxmlformats.org/officeDocument/2006/relationships/image" Target="../media/image1.jpeg"  /><Relationship Id="rId9" Type="http://schemas.openxmlformats.org/officeDocument/2006/relationships/image" Target="../media/image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10" Type="http://schemas.openxmlformats.org/officeDocument/2006/relationships/image" Target="../media/image1.jpeg"  /><Relationship Id="rId11" Type="http://schemas.openxmlformats.org/officeDocument/2006/relationships/image" Target="../media/image1.jpeg"  /><Relationship Id="rId12" Type="http://schemas.openxmlformats.org/officeDocument/2006/relationships/image" Target="../media/image1.jpeg"  /><Relationship Id="rId13" Type="http://schemas.openxmlformats.org/officeDocument/2006/relationships/image" Target="../media/image1.jpeg"  /><Relationship Id="rId14" Type="http://schemas.openxmlformats.org/officeDocument/2006/relationships/image" Target="../media/image1.jpeg"  /><Relationship Id="rId15" Type="http://schemas.openxmlformats.org/officeDocument/2006/relationships/image" Target="../media/image1.jpeg"  /><Relationship Id="rId16" Type="http://schemas.openxmlformats.org/officeDocument/2006/relationships/image" Target="../media/image3.jpeg"  /><Relationship Id="rId17" Type="http://schemas.openxmlformats.org/officeDocument/2006/relationships/image" Target="../media/image4.png"  /><Relationship Id="rId18" Type="http://schemas.openxmlformats.org/officeDocument/2006/relationships/image" Target="../media/image5.png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jpeg"  /><Relationship Id="rId4" Type="http://schemas.openxmlformats.org/officeDocument/2006/relationships/image" Target="../media/image1.jpeg"  /><Relationship Id="rId5" Type="http://schemas.openxmlformats.org/officeDocument/2006/relationships/image" Target="../media/image1.jpeg"  /><Relationship Id="rId6" Type="http://schemas.openxmlformats.org/officeDocument/2006/relationships/image" Target="../media/image1.jpeg"  /><Relationship Id="rId7" Type="http://schemas.openxmlformats.org/officeDocument/2006/relationships/image" Target="../media/image1.jpeg"  /><Relationship Id="rId8" Type="http://schemas.openxmlformats.org/officeDocument/2006/relationships/image" Target="../media/image1.jpeg"  /><Relationship Id="rId9" Type="http://schemas.openxmlformats.org/officeDocument/2006/relationships/image" Target="../media/image1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10" Type="http://schemas.openxmlformats.org/officeDocument/2006/relationships/image" Target="../media/image1.jpeg"  /><Relationship Id="rId11" Type="http://schemas.openxmlformats.org/officeDocument/2006/relationships/image" Target="../media/image1.jpeg"  /><Relationship Id="rId12" Type="http://schemas.openxmlformats.org/officeDocument/2006/relationships/image" Target="../media/image1.jpeg"  /><Relationship Id="rId13" Type="http://schemas.openxmlformats.org/officeDocument/2006/relationships/image" Target="../media/image1.jpeg"  /><Relationship Id="rId14" Type="http://schemas.openxmlformats.org/officeDocument/2006/relationships/image" Target="../media/image1.jpeg"  /><Relationship Id="rId15" Type="http://schemas.openxmlformats.org/officeDocument/2006/relationships/image" Target="../media/image1.jpeg"  /><Relationship Id="rId16" Type="http://schemas.openxmlformats.org/officeDocument/2006/relationships/image" Target="../media/image2.jpeg"  /><Relationship Id="rId17" Type="http://schemas.openxmlformats.org/officeDocument/2006/relationships/image" Target="../media/image6.jpeg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jpeg"  /><Relationship Id="rId4" Type="http://schemas.openxmlformats.org/officeDocument/2006/relationships/image" Target="../media/image1.jpeg"  /><Relationship Id="rId5" Type="http://schemas.openxmlformats.org/officeDocument/2006/relationships/image" Target="../media/image1.jpeg"  /><Relationship Id="rId6" Type="http://schemas.openxmlformats.org/officeDocument/2006/relationships/image" Target="../media/image1.jpeg"  /><Relationship Id="rId7" Type="http://schemas.openxmlformats.org/officeDocument/2006/relationships/image" Target="../media/image1.jpeg"  /><Relationship Id="rId8" Type="http://schemas.openxmlformats.org/officeDocument/2006/relationships/image" Target="../media/image1.jpeg"  /><Relationship Id="rId9" Type="http://schemas.openxmlformats.org/officeDocument/2006/relationships/image" Target="../media/image1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88640" y="3008784"/>
            <a:ext cx="6480720" cy="1156345"/>
          </a:xfrm>
        </p:spPr>
        <p:txBody>
          <a:bodyPr/>
          <a:lstStyle/>
          <a:p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    Flutter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프로젝트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ver.01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052736" y="4592961"/>
            <a:ext cx="4800600" cy="792087"/>
          </a:xfrm>
        </p:spPr>
        <p:txBody>
          <a:bodyPr/>
          <a:lstStyle/>
          <a:p>
            <a:r>
              <a:rPr lang="en-US" altLang="ko-KR" sz="1800" b="1" dirty="0" smtClean="0"/>
              <a:t>OOOO</a:t>
            </a:r>
            <a:r>
              <a:rPr lang="ko-KR" altLang="en-US" sz="1800" b="1" dirty="0" smtClean="0"/>
              <a:t> 시스템</a:t>
            </a:r>
            <a:endParaRPr lang="ko-KR" altLang="en-US" sz="1800" b="1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1052736" y="3656856"/>
            <a:ext cx="5805264" cy="14401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897659"/>
              </p:ext>
            </p:extLst>
          </p:nvPr>
        </p:nvGraphicFramePr>
        <p:xfrm>
          <a:off x="260648" y="6753200"/>
          <a:ext cx="6408711" cy="30243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4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history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Update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부제목 4"/>
          <p:cNvSpPr txBox="1">
            <a:spLocks/>
          </p:cNvSpPr>
          <p:nvPr/>
        </p:nvSpPr>
        <p:spPr>
          <a:xfrm>
            <a:off x="2195612" y="3800872"/>
            <a:ext cx="4401740" cy="576064"/>
          </a:xfrm>
          <a:prstGeom prst="rect">
            <a:avLst/>
          </a:prstGeom>
        </p:spPr>
        <p:txBody>
          <a:bodyPr/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/>
            <a:r>
              <a:rPr lang="en-US" altLang="ko-KR" sz="1300" b="1" dirty="0" smtClean="0"/>
              <a:t>	</a:t>
            </a:r>
            <a:r>
              <a:rPr lang="ko-KR" altLang="en-US" sz="1300" b="1" dirty="0" smtClean="0"/>
              <a:t>작성 </a:t>
            </a:r>
            <a:r>
              <a:rPr lang="en-US" altLang="ko-KR" sz="1300" b="1" dirty="0" smtClean="0"/>
              <a:t>: 00</a:t>
            </a:r>
            <a:r>
              <a:rPr lang="ko-KR" altLang="en-US" sz="1300" b="1" dirty="0" smtClean="0"/>
              <a:t>조 홍길동</a:t>
            </a:r>
            <a:r>
              <a:rPr lang="en-US" altLang="ko-KR" sz="1300" b="1" dirty="0" smtClean="0"/>
              <a:t>,</a:t>
            </a:r>
            <a:r>
              <a:rPr lang="ko-KR" altLang="en-US" sz="1300" b="1" dirty="0" smtClean="0"/>
              <a:t>이순신</a:t>
            </a:r>
            <a:endParaRPr lang="en-US" altLang="ko-KR" sz="1300" b="1" dirty="0" smtClean="0"/>
          </a:p>
          <a:p>
            <a:pPr algn="r"/>
            <a:r>
              <a:rPr lang="en-US" altLang="ko-KR" sz="1300" b="1" dirty="0" smtClean="0"/>
              <a:t>	</a:t>
            </a:r>
            <a:r>
              <a:rPr lang="ko-KR" altLang="en-US" sz="1300" b="1" dirty="0" smtClean="0"/>
              <a:t>최종 수정일 </a:t>
            </a:r>
            <a:r>
              <a:rPr lang="en-US" altLang="ko-KR" sz="1300" b="1" dirty="0" smtClean="0"/>
              <a:t>: </a:t>
            </a:r>
            <a:r>
              <a:rPr lang="en-US" altLang="ko-KR" sz="1300" b="1" dirty="0" smtClean="0"/>
              <a:t>2022.00.00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418664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/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Grid>
                <a:gridCol w="534988"/>
                <a:gridCol w="228600"/>
                <a:gridCol w="306387"/>
                <a:gridCol w="1681163"/>
                <a:gridCol w="1279525"/>
                <a:gridCol w="2522537"/>
              </a:tblGrid>
              <a:tr h="268278">
                <a:tc gridSpan="3"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HY울릉도L"/>
                        <a:ea typeface="HY울릉도L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작성일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000" b="0" i="0" u="none" strike="noStrike" kern="1200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78">
                <a:tc rowSpan="3"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구성 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6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단계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7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화면 명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단계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9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0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메인 화면 </a:t>
                      </a:r>
                      <a:r>
                        <a:rPr kumimoji="1" lang="en-US" altLang="ko-KR" sz="10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등록된 기기</a:t>
                      </a:r>
                      <a:r>
                        <a:rPr kumimoji="1" lang="en-US" altLang="ko-KR" sz="10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)</a:t>
                      </a:r>
                      <a:r>
                        <a:rPr kumimoji="1" lang="ko-KR" altLang="en-US" sz="10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kumimoji="1" lang="en-US" altLang="ko-KR" sz="10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-&gt;</a:t>
                      </a:r>
                      <a:r>
                        <a:rPr kumimoji="1" lang="ko-KR" altLang="en-US" sz="10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작동기록</a:t>
                      </a:r>
                      <a:endParaRPr kumimoji="1" lang="ko-KR" altLang="en-US" sz="1000" b="0" i="0" u="none" strike="noStrike" kern="1200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단계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1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2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40" marR="9144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8791">
                <a:tc gridSpan="6"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000" b="0" i="0" u="none" strike="noStrike" kern="1200" cap="none" normalizeH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01492">
                <a:tc gridSpan="2"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구분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설명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4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18788">
                <a:tc gridSpan="2"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기능설명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5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t" anchorCtr="0"/>
                    <a:p>
                      <a:pPr marL="457200" indent="-457200" defTabSz="649288">
                        <a:spcBef>
                          <a:spcPct val="20000"/>
                        </a:spcBef>
                        <a:defRPr/>
                      </a:pP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등록된 기기 </a:t>
                      </a: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등록된 기기 화면과 하단의 거리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소모칼로리 화면으로 구성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현재는 기기검색버튼으로 리스트를 생성했지만 블루투스기능으로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추가예정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 검색하여 기기를 연결하고 리스트 항목으로 표시한다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생성된 각각의 리스트를 클릭하면 해당 기기의 </a:t>
                      </a: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작동기록 창으로 이동한다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 날짜별로 작동기록 리스트를 보여준다 데이터베이스 구축 후에 이 부분도 구현예정 </a:t>
                      </a: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0" marR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/>
              <a:buNone/>
              <a:defRPr/>
            </a:pPr>
            <a:r>
              <a:rPr lang="en-US" altLang="ko-KR" sz="2800" b="1">
                <a:latin typeface="맑은 고딕"/>
                <a:ea typeface="맑은 고딕"/>
              </a:rPr>
              <a:t>UI</a:t>
            </a:r>
            <a:r>
              <a:rPr lang="ko-KR" altLang="en-US" sz="2800" b="1">
                <a:latin typeface="맑은 고딕"/>
                <a:ea typeface="맑은 고딕"/>
              </a:rPr>
              <a:t> 기능 정의서</a:t>
            </a:r>
            <a:endParaRPr lang="ko-KR" altLang="en-US" sz="2800" b="1">
              <a:latin typeface="맑은 고딕"/>
              <a:ea typeface="맑은 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800" b="0" i="0" u="none" strike="noStrike" cap="none" normalizeH="0" baseline="0">
              <a:solidFill>
                <a:schemeClr val="tx1"/>
              </a:solidFill>
              <a:effectLst/>
              <a:latin typeface="HY울릉도L"/>
              <a:ea typeface="HY울릉도L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700">
                <a:solidFill>
                  <a:schemeClr val="bg1"/>
                </a:solidFill>
              </a:rPr>
              <a:t>설비마스터</a:t>
            </a:r>
            <a:endParaRPr lang="ko-KR" altLang="en-US" sz="700">
              <a:solidFill>
                <a:schemeClr val="bg1"/>
              </a:solidFill>
            </a:endParaRPr>
          </a:p>
        </p:txBody>
      </p:sp>
      <p:pic>
        <p:nvPicPr>
          <p:cNvPr id="206967" name=""/>
          <p:cNvPicPr>
            <a:picLocks noChangeAspect="1"/>
          </p:cNvPicPr>
          <p:nvPr/>
        </p:nvPicPr>
        <p:blipFill rotWithShape="1">
          <a:blip r:embed="rId16"/>
          <a:srcRect t="11000" b="4930"/>
          <a:stretch>
            <a:fillRect/>
          </a:stretch>
        </p:blipFill>
        <p:spPr>
          <a:xfrm>
            <a:off x="404664" y="2432720"/>
            <a:ext cx="2520280" cy="4708526"/>
          </a:xfrm>
          <a:prstGeom prst="rect">
            <a:avLst/>
          </a:prstGeom>
        </p:spPr>
      </p:pic>
      <p:cxnSp>
        <p:nvCxnSpPr>
          <p:cNvPr id="206968" name=""/>
          <p:cNvCxnSpPr/>
          <p:nvPr/>
        </p:nvCxnSpPr>
        <p:spPr>
          <a:xfrm>
            <a:off x="2708920" y="2792760"/>
            <a:ext cx="648081" cy="0"/>
          </a:xfrm>
          <a:prstGeom prst="straightConnector1">
            <a:avLst/>
          </a:prstGeom>
          <a:noFill/>
          <a:ln w="50800" cap="flat" cmpd="sng" algn="ctr">
            <a:solidFill>
              <a:schemeClr val="dk1"/>
            </a:solidFill>
            <a:prstDash val="solid"/>
            <a:round/>
            <a:headEnd w="med" len="med"/>
            <a:tailEnd type="arrow" w="med" len="med"/>
          </a:ln>
          <a:effectLst/>
        </p:spPr>
      </p:cxnSp>
      <p:pic>
        <p:nvPicPr>
          <p:cNvPr id="206969" name=""/>
          <p:cNvPicPr>
            <a:picLocks noChangeAspect="1"/>
          </p:cNvPicPr>
          <p:nvPr/>
        </p:nvPicPr>
        <p:blipFill rotWithShape="1">
          <a:blip r:embed="rId17"/>
          <a:srcRect t="10750" b="6390"/>
          <a:stretch>
            <a:fillRect/>
          </a:stretch>
        </p:blipFill>
        <p:spPr>
          <a:xfrm>
            <a:off x="3702718" y="2432720"/>
            <a:ext cx="2463466" cy="4536504"/>
          </a:xfrm>
          <a:prstGeom prst="rect">
            <a:avLst/>
          </a:prstGeom>
        </p:spPr>
      </p:pic>
      <p:pic>
        <p:nvPicPr>
          <p:cNvPr id="206970" name="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3861048" y="4016896"/>
            <a:ext cx="2181689" cy="576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/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Grid>
                <a:gridCol w="534988"/>
                <a:gridCol w="228600"/>
                <a:gridCol w="306387"/>
                <a:gridCol w="1681163"/>
                <a:gridCol w="1279525"/>
                <a:gridCol w="2522537"/>
              </a:tblGrid>
              <a:tr h="268278">
                <a:tc gridSpan="3"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HY울릉도L"/>
                        <a:ea typeface="HY울릉도L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작성일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000" b="0" i="0" u="none" strike="noStrike" kern="1200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78">
                <a:tc rowSpan="3"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구성 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6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단계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7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화면 명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단계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9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0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작동기록 </a:t>
                      </a:r>
                      <a:r>
                        <a:rPr kumimoji="1" lang="en-US" altLang="ko-KR" sz="10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-&gt;</a:t>
                      </a:r>
                      <a:r>
                        <a:rPr kumimoji="1" lang="ko-KR" altLang="en-US" sz="10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상세정보</a:t>
                      </a:r>
                      <a:endParaRPr kumimoji="1" lang="ko-KR" altLang="en-US" sz="1000" b="0" i="0" u="none" strike="noStrike" kern="1200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단계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1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2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40" marR="9144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8791">
                <a:tc gridSpan="6"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000" b="0" i="0" u="none" strike="noStrike" kern="1200" cap="none" normalizeH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01492">
                <a:tc gridSpan="2"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구분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설명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4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18788">
                <a:tc gridSpan="2"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기능설명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5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t" anchorCtr="0"/>
                    <a:p>
                      <a:pPr marL="457200" indent="-457200" defTabSz="649288">
                        <a:spcBef>
                          <a:spcPct val="20000"/>
                        </a:spcBef>
                        <a:defRPr/>
                      </a:pP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날짜별 작동 기록 리스트를 클릭하면 해당 날짜의 작동상세정보를 보여주는 창으로 이동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데이터베이스와 함께 구현 예쩡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0" marR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/>
              <a:buNone/>
              <a:defRPr/>
            </a:pPr>
            <a:r>
              <a:rPr lang="en-US" altLang="ko-KR" sz="2800" b="1">
                <a:latin typeface="맑은 고딕"/>
                <a:ea typeface="맑은 고딕"/>
              </a:rPr>
              <a:t>UI</a:t>
            </a:r>
            <a:r>
              <a:rPr lang="ko-KR" altLang="en-US" sz="2800" b="1">
                <a:latin typeface="맑은 고딕"/>
                <a:ea typeface="맑은 고딕"/>
              </a:rPr>
              <a:t> 기능 정의서</a:t>
            </a:r>
            <a:endParaRPr lang="ko-KR" altLang="en-US" sz="2800" b="1">
              <a:latin typeface="맑은 고딕"/>
              <a:ea typeface="맑은 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800" b="0" i="0" u="none" strike="noStrike" cap="none" normalizeH="0" baseline="0">
              <a:solidFill>
                <a:schemeClr val="tx1"/>
              </a:solidFill>
              <a:effectLst/>
              <a:latin typeface="HY울릉도L"/>
              <a:ea typeface="HY울릉도L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700">
                <a:solidFill>
                  <a:schemeClr val="bg1"/>
                </a:solidFill>
              </a:rPr>
              <a:t>설비마스터</a:t>
            </a:r>
            <a:endParaRPr lang="ko-KR" altLang="en-US" sz="700">
              <a:solidFill>
                <a:schemeClr val="bg1"/>
              </a:solidFill>
            </a:endParaRPr>
          </a:p>
        </p:txBody>
      </p:sp>
      <p:pic>
        <p:nvPicPr>
          <p:cNvPr id="206968" name=""/>
          <p:cNvPicPr>
            <a:picLocks noChangeAspect="1"/>
          </p:cNvPicPr>
          <p:nvPr/>
        </p:nvPicPr>
        <p:blipFill rotWithShape="1">
          <a:blip r:embed="rId16"/>
          <a:srcRect t="10750" b="6390"/>
          <a:stretch>
            <a:fillRect/>
          </a:stretch>
        </p:blipFill>
        <p:spPr>
          <a:xfrm>
            <a:off x="404664" y="2360712"/>
            <a:ext cx="2463466" cy="4536504"/>
          </a:xfrm>
          <a:prstGeom prst="rect">
            <a:avLst/>
          </a:prstGeom>
        </p:spPr>
      </p:pic>
      <p:pic>
        <p:nvPicPr>
          <p:cNvPr id="206969" name="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599239" y="3872880"/>
            <a:ext cx="2181689" cy="576064"/>
          </a:xfrm>
          <a:prstGeom prst="rect">
            <a:avLst/>
          </a:prstGeom>
        </p:spPr>
      </p:pic>
      <p:cxnSp>
        <p:nvCxnSpPr>
          <p:cNvPr id="206970" name=""/>
          <p:cNvCxnSpPr/>
          <p:nvPr/>
        </p:nvCxnSpPr>
        <p:spPr>
          <a:xfrm>
            <a:off x="2564895" y="4160912"/>
            <a:ext cx="648081" cy="0"/>
          </a:xfrm>
          <a:prstGeom prst="straightConnector1">
            <a:avLst/>
          </a:prstGeom>
          <a:noFill/>
          <a:ln w="50800" cap="flat" cmpd="sng" algn="ctr">
            <a:solidFill>
              <a:schemeClr val="dk1"/>
            </a:solidFill>
            <a:prstDash val="solid"/>
            <a:round/>
            <a:headEnd w="med" len="med"/>
            <a:tailEnd type="arrow" w="med" len="med"/>
          </a:ln>
          <a:effectLst/>
        </p:spPr>
      </p:cxnSp>
      <p:pic>
        <p:nvPicPr>
          <p:cNvPr id="206971" name="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3645024" y="2592841"/>
            <a:ext cx="2448271" cy="4324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/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 firstRow="1" bandRow="1"/>
              <a:tblGrid>
                <a:gridCol w="534988"/>
                <a:gridCol w="228600"/>
                <a:gridCol w="306387"/>
                <a:gridCol w="1681163"/>
                <a:gridCol w="1279525"/>
                <a:gridCol w="2522537"/>
              </a:tblGrid>
              <a:tr h="268278">
                <a:tc gridSpan="3"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HY울릉도L"/>
                        <a:ea typeface="HY울릉도L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작성일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000" b="0" i="0" u="none" strike="noStrike" kern="1200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78">
                <a:tc rowSpan="3"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구성 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6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단계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7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화면 명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단계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9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0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꺾은선차트 화면</a:t>
                      </a:r>
                      <a:endParaRPr kumimoji="1" lang="ko-KR" altLang="en-US" sz="1000" b="0" i="0" u="none" strike="noStrike" kern="1200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단계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1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2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40" marR="9144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8791">
                <a:tc gridSpan="6"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000" b="0" i="0" u="none" strike="noStrike" kern="1200" cap="none" normalizeH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01492">
                <a:tc gridSpan="2"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구분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설명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4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18788">
                <a:tc gridSpan="2"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기능설명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5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t" anchorCtr="0"/>
                    <a:p>
                      <a:pPr marL="457200" indent="-457200" defTabSz="649288">
                        <a:spcBef>
                          <a:spcPct val="20000"/>
                        </a:spcBef>
                        <a:defRPr/>
                      </a:pP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메인화면의 하단 패널을 클릭하면 날짜별 작동거리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소모칼로리를 차트로 보여준다 현재는 예제를 그대로 갖고온 상태이지만 기기별 꺾은선그래프로 구현예정</a:t>
                      </a: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0" marR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/>
              <a:buNone/>
              <a:defRPr/>
            </a:pPr>
            <a:r>
              <a:rPr lang="en-US" altLang="ko-KR" sz="2800" b="1">
                <a:latin typeface="맑은 고딕"/>
                <a:ea typeface="맑은 고딕"/>
              </a:rPr>
              <a:t>UI</a:t>
            </a:r>
            <a:r>
              <a:rPr lang="ko-KR" altLang="en-US" sz="2800" b="1">
                <a:latin typeface="맑은 고딕"/>
                <a:ea typeface="맑은 고딕"/>
              </a:rPr>
              <a:t> 기능 정의서</a:t>
            </a:r>
            <a:endParaRPr lang="ko-KR" altLang="en-US" sz="2800" b="1">
              <a:latin typeface="맑은 고딕"/>
              <a:ea typeface="맑은 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800" b="0" i="0" u="none" strike="noStrike" cap="none" normalizeH="0" baseline="0">
              <a:solidFill>
                <a:schemeClr val="tx1"/>
              </a:solidFill>
              <a:effectLst/>
              <a:latin typeface="HY울릉도L"/>
              <a:ea typeface="HY울릉도L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700">
                <a:solidFill>
                  <a:schemeClr val="bg1"/>
                </a:solidFill>
              </a:rPr>
              <a:t>설비마스터</a:t>
            </a:r>
            <a:endParaRPr lang="ko-KR" altLang="en-US" sz="700">
              <a:solidFill>
                <a:schemeClr val="bg1"/>
              </a:solidFill>
            </a:endParaRPr>
          </a:p>
        </p:txBody>
      </p:sp>
      <p:pic>
        <p:nvPicPr>
          <p:cNvPr id="206968" name=""/>
          <p:cNvPicPr>
            <a:picLocks noChangeAspect="1"/>
          </p:cNvPicPr>
          <p:nvPr/>
        </p:nvPicPr>
        <p:blipFill rotWithShape="1">
          <a:blip r:embed="rId16"/>
          <a:srcRect t="11000" b="4930"/>
          <a:stretch>
            <a:fillRect/>
          </a:stretch>
        </p:blipFill>
        <p:spPr>
          <a:xfrm>
            <a:off x="404664" y="2432720"/>
            <a:ext cx="2520280" cy="4708526"/>
          </a:xfrm>
          <a:prstGeom prst="rect">
            <a:avLst/>
          </a:prstGeom>
        </p:spPr>
      </p:pic>
      <p:cxnSp>
        <p:nvCxnSpPr>
          <p:cNvPr id="206969" name=""/>
          <p:cNvCxnSpPr/>
          <p:nvPr/>
        </p:nvCxnSpPr>
        <p:spPr>
          <a:xfrm>
            <a:off x="2780919" y="6465168"/>
            <a:ext cx="648081" cy="0"/>
          </a:xfrm>
          <a:prstGeom prst="straightConnector1">
            <a:avLst/>
          </a:prstGeom>
          <a:noFill/>
          <a:ln w="50800" cap="flat" cmpd="sng" algn="ctr">
            <a:solidFill>
              <a:schemeClr val="dk1"/>
            </a:solidFill>
            <a:prstDash val="solid"/>
            <a:round/>
            <a:headEnd w="med" len="med"/>
            <a:tailEnd type="arrow" w="med" len="med"/>
          </a:ln>
          <a:effectLst/>
        </p:spPr>
      </p:cxnSp>
      <p:pic>
        <p:nvPicPr>
          <p:cNvPr id="206970" name=""/>
          <p:cNvPicPr>
            <a:picLocks noChangeAspect="1"/>
          </p:cNvPicPr>
          <p:nvPr/>
        </p:nvPicPr>
        <p:blipFill rotWithShape="1">
          <a:blip r:embed="rId17"/>
          <a:srcRect t="10750" b="5660"/>
          <a:stretch>
            <a:fillRect/>
          </a:stretch>
        </p:blipFill>
        <p:spPr>
          <a:xfrm>
            <a:off x="3720430" y="2437712"/>
            <a:ext cx="2516882" cy="46755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0" i="0" u="none" strike="noStrike" cap="none" normalizeH="0" baseline="0" smtClean="0">
            <a:solidFill>
              <a:schemeClr val="tx1"/>
            </a:solidFill>
            <a:effectLst/>
            <a:latin typeface="HY울릉도L"/>
            <a:ea typeface="HY울릉도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0" i="0" u="none" strike="noStrike" cap="none" normalizeH="0" baseline="0" smtClean="0">
            <a:solidFill>
              <a:schemeClr val="tx1"/>
            </a:solidFill>
            <a:effectLst/>
            <a:latin typeface="HY울릉도L"/>
            <a:ea typeface="HY울릉도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IT지원센터</ep:Company>
  <ep:Words>156</ep:Words>
  <ep:PresentationFormat>A4 용지(210x297mm)</ep:PresentationFormat>
  <ep:Paragraphs>10</ep:Paragraphs>
  <ep:Slides>4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기본 디자인</vt:lpstr>
      <vt:lpstr>Flutter 프로젝트  UI 정의서 ver.01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2005-05-24T04:59:31.000</dcterms:created>
  <dc:creator>한희동</dc:creator>
  <cp:lastModifiedBy>thsdn</cp:lastModifiedBy>
  <dcterms:modified xsi:type="dcterms:W3CDTF">2023-04-09T12:46:57.290</dcterms:modified>
  <cp:revision>862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