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45" r:id="rId1"/>
    <p:sldMasterId id="2147484146" r:id="rId2"/>
  </p:sldMasterIdLst>
  <p:notesMasterIdLst>
    <p:notesMasterId r:id="rId3"/>
  </p:notesMasterIdLst>
  <p:sldIdLst>
    <p:sldId id="257" r:id="rId4"/>
    <p:sldId id="288" r:id="rId5"/>
    <p:sldId id="259" r:id="rId6"/>
    <p:sldId id="293" r:id="rId7"/>
    <p:sldId id="283" r:id="rId8"/>
    <p:sldId id="302" r:id="rId9"/>
    <p:sldId id="303" r:id="rId10"/>
    <p:sldId id="304" r:id="rId11"/>
    <p:sldId id="286" r:id="rId12"/>
    <p:sldId id="294" r:id="rId13"/>
    <p:sldId id="289" r:id="rId14"/>
    <p:sldId id="291" r:id="rId15"/>
    <p:sldId id="292" r:id="rId16"/>
    <p:sldId id="298" r:id="rId17"/>
    <p:sldId id="296" r:id="rId18"/>
    <p:sldId id="299" r:id="rId19"/>
    <p:sldId id="295" r:id="rId20"/>
    <p:sldId id="300" r:id="rId21"/>
    <p:sldId id="282" r:id="rId22"/>
    <p:sldId id="30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thsdn" initials="t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912" autoAdjust="0"/>
    <p:restoredTop sz="89209" autoAdjust="0"/>
  </p:normalViewPr>
  <p:slideViewPr>
    <p:cSldViewPr snapToGrid="0" snapToObjects="1">
      <p:cViewPr varScale="1">
        <p:scale>
          <a:sx n="100" d="100"/>
          <a:sy n="100" d="100"/>
        </p:scale>
        <p:origin x="53" y="442"/>
      </p:cViewPr>
      <p:guideLst>
        <p:guide orient="horz" pos="2157"/>
        <p:guide pos="3837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08" y="36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C6E3585-346C-47BC-BBEB-A10C6BBAF0A5}" type="datetime1">
              <a:rPr lang="ko-KR" altLang="en-US"/>
              <a:pPr lvl="0">
                <a:defRPr/>
              </a:pPr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0A3D0E9-D65A-4A05-9E47-735712E8792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첫 슬라이드 화면에서 눈치 빠르신분들은 이미 알아차리셨겠지만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저희 팀의 주제는 </a:t>
            </a:r>
            <a:r>
              <a:rPr lang="en-US" altLang="ko-KR" sz="1200"/>
              <a:t>Hoflix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OPEN API</a:t>
            </a:r>
            <a:r>
              <a:rPr lang="ko-KR" altLang="en-US" sz="1200"/>
              <a:t>에서 영화</a:t>
            </a:r>
            <a:r>
              <a:rPr lang="en-US" altLang="ko-KR" sz="1200"/>
              <a:t>,</a:t>
            </a:r>
            <a:r>
              <a:rPr lang="ko-KR" altLang="en-US" sz="1200"/>
              <a:t> 드라마 등 컨텐츠의 데이터를 가져와</a:t>
            </a:r>
            <a:r>
              <a:rPr lang="en-US" altLang="ko-KR" sz="1200"/>
              <a:t>,</a:t>
            </a:r>
            <a:r>
              <a:rPr lang="ko-KR" altLang="en-US" sz="1200"/>
              <a:t> 인기 </a:t>
            </a:r>
            <a:r>
              <a:rPr lang="en-US" altLang="ko-KR" sz="1200"/>
              <a:t>OTT</a:t>
            </a:r>
            <a:r>
              <a:rPr lang="ko-KR" altLang="en-US" sz="1200"/>
              <a:t>기업인 </a:t>
            </a:r>
            <a:r>
              <a:rPr lang="en-US" altLang="ko-KR" sz="1200"/>
              <a:t>Netflix</a:t>
            </a:r>
            <a:r>
              <a:rPr lang="ko-KR" altLang="en-US" sz="1200"/>
              <a:t>의 디자인을 차용하여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앱을 개발하였습니다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Hoseo</a:t>
            </a:r>
            <a:r>
              <a:rPr lang="ko-KR" altLang="en-US" sz="1200"/>
              <a:t>와 </a:t>
            </a:r>
            <a:r>
              <a:rPr lang="en-US" altLang="ko-KR" sz="1200"/>
              <a:t>Netflix</a:t>
            </a:r>
            <a:r>
              <a:rPr lang="ko-KR" altLang="en-US" sz="1200"/>
              <a:t>를 더하여 </a:t>
            </a:r>
            <a:r>
              <a:rPr lang="en-US" altLang="ko-KR" sz="1200"/>
              <a:t>Hoflix</a:t>
            </a:r>
            <a:r>
              <a:rPr lang="ko-KR" altLang="en-US" sz="1200"/>
              <a:t>라고 네이밍을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>
              <a:defRPr/>
            </a:pPr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1200"/>
              <a:t>첫 슬라이드 화면에서 눈치 빠르신분들은 이미 알아차리셨겠지만</a:t>
            </a:r>
            <a:endParaRPr lang="ko-KR" altLang="en-US" sz="1200"/>
          </a:p>
          <a:p>
            <a:pPr marL="0" indent="0" latinLnBrk="0">
              <a:buFontTx/>
              <a:buNone/>
              <a:defRPr/>
            </a:pPr>
            <a:r>
              <a:rPr lang="ko-KR" altLang="en-US" sz="1200"/>
              <a:t>저희 팀의 주제는 </a:t>
            </a:r>
            <a:r>
              <a:rPr lang="en-US" altLang="ko-KR" sz="1200"/>
              <a:t>Hoflix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OPEN API</a:t>
            </a:r>
            <a:r>
              <a:rPr lang="ko-KR" altLang="en-US" sz="1200"/>
              <a:t>에서 영화</a:t>
            </a:r>
            <a:r>
              <a:rPr lang="en-US" altLang="ko-KR" sz="1200"/>
              <a:t>,</a:t>
            </a:r>
            <a:r>
              <a:rPr lang="ko-KR" altLang="en-US" sz="1200"/>
              <a:t> 드라마 등 컨텐츠의 데이터를 가져와</a:t>
            </a:r>
            <a:r>
              <a:rPr lang="en-US" altLang="ko-KR" sz="1200"/>
              <a:t>,</a:t>
            </a:r>
            <a:r>
              <a:rPr lang="ko-KR" altLang="en-US" sz="1200"/>
              <a:t> 인기 </a:t>
            </a:r>
            <a:r>
              <a:rPr lang="en-US" altLang="ko-KR" sz="1200"/>
              <a:t>OTT</a:t>
            </a:r>
            <a:r>
              <a:rPr lang="ko-KR" altLang="en-US" sz="1200"/>
              <a:t>기업인 </a:t>
            </a:r>
            <a:r>
              <a:rPr lang="en-US" altLang="ko-KR" sz="1200"/>
              <a:t>Netflix</a:t>
            </a:r>
            <a:r>
              <a:rPr lang="ko-KR" altLang="en-US" sz="1200"/>
              <a:t>의 디자인을 차용하여</a:t>
            </a:r>
            <a:endParaRPr lang="ko-KR" altLang="en-US" sz="1200"/>
          </a:p>
          <a:p>
            <a:pPr marL="0" indent="0" latinLnBrk="0">
              <a:buFontTx/>
              <a:buNone/>
              <a:defRPr/>
            </a:pPr>
            <a:r>
              <a:rPr lang="ko-KR" altLang="en-US" sz="1200"/>
              <a:t>앱을 개발하였습니다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Hoseo</a:t>
            </a:r>
            <a:r>
              <a:rPr lang="ko-KR" altLang="en-US" sz="1200"/>
              <a:t>와 </a:t>
            </a:r>
            <a:r>
              <a:rPr lang="en-US" altLang="ko-KR" sz="1200"/>
              <a:t>Netflix</a:t>
            </a:r>
            <a:r>
              <a:rPr lang="ko-KR" altLang="en-US" sz="1200"/>
              <a:t>를 더하여 </a:t>
            </a:r>
            <a:r>
              <a:rPr lang="en-US" altLang="ko-KR" sz="1200"/>
              <a:t>Hoflix</a:t>
            </a:r>
            <a:r>
              <a:rPr lang="ko-KR" altLang="en-US" sz="1200"/>
              <a:t>라고 네이밍을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>
                <a:solidFill>
                  <a:srgbClr val="000000"/>
                </a:solidFill>
              </a:rPr>
              <a:pPr marL="0" indent="0" latinLnBrk="0">
                <a:buFontTx/>
                <a:buNone/>
                <a:defRPr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첫 슬라이드 화면에서 눈치 빠르신분들은 이미 알아차리셨겠지만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저희 팀의 주제는 </a:t>
            </a:r>
            <a:r>
              <a:rPr lang="en-US" altLang="ko-KR" sz="1200"/>
              <a:t>Hoflix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OPEN API</a:t>
            </a:r>
            <a:r>
              <a:rPr lang="ko-KR" altLang="en-US" sz="1200"/>
              <a:t>에서 영화</a:t>
            </a:r>
            <a:r>
              <a:rPr lang="en-US" altLang="ko-KR" sz="1200"/>
              <a:t>,</a:t>
            </a:r>
            <a:r>
              <a:rPr lang="ko-KR" altLang="en-US" sz="1200"/>
              <a:t> 드라마 등 컨텐츠의 데이터를 가져와</a:t>
            </a:r>
            <a:r>
              <a:rPr lang="en-US" altLang="ko-KR" sz="1200"/>
              <a:t>,</a:t>
            </a:r>
            <a:r>
              <a:rPr lang="ko-KR" altLang="en-US" sz="1200"/>
              <a:t> 인기 </a:t>
            </a:r>
            <a:r>
              <a:rPr lang="en-US" altLang="ko-KR" sz="1200"/>
              <a:t>OTT</a:t>
            </a:r>
            <a:r>
              <a:rPr lang="ko-KR" altLang="en-US" sz="1200"/>
              <a:t>기업인 </a:t>
            </a:r>
            <a:r>
              <a:rPr lang="en-US" altLang="ko-KR" sz="1200"/>
              <a:t>Netflix</a:t>
            </a:r>
            <a:r>
              <a:rPr lang="ko-KR" altLang="en-US" sz="1200"/>
              <a:t>의 디자인을 차용하여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앱을 개발하였습니다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Hoseo</a:t>
            </a:r>
            <a:r>
              <a:rPr lang="ko-KR" altLang="en-US" sz="1200"/>
              <a:t>와 </a:t>
            </a:r>
            <a:r>
              <a:rPr lang="en-US" altLang="ko-KR" sz="1200"/>
              <a:t>Netflix</a:t>
            </a:r>
            <a:r>
              <a:rPr lang="ko-KR" altLang="en-US" sz="1200"/>
              <a:t>를 더하여 </a:t>
            </a:r>
            <a:r>
              <a:rPr lang="en-US" altLang="ko-KR" sz="1200"/>
              <a:t>Hoflix</a:t>
            </a:r>
            <a:r>
              <a:rPr lang="ko-KR" altLang="en-US" sz="1200"/>
              <a:t>라고 네이밍을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첫 슬라이드 화면에서 눈치 빠르신분들은 이미 알아차리셨겠지만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저희 팀의 주제는 </a:t>
            </a:r>
            <a:r>
              <a:rPr lang="en-US" altLang="ko-KR" sz="1200"/>
              <a:t>Hoflix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OPEN API</a:t>
            </a:r>
            <a:r>
              <a:rPr lang="ko-KR" altLang="en-US" sz="1200"/>
              <a:t>에서 영화</a:t>
            </a:r>
            <a:r>
              <a:rPr lang="en-US" altLang="ko-KR" sz="1200"/>
              <a:t>,</a:t>
            </a:r>
            <a:r>
              <a:rPr lang="ko-KR" altLang="en-US" sz="1200"/>
              <a:t> 드라마 등 컨텐츠의 데이터를 가져와</a:t>
            </a:r>
            <a:r>
              <a:rPr lang="en-US" altLang="ko-KR" sz="1200"/>
              <a:t>,</a:t>
            </a:r>
            <a:r>
              <a:rPr lang="ko-KR" altLang="en-US" sz="1200"/>
              <a:t> 인기 </a:t>
            </a:r>
            <a:r>
              <a:rPr lang="en-US" altLang="ko-KR" sz="1200"/>
              <a:t>OTT</a:t>
            </a:r>
            <a:r>
              <a:rPr lang="ko-KR" altLang="en-US" sz="1200"/>
              <a:t>기업인 </a:t>
            </a:r>
            <a:r>
              <a:rPr lang="en-US" altLang="ko-KR" sz="1200"/>
              <a:t>Netflix</a:t>
            </a:r>
            <a:r>
              <a:rPr lang="ko-KR" altLang="en-US" sz="1200"/>
              <a:t>의 디자인을 차용하여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앱을 개발하였습니다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Hoseo</a:t>
            </a:r>
            <a:r>
              <a:rPr lang="ko-KR" altLang="en-US" sz="1200"/>
              <a:t>와 </a:t>
            </a:r>
            <a:r>
              <a:rPr lang="en-US" altLang="ko-KR" sz="1200"/>
              <a:t>Netflix</a:t>
            </a:r>
            <a:r>
              <a:rPr lang="ko-KR" altLang="en-US" sz="1200"/>
              <a:t>를 더하여 </a:t>
            </a:r>
            <a:r>
              <a:rPr lang="en-US" altLang="ko-KR" sz="1200"/>
              <a:t>Hoflix</a:t>
            </a:r>
            <a:r>
              <a:rPr lang="ko-KR" altLang="en-US" sz="1200"/>
              <a:t>라고 네이밍을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첫 슬라이드 화면에서 눈치 빠르신분들은 이미 알아차리셨겠지만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저희 팀의 주제는 </a:t>
            </a:r>
            <a:r>
              <a:rPr lang="en-US" altLang="ko-KR" sz="1200"/>
              <a:t>Hoflix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OPEN API</a:t>
            </a:r>
            <a:r>
              <a:rPr lang="ko-KR" altLang="en-US" sz="1200"/>
              <a:t>에서 영화</a:t>
            </a:r>
            <a:r>
              <a:rPr lang="en-US" altLang="ko-KR" sz="1200"/>
              <a:t>,</a:t>
            </a:r>
            <a:r>
              <a:rPr lang="ko-KR" altLang="en-US" sz="1200"/>
              <a:t> 드라마 등 컨텐츠의 데이터를 가져와</a:t>
            </a:r>
            <a:r>
              <a:rPr lang="en-US" altLang="ko-KR" sz="1200"/>
              <a:t>,</a:t>
            </a:r>
            <a:r>
              <a:rPr lang="ko-KR" altLang="en-US" sz="1200"/>
              <a:t> 인기 </a:t>
            </a:r>
            <a:r>
              <a:rPr lang="en-US" altLang="ko-KR" sz="1200"/>
              <a:t>OTT</a:t>
            </a:r>
            <a:r>
              <a:rPr lang="ko-KR" altLang="en-US" sz="1200"/>
              <a:t>기업인 </a:t>
            </a:r>
            <a:r>
              <a:rPr lang="en-US" altLang="ko-KR" sz="1200"/>
              <a:t>Netflix</a:t>
            </a:r>
            <a:r>
              <a:rPr lang="ko-KR" altLang="en-US" sz="1200"/>
              <a:t>의 디자인을 차용하여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앱을 개발하였습니다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Hoseo</a:t>
            </a:r>
            <a:r>
              <a:rPr lang="ko-KR" altLang="en-US" sz="1200"/>
              <a:t>와 </a:t>
            </a:r>
            <a:r>
              <a:rPr lang="en-US" altLang="ko-KR" sz="1200"/>
              <a:t>Netflix</a:t>
            </a:r>
            <a:r>
              <a:rPr lang="ko-KR" altLang="en-US" sz="1200"/>
              <a:t>를 더하여 </a:t>
            </a:r>
            <a:r>
              <a:rPr lang="en-US" altLang="ko-KR" sz="1200"/>
              <a:t>Hoflix</a:t>
            </a:r>
            <a:r>
              <a:rPr lang="ko-KR" altLang="en-US" sz="1200"/>
              <a:t>라고 네이밍을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첫 슬라이드 화면에서 눈치 빠르신분들은 이미 알아차리셨겠지만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저희 팀의 주제는 </a:t>
            </a:r>
            <a:r>
              <a:rPr lang="en-US" altLang="ko-KR" sz="1200"/>
              <a:t>Hoflix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OPEN API</a:t>
            </a:r>
            <a:r>
              <a:rPr lang="ko-KR" altLang="en-US" sz="1200"/>
              <a:t>에서 영화</a:t>
            </a:r>
            <a:r>
              <a:rPr lang="en-US" altLang="ko-KR" sz="1200"/>
              <a:t>,</a:t>
            </a:r>
            <a:r>
              <a:rPr lang="ko-KR" altLang="en-US" sz="1200"/>
              <a:t> 드라마 등 컨텐츠의 데이터를 가져와</a:t>
            </a:r>
            <a:r>
              <a:rPr lang="en-US" altLang="ko-KR" sz="1200"/>
              <a:t>,</a:t>
            </a:r>
            <a:r>
              <a:rPr lang="ko-KR" altLang="en-US" sz="1200"/>
              <a:t> 인기 </a:t>
            </a:r>
            <a:r>
              <a:rPr lang="en-US" altLang="ko-KR" sz="1200"/>
              <a:t>OTT</a:t>
            </a:r>
            <a:r>
              <a:rPr lang="ko-KR" altLang="en-US" sz="1200"/>
              <a:t>기업인 </a:t>
            </a:r>
            <a:r>
              <a:rPr lang="en-US" altLang="ko-KR" sz="1200"/>
              <a:t>Netflix</a:t>
            </a:r>
            <a:r>
              <a:rPr lang="ko-KR" altLang="en-US" sz="1200"/>
              <a:t>의 디자인을 차용하여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앱을 개발하였습니다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Hoseo</a:t>
            </a:r>
            <a:r>
              <a:rPr lang="ko-KR" altLang="en-US" sz="1200"/>
              <a:t>와 </a:t>
            </a:r>
            <a:r>
              <a:rPr lang="en-US" altLang="ko-KR" sz="1200"/>
              <a:t>Netflix</a:t>
            </a:r>
            <a:r>
              <a:rPr lang="ko-KR" altLang="en-US" sz="1200"/>
              <a:t>를 더하여 </a:t>
            </a:r>
            <a:r>
              <a:rPr lang="en-US" altLang="ko-KR" sz="1200"/>
              <a:t>Hoflix</a:t>
            </a:r>
            <a:r>
              <a:rPr lang="ko-KR" altLang="en-US" sz="1200"/>
              <a:t>라고 네이밍을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첫 슬라이드 화면에서 눈치 빠르신분들은 이미 알아차리셨겠지만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저희 팀의 주제는 </a:t>
            </a:r>
            <a:r>
              <a:rPr lang="en-US" altLang="ko-KR" sz="1200"/>
              <a:t>Hoflix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OPEN API</a:t>
            </a:r>
            <a:r>
              <a:rPr lang="ko-KR" altLang="en-US" sz="1200"/>
              <a:t>에서 영화</a:t>
            </a:r>
            <a:r>
              <a:rPr lang="en-US" altLang="ko-KR" sz="1200"/>
              <a:t>,</a:t>
            </a:r>
            <a:r>
              <a:rPr lang="ko-KR" altLang="en-US" sz="1200"/>
              <a:t> 드라마 등 컨텐츠의 데이터를 가져와</a:t>
            </a:r>
            <a:r>
              <a:rPr lang="en-US" altLang="ko-KR" sz="1200"/>
              <a:t>,</a:t>
            </a:r>
            <a:r>
              <a:rPr lang="ko-KR" altLang="en-US" sz="1200"/>
              <a:t> 인기 </a:t>
            </a:r>
            <a:r>
              <a:rPr lang="en-US" altLang="ko-KR" sz="1200"/>
              <a:t>OTT</a:t>
            </a:r>
            <a:r>
              <a:rPr lang="ko-KR" altLang="en-US" sz="1200"/>
              <a:t>기업인 </a:t>
            </a:r>
            <a:r>
              <a:rPr lang="en-US" altLang="ko-KR" sz="1200"/>
              <a:t>Netflix</a:t>
            </a:r>
            <a:r>
              <a:rPr lang="ko-KR" altLang="en-US" sz="1200"/>
              <a:t>의 디자인을 차용하여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앱을 개발하였습니다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Hoseo</a:t>
            </a:r>
            <a:r>
              <a:rPr lang="ko-KR" altLang="en-US" sz="1200"/>
              <a:t>와 </a:t>
            </a:r>
            <a:r>
              <a:rPr lang="en-US" altLang="ko-KR" sz="1200"/>
              <a:t>Netflix</a:t>
            </a:r>
            <a:r>
              <a:rPr lang="ko-KR" altLang="en-US" sz="1200"/>
              <a:t>를 더하여 </a:t>
            </a:r>
            <a:r>
              <a:rPr lang="en-US" altLang="ko-KR" sz="1200"/>
              <a:t>Hoflix</a:t>
            </a:r>
            <a:r>
              <a:rPr lang="ko-KR" altLang="en-US" sz="1200"/>
              <a:t>라고 네이밍을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첫 슬라이드 화면에서 눈치 빠르신분들은 이미 알아차리셨겠지만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저희 팀의 주제는 </a:t>
            </a:r>
            <a:r>
              <a:rPr lang="en-US" altLang="ko-KR" sz="1200"/>
              <a:t>Hoflix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OPEN API</a:t>
            </a:r>
            <a:r>
              <a:rPr lang="ko-KR" altLang="en-US" sz="1200"/>
              <a:t>에서 영화</a:t>
            </a:r>
            <a:r>
              <a:rPr lang="en-US" altLang="ko-KR" sz="1200"/>
              <a:t>,</a:t>
            </a:r>
            <a:r>
              <a:rPr lang="ko-KR" altLang="en-US" sz="1200"/>
              <a:t> 드라마 등 컨텐츠의 데이터를 가져와</a:t>
            </a:r>
            <a:r>
              <a:rPr lang="en-US" altLang="ko-KR" sz="1200"/>
              <a:t>,</a:t>
            </a:r>
            <a:r>
              <a:rPr lang="ko-KR" altLang="en-US" sz="1200"/>
              <a:t> 인기 </a:t>
            </a:r>
            <a:r>
              <a:rPr lang="en-US" altLang="ko-KR" sz="1200"/>
              <a:t>OTT</a:t>
            </a:r>
            <a:r>
              <a:rPr lang="ko-KR" altLang="en-US" sz="1200"/>
              <a:t>기업인 </a:t>
            </a:r>
            <a:r>
              <a:rPr lang="en-US" altLang="ko-KR" sz="1200"/>
              <a:t>Netflix</a:t>
            </a:r>
            <a:r>
              <a:rPr lang="ko-KR" altLang="en-US" sz="1200"/>
              <a:t>의 디자인을 차용하여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앱을 개발하였습니다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Hoseo</a:t>
            </a:r>
            <a:r>
              <a:rPr lang="ko-KR" altLang="en-US" sz="1200"/>
              <a:t>와 </a:t>
            </a:r>
            <a:r>
              <a:rPr lang="en-US" altLang="ko-KR" sz="1200"/>
              <a:t>Netflix</a:t>
            </a:r>
            <a:r>
              <a:rPr lang="ko-KR" altLang="en-US" sz="1200"/>
              <a:t>를 더하여 </a:t>
            </a:r>
            <a:r>
              <a:rPr lang="en-US" altLang="ko-KR" sz="1200"/>
              <a:t>Hoflix</a:t>
            </a:r>
            <a:r>
              <a:rPr lang="ko-KR" altLang="en-US" sz="1200"/>
              <a:t>라고 네이밍을 하였습니다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 userDrawn="1"/>
        </p:nvSpPr>
        <p:spPr>
          <a:xfrm>
            <a:off x="198755" y="185420"/>
            <a:ext cx="11800840" cy="64306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2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9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9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5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2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1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0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8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55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1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6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68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86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3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8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9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0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0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38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945C-2390-4A5A-9CCA-92D6444F0D2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E53D-6E77-4F5F-A788-62B08DC138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8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5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1.png"  /><Relationship Id="rId4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4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9"/>
          <p:cNvSpPr txBox="1">
            <a:spLocks/>
          </p:cNvSpPr>
          <p:nvPr/>
        </p:nvSpPr>
        <p:spPr>
          <a:xfrm>
            <a:off x="3809263" y="894080"/>
            <a:ext cx="3865245" cy="77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4400" b="1" dirty="0" err="1">
                <a:latin typeface="맑은 고딕" charset="0"/>
                <a:ea typeface="맑은 고딕" charset="0"/>
              </a:rPr>
              <a:t>Lotto번호</a:t>
            </a:r>
            <a:r>
              <a:rPr sz="4400" b="1" dirty="0">
                <a:latin typeface="맑은 고딕" charset="0"/>
                <a:ea typeface="맑은 고딕" charset="0"/>
              </a:rPr>
              <a:t> </a:t>
            </a:r>
            <a:r>
              <a:rPr sz="4400" b="1" dirty="0" err="1">
                <a:latin typeface="맑은 고딕" charset="0"/>
                <a:ea typeface="맑은 고딕" charset="0"/>
              </a:rPr>
              <a:t>추첨기</a:t>
            </a:r>
            <a:r>
              <a:rPr sz="3600" b="1" dirty="0">
                <a:latin typeface="맑은 고딕" charset="0"/>
                <a:ea typeface="맑은 고딕" charset="0"/>
              </a:rPr>
              <a:t> </a:t>
            </a:r>
            <a:endParaRPr lang="ko-KR" altLang="en-US" sz="3600" b="1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91"/>
          <p:cNvSpPr txBox="1">
            <a:spLocks/>
          </p:cNvSpPr>
          <p:nvPr/>
        </p:nvSpPr>
        <p:spPr>
          <a:xfrm>
            <a:off x="7134225" y="4490085"/>
            <a:ext cx="4594860" cy="205524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hangingPunct="1">
              <a:lnSpc>
                <a:spcPct val="120000"/>
              </a:lnSpc>
            </a:pP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r" hangingPunct="1">
              <a:lnSpc>
                <a:spcPct val="120000"/>
              </a:lnSpc>
            </a:pPr>
            <a:r>
              <a:rPr sz="1800" b="1" dirty="0" err="1">
                <a:latin typeface="맑은 고딕" charset="0"/>
                <a:ea typeface="맑은 고딕" charset="0"/>
              </a:rPr>
              <a:t>조장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smtClean="0">
                <a:latin typeface="맑은 고딕" charset="0"/>
                <a:ea typeface="맑은 고딕" charset="0"/>
              </a:rPr>
              <a:t>20171182</a:t>
            </a:r>
            <a:r>
              <a:rPr lang="en-US" sz="1800" b="1" dirty="0" smtClean="0">
                <a:latin typeface="맑은 고딕" charset="0"/>
                <a:ea typeface="맑은 고딕" charset="0"/>
              </a:rPr>
              <a:t> </a:t>
            </a:r>
            <a:r>
              <a:rPr sz="1800" b="1" dirty="0" err="1" smtClean="0">
                <a:latin typeface="맑은 고딕" charset="0"/>
                <a:ea typeface="맑은 고딕" charset="0"/>
              </a:rPr>
              <a:t>손우영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r" hangingPunct="1">
              <a:lnSpc>
                <a:spcPct val="120000"/>
              </a:lnSpc>
            </a:pPr>
            <a:r>
              <a:rPr sz="1800" b="1" dirty="0" err="1">
                <a:latin typeface="맑은 고딕" charset="0"/>
                <a:ea typeface="맑은 고딕" charset="0"/>
              </a:rPr>
              <a:t>조원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smtClean="0">
                <a:latin typeface="맑은 고딕" charset="0"/>
                <a:ea typeface="맑은 고딕" charset="0"/>
              </a:rPr>
              <a:t>20192072</a:t>
            </a:r>
            <a:r>
              <a:rPr lang="en-US" sz="1800" b="1" dirty="0" smtClean="0">
                <a:latin typeface="맑은 고딕" charset="0"/>
                <a:ea typeface="맑은 고딕" charset="0"/>
              </a:rPr>
              <a:t> </a:t>
            </a:r>
            <a:r>
              <a:rPr sz="1800" b="1" dirty="0" err="1" smtClean="0">
                <a:latin typeface="맑은 고딕" charset="0"/>
                <a:ea typeface="맑은 고딕" charset="0"/>
              </a:rPr>
              <a:t>최병혁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r" hangingPunct="1">
              <a:lnSpc>
                <a:spcPct val="120000"/>
              </a:lnSpc>
            </a:pPr>
            <a:r>
              <a:rPr sz="1800" b="1" dirty="0" err="1">
                <a:latin typeface="맑은 고딕" charset="0"/>
                <a:ea typeface="맑은 고딕" charset="0"/>
              </a:rPr>
              <a:t>조원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smtClean="0">
                <a:latin typeface="맑은 고딕" charset="0"/>
                <a:ea typeface="맑은 고딕" charset="0"/>
              </a:rPr>
              <a:t>20211098</a:t>
            </a:r>
            <a:r>
              <a:rPr lang="en-US" sz="1800" b="1" dirty="0" smtClean="0">
                <a:latin typeface="맑은 고딕" charset="0"/>
                <a:ea typeface="맑은 고딕" charset="0"/>
              </a:rPr>
              <a:t> </a:t>
            </a:r>
            <a:r>
              <a:rPr sz="1800" b="1" dirty="0" err="1" smtClean="0">
                <a:latin typeface="맑은 고딕" charset="0"/>
                <a:ea typeface="맑은 고딕" charset="0"/>
              </a:rPr>
              <a:t>최윤정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r" hangingPunct="1">
              <a:lnSpc>
                <a:spcPct val="120000"/>
              </a:lnSpc>
            </a:pPr>
            <a:r>
              <a:rPr sz="1800" b="1" dirty="0" err="1">
                <a:latin typeface="맑은 고딕" charset="0"/>
                <a:ea typeface="맑은 고딕" charset="0"/>
              </a:rPr>
              <a:t>조원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smtClean="0">
                <a:latin typeface="맑은 고딕" charset="0"/>
                <a:ea typeface="맑은 고딕" charset="0"/>
              </a:rPr>
              <a:t>20190713</a:t>
            </a:r>
            <a:r>
              <a:rPr lang="en-US" sz="1800" b="1" dirty="0" smtClean="0">
                <a:latin typeface="맑은 고딕" charset="0"/>
                <a:ea typeface="맑은 고딕" charset="0"/>
              </a:rPr>
              <a:t> </a:t>
            </a:r>
            <a:r>
              <a:rPr sz="1800" b="1" dirty="0" err="1" smtClean="0">
                <a:latin typeface="맑은 고딕" charset="0"/>
                <a:ea typeface="맑은 고딕" charset="0"/>
              </a:rPr>
              <a:t>인혜린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r" hangingPunct="1">
              <a:lnSpc>
                <a:spcPct val="120000"/>
              </a:lnSpc>
            </a:pPr>
            <a:r>
              <a:rPr sz="1800" b="1" dirty="0" err="1">
                <a:latin typeface="맑은 고딕" charset="0"/>
                <a:ea typeface="맑은 고딕" charset="0"/>
              </a:rPr>
              <a:t>조원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smtClean="0">
                <a:latin typeface="맑은 고딕" charset="0"/>
                <a:ea typeface="맑은 고딕" charset="0"/>
              </a:rPr>
              <a:t>20211098</a:t>
            </a:r>
            <a:r>
              <a:rPr lang="en-US" sz="1800" b="1" dirty="0" smtClean="0">
                <a:latin typeface="맑은 고딕" charset="0"/>
                <a:ea typeface="맑은 고딕" charset="0"/>
              </a:rPr>
              <a:t> </a:t>
            </a:r>
            <a:r>
              <a:rPr sz="1800" b="1" dirty="0" err="1" smtClean="0">
                <a:latin typeface="맑은 고딕" charset="0"/>
                <a:ea typeface="맑은 고딕" charset="0"/>
              </a:rPr>
              <a:t>김동건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97" descr="C:/Users/최병혁/AppData/Roaming/PolarisOffice/ETemp/10256_14592632/fImage21220549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30" y="0"/>
            <a:ext cx="3155570" cy="2937227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292170-3C78-4AC6-95C7-2CADC09CB9C1}"/>
              </a:ext>
            </a:extLst>
          </p:cNvPr>
          <p:cNvSpPr/>
          <p:nvPr/>
        </p:nvSpPr>
        <p:spPr>
          <a:xfrm>
            <a:off x="3678729" y="1897246"/>
            <a:ext cx="4894118" cy="7702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객체지향설계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 기말프로젝트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4358C-D41B-25B9-C98D-6DDB1696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9476"/>
            <a:ext cx="2918460" cy="2635114"/>
          </a:xfrm>
          <a:prstGeom prst="rect">
            <a:avLst/>
          </a:prstGeom>
        </p:spPr>
      </p:pic>
      <p:pic>
        <p:nvPicPr>
          <p:cNvPr id="8" name="_x302986392">
            <a:extLst>
              <a:ext uri="{FF2B5EF4-FFF2-40B4-BE49-F238E27FC236}">
                <a16:creationId xmlns:a16="http://schemas.microsoft.com/office/drawing/2014/main" id="{6E640D89-AB7E-B9B2-D121-A1A6D404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5" y="3577590"/>
            <a:ext cx="330676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97860808">
            <a:extLst>
              <a:ext uri="{FF2B5EF4-FFF2-40B4-BE49-F238E27FC236}">
                <a16:creationId xmlns:a16="http://schemas.microsoft.com/office/drawing/2014/main" id="{B7CDC5E6-11D5-9D8E-9408-EAAAFB53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15147" cy="2322916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129" descr="C:/Users/최병혁/AppData/Roaming/PolarisOffice/ETemp/10256_14592632/fImage41999520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" y="856615"/>
            <a:ext cx="4668493" cy="5387385"/>
          </a:xfrm>
          <a:prstGeom prst="rect">
            <a:avLst/>
          </a:prstGeom>
          <a:noFill/>
        </p:spPr>
      </p:pic>
      <p:sp>
        <p:nvSpPr>
          <p:cNvPr id="38" name="도형 67"/>
          <p:cNvSpPr>
            <a:spLocks/>
          </p:cNvSpPr>
          <p:nvPr/>
        </p:nvSpPr>
        <p:spPr>
          <a:xfrm>
            <a:off x="607550" y="1103311"/>
            <a:ext cx="4705402" cy="5193349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325120" y="283845"/>
            <a:ext cx="4659630" cy="584200"/>
            <a:chOff x="325120" y="283845"/>
            <a:chExt cx="4659630" cy="5842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58420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 dirty="0" err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클래스별</a:t>
              </a:r>
              <a:r>
                <a:rPr lang="ko-KR" altLang="en-US" sz="3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3200" b="1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기능</a:t>
              </a:r>
              <a:endParaRPr lang="ko-KR" altLang="en-US" sz="32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908790" y="180975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85725" y="636333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657850" y="-421640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 txBox="1">
            <a:spLocks/>
          </p:cNvSpPr>
          <p:nvPr/>
        </p:nvSpPr>
        <p:spPr>
          <a:xfrm>
            <a:off x="5900102" y="645795"/>
            <a:ext cx="1590307" cy="401392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latin typeface="맑은 고딕" charset="0"/>
                <a:ea typeface="맑은 고딕" charset="0"/>
              </a:rPr>
              <a:t>  </a:t>
            </a:r>
            <a:r>
              <a:rPr sz="2000" b="1" dirty="0" err="1" smtClean="0">
                <a:latin typeface="맑은 고딕" charset="0"/>
                <a:ea typeface="맑은 고딕" charset="0"/>
              </a:rPr>
              <a:t>LottoView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83"/>
          <p:cNvCxnSpPr/>
          <p:nvPr/>
        </p:nvCxnSpPr>
        <p:spPr>
          <a:xfrm flipV="1">
            <a:off x="5312952" y="856615"/>
            <a:ext cx="689068" cy="372189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110"/>
          <p:cNvSpPr txBox="1">
            <a:spLocks/>
          </p:cNvSpPr>
          <p:nvPr/>
        </p:nvSpPr>
        <p:spPr>
          <a:xfrm>
            <a:off x="6142387" y="1032408"/>
            <a:ext cx="5141595" cy="21215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endParaRPr lang="ko-KR" altLang="en-US" sz="2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</a:t>
            </a:r>
            <a:r>
              <a:rPr lang="ko-KR" altLang="en-US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LottoWinNum</a:t>
            </a:r>
            <a:endParaRPr lang="en-US" altLang="ko-KR" b="1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회차별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당첨번호 조회 클래스로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구성과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JSON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으로 구성된 로또 당첨번호 데이터를 가져와서 각 데이터항목을 해당 패널에 출력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algn="l" hangingPunct="1"/>
            <a:endParaRPr lang="ko-KR" altLang="en-US" sz="2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algn="just" fontAlgn="base"/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LottoDraw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로또 추첨 패널의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구성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JPanel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45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버튼과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포함수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제외수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클리어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번호 추첨 버튼으로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구성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해당 패널의 이벤트 처리는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controller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에서 담당함</a:t>
            </a:r>
            <a:endParaRPr lang="ko-KR" altLang="en-US" sz="2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LottoResult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추첨된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로또번호를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출력하는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JPanel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</a:t>
            </a:r>
          </a:p>
          <a:p>
            <a:pPr marL="0" indent="0" algn="l" hangingPunct="1"/>
            <a:endParaRPr lang="ko-KR" altLang="en-US" sz="2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114"/>
          <p:cNvCxnSpPr/>
          <p:nvPr/>
        </p:nvCxnSpPr>
        <p:spPr>
          <a:xfrm flipV="1">
            <a:off x="5300649" y="1718945"/>
            <a:ext cx="740741" cy="13780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도형 117"/>
          <p:cNvCxnSpPr/>
          <p:nvPr/>
        </p:nvCxnSpPr>
        <p:spPr>
          <a:xfrm flipV="1">
            <a:off x="5300649" y="3562667"/>
            <a:ext cx="740741" cy="21063"/>
          </a:xfrm>
          <a:prstGeom prst="bentConnector3">
            <a:avLst>
              <a:gd name="adj1" fmla="val 50000"/>
            </a:avLst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도형 120"/>
          <p:cNvCxnSpPr/>
          <p:nvPr/>
        </p:nvCxnSpPr>
        <p:spPr>
          <a:xfrm flipV="1">
            <a:off x="5300649" y="5375910"/>
            <a:ext cx="701371" cy="298812"/>
          </a:xfrm>
          <a:prstGeom prst="bentConnector3">
            <a:avLst>
              <a:gd name="adj1" fmla="val 50000"/>
            </a:avLst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도형 122"/>
          <p:cNvCxnSpPr/>
          <p:nvPr/>
        </p:nvCxnSpPr>
        <p:spPr>
          <a:xfrm>
            <a:off x="607550" y="2374900"/>
            <a:ext cx="4693099" cy="1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도형 126"/>
          <p:cNvCxnSpPr/>
          <p:nvPr/>
        </p:nvCxnSpPr>
        <p:spPr>
          <a:xfrm>
            <a:off x="632156" y="5323250"/>
            <a:ext cx="4668493" cy="0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283845"/>
            <a:ext cx="4659630" cy="523220"/>
            <a:chOff x="325120" y="283845"/>
            <a:chExt cx="4659630" cy="52322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52322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28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클래스별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주요메서드</a:t>
              </a:r>
              <a:endParaRPr lang="ko-KR" altLang="en-US" sz="28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0"/>
          <p:cNvCxnSpPr/>
          <p:nvPr/>
        </p:nvCxnSpPr>
        <p:spPr>
          <a:xfrm>
            <a:off x="5667375" y="-393065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64" y="1517829"/>
            <a:ext cx="7637336" cy="4197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9188" y="921777"/>
            <a:ext cx="432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Lotto (Main)</a:t>
            </a:r>
            <a:endParaRPr lang="ko-KR" alt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333698"/>
            <a:ext cx="6336358" cy="468307"/>
            <a:chOff x="325120" y="333698"/>
            <a:chExt cx="6146777" cy="468307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920" y="333698"/>
              <a:ext cx="5714977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latinLnBrk="0">
                <a:spcBef>
                  <a:spcPct val="0"/>
                </a:spcBef>
                <a:defRPr/>
              </a:pPr>
              <a:r>
                <a:rPr lang="en-US" altLang="ko-KR" sz="2400" b="1" dirty="0" err="1" smtClean="0">
                  <a:latin typeface="맑은 고딕" charset="0"/>
                  <a:ea typeface="맑은 고딕" charset="0"/>
                </a:rPr>
                <a:t>LottoView</a:t>
              </a:r>
              <a:endPara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908790" y="180975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85725" y="636333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657850" y="-421640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 txBox="1">
            <a:spLocks/>
          </p:cNvSpPr>
          <p:nvPr/>
        </p:nvSpPr>
        <p:spPr>
          <a:xfrm>
            <a:off x="5657850" y="552132"/>
            <a:ext cx="360355" cy="401392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latin typeface="맑은 고딕" charset="0"/>
                <a:ea typeface="맑은 고딕" charset="0"/>
              </a:rPr>
              <a:t>  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10"/>
          <p:cNvSpPr txBox="1">
            <a:spLocks/>
          </p:cNvSpPr>
          <p:nvPr/>
        </p:nvSpPr>
        <p:spPr>
          <a:xfrm>
            <a:off x="547679" y="1384371"/>
            <a:ext cx="5419356" cy="22740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public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class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LottoView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 extends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JPanel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{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public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LottoView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() 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{ 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setPreferredSize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(new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Dimension(600,800));   </a:t>
            </a:r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ko-KR" altLang="en-US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setBackground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setLayout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(null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</a:t>
            </a:r>
          </a:p>
          <a:p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//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화면 상단의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"LOTTO NUMBER DRAWER"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문자열 </a:t>
            </a:r>
            <a:r>
              <a:rPr lang="ko-KR" altLang="en-US" sz="1300" dirty="0" smtClean="0">
                <a:latin typeface="맑은 고딕" charset="0"/>
                <a:ea typeface="맑은 고딕" charset="0"/>
              </a:rPr>
              <a:t>라벨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= 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JPanel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();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lblPanel.setBounds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(10,10,580,50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lblPanel.setBackground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lblPanel.setLayout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BorderLayout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());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lblPanel.setVisible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(true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lblLotto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= 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JLabel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("LOTTO NUMBER DRAWER");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lblLotto.setHorizontalAlignment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SwingConstants.CENTER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lblLotto.setVisible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(true);			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lblPanel.add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lblLotto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);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add(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lblPanel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);</a:t>
            </a:r>
          </a:p>
          <a:p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9897" y="561425"/>
            <a:ext cx="5446122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맑은 고딕" charset="0"/>
                <a:ea typeface="맑은 고딕" charset="0"/>
              </a:rPr>
              <a:t>//         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당첨번호 조회 패널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= new 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LottoWinNum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(this);               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winNumPanel.setBounds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(10,70,580,130);                 </a:t>
            </a:r>
            <a:endParaRPr lang="ko-KR" altLang="en-US" sz="1300" dirty="0" smtClean="0">
              <a:latin typeface="맑은 고딕" charset="0"/>
              <a:ea typeface="맑은 고딕" charset="0"/>
            </a:endParaRPr>
          </a:p>
          <a:p>
            <a:r>
              <a:rPr lang="ko-KR" altLang="en-US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winNumPanel.setBackground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);                   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winNumPanel.setBorder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BorderFactory.createTitledBorder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("")); 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winNumPanel.setLayout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(new 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GridLayout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(3,1));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add(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);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	</a:t>
            </a:r>
          </a:p>
          <a:p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//          </a:t>
            </a:r>
            <a:r>
              <a:rPr lang="ko-KR" altLang="en-US" sz="1300" dirty="0" err="1">
                <a:latin typeface="맑은 고딕" charset="0"/>
                <a:ea typeface="맑은 고딕" charset="0"/>
              </a:rPr>
              <a:t>버튼추첨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300" dirty="0" smtClean="0">
                <a:latin typeface="맑은 고딕" charset="0"/>
                <a:ea typeface="맑은 고딕" charset="0"/>
              </a:rPr>
              <a:t>패널</a:t>
            </a:r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drawPanel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= 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LottoDraw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(this);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drawPanel.setBounds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(10,210,580,440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drawPanel.setBackground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drawPanel.setBorder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BorderFactory.createTitledBorder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(""));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drawPanel.setLayout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(null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add(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drawPanel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</a:t>
            </a:r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//          </a:t>
            </a:r>
            <a:r>
              <a:rPr lang="ko-KR" altLang="en-US" sz="1300" dirty="0" err="1">
                <a:latin typeface="맑은 고딕" charset="0"/>
                <a:ea typeface="맑은 고딕" charset="0"/>
              </a:rPr>
              <a:t>추첨번호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 출력 패널 </a:t>
            </a:r>
            <a:r>
              <a:rPr lang="ko-KR" altLang="en-US" sz="1300" dirty="0" smtClean="0">
                <a:latin typeface="맑은 고딕" charset="0"/>
                <a:ea typeface="맑은 고딕" charset="0"/>
              </a:rPr>
              <a:t>설정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resultPanel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= 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LottoResult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(this);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resultPanel.setBounds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(10,660,580,130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resultPanel.setBackground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resultPanel.setBorder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BorderFactory.createTitledBorder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(""));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resultPanel.setLayout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GridLayout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(3,1,10,10));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add(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resultPanel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}</a:t>
            </a:r>
          </a:p>
          <a:p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}</a:t>
            </a:r>
            <a:endParaRPr lang="en-US" altLang="ko-KR" sz="13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323215"/>
            <a:ext cx="4696367" cy="478790"/>
            <a:chOff x="325120" y="323215"/>
            <a:chExt cx="4696367" cy="47879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93022" y="32321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LottoWinNum</a:t>
              </a:r>
              <a:endParaRPr lang="en-US" altLang="ko-KR" sz="24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Group 5"/>
          <p:cNvGrpSpPr/>
          <p:nvPr/>
        </p:nvGrpSpPr>
        <p:grpSpPr>
          <a:xfrm>
            <a:off x="799941" y="-393065"/>
            <a:ext cx="10290969" cy="1805780"/>
            <a:chOff x="799941" y="-393065"/>
            <a:chExt cx="10290969" cy="1805780"/>
          </a:xfrm>
        </p:grpSpPr>
        <p:sp>
          <p:nvSpPr>
            <p:cNvPr id="34" name="Rect 0"/>
            <p:cNvSpPr txBox="1">
              <a:spLocks/>
            </p:cNvSpPr>
            <p:nvPr/>
          </p:nvSpPr>
          <p:spPr>
            <a:xfrm>
              <a:off x="799941" y="1166494"/>
              <a:ext cx="5609590" cy="24622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ctr" latinLnBrk="0">
                <a:buFontTx/>
                <a:buNone/>
                <a:defRPr lang="en-GB" altLang="en-US" b="1" spc="-14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 charset="0"/>
                  <a:ea typeface="-윤디자인웹돋움" charset="0"/>
                </a:defRPr>
              </a:lvl1pPr>
            </a:lstStyle>
            <a:p>
              <a:pPr marL="0" indent="0" latinLnBrk="0">
                <a:buFontTx/>
                <a:buNone/>
                <a:defRPr/>
              </a:pPr>
              <a:endParaRPr lang="ko-KR" altLang="en-US" sz="1000" dirty="0"/>
            </a:p>
          </p:txBody>
        </p:sp>
        <p:cxnSp>
          <p:nvCxnSpPr>
            <p:cNvPr id="35" name="Rect 0"/>
            <p:cNvCxnSpPr/>
            <p:nvPr/>
          </p:nvCxnSpPr>
          <p:spPr>
            <a:xfrm>
              <a:off x="5667375" y="-393065"/>
              <a:ext cx="5423535" cy="635"/>
            </a:xfrm>
            <a:prstGeom prst="line">
              <a:avLst/>
            </a:prstGeom>
            <a:ln w="6350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텍스트 상자 136"/>
          <p:cNvSpPr txBox="1">
            <a:spLocks/>
          </p:cNvSpPr>
          <p:nvPr/>
        </p:nvSpPr>
        <p:spPr>
          <a:xfrm>
            <a:off x="6145489" y="506258"/>
            <a:ext cx="5906217" cy="32447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lang="en-US" altLang="ko-KR" sz="1200" b="1" dirty="0"/>
              <a:t>public void </a:t>
            </a:r>
            <a:r>
              <a:rPr lang="en-US" altLang="ko-KR" sz="1200" b="1" dirty="0" err="1"/>
              <a:t>WinNumView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key</a:t>
            </a:r>
            <a:r>
              <a:rPr lang="en-US" altLang="ko-KR" sz="1200" b="1" dirty="0" smtClean="0"/>
              <a:t>){  </a:t>
            </a:r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JSONData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파싱과</a:t>
            </a:r>
            <a:r>
              <a:rPr lang="ko-KR" altLang="en-US" sz="1200" dirty="0" smtClean="0"/>
              <a:t> 출력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apiURL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    "</a:t>
            </a:r>
            <a:r>
              <a:rPr lang="en-US" altLang="ko-KR" sz="1200" dirty="0"/>
              <a:t>https://www.dhlottery.co.kr/common.do?method=getLottoNumber&amp;drwNo=";</a:t>
            </a:r>
          </a:p>
          <a:p>
            <a:r>
              <a:rPr lang="en-US" altLang="ko-KR" sz="1200" dirty="0" smtClean="0"/>
              <a:t>    URL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URL(</a:t>
            </a:r>
            <a:r>
              <a:rPr lang="en-US" altLang="ko-KR" sz="1200" b="1" dirty="0" err="1"/>
              <a:t>apiURL+key</a:t>
            </a:r>
            <a:r>
              <a:rPr lang="en-US" altLang="ko-KR" sz="1200" b="1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bf;</a:t>
            </a:r>
          </a:p>
          <a:p>
            <a:r>
              <a:rPr lang="en-US" altLang="ko-KR" sz="1200" dirty="0" smtClean="0"/>
              <a:t>    bf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BufferedReader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InputStreamReader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url.openStream</a:t>
            </a:r>
            <a:r>
              <a:rPr lang="en-US" altLang="ko-KR" sz="1200" b="1" dirty="0"/>
              <a:t>(),"UTF-8"));</a:t>
            </a:r>
          </a:p>
          <a:p>
            <a:r>
              <a:rPr lang="en-US" altLang="ko-KR" sz="1200" b="1" dirty="0" smtClean="0"/>
              <a:t>    while</a:t>
            </a:r>
            <a:r>
              <a:rPr lang="en-US" altLang="ko-KR" sz="1200" b="1" dirty="0"/>
              <a:t>((line = </a:t>
            </a:r>
            <a:r>
              <a:rPr lang="en-US" altLang="ko-KR" sz="1200" b="1" dirty="0" err="1"/>
              <a:t>bf.readLine</a:t>
            </a:r>
            <a:r>
              <a:rPr lang="en-US" altLang="ko-KR" sz="1200" b="1" dirty="0"/>
              <a:t>()) != null) {</a:t>
            </a:r>
          </a:p>
          <a:p>
            <a:r>
              <a:rPr lang="en-US" altLang="ko-KR" sz="1200" dirty="0" smtClean="0"/>
              <a:t>      result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result.concat</a:t>
            </a:r>
            <a:r>
              <a:rPr lang="en-US" altLang="ko-KR" sz="1200" dirty="0"/>
              <a:t>(line);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JSONParser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jsonParser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JSONParser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// </a:t>
            </a:r>
            <a:r>
              <a:rPr lang="en-US" altLang="ko-KR" sz="1200" b="1" dirty="0" err="1"/>
              <a:t>JSONparser</a:t>
            </a:r>
            <a:r>
              <a:rPr lang="ko-KR" altLang="en-US" sz="1200" b="1" dirty="0"/>
              <a:t>를 만들어 문자열 데이터를 </a:t>
            </a:r>
            <a:r>
              <a:rPr lang="ko-KR" altLang="en-US" sz="1200" b="1" dirty="0" err="1"/>
              <a:t>객체화한다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200" dirty="0" smtClean="0"/>
              <a:t>    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jsonParser.parse</a:t>
            </a:r>
            <a:r>
              <a:rPr lang="en-US" altLang="ko-KR" sz="1200" dirty="0"/>
              <a:t>(result);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JSONObject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jsonObject</a:t>
            </a:r>
            <a:r>
              <a:rPr lang="en-US" altLang="ko-KR" sz="1200" dirty="0"/>
              <a:t>  = (</a:t>
            </a:r>
            <a:r>
              <a:rPr lang="en-US" altLang="ko-KR" sz="1200" dirty="0" err="1"/>
              <a:t>JSONObject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obj</a:t>
            </a:r>
            <a:r>
              <a:rPr lang="en-US" altLang="ko-KR" sz="1200" dirty="0" smtClean="0"/>
              <a:t>; // </a:t>
            </a:r>
            <a:r>
              <a:rPr lang="ko-KR" altLang="en-US" sz="1200" dirty="0"/>
              <a:t>객체를 </a:t>
            </a:r>
            <a:r>
              <a:rPr lang="en-US" altLang="ko-KR" sz="1200" dirty="0"/>
              <a:t>JSON</a:t>
            </a:r>
            <a:r>
              <a:rPr lang="ko-KR" altLang="en-US" sz="1200" dirty="0"/>
              <a:t>객체로 변환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date </a:t>
            </a:r>
            <a:r>
              <a:rPr lang="en-US" altLang="ko-KR" sz="1200" dirty="0"/>
              <a:t>= (String)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drwNoDate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drwDateLabel.setText</a:t>
            </a:r>
            <a:r>
              <a:rPr lang="en-US" altLang="ko-KR" sz="1200" dirty="0" smtClean="0"/>
              <a:t>(date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Long[6</a:t>
            </a:r>
            <a:r>
              <a:rPr lang="en-US" altLang="ko-KR" sz="1200" b="1" dirty="0" smtClean="0"/>
              <a:t>];</a:t>
            </a:r>
            <a:endParaRPr lang="ko-KR" altLang="en-US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[0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("drwtNo1");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[1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("drwtNo2");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[2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("drwtNo3");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[3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("drwtNo4");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[4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("drwtNo5");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[5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("drwtNo6");</a:t>
            </a:r>
          </a:p>
          <a:p>
            <a:r>
              <a:rPr lang="en-US" altLang="ko-KR" sz="1200" b="1" dirty="0" smtClean="0"/>
              <a:t>    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=0;i&lt;6;i++) 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Long.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longArray</a:t>
            </a:r>
            <a:r>
              <a:rPr lang="en-US" altLang="ko-KR" sz="1200" i="1" dirty="0"/>
              <a:t>[</a:t>
            </a:r>
            <a:r>
              <a:rPr lang="en-US" altLang="ko-KR" sz="1200" i="1" dirty="0" err="1"/>
              <a:t>i</a:t>
            </a:r>
            <a:r>
              <a:rPr lang="en-US" altLang="ko-KR" sz="1200" i="1" dirty="0"/>
              <a:t>]));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bnusNo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 (Long)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bnusNo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numBonus.setText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Long.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bnusNo</a:t>
            </a:r>
            <a:r>
              <a:rPr lang="en-US" altLang="ko-KR" sz="1200" i="1" dirty="0"/>
              <a:t>));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325120" y="1038572"/>
            <a:ext cx="6096000" cy="58908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/*  UI</a:t>
            </a:r>
            <a:r>
              <a:rPr lang="ko-KR" altLang="en-US" sz="1400" b="1" dirty="0" smtClean="0"/>
              <a:t>구성 </a:t>
            </a:r>
            <a:r>
              <a:rPr lang="ko-KR" altLang="en-US" sz="1400" b="1" dirty="0" err="1" smtClean="0"/>
              <a:t>코드부분</a:t>
            </a:r>
            <a:r>
              <a:rPr lang="ko-KR" altLang="en-US" sz="1400" b="1" dirty="0" smtClean="0"/>
              <a:t> 생략  </a:t>
            </a:r>
            <a:r>
              <a:rPr lang="en-US" altLang="ko-KR" sz="1400" b="1" dirty="0" smtClean="0"/>
              <a:t>*/</a:t>
            </a:r>
            <a:endParaRPr lang="ko-KR" altLang="en-US" sz="1400" b="1" dirty="0"/>
          </a:p>
          <a:p>
            <a:pPr>
              <a:lnSpc>
                <a:spcPct val="120000"/>
              </a:lnSpc>
            </a:pPr>
            <a:endParaRPr lang="en-US" altLang="ko-KR" sz="1200" b="1" dirty="0" smtClean="0"/>
          </a:p>
          <a:p>
            <a:pPr>
              <a:lnSpc>
                <a:spcPct val="120000"/>
              </a:lnSpc>
            </a:pPr>
            <a:endParaRPr lang="en-US" altLang="ko-KR" sz="1200" b="1" dirty="0" smtClean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WinNumButtonListener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 smtClean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//</a:t>
            </a:r>
            <a:r>
              <a:rPr lang="ko-KR" altLang="en-US" sz="1200" dirty="0" smtClean="0"/>
              <a:t>버튼과 </a:t>
            </a:r>
            <a:r>
              <a:rPr lang="ko-KR" altLang="en-US" sz="1200" dirty="0" err="1" smtClean="0"/>
              <a:t>텍스트필드</a:t>
            </a:r>
            <a:r>
              <a:rPr lang="ko-KR" altLang="en-US" sz="1200" dirty="0" smtClean="0"/>
              <a:t> 이벤트 처리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@</a:t>
            </a:r>
            <a:r>
              <a:rPr lang="en-US" altLang="ko-KR" sz="1200" dirty="0"/>
              <a:t>Override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b="1" dirty="0" smtClean="0"/>
              <a:t>{</a:t>
            </a:r>
          </a:p>
          <a:p>
            <a:pPr>
              <a:lnSpc>
                <a:spcPct val="120000"/>
              </a:lnSpc>
            </a:pPr>
            <a:endParaRPr lang="en-US" altLang="ko-KR" sz="1200" b="1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e.getSource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beforeButton</a:t>
            </a:r>
            <a:r>
              <a:rPr lang="en-US" altLang="ko-KR" sz="1200" b="1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if(</a:t>
            </a:r>
            <a:r>
              <a:rPr lang="en-US" altLang="ko-KR" sz="1200" b="1" dirty="0" err="1" smtClean="0"/>
              <a:t>Integer.</a:t>
            </a:r>
            <a:r>
              <a:rPr lang="en-US" altLang="ko-KR" sz="1200" b="1" i="1" dirty="0" err="1" smtClean="0"/>
              <a:t>parseInt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txtDrwNo.getText</a:t>
            </a:r>
            <a:r>
              <a:rPr lang="en-US" altLang="ko-KR" sz="1200" b="1" i="1" dirty="0"/>
              <a:t>())&gt;1) {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txtDrwNo.setText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Integer.parseInt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/>
              <a:t>())-1));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WinNumView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 smtClean="0"/>
              <a:t>())); </a:t>
            </a:r>
            <a:endParaRPr lang="en-US" altLang="ko-KR" sz="1200" i="1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nextButton</a:t>
            </a:r>
            <a:r>
              <a:rPr lang="en-US" altLang="ko-KR" sz="1200" b="1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if(</a:t>
            </a:r>
            <a:r>
              <a:rPr lang="en-US" altLang="ko-KR" sz="1200" b="1" dirty="0" err="1" smtClean="0"/>
              <a:t>Integer.</a:t>
            </a:r>
            <a:r>
              <a:rPr lang="en-US" altLang="ko-KR" sz="1200" b="1" i="1" dirty="0" err="1" smtClean="0"/>
              <a:t>parseInt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txtDrwNo.getText</a:t>
            </a:r>
            <a:r>
              <a:rPr lang="en-US" altLang="ko-KR" sz="1200" b="1" i="1" dirty="0"/>
              <a:t>())&lt;1040) {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txtDrwNo.setText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Integer.parseInt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/>
              <a:t>())+1));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WinNumView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/>
              <a:t>()));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txtDrwNo</a:t>
            </a:r>
            <a:r>
              <a:rPr lang="en-US" altLang="ko-KR" sz="1200" b="1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WinNumView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/>
              <a:t>()));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323215"/>
            <a:ext cx="4696367" cy="478790"/>
            <a:chOff x="325120" y="323215"/>
            <a:chExt cx="4696367" cy="47879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93022" y="32321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LottoDraw</a:t>
              </a:r>
              <a:endParaRPr lang="en-US" altLang="ko-KR" sz="24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Group 5"/>
          <p:cNvGrpSpPr/>
          <p:nvPr/>
        </p:nvGrpSpPr>
        <p:grpSpPr>
          <a:xfrm>
            <a:off x="5667375" y="-393065"/>
            <a:ext cx="6323012" cy="3773426"/>
            <a:chOff x="5667375" y="-393065"/>
            <a:chExt cx="6323012" cy="3773426"/>
          </a:xfrm>
        </p:grpSpPr>
        <p:sp>
          <p:nvSpPr>
            <p:cNvPr id="34" name="Rect 0"/>
            <p:cNvSpPr txBox="1">
              <a:spLocks/>
            </p:cNvSpPr>
            <p:nvPr/>
          </p:nvSpPr>
          <p:spPr>
            <a:xfrm>
              <a:off x="6380797" y="1133592"/>
              <a:ext cx="5609590" cy="224676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ctr" latinLnBrk="0">
                <a:buFontTx/>
                <a:buNone/>
                <a:defRPr lang="en-GB" altLang="en-US" b="1" spc="-14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 charset="0"/>
                  <a:ea typeface="-윤디자인웹돋움" charset="0"/>
                </a:defRPr>
              </a:lvl1pPr>
            </a:lstStyle>
            <a:p>
              <a:pPr algn="l"/>
              <a:endParaRPr lang="ko-KR" altLang="en-US" sz="14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400" b="0" spc="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400" b="0" spc="0" dirty="0" err="1">
                  <a:solidFill>
                    <a:schemeClr val="tx1"/>
                  </a:solidFill>
                </a:rPr>
                <a:t>NumberButtonListener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400" b="0" spc="0" dirty="0" err="1">
                  <a:solidFill>
                    <a:schemeClr val="tx1"/>
                  </a:solidFill>
                </a:rPr>
                <a:t>ActionListener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 listener) {</a:t>
              </a:r>
            </a:p>
            <a:p>
              <a:pPr algn="l"/>
              <a:r>
                <a:rPr lang="en-US" altLang="ko-KR" sz="1400" b="0" spc="0" dirty="0">
                  <a:solidFill>
                    <a:schemeClr val="tx1"/>
                  </a:solidFill>
                </a:rPr>
                <a:t>// </a:t>
              </a:r>
              <a:r>
                <a:rPr lang="ko-KR" altLang="en-US" sz="1400" b="0" spc="0" dirty="0">
                  <a:solidFill>
                    <a:schemeClr val="tx1"/>
                  </a:solidFill>
                </a:rPr>
                <a:t>각 버튼에 </a:t>
              </a:r>
              <a:r>
                <a:rPr lang="ko-KR" altLang="en-US" sz="14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controller </a:t>
              </a:r>
              <a:r>
                <a:rPr lang="ko-KR" altLang="en-US" sz="1400" b="0" spc="0" dirty="0" smtClean="0">
                  <a:solidFill>
                    <a:schemeClr val="tx1"/>
                  </a:solidFill>
                </a:rPr>
                <a:t>이벤트 추가</a:t>
              </a:r>
              <a:endParaRPr lang="en-US" altLang="ko-KR" sz="1400" b="0" spc="0" dirty="0" smtClean="0">
                <a:solidFill>
                  <a:schemeClr val="tx1"/>
                </a:solidFill>
              </a:endParaRPr>
            </a:p>
            <a:p>
              <a:pPr algn="l"/>
              <a:endParaRPr lang="ko-KR" altLang="en-US" sz="14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for(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=0;i&lt;45;i++) {</a:t>
              </a: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btnNumArray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400" b="0" spc="0" dirty="0" err="1">
                  <a:solidFill>
                    <a:schemeClr val="tx1"/>
                  </a:solidFill>
                </a:rPr>
                <a:t>addActionListener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(listener);</a:t>
              </a: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}</a:t>
              </a:r>
              <a:endParaRPr lang="en-US" altLang="ko-KR" sz="14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clearButton.addActionListener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(listener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ko-KR" sz="1400" b="0" spc="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drawButton.addActionListener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(listener);</a:t>
              </a: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}</a:t>
              </a:r>
              <a:endParaRPr lang="ko-KR" altLang="en-US" sz="1400" b="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Rect 0"/>
            <p:cNvCxnSpPr/>
            <p:nvPr/>
          </p:nvCxnSpPr>
          <p:spPr>
            <a:xfrm>
              <a:off x="5667375" y="-393065"/>
              <a:ext cx="5423535" cy="635"/>
            </a:xfrm>
            <a:prstGeom prst="line">
              <a:avLst/>
            </a:prstGeom>
            <a:ln w="6350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텍스트 상자 136"/>
          <p:cNvSpPr txBox="1">
            <a:spLocks/>
          </p:cNvSpPr>
          <p:nvPr/>
        </p:nvSpPr>
        <p:spPr>
          <a:xfrm>
            <a:off x="878450" y="1463494"/>
            <a:ext cx="7956653" cy="178681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lang="en-US" altLang="ko-KR" sz="1400" b="1" dirty="0" smtClean="0"/>
              <a:t>/* UI</a:t>
            </a:r>
            <a:r>
              <a:rPr lang="ko-KR" altLang="en-US" sz="1400" b="1" dirty="0" smtClean="0"/>
              <a:t>구성 </a:t>
            </a:r>
            <a:r>
              <a:rPr lang="ko-KR" altLang="en-US" sz="1400" b="1" dirty="0" err="1" smtClean="0"/>
              <a:t>코드부분</a:t>
            </a:r>
            <a:r>
              <a:rPr lang="ko-KR" altLang="en-US" sz="1400" b="1" dirty="0" smtClean="0"/>
              <a:t> 생략 </a:t>
            </a:r>
            <a:r>
              <a:rPr lang="en-US" altLang="ko-KR" sz="1400" b="1" dirty="0" smtClean="0"/>
              <a:t>*/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class </a:t>
            </a:r>
            <a:r>
              <a:rPr lang="en-US" altLang="ko-KR" sz="1400" b="1" dirty="0" err="1"/>
              <a:t>ClearButtonListener</a:t>
            </a:r>
            <a:r>
              <a:rPr lang="en-US" altLang="ko-KR" sz="1400" b="1" dirty="0"/>
              <a:t> implements </a:t>
            </a:r>
            <a:r>
              <a:rPr lang="en-US" altLang="ko-KR" sz="1400" b="1" dirty="0" err="1"/>
              <a:t>ActionListener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{</a:t>
            </a:r>
          </a:p>
          <a:p>
            <a:r>
              <a:rPr lang="en-US" altLang="ko-KR" sz="1400" dirty="0" smtClean="0"/>
              <a:t>// clear</a:t>
            </a:r>
            <a:r>
              <a:rPr lang="ko-KR" altLang="en-US" sz="1400" dirty="0" smtClean="0"/>
              <a:t>버튼 이벤트 처리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/>
              <a:t>@Override</a:t>
            </a:r>
          </a:p>
          <a:p>
            <a:r>
              <a:rPr lang="en-US" altLang="ko-KR" sz="1400" b="1" dirty="0"/>
              <a:t>public void </a:t>
            </a:r>
            <a:r>
              <a:rPr lang="en-US" altLang="ko-KR" sz="1400" b="1" dirty="0" err="1"/>
              <a:t>actionPerformed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ActionEvent</a:t>
            </a:r>
            <a:r>
              <a:rPr lang="en-US" altLang="ko-KR" sz="1400" b="1" dirty="0"/>
              <a:t> e) </a:t>
            </a:r>
            <a:r>
              <a:rPr lang="en-US" altLang="ko-KR" sz="1400" b="1" dirty="0" smtClean="0"/>
              <a:t>{</a:t>
            </a:r>
            <a:endParaRPr lang="en-US" altLang="ko-KR" sz="1400" b="1" dirty="0"/>
          </a:p>
          <a:p>
            <a:endParaRPr lang="ko-KR" altLang="en-US" sz="1400" dirty="0"/>
          </a:p>
          <a:p>
            <a:r>
              <a:rPr lang="en-US" altLang="ko-KR" sz="1400" dirty="0"/>
              <a:t>Object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e.getSource</a:t>
            </a:r>
            <a:r>
              <a:rPr lang="en-US" altLang="ko-KR" sz="1400" dirty="0"/>
              <a:t>();</a:t>
            </a:r>
          </a:p>
          <a:p>
            <a:r>
              <a:rPr lang="en-US" altLang="ko-KR" sz="1400" b="1" dirty="0"/>
              <a:t>if(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 == </a:t>
            </a:r>
            <a:r>
              <a:rPr lang="en-US" altLang="ko-KR" sz="1400" b="1" dirty="0" err="1"/>
              <a:t>clearButton</a:t>
            </a:r>
            <a:r>
              <a:rPr lang="en-US" altLang="ko-KR" sz="1400" b="1" dirty="0"/>
              <a:t>) 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view.resultPanel.n</a:t>
            </a:r>
            <a:r>
              <a:rPr lang="en-US" altLang="ko-KR" sz="1400" dirty="0"/>
              <a:t>=-1;</a:t>
            </a:r>
          </a:p>
          <a:p>
            <a:r>
              <a:rPr lang="en-US" altLang="ko-KR" sz="1400" b="1" dirty="0" smtClean="0"/>
              <a:t>   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&gt;15;i++) {</a:t>
            </a:r>
          </a:p>
          <a:p>
            <a:r>
              <a:rPr lang="en-US" altLang="ko-KR" sz="1400" b="1" dirty="0" smtClean="0"/>
              <a:t>      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j=0;j&gt;6;j++) {</a:t>
            </a:r>
          </a:p>
          <a:p>
            <a:r>
              <a:rPr lang="en-US" altLang="ko-KR" sz="1400" dirty="0" smtClean="0"/>
              <a:t>         view.resultPanel.drawNumList2[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][j] = 0;</a:t>
            </a:r>
          </a:p>
          <a:p>
            <a:r>
              <a:rPr lang="en-US" altLang="ko-KR" sz="1400" dirty="0" smtClean="0"/>
              <a:t>      }   // </a:t>
            </a:r>
            <a:r>
              <a:rPr lang="ko-KR" altLang="en-US" sz="1400" dirty="0" smtClean="0"/>
              <a:t>모든 당첨번호 초기화</a:t>
            </a:r>
            <a:endParaRPr lang="en-US" altLang="ko-KR" sz="1400" dirty="0"/>
          </a:p>
          <a:p>
            <a:r>
              <a:rPr lang="en-US" altLang="ko-KR" sz="1400" dirty="0" smtClean="0"/>
              <a:t>      view.resultPanel.bnusNum2[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]=0;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   view.resultPanel.ShowNumber1(view.resultPanel.drawNumList2view.resultPanel.bnusNum2);</a:t>
            </a:r>
            <a:endParaRPr lang="ko-KR" altLang="en-US" sz="1400" dirty="0"/>
          </a:p>
          <a:p>
            <a:r>
              <a:rPr lang="en-US" altLang="ko-KR" sz="1400" dirty="0" smtClean="0"/>
              <a:t>   } // </a:t>
            </a:r>
            <a:r>
              <a:rPr lang="ko-KR" altLang="en-US" sz="1400" dirty="0" err="1" smtClean="0"/>
              <a:t>결과출력</a:t>
            </a:r>
            <a:r>
              <a:rPr lang="ko-KR" altLang="en-US" sz="1400" dirty="0" smtClean="0"/>
              <a:t> 패널에 초기화된 배열 넘겨주기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283845"/>
            <a:ext cx="4659630" cy="518160"/>
            <a:chOff x="325120" y="283845"/>
            <a:chExt cx="4659630" cy="5181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LottoController</a:t>
              </a:r>
              <a:endPara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Group 5"/>
          <p:cNvGrpSpPr/>
          <p:nvPr/>
        </p:nvGrpSpPr>
        <p:grpSpPr>
          <a:xfrm>
            <a:off x="483235" y="-393065"/>
            <a:ext cx="10607675" cy="6831052"/>
            <a:chOff x="483235" y="-393065"/>
            <a:chExt cx="10607675" cy="6831052"/>
          </a:xfrm>
        </p:grpSpPr>
        <p:sp>
          <p:nvSpPr>
            <p:cNvPr id="34" name="Rect 0"/>
            <p:cNvSpPr txBox="1">
              <a:spLocks/>
            </p:cNvSpPr>
            <p:nvPr/>
          </p:nvSpPr>
          <p:spPr>
            <a:xfrm>
              <a:off x="483235" y="621010"/>
              <a:ext cx="5609590" cy="58169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ctr" latinLnBrk="0">
                <a:buFontTx/>
                <a:buNone/>
                <a:defRPr lang="en-GB" altLang="en-US" b="1" spc="-14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 charset="0"/>
                  <a:ea typeface="-윤디자인웹돋움" charset="0"/>
                </a:defRPr>
              </a:lvl1pPr>
            </a:lstStyle>
            <a:p>
              <a:pPr algn="l"/>
              <a:endParaRPr lang="ko-KR" altLang="en-US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class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NumberButtonListener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implements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ActionListener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{ </a:t>
              </a:r>
            </a:p>
            <a:p>
              <a:pPr algn="l"/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actionPerformed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ActionEvent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e) 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 Object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obj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=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e.getSource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();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for(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=0;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&lt;45;i++) {// </a:t>
              </a:r>
              <a:r>
                <a:rPr lang="ko-KR" altLang="en-US" sz="1200" b="0" spc="0" dirty="0">
                  <a:solidFill>
                    <a:schemeClr val="tx1"/>
                  </a:solidFill>
                </a:rPr>
                <a:t>선택된 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숫자 버튼 </a:t>
              </a:r>
              <a:r>
                <a:rPr lang="ko-KR" altLang="en-US" sz="1200" b="0" spc="0" dirty="0">
                  <a:solidFill>
                    <a:schemeClr val="tx1"/>
                  </a:solidFill>
                </a:rPr>
                <a:t>검사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if 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obj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==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n = i+1;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if(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includNumSet.contains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))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setBackground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(new Color(0xFFCBCB));;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includNumSet.remove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(n); // 2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번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선택시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제외수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excludNumSet.add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(n);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else 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if(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excludNumSet.contains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(n))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setBackground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Color.</a:t>
              </a:r>
              <a:r>
                <a:rPr lang="en-US" altLang="ko-KR" sz="1200" b="0" i="1" spc="0" dirty="0" err="1">
                  <a:solidFill>
                    <a:schemeClr val="tx1"/>
                  </a:solidFill>
                </a:rPr>
                <a:t>white</a:t>
              </a:r>
              <a:r>
                <a:rPr lang="en-US" altLang="ko-KR" sz="1200" b="0" i="1" spc="0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excludNumSet.remove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(n); // 3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번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선택시</a:t>
              </a:r>
              <a:r>
                <a:rPr lang="ko-KR" altLang="en-US" sz="1200" b="0" spc="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초기화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else 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setBackground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(new Color(0xCFCFCF));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includNumSet.add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(n); // 1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번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선택시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포함수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}</a:t>
              </a:r>
              <a:endParaRPr lang="en-US" altLang="ko-KR" sz="1200" b="0" i="1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if(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obj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==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view.drawPanel.clearButton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for(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=0;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&lt;45;i++)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setBackground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Color.</a:t>
              </a:r>
              <a:r>
                <a:rPr lang="en-US" altLang="ko-KR" sz="1200" b="0" i="1" spc="0" dirty="0" err="1">
                  <a:solidFill>
                    <a:schemeClr val="tx1"/>
                  </a:solidFill>
                </a:rPr>
                <a:t>white</a:t>
              </a:r>
              <a:r>
                <a:rPr lang="en-US" altLang="ko-KR" sz="1200" b="0" i="1" spc="0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err="1">
                  <a:solidFill>
                    <a:schemeClr val="tx1"/>
                  </a:solidFill>
                </a:rPr>
                <a:t>includNumSet.clear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();   // clear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버튼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선택시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포함수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제외수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 초기화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err="1">
                  <a:solidFill>
                    <a:schemeClr val="tx1"/>
                  </a:solidFill>
                </a:rPr>
                <a:t>excludNumSet.clear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();</a:t>
              </a: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}</a:t>
              </a:r>
            </a:p>
            <a:p>
              <a:pPr marL="0" indent="0" algn="l" latinLnBrk="0">
                <a:buFontTx/>
                <a:buNone/>
                <a:defRPr/>
              </a:pPr>
              <a:endParaRPr lang="ko-KR" altLang="en-US" sz="1200" b="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Rect 0"/>
            <p:cNvCxnSpPr/>
            <p:nvPr/>
          </p:nvCxnSpPr>
          <p:spPr>
            <a:xfrm>
              <a:off x="5667375" y="-393065"/>
              <a:ext cx="5423535" cy="635"/>
            </a:xfrm>
            <a:prstGeom prst="line">
              <a:avLst/>
            </a:prstGeom>
            <a:ln w="6350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텍스트 상자 136"/>
          <p:cNvSpPr txBox="1">
            <a:spLocks/>
          </p:cNvSpPr>
          <p:nvPr/>
        </p:nvSpPr>
        <p:spPr>
          <a:xfrm>
            <a:off x="5972810" y="621010"/>
            <a:ext cx="6289040" cy="119605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lang="en-US" altLang="ko-KR" sz="1200" b="1" dirty="0"/>
              <a:t>if(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 == </a:t>
            </a:r>
            <a:r>
              <a:rPr lang="en-US" altLang="ko-KR" sz="1200" b="1" dirty="0" err="1"/>
              <a:t>view.drawPanel.drawButton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   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뽑기버튼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동작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b="1" dirty="0" smtClean="0"/>
              <a:t>  if(</a:t>
            </a:r>
            <a:r>
              <a:rPr lang="en-US" altLang="ko-KR" sz="1200" b="1" dirty="0" err="1" smtClean="0"/>
              <a:t>includNumSet.size</a:t>
            </a:r>
            <a:r>
              <a:rPr lang="en-US" altLang="ko-KR" sz="1200" b="1" dirty="0"/>
              <a:t>()&lt;=6) </a:t>
            </a:r>
            <a:r>
              <a:rPr lang="en-US" altLang="ko-KR" sz="1200" b="1" dirty="0" smtClean="0"/>
              <a:t>{  </a:t>
            </a:r>
            <a:r>
              <a:rPr lang="en-US" altLang="ko-KR" sz="1200" dirty="0" smtClean="0"/>
              <a:t>//</a:t>
            </a:r>
            <a:r>
              <a:rPr lang="ko-KR" altLang="en-US" sz="1200" dirty="0" err="1" smtClean="0"/>
              <a:t>포함수가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 이하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drawNumSet.addAll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includNumSet</a:t>
            </a:r>
            <a:r>
              <a:rPr lang="en-US" altLang="ko-KR" sz="1200" dirty="0"/>
              <a:t>);</a:t>
            </a:r>
          </a:p>
          <a:p>
            <a:r>
              <a:rPr lang="nn-NO" altLang="ko-KR" sz="1200" b="1" dirty="0" smtClean="0"/>
              <a:t>    for(int </a:t>
            </a:r>
            <a:r>
              <a:rPr lang="nn-NO" altLang="ko-KR" sz="1200" b="1" dirty="0"/>
              <a:t>i=0; i&lt;(6-includNumSet.size());i++) 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d;</a:t>
            </a:r>
          </a:p>
          <a:p>
            <a:r>
              <a:rPr lang="en-US" altLang="ko-KR" sz="1200" b="1" dirty="0" smtClean="0"/>
              <a:t>      do </a:t>
            </a:r>
            <a:r>
              <a:rPr lang="en-US" altLang="ko-KR" sz="1200" b="1" dirty="0"/>
              <a:t>{</a:t>
            </a:r>
          </a:p>
          <a:p>
            <a:r>
              <a:rPr lang="sv-SE" altLang="ko-KR" sz="1200" dirty="0" smtClean="0"/>
              <a:t>        d </a:t>
            </a:r>
            <a:r>
              <a:rPr lang="sv-SE" altLang="ko-KR" sz="1200" dirty="0"/>
              <a:t>= (</a:t>
            </a:r>
            <a:r>
              <a:rPr lang="sv-SE" altLang="ko-KR" sz="1200" b="1" dirty="0"/>
              <a:t>int)((Math.</a:t>
            </a:r>
            <a:r>
              <a:rPr lang="sv-SE" altLang="ko-KR" sz="1200" b="1" i="1" dirty="0"/>
              <a:t>random()*45.0) + 1.0);}</a:t>
            </a:r>
          </a:p>
          <a:p>
            <a:r>
              <a:rPr lang="en-US" altLang="ko-KR" sz="1200" b="1" dirty="0" smtClean="0"/>
              <a:t>      while(</a:t>
            </a:r>
            <a:r>
              <a:rPr lang="en-US" altLang="ko-KR" sz="1200" b="1" dirty="0" err="1" smtClean="0"/>
              <a:t>drawNumSet.contains</a:t>
            </a:r>
            <a:r>
              <a:rPr lang="en-US" altLang="ko-KR" sz="1200" b="1" dirty="0" smtClean="0"/>
              <a:t>(d</a:t>
            </a:r>
            <a:r>
              <a:rPr lang="en-US" altLang="ko-KR" sz="1200" b="1" dirty="0"/>
              <a:t>)||</a:t>
            </a:r>
            <a:r>
              <a:rPr lang="en-US" altLang="ko-KR" sz="1200" b="1" dirty="0" err="1"/>
              <a:t>excludNumSet.contains</a:t>
            </a:r>
            <a:r>
              <a:rPr lang="en-US" altLang="ko-KR" sz="1200" b="1" dirty="0"/>
              <a:t>(d));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drawNumSet.add</a:t>
            </a:r>
            <a:r>
              <a:rPr lang="en-US" altLang="ko-KR" sz="1200" dirty="0" smtClean="0"/>
              <a:t>(d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}  </a:t>
            </a:r>
            <a:endParaRPr lang="en-US" altLang="ko-KR" sz="1200" dirty="0"/>
          </a:p>
          <a:p>
            <a:r>
              <a:rPr lang="en-US" altLang="ko-KR" sz="1200" b="1" dirty="0" smtClean="0"/>
              <a:t>      do </a:t>
            </a:r>
            <a:r>
              <a:rPr lang="en-US" altLang="ko-KR" sz="1200" b="1" dirty="0"/>
              <a:t>{</a:t>
            </a:r>
          </a:p>
          <a:p>
            <a:r>
              <a:rPr lang="sv-SE" altLang="ko-KR" sz="1200" dirty="0" smtClean="0"/>
              <a:t>        bnusNum </a:t>
            </a:r>
            <a:r>
              <a:rPr lang="sv-SE" altLang="ko-KR" sz="1200" dirty="0"/>
              <a:t>= (</a:t>
            </a:r>
            <a:r>
              <a:rPr lang="sv-SE" altLang="ko-KR" sz="1200" b="1" dirty="0"/>
              <a:t>int)((Math.</a:t>
            </a:r>
            <a:r>
              <a:rPr lang="sv-SE" altLang="ko-KR" sz="1200" b="1" i="1" dirty="0"/>
              <a:t>random()*45.0) + 1.0);}</a:t>
            </a:r>
          </a:p>
          <a:p>
            <a:r>
              <a:rPr lang="en-US" altLang="ko-KR" sz="1200" b="1" dirty="0" smtClean="0"/>
              <a:t>      while(</a:t>
            </a:r>
            <a:r>
              <a:rPr lang="en-US" altLang="ko-KR" sz="1200" b="1" dirty="0" err="1" smtClean="0"/>
              <a:t>drawNumSet.contains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bnusNum</a:t>
            </a:r>
            <a:r>
              <a:rPr lang="en-US" altLang="ko-KR" sz="1200" b="1" dirty="0"/>
              <a:t>)||</a:t>
            </a:r>
            <a:r>
              <a:rPr lang="en-US" altLang="ko-KR" sz="1200" b="1" dirty="0" err="1"/>
              <a:t>excludNumSet.contains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bnusNum</a:t>
            </a:r>
            <a:r>
              <a:rPr lang="en-US" altLang="ko-KR" sz="1200" b="1" dirty="0"/>
              <a:t>));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r>
              <a:rPr lang="en-US" altLang="ko-KR" sz="1200" b="1" dirty="0" smtClean="0"/>
              <a:t>  if(</a:t>
            </a:r>
            <a:r>
              <a:rPr lang="en-US" altLang="ko-KR" sz="1200" b="1" dirty="0" err="1" smtClean="0"/>
              <a:t>includNumSet.size</a:t>
            </a:r>
            <a:r>
              <a:rPr lang="en-US" altLang="ko-KR" sz="1200" b="1" dirty="0"/>
              <a:t>()&gt;6) </a:t>
            </a:r>
            <a:r>
              <a:rPr lang="en-US" altLang="ko-KR" sz="1200" b="1" dirty="0" smtClean="0"/>
              <a:t>{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포함 수가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 이상</a:t>
            </a:r>
            <a:endParaRPr lang="en-US" altLang="ko-KR" sz="1200" dirty="0"/>
          </a:p>
          <a:p>
            <a:r>
              <a:rPr lang="en-US" altLang="ko-KR" sz="1200" b="1" dirty="0" smtClean="0"/>
              <a:t>    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&lt;6;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d;</a:t>
            </a:r>
          </a:p>
          <a:p>
            <a:r>
              <a:rPr lang="en-US" altLang="ko-KR" sz="1200" b="1" dirty="0" smtClean="0"/>
              <a:t>      do </a:t>
            </a:r>
            <a:r>
              <a:rPr lang="en-US" altLang="ko-KR" sz="1200" b="1" dirty="0"/>
              <a:t>{</a:t>
            </a:r>
          </a:p>
          <a:p>
            <a:r>
              <a:rPr lang="sv-SE" altLang="ko-KR" sz="1200" dirty="0" smtClean="0"/>
              <a:t>      d </a:t>
            </a:r>
            <a:r>
              <a:rPr lang="sv-SE" altLang="ko-KR" sz="1200" dirty="0"/>
              <a:t>= (</a:t>
            </a:r>
            <a:r>
              <a:rPr lang="sv-SE" altLang="ko-KR" sz="1200" b="1" dirty="0"/>
              <a:t>int)((Math.</a:t>
            </a:r>
            <a:r>
              <a:rPr lang="sv-SE" altLang="ko-KR" sz="1200" b="1" i="1" dirty="0"/>
              <a:t>random()*45.0) + 1.0);}</a:t>
            </a:r>
          </a:p>
          <a:p>
            <a:r>
              <a:rPr lang="en-US" altLang="ko-KR" sz="1200" b="1" dirty="0" smtClean="0"/>
              <a:t>      while</a:t>
            </a:r>
            <a:r>
              <a:rPr lang="en-US" altLang="ko-KR" sz="1200" b="1" dirty="0"/>
              <a:t>(!</a:t>
            </a:r>
            <a:r>
              <a:rPr lang="en-US" altLang="ko-KR" sz="1200" b="1" dirty="0" err="1"/>
              <a:t>includNumSet.contains</a:t>
            </a:r>
            <a:r>
              <a:rPr lang="en-US" altLang="ko-KR" sz="1200" b="1" dirty="0"/>
              <a:t>(d)||</a:t>
            </a:r>
            <a:r>
              <a:rPr lang="en-US" altLang="ko-KR" sz="1200" b="1" dirty="0" err="1"/>
              <a:t>drawNumSet.contains</a:t>
            </a:r>
            <a:r>
              <a:rPr lang="en-US" altLang="ko-KR" sz="1200" b="1" dirty="0"/>
              <a:t>(d)); 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drawNumSet.add</a:t>
            </a:r>
            <a:r>
              <a:rPr lang="en-US" altLang="ko-KR" sz="1200" dirty="0" smtClean="0"/>
              <a:t>(d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r>
              <a:rPr lang="en-US" altLang="ko-KR" sz="1200" b="1" dirty="0" smtClean="0"/>
              <a:t>      do </a:t>
            </a:r>
            <a:r>
              <a:rPr lang="en-US" altLang="ko-KR" sz="1200" b="1" dirty="0"/>
              <a:t>{</a:t>
            </a:r>
          </a:p>
          <a:p>
            <a:r>
              <a:rPr lang="sv-SE" altLang="ko-KR" sz="1200" dirty="0" smtClean="0"/>
              <a:t>        bnusNum </a:t>
            </a:r>
            <a:r>
              <a:rPr lang="sv-SE" altLang="ko-KR" sz="1200" dirty="0"/>
              <a:t>= (</a:t>
            </a:r>
            <a:r>
              <a:rPr lang="sv-SE" altLang="ko-KR" sz="1200" b="1" dirty="0"/>
              <a:t>int)((Math.</a:t>
            </a:r>
            <a:r>
              <a:rPr lang="sv-SE" altLang="ko-KR" sz="1200" b="1" i="1" dirty="0"/>
              <a:t>random()*45.0) + 1.0);}</a:t>
            </a:r>
          </a:p>
          <a:p>
            <a:r>
              <a:rPr lang="en-US" altLang="ko-KR" sz="1200" b="1" dirty="0" smtClean="0"/>
              <a:t>      while</a:t>
            </a:r>
            <a:r>
              <a:rPr lang="en-US" altLang="ko-KR" sz="1200" b="1" dirty="0"/>
              <a:t>(!</a:t>
            </a:r>
            <a:r>
              <a:rPr lang="en-US" altLang="ko-KR" sz="1200" b="1" dirty="0" err="1"/>
              <a:t>includNumSet.contains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bnusNum</a:t>
            </a:r>
            <a:r>
              <a:rPr lang="en-US" altLang="ko-KR" sz="1200" b="1" dirty="0"/>
              <a:t>)||</a:t>
            </a:r>
            <a:r>
              <a:rPr lang="en-US" altLang="ko-KR" sz="1200" b="1" dirty="0" err="1"/>
              <a:t>drawNumSet.contains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bnusNum</a:t>
            </a:r>
            <a:r>
              <a:rPr lang="en-US" altLang="ko-KR" sz="1200" b="1" dirty="0"/>
              <a:t>)); </a:t>
            </a:r>
          </a:p>
          <a:p>
            <a:r>
              <a:rPr lang="en-US" altLang="ko-KR" sz="1200" dirty="0" smtClean="0"/>
              <a:t>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drawNumList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drawNumSet.toArray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Integer[0]);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view.resultPanel.drawButtonPressed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drawNumList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bnusNum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추첨번호</a:t>
            </a:r>
            <a:r>
              <a:rPr lang="ko-KR" altLang="en-US" sz="1200" dirty="0" smtClean="0"/>
              <a:t> 배열을 </a:t>
            </a:r>
            <a:r>
              <a:rPr lang="ko-KR" altLang="en-US" sz="1200" dirty="0" err="1" smtClean="0"/>
              <a:t>결과패널에</a:t>
            </a:r>
            <a:r>
              <a:rPr lang="ko-KR" altLang="en-US" sz="1200" dirty="0" smtClean="0"/>
              <a:t> 넘겨준다</a:t>
            </a:r>
            <a:endParaRPr lang="en-US" altLang="ko-KR" sz="1200" dirty="0"/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3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283845"/>
            <a:ext cx="4659630" cy="518160"/>
            <a:chOff x="325120" y="283845"/>
            <a:chExt cx="4659630" cy="5181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LottoResult</a:t>
              </a:r>
              <a:endPara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667375" y="-393065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>
            <a:off x="541020" y="940527"/>
            <a:ext cx="5515662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endParaRPr lang="ko-KR" altLang="en-US" sz="1300" dirty="0"/>
          </a:p>
          <a:p>
            <a:r>
              <a:rPr lang="en-US" altLang="ko-KR" sz="1300" b="1" dirty="0"/>
              <a:t>void ShowNumber1(Integer[][] NumList2,Integer </a:t>
            </a:r>
            <a:r>
              <a:rPr lang="en-US" altLang="ko-KR" sz="1300" b="1" dirty="0" err="1"/>
              <a:t>bnusNum</a:t>
            </a:r>
            <a:r>
              <a:rPr lang="en-US" altLang="ko-KR" sz="1300" b="1" dirty="0"/>
              <a:t>[]) {</a:t>
            </a:r>
          </a:p>
          <a:p>
            <a:r>
              <a:rPr lang="en-US" altLang="ko-KR" sz="1300" dirty="0" smtClean="0"/>
              <a:t>// </a:t>
            </a:r>
            <a:r>
              <a:rPr lang="ko-KR" altLang="en-US" sz="1300" dirty="0" err="1" smtClean="0"/>
              <a:t>추첨번호</a:t>
            </a:r>
            <a:r>
              <a:rPr lang="ko-KR" altLang="en-US" sz="1300" dirty="0" smtClean="0"/>
              <a:t> 출력하는 첫번째 패널 </a:t>
            </a:r>
            <a:endParaRPr lang="en-US" altLang="ko-KR" sz="1300" dirty="0" smtClean="0"/>
          </a:p>
          <a:p>
            <a:endParaRPr lang="ko-KR" altLang="en-US" sz="1300" dirty="0"/>
          </a:p>
          <a:p>
            <a:r>
              <a:rPr lang="en-US" altLang="ko-KR" sz="1300" b="1" dirty="0" smtClean="0"/>
              <a:t>  for(</a:t>
            </a:r>
            <a:r>
              <a:rPr lang="en-US" altLang="ko-KR" sz="1300" b="1" dirty="0" err="1" smtClean="0"/>
              <a:t>int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=0;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&lt;6;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++) </a:t>
            </a:r>
            <a:r>
              <a:rPr lang="en-US" altLang="ko-KR" sz="1300" b="1" dirty="0" smtClean="0"/>
              <a:t>{</a:t>
            </a:r>
          </a:p>
          <a:p>
            <a:endParaRPr lang="en-US" altLang="ko-KR" sz="1300" b="1" dirty="0"/>
          </a:p>
          <a:p>
            <a:r>
              <a:rPr lang="en-US" altLang="ko-KR" sz="1300" b="1" dirty="0" smtClean="0"/>
              <a:t>    if(n</a:t>
            </a:r>
            <a:r>
              <a:rPr lang="en-US" altLang="ko-KR" sz="1300" b="1" dirty="0"/>
              <a:t>==-1) </a:t>
            </a:r>
            <a:r>
              <a:rPr lang="en-US" altLang="ko-KR" sz="1300" b="1" dirty="0" smtClean="0"/>
              <a:t>{ </a:t>
            </a:r>
            <a:r>
              <a:rPr lang="en-US" altLang="ko-KR" sz="1300" dirty="0" smtClean="0"/>
              <a:t>// clear</a:t>
            </a:r>
            <a:r>
              <a:rPr lang="ko-KR" altLang="en-US" sz="1300" dirty="0" smtClean="0"/>
              <a:t>버튼 </a:t>
            </a:r>
            <a:r>
              <a:rPr lang="ko-KR" altLang="en-US" sz="1300" dirty="0" err="1" smtClean="0"/>
              <a:t>누를시</a:t>
            </a:r>
            <a:endParaRPr lang="en-US" altLang="ko-KR" sz="1300" b="1" dirty="0"/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view.resultPanel.topNumBonus.setText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view.resultPanel.midNumBonus.setText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view.resultPanel.bottomNumBonus.setText</a:t>
            </a:r>
            <a:r>
              <a:rPr lang="en-US" altLang="ko-KR" sz="1300" dirty="0" smtClean="0"/>
              <a:t>("");}</a:t>
            </a:r>
          </a:p>
          <a:p>
            <a:endParaRPr lang="en-US" altLang="ko-KR" sz="1300" dirty="0"/>
          </a:p>
          <a:p>
            <a:r>
              <a:rPr lang="en-US" altLang="ko-KR" sz="1300" b="1" dirty="0" smtClean="0"/>
              <a:t>    if(n</a:t>
            </a:r>
            <a:r>
              <a:rPr lang="en-US" altLang="ko-KR" sz="1300" b="1" dirty="0"/>
              <a:t>==0) </a:t>
            </a:r>
            <a:r>
              <a:rPr lang="en-US" altLang="ko-KR" sz="1300" b="1" dirty="0" smtClean="0"/>
              <a:t>{ </a:t>
            </a:r>
            <a:r>
              <a:rPr lang="en-US" altLang="ko-KR" sz="1300" dirty="0" smtClean="0"/>
              <a:t>// </a:t>
            </a:r>
            <a:r>
              <a:rPr lang="ko-KR" altLang="en-US" sz="1300" dirty="0" smtClean="0"/>
              <a:t>첫번째 </a:t>
            </a:r>
            <a:r>
              <a:rPr lang="ko-KR" altLang="en-US" sz="1300" dirty="0" err="1" smtClean="0"/>
              <a:t>추첨버튼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누를시</a:t>
            </a:r>
            <a:endParaRPr lang="en-US" altLang="ko-KR" sz="1300" b="1" dirty="0"/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(drawNumList2[0][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topNumBonus.setText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(bnusNum2[0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 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midNumBonus.setText</a:t>
            </a:r>
            <a:r>
              <a:rPr lang="en-US" altLang="ko-KR" sz="1300" dirty="0"/>
              <a:t>(" 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 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bottomNumBonus.setText</a:t>
            </a:r>
            <a:r>
              <a:rPr lang="en-US" altLang="ko-KR" sz="1300" dirty="0"/>
              <a:t>(" </a:t>
            </a:r>
            <a:r>
              <a:rPr lang="en-US" altLang="ko-KR" sz="1300" dirty="0" smtClean="0"/>
              <a:t>");}</a:t>
            </a:r>
          </a:p>
          <a:p>
            <a:endParaRPr lang="en-US" altLang="ko-KR" sz="1300" dirty="0"/>
          </a:p>
          <a:p>
            <a:r>
              <a:rPr lang="en-US" altLang="ko-KR" sz="1300" b="1" dirty="0" smtClean="0"/>
              <a:t>    if(n</a:t>
            </a:r>
            <a:r>
              <a:rPr lang="en-US" altLang="ko-KR" sz="1300" b="1" dirty="0"/>
              <a:t>==1) {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(drawNumList2[0][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topNumBonus.setText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(bnusNum2[0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(drawNumList2[1][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midNumBonus.setText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(bnusNum2[1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 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bottomNumBonus.setText</a:t>
            </a:r>
            <a:r>
              <a:rPr lang="en-US" altLang="ko-KR" sz="1300" dirty="0"/>
              <a:t>(" </a:t>
            </a:r>
            <a:r>
              <a:rPr lang="en-US" altLang="ko-KR" sz="1300" dirty="0" smtClean="0"/>
              <a:t>");}</a:t>
            </a:r>
            <a:endParaRPr lang="en-US" altLang="ko-KR" sz="1300" dirty="0"/>
          </a:p>
        </p:txBody>
      </p:sp>
      <p:sp>
        <p:nvSpPr>
          <p:cNvPr id="41" name="텍스트 상자 136"/>
          <p:cNvSpPr txBox="1">
            <a:spLocks/>
          </p:cNvSpPr>
          <p:nvPr/>
        </p:nvSpPr>
        <p:spPr>
          <a:xfrm>
            <a:off x="6377992" y="748910"/>
            <a:ext cx="4955970" cy="383233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endParaRPr lang="en-US" altLang="ko-KR" sz="1300" dirty="0" smtClean="0"/>
          </a:p>
          <a:p>
            <a:r>
              <a:rPr lang="en-US" altLang="ko-KR" sz="1300" b="1" dirty="0" smtClean="0"/>
              <a:t>  If(n</a:t>
            </a:r>
            <a:r>
              <a:rPr lang="en-US" altLang="ko-KR" sz="1300" b="1" dirty="0"/>
              <a:t>==2) {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(drawNumList2[0][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topNumBonus.setText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(bnusNum2[0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(drawNumList2[1][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midNumBonus.setText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(bnusNum2[1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(drawNumList2[2][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bottomNumBonus.setText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(bnusNum2[2]));}</a:t>
            </a:r>
          </a:p>
          <a:p>
            <a:endParaRPr lang="en-US" altLang="ko-KR" sz="1300" i="1" dirty="0"/>
          </a:p>
          <a:p>
            <a:r>
              <a:rPr lang="en-US" altLang="ko-KR" sz="1300" b="1" dirty="0" smtClean="0"/>
              <a:t>  If(n&gt;2</a:t>
            </a:r>
            <a:r>
              <a:rPr lang="en-US" altLang="ko-KR" sz="1300" b="1" dirty="0"/>
              <a:t>) </a:t>
            </a:r>
            <a:r>
              <a:rPr lang="en-US" altLang="ko-KR" sz="1300" b="1" dirty="0" smtClean="0"/>
              <a:t>{ </a:t>
            </a:r>
            <a:r>
              <a:rPr lang="en-US" altLang="ko-KR" sz="1300" dirty="0" smtClean="0"/>
              <a:t>// </a:t>
            </a:r>
            <a:r>
              <a:rPr lang="ko-KR" altLang="en-US" sz="1300" dirty="0" smtClean="0"/>
              <a:t>패널전환버튼 </a:t>
            </a:r>
            <a:r>
              <a:rPr lang="ko-KR" altLang="en-US" sz="1300" dirty="0" err="1" smtClean="0"/>
              <a:t>누를시</a:t>
            </a:r>
            <a:endParaRPr lang="en-US" altLang="ko-KR" sz="1300" b="1" dirty="0"/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(drawNumList2[0][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topNumBonus.setText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(bnusNum2[0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(drawNumList2[1][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midNumBonus.setText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(bnusNum2[1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(drawNumList2[2][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bottomNumBonus.setText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(bnusNum2[2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}</a:t>
            </a:r>
            <a:endParaRPr lang="ko-KR" altLang="en-US" sz="1300" dirty="0"/>
          </a:p>
          <a:p>
            <a:r>
              <a:rPr lang="en-US" altLang="ko-KR" sz="1300" dirty="0" smtClean="0"/>
              <a:t>  }</a:t>
            </a:r>
            <a:endParaRPr lang="en-US" altLang="ko-KR" sz="1300" dirty="0"/>
          </a:p>
          <a:p>
            <a:r>
              <a:rPr lang="en-US" altLang="ko-KR" sz="1300" dirty="0" smtClean="0"/>
              <a:t>  </a:t>
            </a:r>
            <a:r>
              <a:rPr lang="en-US" altLang="ko-KR" sz="1300" dirty="0" err="1" smtClean="0"/>
              <a:t>topIndex.setText</a:t>
            </a:r>
            <a:r>
              <a:rPr lang="en-US" altLang="ko-KR" sz="1300" dirty="0"/>
              <a:t>("1");</a:t>
            </a:r>
          </a:p>
          <a:p>
            <a:r>
              <a:rPr lang="en-US" altLang="ko-KR" sz="1300" dirty="0" smtClean="0"/>
              <a:t>  </a:t>
            </a:r>
            <a:r>
              <a:rPr lang="en-US" altLang="ko-KR" sz="1300" dirty="0" err="1" smtClean="0"/>
              <a:t>midIndex.setText</a:t>
            </a:r>
            <a:r>
              <a:rPr lang="en-US" altLang="ko-KR" sz="1300" dirty="0"/>
              <a:t>("2");</a:t>
            </a:r>
          </a:p>
          <a:p>
            <a:r>
              <a:rPr lang="en-US" altLang="ko-KR" sz="1300" dirty="0" smtClean="0"/>
              <a:t>  </a:t>
            </a:r>
            <a:r>
              <a:rPr lang="en-US" altLang="ko-KR" sz="1300" dirty="0" err="1" smtClean="0"/>
              <a:t>bottomIndex.setText</a:t>
            </a:r>
            <a:r>
              <a:rPr lang="en-US" altLang="ko-KR" sz="1300" dirty="0"/>
              <a:t>("3");</a:t>
            </a:r>
          </a:p>
          <a:p>
            <a:r>
              <a:rPr lang="en-US" altLang="ko-KR" sz="1300" dirty="0" smtClean="0"/>
              <a:t>  page=1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690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283845"/>
            <a:ext cx="4659630" cy="518160"/>
            <a:chOff x="325120" y="283845"/>
            <a:chExt cx="4659630" cy="5181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LottoResult</a:t>
              </a:r>
              <a:endPara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667375" y="-393065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>
            <a:off x="511512" y="1048702"/>
            <a:ext cx="5515662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endParaRPr lang="ko-KR" altLang="en-US" sz="1200" dirty="0"/>
          </a:p>
          <a:p>
            <a:r>
              <a:rPr lang="en-US" altLang="ko-KR" sz="1200" b="1" dirty="0"/>
              <a:t>void </a:t>
            </a:r>
            <a:r>
              <a:rPr lang="en-US" altLang="ko-KR" sz="1200" b="1" dirty="0" err="1"/>
              <a:t>drawButtonPressed</a:t>
            </a:r>
            <a:r>
              <a:rPr lang="en-US" altLang="ko-KR" sz="1200" b="1" dirty="0"/>
              <a:t>(Integer[] </a:t>
            </a:r>
            <a:r>
              <a:rPr lang="en-US" altLang="ko-KR" sz="1200" b="1" dirty="0" err="1"/>
              <a:t>drawNumList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bnusNum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dirty="0" smtClean="0"/>
              <a:t>n++;</a:t>
            </a:r>
          </a:p>
          <a:p>
            <a:r>
              <a:rPr lang="en-US" altLang="ko-KR" sz="1200" b="1" dirty="0" smtClean="0"/>
              <a:t>  if(n&lt;15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 smtClean="0"/>
              <a:t>    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drawNumList.length;i</a:t>
            </a:r>
            <a:r>
              <a:rPr lang="en-US" altLang="ko-KR" sz="1200" b="1" dirty="0"/>
              <a:t>++) {</a:t>
            </a:r>
          </a:p>
          <a:p>
            <a:r>
              <a:rPr lang="en-US" altLang="ko-KR" sz="1200" dirty="0" smtClean="0"/>
              <a:t>      drawNumList2[n</a:t>
            </a:r>
            <a:r>
              <a:rPr lang="en-US" altLang="ko-KR" sz="1200" dirty="0"/>
              <a:t>][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drawNumList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 smtClean="0"/>
              <a:t>      bnusNum2[n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bnusNum</a:t>
            </a:r>
            <a:r>
              <a:rPr lang="en-US" altLang="ko-KR" sz="1200" dirty="0" smtClean="0"/>
              <a:t>;}</a:t>
            </a:r>
            <a:endParaRPr lang="en-US" altLang="ko-KR" sz="1200" dirty="0"/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if(0</a:t>
            </a:r>
            <a:r>
              <a:rPr lang="en-US" altLang="ko-KR" sz="1200" b="1" dirty="0"/>
              <a:t>&lt;=n &amp;&amp; n&lt;=2) {</a:t>
            </a:r>
          </a:p>
          <a:p>
            <a:r>
              <a:rPr lang="en-US" altLang="ko-KR" sz="1200" dirty="0" smtClean="0"/>
              <a:t>    ShowNumber1(drawNumList2,bnusNum2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if(3</a:t>
            </a:r>
            <a:r>
              <a:rPr lang="en-US" altLang="ko-KR" sz="1200" b="1" dirty="0"/>
              <a:t>&lt;=n &amp;&amp; n&lt;=5) {</a:t>
            </a:r>
          </a:p>
          <a:p>
            <a:r>
              <a:rPr lang="en-US" altLang="ko-KR" sz="1200" dirty="0" smtClean="0"/>
              <a:t>    ShowNumber2(drawNumList2,bnusNum2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if(6</a:t>
            </a:r>
            <a:r>
              <a:rPr lang="en-US" altLang="ko-KR" sz="1200" b="1" dirty="0"/>
              <a:t>&lt;=n &amp;&amp; n&lt;=8) {</a:t>
            </a:r>
          </a:p>
          <a:p>
            <a:r>
              <a:rPr lang="en-US" altLang="ko-KR" sz="1200" dirty="0" smtClean="0"/>
              <a:t>    ShowNumber3(drawNumList2,bnusNum2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if(9</a:t>
            </a:r>
            <a:r>
              <a:rPr lang="en-US" altLang="ko-KR" sz="1200" b="1" dirty="0"/>
              <a:t>&lt;=n &amp;&amp; n&lt;=11) {</a:t>
            </a:r>
          </a:p>
          <a:p>
            <a:r>
              <a:rPr lang="en-US" altLang="ko-KR" sz="1200" dirty="0" smtClean="0"/>
              <a:t>    ShowNumber4(drawNumList2,bnusNum2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ko-KR" altLang="en-US" sz="1200" dirty="0"/>
          </a:p>
          <a:p>
            <a:r>
              <a:rPr lang="en-US" altLang="ko-KR" sz="1200" b="1" dirty="0" smtClean="0"/>
              <a:t>  If(12</a:t>
            </a:r>
            <a:r>
              <a:rPr lang="en-US" altLang="ko-KR" sz="1200" b="1" dirty="0"/>
              <a:t>&lt;=n &amp;&amp; n&lt;=14) {</a:t>
            </a:r>
          </a:p>
          <a:p>
            <a:r>
              <a:rPr lang="en-US" altLang="ko-KR" sz="1200" dirty="0" smtClean="0"/>
              <a:t>    ShowNumber5(drawNumList2,bnusNum2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if(n</a:t>
            </a:r>
            <a:r>
              <a:rPr lang="en-US" altLang="ko-KR" sz="1200" b="1" dirty="0"/>
              <a:t>&gt;=15)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JOptionPane.</a:t>
            </a:r>
            <a:r>
              <a:rPr lang="en-US" altLang="ko-KR" sz="1200" i="1" dirty="0" err="1" smtClean="0"/>
              <a:t>showMessageDialog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smtClean="0"/>
              <a:t>null</a:t>
            </a:r>
            <a:r>
              <a:rPr lang="en-US" altLang="ko-KR" sz="1200" b="1" i="1" dirty="0"/>
              <a:t>, "</a:t>
            </a:r>
            <a:r>
              <a:rPr lang="ko-KR" altLang="en-US" sz="1200" b="1" i="1" dirty="0"/>
              <a:t>마지막 </a:t>
            </a:r>
            <a:r>
              <a:rPr lang="ko-KR" altLang="en-US" sz="1200" b="1" i="1" dirty="0" err="1"/>
              <a:t>추첨번호입니다</a:t>
            </a:r>
            <a:r>
              <a:rPr lang="en-US" altLang="ko-KR" sz="1200" b="1" i="1" dirty="0"/>
              <a:t>.");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41" name="텍스트 상자 136"/>
          <p:cNvSpPr txBox="1">
            <a:spLocks/>
          </p:cNvSpPr>
          <p:nvPr/>
        </p:nvSpPr>
        <p:spPr>
          <a:xfrm>
            <a:off x="6282895" y="232902"/>
            <a:ext cx="4955970" cy="383233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endParaRPr lang="ko-KR" altLang="en-US" sz="1200" dirty="0"/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ResultButtonListener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{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@</a:t>
            </a:r>
            <a:r>
              <a:rPr lang="en-US" altLang="ko-KR" sz="1200" dirty="0"/>
              <a:t>Override</a:t>
            </a:r>
          </a:p>
          <a:p>
            <a:r>
              <a:rPr lang="en-US" altLang="ko-KR" sz="1200" b="1" dirty="0" smtClean="0"/>
              <a:t>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dirty="0" smtClean="0"/>
              <a:t>    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e.getSource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upButton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 </a:t>
            </a:r>
            <a:r>
              <a:rPr lang="en-US" altLang="ko-KR" sz="1200" dirty="0" smtClean="0"/>
              <a:t>// up</a:t>
            </a:r>
            <a:r>
              <a:rPr lang="ko-KR" altLang="en-US" sz="1200" dirty="0" smtClean="0"/>
              <a:t>버튼 </a:t>
            </a:r>
            <a:r>
              <a:rPr lang="ko-KR" altLang="en-US" sz="1200" dirty="0" err="1" smtClean="0"/>
              <a:t>선택시</a:t>
            </a:r>
            <a:endParaRPr lang="en-US" altLang="ko-KR" sz="1200" b="1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1) {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2) {</a:t>
            </a:r>
          </a:p>
          <a:p>
            <a:r>
              <a:rPr lang="en-US" altLang="ko-KR" sz="1200" dirty="0" smtClean="0"/>
              <a:t>      ShowNumber1(drawNumList2,bnusNum2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3) {ShowNumber2(drawNumList2,bnusNum2);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4) {ShowNumber3(drawNumList2,bnusNum2);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5) {ShowNumber4(drawNumList2,bnusNum2);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downButton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 // </a:t>
            </a:r>
            <a:r>
              <a:rPr lang="en-US" altLang="ko-KR" sz="1200" dirty="0" smtClean="0"/>
              <a:t>down</a:t>
            </a:r>
            <a:r>
              <a:rPr lang="ko-KR" altLang="en-US" sz="1200" dirty="0" smtClean="0"/>
              <a:t>버튼 </a:t>
            </a:r>
            <a:r>
              <a:rPr lang="ko-KR" altLang="en-US" sz="1200" dirty="0" err="1" smtClean="0"/>
              <a:t>선택시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==5) {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==4&amp;&amp;n&gt;=12) {</a:t>
            </a:r>
          </a:p>
          <a:p>
            <a:r>
              <a:rPr lang="en-US" altLang="ko-KR" sz="1200" dirty="0" smtClean="0"/>
              <a:t>      ShowNumber5(drawNumList2,bnusNum2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==3&amp;&amp;n&gt;=9) {</a:t>
            </a:r>
          </a:p>
          <a:p>
            <a:r>
              <a:rPr lang="en-US" altLang="ko-KR" sz="1200" dirty="0" smtClean="0"/>
              <a:t>      ShowNumber4(drawNumList2,bnusNum2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==2&amp;&amp;n&gt;=6) {</a:t>
            </a:r>
          </a:p>
          <a:p>
            <a:r>
              <a:rPr lang="en-US" altLang="ko-KR" sz="1200" dirty="0" smtClean="0"/>
              <a:t>      ShowNumber3(drawNumList2,bnusNum2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==1&amp;&amp;n&gt;=3) {</a:t>
            </a:r>
          </a:p>
          <a:p>
            <a:r>
              <a:rPr lang="en-US" altLang="ko-KR" sz="1200" dirty="0" smtClean="0"/>
              <a:t>      ShowNumber2(drawNumList2,bnusNum2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34645" y="283845"/>
            <a:ext cx="4782820" cy="583565"/>
            <a:chOff x="334645" y="283845"/>
            <a:chExt cx="4782820" cy="583565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>
              <a:off x="334645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591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794385" y="283845"/>
              <a:ext cx="4323715" cy="58420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역할 분담</a:t>
              </a:r>
              <a:endParaRPr lang="ko-KR" altLang="en-US" sz="32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3" name="도형 37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41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46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49"/>
          <p:cNvSpPr>
            <a:spLocks/>
          </p:cNvSpPr>
          <p:nvPr/>
        </p:nvSpPr>
        <p:spPr>
          <a:xfrm>
            <a:off x="-85725" y="632523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15391" y="1535149"/>
            <a:ext cx="1337641" cy="4244974"/>
            <a:chOff x="1415391" y="1535149"/>
            <a:chExt cx="1142343" cy="4244974"/>
          </a:xfrm>
        </p:grpSpPr>
        <p:sp>
          <p:nvSpPr>
            <p:cNvPr id="16" name="TextBox 10"/>
            <p:cNvSpPr txBox="1">
              <a:spLocks/>
            </p:cNvSpPr>
            <p:nvPr/>
          </p:nvSpPr>
          <p:spPr>
            <a:xfrm>
              <a:off x="1415391" y="1535149"/>
              <a:ext cx="1142343" cy="407804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 wrap="square" lIns="68580" tIns="34290" rIns="68580" bIns="3429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1" i="0" u="none" strike="noStrike" kern="1200" cap="none" spc="0" normalizeH="0" baseline="0" dirty="0" err="1" smtClean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손우영</a:t>
              </a:r>
              <a:endParaRPr kumimoji="0" lang="en-US" altLang="ko-KR" sz="2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0"/>
            <p:cNvSpPr txBox="1">
              <a:spLocks/>
            </p:cNvSpPr>
            <p:nvPr/>
          </p:nvSpPr>
          <p:spPr>
            <a:xfrm>
              <a:off x="1415391" y="5372319"/>
              <a:ext cx="1142343" cy="407804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 wrap="square" lIns="68580" tIns="34290" rIns="68580" bIns="3429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200" b="1" dirty="0" err="1" smtClean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인혜린</a:t>
              </a:r>
              <a:endParaRPr kumimoji="0" lang="en-US" altLang="ko-KR" sz="2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TextBox 10"/>
            <p:cNvSpPr txBox="1">
              <a:spLocks/>
            </p:cNvSpPr>
            <p:nvPr/>
          </p:nvSpPr>
          <p:spPr>
            <a:xfrm>
              <a:off x="1415391" y="2494441"/>
              <a:ext cx="1142343" cy="407804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 wrap="square" lIns="68580" tIns="34290" rIns="68580" bIns="3429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2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최윤정</a:t>
              </a:r>
              <a:endParaRPr kumimoji="0" lang="en-US" altLang="ko-KR" sz="2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" name="TextBox 10"/>
            <p:cNvSpPr txBox="1">
              <a:spLocks/>
            </p:cNvSpPr>
            <p:nvPr/>
          </p:nvSpPr>
          <p:spPr>
            <a:xfrm>
              <a:off x="1415391" y="3453733"/>
              <a:ext cx="1142343" cy="407804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 wrap="square" lIns="68580" tIns="34290" rIns="68580" bIns="3429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200" b="1" dirty="0" err="1" smtClean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최병혁</a:t>
              </a:r>
              <a:endParaRPr kumimoji="0" lang="en-US" altLang="ko-KR" sz="2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TextBox 10"/>
            <p:cNvSpPr txBox="1">
              <a:spLocks/>
            </p:cNvSpPr>
            <p:nvPr/>
          </p:nvSpPr>
          <p:spPr>
            <a:xfrm>
              <a:off x="1415391" y="4413025"/>
              <a:ext cx="1142343" cy="407804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 wrap="square" lIns="68580" tIns="34290" rIns="68580" bIns="3429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200" b="1" dirty="0" smtClean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김동건</a:t>
              </a:r>
              <a:endParaRPr kumimoji="0" lang="en-US" altLang="ko-KR" sz="22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2553" y="1206309"/>
            <a:ext cx="7306286" cy="4780661"/>
            <a:chOff x="3312553" y="1206309"/>
            <a:chExt cx="6037008" cy="47806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312554" y="1206309"/>
              <a:ext cx="6037007" cy="93406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개발 총괄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최종 발표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312553" y="3119478"/>
              <a:ext cx="6037007" cy="93406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회의록 작성 및 제안서 정리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12554" y="4080999"/>
              <a:ext cx="6037007" cy="93406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로또추첨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알고리즘 구현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12554" y="5052905"/>
              <a:ext cx="6037007" cy="93406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PPT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제작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312554" y="2162893"/>
              <a:ext cx="6037007" cy="93406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UI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구성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구조도 설계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19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9832"/>
            <a:ext cx="12192635" cy="6858635"/>
          </a:xfrm>
          <a:prstGeom prst="rect">
            <a:avLst/>
          </a:prstGeom>
          <a:solidFill>
            <a:schemeClr val="dk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10" name="TextBox 2"/>
          <p:cNvSpPr txBox="1"/>
          <p:nvPr/>
        </p:nvSpPr>
        <p:spPr>
          <a:xfrm>
            <a:off x="2945842" y="2828836"/>
            <a:ext cx="6300317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200" b="1" i="0" u="none" strike="noStrike" kern="1200" cap="none" spc="-150" normalizeH="0" baseline="0" dirty="0" smtClean="0">
                <a:solidFill>
                  <a:srgbClr val="FFFFFF"/>
                </a:solidFill>
                <a:latin typeface="-윤디자인웹돋움"/>
                <a:ea typeface="-윤디자인웹돋움"/>
              </a:rPr>
              <a:t>프로젝트 시연</a:t>
            </a:r>
            <a:r>
              <a:rPr kumimoji="0" lang="ko-KR" altLang="en-US" sz="3600" b="1" i="0" u="none" strike="noStrike" kern="1200" cap="none" spc="-150" normalizeH="0" baseline="0" dirty="0" smtClean="0">
                <a:solidFill>
                  <a:srgbClr val="FFFFFF"/>
                </a:solidFill>
                <a:latin typeface="-윤디자인웹돋움"/>
                <a:ea typeface="-윤디자인웹돋움"/>
              </a:rPr>
              <a:t> </a:t>
            </a:r>
            <a:r>
              <a:rPr kumimoji="0" lang="en-US" altLang="ko-KR" sz="3600" b="1" i="0" u="none" strike="noStrike" kern="1200" cap="none" spc="-150" normalizeH="0" baseline="0" dirty="0" smtClean="0">
                <a:solidFill>
                  <a:srgbClr val="FFFFFF"/>
                </a:solidFill>
                <a:latin typeface="-윤디자인웹돋움"/>
                <a:ea typeface="-윤디자인웹돋움"/>
              </a:rPr>
              <a:t> </a:t>
            </a:r>
            <a:endParaRPr kumimoji="0" lang="ko-KR" altLang="en-US" sz="3600" b="1" i="0" u="none" strike="noStrike" kern="1200" cap="none" spc="-150" normalizeH="0" baseline="0" dirty="0">
              <a:solidFill>
                <a:srgbClr val="FFFFFF"/>
              </a:solidFill>
              <a:latin typeface="-윤디자인웹돋움"/>
              <a:ea typeface="-윤디자인웹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6277610" y="1468755"/>
            <a:ext cx="4496435" cy="3923030"/>
            <a:chOff x="6277610" y="1468755"/>
            <a:chExt cx="4496435" cy="3923030"/>
          </a:xfrm>
        </p:grpSpPr>
        <p:sp>
          <p:nvSpPr>
            <p:cNvPr id="5" name="Rect 0"/>
            <p:cNvSpPr txBox="1">
              <a:spLocks/>
            </p:cNvSpPr>
            <p:nvPr/>
          </p:nvSpPr>
          <p:spPr>
            <a:xfrm>
              <a:off x="6277610" y="1468755"/>
              <a:ext cx="4496435" cy="110744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01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프로그램 개요 및 설명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02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주요기술요소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Rect 0"/>
            <p:cNvSpPr txBox="1">
              <a:spLocks/>
            </p:cNvSpPr>
            <p:nvPr/>
          </p:nvSpPr>
          <p:spPr>
            <a:xfrm>
              <a:off x="6277610" y="2819400"/>
              <a:ext cx="4496435" cy="43053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03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주요기능 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Rect 0"/>
            <p:cNvSpPr txBox="1">
              <a:spLocks/>
            </p:cNvSpPr>
            <p:nvPr/>
          </p:nvSpPr>
          <p:spPr>
            <a:xfrm>
              <a:off x="6277610" y="3201035"/>
              <a:ext cx="4496435" cy="76898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04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전체 구조도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Rect 0"/>
            <p:cNvSpPr txBox="1">
              <a:spLocks/>
            </p:cNvSpPr>
            <p:nvPr/>
          </p:nvSpPr>
          <p:spPr>
            <a:xfrm>
              <a:off x="6277610" y="3909060"/>
              <a:ext cx="4496435" cy="76898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05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클래스별 주요 메서드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Rect 0"/>
            <p:cNvSpPr txBox="1">
              <a:spLocks/>
            </p:cNvSpPr>
            <p:nvPr/>
          </p:nvSpPr>
          <p:spPr>
            <a:xfrm>
              <a:off x="6277610" y="4284345"/>
              <a:ext cx="4496435" cy="110744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06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프로그램 시연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Rect 0"/>
          <p:cNvSpPr txBox="1">
            <a:spLocks/>
          </p:cNvSpPr>
          <p:nvPr/>
        </p:nvSpPr>
        <p:spPr>
          <a:xfrm>
            <a:off x="6762750" y="535305"/>
            <a:ext cx="1848485" cy="64579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2000" spc="-140">
                <a:solidFill>
                  <a:schemeClr val="bg2">
                    <a:lumMod val="25000"/>
                  </a:schemeClr>
                </a:solidFill>
                <a:latin typeface="-윤디자인웹돋움" charset="0"/>
                <a:ea typeface="-윤디자인웹돋움" charset="0"/>
              </a:defRPr>
            </a:lvl1pPr>
          </a:lstStyle>
          <a:p>
            <a:pPr marL="0" indent="0" latinLnBrk="0">
              <a:buFontTx/>
              <a:buNone/>
              <a:defRPr/>
            </a:pPr>
            <a:r>
              <a:rPr lang="ko-KR" altLang="en-US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</a:p>
        </p:txBody>
      </p:sp>
      <p:pic>
        <p:nvPicPr>
          <p:cNvPr id="59" name="Picture " descr="C:/Users/최병혁/AppData/Roaming/PolarisOffice/ETemp/10256_14592632/image1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4300" y="883920"/>
            <a:ext cx="6164580" cy="4928235"/>
          </a:xfrm>
          <a:prstGeom prst="rect">
            <a:avLst/>
          </a:prstGeom>
          <a:noFill/>
        </p:spPr>
      </p:pic>
      <p:sp>
        <p:nvSpPr>
          <p:cNvPr id="60" name="도형 33"/>
          <p:cNvSpPr>
            <a:spLocks/>
          </p:cNvSpPr>
          <p:nvPr/>
        </p:nvSpPr>
        <p:spPr>
          <a:xfrm>
            <a:off x="6336665" y="625475"/>
            <a:ext cx="431800" cy="461645"/>
          </a:xfrm>
          <a:prstGeom prst="rect">
            <a:avLst/>
          </a:prstGeom>
          <a:solidFill>
            <a:srgbClr val="D1D1D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dk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7" name="그룹 5"/>
          <p:cNvGrpSpPr/>
          <p:nvPr/>
        </p:nvGrpSpPr>
        <p:grpSpPr>
          <a:xfrm>
            <a:off x="3943350" y="2644140"/>
            <a:ext cx="4305300" cy="1569720"/>
            <a:chOff x="3943350" y="2644140"/>
            <a:chExt cx="4305300" cy="1569720"/>
          </a:xfrm>
        </p:grpSpPr>
        <p:sp>
          <p:nvSpPr>
            <p:cNvPr id="8" name="TextBox 2"/>
            <p:cNvSpPr txBox="1"/>
            <p:nvPr/>
          </p:nvSpPr>
          <p:spPr>
            <a:xfrm>
              <a:off x="4514850" y="3567430"/>
              <a:ext cx="3162300" cy="64643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1" i="0" u="none" strike="noStrike" kern="1200" cap="none" spc="-150" normalizeH="0" baseline="0" dirty="0">
                  <a:solidFill>
                    <a:srgbClr val="FFFFFF"/>
                  </a:solidFill>
                  <a:latin typeface="-윤디자인웹돋움"/>
                  <a:ea typeface="-윤디자인웹돋움"/>
                </a:rPr>
                <a:t>감사합니다 </a:t>
              </a:r>
              <a:r>
                <a:rPr kumimoji="0" lang="en-US" altLang="ko-KR" sz="3600" b="1" i="0" u="none" strike="noStrike" kern="1200" cap="none" spc="-150" normalizeH="0" baseline="0" dirty="0">
                  <a:solidFill>
                    <a:srgbClr val="FFFFFF"/>
                  </a:solidFill>
                  <a:latin typeface="-윤디자인웹돋움"/>
                  <a:ea typeface="-윤디자인웹돋움"/>
                </a:rPr>
                <a:t> </a:t>
              </a:r>
              <a:endParaRPr kumimoji="0" lang="ko-KR" altLang="en-US" sz="3600" b="1" i="0" u="none" strike="noStrike" kern="1200" cap="none" spc="-150" normalizeH="0" baseline="0" dirty="0">
                <a:solidFill>
                  <a:srgbClr val="FFFFFF"/>
                </a:solidFill>
                <a:latin typeface="-윤디자인웹돋움"/>
                <a:ea typeface="-윤디자인웹돋움"/>
              </a:endParaRPr>
            </a:p>
          </p:txBody>
        </p:sp>
        <p:sp>
          <p:nvSpPr>
            <p:cNvPr id="9" name="TextBox 4"/>
            <p:cNvSpPr txBox="1"/>
            <p:nvPr/>
          </p:nvSpPr>
          <p:spPr>
            <a:xfrm>
              <a:off x="3943350" y="2644140"/>
              <a:ext cx="4305300" cy="92329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5400" b="1" i="0" u="none" strike="noStrike" kern="1200" cap="none" spc="0" normalizeH="0" baseline="0">
                  <a:solidFill>
                    <a:srgbClr val="FFC000"/>
                  </a:solidFill>
                  <a:latin typeface="-윤고딕360"/>
                  <a:ea typeface="-윤고딕360"/>
                </a:rPr>
                <a:t>Thank You </a:t>
              </a:r>
              <a:endParaRPr kumimoji="0" lang="ko-KR" altLang="en-US" sz="5400" b="1" i="0" u="none" strike="noStrike" kern="1200" cap="none" spc="0" normalizeH="0" baseline="0">
                <a:solidFill>
                  <a:srgbClr val="FFC000"/>
                </a:solidFill>
                <a:latin typeface="-윤고딕360"/>
                <a:ea typeface="-윤고딕36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46150" y="1905"/>
            <a:ext cx="9992360" cy="1301750"/>
            <a:chOff x="946150" y="1905"/>
            <a:chExt cx="9992360" cy="1301750"/>
          </a:xfrm>
        </p:grpSpPr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49020" y="1905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946150" y="274320"/>
              <a:ext cx="9992995" cy="102997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프로그램 개요 및 설명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2900" b="1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</p:grpSp>
      <p:pic>
        <p:nvPicPr>
          <p:cNvPr id="30" name="그림 11" descr="C:/Users/최병혁/AppData/Roaming/PolarisOffice/ETemp/10256_14592632/fImage21034038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" y="1435735"/>
            <a:ext cx="2720975" cy="276288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32" name="그림 13" descr="C:/Users/최병혁/AppData/Roaming/PolarisOffice/ETemp/10256_14592632/fImage20807039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776345"/>
            <a:ext cx="2644775" cy="24491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33" name="텍스트 상자 18"/>
          <p:cNvSpPr txBox="1">
            <a:spLocks/>
          </p:cNvSpPr>
          <p:nvPr/>
        </p:nvSpPr>
        <p:spPr>
          <a:xfrm>
            <a:off x="6730365" y="3293745"/>
            <a:ext cx="5854700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/>
              <a:t>자바를 이용한 클래스 구현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0"/>
          <p:cNvCxnSpPr/>
          <p:nvPr/>
        </p:nvCxnSpPr>
        <p:spPr>
          <a:xfrm flipH="1">
            <a:off x="8427085" y="2805430"/>
            <a:ext cx="1270" cy="372110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텍스트 상자 25"/>
          <p:cNvSpPr txBox="1">
            <a:spLocks/>
          </p:cNvSpPr>
          <p:nvPr/>
        </p:nvSpPr>
        <p:spPr>
          <a:xfrm>
            <a:off x="5935980" y="2352040"/>
            <a:ext cx="560514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/>
              <a:t>      2) 알고리즘 및 주요 기술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26"/>
          <p:cNvSpPr txBox="1">
            <a:spLocks/>
          </p:cNvSpPr>
          <p:nvPr/>
        </p:nvSpPr>
        <p:spPr>
          <a:xfrm>
            <a:off x="6568440" y="1439545"/>
            <a:ext cx="547433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/>
              <a:t>1) 로또와 관련한 놀거리 흥행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27"/>
          <p:cNvSpPr txBox="1">
            <a:spLocks/>
          </p:cNvSpPr>
          <p:nvPr/>
        </p:nvSpPr>
        <p:spPr>
          <a:xfrm>
            <a:off x="6568440" y="4197985"/>
            <a:ext cx="5166360" cy="342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 dirty="0"/>
              <a:t>3) </a:t>
            </a:r>
            <a:r>
              <a:rPr sz="2400" dirty="0" err="1" smtClean="0"/>
              <a:t>랜덤</a:t>
            </a:r>
            <a:r>
              <a:rPr lang="en-US" sz="2400" dirty="0" smtClean="0"/>
              <a:t> </a:t>
            </a:r>
            <a:r>
              <a:rPr sz="2400" dirty="0" err="1" smtClean="0"/>
              <a:t>함수와</a:t>
            </a:r>
            <a:r>
              <a:rPr sz="2400" dirty="0" smtClean="0"/>
              <a:t> </a:t>
            </a:r>
            <a:r>
              <a:rPr sz="2400" dirty="0" err="1" smtClean="0"/>
              <a:t>알고리즘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주요 메서드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28"/>
          <p:cNvCxnSpPr/>
          <p:nvPr/>
        </p:nvCxnSpPr>
        <p:spPr>
          <a:xfrm>
            <a:off x="8471535" y="4646930"/>
            <a:ext cx="4445" cy="328930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텍스트 상자 29"/>
          <p:cNvSpPr txBox="1">
            <a:spLocks/>
          </p:cNvSpPr>
          <p:nvPr/>
        </p:nvSpPr>
        <p:spPr>
          <a:xfrm>
            <a:off x="6658610" y="5081905"/>
            <a:ext cx="498665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/>
              <a:t>로또 번호 형성 프로그램 개발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0" name="도형 32"/>
          <p:cNvSpPr>
            <a:spLocks/>
          </p:cNvSpPr>
          <p:nvPr/>
        </p:nvSpPr>
        <p:spPr>
          <a:xfrm>
            <a:off x="467995" y="349885"/>
            <a:ext cx="431800" cy="461645"/>
          </a:xfrm>
          <a:prstGeom prst="rect">
            <a:avLst/>
          </a:prstGeom>
          <a:solidFill>
            <a:srgbClr val="D1D1D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104890" y="599007"/>
            <a:ext cx="5455920" cy="6026265"/>
            <a:chOff x="6104890" y="1001395"/>
            <a:chExt cx="5455920" cy="6026265"/>
          </a:xfrm>
        </p:grpSpPr>
        <p:sp>
          <p:nvSpPr>
            <p:cNvPr id="11" name="내용 개체 틀 2"/>
            <p:cNvSpPr txBox="1"/>
            <p:nvPr/>
          </p:nvSpPr>
          <p:spPr>
            <a:xfrm>
              <a:off x="6294755" y="1001395"/>
              <a:ext cx="5107305" cy="60262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b="1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/>
                  <a:ea typeface="-윤디자인웹돋움"/>
                </a:defRPr>
              </a:lvl1pPr>
            </a:lstStyle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로또 당첨번호 조회기능</a:t>
              </a:r>
              <a:endParaRPr lang="en-US" altLang="ko-KR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로또 번호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생성기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프로젝트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상단에서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회차별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당첨번호를 조회 </a:t>
              </a:r>
              <a:r>
                <a:rPr lang="ko-KR" altLang="en-US" sz="1800" kern="0" spc="0" dirty="0" smtClean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가능</a:t>
              </a:r>
              <a:endParaRPr lang="en-US" altLang="ko-KR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kern="0" spc="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로또 당첨번호 </a:t>
              </a:r>
              <a:r>
                <a:rPr lang="ko-KR" altLang="en-US" kern="0" spc="0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추첨기능</a:t>
              </a:r>
              <a:endParaRPr lang="en-US" altLang="ko-KR" kern="0" spc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포함수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제외수를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적용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숫자중에서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선택된 포함수는 포함하고 제외 수는 제외하여 번호를 추첨하도록 설계</a:t>
              </a:r>
              <a:endParaRPr lang="en-US" altLang="ko-KR" kern="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번호 뽑기 버튼을 누르면 로또 번호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자리와 보너스 번호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추첨하여 하단부 패널에 출력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endParaRPr lang="en-US" altLang="ko-KR" sz="2000" dirty="0"/>
            </a:p>
            <a:p>
              <a:pPr lvl="0">
                <a:defRPr/>
              </a:pPr>
              <a:endParaRPr lang="en-US" altLang="ko-KR" sz="2000" dirty="0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6137275" y="1487170"/>
              <a:ext cx="5423535" cy="635"/>
            </a:xfrm>
            <a:prstGeom prst="line">
              <a:avLst/>
            </a:prstGeom>
            <a:ln w="6350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04890" y="2802890"/>
              <a:ext cx="54229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25120" y="283845"/>
            <a:ext cx="4658995" cy="583565"/>
            <a:chOff x="325120" y="283845"/>
            <a:chExt cx="4658995" cy="583565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5330" y="344170"/>
              <a:ext cx="1814830" cy="32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756285" y="283845"/>
              <a:ext cx="4228465" cy="58420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주요 기능</a:t>
              </a:r>
            </a:p>
          </p:txBody>
        </p:sp>
      </p:grpSp>
      <p:sp>
        <p:nvSpPr>
          <p:cNvPr id="29" name="도형 52"/>
          <p:cNvSpPr>
            <a:spLocks/>
          </p:cNvSpPr>
          <p:nvPr/>
        </p:nvSpPr>
        <p:spPr>
          <a:xfrm>
            <a:off x="-19050" y="-41417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5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56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57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E786E8-C8A4-337A-FF27-C40C59CB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992" y="36607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DB45F5-AA57-BB8E-FC33-F9518416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039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29" descr="C:/Users/최병혁/AppData/Roaming/PolarisOffice/ETemp/10256_14592632/fImage41999520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1010733"/>
            <a:ext cx="4668493" cy="5387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47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34645" y="283845"/>
            <a:ext cx="4782820" cy="583565"/>
            <a:chOff x="334645" y="283845"/>
            <a:chExt cx="4782820" cy="583565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>
              <a:off x="334645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6591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794385" y="283845"/>
              <a:ext cx="4323715" cy="58420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주요 기술요소</a:t>
              </a:r>
            </a:p>
          </p:txBody>
        </p:sp>
      </p:grpSp>
      <p:sp>
        <p:nvSpPr>
          <p:cNvPr id="30" name="텍스트 상자 34"/>
          <p:cNvSpPr txBox="1">
            <a:spLocks/>
          </p:cNvSpPr>
          <p:nvPr/>
        </p:nvSpPr>
        <p:spPr>
          <a:xfrm>
            <a:off x="669924" y="1854835"/>
            <a:ext cx="517969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en-US" sz="3200" b="1" dirty="0" smtClean="0"/>
              <a:t>    </a:t>
            </a:r>
            <a:r>
              <a:rPr sz="3200" b="1" dirty="0" smtClean="0"/>
              <a:t>1</a:t>
            </a:r>
            <a:r>
              <a:rPr sz="3200" b="1" dirty="0"/>
              <a:t>) MVC </a:t>
            </a:r>
            <a:r>
              <a:rPr sz="3200" b="1" dirty="0" err="1"/>
              <a:t>패턴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5"/>
          <p:cNvSpPr txBox="1">
            <a:spLocks/>
          </p:cNvSpPr>
          <p:nvPr/>
        </p:nvSpPr>
        <p:spPr>
          <a:xfrm>
            <a:off x="669924" y="3483588"/>
            <a:ext cx="457263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en-US" sz="3200" b="1" dirty="0" smtClean="0"/>
              <a:t>    </a:t>
            </a:r>
            <a:r>
              <a:rPr sz="3200" b="1" dirty="0" smtClean="0"/>
              <a:t>2</a:t>
            </a:r>
            <a:r>
              <a:rPr sz="3200" b="1" dirty="0"/>
              <a:t>) </a:t>
            </a:r>
            <a:r>
              <a:rPr sz="3200" b="1" dirty="0" smtClean="0"/>
              <a:t>O</a:t>
            </a:r>
            <a:r>
              <a:rPr lang="en-US" sz="3200" b="1" dirty="0" smtClean="0"/>
              <a:t>pen</a:t>
            </a:r>
            <a:r>
              <a:rPr sz="3200" b="1" dirty="0" smtClean="0"/>
              <a:t> </a:t>
            </a:r>
            <a:r>
              <a:rPr sz="3200" b="1" dirty="0"/>
              <a:t>API </a:t>
            </a:r>
            <a:r>
              <a:rPr sz="3200" b="1" dirty="0" err="1"/>
              <a:t>파싱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6"/>
          <p:cNvSpPr txBox="1">
            <a:spLocks/>
          </p:cNvSpPr>
          <p:nvPr/>
        </p:nvSpPr>
        <p:spPr>
          <a:xfrm>
            <a:off x="669924" y="5112341"/>
            <a:ext cx="457263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en-US" sz="3200" b="1" dirty="0" smtClean="0"/>
              <a:t>    </a:t>
            </a:r>
            <a:r>
              <a:rPr sz="3200" b="1" dirty="0" smtClean="0"/>
              <a:t>3</a:t>
            </a:r>
            <a:r>
              <a:rPr sz="3200" b="1" dirty="0"/>
              <a:t>) </a:t>
            </a:r>
            <a:r>
              <a:rPr sz="3200" b="1" dirty="0" err="1"/>
              <a:t>로또추첨</a:t>
            </a:r>
            <a:r>
              <a:rPr sz="3200" b="1" dirty="0"/>
              <a:t> </a:t>
            </a:r>
            <a:r>
              <a:rPr sz="3200" b="1" dirty="0" err="1"/>
              <a:t>알고리즘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37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41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46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49"/>
          <p:cNvSpPr>
            <a:spLocks/>
          </p:cNvSpPr>
          <p:nvPr/>
        </p:nvSpPr>
        <p:spPr>
          <a:xfrm>
            <a:off x="-85725" y="632523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그림 97" descr="C:/Users/최병혁/AppData/Roaming/PolarisOffice/ETemp/10256_14592632/fImage21220549441.png">
            <a:extLst>
              <a:ext uri="{FF2B5EF4-FFF2-40B4-BE49-F238E27FC236}">
                <a16:creationId xmlns:a16="http://schemas.microsoft.com/office/drawing/2014/main" id="{78BCFE05-EA53-0694-56C1-1E6394A266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498" y="32946"/>
            <a:ext cx="2361185" cy="2197808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</p:spTree>
    <p:extLst>
      <p:ext uri="{BB962C8B-B14F-4D97-AF65-F5344CB8AC3E}">
        <p14:creationId xmlns:p14="http://schemas.microsoft.com/office/powerpoint/2010/main" val="10112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01295" y="344170"/>
            <a:ext cx="3599180" cy="845314"/>
            <a:chOff x="201295" y="344170"/>
            <a:chExt cx="3599180" cy="845314"/>
          </a:xfrm>
        </p:grpSpPr>
        <p:sp>
          <p:nvSpPr>
            <p:cNvPr id="64" name="직사각형 63"/>
            <p:cNvSpPr/>
            <p:nvPr/>
          </p:nvSpPr>
          <p:spPr>
            <a:xfrm>
              <a:off x="201295" y="701675"/>
              <a:ext cx="431165" cy="461010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330" y="344170"/>
              <a:ext cx="181483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50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주요 기술 요소</a:t>
              </a: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705" y="650875"/>
              <a:ext cx="3112770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900" b="1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전체</a:t>
              </a:r>
              <a:r>
                <a:rPr kumimoji="0" lang="ko-KR" altLang="en-US" sz="29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0" lang="ko-KR" altLang="en-US" sz="2900" b="1" i="0" u="none" strike="noStrike" kern="1200" cap="none" spc="0" normalizeH="0" baseline="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구조도</a:t>
              </a:r>
              <a:endPara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28" name="직선 화살표 연결선 29"/>
          <p:cNvCxnSpPr/>
          <p:nvPr/>
        </p:nvCxnSpPr>
        <p:spPr>
          <a:xfrm flipV="1">
            <a:off x="7237095" y="3579207"/>
            <a:ext cx="1313744" cy="9781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29"/>
          <p:cNvCxnSpPr/>
          <p:nvPr/>
        </p:nvCxnSpPr>
        <p:spPr>
          <a:xfrm>
            <a:off x="7237095" y="4071545"/>
            <a:ext cx="1370965" cy="697100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29"/>
          <p:cNvCxnSpPr>
            <a:cxnSpLocks/>
          </p:cNvCxnSpPr>
          <p:nvPr/>
        </p:nvCxnSpPr>
        <p:spPr>
          <a:xfrm flipV="1">
            <a:off x="7237095" y="2439016"/>
            <a:ext cx="1370965" cy="683931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30"/>
          <p:cNvSpPr txBox="1">
            <a:spLocks/>
          </p:cNvSpPr>
          <p:nvPr/>
        </p:nvSpPr>
        <p:spPr>
          <a:xfrm>
            <a:off x="416877" y="2982614"/>
            <a:ext cx="2564765" cy="1170305"/>
          </a:xfrm>
          <a:prstGeom prst="rect">
            <a:avLst/>
          </a:prstGeom>
          <a:solidFill>
            <a:schemeClr val="tx2"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3500" dirty="0">
                <a:solidFill>
                  <a:srgbClr val="FFFFFF"/>
                </a:solidFill>
                <a:latin typeface="MV Boli" charset="0"/>
                <a:cs typeface="MV Boli" charset="0"/>
              </a:rPr>
              <a:t>Lotto</a:t>
            </a:r>
            <a:r>
              <a:rPr lang="ko-KR" altLang="en-US" sz="3500" dirty="0">
                <a:solidFill>
                  <a:srgbClr val="FFFFFF"/>
                </a:solidFill>
                <a:latin typeface="MV Boli" charset="0"/>
                <a:cs typeface="MV Boli" charset="0"/>
              </a:rPr>
              <a:t> </a:t>
            </a:r>
            <a:r>
              <a:rPr lang="en-US" altLang="ko-KR" sz="3500" dirty="0">
                <a:solidFill>
                  <a:srgbClr val="FFFFFF"/>
                </a:solidFill>
                <a:latin typeface="MV Boli" charset="0"/>
                <a:cs typeface="MV Boli" charset="0"/>
              </a:rPr>
              <a:t>C</a:t>
            </a:r>
            <a:r>
              <a:rPr lang="en-US" altLang="ko-KR" sz="3500" dirty="0" smtClean="0">
                <a:solidFill>
                  <a:srgbClr val="FFFFFF"/>
                </a:solidFill>
                <a:latin typeface="MV Boli" charset="0"/>
                <a:cs typeface="MV Boli" charset="0"/>
              </a:rPr>
              <a:t>ontroller</a:t>
            </a:r>
            <a:endParaRPr lang="ko-KR" altLang="en-US" sz="3500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sp>
        <p:nvSpPr>
          <p:cNvPr id="139" name="TextBox 30"/>
          <p:cNvSpPr txBox="1">
            <a:spLocks/>
          </p:cNvSpPr>
          <p:nvPr/>
        </p:nvSpPr>
        <p:spPr>
          <a:xfrm>
            <a:off x="5323205" y="2977514"/>
            <a:ext cx="1530985" cy="1170305"/>
          </a:xfrm>
          <a:prstGeom prst="rect">
            <a:avLst/>
          </a:prstGeom>
          <a:solidFill>
            <a:schemeClr val="tx2"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3500" dirty="0">
                <a:solidFill>
                  <a:srgbClr val="FFFFFF"/>
                </a:solidFill>
                <a:latin typeface="MV Boli" charset="0"/>
                <a:cs typeface="MV Boli" charset="0"/>
              </a:rPr>
              <a:t>Lotto </a:t>
            </a:r>
            <a:r>
              <a:rPr lang="en-US" altLang="ko-KR" sz="3500" dirty="0" smtClean="0">
                <a:solidFill>
                  <a:srgbClr val="FFFFFF"/>
                </a:solidFill>
                <a:latin typeface="MV Boli" charset="0"/>
                <a:cs typeface="MV Boli" charset="0"/>
              </a:rPr>
              <a:t>View</a:t>
            </a:r>
            <a:endParaRPr lang="ko-KR" altLang="en-US" sz="3500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sp>
        <p:nvSpPr>
          <p:cNvPr id="140" name="TextBox 51"/>
          <p:cNvSpPr txBox="1">
            <a:spLocks/>
          </p:cNvSpPr>
          <p:nvPr/>
        </p:nvSpPr>
        <p:spPr>
          <a:xfrm>
            <a:off x="9034145" y="1733247"/>
            <a:ext cx="1791335" cy="955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800" b="1" dirty="0">
                <a:solidFill>
                  <a:srgbClr val="FFC000">
                    <a:lumMod val="60000"/>
                    <a:lumOff val="40000"/>
                  </a:srgbClr>
                </a:solidFill>
                <a:latin typeface="MV Boli" charset="0"/>
                <a:cs typeface="MV Boli" charset="0"/>
              </a:rPr>
              <a:t>Lotto </a:t>
            </a:r>
            <a:r>
              <a:rPr lang="en-US" altLang="ko-KR" sz="2800" b="1" dirty="0" err="1">
                <a:solidFill>
                  <a:srgbClr val="FFC000">
                    <a:lumMod val="60000"/>
                    <a:lumOff val="40000"/>
                  </a:srgbClr>
                </a:solidFill>
                <a:latin typeface="MV Boli" charset="0"/>
                <a:cs typeface="MV Boli" charset="0"/>
              </a:rPr>
              <a:t>W</a:t>
            </a:r>
            <a:r>
              <a:rPr lang="en-US" altLang="ko-KR" sz="2800" b="1" dirty="0" err="1" smtClean="0">
                <a:solidFill>
                  <a:srgbClr val="FFC000">
                    <a:lumMod val="60000"/>
                    <a:lumOff val="40000"/>
                  </a:srgbClr>
                </a:solidFill>
                <a:latin typeface="MV Boli" charset="0"/>
                <a:cs typeface="MV Boli" charset="0"/>
              </a:rPr>
              <a:t>innum</a:t>
            </a:r>
            <a:endParaRPr lang="ko-KR" altLang="en-US" sz="2800" b="1" dirty="0">
              <a:solidFill>
                <a:srgbClr val="FFC000">
                  <a:lumMod val="60000"/>
                  <a:lumOff val="40000"/>
                </a:srgbClr>
              </a:solidFill>
              <a:latin typeface="MV Boli" charset="0"/>
              <a:cs typeface="MV Boli" charset="0"/>
            </a:endParaRPr>
          </a:p>
        </p:txBody>
      </p:sp>
      <p:sp>
        <p:nvSpPr>
          <p:cNvPr id="141" name="TextBox 51"/>
          <p:cNvSpPr txBox="1">
            <a:spLocks/>
          </p:cNvSpPr>
          <p:nvPr/>
        </p:nvSpPr>
        <p:spPr>
          <a:xfrm>
            <a:off x="9034145" y="3087354"/>
            <a:ext cx="1791335" cy="955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800" b="1" dirty="0">
                <a:solidFill>
                  <a:srgbClr val="FFC000">
                    <a:lumMod val="60000"/>
                    <a:lumOff val="40000"/>
                  </a:srgbClr>
                </a:solidFill>
                <a:latin typeface="MV Boli" charset="0"/>
                <a:cs typeface="MV Boli" charset="0"/>
              </a:rPr>
              <a:t>Lotto </a:t>
            </a:r>
            <a:r>
              <a:rPr lang="en-US" altLang="ko-KR" sz="2800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MV Boli" charset="0"/>
                <a:cs typeface="MV Boli" charset="0"/>
              </a:rPr>
              <a:t>Draw</a:t>
            </a:r>
            <a:endParaRPr lang="ko-KR" altLang="en-US" sz="2800" b="1" dirty="0">
              <a:solidFill>
                <a:srgbClr val="FFC000">
                  <a:lumMod val="60000"/>
                  <a:lumOff val="40000"/>
                </a:srgbClr>
              </a:solidFill>
              <a:latin typeface="MV Boli" charset="0"/>
              <a:cs typeface="MV Boli" charset="0"/>
            </a:endParaRPr>
          </a:p>
        </p:txBody>
      </p:sp>
      <p:sp>
        <p:nvSpPr>
          <p:cNvPr id="143" name="TextBox 51"/>
          <p:cNvSpPr txBox="1">
            <a:spLocks/>
          </p:cNvSpPr>
          <p:nvPr/>
        </p:nvSpPr>
        <p:spPr>
          <a:xfrm>
            <a:off x="9034144" y="4545890"/>
            <a:ext cx="1791335" cy="955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800" b="1" dirty="0">
                <a:solidFill>
                  <a:srgbClr val="FFC000">
                    <a:lumMod val="60000"/>
                    <a:lumOff val="40000"/>
                  </a:srgbClr>
                </a:solidFill>
                <a:latin typeface="MV Boli" charset="0"/>
                <a:cs typeface="MV Boli" charset="0"/>
              </a:rPr>
              <a:t>Lotto</a:t>
            </a:r>
            <a:endParaRPr lang="ko-KR" altLang="en-US" sz="2800" b="1" dirty="0">
              <a:solidFill>
                <a:srgbClr val="FFC000">
                  <a:lumMod val="60000"/>
                  <a:lumOff val="40000"/>
                </a:srgbClr>
              </a:solidFill>
              <a:latin typeface="MV Boli" charset="0"/>
              <a:cs typeface="MV Boli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en-US" altLang="ko-KR" sz="2800" b="1" dirty="0">
                <a:solidFill>
                  <a:srgbClr val="FFC000">
                    <a:lumMod val="60000"/>
                    <a:lumOff val="40000"/>
                  </a:srgbClr>
                </a:solidFill>
                <a:latin typeface="MV Boli" charset="0"/>
                <a:cs typeface="MV Boli" charset="0"/>
              </a:rPr>
              <a:t>R</a:t>
            </a:r>
            <a:r>
              <a:rPr lang="en-US" altLang="ko-KR" sz="2800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MV Boli" charset="0"/>
                <a:cs typeface="MV Boli" charset="0"/>
              </a:rPr>
              <a:t>esult</a:t>
            </a:r>
            <a:endParaRPr lang="ko-KR" altLang="en-US" sz="2800" b="1" dirty="0">
              <a:solidFill>
                <a:srgbClr val="FFC000">
                  <a:lumMod val="60000"/>
                  <a:lumOff val="40000"/>
                </a:srgbClr>
              </a:solidFill>
              <a:latin typeface="MV Boli" charset="0"/>
              <a:cs typeface="MV Boli" charset="0"/>
            </a:endParaRPr>
          </a:p>
        </p:txBody>
      </p:sp>
      <p:sp>
        <p:nvSpPr>
          <p:cNvPr id="146" name="TextBox 30"/>
          <p:cNvSpPr txBox="1">
            <a:spLocks/>
          </p:cNvSpPr>
          <p:nvPr/>
        </p:nvSpPr>
        <p:spPr>
          <a:xfrm>
            <a:off x="4711700" y="591361"/>
            <a:ext cx="2564765" cy="1169551"/>
          </a:xfrm>
          <a:prstGeom prst="rect">
            <a:avLst/>
          </a:prstGeom>
          <a:solidFill>
            <a:srgbClr val="FF0000">
              <a:alpha val="80070"/>
            </a:srgb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3500" dirty="0" smtClean="0">
                <a:solidFill>
                  <a:srgbClr val="FFFFFF"/>
                </a:solidFill>
                <a:latin typeface="MV Boli" charset="0"/>
                <a:cs typeface="MV Boli" charset="0"/>
              </a:rPr>
              <a:t>Lotto</a:t>
            </a:r>
          </a:p>
          <a:p>
            <a:pPr marL="0" indent="0" algn="ctr" latinLnBrk="0">
              <a:buFontTx/>
              <a:buNone/>
              <a:defRPr/>
            </a:pPr>
            <a:r>
              <a:rPr lang="en-US" altLang="ko-KR" sz="3500" dirty="0" smtClean="0">
                <a:solidFill>
                  <a:srgbClr val="FFFFFF"/>
                </a:solidFill>
                <a:latin typeface="MV Boli" charset="0"/>
                <a:cs typeface="MV Boli" charset="0"/>
              </a:rPr>
              <a:t>(Model)</a:t>
            </a:r>
            <a:endParaRPr lang="ko-KR" altLang="en-US" sz="3500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cxnSp>
        <p:nvCxnSpPr>
          <p:cNvPr id="3" name="직선 화살표 연결선 29"/>
          <p:cNvCxnSpPr/>
          <p:nvPr/>
        </p:nvCxnSpPr>
        <p:spPr>
          <a:xfrm flipH="1">
            <a:off x="3268346" y="3568791"/>
            <a:ext cx="1756409" cy="20832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도형 98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도형 99"/>
          <p:cNvSpPr>
            <a:spLocks/>
          </p:cNvSpPr>
          <p:nvPr/>
        </p:nvSpPr>
        <p:spPr>
          <a:xfrm>
            <a:off x="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9" name="도형 10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0" name="도형 101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직선 화살표 연결선 29"/>
          <p:cNvCxnSpPr/>
          <p:nvPr/>
        </p:nvCxnSpPr>
        <p:spPr>
          <a:xfrm>
            <a:off x="5954712" y="1938523"/>
            <a:ext cx="0" cy="901236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9"/>
          <p:cNvCxnSpPr/>
          <p:nvPr/>
        </p:nvCxnSpPr>
        <p:spPr>
          <a:xfrm flipV="1">
            <a:off x="2279648" y="1486535"/>
            <a:ext cx="1939292" cy="1305945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9753" y="1770175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manipulates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012393" y="2130165"/>
            <a:ext cx="1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updates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65356" y="3715147"/>
            <a:ext cx="13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Transmit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97" y="5416283"/>
            <a:ext cx="1653016" cy="1322691"/>
          </a:xfrm>
          <a:prstGeom prst="rect">
            <a:avLst/>
          </a:prstGeom>
        </p:spPr>
      </p:pic>
      <p:cxnSp>
        <p:nvCxnSpPr>
          <p:cNvPr id="37" name="직선 화살표 연결선 29"/>
          <p:cNvCxnSpPr/>
          <p:nvPr/>
        </p:nvCxnSpPr>
        <p:spPr>
          <a:xfrm>
            <a:off x="5907283" y="4322586"/>
            <a:ext cx="0" cy="916086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9"/>
          <p:cNvCxnSpPr/>
          <p:nvPr/>
        </p:nvCxnSpPr>
        <p:spPr>
          <a:xfrm flipH="1" flipV="1">
            <a:off x="6229821" y="4322586"/>
            <a:ext cx="8890" cy="870754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01295" y="344170"/>
            <a:ext cx="3456304" cy="845314"/>
            <a:chOff x="201295" y="344170"/>
            <a:chExt cx="3456304" cy="845314"/>
          </a:xfrm>
        </p:grpSpPr>
        <p:sp>
          <p:nvSpPr>
            <p:cNvPr id="64" name="직사각형 63"/>
            <p:cNvSpPr/>
            <p:nvPr/>
          </p:nvSpPr>
          <p:spPr>
            <a:xfrm>
              <a:off x="201295" y="701675"/>
              <a:ext cx="431165" cy="461010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330" y="344170"/>
              <a:ext cx="181483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주요 기술 요소</a:t>
              </a: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704" y="650875"/>
              <a:ext cx="2969895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900" b="1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Open API </a:t>
              </a:r>
              <a:r>
                <a:rPr lang="ko-KR" altLang="en-US" sz="2900" b="1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파싱</a:t>
              </a:r>
              <a:endPara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7" name="도형 98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도형 99"/>
          <p:cNvSpPr>
            <a:spLocks/>
          </p:cNvSpPr>
          <p:nvPr/>
        </p:nvSpPr>
        <p:spPr>
          <a:xfrm>
            <a:off x="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9" name="도형 10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0" name="도형 101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03094" y="383078"/>
            <a:ext cx="646276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당첨번호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JSON Data</a:t>
            </a:r>
          </a:p>
          <a:p>
            <a:endParaRPr lang="en-US" altLang="ko-KR" sz="20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/>
              <a:t>{"totSellamnt":104007239000,"returnValue":"success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drwNoDate":"2022-11-05","firstWinamnt":3660482625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drwtNo6":36</a:t>
            </a:r>
            <a:r>
              <a:rPr lang="en-US" altLang="ko-KR" dirty="0" smtClean="0"/>
              <a:t>,"</a:t>
            </a:r>
            <a:r>
              <a:rPr lang="en-US" altLang="ko-KR" dirty="0"/>
              <a:t>drwtNo4":29,"firstPrzwnerCo":7,"drwtNo5":31,"bnusNo":11,"firstAccumamnt":25623378375,"drwNo":1040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drwtNo2":16,"drwtNo3":26,"drwtNo1":8}</a:t>
            </a:r>
            <a:endParaRPr lang="en-US" altLang="ko-KR" sz="20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0" name="Picture " descr="C:/Users/최병혁/AppData/Roaming/PolarisOffice/ETemp/10256_14592632/fImage1228653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74" y="4673552"/>
            <a:ext cx="6922721" cy="18592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5330" y="3278681"/>
            <a:ext cx="367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데이터 항목을 객체화 하여 저장 후 출력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94" y="914670"/>
            <a:ext cx="5913120" cy="662940"/>
          </a:xfrm>
          <a:prstGeom prst="rect">
            <a:avLst/>
          </a:prstGeom>
        </p:spPr>
      </p:pic>
      <p:cxnSp>
        <p:nvCxnSpPr>
          <p:cNvPr id="38" name="직선 화살표 연결선 29"/>
          <p:cNvCxnSpPr/>
          <p:nvPr/>
        </p:nvCxnSpPr>
        <p:spPr>
          <a:xfrm>
            <a:off x="4023967" y="4197487"/>
            <a:ext cx="1056327" cy="741791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29"/>
          <p:cNvCxnSpPr/>
          <p:nvPr/>
        </p:nvCxnSpPr>
        <p:spPr>
          <a:xfrm flipH="1">
            <a:off x="4306529" y="2456271"/>
            <a:ext cx="1016635" cy="715456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5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01295" y="344170"/>
            <a:ext cx="3967582" cy="845314"/>
            <a:chOff x="201295" y="344170"/>
            <a:chExt cx="3967582" cy="845314"/>
          </a:xfrm>
        </p:grpSpPr>
        <p:sp>
          <p:nvSpPr>
            <p:cNvPr id="64" name="직사각형 63"/>
            <p:cNvSpPr/>
            <p:nvPr/>
          </p:nvSpPr>
          <p:spPr>
            <a:xfrm>
              <a:off x="201295" y="701675"/>
              <a:ext cx="431165" cy="461010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330" y="344170"/>
              <a:ext cx="181483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주요 기술 요소</a:t>
              </a: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705" y="650875"/>
              <a:ext cx="3481172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900" b="1" i="0" u="none" strike="noStrike" kern="1200" cap="none" spc="0" normalizeH="0" baseline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번호 추첨 알고리즘</a:t>
              </a:r>
              <a:endPara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7" name="도형 98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도형 99"/>
          <p:cNvSpPr>
            <a:spLocks/>
          </p:cNvSpPr>
          <p:nvPr/>
        </p:nvSpPr>
        <p:spPr>
          <a:xfrm>
            <a:off x="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9" name="도형 10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0" name="도형 101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TextBox 30"/>
          <p:cNvSpPr txBox="1">
            <a:spLocks/>
          </p:cNvSpPr>
          <p:nvPr/>
        </p:nvSpPr>
        <p:spPr>
          <a:xfrm>
            <a:off x="456206" y="4564876"/>
            <a:ext cx="1435304" cy="369332"/>
          </a:xfrm>
          <a:prstGeom prst="rect">
            <a:avLst/>
          </a:prstGeom>
          <a:solidFill>
            <a:schemeClr val="bg2">
              <a:lumMod val="90000"/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includeNum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sp>
        <p:nvSpPr>
          <p:cNvPr id="11" name="TextBox 30"/>
          <p:cNvSpPr txBox="1">
            <a:spLocks/>
          </p:cNvSpPr>
          <p:nvPr/>
        </p:nvSpPr>
        <p:spPr>
          <a:xfrm>
            <a:off x="2428290" y="4564876"/>
            <a:ext cx="1475115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excludeNum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pic>
        <p:nvPicPr>
          <p:cNvPr id="13" name="Picture " descr="C:/Users/최병혁/AppData/Roaming/PolarisOffice/ETemp/10256_14592632/fImage27732539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1451907"/>
            <a:ext cx="4640902" cy="292570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9072" y="5121473"/>
            <a:ext cx="3244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{ 4, 10, 16, 19, 30}           { 18, 33 }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059775" y="466209"/>
            <a:ext cx="5941986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incldNum</a:t>
            </a:r>
            <a:r>
              <a:rPr lang="en-US" altLang="ko-KR" b="1" dirty="0" smtClean="0"/>
              <a:t> &lt; 7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포함수를</a:t>
            </a:r>
            <a:r>
              <a:rPr lang="ko-KR" altLang="en-US" sz="1400" dirty="0" smtClean="0"/>
              <a:t> 당첨번호에 저장</a:t>
            </a:r>
            <a:endParaRPr lang="en-US" altLang="ko-KR" sz="1400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sz="1400" dirty="0" smtClean="0"/>
              <a:t>2. (7 – </a:t>
            </a:r>
            <a:r>
              <a:rPr lang="ko-KR" altLang="en-US" sz="1400" dirty="0" err="1" smtClean="0"/>
              <a:t>포함수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크기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만큼 번호 추첨 함수 호출</a:t>
            </a:r>
            <a:endParaRPr lang="en-US" altLang="ko-KR" sz="1400" dirty="0" smtClean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랜덤으로 추첨한 번호가 당첨번호와 </a:t>
            </a:r>
            <a:r>
              <a:rPr lang="ko-KR" altLang="en-US" sz="1400" dirty="0" err="1" smtClean="0"/>
              <a:t>제외번호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중복검사</a:t>
            </a:r>
            <a:r>
              <a:rPr lang="ko-KR" altLang="en-US" sz="1400" dirty="0" smtClean="0"/>
              <a:t> 후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 당첨번호에 추가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4941" y="3830718"/>
            <a:ext cx="4131689" cy="249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incldNum</a:t>
            </a:r>
            <a:r>
              <a:rPr lang="en-US" altLang="ko-KR" b="1" dirty="0" smtClean="0"/>
              <a:t> &gt;= 7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추첨 함수를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번 호출</a:t>
            </a:r>
            <a:endParaRPr lang="en-US" altLang="ko-KR" sz="14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 smtClean="0"/>
              <a:t>랜덤으로 추첨한 번호가 </a:t>
            </a:r>
            <a:r>
              <a:rPr lang="ko-KR" altLang="en-US" sz="1400" dirty="0" err="1" smtClean="0"/>
              <a:t>포함수에</a:t>
            </a:r>
            <a:r>
              <a:rPr lang="ko-KR" altLang="en-US" sz="1400" dirty="0" smtClean="0"/>
              <a:t> 포함되며 </a:t>
            </a:r>
            <a:r>
              <a:rPr lang="ko-KR" altLang="en-US" sz="1400" dirty="0" err="1" smtClean="0"/>
              <a:t>제외수에</a:t>
            </a:r>
            <a:r>
              <a:rPr lang="ko-KR" altLang="en-US" sz="1400" dirty="0" smtClean="0"/>
              <a:t> 포함되지 않으면 당첨번호에 추가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7" name="TextBox 30"/>
          <p:cNvSpPr txBox="1">
            <a:spLocks/>
          </p:cNvSpPr>
          <p:nvPr/>
        </p:nvSpPr>
        <p:spPr>
          <a:xfrm>
            <a:off x="10103853" y="611787"/>
            <a:ext cx="1290730" cy="369332"/>
          </a:xfrm>
          <a:prstGeom prst="rect">
            <a:avLst/>
          </a:prstGeom>
          <a:solidFill>
            <a:schemeClr val="tx2"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draw</a:t>
            </a: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sp>
        <p:nvSpPr>
          <p:cNvPr id="18" name="TextBox 30"/>
          <p:cNvSpPr txBox="1">
            <a:spLocks/>
          </p:cNvSpPr>
          <p:nvPr/>
        </p:nvSpPr>
        <p:spPr>
          <a:xfrm>
            <a:off x="8037166" y="609248"/>
            <a:ext cx="1435304" cy="369332"/>
          </a:xfrm>
          <a:prstGeom prst="rect">
            <a:avLst/>
          </a:prstGeom>
          <a:solidFill>
            <a:schemeClr val="bg2">
              <a:lumMod val="90000"/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includeNum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06116" y="835541"/>
            <a:ext cx="412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9390046" y="1142976"/>
            <a:ext cx="2493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4, 10, 16, 19, 40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+ 15 , 45 ( </a:t>
            </a:r>
            <a:r>
              <a:rPr lang="ko-KR" altLang="en-US" sz="1400" dirty="0" smtClean="0"/>
              <a:t>추가된 당첨번호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TextBox 30"/>
          <p:cNvSpPr txBox="1">
            <a:spLocks/>
          </p:cNvSpPr>
          <p:nvPr/>
        </p:nvSpPr>
        <p:spPr>
          <a:xfrm>
            <a:off x="10026546" y="4280258"/>
            <a:ext cx="1435304" cy="369332"/>
          </a:xfrm>
          <a:prstGeom prst="rect">
            <a:avLst/>
          </a:prstGeom>
          <a:solidFill>
            <a:schemeClr val="bg2">
              <a:lumMod val="90000"/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includeNum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sp>
        <p:nvSpPr>
          <p:cNvPr id="24" name="TextBox 30"/>
          <p:cNvSpPr txBox="1">
            <a:spLocks/>
          </p:cNvSpPr>
          <p:nvPr/>
        </p:nvSpPr>
        <p:spPr>
          <a:xfrm>
            <a:off x="10098188" y="5638623"/>
            <a:ext cx="1290730" cy="369332"/>
          </a:xfrm>
          <a:prstGeom prst="rect">
            <a:avLst/>
          </a:prstGeom>
          <a:solidFill>
            <a:schemeClr val="tx2"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draw</a:t>
            </a: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743553" y="5133248"/>
            <a:ext cx="0" cy="4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9559719" y="4739746"/>
            <a:ext cx="249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4, 10, 15, 16, 19, 40, 44, 45, 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9712322" y="6133942"/>
            <a:ext cx="21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4, 10, 16, 19, 40, 45 + 15 </a:t>
            </a:r>
          </a:p>
        </p:txBody>
      </p:sp>
    </p:spTree>
    <p:extLst>
      <p:ext uri="{BB962C8B-B14F-4D97-AF65-F5344CB8AC3E}">
        <p14:creationId xmlns:p14="http://schemas.microsoft.com/office/powerpoint/2010/main" val="24385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938684" y="760059"/>
            <a:ext cx="5518621" cy="5650778"/>
            <a:chOff x="6137275" y="562574"/>
            <a:chExt cx="5422900" cy="5650778"/>
          </a:xfrm>
        </p:grpSpPr>
        <p:sp>
          <p:nvSpPr>
            <p:cNvPr id="11" name="내용 개체 틀 2"/>
            <p:cNvSpPr txBox="1"/>
            <p:nvPr/>
          </p:nvSpPr>
          <p:spPr>
            <a:xfrm>
              <a:off x="6347575" y="562574"/>
              <a:ext cx="5002300" cy="565077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b="1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/>
                  <a:ea typeface="-윤디자인웹돋움"/>
                </a:defRPr>
              </a:lvl1pPr>
            </a:lstStyle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JFrame</a:t>
              </a:r>
              <a:r>
                <a:rPr lang="ko-KR" altLang="en-US" b="0" kern="0" spc="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을 설정하는 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메인 클래스로 </a:t>
              </a:r>
              <a:r>
                <a:rPr lang="en-US" altLang="ko-KR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LottoView</a:t>
              </a:r>
              <a:r>
                <a:rPr lang="ko-KR" altLang="en-US" b="0" kern="0" spc="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를 </a:t>
              </a:r>
              <a:r>
                <a:rPr lang="en-US" altLang="ko-KR" b="0" kern="0" spc="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UI</a:t>
              </a:r>
              <a:r>
                <a:rPr lang="ko-KR" altLang="en-US" b="0" kern="0" spc="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구성 패널로 설정하며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LottoController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를 컨트롤러로 연결</a:t>
              </a:r>
              <a:endParaRPr lang="en-US" altLang="ko-KR" b="0" kern="0" spc="0" dirty="0" smtClean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600" b="0" kern="0" spc="0" dirty="0" smtClean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LottoView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메인 </a:t>
              </a:r>
              <a:r>
                <a:rPr lang="en-US" altLang="ko-KR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UI</a:t>
              </a:r>
              <a:r>
                <a:rPr lang="ko-KR" altLang="en-US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구성 클래스로 </a:t>
              </a:r>
              <a:r>
                <a:rPr lang="en-US" altLang="ko-KR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3</a:t>
              </a:r>
              <a:r>
                <a:rPr lang="ko-KR" altLang="en-US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개의 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기능별로 구현된  </a:t>
              </a:r>
              <a:r>
                <a:rPr lang="en-US" altLang="ko-KR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JPanel</a:t>
              </a:r>
              <a:r>
                <a:rPr lang="ko-KR" altLang="en-US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클래스를 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포함</a:t>
              </a:r>
              <a:endParaRPr lang="en-US" altLang="ko-KR" b="0" kern="0" spc="0" dirty="0" smtClean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 </a:t>
              </a:r>
              <a:endParaRPr lang="ko-KR" altLang="en-US" sz="1600" b="0" kern="0" spc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LottoController</a:t>
              </a:r>
              <a:endParaRPr lang="en-US" altLang="ko-KR" sz="2000" kern="0" spc="0" dirty="0" smtClean="0">
                <a:solidFill>
                  <a:srgbClr val="000000"/>
                </a:solidFill>
                <a:effectLst/>
                <a:latin typeface="+mj-lt"/>
              </a:endParaRPr>
            </a:p>
            <a:p>
              <a:pPr lvl="0" algn="l">
                <a:defRPr/>
              </a:pPr>
              <a:r>
                <a:rPr lang="ko-KR" altLang="en-US" b="0" spc="0" dirty="0" smtClean="0">
                  <a:latin typeface="+mj-lt"/>
                </a:rPr>
                <a:t>버튼 선택 이벤트 처리와 </a:t>
              </a:r>
              <a:r>
                <a:rPr lang="ko-KR" altLang="en-US" b="0" spc="0" dirty="0" err="1" smtClean="0">
                  <a:latin typeface="+mj-lt"/>
                </a:rPr>
                <a:t>포함수</a:t>
              </a:r>
              <a:r>
                <a:rPr lang="en-US" altLang="ko-KR" b="0" spc="0" dirty="0" smtClean="0">
                  <a:latin typeface="+mj-lt"/>
                </a:rPr>
                <a:t>, </a:t>
              </a:r>
              <a:r>
                <a:rPr lang="ko-KR" altLang="en-US" b="0" spc="0" dirty="0" err="1" smtClean="0">
                  <a:latin typeface="+mj-lt"/>
                </a:rPr>
                <a:t>제외수</a:t>
              </a:r>
              <a:r>
                <a:rPr lang="ko-KR" altLang="en-US" b="0" spc="0" dirty="0" smtClean="0">
                  <a:latin typeface="+mj-lt"/>
                </a:rPr>
                <a:t> 설정</a:t>
              </a:r>
              <a:endParaRPr lang="en-US" altLang="ko-KR" b="0" spc="0" dirty="0" smtClean="0">
                <a:latin typeface="+mj-lt"/>
              </a:endParaRPr>
            </a:p>
            <a:p>
              <a:pPr lvl="0" algn="l">
                <a:defRPr/>
              </a:pPr>
              <a:r>
                <a:rPr lang="ko-KR" altLang="en-US" b="0" spc="0" dirty="0" smtClean="0">
                  <a:latin typeface="+mj-lt"/>
                </a:rPr>
                <a:t>추첨 버튼을 눌렀을 때 번호를 포함</a:t>
              </a:r>
              <a:r>
                <a:rPr lang="en-US" altLang="ko-KR" b="0" spc="0" dirty="0" smtClean="0">
                  <a:latin typeface="+mj-lt"/>
                </a:rPr>
                <a:t>, </a:t>
              </a:r>
              <a:r>
                <a:rPr lang="ko-KR" altLang="en-US" b="0" spc="0" dirty="0" smtClean="0">
                  <a:latin typeface="+mj-lt"/>
                </a:rPr>
                <a:t>제외하여 </a:t>
              </a:r>
              <a:r>
                <a:rPr lang="ko-KR" altLang="en-US" b="0" spc="0" dirty="0" err="1" smtClean="0">
                  <a:latin typeface="+mj-lt"/>
                </a:rPr>
                <a:t>랜덤값</a:t>
              </a:r>
              <a:r>
                <a:rPr lang="ko-KR" altLang="en-US" b="0" spc="0" dirty="0" smtClean="0">
                  <a:latin typeface="+mj-lt"/>
                </a:rPr>
                <a:t> 추출</a:t>
              </a:r>
              <a:r>
                <a:rPr lang="ko-KR" altLang="en-US" b="0" spc="0" dirty="0" smtClean="0"/>
                <a:t> </a:t>
              </a:r>
              <a:endParaRPr lang="en-US" altLang="ko-KR" b="0" spc="0" dirty="0" smtClean="0"/>
            </a:p>
            <a:p>
              <a:pPr lvl="0" algn="l">
                <a:defRPr/>
              </a:pPr>
              <a:endParaRPr lang="en-US" altLang="ko-KR" sz="1600" b="0" spc="0" dirty="0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6137275" y="1344295"/>
              <a:ext cx="54229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735330" y="344170"/>
            <a:ext cx="2777836" cy="600203"/>
            <a:chOff x="735330" y="344170"/>
            <a:chExt cx="2777836" cy="600203"/>
          </a:xfrm>
        </p:grpSpPr>
        <p:sp>
          <p:nvSpPr>
            <p:cNvPr id="27" name="TextBox 26"/>
            <p:cNvSpPr txBox="1"/>
            <p:nvPr/>
          </p:nvSpPr>
          <p:spPr>
            <a:xfrm>
              <a:off x="735330" y="344170"/>
              <a:ext cx="1814830" cy="32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330" y="359598"/>
              <a:ext cx="27778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ko-KR" altLang="en-US" sz="32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클래스별 기능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29" name="도형 102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03"/>
          <p:cNvSpPr>
            <a:spLocks/>
          </p:cNvSpPr>
          <p:nvPr/>
        </p:nvSpPr>
        <p:spPr>
          <a:xfrm>
            <a:off x="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04"/>
          <p:cNvSpPr>
            <a:spLocks/>
          </p:cNvSpPr>
          <p:nvPr/>
        </p:nvSpPr>
        <p:spPr>
          <a:xfrm>
            <a:off x="11861800" y="161925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05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DDA1AF-2BE1-6E8E-F64A-08AABD992D88}"/>
              </a:ext>
            </a:extLst>
          </p:cNvPr>
          <p:cNvSpPr>
            <a:spLocks/>
          </p:cNvSpPr>
          <p:nvPr/>
        </p:nvSpPr>
        <p:spPr>
          <a:xfrm>
            <a:off x="249555" y="436562"/>
            <a:ext cx="431800" cy="461645"/>
          </a:xfrm>
          <a:prstGeom prst="rect">
            <a:avLst/>
          </a:prstGeom>
          <a:solidFill>
            <a:srgbClr val="D1D1D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3" y="1345297"/>
            <a:ext cx="5704976" cy="44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1063</ep:Words>
  <ep:PresentationFormat>와이드스크린</ep:PresentationFormat>
  <ep:Paragraphs>308</ep:Paragraphs>
  <ep:Slides>20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ep:HeadingPairs>
  <ep:TitlesOfParts>
    <vt:vector size="22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Jenny</dc:creator>
  <cp:lastModifiedBy>thsdn</cp:lastModifiedBy>
  <dcterms:modified xsi:type="dcterms:W3CDTF">2023-11-17T09:14:35.949</dcterms:modified>
  <cp:revision>40</cp:revision>
  <dc:title>PowerPoint 프레젠테이션</dc:title>
  <cp:version>9.104.123.46490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