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86" r:id="rId7"/>
    <p:sldId id="287" r:id="rId8"/>
    <p:sldId id="276" r:id="rId9"/>
    <p:sldId id="280" r:id="rId10"/>
    <p:sldId id="259" r:id="rId11"/>
    <p:sldId id="281" r:id="rId12"/>
    <p:sldId id="260" r:id="rId13"/>
    <p:sldId id="261" r:id="rId14"/>
    <p:sldId id="288" r:id="rId15"/>
    <p:sldId id="275" r:id="rId16"/>
    <p:sldId id="283" r:id="rId17"/>
    <p:sldId id="278" r:id="rId18"/>
    <p:sldId id="277" r:id="rId19"/>
    <p:sldId id="284" r:id="rId20"/>
    <p:sldId id="262" r:id="rId21"/>
    <p:sldId id="263" r:id="rId22"/>
    <p:sldId id="264" r:id="rId23"/>
    <p:sldId id="268" r:id="rId24"/>
    <p:sldId id="265" r:id="rId25"/>
    <p:sldId id="274" r:id="rId26"/>
    <p:sldId id="285" r:id="rId27"/>
    <p:sldId id="26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98" d="100"/>
          <a:sy n="98" d="100"/>
        </p:scale>
        <p:origin x="82" y="211"/>
      </p:cViewPr>
      <p:guideLst/>
    </p:cSldViewPr>
  </p:slideViewPr>
  <p:notesTextViewPr>
    <p:cViewPr>
      <p:scale>
        <a:sx n="1" d="1"/>
        <a:sy n="1" d="1"/>
      </p:scale>
      <p:origin x="0" y="0"/>
    </p:cViewPr>
  </p:notesTextViewPr>
  <p:sorterViewPr>
    <p:cViewPr>
      <p:scale>
        <a:sx n="80" d="100"/>
        <a:sy n="80" d="100"/>
      </p:scale>
      <p:origin x="0" y="-53"/>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4994CE30-7D40-4BC0-BA0D-56C992D5B4BD}" type="datetimeFigureOut">
              <a:rPr lang="en-GB" smtClean="0"/>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1BCD3F7E-62B3-4FB9-95CE-D1B0CC271B85}" type="slidenum">
              <a:rPr lang="en-GB" smtClean="0"/>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4994CE30-7D40-4BC0-BA0D-56C992D5B4BD}" type="datetimeFigureOut">
              <a:rPr lang="en-GB" smtClean="0"/>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1BCD3F7E-62B3-4FB9-95CE-D1B0CC271B85}" type="slidenum">
              <a:rPr lang="en-GB" smtClean="0"/>
            </a:fld>
            <a:endParaRPr lang="en-GB" dirty="0"/>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1BCD3F7E-62B3-4FB9-95CE-D1B0CC271B85}" type="slidenum">
              <a:rPr lang="en-GB" smtClean="0"/>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804030504040204" pitchFamily="34" charset="0"/>
                <a:ea typeface="Verdana" panose="020B0804030504040204" pitchFamily="34" charset="0"/>
                <a:cs typeface="Verdana" panose="020B0804030504040204" pitchFamily="34" charset="0"/>
              </a:defRPr>
            </a:lvl1pPr>
          </a:lstStyle>
          <a:p>
            <a:fld id="{4994CE30-7D40-4BC0-BA0D-56C992D5B4BD}" type="datetimeFigureOut">
              <a:rPr lang="en-GB" smtClean="0"/>
            </a:fld>
            <a:endParaRPr lang="en-GB"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804030504040204" pitchFamily="34" charset="0"/>
                <a:ea typeface="Verdana" panose="020B0804030504040204" pitchFamily="34" charset="0"/>
                <a:cs typeface="Verdana" panose="020B0804030504040204" pitchFamily="34" charset="0"/>
              </a:defRPr>
            </a:lvl1pPr>
          </a:lstStyle>
          <a:p>
            <a:endParaRPr lang="en-GB" dirty="0"/>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804030504040204" pitchFamily="34" charset="0"/>
                <a:ea typeface="Verdana" panose="020B0804030504040204" pitchFamily="34" charset="0"/>
                <a:cs typeface="Verdana" panose="020B0804030504040204" pitchFamily="34" charset="0"/>
              </a:defRPr>
            </a:lvl1pPr>
          </a:lstStyle>
          <a:p>
            <a:fld id="{1BCD3F7E-62B3-4FB9-95CE-D1B0CC271B85}" type="slidenum">
              <a:rPr lang="en-GB" smtClean="0"/>
            </a:fld>
            <a:endParaRPr lang="en-GB" dirty="0"/>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dirty="0"/>
          </a:p>
        </p:txBody>
      </p:sp>
      <p:pic>
        <p:nvPicPr>
          <p:cNvPr id="7" name="Picture 7"/>
          <p:cNvPicPr>
            <a:picLocks noChangeAspect="1"/>
          </p:cNvPicPr>
          <p:nvPr/>
        </p:nvPicPr>
        <p:blipFill rotWithShape="1">
          <a:blip r:embed="rId12">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804030504040204" pitchFamily="34" charset="0"/>
          <a:ea typeface="Verdana" panose="020B0804030504040204" pitchFamily="34" charset="0"/>
          <a:cs typeface="Verdana" panose="020B0804030504040204" pitchFamily="34" charset="0"/>
        </a:defRPr>
      </a:lvl1pPr>
    </p:titleStyle>
    <p:bodyStyle>
      <a:lvl1pPr marL="342900" indent="-342900" algn="l" defTabSz="914400" rtl="0" eaLnBrk="1" latinLnBrk="0" hangingPunct="1">
        <a:spcBef>
          <a:spcPct val="20000"/>
        </a:spcBef>
        <a:buFont typeface="Arial" panose="020B0604020202090204" pitchFamily="34" charset="0"/>
        <a:buChar char="•"/>
        <a:defRPr sz="2400" kern="1200">
          <a:solidFill>
            <a:schemeClr val="tx1"/>
          </a:solidFill>
          <a:latin typeface="Verdana" panose="020B0804030504040204" pitchFamily="34" charset="0"/>
          <a:ea typeface="Verdana" panose="020B0804030504040204" pitchFamily="34" charset="0"/>
          <a:cs typeface="Verdana" panose="020B0804030504040204" pitchFamily="34" charset="0"/>
        </a:defRPr>
      </a:lvl1pPr>
      <a:lvl2pPr marL="742950" indent="-285750" algn="l" defTabSz="914400" rtl="0" eaLnBrk="1" latinLnBrk="0" hangingPunct="1">
        <a:spcBef>
          <a:spcPct val="20000"/>
        </a:spcBef>
        <a:buFont typeface="Arial" panose="020B0604020202090204" pitchFamily="34" charset="0"/>
        <a:buChar char="–"/>
        <a:defRPr sz="2000" kern="1200">
          <a:solidFill>
            <a:schemeClr val="tx1"/>
          </a:solidFill>
          <a:latin typeface="Verdana" panose="020B0804030504040204" pitchFamily="34" charset="0"/>
          <a:ea typeface="Verdana" panose="020B0804030504040204" pitchFamily="34" charset="0"/>
          <a:cs typeface="Verdana" panose="020B0804030504040204" pitchFamily="34" charset="0"/>
        </a:defRPr>
      </a:lvl2pPr>
      <a:lvl3pPr marL="1143000" indent="-228600" algn="l" defTabSz="914400" rtl="0" eaLnBrk="1" latinLnBrk="0" hangingPunct="1">
        <a:spcBef>
          <a:spcPct val="20000"/>
        </a:spcBef>
        <a:buFont typeface="Arial" panose="020B0604020202090204" pitchFamily="34" charset="0"/>
        <a:buChar char="•"/>
        <a:defRPr sz="1800" kern="1200">
          <a:solidFill>
            <a:schemeClr val="tx1"/>
          </a:solidFill>
          <a:latin typeface="Verdana" panose="020B0804030504040204" pitchFamily="34" charset="0"/>
          <a:ea typeface="Verdana" panose="020B0804030504040204" pitchFamily="34" charset="0"/>
          <a:cs typeface="Verdana" panose="020B0804030504040204" pitchFamily="34" charset="0"/>
        </a:defRPr>
      </a:lvl3pPr>
      <a:lvl4pPr marL="1600200" indent="-228600" algn="l" defTabSz="914400" rtl="0" eaLnBrk="1" latinLnBrk="0" hangingPunct="1">
        <a:spcBef>
          <a:spcPct val="20000"/>
        </a:spcBef>
        <a:buFont typeface="Arial" panose="020B0604020202090204" pitchFamily="34" charset="0"/>
        <a:buChar char="–"/>
        <a:defRPr sz="1600" kern="1200">
          <a:solidFill>
            <a:schemeClr val="tx1"/>
          </a:solidFill>
          <a:latin typeface="Verdana" panose="020B0804030504040204" pitchFamily="34" charset="0"/>
          <a:ea typeface="Verdana" panose="020B0804030504040204" pitchFamily="34" charset="0"/>
          <a:cs typeface="Verdana" panose="020B0804030504040204" pitchFamily="34" charset="0"/>
        </a:defRPr>
      </a:lvl4pPr>
      <a:lvl5pPr marL="2057400" indent="-228600" algn="l" defTabSz="914400" rtl="0" eaLnBrk="1" latinLnBrk="0" hangingPunct="1">
        <a:spcBef>
          <a:spcPct val="20000"/>
        </a:spcBef>
        <a:buFont typeface="Arial" panose="020B0604020202090204" pitchFamily="34" charset="0"/>
        <a:buChar char="»"/>
        <a:defRPr sz="1600" kern="1200">
          <a:solidFill>
            <a:schemeClr val="tx1"/>
          </a:solidFill>
          <a:latin typeface="Verdana" panose="020B0804030504040204" pitchFamily="34" charset="0"/>
          <a:ea typeface="Verdana" panose="020B0804030504040204" pitchFamily="34" charset="0"/>
          <a:cs typeface="Verdana" panose="020B0804030504040204" pitchFamily="34" charset="0"/>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hyperlink" Target="https://github.com/Sony-2002/Fake-Social-Media-Profile-Detection-and-Reporti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algn="ctr">
              <a:spcBef>
                <a:spcPts val="0"/>
              </a:spcBef>
            </a:pPr>
            <a:r>
              <a:rPr lang="en-GB" sz="3200" dirty="0">
                <a:solidFill>
                  <a:schemeClr val="tx1"/>
                </a:solidFill>
                <a:latin typeface="Cambria"/>
                <a:ea typeface="Cambria"/>
              </a:rPr>
              <a:t>Fake Social Media Profile Detection and Reporting</a:t>
            </a:r>
            <a:endParaRPr lang="en-US" sz="3200">
              <a:solidFill>
                <a:schemeClr val="tx1"/>
              </a:solidFill>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algn="l">
              <a:spcBef>
                <a:spcPts val="0"/>
              </a:spcBef>
              <a:buClr>
                <a:srgbClr val="17365D"/>
              </a:buClr>
              <a:buSzPts val="2000"/>
            </a:pPr>
            <a:r>
              <a:rPr lang="en-GB" dirty="0">
                <a:latin typeface="Cambria"/>
                <a:ea typeface="Cambria"/>
              </a:rPr>
              <a:t>Batch Number: CCS-19</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731520" y="2722880"/>
          <a:ext cx="5281509" cy="731540"/>
        </p:xfrm>
        <a:graphic>
          <a:graphicData uri="http://schemas.openxmlformats.org/drawingml/2006/table">
            <a:tbl>
              <a:tblPr firstRow="1" bandRow="1">
                <a:noFill/>
              </a:tblPr>
              <a:tblGrid>
                <a:gridCol w="2032221"/>
                <a:gridCol w="3249288"/>
              </a:tblGrid>
              <a:tr h="22098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22098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fontScale="92500" lnSpcReduction="20000"/>
          </a:bodyPr>
          <a:lstStyle/>
          <a:p>
            <a:pPr marL="0" marR="0" lvl="0" indent="0" algn="ctr" rtl="0">
              <a:spcBef>
                <a:spcPts val="0"/>
              </a:spcBef>
              <a:spcAft>
                <a:spcPts val="0"/>
              </a:spcAft>
              <a:buClr>
                <a:srgbClr val="17365D"/>
              </a:buClr>
              <a:buSzPts val="2000"/>
              <a:buFont typeface="Arial" panose="020B0604020202090204"/>
              <a:buNone/>
            </a:pPr>
            <a:r>
              <a:rPr lang="en-US" sz="24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Under the Supervision of,</a:t>
            </a:r>
            <a:endParaRPr lang="en-US" sz="1600" dirty="0">
              <a:latin typeface="Cambria" panose="02040503050406030204" pitchFamily="18" charset="0"/>
              <a:ea typeface="Cambria" panose="02040503050406030204" pitchFamily="18" charset="0"/>
            </a:endParaRPr>
          </a:p>
          <a:p>
            <a:pPr algn="ctr">
              <a:buSzPts val="2000"/>
              <a:buFont typeface="Arial" panose="020B0604020202090204"/>
            </a:pPr>
            <a:endParaRPr lang="en-US" sz="2400" b="1" dirty="0">
              <a:solidFill>
                <a:srgbClr val="17365D"/>
              </a:solidFill>
              <a:latin typeface="Cambria"/>
              <a:ea typeface="Cambria"/>
              <a:cs typeface="Verdana" panose="020B0804030504040204"/>
            </a:endParaRPr>
          </a:p>
          <a:p>
            <a:r>
              <a:rPr lang="en-US" sz="2600" b="1" dirty="0">
                <a:solidFill>
                  <a:srgbClr val="17365D"/>
                </a:solidFill>
                <a:latin typeface="Cambria"/>
                <a:ea typeface="Cambria"/>
                <a:cs typeface="Verdana" panose="020B0804030504040204"/>
              </a:rPr>
              <a:t>Ms</a:t>
            </a:r>
            <a:r>
              <a:rPr lang="en-US" sz="2600" b="1" dirty="0">
                <a:solidFill>
                  <a:srgbClr val="17365D"/>
                </a:solidFill>
                <a:latin typeface="Cambria"/>
                <a:ea typeface="Cambria"/>
                <a:cs typeface="Verdana" panose="020B0804030504040204"/>
                <a:sym typeface="Verdana" panose="020B0804030504040204"/>
              </a:rPr>
              <a:t>. Bhavya B</a:t>
            </a:r>
            <a:endParaRPr lang="en-US" dirty="0"/>
          </a:p>
          <a:p>
            <a:pPr marL="0" marR="0" lvl="0" indent="0" algn="l" rtl="0">
              <a:spcBef>
                <a:spcPts val="340"/>
              </a:spcBef>
              <a:spcAft>
                <a:spcPts val="0"/>
              </a:spcAft>
              <a:buClr>
                <a:srgbClr val="17365D"/>
              </a:buClr>
              <a:buSzPts val="1700"/>
              <a:buFont typeface="Arial" panose="020B0604020202090204"/>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Professor / Associate Professor / Assistant Professor</a:t>
            </a:r>
            <a:endParaRPr lang="en-US" sz="16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90204"/>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School of Computer Science and Engineering</a:t>
            </a:r>
            <a:endParaRPr lang="en-US" sz="16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90204"/>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Presidency University</a:t>
            </a:r>
            <a:endParaRPr lang="en-US" sz="16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9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75000" lnSpcReduction="20000"/>
          </a:bodyPr>
          <a:lstStyle/>
          <a:p>
            <a:pPr marL="0" marR="0" lvl="0" indent="0" algn="ctr" rtl="0">
              <a:spcBef>
                <a:spcPts val="0"/>
              </a:spcBef>
              <a:spcAft>
                <a:spcPts val="0"/>
              </a:spcAft>
              <a:buClr>
                <a:srgbClr val="17365D"/>
              </a:buClr>
              <a:buSzPct val="100000"/>
              <a:buFont typeface="Arial" panose="020B0604020202090204"/>
              <a:buNone/>
            </a:pPr>
            <a:r>
              <a:rPr lang="en-GB" sz="2000" b="1" dirty="0">
                <a:solidFill>
                  <a:srgbClr val="17365D"/>
                </a:solidFill>
                <a:latin typeface="Cambria"/>
                <a:ea typeface="Cambria"/>
                <a:cs typeface="Verdana" panose="020B0804030504040204"/>
                <a:sym typeface="Verdana" panose="020B0804030504040204"/>
              </a:rPr>
              <a:t>PIP4004</a:t>
            </a:r>
            <a:r>
              <a:rPr lang="en-GB" sz="2000" b="1" i="0" u="none" strike="noStrike" cap="none" dirty="0">
                <a:solidFill>
                  <a:srgbClr val="17365D"/>
                </a:solidFill>
                <a:latin typeface="Cambria"/>
                <a:ea typeface="Cambria"/>
                <a:cs typeface="Verdana" panose="020B0804030504040204"/>
                <a:sym typeface="Verdana" panose="020B0804030504040204"/>
              </a:rPr>
              <a:t> </a:t>
            </a:r>
            <a:r>
              <a:rPr lang="en-GB" sz="2000" b="1" dirty="0">
                <a:solidFill>
                  <a:srgbClr val="17365D"/>
                </a:solidFill>
                <a:latin typeface="Cambria"/>
                <a:ea typeface="Cambria"/>
                <a:cs typeface="Verdana" panose="020B0804030504040204"/>
                <a:sym typeface="Verdana" panose="020B0804030504040204"/>
              </a:rPr>
              <a:t>Internship</a:t>
            </a:r>
            <a:endParaRPr lang="en-US"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9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Review-</a:t>
            </a:r>
            <a:r>
              <a:rPr lang="en-US" altLang="en-GB"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2</a:t>
            </a:r>
            <a:endParaRPr lang="en-US" altLang="en-GB"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endParaRPr>
          </a:p>
        </p:txBody>
      </p:sp>
      <p:sp>
        <p:nvSpPr>
          <p:cNvPr id="8" name="Google Shape;91;p13"/>
          <p:cNvSpPr txBox="1"/>
          <p:nvPr/>
        </p:nvSpPr>
        <p:spPr>
          <a:xfrm>
            <a:off x="1" y="4533900"/>
            <a:ext cx="12192000"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90204"/>
              <a:buNone/>
            </a:pPr>
            <a:r>
              <a:rPr lang="en-US" sz="2000" b="1" i="0" u="none" strike="noStrike" cap="none" dirty="0">
                <a:solidFill>
                  <a:schemeClr val="accent1"/>
                </a:solidFill>
                <a:latin typeface="Cambria"/>
                <a:ea typeface="Cambria"/>
                <a:cs typeface="Verdana" panose="020B0804030504040204"/>
                <a:sym typeface="Verdana" panose="020B0804030504040204"/>
              </a:rPr>
              <a:t>Name of the Program: </a:t>
            </a:r>
            <a:r>
              <a:rPr lang="en-US" sz="2000" b="1" i="0" u="none" strike="noStrike" cap="none" dirty="0">
                <a:latin typeface="Cambria"/>
                <a:ea typeface="Cambria"/>
                <a:cs typeface="Verdana" panose="020B0804030504040204"/>
                <a:sym typeface="Verdana" panose="020B0804030504040204"/>
              </a:rPr>
              <a:t>B.Tech</a:t>
            </a:r>
            <a:r>
              <a:rPr lang="en-US" sz="2000" b="1" dirty="0">
                <a:latin typeface="Cambria"/>
                <a:ea typeface="Cambria"/>
                <a:cs typeface="Verdana" panose="020B0804030504040204"/>
                <a:sym typeface="Verdana" panose="020B0804030504040204"/>
              </a:rPr>
              <a:t>.</a:t>
            </a:r>
            <a:endParaRPr lang="en-US" sz="2000" b="1" i="0" u="none" strike="noStrike" cap="none" dirty="0">
              <a:latin typeface="Cambria" panose="02040503050406030204" pitchFamily="18" charset="0"/>
              <a:ea typeface="Cambria" panose="02040503050406030204" pitchFamily="18" charset="0"/>
              <a:cs typeface="Verdana" panose="020B0804030504040204"/>
              <a:sym typeface="Verdana" panose="020B0804030504040204"/>
            </a:endParaRPr>
          </a:p>
          <a:p>
            <a:pPr>
              <a:buClr>
                <a:srgbClr val="17365D"/>
              </a:buClr>
              <a:buSzPct val="100000"/>
              <a:buFont typeface="Arial" panose="020B0604020202090204"/>
            </a:pPr>
            <a:r>
              <a:rPr lang="en-US" sz="2000" b="1" dirty="0">
                <a:solidFill>
                  <a:schemeClr val="accent1"/>
                </a:solidFill>
                <a:latin typeface="Cambria"/>
                <a:ea typeface="Cambria"/>
                <a:cs typeface="Verdana" panose="020B0804030504040204"/>
                <a:sym typeface="Verdana" panose="020B0804030504040204"/>
              </a:rPr>
              <a:t>Name of the </a:t>
            </a:r>
            <a:r>
              <a:rPr lang="en-US" sz="2000" b="1" err="1">
                <a:solidFill>
                  <a:schemeClr val="accent1"/>
                </a:solidFill>
                <a:latin typeface="Cambria"/>
                <a:ea typeface="Cambria"/>
                <a:cs typeface="Verdana" panose="020B0804030504040204"/>
                <a:sym typeface="Verdana" panose="020B0804030504040204"/>
              </a:rPr>
              <a:t>HoD</a:t>
            </a:r>
            <a:r>
              <a:rPr lang="en-US" sz="2000" b="1" dirty="0">
                <a:solidFill>
                  <a:schemeClr val="accent1"/>
                </a:solidFill>
                <a:latin typeface="Cambria"/>
                <a:ea typeface="Cambria"/>
                <a:cs typeface="Verdana" panose="020B0804030504040204"/>
                <a:sym typeface="Verdana" panose="020B0804030504040204"/>
              </a:rPr>
              <a:t>: </a:t>
            </a:r>
            <a:r>
              <a:rPr lang="en-US" sz="2000" b="1" dirty="0">
                <a:ea typeface="+mn-lt"/>
                <a:cs typeface="+mn-lt"/>
                <a:sym typeface="Verdana" panose="020B0804030504040204"/>
              </a:rPr>
              <a:t>Dr. Anandaraj S P</a:t>
            </a:r>
            <a:endParaRPr lang="en-US" sz="2000">
              <a:ea typeface="+mn-lt"/>
              <a:cs typeface="+mn-lt"/>
            </a:endParaRPr>
          </a:p>
          <a:p>
            <a:pPr>
              <a:buClr>
                <a:srgbClr val="17365D"/>
              </a:buClr>
              <a:buSzPct val="100000"/>
              <a:buFont typeface="Arial" panose="020B0604020202090204"/>
            </a:pPr>
            <a:r>
              <a:rPr lang="en-US" sz="2000" i="0" u="none" strike="noStrike" cap="none" dirty="0">
                <a:solidFill>
                  <a:schemeClr val="accent1"/>
                </a:solidFill>
                <a:latin typeface="Cambria"/>
                <a:ea typeface="Cambria"/>
                <a:cs typeface="Verdana" panose="020B0804030504040204"/>
                <a:sym typeface="Verdana" panose="020B0804030504040204"/>
              </a:rPr>
              <a:t>Name of the Program Project Coordinator: </a:t>
            </a:r>
            <a:r>
              <a:rPr lang="en-US" sz="2000" b="1" i="0" u="none" strike="noStrike" cap="none" dirty="0">
                <a:ea typeface="+mn-lt"/>
                <a:cs typeface="+mn-lt"/>
                <a:sym typeface="Verdana" panose="020B0804030504040204"/>
              </a:rPr>
              <a:t>Dr. </a:t>
            </a:r>
            <a:r>
              <a:rPr lang="en-US" sz="2000" b="1" err="1">
                <a:ea typeface="+mn-lt"/>
                <a:cs typeface="+mn-lt"/>
                <a:sym typeface="Verdana" panose="020B0804030504040204"/>
              </a:rPr>
              <a:t>Sharmasth</a:t>
            </a:r>
            <a:r>
              <a:rPr lang="en-US" sz="2000" b="1" dirty="0">
                <a:ea typeface="+mn-lt"/>
                <a:cs typeface="+mn-lt"/>
                <a:sym typeface="Verdana" panose="020B0804030504040204"/>
              </a:rPr>
              <a:t> Vali Y</a:t>
            </a:r>
            <a:endParaRPr lang="en-US" sz="2000" dirty="0">
              <a:ea typeface="+mn-lt"/>
              <a:cs typeface="+mn-lt"/>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804030504040204"/>
                <a:sym typeface="Verdana" panose="020B08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804030504040204"/>
                <a:sym typeface="Verdana" panose="020B0804030504040204"/>
              </a:rPr>
              <a:t>Dr. Sampath A K / Dr. Abdul Khadar A / Mr. Md Ziaur Rahman</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804030504040204"/>
              <a:sym typeface="Verdana" panose="020B0804030504040204"/>
            </a:endParaRPr>
          </a:p>
        </p:txBody>
      </p:sp>
      <p:pic>
        <p:nvPicPr>
          <p:cNvPr id="3" name="Picture 2"/>
          <p:cNvPicPr>
            <a:picLocks noChangeAspect="1"/>
          </p:cNvPicPr>
          <p:nvPr/>
        </p:nvPicPr>
        <p:blipFill>
          <a:blip r:embed="rId1"/>
          <a:stretch>
            <a:fillRect/>
          </a:stretch>
        </p:blipFill>
        <p:spPr>
          <a:xfrm>
            <a:off x="593407" y="2724785"/>
            <a:ext cx="5498465" cy="189611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endParaRPr lang="en-GB" dirty="0"/>
          </a:p>
        </p:txBody>
      </p:sp>
      <p:sp>
        <p:nvSpPr>
          <p:cNvPr id="3" name="Content Placeholder 2"/>
          <p:cNvSpPr>
            <a:spLocks noGrp="1"/>
          </p:cNvSpPr>
          <p:nvPr>
            <p:ph idx="1"/>
          </p:nvPr>
        </p:nvSpPr>
        <p:spPr/>
        <p:txBody>
          <a:bodyPr vert="horz" lIns="91440" tIns="45720" rIns="91440" bIns="45720" rtlCol="0" anchor="t">
            <a:noAutofit/>
          </a:bodyPr>
          <a:lstStyle/>
          <a:p>
            <a:pPr algn="just"/>
            <a:r>
              <a:rPr lang="en-US" sz="1900" b="1" dirty="0">
                <a:latin typeface="Verdana" panose="020B0804030504040204"/>
                <a:ea typeface="Verdana" panose="020B0804030504040204"/>
                <a:cs typeface="Times New Roman" panose="02020503050405090304"/>
              </a:rPr>
              <a:t>Enhance Detection Accuracy:</a:t>
            </a:r>
            <a:endParaRPr lang="en-US" sz="1900" b="1" dirty="0">
              <a:latin typeface="Verdana" panose="020B0804030504040204"/>
              <a:ea typeface="Verdana" panose="020B0804030504040204"/>
              <a:cs typeface="Times New Roman" panose="02020503050405090304"/>
            </a:endParaRPr>
          </a:p>
          <a:p>
            <a:pPr marL="457200" lvl="1" indent="0" algn="just">
              <a:buNone/>
            </a:pPr>
            <a:r>
              <a:rPr lang="en-US" sz="1900" dirty="0">
                <a:latin typeface="Verdana" panose="020B0804030504040204"/>
                <a:ea typeface="Verdana" panose="020B0804030504040204"/>
                <a:cs typeface="Times New Roman" panose="02020503050405090304"/>
              </a:rPr>
              <a:t>Develop a hybrid model combining graph-based and machine learning techniques to improve the detection of fake profiles.</a:t>
            </a:r>
            <a:endParaRPr lang="en-US" sz="1900" dirty="0">
              <a:latin typeface="Verdana" panose="020B0804030504040204"/>
              <a:ea typeface="Verdana" panose="020B0804030504040204"/>
              <a:cs typeface="Times New Roman" panose="02020503050405090304"/>
            </a:endParaRPr>
          </a:p>
          <a:p>
            <a:pPr algn="just"/>
            <a:r>
              <a:rPr lang="en-US" sz="1900" b="1" dirty="0">
                <a:latin typeface="Verdana" panose="020B0804030504040204"/>
                <a:ea typeface="Verdana" panose="020B0804030504040204"/>
                <a:cs typeface="Times New Roman" panose="02020503050405090304"/>
              </a:rPr>
              <a:t>Real-Time Detection and Reporting:</a:t>
            </a:r>
            <a:endParaRPr lang="en-US" sz="1900" dirty="0">
              <a:ea typeface="Verdana" panose="020B0804030504040204"/>
              <a:cs typeface="Times New Roman" panose="02020503050405090304"/>
            </a:endParaRPr>
          </a:p>
          <a:p>
            <a:pPr marL="457200" lvl="1" indent="0" algn="just">
              <a:buNone/>
            </a:pPr>
            <a:r>
              <a:rPr lang="en-US" sz="1900" dirty="0">
                <a:latin typeface="Verdana" panose="020B0804030504040204"/>
                <a:ea typeface="Verdana" panose="020B0804030504040204"/>
                <a:cs typeface="Times New Roman" panose="02020503050405090304"/>
              </a:rPr>
              <a:t>Implement systems for detecting suspicious profiles and generating reports instantly to ensure timely intervention.</a:t>
            </a:r>
            <a:endParaRPr lang="en-US" sz="1900">
              <a:cs typeface="Times New Roman" panose="02020503050405090304"/>
            </a:endParaRPr>
          </a:p>
          <a:p>
            <a:pPr algn="just"/>
            <a:r>
              <a:rPr lang="en-US" sz="1900" b="1" dirty="0">
                <a:latin typeface="Verdana" panose="020B0804030504040204"/>
                <a:ea typeface="Verdana" panose="020B0804030504040204"/>
                <a:cs typeface="Times New Roman" panose="02020503050405090304"/>
              </a:rPr>
              <a:t>Adaptability to Emerging Threats:</a:t>
            </a:r>
            <a:endParaRPr lang="en-US" sz="1900" b="1" dirty="0">
              <a:latin typeface="Verdana" panose="020B0804030504040204"/>
              <a:ea typeface="Verdana" panose="020B0804030504040204"/>
              <a:cs typeface="Times New Roman" panose="02020503050405090304"/>
            </a:endParaRPr>
          </a:p>
          <a:p>
            <a:pPr marL="457200" lvl="1" indent="0" algn="just">
              <a:buNone/>
            </a:pPr>
            <a:r>
              <a:rPr lang="en-US" sz="1900" dirty="0">
                <a:latin typeface="Verdana" panose="020B0804030504040204"/>
                <a:ea typeface="Verdana" panose="020B0804030504040204"/>
                <a:cs typeface="Times New Roman" panose="02020503050405090304"/>
              </a:rPr>
              <a:t>Create a system that can evolve with new fake profile tactics by continuously retraining models and incorporating user feedback.</a:t>
            </a:r>
            <a:endParaRPr lang="en-US" sz="1900" dirty="0">
              <a:latin typeface="Verdana" panose="020B0804030504040204"/>
              <a:ea typeface="Verdana" panose="020B0804030504040204"/>
              <a:cs typeface="Times New Roman" panose="02020503050405090304"/>
            </a:endParaRPr>
          </a:p>
          <a:p>
            <a:pPr algn="just"/>
            <a:r>
              <a:rPr lang="en-US" sz="1900" b="1" dirty="0">
                <a:latin typeface="Verdana" panose="020B0804030504040204"/>
                <a:ea typeface="Verdana" panose="020B0804030504040204"/>
                <a:cs typeface="Times New Roman" panose="02020503050405090304"/>
              </a:rPr>
              <a:t>Scalable and Efficient Algorithms:</a:t>
            </a:r>
            <a:endParaRPr lang="en-GB" sz="1900" dirty="0">
              <a:cs typeface="Times New Roman" panose="02020503050405090304"/>
            </a:endParaRPr>
          </a:p>
          <a:p>
            <a:pPr marL="457200" lvl="1" indent="0" algn="just">
              <a:buNone/>
            </a:pPr>
            <a:r>
              <a:rPr lang="en-US" sz="1900" dirty="0">
                <a:latin typeface="Verdana" panose="020B0804030504040204"/>
                <a:ea typeface="Verdana" panose="020B0804030504040204"/>
                <a:cs typeface="Times New Roman" panose="02020503050405090304"/>
              </a:rPr>
              <a:t>Design algorithms that maintain high detection performance while scaling efficiently for large social media platforms.</a:t>
            </a:r>
            <a:endParaRPr lang="en-GB" sz="1900">
              <a:cs typeface="Times New Roman" panose="02020503050405090304"/>
            </a:endParaRPr>
          </a:p>
          <a:p>
            <a:pPr algn="just"/>
            <a:r>
              <a:rPr lang="en-US" sz="1900" b="1" dirty="0">
                <a:latin typeface="Verdana" panose="020B0804030504040204"/>
                <a:ea typeface="Verdana" panose="020B0804030504040204"/>
                <a:cs typeface="Times New Roman" panose="02020503050405090304"/>
              </a:rPr>
              <a:t>Privacy-Preserving Approach:</a:t>
            </a:r>
            <a:endParaRPr lang="en-US" sz="1900" b="1" dirty="0">
              <a:latin typeface="Verdana" panose="020B0804030504040204"/>
              <a:ea typeface="Verdana" panose="020B0804030504040204"/>
              <a:cs typeface="Times New Roman" panose="02020503050405090304"/>
            </a:endParaRPr>
          </a:p>
          <a:p>
            <a:pPr marL="457200" lvl="1" indent="0" algn="just">
              <a:buNone/>
            </a:pPr>
            <a:r>
              <a:rPr lang="en-US" sz="1900" dirty="0">
                <a:latin typeface="Verdana" panose="020B0804030504040204"/>
                <a:ea typeface="Verdana" panose="020B0804030504040204"/>
                <a:cs typeface="Times New Roman" panose="02020503050405090304"/>
              </a:rPr>
              <a:t>Ensure that the detection process respects user privacy while effectively identifying fraudulent accounts.</a:t>
            </a:r>
            <a:endParaRPr lang="en-US" sz="1900">
              <a:latin typeface="Verdana" panose="020B0804030504040204"/>
              <a:ea typeface="Verdana" panose="020B0804030504040204"/>
              <a:cs typeface="Times New Roman" panose="02020503050405090304"/>
            </a:endParaRPr>
          </a:p>
          <a:p>
            <a:pPr algn="just"/>
            <a:endParaRPr lang="en-US" sz="2000" dirty="0">
              <a:latin typeface="Times New Roman" panose="02020503050405090304" pitchFamily="18" charset="0"/>
              <a:cs typeface="Times New Roman" panose="0202050305040509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Verdana" panose="020B0804030504040204"/>
                <a:ea typeface="Verdana" panose="020B0804030504040204"/>
              </a:rPr>
              <a:t>Methodology</a:t>
            </a:r>
            <a:endParaRPr lang="en-GB" dirty="0">
              <a:latin typeface="Verdana" panose="020B0804030504040204"/>
              <a:ea typeface="Verdana" panose="020B0804030504040204"/>
            </a:endParaRPr>
          </a:p>
        </p:txBody>
      </p:sp>
      <p:sp>
        <p:nvSpPr>
          <p:cNvPr id="3" name="Content Placeholder 2"/>
          <p:cNvSpPr>
            <a:spLocks noGrp="1"/>
          </p:cNvSpPr>
          <p:nvPr>
            <p:ph idx="1"/>
          </p:nvPr>
        </p:nvSpPr>
        <p:spPr>
          <a:xfrm>
            <a:off x="812800" y="1143001"/>
            <a:ext cx="11031415" cy="5410197"/>
          </a:xfrm>
        </p:spPr>
        <p:txBody>
          <a:bodyPr vert="horz" lIns="91440" tIns="45720" rIns="91440" bIns="45720" rtlCol="0" anchor="t">
            <a:noAutofit/>
          </a:bodyPr>
          <a:lstStyle/>
          <a:p>
            <a:r>
              <a:rPr lang="en-IN" sz="1900" b="1" dirty="0">
                <a:latin typeface="Verdana" panose="020B0804030504040204"/>
                <a:ea typeface="Verdana" panose="020B0804030504040204"/>
                <a:cs typeface="Times New Roman" panose="02020503050405090304"/>
              </a:rPr>
              <a:t>Data Collection:</a:t>
            </a:r>
            <a:endParaRPr lang="en-IN" sz="1900" dirty="0">
              <a:ea typeface="Verdana" panose="020B0804030504040204"/>
              <a:cs typeface="Times New Roman" panose="02020503050405090304"/>
            </a:endParaRPr>
          </a:p>
          <a:p>
            <a:pPr marL="1028700" lvl="1">
              <a:buFont typeface="Arial" panose="020B0604020202090204"/>
              <a:buChar char="–"/>
            </a:pPr>
            <a:r>
              <a:rPr lang="en-IN" sz="1900" dirty="0">
                <a:latin typeface="Verdana" panose="020B0804030504040204"/>
                <a:ea typeface="Verdana" panose="020B0804030504040204"/>
                <a:cs typeface="Times New Roman" panose="02020503050405090304"/>
              </a:rPr>
              <a:t>Gather large-scale social media data, including user profiles, activity logs, and interactions.</a:t>
            </a:r>
            <a:endParaRPr lang="en-IN" sz="1900" dirty="0">
              <a:ea typeface="Verdana" panose="020B0804030504040204"/>
              <a:cs typeface="Times New Roman" panose="02020503050405090304"/>
            </a:endParaRPr>
          </a:p>
          <a:p>
            <a:pPr>
              <a:buFont typeface="Arial" panose="020B0604020202090204"/>
              <a:buChar char="•"/>
            </a:pPr>
            <a:r>
              <a:rPr lang="en-IN" sz="1900" b="1" dirty="0">
                <a:latin typeface="Verdana" panose="020B0804030504040204"/>
                <a:ea typeface="Verdana" panose="020B0804030504040204"/>
                <a:cs typeface="Times New Roman" panose="02020503050405090304"/>
              </a:rPr>
              <a:t>Feature Extraction:</a:t>
            </a:r>
            <a:endParaRPr lang="en-IN" sz="1900" dirty="0">
              <a:ea typeface="Verdana" panose="020B0804030504040204"/>
              <a:cs typeface="Times New Roman" panose="02020503050405090304"/>
            </a:endParaRPr>
          </a:p>
          <a:p>
            <a:pPr marL="1028700" lvl="1">
              <a:buFont typeface="Arial" panose="020B0604020202090204"/>
              <a:buChar char="–"/>
            </a:pPr>
            <a:r>
              <a:rPr lang="en-IN" sz="1900" dirty="0">
                <a:latin typeface="Verdana" panose="020B0804030504040204"/>
                <a:ea typeface="Verdana" panose="020B0804030504040204"/>
                <a:cs typeface="Times New Roman" panose="02020503050405090304"/>
              </a:rPr>
              <a:t>Extract dynamic features like posting </a:t>
            </a:r>
            <a:r>
              <a:rPr lang="en-IN" sz="1900" dirty="0" err="1">
                <a:latin typeface="Verdana" panose="020B0804030504040204"/>
                <a:ea typeface="Verdana" panose="020B0804030504040204"/>
                <a:cs typeface="Times New Roman" panose="02020503050405090304"/>
              </a:rPr>
              <a:t>behavior</a:t>
            </a:r>
            <a:r>
              <a:rPr lang="en-IN" sz="1900" dirty="0">
                <a:latin typeface="Verdana" panose="020B0804030504040204"/>
                <a:ea typeface="Verdana" panose="020B0804030504040204"/>
                <a:cs typeface="Times New Roman" panose="02020503050405090304"/>
              </a:rPr>
              <a:t>, engagement patterns, and network connectivity.</a:t>
            </a:r>
            <a:endParaRPr lang="en-IN" sz="1900" dirty="0">
              <a:ea typeface="Verdana" panose="020B0804030504040204"/>
              <a:cs typeface="Times New Roman" panose="02020503050405090304"/>
            </a:endParaRPr>
          </a:p>
          <a:p>
            <a:pPr>
              <a:buFont typeface="Arial" panose="020B0604020202090204"/>
              <a:buChar char="•"/>
            </a:pPr>
            <a:r>
              <a:rPr lang="en-IN" sz="1900" b="1" dirty="0">
                <a:latin typeface="Verdana" panose="020B0804030504040204"/>
                <a:ea typeface="Verdana" panose="020B0804030504040204"/>
                <a:cs typeface="Times New Roman" panose="02020503050405090304"/>
              </a:rPr>
              <a:t>Model Training:</a:t>
            </a:r>
            <a:endParaRPr lang="en-IN" sz="1900" dirty="0">
              <a:ea typeface="Verdana" panose="020B0804030504040204"/>
              <a:cs typeface="Times New Roman" panose="02020503050405090304"/>
            </a:endParaRPr>
          </a:p>
          <a:p>
            <a:pPr marL="1028700" lvl="1">
              <a:buFont typeface="Arial" panose="020B0604020202090204"/>
              <a:buChar char="–"/>
            </a:pPr>
            <a:r>
              <a:rPr lang="en-IN" sz="1900" dirty="0">
                <a:latin typeface="Verdana" panose="020B0804030504040204"/>
                <a:ea typeface="Verdana" panose="020B0804030504040204"/>
                <a:cs typeface="Times New Roman" panose="02020503050405090304"/>
              </a:rPr>
              <a:t>Apply machine learning techniques (supervised/unsupervised) to train models using extracted features.</a:t>
            </a:r>
            <a:endParaRPr lang="en-IN" sz="1900" dirty="0">
              <a:ea typeface="Verdana" panose="020B0804030504040204"/>
              <a:cs typeface="Times New Roman" panose="02020503050405090304"/>
            </a:endParaRPr>
          </a:p>
          <a:p>
            <a:pPr marL="1028700" lvl="1">
              <a:buFont typeface="Arial" panose="020B0604020202090204"/>
              <a:buChar char="–"/>
            </a:pPr>
            <a:r>
              <a:rPr lang="en-IN" sz="1900" dirty="0">
                <a:latin typeface="Verdana" panose="020B0804030504040204"/>
                <a:ea typeface="Verdana" panose="020B0804030504040204"/>
                <a:cs typeface="Times New Roman" panose="02020503050405090304"/>
              </a:rPr>
              <a:t>Integrate graph-based algorithms to </a:t>
            </a:r>
            <a:r>
              <a:rPr lang="en-IN" sz="1900" err="1">
                <a:latin typeface="Verdana" panose="020B0804030504040204"/>
                <a:ea typeface="Verdana" panose="020B0804030504040204"/>
                <a:cs typeface="Times New Roman" panose="02020503050405090304"/>
              </a:rPr>
              <a:t>analyze</a:t>
            </a:r>
            <a:r>
              <a:rPr lang="en-IN" sz="1900" dirty="0">
                <a:latin typeface="Verdana" panose="020B0804030504040204"/>
                <a:ea typeface="Verdana" panose="020B0804030504040204"/>
                <a:cs typeface="Times New Roman" panose="02020503050405090304"/>
              </a:rPr>
              <a:t> the network structure and identify anomalies.</a:t>
            </a:r>
            <a:endParaRPr lang="en-IN" sz="1900" dirty="0">
              <a:ea typeface="Verdana" panose="020B0804030504040204"/>
              <a:cs typeface="Times New Roman" panose="02020503050405090304"/>
            </a:endParaRPr>
          </a:p>
          <a:p>
            <a:pPr>
              <a:buFont typeface="Arial" panose="020B0604020202090204"/>
              <a:buChar char="•"/>
            </a:pPr>
            <a:r>
              <a:rPr lang="en-IN" sz="1900" b="1" dirty="0">
                <a:latin typeface="Verdana" panose="020B0804030504040204"/>
                <a:ea typeface="Verdana" panose="020B0804030504040204"/>
                <a:cs typeface="Times New Roman" panose="02020503050405090304"/>
              </a:rPr>
              <a:t>Real-Time Detection:</a:t>
            </a:r>
            <a:endParaRPr lang="en-IN" sz="1900" dirty="0">
              <a:ea typeface="Verdana" panose="020B0804030504040204"/>
              <a:cs typeface="Times New Roman" panose="02020503050405090304"/>
            </a:endParaRPr>
          </a:p>
          <a:p>
            <a:pPr marL="1028700" lvl="1">
              <a:buFont typeface="Arial" panose="020B0604020202090204"/>
              <a:buChar char="–"/>
            </a:pPr>
            <a:r>
              <a:rPr lang="en-IN" sz="1900" dirty="0">
                <a:latin typeface="Verdana" panose="020B0804030504040204"/>
                <a:ea typeface="Verdana" panose="020B0804030504040204"/>
                <a:cs typeface="Times New Roman" panose="02020503050405090304"/>
              </a:rPr>
              <a:t>Deploy detection algorithms to monitor user activity in real time.</a:t>
            </a:r>
            <a:endParaRPr lang="en-IN" sz="1900" dirty="0">
              <a:ea typeface="Verdana" panose="020B0804030504040204"/>
              <a:cs typeface="Times New Roman" panose="02020503050405090304"/>
            </a:endParaRPr>
          </a:p>
          <a:p>
            <a:pPr>
              <a:buFont typeface="Arial" panose="020B0604020202090204"/>
              <a:buChar char="•"/>
            </a:pPr>
            <a:r>
              <a:rPr lang="en-IN" sz="1900" b="1" dirty="0">
                <a:latin typeface="Verdana" panose="020B0804030504040204"/>
                <a:ea typeface="Verdana" panose="020B0804030504040204"/>
                <a:cs typeface="Times New Roman" panose="02020503050405090304"/>
              </a:rPr>
              <a:t>System Feedback:</a:t>
            </a:r>
            <a:endParaRPr lang="en-IN" sz="1900" dirty="0">
              <a:ea typeface="Verdana" panose="020B0804030504040204"/>
              <a:cs typeface="Times New Roman" panose="02020503050405090304"/>
            </a:endParaRPr>
          </a:p>
          <a:p>
            <a:pPr marL="1028700" lvl="1">
              <a:buFont typeface="Arial" panose="020B0604020202090204"/>
              <a:buChar char="–"/>
            </a:pPr>
            <a:r>
              <a:rPr lang="en-IN" sz="1900" dirty="0">
                <a:latin typeface="Verdana" panose="020B0804030504040204"/>
                <a:ea typeface="Verdana" panose="020B0804030504040204"/>
                <a:cs typeface="Times New Roman" panose="02020503050405090304"/>
              </a:rPr>
              <a:t>Continuously improve detection accuracy by incorporating user feedback and retraining models.</a:t>
            </a:r>
            <a:endParaRPr lang="en-IN" sz="1900" dirty="0">
              <a:ea typeface="Verdana" panose="020B0804030504040204"/>
              <a:cs typeface="Times New Roman" panose="02020503050405090304"/>
            </a:endParaRPr>
          </a:p>
          <a:p>
            <a:pPr marL="0" indent="0">
              <a:buNone/>
            </a:pPr>
            <a:endParaRPr lang="en-IN" sz="2000" b="1" dirty="0">
              <a:latin typeface="Times New Roman" panose="02020503050405090304" pitchFamily="18" charset="0"/>
              <a:cs typeface="Times New Roman" panose="0202050305040509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Architecture</a:t>
            </a:r>
            <a:endParaRPr lang="en-US"/>
          </a:p>
        </p:txBody>
      </p:sp>
      <p:pic>
        <p:nvPicPr>
          <p:cNvPr id="5" name="Content Placeholder 4"/>
          <p:cNvPicPr>
            <a:picLocks noChangeAspect="1"/>
          </p:cNvPicPr>
          <p:nvPr>
            <p:ph idx="1"/>
          </p:nvPr>
        </p:nvPicPr>
        <p:blipFill>
          <a:blip r:embed="rId1"/>
          <a:stretch>
            <a:fillRect/>
          </a:stretch>
        </p:blipFill>
        <p:spPr>
          <a:xfrm>
            <a:off x="6555105" y="1769745"/>
            <a:ext cx="4495800" cy="2895600"/>
          </a:xfrm>
          <a:prstGeom prst="rect">
            <a:avLst/>
          </a:prstGeom>
        </p:spPr>
      </p:pic>
      <p:pic>
        <p:nvPicPr>
          <p:cNvPr id="4" name="Picture 3"/>
          <p:cNvPicPr>
            <a:picLocks noChangeAspect="1"/>
          </p:cNvPicPr>
          <p:nvPr/>
        </p:nvPicPr>
        <p:blipFill>
          <a:blip r:embed="rId2"/>
          <a:stretch>
            <a:fillRect/>
          </a:stretch>
        </p:blipFill>
        <p:spPr>
          <a:xfrm>
            <a:off x="1265555" y="927100"/>
            <a:ext cx="4994910" cy="53848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endParaRPr lang="en-IN" dirty="0"/>
          </a:p>
        </p:txBody>
      </p:sp>
      <p:sp>
        <p:nvSpPr>
          <p:cNvPr id="6" name="Content Placeholder 5"/>
          <p:cNvSpPr>
            <a:spLocks noGrp="1"/>
          </p:cNvSpPr>
          <p:nvPr>
            <p:ph idx="1"/>
          </p:nvPr>
        </p:nvSpPr>
        <p:spPr/>
        <p:txBody>
          <a:bodyPr vert="horz" lIns="91440" tIns="45720" rIns="91440" bIns="45720" rtlCol="0" anchor="t">
            <a:normAutofit/>
          </a:bodyPr>
          <a:lstStyle/>
          <a:p>
            <a:pPr marL="0" indent="0">
              <a:buNone/>
            </a:pPr>
            <a:r>
              <a:rPr lang="en-IN" sz="2800" b="1" dirty="0">
                <a:latin typeface="Times New Roman" panose="02020503050405090304"/>
                <a:ea typeface="Verdana" panose="020B0804030504040204"/>
                <a:cs typeface="Times New Roman" panose="02020503050405090304"/>
              </a:rPr>
              <a:t>Key Components:</a:t>
            </a:r>
            <a:endParaRPr lang="en-IN" sz="1200" b="1" dirty="0">
              <a:latin typeface="Times New Roman" panose="02020503050405090304"/>
              <a:cs typeface="Times New Roman" panose="02020503050405090304"/>
            </a:endParaRPr>
          </a:p>
          <a:p>
            <a:pPr marL="0" indent="0">
              <a:buNone/>
            </a:pPr>
            <a:endParaRPr lang="en-IN" sz="1600" b="1" dirty="0">
              <a:latin typeface="Times New Roman" panose="02020503050405090304"/>
              <a:ea typeface="Verdana" panose="020B0804030504040204"/>
              <a:cs typeface="Times New Roman" panose="02020503050405090304"/>
            </a:endParaRPr>
          </a:p>
          <a:p>
            <a:pPr>
              <a:buFont typeface="Arial" panose="020B0604020202090204"/>
              <a:buChar char="•"/>
            </a:pPr>
            <a:r>
              <a:rPr lang="en-IN" sz="1900" b="1" dirty="0">
                <a:latin typeface="Verdana" panose="020B0804030504040204"/>
                <a:ea typeface="Verdana" panose="020B0804030504040204"/>
                <a:cs typeface="Times New Roman" panose="02020503050405090304"/>
              </a:rPr>
              <a:t>Data Collection Module:</a:t>
            </a:r>
            <a:endParaRPr lang="en-IN" sz="1900" dirty="0"/>
          </a:p>
          <a:p>
            <a:pPr marL="400050" lvl="1" indent="0">
              <a:buNone/>
            </a:pPr>
            <a:r>
              <a:rPr lang="en-IN" sz="1900" b="1" dirty="0">
                <a:latin typeface="Verdana" panose="020B0804030504040204"/>
                <a:ea typeface="Verdana" panose="020B0804030504040204"/>
                <a:cs typeface="Times New Roman" panose="02020503050405090304"/>
              </a:rPr>
              <a:t> Function:</a:t>
            </a:r>
            <a:r>
              <a:rPr lang="en-IN" sz="1900" dirty="0">
                <a:latin typeface="Verdana" panose="020B0804030504040204"/>
                <a:ea typeface="Verdana" panose="020B0804030504040204"/>
                <a:cs typeface="Times New Roman" panose="02020503050405090304"/>
              </a:rPr>
              <a:t> Collects raw data from social media platforms, including user profiles,   posts, interactions, and metadata.</a:t>
            </a:r>
            <a:endParaRPr lang="en-IN" sz="1900" dirty="0">
              <a:latin typeface="Verdana" panose="020B0804030504040204"/>
              <a:ea typeface="Verdana" panose="020B0804030504040204"/>
              <a:cs typeface="Times New Roman" panose="02020503050405090304"/>
            </a:endParaRPr>
          </a:p>
          <a:p>
            <a:pPr marL="400050" lvl="1" indent="0">
              <a:buNone/>
            </a:pPr>
            <a:r>
              <a:rPr lang="en-IN" sz="1900" b="1" dirty="0">
                <a:latin typeface="Verdana" panose="020B0804030504040204"/>
                <a:ea typeface="Verdana" panose="020B0804030504040204"/>
                <a:cs typeface="Times New Roman" panose="02020503050405090304"/>
              </a:rPr>
              <a:t> Input:</a:t>
            </a:r>
            <a:r>
              <a:rPr lang="en-IN" sz="1900" dirty="0">
                <a:latin typeface="Verdana" panose="020B0804030504040204"/>
                <a:ea typeface="Verdana" panose="020B0804030504040204"/>
                <a:cs typeface="Times New Roman" panose="02020503050405090304"/>
              </a:rPr>
              <a:t> Social media platform data (user profiles, activities).</a:t>
            </a:r>
            <a:endParaRPr lang="en-IN" sz="1900" dirty="0">
              <a:latin typeface="Verdana" panose="020B0804030504040204"/>
              <a:ea typeface="Verdana" panose="020B0804030504040204"/>
              <a:cs typeface="Times New Roman" panose="02020503050405090304"/>
            </a:endParaRPr>
          </a:p>
          <a:p>
            <a:pPr marL="400050" lvl="1" indent="0">
              <a:buNone/>
            </a:pPr>
            <a:r>
              <a:rPr lang="en-IN" sz="1900" b="1" dirty="0">
                <a:latin typeface="Verdana" panose="020B0804030504040204"/>
                <a:ea typeface="Verdana" panose="020B0804030504040204"/>
                <a:cs typeface="Times New Roman" panose="02020503050405090304"/>
              </a:rPr>
              <a:t> Output:</a:t>
            </a:r>
            <a:r>
              <a:rPr lang="en-IN" sz="1900" dirty="0">
                <a:latin typeface="Verdana" panose="020B0804030504040204"/>
                <a:ea typeface="Verdana" panose="020B0804030504040204"/>
                <a:cs typeface="Times New Roman" panose="02020503050405090304"/>
              </a:rPr>
              <a:t> Cleaned, </a:t>
            </a:r>
            <a:r>
              <a:rPr lang="en-IN" sz="1900" err="1">
                <a:latin typeface="Verdana" panose="020B0804030504040204"/>
                <a:ea typeface="Verdana" panose="020B0804030504040204"/>
                <a:cs typeface="Times New Roman" panose="02020503050405090304"/>
              </a:rPr>
              <a:t>preprocessed</a:t>
            </a:r>
            <a:r>
              <a:rPr lang="en-IN" sz="1900" dirty="0">
                <a:latin typeface="Verdana" panose="020B0804030504040204"/>
                <a:ea typeface="Verdana" panose="020B0804030504040204"/>
                <a:cs typeface="Times New Roman" panose="02020503050405090304"/>
              </a:rPr>
              <a:t> data ready for analysis.</a:t>
            </a:r>
            <a:endParaRPr lang="en-IN" sz="1900" dirty="0">
              <a:latin typeface="Verdana" panose="020B0804030504040204"/>
              <a:ea typeface="Verdana" panose="020B0804030504040204"/>
              <a:cs typeface="Times New Roman" panose="02020503050405090304"/>
            </a:endParaRPr>
          </a:p>
          <a:p>
            <a:pPr>
              <a:buFont typeface="Arial" panose="020B0604020202090204"/>
              <a:buChar char="•"/>
            </a:pPr>
            <a:r>
              <a:rPr lang="en-IN" sz="1900" b="1" dirty="0">
                <a:latin typeface="Verdana" panose="020B0804030504040204"/>
                <a:ea typeface="Verdana" panose="020B0804030504040204"/>
                <a:cs typeface="Times New Roman" panose="02020503050405090304"/>
              </a:rPr>
              <a:t>Feature Engineering Module:</a:t>
            </a:r>
            <a:endParaRPr lang="en-IN" sz="1900" b="1" dirty="0">
              <a:latin typeface="Verdana" panose="020B0804030504040204"/>
              <a:ea typeface="Verdana" panose="020B0804030504040204"/>
              <a:cs typeface="Times New Roman" panose="02020503050405090304"/>
            </a:endParaRPr>
          </a:p>
          <a:p>
            <a:pPr marL="400050" lvl="1" indent="0">
              <a:buNone/>
            </a:pPr>
            <a:r>
              <a:rPr lang="en-IN" sz="1900" b="1" dirty="0">
                <a:latin typeface="Verdana" panose="020B0804030504040204"/>
                <a:ea typeface="Verdana" panose="020B0804030504040204"/>
                <a:cs typeface="Times New Roman" panose="02020503050405090304"/>
              </a:rPr>
              <a:t> Function:</a:t>
            </a:r>
            <a:r>
              <a:rPr lang="en-IN" sz="1900" dirty="0">
                <a:latin typeface="Verdana" panose="020B0804030504040204"/>
                <a:ea typeface="Verdana" panose="020B0804030504040204"/>
                <a:cs typeface="Times New Roman" panose="02020503050405090304"/>
              </a:rPr>
              <a:t> Extracts relevant features from collected data (e.g., engagement     patterns, posting </a:t>
            </a:r>
            <a:r>
              <a:rPr lang="en-IN" sz="1900" dirty="0" err="1">
                <a:latin typeface="Verdana" panose="020B0804030504040204"/>
                <a:ea typeface="Verdana" panose="020B0804030504040204"/>
                <a:cs typeface="Times New Roman" panose="02020503050405090304"/>
              </a:rPr>
              <a:t>behavior</a:t>
            </a:r>
            <a:r>
              <a:rPr lang="en-IN" sz="1900" dirty="0">
                <a:latin typeface="Verdana" panose="020B0804030504040204"/>
                <a:ea typeface="Verdana" panose="020B0804030504040204"/>
                <a:cs typeface="Times New Roman" panose="02020503050405090304"/>
              </a:rPr>
              <a:t>, network structure).</a:t>
            </a:r>
            <a:endParaRPr lang="en-IN" sz="1900" dirty="0">
              <a:latin typeface="Verdana" panose="020B0804030504040204"/>
              <a:ea typeface="Verdana" panose="020B0804030504040204"/>
              <a:cs typeface="Times New Roman" panose="02020503050405090304"/>
            </a:endParaRPr>
          </a:p>
          <a:p>
            <a:pPr marL="400050" lvl="1" indent="0">
              <a:buNone/>
            </a:pPr>
            <a:r>
              <a:rPr lang="en-IN" sz="1900" b="1" dirty="0">
                <a:latin typeface="Verdana" panose="020B0804030504040204"/>
                <a:ea typeface="Verdana" panose="020B0804030504040204"/>
                <a:cs typeface="Times New Roman" panose="02020503050405090304"/>
              </a:rPr>
              <a:t> Input:</a:t>
            </a:r>
            <a:r>
              <a:rPr lang="en-IN" sz="1900" dirty="0">
                <a:latin typeface="Verdana" panose="020B0804030504040204"/>
                <a:ea typeface="Verdana" panose="020B0804030504040204"/>
                <a:cs typeface="Times New Roman" panose="02020503050405090304"/>
              </a:rPr>
              <a:t> Raw data from the Data Collection Module.</a:t>
            </a:r>
            <a:endParaRPr lang="en-IN" sz="1900" dirty="0">
              <a:cs typeface="Times New Roman" panose="02020503050405090304"/>
            </a:endParaRPr>
          </a:p>
          <a:p>
            <a:pPr marL="400050" lvl="1" indent="0">
              <a:buNone/>
            </a:pPr>
            <a:r>
              <a:rPr lang="en-IN" sz="1900" b="1" dirty="0">
                <a:latin typeface="Verdana" panose="020B0804030504040204"/>
                <a:ea typeface="Verdana" panose="020B0804030504040204"/>
                <a:cs typeface="Times New Roman" panose="02020503050405090304"/>
              </a:rPr>
              <a:t> Output:</a:t>
            </a:r>
            <a:r>
              <a:rPr lang="en-IN" sz="1900" dirty="0">
                <a:latin typeface="Verdana" panose="020B0804030504040204"/>
                <a:ea typeface="Verdana" panose="020B0804030504040204"/>
                <a:cs typeface="Times New Roman" panose="02020503050405090304"/>
              </a:rPr>
              <a:t> Feature vectors representing user activity and </a:t>
            </a:r>
            <a:r>
              <a:rPr lang="en-IN" sz="1900" err="1">
                <a:latin typeface="Verdana" panose="020B0804030504040204"/>
                <a:ea typeface="Verdana" panose="020B0804030504040204"/>
                <a:cs typeface="Times New Roman" panose="02020503050405090304"/>
              </a:rPr>
              <a:t>behavior</a:t>
            </a:r>
            <a:r>
              <a:rPr lang="en-IN" sz="1900" dirty="0">
                <a:latin typeface="Verdana" panose="020B0804030504040204"/>
                <a:ea typeface="Verdana" panose="020B0804030504040204"/>
                <a:cs typeface="Times New Roman" panose="02020503050405090304"/>
              </a:rPr>
              <a:t>.</a:t>
            </a:r>
            <a:endParaRPr lang="en-IN" sz="1900"/>
          </a:p>
          <a:p>
            <a:pPr marL="457200" indent="-457200">
              <a:buAutoNum type="arabicPeriod"/>
            </a:pPr>
            <a:endParaRPr lang="en-IN" sz="2000" dirty="0">
              <a:latin typeface="Times New Roman" panose="02020503050405090304" pitchFamily="18" charset="0"/>
              <a:cs typeface="Times New Roman" panose="0202050305040509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endParaRPr lang="en-IN" dirty="0"/>
          </a:p>
        </p:txBody>
      </p:sp>
      <p:sp>
        <p:nvSpPr>
          <p:cNvPr id="6" name="Content Placeholder 5"/>
          <p:cNvSpPr>
            <a:spLocks noGrp="1"/>
          </p:cNvSpPr>
          <p:nvPr>
            <p:ph idx="1"/>
          </p:nvPr>
        </p:nvSpPr>
        <p:spPr/>
        <p:txBody>
          <a:bodyPr vert="horz" lIns="91440" tIns="45720" rIns="91440" bIns="45720" rtlCol="0" anchor="t">
            <a:normAutofit lnSpcReduction="10000"/>
          </a:bodyPr>
          <a:lstStyle/>
          <a:p>
            <a:r>
              <a:rPr lang="en-IN" sz="1900" b="1" dirty="0">
                <a:latin typeface="Verdana" panose="020B0804030504040204"/>
                <a:ea typeface="Verdana" panose="020B0804030504040204"/>
                <a:cs typeface="Times New Roman" panose="02020503050405090304"/>
              </a:rPr>
              <a:t>Detection Module:</a:t>
            </a:r>
            <a:endParaRPr lang="en-IN" sz="1900" dirty="0"/>
          </a:p>
          <a:p>
            <a:pPr marL="400050" lvl="1" indent="0">
              <a:buNone/>
            </a:pPr>
            <a:r>
              <a:rPr lang="en-IN" sz="1900" b="1" dirty="0">
                <a:latin typeface="Verdana" panose="020B0804030504040204"/>
                <a:ea typeface="Verdana" panose="020B0804030504040204"/>
                <a:cs typeface="Times New Roman" panose="02020503050405090304"/>
              </a:rPr>
              <a:t> Function:</a:t>
            </a:r>
            <a:r>
              <a:rPr lang="en-IN" sz="1900" dirty="0">
                <a:latin typeface="Verdana" panose="020B0804030504040204"/>
                <a:ea typeface="Verdana" panose="020B0804030504040204"/>
                <a:cs typeface="Times New Roman" panose="02020503050405090304"/>
              </a:rPr>
              <a:t> Combines machine learning models and graph-based algorithms to   identify fake profiles by </a:t>
            </a:r>
            <a:r>
              <a:rPr lang="en-IN" sz="1900" dirty="0" err="1">
                <a:latin typeface="Verdana" panose="020B0804030504040204"/>
                <a:ea typeface="Verdana" panose="020B0804030504040204"/>
                <a:cs typeface="Times New Roman" panose="02020503050405090304"/>
              </a:rPr>
              <a:t>analyzing</a:t>
            </a:r>
            <a:r>
              <a:rPr lang="en-IN" sz="1900" dirty="0">
                <a:latin typeface="Verdana" panose="020B0804030504040204"/>
                <a:ea typeface="Verdana" panose="020B0804030504040204"/>
                <a:cs typeface="Times New Roman" panose="02020503050405090304"/>
              </a:rPr>
              <a:t> features and network patterns.</a:t>
            </a:r>
            <a:endParaRPr lang="en-IN" sz="1900" dirty="0"/>
          </a:p>
          <a:p>
            <a:pPr marL="400050" lvl="1" indent="0">
              <a:buNone/>
            </a:pPr>
            <a:r>
              <a:rPr lang="en-IN" sz="1900" b="1" dirty="0">
                <a:latin typeface="Verdana" panose="020B0804030504040204"/>
                <a:ea typeface="Verdana" panose="020B0804030504040204"/>
                <a:cs typeface="Times New Roman" panose="02020503050405090304"/>
              </a:rPr>
              <a:t> Input:</a:t>
            </a:r>
            <a:r>
              <a:rPr lang="en-IN" sz="1900" dirty="0">
                <a:latin typeface="Verdana" panose="020B0804030504040204"/>
                <a:ea typeface="Verdana" panose="020B0804030504040204"/>
                <a:cs typeface="Times New Roman" panose="02020503050405090304"/>
              </a:rPr>
              <a:t> Feature vectors from Feature Engineering.</a:t>
            </a:r>
            <a:endParaRPr lang="en-IN" sz="1900"/>
          </a:p>
          <a:p>
            <a:pPr marL="400050" lvl="1" indent="0">
              <a:buNone/>
            </a:pPr>
            <a:r>
              <a:rPr lang="en-IN" sz="1900" b="1" dirty="0">
                <a:latin typeface="Verdana" panose="020B0804030504040204"/>
                <a:ea typeface="Verdana" panose="020B0804030504040204"/>
                <a:cs typeface="Times New Roman" panose="02020503050405090304"/>
              </a:rPr>
              <a:t> Output:</a:t>
            </a:r>
            <a:r>
              <a:rPr lang="en-IN" sz="1900" dirty="0">
                <a:latin typeface="Verdana" panose="020B0804030504040204"/>
                <a:ea typeface="Verdana" panose="020B0804030504040204"/>
                <a:cs typeface="Times New Roman" panose="02020503050405090304"/>
              </a:rPr>
              <a:t> Suspicious profiles flagged for further review.</a:t>
            </a:r>
            <a:endParaRPr lang="en-IN" sz="1900"/>
          </a:p>
          <a:p>
            <a:pPr>
              <a:buFont typeface="Arial" panose="020B0604020202090204"/>
              <a:buChar char="•"/>
            </a:pPr>
            <a:r>
              <a:rPr lang="en-IN" sz="1900" b="1" dirty="0">
                <a:latin typeface="Verdana" panose="020B0804030504040204"/>
                <a:ea typeface="Verdana" panose="020B0804030504040204"/>
                <a:cs typeface="Times New Roman" panose="02020503050405090304"/>
              </a:rPr>
              <a:t>Reporting Module:</a:t>
            </a:r>
            <a:endParaRPr lang="en-IN" sz="1900" dirty="0"/>
          </a:p>
          <a:p>
            <a:pPr marL="400050" lvl="1" indent="0">
              <a:buNone/>
            </a:pPr>
            <a:r>
              <a:rPr lang="en-IN" sz="1900" b="1" dirty="0">
                <a:latin typeface="Verdana" panose="020B0804030504040204"/>
                <a:ea typeface="Verdana" panose="020B0804030504040204"/>
                <a:cs typeface="Times New Roman" panose="02020503050405090304"/>
              </a:rPr>
              <a:t> Function:</a:t>
            </a:r>
            <a:r>
              <a:rPr lang="en-IN" sz="1900" dirty="0">
                <a:latin typeface="Verdana" panose="020B0804030504040204"/>
                <a:ea typeface="Verdana" panose="020B0804030504040204"/>
                <a:cs typeface="Times New Roman" panose="02020503050405090304"/>
              </a:rPr>
              <a:t> Automatically flags suspicious profiles and generates reports for   platform moderators.</a:t>
            </a:r>
            <a:endParaRPr lang="en-IN" sz="1900"/>
          </a:p>
          <a:p>
            <a:pPr marL="400050" lvl="1" indent="0">
              <a:buNone/>
            </a:pPr>
            <a:r>
              <a:rPr lang="en-IN" sz="1900" b="1" dirty="0">
                <a:latin typeface="Verdana" panose="020B0804030504040204"/>
                <a:ea typeface="Verdana" panose="020B0804030504040204"/>
                <a:cs typeface="Times New Roman" panose="02020503050405090304"/>
              </a:rPr>
              <a:t> Input:</a:t>
            </a:r>
            <a:r>
              <a:rPr lang="en-IN" sz="1900" dirty="0">
                <a:latin typeface="Verdana" panose="020B0804030504040204"/>
                <a:ea typeface="Verdana" panose="020B0804030504040204"/>
                <a:cs typeface="Times New Roman" panose="02020503050405090304"/>
              </a:rPr>
              <a:t> Suspicious profiles identified by the Detection Module.</a:t>
            </a:r>
            <a:endParaRPr lang="en-IN" sz="1900"/>
          </a:p>
          <a:p>
            <a:pPr marL="400050" lvl="1" indent="0">
              <a:buNone/>
            </a:pPr>
            <a:r>
              <a:rPr lang="en-IN" sz="1900" b="1" dirty="0">
                <a:latin typeface="Verdana" panose="020B0804030504040204"/>
                <a:ea typeface="Verdana" panose="020B0804030504040204"/>
                <a:cs typeface="Times New Roman" panose="02020503050405090304"/>
              </a:rPr>
              <a:t> Output:</a:t>
            </a:r>
            <a:r>
              <a:rPr lang="en-IN" sz="1900" dirty="0">
                <a:latin typeface="Verdana" panose="020B0804030504040204"/>
                <a:ea typeface="Verdana" panose="020B0804030504040204"/>
                <a:cs typeface="Times New Roman" panose="02020503050405090304"/>
              </a:rPr>
              <a:t> Reports sent to platform moderators for investigation.</a:t>
            </a:r>
            <a:endParaRPr lang="en-IN" sz="1900"/>
          </a:p>
          <a:p>
            <a:pPr>
              <a:buFont typeface="Arial" panose="020B0604020202090204"/>
              <a:buChar char="•"/>
            </a:pPr>
            <a:r>
              <a:rPr lang="en-IN" sz="1900" b="1" dirty="0">
                <a:latin typeface="Verdana" panose="020B0804030504040204"/>
                <a:ea typeface="Verdana" panose="020B0804030504040204"/>
                <a:cs typeface="Times New Roman" panose="02020503050405090304"/>
              </a:rPr>
              <a:t>Feedback and Adaptation Module:</a:t>
            </a:r>
            <a:endParaRPr lang="en-IN" sz="1900" dirty="0"/>
          </a:p>
          <a:p>
            <a:pPr marL="400050" lvl="1" indent="0">
              <a:buNone/>
            </a:pPr>
            <a:r>
              <a:rPr lang="en-IN" sz="1900" b="1" dirty="0">
                <a:latin typeface="Verdana" panose="020B0804030504040204"/>
                <a:ea typeface="Verdana" panose="020B0804030504040204"/>
                <a:cs typeface="Times New Roman" panose="02020503050405090304"/>
              </a:rPr>
              <a:t> Function:</a:t>
            </a:r>
            <a:r>
              <a:rPr lang="en-IN" sz="1900" dirty="0">
                <a:latin typeface="Verdana" panose="020B0804030504040204"/>
                <a:ea typeface="Verdana" panose="020B0804030504040204"/>
                <a:cs typeface="Times New Roman" panose="02020503050405090304"/>
              </a:rPr>
              <a:t> Collects feedback from users and moderators to improve the    detection models. Incorporates new fraudulent tactics into the training set.</a:t>
            </a:r>
            <a:endParaRPr lang="en-IN" sz="1900" dirty="0"/>
          </a:p>
          <a:p>
            <a:pPr marL="400050" lvl="1" indent="0">
              <a:buNone/>
            </a:pPr>
            <a:r>
              <a:rPr lang="en-IN" sz="1900" b="1" dirty="0">
                <a:latin typeface="Verdana" panose="020B0804030504040204"/>
                <a:ea typeface="Verdana" panose="020B0804030504040204"/>
                <a:cs typeface="Times New Roman" panose="02020503050405090304"/>
              </a:rPr>
              <a:t> Input:</a:t>
            </a:r>
            <a:r>
              <a:rPr lang="en-IN" sz="1900" dirty="0">
                <a:latin typeface="Verdana" panose="020B0804030504040204"/>
                <a:ea typeface="Verdana" panose="020B0804030504040204"/>
                <a:cs typeface="Times New Roman" panose="02020503050405090304"/>
              </a:rPr>
              <a:t> Feedback from moderators, users, and detection outcomes.</a:t>
            </a:r>
            <a:endParaRPr lang="en-IN" sz="1900"/>
          </a:p>
          <a:p>
            <a:pPr marL="400050" lvl="1" indent="0">
              <a:buNone/>
            </a:pPr>
            <a:r>
              <a:rPr lang="en-IN" sz="1900" b="1" dirty="0">
                <a:latin typeface="Verdana" panose="020B0804030504040204"/>
                <a:ea typeface="Verdana" panose="020B0804030504040204"/>
                <a:cs typeface="Times New Roman" panose="02020503050405090304"/>
              </a:rPr>
              <a:t> Output:</a:t>
            </a:r>
            <a:r>
              <a:rPr lang="en-IN" sz="1900" dirty="0">
                <a:latin typeface="Verdana" panose="020B0804030504040204"/>
                <a:ea typeface="Verdana" panose="020B0804030504040204"/>
                <a:cs typeface="Times New Roman" panose="02020503050405090304"/>
              </a:rPr>
              <a:t> Updated models for more accurate detection.</a:t>
            </a:r>
            <a:endParaRPr lang="en-IN" sz="1900"/>
          </a:p>
          <a:p>
            <a:pPr marL="0" indent="0">
              <a:buNone/>
            </a:pPr>
            <a:endParaRPr lang="en-IN" sz="1600" b="1" dirty="0">
              <a:latin typeface="Times New Roman" panose="02020503050405090304"/>
              <a:ea typeface="Verdana" panose="020B0804030504040204"/>
              <a:cs typeface="Times New Roman" panose="02020503050405090304"/>
            </a:endParaRPr>
          </a:p>
          <a:p>
            <a:pPr marL="400050" lvl="1" indent="0">
              <a:buNone/>
            </a:pPr>
            <a:endParaRPr lang="en-IN" sz="1900" dirty="0">
              <a:cs typeface="Times New Roman" panose="02020503050405090304"/>
            </a:endParaRPr>
          </a:p>
          <a:p>
            <a:pPr marL="457200" indent="-457200"/>
            <a:endParaRPr lang="en-IN" sz="2000" dirty="0">
              <a:latin typeface="Times New Roman" panose="02020503050405090304" pitchFamily="18" charset="0"/>
              <a:cs typeface="Times New Roman" panose="0202050305040509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IN" sz="2800" b="1" dirty="0">
                <a:latin typeface="Times New Roman" panose="02020503050405090304"/>
                <a:ea typeface="Verdana" panose="020B0804030504040204"/>
                <a:cs typeface="Times New Roman" panose="02020503050405090304"/>
              </a:rPr>
              <a:t>Data Flow:</a:t>
            </a:r>
            <a:endParaRPr lang="en-US" sz="2800"/>
          </a:p>
          <a:p>
            <a:pPr>
              <a:buFont typeface="Arial" panose="020B0604020202090204" pitchFamily="34" charset="0"/>
              <a:buChar char="•"/>
            </a:pPr>
            <a:endParaRPr lang="en-IN" sz="1200" b="1" dirty="0">
              <a:latin typeface="Times New Roman" panose="02020503050405090304"/>
              <a:ea typeface="Verdana" panose="020B0804030504040204"/>
              <a:cs typeface="Times New Roman" panose="02020503050405090304"/>
            </a:endParaRPr>
          </a:p>
          <a:p>
            <a:pPr>
              <a:buFont typeface="Arial" panose="020B0604020202090204"/>
              <a:buChar char="•"/>
            </a:pPr>
            <a:r>
              <a:rPr lang="en-IN" sz="1900" b="1" dirty="0">
                <a:latin typeface="Verdana" panose="020B0804030504040204"/>
                <a:ea typeface="Verdana" panose="020B0804030504040204"/>
                <a:cs typeface="Times New Roman" panose="02020503050405090304"/>
              </a:rPr>
              <a:t>Data Collection</a:t>
            </a:r>
            <a:r>
              <a:rPr lang="en-IN" sz="1900" dirty="0">
                <a:latin typeface="Verdana" panose="020B0804030504040204"/>
                <a:ea typeface="Verdana" panose="020B0804030504040204"/>
                <a:cs typeface="Times New Roman" panose="02020503050405090304"/>
              </a:rPr>
              <a:t> → Collects data from social media platforms.</a:t>
            </a:r>
            <a:endParaRPr lang="en-IN" sz="1900" dirty="0">
              <a:latin typeface="Verdana" panose="020B0804030504040204"/>
              <a:ea typeface="Verdana" panose="020B0804030504040204"/>
              <a:cs typeface="Times New Roman" panose="02020503050405090304"/>
            </a:endParaRPr>
          </a:p>
          <a:p>
            <a:pPr>
              <a:buFont typeface="Arial" panose="020B0604020202090204"/>
              <a:buChar char="•"/>
            </a:pPr>
            <a:endParaRPr lang="en-IN" sz="1100" dirty="0">
              <a:latin typeface="Verdana" panose="020B0804030504040204"/>
              <a:ea typeface="Verdana" panose="020B0804030504040204"/>
              <a:cs typeface="Times New Roman" panose="02020503050405090304"/>
            </a:endParaRPr>
          </a:p>
          <a:p>
            <a:pPr>
              <a:buFont typeface="Arial" panose="020B0604020202090204"/>
              <a:buChar char="•"/>
            </a:pPr>
            <a:r>
              <a:rPr lang="en-IN" sz="1900" b="1" dirty="0">
                <a:latin typeface="Verdana" panose="020B0804030504040204"/>
                <a:ea typeface="Verdana" panose="020B0804030504040204"/>
                <a:cs typeface="Times New Roman" panose="02020503050405090304"/>
              </a:rPr>
              <a:t>Feature Engineering</a:t>
            </a:r>
            <a:r>
              <a:rPr lang="en-IN" sz="1900" dirty="0">
                <a:latin typeface="Verdana" panose="020B0804030504040204"/>
                <a:ea typeface="Verdana" panose="020B0804030504040204"/>
                <a:cs typeface="Times New Roman" panose="02020503050405090304"/>
              </a:rPr>
              <a:t> → Extracts features from collected data.</a:t>
            </a:r>
            <a:endParaRPr lang="en-IN" sz="1900" dirty="0">
              <a:latin typeface="Verdana" panose="020B0804030504040204"/>
              <a:ea typeface="Verdana" panose="020B0804030504040204"/>
              <a:cs typeface="Times New Roman" panose="02020503050405090304"/>
            </a:endParaRPr>
          </a:p>
          <a:p>
            <a:pPr>
              <a:buFont typeface="Arial" panose="020B0604020202090204"/>
              <a:buChar char="•"/>
            </a:pPr>
            <a:endParaRPr lang="en-IN" sz="1100" dirty="0">
              <a:latin typeface="Verdana" panose="020B0804030504040204"/>
              <a:ea typeface="Verdana" panose="020B0804030504040204"/>
              <a:cs typeface="Times New Roman" panose="02020503050405090304"/>
            </a:endParaRPr>
          </a:p>
          <a:p>
            <a:pPr>
              <a:buFont typeface="Arial" panose="020B0604020202090204"/>
              <a:buChar char="•"/>
            </a:pPr>
            <a:r>
              <a:rPr lang="en-IN" sz="1900" b="1" dirty="0">
                <a:latin typeface="Verdana" panose="020B0804030504040204"/>
                <a:ea typeface="Verdana" panose="020B0804030504040204"/>
                <a:cs typeface="Times New Roman" panose="02020503050405090304"/>
              </a:rPr>
              <a:t>Detection</a:t>
            </a:r>
            <a:r>
              <a:rPr lang="en-IN" sz="1900" dirty="0">
                <a:latin typeface="Verdana" panose="020B0804030504040204"/>
                <a:ea typeface="Verdana" panose="020B0804030504040204"/>
                <a:cs typeface="Times New Roman" panose="02020503050405090304"/>
              </a:rPr>
              <a:t> → Applies machine learning and graph algorithms to detect fake profiles.</a:t>
            </a:r>
            <a:endParaRPr lang="en-IN" sz="1900" dirty="0">
              <a:latin typeface="Verdana" panose="020B0804030504040204"/>
              <a:ea typeface="Verdana" panose="020B0804030504040204"/>
              <a:cs typeface="Times New Roman" panose="02020503050405090304"/>
            </a:endParaRPr>
          </a:p>
          <a:p>
            <a:pPr>
              <a:buFont typeface="Arial" panose="020B0604020202090204"/>
              <a:buChar char="•"/>
            </a:pPr>
            <a:endParaRPr lang="en-IN" sz="1100" dirty="0">
              <a:latin typeface="Verdana" panose="020B0804030504040204"/>
              <a:ea typeface="Verdana" panose="020B0804030504040204"/>
              <a:cs typeface="Times New Roman" panose="02020503050405090304"/>
            </a:endParaRPr>
          </a:p>
          <a:p>
            <a:pPr>
              <a:buFont typeface="Arial" panose="020B0604020202090204"/>
              <a:buChar char="•"/>
            </a:pPr>
            <a:r>
              <a:rPr lang="en-IN" sz="1900" b="1" dirty="0">
                <a:latin typeface="Verdana" panose="020B0804030504040204"/>
                <a:ea typeface="Verdana" panose="020B0804030504040204"/>
                <a:cs typeface="Times New Roman" panose="02020503050405090304"/>
              </a:rPr>
              <a:t>Reporting</a:t>
            </a:r>
            <a:r>
              <a:rPr lang="en-IN" sz="1900" dirty="0">
                <a:latin typeface="Verdana" panose="020B0804030504040204"/>
                <a:ea typeface="Verdana" panose="020B0804030504040204"/>
                <a:cs typeface="Times New Roman" panose="02020503050405090304"/>
              </a:rPr>
              <a:t> → Flags suspicious profiles and generates reports for moderators.</a:t>
            </a:r>
            <a:endParaRPr lang="en-IN" sz="1900" dirty="0">
              <a:cs typeface="Times New Roman" panose="02020503050405090304"/>
            </a:endParaRPr>
          </a:p>
          <a:p>
            <a:pPr>
              <a:buFont typeface="Arial" panose="020B0604020202090204"/>
              <a:buChar char="•"/>
            </a:pPr>
            <a:endParaRPr lang="en-IN" sz="1100" dirty="0">
              <a:latin typeface="Verdana" panose="020B0804030504040204"/>
              <a:ea typeface="Verdana" panose="020B0804030504040204"/>
              <a:cs typeface="Times New Roman" panose="02020503050405090304"/>
            </a:endParaRPr>
          </a:p>
          <a:p>
            <a:pPr>
              <a:buFont typeface="Arial" panose="020B0604020202090204"/>
              <a:buChar char="•"/>
            </a:pPr>
            <a:r>
              <a:rPr lang="en-IN" sz="1900" b="1" dirty="0">
                <a:latin typeface="Verdana" panose="020B0804030504040204"/>
                <a:ea typeface="Verdana" panose="020B0804030504040204"/>
                <a:cs typeface="Times New Roman" panose="02020503050405090304"/>
              </a:rPr>
              <a:t>Feedback &amp; Adaptation</a:t>
            </a:r>
            <a:r>
              <a:rPr lang="en-IN" sz="1900" dirty="0">
                <a:latin typeface="Verdana" panose="020B0804030504040204"/>
                <a:ea typeface="Verdana" panose="020B0804030504040204"/>
                <a:cs typeface="Times New Roman" panose="02020503050405090304"/>
              </a:rPr>
              <a:t> → Refines detection models based on feedback for continuous improvement.</a:t>
            </a:r>
            <a:endParaRPr lang="en-IN" sz="1900" dirty="0">
              <a:latin typeface="Verdana" panose="020B0804030504040204"/>
              <a:ea typeface="Verdana" panose="020B0804030504040204"/>
              <a:cs typeface="Times New Roman" panose="02020503050405090304"/>
            </a:endParaRPr>
          </a:p>
          <a:p>
            <a:pPr marL="457200" indent="-457200">
              <a:buAutoNum type="arabicPeriod"/>
            </a:pPr>
            <a:endParaRPr lang="en-IN" sz="2000" dirty="0">
              <a:latin typeface="Times New Roman" panose="02020503050405090304" pitchFamily="18" charset="0"/>
              <a:cs typeface="Times New Roman" panose="0202050305040509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Verdana" panose="020B0804030504040204"/>
                <a:ea typeface="Verdana" panose="020B0804030504040204"/>
              </a:rPr>
              <a:t>Sofware Components</a:t>
            </a:r>
            <a:endParaRPr lang="en-IN" dirty="0">
              <a:latin typeface="Verdana" panose="020B0804030504040204"/>
              <a:ea typeface="Verdana" panose="020B0804030504040204"/>
            </a:endParaRPr>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en-US" sz="1900" b="1" dirty="0">
                <a:latin typeface="Verdana" panose="020B0804030504040204"/>
                <a:ea typeface="Verdana" panose="020B0804030504040204"/>
                <a:cs typeface="Times New Roman" panose="02020503050405090304"/>
              </a:rPr>
              <a:t>Frontend Development</a:t>
            </a:r>
            <a:endParaRPr lang="en-US" sz="1900">
              <a:latin typeface="Verdana" panose="020B0804030504040204"/>
              <a:ea typeface="Verdana" panose="020B0804030504040204"/>
            </a:endParaRPr>
          </a:p>
          <a:p>
            <a:pPr lvl="1" indent="-342900">
              <a:buFont typeface="Courier New" panose="02070409020205090404" pitchFamily="34" charset="0"/>
              <a:buChar char="o"/>
            </a:pPr>
            <a:r>
              <a:rPr lang="en-US" sz="1900" b="1" dirty="0">
                <a:latin typeface="Verdana" panose="020B0804030504040204"/>
                <a:ea typeface="Verdana" panose="020B0804030504040204"/>
                <a:cs typeface="Times New Roman" panose="02020503050405090304"/>
              </a:rPr>
              <a:t>React.js / Angular</a:t>
            </a:r>
            <a:r>
              <a:rPr lang="en-US" sz="1900" dirty="0">
                <a:latin typeface="Verdana" panose="020B0804030504040204"/>
                <a:ea typeface="Verdana" panose="020B0804030504040204"/>
                <a:cs typeface="Times New Roman" panose="02020503050405090304"/>
              </a:rPr>
              <a:t> – For building an intuitive user interface.</a:t>
            </a:r>
            <a:endParaRPr lang="en-US" sz="1900">
              <a:latin typeface="Verdana" panose="020B0804030504040204"/>
              <a:ea typeface="Verdana" panose="020B0804030504040204"/>
            </a:endParaRPr>
          </a:p>
          <a:p>
            <a:pPr lvl="1" indent="-342900">
              <a:buFont typeface="Courier New" panose="02070409020205090404" pitchFamily="34" charset="0"/>
              <a:buChar char="o"/>
            </a:pPr>
            <a:r>
              <a:rPr lang="en-US" sz="1900" b="1" dirty="0">
                <a:latin typeface="Verdana" panose="020B0804030504040204"/>
                <a:ea typeface="Verdana" panose="020B0804030504040204"/>
                <a:cs typeface="Times New Roman" panose="02020503050405090304"/>
              </a:rPr>
              <a:t>HTML, CSS, JavaScript</a:t>
            </a:r>
            <a:r>
              <a:rPr lang="en-US" sz="1900" dirty="0">
                <a:latin typeface="Verdana" panose="020B0804030504040204"/>
                <a:ea typeface="Verdana" panose="020B0804030504040204"/>
                <a:cs typeface="Times New Roman" panose="02020503050405090304"/>
              </a:rPr>
              <a:t> – For responsive and interactive design.</a:t>
            </a:r>
            <a:endParaRPr lang="en-US" sz="1900" dirty="0">
              <a:latin typeface="Verdana" panose="020B0804030504040204"/>
              <a:ea typeface="Verdana" panose="020B0804030504040204"/>
              <a:cs typeface="Times New Roman" panose="02020503050405090304"/>
            </a:endParaRPr>
          </a:p>
          <a:p>
            <a:pPr lvl="1">
              <a:buFont typeface="Courier New" panose="02070409020205090404" pitchFamily="34" charset="0"/>
              <a:buChar char="o"/>
            </a:pPr>
            <a:endParaRPr lang="en-US" sz="1100" dirty="0">
              <a:latin typeface="Verdana" panose="020B0804030504040204"/>
              <a:ea typeface="Verdana" panose="020B0804030504040204"/>
              <a:cs typeface="Times New Roman" panose="02020503050405090304"/>
            </a:endParaRPr>
          </a:p>
          <a:p>
            <a:r>
              <a:rPr lang="en-US" sz="1900" b="1" dirty="0">
                <a:latin typeface="Verdana" panose="020B0804030504040204"/>
                <a:ea typeface="Verdana" panose="020B0804030504040204"/>
                <a:cs typeface="Times New Roman" panose="02020503050405090304"/>
              </a:rPr>
              <a:t>Backend Development</a:t>
            </a:r>
            <a:endParaRPr lang="en-US" sz="1900">
              <a:latin typeface="Verdana" panose="020B0804030504040204"/>
              <a:ea typeface="Verdana" panose="020B0804030504040204"/>
            </a:endParaRPr>
          </a:p>
          <a:p>
            <a:pPr lvl="1" indent="-342900">
              <a:buFont typeface="Courier New" panose="02070409020205090404" pitchFamily="34" charset="0"/>
              <a:buChar char="o"/>
            </a:pPr>
            <a:r>
              <a:rPr lang="en-US" sz="1900" b="1" dirty="0">
                <a:latin typeface="Verdana" panose="020B0804030504040204"/>
                <a:ea typeface="Verdana" panose="020B0804030504040204"/>
                <a:cs typeface="Times New Roman" panose="02020503050405090304"/>
              </a:rPr>
              <a:t>Node.js / Flask</a:t>
            </a:r>
            <a:r>
              <a:rPr lang="en-US" sz="1900" dirty="0">
                <a:latin typeface="Verdana" panose="020B0804030504040204"/>
                <a:ea typeface="Verdana" panose="020B0804030504040204"/>
                <a:cs typeface="Times New Roman" panose="02020503050405090304"/>
              </a:rPr>
              <a:t>– For handling business logic and API requests.</a:t>
            </a:r>
            <a:endParaRPr lang="en-US" sz="1900" dirty="0">
              <a:latin typeface="Verdana" panose="020B0804030504040204"/>
              <a:ea typeface="Verdana" panose="020B0804030504040204"/>
              <a:cs typeface="Times New Roman" panose="02020503050405090304"/>
            </a:endParaRPr>
          </a:p>
          <a:p>
            <a:pPr lvl="1" indent="-342900">
              <a:buFont typeface="Courier New" panose="02070409020205090404" pitchFamily="34" charset="0"/>
              <a:buChar char="o"/>
            </a:pPr>
            <a:r>
              <a:rPr lang="en-US" sz="1900" b="1" dirty="0">
                <a:latin typeface="Verdana" panose="020B0804030504040204"/>
                <a:ea typeface="Verdana" panose="020B0804030504040204"/>
                <a:cs typeface="Times New Roman" panose="02020503050405090304"/>
              </a:rPr>
              <a:t>REST APIs</a:t>
            </a:r>
            <a:r>
              <a:rPr lang="en-US" sz="1900" dirty="0">
                <a:latin typeface="Verdana" panose="020B0804030504040204"/>
                <a:ea typeface="Verdana" panose="020B0804030504040204"/>
                <a:cs typeface="Times New Roman" panose="02020503050405090304"/>
              </a:rPr>
              <a:t> – For efficient communication between frontend and backend.</a:t>
            </a:r>
            <a:endParaRPr lang="en-US" sz="1900" dirty="0">
              <a:latin typeface="Verdana" panose="020B0804030504040204"/>
              <a:ea typeface="Verdana" panose="020B0804030504040204"/>
              <a:cs typeface="Times New Roman" panose="02020503050405090304"/>
            </a:endParaRPr>
          </a:p>
          <a:p>
            <a:pPr lvl="1">
              <a:buFont typeface="Courier New" panose="02070409020205090404" pitchFamily="34" charset="0"/>
              <a:buChar char="o"/>
            </a:pPr>
            <a:endParaRPr lang="en-US" sz="1100" dirty="0">
              <a:latin typeface="Verdana" panose="020B0804030504040204"/>
              <a:ea typeface="Verdana" panose="020B0804030504040204"/>
              <a:cs typeface="Times New Roman" panose="02020503050405090304"/>
            </a:endParaRPr>
          </a:p>
          <a:p>
            <a:r>
              <a:rPr lang="en-US" sz="1900" b="1" dirty="0">
                <a:latin typeface="Verdana" panose="020B0804030504040204"/>
                <a:ea typeface="Verdana" panose="020B0804030504040204"/>
                <a:cs typeface="Times New Roman" panose="02020503050405090304"/>
              </a:rPr>
              <a:t>Database Management</a:t>
            </a:r>
            <a:endParaRPr lang="en-US" sz="1900" dirty="0">
              <a:latin typeface="Verdana" panose="020B0804030504040204"/>
              <a:ea typeface="Verdana" panose="020B0804030504040204"/>
              <a:cs typeface="Times New Roman" panose="02020503050405090304"/>
            </a:endParaRPr>
          </a:p>
          <a:p>
            <a:pPr lvl="1" indent="-342900">
              <a:buFont typeface="Courier New" panose="02070409020205090404" pitchFamily="34" charset="0"/>
              <a:buChar char="o"/>
            </a:pPr>
            <a:r>
              <a:rPr lang="en-US" sz="1900" b="1" dirty="0">
                <a:latin typeface="Verdana" panose="020B0804030504040204"/>
                <a:ea typeface="Verdana" panose="020B0804030504040204"/>
                <a:cs typeface="Times New Roman" panose="02020503050405090304"/>
              </a:rPr>
              <a:t>SQL - </a:t>
            </a:r>
            <a:r>
              <a:rPr lang="en-US" sz="1900" dirty="0">
                <a:latin typeface="Verdana" panose="020B0804030504040204"/>
                <a:ea typeface="Verdana" panose="020B0804030504040204"/>
                <a:cs typeface="Times New Roman" panose="02020503050405090304"/>
              </a:rPr>
              <a:t>For storing user data, reports, and detection logs.</a:t>
            </a:r>
            <a:endParaRPr lang="en-US" sz="1900" dirty="0">
              <a:latin typeface="Verdana" panose="020B0804030504040204"/>
              <a:ea typeface="Verdana" panose="020B0804030504040204"/>
              <a:cs typeface="Times New Roman" panose="02020503050405090304"/>
            </a:endParaRPr>
          </a:p>
          <a:p>
            <a:pPr lvl="1">
              <a:buFont typeface="Courier New" panose="02070409020205090404" pitchFamily="34" charset="0"/>
              <a:buChar char="o"/>
            </a:pPr>
            <a:endParaRPr lang="en-US" sz="1100" dirty="0">
              <a:latin typeface="Verdana" panose="020B0804030504040204"/>
              <a:ea typeface="Verdana" panose="020B0804030504040204"/>
              <a:cs typeface="Times New Roman" panose="02020503050405090304"/>
            </a:endParaRPr>
          </a:p>
          <a:p>
            <a:r>
              <a:rPr lang="en-US" sz="1900" b="1" dirty="0">
                <a:latin typeface="Verdana" panose="020B0804030504040204"/>
                <a:ea typeface="Verdana" panose="020B0804030504040204"/>
                <a:cs typeface="Times New Roman" panose="02020503050405090304"/>
              </a:rPr>
              <a:t>Artificial Intelligence &amp; Machine Learning</a:t>
            </a:r>
            <a:endParaRPr lang="en-US" sz="1900" dirty="0">
              <a:latin typeface="Verdana" panose="020B0804030504040204"/>
              <a:ea typeface="Verdana" panose="020B0804030504040204"/>
              <a:cs typeface="Times New Roman" panose="02020503050405090304"/>
            </a:endParaRPr>
          </a:p>
          <a:p>
            <a:pPr lvl="1" indent="-342900">
              <a:buFont typeface="Courier New" panose="02070409020205090404" pitchFamily="34" charset="0"/>
              <a:buChar char="o"/>
            </a:pPr>
            <a:r>
              <a:rPr lang="en-US" sz="1900" b="1" dirty="0">
                <a:latin typeface="Verdana" panose="020B0804030504040204"/>
                <a:ea typeface="Verdana" panose="020B0804030504040204"/>
                <a:cs typeface="Times New Roman" panose="02020503050405090304"/>
              </a:rPr>
              <a:t>Python (TensorFlow, Scikit-learn, OpenCV, NLP libraries)</a:t>
            </a:r>
            <a:r>
              <a:rPr lang="en-US" sz="1900" dirty="0">
                <a:latin typeface="Verdana" panose="020B0804030504040204"/>
                <a:ea typeface="Verdana" panose="020B0804030504040204"/>
                <a:cs typeface="Times New Roman" panose="02020503050405090304"/>
              </a:rPr>
              <a:t> – For profile detection and behavior analysis.</a:t>
            </a:r>
            <a:endParaRPr lang="en-US" sz="1900" dirty="0">
              <a:latin typeface="Verdana" panose="020B0804030504040204"/>
              <a:ea typeface="Verdana" panose="020B0804030504040204"/>
              <a:cs typeface="Times New Roman" panose="02020503050405090304"/>
            </a:endParaRPr>
          </a:p>
          <a:p>
            <a:pPr lvl="1" indent="-342900">
              <a:buFont typeface="Courier New" panose="02070409020205090404" pitchFamily="34" charset="0"/>
              <a:buChar char="o"/>
            </a:pPr>
            <a:r>
              <a:rPr lang="en-US" sz="1900" b="1" dirty="0">
                <a:latin typeface="Verdana" panose="020B0804030504040204"/>
                <a:ea typeface="Verdana" panose="020B0804030504040204"/>
                <a:cs typeface="Times New Roman" panose="02020503050405090304"/>
              </a:rPr>
              <a:t>Deep Learning Models</a:t>
            </a:r>
            <a:r>
              <a:rPr lang="en-US" sz="1900" dirty="0">
                <a:latin typeface="Verdana" panose="020B0804030504040204"/>
                <a:ea typeface="Verdana" panose="020B0804030504040204"/>
                <a:cs typeface="Times New Roman" panose="02020503050405090304"/>
              </a:rPr>
              <a:t> – To detect fake images, bots, and unnatural activity patterns.</a:t>
            </a:r>
            <a:endParaRPr lang="en-US" sz="1900">
              <a:latin typeface="Verdana" panose="020B0804030504040204"/>
              <a:ea typeface="Verdana" panose="020B0804030504040204"/>
              <a:cs typeface="Times New Roman" panose="02020503050405090304"/>
            </a:endParaRPr>
          </a:p>
          <a:p>
            <a:endParaRPr lang="en-US" sz="2000" b="1" dirty="0">
              <a:latin typeface="Verdana" panose="020B0804030504040204"/>
              <a:cs typeface="Times New Roman" panose="02020503050405090304" pitchFamily="18" charset="0"/>
            </a:endParaRPr>
          </a:p>
          <a:p>
            <a:pPr marL="0" indent="0">
              <a:buNone/>
            </a:pP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Verdana" panose="020B0804030504040204"/>
                <a:ea typeface="Verdana" panose="020B0804030504040204"/>
              </a:rPr>
              <a:t>Sofware Components</a:t>
            </a:r>
            <a:endParaRPr lang="en-IN" dirty="0">
              <a:latin typeface="Verdana" panose="020B0804030504040204"/>
              <a:ea typeface="Verdana" panose="020B0804030504040204"/>
            </a:endParaRPr>
          </a:p>
        </p:txBody>
      </p:sp>
      <p:sp>
        <p:nvSpPr>
          <p:cNvPr id="3" name="Content Placeholder 2"/>
          <p:cNvSpPr>
            <a:spLocks noGrp="1"/>
          </p:cNvSpPr>
          <p:nvPr>
            <p:ph idx="1"/>
          </p:nvPr>
        </p:nvSpPr>
        <p:spPr/>
        <p:txBody>
          <a:bodyPr vert="horz" lIns="91440" tIns="45720" rIns="91440" bIns="45720" rtlCol="0" anchor="t">
            <a:normAutofit/>
          </a:bodyPr>
          <a:lstStyle/>
          <a:p>
            <a:r>
              <a:rPr lang="en-US" sz="1900" b="1" dirty="0">
                <a:latin typeface="Verdana" panose="020B0804030504040204"/>
                <a:ea typeface="Verdana" panose="020B0804030504040204"/>
                <a:cs typeface="Times New Roman" panose="02020503050405090304"/>
              </a:rPr>
              <a:t>Cloud &amp; Hosting Services</a:t>
            </a:r>
            <a:endParaRPr lang="en-US" sz="1900">
              <a:latin typeface="Verdana" panose="020B0804030504040204"/>
              <a:ea typeface="Verdana" panose="020B0804030504040204"/>
            </a:endParaRPr>
          </a:p>
          <a:p>
            <a:pPr lvl="1" indent="-342900">
              <a:buFont typeface="Courier New" panose="02070409020205090404" pitchFamily="34" charset="0"/>
              <a:buChar char="o"/>
            </a:pPr>
            <a:r>
              <a:rPr lang="en-US" sz="1900" b="1" dirty="0">
                <a:latin typeface="Verdana" panose="020B0804030504040204"/>
                <a:ea typeface="Verdana" panose="020B0804030504040204"/>
                <a:cs typeface="Times New Roman" panose="02020503050405090304"/>
              </a:rPr>
              <a:t>AWS / Google Cloud</a:t>
            </a:r>
            <a:r>
              <a:rPr lang="en-US" sz="1900" dirty="0">
                <a:latin typeface="Verdana" panose="020B0804030504040204"/>
                <a:ea typeface="Verdana" panose="020B0804030504040204"/>
                <a:cs typeface="Times New Roman" panose="02020503050405090304"/>
              </a:rPr>
              <a:t>– For scalable cloud infrastructure.</a:t>
            </a:r>
            <a:endParaRPr lang="en-US" sz="1900">
              <a:latin typeface="Verdana" panose="020B0804030504040204"/>
            </a:endParaRPr>
          </a:p>
          <a:p>
            <a:pPr lvl="1" indent="-342900">
              <a:buFont typeface="Courier New" panose="02070409020205090404" pitchFamily="34" charset="0"/>
              <a:buChar char="o"/>
            </a:pPr>
            <a:r>
              <a:rPr lang="en-US" sz="1900" b="1" dirty="0">
                <a:latin typeface="Verdana" panose="020B0804030504040204"/>
                <a:ea typeface="Verdana" panose="020B0804030504040204"/>
                <a:cs typeface="Times New Roman" panose="02020503050405090304"/>
              </a:rPr>
              <a:t>Docker &amp; Kubernetes</a:t>
            </a:r>
            <a:r>
              <a:rPr lang="en-US" sz="1900" dirty="0">
                <a:latin typeface="Verdana" panose="020B0804030504040204"/>
                <a:ea typeface="Verdana" panose="020B0804030504040204"/>
                <a:cs typeface="Times New Roman" panose="02020503050405090304"/>
              </a:rPr>
              <a:t> – For containerization and deployment.</a:t>
            </a:r>
            <a:endParaRPr lang="en-US" sz="1900" dirty="0">
              <a:latin typeface="Verdana" panose="020B0804030504040204"/>
              <a:cs typeface="Times New Roman" panose="02020503050405090304"/>
            </a:endParaRPr>
          </a:p>
          <a:p>
            <a:pPr lvl="1">
              <a:buFont typeface="Courier New" panose="02070409020205090404" pitchFamily="34" charset="0"/>
              <a:buChar char="o"/>
            </a:pPr>
            <a:endParaRPr lang="en-US" sz="1100" dirty="0">
              <a:latin typeface="Verdana" panose="020B0804030504040204"/>
              <a:ea typeface="Verdana" panose="020B0804030504040204"/>
              <a:cs typeface="Times New Roman" panose="02020503050405090304"/>
            </a:endParaRPr>
          </a:p>
          <a:p>
            <a:r>
              <a:rPr lang="en-US" sz="1900" b="1" dirty="0">
                <a:latin typeface="Verdana" panose="020B0804030504040204"/>
                <a:ea typeface="Verdana" panose="020B0804030504040204"/>
                <a:cs typeface="Times New Roman" panose="02020503050405090304"/>
              </a:rPr>
              <a:t>Security &amp; Privacy</a:t>
            </a:r>
            <a:endParaRPr lang="en-US" sz="1900">
              <a:latin typeface="Verdana" panose="020B0804030504040204"/>
            </a:endParaRPr>
          </a:p>
          <a:p>
            <a:pPr lvl="1" indent="-342900">
              <a:buFont typeface="Courier New" panose="02070409020205090404" pitchFamily="34" charset="0"/>
              <a:buChar char="o"/>
            </a:pPr>
            <a:r>
              <a:rPr lang="en-US" sz="1900" b="1" dirty="0">
                <a:latin typeface="Verdana" panose="020B0804030504040204"/>
                <a:ea typeface="Verdana" panose="020B0804030504040204"/>
                <a:cs typeface="Times New Roman" panose="02020503050405090304"/>
              </a:rPr>
              <a:t>OAuth 2.0 </a:t>
            </a:r>
            <a:r>
              <a:rPr lang="en-US" sz="1900" dirty="0">
                <a:latin typeface="Verdana" panose="020B0804030504040204"/>
                <a:ea typeface="Verdana" panose="020B0804030504040204"/>
                <a:cs typeface="Times New Roman" panose="02020503050405090304"/>
              </a:rPr>
              <a:t>– For secure authentication.</a:t>
            </a:r>
            <a:endParaRPr lang="en-US" sz="1900">
              <a:latin typeface="Verdana" panose="020B0804030504040204"/>
            </a:endParaRPr>
          </a:p>
          <a:p>
            <a:pPr lvl="1" indent="-342900">
              <a:buFont typeface="Courier New" panose="02070409020205090404" pitchFamily="34" charset="0"/>
              <a:buChar char="o"/>
            </a:pPr>
            <a:r>
              <a:rPr lang="en-US" sz="1900" b="1" dirty="0">
                <a:latin typeface="Verdana" panose="020B0804030504040204"/>
                <a:ea typeface="Verdana" panose="020B0804030504040204"/>
                <a:cs typeface="Times New Roman" panose="02020503050405090304"/>
              </a:rPr>
              <a:t>Encryption (AES, RSA)</a:t>
            </a:r>
            <a:r>
              <a:rPr lang="en-US" sz="1900" dirty="0">
                <a:latin typeface="Verdana" panose="020B0804030504040204"/>
                <a:ea typeface="Verdana" panose="020B0804030504040204"/>
                <a:cs typeface="Times New Roman" panose="02020503050405090304"/>
              </a:rPr>
              <a:t> – To protect sensitive user data.</a:t>
            </a:r>
            <a:endParaRPr lang="en-US" sz="1900" dirty="0">
              <a:latin typeface="Verdana" panose="020B0804030504040204"/>
              <a:cs typeface="Times New Roman" panose="02020503050405090304"/>
            </a:endParaRPr>
          </a:p>
          <a:p>
            <a:pPr lvl="1">
              <a:buFont typeface="Courier New" panose="02070409020205090404" pitchFamily="34" charset="0"/>
              <a:buChar char="o"/>
            </a:pPr>
            <a:endParaRPr lang="en-US" sz="1100" dirty="0">
              <a:latin typeface="Verdana" panose="020B0804030504040204"/>
              <a:ea typeface="Verdana" panose="020B0804030504040204"/>
              <a:cs typeface="Times New Roman" panose="02020503050405090304"/>
            </a:endParaRPr>
          </a:p>
          <a:p>
            <a:r>
              <a:rPr lang="en-US" sz="1900" b="1" dirty="0">
                <a:latin typeface="Verdana" panose="020B0804030504040204"/>
                <a:ea typeface="Verdana" panose="020B0804030504040204"/>
                <a:cs typeface="Times New Roman" panose="02020503050405090304"/>
              </a:rPr>
              <a:t>Reporting &amp; Monitoring Tools</a:t>
            </a:r>
            <a:endParaRPr lang="en-US" sz="1900">
              <a:latin typeface="Verdana" panose="020B0804030504040204"/>
            </a:endParaRPr>
          </a:p>
          <a:p>
            <a:pPr lvl="1" indent="-342900">
              <a:buFont typeface="Courier New" panose="02070409020205090404" pitchFamily="34" charset="0"/>
              <a:buChar char="o"/>
            </a:pPr>
            <a:r>
              <a:rPr lang="en-US" sz="1900" b="1" dirty="0">
                <a:latin typeface="Verdana" panose="020B0804030504040204"/>
                <a:ea typeface="Verdana" panose="020B0804030504040204"/>
                <a:cs typeface="Times New Roman" panose="02020503050405090304"/>
              </a:rPr>
              <a:t>Elasticsearch &amp; Kibana</a:t>
            </a:r>
            <a:r>
              <a:rPr lang="en-US" sz="1900" dirty="0">
                <a:latin typeface="Verdana" panose="020B0804030504040204"/>
                <a:ea typeface="Verdana" panose="020B0804030504040204"/>
                <a:cs typeface="Times New Roman" panose="02020503050405090304"/>
              </a:rPr>
              <a:t> – For real-time data analysis and monitoring.</a:t>
            </a:r>
            <a:endParaRPr lang="en-US" sz="1900">
              <a:latin typeface="Verdana" panose="020B0804030504040204"/>
            </a:endParaRPr>
          </a:p>
          <a:p>
            <a:pPr lvl="1" indent="-342900">
              <a:buFont typeface="Courier New" panose="02070409020205090404" pitchFamily="34" charset="0"/>
              <a:buChar char="o"/>
            </a:pPr>
            <a:r>
              <a:rPr lang="en-US" sz="1900" b="1" dirty="0">
                <a:latin typeface="Verdana" panose="020B0804030504040204"/>
                <a:ea typeface="Verdana" panose="020B0804030504040204"/>
                <a:cs typeface="Times New Roman" panose="02020503050405090304"/>
              </a:rPr>
              <a:t>Google Analytics &amp; Firebase Analytics</a:t>
            </a:r>
            <a:r>
              <a:rPr lang="en-US" sz="1900" dirty="0">
                <a:latin typeface="Verdana" panose="020B0804030504040204"/>
                <a:ea typeface="Verdana" panose="020B0804030504040204"/>
                <a:cs typeface="Times New Roman" panose="02020503050405090304"/>
              </a:rPr>
              <a:t> – For tracking suspicious activity patterns.</a:t>
            </a:r>
            <a:endParaRPr lang="en-US" sz="1900">
              <a:latin typeface="Verdana" panose="020B0804030504040204"/>
            </a:endParaRPr>
          </a:p>
          <a:p>
            <a:pPr indent="-342900"/>
            <a:endParaRPr lang="en-US" sz="1900" b="1" dirty="0">
              <a:latin typeface="Verdana" panose="020B0804030504040204"/>
              <a:ea typeface="Verdana" panose="020B0804030504040204"/>
              <a:cs typeface="Times New Roman" panose="02020503050405090304"/>
            </a:endParaRPr>
          </a:p>
          <a:p>
            <a:endParaRPr lang="en-US" sz="1900" b="1" dirty="0">
              <a:latin typeface="Verdana" panose="020B0804030504040204"/>
              <a:cs typeface="Times New Roman" panose="02020503050405090304" pitchFamily="18" charset="0"/>
            </a:endParaRPr>
          </a:p>
          <a:p>
            <a:pPr marL="0" indent="0">
              <a:buNone/>
            </a:pPr>
            <a:endParaRPr lang="en-IN" sz="19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7" y="137055"/>
            <a:ext cx="10668000" cy="487362"/>
          </a:xfrm>
        </p:spPr>
        <p:txBody>
          <a:bodyPr/>
          <a:lstStyle/>
          <a:p>
            <a:r>
              <a:rPr lang="en-GB" dirty="0"/>
              <a:t>Timeline of Project</a:t>
            </a:r>
            <a:endParaRPr lang="en-GB" dirty="0"/>
          </a:p>
        </p:txBody>
      </p:sp>
      <p:pic>
        <p:nvPicPr>
          <p:cNvPr id="3" name="Picture 2"/>
          <p:cNvPicPr>
            <a:picLocks noChangeAspect="1"/>
          </p:cNvPicPr>
          <p:nvPr/>
        </p:nvPicPr>
        <p:blipFill>
          <a:blip r:embed="rId1"/>
          <a:stretch>
            <a:fillRect/>
          </a:stretch>
        </p:blipFill>
        <p:spPr>
          <a:xfrm>
            <a:off x="5373" y="649323"/>
            <a:ext cx="12182686" cy="6202595"/>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endParaRPr lang="en-GB" dirty="0"/>
          </a:p>
        </p:txBody>
      </p:sp>
      <p:sp>
        <p:nvSpPr>
          <p:cNvPr id="4" name="Rectangle 1"/>
          <p:cNvSpPr>
            <a:spLocks noGrp="1" noChangeArrowheads="1"/>
          </p:cNvSpPr>
          <p:nvPr>
            <p:ph idx="1"/>
          </p:nvPr>
        </p:nvSpPr>
        <p:spPr bwMode="auto">
          <a:xfrm>
            <a:off x="812800" y="1084245"/>
            <a:ext cx="10668000" cy="577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just" eaLnBrk="0" fontAlgn="base" hangingPunct="0">
              <a:buFont typeface="Arial" panose="020B0604020202090204"/>
              <a:buChar char="•"/>
            </a:pPr>
            <a:r>
              <a:rPr lang="en-US" sz="1900" b="1" dirty="0">
                <a:latin typeface="Verdana" panose="020B0804030504040204"/>
                <a:ea typeface="Verdana" panose="020B0804030504040204"/>
                <a:cs typeface="Times New Roman" panose="02020503050405090304"/>
              </a:rPr>
              <a:t>Accurate Detection of Fake Profiles</a:t>
            </a:r>
            <a:r>
              <a:rPr kumimoji="0" lang="en-US" sz="1900" b="1" i="0" u="none" strike="noStrike" cap="none" normalizeH="0" baseline="0" dirty="0">
                <a:ln>
                  <a:noFill/>
                </a:ln>
                <a:effectLst/>
                <a:latin typeface="Verdana" panose="020B0804030504040204"/>
                <a:ea typeface="Verdana" panose="020B0804030504040204"/>
                <a:cs typeface="Times New Roman" panose="02020503050405090304"/>
              </a:rPr>
              <a:t>:</a:t>
            </a:r>
            <a:endParaRPr lang="en-US" sz="1900" b="1" dirty="0">
              <a:latin typeface="Verdana" panose="020B0804030504040204"/>
              <a:ea typeface="Verdana" panose="020B0804030504040204"/>
              <a:cs typeface="Times New Roman" panose="02020503050405090304"/>
            </a:endParaRPr>
          </a:p>
          <a:p>
            <a:pPr marL="400050" lvl="1" indent="0" algn="just">
              <a:buNone/>
            </a:pPr>
            <a:r>
              <a:rPr lang="en-US" sz="1900" dirty="0">
                <a:latin typeface="Verdana" panose="020B0804030504040204"/>
                <a:ea typeface="Verdana" panose="020B0804030504040204"/>
                <a:cs typeface="Times New Roman" panose="02020503050405090304"/>
              </a:rPr>
              <a:t>High accuracy in identifying fake profiles based on behavioral analysis</a:t>
            </a:r>
            <a:r>
              <a:rPr kumimoji="0" lang="en-US" sz="1900" b="0" i="0" u="none" strike="noStrike" cap="none" normalizeH="0" baseline="0" dirty="0">
                <a:ln>
                  <a:noFill/>
                </a:ln>
                <a:effectLst/>
                <a:latin typeface="Verdana" panose="020B0804030504040204"/>
                <a:ea typeface="Verdana" panose="020B0804030504040204"/>
                <a:cs typeface="Times New Roman" panose="02020503050405090304"/>
              </a:rPr>
              <a:t>, </a:t>
            </a:r>
            <a:r>
              <a:rPr lang="en-US" sz="1900" dirty="0">
                <a:latin typeface="Verdana" panose="020B0804030504040204"/>
                <a:ea typeface="Verdana" panose="020B0804030504040204"/>
                <a:cs typeface="Times New Roman" panose="02020503050405090304"/>
              </a:rPr>
              <a:t>network structure</a:t>
            </a:r>
            <a:r>
              <a:rPr kumimoji="0" lang="en-US" sz="1900" b="0" i="0" u="none" strike="noStrike" cap="none" normalizeH="0" baseline="0" dirty="0">
                <a:ln>
                  <a:noFill/>
                </a:ln>
                <a:effectLst/>
                <a:latin typeface="Verdana" panose="020B0804030504040204"/>
                <a:ea typeface="Verdana" panose="020B0804030504040204"/>
                <a:cs typeface="Times New Roman" panose="02020503050405090304"/>
              </a:rPr>
              <a:t>, and </a:t>
            </a:r>
            <a:r>
              <a:rPr lang="en-US" sz="1900" dirty="0">
                <a:latin typeface="Verdana" panose="020B0804030504040204"/>
                <a:ea typeface="Verdana" panose="020B0804030504040204"/>
                <a:cs typeface="Times New Roman" panose="02020503050405090304"/>
              </a:rPr>
              <a:t>engagement patterns</a:t>
            </a:r>
            <a:r>
              <a:rPr kumimoji="0" lang="en-US" sz="1900" b="0" i="0" u="none" strike="noStrike" cap="none" normalizeH="0" baseline="0" dirty="0">
                <a:ln>
                  <a:noFill/>
                </a:ln>
                <a:effectLst/>
                <a:latin typeface="Verdana" panose="020B0804030504040204"/>
                <a:ea typeface="Verdana" panose="020B0804030504040204"/>
                <a:cs typeface="Times New Roman" panose="02020503050405090304"/>
              </a:rPr>
              <a:t>.</a:t>
            </a:r>
            <a:endParaRPr lang="en-US" sz="1900" dirty="0">
              <a:latin typeface="Verdana" panose="020B0804030504040204"/>
              <a:ea typeface="Verdana" panose="020B0804030504040204"/>
              <a:cs typeface="Times New Roman" panose="02020503050405090304"/>
            </a:endParaRPr>
          </a:p>
          <a:p>
            <a:pPr algn="just">
              <a:buFont typeface="Arial" panose="020B0604020202090204"/>
              <a:buChar char="•"/>
            </a:pPr>
            <a:r>
              <a:rPr lang="en-US" sz="1900" b="1" dirty="0">
                <a:latin typeface="Verdana" panose="020B0804030504040204"/>
                <a:ea typeface="Verdana" panose="020B0804030504040204"/>
                <a:cs typeface="Times New Roman" panose="02020503050405090304"/>
              </a:rPr>
              <a:t>Real-Time Profiling:</a:t>
            </a:r>
            <a:endParaRPr lang="en-US" sz="1900">
              <a:ea typeface="Verdana" panose="020B0804030504040204"/>
              <a:cs typeface="Times New Roman" panose="02020503050405090304"/>
            </a:endParaRPr>
          </a:p>
          <a:p>
            <a:pPr marL="400050" lvl="1" indent="0" algn="just">
              <a:buNone/>
            </a:pPr>
            <a:r>
              <a:rPr lang="en-US" sz="1900" dirty="0">
                <a:latin typeface="Verdana" panose="020B0804030504040204"/>
                <a:ea typeface="Verdana" panose="020B0804030504040204"/>
                <a:cs typeface="Times New Roman" panose="02020503050405090304"/>
              </a:rPr>
              <a:t>Ability to flag suspicious accounts instantly as they exhibit abnormal behavior, ensuring prompt action.</a:t>
            </a:r>
            <a:endParaRPr lang="en-US" sz="1900">
              <a:ea typeface="Verdana" panose="020B0804030504040204"/>
              <a:cs typeface="Times New Roman" panose="02020503050405090304"/>
            </a:endParaRPr>
          </a:p>
          <a:p>
            <a:pPr algn="just">
              <a:buFont typeface="Arial" panose="020B0604020202090204"/>
              <a:buChar char="•"/>
            </a:pPr>
            <a:r>
              <a:rPr lang="en-US" sz="1900" b="1" dirty="0">
                <a:latin typeface="Verdana" panose="020B0804030504040204"/>
                <a:ea typeface="Verdana" panose="020B0804030504040204"/>
                <a:cs typeface="Times New Roman" panose="02020503050405090304"/>
              </a:rPr>
              <a:t>Scalable Detection System</a:t>
            </a:r>
            <a:r>
              <a:rPr kumimoji="0" lang="en-US" sz="1900" b="1" i="0" u="none" strike="noStrike" cap="none" normalizeH="0" baseline="0" dirty="0">
                <a:ln>
                  <a:noFill/>
                </a:ln>
                <a:effectLst/>
                <a:latin typeface="Verdana" panose="020B0804030504040204"/>
                <a:ea typeface="Verdana" panose="020B0804030504040204"/>
                <a:cs typeface="Times New Roman" panose="02020503050405090304"/>
              </a:rPr>
              <a:t>:</a:t>
            </a:r>
            <a:endParaRPr lang="en-US" sz="1900" b="1" dirty="0">
              <a:latin typeface="Verdana" panose="020B0804030504040204"/>
              <a:ea typeface="Verdana" panose="020B0804030504040204"/>
              <a:cs typeface="Times New Roman" panose="02020503050405090304"/>
            </a:endParaRPr>
          </a:p>
          <a:p>
            <a:pPr marL="400050" lvl="1" indent="0" algn="just">
              <a:buNone/>
            </a:pPr>
            <a:r>
              <a:rPr lang="en-US" sz="1900" dirty="0">
                <a:latin typeface="Verdana" panose="020B0804030504040204"/>
                <a:ea typeface="Verdana" panose="020B0804030504040204"/>
                <a:cs typeface="Times New Roman" panose="02020503050405090304"/>
              </a:rPr>
              <a:t>A solution that can handle large-scale data from</a:t>
            </a:r>
            <a:r>
              <a:rPr kumimoji="0" lang="en-US" sz="1900" b="0" i="0" u="none" strike="noStrike" cap="none" normalizeH="0" baseline="0" dirty="0">
                <a:ln>
                  <a:noFill/>
                </a:ln>
                <a:effectLst/>
                <a:latin typeface="Verdana" panose="020B0804030504040204"/>
                <a:ea typeface="Verdana" panose="020B0804030504040204"/>
                <a:cs typeface="Times New Roman" panose="02020503050405090304"/>
              </a:rPr>
              <a:t> multiple </a:t>
            </a:r>
            <a:r>
              <a:rPr lang="en-US" sz="1900" dirty="0">
                <a:latin typeface="Verdana" panose="020B0804030504040204"/>
                <a:ea typeface="Verdana" panose="020B0804030504040204"/>
                <a:cs typeface="Times New Roman" panose="02020503050405090304"/>
              </a:rPr>
              <a:t>social media platforms without significant performance degradation</a:t>
            </a:r>
            <a:r>
              <a:rPr kumimoji="0" lang="en-US" sz="1900" b="0" i="0" u="none" strike="noStrike" cap="none" normalizeH="0" baseline="0" dirty="0">
                <a:ln>
                  <a:noFill/>
                </a:ln>
                <a:effectLst/>
                <a:latin typeface="Verdana" panose="020B0804030504040204"/>
                <a:ea typeface="Verdana" panose="020B0804030504040204"/>
                <a:cs typeface="Times New Roman" panose="02020503050405090304"/>
              </a:rPr>
              <a:t>.</a:t>
            </a:r>
            <a:endParaRPr lang="en-US" sz="1900" dirty="0">
              <a:latin typeface="Verdana" panose="020B0804030504040204"/>
              <a:ea typeface="Verdana" panose="020B0804030504040204"/>
              <a:cs typeface="Times New Roman" panose="02020503050405090304"/>
            </a:endParaRPr>
          </a:p>
          <a:p>
            <a:pPr algn="just">
              <a:buFont typeface="Arial" panose="020B0604020202090204"/>
              <a:buChar char="•"/>
            </a:pPr>
            <a:r>
              <a:rPr lang="en-US" sz="1900" b="1" dirty="0">
                <a:latin typeface="Verdana" panose="020B0804030504040204"/>
                <a:ea typeface="Verdana" panose="020B0804030504040204"/>
                <a:cs typeface="Times New Roman" panose="02020503050405090304"/>
              </a:rPr>
              <a:t>Continuous Model Improvement</a:t>
            </a:r>
            <a:r>
              <a:rPr kumimoji="0" lang="en-US" sz="1900" b="1" i="0" u="none" strike="noStrike" cap="none" normalizeH="0" baseline="0" dirty="0">
                <a:ln>
                  <a:noFill/>
                </a:ln>
                <a:effectLst/>
                <a:latin typeface="Verdana" panose="020B0804030504040204"/>
                <a:ea typeface="Verdana" panose="020B0804030504040204"/>
                <a:cs typeface="Times New Roman" panose="02020503050405090304"/>
              </a:rPr>
              <a:t>:</a:t>
            </a:r>
            <a:endParaRPr lang="en-US" sz="1900" b="1" dirty="0">
              <a:latin typeface="Verdana" panose="020B0804030504040204"/>
              <a:ea typeface="Verdana" panose="020B0804030504040204"/>
              <a:cs typeface="Times New Roman" panose="02020503050405090304"/>
            </a:endParaRPr>
          </a:p>
          <a:p>
            <a:pPr marL="400050" lvl="1" indent="0" algn="just">
              <a:buNone/>
            </a:pPr>
            <a:r>
              <a:rPr lang="en-US" sz="1900" dirty="0">
                <a:latin typeface="Verdana" panose="020B0804030504040204"/>
                <a:ea typeface="Verdana" panose="020B0804030504040204"/>
                <a:cs typeface="Times New Roman" panose="02020503050405090304"/>
              </a:rPr>
              <a:t>Ongoing adaptation</a:t>
            </a:r>
            <a:r>
              <a:rPr kumimoji="0" lang="en-US" sz="1900" b="0" i="0" u="none" strike="noStrike" cap="none" normalizeH="0" baseline="0" dirty="0">
                <a:ln>
                  <a:noFill/>
                </a:ln>
                <a:effectLst/>
                <a:latin typeface="Verdana" panose="020B0804030504040204"/>
                <a:ea typeface="Verdana" panose="020B0804030504040204"/>
                <a:cs typeface="Times New Roman" panose="02020503050405090304"/>
              </a:rPr>
              <a:t> to </a:t>
            </a:r>
            <a:r>
              <a:rPr lang="en-US" sz="1900" dirty="0">
                <a:latin typeface="Verdana" panose="020B0804030504040204"/>
                <a:ea typeface="Verdana" panose="020B0804030504040204"/>
                <a:cs typeface="Times New Roman" panose="02020503050405090304"/>
              </a:rPr>
              <a:t>new fraud tactics </a:t>
            </a:r>
            <a:r>
              <a:rPr kumimoji="0" lang="en-US" sz="1900" b="0" i="0" u="none" strike="noStrike" cap="none" normalizeH="0" baseline="0" dirty="0">
                <a:ln>
                  <a:noFill/>
                </a:ln>
                <a:effectLst/>
                <a:latin typeface="Verdana" panose="020B0804030504040204"/>
                <a:ea typeface="Verdana" panose="020B0804030504040204"/>
                <a:cs typeface="Times New Roman" panose="02020503050405090304"/>
              </a:rPr>
              <a:t>based on </a:t>
            </a:r>
            <a:r>
              <a:rPr lang="en-US" sz="1900" dirty="0">
                <a:latin typeface="Verdana" panose="020B0804030504040204"/>
                <a:ea typeface="Verdana" panose="020B0804030504040204"/>
                <a:cs typeface="Times New Roman" panose="02020503050405090304"/>
              </a:rPr>
              <a:t>user feedback, evolving detection techniques</a:t>
            </a:r>
            <a:r>
              <a:rPr kumimoji="0" lang="en-US" sz="1900" b="0" i="0" u="none" strike="noStrike" cap="none" normalizeH="0" baseline="0" dirty="0">
                <a:ln>
                  <a:noFill/>
                </a:ln>
                <a:effectLst/>
                <a:latin typeface="Verdana" panose="020B0804030504040204"/>
                <a:ea typeface="Verdana" panose="020B0804030504040204"/>
                <a:cs typeface="Times New Roman" panose="02020503050405090304"/>
              </a:rPr>
              <a:t>, </a:t>
            </a:r>
            <a:r>
              <a:rPr lang="en-US" sz="1900" dirty="0">
                <a:latin typeface="Verdana" panose="020B0804030504040204"/>
                <a:ea typeface="Verdana" panose="020B0804030504040204"/>
                <a:cs typeface="Times New Roman" panose="02020503050405090304"/>
              </a:rPr>
              <a:t>and dynamic feature updates.</a:t>
            </a:r>
            <a:endParaRPr lang="en-US" sz="1900">
              <a:cs typeface="Times New Roman" panose="02020503050405090304"/>
            </a:endParaRPr>
          </a:p>
          <a:p>
            <a:pPr algn="just">
              <a:buFont typeface="Arial" panose="020B0604020202090204"/>
              <a:buChar char="•"/>
            </a:pPr>
            <a:r>
              <a:rPr lang="en-US" sz="1900" b="1" dirty="0">
                <a:latin typeface="Verdana" panose="020B0804030504040204"/>
                <a:ea typeface="Verdana" panose="020B0804030504040204"/>
                <a:cs typeface="Times New Roman" panose="02020503050405090304"/>
              </a:rPr>
              <a:t>Automated Reporting:</a:t>
            </a:r>
            <a:endParaRPr lang="en-US" sz="1900">
              <a:cs typeface="Times New Roman" panose="02020503050405090304"/>
            </a:endParaRPr>
          </a:p>
          <a:p>
            <a:pPr marL="400050" lvl="1" indent="0" algn="just">
              <a:buNone/>
            </a:pPr>
            <a:r>
              <a:rPr lang="en-US" sz="1900" dirty="0">
                <a:latin typeface="Verdana" panose="020B0804030504040204"/>
                <a:ea typeface="Verdana" panose="020B0804030504040204"/>
                <a:cs typeface="Times New Roman" panose="02020503050405090304"/>
              </a:rPr>
              <a:t>Efficient reporting of suspicious profiles to moderators</a:t>
            </a:r>
            <a:r>
              <a:rPr kumimoji="0" lang="en-US" sz="1900" b="0" i="0" u="none" strike="noStrike" cap="none" normalizeH="0" baseline="0" dirty="0">
                <a:ln>
                  <a:noFill/>
                </a:ln>
                <a:effectLst/>
                <a:latin typeface="Verdana" panose="020B0804030504040204"/>
                <a:ea typeface="Verdana" panose="020B0804030504040204"/>
                <a:cs typeface="Times New Roman" panose="02020503050405090304"/>
              </a:rPr>
              <a:t>, </a:t>
            </a:r>
            <a:r>
              <a:rPr lang="en-US" sz="1900" dirty="0">
                <a:latin typeface="Verdana" panose="020B0804030504040204"/>
                <a:ea typeface="Verdana" panose="020B0804030504040204"/>
                <a:cs typeface="Times New Roman" panose="02020503050405090304"/>
              </a:rPr>
              <a:t>streamlining the moderation process and reducing manual intervention.</a:t>
            </a:r>
            <a:endParaRPr lang="en-US" sz="1900">
              <a:cs typeface="Times New Roman" panose="02020503050405090304"/>
            </a:endParaRPr>
          </a:p>
          <a:p>
            <a:pPr marL="0" marR="0" lvl="0" indent="0" algn="just" defTabSz="914400">
              <a:lnSpc>
                <a:spcPct val="100000"/>
              </a:lnSpc>
              <a:spcBef>
                <a:spcPct val="0"/>
              </a:spcBef>
              <a:spcAft>
                <a:spcPct val="0"/>
              </a:spcAft>
              <a:buClrTx/>
              <a:buSzTx/>
              <a:buFontTx/>
              <a:buChar char="•"/>
            </a:pPr>
            <a:endParaRPr lang="en-US" altLang="en-US" sz="1800" b="0" i="0" u="none" strike="noStrike" cap="none" normalizeH="0" baseline="0" dirty="0">
              <a:ln>
                <a:noFill/>
              </a:ln>
              <a:effectLst/>
              <a:latin typeface="Times New Roman" panose="02020503050405090304" pitchFamily="18" charset="0"/>
              <a:cs typeface="Times New Roman" panose="02020503050405090304" pitchFamily="18" charset="0"/>
            </a:endParaRPr>
          </a:p>
          <a:p>
            <a:pPr marL="0" marR="0" lvl="0" indent="0" algn="just" defTabSz="914400" rtl="0" eaLnBrk="0" fontAlgn="base" latinLnBrk="0" hangingPunct="0">
              <a:lnSpc>
                <a:spcPct val="100000"/>
              </a:lnSpc>
              <a:spcBef>
                <a:spcPct val="0"/>
              </a:spcBef>
              <a:spcAft>
                <a:spcPct val="0"/>
              </a:spcAft>
              <a:buClrTx/>
              <a:buSzTx/>
              <a:buNone/>
            </a:pPr>
            <a:endParaRPr lang="en-US" altLang="en-US" sz="1600" b="0" i="0" u="none" strike="noStrike" cap="none" normalizeH="0" baseline="0" dirty="0">
              <a:ln>
                <a:noFill/>
              </a:ln>
              <a:effectLst/>
              <a:latin typeface="Times New Roman" panose="02020503050405090304" pitchFamily="18" charset="0"/>
              <a:cs typeface="Times New Roman" panose="02020503050405090304" pitchFamily="18" charset="0"/>
            </a:endParaRPr>
          </a:p>
          <a:p>
            <a:pPr marL="0" marR="0" lvl="0" indent="0" algn="just" defTabSz="914400" rtl="0" eaLnBrk="0" fontAlgn="base" latinLnBrk="0" hangingPunct="0">
              <a:lnSpc>
                <a:spcPct val="100000"/>
              </a:lnSpc>
              <a:spcBef>
                <a:spcPct val="0"/>
              </a:spcBef>
              <a:spcAft>
                <a:spcPct val="0"/>
              </a:spcAft>
              <a:buClrTx/>
              <a:buSzTx/>
              <a:buNone/>
            </a:pPr>
            <a:endParaRPr lang="en-US" altLang="en-US" sz="1600" b="0" i="0" u="none" strike="noStrike" cap="none" normalizeH="0" baseline="0" dirty="0">
              <a:ln>
                <a:noFill/>
              </a:ln>
              <a:effectLst/>
              <a:latin typeface="Times New Roman" panose="02020503050405090304" pitchFamily="18" charset="0"/>
              <a:cs typeface="Times New Roman" panose="0202050305040509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endParaRPr lang="en-GB" dirty="0"/>
          </a:p>
        </p:txBody>
      </p:sp>
      <p:sp>
        <p:nvSpPr>
          <p:cNvPr id="3" name="Content Placeholder 2"/>
          <p:cNvSpPr>
            <a:spLocks noGrp="1"/>
          </p:cNvSpPr>
          <p:nvPr>
            <p:ph idx="1"/>
          </p:nvPr>
        </p:nvSpPr>
        <p:spPr/>
        <p:txBody>
          <a:bodyPr vert="horz" lIns="91440" tIns="45720" rIns="91440" bIns="45720" rtlCol="0" anchor="t">
            <a:normAutofit/>
          </a:bodyPr>
          <a:lstStyle/>
          <a:p>
            <a:pPr algn="just">
              <a:spcBef>
                <a:spcPts val="20"/>
              </a:spcBef>
            </a:pPr>
            <a:r>
              <a:rPr lang="en-US" dirty="0">
                <a:latin typeface="Times New Roman" panose="02020503050405090304"/>
                <a:ea typeface="Verdana" panose="020B0804030504040204"/>
                <a:cs typeface="Times New Roman" panose="02020503050405090304"/>
              </a:rPr>
              <a:t>Social media has revolutionized communication, but it has also given rise to fake profiles that pose serious threats, including misinformation, cyber fraud, phishing attacks, and identity theft. Malicious actors create these accounts to manipulate public opinion, scam users, or engage in unethical activities, making it crucial to develop effective detection and reporting mechanisms.</a:t>
            </a:r>
            <a:endParaRPr lang="en-US" dirty="0"/>
          </a:p>
          <a:p>
            <a:pPr algn="just">
              <a:spcBef>
                <a:spcPts val="20"/>
              </a:spcBef>
            </a:pPr>
            <a:r>
              <a:rPr lang="en-US" dirty="0">
                <a:latin typeface="Times New Roman" panose="02020503050405090304"/>
                <a:ea typeface="Verdana" panose="020B0804030504040204"/>
                <a:cs typeface="Times New Roman" panose="02020503050405090304"/>
              </a:rPr>
              <a:t>This project focuses on building an AI-powered system that automatically identifies and flags suspicious profiles based on behavioral patterns, profile details, and user interactions. Using machine learning algorithms, the system will analyze factors such as posting frequency, engagement metrics, profile authenticity, and content consistency to detect fraudulent accounts.</a:t>
            </a:r>
            <a:endParaRPr lang="en-US" dirty="0"/>
          </a:p>
          <a:p>
            <a:pPr algn="just">
              <a:spcBef>
                <a:spcPts val="20"/>
              </a:spcBef>
            </a:pPr>
            <a:r>
              <a:rPr lang="en-US" dirty="0">
                <a:latin typeface="Times New Roman" panose="02020503050405090304"/>
                <a:ea typeface="Verdana" panose="020B0804030504040204"/>
                <a:cs typeface="Times New Roman" panose="02020503050405090304"/>
              </a:rPr>
              <a:t>The goal is to enhance digital security, minimize online risks, and provide social media platforms with an efficient way to combat fake accounts, ultimately ensuring a safer and more trustworthy online environment.</a:t>
            </a:r>
            <a:endParaRPr lang="en-US" dirty="0"/>
          </a:p>
          <a:p>
            <a:pPr algn="just"/>
            <a:endParaRPr lang="en-US" sz="2000" dirty="0">
              <a:latin typeface="Times New Roman" panose="02020503050405090304" pitchFamily="18" charset="0"/>
              <a:cs typeface="Times New Roman" panose="0202050305040509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endParaRPr lang="en-GB" dirty="0"/>
          </a:p>
        </p:txBody>
      </p:sp>
      <p:sp>
        <p:nvSpPr>
          <p:cNvPr id="3" name="Content Placeholder 2"/>
          <p:cNvSpPr>
            <a:spLocks noGrp="1"/>
          </p:cNvSpPr>
          <p:nvPr>
            <p:ph idx="1"/>
          </p:nvPr>
        </p:nvSpPr>
        <p:spPr/>
        <p:txBody>
          <a:bodyPr vert="horz" lIns="91440" tIns="45720" rIns="91440" bIns="45720" rtlCol="0" anchor="t">
            <a:normAutofit/>
          </a:bodyPr>
          <a:lstStyle/>
          <a:p>
            <a:pPr marL="0" lvl="1"/>
            <a:r>
              <a:rPr lang="en-US" sz="2000" dirty="0">
                <a:latin typeface="Verdana" panose="020B0804030504040204"/>
                <a:ea typeface="Verdana" panose="020B0804030504040204"/>
                <a:cs typeface="Times New Roman" panose="02020503050405090304"/>
              </a:rPr>
              <a:t>In conclusion, the proposed hybrid approach, </a:t>
            </a:r>
            <a:r>
              <a:rPr lang="en-US" altLang="en-US" dirty="0">
                <a:ea typeface="Verdana" panose="020B0804030504040204"/>
                <a:sym typeface="+mn-ea"/>
              </a:rPr>
              <a:t>Logistic Regression and Artificial Neural Network</a:t>
            </a:r>
            <a:r>
              <a:rPr lang="en-US" sz="2000" dirty="0">
                <a:latin typeface="Verdana" panose="020B0804030504040204"/>
                <a:ea typeface="Verdana" panose="020B0804030504040204"/>
                <a:cs typeface="Times New Roman" panose="02020503050405090304"/>
              </a:rPr>
              <a:t>, provides a robust and effective solution for detecting fake social media profiles. </a:t>
            </a:r>
            <a:endParaRPr lang="en-US" sz="2000">
              <a:cs typeface="Times New Roman" panose="02020503050405090304"/>
            </a:endParaRPr>
          </a:p>
          <a:p>
            <a:r>
              <a:rPr lang="en-US" sz="2000" dirty="0">
                <a:latin typeface="Verdana" panose="020B0804030504040204"/>
                <a:ea typeface="Verdana" panose="020B0804030504040204"/>
                <a:cs typeface="Times New Roman" panose="02020503050405090304"/>
              </a:rPr>
              <a:t>By enabling real-time detection and ensuring scalability, the system can efficiently flag suspicious accounts, even on large platforms. Additionally, the continuous adaptation of the system to emerging fraudulent tactics ensures its long-term effectiveness. </a:t>
            </a:r>
            <a:endParaRPr lang="en-US" sz="2000">
              <a:cs typeface="Times New Roman" panose="02020503050405090304"/>
            </a:endParaRPr>
          </a:p>
          <a:p>
            <a:r>
              <a:rPr lang="en-US" sz="2000" dirty="0">
                <a:latin typeface="Verdana" panose="020B0804030504040204"/>
                <a:ea typeface="Verdana" panose="020B0804030504040204"/>
                <a:cs typeface="Times New Roman" panose="02020503050405090304"/>
              </a:rPr>
              <a:t>The project’s outcomes contribute significantly to improving the integrity, trust, and security of social media platforms by reducing the influence of fake profiles. </a:t>
            </a:r>
            <a:endParaRPr lang="en-US" sz="2000">
              <a:cs typeface="Times New Roman" panose="02020503050405090304"/>
            </a:endParaRPr>
          </a:p>
          <a:p>
            <a:r>
              <a:rPr lang="en-US" sz="2000" dirty="0">
                <a:latin typeface="Verdana" panose="020B0804030504040204"/>
                <a:ea typeface="Verdana" panose="020B0804030504040204"/>
                <a:cs typeface="Times New Roman" panose="02020503050405090304"/>
              </a:rPr>
              <a:t>Moreover</a:t>
            </a:r>
            <a:r>
              <a:rPr lang="en-US" sz="2000" dirty="0">
                <a:latin typeface="Verdana" panose="020B0804030504040204"/>
                <a:ea typeface="Verdana" panose="020B0804030504040204"/>
              </a:rPr>
              <a:t>, the techniques developed have the potential for expansion to address other forms of online fraud, offering broader applications in maintaining a safe and reliable digital environment.</a:t>
            </a:r>
            <a:endParaRPr lang="en-US" sz="2000"/>
          </a:p>
          <a:p>
            <a:endParaRPr lang="en-US" sz="2000" dirty="0">
              <a:latin typeface="Times New Roman" panose="02020503050405090304" pitchFamily="18" charset="0"/>
              <a:cs typeface="Times New Roman" panose="0202050305040509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5" name="Google Shape;115;p17"/>
          <p:cNvSpPr txBox="1"/>
          <p:nvPr/>
        </p:nvSpPr>
        <p:spPr>
          <a:xfrm>
            <a:off x="7620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90204"/>
              <a:buChar char="•"/>
              <a:defRPr sz="24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1pPr>
            <a:lvl2pPr marL="914400" marR="0" lvl="1" indent="-355600"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2pPr>
            <a:lvl3pPr marL="1371600" marR="0" lvl="2" indent="-342900" algn="l" rtl="0">
              <a:lnSpc>
                <a:spcPct val="100000"/>
              </a:lnSpc>
              <a:spcBef>
                <a:spcPts val="360"/>
              </a:spcBef>
              <a:spcAft>
                <a:spcPts val="0"/>
              </a:spcAft>
              <a:buClr>
                <a:schemeClr val="dk1"/>
              </a:buClr>
              <a:buSzPts val="1800"/>
              <a:buFont typeface="Arial" panose="020B0604020202090204"/>
              <a:buChar char="•"/>
              <a:defRPr sz="18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3pPr>
            <a:lvl4pPr marL="1828800" marR="0" lvl="3" indent="-330200" algn="l" rtl="0">
              <a:lnSpc>
                <a:spcPct val="100000"/>
              </a:lnSpc>
              <a:spcBef>
                <a:spcPts val="320"/>
              </a:spcBef>
              <a:spcAft>
                <a:spcPts val="0"/>
              </a:spcAft>
              <a:buClr>
                <a:schemeClr val="dk1"/>
              </a:buClr>
              <a:buSzPts val="1600"/>
              <a:buFont typeface="Arial" panose="020B0604020202090204"/>
              <a:buChar char="–"/>
              <a:defRPr sz="16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4pPr>
            <a:lvl5pPr marL="2286000" marR="0" lvl="4" indent="-330200" algn="l" rtl="0">
              <a:lnSpc>
                <a:spcPct val="100000"/>
              </a:lnSpc>
              <a:spcBef>
                <a:spcPts val="320"/>
              </a:spcBef>
              <a:spcAft>
                <a:spcPts val="0"/>
              </a:spcAft>
              <a:buClr>
                <a:schemeClr val="dk1"/>
              </a:buClr>
              <a:buSzPts val="1600"/>
              <a:buFont typeface="Arial" panose="020B0604020202090204"/>
              <a:buChar char="»"/>
              <a:defRPr sz="16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5pPr>
            <a:lvl6pPr marL="2743200" marR="0" lvl="5" indent="-342900" algn="l" rtl="0">
              <a:lnSpc>
                <a:spcPct val="100000"/>
              </a:lnSpc>
              <a:spcBef>
                <a:spcPts val="360"/>
              </a:spcBef>
              <a:spcAft>
                <a:spcPts val="0"/>
              </a:spcAft>
              <a:buClr>
                <a:schemeClr val="dk1"/>
              </a:buClr>
              <a:buSzPts val="18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panose="020B0604020202090204"/>
              <a:buNone/>
            </a:pPr>
            <a:r>
              <a:rPr lang="en-US" b="1" dirty="0">
                <a:solidFill>
                  <a:schemeClr val="accent2">
                    <a:lumMod val="75000"/>
                  </a:schemeClr>
                </a:solidFill>
                <a:latin typeface="Cambria" panose="02040503050406030204" pitchFamily="18" charset="0"/>
                <a:ea typeface="Cambria" panose="02040503050406030204" pitchFamily="18" charset="0"/>
              </a:rPr>
              <a:t>Git hub Link</a:t>
            </a: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90204"/>
              <a:buNone/>
            </a:pPr>
            <a:r>
              <a:rPr lang="en-US" altLang="en-US" dirty="0">
                <a:sym typeface="+mn-ea"/>
                <a:hlinkClick r:id="rId1" action="ppaction://hlinkfile"/>
              </a:rPr>
              <a:t>https://github.com/Sony-2002/Fake-Social-Media-Profile-Detection-and-Reporting</a:t>
            </a:r>
            <a:endParaRPr lang="en-US" altLang="en-US" dirty="0"/>
          </a:p>
          <a:p>
            <a:pPr marL="342900" indent="-190500" algn="just">
              <a:spcBef>
                <a:spcPts val="0"/>
              </a:spcBef>
              <a:buSzPct val="100000"/>
              <a:buFont typeface="Arial" panose="020B060402020209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9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9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9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endParaRPr lang="en-GB" dirty="0"/>
          </a:p>
        </p:txBody>
      </p:sp>
      <p:sp>
        <p:nvSpPr>
          <p:cNvPr id="3" name="Content Placeholder 2"/>
          <p:cNvSpPr>
            <a:spLocks noGrp="1"/>
          </p:cNvSpPr>
          <p:nvPr>
            <p:ph idx="1"/>
          </p:nvPr>
        </p:nvSpPr>
        <p:spPr>
          <a:xfrm>
            <a:off x="812800" y="955432"/>
            <a:ext cx="10398370" cy="5164012"/>
          </a:xfrm>
        </p:spPr>
        <p:txBody>
          <a:bodyPr vert="horz" lIns="91440" tIns="45720" rIns="91440" bIns="45720" rtlCol="0" anchor="t">
            <a:noAutofit/>
          </a:bodyPr>
          <a:lstStyle/>
          <a:p>
            <a:pPr>
              <a:buAutoNum type="arabicPeriod"/>
            </a:pPr>
            <a:r>
              <a:rPr lang="en-IN" sz="1400" b="1">
                <a:latin typeface="Verdana" panose="020B0804030504040204"/>
                <a:ea typeface="Verdana" panose="020B0804030504040204"/>
                <a:cs typeface="Times New Roman" panose="02020503050405090304"/>
              </a:rPr>
              <a:t>Douceur, J. R. (2002).</a:t>
            </a:r>
            <a:r>
              <a:rPr lang="en-IN" sz="1400">
                <a:latin typeface="Verdana" panose="020B0804030504040204"/>
                <a:ea typeface="Verdana" panose="020B0804030504040204"/>
                <a:cs typeface="Times New Roman" panose="02020503050405090304"/>
              </a:rPr>
              <a:t> The Sybil Attack. </a:t>
            </a:r>
            <a:r>
              <a:rPr lang="en-IN" sz="1400" i="1">
                <a:latin typeface="Verdana" panose="020B0804030504040204"/>
                <a:ea typeface="Verdana" panose="020B0804030504040204"/>
                <a:cs typeface="Times New Roman" panose="02020503050405090304"/>
              </a:rPr>
              <a:t>Proceedings of the 1st International Workshop on Peer-to-Peer Systems (IPTPS)</a:t>
            </a:r>
            <a:r>
              <a:rPr lang="en-IN" sz="1400">
                <a:latin typeface="Verdana" panose="020B0804030504040204"/>
                <a:ea typeface="Verdana" panose="020B0804030504040204"/>
                <a:cs typeface="Times New Roman" panose="02020503050405090304"/>
              </a:rPr>
              <a:t>, 251-260.</a:t>
            </a:r>
            <a:endParaRPr lang="en-IN" sz="1400" u="sng">
              <a:latin typeface="Times New Roman" panose="02020503050405090304"/>
              <a:ea typeface="Verdana" panose="020B0804030504040204"/>
              <a:cs typeface="Times New Roman" panose="02020503050405090304"/>
            </a:endParaRPr>
          </a:p>
          <a:p>
            <a:pPr>
              <a:buAutoNum type="arabicPeriod"/>
            </a:pPr>
            <a:r>
              <a:rPr lang="en-IN" sz="1400" b="1">
                <a:latin typeface="Verdana" panose="020B0804030504040204"/>
                <a:ea typeface="Verdana" panose="020B0804030504040204"/>
                <a:cs typeface="Times New Roman" panose="02020503050405090304"/>
              </a:rPr>
              <a:t>Zhou, D., &amp; Han, J. (2009).</a:t>
            </a:r>
            <a:r>
              <a:rPr lang="en-IN" sz="1400">
                <a:latin typeface="Verdana" panose="020B0804030504040204"/>
                <a:ea typeface="Verdana" panose="020B0804030504040204"/>
                <a:cs typeface="Times New Roman" panose="02020503050405090304"/>
              </a:rPr>
              <a:t> A Survey of Graph-Based Anomaly Detection Techniques. </a:t>
            </a:r>
            <a:r>
              <a:rPr lang="en-IN" sz="1400" i="1">
                <a:latin typeface="Verdana" panose="020B0804030504040204"/>
                <a:ea typeface="Verdana" panose="020B0804030504040204"/>
                <a:cs typeface="Times New Roman" panose="02020503050405090304"/>
              </a:rPr>
              <a:t>Proceedings of the 9th International Symposium on Advances in Databases (ADB)</a:t>
            </a:r>
            <a:r>
              <a:rPr lang="en-IN" sz="1400">
                <a:latin typeface="Verdana" panose="020B0804030504040204"/>
                <a:ea typeface="Verdana" panose="020B0804030504040204"/>
                <a:cs typeface="Times New Roman" panose="02020503050405090304"/>
              </a:rPr>
              <a:t>, 1-13.</a:t>
            </a:r>
            <a:endParaRPr lang="en-IN" sz="1400" dirty="0">
              <a:latin typeface="Verdana" panose="020B0804030504040204"/>
              <a:ea typeface="Verdana" panose="020B0804030504040204"/>
              <a:cs typeface="Times New Roman" panose="02020503050405090304"/>
            </a:endParaRPr>
          </a:p>
          <a:p>
            <a:pPr>
              <a:buAutoNum type="arabicPeriod"/>
            </a:pPr>
            <a:r>
              <a:rPr lang="en-IN" sz="1400" b="1">
                <a:latin typeface="Verdana" panose="020B0804030504040204"/>
                <a:ea typeface="Verdana" panose="020B0804030504040204"/>
                <a:cs typeface="Times New Roman" panose="02020503050405090304"/>
              </a:rPr>
              <a:t>Wang, W., &amp; Zhang, X. (2016).</a:t>
            </a:r>
            <a:r>
              <a:rPr lang="en-IN" sz="1400">
                <a:latin typeface="Verdana" panose="020B0804030504040204"/>
                <a:ea typeface="Verdana" panose="020B0804030504040204"/>
                <a:cs typeface="Times New Roman" panose="02020503050405090304"/>
              </a:rPr>
              <a:t> Fake Account Detection on Social Media Platforms: A Survey. </a:t>
            </a:r>
            <a:r>
              <a:rPr lang="en-IN" sz="1400" i="1">
                <a:latin typeface="Verdana" panose="020B0804030504040204"/>
                <a:ea typeface="Verdana" panose="020B0804030504040204"/>
                <a:cs typeface="Times New Roman" panose="02020503050405090304"/>
              </a:rPr>
              <a:t>Proceedings of the 2016 IEEE International Conference on Data Mining (ICDM)</a:t>
            </a:r>
            <a:r>
              <a:rPr lang="en-IN" sz="1400">
                <a:latin typeface="Verdana" panose="020B0804030504040204"/>
                <a:ea typeface="Verdana" panose="020B0804030504040204"/>
                <a:cs typeface="Times New Roman" panose="02020503050405090304"/>
              </a:rPr>
              <a:t>, 1003-1008.</a:t>
            </a:r>
            <a:endParaRPr lang="en-IN" sz="1400">
              <a:latin typeface="Verdana" panose="020B0804030504040204"/>
              <a:ea typeface="Verdana" panose="020B0804030504040204"/>
              <a:cs typeface="Times New Roman" panose="02020503050405090304"/>
            </a:endParaRPr>
          </a:p>
          <a:p>
            <a:pPr>
              <a:buAutoNum type="arabicPeriod"/>
            </a:pPr>
            <a:r>
              <a:rPr lang="en-IN" sz="1400" b="1" dirty="0">
                <a:latin typeface="Verdana" panose="020B0804030504040204"/>
                <a:ea typeface="Verdana" panose="020B0804030504040204"/>
                <a:cs typeface="Times New Roman" panose="02020503050405090304"/>
              </a:rPr>
              <a:t>Shao, C., Ciampaglia, G. L., Varol, O., Flammini, A., &amp; Menczer, F. (2017).</a:t>
            </a:r>
            <a:r>
              <a:rPr lang="en-IN" sz="1400" dirty="0">
                <a:latin typeface="Verdana" panose="020B0804030504040204"/>
                <a:ea typeface="Verdana" panose="020B0804030504040204"/>
                <a:cs typeface="Times New Roman" panose="02020503050405090304"/>
              </a:rPr>
              <a:t> The Spread of Fake News by Social Bots. </a:t>
            </a:r>
            <a:r>
              <a:rPr lang="en-IN" sz="1400" i="1" dirty="0">
                <a:latin typeface="Verdana" panose="020B0804030504040204"/>
                <a:ea typeface="Verdana" panose="020B0804030504040204"/>
                <a:cs typeface="Times New Roman" panose="02020503050405090304"/>
              </a:rPr>
              <a:t>Proceedings of the 2017 IEEE/ACM International Conference on Advances in Social Networks Analysis and Mining (ASONAM)</a:t>
            </a:r>
            <a:r>
              <a:rPr lang="en-IN" sz="1400" dirty="0">
                <a:latin typeface="Verdana" panose="020B0804030504040204"/>
                <a:ea typeface="Verdana" panose="020B0804030504040204"/>
                <a:cs typeface="Times New Roman" panose="02020503050405090304"/>
              </a:rPr>
              <a:t>, 1-8.</a:t>
            </a:r>
            <a:endParaRPr lang="en-IN" sz="1400">
              <a:latin typeface="Verdana" panose="020B0804030504040204"/>
              <a:ea typeface="Verdana" panose="020B0804030504040204"/>
              <a:cs typeface="Times New Roman" panose="02020503050405090304"/>
            </a:endParaRPr>
          </a:p>
          <a:p>
            <a:pPr>
              <a:buAutoNum type="arabicPeriod"/>
            </a:pPr>
            <a:r>
              <a:rPr lang="en-IN" sz="1400" b="1" err="1">
                <a:latin typeface="Verdana" panose="020B0804030504040204"/>
                <a:ea typeface="Verdana" panose="020B0804030504040204"/>
                <a:cs typeface="Times New Roman" panose="02020503050405090304"/>
              </a:rPr>
              <a:t>Akoglu</a:t>
            </a:r>
            <a:r>
              <a:rPr lang="en-IN" sz="1400" b="1">
                <a:latin typeface="Verdana" panose="020B0804030504040204"/>
                <a:ea typeface="Verdana" panose="020B0804030504040204"/>
                <a:cs typeface="Times New Roman" panose="02020503050405090304"/>
              </a:rPr>
              <a:t>, L., &amp; </a:t>
            </a:r>
            <a:r>
              <a:rPr lang="en-IN" sz="1400" b="1" err="1">
                <a:latin typeface="Verdana" panose="020B0804030504040204"/>
                <a:ea typeface="Verdana" panose="020B0804030504040204"/>
                <a:cs typeface="Times New Roman" panose="02020503050405090304"/>
              </a:rPr>
              <a:t>Faloutsos</a:t>
            </a:r>
            <a:r>
              <a:rPr lang="en-IN" sz="1400" b="1">
                <a:latin typeface="Verdana" panose="020B0804030504040204"/>
                <a:ea typeface="Verdana" panose="020B0804030504040204"/>
                <a:cs typeface="Times New Roman" panose="02020503050405090304"/>
              </a:rPr>
              <a:t>, C. (2011).</a:t>
            </a:r>
            <a:r>
              <a:rPr lang="en-IN" sz="1400" dirty="0">
                <a:latin typeface="Verdana" panose="020B0804030504040204"/>
                <a:ea typeface="Verdana" panose="020B0804030504040204"/>
                <a:cs typeface="Times New Roman" panose="02020503050405090304"/>
              </a:rPr>
              <a:t> Anomaly Detection in Large-Scale Graphs. </a:t>
            </a:r>
            <a:r>
              <a:rPr lang="en-IN" sz="1400" i="1" dirty="0">
                <a:latin typeface="Verdana" panose="020B0804030504040204"/>
                <a:ea typeface="Verdana" panose="020B0804030504040204"/>
                <a:cs typeface="Times New Roman" panose="02020503050405090304"/>
              </a:rPr>
              <a:t>Proceedings of the 2011 SIAM International Conference on Data Mining (SDM)</a:t>
            </a:r>
            <a:r>
              <a:rPr lang="en-IN" sz="1400" dirty="0">
                <a:latin typeface="Verdana" panose="020B0804030504040204"/>
                <a:ea typeface="Verdana" panose="020B0804030504040204"/>
                <a:cs typeface="Times New Roman" panose="02020503050405090304"/>
              </a:rPr>
              <a:t>, 2-13.</a:t>
            </a:r>
            <a:endParaRPr lang="en-IN" sz="1400" dirty="0">
              <a:latin typeface="Verdana" panose="020B0804030504040204"/>
              <a:ea typeface="Verdana" panose="020B0804030504040204"/>
              <a:cs typeface="Times New Roman" panose="02020503050405090304"/>
            </a:endParaRPr>
          </a:p>
          <a:p>
            <a:pPr>
              <a:buAutoNum type="arabicPeriod"/>
            </a:pPr>
            <a:r>
              <a:rPr lang="en-IN" sz="1400" b="1" dirty="0">
                <a:latin typeface="Verdana" panose="020B0804030504040204"/>
                <a:ea typeface="Verdana" panose="020B0804030504040204"/>
                <a:cs typeface="Times New Roman" panose="02020503050405090304"/>
              </a:rPr>
              <a:t>Liu, Y., &amp; Chen, M. (2018).</a:t>
            </a:r>
            <a:r>
              <a:rPr lang="en-IN" sz="1400" dirty="0">
                <a:latin typeface="Verdana" panose="020B0804030504040204"/>
                <a:ea typeface="Verdana" panose="020B0804030504040204"/>
                <a:cs typeface="Times New Roman" panose="02020503050405090304"/>
              </a:rPr>
              <a:t> Machine Learning for Social Media Fake Account Detection: A Survey. </a:t>
            </a:r>
            <a:r>
              <a:rPr lang="en-IN" sz="1400" i="1" dirty="0">
                <a:latin typeface="Verdana" panose="020B0804030504040204"/>
                <a:ea typeface="Verdana" panose="020B0804030504040204"/>
                <a:cs typeface="Times New Roman" panose="02020503050405090304"/>
              </a:rPr>
              <a:t>Journal of Computational Science</a:t>
            </a:r>
            <a:r>
              <a:rPr lang="en-IN" sz="1400" dirty="0">
                <a:latin typeface="Verdana" panose="020B0804030504040204"/>
                <a:ea typeface="Verdana" panose="020B0804030504040204"/>
                <a:cs typeface="Times New Roman" panose="02020503050405090304"/>
              </a:rPr>
              <a:t>, 24(2), 1-16.</a:t>
            </a:r>
            <a:endParaRPr lang="en-IN" sz="1400" dirty="0">
              <a:latin typeface="Verdana" panose="020B0804030504040204"/>
              <a:ea typeface="Verdana" panose="020B0804030504040204"/>
              <a:cs typeface="Times New Roman" panose="02020503050405090304"/>
            </a:endParaRPr>
          </a:p>
          <a:p>
            <a:pPr>
              <a:buAutoNum type="arabicPeriod"/>
            </a:pPr>
            <a:r>
              <a:rPr lang="en-IN" sz="1400" b="1" dirty="0">
                <a:latin typeface="Verdana" panose="020B0804030504040204"/>
                <a:ea typeface="Verdana" panose="020B0804030504040204"/>
                <a:cs typeface="Times New Roman" panose="02020503050405090304"/>
              </a:rPr>
              <a:t>Feng, Y., &amp; Li, W. (2020).</a:t>
            </a:r>
            <a:r>
              <a:rPr lang="en-IN" sz="1400" dirty="0">
                <a:latin typeface="Verdana" panose="020B0804030504040204"/>
                <a:ea typeface="Verdana" panose="020B0804030504040204"/>
                <a:cs typeface="Times New Roman" panose="02020503050405090304"/>
              </a:rPr>
              <a:t> Fake Profile Detection in Social Networks Using Machine Learning Techniques. </a:t>
            </a:r>
            <a:r>
              <a:rPr lang="en-IN" sz="1400" i="1" dirty="0">
                <a:latin typeface="Verdana" panose="020B0804030504040204"/>
                <a:ea typeface="Verdana" panose="020B0804030504040204"/>
                <a:cs typeface="Times New Roman" panose="02020503050405090304"/>
              </a:rPr>
              <a:t>Proceedings of the 2020 IEEE 15th International Conference on Software Engineering and Service Science (ICSESS)</a:t>
            </a:r>
            <a:r>
              <a:rPr lang="en-IN" sz="1400" dirty="0">
                <a:latin typeface="Verdana" panose="020B0804030504040204"/>
                <a:ea typeface="Verdana" panose="020B0804030504040204"/>
                <a:cs typeface="Times New Roman" panose="02020503050405090304"/>
              </a:rPr>
              <a:t>, 229-234.</a:t>
            </a:r>
            <a:endParaRPr lang="en-IN" sz="1400" dirty="0">
              <a:latin typeface="Verdana" panose="020B0804030504040204"/>
              <a:ea typeface="Verdana" panose="020B0804030504040204"/>
              <a:cs typeface="Times New Roman" panose="02020503050405090304"/>
            </a:endParaRPr>
          </a:p>
          <a:p>
            <a:pPr>
              <a:buAutoNum type="arabicPeriod"/>
            </a:pPr>
            <a:r>
              <a:rPr lang="en-IN" sz="1400" b="1" dirty="0">
                <a:latin typeface="Verdana" panose="020B0804030504040204"/>
                <a:ea typeface="Verdana" panose="020B0804030504040204"/>
                <a:cs typeface="Times New Roman" panose="02020503050405090304"/>
              </a:rPr>
              <a:t>Srinivasan, A., &amp; Vaidya, J. (2017).</a:t>
            </a:r>
            <a:r>
              <a:rPr lang="en-IN" sz="1400" dirty="0">
                <a:latin typeface="Verdana" panose="020B0804030504040204"/>
                <a:ea typeface="Verdana" panose="020B0804030504040204"/>
                <a:cs typeface="Times New Roman" panose="02020503050405090304"/>
              </a:rPr>
              <a:t> Detecting Fake Accounts Using Graph Analysis and User </a:t>
            </a:r>
            <a:r>
              <a:rPr lang="en-IN" sz="1400" dirty="0" err="1">
                <a:latin typeface="Verdana" panose="020B0804030504040204"/>
                <a:ea typeface="Verdana" panose="020B0804030504040204"/>
                <a:cs typeface="Times New Roman" panose="02020503050405090304"/>
              </a:rPr>
              <a:t>Behavior</a:t>
            </a:r>
            <a:r>
              <a:rPr lang="en-IN" sz="1400" dirty="0">
                <a:latin typeface="Verdana" panose="020B0804030504040204"/>
                <a:ea typeface="Verdana" panose="020B0804030504040204"/>
                <a:cs typeface="Times New Roman" panose="02020503050405090304"/>
              </a:rPr>
              <a:t>. </a:t>
            </a:r>
            <a:r>
              <a:rPr lang="en-IN" sz="1400" i="1" dirty="0">
                <a:latin typeface="Verdana" panose="020B0804030504040204"/>
                <a:ea typeface="Verdana" panose="020B0804030504040204"/>
                <a:cs typeface="Times New Roman" panose="02020503050405090304"/>
              </a:rPr>
              <a:t>Proceedings of the 2017 IEEE/ACM International Conference on Big Data (</a:t>
            </a:r>
            <a:r>
              <a:rPr lang="en-IN" sz="1400" i="1" dirty="0" err="1">
                <a:latin typeface="Verdana" panose="020B0804030504040204"/>
                <a:ea typeface="Verdana" panose="020B0804030504040204"/>
                <a:cs typeface="Times New Roman" panose="02020503050405090304"/>
              </a:rPr>
              <a:t>BigData</a:t>
            </a:r>
            <a:r>
              <a:rPr lang="en-IN" sz="1400" i="1" dirty="0">
                <a:latin typeface="Verdana" panose="020B0804030504040204"/>
                <a:ea typeface="Verdana" panose="020B0804030504040204"/>
                <a:cs typeface="Times New Roman" panose="02020503050405090304"/>
              </a:rPr>
              <a:t>)</a:t>
            </a:r>
            <a:r>
              <a:rPr lang="en-IN" sz="1400" dirty="0">
                <a:latin typeface="Verdana" panose="020B0804030504040204"/>
                <a:ea typeface="Verdana" panose="020B0804030504040204"/>
                <a:cs typeface="Times New Roman" panose="02020503050405090304"/>
              </a:rPr>
              <a:t>, 1-6.</a:t>
            </a:r>
            <a:endParaRPr lang="en-IN" sz="1400" dirty="0">
              <a:latin typeface="Verdana" panose="020B0804030504040204"/>
              <a:ea typeface="Verdana" panose="020B0804030504040204"/>
              <a:cs typeface="Times New Roman" panose="02020503050405090304"/>
            </a:endParaRPr>
          </a:p>
          <a:p>
            <a:pPr>
              <a:buAutoNum type="arabicPeriod"/>
            </a:pPr>
            <a:r>
              <a:rPr lang="en-IN" sz="1400" b="1" dirty="0">
                <a:latin typeface="Verdana" panose="020B0804030504040204"/>
                <a:ea typeface="Verdana" panose="020B0804030504040204"/>
                <a:cs typeface="Times New Roman" panose="02020503050405090304"/>
              </a:rPr>
              <a:t>Guille, A., </a:t>
            </a:r>
            <a:r>
              <a:rPr lang="en-IN" sz="1400" b="1" err="1">
                <a:latin typeface="Verdana" panose="020B0804030504040204"/>
                <a:ea typeface="Verdana" panose="020B0804030504040204"/>
                <a:cs typeface="Times New Roman" panose="02020503050405090304"/>
              </a:rPr>
              <a:t>Hacid</a:t>
            </a:r>
            <a:r>
              <a:rPr lang="en-IN" sz="1400" b="1" dirty="0">
                <a:latin typeface="Verdana" panose="020B0804030504040204"/>
                <a:ea typeface="Verdana" panose="020B0804030504040204"/>
                <a:cs typeface="Times New Roman" panose="02020503050405090304"/>
              </a:rPr>
              <a:t>, H., &amp; Finkel, H. (2013).</a:t>
            </a:r>
            <a:r>
              <a:rPr lang="en-IN" sz="1400" dirty="0">
                <a:latin typeface="Verdana" panose="020B0804030504040204"/>
                <a:ea typeface="Verdana" panose="020B0804030504040204"/>
                <a:cs typeface="Times New Roman" panose="02020503050405090304"/>
              </a:rPr>
              <a:t> A Survey of Fake Profile Detection Methods in Social Networks. </a:t>
            </a:r>
            <a:r>
              <a:rPr lang="en-IN" sz="1400" i="1" dirty="0">
                <a:latin typeface="Verdana" panose="020B0804030504040204"/>
                <a:ea typeface="Verdana" panose="020B0804030504040204"/>
                <a:cs typeface="Times New Roman" panose="02020503050405090304"/>
              </a:rPr>
              <a:t>Social Network Analysis and Mining</a:t>
            </a:r>
            <a:r>
              <a:rPr lang="en-IN" sz="1400" dirty="0">
                <a:latin typeface="Verdana" panose="020B0804030504040204"/>
                <a:ea typeface="Verdana" panose="020B0804030504040204"/>
                <a:cs typeface="Times New Roman" panose="02020503050405090304"/>
              </a:rPr>
              <a:t>, 3(4), 889-912.</a:t>
            </a:r>
            <a:endParaRPr lang="en-IN" sz="1400" dirty="0">
              <a:latin typeface="Verdana" panose="020B0804030504040204"/>
              <a:ea typeface="Verdana" panose="020B0804030504040204"/>
              <a:cs typeface="Times New Roman" panose="02020503050405090304"/>
            </a:endParaRPr>
          </a:p>
          <a:p>
            <a:pPr>
              <a:buAutoNum type="arabicPeriod"/>
            </a:pPr>
            <a:r>
              <a:rPr lang="en-IN" sz="1400" b="1" dirty="0">
                <a:latin typeface="Verdana" panose="020B0804030504040204"/>
                <a:ea typeface="Verdana" panose="020B0804030504040204"/>
                <a:cs typeface="Times New Roman" panose="02020503050405090304"/>
              </a:rPr>
              <a:t>Liu, Q., &amp; Tang, J. (2016).</a:t>
            </a:r>
            <a:r>
              <a:rPr lang="en-IN" sz="1400" dirty="0">
                <a:latin typeface="Verdana" panose="020B0804030504040204"/>
                <a:ea typeface="Verdana" panose="020B0804030504040204"/>
                <a:cs typeface="Times New Roman" panose="02020503050405090304"/>
              </a:rPr>
              <a:t> Social Media Fraud Detection: Algorithms and Applications. </a:t>
            </a:r>
            <a:r>
              <a:rPr lang="en-IN" sz="1400" i="1" dirty="0">
                <a:latin typeface="Verdana" panose="020B0804030504040204"/>
                <a:ea typeface="Verdana" panose="020B0804030504040204"/>
                <a:cs typeface="Times New Roman" panose="02020503050405090304"/>
              </a:rPr>
              <a:t>Proceedings of the 2016 IEEE International Conference on Computational Social Networks (</a:t>
            </a:r>
            <a:r>
              <a:rPr lang="en-IN" sz="1400" i="1" dirty="0" err="1">
                <a:latin typeface="Verdana" panose="020B0804030504040204"/>
                <a:ea typeface="Verdana" panose="020B0804030504040204"/>
                <a:cs typeface="Times New Roman" panose="02020503050405090304"/>
              </a:rPr>
              <a:t>CSoNet</a:t>
            </a:r>
            <a:r>
              <a:rPr lang="en-IN" sz="1400" i="1" dirty="0">
                <a:latin typeface="Verdana" panose="020B0804030504040204"/>
                <a:ea typeface="Verdana" panose="020B0804030504040204"/>
                <a:cs typeface="Times New Roman" panose="02020503050405090304"/>
              </a:rPr>
              <a:t>)</a:t>
            </a:r>
            <a:r>
              <a:rPr lang="en-IN" sz="1400" dirty="0">
                <a:latin typeface="Verdana" panose="020B0804030504040204"/>
                <a:ea typeface="Verdana" panose="020B0804030504040204"/>
                <a:cs typeface="Times New Roman" panose="02020503050405090304"/>
              </a:rPr>
              <a:t>, 83-90.</a:t>
            </a:r>
            <a:endParaRPr lang="en-IN" sz="1400" dirty="0">
              <a:latin typeface="Verdana" panose="020B0804030504040204"/>
              <a:ea typeface="Verdana" panose="020B0804030504040204"/>
              <a:cs typeface="Times New Roman" panose="02020503050405090304"/>
            </a:endParaRPr>
          </a:p>
          <a:p>
            <a:pPr>
              <a:buAutoNum type="arabicPeriod"/>
            </a:pPr>
            <a:endParaRPr lang="en-IN" sz="1400" u="sng" dirty="0">
              <a:latin typeface="Times New Roman" panose="02020503050405090304"/>
              <a:cs typeface="Times New Roman" panose="0202050305040509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908" y="577657"/>
            <a:ext cx="10668000" cy="487362"/>
          </a:xfrm>
        </p:spPr>
        <p:txBody>
          <a:bodyPr/>
          <a:lstStyle/>
          <a:p>
            <a:r>
              <a:rPr lang="en-US" dirty="0">
                <a:latin typeface="Verdana" panose="020B0804030504040204"/>
                <a:ea typeface="Verdana" panose="020B0804030504040204"/>
              </a:rPr>
              <a:t>SDG Mapping</a:t>
            </a:r>
            <a:br>
              <a:rPr lang="en-US" sz="2400" dirty="0"/>
            </a:br>
            <a:endParaRPr lang="en-IN" sz="2400" dirty="0"/>
          </a:p>
        </p:txBody>
      </p:sp>
      <p:sp>
        <p:nvSpPr>
          <p:cNvPr id="4" name="AutoShape 2" descr="Image preview"/>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
        <p:nvSpPr>
          <p:cNvPr id="6" name="AutoShape 6" descr="Image preview"/>
          <p:cNvSpPr>
            <a:spLocks noGrp="1" noChangeAspect="1" noChangeArrowheads="1"/>
          </p:cNvSpPr>
          <p:nvPr>
            <p:ph type="body" idx="1"/>
          </p:nvPr>
        </p:nvSpPr>
        <p:spPr bwMode="auto">
          <a:xfrm>
            <a:off x="762000" y="1107834"/>
            <a:ext cx="10668000" cy="495299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rmAutofit/>
          </a:bodyPr>
          <a:lstStyle/>
          <a:p>
            <a:pPr marL="0" indent="0">
              <a:buNone/>
            </a:pPr>
            <a:r>
              <a:rPr lang="en-US" sz="2000" dirty="0">
                <a:latin typeface="Verdana" panose="020B0804030504040204"/>
                <a:ea typeface="Verdana" panose="020B0804030504040204"/>
              </a:rPr>
              <a:t>This project aligns with the following Sustainable Development Goals (SDGs):</a:t>
            </a:r>
            <a:endParaRPr lang="en-IN" sz="2000" dirty="0"/>
          </a:p>
          <a:p>
            <a:pPr marL="0" indent="0">
              <a:buNone/>
            </a:pPr>
            <a:endParaRPr lang="en-US" sz="1200" dirty="0">
              <a:latin typeface="Verdana" panose="020B0804030504040204"/>
              <a:ea typeface="Verdana" panose="020B0804030504040204"/>
            </a:endParaRPr>
          </a:p>
          <a:p>
            <a:r>
              <a:rPr lang="en-US" sz="1900" b="1" dirty="0">
                <a:latin typeface="Verdana" panose="020B0804030504040204"/>
                <a:ea typeface="Verdana" panose="020B0804030504040204"/>
              </a:rPr>
              <a:t>SDG 9: Industry, Innovation, and Infrastructure</a:t>
            </a:r>
            <a:endParaRPr lang="en-US" sz="1900"/>
          </a:p>
          <a:p>
            <a:pPr lvl="1"/>
            <a:r>
              <a:rPr lang="en-US" sz="1900" b="1" dirty="0">
                <a:latin typeface="Verdana" panose="020B0804030504040204"/>
                <a:ea typeface="Verdana" panose="020B0804030504040204"/>
              </a:rPr>
              <a:t>Relevance:</a:t>
            </a:r>
            <a:r>
              <a:rPr lang="en-US" sz="1900" dirty="0">
                <a:latin typeface="Verdana" panose="020B0804030504040204"/>
                <a:ea typeface="Verdana" panose="020B0804030504040204"/>
              </a:rPr>
              <a:t> The project promotes innovation in digital infrastructure by developing advanced algorithms to detect fake profiles, enhancing the integrity of online platforms.</a:t>
            </a:r>
            <a:endParaRPr lang="en-US" sz="1900"/>
          </a:p>
          <a:p>
            <a:pPr lvl="1"/>
            <a:r>
              <a:rPr lang="en-US" sz="1900" b="1" dirty="0">
                <a:latin typeface="Verdana" panose="020B0804030504040204"/>
                <a:ea typeface="Verdana" panose="020B0804030504040204"/>
              </a:rPr>
              <a:t>Impact:</a:t>
            </a:r>
            <a:r>
              <a:rPr lang="en-US" sz="1900" dirty="0">
                <a:latin typeface="Verdana" panose="020B0804030504040204"/>
                <a:ea typeface="Verdana" panose="020B0804030504040204"/>
              </a:rPr>
              <a:t> Contributes to more secure and trustworthy digital environments, fostering the growth of a reliable online economy.</a:t>
            </a:r>
            <a:endParaRPr lang="en-US" sz="1900" dirty="0">
              <a:latin typeface="Verdana" panose="020B0804030504040204"/>
              <a:ea typeface="Verdana" panose="020B0804030504040204"/>
            </a:endParaRPr>
          </a:p>
          <a:p>
            <a:pPr lvl="1"/>
            <a:endParaRPr lang="en-US" sz="1200" dirty="0">
              <a:latin typeface="Verdana" panose="020B0804030504040204"/>
              <a:ea typeface="Verdana" panose="020B0804030504040204"/>
            </a:endParaRPr>
          </a:p>
          <a:p>
            <a:r>
              <a:rPr lang="en-US" sz="1900" b="1" dirty="0">
                <a:latin typeface="Verdana" panose="020B0804030504040204"/>
                <a:ea typeface="Verdana" panose="020B0804030504040204"/>
              </a:rPr>
              <a:t>SDG 16: Peace, Justice, and Strong Institutions</a:t>
            </a:r>
            <a:endParaRPr lang="en-US" sz="1900"/>
          </a:p>
          <a:p>
            <a:pPr lvl="1"/>
            <a:r>
              <a:rPr lang="en-US" sz="1900" b="1" dirty="0">
                <a:latin typeface="Verdana" panose="020B0804030504040204"/>
                <a:ea typeface="Verdana" panose="020B0804030504040204"/>
              </a:rPr>
              <a:t>Relevance:</a:t>
            </a:r>
            <a:r>
              <a:rPr lang="en-US" sz="1900" dirty="0">
                <a:latin typeface="Verdana" panose="020B0804030504040204"/>
                <a:ea typeface="Verdana" panose="020B0804030504040204"/>
              </a:rPr>
              <a:t> By reducing the prevalence of fake profiles, the project strengthens the credibility of online platforms and protects users from online fraud and misinformation.</a:t>
            </a:r>
            <a:endParaRPr lang="en-US" sz="1900"/>
          </a:p>
          <a:p>
            <a:pPr lvl="1"/>
            <a:r>
              <a:rPr lang="en-US" sz="1900" b="1" dirty="0">
                <a:latin typeface="Verdana" panose="020B0804030504040204"/>
                <a:ea typeface="Verdana" panose="020B0804030504040204"/>
              </a:rPr>
              <a:t>Impact:</a:t>
            </a:r>
            <a:r>
              <a:rPr lang="en-US" sz="1900" dirty="0">
                <a:latin typeface="Verdana" panose="020B0804030504040204"/>
                <a:ea typeface="Verdana" panose="020B0804030504040204"/>
              </a:rPr>
              <a:t> Supports transparent and accountable institutions by ensuring digital platforms are safer for users and more resistant to abuse.</a:t>
            </a:r>
            <a:endParaRPr lang="en-US" sz="1900" dirty="0"/>
          </a:p>
          <a:p>
            <a:pPr marL="0" indent="0">
              <a:buNone/>
            </a:pPr>
            <a:endParaRPr lang="en-US" sz="1500" b="1" dirty="0"/>
          </a:p>
          <a:p>
            <a:endParaRPr lang="en-US" sz="1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908" y="542488"/>
            <a:ext cx="10668000" cy="557700"/>
          </a:xfrm>
        </p:spPr>
        <p:txBody>
          <a:bodyPr/>
          <a:lstStyle/>
          <a:p>
            <a:r>
              <a:rPr lang="en-US" dirty="0">
                <a:latin typeface="Verdana" panose="020B0804030504040204"/>
                <a:ea typeface="Verdana" panose="020B0804030504040204"/>
              </a:rPr>
              <a:t>SDG Mapping</a:t>
            </a:r>
            <a:br>
              <a:rPr lang="en-US" sz="2400" dirty="0"/>
            </a:br>
            <a:endParaRPr lang="en-IN" sz="2400" dirty="0"/>
          </a:p>
        </p:txBody>
      </p:sp>
      <p:sp>
        <p:nvSpPr>
          <p:cNvPr id="4" name="AutoShape 2" descr="Image preview"/>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
        <p:nvSpPr>
          <p:cNvPr id="6" name="AutoShape 6" descr="Image preview"/>
          <p:cNvSpPr>
            <a:spLocks noGrp="1" noChangeAspect="1" noChangeArrowheads="1"/>
          </p:cNvSpPr>
          <p:nvPr>
            <p:ph type="body" idx="1"/>
          </p:nvPr>
        </p:nvSpPr>
        <p:spPr bwMode="auto">
          <a:xfrm>
            <a:off x="762000" y="1107834"/>
            <a:ext cx="10668000" cy="495299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rmAutofit/>
          </a:bodyPr>
          <a:lstStyle/>
          <a:p>
            <a:pPr marL="0" indent="0">
              <a:buNone/>
            </a:pPr>
            <a:endParaRPr lang="en-US" sz="1800" dirty="0"/>
          </a:p>
          <a:p>
            <a:r>
              <a:rPr lang="en-US" sz="1900" b="1" dirty="0">
                <a:latin typeface="Verdana" panose="020B0804030504040204"/>
                <a:ea typeface="Verdana" panose="020B0804030504040204"/>
              </a:rPr>
              <a:t>SDG 4: Quality Education</a:t>
            </a:r>
            <a:endParaRPr lang="en-US" sz="1900" dirty="0">
              <a:latin typeface="Verdana" panose="020B0804030504040204"/>
              <a:ea typeface="Verdana" panose="020B0804030504040204"/>
            </a:endParaRPr>
          </a:p>
          <a:p>
            <a:pPr lvl="1"/>
            <a:r>
              <a:rPr lang="en-US" sz="1900" b="1" dirty="0">
                <a:latin typeface="Verdana" panose="020B0804030504040204"/>
                <a:ea typeface="Verdana" panose="020B0804030504040204"/>
              </a:rPr>
              <a:t>Relevance:</a:t>
            </a:r>
            <a:r>
              <a:rPr lang="en-US" sz="1900" dirty="0">
                <a:latin typeface="Verdana" panose="020B0804030504040204"/>
                <a:ea typeface="Verdana" panose="020B0804030504040204"/>
              </a:rPr>
              <a:t> The project enhances the field of cybersecurity, providing insights into detecting online fraud that can be used in educational curricula related to social media security.</a:t>
            </a:r>
            <a:endParaRPr lang="en-US" sz="1900" dirty="0">
              <a:latin typeface="Verdana" panose="020B0804030504040204"/>
              <a:ea typeface="Verdana" panose="020B0804030504040204"/>
            </a:endParaRPr>
          </a:p>
          <a:p>
            <a:pPr lvl="1"/>
            <a:r>
              <a:rPr lang="en-US" sz="1900" b="1" dirty="0">
                <a:latin typeface="Verdana" panose="020B0804030504040204"/>
                <a:ea typeface="Verdana" panose="020B0804030504040204"/>
              </a:rPr>
              <a:t>Impact:</a:t>
            </a:r>
            <a:r>
              <a:rPr lang="en-US" sz="1900" dirty="0">
                <a:latin typeface="Verdana" panose="020B0804030504040204"/>
                <a:ea typeface="Verdana" panose="020B0804030504040204"/>
              </a:rPr>
              <a:t> Contributes to improved knowledge on online safety and digital literacy, crucial for educators and learners in the tech field.</a:t>
            </a:r>
            <a:endParaRPr lang="en-US" sz="1900" dirty="0">
              <a:latin typeface="Verdana" panose="020B0804030504040204"/>
              <a:ea typeface="Verdana" panose="020B0804030504040204"/>
            </a:endParaRPr>
          </a:p>
          <a:p>
            <a:pPr lvl="1"/>
            <a:endParaRPr lang="en-US" sz="1200" dirty="0">
              <a:latin typeface="Verdana" panose="020B0804030504040204"/>
              <a:ea typeface="Verdana" panose="020B0804030504040204"/>
            </a:endParaRPr>
          </a:p>
          <a:p>
            <a:r>
              <a:rPr lang="en-US" sz="1900" b="1" dirty="0">
                <a:latin typeface="Verdana" panose="020B0804030504040204"/>
                <a:ea typeface="Verdana" panose="020B0804030504040204"/>
              </a:rPr>
              <a:t>SDG 17: Partnerships for the Goals</a:t>
            </a:r>
            <a:endParaRPr lang="en-US" sz="1900" dirty="0">
              <a:latin typeface="Verdana" panose="020B0804030504040204"/>
              <a:ea typeface="Verdana" panose="020B0804030504040204"/>
            </a:endParaRPr>
          </a:p>
          <a:p>
            <a:pPr lvl="1"/>
            <a:r>
              <a:rPr lang="en-US" sz="1900" b="1" dirty="0">
                <a:latin typeface="Verdana" panose="020B0804030504040204"/>
                <a:ea typeface="Verdana" panose="020B0804030504040204"/>
              </a:rPr>
              <a:t>Relevance:</a:t>
            </a:r>
            <a:r>
              <a:rPr lang="en-US" sz="1900" dirty="0">
                <a:latin typeface="Verdana" panose="020B0804030504040204"/>
                <a:ea typeface="Verdana" panose="020B0804030504040204"/>
              </a:rPr>
              <a:t> Collaboration between academia, technology companies, and social media platforms is key for implementing the fake profile detection system effectively.</a:t>
            </a:r>
            <a:endParaRPr lang="en-US" sz="1900" dirty="0">
              <a:latin typeface="Verdana" panose="020B0804030504040204"/>
              <a:ea typeface="Verdana" panose="020B0804030504040204"/>
            </a:endParaRPr>
          </a:p>
          <a:p>
            <a:pPr lvl="1"/>
            <a:r>
              <a:rPr lang="en-US" sz="1900" b="1" dirty="0">
                <a:latin typeface="Verdana" panose="020B0804030504040204"/>
                <a:ea typeface="Verdana" panose="020B0804030504040204"/>
              </a:rPr>
              <a:t>Impact:</a:t>
            </a:r>
            <a:r>
              <a:rPr lang="en-US" sz="1900" dirty="0">
                <a:latin typeface="Verdana" panose="020B0804030504040204"/>
                <a:ea typeface="Verdana" panose="020B0804030504040204"/>
              </a:rPr>
              <a:t> Promotes partnerships and multi-stakeholder cooperation to achieve collective goals of improving online security.</a:t>
            </a:r>
            <a:endParaRPr lang="en-US" sz="1900" dirty="0"/>
          </a:p>
          <a:p>
            <a:endParaRPr lang="en-US" sz="1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ormAutofit/>
          </a:bodyPr>
          <a:lstStyle/>
          <a:p>
            <a:pPr marL="0" indent="0" algn="ctr">
              <a:buNone/>
            </a:pPr>
            <a:endParaRPr lang="en-GB" sz="4400" dirty="0"/>
          </a:p>
          <a:p>
            <a:pPr marL="0" indent="0" algn="ctr">
              <a:buNone/>
            </a:pPr>
            <a:endParaRPr lang="en-GB" sz="4400" dirty="0"/>
          </a:p>
          <a:p>
            <a:pPr marL="0" indent="0" algn="ctr">
              <a:buNone/>
            </a:pPr>
            <a:r>
              <a:rPr lang="en-GB" sz="7200" b="1" dirty="0">
                <a:latin typeface="Verdana" panose="020B0804030504040204"/>
                <a:ea typeface="Verdana" panose="020B0804030504040204"/>
              </a:rPr>
              <a:t>Thank You</a:t>
            </a:r>
            <a:endParaRPr lang="en-GB" sz="7200" b="1" dirty="0">
              <a:latin typeface="Verdana" panose="020B0804030504040204"/>
              <a:ea typeface="Verdana" panose="020B080403050404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33045"/>
            <a:ext cx="10668000" cy="560705"/>
          </a:xfrm>
        </p:spPr>
        <p:txBody>
          <a:bodyPr/>
          <a:lstStyle/>
          <a:p>
            <a:r>
              <a:rPr lang="en-GB" dirty="0"/>
              <a:t>Literature Review</a:t>
            </a:r>
            <a:endParaRPr lang="en-GB" dirty="0"/>
          </a:p>
        </p:txBody>
      </p:sp>
      <p:sp>
        <p:nvSpPr>
          <p:cNvPr id="3" name="Content Placeholder 2"/>
          <p:cNvSpPr>
            <a:spLocks noGrp="1"/>
          </p:cNvSpPr>
          <p:nvPr>
            <p:ph idx="1"/>
          </p:nvPr>
        </p:nvSpPr>
        <p:spPr>
          <a:xfrm>
            <a:off x="448310" y="864235"/>
            <a:ext cx="10785475" cy="5129530"/>
          </a:xfrm>
        </p:spPr>
        <p:txBody>
          <a:bodyPr vert="horz" lIns="91440" tIns="45720" rIns="91440" bIns="45720" rtlCol="0" anchor="t">
            <a:noAutofit/>
          </a:bodyPr>
          <a:lstStyle/>
          <a:p>
            <a:pPr algn="just">
              <a:spcBef>
                <a:spcPts val="20"/>
              </a:spcBef>
            </a:pPr>
            <a:r>
              <a:rPr lang="en-US" altLang="en-US" sz="1800" dirty="0">
                <a:latin typeface="Times New Roman" panose="02020503050405090304" pitchFamily="18" charset="0"/>
                <a:cs typeface="Times New Roman" panose="02020503050405090304" pitchFamily="18" charset="0"/>
              </a:rPr>
              <a:t>"Fake account detection in social media using machine learning methods: literature review" by Nalia Graciella Kerrysa and Ika Qutsiati Utami (2023). This paper provides a comprehensive review of various machine learning algorithms and methods used to identify fake accounts on platforms like Twitter, Instagram, and Facebook. ​</a:t>
            </a:r>
            <a:endParaRPr lang="en-US" altLang="en-US" sz="1800" dirty="0">
              <a:latin typeface="Times New Roman" panose="02020503050405090304" pitchFamily="18" charset="0"/>
              <a:cs typeface="Times New Roman" panose="02020503050405090304" pitchFamily="18" charset="0"/>
            </a:endParaRPr>
          </a:p>
          <a:p>
            <a:pPr algn="just">
              <a:spcBef>
                <a:spcPts val="20"/>
              </a:spcBef>
            </a:pPr>
            <a:endParaRPr lang="en-US" altLang="en-US" sz="1800" dirty="0">
              <a:latin typeface="Times New Roman" panose="02020503050405090304" pitchFamily="18" charset="0"/>
              <a:cs typeface="Times New Roman" panose="02020503050405090304" pitchFamily="18" charset="0"/>
            </a:endParaRPr>
          </a:p>
          <a:p>
            <a:pPr algn="just">
              <a:spcBef>
                <a:spcPts val="20"/>
              </a:spcBef>
            </a:pPr>
            <a:r>
              <a:rPr lang="en-US" altLang="en-US" sz="1800" dirty="0">
                <a:latin typeface="Times New Roman" panose="02020503050405090304" pitchFamily="18" charset="0"/>
                <a:cs typeface="Times New Roman" panose="02020503050405090304" pitchFamily="18" charset="0"/>
              </a:rPr>
              <a:t>"A Comprehensive review of fake news detection on social media: feature engineering, feature fusion, and future research directions" by Deepti Nikumbh and Anuradha Thakare (2023). This article discusses state-of-the-art methods for fake news detection, emphasizing the importance of feature engineering and fusion, and highlights future research directions in the field. ​</a:t>
            </a:r>
            <a:endParaRPr lang="en-US" altLang="en-US" sz="1800" dirty="0">
              <a:latin typeface="Times New Roman" panose="02020503050405090304" pitchFamily="18" charset="0"/>
              <a:cs typeface="Times New Roman" panose="02020503050405090304" pitchFamily="18" charset="0"/>
            </a:endParaRPr>
          </a:p>
          <a:p>
            <a:pPr marL="0" indent="0" algn="just">
              <a:spcBef>
                <a:spcPts val="20"/>
              </a:spcBef>
              <a:buNone/>
            </a:pPr>
            <a:endParaRPr lang="en-US" altLang="en-US" sz="1800" dirty="0">
              <a:latin typeface="Times New Roman" panose="02020503050405090304" pitchFamily="18" charset="0"/>
              <a:cs typeface="Times New Roman" panose="02020503050405090304" pitchFamily="18" charset="0"/>
            </a:endParaRPr>
          </a:p>
          <a:p>
            <a:pPr algn="just">
              <a:spcBef>
                <a:spcPts val="20"/>
              </a:spcBef>
            </a:pPr>
            <a:r>
              <a:rPr lang="en-US" altLang="en-US" sz="1800" dirty="0">
                <a:latin typeface="Times New Roman" panose="02020503050405090304" pitchFamily="18" charset="0"/>
                <a:cs typeface="Times New Roman" panose="02020503050405090304" pitchFamily="18" charset="0"/>
              </a:rPr>
              <a:t>"Detecting Fake Social Media Profiles Using the Majority Voting Approach" by Dharmaraj R. Patil et al. (2024). This study introduces an innovative approach for discerning and categorizing counterfeit social media profiles by leveraging the majority voting approach, integrating various machine learning algorithms to capture distinct facets of user behavior and profile attributes. ​</a:t>
            </a:r>
            <a:endParaRPr lang="en-US" altLang="en-US" sz="1800" dirty="0">
              <a:latin typeface="Times New Roman" panose="02020503050405090304" pitchFamily="18" charset="0"/>
              <a:cs typeface="Times New Roman" panose="02020503050405090304" pitchFamily="18" charset="0"/>
            </a:endParaRPr>
          </a:p>
          <a:p>
            <a:pPr marL="0" indent="0" algn="just">
              <a:spcBef>
                <a:spcPts val="20"/>
              </a:spcBef>
              <a:buNone/>
            </a:pPr>
            <a:endParaRPr lang="en-US" altLang="en-US" sz="1800" dirty="0">
              <a:latin typeface="Times New Roman" panose="02020503050405090304" pitchFamily="18" charset="0"/>
              <a:cs typeface="Times New Roman" panose="02020503050405090304" pitchFamily="18" charset="0"/>
            </a:endParaRPr>
          </a:p>
          <a:p>
            <a:pPr algn="just">
              <a:spcBef>
                <a:spcPts val="20"/>
              </a:spcBef>
            </a:pPr>
            <a:r>
              <a:rPr lang="en-US" altLang="en-US" sz="1800" dirty="0">
                <a:latin typeface="Times New Roman" panose="02020503050405090304" pitchFamily="18" charset="0"/>
                <a:cs typeface="Times New Roman" panose="02020503050405090304" pitchFamily="18" charset="0"/>
              </a:rPr>
              <a:t>"Fake social media news and distorted campaign detection framework using sentiment analysis &amp; machine learning" by Akashdeep Bhardwaj and SeongKi Kim (2024). This research presents a framework using sentiment analysis based on emotions to investigate news, posts, and opinions on social media, aiming to detect fake or spam content and bot accounts. ​</a:t>
            </a:r>
            <a:endParaRPr lang="en-US" altLang="en-US" sz="1800" dirty="0">
              <a:latin typeface="Times New Roman" panose="02020503050405090304" pitchFamily="18" charset="0"/>
              <a:cs typeface="Times New Roman" panose="02020503050405090304" pitchFamily="18" charset="0"/>
            </a:endParaRPr>
          </a:p>
          <a:p>
            <a:pPr algn="just">
              <a:spcBef>
                <a:spcPts val="20"/>
              </a:spcBef>
            </a:pPr>
            <a:endParaRPr lang="en-US" altLang="en-US" sz="1800" dirty="0">
              <a:latin typeface="Times New Roman" panose="02020503050405090304" pitchFamily="18" charset="0"/>
              <a:cs typeface="Times New Roman" panose="02020503050405090304" pitchFamily="18" charset="0"/>
            </a:endParaRPr>
          </a:p>
          <a:p>
            <a:pPr algn="just">
              <a:spcBef>
                <a:spcPts val="20"/>
              </a:spcBef>
            </a:pPr>
            <a:endParaRPr lang="en-US" altLang="en-US" sz="1800" dirty="0">
              <a:latin typeface="Times New Roman" panose="02020503050405090304" pitchFamily="18" charset="0"/>
              <a:cs typeface="Times New Roman" panose="0202050305040509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Literature Review</a:t>
            </a:r>
            <a:endParaRPr lang="en-US"/>
          </a:p>
        </p:txBody>
      </p:sp>
      <p:sp>
        <p:nvSpPr>
          <p:cNvPr id="3" name="Content Placeholder 2"/>
          <p:cNvSpPr>
            <a:spLocks noGrp="1"/>
          </p:cNvSpPr>
          <p:nvPr>
            <p:ph idx="1"/>
          </p:nvPr>
        </p:nvSpPr>
        <p:spPr>
          <a:xfrm>
            <a:off x="719455" y="955675"/>
            <a:ext cx="10761345" cy="5140325"/>
          </a:xfrm>
        </p:spPr>
        <p:txBody>
          <a:bodyPr>
            <a:normAutofit fontScale="25000"/>
          </a:bodyPr>
          <a:p>
            <a:pPr algn="just">
              <a:spcBef>
                <a:spcPts val="20"/>
              </a:spcBef>
            </a:pPr>
            <a:endParaRPr lang="en-US" altLang="en-US" dirty="0">
              <a:latin typeface="Times New Roman" panose="02020503050405090304" pitchFamily="18" charset="0"/>
              <a:cs typeface="Times New Roman" panose="02020503050405090304" pitchFamily="18" charset="0"/>
            </a:endParaRPr>
          </a:p>
          <a:p>
            <a:pPr algn="just">
              <a:spcBef>
                <a:spcPts val="20"/>
              </a:spcBef>
            </a:pPr>
            <a:r>
              <a:rPr lang="en-US" altLang="en-US" sz="8000" dirty="0">
                <a:latin typeface="Times New Roman" panose="02020503050405090304" pitchFamily="18" charset="0"/>
                <a:cs typeface="Times New Roman" panose="02020503050405090304" pitchFamily="18" charset="0"/>
                <a:sym typeface="+mn-ea"/>
              </a:rPr>
              <a:t>"AI-Fakes Detection Is Failing Voters in the Global South" by Karen Hao (2024). This article discusses the challenges in detecting AI-generated content in the Global South due to biases in AI training systems, which prioritize data from Western markets, leading to inaccuracies in identifying AI manipulation for non-Western content. ​</a:t>
            </a:r>
            <a:endParaRPr lang="en-US" altLang="en-US" sz="8000" dirty="0">
              <a:latin typeface="Times New Roman" panose="02020503050405090304" pitchFamily="18" charset="0"/>
              <a:cs typeface="Times New Roman" panose="02020503050405090304" pitchFamily="18" charset="0"/>
            </a:endParaRPr>
          </a:p>
          <a:p>
            <a:pPr algn="just">
              <a:spcBef>
                <a:spcPts val="20"/>
              </a:spcBef>
            </a:pPr>
            <a:endParaRPr lang="en-US" altLang="en-US" sz="8000" dirty="0">
              <a:latin typeface="Times New Roman" panose="02020503050405090304" pitchFamily="18" charset="0"/>
              <a:cs typeface="Times New Roman" panose="02020503050405090304" pitchFamily="18" charset="0"/>
            </a:endParaRPr>
          </a:p>
          <a:p>
            <a:pPr algn="just">
              <a:spcBef>
                <a:spcPts val="20"/>
              </a:spcBef>
            </a:pPr>
            <a:r>
              <a:rPr lang="en-US" altLang="en-US" sz="8000" dirty="0">
                <a:latin typeface="Times New Roman" panose="02020503050405090304" pitchFamily="18" charset="0"/>
                <a:cs typeface="Times New Roman" panose="02020503050405090304" pitchFamily="18" charset="0"/>
                <a:sym typeface="+mn-ea"/>
              </a:rPr>
              <a:t>"Fake News Detection on Social Media: A Data Mining Perspective" by Kai Shu et al. (2017). This survey provides a comprehensive overview of detecting fake news on social media from a data mining perspective, discussing characterization, detection methods, and related research areas.​</a:t>
            </a:r>
            <a:endParaRPr lang="en-US" altLang="en-US" sz="8000" dirty="0">
              <a:latin typeface="Times New Roman" panose="02020503050405090304" pitchFamily="18" charset="0"/>
              <a:cs typeface="Times New Roman" panose="02020503050405090304" pitchFamily="18" charset="0"/>
            </a:endParaRPr>
          </a:p>
          <a:p>
            <a:pPr algn="just">
              <a:spcBef>
                <a:spcPts val="20"/>
              </a:spcBef>
            </a:pPr>
            <a:endParaRPr lang="en-US" altLang="en-US" sz="8000" dirty="0">
              <a:latin typeface="Times New Roman" panose="02020503050405090304" pitchFamily="18" charset="0"/>
              <a:cs typeface="Times New Roman" panose="02020503050405090304" pitchFamily="18" charset="0"/>
            </a:endParaRPr>
          </a:p>
          <a:p>
            <a:pPr algn="just">
              <a:spcBef>
                <a:spcPts val="20"/>
              </a:spcBef>
            </a:pPr>
            <a:r>
              <a:rPr lang="en-US" altLang="en-US" sz="8000" dirty="0">
                <a:latin typeface="Times New Roman" panose="02020503050405090304" pitchFamily="18" charset="0"/>
                <a:cs typeface="Times New Roman" panose="02020503050405090304" pitchFamily="18" charset="0"/>
                <a:sym typeface="+mn-ea"/>
              </a:rPr>
              <a:t>"The Spread of Fake News by Social Bots" by Chengcheng Shao et al. (2018). This study investigates the role of social bots in spreading fake news on social media, analyzing their influence and the challenges they pose to detection mechanisms.​</a:t>
            </a:r>
            <a:endParaRPr lang="en-US" altLang="en-US" sz="8000" dirty="0">
              <a:latin typeface="Times New Roman" panose="02020503050405090304" pitchFamily="18" charset="0"/>
              <a:cs typeface="Times New Roman" panose="02020503050405090304" pitchFamily="18" charset="0"/>
            </a:endParaRPr>
          </a:p>
          <a:p>
            <a:pPr algn="just">
              <a:spcBef>
                <a:spcPts val="20"/>
              </a:spcBef>
            </a:pPr>
            <a:endParaRPr lang="en-US" altLang="en-US" sz="8000" dirty="0">
              <a:latin typeface="Times New Roman" panose="02020503050405090304" pitchFamily="18" charset="0"/>
              <a:cs typeface="Times New Roman" panose="02020503050405090304" pitchFamily="18" charset="0"/>
            </a:endParaRPr>
          </a:p>
          <a:p>
            <a:pPr algn="just">
              <a:spcBef>
                <a:spcPts val="20"/>
              </a:spcBef>
            </a:pPr>
            <a:r>
              <a:rPr lang="en-US" altLang="en-US" sz="8000" dirty="0">
                <a:latin typeface="Times New Roman" panose="02020503050405090304" pitchFamily="18" charset="0"/>
                <a:cs typeface="Times New Roman" panose="02020503050405090304" pitchFamily="18" charset="0"/>
                <a:sym typeface="+mn-ea"/>
              </a:rPr>
              <a:t>"Fake News Detection: A Deep Learning Approach" by Yaqing Zhou and Reza Zafarani (2018). This paper explores the application of deep learning techniques in detecting fake news on social media platforms, highlighting the effectiveness of neural networks in this domain.​</a:t>
            </a:r>
            <a:endParaRPr lang="en-US" altLang="en-US" sz="8000" dirty="0">
              <a:latin typeface="Times New Roman" panose="02020503050405090304" pitchFamily="18" charset="0"/>
              <a:cs typeface="Times New Roman" panose="02020503050405090304" pitchFamily="18" charset="0"/>
            </a:endParaRPr>
          </a:p>
          <a:p>
            <a:pPr algn="just">
              <a:spcBef>
                <a:spcPts val="20"/>
              </a:spcBef>
            </a:pPr>
            <a:endParaRPr lang="en-US" altLang="en-US" sz="8000" dirty="0">
              <a:latin typeface="Times New Roman" panose="02020503050405090304" pitchFamily="18" charset="0"/>
              <a:cs typeface="Times New Roman" panose="02020503050405090304" pitchFamily="18" charset="0"/>
            </a:endParaRPr>
          </a:p>
          <a:p>
            <a:endParaRPr lang="en-US" sz="8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Literature Review</a:t>
            </a:r>
            <a:endParaRPr lang="en-US"/>
          </a:p>
        </p:txBody>
      </p:sp>
      <p:sp>
        <p:nvSpPr>
          <p:cNvPr id="3" name="Content Placeholder 2"/>
          <p:cNvSpPr>
            <a:spLocks noGrp="1"/>
          </p:cNvSpPr>
          <p:nvPr>
            <p:ph idx="1"/>
          </p:nvPr>
        </p:nvSpPr>
        <p:spPr/>
        <p:txBody>
          <a:bodyPr>
            <a:normAutofit/>
          </a:bodyPr>
          <a:p>
            <a:r>
              <a:rPr lang="en-US" altLang="en-US" sz="2000" dirty="0">
                <a:latin typeface="Times New Roman" panose="02020503050405090304" pitchFamily="18" charset="0"/>
                <a:cs typeface="Times New Roman" panose="02020503050405090304" pitchFamily="18" charset="0"/>
                <a:sym typeface="+mn-ea"/>
              </a:rPr>
              <a:t>"The trouble with deepfakes — Beyond control?" by Hannah Murphy (2024). This podcast episode explores the troubling rise of deepfake technology and its implications, particularly focusing on the areas of politics and pornography, and discusses potential solutions like watermarking and detection software. ​</a:t>
            </a:r>
            <a:endParaRPr lang="en-US" altLang="en-US" sz="2000" dirty="0">
              <a:latin typeface="Times New Roman" panose="02020503050405090304" pitchFamily="18" charset="0"/>
              <a:cs typeface="Times New Roman" panose="02020503050405090304" pitchFamily="18" charset="0"/>
              <a:sym typeface="+mn-ea"/>
            </a:endParaRPr>
          </a:p>
          <a:p>
            <a:pPr marL="0" indent="0">
              <a:buNone/>
            </a:pPr>
            <a:endParaRPr lang="en-US" altLang="en-US" sz="2000" dirty="0">
              <a:latin typeface="Times New Roman" panose="02020503050405090304" pitchFamily="18" charset="0"/>
              <a:cs typeface="Times New Roman" panose="02020503050405090304" pitchFamily="18" charset="0"/>
              <a:sym typeface="+mn-ea"/>
            </a:endParaRPr>
          </a:p>
          <a:p>
            <a:pPr algn="just">
              <a:spcBef>
                <a:spcPts val="20"/>
              </a:spcBef>
            </a:pPr>
            <a:r>
              <a:rPr lang="en-US" altLang="en-US" sz="2000" dirty="0">
                <a:latin typeface="Times New Roman" panose="02020503050405090304" pitchFamily="18" charset="0"/>
                <a:cs typeface="Times New Roman" panose="02020503050405090304" pitchFamily="18" charset="0"/>
                <a:sym typeface="+mn-ea"/>
              </a:rPr>
              <a:t>"A Survey on Fake News Detection: From Traditional Machine Learning to Deep Learning" by Shuai Zhang et al. (2020). This survey reviews various fake news detection methods, transitioning from traditional machine learning approaches to advanced deep learning techniques, and discusses their effectiveness and limitations.​</a:t>
            </a:r>
            <a:endParaRPr lang="en-US" altLang="en-US" sz="2000" dirty="0">
              <a:latin typeface="Times New Roman" panose="02020503050405090304" pitchFamily="18" charset="0"/>
              <a:cs typeface="Times New Roman" panose="02020503050405090304" pitchFamily="18" charset="0"/>
            </a:endParaRPr>
          </a:p>
          <a:p>
            <a:pPr algn="just">
              <a:spcBef>
                <a:spcPts val="20"/>
              </a:spcBef>
            </a:pPr>
            <a:endParaRPr lang="en-US" altLang="en-US" dirty="0">
              <a:latin typeface="Times New Roman" panose="02020503050405090304" pitchFamily="18" charset="0"/>
              <a:cs typeface="Times New Roman" panose="02020503050405090304" pitchFamily="18" charset="0"/>
            </a:endParaRPr>
          </a:p>
          <a:p>
            <a:pPr algn="just"/>
            <a:endParaRPr lang="en-US" altLang="en-US" dirty="0">
              <a:latin typeface="Times New Roman" panose="02020503050405090304" pitchFamily="18" charset="0"/>
              <a:cs typeface="Times New Roman" panose="02020503050405090304" pitchFamily="18" charset="0"/>
            </a:endParaRPr>
          </a:p>
          <a:p>
            <a:endParaRPr lang="en-US" altLang="en-US" dirty="0">
              <a:latin typeface="Times New Roman" panose="02020503050405090304" pitchFamily="18" charset="0"/>
              <a:cs typeface="Times New Roman" panose="02020503050405090304" pitchFamily="18" charset="0"/>
            </a:endParaRP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method Drawback</a:t>
            </a:r>
            <a:endParaRPr lang="en-IN" dirty="0"/>
          </a:p>
        </p:txBody>
      </p:sp>
      <p:sp>
        <p:nvSpPr>
          <p:cNvPr id="3" name="Content Placeholder 2"/>
          <p:cNvSpPr>
            <a:spLocks noGrp="1"/>
          </p:cNvSpPr>
          <p:nvPr>
            <p:ph idx="1"/>
          </p:nvPr>
        </p:nvSpPr>
        <p:spPr>
          <a:xfrm>
            <a:off x="812800" y="1143001"/>
            <a:ext cx="10668000" cy="5420029"/>
          </a:xfrm>
        </p:spPr>
        <p:txBody>
          <a:bodyPr vert="horz" lIns="91440" tIns="45720" rIns="91440" bIns="45720" rtlCol="0" anchor="t">
            <a:normAutofit/>
          </a:bodyPr>
          <a:lstStyle/>
          <a:p>
            <a:pPr algn="just">
              <a:buNone/>
            </a:pPr>
            <a:r>
              <a:rPr lang="en-US" sz="2000" dirty="0">
                <a:latin typeface="Verdana" panose="020B0804030504040204"/>
                <a:ea typeface="Verdana" panose="020B0804030504040204"/>
                <a:cs typeface="Times New Roman" panose="02020503050405090304"/>
              </a:rPr>
              <a:t>Despite the progress in fake profile detection, existing methods have several limitations.</a:t>
            </a:r>
            <a:endParaRPr lang="en-US" sz="2000" dirty="0">
              <a:ea typeface="Verdana" panose="020B0804030504040204"/>
            </a:endParaRPr>
          </a:p>
          <a:p>
            <a:pPr algn="just">
              <a:buFont typeface="Arial" panose="020B0604020202090204"/>
              <a:buChar char="•"/>
            </a:pPr>
            <a:r>
              <a:rPr lang="en-US" sz="2000" b="1" dirty="0">
                <a:latin typeface="Verdana" panose="020B0804030504040204"/>
                <a:ea typeface="Verdana" panose="020B0804030504040204"/>
                <a:cs typeface="Times New Roman" panose="02020503050405090304"/>
              </a:rPr>
              <a:t>Graph-Based Methods:</a:t>
            </a:r>
            <a:endParaRPr lang="en-US" sz="2000" dirty="0">
              <a:ea typeface="Verdana" panose="020B0804030504040204"/>
            </a:endParaRPr>
          </a:p>
          <a:p>
            <a:pPr marL="1028700" lvl="1" algn="just">
              <a:buFont typeface="Arial" panose="020B0604020202090204"/>
              <a:buChar char="–"/>
            </a:pPr>
            <a:r>
              <a:rPr lang="en-US" sz="1900" b="1" dirty="0">
                <a:latin typeface="Verdana" panose="020B0804030504040204"/>
                <a:ea typeface="Verdana" panose="020B0804030504040204"/>
                <a:cs typeface="Times New Roman" panose="02020503050405090304"/>
              </a:rPr>
              <a:t>Limited in Complex Networks:</a:t>
            </a:r>
            <a:r>
              <a:rPr lang="en-US" sz="1900" dirty="0">
                <a:latin typeface="Verdana" panose="020B0804030504040204"/>
                <a:ea typeface="Verdana" panose="020B0804030504040204"/>
                <a:cs typeface="Times New Roman" panose="02020503050405090304"/>
              </a:rPr>
              <a:t> These methods may fail in highly interconnected or intricate networks where fake accounts closely mimic legitimate profiles.</a:t>
            </a:r>
            <a:endParaRPr lang="en-US" sz="1900">
              <a:ea typeface="Verdana" panose="020B0804030504040204"/>
            </a:endParaRPr>
          </a:p>
          <a:p>
            <a:pPr marL="1028700" lvl="1" algn="just"/>
            <a:r>
              <a:rPr lang="en-US" sz="1900" b="1" dirty="0">
                <a:latin typeface="Verdana" panose="020B0804030504040204"/>
                <a:ea typeface="Verdana" panose="020B0804030504040204"/>
                <a:cs typeface="Times New Roman" panose="02020503050405090304"/>
              </a:rPr>
              <a:t>Scalability Issues:</a:t>
            </a:r>
            <a:r>
              <a:rPr lang="en-US" sz="1900" dirty="0">
                <a:latin typeface="Verdana" panose="020B0804030504040204"/>
                <a:ea typeface="Verdana" panose="020B0804030504040204"/>
                <a:cs typeface="Times New Roman" panose="02020503050405090304"/>
              </a:rPr>
              <a:t> As social networks grow, these approaches may become computationally expensive, making them less efficient for large-scale platforms.</a:t>
            </a:r>
            <a:endParaRPr lang="en-US" sz="1900" dirty="0">
              <a:ea typeface="Verdana" panose="020B0804030504040204"/>
            </a:endParaRPr>
          </a:p>
          <a:p>
            <a:pPr algn="just"/>
            <a:r>
              <a:rPr lang="en-US" sz="2000" b="1" dirty="0">
                <a:latin typeface="Verdana" panose="020B0804030504040204"/>
                <a:ea typeface="Verdana" panose="020B0804030504040204"/>
                <a:cs typeface="Times New Roman" panose="02020503050405090304"/>
              </a:rPr>
              <a:t>Hybrid Methods:</a:t>
            </a:r>
            <a:endParaRPr lang="en-US" sz="2000" dirty="0">
              <a:ea typeface="Verdana" panose="020B0804030504040204"/>
            </a:endParaRPr>
          </a:p>
          <a:p>
            <a:pPr lvl="1" algn="just"/>
            <a:r>
              <a:rPr lang="en-US" sz="1900" b="1" dirty="0">
                <a:latin typeface="Verdana" panose="020B0804030504040204"/>
                <a:ea typeface="Verdana" panose="020B0804030504040204"/>
                <a:cs typeface="Times New Roman" panose="02020503050405090304"/>
              </a:rPr>
              <a:t>Complex Implementation:</a:t>
            </a:r>
            <a:r>
              <a:rPr lang="en-US" sz="1900" dirty="0">
                <a:latin typeface="Verdana" panose="020B0804030504040204"/>
                <a:ea typeface="Verdana" panose="020B0804030504040204"/>
                <a:cs typeface="Times New Roman" panose="02020503050405090304"/>
              </a:rPr>
              <a:t> Combining graph-based and machine learning methods can be resource-intensive and difficult to implement effectively.</a:t>
            </a:r>
            <a:endParaRPr lang="en-US" sz="1900" dirty="0"/>
          </a:p>
          <a:p>
            <a:pPr lvl="1" algn="just"/>
            <a:r>
              <a:rPr lang="en-US" sz="1900" b="1" dirty="0">
                <a:latin typeface="Verdana" panose="020B0804030504040204"/>
                <a:ea typeface="Verdana" panose="020B0804030504040204"/>
                <a:cs typeface="Times New Roman" panose="02020503050405090304"/>
              </a:rPr>
              <a:t>Balancing Trade-Offs:</a:t>
            </a:r>
            <a:r>
              <a:rPr lang="en-US" sz="1900" dirty="0">
                <a:latin typeface="Verdana" panose="020B0804030504040204"/>
                <a:ea typeface="Verdana" panose="020B0804030504040204"/>
                <a:cs typeface="Times New Roman" panose="02020503050405090304"/>
              </a:rPr>
              <a:t> While hybrid methods can be more accurate, they may still face challenges in terms of scalability and real-time detection.</a:t>
            </a:r>
            <a:endParaRPr lang="en-US" sz="1900" dirty="0"/>
          </a:p>
          <a:p>
            <a:pPr algn="just"/>
            <a:endParaRPr lang="en-US" sz="2000" b="1" dirty="0">
              <a:ea typeface="Verdana" panose="020B0804030504040204"/>
              <a:cs typeface="Times New Roman" panose="02020503050405090304"/>
            </a:endParaRPr>
          </a:p>
          <a:p>
            <a:pPr marL="0" indent="0" algn="just">
              <a:buNone/>
            </a:pPr>
            <a:endParaRPr lang="en-US" dirty="0">
              <a:latin typeface="Times New Roman" panose="02020503050405090304"/>
              <a:cs typeface="Times New Roman" panose="0202050305040509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method Drawback</a:t>
            </a:r>
            <a:endParaRPr lang="en-IN" dirty="0"/>
          </a:p>
        </p:txBody>
      </p:sp>
      <p:sp>
        <p:nvSpPr>
          <p:cNvPr id="3" name="Content Placeholder 2"/>
          <p:cNvSpPr>
            <a:spLocks noGrp="1"/>
          </p:cNvSpPr>
          <p:nvPr>
            <p:ph idx="1"/>
          </p:nvPr>
        </p:nvSpPr>
        <p:spPr>
          <a:xfrm>
            <a:off x="812800" y="1143001"/>
            <a:ext cx="10668000" cy="4854675"/>
          </a:xfrm>
        </p:spPr>
        <p:txBody>
          <a:bodyPr vert="horz" lIns="91440" tIns="45720" rIns="91440" bIns="45720" rtlCol="0" anchor="t">
            <a:normAutofit/>
          </a:bodyPr>
          <a:lstStyle/>
          <a:p>
            <a:pPr algn="just"/>
            <a:r>
              <a:rPr lang="en-US" sz="2000" b="1" dirty="0">
                <a:latin typeface="Verdana" panose="020B0804030504040204"/>
                <a:ea typeface="Verdana" panose="020B0804030504040204"/>
                <a:cs typeface="Times New Roman" panose="02020503050405090304"/>
              </a:rPr>
              <a:t>Machine Learning Techniques:</a:t>
            </a:r>
            <a:endParaRPr lang="en-US" sz="2000" dirty="0">
              <a:ea typeface="Verdana" panose="020B0804030504040204"/>
            </a:endParaRPr>
          </a:p>
          <a:p>
            <a:pPr marL="0" indent="0" algn="just">
              <a:buNone/>
            </a:pPr>
            <a:r>
              <a:rPr lang="en-US" sz="2000" b="1" dirty="0">
                <a:latin typeface="Verdana" panose="020B0804030504040204"/>
                <a:ea typeface="Verdana" panose="020B0804030504040204"/>
                <a:cs typeface="Times New Roman" panose="02020503050405090304"/>
              </a:rPr>
              <a:t>   </a:t>
            </a:r>
            <a:r>
              <a:rPr lang="en-US" sz="2000" dirty="0">
                <a:latin typeface="Verdana" panose="020B0804030504040204"/>
                <a:ea typeface="Verdana" panose="020B0804030504040204"/>
                <a:cs typeface="Times New Roman" panose="02020503050405090304"/>
              </a:rPr>
              <a:t>-</a:t>
            </a:r>
            <a:r>
              <a:rPr lang="en-US" sz="1900" dirty="0">
                <a:latin typeface="Verdana" panose="020B0804030504040204"/>
                <a:ea typeface="Verdana" panose="020B0804030504040204"/>
                <a:cs typeface="Times New Roman" panose="02020503050405090304"/>
              </a:rPr>
              <a:t> </a:t>
            </a:r>
            <a:r>
              <a:rPr lang="en-US" sz="1900" b="1" dirty="0">
                <a:latin typeface="Verdana" panose="020B0804030504040204"/>
                <a:ea typeface="Verdana" panose="020B0804030504040204"/>
                <a:cs typeface="Times New Roman" panose="02020503050405090304"/>
              </a:rPr>
              <a:t>Data Quality and Quantity:</a:t>
            </a:r>
            <a:r>
              <a:rPr lang="en-US" sz="1900" dirty="0">
                <a:latin typeface="Verdana" panose="020B0804030504040204"/>
                <a:ea typeface="Verdana" panose="020B0804030504040204"/>
                <a:cs typeface="Times New Roman" panose="02020503050405090304"/>
              </a:rPr>
              <a:t> Supervised learning models require large,     high-quality labeled datasets, which are often difficult to obtain.</a:t>
            </a:r>
            <a:endParaRPr lang="en-US" sz="1900">
              <a:ea typeface="Verdana" panose="020B0804030504040204"/>
            </a:endParaRPr>
          </a:p>
          <a:p>
            <a:pPr marL="0" indent="0" algn="just">
              <a:buNone/>
            </a:pPr>
            <a:r>
              <a:rPr lang="en-US" sz="1900" b="1" dirty="0">
                <a:latin typeface="Verdana" panose="020B0804030504040204"/>
                <a:ea typeface="Verdana" panose="020B0804030504040204"/>
                <a:cs typeface="Times New Roman" panose="02020503050405090304"/>
              </a:rPr>
              <a:t>   </a:t>
            </a:r>
            <a:r>
              <a:rPr lang="en-US" sz="1900" dirty="0">
                <a:latin typeface="Verdana" panose="020B0804030504040204"/>
                <a:ea typeface="Verdana" panose="020B0804030504040204"/>
                <a:cs typeface="Times New Roman" panose="02020503050405090304"/>
              </a:rPr>
              <a:t>-</a:t>
            </a:r>
            <a:r>
              <a:rPr lang="en-US" sz="1900" b="1" dirty="0">
                <a:latin typeface="Verdana" panose="020B0804030504040204"/>
                <a:ea typeface="Verdana" panose="020B0804030504040204"/>
                <a:cs typeface="Times New Roman" panose="02020503050405090304"/>
              </a:rPr>
              <a:t> Feature Engineering Challenges:</a:t>
            </a:r>
            <a:r>
              <a:rPr lang="en-US" sz="1900" dirty="0">
                <a:latin typeface="Verdana" panose="020B0804030504040204"/>
                <a:ea typeface="Verdana" panose="020B0804030504040204"/>
                <a:cs typeface="Times New Roman" panose="02020503050405090304"/>
              </a:rPr>
              <a:t> Effective feature extraction is a key     challenge; if features are poorly designed, model performance suffers.</a:t>
            </a:r>
            <a:endParaRPr lang="en-US" sz="1900">
              <a:ea typeface="Verdana" panose="020B0804030504040204"/>
            </a:endParaRPr>
          </a:p>
          <a:p>
            <a:pPr marL="0" indent="0" algn="just">
              <a:buNone/>
            </a:pPr>
            <a:r>
              <a:rPr lang="en-US" sz="1900" b="1" dirty="0">
                <a:latin typeface="Verdana" panose="020B0804030504040204"/>
                <a:ea typeface="Verdana" panose="020B0804030504040204"/>
                <a:cs typeface="Times New Roman" panose="02020503050405090304"/>
              </a:rPr>
              <a:t>   </a:t>
            </a:r>
            <a:r>
              <a:rPr lang="en-US" sz="1900" dirty="0">
                <a:latin typeface="Verdana" panose="020B0804030504040204"/>
                <a:ea typeface="Verdana" panose="020B0804030504040204"/>
                <a:cs typeface="Times New Roman" panose="02020503050405090304"/>
              </a:rPr>
              <a:t>- </a:t>
            </a:r>
            <a:r>
              <a:rPr lang="en-US" sz="1900" b="1" dirty="0">
                <a:latin typeface="Verdana" panose="020B0804030504040204"/>
                <a:ea typeface="Verdana" panose="020B0804030504040204"/>
                <a:cs typeface="Times New Roman" panose="02020503050405090304"/>
              </a:rPr>
              <a:t>Adaptability to Evolving Tactics:</a:t>
            </a:r>
            <a:r>
              <a:rPr lang="en-US" sz="1900" dirty="0">
                <a:latin typeface="Verdana" panose="020B0804030504040204"/>
                <a:ea typeface="Verdana" panose="020B0804030504040204"/>
                <a:cs typeface="Times New Roman" panose="02020503050405090304"/>
              </a:rPr>
              <a:t> Machine learning models may     struggle to adapt quickly to new, more sophisticated fake profile tactics.</a:t>
            </a:r>
            <a:endParaRPr lang="en-US" sz="1900" dirty="0">
              <a:ea typeface="Verdana" panose="020B0804030504040204"/>
            </a:endParaRPr>
          </a:p>
          <a:p>
            <a:pPr marL="0" indent="0" algn="just">
              <a:buNone/>
            </a:pPr>
            <a:endParaRPr lang="en-US" dirty="0">
              <a:latin typeface="Times New Roman" panose="02020503050405090304"/>
              <a:cs typeface="Times New Roman" panose="0202050305040509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endParaRPr lang="en-GB" dirty="0"/>
          </a:p>
        </p:txBody>
      </p:sp>
      <p:sp>
        <p:nvSpPr>
          <p:cNvPr id="3" name="Content Placeholder 2"/>
          <p:cNvSpPr>
            <a:spLocks noGrp="1"/>
          </p:cNvSpPr>
          <p:nvPr>
            <p:ph idx="1"/>
          </p:nvPr>
        </p:nvSpPr>
        <p:spPr/>
        <p:txBody>
          <a:bodyPr vert="horz" lIns="91440" tIns="45720" rIns="91440" bIns="45720" rtlCol="0" anchor="t">
            <a:normAutofit lnSpcReduction="10000"/>
          </a:bodyPr>
          <a:lstStyle/>
          <a:p>
            <a:pPr algn="just"/>
            <a:r>
              <a:rPr lang="en-US" sz="2000" b="1" dirty="0">
                <a:latin typeface="Verdana" panose="020B0804030504040204"/>
                <a:ea typeface="Verdana" panose="020B0804030504040204"/>
                <a:cs typeface="Times New Roman" panose="02020503050405090304" pitchFamily="18" charset="0"/>
              </a:rPr>
              <a:t>Hybrid Approach:</a:t>
            </a:r>
            <a:endParaRPr lang="en-US" b="1" dirty="0">
              <a:latin typeface="Verdana" panose="020B0804030504040204"/>
              <a:ea typeface="Verdana" panose="020B0804030504040204"/>
            </a:endParaRPr>
          </a:p>
          <a:p>
            <a:pPr lvl="1" algn="just">
              <a:buFont typeface="Courier New" panose="02070409020205090404" pitchFamily="34" charset="0"/>
              <a:buChar char="o"/>
            </a:pPr>
            <a:r>
              <a:rPr lang="en-US" sz="1900" b="1" dirty="0">
                <a:latin typeface="Verdana" panose="020B0804030504040204"/>
                <a:ea typeface="Verdana" panose="020B0804030504040204"/>
                <a:cs typeface="Times New Roman" panose="02020503050405090304"/>
              </a:rPr>
              <a:t>Combination of </a:t>
            </a:r>
            <a:r>
              <a:rPr lang="en-US" altLang="en-US" sz="1900" b="1" dirty="0">
                <a:latin typeface="Verdana Bold" panose="020B0804030504040204" charset="0"/>
                <a:ea typeface="Verdana" panose="020B0804030504040204"/>
                <a:cs typeface="Verdana Bold" panose="020B0804030504040204" charset="0"/>
              </a:rPr>
              <a:t>Support Vector Machine, Logistic Regression and Artificial Neural Network</a:t>
            </a:r>
            <a:endParaRPr lang="en-US" altLang="en-US" sz="1900" b="1" dirty="0">
              <a:latin typeface="Verdana Bold" panose="020B0804030504040204" charset="0"/>
              <a:ea typeface="Verdana" panose="020B0804030504040204"/>
              <a:cs typeface="Verdana Bold" panose="020B0804030504040204" charset="0"/>
            </a:endParaRPr>
          </a:p>
          <a:p>
            <a:pPr lvl="1" algn="just">
              <a:buFont typeface="Courier New" panose="02070409020205090404" pitchFamily="34" charset="0"/>
              <a:buChar char="o"/>
            </a:pPr>
            <a:r>
              <a:rPr lang="en-US" sz="1900" dirty="0">
                <a:latin typeface="Verdana" panose="020B0804030504040204"/>
                <a:ea typeface="Verdana" panose="020B0804030504040204"/>
                <a:cs typeface="Times New Roman" panose="02020503050405090304"/>
              </a:rPr>
              <a:t>Leverage the strengths of both approaches to improve accuracy and adaptability.</a:t>
            </a:r>
            <a:endParaRPr lang="en-US" sz="1900">
              <a:latin typeface="Verdana" panose="020B0804030504040204"/>
              <a:ea typeface="Verdana" panose="020B0804030504040204"/>
              <a:cs typeface="Times New Roman" panose="02020503050405090304"/>
            </a:endParaRPr>
          </a:p>
          <a:p>
            <a:pPr marL="914400" lvl="2" indent="0" algn="just">
              <a:buNone/>
            </a:pPr>
            <a:endParaRPr lang="en-US" sz="1900" dirty="0">
              <a:latin typeface="Verdana" panose="020B0804030504040204"/>
              <a:ea typeface="Verdana" panose="020B0804030504040204"/>
              <a:cs typeface="Times New Roman" panose="02020503050405090304"/>
            </a:endParaRPr>
          </a:p>
          <a:p>
            <a:pPr algn="just"/>
            <a:r>
              <a:rPr lang="en-US" sz="2000" b="1" dirty="0">
                <a:latin typeface="Verdana" panose="020B0804030504040204"/>
                <a:ea typeface="Verdana" panose="020B0804030504040204"/>
                <a:cs typeface="Times New Roman" panose="02020503050405090304"/>
              </a:rPr>
              <a:t>Dynamic Feature Extraction:</a:t>
            </a:r>
            <a:endParaRPr lang="en-US" dirty="0">
              <a:ea typeface="Verdana" panose="020B0804030504040204"/>
              <a:cs typeface="Times New Roman" panose="02020503050405090304"/>
            </a:endParaRPr>
          </a:p>
          <a:p>
            <a:pPr lvl="1" algn="just">
              <a:buFont typeface="Courier New" panose="02070409020205090404" pitchFamily="34" charset="0"/>
              <a:buChar char="o"/>
            </a:pPr>
            <a:r>
              <a:rPr lang="en-US" sz="1900" b="1" dirty="0">
                <a:latin typeface="Verdana" panose="020B0804030504040204"/>
                <a:ea typeface="Verdana" panose="020B0804030504040204"/>
                <a:cs typeface="Times New Roman" panose="02020503050405090304"/>
              </a:rPr>
              <a:t>Behavioral Analysis:</a:t>
            </a:r>
            <a:r>
              <a:rPr lang="en-US" sz="1900" dirty="0">
                <a:latin typeface="Verdana" panose="020B0804030504040204"/>
                <a:ea typeface="Verdana" panose="020B0804030504040204"/>
                <a:cs typeface="Times New Roman" panose="02020503050405090304"/>
              </a:rPr>
              <a:t> Continuously monitor user activity patterns, engagement behavior, and interaction frequency to identify anomalies.</a:t>
            </a:r>
            <a:endParaRPr lang="en-US" sz="1900" dirty="0">
              <a:latin typeface="Verdana" panose="020B0804030504040204"/>
              <a:ea typeface="Verdana" panose="020B0804030504040204"/>
              <a:cs typeface="Times New Roman" panose="02020503050405090304"/>
            </a:endParaRPr>
          </a:p>
          <a:p>
            <a:pPr lvl="1" algn="just">
              <a:buFont typeface="Courier New" panose="02070409020205090404" pitchFamily="34" charset="0"/>
              <a:buChar char="o"/>
            </a:pPr>
            <a:r>
              <a:rPr lang="en-US" sz="1900" b="1" dirty="0">
                <a:latin typeface="Verdana" panose="020B0804030504040204"/>
                <a:ea typeface="Verdana" panose="020B0804030504040204"/>
                <a:cs typeface="Times New Roman" panose="02020503050405090304"/>
              </a:rPr>
              <a:t>Contextual Data Integration:</a:t>
            </a:r>
            <a:r>
              <a:rPr lang="en-US" sz="1900" dirty="0">
                <a:latin typeface="Verdana" panose="020B0804030504040204"/>
                <a:ea typeface="Verdana" panose="020B0804030504040204"/>
                <a:cs typeface="Times New Roman" panose="02020503050405090304"/>
              </a:rPr>
              <a:t> Use temporal, geographical, and social context to validate profile authenticity.</a:t>
            </a:r>
            <a:endParaRPr lang="en-US" sz="1900" dirty="0">
              <a:latin typeface="Verdana" panose="020B0804030504040204"/>
              <a:ea typeface="Verdana" panose="020B0804030504040204"/>
              <a:cs typeface="Times New Roman" panose="02020503050405090304"/>
            </a:endParaRPr>
          </a:p>
          <a:p>
            <a:pPr lvl="1" algn="just">
              <a:buFont typeface="Courier New" panose="02070409020205090404" pitchFamily="34" charset="0"/>
              <a:buChar char="o"/>
            </a:pPr>
            <a:endParaRPr lang="en-US" sz="1900" dirty="0">
              <a:latin typeface="Verdana" panose="020B0804030504040204"/>
              <a:ea typeface="Verdana" panose="020B0804030504040204"/>
              <a:cs typeface="Times New Roman" panose="02020503050405090304"/>
            </a:endParaRPr>
          </a:p>
          <a:p>
            <a:pPr algn="just">
              <a:buFont typeface="Arial" panose="020B0604020202090204"/>
              <a:buChar char="•"/>
            </a:pPr>
            <a:r>
              <a:rPr lang="en-US" sz="1900" b="1" dirty="0">
                <a:latin typeface="Verdana" panose="020B0804030504040204"/>
                <a:cs typeface="Times New Roman" panose="02020503050405090304" pitchFamily="18" charset="0"/>
              </a:rPr>
              <a:t>Scalability:</a:t>
            </a:r>
            <a:endParaRPr lang="en-US" sz="1900" dirty="0">
              <a:cs typeface="Times New Roman" panose="02020503050405090304" pitchFamily="18" charset="0"/>
            </a:endParaRPr>
          </a:p>
          <a:p>
            <a:pPr lvl="1" algn="just">
              <a:buFont typeface="Courier New" panose="02070409020205090404" pitchFamily="34" charset="0"/>
              <a:buChar char="o"/>
            </a:pPr>
            <a:r>
              <a:rPr lang="en-US" sz="1900" b="1" dirty="0">
                <a:latin typeface="Verdana" panose="020B0804030504040204"/>
                <a:ea typeface="Verdana" panose="020B0804030504040204"/>
                <a:cs typeface="Times New Roman" panose="02020503050405090304"/>
              </a:rPr>
              <a:t>Efficient Algorithms:</a:t>
            </a:r>
            <a:r>
              <a:rPr lang="en-US" sz="1900" dirty="0">
                <a:latin typeface="Verdana" panose="020B0804030504040204"/>
                <a:ea typeface="Verdana" panose="020B0804030504040204"/>
                <a:cs typeface="Times New Roman" panose="02020503050405090304"/>
              </a:rPr>
              <a:t> Design methods that scale efficiently with growing platform sizes, optimizing for both accuracy and computational efficiency.</a:t>
            </a:r>
            <a:endParaRPr lang="en-US" sz="1900" dirty="0">
              <a:ea typeface="Verdana" panose="020B0804030504040204"/>
              <a:cs typeface="Times New Roman" panose="02020503050405090304"/>
            </a:endParaRPr>
          </a:p>
          <a:p>
            <a:pPr lvl="1" algn="just">
              <a:buFont typeface="Courier New" panose="02070409020205090404" pitchFamily="34" charset="0"/>
              <a:buChar char="o"/>
            </a:pPr>
            <a:endParaRPr lang="en-US" sz="1900" dirty="0">
              <a:latin typeface="Verdana" panose="020B0804030504040204"/>
              <a:cs typeface="Times New Roman" panose="02020503050405090304" pitchFamily="18" charset="0"/>
            </a:endParaRPr>
          </a:p>
          <a:p>
            <a:pPr algn="just"/>
            <a:endParaRPr lang="en-US" sz="2000" dirty="0">
              <a:latin typeface="Times New Roman" panose="02020503050405090304" pitchFamily="18" charset="0"/>
              <a:cs typeface="Times New Roman" panose="0202050305040509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endParaRPr lang="en-GB" dirty="0"/>
          </a:p>
        </p:txBody>
      </p:sp>
      <p:sp>
        <p:nvSpPr>
          <p:cNvPr id="3" name="Content Placeholder 2"/>
          <p:cNvSpPr>
            <a:spLocks noGrp="1"/>
          </p:cNvSpPr>
          <p:nvPr>
            <p:ph idx="1"/>
          </p:nvPr>
        </p:nvSpPr>
        <p:spPr/>
        <p:txBody>
          <a:bodyPr vert="horz" lIns="91440" tIns="45720" rIns="91440" bIns="45720" rtlCol="0" anchor="t">
            <a:normAutofit/>
          </a:bodyPr>
          <a:lstStyle/>
          <a:p>
            <a:pPr algn="just"/>
            <a:r>
              <a:rPr lang="en-US" sz="2000" b="1" dirty="0">
                <a:latin typeface="Verdana" panose="020B0804030504040204"/>
                <a:ea typeface="Verdana" panose="020B0804030504040204"/>
                <a:cs typeface="Times New Roman" panose="02020503050405090304" pitchFamily="18" charset="0"/>
              </a:rPr>
              <a:t>Real-Time</a:t>
            </a:r>
            <a:r>
              <a:rPr lang="en-US" sz="2000" b="1" dirty="0">
                <a:latin typeface="Verdana" panose="020B0804030504040204"/>
                <a:ea typeface="Verdana" panose="020B0804030504040204"/>
                <a:cs typeface="Times New Roman" panose="02020503050405090304"/>
              </a:rPr>
              <a:t> Detection</a:t>
            </a:r>
            <a:r>
              <a:rPr lang="en-US" sz="2000" b="1" dirty="0">
                <a:latin typeface="Verdana" panose="020B0804030504040204"/>
                <a:ea typeface="Verdana" panose="020B0804030504040204"/>
                <a:cs typeface="Times New Roman" panose="02020503050405090304" pitchFamily="18" charset="0"/>
              </a:rPr>
              <a:t>:</a:t>
            </a:r>
            <a:endParaRPr lang="en-US" b="1" dirty="0">
              <a:latin typeface="Verdana" panose="020B0804030504040204"/>
              <a:ea typeface="Verdana" panose="020B0804030504040204"/>
            </a:endParaRPr>
          </a:p>
          <a:p>
            <a:pPr lvl="1" algn="just">
              <a:buFont typeface="Courier New" panose="02070409020205090404" pitchFamily="34" charset="0"/>
              <a:buChar char="o"/>
            </a:pPr>
            <a:r>
              <a:rPr lang="en-US" sz="1900" b="1" dirty="0">
                <a:latin typeface="Verdana" panose="020B0804030504040204"/>
                <a:ea typeface="Verdana" panose="020B0804030504040204"/>
                <a:cs typeface="Times New Roman" panose="02020503050405090304"/>
              </a:rPr>
              <a:t>Streamlined Analysis:</a:t>
            </a:r>
            <a:r>
              <a:rPr lang="en-US" sz="1900" dirty="0">
                <a:latin typeface="Verdana" panose="020B0804030504040204"/>
                <a:ea typeface="Verdana" panose="020B0804030504040204"/>
                <a:cs typeface="Times New Roman" panose="02020503050405090304"/>
              </a:rPr>
              <a:t> Implement algorithms capable of processing data in real time, flagging suspicious profiles as they emerge.</a:t>
            </a:r>
            <a:endParaRPr lang="en-US" sz="1900"/>
          </a:p>
          <a:p>
            <a:pPr lvl="1" algn="just">
              <a:buFont typeface="Courier New" panose="02070409020205090404" pitchFamily="34" charset="0"/>
              <a:buChar char="o"/>
            </a:pPr>
            <a:r>
              <a:rPr lang="en-US" sz="1900" b="1" dirty="0">
                <a:latin typeface="Verdana" panose="020B0804030504040204"/>
                <a:ea typeface="Verdana" panose="020B0804030504040204"/>
                <a:cs typeface="Times New Roman" panose="02020503050405090304"/>
              </a:rPr>
              <a:t>Automated Reporting System:</a:t>
            </a:r>
            <a:r>
              <a:rPr lang="en-US" sz="1900" dirty="0">
                <a:latin typeface="Verdana" panose="020B0804030504040204"/>
                <a:ea typeface="Verdana" panose="020B0804030504040204"/>
                <a:cs typeface="Times New Roman" panose="02020503050405090304"/>
              </a:rPr>
              <a:t> Integrate with automated reporting tools that instantly notify platform moderators of suspicious activity.</a:t>
            </a:r>
            <a:endParaRPr lang="en-US" sz="1900"/>
          </a:p>
          <a:p>
            <a:pPr lvl="1" algn="just">
              <a:buFont typeface="Courier New" panose="02070409020205090404" pitchFamily="34" charset="0"/>
              <a:buChar char="o"/>
            </a:pPr>
            <a:endParaRPr lang="en-US" sz="1900" dirty="0">
              <a:latin typeface="Verdana" panose="020B0804030504040204"/>
              <a:ea typeface="Verdana" panose="020B0804030504040204"/>
              <a:cs typeface="Times New Roman" panose="02020503050405090304"/>
            </a:endParaRPr>
          </a:p>
          <a:p>
            <a:pPr algn="just"/>
            <a:r>
              <a:rPr lang="en-US" sz="2000" b="1" dirty="0">
                <a:latin typeface="Verdana" panose="020B0804030504040204"/>
                <a:ea typeface="Verdana" panose="020B0804030504040204"/>
                <a:cs typeface="Times New Roman" panose="02020503050405090304"/>
              </a:rPr>
              <a:t>Adaptability to New Tactics:</a:t>
            </a:r>
            <a:endParaRPr lang="en-US" sz="1400" dirty="0">
              <a:cs typeface="Times New Roman" panose="02020503050405090304"/>
            </a:endParaRPr>
          </a:p>
          <a:p>
            <a:pPr lvl="1" algn="just">
              <a:buFont typeface="Courier New" panose="02070409020205090404" pitchFamily="34" charset="0"/>
              <a:buChar char="o"/>
            </a:pPr>
            <a:r>
              <a:rPr lang="en-US" sz="1900" b="1" dirty="0">
                <a:latin typeface="Verdana" panose="020B0804030504040204"/>
                <a:ea typeface="Verdana" panose="020B0804030504040204"/>
                <a:cs typeface="Times New Roman" panose="02020503050405090304"/>
              </a:rPr>
              <a:t>Machine Learning Retraining:</a:t>
            </a:r>
            <a:r>
              <a:rPr lang="en-US" sz="1900" dirty="0">
                <a:latin typeface="Verdana" panose="020B0804030504040204"/>
                <a:ea typeface="Verdana" panose="020B0804030504040204"/>
                <a:cs typeface="Times New Roman" panose="02020503050405090304"/>
              </a:rPr>
              <a:t> Continuously retrain models to adapt to new fraudulent tactics and ensure long-term accuracy.</a:t>
            </a:r>
            <a:endParaRPr lang="en-US" sz="1900"/>
          </a:p>
          <a:p>
            <a:pPr lvl="1" algn="just">
              <a:buFont typeface="Courier New" panose="02070409020205090404" pitchFamily="34" charset="0"/>
              <a:buChar char="o"/>
            </a:pPr>
            <a:r>
              <a:rPr lang="en-US" sz="1900" b="1" dirty="0">
                <a:latin typeface="Verdana" panose="020B0804030504040204"/>
                <a:ea typeface="Verdana" panose="020B0804030504040204"/>
                <a:cs typeface="Times New Roman" panose="02020503050405090304"/>
              </a:rPr>
              <a:t>User Feedback Integration:</a:t>
            </a:r>
            <a:r>
              <a:rPr lang="en-US" sz="1900" dirty="0">
                <a:latin typeface="Verdana" panose="020B0804030504040204"/>
                <a:ea typeface="Verdana" panose="020B0804030504040204"/>
                <a:cs typeface="Times New Roman" panose="02020503050405090304"/>
              </a:rPr>
              <a:t> Incorporate user reports as an additional validation layer, refining the detection process.</a:t>
            </a:r>
            <a:endParaRPr lang="en-US" sz="1900"/>
          </a:p>
          <a:p>
            <a:pPr algn="just">
              <a:buFont typeface="Arial" panose="020B0604020202090204" pitchFamily="34" charset="0"/>
              <a:buChar char="•"/>
            </a:pPr>
            <a:endParaRPr lang="en-US" sz="2000" b="1" dirty="0">
              <a:ea typeface="Verdana" panose="020B0804030504040204"/>
              <a:cs typeface="Times New Roman" panose="02020503050405090304"/>
            </a:endParaRPr>
          </a:p>
          <a:p>
            <a:pPr lvl="1" algn="just">
              <a:buFont typeface="Courier New" panose="02070409020205090404" pitchFamily="34" charset="0"/>
              <a:buChar char="o"/>
            </a:pPr>
            <a:endParaRPr lang="en-US" sz="1900" dirty="0">
              <a:latin typeface="Verdana" panose="020B0804030504040204"/>
              <a:cs typeface="Times New Roman" panose="02020503050405090304" pitchFamily="18" charset="0"/>
            </a:endParaRPr>
          </a:p>
          <a:p>
            <a:pPr algn="just"/>
            <a:endParaRPr lang="en-US" sz="2000" dirty="0">
              <a:latin typeface="Times New Roman" panose="02020503050405090304" pitchFamily="18" charset="0"/>
              <a:cs typeface="Times New Roman" panose="020205030504050903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0</TotalTime>
  <Words>16267</Words>
  <Application>WPS Presentation</Application>
  <PresentationFormat>Widescreen</PresentationFormat>
  <Paragraphs>309</Paragraphs>
  <Slides>25</Slides>
  <Notes>2</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25</vt:i4>
      </vt:variant>
    </vt:vector>
  </HeadingPairs>
  <TitlesOfParts>
    <vt:vector size="48" baseType="lpstr">
      <vt:lpstr>Arial</vt:lpstr>
      <vt:lpstr>SimSun</vt:lpstr>
      <vt:lpstr>Wingdings</vt:lpstr>
      <vt:lpstr>Verdana</vt:lpstr>
      <vt:lpstr>Cambria</vt:lpstr>
      <vt:lpstr>Thonburi</vt:lpstr>
      <vt:lpstr>Cambria</vt:lpstr>
      <vt:lpstr>Arial</vt:lpstr>
      <vt:lpstr>Verdana</vt:lpstr>
      <vt:lpstr>Times New Roman</vt:lpstr>
      <vt:lpstr>Times New Roman</vt:lpstr>
      <vt:lpstr>Courier New</vt:lpstr>
      <vt:lpstr>Bookman Old Style</vt:lpstr>
      <vt:lpstr>苹方-简</vt:lpstr>
      <vt:lpstr>Microsoft YaHei</vt:lpstr>
      <vt:lpstr>汉仪旗黑</vt:lpstr>
      <vt:lpstr>Arial Unicode MS</vt:lpstr>
      <vt:lpstr>Calibri</vt:lpstr>
      <vt:lpstr>Helvetica Neue</vt:lpstr>
      <vt:lpstr>Bookman Old Style</vt:lpstr>
      <vt:lpstr>汉仪书宋二KW</vt:lpstr>
      <vt:lpstr>Verdana Bold</vt:lpstr>
      <vt:lpstr>Bioinformatics</vt:lpstr>
      <vt:lpstr>Fake Social Media Profile Detection and Reporting</vt:lpstr>
      <vt:lpstr>Introduction</vt:lpstr>
      <vt:lpstr>Literature Review</vt:lpstr>
      <vt:lpstr>PowerPoint 演示文稿</vt:lpstr>
      <vt:lpstr>PowerPoint 演示文稿</vt:lpstr>
      <vt:lpstr>Existing method Drawback</vt:lpstr>
      <vt:lpstr>Existing method Drawback</vt:lpstr>
      <vt:lpstr>Proposed Method</vt:lpstr>
      <vt:lpstr>Proposed Method</vt:lpstr>
      <vt:lpstr>Objectives</vt:lpstr>
      <vt:lpstr>Methodology</vt:lpstr>
      <vt:lpstr>PowerPoint 演示文稿</vt:lpstr>
      <vt:lpstr>Architecture</vt:lpstr>
      <vt:lpstr>Architecture</vt:lpstr>
      <vt:lpstr>PowerPoint 演示文稿</vt:lpstr>
      <vt:lpstr>Sofware Components</vt:lpstr>
      <vt:lpstr>Sofware Components</vt:lpstr>
      <vt:lpstr>Timeline of Project</vt:lpstr>
      <vt:lpstr>Expected Outcomes</vt:lpstr>
      <vt:lpstr>Conclusion</vt:lpstr>
      <vt:lpstr>Github Link</vt:lpstr>
      <vt:lpstr>References</vt:lpstr>
      <vt:lpstr>SDG Mapping </vt:lpstr>
      <vt:lpstr>SDG Mapping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Sony Priya</cp:lastModifiedBy>
  <cp:revision>341</cp:revision>
  <dcterms:created xsi:type="dcterms:W3CDTF">2025-03-22T02:31:59Z</dcterms:created>
  <dcterms:modified xsi:type="dcterms:W3CDTF">2025-03-22T02:31:59Z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282C101AB345993E636DB5676CD82D59_42</vt:lpwstr>
  </property>
  <property fmtid="{D5CDD505-2E9C-101B-9397-08002B2CF9AE}" pid="3" name="KSOProductBuildVer">
    <vt:lpwstr>1033-6.12.2.8699</vt:lpwstr>
  </property>
</Properties>
</file>