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7" r:id="rId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230" y="-6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2017/3/2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2017/3/2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2017/3/2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2017/3/2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2017/3/2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2017/3/2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pPr/>
              <a:t>2017/3/2</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pPr/>
              <a:t>2017/3/2</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pPr/>
              <a:t>2017/3/2</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2017/3/2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2017/3/2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mn-ea"/>
                <a:ea typeface="+mn-ea"/>
              </a:defRPr>
            </a:lvl1pPr>
          </a:lstStyle>
          <a:p>
            <a:fld id="{E90ED720-0104-4369-84BC-D37694168613}" type="datetimeFigureOut">
              <a:rPr lang="ja-JP" altLang="en-US" smtClean="0"/>
              <a:pPr/>
              <a:t>2017/3/2</a:t>
            </a:fld>
            <a:endParaRPr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mn-ea"/>
                <a:ea typeface="+mn-ea"/>
              </a:defRPr>
            </a:lvl1pPr>
          </a:lstStyle>
          <a:p>
            <a:endParaRPr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mn-ea"/>
                <a:ea typeface="+mn-ea"/>
              </a:defRPr>
            </a:lvl1pPr>
          </a:lstStyle>
          <a:p>
            <a:fld id="{D2D8002D-B5B0-4BAC-B1F6-782DDCCE6D9C}" type="slidenum">
              <a:rPr lang="ja-JP" altLang="en-US" smtClean="0"/>
              <a:pPr/>
              <a:t>&lt;#&gt;</a:t>
            </a:fld>
            <a:endParaRPr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n-ea"/>
          <a:ea typeface="+mn-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144016"/>
            <a:ext cx="8229600" cy="980728"/>
          </a:xfrm>
        </p:spPr>
        <p:txBody>
          <a:bodyPr/>
          <a:lstStyle/>
          <a:p>
            <a:r>
              <a:rPr kumimoji="1" lang="ja-JP" altLang="en-US" dirty="0" smtClean="0"/>
              <a:t>プラグインの種類</a:t>
            </a:r>
            <a:endParaRPr kumimoji="1" lang="ja-JP" altLang="en-US" dirty="0"/>
          </a:p>
        </p:txBody>
      </p:sp>
      <p:sp>
        <p:nvSpPr>
          <p:cNvPr id="3" name="コンテンツ プレースホルダ 2"/>
          <p:cNvSpPr>
            <a:spLocks noGrp="1"/>
          </p:cNvSpPr>
          <p:nvPr>
            <p:ph idx="1"/>
          </p:nvPr>
        </p:nvSpPr>
        <p:spPr>
          <a:xfrm>
            <a:off x="457200" y="1379909"/>
            <a:ext cx="8229600" cy="5217443"/>
          </a:xfrm>
        </p:spPr>
        <p:txBody>
          <a:bodyPr>
            <a:normAutofit fontScale="77500" lnSpcReduction="20000"/>
          </a:bodyPr>
          <a:lstStyle/>
          <a:p>
            <a:r>
              <a:rPr kumimoji="1" lang="ja-JP" altLang="en-US" dirty="0" smtClean="0"/>
              <a:t>管理プラグイン</a:t>
            </a:r>
            <a:endParaRPr kumimoji="1" lang="en-US" altLang="ja-JP" dirty="0" smtClean="0"/>
          </a:p>
          <a:p>
            <a:pPr lvl="1"/>
            <a:r>
              <a:rPr kumimoji="1" lang="ja-JP" altLang="en-US" dirty="0" smtClean="0"/>
              <a:t>最初に起動</a:t>
            </a:r>
            <a:endParaRPr kumimoji="1" lang="en-US" altLang="ja-JP" dirty="0" smtClean="0"/>
          </a:p>
          <a:p>
            <a:pPr lvl="1"/>
            <a:r>
              <a:rPr lang="ja-JP" altLang="en-US" dirty="0" smtClean="0"/>
              <a:t>他のプラグイン</a:t>
            </a:r>
            <a:r>
              <a:rPr lang="ja-JP" altLang="en-US" dirty="0" smtClean="0"/>
              <a:t>の接続・起動</a:t>
            </a:r>
            <a:r>
              <a:rPr lang="ja-JP" altLang="en-US" dirty="0" smtClean="0"/>
              <a:t>・</a:t>
            </a:r>
            <a:r>
              <a:rPr lang="ja-JP" altLang="en-US" dirty="0" smtClean="0"/>
              <a:t>管理</a:t>
            </a:r>
            <a:endParaRPr lang="en-US" altLang="ja-JP" dirty="0" smtClean="0"/>
          </a:p>
          <a:p>
            <a:pPr lvl="1"/>
            <a:r>
              <a:rPr kumimoji="1" lang="ja-JP" altLang="en-US" dirty="0" smtClean="0"/>
              <a:t>機器リストの</a:t>
            </a:r>
            <a:r>
              <a:rPr kumimoji="1" lang="ja-JP" altLang="en-US" dirty="0" smtClean="0"/>
              <a:t>メンテナンス</a:t>
            </a:r>
            <a:endParaRPr kumimoji="1" lang="en-US" altLang="ja-JP" dirty="0" smtClean="0"/>
          </a:p>
          <a:p>
            <a:pPr lvl="1"/>
            <a:r>
              <a:rPr lang="en-US" altLang="ja-JP" dirty="0" smtClean="0"/>
              <a:t>API</a:t>
            </a:r>
            <a:r>
              <a:rPr lang="ja-JP" altLang="en-US" dirty="0" smtClean="0"/>
              <a:t>ユーザー管理</a:t>
            </a:r>
            <a:endParaRPr lang="en-US" altLang="ja-JP" dirty="0" smtClean="0"/>
          </a:p>
          <a:p>
            <a:pPr lvl="1"/>
            <a:endParaRPr lang="en-US" altLang="ja-JP" dirty="0" smtClean="0"/>
          </a:p>
          <a:p>
            <a:r>
              <a:rPr kumimoji="1" lang="ja-JP" altLang="en-US" dirty="0" smtClean="0"/>
              <a:t>通常</a:t>
            </a:r>
            <a:r>
              <a:rPr kumimoji="1" lang="ja-JP" altLang="en-US" dirty="0" smtClean="0"/>
              <a:t>プラグイン</a:t>
            </a:r>
            <a:endParaRPr kumimoji="1" lang="en-US" altLang="ja-JP" dirty="0" smtClean="0"/>
          </a:p>
          <a:p>
            <a:pPr lvl="1"/>
            <a:r>
              <a:rPr lang="ja-JP" altLang="en-US" dirty="0" smtClean="0"/>
              <a:t>管理プログラムに</a:t>
            </a:r>
            <a:r>
              <a:rPr lang="ja-JP" altLang="en-US" dirty="0" smtClean="0"/>
              <a:t>起動される</a:t>
            </a:r>
            <a:endParaRPr lang="en-US" altLang="ja-JP" dirty="0" smtClean="0"/>
          </a:p>
          <a:p>
            <a:pPr lvl="1"/>
            <a:r>
              <a:rPr kumimoji="1" lang="ja-JP" altLang="en-US" dirty="0" smtClean="0"/>
              <a:t>機器ごとのプロトコルを処理</a:t>
            </a:r>
            <a:r>
              <a:rPr kumimoji="1" lang="ja-JP" altLang="en-US" dirty="0" smtClean="0"/>
              <a:t>、機器発見や通信を行う主体</a:t>
            </a:r>
            <a:endParaRPr kumimoji="1" lang="en-US" altLang="ja-JP" dirty="0" smtClean="0"/>
          </a:p>
          <a:p>
            <a:pPr lvl="1"/>
            <a:endParaRPr kumimoji="1" lang="en-US" altLang="ja-JP" dirty="0" smtClean="0"/>
          </a:p>
          <a:p>
            <a:r>
              <a:rPr lang="ja-JP" altLang="en-US" dirty="0" smtClean="0"/>
              <a:t>外部</a:t>
            </a:r>
            <a:r>
              <a:rPr lang="ja-JP" altLang="en-US" dirty="0" smtClean="0"/>
              <a:t>プラグイン</a:t>
            </a:r>
            <a:endParaRPr lang="en-US" altLang="ja-JP" dirty="0" smtClean="0"/>
          </a:p>
          <a:p>
            <a:pPr lvl="1"/>
            <a:r>
              <a:rPr kumimoji="1" lang="ja-JP" altLang="en-US" dirty="0" smtClean="0"/>
              <a:t>オンラインサービスを機器オブジェクトとしてアクセスできるようにするためのプラグイン</a:t>
            </a:r>
            <a:endParaRPr kumimoji="1" lang="en-US" altLang="ja-JP" dirty="0" smtClean="0"/>
          </a:p>
          <a:p>
            <a:pPr lvl="1"/>
            <a:r>
              <a:rPr lang="en-US" altLang="ja-JP" dirty="0" smtClean="0"/>
              <a:t>v1/</a:t>
            </a:r>
            <a:r>
              <a:rPr lang="en-US" altLang="ja-JP" dirty="0" err="1" smtClean="0"/>
              <a:t>plugins</a:t>
            </a:r>
            <a:r>
              <a:rPr lang="en-US" altLang="ja-JP" dirty="0" smtClean="0"/>
              <a:t>/</a:t>
            </a:r>
            <a:r>
              <a:rPr lang="en-US" altLang="ja-JP" dirty="0" err="1" smtClean="0"/>
              <a:t>net.kadecot.external</a:t>
            </a:r>
            <a:r>
              <a:rPr lang="en-US" altLang="ja-JP" dirty="0" smtClean="0"/>
              <a:t>/main.js</a:t>
            </a:r>
          </a:p>
          <a:p>
            <a:pPr lvl="1"/>
            <a:r>
              <a:rPr lang="ja-JP" altLang="en-US" dirty="0" smtClean="0"/>
              <a:t>オンラインサービス側</a:t>
            </a:r>
            <a:r>
              <a:rPr lang="ja-JP" altLang="en-US" dirty="0" smtClean="0"/>
              <a:t>から</a:t>
            </a:r>
            <a:r>
              <a:rPr lang="en-US" altLang="ja-JP" dirty="0" err="1" smtClean="0"/>
              <a:t>Kadecot</a:t>
            </a:r>
            <a:r>
              <a:rPr lang="en-US" altLang="ja-JP" dirty="0" smtClean="0"/>
              <a:t> API</a:t>
            </a:r>
            <a:r>
              <a:rPr lang="ja-JP" altLang="en-US" dirty="0" smtClean="0"/>
              <a:t>を呼ぶこともできる</a:t>
            </a:r>
            <a:endParaRPr lang="en-US" altLang="ja-JP" dirty="0" smtClean="0"/>
          </a:p>
          <a:p>
            <a:pPr lvl="1"/>
            <a:endParaRPr kumimoji="1" lang="ja-JP"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下矢印 30"/>
          <p:cNvSpPr/>
          <p:nvPr/>
        </p:nvSpPr>
        <p:spPr>
          <a:xfrm>
            <a:off x="4499992" y="5229200"/>
            <a:ext cx="216024" cy="432048"/>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円柱 3"/>
          <p:cNvSpPr/>
          <p:nvPr/>
        </p:nvSpPr>
        <p:spPr>
          <a:xfrm>
            <a:off x="3347864" y="1628800"/>
            <a:ext cx="2808312" cy="93610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WAMP Router</a:t>
            </a:r>
          </a:p>
          <a:p>
            <a:pPr algn="ctr"/>
            <a:r>
              <a:rPr lang="en-US" altLang="ja-JP" dirty="0" smtClean="0"/>
              <a:t>(</a:t>
            </a:r>
            <a:r>
              <a:rPr kumimoji="1" lang="en-US" altLang="ja-JP" dirty="0" smtClean="0"/>
              <a:t>Crossbar)</a:t>
            </a:r>
            <a:endParaRPr kumimoji="1" lang="ja-JP" altLang="en-US" dirty="0"/>
          </a:p>
        </p:txBody>
      </p:sp>
      <p:sp>
        <p:nvSpPr>
          <p:cNvPr id="5" name="角丸四角形 4"/>
          <p:cNvSpPr/>
          <p:nvPr/>
        </p:nvSpPr>
        <p:spPr>
          <a:xfrm>
            <a:off x="323528" y="3861048"/>
            <a:ext cx="2016224" cy="2160240"/>
          </a:xfrm>
          <a:prstGeom prst="roundRect">
            <a:avLst>
              <a:gd name="adj" fmla="val 9668"/>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323528" y="3882534"/>
            <a:ext cx="1620957" cy="584775"/>
          </a:xfrm>
          <a:prstGeom prst="rect">
            <a:avLst/>
          </a:prstGeom>
          <a:noFill/>
        </p:spPr>
        <p:txBody>
          <a:bodyPr wrap="none" rtlCol="0">
            <a:spAutoFit/>
          </a:bodyPr>
          <a:lstStyle/>
          <a:p>
            <a:r>
              <a:rPr lang="en-US" altLang="ja-JP" sz="1600" dirty="0" smtClean="0">
                <a:solidFill>
                  <a:schemeClr val="bg1"/>
                </a:solidFill>
                <a:latin typeface="+mn-ea"/>
              </a:rPr>
              <a:t>v1/provider.js</a:t>
            </a:r>
          </a:p>
          <a:p>
            <a:r>
              <a:rPr lang="ja-JP" altLang="en-US" sz="1600" dirty="0" smtClean="0">
                <a:solidFill>
                  <a:schemeClr val="bg1"/>
                </a:solidFill>
                <a:latin typeface="+mn-ea"/>
              </a:rPr>
              <a:t>　管理プラグイン</a:t>
            </a:r>
            <a:endParaRPr kumimoji="1" lang="ja-JP" altLang="en-US" sz="1600" dirty="0">
              <a:solidFill>
                <a:schemeClr val="bg1"/>
              </a:solidFill>
              <a:latin typeface="+mn-ea"/>
            </a:endParaRPr>
          </a:p>
        </p:txBody>
      </p:sp>
      <p:sp>
        <p:nvSpPr>
          <p:cNvPr id="7" name="正方形/長方形 6"/>
          <p:cNvSpPr/>
          <p:nvPr/>
        </p:nvSpPr>
        <p:spPr>
          <a:xfrm>
            <a:off x="179512" y="1196752"/>
            <a:ext cx="2088232"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$&gt; </a:t>
            </a:r>
            <a:r>
              <a:rPr kumimoji="1" lang="en-US" altLang="ja-JP" dirty="0" err="1" smtClean="0"/>
              <a:t>kadecot</a:t>
            </a:r>
            <a:r>
              <a:rPr kumimoji="1" lang="en-US" altLang="ja-JP" dirty="0" smtClean="0"/>
              <a:t> start</a:t>
            </a:r>
            <a:endParaRPr kumimoji="1" lang="ja-JP" altLang="en-US" dirty="0"/>
          </a:p>
        </p:txBody>
      </p:sp>
      <p:cxnSp>
        <p:nvCxnSpPr>
          <p:cNvPr id="9" name="直線矢印コネクタ 8"/>
          <p:cNvCxnSpPr>
            <a:stCxn id="7" idx="3"/>
          </p:cNvCxnSpPr>
          <p:nvPr/>
        </p:nvCxnSpPr>
        <p:spPr>
          <a:xfrm>
            <a:off x="2267744" y="1412776"/>
            <a:ext cx="1080120" cy="50405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2557517" y="1331476"/>
            <a:ext cx="821059" cy="369332"/>
          </a:xfrm>
          <a:prstGeom prst="rect">
            <a:avLst/>
          </a:prstGeom>
          <a:noFill/>
        </p:spPr>
        <p:txBody>
          <a:bodyPr wrap="none" rtlCol="0">
            <a:spAutoFit/>
          </a:bodyPr>
          <a:lstStyle/>
          <a:p>
            <a:r>
              <a:rPr kumimoji="1" lang="en-US" altLang="ja-JP" dirty="0" smtClean="0"/>
              <a:t>1.</a:t>
            </a:r>
            <a:r>
              <a:rPr kumimoji="1" lang="ja-JP" altLang="en-US" dirty="0" smtClean="0"/>
              <a:t>起動</a:t>
            </a:r>
            <a:endParaRPr kumimoji="1" lang="ja-JP" altLang="en-US" dirty="0"/>
          </a:p>
        </p:txBody>
      </p:sp>
      <p:sp>
        <p:nvSpPr>
          <p:cNvPr id="13" name="角丸四角形 12"/>
          <p:cNvSpPr/>
          <p:nvPr/>
        </p:nvSpPr>
        <p:spPr>
          <a:xfrm>
            <a:off x="899592" y="2276872"/>
            <a:ext cx="1368152" cy="28803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859401" y="2204864"/>
            <a:ext cx="760144" cy="338554"/>
          </a:xfrm>
          <a:prstGeom prst="rect">
            <a:avLst/>
          </a:prstGeom>
          <a:noFill/>
        </p:spPr>
        <p:txBody>
          <a:bodyPr wrap="none" rtlCol="0">
            <a:spAutoFit/>
          </a:bodyPr>
          <a:lstStyle/>
          <a:p>
            <a:r>
              <a:rPr kumimoji="1" lang="en-US" altLang="ja-JP" sz="1600" dirty="0" smtClean="0">
                <a:solidFill>
                  <a:schemeClr val="bg1"/>
                </a:solidFill>
                <a:latin typeface="+mn-ea"/>
              </a:rPr>
              <a:t>main.js</a:t>
            </a:r>
            <a:endParaRPr kumimoji="1" lang="ja-JP" altLang="en-US" sz="1600" dirty="0">
              <a:solidFill>
                <a:schemeClr val="bg1"/>
              </a:solidFill>
              <a:latin typeface="+mn-ea"/>
            </a:endParaRPr>
          </a:p>
        </p:txBody>
      </p:sp>
      <p:cxnSp>
        <p:nvCxnSpPr>
          <p:cNvPr id="15" name="直線矢印コネクタ 14"/>
          <p:cNvCxnSpPr>
            <a:endCxn id="13" idx="3"/>
          </p:cNvCxnSpPr>
          <p:nvPr/>
        </p:nvCxnSpPr>
        <p:spPr>
          <a:xfrm flipH="1">
            <a:off x="2267744" y="2420888"/>
            <a:ext cx="108012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a:off x="1043608" y="2564904"/>
            <a:ext cx="0" cy="129614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2557517" y="2060848"/>
            <a:ext cx="821059" cy="369332"/>
          </a:xfrm>
          <a:prstGeom prst="rect">
            <a:avLst/>
          </a:prstGeom>
          <a:noFill/>
        </p:spPr>
        <p:txBody>
          <a:bodyPr wrap="none" rtlCol="0">
            <a:spAutoFit/>
          </a:bodyPr>
          <a:lstStyle/>
          <a:p>
            <a:r>
              <a:rPr kumimoji="1" lang="en-US" altLang="ja-JP" dirty="0" smtClean="0"/>
              <a:t>2.</a:t>
            </a:r>
            <a:r>
              <a:rPr kumimoji="1" lang="ja-JP" altLang="en-US" dirty="0" smtClean="0"/>
              <a:t>起動</a:t>
            </a:r>
            <a:endParaRPr kumimoji="1" lang="ja-JP" altLang="en-US" dirty="0"/>
          </a:p>
        </p:txBody>
      </p:sp>
      <p:sp>
        <p:nvSpPr>
          <p:cNvPr id="22" name="テキスト ボックス 21"/>
          <p:cNvSpPr txBox="1"/>
          <p:nvPr/>
        </p:nvSpPr>
        <p:spPr>
          <a:xfrm>
            <a:off x="251520" y="2987660"/>
            <a:ext cx="821059" cy="369332"/>
          </a:xfrm>
          <a:prstGeom prst="rect">
            <a:avLst/>
          </a:prstGeom>
          <a:noFill/>
        </p:spPr>
        <p:txBody>
          <a:bodyPr wrap="none" rtlCol="0">
            <a:spAutoFit/>
          </a:bodyPr>
          <a:lstStyle/>
          <a:p>
            <a:r>
              <a:rPr kumimoji="1" lang="en-US" altLang="ja-JP" dirty="0" smtClean="0"/>
              <a:t>3.</a:t>
            </a:r>
            <a:r>
              <a:rPr kumimoji="1" lang="ja-JP" altLang="en-US" dirty="0" smtClean="0"/>
              <a:t>生成</a:t>
            </a:r>
            <a:endParaRPr kumimoji="1" lang="ja-JP" altLang="en-US" dirty="0"/>
          </a:p>
        </p:txBody>
      </p:sp>
      <p:cxnSp>
        <p:nvCxnSpPr>
          <p:cNvPr id="24" name="直線矢印コネクタ 23"/>
          <p:cNvCxnSpPr/>
          <p:nvPr/>
        </p:nvCxnSpPr>
        <p:spPr>
          <a:xfrm flipV="1">
            <a:off x="2123728" y="2492896"/>
            <a:ext cx="1512168" cy="136815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rot="19028101">
            <a:off x="1736971" y="3044587"/>
            <a:ext cx="1879041" cy="307777"/>
          </a:xfrm>
          <a:prstGeom prst="rect">
            <a:avLst/>
          </a:prstGeom>
          <a:noFill/>
        </p:spPr>
        <p:txBody>
          <a:bodyPr wrap="none" rtlCol="0">
            <a:spAutoFit/>
          </a:bodyPr>
          <a:lstStyle/>
          <a:p>
            <a:r>
              <a:rPr kumimoji="1" lang="en-US" altLang="ja-JP" sz="1400" dirty="0" smtClean="0"/>
              <a:t>4.</a:t>
            </a:r>
            <a:r>
              <a:rPr kumimoji="1" lang="ja-JP" altLang="en-US" sz="1400" dirty="0" smtClean="0"/>
              <a:t>接続</a:t>
            </a:r>
            <a:r>
              <a:rPr kumimoji="1" lang="en-US" altLang="ja-JP" sz="1400" dirty="0" smtClean="0"/>
              <a:t>&amp;</a:t>
            </a:r>
            <a:r>
              <a:rPr kumimoji="1" lang="ja-JP" altLang="en-US" sz="1400" dirty="0" smtClean="0"/>
              <a:t>管理機能登録</a:t>
            </a:r>
            <a:endParaRPr kumimoji="1" lang="ja-JP" altLang="en-US" sz="1400" dirty="0"/>
          </a:p>
        </p:txBody>
      </p:sp>
      <p:sp>
        <p:nvSpPr>
          <p:cNvPr id="28" name="角丸四角形 27"/>
          <p:cNvSpPr/>
          <p:nvPr/>
        </p:nvSpPr>
        <p:spPr>
          <a:xfrm>
            <a:off x="3560135" y="3861048"/>
            <a:ext cx="2016224" cy="136815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3632143" y="3954542"/>
            <a:ext cx="1947969" cy="1323439"/>
          </a:xfrm>
          <a:prstGeom prst="rect">
            <a:avLst/>
          </a:prstGeom>
          <a:noFill/>
        </p:spPr>
        <p:txBody>
          <a:bodyPr wrap="square" rtlCol="0">
            <a:spAutoFit/>
          </a:bodyPr>
          <a:lstStyle/>
          <a:p>
            <a:r>
              <a:rPr lang="en-US" altLang="ja-JP" sz="1600" dirty="0" smtClean="0">
                <a:solidFill>
                  <a:schemeClr val="bg1"/>
                </a:solidFill>
                <a:latin typeface="+mn-ea"/>
              </a:rPr>
              <a:t>v1/PluginInterface.js</a:t>
            </a:r>
          </a:p>
          <a:p>
            <a:endParaRPr kumimoji="1" lang="en-US" altLang="ja-JP" sz="1600" dirty="0" smtClean="0">
              <a:solidFill>
                <a:schemeClr val="bg1"/>
              </a:solidFill>
              <a:latin typeface="+mn-ea"/>
            </a:endParaRPr>
          </a:p>
          <a:p>
            <a:r>
              <a:rPr lang="ja-JP" altLang="en-US" sz="1600" dirty="0" smtClean="0">
                <a:solidFill>
                  <a:schemeClr val="bg1"/>
                </a:solidFill>
                <a:latin typeface="+mn-ea"/>
              </a:rPr>
              <a:t>プラグインの</a:t>
            </a:r>
            <a:r>
              <a:rPr lang="en-US" altLang="ja-JP" sz="1600" dirty="0" smtClean="0">
                <a:solidFill>
                  <a:schemeClr val="bg1"/>
                </a:solidFill>
                <a:latin typeface="+mn-ea"/>
              </a:rPr>
              <a:t>WAMP</a:t>
            </a:r>
            <a:r>
              <a:rPr lang="ja-JP" altLang="en-US" sz="1600" dirty="0" smtClean="0">
                <a:solidFill>
                  <a:schemeClr val="bg1"/>
                </a:solidFill>
                <a:latin typeface="+mn-ea"/>
              </a:rPr>
              <a:t>や管理プラグインとの通信を仲立ち</a:t>
            </a:r>
            <a:endParaRPr lang="en-US" altLang="ja-JP" sz="1600" dirty="0" smtClean="0">
              <a:solidFill>
                <a:schemeClr val="bg1"/>
              </a:solidFill>
              <a:latin typeface="+mn-ea"/>
            </a:endParaRPr>
          </a:p>
        </p:txBody>
      </p:sp>
      <p:cxnSp>
        <p:nvCxnSpPr>
          <p:cNvPr id="30" name="直線矢印コネクタ 29"/>
          <p:cNvCxnSpPr/>
          <p:nvPr/>
        </p:nvCxnSpPr>
        <p:spPr>
          <a:xfrm>
            <a:off x="2339752" y="4661847"/>
            <a:ext cx="122413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a:off x="2348823" y="4077072"/>
            <a:ext cx="1258678" cy="584775"/>
          </a:xfrm>
          <a:prstGeom prst="rect">
            <a:avLst/>
          </a:prstGeom>
          <a:noFill/>
        </p:spPr>
        <p:txBody>
          <a:bodyPr wrap="none" rtlCol="0">
            <a:spAutoFit/>
          </a:bodyPr>
          <a:lstStyle/>
          <a:p>
            <a:pPr algn="ctr"/>
            <a:r>
              <a:rPr kumimoji="1" lang="ja-JP" altLang="en-US" sz="1400" dirty="0" smtClean="0"/>
              <a:t>プラグインごと</a:t>
            </a:r>
            <a:endParaRPr kumimoji="1" lang="en-US" altLang="ja-JP" sz="1400" dirty="0" smtClean="0"/>
          </a:p>
          <a:p>
            <a:pPr algn="ctr"/>
            <a:r>
              <a:rPr lang="en-US" altLang="ja-JP" dirty="0" smtClean="0"/>
              <a:t>5.</a:t>
            </a:r>
            <a:r>
              <a:rPr lang="ja-JP" altLang="en-US" dirty="0" smtClean="0"/>
              <a:t>生成</a:t>
            </a:r>
            <a:endParaRPr kumimoji="1" lang="ja-JP" altLang="en-US" dirty="0"/>
          </a:p>
        </p:txBody>
      </p:sp>
      <p:cxnSp>
        <p:nvCxnSpPr>
          <p:cNvPr id="38" name="直線矢印コネクタ 37"/>
          <p:cNvCxnSpPr/>
          <p:nvPr/>
        </p:nvCxnSpPr>
        <p:spPr>
          <a:xfrm flipV="1">
            <a:off x="4572000" y="2564904"/>
            <a:ext cx="0" cy="129614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3779912" y="3140968"/>
            <a:ext cx="821059" cy="369332"/>
          </a:xfrm>
          <a:prstGeom prst="rect">
            <a:avLst/>
          </a:prstGeom>
          <a:noFill/>
        </p:spPr>
        <p:txBody>
          <a:bodyPr wrap="none" rtlCol="0">
            <a:spAutoFit/>
          </a:bodyPr>
          <a:lstStyle/>
          <a:p>
            <a:r>
              <a:rPr kumimoji="1" lang="en-US" altLang="ja-JP" dirty="0" smtClean="0"/>
              <a:t>6.</a:t>
            </a:r>
            <a:r>
              <a:rPr kumimoji="1" lang="ja-JP" altLang="en-US" dirty="0" smtClean="0"/>
              <a:t>接続</a:t>
            </a:r>
            <a:endParaRPr kumimoji="1" lang="ja-JP" altLang="en-US" dirty="0"/>
          </a:p>
        </p:txBody>
      </p:sp>
      <p:sp>
        <p:nvSpPr>
          <p:cNvPr id="44" name="角丸四角形 43"/>
          <p:cNvSpPr/>
          <p:nvPr/>
        </p:nvSpPr>
        <p:spPr>
          <a:xfrm>
            <a:off x="6804248" y="4869161"/>
            <a:ext cx="2016224" cy="115212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45" name="テキスト ボックス 44"/>
          <p:cNvSpPr txBox="1"/>
          <p:nvPr/>
        </p:nvSpPr>
        <p:spPr>
          <a:xfrm>
            <a:off x="6804248" y="5013176"/>
            <a:ext cx="2042547" cy="830997"/>
          </a:xfrm>
          <a:prstGeom prst="rect">
            <a:avLst/>
          </a:prstGeom>
          <a:noFill/>
        </p:spPr>
        <p:txBody>
          <a:bodyPr wrap="none" rtlCol="0">
            <a:spAutoFit/>
          </a:bodyPr>
          <a:lstStyle/>
          <a:p>
            <a:r>
              <a:rPr lang="en-US" altLang="ja-JP" sz="1600" dirty="0" smtClean="0">
                <a:solidFill>
                  <a:schemeClr val="bg1"/>
                </a:solidFill>
                <a:latin typeface="+mn-ea"/>
              </a:rPr>
              <a:t>v1/</a:t>
            </a:r>
            <a:r>
              <a:rPr lang="en-US" altLang="ja-JP" sz="1600" dirty="0" err="1" smtClean="0">
                <a:solidFill>
                  <a:schemeClr val="bg1"/>
                </a:solidFill>
                <a:latin typeface="+mn-ea"/>
              </a:rPr>
              <a:t>plugins</a:t>
            </a:r>
            <a:r>
              <a:rPr lang="en-US" altLang="ja-JP" sz="1600" dirty="0" smtClean="0">
                <a:solidFill>
                  <a:schemeClr val="bg1"/>
                </a:solidFill>
                <a:latin typeface="+mn-ea"/>
              </a:rPr>
              <a:t>/*</a:t>
            </a:r>
          </a:p>
          <a:p>
            <a:r>
              <a:rPr kumimoji="1" lang="ja-JP" altLang="en-US" sz="1600" dirty="0" smtClean="0">
                <a:solidFill>
                  <a:schemeClr val="bg1"/>
                </a:solidFill>
                <a:latin typeface="+mn-ea"/>
              </a:rPr>
              <a:t>プラグイン本体</a:t>
            </a:r>
            <a:r>
              <a:rPr lang="ja-JP" altLang="en-US" sz="1600" dirty="0" smtClean="0">
                <a:solidFill>
                  <a:schemeClr val="bg1"/>
                </a:solidFill>
                <a:latin typeface="+mn-ea"/>
              </a:rPr>
              <a:t>。</a:t>
            </a:r>
            <a:endParaRPr lang="en-US" altLang="ja-JP" sz="1600" dirty="0" smtClean="0">
              <a:solidFill>
                <a:schemeClr val="bg1"/>
              </a:solidFill>
              <a:latin typeface="+mn-ea"/>
            </a:endParaRPr>
          </a:p>
          <a:p>
            <a:r>
              <a:rPr lang="ja-JP" altLang="en-US" sz="1600" dirty="0" smtClean="0">
                <a:solidFill>
                  <a:schemeClr val="bg1"/>
                </a:solidFill>
                <a:latin typeface="+mn-ea"/>
              </a:rPr>
              <a:t>独自プロトコルを実装</a:t>
            </a:r>
            <a:endParaRPr lang="en-US" altLang="ja-JP" sz="1600" dirty="0" smtClean="0">
              <a:solidFill>
                <a:schemeClr val="bg1"/>
              </a:solidFill>
              <a:latin typeface="+mn-ea"/>
            </a:endParaRPr>
          </a:p>
        </p:txBody>
      </p:sp>
      <p:cxnSp>
        <p:nvCxnSpPr>
          <p:cNvPr id="46" name="直線矢印コネクタ 45"/>
          <p:cNvCxnSpPr/>
          <p:nvPr/>
        </p:nvCxnSpPr>
        <p:spPr>
          <a:xfrm flipV="1">
            <a:off x="2330681" y="5805264"/>
            <a:ext cx="4473567" cy="871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3689342" y="5445224"/>
            <a:ext cx="2178802" cy="369332"/>
          </a:xfrm>
          <a:prstGeom prst="rect">
            <a:avLst/>
          </a:prstGeom>
          <a:noFill/>
        </p:spPr>
        <p:txBody>
          <a:bodyPr wrap="none" rtlCol="0">
            <a:spAutoFit/>
          </a:bodyPr>
          <a:lstStyle/>
          <a:p>
            <a:pPr algn="ctr"/>
            <a:r>
              <a:rPr lang="en-US" altLang="ja-JP" dirty="0" smtClean="0"/>
              <a:t>7. init(</a:t>
            </a:r>
            <a:r>
              <a:rPr lang="ja-JP" altLang="en-US" dirty="0" smtClean="0"/>
              <a:t>　　　</a:t>
            </a:r>
            <a:r>
              <a:rPr lang="en-US" altLang="ja-JP" dirty="0" smtClean="0"/>
              <a:t>)</a:t>
            </a:r>
            <a:r>
              <a:rPr lang="ja-JP" altLang="en-US" dirty="0" smtClean="0"/>
              <a:t>呼び出し</a:t>
            </a:r>
            <a:endParaRPr kumimoji="1" lang="ja-JP" altLang="en-US" dirty="0"/>
          </a:p>
        </p:txBody>
      </p:sp>
      <p:sp>
        <p:nvSpPr>
          <p:cNvPr id="53" name="タイトル 52"/>
          <p:cNvSpPr>
            <a:spLocks noGrp="1"/>
          </p:cNvSpPr>
          <p:nvPr>
            <p:ph type="title"/>
          </p:nvPr>
        </p:nvSpPr>
        <p:spPr>
          <a:xfrm>
            <a:off x="457200" y="202630"/>
            <a:ext cx="8229600" cy="850106"/>
          </a:xfrm>
        </p:spPr>
        <p:txBody>
          <a:bodyPr/>
          <a:lstStyle/>
          <a:p>
            <a:r>
              <a:rPr kumimoji="1" lang="ja-JP" altLang="en-US" dirty="0" smtClean="0"/>
              <a:t>プラグイン起動までの流れ</a:t>
            </a:r>
            <a:endParaRPr kumimoji="1" lang="ja-JP" altLang="en-US" dirty="0"/>
          </a:p>
        </p:txBody>
      </p:sp>
      <p:sp>
        <p:nvSpPr>
          <p:cNvPr id="32" name="テキスト ボックス 31"/>
          <p:cNvSpPr txBox="1"/>
          <p:nvPr/>
        </p:nvSpPr>
        <p:spPr>
          <a:xfrm>
            <a:off x="4644008" y="5229200"/>
            <a:ext cx="1944216" cy="276999"/>
          </a:xfrm>
          <a:prstGeom prst="rect">
            <a:avLst/>
          </a:prstGeom>
          <a:noFill/>
        </p:spPr>
        <p:txBody>
          <a:bodyPr wrap="square" rtlCol="0">
            <a:spAutoFit/>
          </a:bodyPr>
          <a:lstStyle/>
          <a:p>
            <a:r>
              <a:rPr kumimoji="1" lang="en-US" altLang="ja-JP" sz="1200" dirty="0" err="1" smtClean="0"/>
              <a:t>PluginInterface</a:t>
            </a:r>
            <a:r>
              <a:rPr kumimoji="1" lang="ja-JP" altLang="en-US" sz="1200" dirty="0" smtClean="0"/>
              <a:t>を引数として</a:t>
            </a:r>
            <a:endParaRPr kumimoji="1" lang="ja-JP" altLang="en-US" sz="1200" dirty="0"/>
          </a:p>
        </p:txBody>
      </p:sp>
      <p:sp>
        <p:nvSpPr>
          <p:cNvPr id="33" name="テキスト ボックス 32"/>
          <p:cNvSpPr txBox="1"/>
          <p:nvPr/>
        </p:nvSpPr>
        <p:spPr>
          <a:xfrm>
            <a:off x="367078" y="4584610"/>
            <a:ext cx="1911158" cy="1292662"/>
          </a:xfrm>
          <a:prstGeom prst="rect">
            <a:avLst/>
          </a:prstGeom>
          <a:solidFill>
            <a:schemeClr val="accent5">
              <a:lumMod val="40000"/>
              <a:lumOff val="60000"/>
            </a:schemeClr>
          </a:solidFill>
        </p:spPr>
        <p:txBody>
          <a:bodyPr wrap="square" rtlCol="0">
            <a:spAutoFit/>
          </a:bodyPr>
          <a:lstStyle/>
          <a:p>
            <a:r>
              <a:rPr kumimoji="1" lang="ja-JP" altLang="en-US" sz="1300" dirty="0" smtClean="0"/>
              <a:t>・ プラグインフォルダ</a:t>
            </a:r>
            <a:r>
              <a:rPr kumimoji="1" lang="en-US" altLang="ja-JP" sz="1300" dirty="0" smtClean="0"/>
              <a:t/>
            </a:r>
            <a:br>
              <a:rPr kumimoji="1" lang="en-US" altLang="ja-JP" sz="1300" dirty="0" smtClean="0"/>
            </a:br>
            <a:r>
              <a:rPr kumimoji="1" lang="ja-JP" altLang="en-US" sz="1300" dirty="0" smtClean="0"/>
              <a:t>　スキャン</a:t>
            </a:r>
            <a:endParaRPr kumimoji="1" lang="en-US" altLang="ja-JP" sz="1300" dirty="0" smtClean="0"/>
          </a:p>
          <a:p>
            <a:r>
              <a:rPr lang="ja-JP" altLang="en-US" sz="1300" dirty="0" smtClean="0"/>
              <a:t>・ プラグイン</a:t>
            </a:r>
            <a:r>
              <a:rPr kumimoji="1" lang="ja-JP" altLang="en-US" sz="1300" dirty="0" smtClean="0"/>
              <a:t>用の</a:t>
            </a:r>
            <a:r>
              <a:rPr kumimoji="1" lang="en-US" altLang="ja-JP" sz="1300" dirty="0" smtClean="0"/>
              <a:t>WAMP</a:t>
            </a:r>
            <a:br>
              <a:rPr kumimoji="1" lang="en-US" altLang="ja-JP" sz="1300" dirty="0" smtClean="0"/>
            </a:br>
            <a:r>
              <a:rPr kumimoji="1" lang="ja-JP" altLang="en-US" sz="1300" dirty="0" smtClean="0"/>
              <a:t>　接続確立</a:t>
            </a:r>
            <a:endParaRPr kumimoji="1" lang="en-US" altLang="ja-JP" sz="1300" dirty="0" smtClean="0"/>
          </a:p>
          <a:p>
            <a:r>
              <a:rPr lang="ja-JP" altLang="en-US" sz="1300" dirty="0" smtClean="0"/>
              <a:t>・ プラグインエントリー</a:t>
            </a:r>
            <a:r>
              <a:rPr lang="en-US" altLang="ja-JP" sz="1300" dirty="0" smtClean="0"/>
              <a:t/>
            </a:r>
            <a:br>
              <a:rPr lang="en-US" altLang="ja-JP" sz="1300" dirty="0" smtClean="0"/>
            </a:br>
            <a:r>
              <a:rPr lang="ja-JP" altLang="en-US" sz="1300" dirty="0" smtClean="0"/>
              <a:t>　ポイント呼び出し</a:t>
            </a:r>
            <a:endParaRPr kumimoji="1" lang="ja-JP" altLang="en-US" sz="13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角丸四角形 31"/>
          <p:cNvSpPr/>
          <p:nvPr/>
        </p:nvSpPr>
        <p:spPr>
          <a:xfrm>
            <a:off x="323528" y="3861048"/>
            <a:ext cx="2016224" cy="2160240"/>
          </a:xfrm>
          <a:prstGeom prst="roundRect">
            <a:avLst>
              <a:gd name="adj" fmla="val 9668"/>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4" name="円柱 3"/>
          <p:cNvSpPr/>
          <p:nvPr/>
        </p:nvSpPr>
        <p:spPr>
          <a:xfrm>
            <a:off x="3347864" y="1628800"/>
            <a:ext cx="2808312" cy="93610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WAMP Router</a:t>
            </a:r>
          </a:p>
          <a:p>
            <a:pPr algn="ctr"/>
            <a:r>
              <a:rPr lang="en-US" altLang="ja-JP" dirty="0" smtClean="0"/>
              <a:t>(</a:t>
            </a:r>
            <a:r>
              <a:rPr kumimoji="1" lang="en-US" altLang="ja-JP" dirty="0" smtClean="0"/>
              <a:t>Crossbar)</a:t>
            </a:r>
            <a:endParaRPr kumimoji="1" lang="ja-JP" altLang="en-US" dirty="0"/>
          </a:p>
        </p:txBody>
      </p:sp>
      <p:sp>
        <p:nvSpPr>
          <p:cNvPr id="6" name="テキスト ボックス 5"/>
          <p:cNvSpPr txBox="1"/>
          <p:nvPr/>
        </p:nvSpPr>
        <p:spPr>
          <a:xfrm>
            <a:off x="323528" y="3882534"/>
            <a:ext cx="1620957" cy="584775"/>
          </a:xfrm>
          <a:prstGeom prst="rect">
            <a:avLst/>
          </a:prstGeom>
          <a:noFill/>
        </p:spPr>
        <p:txBody>
          <a:bodyPr wrap="none" rtlCol="0">
            <a:spAutoFit/>
          </a:bodyPr>
          <a:lstStyle/>
          <a:p>
            <a:r>
              <a:rPr lang="en-US" altLang="ja-JP" sz="1600" dirty="0" smtClean="0">
                <a:solidFill>
                  <a:schemeClr val="bg1"/>
                </a:solidFill>
                <a:latin typeface="+mn-ea"/>
              </a:rPr>
              <a:t>v1/provider.js</a:t>
            </a:r>
          </a:p>
          <a:p>
            <a:r>
              <a:rPr lang="ja-JP" altLang="en-US" sz="1600" dirty="0" smtClean="0">
                <a:solidFill>
                  <a:schemeClr val="bg1"/>
                </a:solidFill>
                <a:latin typeface="+mn-ea"/>
              </a:rPr>
              <a:t>　管理プラグイン</a:t>
            </a:r>
            <a:endParaRPr kumimoji="1" lang="ja-JP" altLang="en-US" sz="1600" dirty="0">
              <a:solidFill>
                <a:schemeClr val="bg1"/>
              </a:solidFill>
              <a:latin typeface="+mn-ea"/>
            </a:endParaRPr>
          </a:p>
        </p:txBody>
      </p:sp>
      <p:cxnSp>
        <p:nvCxnSpPr>
          <p:cNvPr id="24" name="直線矢印コネクタ 23"/>
          <p:cNvCxnSpPr/>
          <p:nvPr/>
        </p:nvCxnSpPr>
        <p:spPr>
          <a:xfrm flipV="1">
            <a:off x="2123728" y="2492896"/>
            <a:ext cx="1512168" cy="1368152"/>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8" name="角丸四角形 27"/>
          <p:cNvSpPr/>
          <p:nvPr/>
        </p:nvSpPr>
        <p:spPr>
          <a:xfrm>
            <a:off x="3560135" y="3861048"/>
            <a:ext cx="2016224" cy="136815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3632143" y="3954542"/>
            <a:ext cx="1947969" cy="1323439"/>
          </a:xfrm>
          <a:prstGeom prst="rect">
            <a:avLst/>
          </a:prstGeom>
          <a:noFill/>
        </p:spPr>
        <p:txBody>
          <a:bodyPr wrap="square" rtlCol="0">
            <a:spAutoFit/>
          </a:bodyPr>
          <a:lstStyle/>
          <a:p>
            <a:r>
              <a:rPr lang="en-US" altLang="ja-JP" sz="1600" dirty="0" smtClean="0">
                <a:solidFill>
                  <a:schemeClr val="bg1"/>
                </a:solidFill>
                <a:latin typeface="+mn-ea"/>
              </a:rPr>
              <a:t>v1/PluginInterface.js</a:t>
            </a:r>
          </a:p>
          <a:p>
            <a:endParaRPr kumimoji="1" lang="en-US" altLang="ja-JP" sz="1600" dirty="0" smtClean="0">
              <a:solidFill>
                <a:schemeClr val="bg1"/>
              </a:solidFill>
              <a:latin typeface="+mn-ea"/>
            </a:endParaRPr>
          </a:p>
          <a:p>
            <a:r>
              <a:rPr lang="ja-JP" altLang="en-US" sz="1600" dirty="0" smtClean="0">
                <a:solidFill>
                  <a:schemeClr val="bg1"/>
                </a:solidFill>
                <a:latin typeface="+mn-ea"/>
              </a:rPr>
              <a:t>プラグインの</a:t>
            </a:r>
            <a:r>
              <a:rPr lang="en-US" altLang="ja-JP" sz="1600" dirty="0" smtClean="0">
                <a:solidFill>
                  <a:schemeClr val="bg1"/>
                </a:solidFill>
                <a:latin typeface="+mn-ea"/>
              </a:rPr>
              <a:t>WAMP</a:t>
            </a:r>
            <a:r>
              <a:rPr lang="ja-JP" altLang="en-US" sz="1600" dirty="0" smtClean="0">
                <a:solidFill>
                  <a:schemeClr val="bg1"/>
                </a:solidFill>
                <a:latin typeface="+mn-ea"/>
              </a:rPr>
              <a:t>や管理プラグインとの通信を仲立ち</a:t>
            </a:r>
            <a:endParaRPr lang="en-US" altLang="ja-JP" sz="1600" dirty="0" smtClean="0">
              <a:solidFill>
                <a:schemeClr val="bg1"/>
              </a:solidFill>
              <a:latin typeface="+mn-ea"/>
            </a:endParaRPr>
          </a:p>
        </p:txBody>
      </p:sp>
      <p:cxnSp>
        <p:nvCxnSpPr>
          <p:cNvPr id="38" name="直線矢印コネクタ 37"/>
          <p:cNvCxnSpPr/>
          <p:nvPr/>
        </p:nvCxnSpPr>
        <p:spPr>
          <a:xfrm flipV="1">
            <a:off x="4572000" y="2564904"/>
            <a:ext cx="0" cy="1296144"/>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4" name="角丸四角形 43"/>
          <p:cNvSpPr/>
          <p:nvPr/>
        </p:nvSpPr>
        <p:spPr>
          <a:xfrm>
            <a:off x="6804248" y="4869161"/>
            <a:ext cx="2016224" cy="115212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45" name="テキスト ボックス 44"/>
          <p:cNvSpPr txBox="1"/>
          <p:nvPr/>
        </p:nvSpPr>
        <p:spPr>
          <a:xfrm>
            <a:off x="6804248" y="5013176"/>
            <a:ext cx="2042547" cy="830997"/>
          </a:xfrm>
          <a:prstGeom prst="rect">
            <a:avLst/>
          </a:prstGeom>
          <a:noFill/>
        </p:spPr>
        <p:txBody>
          <a:bodyPr wrap="none" rtlCol="0">
            <a:spAutoFit/>
          </a:bodyPr>
          <a:lstStyle/>
          <a:p>
            <a:r>
              <a:rPr lang="en-US" altLang="ja-JP" sz="1600" dirty="0" smtClean="0">
                <a:solidFill>
                  <a:schemeClr val="bg1"/>
                </a:solidFill>
                <a:latin typeface="+mn-ea"/>
              </a:rPr>
              <a:t>v1/</a:t>
            </a:r>
            <a:r>
              <a:rPr lang="en-US" altLang="ja-JP" sz="1600" dirty="0" err="1" smtClean="0">
                <a:solidFill>
                  <a:schemeClr val="bg1"/>
                </a:solidFill>
                <a:latin typeface="+mn-ea"/>
              </a:rPr>
              <a:t>plugins</a:t>
            </a:r>
            <a:r>
              <a:rPr lang="en-US" altLang="ja-JP" sz="1600" dirty="0" smtClean="0">
                <a:solidFill>
                  <a:schemeClr val="bg1"/>
                </a:solidFill>
                <a:latin typeface="+mn-ea"/>
              </a:rPr>
              <a:t>/*</a:t>
            </a:r>
          </a:p>
          <a:p>
            <a:r>
              <a:rPr kumimoji="1" lang="ja-JP" altLang="en-US" sz="1600" dirty="0" smtClean="0">
                <a:solidFill>
                  <a:schemeClr val="bg1"/>
                </a:solidFill>
                <a:latin typeface="+mn-ea"/>
              </a:rPr>
              <a:t>プラグイン本体</a:t>
            </a:r>
            <a:r>
              <a:rPr lang="ja-JP" altLang="en-US" sz="1600" dirty="0" smtClean="0">
                <a:solidFill>
                  <a:schemeClr val="bg1"/>
                </a:solidFill>
                <a:latin typeface="+mn-ea"/>
              </a:rPr>
              <a:t>。</a:t>
            </a:r>
            <a:endParaRPr lang="en-US" altLang="ja-JP" sz="1600" dirty="0" smtClean="0">
              <a:solidFill>
                <a:schemeClr val="bg1"/>
              </a:solidFill>
              <a:latin typeface="+mn-ea"/>
            </a:endParaRPr>
          </a:p>
          <a:p>
            <a:r>
              <a:rPr lang="ja-JP" altLang="en-US" sz="1600" dirty="0" smtClean="0">
                <a:solidFill>
                  <a:schemeClr val="bg1"/>
                </a:solidFill>
                <a:latin typeface="+mn-ea"/>
              </a:rPr>
              <a:t>独自プロトコルを実装</a:t>
            </a:r>
            <a:endParaRPr lang="en-US" altLang="ja-JP" sz="1600" dirty="0" smtClean="0">
              <a:solidFill>
                <a:schemeClr val="bg1"/>
              </a:solidFill>
              <a:latin typeface="+mn-ea"/>
            </a:endParaRPr>
          </a:p>
        </p:txBody>
      </p:sp>
      <p:cxnSp>
        <p:nvCxnSpPr>
          <p:cNvPr id="46" name="直線矢印コネクタ 45"/>
          <p:cNvCxnSpPr>
            <a:stCxn id="29" idx="3"/>
            <a:endCxn id="45" idx="1"/>
          </p:cNvCxnSpPr>
          <p:nvPr/>
        </p:nvCxnSpPr>
        <p:spPr>
          <a:xfrm>
            <a:off x="5580112" y="4616262"/>
            <a:ext cx="1224136" cy="812413"/>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タイトル 52"/>
          <p:cNvSpPr>
            <a:spLocks noGrp="1"/>
          </p:cNvSpPr>
          <p:nvPr>
            <p:ph type="title"/>
          </p:nvPr>
        </p:nvSpPr>
        <p:spPr>
          <a:xfrm>
            <a:off x="590872" y="476672"/>
            <a:ext cx="8229600" cy="850106"/>
          </a:xfrm>
        </p:spPr>
        <p:txBody>
          <a:bodyPr/>
          <a:lstStyle/>
          <a:p>
            <a:r>
              <a:rPr kumimoji="1" lang="ja-JP" altLang="en-US" dirty="0" smtClean="0"/>
              <a:t>実行時</a:t>
            </a:r>
            <a:endParaRPr kumimoji="1" lang="ja-JP" altLang="en-US" dirty="0"/>
          </a:p>
        </p:txBody>
      </p:sp>
      <p:sp>
        <p:nvSpPr>
          <p:cNvPr id="42" name="テキスト ボックス 41"/>
          <p:cNvSpPr txBox="1"/>
          <p:nvPr/>
        </p:nvSpPr>
        <p:spPr>
          <a:xfrm>
            <a:off x="2195736" y="2780928"/>
            <a:ext cx="828240" cy="369332"/>
          </a:xfrm>
          <a:prstGeom prst="rect">
            <a:avLst/>
          </a:prstGeom>
          <a:noFill/>
        </p:spPr>
        <p:txBody>
          <a:bodyPr wrap="none" rtlCol="0">
            <a:spAutoFit/>
          </a:bodyPr>
          <a:lstStyle/>
          <a:p>
            <a:r>
              <a:rPr kumimoji="1" lang="en-US" altLang="ja-JP" dirty="0" smtClean="0"/>
              <a:t>WAMP</a:t>
            </a:r>
            <a:endParaRPr kumimoji="1" lang="ja-JP" altLang="en-US" dirty="0"/>
          </a:p>
        </p:txBody>
      </p:sp>
      <p:sp>
        <p:nvSpPr>
          <p:cNvPr id="43" name="テキスト ボックス 42"/>
          <p:cNvSpPr txBox="1"/>
          <p:nvPr/>
        </p:nvSpPr>
        <p:spPr>
          <a:xfrm>
            <a:off x="4644008" y="2780928"/>
            <a:ext cx="828240" cy="369332"/>
          </a:xfrm>
          <a:prstGeom prst="rect">
            <a:avLst/>
          </a:prstGeom>
          <a:noFill/>
        </p:spPr>
        <p:txBody>
          <a:bodyPr wrap="none" rtlCol="0">
            <a:spAutoFit/>
          </a:bodyPr>
          <a:lstStyle/>
          <a:p>
            <a:r>
              <a:rPr kumimoji="1" lang="en-US" altLang="ja-JP" dirty="0" smtClean="0"/>
              <a:t>WAMP</a:t>
            </a:r>
            <a:endParaRPr kumimoji="1" lang="ja-JP" altLang="en-US" dirty="0"/>
          </a:p>
        </p:txBody>
      </p:sp>
      <p:sp>
        <p:nvSpPr>
          <p:cNvPr id="48" name="テキスト ボックス 47"/>
          <p:cNvSpPr txBox="1"/>
          <p:nvPr/>
        </p:nvSpPr>
        <p:spPr>
          <a:xfrm>
            <a:off x="5724128" y="4005064"/>
            <a:ext cx="1152128" cy="923330"/>
          </a:xfrm>
          <a:prstGeom prst="rect">
            <a:avLst/>
          </a:prstGeom>
          <a:noFill/>
        </p:spPr>
        <p:txBody>
          <a:bodyPr wrap="square" rtlCol="0">
            <a:spAutoFit/>
          </a:bodyPr>
          <a:lstStyle/>
          <a:p>
            <a:r>
              <a:rPr kumimoji="1" lang="ja-JP" altLang="en-US" dirty="0" smtClean="0"/>
              <a:t>主に関数呼び出しのみ</a:t>
            </a:r>
            <a:endParaRPr kumimoji="1" lang="ja-JP" altLang="en-US" dirty="0"/>
          </a:p>
        </p:txBody>
      </p:sp>
      <p:sp>
        <p:nvSpPr>
          <p:cNvPr id="50" name="角丸四角形 49"/>
          <p:cNvSpPr/>
          <p:nvPr/>
        </p:nvSpPr>
        <p:spPr>
          <a:xfrm>
            <a:off x="6660232" y="3429000"/>
            <a:ext cx="1656184" cy="864096"/>
          </a:xfrm>
          <a:prstGeom prst="roundRect">
            <a:avLst/>
          </a:prstGeom>
          <a:noFill/>
          <a:ln w="635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機器登録</a:t>
            </a:r>
            <a:endParaRPr kumimoji="1" lang="en-US" altLang="ja-JP" sz="1600" dirty="0" smtClean="0"/>
          </a:p>
          <a:p>
            <a:pPr algn="ctr"/>
            <a:r>
              <a:rPr lang="en-US" altLang="ja-JP" sz="1600" dirty="0" smtClean="0"/>
              <a:t>Procedure</a:t>
            </a:r>
            <a:r>
              <a:rPr lang="ja-JP" altLang="en-US" sz="1600" dirty="0" smtClean="0"/>
              <a:t>登録</a:t>
            </a:r>
            <a:endParaRPr lang="en-US" altLang="ja-JP" sz="1600" dirty="0" smtClean="0"/>
          </a:p>
          <a:p>
            <a:pPr algn="ctr"/>
            <a:r>
              <a:rPr kumimoji="1" lang="en-US" altLang="ja-JP" sz="1600" dirty="0" smtClean="0"/>
              <a:t>Publish</a:t>
            </a:r>
          </a:p>
        </p:txBody>
      </p:sp>
      <p:sp>
        <p:nvSpPr>
          <p:cNvPr id="51" name="直方体 50"/>
          <p:cNvSpPr/>
          <p:nvPr/>
        </p:nvSpPr>
        <p:spPr>
          <a:xfrm>
            <a:off x="6876256" y="6453336"/>
            <a:ext cx="360040" cy="288032"/>
          </a:xfrm>
          <a:prstGeom prst="cube">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cxnSp>
        <p:nvCxnSpPr>
          <p:cNvPr id="55" name="直線矢印コネクタ 54"/>
          <p:cNvCxnSpPr>
            <a:endCxn id="51" idx="0"/>
          </p:cNvCxnSpPr>
          <p:nvPr/>
        </p:nvCxnSpPr>
        <p:spPr>
          <a:xfrm>
            <a:off x="7092280" y="6021288"/>
            <a:ext cx="0" cy="432048"/>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直方体 57"/>
          <p:cNvSpPr/>
          <p:nvPr/>
        </p:nvSpPr>
        <p:spPr>
          <a:xfrm>
            <a:off x="7596336" y="6453336"/>
            <a:ext cx="360040" cy="288032"/>
          </a:xfrm>
          <a:prstGeom prst="cube">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cxnSp>
        <p:nvCxnSpPr>
          <p:cNvPr id="59" name="直線矢印コネクタ 58"/>
          <p:cNvCxnSpPr>
            <a:endCxn id="58" idx="0"/>
          </p:cNvCxnSpPr>
          <p:nvPr/>
        </p:nvCxnSpPr>
        <p:spPr>
          <a:xfrm>
            <a:off x="7812360" y="6021288"/>
            <a:ext cx="0" cy="432048"/>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直方体 59"/>
          <p:cNvSpPr/>
          <p:nvPr/>
        </p:nvSpPr>
        <p:spPr>
          <a:xfrm>
            <a:off x="8316416" y="6453336"/>
            <a:ext cx="360040" cy="288032"/>
          </a:xfrm>
          <a:prstGeom prst="cube">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cxnSp>
        <p:nvCxnSpPr>
          <p:cNvPr id="61" name="直線矢印コネクタ 60"/>
          <p:cNvCxnSpPr>
            <a:endCxn id="60" idx="0"/>
          </p:cNvCxnSpPr>
          <p:nvPr/>
        </p:nvCxnSpPr>
        <p:spPr>
          <a:xfrm>
            <a:off x="8532440" y="6021288"/>
            <a:ext cx="0" cy="432048"/>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テキスト ボックス 61"/>
          <p:cNvSpPr txBox="1"/>
          <p:nvPr/>
        </p:nvSpPr>
        <p:spPr>
          <a:xfrm>
            <a:off x="6748963" y="6453336"/>
            <a:ext cx="1999502" cy="369332"/>
          </a:xfrm>
          <a:prstGeom prst="rect">
            <a:avLst/>
          </a:prstGeom>
          <a:solidFill>
            <a:srgbClr val="FFFFFF">
              <a:alpha val="50196"/>
            </a:srgbClr>
          </a:solidFill>
        </p:spPr>
        <p:txBody>
          <a:bodyPr wrap="square" rtlCol="0">
            <a:spAutoFit/>
          </a:bodyPr>
          <a:lstStyle/>
          <a:p>
            <a:pPr algn="ctr"/>
            <a:r>
              <a:rPr lang="en-US" altLang="ja-JP" dirty="0" smtClean="0"/>
              <a:t>devices</a:t>
            </a:r>
            <a:endParaRPr kumimoji="1" lang="ja-JP" altLang="en-US" dirty="0"/>
          </a:p>
        </p:txBody>
      </p:sp>
      <p:sp>
        <p:nvSpPr>
          <p:cNvPr id="37" name="フリーフォーム 36"/>
          <p:cNvSpPr/>
          <p:nvPr/>
        </p:nvSpPr>
        <p:spPr>
          <a:xfrm>
            <a:off x="2660073" y="2710296"/>
            <a:ext cx="1714500" cy="1040822"/>
          </a:xfrm>
          <a:custGeom>
            <a:avLst/>
            <a:gdLst>
              <a:gd name="connsiteX0" fmla="*/ 0 w 1714500"/>
              <a:gd name="connsiteY0" fmla="*/ 1040822 h 1040822"/>
              <a:gd name="connsiteX1" fmla="*/ 914400 w 1714500"/>
              <a:gd name="connsiteY1" fmla="*/ 147204 h 1040822"/>
              <a:gd name="connsiteX2" fmla="*/ 1517072 w 1714500"/>
              <a:gd name="connsiteY2" fmla="*/ 157595 h 1040822"/>
              <a:gd name="connsiteX3" fmla="*/ 1714500 w 1714500"/>
              <a:gd name="connsiteY3" fmla="*/ 1030431 h 1040822"/>
            </a:gdLst>
            <a:ahLst/>
            <a:cxnLst>
              <a:cxn ang="0">
                <a:pos x="connsiteX0" y="connsiteY0"/>
              </a:cxn>
              <a:cxn ang="0">
                <a:pos x="connsiteX1" y="connsiteY1"/>
              </a:cxn>
              <a:cxn ang="0">
                <a:pos x="connsiteX2" y="connsiteY2"/>
              </a:cxn>
              <a:cxn ang="0">
                <a:pos x="connsiteX3" y="connsiteY3"/>
              </a:cxn>
            </a:cxnLst>
            <a:rect l="l" t="t" r="r" b="b"/>
            <a:pathLst>
              <a:path w="1714500" h="1040822">
                <a:moveTo>
                  <a:pt x="0" y="1040822"/>
                </a:moveTo>
                <a:cubicBezTo>
                  <a:pt x="330777" y="667615"/>
                  <a:pt x="661555" y="294409"/>
                  <a:pt x="914400" y="147204"/>
                </a:cubicBezTo>
                <a:cubicBezTo>
                  <a:pt x="1167245" y="0"/>
                  <a:pt x="1383722" y="10391"/>
                  <a:pt x="1517072" y="157595"/>
                </a:cubicBezTo>
                <a:cubicBezTo>
                  <a:pt x="1650422" y="304799"/>
                  <a:pt x="1682461" y="667615"/>
                  <a:pt x="1714500" y="1030431"/>
                </a:cubicBezTo>
              </a:path>
            </a:pathLst>
          </a:custGeom>
          <a:ln w="57150">
            <a:solidFill>
              <a:schemeClr val="accent3">
                <a:lumMod val="60000"/>
                <a:lumOff val="4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39" name="テキスト ボックス 38"/>
          <p:cNvSpPr txBox="1"/>
          <p:nvPr/>
        </p:nvSpPr>
        <p:spPr>
          <a:xfrm>
            <a:off x="2987824" y="3068960"/>
            <a:ext cx="1569660" cy="553998"/>
          </a:xfrm>
          <a:prstGeom prst="rect">
            <a:avLst/>
          </a:prstGeom>
          <a:noFill/>
        </p:spPr>
        <p:txBody>
          <a:bodyPr wrap="none" rtlCol="0">
            <a:spAutoFit/>
          </a:bodyPr>
          <a:lstStyle/>
          <a:p>
            <a:pPr algn="ctr"/>
            <a:r>
              <a:rPr kumimoji="1" lang="ja-JP" altLang="en-US" dirty="0" smtClean="0"/>
              <a:t>接続管理情報</a:t>
            </a:r>
            <a:endParaRPr kumimoji="1" lang="en-US" altLang="ja-JP" dirty="0" smtClean="0"/>
          </a:p>
          <a:p>
            <a:pPr algn="ctr"/>
            <a:r>
              <a:rPr lang="ja-JP" altLang="en-US" sz="1200" dirty="0" smtClean="0"/>
              <a:t>（</a:t>
            </a:r>
            <a:r>
              <a:rPr lang="en-US" altLang="ja-JP" sz="1200" dirty="0" smtClean="0"/>
              <a:t>Crossbar</a:t>
            </a:r>
            <a:r>
              <a:rPr lang="ja-JP" altLang="en-US" sz="1200" dirty="0" smtClean="0"/>
              <a:t>独自機能）</a:t>
            </a:r>
            <a:endParaRPr kumimoji="1" lang="ja-JP" altLang="en-US" sz="1200" dirty="0"/>
          </a:p>
        </p:txBody>
      </p:sp>
      <p:sp>
        <p:nvSpPr>
          <p:cNvPr id="41" name="角丸四角形 40"/>
          <p:cNvSpPr/>
          <p:nvPr/>
        </p:nvSpPr>
        <p:spPr>
          <a:xfrm>
            <a:off x="7020272" y="1340768"/>
            <a:ext cx="1872208" cy="7920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dirty="0" smtClean="0"/>
              <a:t>API</a:t>
            </a:r>
            <a:r>
              <a:rPr kumimoji="1" lang="ja-JP" altLang="en-US" dirty="0" smtClean="0"/>
              <a:t>クライアント</a:t>
            </a:r>
            <a:endParaRPr kumimoji="1" lang="en-US" altLang="ja-JP" dirty="0" smtClean="0"/>
          </a:p>
          <a:p>
            <a:pPr algn="ctr"/>
            <a:r>
              <a:rPr lang="ja-JP" altLang="en-US" dirty="0" smtClean="0"/>
              <a:t>（</a:t>
            </a:r>
            <a:r>
              <a:rPr lang="en-US" altLang="ja-JP" dirty="0" smtClean="0"/>
              <a:t>Web</a:t>
            </a:r>
            <a:r>
              <a:rPr lang="ja-JP" altLang="en-US" dirty="0" smtClean="0"/>
              <a:t>アプリ）</a:t>
            </a:r>
            <a:endParaRPr kumimoji="1" lang="ja-JP" altLang="en-US" dirty="0"/>
          </a:p>
        </p:txBody>
      </p:sp>
      <p:cxnSp>
        <p:nvCxnSpPr>
          <p:cNvPr id="49" name="直線矢印コネクタ 48"/>
          <p:cNvCxnSpPr>
            <a:stCxn id="4" idx="4"/>
            <a:endCxn id="41" idx="1"/>
          </p:cNvCxnSpPr>
          <p:nvPr/>
        </p:nvCxnSpPr>
        <p:spPr>
          <a:xfrm flipV="1">
            <a:off x="6156176" y="1736812"/>
            <a:ext cx="864096" cy="36004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6300192" y="1907540"/>
            <a:ext cx="1446871" cy="646331"/>
          </a:xfrm>
          <a:prstGeom prst="rect">
            <a:avLst/>
          </a:prstGeom>
          <a:noFill/>
        </p:spPr>
        <p:txBody>
          <a:bodyPr wrap="none" rtlCol="0">
            <a:spAutoFit/>
          </a:bodyPr>
          <a:lstStyle/>
          <a:p>
            <a:r>
              <a:rPr kumimoji="1" lang="en-US" altLang="ja-JP" dirty="0" smtClean="0"/>
              <a:t>WAMP</a:t>
            </a:r>
          </a:p>
          <a:p>
            <a:r>
              <a:rPr lang="en-US" altLang="ja-JP" dirty="0" smtClean="0"/>
              <a:t>(</a:t>
            </a:r>
            <a:r>
              <a:rPr lang="en-US" altLang="ja-JP" dirty="0" err="1" smtClean="0"/>
              <a:t>Kadecot</a:t>
            </a:r>
            <a:r>
              <a:rPr lang="en-US" altLang="ja-JP" smtClean="0"/>
              <a:t> API)</a:t>
            </a:r>
            <a:endParaRPr kumimoji="1" lang="ja-JP" altLang="en-US" dirty="0"/>
          </a:p>
        </p:txBody>
      </p:sp>
      <p:sp>
        <p:nvSpPr>
          <p:cNvPr id="31" name="テキスト ボックス 30"/>
          <p:cNvSpPr txBox="1"/>
          <p:nvPr/>
        </p:nvSpPr>
        <p:spPr>
          <a:xfrm>
            <a:off x="367078" y="4584610"/>
            <a:ext cx="1911158" cy="1292662"/>
          </a:xfrm>
          <a:prstGeom prst="rect">
            <a:avLst/>
          </a:prstGeom>
          <a:solidFill>
            <a:schemeClr val="accent5">
              <a:lumMod val="40000"/>
              <a:lumOff val="60000"/>
            </a:schemeClr>
          </a:solidFill>
        </p:spPr>
        <p:txBody>
          <a:bodyPr wrap="square" rtlCol="0">
            <a:spAutoFit/>
          </a:bodyPr>
          <a:lstStyle/>
          <a:p>
            <a:r>
              <a:rPr kumimoji="1" lang="ja-JP" altLang="en-US" sz="1300" dirty="0" smtClean="0"/>
              <a:t>・ </a:t>
            </a:r>
            <a:r>
              <a:rPr kumimoji="1" lang="en-US" altLang="ja-JP" sz="1300" dirty="0" smtClean="0"/>
              <a:t>API</a:t>
            </a:r>
            <a:r>
              <a:rPr kumimoji="1" lang="ja-JP" altLang="en-US" sz="1300" dirty="0" smtClean="0"/>
              <a:t>ユーザー管理</a:t>
            </a:r>
            <a:endParaRPr kumimoji="1" lang="en-US" altLang="ja-JP" sz="1300" dirty="0" smtClean="0"/>
          </a:p>
          <a:p>
            <a:r>
              <a:rPr lang="ja-JP" altLang="en-US" sz="1300" dirty="0" smtClean="0"/>
              <a:t>・ プラグインエントリー</a:t>
            </a:r>
            <a:r>
              <a:rPr lang="en-US" altLang="ja-JP" sz="1300" dirty="0" smtClean="0"/>
              <a:t/>
            </a:r>
            <a:br>
              <a:rPr lang="en-US" altLang="ja-JP" sz="1300" dirty="0" smtClean="0"/>
            </a:br>
            <a:r>
              <a:rPr lang="ja-JP" altLang="en-US" sz="1300" dirty="0" smtClean="0"/>
              <a:t>　ポイント呼び出し</a:t>
            </a:r>
          </a:p>
          <a:p>
            <a:r>
              <a:rPr kumimoji="1" lang="ja-JP" altLang="en-US" sz="1300" dirty="0" smtClean="0"/>
              <a:t>・ プラグインの接続管理</a:t>
            </a:r>
            <a:endParaRPr kumimoji="1" lang="en-US" altLang="ja-JP" sz="1300" dirty="0" smtClean="0"/>
          </a:p>
          <a:p>
            <a:r>
              <a:rPr lang="ja-JP" altLang="en-US" sz="1300" dirty="0" smtClean="0"/>
              <a:t>・ 機器リスト管理（</a:t>
            </a:r>
            <a:r>
              <a:rPr lang="en-US" altLang="ja-JP" sz="1300" dirty="0" smtClean="0"/>
              <a:t>ID</a:t>
            </a:r>
            <a:r>
              <a:rPr lang="ja-JP" altLang="en-US" sz="1300" dirty="0" smtClean="0"/>
              <a:t>管理と、発見・消失の把握）</a:t>
            </a:r>
            <a:endParaRPr kumimoji="1" lang="en-US" altLang="ja-JP" sz="1300" dirty="0" smtClean="0"/>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209</Words>
  <Application>Microsoft Office PowerPoint</Application>
  <PresentationFormat>画面に合わせる (4:3)</PresentationFormat>
  <Paragraphs>68</Paragraphs>
  <Slides>3</Slides>
  <Notes>0</Notes>
  <HiddenSlides>0</HiddenSlides>
  <MMClips>0</MMClips>
  <ScaleCrop>false</ScaleCrop>
  <HeadingPairs>
    <vt:vector size="4" baseType="variant">
      <vt:variant>
        <vt:lpstr>テーマ</vt:lpstr>
      </vt:variant>
      <vt:variant>
        <vt:i4>1</vt:i4>
      </vt:variant>
      <vt:variant>
        <vt:lpstr>スライド タイトル</vt:lpstr>
      </vt:variant>
      <vt:variant>
        <vt:i4>3</vt:i4>
      </vt:variant>
    </vt:vector>
  </HeadingPairs>
  <TitlesOfParts>
    <vt:vector size="4" baseType="lpstr">
      <vt:lpstr>Office テーマ</vt:lpstr>
      <vt:lpstr>プラグインの種類</vt:lpstr>
      <vt:lpstr>プラグイン起動までの流れ</vt:lpstr>
      <vt:lpstr>実行時</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プラグイン起動までの流れ</dc:title>
  <dc:creator>o</dc:creator>
  <cp:lastModifiedBy>o</cp:lastModifiedBy>
  <cp:revision>5</cp:revision>
  <dcterms:created xsi:type="dcterms:W3CDTF">2017-01-29T01:48:33Z</dcterms:created>
  <dcterms:modified xsi:type="dcterms:W3CDTF">2017-03-02T06:48:08Z</dcterms:modified>
</cp:coreProperties>
</file>