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3" r:id="rId12"/>
    <p:sldId id="271" r:id="rId13"/>
    <p:sldId id="272" r:id="rId14"/>
    <p:sldId id="278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CABCC-19F0-47CC-AEC3-6EA1E68176D8}" v="2" dt="2022-04-26T05:35:44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y Mathew" userId="2441c0ea99273de0" providerId="LiveId" clId="{DA3CABCC-19F0-47CC-AEC3-6EA1E68176D8}"/>
    <pc:docChg chg="modSld">
      <pc:chgData name="Sony Mathew" userId="2441c0ea99273de0" providerId="LiveId" clId="{DA3CABCC-19F0-47CC-AEC3-6EA1E68176D8}" dt="2022-04-27T11:54:27.719" v="7" actId="20577"/>
      <pc:docMkLst>
        <pc:docMk/>
      </pc:docMkLst>
      <pc:sldChg chg="modSp">
        <pc:chgData name="Sony Mathew" userId="2441c0ea99273de0" providerId="LiveId" clId="{DA3CABCC-19F0-47CC-AEC3-6EA1E68176D8}" dt="2022-04-26T05:35:42.404" v="0" actId="20578"/>
        <pc:sldMkLst>
          <pc:docMk/>
          <pc:sldMk cId="1878638174" sldId="265"/>
        </pc:sldMkLst>
        <pc:spChg chg="mod">
          <ac:chgData name="Sony Mathew" userId="2441c0ea99273de0" providerId="LiveId" clId="{DA3CABCC-19F0-47CC-AEC3-6EA1E68176D8}" dt="2022-04-26T05:35:42.404" v="0" actId="20578"/>
          <ac:spMkLst>
            <pc:docMk/>
            <pc:sldMk cId="1878638174" sldId="265"/>
            <ac:spMk id="3" creationId="{00000000-0000-0000-0000-000000000000}"/>
          </ac:spMkLst>
        </pc:spChg>
      </pc:sldChg>
      <pc:sldChg chg="modSp mod">
        <pc:chgData name="Sony Mathew" userId="2441c0ea99273de0" providerId="LiveId" clId="{DA3CABCC-19F0-47CC-AEC3-6EA1E68176D8}" dt="2022-04-27T11:54:27.719" v="7" actId="20577"/>
        <pc:sldMkLst>
          <pc:docMk/>
          <pc:sldMk cId="2843456814" sldId="268"/>
        </pc:sldMkLst>
        <pc:spChg chg="mod">
          <ac:chgData name="Sony Mathew" userId="2441c0ea99273de0" providerId="LiveId" clId="{DA3CABCC-19F0-47CC-AEC3-6EA1E68176D8}" dt="2022-04-27T11:54:27.719" v="7" actId="20577"/>
          <ac:spMkLst>
            <pc:docMk/>
            <pc:sldMk cId="2843456814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etbrains.com/idea/download/#section=window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481755.okta.com/api/v1/users/%7buserId%7d/grants" TargetMode="External"/><Relationship Id="rId2" Type="http://schemas.openxmlformats.org/officeDocument/2006/relationships/hyperlink" Target="https://support.okta.com/help/open_case?_&amp;_ga=2.256318283.1338688018.1605059643-1267278169.1604905057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-481755.okta.com/oauth2/default/v1/token" TargetMode="External"/><Relationship Id="rId4" Type="http://schemas.openxmlformats.org/officeDocument/2006/relationships/hyperlink" Target="https://www.getpostman.com/oauth2/callbac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in/oauth/access_token" TargetMode="External"/><Relationship Id="rId2" Type="http://schemas.openxmlformats.org/officeDocument/2006/relationships/hyperlink" Target="https://github.com/login/oauth/authoriz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wnloads/" TargetMode="External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5#section-4.1" TargetMode="External"/><Relationship Id="rId2" Type="http://schemas.openxmlformats.org/officeDocument/2006/relationships/hyperlink" Target="https://tools.ietf.org/html/rfc76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uBcTJnIuzo" TargetMode="External"/><Relationship Id="rId2" Type="http://schemas.openxmlformats.org/officeDocument/2006/relationships/hyperlink" Target="https://dev.mysql.com/downloads/file/?id=48805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sz="4400" dirty="0"/>
              <a:t>Development Tools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8"/>
            <a:ext cx="9074795" cy="52111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Java Installation: Use Java 8</a:t>
            </a:r>
          </a:p>
          <a:p>
            <a:r>
              <a:rPr lang="en-AU" dirty="0"/>
              <a:t>	</a:t>
            </a:r>
            <a:r>
              <a:rPr lang="en-AU" sz="1400" dirty="0"/>
              <a:t>-  </a:t>
            </a:r>
            <a:r>
              <a:rPr lang="en-AU" sz="1400" dirty="0">
                <a:hlinkClick r:id="rId2"/>
              </a:rPr>
              <a:t>https://www.oracle.com/technetwork/java/javase/downloads/jdk8-downloads-2133151.html</a:t>
            </a:r>
            <a:endParaRPr lang="en-AU" sz="1400" dirty="0"/>
          </a:p>
          <a:p>
            <a:r>
              <a:rPr lang="en-AU" sz="1400" dirty="0"/>
              <a:t>	- Setup JAVA_HOME</a:t>
            </a:r>
          </a:p>
          <a:p>
            <a:r>
              <a:rPr lang="en-AU" sz="1400" dirty="0"/>
              <a:t>	- Update PATH</a:t>
            </a:r>
          </a:p>
          <a:p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Maven installation: Use Maven 3.x.x</a:t>
            </a:r>
          </a:p>
          <a:p>
            <a:r>
              <a:rPr lang="en-AU" dirty="0"/>
              <a:t>	</a:t>
            </a:r>
            <a:r>
              <a:rPr lang="en-AU" sz="1400" dirty="0"/>
              <a:t>- </a:t>
            </a:r>
            <a:r>
              <a:rPr lang="en-AU" sz="1400" dirty="0">
                <a:hlinkClick r:id="rId3"/>
              </a:rPr>
              <a:t>http://maven.apache.org/download.cgi</a:t>
            </a:r>
            <a:endParaRPr lang="en-AU" sz="1400" dirty="0"/>
          </a:p>
          <a:p>
            <a:r>
              <a:rPr lang="en-AU" sz="1400" dirty="0"/>
              <a:t>	- Setup M2_HOME</a:t>
            </a:r>
          </a:p>
          <a:p>
            <a:r>
              <a:rPr lang="en-AU" sz="1400" dirty="0"/>
              <a:t>	- Update PATH</a:t>
            </a:r>
          </a:p>
          <a:p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IntelliJ Installation: Use Commercial version because the community version does not support Spring, Java EE, etc.</a:t>
            </a:r>
          </a:p>
          <a:p>
            <a:r>
              <a:rPr lang="en-AU" dirty="0"/>
              <a:t>	- </a:t>
            </a:r>
            <a:r>
              <a:rPr lang="en-AU" sz="1400" dirty="0">
                <a:hlinkClick r:id="rId4"/>
              </a:rPr>
              <a:t>https://www.jetbrains.com/idea/download/#section=windows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3444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Roles and Authorities DB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9"/>
            <a:ext cx="8787062" cy="52008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ERD for new tables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9B2EA-DAAD-4B5D-9BE5-19D3B2A3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27" y="1833745"/>
            <a:ext cx="7573790" cy="37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Roles and Authorities DB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9"/>
            <a:ext cx="8787062" cy="52008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Drop Authorities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Roles Table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CREATE TABLE ROLES (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		ROLE VARCHAR(128) NOT NULL PRIMARY KEY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);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</a:t>
            </a:r>
            <a:r>
              <a:rPr lang="en-AU" dirty="0" err="1"/>
              <a:t>User_Role</a:t>
            </a:r>
            <a:r>
              <a:rPr lang="en-AU" dirty="0"/>
              <a:t> Table</a:t>
            </a:r>
          </a:p>
          <a:p>
            <a:r>
              <a:rPr lang="en-AU" dirty="0"/>
              <a:t>	</a:t>
            </a:r>
            <a:r>
              <a:rPr lang="en-GB" sz="1400" dirty="0">
                <a:latin typeface="Consolas" panose="020B0609020204030204" pitchFamily="49" charset="0"/>
              </a:rPr>
              <a:t>CREATE TABLE USER_ROLE (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	USER_ROLE_ID INT PRIMARY KEY,	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		USERNAME VARCHAR(128) NOT NULL,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		ROLE VARCHAR(128) NOT NULL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98763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Roles and Authorities DB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9"/>
            <a:ext cx="8787062" cy="5200810"/>
          </a:xfrm>
        </p:spPr>
        <p:txBody>
          <a:bodyPr>
            <a:normAutofit fontScale="92500" lnSpcReduction="20000"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500" dirty="0">
                <a:latin typeface="Consolas" panose="020B0609020204030204" pitchFamily="49" charset="0"/>
              </a:rPr>
              <a:t>ALTER TABLE USER_ROLE ADD CONSTRAINT USER_ROLE_UNIQUE UNIQUE (USERNAME, ROLE);</a:t>
            </a:r>
          </a:p>
          <a:p>
            <a:r>
              <a:rPr lang="en-GB" sz="1500" dirty="0">
                <a:latin typeface="Consolas" panose="020B0609020204030204" pitchFamily="49" charset="0"/>
              </a:rPr>
              <a:t>	ALTER TABLE USER_ROLE ADD CONSTRAINT USER_ROLE_FK1 FOREIGN KEY (USERNAME) REFERENCES USERS (USERNAME);</a:t>
            </a:r>
          </a:p>
          <a:p>
            <a:r>
              <a:rPr lang="en-GB" sz="1500" dirty="0">
                <a:latin typeface="Consolas" panose="020B0609020204030204" pitchFamily="49" charset="0"/>
              </a:rPr>
              <a:t>	ALTER TABLE USER_ROLE ADD CONSTRAINT USER_ROLE_FK2 FOREIGN KEY (ROLE) REFERENCES ROLES (ROLE); </a:t>
            </a:r>
            <a:r>
              <a:rPr lang="en-GB" sz="1400" dirty="0">
                <a:latin typeface="Consolas" panose="020B0609020204030204" pitchFamily="49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900" dirty="0"/>
              <a:t>Create Authorities Table</a:t>
            </a:r>
          </a:p>
          <a:p>
            <a:r>
              <a:rPr lang="en-AU" dirty="0"/>
              <a:t>	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500" dirty="0">
                <a:latin typeface="Consolas" panose="020B0609020204030204" pitchFamily="49" charset="0"/>
              </a:rPr>
              <a:t>CREATE TABLE AUTHORITIES (</a:t>
            </a:r>
          </a:p>
          <a:p>
            <a:r>
              <a:rPr lang="en-GB" sz="1500" dirty="0">
                <a:latin typeface="Consolas" panose="020B0609020204030204" pitchFamily="49" charset="0"/>
              </a:rPr>
              <a:t>		AUTHORITY_ID INT PRIMARY KEY,</a:t>
            </a:r>
          </a:p>
          <a:p>
            <a:r>
              <a:rPr lang="en-GB" sz="1500" dirty="0">
                <a:latin typeface="Consolas" panose="020B0609020204030204" pitchFamily="49" charset="0"/>
              </a:rPr>
              <a:t>    		ROLE VARCHAR(128) NOT NULL,</a:t>
            </a:r>
          </a:p>
          <a:p>
            <a:r>
              <a:rPr lang="en-GB" sz="1500" dirty="0">
                <a:latin typeface="Consolas" panose="020B0609020204030204" pitchFamily="49" charset="0"/>
              </a:rPr>
              <a:t>    		AUTHORITY VARCHAR(128) NOT NULL</a:t>
            </a:r>
          </a:p>
          <a:p>
            <a:r>
              <a:rPr lang="en-GB" sz="1500" dirty="0">
                <a:latin typeface="Consolas" panose="020B0609020204030204" pitchFamily="49" charset="0"/>
              </a:rPr>
              <a:t>	);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500" dirty="0">
                <a:latin typeface="Consolas" panose="020B0609020204030204" pitchFamily="49" charset="0"/>
              </a:rPr>
              <a:t>ALTER TABLE AUTHORITIES ADD CONSTRAINT AUTHORITIES_UNIQUE UNIQUE (ROLE, AUTHORITY);</a:t>
            </a:r>
          </a:p>
          <a:p>
            <a:r>
              <a:rPr lang="en-GB" sz="1500" dirty="0">
                <a:latin typeface="Consolas" panose="020B0609020204030204" pitchFamily="49" charset="0"/>
              </a:rPr>
              <a:t>	ALTER TABLE AUTHORITIES ADD CONSTRAINT AUTHORITIES_FK1 FOREIGN KEY (ROLE) REFERENCES ROLES (ROLE);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31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Roles and Authorities DB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243264"/>
            <a:ext cx="10183329" cy="5514471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800" dirty="0"/>
              <a:t>Insert records</a:t>
            </a:r>
          </a:p>
          <a:p>
            <a:r>
              <a:rPr lang="en-GB" sz="2900" dirty="0">
                <a:latin typeface="Consolas" panose="020B0609020204030204" pitchFamily="49" charset="0"/>
              </a:rPr>
              <a:t>INSERT INTO `api_security_</a:t>
            </a:r>
            <a:r>
              <a:rPr lang="en-GB" sz="2900" dirty="0" err="1">
                <a:latin typeface="Consolas" panose="020B0609020204030204" pitchFamily="49" charset="0"/>
              </a:rPr>
              <a:t>db</a:t>
            </a:r>
            <a:r>
              <a:rPr lang="en-GB" sz="2900" dirty="0">
                <a:latin typeface="Consolas" panose="020B0609020204030204" pitchFamily="49" charset="0"/>
              </a:rPr>
              <a:t>`.`roles` (`ROLE`) VALUES ("ROLE_ADMIN");</a:t>
            </a:r>
          </a:p>
          <a:p>
            <a:endParaRPr lang="en-GB" sz="2900" dirty="0">
              <a:latin typeface="Consolas" panose="020B0609020204030204" pitchFamily="49" charset="0"/>
            </a:endParaRPr>
          </a:p>
          <a:p>
            <a:r>
              <a:rPr lang="en-GB" sz="2900" dirty="0">
                <a:latin typeface="Consolas" panose="020B0609020204030204" pitchFamily="49" charset="0"/>
              </a:rPr>
              <a:t>INSERT INTO `api_security_</a:t>
            </a:r>
            <a:r>
              <a:rPr lang="en-GB" sz="2900" dirty="0" err="1">
                <a:latin typeface="Consolas" panose="020B0609020204030204" pitchFamily="49" charset="0"/>
              </a:rPr>
              <a:t>db</a:t>
            </a:r>
            <a:r>
              <a:rPr lang="en-GB" sz="2900" dirty="0">
                <a:latin typeface="Consolas" panose="020B0609020204030204" pitchFamily="49" charset="0"/>
              </a:rPr>
              <a:t>`.`roles` (`ROLE`) VALUES ("ROLE_USER");</a:t>
            </a:r>
          </a:p>
          <a:p>
            <a:endParaRPr lang="en-GB" sz="2900" dirty="0">
              <a:latin typeface="Consolas" panose="020B0609020204030204" pitchFamily="49" charset="0"/>
            </a:endParaRPr>
          </a:p>
          <a:p>
            <a:r>
              <a:rPr lang="en-GB" sz="2900" dirty="0">
                <a:latin typeface="Consolas" panose="020B0609020204030204" pitchFamily="49" charset="0"/>
              </a:rPr>
              <a:t>INSERT INTO `api_security_</a:t>
            </a:r>
            <a:r>
              <a:rPr lang="en-GB" sz="2900" dirty="0" err="1">
                <a:latin typeface="Consolas" panose="020B0609020204030204" pitchFamily="49" charset="0"/>
              </a:rPr>
              <a:t>db</a:t>
            </a:r>
            <a:r>
              <a:rPr lang="en-GB" sz="2900" dirty="0">
                <a:latin typeface="Consolas" panose="020B0609020204030204" pitchFamily="49" charset="0"/>
              </a:rPr>
              <a:t>`.`USER_ROLE` (`USER_ROLE_ID`,`USERNAME`,`ROLE`) VALUES (1, "admin", "ROLE_ADMIN");</a:t>
            </a:r>
          </a:p>
          <a:p>
            <a:endParaRPr lang="en-GB" sz="2900" dirty="0">
              <a:latin typeface="Consolas" panose="020B0609020204030204" pitchFamily="49" charset="0"/>
            </a:endParaRPr>
          </a:p>
          <a:p>
            <a:r>
              <a:rPr lang="en-GB" sz="2900" dirty="0">
                <a:latin typeface="Consolas" panose="020B0609020204030204" pitchFamily="49" charset="0"/>
              </a:rPr>
              <a:t>INSERT INTO `api_security_</a:t>
            </a:r>
            <a:r>
              <a:rPr lang="en-GB" sz="2900" dirty="0" err="1">
                <a:latin typeface="Consolas" panose="020B0609020204030204" pitchFamily="49" charset="0"/>
              </a:rPr>
              <a:t>db</a:t>
            </a:r>
            <a:r>
              <a:rPr lang="en-GB" sz="2900" dirty="0">
                <a:latin typeface="Consolas" panose="020B0609020204030204" pitchFamily="49" charset="0"/>
              </a:rPr>
              <a:t>`.`USER_ROLE` (`USER_ROLE_ID`,`USERNAME`,`ROLE`) VALUES (2, "user1", "ROLE_USER");</a:t>
            </a:r>
          </a:p>
          <a:p>
            <a:endParaRPr lang="en-GB" sz="2900" dirty="0">
              <a:latin typeface="Consolas" panose="020B0609020204030204" pitchFamily="49" charset="0"/>
            </a:endParaRPr>
          </a:p>
          <a:p>
            <a:r>
              <a:rPr lang="en-GB" sz="2900" dirty="0">
                <a:latin typeface="Consolas" panose="020B0609020204030204" pitchFamily="49" charset="0"/>
              </a:rPr>
              <a:t>INSERT INTO `api_security_</a:t>
            </a:r>
            <a:r>
              <a:rPr lang="en-GB" sz="2900" dirty="0" err="1">
                <a:latin typeface="Consolas" panose="020B0609020204030204" pitchFamily="49" charset="0"/>
              </a:rPr>
              <a:t>db</a:t>
            </a:r>
            <a:r>
              <a:rPr lang="en-GB" sz="2900" dirty="0">
                <a:latin typeface="Consolas" panose="020B0609020204030204" pitchFamily="49" charset="0"/>
              </a:rPr>
              <a:t>`.`AUTHORITIES` (`AUTHORITY_ID`,`ROLE`,`AUTHORITY`) VALUES (1, "ROLE_ADMIN", "ADD_BOOK");</a:t>
            </a:r>
          </a:p>
          <a:p>
            <a:endParaRPr lang="en-GB" sz="2500" dirty="0">
              <a:latin typeface="Consolas" panose="020B0609020204030204" pitchFamily="49" charset="0"/>
            </a:endParaRPr>
          </a:p>
          <a:p>
            <a:r>
              <a:rPr lang="en-GB" sz="2900" dirty="0">
                <a:latin typeface="Consolas" panose="020B0609020204030204" pitchFamily="49" charset="0"/>
              </a:rPr>
              <a:t>INSERT INTO `api_security_</a:t>
            </a:r>
            <a:r>
              <a:rPr lang="en-GB" sz="2900" dirty="0" err="1">
                <a:latin typeface="Consolas" panose="020B0609020204030204" pitchFamily="49" charset="0"/>
              </a:rPr>
              <a:t>db</a:t>
            </a:r>
            <a:r>
              <a:rPr lang="en-GB" sz="2900" dirty="0">
                <a:latin typeface="Consolas" panose="020B0609020204030204" pitchFamily="49" charset="0"/>
              </a:rPr>
              <a:t>`.`AUTHORITIES` (`AUTHORITY_ID`,`ROLE`,`AUTHORITY`) VALUES (2, "ROLE_ADMIN", "CREATE_BOOK");</a:t>
            </a:r>
          </a:p>
          <a:p>
            <a:endParaRPr lang="en-GB" sz="2500" dirty="0">
              <a:latin typeface="Consolas" panose="020B0609020204030204" pitchFamily="49" charset="0"/>
            </a:endParaRPr>
          </a:p>
          <a:p>
            <a:r>
              <a:rPr lang="en-GB" sz="2900" dirty="0">
                <a:latin typeface="Consolas" panose="020B0609020204030204" pitchFamily="49" charset="0"/>
              </a:rPr>
              <a:t>INSERT INTO `api_security_</a:t>
            </a:r>
            <a:r>
              <a:rPr lang="en-GB" sz="2900" dirty="0" err="1">
                <a:latin typeface="Consolas" panose="020B0609020204030204" pitchFamily="49" charset="0"/>
              </a:rPr>
              <a:t>db</a:t>
            </a:r>
            <a:r>
              <a:rPr lang="en-GB" sz="2900" dirty="0">
                <a:latin typeface="Consolas" panose="020B0609020204030204" pitchFamily="49" charset="0"/>
              </a:rPr>
              <a:t>`.`AUTHORITIES` (`AUTHORITY_ID`,`ROLE`,`AUTHORITY`) VALUES(3,"ROLE_USER","GET_BOOK");</a:t>
            </a:r>
          </a:p>
          <a:p>
            <a:endParaRPr lang="en-GB" sz="2900" dirty="0"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053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/>
          </a:bodyPr>
          <a:lstStyle/>
          <a:p>
            <a:r>
              <a:rPr lang="en-AU" dirty="0"/>
              <a:t>Okta – Creating Account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243264"/>
            <a:ext cx="10183329" cy="5514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2"/>
              </a:rPr>
              <a:t>https://developer.okta.com/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free account</a:t>
            </a:r>
          </a:p>
          <a:p>
            <a:endParaRPr lang="en-AU" dirty="0"/>
          </a:p>
          <a:p>
            <a:endParaRPr lang="en-GB" sz="2900" dirty="0"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23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/>
          </a:bodyPr>
          <a:lstStyle/>
          <a:p>
            <a:r>
              <a:rPr lang="en-AU" dirty="0"/>
              <a:t>Okta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243264"/>
            <a:ext cx="10183329" cy="551447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Place a request to Okta support for enabling User Consent screen: </a:t>
            </a:r>
            <a:r>
              <a:rPr lang="en-AU" dirty="0">
                <a:hlinkClick r:id="rId2"/>
              </a:rPr>
              <a:t>https://support.okta.com/help/open_case?_&amp;_ga=2.256318283.1338688018.1605059643-1267278169.1604905057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Delete Grants: </a:t>
            </a:r>
            <a:r>
              <a:rPr lang="en-AU" b="0" i="0" dirty="0">
                <a:solidFill>
                  <a:srgbClr val="505050"/>
                </a:solidFill>
                <a:effectLst/>
                <a:latin typeface="OpenSans"/>
                <a:hlinkClick r:id="rId3"/>
              </a:rPr>
              <a:t>https://dev-481755.okta.com/api/v1/users/{userId}/grants</a:t>
            </a:r>
            <a:endParaRPr lang="en-AU" b="0" i="0" dirty="0">
              <a:solidFill>
                <a:srgbClr val="505050"/>
              </a:solidFill>
              <a:effectLst/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Header: </a:t>
            </a:r>
            <a:r>
              <a:rPr lang="en-AU" b="0" i="0" dirty="0">
                <a:solidFill>
                  <a:srgbClr val="505050"/>
                </a:solidFill>
                <a:effectLst/>
                <a:latin typeface="OpenSans"/>
              </a:rPr>
              <a:t>Authorization = SSWS {{</a:t>
            </a:r>
            <a:r>
              <a:rPr lang="en-AU" b="0" i="0" dirty="0" err="1">
                <a:solidFill>
                  <a:srgbClr val="505050"/>
                </a:solidFill>
                <a:effectLst/>
                <a:latin typeface="OpenSans"/>
              </a:rPr>
              <a:t>api</a:t>
            </a:r>
            <a:r>
              <a:rPr lang="en-AU" b="0" i="0" dirty="0">
                <a:solidFill>
                  <a:srgbClr val="505050"/>
                </a:solidFill>
                <a:effectLst/>
                <a:latin typeface="OpenSans"/>
              </a:rPr>
              <a:t>-token}}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Redirect URI for Postman</a:t>
            </a:r>
            <a:r>
              <a:rPr lang="en-AU" b="0" i="0" dirty="0">
                <a:solidFill>
                  <a:srgbClr val="5E5E5E"/>
                </a:solidFill>
                <a:effectLst/>
                <a:latin typeface="proxima-nova"/>
              </a:rPr>
              <a:t>: </a:t>
            </a:r>
            <a:r>
              <a:rPr lang="en-AU" b="0" i="0" dirty="0">
                <a:solidFill>
                  <a:srgbClr val="5E5E5E"/>
                </a:solidFill>
                <a:effectLst/>
                <a:latin typeface="proxima-nova"/>
                <a:hlinkClick r:id="rId4"/>
              </a:rPr>
              <a:t>https://www.getpostman.com/oauth2/callback</a:t>
            </a:r>
            <a:endParaRPr lang="en-AU" b="0" i="0" dirty="0">
              <a:solidFill>
                <a:srgbClr val="5E5E5E"/>
              </a:solidFill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Auth URL: </a:t>
            </a:r>
            <a:r>
              <a:rPr lang="en-AU" b="0" i="0" dirty="0">
                <a:solidFill>
                  <a:srgbClr val="505050"/>
                </a:solidFill>
                <a:effectLst/>
                <a:latin typeface="OpenSans"/>
              </a:rPr>
              <a:t>https://{your-okta-domain}/oauth2/default/v1/authorize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Access Token URL: </a:t>
            </a:r>
            <a:r>
              <a:rPr lang="en-AU" b="0" i="0" dirty="0">
                <a:solidFill>
                  <a:srgbClr val="505050"/>
                </a:solidFill>
                <a:effectLst/>
                <a:latin typeface="OpenSans"/>
                <a:hlinkClick r:id="rId5"/>
              </a:rPr>
              <a:t>https://dev-481755.okta.com/oauth2/default/v1/token</a:t>
            </a:r>
            <a:endParaRPr lang="en-AU" b="0" i="0" dirty="0">
              <a:solidFill>
                <a:srgbClr val="505050"/>
              </a:solidFill>
              <a:effectLst/>
              <a:latin typeface="OpenSans"/>
            </a:endParaRPr>
          </a:p>
          <a:p>
            <a:endParaRPr lang="en-AU" dirty="0">
              <a:solidFill>
                <a:srgbClr val="505050"/>
              </a:solidFill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505050"/>
              </a:solidFill>
              <a:effectLst/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5E5E5E"/>
              </a:solidFill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endParaRPr lang="en-GB" sz="2900" dirty="0"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53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/>
          </a:bodyPr>
          <a:lstStyle/>
          <a:p>
            <a:r>
              <a:rPr lang="en-AU" dirty="0" err="1"/>
              <a:t>Github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243264"/>
            <a:ext cx="10183329" cy="5514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Auth URL: </a:t>
            </a:r>
            <a:r>
              <a:rPr lang="en-AU" b="0" i="0" dirty="0">
                <a:solidFill>
                  <a:srgbClr val="505050"/>
                </a:solidFill>
                <a:effectLst/>
                <a:latin typeface="OpenSans"/>
                <a:hlinkClick r:id="rId2"/>
              </a:rPr>
              <a:t>https://github.com/login/oauth/authorize</a:t>
            </a:r>
            <a:endParaRPr lang="en-AU" b="0" i="0" dirty="0">
              <a:solidFill>
                <a:srgbClr val="505050"/>
              </a:solidFill>
              <a:effectLst/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Access Token URL: </a:t>
            </a:r>
            <a:r>
              <a:rPr lang="en-AU" dirty="0">
                <a:solidFill>
                  <a:srgbClr val="505050"/>
                </a:solidFill>
                <a:latin typeface="OpenSans"/>
                <a:hlinkClick r:id="rId3"/>
              </a:rPr>
              <a:t>https://github.com/login/oauth/access_token</a:t>
            </a:r>
            <a:endParaRPr lang="en-AU" dirty="0">
              <a:solidFill>
                <a:srgbClr val="505050"/>
              </a:solidFill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Scope</a:t>
            </a:r>
            <a:r>
              <a:rPr lang="en-AU" dirty="0">
                <a:solidFill>
                  <a:srgbClr val="505050"/>
                </a:solidFill>
                <a:latin typeface="OpenSans"/>
              </a:rPr>
              <a:t>: user</a:t>
            </a:r>
          </a:p>
          <a:p>
            <a:endParaRPr lang="en-AU" b="0" i="0" dirty="0">
              <a:solidFill>
                <a:srgbClr val="505050"/>
              </a:solidFill>
              <a:effectLst/>
              <a:latin typeface="OpenSans"/>
            </a:endParaRPr>
          </a:p>
          <a:p>
            <a:endParaRPr lang="en-AU" dirty="0">
              <a:solidFill>
                <a:srgbClr val="505050"/>
              </a:solidFill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505050"/>
              </a:solidFill>
              <a:effectLst/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5E5E5E"/>
              </a:solidFill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endParaRPr lang="en-GB" sz="2900" dirty="0"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8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9396080" cy="1143000"/>
          </a:xfrm>
        </p:spPr>
        <p:txBody>
          <a:bodyPr>
            <a:normAutofit fontScale="90000"/>
          </a:bodyPr>
          <a:lstStyle/>
          <a:p>
            <a:r>
              <a:rPr lang="en-AU" sz="5400" dirty="0"/>
              <a:t>Development </a:t>
            </a:r>
            <a:r>
              <a:rPr lang="en-AU" sz="5400"/>
              <a:t>Tools Installation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8"/>
            <a:ext cx="8787062" cy="47413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Alternative: Eclipse or STS</a:t>
            </a:r>
          </a:p>
          <a:p>
            <a:r>
              <a:rPr lang="en-AU" dirty="0"/>
              <a:t>	</a:t>
            </a:r>
            <a:r>
              <a:rPr lang="en-AU" sz="1400" dirty="0"/>
              <a:t>-</a:t>
            </a:r>
            <a:r>
              <a:rPr lang="en-AU" dirty="0"/>
              <a:t> </a:t>
            </a:r>
            <a:r>
              <a:rPr lang="en-AU" sz="1400" dirty="0">
                <a:hlinkClick r:id="rId2"/>
              </a:rPr>
              <a:t>https://spring.io/tools</a:t>
            </a:r>
            <a:endParaRPr lang="en-AU" sz="1400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Install Postman: Will use Postman for testing</a:t>
            </a:r>
          </a:p>
          <a:p>
            <a:r>
              <a:rPr lang="en-AU" dirty="0"/>
              <a:t>	</a:t>
            </a:r>
            <a:r>
              <a:rPr lang="en-AU" sz="1400" dirty="0"/>
              <a:t>- </a:t>
            </a:r>
            <a:r>
              <a:rPr lang="en-AU" sz="1400" dirty="0">
                <a:hlinkClick r:id="rId3"/>
              </a:rPr>
              <a:t>https://www.getpostman.com/downloads/</a:t>
            </a:r>
            <a:endParaRPr lang="en-AU" sz="1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230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9396080" cy="1143000"/>
          </a:xfrm>
        </p:spPr>
        <p:txBody>
          <a:bodyPr>
            <a:normAutofit/>
          </a:bodyPr>
          <a:lstStyle/>
          <a:p>
            <a:r>
              <a:rPr lang="en-AU" sz="5400" dirty="0"/>
              <a:t>Set-up TLS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8"/>
            <a:ext cx="8787062" cy="47413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keytool</a:t>
            </a:r>
            <a:r>
              <a:rPr lang="en-AU" dirty="0"/>
              <a:t> -</a:t>
            </a:r>
            <a:r>
              <a:rPr lang="en-AU" dirty="0" err="1"/>
              <a:t>genKey</a:t>
            </a:r>
            <a:r>
              <a:rPr lang="en-AU" dirty="0"/>
              <a:t> -alias </a:t>
            </a:r>
            <a:r>
              <a:rPr lang="en-AU" dirty="0" err="1"/>
              <a:t>myserver</a:t>
            </a:r>
            <a:r>
              <a:rPr lang="en-AU" dirty="0"/>
              <a:t> -</a:t>
            </a:r>
            <a:r>
              <a:rPr lang="en-AU" dirty="0" err="1"/>
              <a:t>keystore</a:t>
            </a:r>
            <a:r>
              <a:rPr lang="en-AU" dirty="0"/>
              <a:t> </a:t>
            </a:r>
            <a:r>
              <a:rPr lang="en-AU" dirty="0" err="1"/>
              <a:t>serverkeystore.jks</a:t>
            </a:r>
            <a:r>
              <a:rPr lang="en-AU" dirty="0"/>
              <a:t> -</a:t>
            </a:r>
            <a:r>
              <a:rPr lang="en-AU" dirty="0" err="1"/>
              <a:t>storetype</a:t>
            </a:r>
            <a:r>
              <a:rPr lang="en-AU" dirty="0"/>
              <a:t> </a:t>
            </a:r>
            <a:r>
              <a:rPr lang="en-AU" dirty="0" err="1"/>
              <a:t>jks</a:t>
            </a:r>
            <a:r>
              <a:rPr lang="en-AU" dirty="0"/>
              <a:t> -</a:t>
            </a:r>
            <a:r>
              <a:rPr lang="en-AU" dirty="0" err="1"/>
              <a:t>keypass</a:t>
            </a:r>
            <a:r>
              <a:rPr lang="en-AU" dirty="0"/>
              <a:t> password -</a:t>
            </a:r>
            <a:r>
              <a:rPr lang="en-AU" dirty="0" err="1"/>
              <a:t>storepass</a:t>
            </a:r>
            <a:r>
              <a:rPr lang="en-AU" dirty="0"/>
              <a:t> password -</a:t>
            </a:r>
            <a:r>
              <a:rPr lang="en-AU" dirty="0" err="1"/>
              <a:t>keyalg</a:t>
            </a:r>
            <a:r>
              <a:rPr lang="en-AU" dirty="0"/>
              <a:t> 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743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9396080" cy="1143000"/>
          </a:xfrm>
        </p:spPr>
        <p:txBody>
          <a:bodyPr>
            <a:normAutofit/>
          </a:bodyPr>
          <a:lstStyle/>
          <a:p>
            <a:r>
              <a:rPr lang="en-AU" sz="5400" dirty="0"/>
              <a:t>Basic Authentication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8"/>
            <a:ext cx="8787062" cy="47413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https://tools.ietf.org/html/rfc7617</a:t>
            </a:r>
            <a:endParaRPr lang="en-A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Base64 encoding</a:t>
            </a:r>
            <a:endParaRPr lang="en-AU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https://tools.ietf.org/html/rfc7235#section-4.1</a:t>
            </a:r>
            <a:endParaRPr lang="en-AU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385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MySQL &amp; Workbench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9"/>
            <a:ext cx="8787062" cy="52008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 MySQL DB for our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Download the server for Windows from </a:t>
            </a:r>
            <a:r>
              <a:rPr lang="en-AU" u="sng" dirty="0">
                <a:hlinkClick r:id="rId2"/>
              </a:rPr>
              <a:t>https://dev.mysql.com/downloads/file/?id=488055 </a:t>
            </a:r>
            <a:endParaRPr lang="en-AU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Install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Youtube</a:t>
            </a:r>
            <a:r>
              <a:rPr lang="en-AU" dirty="0"/>
              <a:t> link: </a:t>
            </a:r>
            <a:r>
              <a:rPr lang="en-AU" u="sng" dirty="0">
                <a:hlinkClick r:id="rId3"/>
              </a:rPr>
              <a:t>https://www.youtube.com/watch?v=WuBcTJnIuzo </a:t>
            </a: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74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/>
          </a:bodyPr>
          <a:lstStyle/>
          <a:p>
            <a:r>
              <a:rPr lang="en-AU" dirty="0"/>
              <a:t>Create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9"/>
            <a:ext cx="8787062" cy="520081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Start the 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Start MySQL Workbench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Create a connection to the 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Create a DB</a:t>
            </a:r>
          </a:p>
          <a:p>
            <a:r>
              <a:rPr lang="en-AU" dirty="0"/>
              <a:t>	</a:t>
            </a:r>
            <a:r>
              <a:rPr lang="en-AU" sz="1400" dirty="0">
                <a:latin typeface="Consolas" panose="020B0609020204030204" pitchFamily="49" charset="0"/>
              </a:rPr>
              <a:t>CREATE DATABASE </a:t>
            </a:r>
            <a:r>
              <a:rPr lang="en-AU" sz="1400" dirty="0" err="1">
                <a:latin typeface="Consolas" panose="020B0609020204030204" pitchFamily="49" charset="0"/>
              </a:rPr>
              <a:t>api_security_db</a:t>
            </a:r>
            <a:endParaRPr lang="en-AU" sz="1400" dirty="0"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Change to the newly created DB</a:t>
            </a:r>
          </a:p>
          <a:p>
            <a:r>
              <a:rPr lang="en-AU" dirty="0"/>
              <a:t>	</a:t>
            </a:r>
            <a:r>
              <a:rPr lang="en-AU" sz="1400" dirty="0">
                <a:latin typeface="Consolas" panose="020B0609020204030204" pitchFamily="49" charset="0"/>
              </a:rPr>
              <a:t>USE </a:t>
            </a:r>
            <a:r>
              <a:rPr lang="en-AU" sz="1400" dirty="0" err="1">
                <a:latin typeface="Consolas" panose="020B0609020204030204" pitchFamily="49" charset="0"/>
              </a:rPr>
              <a:t>api_security_db</a:t>
            </a:r>
            <a:r>
              <a:rPr lang="en-AU" sz="1400" dirty="0">
                <a:latin typeface="Consolas" panose="020B0609020204030204" pitchFamily="49" charset="0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a new user with a password. This user will be used to connect from our application</a:t>
            </a:r>
          </a:p>
          <a:p>
            <a:r>
              <a:rPr lang="en-AU" dirty="0"/>
              <a:t>	</a:t>
            </a:r>
            <a:r>
              <a:rPr lang="en-AU" sz="1400" dirty="0">
                <a:latin typeface="Consolas" panose="020B0609020204030204" pitchFamily="49" charset="0"/>
              </a:rPr>
              <a:t>CREATE USER '</a:t>
            </a:r>
            <a:r>
              <a:rPr lang="en-AU" sz="1400" dirty="0" err="1">
                <a:latin typeface="Consolas" panose="020B0609020204030204" pitchFamily="49" charset="0"/>
              </a:rPr>
              <a:t>springuser</a:t>
            </a:r>
            <a:r>
              <a:rPr lang="en-AU" sz="1400" dirty="0">
                <a:latin typeface="Consolas" panose="020B0609020204030204" pitchFamily="49" charset="0"/>
              </a:rPr>
              <a:t>'@'%' IDENTIFIED BY '</a:t>
            </a:r>
            <a:r>
              <a:rPr lang="en-AU" sz="1400" dirty="0" err="1">
                <a:latin typeface="Consolas" panose="020B0609020204030204" pitchFamily="49" charset="0"/>
              </a:rPr>
              <a:t>ThePassword</a:t>
            </a:r>
            <a:r>
              <a:rPr lang="en-AU" sz="1400" dirty="0">
                <a:latin typeface="Consolas" panose="020B0609020204030204" pitchFamily="49" charset="0"/>
              </a:rPr>
              <a:t>';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Give all the privileges to the new </a:t>
            </a:r>
            <a:r>
              <a:rPr lang="en-AU" dirty="0" err="1"/>
              <a:t>libraryUser</a:t>
            </a:r>
            <a:r>
              <a:rPr lang="en-AU" dirty="0"/>
              <a:t> on the newly created database </a:t>
            </a:r>
            <a:r>
              <a:rPr lang="en-AU" dirty="0" err="1"/>
              <a:t>library_db</a:t>
            </a:r>
            <a:endParaRPr lang="en-AU" dirty="0"/>
          </a:p>
          <a:p>
            <a:r>
              <a:rPr lang="en-AU" dirty="0"/>
              <a:t>	</a:t>
            </a:r>
            <a:r>
              <a:rPr lang="en-AU" sz="1400" dirty="0">
                <a:latin typeface="Consolas" panose="020B0609020204030204" pitchFamily="49" charset="0"/>
              </a:rPr>
              <a:t>GRANT ALL ON api_security_db.* TO '</a:t>
            </a:r>
            <a:r>
              <a:rPr lang="en-AU" sz="1400" dirty="0" err="1">
                <a:latin typeface="Consolas" panose="020B0609020204030204" pitchFamily="49" charset="0"/>
              </a:rPr>
              <a:t>springuser</a:t>
            </a:r>
            <a:r>
              <a:rPr lang="en-AU" sz="1400" dirty="0">
                <a:latin typeface="Consolas" panose="020B0609020204030204" pitchFamily="49" charset="0"/>
              </a:rPr>
              <a:t>'@'%'; 	</a:t>
            </a:r>
          </a:p>
        </p:txBody>
      </p:sp>
    </p:spTree>
    <p:extLst>
      <p:ext uri="{BB962C8B-B14F-4D97-AF65-F5344CB8AC3E}">
        <p14:creationId xmlns:p14="http://schemas.microsoft.com/office/powerpoint/2010/main" val="187863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/>
          </a:bodyPr>
          <a:lstStyle/>
          <a:p>
            <a:r>
              <a:rPr lang="en-AU" dirty="0"/>
              <a:t>Create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9"/>
            <a:ext cx="8787062" cy="52008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USERS Table</a:t>
            </a:r>
          </a:p>
          <a:p>
            <a:r>
              <a:rPr lang="en-AU" dirty="0"/>
              <a:t>	</a:t>
            </a:r>
            <a:r>
              <a:rPr lang="en-GB" sz="1400" dirty="0">
                <a:latin typeface="Consolas" panose="020B0609020204030204" pitchFamily="49" charset="0"/>
              </a:rPr>
              <a:t>CREATE TABLE USERS (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	USERNAME VARCHAR(128) PRIMARY KEY,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    PASSWORD VARCHAR(128) NOT NULL,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    ENABLED CHAR(1) NOT NULL CHECK (ENABLED IN ('Y','N'))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);</a:t>
            </a:r>
            <a:r>
              <a:rPr lang="en-AU" sz="1400" dirty="0">
                <a:latin typeface="Consolas" panose="020B0609020204030204" pitchFamily="49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Insert a User in the table</a:t>
            </a:r>
          </a:p>
          <a:p>
            <a:r>
              <a:rPr lang="en-AU" dirty="0"/>
              <a:t>	</a:t>
            </a:r>
            <a:r>
              <a:rPr lang="en-AU" sz="1400" dirty="0">
                <a:latin typeface="Consolas" panose="020B0609020204030204" pitchFamily="49" charset="0"/>
              </a:rPr>
              <a:t> INSERT INTO `api_security_</a:t>
            </a:r>
            <a:r>
              <a:rPr lang="en-AU" sz="1400" dirty="0" err="1">
                <a:latin typeface="Consolas" panose="020B0609020204030204" pitchFamily="49" charset="0"/>
              </a:rPr>
              <a:t>db</a:t>
            </a:r>
            <a:r>
              <a:rPr lang="en-AU" sz="1400" dirty="0">
                <a:latin typeface="Consolas" panose="020B0609020204030204" pitchFamily="49" charset="0"/>
              </a:rPr>
              <a:t>`.`users` (`USERNAME`, `PASSWORD`, `ENABLED`)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	VALUES ("</a:t>
            </a:r>
            <a:r>
              <a:rPr lang="en-AU" sz="1400" dirty="0" err="1">
                <a:latin typeface="Consolas" panose="020B0609020204030204" pitchFamily="49" charset="0"/>
              </a:rPr>
              <a:t>sanjay</a:t>
            </a:r>
            <a:r>
              <a:rPr lang="en-AU" sz="1400" dirty="0">
                <a:latin typeface="Consolas" panose="020B0609020204030204" pitchFamily="49" charset="0"/>
              </a:rPr>
              <a:t>", "$2y$12$4bavRcFDK8vjIUweLwetZuxnsBGcQqETtoX866/Ztli9Xjsc8PHbm",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	'Y'); 	</a:t>
            </a:r>
          </a:p>
        </p:txBody>
      </p:sp>
    </p:spTree>
    <p:extLst>
      <p:ext uri="{BB962C8B-B14F-4D97-AF65-F5344CB8AC3E}">
        <p14:creationId xmlns:p14="http://schemas.microsoft.com/office/powerpoint/2010/main" val="38581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/>
          </a:bodyPr>
          <a:lstStyle/>
          <a:p>
            <a:r>
              <a:rPr lang="en-AU" dirty="0"/>
              <a:t>Authorities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9"/>
            <a:ext cx="8787062" cy="52008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Authorization means Restricting unauthorized access of data/resource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GrantedAuthority</a:t>
            </a:r>
            <a:r>
              <a:rPr lang="en-AU" dirty="0"/>
              <a:t> – Permission the user is granted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Authorities Table</a:t>
            </a:r>
          </a:p>
          <a:p>
            <a:r>
              <a:rPr lang="en-AU" dirty="0"/>
              <a:t>	</a:t>
            </a:r>
            <a:r>
              <a:rPr lang="en-GB" sz="1400" dirty="0">
                <a:latin typeface="Consolas" panose="020B0609020204030204" pitchFamily="49" charset="0"/>
              </a:rPr>
              <a:t>CREATE TABLE AUTHORITIES (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	AUTHORITY_ID INT PRIMARY KEY,	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		USERNAME VARCHAR(128) NOT NULL,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		AUTHORITY VARCHAR(128) NOT NULL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ALTER TABLE AUTHORITIES ADD CONSTRAINT AUTHORITIES_UNIQUE UNIQUE (USERNAME, AUTHORITY);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ALTER TABLE AUTHORITIES ADD CONSTRAINT AUTHORITIES_FK1 FOREIGN KEY (USERNAME) REFERENCES USERS (</a:t>
            </a:r>
            <a:r>
              <a:rPr lang="en-GB" sz="1400">
                <a:latin typeface="Consolas" panose="020B0609020204030204" pitchFamily="49" charset="0"/>
              </a:rPr>
              <a:t>USERNAME);</a:t>
            </a:r>
            <a:r>
              <a:rPr lang="en-AU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4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26" y="100264"/>
            <a:ext cx="10451431" cy="1143000"/>
          </a:xfrm>
        </p:spPr>
        <p:txBody>
          <a:bodyPr>
            <a:normAutofit/>
          </a:bodyPr>
          <a:lstStyle/>
          <a:p>
            <a:r>
              <a:rPr lang="en-AU" dirty="0"/>
              <a:t>Creating Authorities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3" y="1424579"/>
            <a:ext cx="8787062" cy="520081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Insert authorities data in the table</a:t>
            </a:r>
          </a:p>
          <a:p>
            <a:r>
              <a:rPr lang="en-AU" dirty="0"/>
              <a:t>	</a:t>
            </a:r>
            <a:r>
              <a:rPr lang="en-AU" sz="1400" dirty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INSERT INTO `api_security_</a:t>
            </a:r>
            <a:r>
              <a:rPr lang="en-GB" sz="1400" dirty="0" err="1">
                <a:latin typeface="Consolas" panose="020B0609020204030204" pitchFamily="49" charset="0"/>
              </a:rPr>
              <a:t>db</a:t>
            </a:r>
            <a:r>
              <a:rPr lang="en-GB" sz="1400" dirty="0">
                <a:latin typeface="Consolas" panose="020B0609020204030204" pitchFamily="49" charset="0"/>
              </a:rPr>
              <a:t>`.`AUTHORITIES`(`AUTHORITY_ID`,`USERNAME`,`AUTHORITY`)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VALUES (1, "admin", "ADMIN");</a:t>
            </a:r>
            <a:r>
              <a:rPr lang="en-AU" sz="1400" dirty="0">
                <a:latin typeface="Consolas" panose="020B0609020204030204" pitchFamily="49" charset="0"/>
              </a:rPr>
              <a:t> 	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	</a:t>
            </a:r>
            <a:r>
              <a:rPr lang="en-GB" sz="1400" dirty="0">
                <a:latin typeface="Consolas" panose="020B0609020204030204" pitchFamily="49" charset="0"/>
              </a:rPr>
              <a:t>INSERT INTO `api_security_</a:t>
            </a:r>
            <a:r>
              <a:rPr lang="en-GB" sz="1400" dirty="0" err="1">
                <a:latin typeface="Consolas" panose="020B0609020204030204" pitchFamily="49" charset="0"/>
              </a:rPr>
              <a:t>db</a:t>
            </a:r>
            <a:r>
              <a:rPr lang="en-GB" sz="1400" dirty="0">
                <a:latin typeface="Consolas" panose="020B0609020204030204" pitchFamily="49" charset="0"/>
              </a:rPr>
              <a:t>`.`AUTHORITIES`(`AUTHORITY_ID`,`USERNAME`,`AUTHORITY`)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VALUES (2, "user1", "USER");</a:t>
            </a:r>
            <a:endParaRPr lang="en-A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360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20766</TotalTime>
  <Words>1217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OpenSans</vt:lpstr>
      <vt:lpstr>proxima-nova</vt:lpstr>
      <vt:lpstr>Wingdings 3</vt:lpstr>
      <vt:lpstr>Wisp</vt:lpstr>
      <vt:lpstr>Development Tools Installation</vt:lpstr>
      <vt:lpstr>Development Tools Installation</vt:lpstr>
      <vt:lpstr>Set-up TLS</vt:lpstr>
      <vt:lpstr>Basic Authentication</vt:lpstr>
      <vt:lpstr>MySQL &amp; Workbench installation</vt:lpstr>
      <vt:lpstr>Create Database</vt:lpstr>
      <vt:lpstr>Create Database</vt:lpstr>
      <vt:lpstr>Authorities</vt:lpstr>
      <vt:lpstr>Creating Authorities table</vt:lpstr>
      <vt:lpstr>Roles and Authorities DB Changes</vt:lpstr>
      <vt:lpstr>Roles and Authorities DB Changes</vt:lpstr>
      <vt:lpstr>Roles and Authorities DB Changes</vt:lpstr>
      <vt:lpstr>Roles and Authorities DB Changes</vt:lpstr>
      <vt:lpstr>Okta – Creating Account</vt:lpstr>
      <vt:lpstr>Okta</vt:lpstr>
      <vt:lpstr>Github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API Management</dc:title>
  <dc:creator>Sanjay Bharatiya</dc:creator>
  <cp:lastModifiedBy>Sony Mathew</cp:lastModifiedBy>
  <cp:revision>189</cp:revision>
  <dcterms:created xsi:type="dcterms:W3CDTF">2019-10-07T23:21:24Z</dcterms:created>
  <dcterms:modified xsi:type="dcterms:W3CDTF">2022-04-27T11:54:35Z</dcterms:modified>
</cp:coreProperties>
</file>