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8" r:id="rId3"/>
    <p:sldId id="274" r:id="rId4"/>
    <p:sldId id="272" r:id="rId5"/>
    <p:sldId id="279" r:id="rId6"/>
    <p:sldId id="281" r:id="rId7"/>
    <p:sldId id="273" r:id="rId8"/>
    <p:sldId id="282" r:id="rId9"/>
    <p:sldId id="276" r:id="rId10"/>
    <p:sldId id="283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y Mathew" userId="2441c0ea99273de0" providerId="LiveId" clId="{C99F2142-A3C1-4E4F-B99F-49944B57F4C3}"/>
    <pc:docChg chg="delSld">
      <pc:chgData name="Sony Mathew" userId="2441c0ea99273de0" providerId="LiveId" clId="{C99F2142-A3C1-4E4F-B99F-49944B57F4C3}" dt="2022-05-16T11:07:06.464" v="1" actId="47"/>
      <pc:docMkLst>
        <pc:docMk/>
      </pc:docMkLst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2277140660" sldId="258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3895485537" sldId="259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3326092354" sldId="262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1123838917" sldId="263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2405155389" sldId="264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441757093" sldId="266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3539169610" sldId="267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4096799179" sldId="268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1088580258" sldId="269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1755013630" sldId="270"/>
        </pc:sldMkLst>
      </pc:sldChg>
      <pc:sldChg chg="del">
        <pc:chgData name="Sony Mathew" userId="2441c0ea99273de0" providerId="LiveId" clId="{C99F2142-A3C1-4E4F-B99F-49944B57F4C3}" dt="2022-05-16T11:07:06.464" v="1" actId="47"/>
        <pc:sldMkLst>
          <pc:docMk/>
          <pc:sldMk cId="1250968078" sldId="284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1355322962" sldId="285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4030003273" sldId="286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3720493938" sldId="287"/>
        </pc:sldMkLst>
      </pc:sldChg>
      <pc:sldChg chg="del">
        <pc:chgData name="Sony Mathew" userId="2441c0ea99273de0" providerId="LiveId" clId="{C99F2142-A3C1-4E4F-B99F-49944B57F4C3}" dt="2022-05-16T11:06:58.962" v="0" actId="2696"/>
        <pc:sldMkLst>
          <pc:docMk/>
          <pc:sldMk cId="2838697856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in?client_id=01b478c0264a1fbd7183&amp;return_to=%2Flogin%2Foauth%2Fauthorize%3Fclient_id%3D01b478c0264a1fbd7183%26redirect_uri%3Dhttps%253A%252F%252Fstackauth.com%252Fauth%252Foauth2%252Fgithub%26response_type%3Dcode%26scope%3Duser%253Aemail%26state%3D%257B%2522sid%2522%253A1%252C%2522st%2522%253A%252259%253A3%253ABBC%252C16%253Ac301be9d335fc83e%252C10%253A1596920723%252C16%253Ae0704b2b77886354%252C4c399fad6e8f3519934953186207db9a170e87c8dd6ed85d6a119de308f2ee52%2522%252C%2522cdl%2522%253Anull%252C%2522cid%2522%253A%252201b478c0264a1fbd7183%2522%252C%2522k%2522%253A%2522GitHub%2522%252C%2522ses%2522%253A%2522687343a68481429fb7c13e85750a97bc%2522%257D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ckoverflow.com/users/oauth/github?code=6118146e3b9530fe6a19&amp;state=%7b%22sid%22%3a1%2c%22st%22%3a%2259%3a3%3aBBC%2c16%3afa7d66fbf5f565d2%2c10%3a1596927904%2c16%3a1cce0cf3996d056d%2c9b1cb2ff40b42c28b73e76dac30b6a242e933e5ed6901aae8341ca6ffc0972af%22%2c%22cdl%22%3anull%2c%22cid%22%3a%2201b478c0264a1fbd7183%22%2c%22k%22%3a%22GitHub%22%2c%22ses%22%3a%22c39472b3ebd749de8022cd233654aa02%22%7d&amp;s=c39472b3ebd749de8022cd233654aa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9437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It is a security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2"/>
              </a:rPr>
              <a:t>https://tools.ietf.org/html/rfc6749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Give permission to one application to access your data in another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 not share username and password with other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authorize one application to access data or use features in another application on your behalf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Only works with HTTPS</a:t>
            </a:r>
          </a:p>
        </p:txBody>
      </p:sp>
    </p:spTree>
    <p:extLst>
      <p:ext uri="{BB962C8B-B14F-4D97-AF65-F5344CB8AC3E}">
        <p14:creationId xmlns:p14="http://schemas.microsoft.com/office/powerpoint/2010/main" val="187233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3"/>
            <a:ext cx="9484590" cy="5397866"/>
          </a:xfrm>
        </p:spPr>
        <p:txBody>
          <a:bodyPr>
            <a:normAutofit/>
          </a:bodyPr>
          <a:lstStyle/>
          <a:p>
            <a:endParaRPr lang="en-AU" sz="14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/>
              <a:t>OAuth 2.0 Flows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/>
              <a:t>	- Authorization Code Flow (Front Channel + Back Channel)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/>
              <a:t>	- Implicit Flow (Front Channel only)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/>
              <a:t>	- Resource owner password credentials (Back channel only) – Legacy Apps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/>
              <a:t>	- Client credentials (Back Channel only) – Machine to Machine comm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5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 Implicit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2"/>
            <a:ext cx="9484590" cy="5610423"/>
          </a:xfrm>
        </p:spPr>
        <p:txBody>
          <a:bodyPr>
            <a:normAutofit/>
          </a:bodyPr>
          <a:lstStyle/>
          <a:p>
            <a:endParaRPr lang="en-AU" sz="1400" dirty="0"/>
          </a:p>
          <a:p>
            <a:endParaRPr lang="en-A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774F7E-12B0-472F-A7E6-47176507C164}"/>
              </a:ext>
            </a:extLst>
          </p:cNvPr>
          <p:cNvGrpSpPr/>
          <p:nvPr/>
        </p:nvGrpSpPr>
        <p:grpSpPr>
          <a:xfrm>
            <a:off x="1863306" y="1715389"/>
            <a:ext cx="457200" cy="841075"/>
            <a:chOff x="1863306" y="1561381"/>
            <a:chExt cx="457200" cy="841075"/>
          </a:xfrm>
        </p:grpSpPr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3C789D5E-3C14-4AAA-9BCA-EB7F72E5C115}"/>
                </a:ext>
              </a:extLst>
            </p:cNvPr>
            <p:cNvSpPr/>
            <p:nvPr/>
          </p:nvSpPr>
          <p:spPr>
            <a:xfrm>
              <a:off x="1966823" y="1561381"/>
              <a:ext cx="198407" cy="20703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79782A-4185-4E37-ADC7-B8EB829AAE3F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061713" y="1768415"/>
              <a:ext cx="4314" cy="521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425FDE-3BC5-4CA7-8551-C39A50B32759}"/>
                </a:ext>
              </a:extLst>
            </p:cNvPr>
            <p:cNvCxnSpPr/>
            <p:nvPr/>
          </p:nvCxnSpPr>
          <p:spPr>
            <a:xfrm flipH="1">
              <a:off x="1867620" y="1880558"/>
              <a:ext cx="194093" cy="94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90CA3B-F416-4F64-9759-83D93F68D7B6}"/>
                </a:ext>
              </a:extLst>
            </p:cNvPr>
            <p:cNvCxnSpPr/>
            <p:nvPr/>
          </p:nvCxnSpPr>
          <p:spPr>
            <a:xfrm>
              <a:off x="2066027" y="1880558"/>
              <a:ext cx="254479" cy="94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B0C70-0611-47F7-83DC-26441E20479E}"/>
                </a:ext>
              </a:extLst>
            </p:cNvPr>
            <p:cNvCxnSpPr/>
            <p:nvPr/>
          </p:nvCxnSpPr>
          <p:spPr>
            <a:xfrm flipH="1">
              <a:off x="1863306" y="2290313"/>
              <a:ext cx="198407" cy="112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13F689-8529-4ABF-8D51-5C497F0EEB39}"/>
                </a:ext>
              </a:extLst>
            </p:cNvPr>
            <p:cNvCxnSpPr/>
            <p:nvPr/>
          </p:nvCxnSpPr>
          <p:spPr>
            <a:xfrm>
              <a:off x="2066027" y="2290313"/>
              <a:ext cx="254479" cy="112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3D3DE-D4D9-40CA-B5BF-B3E80DA077D0}"/>
              </a:ext>
            </a:extLst>
          </p:cNvPr>
          <p:cNvCxnSpPr/>
          <p:nvPr/>
        </p:nvCxnSpPr>
        <p:spPr>
          <a:xfrm>
            <a:off x="2264434" y="2029364"/>
            <a:ext cx="96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F7DBB2-945B-49DE-8CA5-4BBCFAC9D29B}"/>
              </a:ext>
            </a:extLst>
          </p:cNvPr>
          <p:cNvSpPr txBox="1"/>
          <p:nvPr/>
        </p:nvSpPr>
        <p:spPr>
          <a:xfrm>
            <a:off x="2550695" y="1768415"/>
            <a:ext cx="41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9EEA44-6010-45D5-9F73-1FD2A8B2A511}"/>
              </a:ext>
            </a:extLst>
          </p:cNvPr>
          <p:cNvSpPr txBox="1"/>
          <p:nvPr/>
        </p:nvSpPr>
        <p:spPr>
          <a:xfrm>
            <a:off x="7883877" y="1561381"/>
            <a:ext cx="2815709" cy="286232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Authorization Server (</a:t>
            </a:r>
            <a:r>
              <a:rPr lang="en-AU" sz="1400" dirty="0"/>
              <a:t>accounts.github.com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44E654-575F-4858-9DEB-AC78ECC3AEC6}"/>
              </a:ext>
            </a:extLst>
          </p:cNvPr>
          <p:cNvCxnSpPr>
            <a:cxnSpLocks/>
          </p:cNvCxnSpPr>
          <p:nvPr/>
        </p:nvCxnSpPr>
        <p:spPr>
          <a:xfrm>
            <a:off x="4622893" y="2137747"/>
            <a:ext cx="326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D1A44C-3373-4685-9C28-AA98325863A1}"/>
              </a:ext>
            </a:extLst>
          </p:cNvPr>
          <p:cNvSpPr txBox="1"/>
          <p:nvPr/>
        </p:nvSpPr>
        <p:spPr>
          <a:xfrm>
            <a:off x="5109351" y="1327838"/>
            <a:ext cx="2227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2. – Client-Id</a:t>
            </a:r>
          </a:p>
          <a:p>
            <a:r>
              <a:rPr lang="en-AU" sz="1200" dirty="0"/>
              <a:t>    - Redirect URI</a:t>
            </a:r>
          </a:p>
          <a:p>
            <a:r>
              <a:rPr lang="en-AU" sz="1200" dirty="0"/>
              <a:t>    - Response Type = Token</a:t>
            </a:r>
          </a:p>
          <a:p>
            <a:r>
              <a:rPr lang="en-AU" sz="1200" dirty="0"/>
              <a:t>    - Scope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2F84CB-EC41-417E-A22C-0060B5F9CA5B}"/>
              </a:ext>
            </a:extLst>
          </p:cNvPr>
          <p:cNvCxnSpPr/>
          <p:nvPr/>
        </p:nvCxnSpPr>
        <p:spPr>
          <a:xfrm flipH="1">
            <a:off x="2264434" y="2444321"/>
            <a:ext cx="5619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A8E0C6-3884-468D-B459-96B3FC4C7A7C}"/>
              </a:ext>
            </a:extLst>
          </p:cNvPr>
          <p:cNvSpPr txBox="1"/>
          <p:nvPr/>
        </p:nvSpPr>
        <p:spPr>
          <a:xfrm>
            <a:off x="4632379" y="2490318"/>
            <a:ext cx="2227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3. - Tries to verify who you are. May even pop up a login screen.</a:t>
            </a:r>
          </a:p>
          <a:p>
            <a:r>
              <a:rPr lang="en-AU" sz="1200" dirty="0"/>
              <a:t>    - Presents consent form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A4F37F-03EE-49B0-88F5-F78AB6146A0A}"/>
              </a:ext>
            </a:extLst>
          </p:cNvPr>
          <p:cNvCxnSpPr/>
          <p:nvPr/>
        </p:nvCxnSpPr>
        <p:spPr>
          <a:xfrm flipH="1">
            <a:off x="4632379" y="3438626"/>
            <a:ext cx="325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087FA3-8FCA-43EC-939C-C7C893EBBA2A}"/>
              </a:ext>
            </a:extLst>
          </p:cNvPr>
          <p:cNvSpPr txBox="1"/>
          <p:nvPr/>
        </p:nvSpPr>
        <p:spPr>
          <a:xfrm>
            <a:off x="3221103" y="1664898"/>
            <a:ext cx="1401790" cy="507831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Client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E3A49-1F6B-47AC-9598-22C795550331}"/>
              </a:ext>
            </a:extLst>
          </p:cNvPr>
          <p:cNvSpPr txBox="1"/>
          <p:nvPr/>
        </p:nvSpPr>
        <p:spPr>
          <a:xfrm>
            <a:off x="4789190" y="3440542"/>
            <a:ext cx="222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4. Redirects and sends Access Token Code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F40361-2A77-44BD-A0F6-CB79ACEE2B6A}"/>
              </a:ext>
            </a:extLst>
          </p:cNvPr>
          <p:cNvCxnSpPr/>
          <p:nvPr/>
        </p:nvCxnSpPr>
        <p:spPr>
          <a:xfrm>
            <a:off x="4596786" y="5220380"/>
            <a:ext cx="326098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2D6F2E-677A-4DF0-9A71-BCE36404F846}"/>
              </a:ext>
            </a:extLst>
          </p:cNvPr>
          <p:cNvSpPr txBox="1"/>
          <p:nvPr/>
        </p:nvSpPr>
        <p:spPr>
          <a:xfrm>
            <a:off x="4769900" y="5213019"/>
            <a:ext cx="222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5. Access 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38ACB8-06E2-4B8C-A77E-497FE01C079C}"/>
              </a:ext>
            </a:extLst>
          </p:cNvPr>
          <p:cNvSpPr txBox="1"/>
          <p:nvPr/>
        </p:nvSpPr>
        <p:spPr>
          <a:xfrm>
            <a:off x="7883877" y="4862364"/>
            <a:ext cx="2815708" cy="175432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Resource Server (</a:t>
            </a:r>
            <a:r>
              <a:rPr lang="en-AU" sz="1400" dirty="0"/>
              <a:t>profile.github.com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1DD22-50DD-465B-98E7-3893697209F4}"/>
              </a:ext>
            </a:extLst>
          </p:cNvPr>
          <p:cNvCxnSpPr/>
          <p:nvPr/>
        </p:nvCxnSpPr>
        <p:spPr>
          <a:xfrm flipH="1">
            <a:off x="4606272" y="6144956"/>
            <a:ext cx="3251499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0725F2-268E-4280-8864-F82E16F4B362}"/>
              </a:ext>
            </a:extLst>
          </p:cNvPr>
          <p:cNvSpPr txBox="1"/>
          <p:nvPr/>
        </p:nvSpPr>
        <p:spPr>
          <a:xfrm>
            <a:off x="4769901" y="6204702"/>
            <a:ext cx="222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7.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D7767C-8609-4457-B287-DEE7DB935ED6}"/>
              </a:ext>
            </a:extLst>
          </p:cNvPr>
          <p:cNvSpPr txBox="1"/>
          <p:nvPr/>
        </p:nvSpPr>
        <p:spPr>
          <a:xfrm>
            <a:off x="7881143" y="5577416"/>
            <a:ext cx="128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7. Verifies the Access Token</a:t>
            </a:r>
          </a:p>
        </p:txBody>
      </p:sp>
    </p:spTree>
    <p:extLst>
      <p:ext uri="{BB962C8B-B14F-4D97-AF65-F5344CB8AC3E}">
        <p14:creationId xmlns:p14="http://schemas.microsoft.com/office/powerpoint/2010/main" val="186191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9437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Some basic terminology: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Owner</a:t>
            </a: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Server</a:t>
            </a: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Server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Redirect URI</a:t>
            </a: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Type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87587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424579"/>
            <a:ext cx="8915399" cy="49437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Some basic terminology: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Consent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ID</a:t>
            </a: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Secret</a:t>
            </a:r>
            <a:endParaRPr lang="en-AU" sz="1400" dirty="0"/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Code</a:t>
            </a: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Token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8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645" y="100264"/>
            <a:ext cx="11223056" cy="1143000"/>
          </a:xfrm>
        </p:spPr>
        <p:txBody>
          <a:bodyPr>
            <a:normAutofit/>
          </a:bodyPr>
          <a:lstStyle/>
          <a:p>
            <a:r>
              <a:rPr lang="en-AU" sz="4800" dirty="0"/>
              <a:t>OAuth 2.0 – Authorization Code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2"/>
            <a:ext cx="9484590" cy="5610423"/>
          </a:xfrm>
        </p:spPr>
        <p:txBody>
          <a:bodyPr>
            <a:normAutofit/>
          </a:bodyPr>
          <a:lstStyle/>
          <a:p>
            <a:endParaRPr lang="en-AU" sz="1400" dirty="0"/>
          </a:p>
          <a:p>
            <a:endParaRPr lang="en-A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774F7E-12B0-472F-A7E6-47176507C164}"/>
              </a:ext>
            </a:extLst>
          </p:cNvPr>
          <p:cNvGrpSpPr/>
          <p:nvPr/>
        </p:nvGrpSpPr>
        <p:grpSpPr>
          <a:xfrm>
            <a:off x="1863306" y="1715389"/>
            <a:ext cx="457200" cy="841075"/>
            <a:chOff x="1863306" y="1561381"/>
            <a:chExt cx="457200" cy="841075"/>
          </a:xfrm>
        </p:grpSpPr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3C789D5E-3C14-4AAA-9BCA-EB7F72E5C115}"/>
                </a:ext>
              </a:extLst>
            </p:cNvPr>
            <p:cNvSpPr/>
            <p:nvPr/>
          </p:nvSpPr>
          <p:spPr>
            <a:xfrm>
              <a:off x="1966823" y="1561381"/>
              <a:ext cx="198407" cy="20703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79782A-4185-4E37-ADC7-B8EB829AAE3F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061713" y="1768415"/>
              <a:ext cx="4314" cy="521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425FDE-3BC5-4CA7-8551-C39A50B32759}"/>
                </a:ext>
              </a:extLst>
            </p:cNvPr>
            <p:cNvCxnSpPr/>
            <p:nvPr/>
          </p:nvCxnSpPr>
          <p:spPr>
            <a:xfrm flipH="1">
              <a:off x="1867620" y="1880558"/>
              <a:ext cx="194093" cy="94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90CA3B-F416-4F64-9759-83D93F68D7B6}"/>
                </a:ext>
              </a:extLst>
            </p:cNvPr>
            <p:cNvCxnSpPr/>
            <p:nvPr/>
          </p:nvCxnSpPr>
          <p:spPr>
            <a:xfrm>
              <a:off x="2066027" y="1880558"/>
              <a:ext cx="254479" cy="94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B0C70-0611-47F7-83DC-26441E20479E}"/>
                </a:ext>
              </a:extLst>
            </p:cNvPr>
            <p:cNvCxnSpPr/>
            <p:nvPr/>
          </p:nvCxnSpPr>
          <p:spPr>
            <a:xfrm flipH="1">
              <a:off x="1863306" y="2290313"/>
              <a:ext cx="198407" cy="112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13F689-8529-4ABF-8D51-5C497F0EEB39}"/>
                </a:ext>
              </a:extLst>
            </p:cNvPr>
            <p:cNvCxnSpPr/>
            <p:nvPr/>
          </p:nvCxnSpPr>
          <p:spPr>
            <a:xfrm>
              <a:off x="2066027" y="2290313"/>
              <a:ext cx="254479" cy="112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3D3DE-D4D9-40CA-B5BF-B3E80DA077D0}"/>
              </a:ext>
            </a:extLst>
          </p:cNvPr>
          <p:cNvCxnSpPr/>
          <p:nvPr/>
        </p:nvCxnSpPr>
        <p:spPr>
          <a:xfrm>
            <a:off x="2264434" y="2029364"/>
            <a:ext cx="96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F7DBB2-945B-49DE-8CA5-4BBCFAC9D29B}"/>
              </a:ext>
            </a:extLst>
          </p:cNvPr>
          <p:cNvSpPr txBox="1"/>
          <p:nvPr/>
        </p:nvSpPr>
        <p:spPr>
          <a:xfrm>
            <a:off x="2550695" y="1768415"/>
            <a:ext cx="41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9EEA44-6010-45D5-9F73-1FD2A8B2A511}"/>
              </a:ext>
            </a:extLst>
          </p:cNvPr>
          <p:cNvSpPr txBox="1"/>
          <p:nvPr/>
        </p:nvSpPr>
        <p:spPr>
          <a:xfrm>
            <a:off x="7883877" y="1561381"/>
            <a:ext cx="2815709" cy="34163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Authorization Server (</a:t>
            </a:r>
            <a:r>
              <a:rPr lang="en-AU" sz="1400" dirty="0"/>
              <a:t>accounts.github.com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44E654-575F-4858-9DEB-AC78ECC3AEC6}"/>
              </a:ext>
            </a:extLst>
          </p:cNvPr>
          <p:cNvCxnSpPr>
            <a:cxnSpLocks/>
          </p:cNvCxnSpPr>
          <p:nvPr/>
        </p:nvCxnSpPr>
        <p:spPr>
          <a:xfrm>
            <a:off x="4622893" y="2137747"/>
            <a:ext cx="326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D1A44C-3373-4685-9C28-AA98325863A1}"/>
              </a:ext>
            </a:extLst>
          </p:cNvPr>
          <p:cNvSpPr txBox="1"/>
          <p:nvPr/>
        </p:nvSpPr>
        <p:spPr>
          <a:xfrm>
            <a:off x="5109351" y="1327838"/>
            <a:ext cx="2227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2. – Client-Id</a:t>
            </a:r>
          </a:p>
          <a:p>
            <a:r>
              <a:rPr lang="en-AU" sz="1200" dirty="0"/>
              <a:t>    - Redirect URI</a:t>
            </a:r>
          </a:p>
          <a:p>
            <a:r>
              <a:rPr lang="en-AU" sz="1200" dirty="0"/>
              <a:t>    - Response Type = code</a:t>
            </a:r>
          </a:p>
          <a:p>
            <a:r>
              <a:rPr lang="en-AU" sz="1200" dirty="0"/>
              <a:t>    - Scope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2F84CB-EC41-417E-A22C-0060B5F9CA5B}"/>
              </a:ext>
            </a:extLst>
          </p:cNvPr>
          <p:cNvCxnSpPr/>
          <p:nvPr/>
        </p:nvCxnSpPr>
        <p:spPr>
          <a:xfrm flipH="1">
            <a:off x="2264434" y="2444321"/>
            <a:ext cx="5619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A8E0C6-3884-468D-B459-96B3FC4C7A7C}"/>
              </a:ext>
            </a:extLst>
          </p:cNvPr>
          <p:cNvSpPr txBox="1"/>
          <p:nvPr/>
        </p:nvSpPr>
        <p:spPr>
          <a:xfrm>
            <a:off x="4632379" y="2490318"/>
            <a:ext cx="2227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3. - Tries to verify who you are. May even pop up a login screen.</a:t>
            </a:r>
          </a:p>
          <a:p>
            <a:r>
              <a:rPr lang="en-AU" sz="1200" dirty="0"/>
              <a:t>    - Presents consent form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A4F37F-03EE-49B0-88F5-F78AB6146A0A}"/>
              </a:ext>
            </a:extLst>
          </p:cNvPr>
          <p:cNvCxnSpPr/>
          <p:nvPr/>
        </p:nvCxnSpPr>
        <p:spPr>
          <a:xfrm flipH="1">
            <a:off x="4632379" y="3438626"/>
            <a:ext cx="325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087FA3-8FCA-43EC-939C-C7C893EBBA2A}"/>
              </a:ext>
            </a:extLst>
          </p:cNvPr>
          <p:cNvSpPr txBox="1"/>
          <p:nvPr/>
        </p:nvSpPr>
        <p:spPr>
          <a:xfrm>
            <a:off x="3221103" y="1664898"/>
            <a:ext cx="1401790" cy="507831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Client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E3A49-1F6B-47AC-9598-22C795550331}"/>
              </a:ext>
            </a:extLst>
          </p:cNvPr>
          <p:cNvSpPr txBox="1"/>
          <p:nvPr/>
        </p:nvSpPr>
        <p:spPr>
          <a:xfrm>
            <a:off x="4789190" y="3440542"/>
            <a:ext cx="222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4. Redirects and sends Authorization Code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F40361-2A77-44BD-A0F6-CB79ACEE2B6A}"/>
              </a:ext>
            </a:extLst>
          </p:cNvPr>
          <p:cNvCxnSpPr/>
          <p:nvPr/>
        </p:nvCxnSpPr>
        <p:spPr>
          <a:xfrm>
            <a:off x="4596786" y="5624641"/>
            <a:ext cx="32609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2D6F2E-677A-4DF0-9A71-BCE36404F846}"/>
              </a:ext>
            </a:extLst>
          </p:cNvPr>
          <p:cNvSpPr txBox="1"/>
          <p:nvPr/>
        </p:nvSpPr>
        <p:spPr>
          <a:xfrm>
            <a:off x="4769900" y="5617280"/>
            <a:ext cx="222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8. Access Token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254BB8-BC46-4702-A509-17B37C2D256C}"/>
              </a:ext>
            </a:extLst>
          </p:cNvPr>
          <p:cNvSpPr txBox="1"/>
          <p:nvPr/>
        </p:nvSpPr>
        <p:spPr>
          <a:xfrm>
            <a:off x="8040269" y="4254843"/>
            <a:ext cx="128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6. Verifies the Auth Code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2D2BC-FD1E-4BBB-ABF4-CAEB88CFDC95}"/>
              </a:ext>
            </a:extLst>
          </p:cNvPr>
          <p:cNvCxnSpPr/>
          <p:nvPr/>
        </p:nvCxnSpPr>
        <p:spPr>
          <a:xfrm flipH="1">
            <a:off x="4632378" y="4882511"/>
            <a:ext cx="325149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CE80A9-5794-4505-A86B-EBFCEA4AD400}"/>
              </a:ext>
            </a:extLst>
          </p:cNvPr>
          <p:cNvSpPr txBox="1"/>
          <p:nvPr/>
        </p:nvSpPr>
        <p:spPr>
          <a:xfrm>
            <a:off x="4796007" y="4942257"/>
            <a:ext cx="222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7. Access 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38ACB8-06E2-4B8C-A77E-497FE01C079C}"/>
              </a:ext>
            </a:extLst>
          </p:cNvPr>
          <p:cNvSpPr txBox="1"/>
          <p:nvPr/>
        </p:nvSpPr>
        <p:spPr>
          <a:xfrm>
            <a:off x="7874392" y="5066866"/>
            <a:ext cx="2815708" cy="175432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Resource Server (</a:t>
            </a:r>
            <a:r>
              <a:rPr lang="en-AU" sz="1400" dirty="0"/>
              <a:t>profile.github.com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1DD22-50DD-465B-98E7-3893697209F4}"/>
              </a:ext>
            </a:extLst>
          </p:cNvPr>
          <p:cNvCxnSpPr/>
          <p:nvPr/>
        </p:nvCxnSpPr>
        <p:spPr>
          <a:xfrm flipH="1">
            <a:off x="4606272" y="6443342"/>
            <a:ext cx="325149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0725F2-268E-4280-8864-F82E16F4B362}"/>
              </a:ext>
            </a:extLst>
          </p:cNvPr>
          <p:cNvSpPr txBox="1"/>
          <p:nvPr/>
        </p:nvSpPr>
        <p:spPr>
          <a:xfrm>
            <a:off x="4769901" y="6503088"/>
            <a:ext cx="222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10. 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03213F-0B54-4DF3-8ABF-D61E3F2CEA25}"/>
              </a:ext>
            </a:extLst>
          </p:cNvPr>
          <p:cNvCxnSpPr/>
          <p:nvPr/>
        </p:nvCxnSpPr>
        <p:spPr>
          <a:xfrm>
            <a:off x="4613407" y="4023942"/>
            <a:ext cx="32609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A5E8BA-72FA-4450-83F8-111D765DF2AB}"/>
              </a:ext>
            </a:extLst>
          </p:cNvPr>
          <p:cNvSpPr txBox="1"/>
          <p:nvPr/>
        </p:nvSpPr>
        <p:spPr>
          <a:xfrm>
            <a:off x="4796007" y="4036749"/>
            <a:ext cx="222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5. - Authorization Code</a:t>
            </a:r>
          </a:p>
          <a:p>
            <a:r>
              <a:rPr lang="en-AU" sz="1200" dirty="0"/>
              <a:t>    - Client Id</a:t>
            </a:r>
          </a:p>
          <a:p>
            <a:r>
              <a:rPr lang="en-AU" sz="1200" dirty="0"/>
              <a:t>    - Client Secret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D7767C-8609-4457-B287-DEE7DB935ED6}"/>
              </a:ext>
            </a:extLst>
          </p:cNvPr>
          <p:cNvSpPr txBox="1"/>
          <p:nvPr/>
        </p:nvSpPr>
        <p:spPr>
          <a:xfrm>
            <a:off x="7883877" y="5836196"/>
            <a:ext cx="128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9. Verifies the Access Token</a:t>
            </a:r>
          </a:p>
        </p:txBody>
      </p:sp>
    </p:spTree>
    <p:extLst>
      <p:ext uri="{BB962C8B-B14F-4D97-AF65-F5344CB8AC3E}">
        <p14:creationId xmlns:p14="http://schemas.microsoft.com/office/powerpoint/2010/main" val="333416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E8AE1-710E-4626-A692-62D29A7BFC57}"/>
              </a:ext>
            </a:extLst>
          </p:cNvPr>
          <p:cNvSpPr txBox="1"/>
          <p:nvPr/>
        </p:nvSpPr>
        <p:spPr>
          <a:xfrm>
            <a:off x="1535502" y="1319177"/>
            <a:ext cx="10041147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/login?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client_id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01b478c0264a1fbd7183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&amp;return_to=%2Flogin%2Foauth%2Fauthorize%3Fclient_id%3D01b478c0264a1fbd7183%26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redirect_uri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%3Dhttps%253A%252F%252Fstackauth.com%252Fauth%252Foauth2%252Fgithub%26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response_type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%3D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%26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scope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%3D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%253A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26state%3D%257B%2522sid%2522%253A1%252C%2522st%2522%253A%252259%253A3%253ABBC%252C16%253Ac301be9d335fc83e%252C10%253A1596920723%252C16%253Ae0704b2b77886354%252C4c399fad6e8f3519934953186207db9a170e87c8dd6ed85d6a119de308f2ee52%2522%252C%2522cdl%2522%253Anull%252C%2522cid%2522%253A%252201b478c0264a1fbd7183%2522%252C%2522k%2522%253A%2522GitHub%2522%252C%2522ses%2522%253A%2522687343a68481429fb7c13e85750a97bc%2522%257D</a:t>
            </a:r>
            <a:endParaRPr lang="en-AU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0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43166-8A0C-4815-880F-88AE0F42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2" y="1625774"/>
            <a:ext cx="3280374" cy="4618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F6352-87DD-450D-84E2-2C416905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68" y="1371243"/>
            <a:ext cx="4391114" cy="45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1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3"/>
            <a:ext cx="9484590" cy="5397866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to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https://stackoverflow.com/users/oauth/github?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AU" sz="1800" u="sng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6118146e3b9530fe6a19</a:t>
            </a:r>
            <a:r>
              <a:rPr lang="en-AU" sz="18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tate=%7b%22sid%22%3a1%2c%22st%22%3a%2259%3a3%3aBBC%2c16%3afa7d66fbf5f565d2%2c10%3a1596927904%2c16%3a1cce0cf3996d056d%2c9b1cb2ff40b42c28b73e76dac30b6a242e933e5ed6901aae8341ca6ffc0972af%22%2c%22cdl%22%3anull%2c%22cid%22%3a%2201b478c0264a1fbd7183%22%2c%22k%22%3a%22GitHub%22%2c%22ses%22%3a%22c39472b3ebd749de8022cd233654aa02%22%7d&amp;s=c39472b3ebd749de8022cd233654aa02</a:t>
            </a:r>
            <a:endParaRPr lang="en-AU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408C7-1EE7-4FDE-B4E3-6AC999D24C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0943" y="2035835"/>
            <a:ext cx="8281086" cy="18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3"/>
            <a:ext cx="9484590" cy="53978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Access Token exchanged as bearer token:</a:t>
            </a:r>
          </a:p>
          <a:p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dirty="0"/>
              <a:t>Authorization: Bearer A12CHeop0973wenb64ht49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Tie-up between the Client and the Authorization Server, before you made the request</a:t>
            </a:r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9EEA44-6010-45D5-9F73-1FD2A8B2A511}"/>
              </a:ext>
            </a:extLst>
          </p:cNvPr>
          <p:cNvSpPr txBox="1"/>
          <p:nvPr/>
        </p:nvSpPr>
        <p:spPr>
          <a:xfrm>
            <a:off x="7883878" y="3197677"/>
            <a:ext cx="1837638" cy="203132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Authorization Server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087FA3-8FCA-43EC-939C-C7C893EBBA2A}"/>
              </a:ext>
            </a:extLst>
          </p:cNvPr>
          <p:cNvSpPr txBox="1"/>
          <p:nvPr/>
        </p:nvSpPr>
        <p:spPr>
          <a:xfrm>
            <a:off x="3221103" y="3301194"/>
            <a:ext cx="1401790" cy="203132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Client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92D2BC-FD1E-4BBB-ABF4-CAEB88CFDC95}"/>
              </a:ext>
            </a:extLst>
          </p:cNvPr>
          <p:cNvCxnSpPr/>
          <p:nvPr/>
        </p:nvCxnSpPr>
        <p:spPr>
          <a:xfrm flipH="1">
            <a:off x="4622893" y="4613005"/>
            <a:ext cx="325149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CE80A9-5794-4505-A86B-EBFCEA4AD400}"/>
              </a:ext>
            </a:extLst>
          </p:cNvPr>
          <p:cNvSpPr txBox="1"/>
          <p:nvPr/>
        </p:nvSpPr>
        <p:spPr>
          <a:xfrm>
            <a:off x="4738256" y="3553832"/>
            <a:ext cx="222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1. Client Registration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6AB1B4-8B7C-4461-9FD9-51B3AB14F01E}"/>
              </a:ext>
            </a:extLst>
          </p:cNvPr>
          <p:cNvCxnSpPr>
            <a:cxnSpLocks/>
          </p:cNvCxnSpPr>
          <p:nvPr/>
        </p:nvCxnSpPr>
        <p:spPr>
          <a:xfrm>
            <a:off x="4596525" y="3968113"/>
            <a:ext cx="33042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62378A6-C53E-4251-9825-3E69564CDC45}"/>
              </a:ext>
            </a:extLst>
          </p:cNvPr>
          <p:cNvSpPr txBox="1"/>
          <p:nvPr/>
        </p:nvSpPr>
        <p:spPr>
          <a:xfrm>
            <a:off x="4805633" y="4788297"/>
            <a:ext cx="222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2. – Client-ID</a:t>
            </a:r>
          </a:p>
          <a:p>
            <a:r>
              <a:rPr lang="en-AU" sz="1200" dirty="0"/>
              <a:t>    - Secret</a:t>
            </a:r>
          </a:p>
        </p:txBody>
      </p:sp>
    </p:spTree>
    <p:extLst>
      <p:ext uri="{BB962C8B-B14F-4D97-AF65-F5344CB8AC3E}">
        <p14:creationId xmlns:p14="http://schemas.microsoft.com/office/powerpoint/2010/main" val="32729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53" y="100264"/>
            <a:ext cx="10124902" cy="1143000"/>
          </a:xfrm>
        </p:spPr>
        <p:txBody>
          <a:bodyPr>
            <a:normAutofit/>
          </a:bodyPr>
          <a:lstStyle/>
          <a:p>
            <a:r>
              <a:rPr lang="en-AU" dirty="0"/>
              <a:t>OAuth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02" y="1147313"/>
            <a:ext cx="9484590" cy="5397866"/>
          </a:xfrm>
        </p:spPr>
        <p:txBody>
          <a:bodyPr>
            <a:normAutofit/>
          </a:bodyPr>
          <a:lstStyle/>
          <a:p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Why do we need a Authorization Code and Access Token both?</a:t>
            </a:r>
          </a:p>
          <a:p>
            <a:r>
              <a:rPr lang="en-AU" dirty="0"/>
              <a:t>	- Back Channel – Highly Secure</a:t>
            </a:r>
          </a:p>
          <a:p>
            <a:r>
              <a:rPr lang="en-AU" dirty="0"/>
              <a:t>	- Front Channel – Less Secure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OAuth flow takes the advantages of best things about the Back Channel and Front Channel</a:t>
            </a:r>
          </a:p>
        </p:txBody>
      </p:sp>
    </p:spTree>
    <p:extLst>
      <p:ext uri="{BB962C8B-B14F-4D97-AF65-F5344CB8AC3E}">
        <p14:creationId xmlns:p14="http://schemas.microsoft.com/office/powerpoint/2010/main" val="17029557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30828</TotalTime>
  <Words>604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OAuth 2.0</vt:lpstr>
      <vt:lpstr>OAuth 2.0</vt:lpstr>
      <vt:lpstr>OAuth 2.0</vt:lpstr>
      <vt:lpstr>OAuth 2.0 – Authorization Code Flow</vt:lpstr>
      <vt:lpstr>OAuth 2.0</vt:lpstr>
      <vt:lpstr>OAuth 2.0</vt:lpstr>
      <vt:lpstr>OAuth 2.0</vt:lpstr>
      <vt:lpstr>OAuth 2.0</vt:lpstr>
      <vt:lpstr>OAuth 2.0</vt:lpstr>
      <vt:lpstr>OAuth 2.0</vt:lpstr>
      <vt:lpstr>OAuth 2.0 Implicit Flow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and API Management</dc:title>
  <dc:creator>Sanjay Bharatiya</dc:creator>
  <cp:lastModifiedBy>Sony Mathew</cp:lastModifiedBy>
  <cp:revision>168</cp:revision>
  <dcterms:created xsi:type="dcterms:W3CDTF">2019-10-07T23:21:24Z</dcterms:created>
  <dcterms:modified xsi:type="dcterms:W3CDTF">2022-05-16T11:07:08Z</dcterms:modified>
</cp:coreProperties>
</file>