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8" r:id="rId1"/>
  </p:sldMasterIdLst>
  <p:notesMasterIdLst>
    <p:notesMasterId r:id="rId37"/>
  </p:notesMasterIdLst>
  <p:sldIdLst>
    <p:sldId id="256" r:id="rId2"/>
    <p:sldId id="257" r:id="rId3"/>
    <p:sldId id="285" r:id="rId4"/>
    <p:sldId id="258" r:id="rId5"/>
    <p:sldId id="263" r:id="rId6"/>
    <p:sldId id="264" r:id="rId7"/>
    <p:sldId id="265" r:id="rId8"/>
    <p:sldId id="266" r:id="rId9"/>
    <p:sldId id="267" r:id="rId10"/>
    <p:sldId id="289" r:id="rId11"/>
    <p:sldId id="259" r:id="rId12"/>
    <p:sldId id="260" r:id="rId13"/>
    <p:sldId id="261" r:id="rId14"/>
    <p:sldId id="262" r:id="rId15"/>
    <p:sldId id="290" r:id="rId16"/>
    <p:sldId id="293" r:id="rId17"/>
    <p:sldId id="269" r:id="rId18"/>
    <p:sldId id="268" r:id="rId19"/>
    <p:sldId id="270" r:id="rId20"/>
    <p:sldId id="272" r:id="rId21"/>
    <p:sldId id="274" r:id="rId22"/>
    <p:sldId id="276" r:id="rId23"/>
    <p:sldId id="277" r:id="rId24"/>
    <p:sldId id="278" r:id="rId25"/>
    <p:sldId id="279" r:id="rId26"/>
    <p:sldId id="280" r:id="rId27"/>
    <p:sldId id="281" r:id="rId28"/>
    <p:sldId id="282" r:id="rId29"/>
    <p:sldId id="283" r:id="rId30"/>
    <p:sldId id="292" r:id="rId31"/>
    <p:sldId id="284" r:id="rId32"/>
    <p:sldId id="291" r:id="rId33"/>
    <p:sldId id="288" r:id="rId34"/>
    <p:sldId id="286" r:id="rId35"/>
    <p:sldId id="287" r:id="rId36"/>
  </p:sldIdLst>
  <p:sldSz cx="12192000" cy="6858000"/>
  <p:notesSz cx="6858000" cy="9144000"/>
  <p:embeddedFontLst>
    <p:embeddedFont>
      <p:font typeface="Century Gothic" panose="020B0502020202020204" pitchFamily="34" charset="0"/>
      <p:regular r:id="rId38"/>
      <p:bold r:id="rId39"/>
      <p:italic r:id="rId40"/>
      <p:boldItalic r:id="rId41"/>
    </p:embeddedFont>
    <p:embeddedFont>
      <p:font typeface="Roboto" panose="02000000000000000000" pitchFamily="2" charset="0"/>
      <p:regular r:id="rId42"/>
      <p:bold r:id="rId43"/>
      <p:italic r:id="rId44"/>
      <p:boldItalic r:id="rId45"/>
    </p:embeddedFont>
    <p:embeddedFont>
      <p:font typeface="Wingdings 3" panose="05040102010807070707" pitchFamily="18" charset="2"/>
      <p:regular r:id="rId4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34503fe6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34503fe6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704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a34503fe6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a34503fe6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26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a34503fe6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34503fe6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336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9f0857810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9f0857810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f085781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f085781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9f085781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9f085781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9f0857810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9f0857810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9f0857810e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9f0857810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9f0857810e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9f0857810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9f0857810e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9f0857810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34503fe6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34503fe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9f0857810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9f0857810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9f0857810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9f0857810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9f0857810e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9f0857810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9f0857810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9f0857810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9f0857810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9f0857810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9f0857810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9f0857810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a36746b2c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a36746b2c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a34503fe6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a34503fe6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34503fe6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a34503fe6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a34503fe6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a34503fe6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a34503fe6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a34503fe6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a34503fe6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a34503fe6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34503fe6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34503fe6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5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73379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13281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5131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89185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14344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80841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064330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391683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2446669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8597786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627955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59318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365625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5844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969463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93430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79815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1524000" y="754145"/>
            <a:ext cx="9144000" cy="350677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4000"/>
              <a:buFont typeface="Arial"/>
              <a:buNone/>
            </a:pPr>
            <a:r>
              <a:rPr lang="en-US" sz="5000" b="1" i="0" dirty="0">
                <a:solidFill>
                  <a:srgbClr val="000000"/>
                </a:solidFill>
                <a:latin typeface="Arial"/>
                <a:ea typeface="Arial"/>
                <a:cs typeface="Arial"/>
                <a:sym typeface="Arial"/>
              </a:rPr>
              <a:t>Distributed Database with </a:t>
            </a:r>
            <a:br>
              <a:rPr lang="en-US" sz="5000" b="1" i="0" dirty="0">
                <a:solidFill>
                  <a:srgbClr val="000000"/>
                </a:solidFill>
                <a:latin typeface="Arial"/>
                <a:ea typeface="Arial"/>
                <a:cs typeface="Arial"/>
                <a:sym typeface="Arial"/>
              </a:rPr>
            </a:br>
            <a:r>
              <a:rPr lang="en-US" sz="5000" b="1" i="0" dirty="0">
                <a:solidFill>
                  <a:srgbClr val="000000"/>
                </a:solidFill>
                <a:latin typeface="Arial"/>
                <a:ea typeface="Arial"/>
                <a:cs typeface="Arial"/>
                <a:sym typeface="Arial"/>
              </a:rPr>
              <a:t>Yuga</a:t>
            </a:r>
            <a:r>
              <a:rPr lang="en-US" sz="5000" b="1" dirty="0">
                <a:solidFill>
                  <a:srgbClr val="000000"/>
                </a:solidFill>
                <a:latin typeface="Arial"/>
                <a:ea typeface="Arial"/>
                <a:cs typeface="Arial"/>
                <a:sym typeface="Arial"/>
              </a:rPr>
              <a:t>b</a:t>
            </a:r>
            <a:r>
              <a:rPr lang="en-US" sz="5000" b="1" i="0" dirty="0">
                <a:solidFill>
                  <a:srgbClr val="000000"/>
                </a:solidFill>
                <a:latin typeface="Arial"/>
                <a:ea typeface="Arial"/>
                <a:cs typeface="Arial"/>
                <a:sym typeface="Arial"/>
              </a:rPr>
              <a:t>yteDB and CockroachDB</a:t>
            </a:r>
            <a:br>
              <a:rPr lang="en-US" sz="5000" b="1" i="0" dirty="0">
                <a:solidFill>
                  <a:srgbClr val="000000"/>
                </a:solidFill>
                <a:latin typeface="Arial"/>
                <a:ea typeface="Arial"/>
                <a:cs typeface="Arial"/>
                <a:sym typeface="Arial"/>
              </a:rPr>
            </a:br>
            <a:br>
              <a:rPr lang="en-US" sz="1600" b="1" i="0" dirty="0">
                <a:solidFill>
                  <a:srgbClr val="000000"/>
                </a:solidFill>
                <a:latin typeface="Arial"/>
                <a:ea typeface="Arial"/>
                <a:cs typeface="Arial"/>
                <a:sym typeface="Arial"/>
              </a:rPr>
            </a:br>
            <a:r>
              <a:rPr lang="en-US" sz="1600" b="1" i="0" dirty="0">
                <a:solidFill>
                  <a:srgbClr val="000000"/>
                </a:solidFill>
                <a:latin typeface="Arial"/>
                <a:ea typeface="Arial"/>
                <a:cs typeface="Arial"/>
                <a:sym typeface="Arial"/>
              </a:rPr>
              <a:t>Advanced Database</a:t>
            </a:r>
            <a:br>
              <a:rPr lang="en-US" sz="1600" b="1" i="0" dirty="0">
                <a:solidFill>
                  <a:srgbClr val="000000"/>
                </a:solidFill>
                <a:latin typeface="Arial"/>
                <a:ea typeface="Arial"/>
                <a:cs typeface="Arial"/>
                <a:sym typeface="Arial"/>
              </a:rPr>
            </a:br>
            <a:r>
              <a:rPr lang="en-US" sz="1600" b="1" i="0" dirty="0">
                <a:solidFill>
                  <a:srgbClr val="000000"/>
                </a:solidFill>
                <a:latin typeface="Arial"/>
                <a:ea typeface="Arial"/>
                <a:cs typeface="Arial"/>
                <a:sym typeface="Arial"/>
              </a:rPr>
              <a:t>INFO-H-415</a:t>
            </a:r>
            <a:endParaRPr sz="5000" dirty="0">
              <a:latin typeface="Arial"/>
              <a:ea typeface="Arial"/>
              <a:cs typeface="Arial"/>
              <a:sym typeface="Arial"/>
            </a:endParaRPr>
          </a:p>
        </p:txBody>
      </p:sp>
      <p:sp>
        <p:nvSpPr>
          <p:cNvPr id="63" name="Google Shape;63;p14"/>
          <p:cNvSpPr txBox="1">
            <a:spLocks noGrp="1"/>
          </p:cNvSpPr>
          <p:nvPr>
            <p:ph type="subTitle" idx="1"/>
          </p:nvPr>
        </p:nvSpPr>
        <p:spPr>
          <a:xfrm>
            <a:off x="1668544" y="4722828"/>
            <a:ext cx="8854911" cy="188694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Clr>
                <a:schemeClr val="dk1"/>
              </a:buClr>
              <a:buSzPts val="1600"/>
              <a:buNone/>
            </a:pPr>
            <a:r>
              <a:rPr lang="en-US" sz="2200" dirty="0">
                <a:solidFill>
                  <a:schemeClr val="tx1"/>
                </a:solidFill>
                <a:latin typeface="Arial"/>
                <a:ea typeface="Arial"/>
                <a:cs typeface="Arial"/>
                <a:sym typeface="Arial"/>
              </a:rPr>
              <a:t>Sony Shrestha</a:t>
            </a:r>
            <a:endParaRPr sz="2200" dirty="0">
              <a:solidFill>
                <a:schemeClr val="tx1"/>
              </a:solidFill>
              <a:latin typeface="Arial"/>
              <a:ea typeface="Arial"/>
              <a:cs typeface="Arial"/>
              <a:sym typeface="Arial"/>
            </a:endParaRPr>
          </a:p>
          <a:p>
            <a:pPr marL="0" lvl="0" indent="0" algn="ctr" rtl="0">
              <a:lnSpc>
                <a:spcPct val="90000"/>
              </a:lnSpc>
              <a:spcBef>
                <a:spcPts val="1000"/>
              </a:spcBef>
              <a:spcAft>
                <a:spcPts val="0"/>
              </a:spcAft>
              <a:buClr>
                <a:schemeClr val="dk1"/>
              </a:buClr>
              <a:buSzPts val="1600"/>
              <a:buNone/>
            </a:pPr>
            <a:r>
              <a:rPr lang="en-US" sz="2200" dirty="0">
                <a:solidFill>
                  <a:schemeClr val="tx1"/>
                </a:solidFill>
                <a:latin typeface="Arial"/>
                <a:ea typeface="Arial"/>
                <a:cs typeface="Arial"/>
                <a:sym typeface="Arial"/>
              </a:rPr>
              <a:t>Aayush Paudel</a:t>
            </a:r>
            <a:endParaRPr sz="2200" dirty="0">
              <a:solidFill>
                <a:schemeClr val="tx1"/>
              </a:solidFill>
              <a:latin typeface="Arial"/>
              <a:ea typeface="Arial"/>
              <a:cs typeface="Arial"/>
              <a:sym typeface="Arial"/>
            </a:endParaRPr>
          </a:p>
          <a:p>
            <a:pPr marL="0" lvl="0" indent="0" algn="ctr" rtl="0">
              <a:lnSpc>
                <a:spcPct val="90000"/>
              </a:lnSpc>
              <a:spcBef>
                <a:spcPts val="1000"/>
              </a:spcBef>
              <a:spcAft>
                <a:spcPts val="0"/>
              </a:spcAft>
              <a:buClr>
                <a:schemeClr val="dk1"/>
              </a:buClr>
              <a:buSzPts val="1600"/>
              <a:buNone/>
            </a:pPr>
            <a:r>
              <a:rPr lang="en-US" sz="2200" i="0" dirty="0">
                <a:solidFill>
                  <a:schemeClr val="tx1"/>
                </a:solidFill>
                <a:latin typeface="Arial"/>
                <a:ea typeface="Arial"/>
                <a:cs typeface="Arial"/>
                <a:sym typeface="Arial"/>
              </a:rPr>
              <a:t>Shofiyyah Nadhiroh</a:t>
            </a:r>
            <a:endParaRPr sz="2200" dirty="0">
              <a:solidFill>
                <a:schemeClr val="tx1"/>
              </a:solidFill>
              <a:latin typeface="Arial"/>
              <a:ea typeface="Arial"/>
              <a:cs typeface="Arial"/>
              <a:sym typeface="Arial"/>
            </a:endParaRPr>
          </a:p>
          <a:p>
            <a:pPr marL="0" lvl="0" indent="0" algn="ctr" rtl="0">
              <a:lnSpc>
                <a:spcPct val="90000"/>
              </a:lnSpc>
              <a:spcBef>
                <a:spcPts val="1000"/>
              </a:spcBef>
              <a:spcAft>
                <a:spcPts val="0"/>
              </a:spcAft>
              <a:buClr>
                <a:schemeClr val="dk1"/>
              </a:buClr>
              <a:buSzPts val="1600"/>
              <a:buNone/>
            </a:pPr>
            <a:r>
              <a:rPr lang="en-US" sz="2200" i="0" dirty="0">
                <a:solidFill>
                  <a:schemeClr val="tx1"/>
                </a:solidFill>
                <a:latin typeface="Arial"/>
                <a:ea typeface="Arial"/>
                <a:cs typeface="Arial"/>
                <a:sym typeface="Arial"/>
              </a:rPr>
              <a:t>MD Kamrul Islam </a:t>
            </a:r>
            <a:endParaRPr sz="2200" dirty="0">
              <a:solidFill>
                <a:schemeClr val="tx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5;p18">
            <a:extLst>
              <a:ext uri="{FF2B5EF4-FFF2-40B4-BE49-F238E27FC236}">
                <a16:creationId xmlns:a16="http://schemas.microsoft.com/office/drawing/2014/main" id="{65729585-3774-46A2-9390-D35C4F0673C2}"/>
              </a:ext>
            </a:extLst>
          </p:cNvPr>
          <p:cNvSpPr txBox="1">
            <a:spLocks/>
          </p:cNvSpPr>
          <p:nvPr/>
        </p:nvSpPr>
        <p:spPr>
          <a:xfrm>
            <a:off x="1608055" y="517048"/>
            <a:ext cx="5697717"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Write Operation</a:t>
            </a:r>
            <a:endParaRPr lang="en-US" dirty="0">
              <a:latin typeface="Arial"/>
              <a:ea typeface="Arial"/>
              <a:cs typeface="Arial"/>
              <a:sym typeface="Arial"/>
            </a:endParaRPr>
          </a:p>
        </p:txBody>
      </p:sp>
      <p:sp>
        <p:nvSpPr>
          <p:cNvPr id="5" name="Rectangle: Rounded Corners 4">
            <a:extLst>
              <a:ext uri="{FF2B5EF4-FFF2-40B4-BE49-F238E27FC236}">
                <a16:creationId xmlns:a16="http://schemas.microsoft.com/office/drawing/2014/main" id="{B9FB6AB1-4E46-476A-A0C0-EAEAF0F2F311}"/>
              </a:ext>
            </a:extLst>
          </p:cNvPr>
          <p:cNvSpPr/>
          <p:nvPr/>
        </p:nvSpPr>
        <p:spPr>
          <a:xfrm>
            <a:off x="1449238" y="1663697"/>
            <a:ext cx="5697717"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Query Language Processing</a:t>
            </a:r>
          </a:p>
        </p:txBody>
      </p:sp>
      <p:sp>
        <p:nvSpPr>
          <p:cNvPr id="6" name="Rectangle: Rounded Corners 5">
            <a:extLst>
              <a:ext uri="{FF2B5EF4-FFF2-40B4-BE49-F238E27FC236}">
                <a16:creationId xmlns:a16="http://schemas.microsoft.com/office/drawing/2014/main" id="{BE2D6EB3-9EA5-4970-B619-EAFA7E446D85}"/>
              </a:ext>
            </a:extLst>
          </p:cNvPr>
          <p:cNvSpPr/>
          <p:nvPr/>
        </p:nvSpPr>
        <p:spPr>
          <a:xfrm>
            <a:off x="2002736" y="2183684"/>
            <a:ext cx="5847302"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 Forwarding to the tablet leader</a:t>
            </a:r>
          </a:p>
        </p:txBody>
      </p:sp>
      <p:sp>
        <p:nvSpPr>
          <p:cNvPr id="7" name="Rectangle: Rounded Corners 6">
            <a:extLst>
              <a:ext uri="{FF2B5EF4-FFF2-40B4-BE49-F238E27FC236}">
                <a16:creationId xmlns:a16="http://schemas.microsoft.com/office/drawing/2014/main" id="{9A23BD00-FD98-45BC-84EC-5E93CCDDB29D}"/>
              </a:ext>
            </a:extLst>
          </p:cNvPr>
          <p:cNvSpPr/>
          <p:nvPr/>
        </p:nvSpPr>
        <p:spPr>
          <a:xfrm>
            <a:off x="2714445" y="2703671"/>
            <a:ext cx="5939288"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 Preparing the batch for replication</a:t>
            </a:r>
          </a:p>
        </p:txBody>
      </p:sp>
      <p:sp>
        <p:nvSpPr>
          <p:cNvPr id="8" name="Rectangle: Rounded Corners 7">
            <a:extLst>
              <a:ext uri="{FF2B5EF4-FFF2-40B4-BE49-F238E27FC236}">
                <a16:creationId xmlns:a16="http://schemas.microsoft.com/office/drawing/2014/main" id="{EA82EFC1-D208-4F22-8463-6B3B02A804A9}"/>
              </a:ext>
            </a:extLst>
          </p:cNvPr>
          <p:cNvSpPr/>
          <p:nvPr/>
        </p:nvSpPr>
        <p:spPr>
          <a:xfrm>
            <a:off x="3452003" y="3233704"/>
            <a:ext cx="5968042"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4. Raft Replication</a:t>
            </a:r>
          </a:p>
        </p:txBody>
      </p:sp>
      <p:sp>
        <p:nvSpPr>
          <p:cNvPr id="9" name="Rectangle: Rounded Corners 8">
            <a:extLst>
              <a:ext uri="{FF2B5EF4-FFF2-40B4-BE49-F238E27FC236}">
                <a16:creationId xmlns:a16="http://schemas.microsoft.com/office/drawing/2014/main" id="{739E1919-FC88-4425-A85D-80A928BDE8DA}"/>
              </a:ext>
            </a:extLst>
          </p:cNvPr>
          <p:cNvSpPr/>
          <p:nvPr/>
        </p:nvSpPr>
        <p:spPr>
          <a:xfrm>
            <a:off x="4189561" y="3763737"/>
            <a:ext cx="6136257"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 Applying update to storage engine on the leader</a:t>
            </a:r>
          </a:p>
        </p:txBody>
      </p:sp>
      <p:sp>
        <p:nvSpPr>
          <p:cNvPr id="10" name="Rectangle: Rounded Corners 9">
            <a:extLst>
              <a:ext uri="{FF2B5EF4-FFF2-40B4-BE49-F238E27FC236}">
                <a16:creationId xmlns:a16="http://schemas.microsoft.com/office/drawing/2014/main" id="{8B9F9E3D-5941-42D6-A2AC-A9C2DDCF823D}"/>
              </a:ext>
            </a:extLst>
          </p:cNvPr>
          <p:cNvSpPr/>
          <p:nvPr/>
        </p:nvSpPr>
        <p:spPr>
          <a:xfrm>
            <a:off x="4885426" y="4307200"/>
            <a:ext cx="6136257"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6. Responding to the client</a:t>
            </a:r>
          </a:p>
        </p:txBody>
      </p:sp>
      <p:sp>
        <p:nvSpPr>
          <p:cNvPr id="11" name="Rectangle: Rounded Corners 10">
            <a:extLst>
              <a:ext uri="{FF2B5EF4-FFF2-40B4-BE49-F238E27FC236}">
                <a16:creationId xmlns:a16="http://schemas.microsoft.com/office/drawing/2014/main" id="{724EE180-8E2E-45C4-9CA8-ADF3508C046A}"/>
              </a:ext>
            </a:extLst>
          </p:cNvPr>
          <p:cNvSpPr/>
          <p:nvPr/>
        </p:nvSpPr>
        <p:spPr>
          <a:xfrm>
            <a:off x="5687681" y="4850663"/>
            <a:ext cx="6136257"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 Applying update to storage engine on followers</a:t>
            </a:r>
          </a:p>
        </p:txBody>
      </p:sp>
      <p:pic>
        <p:nvPicPr>
          <p:cNvPr id="13" name="Google Shape;130;p24">
            <a:extLst>
              <a:ext uri="{FF2B5EF4-FFF2-40B4-BE49-F238E27FC236}">
                <a16:creationId xmlns:a16="http://schemas.microsoft.com/office/drawing/2014/main" id="{5B443F14-4D1D-4C55-8536-97D4820274B8}"/>
              </a:ext>
            </a:extLst>
          </p:cNvPr>
          <p:cNvPicPr preferRelativeResize="0"/>
          <p:nvPr/>
        </p:nvPicPr>
        <p:blipFill rotWithShape="1">
          <a:blip r:embed="rId2">
            <a:alphaModFix/>
          </a:blip>
          <a:srcRect/>
          <a:stretch/>
        </p:blipFill>
        <p:spPr>
          <a:xfrm>
            <a:off x="7832501" y="128668"/>
            <a:ext cx="4290432" cy="899238"/>
          </a:xfrm>
          <a:prstGeom prst="rect">
            <a:avLst/>
          </a:prstGeom>
          <a:noFill/>
          <a:ln>
            <a:noFill/>
          </a:ln>
        </p:spPr>
      </p:pic>
    </p:spTree>
    <p:extLst>
      <p:ext uri="{BB962C8B-B14F-4D97-AF65-F5344CB8AC3E}">
        <p14:creationId xmlns:p14="http://schemas.microsoft.com/office/powerpoint/2010/main" val="767009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838199" y="2766150"/>
            <a:ext cx="10775623" cy="2088654"/>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sz="6000" b="1" dirty="0">
                <a:latin typeface="Arial"/>
                <a:ea typeface="Arial"/>
                <a:cs typeface="Arial"/>
                <a:sym typeface="Arial"/>
              </a:rPr>
              <a:t>CockroachDB</a:t>
            </a:r>
            <a:endParaRPr sz="6000" b="1" dirty="0">
              <a:latin typeface="Arial"/>
              <a:ea typeface="Arial"/>
              <a:cs typeface="Arial"/>
              <a:sym typeface="Arial"/>
            </a:endParaRPr>
          </a:p>
        </p:txBody>
      </p:sp>
    </p:spTree>
    <p:extLst>
      <p:ext uri="{BB962C8B-B14F-4D97-AF65-F5344CB8AC3E}">
        <p14:creationId xmlns:p14="http://schemas.microsoft.com/office/powerpoint/2010/main" val="176898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8"/>
          <p:cNvSpPr txBox="1">
            <a:spLocks noGrp="1"/>
          </p:cNvSpPr>
          <p:nvPr>
            <p:ph idx="1"/>
          </p:nvPr>
        </p:nvSpPr>
        <p:spPr>
          <a:xfrm>
            <a:off x="948946" y="1540189"/>
            <a:ext cx="10777997" cy="3777622"/>
          </a:xfrm>
          <a:prstGeom prst="rect">
            <a:avLst/>
          </a:prstGeom>
        </p:spPr>
        <p:txBody>
          <a:bodyPr spcFirstLastPara="1" wrap="square" lIns="91425" tIns="45700" rIns="91425" bIns="45700" anchor="t" anchorCtr="0">
            <a:normAutofit/>
          </a:bodyPr>
          <a:lstStyle/>
          <a:p>
            <a:pPr marL="457200" lvl="0" indent="-381000" algn="just" rtl="0">
              <a:lnSpc>
                <a:spcPct val="150000"/>
              </a:lnSpc>
              <a:spcBef>
                <a:spcPts val="1000"/>
              </a:spcBef>
              <a:spcAft>
                <a:spcPts val="0"/>
              </a:spcAft>
              <a:buSzPts val="2400"/>
              <a:buFont typeface="Arial"/>
              <a:buChar char="●"/>
            </a:pPr>
            <a:r>
              <a:rPr lang="en-US" dirty="0">
                <a:latin typeface="Arial"/>
                <a:ea typeface="Arial"/>
                <a:cs typeface="Arial"/>
                <a:sym typeface="Arial"/>
              </a:rPr>
              <a:t>CockroachDB is an open-source distributed relational database system.</a:t>
            </a:r>
            <a:endParaRPr dirty="0">
              <a:latin typeface="Arial"/>
              <a:ea typeface="Arial"/>
              <a:cs typeface="Arial"/>
              <a:sym typeface="Arial"/>
            </a:endParaRPr>
          </a:p>
          <a:p>
            <a:pPr marL="457200" lvl="0" indent="-381000" algn="just" rtl="0">
              <a:lnSpc>
                <a:spcPct val="150000"/>
              </a:lnSpc>
              <a:spcBef>
                <a:spcPts val="1000"/>
              </a:spcBef>
              <a:spcAft>
                <a:spcPts val="0"/>
              </a:spcAft>
              <a:buSzPts val="2400"/>
              <a:buFont typeface="Arial"/>
              <a:buChar char="●"/>
            </a:pPr>
            <a:r>
              <a:rPr lang="en-US" dirty="0">
                <a:latin typeface="Arial"/>
                <a:ea typeface="Arial"/>
                <a:cs typeface="Arial"/>
                <a:sym typeface="Arial"/>
              </a:rPr>
              <a:t>Designed for high scalability and resilience, providing strong consistency and ACID guarantees across a distributed architecture.</a:t>
            </a:r>
            <a:endParaRPr dirty="0">
              <a:latin typeface="Arial"/>
              <a:ea typeface="Arial"/>
              <a:cs typeface="Arial"/>
              <a:sym typeface="Arial"/>
            </a:endParaRPr>
          </a:p>
          <a:p>
            <a:pPr marL="457200" lvl="0" indent="-381000" algn="just" rtl="0">
              <a:lnSpc>
                <a:spcPct val="150000"/>
              </a:lnSpc>
              <a:spcBef>
                <a:spcPts val="1000"/>
              </a:spcBef>
              <a:spcAft>
                <a:spcPts val="1000"/>
              </a:spcAft>
              <a:buSzPts val="2400"/>
              <a:buFont typeface="Arial"/>
              <a:buChar char="●"/>
            </a:pPr>
            <a:r>
              <a:rPr lang="en-US" dirty="0">
                <a:latin typeface="Arial"/>
                <a:ea typeface="Arial"/>
                <a:cs typeface="Arial"/>
                <a:sym typeface="Arial"/>
              </a:rPr>
              <a:t>Named after the cockroach's resilience to failure, reflecting the system's ability to withstand disruptions.</a:t>
            </a:r>
            <a:endParaRPr dirty="0">
              <a:latin typeface="Arial"/>
              <a:ea typeface="Arial"/>
              <a:cs typeface="Arial"/>
              <a:sym typeface="Arial"/>
            </a:endParaRPr>
          </a:p>
        </p:txBody>
      </p:sp>
      <p:pic>
        <p:nvPicPr>
          <p:cNvPr id="87" name="Google Shape;87;p18"/>
          <p:cNvPicPr preferRelativeResize="0"/>
          <p:nvPr/>
        </p:nvPicPr>
        <p:blipFill>
          <a:blip r:embed="rId3">
            <a:alphaModFix/>
          </a:blip>
          <a:stretch>
            <a:fillRect/>
          </a:stretch>
        </p:blipFill>
        <p:spPr>
          <a:xfrm>
            <a:off x="8376750" y="199975"/>
            <a:ext cx="3620398" cy="590450"/>
          </a:xfrm>
          <a:prstGeom prst="rect">
            <a:avLst/>
          </a:prstGeom>
          <a:noFill/>
          <a:ln>
            <a:noFill/>
          </a:ln>
        </p:spPr>
      </p:pic>
      <p:sp>
        <p:nvSpPr>
          <p:cNvPr id="5" name="Google Shape;85;p18">
            <a:extLst>
              <a:ext uri="{FF2B5EF4-FFF2-40B4-BE49-F238E27FC236}">
                <a16:creationId xmlns:a16="http://schemas.microsoft.com/office/drawing/2014/main" id="{A63AF0DA-AE79-483B-B3AE-242970A00DA8}"/>
              </a:ext>
            </a:extLst>
          </p:cNvPr>
          <p:cNvSpPr txBox="1">
            <a:spLocks/>
          </p:cNvSpPr>
          <p:nvPr/>
        </p:nvSpPr>
        <p:spPr>
          <a:xfrm>
            <a:off x="1626907" y="545329"/>
            <a:ext cx="5697717"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CockroachDB</a:t>
            </a:r>
            <a:endParaRPr lang="en-US" dirty="0">
              <a:latin typeface="Arial"/>
              <a:ea typeface="Arial"/>
              <a:cs typeface="Arial"/>
              <a:sym typeface="Arial"/>
            </a:endParaRPr>
          </a:p>
        </p:txBody>
      </p:sp>
    </p:spTree>
    <p:extLst>
      <p:ext uri="{BB962C8B-B14F-4D97-AF65-F5344CB8AC3E}">
        <p14:creationId xmlns:p14="http://schemas.microsoft.com/office/powerpoint/2010/main" val="1183250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9"/>
          <p:cNvSpPr txBox="1">
            <a:spLocks noGrp="1"/>
          </p:cNvSpPr>
          <p:nvPr>
            <p:ph idx="1"/>
          </p:nvPr>
        </p:nvSpPr>
        <p:spPr>
          <a:xfrm>
            <a:off x="5639554" y="1414021"/>
            <a:ext cx="6357594" cy="4826523"/>
          </a:xfrm>
          <a:prstGeom prst="rect">
            <a:avLst/>
          </a:prstGeom>
        </p:spPr>
        <p:txBody>
          <a:bodyPr spcFirstLastPara="1" wrap="square" lIns="91425" tIns="45700" rIns="91425" bIns="45700" anchor="t" anchorCtr="0">
            <a:noAutofit/>
          </a:bodyPr>
          <a:lstStyle/>
          <a:p>
            <a:pPr marL="457200" lvl="0" indent="-358140" algn="just" rtl="0">
              <a:lnSpc>
                <a:spcPct val="150000"/>
              </a:lnSpc>
              <a:spcBef>
                <a:spcPts val="1000"/>
              </a:spcBef>
              <a:spcAft>
                <a:spcPts val="0"/>
              </a:spcAft>
              <a:buSzPct val="100000"/>
              <a:buFont typeface="Arial"/>
              <a:buChar char="●"/>
            </a:pPr>
            <a:r>
              <a:rPr lang="en-US" dirty="0">
                <a:latin typeface="Arial"/>
                <a:ea typeface="Arial"/>
                <a:cs typeface="Arial"/>
                <a:sym typeface="Arial"/>
              </a:rPr>
              <a:t>Shared-nothing architecture ensures high availability and scalability</a:t>
            </a:r>
            <a:endParaRPr dirty="0">
              <a:latin typeface="Arial"/>
              <a:ea typeface="Arial"/>
              <a:cs typeface="Arial"/>
              <a:sym typeface="Arial"/>
            </a:endParaRPr>
          </a:p>
          <a:p>
            <a:pPr marL="457200" lvl="0" indent="-358140" algn="just" rtl="0">
              <a:lnSpc>
                <a:spcPct val="150000"/>
              </a:lnSpc>
              <a:spcBef>
                <a:spcPts val="1000"/>
              </a:spcBef>
              <a:spcAft>
                <a:spcPts val="0"/>
              </a:spcAft>
              <a:buSzPct val="100000"/>
              <a:buFont typeface="Arial"/>
              <a:buChar char="●"/>
            </a:pPr>
            <a:r>
              <a:rPr lang="en-US" dirty="0">
                <a:latin typeface="Arial"/>
                <a:ea typeface="Arial"/>
                <a:cs typeface="Arial"/>
                <a:sym typeface="Arial"/>
              </a:rPr>
              <a:t>PostgreSQL wire protocol enables compatibility with existing PostgreSQL applications</a:t>
            </a:r>
            <a:endParaRPr dirty="0">
              <a:latin typeface="Arial"/>
              <a:ea typeface="Arial"/>
              <a:cs typeface="Arial"/>
              <a:sym typeface="Arial"/>
            </a:endParaRPr>
          </a:p>
          <a:p>
            <a:pPr marL="457200" lvl="0" indent="-358140" algn="just" rtl="0">
              <a:lnSpc>
                <a:spcPct val="150000"/>
              </a:lnSpc>
              <a:spcBef>
                <a:spcPts val="1000"/>
              </a:spcBef>
              <a:spcAft>
                <a:spcPts val="0"/>
              </a:spcAft>
              <a:buSzPct val="100000"/>
              <a:buFont typeface="Arial"/>
              <a:buChar char="●"/>
            </a:pPr>
            <a:r>
              <a:rPr lang="en-US" dirty="0">
                <a:latin typeface="Arial"/>
                <a:ea typeface="Arial"/>
                <a:cs typeface="Arial"/>
                <a:sym typeface="Arial"/>
              </a:rPr>
              <a:t>Load balancers distribute connections for improved performance</a:t>
            </a:r>
            <a:endParaRPr dirty="0">
              <a:latin typeface="Arial"/>
              <a:ea typeface="Arial"/>
              <a:cs typeface="Arial"/>
              <a:sym typeface="Arial"/>
            </a:endParaRPr>
          </a:p>
          <a:p>
            <a:pPr marL="457200" lvl="0" indent="-358140" algn="just" rtl="0">
              <a:lnSpc>
                <a:spcPct val="150000"/>
              </a:lnSpc>
              <a:spcBef>
                <a:spcPts val="1000"/>
              </a:spcBef>
              <a:spcAft>
                <a:spcPts val="0"/>
              </a:spcAft>
              <a:buSzPct val="100000"/>
              <a:buFont typeface="Arial"/>
              <a:buChar char="●"/>
            </a:pPr>
            <a:r>
              <a:rPr lang="en-US" dirty="0">
                <a:latin typeface="Arial"/>
                <a:ea typeface="Arial"/>
                <a:cs typeface="Arial"/>
                <a:sym typeface="Arial"/>
              </a:rPr>
              <a:t>Leaseholder nodes manage data access and replication for consistency</a:t>
            </a:r>
            <a:endParaRPr dirty="0">
              <a:latin typeface="Arial"/>
              <a:ea typeface="Arial"/>
              <a:cs typeface="Arial"/>
              <a:sym typeface="Arial"/>
            </a:endParaRPr>
          </a:p>
          <a:p>
            <a:pPr marL="457200" lvl="0" indent="-358140" algn="just" rtl="0">
              <a:lnSpc>
                <a:spcPct val="150000"/>
              </a:lnSpc>
              <a:spcBef>
                <a:spcPts val="1000"/>
              </a:spcBef>
              <a:spcAft>
                <a:spcPts val="1000"/>
              </a:spcAft>
              <a:buSzPct val="100000"/>
              <a:buFont typeface="Arial"/>
              <a:buChar char="●"/>
            </a:pPr>
            <a:r>
              <a:rPr lang="en-US" dirty="0">
                <a:latin typeface="Arial"/>
                <a:ea typeface="Arial"/>
                <a:cs typeface="Arial"/>
                <a:sym typeface="Arial"/>
              </a:rPr>
              <a:t>Key range-based data distribution enhances fault tolerance</a:t>
            </a:r>
            <a:endParaRPr dirty="0">
              <a:latin typeface="Arial"/>
              <a:ea typeface="Arial"/>
              <a:cs typeface="Arial"/>
              <a:sym typeface="Arial"/>
            </a:endParaRPr>
          </a:p>
        </p:txBody>
      </p:sp>
      <p:pic>
        <p:nvPicPr>
          <p:cNvPr id="94" name="Google Shape;94;p19"/>
          <p:cNvPicPr preferRelativeResize="0"/>
          <p:nvPr/>
        </p:nvPicPr>
        <p:blipFill>
          <a:blip r:embed="rId3">
            <a:alphaModFix/>
          </a:blip>
          <a:stretch>
            <a:fillRect/>
          </a:stretch>
        </p:blipFill>
        <p:spPr>
          <a:xfrm>
            <a:off x="8376750" y="199975"/>
            <a:ext cx="3620398" cy="590450"/>
          </a:xfrm>
          <a:prstGeom prst="rect">
            <a:avLst/>
          </a:prstGeom>
          <a:noFill/>
          <a:ln>
            <a:noFill/>
          </a:ln>
        </p:spPr>
      </p:pic>
      <p:pic>
        <p:nvPicPr>
          <p:cNvPr id="95" name="Google Shape;95;p19"/>
          <p:cNvPicPr preferRelativeResize="0"/>
          <p:nvPr/>
        </p:nvPicPr>
        <p:blipFill>
          <a:blip r:embed="rId4">
            <a:alphaModFix/>
          </a:blip>
          <a:stretch>
            <a:fillRect/>
          </a:stretch>
        </p:blipFill>
        <p:spPr>
          <a:xfrm>
            <a:off x="403144" y="1864744"/>
            <a:ext cx="5094982" cy="4132621"/>
          </a:xfrm>
          <a:prstGeom prst="rect">
            <a:avLst/>
          </a:prstGeom>
          <a:noFill/>
          <a:ln>
            <a:noFill/>
          </a:ln>
        </p:spPr>
      </p:pic>
      <p:sp>
        <p:nvSpPr>
          <p:cNvPr id="9" name="Google Shape;85;p18">
            <a:extLst>
              <a:ext uri="{FF2B5EF4-FFF2-40B4-BE49-F238E27FC236}">
                <a16:creationId xmlns:a16="http://schemas.microsoft.com/office/drawing/2014/main" id="{03F82DF7-AF9E-4E19-9105-8ECC095B8711}"/>
              </a:ext>
            </a:extLst>
          </p:cNvPr>
          <p:cNvSpPr txBox="1">
            <a:spLocks/>
          </p:cNvSpPr>
          <p:nvPr/>
        </p:nvSpPr>
        <p:spPr>
          <a:xfrm>
            <a:off x="1636334" y="545329"/>
            <a:ext cx="5697717"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Cluster Architecture</a:t>
            </a:r>
            <a:endParaRPr lang="en-US" dirty="0">
              <a:latin typeface="Arial"/>
              <a:ea typeface="Arial"/>
              <a:cs typeface="Arial"/>
              <a:sym typeface="Arial"/>
            </a:endParaRPr>
          </a:p>
        </p:txBody>
      </p:sp>
    </p:spTree>
    <p:extLst>
      <p:ext uri="{BB962C8B-B14F-4D97-AF65-F5344CB8AC3E}">
        <p14:creationId xmlns:p14="http://schemas.microsoft.com/office/powerpoint/2010/main" val="354825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7" name="Google Shape;85;p18">
            <a:extLst>
              <a:ext uri="{FF2B5EF4-FFF2-40B4-BE49-F238E27FC236}">
                <a16:creationId xmlns:a16="http://schemas.microsoft.com/office/drawing/2014/main" id="{03CCB8EC-4ACC-481F-B0F4-EA94EBC6F266}"/>
              </a:ext>
            </a:extLst>
          </p:cNvPr>
          <p:cNvSpPr txBox="1">
            <a:spLocks noGrp="1"/>
          </p:cNvSpPr>
          <p:nvPr>
            <p:ph type="title"/>
          </p:nvPr>
        </p:nvSpPr>
        <p:spPr>
          <a:xfrm>
            <a:off x="1636335" y="535902"/>
            <a:ext cx="5697717" cy="86869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Arial"/>
                <a:ea typeface="Arial"/>
                <a:cs typeface="Arial"/>
                <a:sym typeface="Arial"/>
              </a:rPr>
              <a:t>CockroachDB Layers</a:t>
            </a:r>
            <a:endParaRPr dirty="0">
              <a:latin typeface="Arial"/>
              <a:ea typeface="Arial"/>
              <a:cs typeface="Arial"/>
              <a:sym typeface="Arial"/>
            </a:endParaRPr>
          </a:p>
        </p:txBody>
      </p:sp>
      <p:sp>
        <p:nvSpPr>
          <p:cNvPr id="101" name="Google Shape;101;p20"/>
          <p:cNvSpPr txBox="1">
            <a:spLocks noGrp="1"/>
          </p:cNvSpPr>
          <p:nvPr>
            <p:ph idx="1"/>
          </p:nvPr>
        </p:nvSpPr>
        <p:spPr>
          <a:xfrm>
            <a:off x="1758885" y="1554637"/>
            <a:ext cx="9844743" cy="4333187"/>
          </a:xfrm>
          <a:prstGeom prst="rect">
            <a:avLst/>
          </a:prstGeom>
        </p:spPr>
        <p:txBody>
          <a:bodyPr spcFirstLastPara="1" wrap="square" lIns="91425" tIns="45700" rIns="91425" bIns="45700" anchor="t" anchorCtr="0">
            <a:noAutofit/>
          </a:bodyPr>
          <a:lstStyle/>
          <a:p>
            <a:pPr marL="457200" lvl="0" indent="-369570" algn="just" rtl="0">
              <a:lnSpc>
                <a:spcPct val="200000"/>
              </a:lnSpc>
              <a:spcBef>
                <a:spcPts val="1000"/>
              </a:spcBef>
              <a:spcAft>
                <a:spcPts val="0"/>
              </a:spcAft>
              <a:buSzPct val="100000"/>
              <a:buFont typeface="Arial"/>
              <a:buChar char="●"/>
            </a:pPr>
            <a:r>
              <a:rPr lang="en-US" b="1" dirty="0">
                <a:latin typeface="Arial"/>
                <a:ea typeface="Arial"/>
                <a:cs typeface="Arial"/>
                <a:sym typeface="Arial"/>
              </a:rPr>
              <a:t>SQL:</a:t>
            </a:r>
            <a:r>
              <a:rPr lang="en-US" dirty="0">
                <a:latin typeface="Arial"/>
                <a:ea typeface="Arial"/>
                <a:cs typeface="Arial"/>
                <a:sym typeface="Arial"/>
              </a:rPr>
              <a:t> Translate client SQL queries to KV operations.</a:t>
            </a:r>
            <a:endParaRPr dirty="0">
              <a:latin typeface="Arial"/>
              <a:ea typeface="Arial"/>
              <a:cs typeface="Arial"/>
              <a:sym typeface="Arial"/>
            </a:endParaRPr>
          </a:p>
          <a:p>
            <a:pPr marL="457200" lvl="0" indent="-369570" algn="just" rtl="0">
              <a:lnSpc>
                <a:spcPct val="200000"/>
              </a:lnSpc>
              <a:spcBef>
                <a:spcPts val="1000"/>
              </a:spcBef>
              <a:spcAft>
                <a:spcPts val="0"/>
              </a:spcAft>
              <a:buSzPct val="100000"/>
              <a:buFont typeface="Arial"/>
              <a:buChar char="●"/>
            </a:pPr>
            <a:r>
              <a:rPr lang="en-US" b="1" dirty="0">
                <a:latin typeface="Arial"/>
                <a:ea typeface="Arial"/>
                <a:cs typeface="Arial"/>
                <a:sym typeface="Arial"/>
              </a:rPr>
              <a:t>Transactional:</a:t>
            </a:r>
            <a:r>
              <a:rPr lang="en-US" dirty="0">
                <a:latin typeface="Arial"/>
                <a:ea typeface="Arial"/>
                <a:cs typeface="Arial"/>
                <a:sym typeface="Arial"/>
              </a:rPr>
              <a:t> Allow atomic changes to multiple KV entries.</a:t>
            </a:r>
            <a:endParaRPr dirty="0">
              <a:latin typeface="Arial"/>
              <a:ea typeface="Arial"/>
              <a:cs typeface="Arial"/>
              <a:sym typeface="Arial"/>
            </a:endParaRPr>
          </a:p>
          <a:p>
            <a:pPr marL="457200" lvl="0" indent="-369570" algn="just" rtl="0">
              <a:lnSpc>
                <a:spcPct val="200000"/>
              </a:lnSpc>
              <a:spcBef>
                <a:spcPts val="1000"/>
              </a:spcBef>
              <a:spcAft>
                <a:spcPts val="0"/>
              </a:spcAft>
              <a:buSzPct val="100000"/>
              <a:buFont typeface="Arial"/>
              <a:buChar char="●"/>
            </a:pPr>
            <a:r>
              <a:rPr lang="en-US" b="1" dirty="0">
                <a:latin typeface="Arial"/>
                <a:ea typeface="Arial"/>
                <a:cs typeface="Arial"/>
                <a:sym typeface="Arial"/>
              </a:rPr>
              <a:t>Distribution: </a:t>
            </a:r>
            <a:r>
              <a:rPr lang="en-US" dirty="0">
                <a:latin typeface="Arial"/>
                <a:ea typeface="Arial"/>
                <a:cs typeface="Arial"/>
                <a:sym typeface="Arial"/>
              </a:rPr>
              <a:t>Present replicated KV ranges as a single entity.</a:t>
            </a:r>
            <a:endParaRPr dirty="0">
              <a:latin typeface="Arial"/>
              <a:ea typeface="Arial"/>
              <a:cs typeface="Arial"/>
              <a:sym typeface="Arial"/>
            </a:endParaRPr>
          </a:p>
          <a:p>
            <a:pPr marL="457200" lvl="0" indent="-369570" algn="just" rtl="0">
              <a:lnSpc>
                <a:spcPct val="200000"/>
              </a:lnSpc>
              <a:spcBef>
                <a:spcPts val="1000"/>
              </a:spcBef>
              <a:spcAft>
                <a:spcPts val="0"/>
              </a:spcAft>
              <a:buSzPct val="100000"/>
              <a:buFont typeface="Arial"/>
              <a:buChar char="●"/>
            </a:pPr>
            <a:r>
              <a:rPr lang="en-US" b="1" dirty="0">
                <a:latin typeface="Arial"/>
                <a:ea typeface="Arial"/>
                <a:cs typeface="Arial"/>
                <a:sym typeface="Arial"/>
              </a:rPr>
              <a:t>Replication:</a:t>
            </a:r>
            <a:r>
              <a:rPr lang="en-US" dirty="0">
                <a:latin typeface="Arial"/>
                <a:ea typeface="Arial"/>
                <a:cs typeface="Arial"/>
                <a:sym typeface="Arial"/>
              </a:rPr>
              <a:t> Consistently and synchronously replicate KV ranges across many nodes. This layer also enables consistent reads using a consensus algorithm.</a:t>
            </a:r>
            <a:endParaRPr dirty="0">
              <a:latin typeface="Arial"/>
              <a:ea typeface="Arial"/>
              <a:cs typeface="Arial"/>
              <a:sym typeface="Arial"/>
            </a:endParaRPr>
          </a:p>
          <a:p>
            <a:pPr marL="457200" lvl="0" indent="-369570" algn="just" rtl="0">
              <a:lnSpc>
                <a:spcPct val="200000"/>
              </a:lnSpc>
              <a:spcBef>
                <a:spcPts val="1000"/>
              </a:spcBef>
              <a:spcAft>
                <a:spcPts val="1000"/>
              </a:spcAft>
              <a:buSzPct val="100000"/>
              <a:buFont typeface="Arial"/>
              <a:buChar char="●"/>
            </a:pPr>
            <a:r>
              <a:rPr lang="en-US" b="1" dirty="0">
                <a:latin typeface="Arial"/>
                <a:ea typeface="Arial"/>
                <a:cs typeface="Arial"/>
                <a:sym typeface="Arial"/>
              </a:rPr>
              <a:t>Storage: </a:t>
            </a:r>
            <a:r>
              <a:rPr lang="en-US" dirty="0">
                <a:latin typeface="Arial"/>
                <a:ea typeface="Arial"/>
                <a:cs typeface="Arial"/>
                <a:sym typeface="Arial"/>
              </a:rPr>
              <a:t>Read and write KV data on disk.</a:t>
            </a:r>
            <a:endParaRPr dirty="0">
              <a:latin typeface="Arial"/>
              <a:ea typeface="Arial"/>
              <a:cs typeface="Arial"/>
              <a:sym typeface="Arial"/>
            </a:endParaRPr>
          </a:p>
        </p:txBody>
      </p:sp>
      <p:pic>
        <p:nvPicPr>
          <p:cNvPr id="102" name="Google Shape;102;p20"/>
          <p:cNvPicPr preferRelativeResize="0"/>
          <p:nvPr/>
        </p:nvPicPr>
        <p:blipFill>
          <a:blip r:embed="rId3">
            <a:alphaModFix/>
          </a:blip>
          <a:stretch>
            <a:fillRect/>
          </a:stretch>
        </p:blipFill>
        <p:spPr>
          <a:xfrm>
            <a:off x="8376750" y="199975"/>
            <a:ext cx="3620398" cy="590450"/>
          </a:xfrm>
          <a:prstGeom prst="rect">
            <a:avLst/>
          </a:prstGeom>
          <a:noFill/>
          <a:ln>
            <a:noFill/>
          </a:ln>
        </p:spPr>
      </p:pic>
    </p:spTree>
    <p:extLst>
      <p:ext uri="{BB962C8B-B14F-4D97-AF65-F5344CB8AC3E}">
        <p14:creationId xmlns:p14="http://schemas.microsoft.com/office/powerpoint/2010/main" val="2872272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7AB97C7-2568-464B-83F4-D2CC8270D157}"/>
              </a:ext>
            </a:extLst>
          </p:cNvPr>
          <p:cNvSpPr/>
          <p:nvPr/>
        </p:nvSpPr>
        <p:spPr>
          <a:xfrm>
            <a:off x="1449238" y="2267013"/>
            <a:ext cx="5697717"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Installation of YugabyteDB and CockroachDB</a:t>
            </a:r>
          </a:p>
        </p:txBody>
      </p:sp>
      <p:sp>
        <p:nvSpPr>
          <p:cNvPr id="5" name="Rectangle: Rounded Corners 4">
            <a:extLst>
              <a:ext uri="{FF2B5EF4-FFF2-40B4-BE49-F238E27FC236}">
                <a16:creationId xmlns:a16="http://schemas.microsoft.com/office/drawing/2014/main" id="{90565FE6-B390-430D-8232-36A64D19B2F8}"/>
              </a:ext>
            </a:extLst>
          </p:cNvPr>
          <p:cNvSpPr/>
          <p:nvPr/>
        </p:nvSpPr>
        <p:spPr>
          <a:xfrm>
            <a:off x="2002736" y="2787000"/>
            <a:ext cx="5847302"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 Multi-node setup</a:t>
            </a:r>
          </a:p>
        </p:txBody>
      </p:sp>
      <p:sp>
        <p:nvSpPr>
          <p:cNvPr id="6" name="Rectangle: Rounded Corners 5">
            <a:extLst>
              <a:ext uri="{FF2B5EF4-FFF2-40B4-BE49-F238E27FC236}">
                <a16:creationId xmlns:a16="http://schemas.microsoft.com/office/drawing/2014/main" id="{7A8A1F56-EA5F-4917-B7E5-B792D4B9C3D2}"/>
              </a:ext>
            </a:extLst>
          </p:cNvPr>
          <p:cNvSpPr/>
          <p:nvPr/>
        </p:nvSpPr>
        <p:spPr>
          <a:xfrm>
            <a:off x="2714445" y="3306987"/>
            <a:ext cx="5939288"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 Installation of YCSB</a:t>
            </a:r>
          </a:p>
        </p:txBody>
      </p:sp>
      <p:sp>
        <p:nvSpPr>
          <p:cNvPr id="7" name="Rectangle: Rounded Corners 6">
            <a:extLst>
              <a:ext uri="{FF2B5EF4-FFF2-40B4-BE49-F238E27FC236}">
                <a16:creationId xmlns:a16="http://schemas.microsoft.com/office/drawing/2014/main" id="{2A202E5F-84DF-421E-B8C4-69322D2ABB01}"/>
              </a:ext>
            </a:extLst>
          </p:cNvPr>
          <p:cNvSpPr/>
          <p:nvPr/>
        </p:nvSpPr>
        <p:spPr>
          <a:xfrm>
            <a:off x="3452003" y="3837020"/>
            <a:ext cx="5968042"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4. Configure db properties </a:t>
            </a:r>
          </a:p>
        </p:txBody>
      </p:sp>
      <p:sp>
        <p:nvSpPr>
          <p:cNvPr id="8" name="Rectangle: Rounded Corners 7">
            <a:extLst>
              <a:ext uri="{FF2B5EF4-FFF2-40B4-BE49-F238E27FC236}">
                <a16:creationId xmlns:a16="http://schemas.microsoft.com/office/drawing/2014/main" id="{0296286A-A9D7-4419-AE45-7B2622BB7F85}"/>
              </a:ext>
            </a:extLst>
          </p:cNvPr>
          <p:cNvSpPr/>
          <p:nvPr/>
        </p:nvSpPr>
        <p:spPr>
          <a:xfrm>
            <a:off x="4189561" y="4367053"/>
            <a:ext cx="6136257"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 Configure workload</a:t>
            </a:r>
          </a:p>
        </p:txBody>
      </p:sp>
      <p:sp>
        <p:nvSpPr>
          <p:cNvPr id="9" name="Rectangle: Rounded Corners 8">
            <a:extLst>
              <a:ext uri="{FF2B5EF4-FFF2-40B4-BE49-F238E27FC236}">
                <a16:creationId xmlns:a16="http://schemas.microsoft.com/office/drawing/2014/main" id="{C69DF2C7-6063-4B6D-A438-9147FF5D4B2A}"/>
              </a:ext>
            </a:extLst>
          </p:cNvPr>
          <p:cNvSpPr/>
          <p:nvPr/>
        </p:nvSpPr>
        <p:spPr>
          <a:xfrm>
            <a:off x="4885426" y="4910516"/>
            <a:ext cx="6136257"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6. Benchmarking</a:t>
            </a:r>
          </a:p>
        </p:txBody>
      </p:sp>
      <p:sp>
        <p:nvSpPr>
          <p:cNvPr id="11" name="Google Shape;85;p18">
            <a:extLst>
              <a:ext uri="{FF2B5EF4-FFF2-40B4-BE49-F238E27FC236}">
                <a16:creationId xmlns:a16="http://schemas.microsoft.com/office/drawing/2014/main" id="{33268760-B2DD-4056-980F-14C60AE73FA2}"/>
              </a:ext>
            </a:extLst>
          </p:cNvPr>
          <p:cNvSpPr txBox="1">
            <a:spLocks noGrp="1"/>
          </p:cNvSpPr>
          <p:nvPr>
            <p:ph type="title"/>
          </p:nvPr>
        </p:nvSpPr>
        <p:spPr>
          <a:xfrm>
            <a:off x="1636335" y="535902"/>
            <a:ext cx="5697717" cy="86869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Arial"/>
                <a:ea typeface="Arial"/>
                <a:cs typeface="Arial"/>
                <a:sym typeface="Arial"/>
              </a:rPr>
              <a:t>Implementation</a:t>
            </a:r>
            <a:endParaRPr dirty="0">
              <a:latin typeface="Arial"/>
              <a:ea typeface="Arial"/>
              <a:cs typeface="Arial"/>
              <a:sym typeface="Arial"/>
            </a:endParaRPr>
          </a:p>
        </p:txBody>
      </p:sp>
    </p:spTree>
    <p:extLst>
      <p:ext uri="{BB962C8B-B14F-4D97-AF65-F5344CB8AC3E}">
        <p14:creationId xmlns:p14="http://schemas.microsoft.com/office/powerpoint/2010/main" val="153331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A06440-C7EE-4DD5-8BF6-40CB6C86B18A}"/>
              </a:ext>
            </a:extLst>
          </p:cNvPr>
          <p:cNvPicPr>
            <a:picLocks noChangeAspect="1"/>
          </p:cNvPicPr>
          <p:nvPr/>
        </p:nvPicPr>
        <p:blipFill>
          <a:blip r:embed="rId2"/>
          <a:stretch>
            <a:fillRect/>
          </a:stretch>
        </p:blipFill>
        <p:spPr>
          <a:xfrm>
            <a:off x="1684629" y="-1"/>
            <a:ext cx="9797220" cy="6805307"/>
          </a:xfrm>
          <a:prstGeom prst="rect">
            <a:avLst/>
          </a:prstGeom>
        </p:spPr>
      </p:pic>
    </p:spTree>
    <p:extLst>
      <p:ext uri="{BB962C8B-B14F-4D97-AF65-F5344CB8AC3E}">
        <p14:creationId xmlns:p14="http://schemas.microsoft.com/office/powerpoint/2010/main" val="191635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1234349" y="2129400"/>
            <a:ext cx="10473741" cy="2599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5000" b="1" dirty="0">
                <a:latin typeface="Arial"/>
                <a:ea typeface="Arial"/>
                <a:cs typeface="Arial"/>
                <a:sym typeface="Arial"/>
              </a:rPr>
              <a:t>Yahoo Cloud Serving Benchmark </a:t>
            </a:r>
            <a:br>
              <a:rPr lang="en-US" sz="5000" b="1" dirty="0">
                <a:latin typeface="Arial"/>
                <a:ea typeface="Arial"/>
                <a:cs typeface="Arial"/>
                <a:sym typeface="Arial"/>
              </a:rPr>
            </a:br>
            <a:r>
              <a:rPr lang="en-US" sz="5000" b="1" dirty="0">
                <a:latin typeface="Arial"/>
                <a:ea typeface="Arial"/>
                <a:cs typeface="Arial"/>
                <a:sym typeface="Arial"/>
              </a:rPr>
              <a:t>(YCSB)</a:t>
            </a:r>
            <a:endParaRPr sz="5000" dirty="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6"/>
          <p:cNvSpPr txBox="1">
            <a:spLocks noGrp="1"/>
          </p:cNvSpPr>
          <p:nvPr>
            <p:ph idx="1"/>
          </p:nvPr>
        </p:nvSpPr>
        <p:spPr>
          <a:xfrm>
            <a:off x="6351639" y="1373135"/>
            <a:ext cx="5886449" cy="5492525"/>
          </a:xfrm>
          <a:prstGeom prst="rect">
            <a:avLst/>
          </a:prstGeom>
        </p:spPr>
        <p:txBody>
          <a:bodyPr spcFirstLastPara="1" wrap="square" lIns="91425" tIns="45700" rIns="91425" bIns="45700" anchor="t" anchorCtr="0">
            <a:noAutofit/>
          </a:bodyPr>
          <a:lstStyle/>
          <a:p>
            <a:pPr marL="457200" lvl="0" indent="-381000" algn="just" rtl="0">
              <a:lnSpc>
                <a:spcPct val="115000"/>
              </a:lnSpc>
              <a:spcBef>
                <a:spcPts val="1000"/>
              </a:spcBef>
              <a:spcAft>
                <a:spcPts val="0"/>
              </a:spcAft>
              <a:buSzPts val="2400"/>
              <a:buFont typeface="Arial"/>
              <a:buChar char="●"/>
            </a:pPr>
            <a:r>
              <a:rPr lang="en-US" sz="1600" b="1" dirty="0">
                <a:latin typeface="Arial" panose="020B0604020202020204" pitchFamily="34" charset="0"/>
                <a:ea typeface="Arial"/>
                <a:cs typeface="Arial" panose="020B0604020202020204" pitchFamily="34" charset="0"/>
                <a:sym typeface="Arial"/>
              </a:rPr>
              <a:t>Insert </a:t>
            </a:r>
            <a:r>
              <a:rPr lang="en-US" sz="1600" dirty="0">
                <a:latin typeface="Arial" panose="020B0604020202020204" pitchFamily="34" charset="0"/>
                <a:ea typeface="Arial"/>
                <a:cs typeface="Arial" panose="020B0604020202020204" pitchFamily="34" charset="0"/>
                <a:sym typeface="Arial"/>
              </a:rPr>
              <a:t>a new record</a:t>
            </a:r>
            <a:endParaRPr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b="1" dirty="0">
                <a:latin typeface="Arial" panose="020B0604020202020204" pitchFamily="34" charset="0"/>
                <a:ea typeface="Arial"/>
                <a:cs typeface="Arial" panose="020B0604020202020204" pitchFamily="34" charset="0"/>
                <a:sym typeface="Arial"/>
              </a:rPr>
              <a:t>Update </a:t>
            </a:r>
            <a:r>
              <a:rPr lang="en-US" sz="1600" dirty="0">
                <a:latin typeface="Arial" panose="020B0604020202020204" pitchFamily="34" charset="0"/>
                <a:ea typeface="Arial"/>
                <a:cs typeface="Arial" panose="020B0604020202020204" pitchFamily="34" charset="0"/>
                <a:sym typeface="Arial"/>
              </a:rPr>
              <a:t>a record replacing its value</a:t>
            </a:r>
            <a:endParaRPr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b="1" dirty="0">
                <a:latin typeface="Arial" panose="020B0604020202020204" pitchFamily="34" charset="0"/>
                <a:ea typeface="Arial"/>
                <a:cs typeface="Arial" panose="020B0604020202020204" pitchFamily="34" charset="0"/>
                <a:sym typeface="Arial"/>
              </a:rPr>
              <a:t>Read </a:t>
            </a:r>
            <a:r>
              <a:rPr lang="en-US" sz="1600" dirty="0">
                <a:latin typeface="Arial" panose="020B0604020202020204" pitchFamily="34" charset="0"/>
                <a:ea typeface="Arial"/>
                <a:cs typeface="Arial" panose="020B0604020202020204" pitchFamily="34" charset="0"/>
                <a:sym typeface="Arial"/>
              </a:rPr>
              <a:t>either a randomly chosen field or all of them</a:t>
            </a:r>
            <a:endParaRPr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b="1" dirty="0">
                <a:latin typeface="Arial" panose="020B0604020202020204" pitchFamily="34" charset="0"/>
                <a:ea typeface="Arial"/>
                <a:cs typeface="Arial" panose="020B0604020202020204" pitchFamily="34" charset="0"/>
                <a:sym typeface="Arial"/>
              </a:rPr>
              <a:t>Scan </a:t>
            </a:r>
            <a:r>
              <a:rPr lang="en-US" sz="1600" dirty="0">
                <a:latin typeface="Arial" panose="020B0604020202020204" pitchFamily="34" charset="0"/>
                <a:ea typeface="Arial"/>
                <a:cs typeface="Arial" panose="020B0604020202020204" pitchFamily="34" charset="0"/>
                <a:sym typeface="Arial"/>
              </a:rPr>
              <a:t>records in order, starting at a randomly chosen record key </a:t>
            </a:r>
            <a:endParaRPr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b="1" dirty="0">
                <a:latin typeface="Arial" panose="020B0604020202020204" pitchFamily="34" charset="0"/>
                <a:ea typeface="Arial"/>
                <a:cs typeface="Arial" panose="020B0604020202020204" pitchFamily="34" charset="0"/>
                <a:sym typeface="Arial"/>
              </a:rPr>
              <a:t>Delete </a:t>
            </a:r>
            <a:r>
              <a:rPr lang="en-US" sz="1600" dirty="0">
                <a:latin typeface="Arial" panose="020B0604020202020204" pitchFamily="34" charset="0"/>
                <a:ea typeface="Arial"/>
                <a:cs typeface="Arial" panose="020B0604020202020204" pitchFamily="34" charset="0"/>
                <a:sym typeface="Arial"/>
              </a:rPr>
              <a:t>a single record </a:t>
            </a:r>
          </a:p>
          <a:p>
            <a:pPr marL="457200" lvl="0" indent="-381000" algn="just" rtl="0">
              <a:lnSpc>
                <a:spcPct val="115000"/>
              </a:lnSpc>
              <a:spcBef>
                <a:spcPts val="0"/>
              </a:spcBef>
              <a:spcAft>
                <a:spcPts val="0"/>
              </a:spcAft>
              <a:buSzPts val="2400"/>
              <a:buFont typeface="Arial"/>
              <a:buChar char="●"/>
            </a:pPr>
            <a:endParaRPr lang="en-US"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dirty="0">
                <a:solidFill>
                  <a:srgbClr val="4D4D4D"/>
                </a:solidFill>
                <a:latin typeface="Arial" panose="020B0604020202020204" pitchFamily="34" charset="0"/>
                <a:cs typeface="Arial" panose="020B0604020202020204" pitchFamily="34" charset="0"/>
              </a:rPr>
              <a:t>Two phases </a:t>
            </a:r>
          </a:p>
          <a:p>
            <a:pPr marL="857250" lvl="1" indent="-381000" algn="just">
              <a:lnSpc>
                <a:spcPct val="115000"/>
              </a:lnSpc>
              <a:spcBef>
                <a:spcPts val="0"/>
              </a:spcBef>
              <a:buSzPts val="2400"/>
              <a:buFont typeface="Arial"/>
              <a:buChar char="●"/>
            </a:pPr>
            <a:r>
              <a:rPr lang="en-US" dirty="0">
                <a:solidFill>
                  <a:srgbClr val="4D4D4D"/>
                </a:solidFill>
                <a:latin typeface="Arial" panose="020B0604020202020204" pitchFamily="34" charset="0"/>
                <a:cs typeface="Arial" panose="020B0604020202020204" pitchFamily="34" charset="0"/>
              </a:rPr>
              <a:t>Load Phase</a:t>
            </a:r>
          </a:p>
          <a:p>
            <a:pPr marL="857250" lvl="1" indent="-381000" algn="just">
              <a:lnSpc>
                <a:spcPct val="115000"/>
              </a:lnSpc>
              <a:spcBef>
                <a:spcPts val="0"/>
              </a:spcBef>
              <a:buSzPts val="2400"/>
              <a:buFont typeface="Arial"/>
              <a:buChar char="●"/>
            </a:pPr>
            <a:r>
              <a:rPr lang="en-US" dirty="0">
                <a:solidFill>
                  <a:srgbClr val="4D4D4D"/>
                </a:solidFill>
                <a:latin typeface="Arial" panose="020B0604020202020204" pitchFamily="34" charset="0"/>
                <a:cs typeface="Arial" panose="020B0604020202020204" pitchFamily="34" charset="0"/>
              </a:rPr>
              <a:t>Run Phase</a:t>
            </a:r>
          </a:p>
          <a:p>
            <a:pPr marL="457200" lvl="0" indent="-381000" algn="just" rtl="0">
              <a:lnSpc>
                <a:spcPct val="115000"/>
              </a:lnSpc>
              <a:spcBef>
                <a:spcPts val="0"/>
              </a:spcBef>
              <a:spcAft>
                <a:spcPts val="0"/>
              </a:spcAft>
              <a:buSzPts val="2400"/>
              <a:buFont typeface="Arial"/>
              <a:buChar char="●"/>
            </a:pPr>
            <a:endParaRPr lang="en-US"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dirty="0">
                <a:latin typeface="Arial" panose="020B0604020202020204" pitchFamily="34" charset="0"/>
                <a:ea typeface="Arial"/>
                <a:cs typeface="Arial" panose="020B0604020202020204" pitchFamily="34" charset="0"/>
                <a:sym typeface="Arial"/>
              </a:rPr>
              <a:t>Can parameterize</a:t>
            </a:r>
          </a:p>
          <a:p>
            <a:pPr marL="857250" lvl="1" indent="-381000" algn="just">
              <a:lnSpc>
                <a:spcPct val="115000"/>
              </a:lnSpc>
              <a:spcBef>
                <a:spcPts val="0"/>
              </a:spcBef>
              <a:buSzPts val="2400"/>
              <a:buFont typeface="Arial"/>
              <a:buChar char="●"/>
            </a:pPr>
            <a:r>
              <a:rPr lang="en-US" dirty="0">
                <a:latin typeface="Arial" panose="020B0604020202020204" pitchFamily="34" charset="0"/>
                <a:ea typeface="Arial"/>
                <a:cs typeface="Arial" panose="020B0604020202020204" pitchFamily="34" charset="0"/>
                <a:sym typeface="Arial"/>
              </a:rPr>
              <a:t>Record Count</a:t>
            </a:r>
          </a:p>
          <a:p>
            <a:pPr marL="857250" lvl="1" indent="-381000" algn="just">
              <a:lnSpc>
                <a:spcPct val="115000"/>
              </a:lnSpc>
              <a:spcBef>
                <a:spcPts val="0"/>
              </a:spcBef>
              <a:buSzPts val="2400"/>
              <a:buFont typeface="Arial"/>
              <a:buChar char="●"/>
            </a:pPr>
            <a:r>
              <a:rPr lang="en-US" dirty="0">
                <a:latin typeface="Arial" panose="020B0604020202020204" pitchFamily="34" charset="0"/>
                <a:ea typeface="Arial"/>
                <a:cs typeface="Arial" panose="020B0604020202020204" pitchFamily="34" charset="0"/>
                <a:sym typeface="Arial"/>
              </a:rPr>
              <a:t>Operation Count</a:t>
            </a:r>
          </a:p>
          <a:p>
            <a:pPr marL="457200" lvl="0" indent="-381000" algn="just" rtl="0">
              <a:lnSpc>
                <a:spcPct val="115000"/>
              </a:lnSpc>
              <a:spcBef>
                <a:spcPts val="0"/>
              </a:spcBef>
              <a:spcAft>
                <a:spcPts val="0"/>
              </a:spcAft>
              <a:buSzPts val="2400"/>
              <a:buFont typeface="Arial"/>
              <a:buChar char="●"/>
            </a:pPr>
            <a:endParaRPr lang="en-US" sz="1600" b="1" i="0" u="none" strike="noStrike" dirty="0">
              <a:solidFill>
                <a:srgbClr val="4D4D4D"/>
              </a:solidFill>
              <a:effectLst/>
              <a:latin typeface="Arial" panose="020B0604020202020204" pitchFamily="34" charset="0"/>
              <a:cs typeface="Arial" panose="020B0604020202020204" pitchFamily="34" charset="0"/>
            </a:endParaRPr>
          </a:p>
          <a:p>
            <a:pPr marL="457200" lvl="0" indent="-381000" algn="just" rtl="0">
              <a:lnSpc>
                <a:spcPct val="115000"/>
              </a:lnSpc>
              <a:spcBef>
                <a:spcPts val="0"/>
              </a:spcBef>
              <a:spcAft>
                <a:spcPts val="0"/>
              </a:spcAft>
              <a:buSzPts val="2400"/>
              <a:buFont typeface="Arial"/>
              <a:buChar char="●"/>
            </a:pPr>
            <a:r>
              <a:rPr lang="en-US" sz="1600" dirty="0">
                <a:solidFill>
                  <a:srgbClr val="4D4D4D"/>
                </a:solidFill>
                <a:latin typeface="Arial" panose="020B0604020202020204" pitchFamily="34" charset="0"/>
                <a:cs typeface="Arial" panose="020B0604020202020204" pitchFamily="34" charset="0"/>
              </a:rPr>
              <a:t>Benchmark Result includes</a:t>
            </a:r>
          </a:p>
          <a:p>
            <a:pPr marL="857250" lvl="1" indent="-381000" algn="just">
              <a:lnSpc>
                <a:spcPct val="115000"/>
              </a:lnSpc>
              <a:spcBef>
                <a:spcPts val="0"/>
              </a:spcBef>
              <a:buSzPts val="2400"/>
              <a:buFont typeface="Arial"/>
              <a:buChar char="●"/>
            </a:pPr>
            <a:r>
              <a:rPr lang="en-US" i="0" u="none" strike="noStrike" dirty="0">
                <a:solidFill>
                  <a:srgbClr val="4D4D4D"/>
                </a:solidFill>
                <a:effectLst/>
                <a:latin typeface="Arial" panose="020B0604020202020204" pitchFamily="34" charset="0"/>
                <a:cs typeface="Arial" panose="020B0604020202020204" pitchFamily="34" charset="0"/>
              </a:rPr>
              <a:t>Runtime</a:t>
            </a:r>
          </a:p>
          <a:p>
            <a:pPr marL="857250" lvl="1" indent="-381000" algn="just">
              <a:lnSpc>
                <a:spcPct val="115000"/>
              </a:lnSpc>
              <a:spcBef>
                <a:spcPts val="0"/>
              </a:spcBef>
              <a:buSzPts val="2400"/>
              <a:buFont typeface="Arial"/>
              <a:buChar char="●"/>
            </a:pPr>
            <a:r>
              <a:rPr lang="en-US" i="0" u="none" strike="noStrike" dirty="0">
                <a:solidFill>
                  <a:srgbClr val="4D4D4D"/>
                </a:solidFill>
                <a:effectLst/>
                <a:latin typeface="Arial" panose="020B0604020202020204" pitchFamily="34" charset="0"/>
                <a:cs typeface="Arial" panose="020B0604020202020204" pitchFamily="34" charset="0"/>
              </a:rPr>
              <a:t>Throughput [ops/sec]</a:t>
            </a:r>
          </a:p>
          <a:p>
            <a:pPr marL="857250" lvl="1" indent="-381000" algn="just">
              <a:lnSpc>
                <a:spcPct val="115000"/>
              </a:lnSpc>
              <a:spcBef>
                <a:spcPts val="0"/>
              </a:spcBef>
              <a:buSzPts val="2400"/>
              <a:buFont typeface="Arial"/>
              <a:buChar char="●"/>
            </a:pPr>
            <a:r>
              <a:rPr lang="en-US" i="0" u="none" strike="noStrike" dirty="0">
                <a:solidFill>
                  <a:srgbClr val="4D4D4D"/>
                </a:solidFill>
                <a:effectLst/>
                <a:latin typeface="Arial" panose="020B0604020202020204" pitchFamily="34" charset="0"/>
                <a:cs typeface="Arial" panose="020B0604020202020204" pitchFamily="34" charset="0"/>
              </a:rPr>
              <a:t>Latency</a:t>
            </a:r>
          </a:p>
          <a:p>
            <a:pPr marL="857250" lvl="1" indent="-381000" algn="just">
              <a:lnSpc>
                <a:spcPct val="115000"/>
              </a:lnSpc>
              <a:spcBef>
                <a:spcPts val="0"/>
              </a:spcBef>
              <a:buSzPts val="2400"/>
              <a:buFont typeface="Arial"/>
              <a:buChar char="●"/>
            </a:pPr>
            <a:endParaRPr dirty="0">
              <a:latin typeface="Arial" panose="020B0604020202020204" pitchFamily="34" charset="0"/>
              <a:ea typeface="Arial"/>
              <a:cs typeface="Arial" panose="020B0604020202020204" pitchFamily="34" charset="0"/>
              <a:sym typeface="Arial"/>
            </a:endParaRPr>
          </a:p>
        </p:txBody>
      </p:sp>
      <p:pic>
        <p:nvPicPr>
          <p:cNvPr id="145" name="Google Shape;145;p26"/>
          <p:cNvPicPr preferRelativeResize="0"/>
          <p:nvPr/>
        </p:nvPicPr>
        <p:blipFill rotWithShape="1">
          <a:blip r:embed="rId3">
            <a:alphaModFix/>
          </a:blip>
          <a:srcRect l="586" t="2705" r="8084" b="965"/>
          <a:stretch/>
        </p:blipFill>
        <p:spPr>
          <a:xfrm>
            <a:off x="170628" y="2026566"/>
            <a:ext cx="6072855" cy="4108763"/>
          </a:xfrm>
          <a:prstGeom prst="rect">
            <a:avLst/>
          </a:prstGeom>
          <a:noFill/>
          <a:ln>
            <a:noFill/>
          </a:ln>
        </p:spPr>
      </p:pic>
      <p:pic>
        <p:nvPicPr>
          <p:cNvPr id="146" name="Google Shape;146;p26"/>
          <p:cNvPicPr preferRelativeResize="0"/>
          <p:nvPr/>
        </p:nvPicPr>
        <p:blipFill>
          <a:blip r:embed="rId4">
            <a:alphaModFix/>
          </a:blip>
          <a:stretch>
            <a:fillRect/>
          </a:stretch>
        </p:blipFill>
        <p:spPr>
          <a:xfrm>
            <a:off x="8555950" y="136750"/>
            <a:ext cx="3533775" cy="1304925"/>
          </a:xfrm>
          <a:prstGeom prst="rect">
            <a:avLst/>
          </a:prstGeom>
          <a:noFill/>
          <a:ln>
            <a:noFill/>
          </a:ln>
        </p:spPr>
      </p:pic>
      <p:sp>
        <p:nvSpPr>
          <p:cNvPr id="8" name="Google Shape;85;p18">
            <a:extLst>
              <a:ext uri="{FF2B5EF4-FFF2-40B4-BE49-F238E27FC236}">
                <a16:creationId xmlns:a16="http://schemas.microsoft.com/office/drawing/2014/main" id="{DD79D125-42B7-46D4-B7D8-F8C3B9ED81DD}"/>
              </a:ext>
            </a:extLst>
          </p:cNvPr>
          <p:cNvSpPr txBox="1">
            <a:spLocks/>
          </p:cNvSpPr>
          <p:nvPr/>
        </p:nvSpPr>
        <p:spPr>
          <a:xfrm>
            <a:off x="1636334" y="545330"/>
            <a:ext cx="6343650" cy="849840"/>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Benchmarking with YCSB</a:t>
            </a:r>
            <a:endParaRPr lang="en-US" dirty="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61" name="Google Shape;161;p28"/>
          <p:cNvSpPr txBox="1"/>
          <p:nvPr/>
        </p:nvSpPr>
        <p:spPr>
          <a:xfrm>
            <a:off x="778240" y="5342742"/>
            <a:ext cx="11765100" cy="397001"/>
          </a:xfrm>
          <a:prstGeom prst="rect">
            <a:avLst/>
          </a:prstGeom>
          <a:noFill/>
          <a:ln>
            <a:noFill/>
          </a:ln>
        </p:spPr>
        <p:txBody>
          <a:bodyPr spcFirstLastPara="1" wrap="square" lIns="91425" tIns="91425" rIns="91425" bIns="91425" anchor="t" anchorCtr="0">
            <a:spAutoFit/>
          </a:bodyPr>
          <a:lstStyle/>
          <a:p>
            <a:pPr marL="152400" lvl="0" algn="l" rtl="0">
              <a:lnSpc>
                <a:spcPct val="115000"/>
              </a:lnSpc>
              <a:spcBef>
                <a:spcPts val="0"/>
              </a:spcBef>
              <a:spcAft>
                <a:spcPts val="0"/>
              </a:spcAft>
              <a:buClr>
                <a:schemeClr val="dk1"/>
              </a:buClr>
              <a:buSzPts val="1200"/>
            </a:pPr>
            <a:endParaRPr sz="1200" dirty="0">
              <a:highlight>
                <a:srgbClr val="FFFFFF"/>
              </a:highlight>
            </a:endParaRPr>
          </a:p>
        </p:txBody>
      </p:sp>
      <p:sp>
        <p:nvSpPr>
          <p:cNvPr id="10" name="Google Shape;85;p18">
            <a:extLst>
              <a:ext uri="{FF2B5EF4-FFF2-40B4-BE49-F238E27FC236}">
                <a16:creationId xmlns:a16="http://schemas.microsoft.com/office/drawing/2014/main" id="{931CB116-473F-43E5-80EA-98154F502C22}"/>
              </a:ext>
            </a:extLst>
          </p:cNvPr>
          <p:cNvSpPr txBox="1">
            <a:spLocks/>
          </p:cNvSpPr>
          <p:nvPr/>
        </p:nvSpPr>
        <p:spPr>
          <a:xfrm>
            <a:off x="1617480" y="535903"/>
            <a:ext cx="8186396" cy="849840"/>
          </a:xfrm>
          <a:prstGeom prst="rect">
            <a:avLst/>
          </a:prstGeom>
        </p:spPr>
        <p:txBody>
          <a:bodyPr spcFirstLastPara="1" vert="horz" wrap="square" lIns="91425" tIns="45700" rIns="91425" bIns="45700" rtlCol="0" anchor="ctr" anchorCtr="0">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Run Time for Workload-a and Workload-e</a:t>
            </a:r>
            <a:endParaRPr lang="en-US" dirty="0">
              <a:latin typeface="Arial"/>
              <a:ea typeface="Arial"/>
              <a:cs typeface="Arial"/>
              <a:sym typeface="Arial"/>
            </a:endParaRPr>
          </a:p>
        </p:txBody>
      </p:sp>
      <p:sp>
        <p:nvSpPr>
          <p:cNvPr id="12" name="TextBox 11">
            <a:extLst>
              <a:ext uri="{FF2B5EF4-FFF2-40B4-BE49-F238E27FC236}">
                <a16:creationId xmlns:a16="http://schemas.microsoft.com/office/drawing/2014/main" id="{69A1A61E-7FD4-49A7-AD74-3F62489B7D3F}"/>
              </a:ext>
            </a:extLst>
          </p:cNvPr>
          <p:cNvSpPr txBox="1"/>
          <p:nvPr/>
        </p:nvSpPr>
        <p:spPr>
          <a:xfrm>
            <a:off x="1838227" y="5491741"/>
            <a:ext cx="9916998"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Run Time (during load phase) measures the amount of time needed to load data into database.</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pic>
        <p:nvPicPr>
          <p:cNvPr id="6" name="Picture 5">
            <a:extLst>
              <a:ext uri="{FF2B5EF4-FFF2-40B4-BE49-F238E27FC236}">
                <a16:creationId xmlns:a16="http://schemas.microsoft.com/office/drawing/2014/main" id="{1C6C8B87-1E12-4A76-AEB8-22FBC417CE3F}"/>
              </a:ext>
            </a:extLst>
          </p:cNvPr>
          <p:cNvPicPr>
            <a:picLocks noChangeAspect="1"/>
          </p:cNvPicPr>
          <p:nvPr/>
        </p:nvPicPr>
        <p:blipFill rotWithShape="1">
          <a:blip r:embed="rId3"/>
          <a:srcRect l="3268"/>
          <a:stretch/>
        </p:blipFill>
        <p:spPr>
          <a:xfrm>
            <a:off x="1412824" y="1815311"/>
            <a:ext cx="4572000" cy="3341550"/>
          </a:xfrm>
          <a:prstGeom prst="rect">
            <a:avLst/>
          </a:prstGeom>
          <a:effectLst>
            <a:glow rad="88900">
              <a:schemeClr val="accent1">
                <a:alpha val="40000"/>
              </a:schemeClr>
            </a:glow>
          </a:effectLst>
        </p:spPr>
      </p:pic>
      <p:pic>
        <p:nvPicPr>
          <p:cNvPr id="8" name="Picture 7">
            <a:extLst>
              <a:ext uri="{FF2B5EF4-FFF2-40B4-BE49-F238E27FC236}">
                <a16:creationId xmlns:a16="http://schemas.microsoft.com/office/drawing/2014/main" id="{9B20C379-E113-4622-B967-7D8560675398}"/>
              </a:ext>
            </a:extLst>
          </p:cNvPr>
          <p:cNvPicPr>
            <a:picLocks noChangeAspect="1"/>
          </p:cNvPicPr>
          <p:nvPr/>
        </p:nvPicPr>
        <p:blipFill>
          <a:blip r:embed="rId4"/>
          <a:stretch>
            <a:fillRect/>
          </a:stretch>
        </p:blipFill>
        <p:spPr>
          <a:xfrm>
            <a:off x="6778006" y="1829366"/>
            <a:ext cx="4572000" cy="3346349"/>
          </a:xfrm>
          <a:prstGeom prst="rect">
            <a:avLst/>
          </a:prstGeom>
          <a:effectLst>
            <a:glow rad="88900">
              <a:schemeClr val="accent1">
                <a:alpha val="40000"/>
              </a:schemeClr>
            </a:glow>
          </a:effectLst>
        </p:spPr>
      </p:pic>
      <p:sp>
        <p:nvSpPr>
          <p:cNvPr id="19" name="Google Shape;217;p34">
            <a:extLst>
              <a:ext uri="{FF2B5EF4-FFF2-40B4-BE49-F238E27FC236}">
                <a16:creationId xmlns:a16="http://schemas.microsoft.com/office/drawing/2014/main" id="{909DFF0A-2580-48D4-9F3D-27A6ED752A18}"/>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dirty="0"/>
              <a:t>Load Phase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a:spLocks noGrp="1"/>
          </p:cNvSpPr>
          <p:nvPr>
            <p:ph idx="1"/>
          </p:nvPr>
        </p:nvSpPr>
        <p:spPr>
          <a:xfrm>
            <a:off x="867266" y="1822514"/>
            <a:ext cx="11208470" cy="3777622"/>
          </a:xfrm>
          <a:prstGeom prst="rect">
            <a:avLst/>
          </a:prstGeom>
        </p:spPr>
        <p:txBody>
          <a:bodyPr spcFirstLastPara="1" wrap="square" lIns="91425" tIns="45700" rIns="91425" bIns="45700" anchor="t" anchorCtr="0">
            <a:normAutofit/>
          </a:bodyPr>
          <a:lstStyle/>
          <a:p>
            <a:pPr algn="just">
              <a:lnSpc>
                <a:spcPct val="150000"/>
              </a:lnSpc>
              <a:spcAft>
                <a:spcPts val="1600"/>
              </a:spcAft>
            </a:pPr>
            <a:r>
              <a:rPr lang="en-US" sz="2400" b="0" i="0" dirty="0">
                <a:solidFill>
                  <a:srgbClr val="202124"/>
                </a:solidFill>
                <a:effectLst/>
                <a:latin typeface="Arial" panose="020B0604020202020204" pitchFamily="34" charset="0"/>
                <a:cs typeface="Arial" panose="020B0604020202020204" pitchFamily="34" charset="0"/>
              </a:rPr>
              <a:t>Database </a:t>
            </a:r>
            <a:r>
              <a:rPr lang="en-US" sz="2400" b="0" i="0" dirty="0">
                <a:solidFill>
                  <a:srgbClr val="040C28"/>
                </a:solidFill>
                <a:effectLst/>
                <a:latin typeface="Arial" panose="020B0604020202020204" pitchFamily="34" charset="0"/>
                <a:cs typeface="Arial" panose="020B0604020202020204" pitchFamily="34" charset="0"/>
              </a:rPr>
              <a:t>that runs and stores data across multiple computers, as opposed to doing everything on a single machine</a:t>
            </a:r>
            <a:r>
              <a:rPr lang="en-US" sz="2400" b="0" i="0" dirty="0">
                <a:solidFill>
                  <a:srgbClr val="202124"/>
                </a:solidFill>
                <a:effectLst/>
                <a:latin typeface="Arial" panose="020B0604020202020204" pitchFamily="34" charset="0"/>
                <a:cs typeface="Arial" panose="020B0604020202020204" pitchFamily="34" charset="0"/>
              </a:rPr>
              <a:t>. </a:t>
            </a:r>
          </a:p>
          <a:p>
            <a:pPr algn="just">
              <a:lnSpc>
                <a:spcPct val="150000"/>
              </a:lnSpc>
              <a:spcAft>
                <a:spcPts val="1600"/>
              </a:spcAft>
            </a:pPr>
            <a:r>
              <a:rPr lang="en-US" sz="2400" b="0" i="0" dirty="0">
                <a:solidFill>
                  <a:srgbClr val="202124"/>
                </a:solidFill>
                <a:effectLst/>
                <a:latin typeface="Arial" panose="020B0604020202020204" pitchFamily="34" charset="0"/>
                <a:cs typeface="Arial" panose="020B0604020202020204" pitchFamily="34" charset="0"/>
              </a:rPr>
              <a:t>Typically, distributed databases operate on two or more interconnected servers on a computer network.</a:t>
            </a:r>
            <a:endParaRPr sz="2400" dirty="0">
              <a:latin typeface="Arial" panose="020B0604020202020204" pitchFamily="34" charset="0"/>
              <a:ea typeface="Arial"/>
              <a:cs typeface="Arial" panose="020B0604020202020204" pitchFamily="34" charset="0"/>
              <a:sym typeface="Arial"/>
            </a:endParaRPr>
          </a:p>
        </p:txBody>
      </p:sp>
      <p:sp>
        <p:nvSpPr>
          <p:cNvPr id="6" name="Google Shape;85;p18">
            <a:extLst>
              <a:ext uri="{FF2B5EF4-FFF2-40B4-BE49-F238E27FC236}">
                <a16:creationId xmlns:a16="http://schemas.microsoft.com/office/drawing/2014/main" id="{24B97BFE-36F9-4D87-8E69-1AFC20AA2A1B}"/>
              </a:ext>
            </a:extLst>
          </p:cNvPr>
          <p:cNvSpPr txBox="1">
            <a:spLocks/>
          </p:cNvSpPr>
          <p:nvPr/>
        </p:nvSpPr>
        <p:spPr>
          <a:xfrm>
            <a:off x="1626907" y="545329"/>
            <a:ext cx="5697717"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Distributed Database</a:t>
            </a:r>
            <a:endParaRPr lang="en-US"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0" name="Google Shape;85;p18">
            <a:extLst>
              <a:ext uri="{FF2B5EF4-FFF2-40B4-BE49-F238E27FC236}">
                <a16:creationId xmlns:a16="http://schemas.microsoft.com/office/drawing/2014/main" id="{0247709D-D8B9-4CA1-AE0D-28E60EE0C3C8}"/>
              </a:ext>
            </a:extLst>
          </p:cNvPr>
          <p:cNvSpPr txBox="1">
            <a:spLocks/>
          </p:cNvSpPr>
          <p:nvPr/>
        </p:nvSpPr>
        <p:spPr>
          <a:xfrm>
            <a:off x="1576936" y="564589"/>
            <a:ext cx="10674059" cy="849840"/>
          </a:xfrm>
          <a:prstGeom prst="rect">
            <a:avLst/>
          </a:prstGeom>
        </p:spPr>
        <p:txBody>
          <a:bodyPr spcFirstLastPara="1" vert="horz" wrap="square" lIns="91425" tIns="45700" rIns="91425" bIns="45700" rtlCol="0" anchor="ctr" anchorCtr="0">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Throughput Distribution for Workload-a and Workload-e</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79F36F91-E98C-41D8-A664-0F850DC8AA05}"/>
              </a:ext>
            </a:extLst>
          </p:cNvPr>
          <p:cNvSpPr txBox="1"/>
          <p:nvPr/>
        </p:nvSpPr>
        <p:spPr>
          <a:xfrm>
            <a:off x="1838227" y="5491741"/>
            <a:ext cx="9916998"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Throughput Distribution measures the number of operations (transactions) performed per second.</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pic>
        <p:nvPicPr>
          <p:cNvPr id="7" name="Picture 6">
            <a:extLst>
              <a:ext uri="{FF2B5EF4-FFF2-40B4-BE49-F238E27FC236}">
                <a16:creationId xmlns:a16="http://schemas.microsoft.com/office/drawing/2014/main" id="{431CC69C-2228-42E6-89F7-7FAA5DA3B3B5}"/>
              </a:ext>
            </a:extLst>
          </p:cNvPr>
          <p:cNvPicPr>
            <a:picLocks noChangeAspect="1"/>
          </p:cNvPicPr>
          <p:nvPr/>
        </p:nvPicPr>
        <p:blipFill>
          <a:blip r:embed="rId3"/>
          <a:stretch>
            <a:fillRect/>
          </a:stretch>
        </p:blipFill>
        <p:spPr>
          <a:xfrm>
            <a:off x="1357661" y="1750989"/>
            <a:ext cx="4572000" cy="3412434"/>
          </a:xfrm>
          <a:prstGeom prst="rect">
            <a:avLst/>
          </a:prstGeom>
          <a:effectLst>
            <a:glow rad="88900">
              <a:schemeClr val="accent1">
                <a:alpha val="40000"/>
              </a:schemeClr>
            </a:glow>
          </a:effectLst>
        </p:spPr>
      </p:pic>
      <p:pic>
        <p:nvPicPr>
          <p:cNvPr id="13" name="Picture 12">
            <a:extLst>
              <a:ext uri="{FF2B5EF4-FFF2-40B4-BE49-F238E27FC236}">
                <a16:creationId xmlns:a16="http://schemas.microsoft.com/office/drawing/2014/main" id="{1A8497BD-D0FB-469E-97B2-92EAED3DC851}"/>
              </a:ext>
            </a:extLst>
          </p:cNvPr>
          <p:cNvPicPr>
            <a:picLocks noChangeAspect="1"/>
          </p:cNvPicPr>
          <p:nvPr/>
        </p:nvPicPr>
        <p:blipFill>
          <a:blip r:embed="rId4"/>
          <a:stretch>
            <a:fillRect/>
          </a:stretch>
        </p:blipFill>
        <p:spPr>
          <a:xfrm>
            <a:off x="6765604" y="1750988"/>
            <a:ext cx="4572000" cy="3408517"/>
          </a:xfrm>
          <a:prstGeom prst="rect">
            <a:avLst/>
          </a:prstGeom>
          <a:effectLst>
            <a:glow rad="88900">
              <a:schemeClr val="accent1">
                <a:alpha val="40000"/>
              </a:schemeClr>
            </a:glow>
          </a:effectLst>
        </p:spPr>
      </p:pic>
      <p:sp>
        <p:nvSpPr>
          <p:cNvPr id="22" name="Google Shape;217;p34">
            <a:extLst>
              <a:ext uri="{FF2B5EF4-FFF2-40B4-BE49-F238E27FC236}">
                <a16:creationId xmlns:a16="http://schemas.microsoft.com/office/drawing/2014/main" id="{722FAA73-0C20-4216-8F6A-2820474347DF}"/>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dirty="0"/>
              <a:t>Load Phase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 name="Google Shape;85;p18">
            <a:extLst>
              <a:ext uri="{FF2B5EF4-FFF2-40B4-BE49-F238E27FC236}">
                <a16:creationId xmlns:a16="http://schemas.microsoft.com/office/drawing/2014/main" id="{6ED6F91B-7E93-4B8A-81E1-C8167E03A092}"/>
              </a:ext>
            </a:extLst>
          </p:cNvPr>
          <p:cNvSpPr txBox="1">
            <a:spLocks/>
          </p:cNvSpPr>
          <p:nvPr/>
        </p:nvSpPr>
        <p:spPr>
          <a:xfrm>
            <a:off x="1598626" y="545330"/>
            <a:ext cx="9236522" cy="849840"/>
          </a:xfrm>
          <a:prstGeom prst="rect">
            <a:avLst/>
          </a:prstGeom>
        </p:spPr>
        <p:txBody>
          <a:bodyPr spcFirstLastPara="1" vert="horz" wrap="square" lIns="91425" tIns="45700" rIns="91425" bIns="45700" rtlCol="0" anchor="ctr" anchorCtr="0">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Insert Latency for Workload-a and Workload-e</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A6EB7F92-CC30-4B2A-973A-500189937D52}"/>
              </a:ext>
            </a:extLst>
          </p:cNvPr>
          <p:cNvSpPr txBox="1"/>
          <p:nvPr/>
        </p:nvSpPr>
        <p:spPr>
          <a:xfrm>
            <a:off x="1838227" y="5491741"/>
            <a:ext cx="9916998"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Insert Latency measures the time delay between the initiation of an insert operation and its completion.</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(for high record count) /MySQL (for low record count)</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CockroachDB</a:t>
            </a:r>
          </a:p>
        </p:txBody>
      </p:sp>
      <p:pic>
        <p:nvPicPr>
          <p:cNvPr id="5" name="Picture 4">
            <a:extLst>
              <a:ext uri="{FF2B5EF4-FFF2-40B4-BE49-F238E27FC236}">
                <a16:creationId xmlns:a16="http://schemas.microsoft.com/office/drawing/2014/main" id="{58F7541F-114D-4043-BD5F-1A5BB0073B29}"/>
              </a:ext>
            </a:extLst>
          </p:cNvPr>
          <p:cNvPicPr>
            <a:picLocks noChangeAspect="1"/>
          </p:cNvPicPr>
          <p:nvPr/>
        </p:nvPicPr>
        <p:blipFill>
          <a:blip r:embed="rId3"/>
          <a:stretch>
            <a:fillRect/>
          </a:stretch>
        </p:blipFill>
        <p:spPr>
          <a:xfrm>
            <a:off x="1434531" y="1845120"/>
            <a:ext cx="4572000" cy="3344779"/>
          </a:xfrm>
          <a:prstGeom prst="rect">
            <a:avLst/>
          </a:prstGeom>
          <a:effectLst>
            <a:glow rad="88900">
              <a:schemeClr val="accent1">
                <a:alpha val="40000"/>
              </a:schemeClr>
            </a:glow>
          </a:effectLst>
        </p:spPr>
      </p:pic>
      <p:pic>
        <p:nvPicPr>
          <p:cNvPr id="7" name="Picture 6">
            <a:extLst>
              <a:ext uri="{FF2B5EF4-FFF2-40B4-BE49-F238E27FC236}">
                <a16:creationId xmlns:a16="http://schemas.microsoft.com/office/drawing/2014/main" id="{19D47954-B7C3-408F-B713-B5A4E2F875B3}"/>
              </a:ext>
            </a:extLst>
          </p:cNvPr>
          <p:cNvPicPr>
            <a:picLocks noChangeAspect="1"/>
          </p:cNvPicPr>
          <p:nvPr/>
        </p:nvPicPr>
        <p:blipFill>
          <a:blip r:embed="rId4"/>
          <a:stretch>
            <a:fillRect/>
          </a:stretch>
        </p:blipFill>
        <p:spPr>
          <a:xfrm>
            <a:off x="6773160" y="1845120"/>
            <a:ext cx="4572000" cy="3387885"/>
          </a:xfrm>
          <a:prstGeom prst="rect">
            <a:avLst/>
          </a:prstGeom>
          <a:effectLst>
            <a:glow rad="88900">
              <a:schemeClr val="accent1">
                <a:alpha val="40000"/>
              </a:schemeClr>
            </a:glow>
          </a:effectLst>
        </p:spPr>
      </p:pic>
      <p:sp>
        <p:nvSpPr>
          <p:cNvPr id="18" name="Google Shape;217;p34">
            <a:extLst>
              <a:ext uri="{FF2B5EF4-FFF2-40B4-BE49-F238E27FC236}">
                <a16:creationId xmlns:a16="http://schemas.microsoft.com/office/drawing/2014/main" id="{C81E2E94-7CD8-4A68-98CB-4276E98355EF}"/>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dirty="0"/>
              <a:t>Load Phase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9" name="Google Shape;219;p34"/>
          <p:cNvPicPr preferRelativeResize="0"/>
          <p:nvPr/>
        </p:nvPicPr>
        <p:blipFill>
          <a:blip r:embed="rId3">
            <a:alphaModFix/>
          </a:blip>
          <a:stretch>
            <a:fillRect/>
          </a:stretch>
        </p:blipFill>
        <p:spPr>
          <a:xfrm>
            <a:off x="265176" y="1843125"/>
            <a:ext cx="3657600" cy="2743200"/>
          </a:xfrm>
          <a:prstGeom prst="rect">
            <a:avLst/>
          </a:prstGeom>
          <a:noFill/>
          <a:ln>
            <a:noFill/>
          </a:ln>
          <a:effectLst>
            <a:glow rad="88900">
              <a:schemeClr val="accent1">
                <a:alpha val="40000"/>
              </a:schemeClr>
            </a:glow>
          </a:effectLst>
        </p:spPr>
      </p:pic>
      <p:pic>
        <p:nvPicPr>
          <p:cNvPr id="220" name="Google Shape;220;p34"/>
          <p:cNvPicPr preferRelativeResize="0"/>
          <p:nvPr/>
        </p:nvPicPr>
        <p:blipFill>
          <a:blip r:embed="rId4">
            <a:alphaModFix/>
          </a:blip>
          <a:stretch>
            <a:fillRect/>
          </a:stretch>
        </p:blipFill>
        <p:spPr>
          <a:xfrm>
            <a:off x="4306824" y="1847088"/>
            <a:ext cx="3657600" cy="2743200"/>
          </a:xfrm>
          <a:prstGeom prst="rect">
            <a:avLst/>
          </a:prstGeom>
          <a:noFill/>
          <a:ln>
            <a:noFill/>
          </a:ln>
          <a:effectLst>
            <a:glow rad="88900">
              <a:schemeClr val="accent1">
                <a:alpha val="40000"/>
              </a:schemeClr>
            </a:glow>
          </a:effectLst>
        </p:spPr>
      </p:pic>
      <p:pic>
        <p:nvPicPr>
          <p:cNvPr id="221" name="Google Shape;221;p34"/>
          <p:cNvPicPr preferRelativeResize="0"/>
          <p:nvPr/>
        </p:nvPicPr>
        <p:blipFill>
          <a:blip r:embed="rId5">
            <a:alphaModFix/>
          </a:blip>
          <a:stretch>
            <a:fillRect/>
          </a:stretch>
        </p:blipFill>
        <p:spPr>
          <a:xfrm>
            <a:off x="8330184" y="1847088"/>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D554E9ED-1511-4D92-B53A-EFD7F8B5D15C}"/>
              </a:ext>
            </a:extLst>
          </p:cNvPr>
          <p:cNvSpPr txBox="1">
            <a:spLocks/>
          </p:cNvSpPr>
          <p:nvPr/>
        </p:nvSpPr>
        <p:spPr>
          <a:xfrm>
            <a:off x="1589199" y="535903"/>
            <a:ext cx="7479388" cy="849840"/>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Run Time for Workload-a</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F94502ED-843C-4B67-AB1E-777586E6EE04}"/>
              </a:ext>
            </a:extLst>
          </p:cNvPr>
          <p:cNvSpPr txBox="1"/>
          <p:nvPr/>
        </p:nvSpPr>
        <p:spPr>
          <a:xfrm>
            <a:off x="782426" y="5491741"/>
            <a:ext cx="11708090"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Run Time (during run phase) measures the amount of time needed to execute different operations in database (read, scan, update, delete)</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sp>
        <p:nvSpPr>
          <p:cNvPr id="14" name="Google Shape;217;p34">
            <a:extLst>
              <a:ext uri="{FF2B5EF4-FFF2-40B4-BE49-F238E27FC236}">
                <a16:creationId xmlns:a16="http://schemas.microsoft.com/office/drawing/2014/main" id="{56E207FF-6F46-4512-B05D-F4FD4D3B9DB7}"/>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dirty="0"/>
              <a:t>Run Phase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9" name="Google Shape;229;p35"/>
          <p:cNvPicPr preferRelativeResize="0"/>
          <p:nvPr/>
        </p:nvPicPr>
        <p:blipFill>
          <a:blip r:embed="rId3">
            <a:alphaModFix/>
          </a:blip>
          <a:stretch>
            <a:fillRect/>
          </a:stretch>
        </p:blipFill>
        <p:spPr>
          <a:xfrm>
            <a:off x="265176" y="1847088"/>
            <a:ext cx="3657600" cy="2743200"/>
          </a:xfrm>
          <a:prstGeom prst="rect">
            <a:avLst/>
          </a:prstGeom>
          <a:noFill/>
          <a:ln>
            <a:noFill/>
          </a:ln>
          <a:effectLst>
            <a:glow rad="88900">
              <a:schemeClr val="accent1">
                <a:alpha val="40000"/>
              </a:schemeClr>
            </a:glow>
          </a:effectLst>
        </p:spPr>
      </p:pic>
      <p:pic>
        <p:nvPicPr>
          <p:cNvPr id="230" name="Google Shape;230;p35"/>
          <p:cNvPicPr preferRelativeResize="0"/>
          <p:nvPr/>
        </p:nvPicPr>
        <p:blipFill>
          <a:blip r:embed="rId4">
            <a:alphaModFix/>
          </a:blip>
          <a:stretch>
            <a:fillRect/>
          </a:stretch>
        </p:blipFill>
        <p:spPr>
          <a:xfrm>
            <a:off x="4306824" y="1847088"/>
            <a:ext cx="3657600" cy="2743200"/>
          </a:xfrm>
          <a:prstGeom prst="rect">
            <a:avLst/>
          </a:prstGeom>
          <a:noFill/>
          <a:ln>
            <a:noFill/>
          </a:ln>
          <a:effectLst>
            <a:glow rad="88900">
              <a:schemeClr val="accent1">
                <a:alpha val="40000"/>
              </a:schemeClr>
            </a:glow>
          </a:effectLst>
        </p:spPr>
      </p:pic>
      <p:pic>
        <p:nvPicPr>
          <p:cNvPr id="231" name="Google Shape;231;p35"/>
          <p:cNvPicPr preferRelativeResize="0"/>
          <p:nvPr/>
        </p:nvPicPr>
        <p:blipFill>
          <a:blip r:embed="rId5">
            <a:alphaModFix/>
          </a:blip>
          <a:stretch>
            <a:fillRect/>
          </a:stretch>
        </p:blipFill>
        <p:spPr>
          <a:xfrm>
            <a:off x="8330184" y="1847088"/>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62E3336C-DB82-421F-8FA0-53690F369654}"/>
              </a:ext>
            </a:extLst>
          </p:cNvPr>
          <p:cNvSpPr txBox="1">
            <a:spLocks/>
          </p:cNvSpPr>
          <p:nvPr/>
        </p:nvSpPr>
        <p:spPr>
          <a:xfrm>
            <a:off x="1579772" y="526476"/>
            <a:ext cx="7479388" cy="849840"/>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Run Time for Workload-e</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AACE1266-36EA-44A0-8CF0-1D81FDD5505B}"/>
              </a:ext>
            </a:extLst>
          </p:cNvPr>
          <p:cNvSpPr txBox="1"/>
          <p:nvPr/>
        </p:nvSpPr>
        <p:spPr>
          <a:xfrm>
            <a:off x="782426" y="5491741"/>
            <a:ext cx="11708090"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Run Time (during run phase) measures the amount of time needed to execute different operations in database (read, scan, update, delete)</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sp>
        <p:nvSpPr>
          <p:cNvPr id="15" name="Google Shape;217;p34">
            <a:extLst>
              <a:ext uri="{FF2B5EF4-FFF2-40B4-BE49-F238E27FC236}">
                <a16:creationId xmlns:a16="http://schemas.microsoft.com/office/drawing/2014/main" id="{28FCB6A3-DDCD-4733-AF7E-7C59687D9237}"/>
              </a:ext>
            </a:extLst>
          </p:cNvPr>
          <p:cNvSpPr txBox="1">
            <a:spLocks noGrp="1"/>
          </p:cNvSpPr>
          <p:nvPr>
            <p:ph type="title"/>
          </p:nvPr>
        </p:nvSpPr>
        <p:spPr>
          <a:xfrm>
            <a:off x="9990306" y="-1"/>
            <a:ext cx="2201694" cy="719847"/>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800" dirty="0"/>
              <a:t>Run Phase </a:t>
            </a:r>
            <a:endParaRPr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9" name="Google Shape;239;p36"/>
          <p:cNvPicPr preferRelativeResize="0"/>
          <p:nvPr/>
        </p:nvPicPr>
        <p:blipFill>
          <a:blip r:embed="rId3">
            <a:alphaModFix/>
          </a:blip>
          <a:stretch>
            <a:fillRect/>
          </a:stretch>
        </p:blipFill>
        <p:spPr>
          <a:xfrm>
            <a:off x="265176" y="1847088"/>
            <a:ext cx="3657600" cy="2743200"/>
          </a:xfrm>
          <a:prstGeom prst="rect">
            <a:avLst/>
          </a:prstGeom>
          <a:noFill/>
          <a:ln>
            <a:noFill/>
          </a:ln>
          <a:effectLst>
            <a:glow rad="88900">
              <a:schemeClr val="accent1">
                <a:alpha val="40000"/>
              </a:schemeClr>
            </a:glow>
          </a:effectLst>
        </p:spPr>
      </p:pic>
      <p:pic>
        <p:nvPicPr>
          <p:cNvPr id="240" name="Google Shape;240;p36"/>
          <p:cNvPicPr preferRelativeResize="0"/>
          <p:nvPr/>
        </p:nvPicPr>
        <p:blipFill>
          <a:blip r:embed="rId4">
            <a:alphaModFix/>
          </a:blip>
          <a:stretch>
            <a:fillRect/>
          </a:stretch>
        </p:blipFill>
        <p:spPr>
          <a:xfrm>
            <a:off x="4306824" y="1843125"/>
            <a:ext cx="3657600" cy="2743200"/>
          </a:xfrm>
          <a:prstGeom prst="rect">
            <a:avLst/>
          </a:prstGeom>
          <a:noFill/>
          <a:ln>
            <a:noFill/>
          </a:ln>
          <a:effectLst>
            <a:glow rad="88900">
              <a:schemeClr val="accent1">
                <a:alpha val="40000"/>
              </a:schemeClr>
            </a:glow>
          </a:effectLst>
        </p:spPr>
      </p:pic>
      <p:pic>
        <p:nvPicPr>
          <p:cNvPr id="241" name="Google Shape;241;p36"/>
          <p:cNvPicPr preferRelativeResize="0"/>
          <p:nvPr/>
        </p:nvPicPr>
        <p:blipFill>
          <a:blip r:embed="rId5">
            <a:alphaModFix/>
          </a:blip>
          <a:stretch>
            <a:fillRect/>
          </a:stretch>
        </p:blipFill>
        <p:spPr>
          <a:xfrm>
            <a:off x="8330184" y="1843125"/>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E30E4E01-0EFB-4189-9079-456BC146371E}"/>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Throughput Distribution for Workload-a</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4525278D-64AE-4D56-AA0B-DE9A95F91DA2}"/>
              </a:ext>
            </a:extLst>
          </p:cNvPr>
          <p:cNvSpPr txBox="1"/>
          <p:nvPr/>
        </p:nvSpPr>
        <p:spPr>
          <a:xfrm>
            <a:off x="1838227" y="5491741"/>
            <a:ext cx="9916998"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Throughput Distribution measures the number of operations (transactions) performed per second.</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sp>
        <p:nvSpPr>
          <p:cNvPr id="14" name="Google Shape;217;p34">
            <a:extLst>
              <a:ext uri="{FF2B5EF4-FFF2-40B4-BE49-F238E27FC236}">
                <a16:creationId xmlns:a16="http://schemas.microsoft.com/office/drawing/2014/main" id="{58D55A7C-F769-4339-9613-DCDAC9FBCAE8}"/>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9" name="Google Shape;249;p37"/>
          <p:cNvPicPr preferRelativeResize="0"/>
          <p:nvPr/>
        </p:nvPicPr>
        <p:blipFill>
          <a:blip r:embed="rId3">
            <a:alphaModFix/>
          </a:blip>
          <a:stretch>
            <a:fillRect/>
          </a:stretch>
        </p:blipFill>
        <p:spPr>
          <a:xfrm>
            <a:off x="265176" y="1843125"/>
            <a:ext cx="3657600" cy="2743200"/>
          </a:xfrm>
          <a:prstGeom prst="rect">
            <a:avLst/>
          </a:prstGeom>
          <a:noFill/>
          <a:ln>
            <a:noFill/>
          </a:ln>
          <a:effectLst>
            <a:glow rad="88900">
              <a:schemeClr val="accent1">
                <a:alpha val="40000"/>
              </a:schemeClr>
            </a:glow>
          </a:effectLst>
        </p:spPr>
      </p:pic>
      <p:pic>
        <p:nvPicPr>
          <p:cNvPr id="250" name="Google Shape;250;p37"/>
          <p:cNvPicPr preferRelativeResize="0"/>
          <p:nvPr/>
        </p:nvPicPr>
        <p:blipFill>
          <a:blip r:embed="rId4">
            <a:alphaModFix/>
          </a:blip>
          <a:stretch>
            <a:fillRect/>
          </a:stretch>
        </p:blipFill>
        <p:spPr>
          <a:xfrm>
            <a:off x="4306824" y="1847088"/>
            <a:ext cx="3657600" cy="2743200"/>
          </a:xfrm>
          <a:prstGeom prst="rect">
            <a:avLst/>
          </a:prstGeom>
          <a:noFill/>
          <a:ln>
            <a:noFill/>
          </a:ln>
          <a:effectLst>
            <a:glow rad="88900">
              <a:schemeClr val="accent1">
                <a:alpha val="40000"/>
              </a:schemeClr>
            </a:glow>
          </a:effectLst>
        </p:spPr>
      </p:pic>
      <p:pic>
        <p:nvPicPr>
          <p:cNvPr id="251" name="Google Shape;251;p37"/>
          <p:cNvPicPr preferRelativeResize="0"/>
          <p:nvPr/>
        </p:nvPicPr>
        <p:blipFill>
          <a:blip r:embed="rId5">
            <a:alphaModFix/>
          </a:blip>
          <a:stretch>
            <a:fillRect/>
          </a:stretch>
        </p:blipFill>
        <p:spPr>
          <a:xfrm>
            <a:off x="8330184" y="1847088"/>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2D170F1B-32DA-424E-B6A4-F8B08AF7AE33}"/>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Throughput Distribution for Workload-e</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8D18C8A8-9193-41FA-B1D2-3945F438438B}"/>
              </a:ext>
            </a:extLst>
          </p:cNvPr>
          <p:cNvSpPr txBox="1"/>
          <p:nvPr/>
        </p:nvSpPr>
        <p:spPr>
          <a:xfrm>
            <a:off x="1838227" y="5491741"/>
            <a:ext cx="9916998"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Throughput Distribution measures the number of operations (transactions) performed per second.</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sp>
        <p:nvSpPr>
          <p:cNvPr id="14" name="Google Shape;217;p34">
            <a:extLst>
              <a:ext uri="{FF2B5EF4-FFF2-40B4-BE49-F238E27FC236}">
                <a16:creationId xmlns:a16="http://schemas.microsoft.com/office/drawing/2014/main" id="{CCDED627-B877-45F1-A8A9-29676006F6C0}"/>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8" name="Google Shape;258;p38"/>
          <p:cNvSpPr txBox="1"/>
          <p:nvPr/>
        </p:nvSpPr>
        <p:spPr>
          <a:xfrm>
            <a:off x="1410090" y="4809372"/>
            <a:ext cx="9562710" cy="2123628"/>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400" dirty="0">
                <a:solidFill>
                  <a:srgbClr val="374151"/>
                </a:solidFill>
                <a:latin typeface="Arial" panose="020B0604020202020204" pitchFamily="34" charset="0"/>
                <a:ea typeface="Roboto"/>
                <a:cs typeface="Arial" panose="020B0604020202020204" pitchFamily="34" charset="0"/>
                <a:sym typeface="Roboto"/>
              </a:rPr>
              <a:t>Update Latency measures the time delay between the initiation of an update operation and its completion.</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gn="l" rtl="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Best Performer </a:t>
            </a:r>
          </a:p>
          <a:p>
            <a:pPr marL="914400" lvl="1" indent="-304800">
              <a:lnSpc>
                <a:spcPct val="150000"/>
              </a:lnSpc>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YugabyteDB (for higher operation count), MySQL (consistent performance)</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gn="l" rtl="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Worst Performer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50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CockroachDB (for high operation count)</a:t>
            </a:r>
          </a:p>
          <a:p>
            <a:pPr marL="914400" lvl="1" indent="-304800" algn="l" rtl="0">
              <a:lnSpc>
                <a:spcPct val="150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YugabyteDB (for low operation count)</a:t>
            </a:r>
            <a:endParaRPr sz="1400" dirty="0">
              <a:solidFill>
                <a:srgbClr val="374151"/>
              </a:solidFill>
              <a:latin typeface="Arial" panose="020B0604020202020204" pitchFamily="34" charset="0"/>
              <a:ea typeface="Roboto"/>
              <a:cs typeface="Arial" panose="020B0604020202020204" pitchFamily="34" charset="0"/>
              <a:sym typeface="Roboto"/>
            </a:endParaRPr>
          </a:p>
        </p:txBody>
      </p:sp>
      <p:pic>
        <p:nvPicPr>
          <p:cNvPr id="259" name="Google Shape;259;p38"/>
          <p:cNvPicPr preferRelativeResize="0"/>
          <p:nvPr/>
        </p:nvPicPr>
        <p:blipFill>
          <a:blip r:embed="rId3">
            <a:alphaModFix/>
          </a:blip>
          <a:stretch>
            <a:fillRect/>
          </a:stretch>
        </p:blipFill>
        <p:spPr>
          <a:xfrm>
            <a:off x="265176" y="1843125"/>
            <a:ext cx="3657600" cy="2743200"/>
          </a:xfrm>
          <a:prstGeom prst="rect">
            <a:avLst/>
          </a:prstGeom>
          <a:noFill/>
          <a:ln>
            <a:noFill/>
          </a:ln>
          <a:effectLst>
            <a:glow rad="88900">
              <a:schemeClr val="accent1">
                <a:alpha val="40000"/>
              </a:schemeClr>
            </a:glow>
          </a:effectLst>
        </p:spPr>
      </p:pic>
      <p:pic>
        <p:nvPicPr>
          <p:cNvPr id="260" name="Google Shape;260;p38"/>
          <p:cNvPicPr preferRelativeResize="0"/>
          <p:nvPr/>
        </p:nvPicPr>
        <p:blipFill>
          <a:blip r:embed="rId4">
            <a:alphaModFix/>
          </a:blip>
          <a:stretch>
            <a:fillRect/>
          </a:stretch>
        </p:blipFill>
        <p:spPr>
          <a:xfrm>
            <a:off x="4306824" y="1843125"/>
            <a:ext cx="3657600" cy="2743200"/>
          </a:xfrm>
          <a:prstGeom prst="rect">
            <a:avLst/>
          </a:prstGeom>
          <a:noFill/>
          <a:ln>
            <a:noFill/>
          </a:ln>
          <a:effectLst>
            <a:glow rad="88900">
              <a:schemeClr val="accent1">
                <a:alpha val="40000"/>
              </a:schemeClr>
            </a:glow>
          </a:effectLst>
        </p:spPr>
      </p:pic>
      <p:pic>
        <p:nvPicPr>
          <p:cNvPr id="261" name="Google Shape;261;p38"/>
          <p:cNvPicPr preferRelativeResize="0"/>
          <p:nvPr/>
        </p:nvPicPr>
        <p:blipFill rotWithShape="1">
          <a:blip r:embed="rId5">
            <a:alphaModFix/>
          </a:blip>
          <a:srcRect t="1710"/>
          <a:stretch/>
        </p:blipFill>
        <p:spPr>
          <a:xfrm>
            <a:off x="8330184" y="1843125"/>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3B7FA33A-101D-4957-ACA1-8EA931CCF7C3}"/>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Update Latency for Workload-a</a:t>
            </a:r>
            <a:endParaRPr lang="en-US" dirty="0">
              <a:latin typeface="Arial"/>
              <a:ea typeface="Arial"/>
              <a:cs typeface="Arial"/>
              <a:sym typeface="Arial"/>
            </a:endParaRPr>
          </a:p>
        </p:txBody>
      </p:sp>
      <p:sp>
        <p:nvSpPr>
          <p:cNvPr id="13" name="Google Shape;217;p34">
            <a:extLst>
              <a:ext uri="{FF2B5EF4-FFF2-40B4-BE49-F238E27FC236}">
                <a16:creationId xmlns:a16="http://schemas.microsoft.com/office/drawing/2014/main" id="{35023DB5-2684-489A-9C9E-5D56AAC101AF}"/>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9" name="Google Shape;269;p39"/>
          <p:cNvPicPr preferRelativeResize="0"/>
          <p:nvPr/>
        </p:nvPicPr>
        <p:blipFill>
          <a:blip r:embed="rId3">
            <a:alphaModFix/>
          </a:blip>
          <a:stretch>
            <a:fillRect/>
          </a:stretch>
        </p:blipFill>
        <p:spPr>
          <a:xfrm>
            <a:off x="265176" y="1847088"/>
            <a:ext cx="3657600" cy="2743200"/>
          </a:xfrm>
          <a:prstGeom prst="rect">
            <a:avLst/>
          </a:prstGeom>
          <a:noFill/>
          <a:ln>
            <a:noFill/>
          </a:ln>
          <a:effectLst>
            <a:glow rad="88900">
              <a:schemeClr val="accent1">
                <a:alpha val="40000"/>
              </a:schemeClr>
            </a:glow>
          </a:effectLst>
        </p:spPr>
      </p:pic>
      <p:pic>
        <p:nvPicPr>
          <p:cNvPr id="270" name="Google Shape;270;p39"/>
          <p:cNvPicPr preferRelativeResize="0"/>
          <p:nvPr/>
        </p:nvPicPr>
        <p:blipFill>
          <a:blip r:embed="rId4">
            <a:alphaModFix/>
          </a:blip>
          <a:stretch>
            <a:fillRect/>
          </a:stretch>
        </p:blipFill>
        <p:spPr>
          <a:xfrm>
            <a:off x="4306824" y="1847088"/>
            <a:ext cx="3699125" cy="2739226"/>
          </a:xfrm>
          <a:prstGeom prst="rect">
            <a:avLst/>
          </a:prstGeom>
          <a:noFill/>
          <a:ln>
            <a:noFill/>
          </a:ln>
          <a:effectLst>
            <a:glow rad="88900">
              <a:schemeClr val="accent1">
                <a:alpha val="40000"/>
              </a:schemeClr>
            </a:glow>
          </a:effectLst>
        </p:spPr>
      </p:pic>
      <p:pic>
        <p:nvPicPr>
          <p:cNvPr id="271" name="Google Shape;271;p39"/>
          <p:cNvPicPr preferRelativeResize="0"/>
          <p:nvPr/>
        </p:nvPicPr>
        <p:blipFill>
          <a:blip r:embed="rId5">
            <a:alphaModFix/>
          </a:blip>
          <a:stretch>
            <a:fillRect/>
          </a:stretch>
        </p:blipFill>
        <p:spPr>
          <a:xfrm>
            <a:off x="8330184" y="1847088"/>
            <a:ext cx="3699125" cy="2710377"/>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08D6B36A-4E0B-45D4-9A5A-5FA69739EFAD}"/>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Update Latency for Workload-e</a:t>
            </a:r>
            <a:endParaRPr lang="en-US" dirty="0">
              <a:latin typeface="Arial"/>
              <a:ea typeface="Arial"/>
              <a:cs typeface="Arial"/>
              <a:sym typeface="Arial"/>
            </a:endParaRPr>
          </a:p>
        </p:txBody>
      </p:sp>
      <p:sp>
        <p:nvSpPr>
          <p:cNvPr id="14" name="Google Shape;217;p34">
            <a:extLst>
              <a:ext uri="{FF2B5EF4-FFF2-40B4-BE49-F238E27FC236}">
                <a16:creationId xmlns:a16="http://schemas.microsoft.com/office/drawing/2014/main" id="{2B8DDE5D-E04D-41E6-8ABF-0C55F1386A4B}"/>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
        <p:nvSpPr>
          <p:cNvPr id="8" name="Google Shape;258;p38">
            <a:extLst>
              <a:ext uri="{FF2B5EF4-FFF2-40B4-BE49-F238E27FC236}">
                <a16:creationId xmlns:a16="http://schemas.microsoft.com/office/drawing/2014/main" id="{5D80D8CD-3570-44A5-8242-2430D3B993AA}"/>
              </a:ext>
            </a:extLst>
          </p:cNvPr>
          <p:cNvSpPr txBox="1"/>
          <p:nvPr/>
        </p:nvSpPr>
        <p:spPr>
          <a:xfrm>
            <a:off x="1410090" y="4809372"/>
            <a:ext cx="9562710" cy="2123628"/>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400" dirty="0">
                <a:solidFill>
                  <a:srgbClr val="374151"/>
                </a:solidFill>
                <a:latin typeface="Arial" panose="020B0604020202020204" pitchFamily="34" charset="0"/>
                <a:ea typeface="Roboto"/>
                <a:cs typeface="Arial" panose="020B0604020202020204" pitchFamily="34" charset="0"/>
                <a:sym typeface="Roboto"/>
              </a:rPr>
              <a:t>Update Latency measures the time delay between the initiation of an update operation and its completion.</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gn="l" rtl="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Best Performer </a:t>
            </a:r>
          </a:p>
          <a:p>
            <a:pPr marL="914400" lvl="1" indent="-304800">
              <a:lnSpc>
                <a:spcPct val="150000"/>
              </a:lnSpc>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YugabyteDB (for higher operation count), MySQL (consistent performance)</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gn="l" rtl="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Worst Performer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50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CockroachDB (for high operation count)</a:t>
            </a:r>
          </a:p>
          <a:p>
            <a:pPr marL="914400" lvl="1" indent="-304800" algn="l" rtl="0">
              <a:lnSpc>
                <a:spcPct val="150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YugabyteDB (for low operation count)</a:t>
            </a:r>
            <a:endParaRPr sz="1400" dirty="0">
              <a:solidFill>
                <a:srgbClr val="374151"/>
              </a:solidFill>
              <a:latin typeface="Arial" panose="020B0604020202020204" pitchFamily="34" charset="0"/>
              <a:ea typeface="Roboto"/>
              <a:cs typeface="Arial" panose="020B0604020202020204" pitchFamily="34" charset="0"/>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8" name="Google Shape;278;p40"/>
          <p:cNvSpPr txBox="1"/>
          <p:nvPr/>
        </p:nvSpPr>
        <p:spPr>
          <a:xfrm>
            <a:off x="2309567" y="5278128"/>
            <a:ext cx="8678134" cy="1477297"/>
          </a:xfrm>
          <a:prstGeom prst="rect">
            <a:avLst/>
          </a:prstGeom>
          <a:noFill/>
          <a:ln>
            <a:noFill/>
          </a:ln>
        </p:spPr>
        <p:txBody>
          <a:bodyPr spcFirstLastPara="1" wrap="square" lIns="91425" tIns="91425" rIns="91425" bIns="91425" anchor="t" anchorCtr="0">
            <a:spAutoFit/>
          </a:bodyPr>
          <a:lstStyle/>
          <a:p>
            <a:pPr marL="0" lvl="0" indent="0">
              <a:lnSpc>
                <a:spcPct val="150000"/>
              </a:lnSpc>
              <a:spcBef>
                <a:spcPts val="0"/>
              </a:spcBef>
              <a:spcAft>
                <a:spcPts val="0"/>
              </a:spcAft>
              <a:buNone/>
            </a:pPr>
            <a:r>
              <a:rPr lang="en-US" sz="1400" dirty="0">
                <a:solidFill>
                  <a:srgbClr val="374151"/>
                </a:solidFill>
                <a:latin typeface="Arial" panose="020B0604020202020204" pitchFamily="34" charset="0"/>
                <a:ea typeface="Roboto"/>
                <a:cs typeface="Arial" panose="020B0604020202020204" pitchFamily="34" charset="0"/>
                <a:sym typeface="Roboto"/>
              </a:rPr>
              <a:t>Read Latency measures the time delay between the initiation of a read operation and its completion.</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Best Performer - MySQL</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Worst Performer – Yugabyte</a:t>
            </a:r>
          </a:p>
          <a:p>
            <a:pPr marL="457200" lvl="0" indent="-30480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Consistent Performer - CockroachDB</a:t>
            </a:r>
            <a:endParaRPr sz="1400" dirty="0">
              <a:solidFill>
                <a:srgbClr val="374151"/>
              </a:solidFill>
              <a:latin typeface="Arial" panose="020B0604020202020204" pitchFamily="34" charset="0"/>
              <a:ea typeface="Roboto"/>
              <a:cs typeface="Arial" panose="020B0604020202020204" pitchFamily="34" charset="0"/>
            </a:endParaRPr>
          </a:p>
        </p:txBody>
      </p:sp>
      <p:pic>
        <p:nvPicPr>
          <p:cNvPr id="279" name="Google Shape;279;p40"/>
          <p:cNvPicPr preferRelativeResize="0"/>
          <p:nvPr/>
        </p:nvPicPr>
        <p:blipFill>
          <a:blip r:embed="rId3">
            <a:alphaModFix/>
          </a:blip>
          <a:stretch>
            <a:fillRect/>
          </a:stretch>
        </p:blipFill>
        <p:spPr>
          <a:xfrm>
            <a:off x="265176" y="1847088"/>
            <a:ext cx="3657600" cy="2743200"/>
          </a:xfrm>
          <a:prstGeom prst="rect">
            <a:avLst/>
          </a:prstGeom>
          <a:noFill/>
          <a:ln>
            <a:noFill/>
          </a:ln>
          <a:effectLst>
            <a:glow rad="88900">
              <a:schemeClr val="accent1">
                <a:alpha val="40000"/>
              </a:schemeClr>
            </a:glow>
          </a:effectLst>
        </p:spPr>
      </p:pic>
      <p:pic>
        <p:nvPicPr>
          <p:cNvPr id="280" name="Google Shape;280;p40"/>
          <p:cNvPicPr preferRelativeResize="0"/>
          <p:nvPr/>
        </p:nvPicPr>
        <p:blipFill>
          <a:blip r:embed="rId4">
            <a:alphaModFix/>
          </a:blip>
          <a:stretch>
            <a:fillRect/>
          </a:stretch>
        </p:blipFill>
        <p:spPr>
          <a:xfrm>
            <a:off x="4306824" y="1847088"/>
            <a:ext cx="3657600" cy="2743200"/>
          </a:xfrm>
          <a:prstGeom prst="rect">
            <a:avLst/>
          </a:prstGeom>
          <a:noFill/>
          <a:ln>
            <a:noFill/>
          </a:ln>
          <a:effectLst>
            <a:glow rad="88900">
              <a:schemeClr val="accent1">
                <a:alpha val="40000"/>
              </a:schemeClr>
            </a:glow>
          </a:effectLst>
        </p:spPr>
      </p:pic>
      <p:pic>
        <p:nvPicPr>
          <p:cNvPr id="281" name="Google Shape;281;p40"/>
          <p:cNvPicPr preferRelativeResize="0"/>
          <p:nvPr/>
        </p:nvPicPr>
        <p:blipFill>
          <a:blip r:embed="rId5">
            <a:alphaModFix/>
          </a:blip>
          <a:stretch>
            <a:fillRect/>
          </a:stretch>
        </p:blipFill>
        <p:spPr>
          <a:xfrm>
            <a:off x="8330184" y="1847088"/>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1AF3EE48-AAF7-469C-902E-221EE99EAFB4}"/>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Read Latency for Workload-a</a:t>
            </a:r>
            <a:endParaRPr lang="en-US" dirty="0">
              <a:latin typeface="Arial"/>
              <a:ea typeface="Arial"/>
              <a:cs typeface="Arial"/>
              <a:sym typeface="Arial"/>
            </a:endParaRPr>
          </a:p>
        </p:txBody>
      </p:sp>
      <p:sp>
        <p:nvSpPr>
          <p:cNvPr id="13" name="Google Shape;217;p34">
            <a:extLst>
              <a:ext uri="{FF2B5EF4-FFF2-40B4-BE49-F238E27FC236}">
                <a16:creationId xmlns:a16="http://schemas.microsoft.com/office/drawing/2014/main" id="{BA9265E4-2231-46D2-86C3-54DEB82B4409}"/>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9" name="Google Shape;289;p41"/>
          <p:cNvPicPr preferRelativeResize="0"/>
          <p:nvPr/>
        </p:nvPicPr>
        <p:blipFill>
          <a:blip r:embed="rId3">
            <a:alphaModFix/>
          </a:blip>
          <a:stretch>
            <a:fillRect/>
          </a:stretch>
        </p:blipFill>
        <p:spPr>
          <a:xfrm>
            <a:off x="269136" y="1843125"/>
            <a:ext cx="3657600" cy="2743200"/>
          </a:xfrm>
          <a:prstGeom prst="rect">
            <a:avLst/>
          </a:prstGeom>
          <a:noFill/>
          <a:ln>
            <a:noFill/>
          </a:ln>
          <a:effectLst>
            <a:glow rad="88900">
              <a:schemeClr val="accent1">
                <a:alpha val="40000"/>
              </a:schemeClr>
            </a:glow>
          </a:effectLst>
        </p:spPr>
      </p:pic>
      <p:pic>
        <p:nvPicPr>
          <p:cNvPr id="290" name="Google Shape;290;p41"/>
          <p:cNvPicPr preferRelativeResize="0"/>
          <p:nvPr/>
        </p:nvPicPr>
        <p:blipFill>
          <a:blip r:embed="rId4">
            <a:alphaModFix/>
          </a:blip>
          <a:stretch>
            <a:fillRect/>
          </a:stretch>
        </p:blipFill>
        <p:spPr>
          <a:xfrm>
            <a:off x="4304691" y="1843131"/>
            <a:ext cx="3657600" cy="2743200"/>
          </a:xfrm>
          <a:prstGeom prst="rect">
            <a:avLst/>
          </a:prstGeom>
          <a:noFill/>
          <a:ln>
            <a:noFill/>
          </a:ln>
          <a:effectLst>
            <a:glow rad="88900">
              <a:schemeClr val="accent1">
                <a:alpha val="40000"/>
              </a:schemeClr>
            </a:glow>
          </a:effectLst>
        </p:spPr>
      </p:pic>
      <p:pic>
        <p:nvPicPr>
          <p:cNvPr id="291" name="Google Shape;291;p41"/>
          <p:cNvPicPr preferRelativeResize="0"/>
          <p:nvPr/>
        </p:nvPicPr>
        <p:blipFill>
          <a:blip r:embed="rId5">
            <a:alphaModFix/>
          </a:blip>
          <a:stretch>
            <a:fillRect/>
          </a:stretch>
        </p:blipFill>
        <p:spPr>
          <a:xfrm>
            <a:off x="8331582" y="1843125"/>
            <a:ext cx="3657600" cy="2743200"/>
          </a:xfrm>
          <a:prstGeom prst="rect">
            <a:avLst/>
          </a:prstGeom>
          <a:noFill/>
          <a:ln>
            <a:noFill/>
          </a:ln>
          <a:effectLst>
            <a:glow rad="88900">
              <a:schemeClr val="accent1">
                <a:alpha val="40000"/>
              </a:schemeClr>
            </a:glow>
          </a:effectLst>
        </p:spPr>
      </p:pic>
      <p:sp>
        <p:nvSpPr>
          <p:cNvPr id="8" name="Google Shape;85;p18">
            <a:extLst>
              <a:ext uri="{FF2B5EF4-FFF2-40B4-BE49-F238E27FC236}">
                <a16:creationId xmlns:a16="http://schemas.microsoft.com/office/drawing/2014/main" id="{75B07D89-5B20-4DDD-831B-475868EEB69B}"/>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Read Latency for Workload-e</a:t>
            </a:r>
            <a:endParaRPr lang="en-US" dirty="0">
              <a:latin typeface="Arial"/>
              <a:ea typeface="Arial"/>
              <a:cs typeface="Arial"/>
              <a:sym typeface="Arial"/>
            </a:endParaRPr>
          </a:p>
        </p:txBody>
      </p:sp>
      <p:sp>
        <p:nvSpPr>
          <p:cNvPr id="11" name="Google Shape;278;p40">
            <a:extLst>
              <a:ext uri="{FF2B5EF4-FFF2-40B4-BE49-F238E27FC236}">
                <a16:creationId xmlns:a16="http://schemas.microsoft.com/office/drawing/2014/main" id="{512983B6-5882-47CC-AA93-BBF11AE704CC}"/>
              </a:ext>
            </a:extLst>
          </p:cNvPr>
          <p:cNvSpPr txBox="1"/>
          <p:nvPr/>
        </p:nvSpPr>
        <p:spPr>
          <a:xfrm>
            <a:off x="2488677" y="5212143"/>
            <a:ext cx="8678134" cy="1477297"/>
          </a:xfrm>
          <a:prstGeom prst="rect">
            <a:avLst/>
          </a:prstGeom>
          <a:noFill/>
          <a:ln>
            <a:noFill/>
          </a:ln>
        </p:spPr>
        <p:txBody>
          <a:bodyPr spcFirstLastPara="1" wrap="square" lIns="91425" tIns="91425" rIns="91425" bIns="91425" anchor="t" anchorCtr="0">
            <a:spAutoFit/>
          </a:bodyPr>
          <a:lstStyle/>
          <a:p>
            <a:pPr marL="0" lvl="0" indent="0">
              <a:lnSpc>
                <a:spcPct val="150000"/>
              </a:lnSpc>
              <a:spcBef>
                <a:spcPts val="0"/>
              </a:spcBef>
              <a:spcAft>
                <a:spcPts val="0"/>
              </a:spcAft>
              <a:buNone/>
            </a:pPr>
            <a:r>
              <a:rPr lang="en-US" sz="1400" dirty="0">
                <a:solidFill>
                  <a:srgbClr val="374151"/>
                </a:solidFill>
                <a:latin typeface="Arial" panose="020B0604020202020204" pitchFamily="34" charset="0"/>
                <a:ea typeface="Roboto"/>
                <a:cs typeface="Arial" panose="020B0604020202020204" pitchFamily="34" charset="0"/>
                <a:sym typeface="Roboto"/>
              </a:rPr>
              <a:t>Read Latency measures the time delay between the initiation of a read operation and its completion.</a:t>
            </a:r>
          </a:p>
          <a:p>
            <a:pPr marL="457200" lvl="0" indent="-30480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Best Performer - MySQL</a:t>
            </a:r>
          </a:p>
          <a:p>
            <a:pPr marL="457200" lvl="0" indent="-30480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Worst Performer – Yugabyte</a:t>
            </a:r>
          </a:p>
          <a:p>
            <a:pPr marL="457200" lvl="0" indent="-30480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Consistent Performer - CockroachDB</a:t>
            </a:r>
            <a:endParaRPr lang="en-US" sz="1400" dirty="0">
              <a:solidFill>
                <a:srgbClr val="374151"/>
              </a:solidFill>
              <a:latin typeface="Arial" panose="020B0604020202020204" pitchFamily="34" charset="0"/>
              <a:ea typeface="Roboto"/>
              <a:cs typeface="Arial" panose="020B0604020202020204" pitchFamily="34" charset="0"/>
            </a:endParaRPr>
          </a:p>
        </p:txBody>
      </p:sp>
      <p:sp>
        <p:nvSpPr>
          <p:cNvPr id="14" name="Google Shape;217;p34">
            <a:extLst>
              <a:ext uri="{FF2B5EF4-FFF2-40B4-BE49-F238E27FC236}">
                <a16:creationId xmlns:a16="http://schemas.microsoft.com/office/drawing/2014/main" id="{E1BD44F9-6976-4FA4-A6F2-D1EC70547E2A}"/>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522D2-0AC3-42D4-9BC7-C16AFDE60008}"/>
              </a:ext>
            </a:extLst>
          </p:cNvPr>
          <p:cNvSpPr>
            <a:spLocks noGrp="1"/>
          </p:cNvSpPr>
          <p:nvPr>
            <p:ph idx="1"/>
          </p:nvPr>
        </p:nvSpPr>
        <p:spPr>
          <a:xfrm>
            <a:off x="763570" y="1489435"/>
            <a:ext cx="11255605" cy="5368565"/>
          </a:xfrm>
        </p:spPr>
        <p:txBody>
          <a:bodyPr>
            <a:noAutofit/>
          </a:bodyPr>
          <a:lstStyle/>
          <a:p>
            <a:pPr algn="just" fontAlgn="base"/>
            <a:r>
              <a:rPr lang="en-US" sz="1400" b="1" i="0" dirty="0">
                <a:solidFill>
                  <a:srgbClr val="273239"/>
                </a:solidFill>
                <a:effectLst/>
                <a:latin typeface="Arial" panose="020B0604020202020204" pitchFamily="34" charset="0"/>
                <a:cs typeface="Arial" panose="020B0604020202020204" pitchFamily="34" charset="0"/>
              </a:rPr>
              <a:t>Data partitioning</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partition data across multiple nodes or servers to improve scalability and performance.</a:t>
            </a:r>
          </a:p>
          <a:p>
            <a:pPr algn="just" fontAlgn="base"/>
            <a:r>
              <a:rPr lang="en-US" sz="1400" b="1" i="0" dirty="0">
                <a:solidFill>
                  <a:srgbClr val="273239"/>
                </a:solidFill>
                <a:effectLst/>
                <a:latin typeface="Arial" panose="020B0604020202020204" pitchFamily="34" charset="0"/>
                <a:cs typeface="Arial" panose="020B0604020202020204" pitchFamily="34" charset="0"/>
              </a:rPr>
              <a:t>Data replication</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replicate data across multiple nodes or servers to improve fault tolerance and availability.</a:t>
            </a:r>
          </a:p>
          <a:p>
            <a:pPr algn="just" fontAlgn="base"/>
            <a:r>
              <a:rPr lang="en-US" sz="1400" b="1" i="0" dirty="0">
                <a:solidFill>
                  <a:srgbClr val="273239"/>
                </a:solidFill>
                <a:effectLst/>
                <a:latin typeface="Arial" panose="020B0604020202020204" pitchFamily="34" charset="0"/>
                <a:cs typeface="Arial" panose="020B0604020202020204" pitchFamily="34" charset="0"/>
              </a:rPr>
              <a:t>Distributed query processing</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perform queries across multiple nodes or servers to improve performance and efficiency.</a:t>
            </a:r>
          </a:p>
          <a:p>
            <a:pPr algn="just" fontAlgn="base"/>
            <a:r>
              <a:rPr lang="en-US" sz="1400" b="1" i="0" dirty="0">
                <a:solidFill>
                  <a:srgbClr val="273239"/>
                </a:solidFill>
                <a:effectLst/>
                <a:latin typeface="Arial" panose="020B0604020202020204" pitchFamily="34" charset="0"/>
                <a:cs typeface="Arial" panose="020B0604020202020204" pitchFamily="34" charset="0"/>
              </a:rPr>
              <a:t>Distributed transaction processing</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support transactions that span multiple nodes or servers, while ensuring data consistency and integrity.</a:t>
            </a:r>
          </a:p>
          <a:p>
            <a:pPr algn="just" fontAlgn="base"/>
            <a:r>
              <a:rPr lang="en-US" sz="1400" b="1" i="0" dirty="0">
                <a:solidFill>
                  <a:srgbClr val="273239"/>
                </a:solidFill>
                <a:effectLst/>
                <a:latin typeface="Arial" panose="020B0604020202020204" pitchFamily="34" charset="0"/>
                <a:cs typeface="Arial" panose="020B0604020202020204" pitchFamily="34" charset="0"/>
              </a:rPr>
              <a:t>Consensus protocols</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use consensus protocols, such as Paxos or Raft, to ensure agreement and </a:t>
            </a:r>
            <a:r>
              <a:rPr lang="en-US" sz="1400" b="1" i="0" dirty="0">
                <a:solidFill>
                  <a:srgbClr val="273239"/>
                </a:solidFill>
                <a:effectLst/>
                <a:latin typeface="Arial" panose="020B0604020202020204" pitchFamily="34" charset="0"/>
                <a:cs typeface="Arial" panose="020B0604020202020204" pitchFamily="34" charset="0"/>
              </a:rPr>
              <a:t>coordination among different nodes or servers.</a:t>
            </a:r>
            <a:endParaRPr lang="en-US" sz="1400" b="0" i="0" dirty="0">
              <a:solidFill>
                <a:srgbClr val="273239"/>
              </a:solidFill>
              <a:effectLst/>
              <a:latin typeface="Arial" panose="020B0604020202020204" pitchFamily="34" charset="0"/>
              <a:cs typeface="Arial" panose="020B0604020202020204" pitchFamily="34" charset="0"/>
            </a:endParaRPr>
          </a:p>
          <a:p>
            <a:pPr algn="just" fontAlgn="base"/>
            <a:r>
              <a:rPr lang="en-US" sz="1400" b="1" i="0" dirty="0">
                <a:solidFill>
                  <a:srgbClr val="273239"/>
                </a:solidFill>
                <a:effectLst/>
                <a:latin typeface="Arial" panose="020B0604020202020204" pitchFamily="34" charset="0"/>
                <a:cs typeface="Arial" panose="020B0604020202020204" pitchFamily="34" charset="0"/>
              </a:rPr>
              <a:t>Distributed locking mechanisms</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use distributed locking mechanisms, such as two-phase locking or timestamp ordering, to ensure data consistency and avoid conflicts.</a:t>
            </a:r>
          </a:p>
          <a:p>
            <a:pPr algn="just"/>
            <a:endParaRPr lang="en-US" sz="1400" dirty="0">
              <a:latin typeface="Arial" panose="020B0604020202020204" pitchFamily="34" charset="0"/>
              <a:cs typeface="Arial" panose="020B0604020202020204" pitchFamily="34" charset="0"/>
            </a:endParaRPr>
          </a:p>
        </p:txBody>
      </p:sp>
      <p:sp>
        <p:nvSpPr>
          <p:cNvPr id="4" name="Google Shape;85;p18">
            <a:extLst>
              <a:ext uri="{FF2B5EF4-FFF2-40B4-BE49-F238E27FC236}">
                <a16:creationId xmlns:a16="http://schemas.microsoft.com/office/drawing/2014/main" id="{2405F178-7818-4002-AAF9-49295BEAB305}"/>
              </a:ext>
            </a:extLst>
          </p:cNvPr>
          <p:cNvSpPr txBox="1">
            <a:spLocks/>
          </p:cNvSpPr>
          <p:nvPr/>
        </p:nvSpPr>
        <p:spPr>
          <a:xfrm>
            <a:off x="1626907" y="545329"/>
            <a:ext cx="7479386"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Features of Distributed Database</a:t>
            </a:r>
            <a:endParaRPr lang="en-US" dirty="0">
              <a:latin typeface="Arial"/>
              <a:ea typeface="Arial"/>
              <a:cs typeface="Arial"/>
              <a:sym typeface="Arial"/>
            </a:endParaRPr>
          </a:p>
        </p:txBody>
      </p:sp>
    </p:spTree>
    <p:extLst>
      <p:ext uri="{BB962C8B-B14F-4D97-AF65-F5344CB8AC3E}">
        <p14:creationId xmlns:p14="http://schemas.microsoft.com/office/powerpoint/2010/main" val="743948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CFD32-5E3A-46E8-B059-C9293AF9893D}"/>
              </a:ext>
            </a:extLst>
          </p:cNvPr>
          <p:cNvSpPr>
            <a:spLocks noGrp="1"/>
          </p:cNvSpPr>
          <p:nvPr>
            <p:ph idx="1"/>
          </p:nvPr>
        </p:nvSpPr>
        <p:spPr>
          <a:xfrm>
            <a:off x="1146910" y="1728247"/>
            <a:ext cx="10297229" cy="4681980"/>
          </a:xfrm>
        </p:spPr>
        <p:txBody>
          <a:bodyPr>
            <a:normAutofit/>
          </a:bodyPr>
          <a:lstStyle/>
          <a:p>
            <a:pPr algn="just">
              <a:lnSpc>
                <a:spcPct val="150000"/>
              </a:lnSpc>
            </a:pPr>
            <a:r>
              <a:rPr lang="en-US" sz="1600" dirty="0">
                <a:latin typeface="Arial" panose="020B0604020202020204" pitchFamily="34" charset="0"/>
                <a:cs typeface="Arial" panose="020B0604020202020204" pitchFamily="34" charset="0"/>
              </a:rPr>
              <a:t>YugabyteDB</a:t>
            </a:r>
          </a:p>
          <a:p>
            <a:pPr lvl="1" algn="just">
              <a:lnSpc>
                <a:spcPct val="150000"/>
              </a:lnSpc>
            </a:pPr>
            <a:r>
              <a:rPr lang="en-US" dirty="0">
                <a:latin typeface="Arial" panose="020B0604020202020204" pitchFamily="34" charset="0"/>
                <a:cs typeface="Arial" panose="020B0604020202020204" pitchFamily="34" charset="0"/>
              </a:rPr>
              <a:t>Provides linearizable consistency</a:t>
            </a:r>
          </a:p>
          <a:p>
            <a:pPr lvl="1" algn="just">
              <a:lnSpc>
                <a:spcPct val="150000"/>
              </a:lnSpc>
            </a:pPr>
            <a:r>
              <a:rPr lang="en-US" dirty="0">
                <a:latin typeface="Arial" panose="020B0604020202020204" pitchFamily="34" charset="0"/>
                <a:cs typeface="Arial" panose="020B0604020202020204" pitchFamily="34" charset="0"/>
              </a:rPr>
              <a:t>A read operation might have to wait for any ongoing writes to be fully replicated and for the leader to confirm its status, which can add to the read latency.</a:t>
            </a:r>
          </a:p>
          <a:p>
            <a:pPr marL="457200" lvl="1" indent="0" algn="just">
              <a:lnSpc>
                <a:spcPct val="150000"/>
              </a:lnSpc>
              <a:buNone/>
            </a:pPr>
            <a:endParaRPr lang="en-US" dirty="0">
              <a:latin typeface="Arial" panose="020B0604020202020204" pitchFamily="34" charset="0"/>
              <a:cs typeface="Arial" panose="020B0604020202020204" pitchFamily="34" charset="0"/>
            </a:endParaRPr>
          </a:p>
          <a:p>
            <a:pPr algn="just">
              <a:lnSpc>
                <a:spcPct val="150000"/>
              </a:lnSpc>
            </a:pPr>
            <a:r>
              <a:rPr lang="en-US" sz="1600" dirty="0">
                <a:latin typeface="Arial" panose="020B0604020202020204" pitchFamily="34" charset="0"/>
                <a:cs typeface="Arial" panose="020B0604020202020204" pitchFamily="34" charset="0"/>
              </a:rPr>
              <a:t>CockroachDB</a:t>
            </a:r>
          </a:p>
          <a:p>
            <a:pPr lvl="1" algn="just">
              <a:lnSpc>
                <a:spcPct val="150000"/>
              </a:lnSpc>
            </a:pPr>
            <a:r>
              <a:rPr lang="en-US" dirty="0">
                <a:latin typeface="Arial" panose="020B0604020202020204" pitchFamily="34" charset="0"/>
                <a:cs typeface="Arial" panose="020B0604020202020204" pitchFamily="34" charset="0"/>
              </a:rPr>
              <a:t>Provides serializable isolation</a:t>
            </a:r>
          </a:p>
          <a:p>
            <a:pPr lvl="1" algn="just">
              <a:lnSpc>
                <a:spcPct val="150000"/>
              </a:lnSpc>
            </a:pPr>
            <a:r>
              <a:rPr lang="en-US" dirty="0">
                <a:latin typeface="Arial" panose="020B0604020202020204" pitchFamily="34" charset="0"/>
                <a:cs typeface="Arial" panose="020B0604020202020204" pitchFamily="34" charset="0"/>
              </a:rPr>
              <a:t>The system might serve reads with less strictness, as long as it can ensure the final result of transactions will be as if they had been processed one after another, which can reduce read latency.</a:t>
            </a:r>
          </a:p>
        </p:txBody>
      </p:sp>
      <p:sp>
        <p:nvSpPr>
          <p:cNvPr id="4" name="Google Shape;85;p18">
            <a:extLst>
              <a:ext uri="{FF2B5EF4-FFF2-40B4-BE49-F238E27FC236}">
                <a16:creationId xmlns:a16="http://schemas.microsoft.com/office/drawing/2014/main" id="{27AF1128-9270-4489-B345-6D19B098144C}"/>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YugabyteDB: High Read Latency</a:t>
            </a:r>
            <a:endParaRPr lang="en-US" dirty="0">
              <a:latin typeface="Arial"/>
              <a:ea typeface="Arial"/>
              <a:cs typeface="Arial"/>
              <a:sym typeface="Arial"/>
            </a:endParaRPr>
          </a:p>
        </p:txBody>
      </p:sp>
    </p:spTree>
    <p:extLst>
      <p:ext uri="{BB962C8B-B14F-4D97-AF65-F5344CB8AC3E}">
        <p14:creationId xmlns:p14="http://schemas.microsoft.com/office/powerpoint/2010/main" val="3609171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42"/>
          <p:cNvSpPr txBox="1">
            <a:spLocks noGrp="1"/>
          </p:cNvSpPr>
          <p:nvPr>
            <p:ph idx="1"/>
          </p:nvPr>
        </p:nvSpPr>
        <p:spPr>
          <a:xfrm>
            <a:off x="1734532" y="1329181"/>
            <a:ext cx="10457468" cy="5519392"/>
          </a:xfrm>
          <a:prstGeom prst="rect">
            <a:avLst/>
          </a:prstGeom>
        </p:spPr>
        <p:txBody>
          <a:bodyPr spcFirstLastPara="1" wrap="square" lIns="91425" tIns="45700" rIns="91425" bIns="45700" anchor="t" anchorCtr="0">
            <a:normAutofit/>
          </a:bodyPr>
          <a:lstStyle/>
          <a:p>
            <a:pPr marL="514350" indent="-285750">
              <a:lnSpc>
                <a:spcPct val="115000"/>
              </a:lnSpc>
              <a:spcBef>
                <a:spcPts val="1500"/>
              </a:spcBef>
              <a:buClr>
                <a:srgbClr val="374151"/>
              </a:buClr>
              <a:buSzPts val="1200"/>
            </a:pPr>
            <a:r>
              <a:rPr lang="en-US" sz="1400" dirty="0">
                <a:solidFill>
                  <a:srgbClr val="374151"/>
                </a:solidFill>
                <a:latin typeface="Arial" panose="020B0604020202020204" pitchFamily="34" charset="0"/>
                <a:ea typeface="Roboto"/>
                <a:cs typeface="Arial" panose="020B0604020202020204" pitchFamily="34" charset="0"/>
                <a:sym typeface="Roboto"/>
              </a:rPr>
              <a:t>Read Operation: 50%</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Read Operation is the most frequently performed operation in e-commerce platforms.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A read operation occurs every time a user browses products, views details, or checks inventory.</a:t>
            </a:r>
          </a:p>
          <a:p>
            <a:pPr marL="609600" lvl="1" indent="0" algn="l" rtl="0">
              <a:lnSpc>
                <a:spcPct val="115000"/>
              </a:lnSpc>
              <a:spcBef>
                <a:spcPts val="0"/>
              </a:spcBef>
              <a:spcAft>
                <a:spcPts val="0"/>
              </a:spcAft>
              <a:buClr>
                <a:srgbClr val="374151"/>
              </a:buClr>
              <a:buSzPts val="1200"/>
              <a:buNone/>
            </a:pPr>
            <a:endParaRPr sz="1400" dirty="0">
              <a:solidFill>
                <a:srgbClr val="374151"/>
              </a:solidFill>
              <a:latin typeface="Arial" panose="020B0604020202020204" pitchFamily="34" charset="0"/>
              <a:ea typeface="Roboto"/>
              <a:cs typeface="Arial" panose="020B0604020202020204" pitchFamily="34" charset="0"/>
              <a:sym typeface="Roboto"/>
            </a:endParaRPr>
          </a:p>
          <a:p>
            <a:pPr marL="514350" indent="-285750">
              <a:lnSpc>
                <a:spcPct val="115000"/>
              </a:lnSpc>
              <a:spcBef>
                <a:spcPts val="0"/>
              </a:spcBef>
              <a:buClr>
                <a:srgbClr val="374151"/>
              </a:buClr>
              <a:buSzPts val="1200"/>
            </a:pPr>
            <a:r>
              <a:rPr lang="en-US" sz="1400" dirty="0">
                <a:solidFill>
                  <a:srgbClr val="374151"/>
                </a:solidFill>
                <a:latin typeface="Arial" panose="020B0604020202020204" pitchFamily="34" charset="0"/>
                <a:ea typeface="Roboto"/>
                <a:cs typeface="Arial" panose="020B0604020202020204" pitchFamily="34" charset="0"/>
                <a:sym typeface="Roboto"/>
              </a:rPr>
              <a:t>Scan Operation: 25%</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Scan operations, which involve searching and filtering products, are also quite common in ecommerce platforms, but less frequent than simple reads.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Users often filter products based on categories, prices, or other attributes.</a:t>
            </a:r>
          </a:p>
          <a:p>
            <a:pPr marL="609600" lvl="1" indent="0" algn="l" rtl="0">
              <a:lnSpc>
                <a:spcPct val="115000"/>
              </a:lnSpc>
              <a:spcBef>
                <a:spcPts val="0"/>
              </a:spcBef>
              <a:spcAft>
                <a:spcPts val="0"/>
              </a:spcAft>
              <a:buClr>
                <a:srgbClr val="374151"/>
              </a:buClr>
              <a:buSzPts val="1200"/>
              <a:buNone/>
            </a:pPr>
            <a:endParaRPr sz="1400" dirty="0">
              <a:solidFill>
                <a:srgbClr val="374151"/>
              </a:solidFill>
              <a:latin typeface="Arial" panose="020B0604020202020204" pitchFamily="34" charset="0"/>
              <a:ea typeface="Roboto"/>
              <a:cs typeface="Arial" panose="020B0604020202020204" pitchFamily="34" charset="0"/>
              <a:sym typeface="Roboto"/>
            </a:endParaRPr>
          </a:p>
          <a:p>
            <a:pPr marL="514350" indent="-285750">
              <a:lnSpc>
                <a:spcPct val="115000"/>
              </a:lnSpc>
              <a:spcBef>
                <a:spcPts val="0"/>
              </a:spcBef>
              <a:buClr>
                <a:srgbClr val="374151"/>
              </a:buClr>
              <a:buSzPts val="1200"/>
            </a:pPr>
            <a:r>
              <a:rPr lang="en-US" sz="1400" dirty="0">
                <a:solidFill>
                  <a:srgbClr val="374151"/>
                </a:solidFill>
                <a:latin typeface="Arial" panose="020B0604020202020204" pitchFamily="34" charset="0"/>
                <a:ea typeface="Roboto"/>
                <a:cs typeface="Arial" panose="020B0604020202020204" pitchFamily="34" charset="0"/>
                <a:sym typeface="Roboto"/>
              </a:rPr>
              <a:t>Insert Operation: 10%</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Insert operations occur when new products are added to the catalog.</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This happens less frequently than reads or scans.</a:t>
            </a:r>
          </a:p>
          <a:p>
            <a:pPr marL="609600" lvl="1" indent="0" algn="l" rtl="0">
              <a:lnSpc>
                <a:spcPct val="115000"/>
              </a:lnSpc>
              <a:spcBef>
                <a:spcPts val="0"/>
              </a:spcBef>
              <a:spcAft>
                <a:spcPts val="0"/>
              </a:spcAft>
              <a:buClr>
                <a:srgbClr val="374151"/>
              </a:buClr>
              <a:buSzPts val="1200"/>
              <a:buNone/>
            </a:pPr>
            <a:endParaRPr sz="1400" dirty="0">
              <a:solidFill>
                <a:srgbClr val="374151"/>
              </a:solidFill>
              <a:latin typeface="Arial" panose="020B0604020202020204" pitchFamily="34" charset="0"/>
              <a:ea typeface="Roboto"/>
              <a:cs typeface="Arial" panose="020B0604020202020204" pitchFamily="34" charset="0"/>
              <a:sym typeface="Roboto"/>
            </a:endParaRPr>
          </a:p>
          <a:p>
            <a:pPr marL="514350" indent="-285750">
              <a:lnSpc>
                <a:spcPct val="115000"/>
              </a:lnSpc>
              <a:spcBef>
                <a:spcPts val="0"/>
              </a:spcBef>
              <a:buClr>
                <a:srgbClr val="374151"/>
              </a:buClr>
              <a:buSzPts val="1200"/>
            </a:pPr>
            <a:r>
              <a:rPr lang="en-US" sz="1400" dirty="0">
                <a:solidFill>
                  <a:srgbClr val="374151"/>
                </a:solidFill>
                <a:latin typeface="Arial" panose="020B0604020202020204" pitchFamily="34" charset="0"/>
                <a:ea typeface="Roboto"/>
                <a:cs typeface="Arial" panose="020B0604020202020204" pitchFamily="34" charset="0"/>
                <a:sym typeface="Roboto"/>
              </a:rPr>
              <a:t>Update Operation: 10%</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Update operations are necessary for changing product details or inventory levels.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They are as frequent as inserts but are crucial for maintaining accurate and current data.</a:t>
            </a:r>
          </a:p>
          <a:p>
            <a:pPr marL="609600" lvl="1" indent="0" algn="l" rtl="0">
              <a:lnSpc>
                <a:spcPct val="115000"/>
              </a:lnSpc>
              <a:spcBef>
                <a:spcPts val="0"/>
              </a:spcBef>
              <a:spcAft>
                <a:spcPts val="0"/>
              </a:spcAft>
              <a:buClr>
                <a:srgbClr val="374151"/>
              </a:buClr>
              <a:buSzPts val="1200"/>
              <a:buNone/>
            </a:pPr>
            <a:endParaRPr sz="1400" dirty="0">
              <a:solidFill>
                <a:srgbClr val="374151"/>
              </a:solidFill>
              <a:latin typeface="Arial" panose="020B0604020202020204" pitchFamily="34" charset="0"/>
              <a:ea typeface="Roboto"/>
              <a:cs typeface="Arial" panose="020B0604020202020204" pitchFamily="34" charset="0"/>
              <a:sym typeface="Roboto"/>
            </a:endParaRPr>
          </a:p>
          <a:p>
            <a:pPr marL="514350" indent="-285750">
              <a:lnSpc>
                <a:spcPct val="115000"/>
              </a:lnSpc>
              <a:spcBef>
                <a:spcPts val="0"/>
              </a:spcBef>
              <a:buClr>
                <a:srgbClr val="374151"/>
              </a:buClr>
              <a:buSzPts val="1200"/>
            </a:pPr>
            <a:r>
              <a:rPr lang="en-US" sz="1400" dirty="0">
                <a:solidFill>
                  <a:srgbClr val="374151"/>
                </a:solidFill>
                <a:latin typeface="Arial" panose="020B0604020202020204" pitchFamily="34" charset="0"/>
                <a:ea typeface="Roboto"/>
                <a:cs typeface="Arial" panose="020B0604020202020204" pitchFamily="34" charset="0"/>
                <a:sym typeface="Roboto"/>
              </a:rPr>
              <a:t>Delete Operation: 5%</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Delete operations are the least frequently performed operation.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Products are removed from listings less often than they are added, viewed, or updated.</a:t>
            </a:r>
            <a:endParaRPr sz="1400" dirty="0">
              <a:solidFill>
                <a:srgbClr val="374151"/>
              </a:solidFill>
              <a:latin typeface="Arial" panose="020B0604020202020204" pitchFamily="34" charset="0"/>
              <a:ea typeface="Roboto"/>
              <a:cs typeface="Arial" panose="020B0604020202020204" pitchFamily="34" charset="0"/>
              <a:sym typeface="Roboto"/>
            </a:endParaRPr>
          </a:p>
          <a:p>
            <a:pPr marL="0" lvl="0" indent="0" algn="l" rtl="0">
              <a:spcBef>
                <a:spcPts val="1500"/>
              </a:spcBef>
              <a:spcAft>
                <a:spcPts val="1600"/>
              </a:spcAft>
              <a:buNone/>
            </a:pPr>
            <a:endParaRPr sz="1400" dirty="0">
              <a:latin typeface="Arial" panose="020B0604020202020204" pitchFamily="34" charset="0"/>
              <a:cs typeface="Arial" panose="020B0604020202020204" pitchFamily="34" charset="0"/>
            </a:endParaRPr>
          </a:p>
        </p:txBody>
      </p:sp>
      <p:sp>
        <p:nvSpPr>
          <p:cNvPr id="7" name="Google Shape;85;p18">
            <a:extLst>
              <a:ext uri="{FF2B5EF4-FFF2-40B4-BE49-F238E27FC236}">
                <a16:creationId xmlns:a16="http://schemas.microsoft.com/office/drawing/2014/main" id="{CC405F0E-1911-4E94-ABD4-E0847C747B85}"/>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Use Case: E-commerce Platform</a:t>
            </a:r>
            <a:endParaRPr lang="en-US" dirty="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6.png">
            <a:extLst>
              <a:ext uri="{FF2B5EF4-FFF2-40B4-BE49-F238E27FC236}">
                <a16:creationId xmlns:a16="http://schemas.microsoft.com/office/drawing/2014/main" id="{2F6F0178-8520-41EC-A31A-99367A7C339D}"/>
              </a:ext>
            </a:extLst>
          </p:cNvPr>
          <p:cNvPicPr/>
          <p:nvPr/>
        </p:nvPicPr>
        <p:blipFill>
          <a:blip r:embed="rId2"/>
          <a:srcRect/>
          <a:stretch>
            <a:fillRect/>
          </a:stretch>
        </p:blipFill>
        <p:spPr>
          <a:xfrm>
            <a:off x="1945217" y="1922858"/>
            <a:ext cx="6256103" cy="4072589"/>
          </a:xfrm>
          <a:prstGeom prst="rect">
            <a:avLst/>
          </a:prstGeom>
          <a:ln/>
        </p:spPr>
      </p:pic>
      <p:sp>
        <p:nvSpPr>
          <p:cNvPr id="5" name="Google Shape;85;p18">
            <a:extLst>
              <a:ext uri="{FF2B5EF4-FFF2-40B4-BE49-F238E27FC236}">
                <a16:creationId xmlns:a16="http://schemas.microsoft.com/office/drawing/2014/main" id="{2DCBFD95-F60D-4432-94EF-CBB474807111}"/>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Use Case: Workload Configuration</a:t>
            </a:r>
            <a:endParaRPr lang="en-US" dirty="0">
              <a:latin typeface="Arial"/>
              <a:ea typeface="Arial"/>
              <a:cs typeface="Arial"/>
              <a:sym typeface="Arial"/>
            </a:endParaRPr>
          </a:p>
        </p:txBody>
      </p:sp>
    </p:spTree>
    <p:extLst>
      <p:ext uri="{BB962C8B-B14F-4D97-AF65-F5344CB8AC3E}">
        <p14:creationId xmlns:p14="http://schemas.microsoft.com/office/powerpoint/2010/main" val="1707647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474442-DC68-427A-A25D-372BD03C77A7}"/>
              </a:ext>
            </a:extLst>
          </p:cNvPr>
          <p:cNvPicPr>
            <a:picLocks noChangeAspect="1"/>
          </p:cNvPicPr>
          <p:nvPr/>
        </p:nvPicPr>
        <p:blipFill>
          <a:blip r:embed="rId2"/>
          <a:stretch>
            <a:fillRect/>
          </a:stretch>
        </p:blipFill>
        <p:spPr>
          <a:xfrm>
            <a:off x="1833122" y="203880"/>
            <a:ext cx="9439357" cy="3069306"/>
          </a:xfrm>
          <a:prstGeom prst="rect">
            <a:avLst/>
          </a:prstGeom>
          <a:effectLst>
            <a:glow rad="88900">
              <a:schemeClr val="accent1">
                <a:alpha val="40000"/>
              </a:schemeClr>
            </a:glow>
          </a:effectLst>
        </p:spPr>
      </p:pic>
      <p:pic>
        <p:nvPicPr>
          <p:cNvPr id="7" name="Picture 6">
            <a:extLst>
              <a:ext uri="{FF2B5EF4-FFF2-40B4-BE49-F238E27FC236}">
                <a16:creationId xmlns:a16="http://schemas.microsoft.com/office/drawing/2014/main" id="{C7A5E38D-AC0C-4E0B-A210-3BC73EE5094C}"/>
              </a:ext>
            </a:extLst>
          </p:cNvPr>
          <p:cNvPicPr>
            <a:picLocks noChangeAspect="1"/>
          </p:cNvPicPr>
          <p:nvPr/>
        </p:nvPicPr>
        <p:blipFill rotWithShape="1">
          <a:blip r:embed="rId3"/>
          <a:srcRect t="2118" b="1244"/>
          <a:stretch/>
        </p:blipFill>
        <p:spPr>
          <a:xfrm>
            <a:off x="1833122" y="3574263"/>
            <a:ext cx="9445658" cy="3069306"/>
          </a:xfrm>
          <a:prstGeom prst="rect">
            <a:avLst/>
          </a:prstGeom>
          <a:effectLst>
            <a:glow rad="88900">
              <a:schemeClr val="accent1">
                <a:alpha val="40000"/>
              </a:schemeClr>
            </a:glow>
          </a:effectLst>
        </p:spPr>
      </p:pic>
    </p:spTree>
    <p:extLst>
      <p:ext uri="{BB962C8B-B14F-4D97-AF65-F5344CB8AC3E}">
        <p14:creationId xmlns:p14="http://schemas.microsoft.com/office/powerpoint/2010/main" val="1644861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C7D27C7-B75C-42B0-A84E-44A3E3E957D8}"/>
              </a:ext>
            </a:extLst>
          </p:cNvPr>
          <p:cNvPicPr>
            <a:picLocks noChangeAspect="1"/>
          </p:cNvPicPr>
          <p:nvPr/>
        </p:nvPicPr>
        <p:blipFill>
          <a:blip r:embed="rId2"/>
          <a:stretch>
            <a:fillRect/>
          </a:stretch>
        </p:blipFill>
        <p:spPr>
          <a:xfrm>
            <a:off x="1948363" y="1610350"/>
            <a:ext cx="3434463" cy="2715929"/>
          </a:xfrm>
          <a:prstGeom prst="rect">
            <a:avLst/>
          </a:prstGeom>
          <a:effectLst>
            <a:glow rad="88900">
              <a:schemeClr val="accent1">
                <a:alpha val="40000"/>
              </a:schemeClr>
            </a:glow>
          </a:effectLst>
        </p:spPr>
      </p:pic>
      <p:sp>
        <p:nvSpPr>
          <p:cNvPr id="10" name="Google Shape;85;p18">
            <a:extLst>
              <a:ext uri="{FF2B5EF4-FFF2-40B4-BE49-F238E27FC236}">
                <a16:creationId xmlns:a16="http://schemas.microsoft.com/office/drawing/2014/main" id="{A13FAE32-3FA5-4052-B5EF-E61CEFA4067C}"/>
              </a:ext>
            </a:extLst>
          </p:cNvPr>
          <p:cNvSpPr txBox="1">
            <a:spLocks/>
          </p:cNvSpPr>
          <p:nvPr/>
        </p:nvSpPr>
        <p:spPr>
          <a:xfrm>
            <a:off x="1579771" y="526476"/>
            <a:ext cx="10686807"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Performance Test in OLAP Queries</a:t>
            </a:r>
            <a:endParaRPr lang="en-US" dirty="0">
              <a:latin typeface="Arial"/>
              <a:ea typeface="Arial"/>
              <a:cs typeface="Arial"/>
              <a:sym typeface="Arial"/>
            </a:endParaRPr>
          </a:p>
        </p:txBody>
      </p:sp>
      <p:sp>
        <p:nvSpPr>
          <p:cNvPr id="11" name="Google Shape;297;p42">
            <a:extLst>
              <a:ext uri="{FF2B5EF4-FFF2-40B4-BE49-F238E27FC236}">
                <a16:creationId xmlns:a16="http://schemas.microsoft.com/office/drawing/2014/main" id="{5957FFB2-35DE-49A1-9CAF-3FC5DEC731DF}"/>
              </a:ext>
            </a:extLst>
          </p:cNvPr>
          <p:cNvSpPr txBox="1">
            <a:spLocks noGrp="1"/>
          </p:cNvSpPr>
          <p:nvPr>
            <p:ph idx="1"/>
          </p:nvPr>
        </p:nvSpPr>
        <p:spPr>
          <a:xfrm>
            <a:off x="6739853" y="4314824"/>
            <a:ext cx="3761415" cy="2505076"/>
          </a:xfrm>
          <a:prstGeom prst="rect">
            <a:avLst/>
          </a:prstGeom>
        </p:spPr>
        <p:txBody>
          <a:bodyPr spcFirstLastPara="1" wrap="square" lIns="91425" tIns="45700" rIns="91425" bIns="45700" anchor="t" anchorCtr="0">
            <a:noAutofit/>
          </a:bodyPr>
          <a:lstStyle/>
          <a:p>
            <a:pPr marL="514350" indent="-285750">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OLAP Queries executed</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Total Sales by Category for a Given Year</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Monthly Sales Trend for a Specific Product</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Top 10 Customers by Sales Volume</a:t>
            </a:r>
          </a:p>
          <a:p>
            <a:pPr marL="914400" lvl="1">
              <a:lnSpc>
                <a:spcPct val="120000"/>
              </a:lnSpc>
              <a:spcBef>
                <a:spcPts val="1500"/>
              </a:spcBef>
              <a:buClr>
                <a:srgbClr val="374151"/>
              </a:buClr>
              <a:buSzPts val="1200"/>
            </a:pPr>
            <a:r>
              <a:rPr lang="en-US" sz="1050">
                <a:solidFill>
                  <a:srgbClr val="374151"/>
                </a:solidFill>
                <a:latin typeface="Arial" panose="020B0604020202020204" pitchFamily="34" charset="0"/>
                <a:ea typeface="Roboto"/>
                <a:cs typeface="Arial" panose="020B0604020202020204" pitchFamily="34" charset="0"/>
                <a:sym typeface="Roboto"/>
              </a:rPr>
              <a:t>Stock Analysis</a:t>
            </a:r>
            <a:endParaRPr lang="en-US" sz="1050" dirty="0">
              <a:solidFill>
                <a:srgbClr val="374151"/>
              </a:solidFill>
              <a:latin typeface="Arial" panose="020B0604020202020204" pitchFamily="34" charset="0"/>
              <a:ea typeface="Roboto"/>
              <a:cs typeface="Arial" panose="020B0604020202020204" pitchFamily="34" charset="0"/>
              <a:sym typeface="Roboto"/>
            </a:endParaRP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Sales Performance by Region</a:t>
            </a:r>
          </a:p>
          <a:p>
            <a:pPr marL="914400" lvl="1">
              <a:lnSpc>
                <a:spcPct val="120000"/>
              </a:lnSpc>
              <a:spcBef>
                <a:spcPts val="1500"/>
              </a:spcBef>
              <a:buClr>
                <a:srgbClr val="374151"/>
              </a:buClr>
              <a:buSzPts val="1200"/>
            </a:pPr>
            <a:endParaRPr sz="1050" dirty="0">
              <a:latin typeface="Arial" panose="020B0604020202020204" pitchFamily="34" charset="0"/>
              <a:cs typeface="Arial" panose="020B0604020202020204" pitchFamily="34" charset="0"/>
            </a:endParaRPr>
          </a:p>
        </p:txBody>
      </p:sp>
      <p:sp>
        <p:nvSpPr>
          <p:cNvPr id="14" name="Google Shape;297;p42">
            <a:extLst>
              <a:ext uri="{FF2B5EF4-FFF2-40B4-BE49-F238E27FC236}">
                <a16:creationId xmlns:a16="http://schemas.microsoft.com/office/drawing/2014/main" id="{5684C53E-EF9D-4235-8D02-4D02A6DF2644}"/>
              </a:ext>
            </a:extLst>
          </p:cNvPr>
          <p:cNvSpPr txBox="1">
            <a:spLocks/>
          </p:cNvSpPr>
          <p:nvPr/>
        </p:nvSpPr>
        <p:spPr>
          <a:xfrm>
            <a:off x="2062207" y="4323044"/>
            <a:ext cx="3761415" cy="2505076"/>
          </a:xfrm>
          <a:prstGeom prst="rect">
            <a:avLst/>
          </a:prstGeom>
        </p:spPr>
        <p:txBody>
          <a:bodyPr spcFirstLastPara="1" vert="horz" wrap="square" lIns="91425" tIns="45700" rIns="91425" bIns="45700" rtlCol="0" anchor="t" anchorCtr="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514350" indent="-285750">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Tables Loaded</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Products (10,000 records)</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Customers (30,000 records)</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Sales (100,000 records)</a:t>
            </a:r>
          </a:p>
          <a:p>
            <a:pPr marL="914400" lvl="1">
              <a:lnSpc>
                <a:spcPct val="120000"/>
              </a:lnSpc>
              <a:spcBef>
                <a:spcPts val="1500"/>
              </a:spcBef>
              <a:buClr>
                <a:srgbClr val="374151"/>
              </a:buClr>
              <a:buSzPts val="1200"/>
            </a:pPr>
            <a:endParaRPr lang="en-US" sz="105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4F8AD1E-4AAB-46BD-8E32-B542945A9FB3}"/>
              </a:ext>
            </a:extLst>
          </p:cNvPr>
          <p:cNvPicPr>
            <a:picLocks noChangeAspect="1"/>
          </p:cNvPicPr>
          <p:nvPr/>
        </p:nvPicPr>
        <p:blipFill>
          <a:blip r:embed="rId3"/>
          <a:stretch>
            <a:fillRect/>
          </a:stretch>
        </p:blipFill>
        <p:spPr>
          <a:xfrm>
            <a:off x="6923174" y="1610350"/>
            <a:ext cx="3761415" cy="2759699"/>
          </a:xfrm>
          <a:prstGeom prst="rect">
            <a:avLst/>
          </a:prstGeom>
          <a:effectLst>
            <a:glow rad="88900">
              <a:schemeClr val="accent1">
                <a:alpha val="40000"/>
              </a:schemeClr>
            </a:glow>
          </a:effectLst>
        </p:spPr>
      </p:pic>
    </p:spTree>
    <p:extLst>
      <p:ext uri="{BB962C8B-B14F-4D97-AF65-F5344CB8AC3E}">
        <p14:creationId xmlns:p14="http://schemas.microsoft.com/office/powerpoint/2010/main" val="1665545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29CC-5BDD-4A95-92AB-09B02F4C6968}"/>
              </a:ext>
            </a:extLst>
          </p:cNvPr>
          <p:cNvSpPr>
            <a:spLocks noGrp="1"/>
          </p:cNvSpPr>
          <p:nvPr>
            <p:ph type="title"/>
          </p:nvPr>
        </p:nvSpPr>
        <p:spPr>
          <a:xfrm>
            <a:off x="3373975" y="2519584"/>
            <a:ext cx="8208425" cy="2909665"/>
          </a:xfrm>
        </p:spPr>
        <p:txBody>
          <a:bodyPr>
            <a:normAutofit/>
          </a:bodyPr>
          <a:lstStyle/>
          <a:p>
            <a:r>
              <a:rPr lang="en-US" sz="8000" dirty="0"/>
              <a:t>THANK YOU</a:t>
            </a:r>
          </a:p>
        </p:txBody>
      </p:sp>
    </p:spTree>
    <p:extLst>
      <p:ext uri="{BB962C8B-B14F-4D97-AF65-F5344CB8AC3E}">
        <p14:creationId xmlns:p14="http://schemas.microsoft.com/office/powerpoint/2010/main" val="217057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16"/>
          <p:cNvSpPr txBox="1">
            <a:spLocks noGrp="1"/>
          </p:cNvSpPr>
          <p:nvPr>
            <p:ph idx="1"/>
          </p:nvPr>
        </p:nvSpPr>
        <p:spPr>
          <a:xfrm>
            <a:off x="593888" y="2007910"/>
            <a:ext cx="11359298" cy="4025246"/>
          </a:xfrm>
          <a:prstGeom prst="rect">
            <a:avLst/>
          </a:prstGeom>
        </p:spPr>
        <p:txBody>
          <a:bodyPr spcFirstLastPara="1" wrap="square" lIns="91425" tIns="45700" rIns="91425" bIns="45700" anchor="t" anchorCtr="0">
            <a:normAutofit/>
          </a:bodyPr>
          <a:lstStyle/>
          <a:p>
            <a:pPr marL="457200" lvl="0" indent="-317500" algn="just" rtl="0">
              <a:lnSpc>
                <a:spcPct val="80000"/>
              </a:lnSpc>
              <a:spcBef>
                <a:spcPts val="1000"/>
              </a:spcBef>
              <a:spcAft>
                <a:spcPts val="0"/>
              </a:spcAft>
              <a:buSzPts val="1400"/>
              <a:buChar char="●"/>
            </a:pPr>
            <a:r>
              <a:rPr lang="en-US" sz="2000" b="1" dirty="0">
                <a:latin typeface="Arial"/>
                <a:ea typeface="Arial"/>
                <a:cs typeface="Arial"/>
                <a:sym typeface="Arial"/>
              </a:rPr>
              <a:t>Scalability</a:t>
            </a:r>
          </a:p>
          <a:p>
            <a:pPr marL="857250" lvl="1" indent="-317500" algn="just">
              <a:lnSpc>
                <a:spcPct val="80000"/>
              </a:lnSpc>
              <a:buSzPts val="1400"/>
              <a:buChar char="●"/>
            </a:pPr>
            <a:r>
              <a:rPr lang="en-US" sz="2000" dirty="0">
                <a:latin typeface="Arial"/>
                <a:ea typeface="Arial"/>
                <a:cs typeface="Arial"/>
                <a:sym typeface="Arial"/>
              </a:rPr>
              <a:t>DDBSs can easily add more nodes to accommodate more data or users.</a:t>
            </a:r>
          </a:p>
          <a:p>
            <a:pPr marL="457200" lvl="0" indent="0" algn="just" rtl="0">
              <a:lnSpc>
                <a:spcPct val="80000"/>
              </a:lnSpc>
              <a:spcBef>
                <a:spcPts val="1600"/>
              </a:spcBef>
              <a:spcAft>
                <a:spcPts val="0"/>
              </a:spcAft>
              <a:buNone/>
            </a:pPr>
            <a:endParaRPr lang="en-US" sz="2000" dirty="0">
              <a:latin typeface="Arial"/>
              <a:ea typeface="Arial"/>
              <a:cs typeface="Arial"/>
              <a:sym typeface="Arial"/>
            </a:endParaRPr>
          </a:p>
          <a:p>
            <a:pPr marL="457200" lvl="0" indent="-317500" algn="just" rtl="0">
              <a:lnSpc>
                <a:spcPct val="80000"/>
              </a:lnSpc>
              <a:spcBef>
                <a:spcPts val="1600"/>
              </a:spcBef>
              <a:spcAft>
                <a:spcPts val="0"/>
              </a:spcAft>
              <a:buSzPts val="1400"/>
              <a:buChar char="●"/>
            </a:pPr>
            <a:r>
              <a:rPr lang="en-US" sz="2000" b="1" dirty="0">
                <a:latin typeface="Arial"/>
                <a:ea typeface="Arial"/>
                <a:cs typeface="Arial"/>
                <a:sym typeface="Arial"/>
              </a:rPr>
              <a:t>Availability</a:t>
            </a:r>
            <a:endParaRPr lang="en-US" sz="2000" dirty="0">
              <a:latin typeface="Arial"/>
              <a:ea typeface="Arial"/>
              <a:cs typeface="Arial"/>
              <a:sym typeface="Arial"/>
            </a:endParaRPr>
          </a:p>
          <a:p>
            <a:pPr marL="857250" lvl="1" indent="-317500" algn="just">
              <a:lnSpc>
                <a:spcPct val="80000"/>
              </a:lnSpc>
              <a:spcBef>
                <a:spcPts val="1600"/>
              </a:spcBef>
              <a:buSzPts val="1400"/>
              <a:buChar char="●"/>
            </a:pPr>
            <a:r>
              <a:rPr lang="en-US" sz="2000" dirty="0">
                <a:latin typeface="Arial"/>
                <a:ea typeface="Arial"/>
                <a:cs typeface="Arial"/>
                <a:sym typeface="Arial"/>
              </a:rPr>
              <a:t>DDBSs are highly available, as the failure of one node does not mean that the entire system is down.</a:t>
            </a:r>
          </a:p>
          <a:p>
            <a:pPr marL="457200" lvl="0" indent="0" algn="just" rtl="0">
              <a:lnSpc>
                <a:spcPct val="80000"/>
              </a:lnSpc>
              <a:spcBef>
                <a:spcPts val="1600"/>
              </a:spcBef>
              <a:spcAft>
                <a:spcPts val="0"/>
              </a:spcAft>
              <a:buNone/>
            </a:pPr>
            <a:endParaRPr lang="en-US" sz="2000" dirty="0">
              <a:latin typeface="Arial"/>
              <a:ea typeface="Arial"/>
              <a:cs typeface="Arial"/>
              <a:sym typeface="Arial"/>
            </a:endParaRPr>
          </a:p>
          <a:p>
            <a:pPr marL="457200" lvl="0" indent="-317500" algn="just" rtl="0">
              <a:lnSpc>
                <a:spcPct val="80000"/>
              </a:lnSpc>
              <a:spcBef>
                <a:spcPts val="1600"/>
              </a:spcBef>
              <a:spcAft>
                <a:spcPts val="0"/>
              </a:spcAft>
              <a:buSzPts val="1400"/>
              <a:buChar char="●"/>
            </a:pPr>
            <a:r>
              <a:rPr lang="en-US" sz="2000" b="1" dirty="0">
                <a:latin typeface="Arial"/>
                <a:ea typeface="Arial"/>
                <a:cs typeface="Arial"/>
                <a:sym typeface="Arial"/>
              </a:rPr>
              <a:t>Performance</a:t>
            </a:r>
          </a:p>
          <a:p>
            <a:pPr marL="857250" lvl="1" indent="-317500" algn="just">
              <a:lnSpc>
                <a:spcPct val="80000"/>
              </a:lnSpc>
              <a:spcBef>
                <a:spcPts val="1600"/>
              </a:spcBef>
              <a:buSzPts val="1400"/>
              <a:buChar char="●"/>
            </a:pPr>
            <a:r>
              <a:rPr lang="en-US" sz="2000" dirty="0">
                <a:latin typeface="Arial"/>
                <a:ea typeface="Arial"/>
                <a:cs typeface="Arial"/>
                <a:sym typeface="Arial"/>
              </a:rPr>
              <a:t>DDBSs can distribute the workload across multiple nodes, which can improve performance.</a:t>
            </a:r>
            <a:endParaRPr sz="2000" dirty="0">
              <a:latin typeface="Arial"/>
              <a:ea typeface="Arial"/>
              <a:cs typeface="Arial"/>
              <a:sym typeface="Arial"/>
            </a:endParaRPr>
          </a:p>
        </p:txBody>
      </p:sp>
      <p:sp>
        <p:nvSpPr>
          <p:cNvPr id="6" name="Google Shape;85;p18">
            <a:extLst>
              <a:ext uri="{FF2B5EF4-FFF2-40B4-BE49-F238E27FC236}">
                <a16:creationId xmlns:a16="http://schemas.microsoft.com/office/drawing/2014/main" id="{70F10A6C-9EB5-4DDD-A8EC-3A4949EA45C5}"/>
              </a:ext>
            </a:extLst>
          </p:cNvPr>
          <p:cNvSpPr txBox="1">
            <a:spLocks/>
          </p:cNvSpPr>
          <p:nvPr/>
        </p:nvSpPr>
        <p:spPr>
          <a:xfrm>
            <a:off x="1626906" y="545329"/>
            <a:ext cx="8525761"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Advantages of Distributed Database</a:t>
            </a:r>
            <a:endParaRPr lang="en-US"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838200" y="2766150"/>
            <a:ext cx="10515600" cy="13257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sz="6000" b="1" dirty="0">
                <a:latin typeface="Arial"/>
                <a:ea typeface="Arial"/>
                <a:cs typeface="Arial"/>
                <a:sym typeface="Arial"/>
              </a:rPr>
              <a:t>YugabyteDB</a:t>
            </a:r>
            <a:endParaRPr sz="6000" b="1"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7" name="Google Shape;85;p18">
            <a:extLst>
              <a:ext uri="{FF2B5EF4-FFF2-40B4-BE49-F238E27FC236}">
                <a16:creationId xmlns:a16="http://schemas.microsoft.com/office/drawing/2014/main" id="{FC0FEDAB-4B8D-4D90-B08C-F4C42C775B24}"/>
              </a:ext>
            </a:extLst>
          </p:cNvPr>
          <p:cNvSpPr txBox="1">
            <a:spLocks noGrp="1"/>
          </p:cNvSpPr>
          <p:nvPr>
            <p:ph type="title"/>
          </p:nvPr>
        </p:nvSpPr>
        <p:spPr>
          <a:xfrm>
            <a:off x="1636334" y="517048"/>
            <a:ext cx="5697717" cy="86869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Arial"/>
                <a:ea typeface="Arial"/>
                <a:cs typeface="Arial"/>
                <a:sym typeface="Arial"/>
              </a:rPr>
              <a:t>YugabyteDB</a:t>
            </a:r>
            <a:endParaRPr dirty="0">
              <a:latin typeface="Arial"/>
              <a:ea typeface="Arial"/>
              <a:cs typeface="Arial"/>
              <a:sym typeface="Arial"/>
            </a:endParaRPr>
          </a:p>
        </p:txBody>
      </p:sp>
      <p:sp>
        <p:nvSpPr>
          <p:cNvPr id="113" name="Google Shape;113;p22"/>
          <p:cNvSpPr txBox="1">
            <a:spLocks noGrp="1"/>
          </p:cNvSpPr>
          <p:nvPr>
            <p:ph idx="1"/>
          </p:nvPr>
        </p:nvSpPr>
        <p:spPr>
          <a:xfrm>
            <a:off x="1843729" y="1540189"/>
            <a:ext cx="9996340" cy="4615514"/>
          </a:xfrm>
          <a:prstGeom prst="rect">
            <a:avLst/>
          </a:prstGeom>
        </p:spPr>
        <p:txBody>
          <a:bodyPr spcFirstLastPara="1" wrap="square" lIns="91425" tIns="45700" rIns="91425" bIns="45700" anchor="t" anchorCtr="0">
            <a:normAutofit/>
          </a:bodyPr>
          <a:lstStyle/>
          <a:p>
            <a:pPr marL="228600" lvl="0" indent="-228600" algn="just" rtl="0">
              <a:lnSpc>
                <a:spcPct val="150000"/>
              </a:lnSpc>
              <a:spcBef>
                <a:spcPts val="0"/>
              </a:spcBef>
              <a:spcAft>
                <a:spcPts val="0"/>
              </a:spcAft>
              <a:buSzPts val="2400"/>
              <a:buChar char="●"/>
            </a:pPr>
            <a:r>
              <a:rPr lang="en-US" dirty="0">
                <a:latin typeface="Arial"/>
                <a:ea typeface="Arial"/>
                <a:cs typeface="Arial"/>
                <a:sym typeface="Arial"/>
              </a:rPr>
              <a:t>Distributed SQL Database </a:t>
            </a:r>
            <a:endParaRPr dirty="0">
              <a:latin typeface="Arial"/>
              <a:ea typeface="Arial"/>
              <a:cs typeface="Arial"/>
              <a:sym typeface="Arial"/>
            </a:endParaRPr>
          </a:p>
          <a:p>
            <a:pPr marL="228600" lvl="0" indent="-228600" algn="just" rtl="0">
              <a:lnSpc>
                <a:spcPct val="150000"/>
              </a:lnSpc>
              <a:spcBef>
                <a:spcPts val="1000"/>
              </a:spcBef>
              <a:spcAft>
                <a:spcPts val="0"/>
              </a:spcAft>
              <a:buSzPts val="2400"/>
              <a:buChar char="●"/>
            </a:pPr>
            <a:r>
              <a:rPr lang="en-US" dirty="0">
                <a:latin typeface="Arial"/>
                <a:ea typeface="Arial"/>
                <a:cs typeface="Arial"/>
                <a:sym typeface="Arial"/>
              </a:rPr>
              <a:t>PostgreSQL compatible</a:t>
            </a:r>
            <a:endParaRPr dirty="0">
              <a:latin typeface="Arial"/>
              <a:ea typeface="Arial"/>
              <a:cs typeface="Arial"/>
              <a:sym typeface="Arial"/>
            </a:endParaRPr>
          </a:p>
          <a:p>
            <a:pPr marL="228600" lvl="0" indent="-228600" algn="just" rtl="0">
              <a:lnSpc>
                <a:spcPct val="150000"/>
              </a:lnSpc>
              <a:spcBef>
                <a:spcPts val="1000"/>
              </a:spcBef>
              <a:spcAft>
                <a:spcPts val="0"/>
              </a:spcAft>
              <a:buSzPts val="2400"/>
              <a:buChar char="●"/>
            </a:pPr>
            <a:r>
              <a:rPr lang="en-US" dirty="0">
                <a:latin typeface="Arial"/>
                <a:ea typeface="Arial"/>
                <a:cs typeface="Arial"/>
                <a:sym typeface="Arial"/>
              </a:rPr>
              <a:t>Open source</a:t>
            </a:r>
            <a:endParaRPr dirty="0">
              <a:latin typeface="Arial"/>
              <a:ea typeface="Arial"/>
              <a:cs typeface="Arial"/>
              <a:sym typeface="Arial"/>
            </a:endParaRPr>
          </a:p>
          <a:p>
            <a:pPr marL="228600" lvl="0" indent="-228600" algn="just" rtl="0">
              <a:lnSpc>
                <a:spcPct val="150000"/>
              </a:lnSpc>
              <a:spcBef>
                <a:spcPts val="1000"/>
              </a:spcBef>
              <a:spcAft>
                <a:spcPts val="0"/>
              </a:spcAft>
              <a:buSzPts val="2400"/>
              <a:buChar char="●"/>
            </a:pPr>
            <a:r>
              <a:rPr lang="en-US" dirty="0">
                <a:latin typeface="Arial"/>
                <a:ea typeface="Arial"/>
                <a:cs typeface="Arial"/>
                <a:sym typeface="Arial"/>
              </a:rPr>
              <a:t>Can run across hybrid and multi-cloud environments</a:t>
            </a:r>
            <a:endParaRPr dirty="0">
              <a:latin typeface="Arial"/>
              <a:ea typeface="Arial"/>
              <a:cs typeface="Arial"/>
              <a:sym typeface="Arial"/>
            </a:endParaRPr>
          </a:p>
          <a:p>
            <a:pPr marL="228600" lvl="0" indent="-228600" algn="just" rtl="0">
              <a:lnSpc>
                <a:spcPct val="150000"/>
              </a:lnSpc>
              <a:spcBef>
                <a:spcPts val="1000"/>
              </a:spcBef>
              <a:spcAft>
                <a:spcPts val="0"/>
              </a:spcAft>
              <a:buSzPts val="2400"/>
              <a:buChar char="●"/>
            </a:pPr>
            <a:r>
              <a:rPr lang="en-US" dirty="0">
                <a:latin typeface="Arial"/>
                <a:ea typeface="Arial"/>
                <a:cs typeface="Arial"/>
                <a:sym typeface="Arial"/>
              </a:rPr>
              <a:t>With automatic sharding, distribution and load balancing, it is possible to scale out and scale back in with zero disruption in minutes</a:t>
            </a:r>
            <a:endParaRPr dirty="0">
              <a:latin typeface="Arial"/>
              <a:ea typeface="Arial"/>
              <a:cs typeface="Arial"/>
              <a:sym typeface="Arial"/>
            </a:endParaRPr>
          </a:p>
          <a:p>
            <a:pPr marL="228600" lvl="0" indent="-228600" algn="just" rtl="0">
              <a:lnSpc>
                <a:spcPct val="150000"/>
              </a:lnSpc>
              <a:spcBef>
                <a:spcPts val="1000"/>
              </a:spcBef>
              <a:spcAft>
                <a:spcPts val="0"/>
              </a:spcAft>
              <a:buSzPts val="2400"/>
              <a:buChar char="●"/>
            </a:pPr>
            <a:r>
              <a:rPr lang="en-US" dirty="0">
                <a:latin typeface="Arial"/>
                <a:ea typeface="Arial"/>
                <a:cs typeface="Arial"/>
                <a:sym typeface="Arial"/>
              </a:rPr>
              <a:t>Is cloud and platform agnostic</a:t>
            </a:r>
            <a:endParaRPr dirty="0">
              <a:latin typeface="Arial"/>
              <a:ea typeface="Arial"/>
              <a:cs typeface="Arial"/>
              <a:sym typeface="Arial"/>
            </a:endParaRPr>
          </a:p>
          <a:p>
            <a:pPr marL="228600" lvl="0" indent="-228600" algn="just" rtl="0">
              <a:lnSpc>
                <a:spcPct val="150000"/>
              </a:lnSpc>
              <a:spcBef>
                <a:spcPts val="1000"/>
              </a:spcBef>
              <a:spcAft>
                <a:spcPts val="1000"/>
              </a:spcAft>
              <a:buSzPts val="2400"/>
              <a:buChar char="●"/>
            </a:pPr>
            <a:r>
              <a:rPr lang="en-US" dirty="0">
                <a:latin typeface="Arial"/>
                <a:ea typeface="Arial"/>
                <a:cs typeface="Arial"/>
                <a:sym typeface="Arial"/>
              </a:rPr>
              <a:t>Suitable for mission critical applications</a:t>
            </a:r>
            <a:endParaRPr dirty="0">
              <a:latin typeface="Arial"/>
              <a:ea typeface="Arial"/>
              <a:cs typeface="Arial"/>
              <a:sym typeface="Arial"/>
            </a:endParaRPr>
          </a:p>
        </p:txBody>
      </p:sp>
      <p:pic>
        <p:nvPicPr>
          <p:cNvPr id="114" name="Google Shape;114;p22"/>
          <p:cNvPicPr preferRelativeResize="0"/>
          <p:nvPr/>
        </p:nvPicPr>
        <p:blipFill rotWithShape="1">
          <a:blip r:embed="rId3">
            <a:alphaModFix/>
          </a:blip>
          <a:srcRect/>
          <a:stretch/>
        </p:blipFill>
        <p:spPr>
          <a:xfrm>
            <a:off x="7832501" y="128668"/>
            <a:ext cx="4290432" cy="8992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7" name="Google Shape;85;p18">
            <a:extLst>
              <a:ext uri="{FF2B5EF4-FFF2-40B4-BE49-F238E27FC236}">
                <a16:creationId xmlns:a16="http://schemas.microsoft.com/office/drawing/2014/main" id="{02603DA5-FF65-4D85-B8B6-F79941508ADD}"/>
              </a:ext>
            </a:extLst>
          </p:cNvPr>
          <p:cNvSpPr txBox="1">
            <a:spLocks noGrp="1"/>
          </p:cNvSpPr>
          <p:nvPr>
            <p:ph type="title"/>
          </p:nvPr>
        </p:nvSpPr>
        <p:spPr>
          <a:xfrm>
            <a:off x="1598629" y="540579"/>
            <a:ext cx="5697717" cy="86869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Arial"/>
                <a:ea typeface="Arial"/>
                <a:cs typeface="Arial"/>
                <a:sym typeface="Arial"/>
              </a:rPr>
              <a:t>YugabyteDB</a:t>
            </a:r>
            <a:endParaRPr dirty="0">
              <a:latin typeface="Arial"/>
              <a:ea typeface="Arial"/>
              <a:cs typeface="Arial"/>
              <a:sym typeface="Arial"/>
            </a:endParaRPr>
          </a:p>
        </p:txBody>
      </p:sp>
      <p:sp>
        <p:nvSpPr>
          <p:cNvPr id="120" name="Google Shape;120;p23"/>
          <p:cNvSpPr txBox="1">
            <a:spLocks noGrp="1"/>
          </p:cNvSpPr>
          <p:nvPr>
            <p:ph idx="1"/>
          </p:nvPr>
        </p:nvSpPr>
        <p:spPr>
          <a:xfrm>
            <a:off x="2146153" y="1540189"/>
            <a:ext cx="9873022" cy="3776529"/>
          </a:xfrm>
          <a:prstGeom prst="rect">
            <a:avLst/>
          </a:prstGeom>
        </p:spPr>
        <p:txBody>
          <a:bodyPr spcFirstLastPara="1" wrap="square" lIns="91425" tIns="45700" rIns="91425" bIns="45700" anchor="t" anchorCtr="0">
            <a:normAutofit/>
          </a:bodyPr>
          <a:lstStyle/>
          <a:p>
            <a:pPr marL="228600" lvl="0" indent="-266700" algn="just" rtl="0">
              <a:lnSpc>
                <a:spcPct val="200000"/>
              </a:lnSpc>
              <a:spcBef>
                <a:spcPts val="0"/>
              </a:spcBef>
              <a:spcAft>
                <a:spcPts val="0"/>
              </a:spcAft>
              <a:buClr>
                <a:srgbClr val="222222"/>
              </a:buClr>
              <a:buSzPts val="2400"/>
              <a:buChar char="●"/>
            </a:pPr>
            <a:r>
              <a:rPr lang="en-US" dirty="0">
                <a:solidFill>
                  <a:srgbClr val="222222"/>
                </a:solidFill>
                <a:latin typeface="Arial"/>
                <a:ea typeface="Arial"/>
                <a:cs typeface="Arial"/>
                <a:sym typeface="Arial"/>
              </a:rPr>
              <a:t>Yugabyte was first developed as closed source commercial software</a:t>
            </a:r>
            <a:endParaRPr dirty="0">
              <a:latin typeface="Arial"/>
              <a:ea typeface="Arial"/>
              <a:cs typeface="Arial"/>
              <a:sym typeface="Arial"/>
            </a:endParaRPr>
          </a:p>
          <a:p>
            <a:pPr marL="228600" lvl="0" indent="-266700" algn="just" rtl="0">
              <a:lnSpc>
                <a:spcPct val="200000"/>
              </a:lnSpc>
              <a:spcBef>
                <a:spcPts val="1600"/>
              </a:spcBef>
              <a:spcAft>
                <a:spcPts val="0"/>
              </a:spcAft>
              <a:buClr>
                <a:srgbClr val="222222"/>
              </a:buClr>
              <a:buSzPts val="2400"/>
              <a:buChar char="●"/>
            </a:pPr>
            <a:r>
              <a:rPr lang="en-US" dirty="0">
                <a:solidFill>
                  <a:srgbClr val="222222"/>
                </a:solidFill>
                <a:latin typeface="Arial"/>
                <a:ea typeface="Arial"/>
                <a:cs typeface="Arial"/>
                <a:sym typeface="Arial"/>
              </a:rPr>
              <a:t>However, by 2019, its founders realised the power of the open source community and made it available under the Apache 2.0 license.</a:t>
            </a:r>
            <a:endParaRPr dirty="0">
              <a:latin typeface="Arial"/>
              <a:ea typeface="Arial"/>
              <a:cs typeface="Arial"/>
              <a:sym typeface="Arial"/>
            </a:endParaRPr>
          </a:p>
          <a:p>
            <a:pPr marL="228600" lvl="0" indent="-266700" algn="just" rtl="0">
              <a:lnSpc>
                <a:spcPct val="200000"/>
              </a:lnSpc>
              <a:spcBef>
                <a:spcPts val="1600"/>
              </a:spcBef>
              <a:spcAft>
                <a:spcPts val="1600"/>
              </a:spcAft>
              <a:buClr>
                <a:srgbClr val="222222"/>
              </a:buClr>
              <a:buSzPts val="2400"/>
              <a:buChar char="●"/>
            </a:pPr>
            <a:r>
              <a:rPr lang="en-US" dirty="0">
                <a:solidFill>
                  <a:srgbClr val="222222"/>
                </a:solidFill>
                <a:latin typeface="Arial"/>
                <a:ea typeface="Arial"/>
                <a:cs typeface="Arial"/>
                <a:sym typeface="Arial"/>
              </a:rPr>
              <a:t>YugabyteDB was developed by former Facebook software engineers</a:t>
            </a:r>
            <a:endParaRPr dirty="0">
              <a:latin typeface="Arial"/>
              <a:ea typeface="Arial"/>
              <a:cs typeface="Arial"/>
              <a:sym typeface="Arial"/>
            </a:endParaRPr>
          </a:p>
        </p:txBody>
      </p:sp>
      <p:pic>
        <p:nvPicPr>
          <p:cNvPr id="121" name="Google Shape;121;p23"/>
          <p:cNvPicPr preferRelativeResize="0"/>
          <p:nvPr/>
        </p:nvPicPr>
        <p:blipFill rotWithShape="1">
          <a:blip r:embed="rId3">
            <a:alphaModFix/>
          </a:blip>
          <a:srcRect/>
          <a:stretch/>
        </p:blipFill>
        <p:spPr>
          <a:xfrm>
            <a:off x="7832501" y="128668"/>
            <a:ext cx="4290432" cy="8992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9" name="Google Shape;85;p18">
            <a:extLst>
              <a:ext uri="{FF2B5EF4-FFF2-40B4-BE49-F238E27FC236}">
                <a16:creationId xmlns:a16="http://schemas.microsoft.com/office/drawing/2014/main" id="{E68E398D-05B3-4C99-BCC0-996D66E14A09}"/>
              </a:ext>
            </a:extLst>
          </p:cNvPr>
          <p:cNvSpPr txBox="1">
            <a:spLocks noGrp="1"/>
          </p:cNvSpPr>
          <p:nvPr>
            <p:ph type="title"/>
          </p:nvPr>
        </p:nvSpPr>
        <p:spPr>
          <a:xfrm>
            <a:off x="1608055" y="517048"/>
            <a:ext cx="5697717" cy="86869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Arial"/>
                <a:ea typeface="Arial"/>
                <a:cs typeface="Arial"/>
                <a:sym typeface="Arial"/>
              </a:rPr>
              <a:t>Architecture</a:t>
            </a:r>
            <a:endParaRPr dirty="0">
              <a:latin typeface="Arial"/>
              <a:ea typeface="Arial"/>
              <a:cs typeface="Arial"/>
              <a:sym typeface="Arial"/>
            </a:endParaRPr>
          </a:p>
        </p:txBody>
      </p:sp>
      <p:sp>
        <p:nvSpPr>
          <p:cNvPr id="127" name="Google Shape;127;p24"/>
          <p:cNvSpPr txBox="1">
            <a:spLocks noGrp="1"/>
          </p:cNvSpPr>
          <p:nvPr>
            <p:ph idx="1"/>
          </p:nvPr>
        </p:nvSpPr>
        <p:spPr>
          <a:xfrm>
            <a:off x="356400" y="1405448"/>
            <a:ext cx="11479200" cy="93240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0000"/>
              </a:buClr>
              <a:buSzPts val="1400"/>
              <a:buChar char="●"/>
            </a:pPr>
            <a:r>
              <a:rPr lang="en-US" sz="1400" i="0" u="none" strike="noStrike" dirty="0">
                <a:solidFill>
                  <a:srgbClr val="000000"/>
                </a:solidFill>
                <a:latin typeface="Arial"/>
                <a:ea typeface="Arial"/>
                <a:cs typeface="Arial"/>
                <a:sym typeface="Arial"/>
              </a:rPr>
              <a:t>It uses auto-sharding by default, so data is scattered automatically across multiple nodes</a:t>
            </a:r>
            <a:endParaRPr sz="1400" dirty="0">
              <a:latin typeface="Arial"/>
              <a:ea typeface="Arial"/>
              <a:cs typeface="Arial"/>
              <a:sym typeface="Arial"/>
            </a:endParaRPr>
          </a:p>
          <a:p>
            <a:pPr marL="228600" lvl="0" indent="-228600" algn="just" rtl="0">
              <a:lnSpc>
                <a:spcPct val="90000"/>
              </a:lnSpc>
              <a:spcBef>
                <a:spcPts val="1000"/>
              </a:spcBef>
              <a:spcAft>
                <a:spcPts val="1600"/>
              </a:spcAft>
              <a:buClr>
                <a:srgbClr val="000000"/>
              </a:buClr>
              <a:buSzPts val="1400"/>
              <a:buChar char="●"/>
            </a:pPr>
            <a:r>
              <a:rPr lang="en-US" sz="1400" i="0" u="none" strike="noStrike" dirty="0">
                <a:solidFill>
                  <a:srgbClr val="000000"/>
                </a:solidFill>
                <a:latin typeface="Arial"/>
                <a:ea typeface="Arial"/>
                <a:cs typeface="Arial"/>
                <a:sym typeface="Arial"/>
              </a:rPr>
              <a:t>In order to allow all database nodes to accept writes, one node becomes the Leader (Primary) of a given table record while the other nodes become Followers (Replicas) of that table row.</a:t>
            </a:r>
            <a:endParaRPr sz="1400" dirty="0">
              <a:latin typeface="Arial"/>
              <a:ea typeface="Arial"/>
              <a:cs typeface="Arial"/>
              <a:sym typeface="Arial"/>
            </a:endParaRPr>
          </a:p>
        </p:txBody>
      </p:sp>
      <p:pic>
        <p:nvPicPr>
          <p:cNvPr id="128" name="Google Shape;128;p24"/>
          <p:cNvPicPr preferRelativeResize="0"/>
          <p:nvPr/>
        </p:nvPicPr>
        <p:blipFill rotWithShape="1">
          <a:blip r:embed="rId3">
            <a:alphaModFix/>
          </a:blip>
          <a:srcRect t="1486" r="1545" b="2014"/>
          <a:stretch/>
        </p:blipFill>
        <p:spPr>
          <a:xfrm>
            <a:off x="247965" y="3346517"/>
            <a:ext cx="5296554" cy="2923970"/>
          </a:xfrm>
          <a:prstGeom prst="rect">
            <a:avLst/>
          </a:prstGeom>
          <a:noFill/>
          <a:ln>
            <a:noFill/>
          </a:ln>
        </p:spPr>
      </p:pic>
      <p:sp>
        <p:nvSpPr>
          <p:cNvPr id="129" name="Google Shape;129;p24"/>
          <p:cNvSpPr txBox="1"/>
          <p:nvPr/>
        </p:nvSpPr>
        <p:spPr>
          <a:xfrm>
            <a:off x="5645330" y="2401651"/>
            <a:ext cx="6452400" cy="440116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YB-Master service </a:t>
            </a:r>
            <a:endParaRPr sz="1400" dirty="0">
              <a:latin typeface="Arial" panose="020B0604020202020204" pitchFamily="34" charset="0"/>
              <a:cs typeface="Arial" panose="020B0604020202020204" pitchFamily="34" charset="0"/>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stores the table metadata and the mapping between the table rows and the nodes that store the Leader Tablet and the Replica Tablets that store the entry for that particular table row.</a:t>
            </a:r>
            <a:endParaRPr sz="1400" dirty="0">
              <a:latin typeface="Arial" panose="020B0604020202020204" pitchFamily="34" charset="0"/>
              <a:cs typeface="Arial" panose="020B0604020202020204" pitchFamily="34" charset="0"/>
            </a:endParaRPr>
          </a:p>
          <a:p>
            <a:pPr marL="285750" marR="0" lvl="0" indent="-196850" algn="just" rtl="0">
              <a:spcBef>
                <a:spcPts val="0"/>
              </a:spcBef>
              <a:spcAft>
                <a:spcPts val="0"/>
              </a:spcAft>
              <a:buClr>
                <a:schemeClr val="dk1"/>
              </a:buClr>
              <a:buSzPts val="1400"/>
              <a:buFont typeface="Arial"/>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Is run on three nodes, one called YB-Master Leader while others two being YB-Master Followers.</a:t>
            </a:r>
            <a:endParaRPr sz="1400" dirty="0">
              <a:latin typeface="Arial" panose="020B0604020202020204" pitchFamily="34" charset="0"/>
              <a:cs typeface="Arial" panose="020B0604020202020204" pitchFamily="34" charset="0"/>
            </a:endParaRPr>
          </a:p>
          <a:p>
            <a:pPr marL="285750" marR="0" lvl="0" indent="-196850" algn="just" rtl="0">
              <a:spcBef>
                <a:spcPts val="0"/>
              </a:spcBef>
              <a:spcAft>
                <a:spcPts val="0"/>
              </a:spcAft>
              <a:buClr>
                <a:schemeClr val="dk1"/>
              </a:buClr>
              <a:buSzPts val="1400"/>
              <a:buFont typeface="Arial"/>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The Leader election is done using the Raft Consensus Protocol</a:t>
            </a:r>
            <a:endParaRPr sz="14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285750" marR="0" lvl="0" indent="-196850" algn="just" rtl="0">
              <a:spcBef>
                <a:spcPts val="0"/>
              </a:spcBef>
              <a:spcAft>
                <a:spcPts val="0"/>
              </a:spcAft>
              <a:buClr>
                <a:schemeClr val="dk1"/>
              </a:buClr>
              <a:buSzPts val="1400"/>
              <a:buFont typeface="Arial"/>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If a cluster has more than three nodes, the other database nodes that don’t host the YB-Master service will just cache the database metadata locally. </a:t>
            </a:r>
            <a:endParaRPr sz="1400" dirty="0">
              <a:latin typeface="Arial" panose="020B0604020202020204" pitchFamily="34" charset="0"/>
              <a:cs typeface="Arial" panose="020B0604020202020204" pitchFamily="34" charset="0"/>
            </a:endParaRPr>
          </a:p>
          <a:p>
            <a:pPr marL="0" marR="0" lvl="0" indent="0" algn="just" rtl="0">
              <a:spcBef>
                <a:spcPts val="0"/>
              </a:spcBef>
              <a:spcAft>
                <a:spcPts val="0"/>
              </a:spcAft>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just" rtl="0">
              <a:spcBef>
                <a:spcPts val="0"/>
              </a:spcBef>
              <a:spcAft>
                <a:spcPts val="0"/>
              </a:spcAft>
              <a:buNone/>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YB-</a:t>
            </a:r>
            <a:r>
              <a:rPr lang="en-US" sz="1400" b="0" i="0" u="none" strike="noStrike" cap="none" dirty="0" err="1">
                <a:solidFill>
                  <a:srgbClr val="000000"/>
                </a:solidFill>
                <a:latin typeface="Arial" panose="020B0604020202020204" pitchFamily="34" charset="0"/>
                <a:ea typeface="Arial"/>
                <a:cs typeface="Arial" panose="020B0604020202020204" pitchFamily="34" charset="0"/>
                <a:sym typeface="Arial"/>
              </a:rPr>
              <a:t>TServer</a:t>
            </a:r>
            <a:endParaRPr sz="14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Each database node stores a YB-</a:t>
            </a:r>
            <a:r>
              <a:rPr lang="en-US" sz="1400" b="0" i="0" u="none" strike="noStrike" cap="none" dirty="0" err="1">
                <a:solidFill>
                  <a:srgbClr val="000000"/>
                </a:solidFill>
                <a:latin typeface="Arial" panose="020B0604020202020204" pitchFamily="34" charset="0"/>
                <a:ea typeface="Arial"/>
                <a:cs typeface="Arial" panose="020B0604020202020204" pitchFamily="34" charset="0"/>
                <a:sym typeface="Arial"/>
              </a:rPr>
              <a:t>TServer</a:t>
            </a: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 service, which is responsible for executing queries and statements and storing the underlying data.</a:t>
            </a:r>
            <a:endParaRPr sz="1400" dirty="0">
              <a:latin typeface="Arial" panose="020B0604020202020204" pitchFamily="34" charset="0"/>
              <a:cs typeface="Arial" panose="020B0604020202020204" pitchFamily="34" charset="0"/>
            </a:endParaRPr>
          </a:p>
          <a:p>
            <a:pPr marL="285750" marR="0" lvl="0" indent="-196850" algn="just" rtl="0">
              <a:spcBef>
                <a:spcPts val="0"/>
              </a:spcBef>
              <a:spcAft>
                <a:spcPts val="0"/>
              </a:spcAft>
              <a:buClr>
                <a:schemeClr val="dk1"/>
              </a:buClr>
              <a:buSzPts val="1400"/>
              <a:buFont typeface="Arial"/>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Has two main components:</a:t>
            </a:r>
            <a:endParaRPr sz="14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742950" marR="0" lvl="1"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the YQL query engine</a:t>
            </a:r>
            <a:endParaRPr sz="1400" dirty="0">
              <a:latin typeface="Arial" panose="020B0604020202020204" pitchFamily="34" charset="0"/>
              <a:cs typeface="Arial" panose="020B0604020202020204" pitchFamily="34" charset="0"/>
            </a:endParaRPr>
          </a:p>
          <a:p>
            <a:pPr marL="742950" marR="0" lvl="1"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the DocDB storage engine</a:t>
            </a:r>
            <a:endParaRPr sz="1400" dirty="0">
              <a:latin typeface="Arial" panose="020B0604020202020204" pitchFamily="34" charset="0"/>
              <a:cs typeface="Arial" panose="020B0604020202020204" pitchFamily="34" charset="0"/>
            </a:endParaRPr>
          </a:p>
        </p:txBody>
      </p:sp>
      <p:pic>
        <p:nvPicPr>
          <p:cNvPr id="130" name="Google Shape;130;p24"/>
          <p:cNvPicPr preferRelativeResize="0"/>
          <p:nvPr/>
        </p:nvPicPr>
        <p:blipFill rotWithShape="1">
          <a:blip r:embed="rId4">
            <a:alphaModFix/>
          </a:blip>
          <a:srcRect/>
          <a:stretch/>
        </p:blipFill>
        <p:spPr>
          <a:xfrm>
            <a:off x="7832501" y="128668"/>
            <a:ext cx="4290432" cy="8992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5"/>
          <p:cNvSpPr txBox="1">
            <a:spLocks noGrp="1"/>
          </p:cNvSpPr>
          <p:nvPr>
            <p:ph idx="1"/>
          </p:nvPr>
        </p:nvSpPr>
        <p:spPr>
          <a:xfrm>
            <a:off x="5207129" y="1816198"/>
            <a:ext cx="6312426" cy="4462053"/>
          </a:xfrm>
          <a:prstGeom prst="rect">
            <a:avLst/>
          </a:prstGeom>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r>
              <a:rPr lang="en-US" sz="1600" b="1" dirty="0">
                <a:latin typeface="Arial" panose="020B0604020202020204" pitchFamily="34" charset="0"/>
                <a:ea typeface="Arial"/>
                <a:cs typeface="Arial" panose="020B0604020202020204" pitchFamily="34" charset="0"/>
                <a:sym typeface="Arial"/>
              </a:rPr>
              <a:t>YQL Query Engine</a:t>
            </a:r>
            <a:endParaRPr sz="1600" dirty="0">
              <a:latin typeface="Arial" panose="020B0604020202020204" pitchFamily="34" charset="0"/>
              <a:ea typeface="Arial"/>
              <a:cs typeface="Arial" panose="020B0604020202020204" pitchFamily="34" charset="0"/>
              <a:sym typeface="Arial"/>
            </a:endParaRPr>
          </a:p>
          <a:p>
            <a:pPr marL="0" lvl="0" indent="0" algn="just" rtl="0">
              <a:lnSpc>
                <a:spcPct val="150000"/>
              </a:lnSpc>
              <a:spcBef>
                <a:spcPts val="1600"/>
              </a:spcBef>
              <a:spcAft>
                <a:spcPts val="0"/>
              </a:spcAft>
              <a:buNone/>
            </a:pPr>
            <a:r>
              <a:rPr lang="en-US" sz="1600" dirty="0">
                <a:latin typeface="Arial" panose="020B0604020202020204" pitchFamily="34" charset="0"/>
                <a:ea typeface="Arial"/>
                <a:cs typeface="Arial" panose="020B0604020202020204" pitchFamily="34" charset="0"/>
                <a:sym typeface="Arial"/>
              </a:rPr>
              <a:t>The YQL query engine provides two APIs</a:t>
            </a:r>
            <a:endParaRPr sz="1600" dirty="0">
              <a:latin typeface="Arial" panose="020B0604020202020204" pitchFamily="34" charset="0"/>
              <a:ea typeface="Arial"/>
              <a:cs typeface="Arial" panose="020B0604020202020204" pitchFamily="34" charset="0"/>
              <a:sym typeface="Arial"/>
            </a:endParaRPr>
          </a:p>
          <a:p>
            <a:pPr marL="457200" lvl="0" indent="-317182" algn="just" rtl="0">
              <a:lnSpc>
                <a:spcPct val="150000"/>
              </a:lnSpc>
              <a:spcBef>
                <a:spcPts val="1600"/>
              </a:spcBef>
              <a:spcAft>
                <a:spcPts val="0"/>
              </a:spcAft>
              <a:buSzPct val="100000"/>
              <a:buFont typeface="Arial"/>
              <a:buChar char="●"/>
            </a:pPr>
            <a:r>
              <a:rPr lang="en-US" sz="1600" dirty="0">
                <a:latin typeface="Arial" panose="020B0604020202020204" pitchFamily="34" charset="0"/>
                <a:ea typeface="Arial"/>
                <a:cs typeface="Arial" panose="020B0604020202020204" pitchFamily="34" charset="0"/>
                <a:sym typeface="Arial"/>
              </a:rPr>
              <a:t>YSQL – SQL query engine based on PostgreSQL</a:t>
            </a:r>
            <a:endParaRPr sz="1600" dirty="0">
              <a:latin typeface="Arial" panose="020B0604020202020204" pitchFamily="34" charset="0"/>
              <a:ea typeface="Arial"/>
              <a:cs typeface="Arial" panose="020B0604020202020204" pitchFamily="34" charset="0"/>
              <a:sym typeface="Arial"/>
            </a:endParaRPr>
          </a:p>
          <a:p>
            <a:pPr marL="457200" lvl="0" indent="-317182" algn="just" rtl="0">
              <a:lnSpc>
                <a:spcPct val="150000"/>
              </a:lnSpc>
              <a:spcBef>
                <a:spcPts val="0"/>
              </a:spcBef>
              <a:spcAft>
                <a:spcPts val="0"/>
              </a:spcAft>
              <a:buSzPct val="100000"/>
              <a:buFont typeface="Arial"/>
              <a:buChar char="●"/>
            </a:pPr>
            <a:r>
              <a:rPr lang="en-US" sz="1600" dirty="0">
                <a:latin typeface="Arial" panose="020B0604020202020204" pitchFamily="34" charset="0"/>
                <a:ea typeface="Arial"/>
                <a:cs typeface="Arial" panose="020B0604020202020204" pitchFamily="34" charset="0"/>
                <a:sym typeface="Arial"/>
              </a:rPr>
              <a:t>YCQL – a semi-relational API based on Cassandra Query Language</a:t>
            </a:r>
            <a:endParaRPr sz="1600" dirty="0">
              <a:latin typeface="Arial" panose="020B0604020202020204" pitchFamily="34" charset="0"/>
              <a:cs typeface="Arial" panose="020B0604020202020204" pitchFamily="34" charset="0"/>
            </a:endParaRPr>
          </a:p>
          <a:p>
            <a:pPr marL="0" lvl="0" indent="0" algn="just" rtl="0">
              <a:lnSpc>
                <a:spcPct val="150000"/>
              </a:lnSpc>
              <a:spcBef>
                <a:spcPts val="1600"/>
              </a:spcBef>
              <a:spcAft>
                <a:spcPts val="0"/>
              </a:spcAft>
              <a:buNone/>
            </a:pPr>
            <a:r>
              <a:rPr lang="en-US" sz="1600" b="1" dirty="0">
                <a:latin typeface="Arial" panose="020B0604020202020204" pitchFamily="34" charset="0"/>
                <a:ea typeface="Arial"/>
                <a:cs typeface="Arial" panose="020B0604020202020204" pitchFamily="34" charset="0"/>
                <a:sym typeface="Arial"/>
              </a:rPr>
              <a:t>DocDB Storage Engine</a:t>
            </a:r>
            <a:endParaRPr sz="1600" dirty="0">
              <a:latin typeface="Arial" panose="020B0604020202020204" pitchFamily="34" charset="0"/>
              <a:ea typeface="Arial"/>
              <a:cs typeface="Arial" panose="020B0604020202020204" pitchFamily="34" charset="0"/>
              <a:sym typeface="Arial"/>
            </a:endParaRPr>
          </a:p>
          <a:p>
            <a:pPr marL="457200" lvl="0" indent="-317182" algn="just" rtl="0">
              <a:lnSpc>
                <a:spcPct val="150000"/>
              </a:lnSpc>
              <a:spcBef>
                <a:spcPts val="1600"/>
              </a:spcBef>
              <a:spcAft>
                <a:spcPts val="0"/>
              </a:spcAft>
              <a:buSzPct val="100000"/>
              <a:buFont typeface="Arial"/>
              <a:buChar char="●"/>
            </a:pPr>
            <a:r>
              <a:rPr lang="en-US" sz="1600" dirty="0">
                <a:latin typeface="Arial" panose="020B0604020202020204" pitchFamily="34" charset="0"/>
                <a:ea typeface="Arial"/>
                <a:cs typeface="Arial" panose="020B0604020202020204" pitchFamily="34" charset="0"/>
                <a:sym typeface="Arial"/>
              </a:rPr>
              <a:t>YugabyteDB makes use of a distributed document storage called DocDB which stores the table records as documents in a LSM (Log Structured Merge) tree structure.</a:t>
            </a:r>
            <a:endParaRPr sz="1600" dirty="0">
              <a:solidFill>
                <a:srgbClr val="222222"/>
              </a:solidFill>
              <a:latin typeface="Arial" panose="020B0604020202020204" pitchFamily="34" charset="0"/>
              <a:ea typeface="Arial"/>
              <a:cs typeface="Arial" panose="020B0604020202020204" pitchFamily="34" charset="0"/>
              <a:sym typeface="Arial"/>
            </a:endParaRPr>
          </a:p>
        </p:txBody>
      </p:sp>
      <p:pic>
        <p:nvPicPr>
          <p:cNvPr id="137" name="Google Shape;137;p25"/>
          <p:cNvPicPr preferRelativeResize="0"/>
          <p:nvPr/>
        </p:nvPicPr>
        <p:blipFill rotWithShape="1">
          <a:blip r:embed="rId3">
            <a:alphaModFix/>
          </a:blip>
          <a:srcRect/>
          <a:stretch/>
        </p:blipFill>
        <p:spPr>
          <a:xfrm>
            <a:off x="7832501" y="128668"/>
            <a:ext cx="4290432" cy="899238"/>
          </a:xfrm>
          <a:prstGeom prst="rect">
            <a:avLst/>
          </a:prstGeom>
          <a:noFill/>
          <a:ln>
            <a:noFill/>
          </a:ln>
        </p:spPr>
      </p:pic>
      <p:pic>
        <p:nvPicPr>
          <p:cNvPr id="138" name="Google Shape;138;p25"/>
          <p:cNvPicPr preferRelativeResize="0"/>
          <p:nvPr/>
        </p:nvPicPr>
        <p:blipFill rotWithShape="1">
          <a:blip r:embed="rId4">
            <a:alphaModFix/>
          </a:blip>
          <a:srcRect/>
          <a:stretch/>
        </p:blipFill>
        <p:spPr>
          <a:xfrm>
            <a:off x="667862" y="2500230"/>
            <a:ext cx="3939881" cy="3093988"/>
          </a:xfrm>
          <a:prstGeom prst="rect">
            <a:avLst/>
          </a:prstGeom>
          <a:noFill/>
          <a:ln>
            <a:noFill/>
          </a:ln>
        </p:spPr>
      </p:pic>
      <p:sp>
        <p:nvSpPr>
          <p:cNvPr id="8" name="Google Shape;85;p18">
            <a:extLst>
              <a:ext uri="{FF2B5EF4-FFF2-40B4-BE49-F238E27FC236}">
                <a16:creationId xmlns:a16="http://schemas.microsoft.com/office/drawing/2014/main" id="{2B047824-6FB4-4061-A736-B9F2444262BA}"/>
              </a:ext>
            </a:extLst>
          </p:cNvPr>
          <p:cNvSpPr txBox="1">
            <a:spLocks/>
          </p:cNvSpPr>
          <p:nvPr/>
        </p:nvSpPr>
        <p:spPr>
          <a:xfrm>
            <a:off x="1645761" y="526475"/>
            <a:ext cx="5697717"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Architecture</a:t>
            </a:r>
            <a:endParaRPr lang="en-US"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737</TotalTime>
  <Words>1638</Words>
  <Application>Microsoft Office PowerPoint</Application>
  <PresentationFormat>Widescreen</PresentationFormat>
  <Paragraphs>224</Paragraphs>
  <Slides>35</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Wingdings 3</vt:lpstr>
      <vt:lpstr>Roboto</vt:lpstr>
      <vt:lpstr>Arial</vt:lpstr>
      <vt:lpstr>Century Gothic</vt:lpstr>
      <vt:lpstr>Wisp</vt:lpstr>
      <vt:lpstr>Distributed Database with  YugabyteDB and CockroachDB  Advanced Database INFO-H-415</vt:lpstr>
      <vt:lpstr>PowerPoint Presentation</vt:lpstr>
      <vt:lpstr>PowerPoint Presentation</vt:lpstr>
      <vt:lpstr>PowerPoint Presentation</vt:lpstr>
      <vt:lpstr>YugabyteDB</vt:lpstr>
      <vt:lpstr>YugabyteDB</vt:lpstr>
      <vt:lpstr>YugabyteDB</vt:lpstr>
      <vt:lpstr>Architecture</vt:lpstr>
      <vt:lpstr>PowerPoint Presentation</vt:lpstr>
      <vt:lpstr>PowerPoint Presentation</vt:lpstr>
      <vt:lpstr>CockroachDB</vt:lpstr>
      <vt:lpstr>PowerPoint Presentation</vt:lpstr>
      <vt:lpstr>PowerPoint Presentation</vt:lpstr>
      <vt:lpstr>CockroachDB Layers</vt:lpstr>
      <vt:lpstr>Implementation</vt:lpstr>
      <vt:lpstr>PowerPoint Presentation</vt:lpstr>
      <vt:lpstr>Yahoo Cloud Serving Benchmark  (YCSB)</vt:lpstr>
      <vt:lpstr>PowerPoint Presentation</vt:lpstr>
      <vt:lpstr>PowerPoint Presentation</vt:lpstr>
      <vt:lpstr>PowerPoint Presentation</vt:lpstr>
      <vt:lpstr>PowerPoint Presentation</vt:lpstr>
      <vt:lpstr>PowerPoint Presentation</vt:lpstr>
      <vt:lpstr>Run Phase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with  YugabyteDB and CockroachDB  Advanced Database INFOH415</dc:title>
  <dc:creator>LENOVO</dc:creator>
  <cp:lastModifiedBy>LENOVO</cp:lastModifiedBy>
  <cp:revision>89</cp:revision>
  <dcterms:modified xsi:type="dcterms:W3CDTF">2023-12-13T13:38:19Z</dcterms:modified>
</cp:coreProperties>
</file>