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79" r:id="rId30"/>
    <p:sldId id="280" r:id="rId31"/>
    <p:sldId id="281" r:id="rId32"/>
    <p:sldId id="282" r:id="rId33"/>
    <p:sldId id="283" r:id="rId3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4B207-4BBD-4618-8D34-3893DBB20E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44C5D-4930-451F-8D1F-B138C8BF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44C5D-4930-451F-8D1F-B138C8BF3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Group 59"/>
          <p:cNvGrpSpPr/>
          <p:nvPr/>
        </p:nvGrpSpPr>
        <p:grpSpPr>
          <a:xfrm>
            <a:off x="4320" y="6319080"/>
            <a:ext cx="12180600" cy="538200"/>
            <a:chOff x="4320" y="6319080"/>
            <a:chExt cx="12180600" cy="538200"/>
          </a:xfrm>
        </p:grpSpPr>
        <p:grpSp>
          <p:nvGrpSpPr>
            <p:cNvPr id="40" name="Graphic 121"/>
            <p:cNvGrpSpPr/>
            <p:nvPr/>
          </p:nvGrpSpPr>
          <p:grpSpPr>
            <a:xfrm>
              <a:off x="6091560" y="6319080"/>
              <a:ext cx="6093360" cy="538200"/>
              <a:chOff x="6091560" y="6319080"/>
              <a:chExt cx="6093360" cy="538200"/>
            </a:xfrm>
          </p:grpSpPr>
          <p:sp>
            <p:nvSpPr>
              <p:cNvPr id="41" name="Freeform: Shape 32"/>
              <p:cNvSpPr/>
              <p:nvPr/>
            </p:nvSpPr>
            <p:spPr>
              <a:xfrm flipV="1">
                <a:off x="6091560" y="6318720"/>
                <a:ext cx="609336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Freeform: Shape 33"/>
              <p:cNvSpPr/>
              <p:nvPr/>
            </p:nvSpPr>
            <p:spPr>
              <a:xfrm flipV="1">
                <a:off x="11953800" y="6624000"/>
                <a:ext cx="23112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Freeform: Shape 34"/>
              <p:cNvSpPr/>
              <p:nvPr/>
            </p:nvSpPr>
            <p:spPr>
              <a:xfrm flipV="1">
                <a:off x="6796080" y="6625440"/>
                <a:ext cx="23148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Freeform: Shape 35"/>
              <p:cNvSpPr/>
              <p:nvPr/>
            </p:nvSpPr>
            <p:spPr>
              <a:xfrm flipV="1">
                <a:off x="7260480" y="6625080"/>
                <a:ext cx="2322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Freeform: Shape 36"/>
              <p:cNvSpPr/>
              <p:nvPr/>
            </p:nvSpPr>
            <p:spPr>
              <a:xfrm flipV="1">
                <a:off x="7734240" y="6624720"/>
                <a:ext cx="23184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Freeform: Shape 37"/>
              <p:cNvSpPr/>
              <p:nvPr/>
            </p:nvSpPr>
            <p:spPr>
              <a:xfrm flipV="1">
                <a:off x="8199000" y="6625080"/>
                <a:ext cx="23112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Freeform: Shape 38"/>
              <p:cNvSpPr/>
              <p:nvPr/>
            </p:nvSpPr>
            <p:spPr>
              <a:xfrm flipV="1">
                <a:off x="9136440" y="6624720"/>
                <a:ext cx="232200" cy="2293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Freeform: Shape 39"/>
              <p:cNvSpPr/>
              <p:nvPr/>
            </p:nvSpPr>
            <p:spPr>
              <a:xfrm flipV="1">
                <a:off x="11016360" y="6626160"/>
                <a:ext cx="22788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Freeform: Shape 40"/>
              <p:cNvSpPr/>
              <p:nvPr/>
            </p:nvSpPr>
            <p:spPr>
              <a:xfrm flipV="1">
                <a:off x="702720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Freeform: Shape 41"/>
              <p:cNvSpPr/>
              <p:nvPr/>
            </p:nvSpPr>
            <p:spPr>
              <a:xfrm flipV="1">
                <a:off x="796572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Freeform: Shape 42"/>
              <p:cNvSpPr/>
              <p:nvPr/>
            </p:nvSpPr>
            <p:spPr>
              <a:xfrm flipV="1">
                <a:off x="8904600" y="6392520"/>
                <a:ext cx="232200" cy="233280"/>
              </a:xfrm>
              <a:custGeom>
                <a:avLst/>
                <a:gdLst/>
                <a:ahLst/>
                <a:cxnLst/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Freeform: Shape 43"/>
              <p:cNvSpPr/>
              <p:nvPr/>
            </p:nvSpPr>
            <p:spPr>
              <a:xfrm flipV="1">
                <a:off x="10077840" y="6625440"/>
                <a:ext cx="22932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Freeform: Shape 44"/>
              <p:cNvSpPr/>
              <p:nvPr/>
            </p:nvSpPr>
            <p:spPr>
              <a:xfrm flipV="1">
                <a:off x="6321960" y="6625440"/>
                <a:ext cx="23256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Freeform: Shape 45"/>
              <p:cNvSpPr/>
              <p:nvPr/>
            </p:nvSpPr>
            <p:spPr>
              <a:xfrm flipV="1">
                <a:off x="8671680" y="6624000"/>
                <a:ext cx="23364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Freeform: Shape 46"/>
              <p:cNvSpPr/>
              <p:nvPr/>
            </p:nvSpPr>
            <p:spPr>
              <a:xfrm flipV="1">
                <a:off x="6091560" y="6391440"/>
                <a:ext cx="23076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Freeform: Shape 47"/>
              <p:cNvSpPr/>
              <p:nvPr/>
            </p:nvSpPr>
            <p:spPr>
              <a:xfrm flipV="1">
                <a:off x="11250000" y="639180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Freeform: Shape 48"/>
              <p:cNvSpPr/>
              <p:nvPr/>
            </p:nvSpPr>
            <p:spPr>
              <a:xfrm flipV="1">
                <a:off x="10780920" y="6392520"/>
                <a:ext cx="22896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Freeform: Shape 49"/>
              <p:cNvSpPr/>
              <p:nvPr/>
            </p:nvSpPr>
            <p:spPr>
              <a:xfrm flipV="1">
                <a:off x="10311480" y="6391800"/>
                <a:ext cx="228960" cy="227880"/>
              </a:xfrm>
              <a:custGeom>
                <a:avLst/>
                <a:gdLst/>
                <a:ahLst/>
                <a:cxnLst/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Freeform: Shape 50"/>
              <p:cNvSpPr/>
              <p:nvPr/>
            </p:nvSpPr>
            <p:spPr>
              <a:xfrm flipV="1">
                <a:off x="9374040" y="6392880"/>
                <a:ext cx="22896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Freeform: Shape 51"/>
              <p:cNvSpPr/>
              <p:nvPr/>
            </p:nvSpPr>
            <p:spPr>
              <a:xfrm flipV="1">
                <a:off x="9843840" y="6391800"/>
                <a:ext cx="2289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Freeform: Shape 52"/>
              <p:cNvSpPr/>
              <p:nvPr/>
            </p:nvSpPr>
            <p:spPr>
              <a:xfrm flipV="1">
                <a:off x="11719800" y="6391800"/>
                <a:ext cx="22824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Freeform: Shape 53"/>
              <p:cNvSpPr/>
              <p:nvPr/>
            </p:nvSpPr>
            <p:spPr>
              <a:xfrm flipV="1">
                <a:off x="6561360" y="6392520"/>
                <a:ext cx="22752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Freeform: Shape 54"/>
              <p:cNvSpPr/>
              <p:nvPr/>
            </p:nvSpPr>
            <p:spPr>
              <a:xfrm flipV="1">
                <a:off x="84369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Freeform: Shape 55"/>
              <p:cNvSpPr/>
              <p:nvPr/>
            </p:nvSpPr>
            <p:spPr>
              <a:xfrm flipV="1">
                <a:off x="9609120" y="662544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Freeform: Shape 56"/>
              <p:cNvSpPr/>
              <p:nvPr/>
            </p:nvSpPr>
            <p:spPr>
              <a:xfrm flipV="1">
                <a:off x="1054764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Freeform: Shape 57"/>
              <p:cNvSpPr/>
              <p:nvPr/>
            </p:nvSpPr>
            <p:spPr>
              <a:xfrm flipV="1">
                <a:off x="114858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Freeform: Shape 58"/>
              <p:cNvSpPr/>
              <p:nvPr/>
            </p:nvSpPr>
            <p:spPr>
              <a:xfrm flipV="1">
                <a:off x="74991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" name="Graphic 121"/>
            <p:cNvGrpSpPr/>
            <p:nvPr/>
          </p:nvGrpSpPr>
          <p:grpSpPr>
            <a:xfrm>
              <a:off x="4320" y="6319080"/>
              <a:ext cx="6093360" cy="538200"/>
              <a:chOff x="4320" y="6319080"/>
              <a:chExt cx="6093360" cy="538200"/>
            </a:xfrm>
          </p:grpSpPr>
          <p:sp>
            <p:nvSpPr>
              <p:cNvPr id="69" name="Freeform: Shape 5"/>
              <p:cNvSpPr/>
              <p:nvPr/>
            </p:nvSpPr>
            <p:spPr>
              <a:xfrm flipV="1">
                <a:off x="4320" y="6318720"/>
                <a:ext cx="609336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12177807" h="67722">
                    <a:moveTo>
                      <a:pt x="12177713" y="66675"/>
                    </a:moveTo>
                    <a:cubicBezTo>
                      <a:pt x="12155520" y="67056"/>
                      <a:pt x="12133326" y="67723"/>
                      <a:pt x="12111133" y="67723"/>
                    </a:cubicBezTo>
                    <a:cubicBezTo>
                      <a:pt x="8098441" y="67723"/>
                      <a:pt x="4085654" y="67723"/>
                      <a:pt x="72962" y="67723"/>
                    </a:cubicBezTo>
                    <a:cubicBezTo>
                      <a:pt x="49530" y="67723"/>
                      <a:pt x="26003" y="67723"/>
                      <a:pt x="0" y="67723"/>
                    </a:cubicBezTo>
                    <a:cubicBezTo>
                      <a:pt x="0" y="44767"/>
                      <a:pt x="0" y="26384"/>
                      <a:pt x="0" y="0"/>
                    </a:cubicBezTo>
                    <a:cubicBezTo>
                      <a:pt x="4058793" y="0"/>
                      <a:pt x="8118253" y="0"/>
                      <a:pt x="12177808" y="0"/>
                    </a:cubicBezTo>
                    <a:cubicBezTo>
                      <a:pt x="12177713" y="22288"/>
                      <a:pt x="12177713" y="44482"/>
                      <a:pt x="12177713" y="6667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Freeform: Shape 6"/>
              <p:cNvSpPr/>
              <p:nvPr/>
            </p:nvSpPr>
            <p:spPr>
              <a:xfrm flipV="1">
                <a:off x="5866560" y="6624000"/>
                <a:ext cx="23112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462724" h="466343">
                    <a:moveTo>
                      <a:pt x="462724" y="466344"/>
                    </a:moveTo>
                    <a:cubicBezTo>
                      <a:pt x="309467" y="466344"/>
                      <a:pt x="156304" y="466344"/>
                      <a:pt x="0" y="466344"/>
                    </a:cubicBezTo>
                    <a:cubicBezTo>
                      <a:pt x="0" y="311182"/>
                      <a:pt x="0" y="160020"/>
                      <a:pt x="0" y="0"/>
                    </a:cubicBezTo>
                    <a:cubicBezTo>
                      <a:pt x="154019" y="0"/>
                      <a:pt x="308324" y="0"/>
                      <a:pt x="462724" y="0"/>
                    </a:cubicBezTo>
                    <a:cubicBezTo>
                      <a:pt x="462724" y="155448"/>
                      <a:pt x="462724" y="310896"/>
                      <a:pt x="462724" y="46634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Freeform: Shape 7"/>
              <p:cNvSpPr/>
              <p:nvPr/>
            </p:nvSpPr>
            <p:spPr>
              <a:xfrm flipV="1">
                <a:off x="708840" y="6625440"/>
                <a:ext cx="23148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3677" h="459962">
                    <a:moveTo>
                      <a:pt x="463677" y="458438"/>
                    </a:moveTo>
                    <a:cubicBezTo>
                      <a:pt x="310229" y="458438"/>
                      <a:pt x="156686" y="458438"/>
                      <a:pt x="0" y="458438"/>
                    </a:cubicBezTo>
                    <a:cubicBezTo>
                      <a:pt x="0" y="306038"/>
                      <a:pt x="0" y="154781"/>
                      <a:pt x="0" y="0"/>
                    </a:cubicBezTo>
                    <a:cubicBezTo>
                      <a:pt x="151257" y="0"/>
                      <a:pt x="302419" y="0"/>
                      <a:pt x="462248" y="0"/>
                    </a:cubicBezTo>
                    <a:cubicBezTo>
                      <a:pt x="462248" y="153638"/>
                      <a:pt x="462248" y="306800"/>
                      <a:pt x="462248" y="459962"/>
                    </a:cubicBezTo>
                    <a:lnTo>
                      <a:pt x="463677" y="458438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Freeform: Shape 8"/>
              <p:cNvSpPr/>
              <p:nvPr/>
            </p:nvSpPr>
            <p:spPr>
              <a:xfrm flipV="1">
                <a:off x="1173240" y="6625080"/>
                <a:ext cx="2322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4724" h="461295">
                    <a:moveTo>
                      <a:pt x="1524" y="461296"/>
                    </a:moveTo>
                    <a:cubicBezTo>
                      <a:pt x="1524" y="308324"/>
                      <a:pt x="1524" y="155353"/>
                      <a:pt x="1524" y="0"/>
                    </a:cubicBezTo>
                    <a:cubicBezTo>
                      <a:pt x="160115" y="0"/>
                      <a:pt x="311182" y="0"/>
                      <a:pt x="464725" y="0"/>
                    </a:cubicBezTo>
                    <a:cubicBezTo>
                      <a:pt x="464725" y="153543"/>
                      <a:pt x="464725" y="304610"/>
                      <a:pt x="464725" y="459677"/>
                    </a:cubicBezTo>
                    <a:cubicBezTo>
                      <a:pt x="308896" y="459677"/>
                      <a:pt x="154496" y="459677"/>
                      <a:pt x="0" y="459677"/>
                    </a:cubicBezTo>
                    <a:cubicBezTo>
                      <a:pt x="0" y="459772"/>
                      <a:pt x="1524" y="461296"/>
                      <a:pt x="1524" y="4612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Freeform: Shape 9"/>
              <p:cNvSpPr/>
              <p:nvPr/>
            </p:nvSpPr>
            <p:spPr>
              <a:xfrm flipV="1">
                <a:off x="1647000" y="6624720"/>
                <a:ext cx="231840" cy="230040"/>
              </a:xfrm>
              <a:custGeom>
                <a:avLst/>
                <a:gdLst/>
                <a:ahLst/>
                <a:cxnLst/>
                <a:rect l="l" t="t" r="r" b="b"/>
                <a:pathLst>
                  <a:path w="463962" h="460628">
                    <a:moveTo>
                      <a:pt x="463963" y="459105"/>
                    </a:moveTo>
                    <a:cubicBezTo>
                      <a:pt x="310610" y="459105"/>
                      <a:pt x="157258" y="459105"/>
                      <a:pt x="0" y="459105"/>
                    </a:cubicBezTo>
                    <a:cubicBezTo>
                      <a:pt x="0" y="307086"/>
                      <a:pt x="0" y="154877"/>
                      <a:pt x="0" y="0"/>
                    </a:cubicBezTo>
                    <a:cubicBezTo>
                      <a:pt x="151829" y="0"/>
                      <a:pt x="302895" y="0"/>
                      <a:pt x="462534" y="0"/>
                    </a:cubicBezTo>
                    <a:cubicBezTo>
                      <a:pt x="462534" y="154781"/>
                      <a:pt x="462534" y="307657"/>
                      <a:pt x="462534" y="460629"/>
                    </a:cubicBezTo>
                    <a:lnTo>
                      <a:pt x="463963" y="45910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Freeform: Shape 10"/>
              <p:cNvSpPr/>
              <p:nvPr/>
            </p:nvSpPr>
            <p:spPr>
              <a:xfrm flipV="1">
                <a:off x="2111400" y="6625080"/>
                <a:ext cx="231120" cy="229680"/>
              </a:xfrm>
              <a:custGeom>
                <a:avLst/>
                <a:gdLst/>
                <a:ahLst/>
                <a:cxnLst/>
                <a:rect l="l" t="t" r="r" b="b"/>
                <a:pathLst>
                  <a:path w="462819" h="459866">
                    <a:moveTo>
                      <a:pt x="1524" y="459867"/>
                    </a:moveTo>
                    <a:cubicBezTo>
                      <a:pt x="1524" y="307848"/>
                      <a:pt x="1524" y="155829"/>
                      <a:pt x="1524" y="0"/>
                    </a:cubicBezTo>
                    <a:cubicBezTo>
                      <a:pt x="156972" y="0"/>
                      <a:pt x="308038" y="0"/>
                      <a:pt x="462820" y="0"/>
                    </a:cubicBezTo>
                    <a:cubicBezTo>
                      <a:pt x="462820" y="150495"/>
                      <a:pt x="462820" y="301752"/>
                      <a:pt x="462820" y="458343"/>
                    </a:cubicBezTo>
                    <a:cubicBezTo>
                      <a:pt x="309181" y="458343"/>
                      <a:pt x="154591" y="458343"/>
                      <a:pt x="0" y="458343"/>
                    </a:cubicBezTo>
                    <a:cubicBezTo>
                      <a:pt x="0" y="458343"/>
                      <a:pt x="1524" y="459867"/>
                      <a:pt x="1524" y="45986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Freeform: Shape 11"/>
              <p:cNvSpPr/>
              <p:nvPr/>
            </p:nvSpPr>
            <p:spPr>
              <a:xfrm flipV="1">
                <a:off x="3049200" y="6624720"/>
                <a:ext cx="232200" cy="229320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459009">
                    <a:moveTo>
                      <a:pt x="1334" y="459010"/>
                    </a:moveTo>
                    <a:cubicBezTo>
                      <a:pt x="1334" y="307277"/>
                      <a:pt x="1334" y="155448"/>
                      <a:pt x="1334" y="0"/>
                    </a:cubicBezTo>
                    <a:cubicBezTo>
                      <a:pt x="157829" y="0"/>
                      <a:pt x="310039" y="0"/>
                      <a:pt x="464820" y="0"/>
                    </a:cubicBezTo>
                    <a:cubicBezTo>
                      <a:pt x="464820" y="152400"/>
                      <a:pt x="464820" y="303562"/>
                      <a:pt x="464820" y="457486"/>
                    </a:cubicBezTo>
                    <a:cubicBezTo>
                      <a:pt x="308896" y="457486"/>
                      <a:pt x="154400" y="457486"/>
                      <a:pt x="0" y="457486"/>
                    </a:cubicBezTo>
                    <a:lnTo>
                      <a:pt x="1334" y="45901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Freeform: Shape 12"/>
              <p:cNvSpPr/>
              <p:nvPr/>
            </p:nvSpPr>
            <p:spPr>
              <a:xfrm flipV="1">
                <a:off x="4928760" y="6626160"/>
                <a:ext cx="22788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5961" h="457771">
                    <a:moveTo>
                      <a:pt x="0" y="0"/>
                    </a:moveTo>
                    <a:cubicBezTo>
                      <a:pt x="151734" y="0"/>
                      <a:pt x="301848" y="0"/>
                      <a:pt x="455962" y="0"/>
                    </a:cubicBezTo>
                    <a:cubicBezTo>
                      <a:pt x="455962" y="151257"/>
                      <a:pt x="455962" y="302514"/>
                      <a:pt x="455962" y="457772"/>
                    </a:cubicBezTo>
                    <a:cubicBezTo>
                      <a:pt x="306420" y="457772"/>
                      <a:pt x="155163" y="457772"/>
                      <a:pt x="0" y="457772"/>
                    </a:cubicBezTo>
                    <a:cubicBezTo>
                      <a:pt x="0" y="308420"/>
                      <a:pt x="0" y="1570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Freeform: Shape 13"/>
              <p:cNvSpPr/>
              <p:nvPr/>
            </p:nvSpPr>
            <p:spPr>
              <a:xfrm flipV="1">
                <a:off x="93996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772" h="467300">
                    <a:moveTo>
                      <a:pt x="0" y="1433"/>
                    </a:moveTo>
                    <a:cubicBezTo>
                      <a:pt x="62865" y="3148"/>
                      <a:pt x="125825" y="6481"/>
                      <a:pt x="188690" y="6386"/>
                    </a:cubicBezTo>
                    <a:cubicBezTo>
                      <a:pt x="281750" y="6196"/>
                      <a:pt x="374713" y="3624"/>
                      <a:pt x="467773" y="2005"/>
                    </a:cubicBezTo>
                    <a:cubicBezTo>
                      <a:pt x="467773" y="2005"/>
                      <a:pt x="466249" y="385"/>
                      <a:pt x="466154" y="385"/>
                    </a:cubicBezTo>
                    <a:cubicBezTo>
                      <a:pt x="466154" y="155262"/>
                      <a:pt x="466154" y="310138"/>
                      <a:pt x="466154" y="467301"/>
                    </a:cubicBezTo>
                    <a:cubicBezTo>
                      <a:pt x="309467" y="467301"/>
                      <a:pt x="158210" y="467301"/>
                      <a:pt x="1333" y="467301"/>
                    </a:cubicBezTo>
                    <a:cubicBezTo>
                      <a:pt x="1333" y="309853"/>
                      <a:pt x="1333" y="154976"/>
                      <a:pt x="1333" y="4"/>
                    </a:cubicBezTo>
                    <a:cubicBezTo>
                      <a:pt x="1429" y="-91"/>
                      <a:pt x="0" y="1433"/>
                      <a:pt x="0" y="14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Freeform: Shape 14"/>
              <p:cNvSpPr/>
              <p:nvPr/>
            </p:nvSpPr>
            <p:spPr>
              <a:xfrm flipV="1">
                <a:off x="1878120" y="6391440"/>
                <a:ext cx="23364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7677" h="467391">
                    <a:moveTo>
                      <a:pt x="0" y="1619"/>
                    </a:moveTo>
                    <a:cubicBezTo>
                      <a:pt x="62865" y="3429"/>
                      <a:pt x="125825" y="6668"/>
                      <a:pt x="188690" y="6572"/>
                    </a:cubicBezTo>
                    <a:cubicBezTo>
                      <a:pt x="281654" y="6382"/>
                      <a:pt x="374713" y="3810"/>
                      <a:pt x="467678" y="2191"/>
                    </a:cubicBezTo>
                    <a:cubicBezTo>
                      <a:pt x="467678" y="2191"/>
                      <a:pt x="466154" y="667"/>
                      <a:pt x="466154" y="572"/>
                    </a:cubicBezTo>
                    <a:cubicBezTo>
                      <a:pt x="466154" y="155448"/>
                      <a:pt x="466154" y="310324"/>
                      <a:pt x="466154" y="467392"/>
                    </a:cubicBezTo>
                    <a:cubicBezTo>
                      <a:pt x="308610" y="467392"/>
                      <a:pt x="157353" y="467392"/>
                      <a:pt x="1429" y="467392"/>
                    </a:cubicBezTo>
                    <a:cubicBezTo>
                      <a:pt x="1429" y="309943"/>
                      <a:pt x="1429" y="154972"/>
                      <a:pt x="1429" y="0"/>
                    </a:cubicBezTo>
                    <a:cubicBezTo>
                      <a:pt x="1429" y="0"/>
                      <a:pt x="0" y="1619"/>
                      <a:pt x="0" y="16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" name="Freeform: Shape 15"/>
              <p:cNvSpPr/>
              <p:nvPr/>
            </p:nvSpPr>
            <p:spPr>
              <a:xfrm flipV="1">
                <a:off x="2817360" y="6392520"/>
                <a:ext cx="232200" cy="233280"/>
              </a:xfrm>
              <a:custGeom>
                <a:avLst/>
                <a:gdLst/>
                <a:ahLst/>
                <a:cxnLst/>
                <a:rect l="l" t="t" r="r" b="b"/>
                <a:pathLst>
                  <a:path w="464634" h="467201">
                    <a:moveTo>
                      <a:pt x="463391" y="0"/>
                    </a:moveTo>
                    <a:cubicBezTo>
                      <a:pt x="463391" y="154591"/>
                      <a:pt x="463391" y="309277"/>
                      <a:pt x="463391" y="467201"/>
                    </a:cubicBezTo>
                    <a:cubicBezTo>
                      <a:pt x="307943" y="467201"/>
                      <a:pt x="155829" y="467201"/>
                      <a:pt x="1524" y="467201"/>
                    </a:cubicBezTo>
                    <a:cubicBezTo>
                      <a:pt x="1524" y="310801"/>
                      <a:pt x="1524" y="156305"/>
                      <a:pt x="1524" y="1810"/>
                    </a:cubicBezTo>
                    <a:lnTo>
                      <a:pt x="0" y="3143"/>
                    </a:lnTo>
                    <a:cubicBezTo>
                      <a:pt x="154877" y="2667"/>
                      <a:pt x="309848" y="2096"/>
                      <a:pt x="464629" y="1619"/>
                    </a:cubicBezTo>
                    <a:cubicBezTo>
                      <a:pt x="464725" y="1524"/>
                      <a:pt x="463391" y="0"/>
                      <a:pt x="463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Freeform: Shape 16"/>
              <p:cNvSpPr/>
              <p:nvPr/>
            </p:nvSpPr>
            <p:spPr>
              <a:xfrm flipV="1">
                <a:off x="3990240" y="6625440"/>
                <a:ext cx="22932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8819" h="457295">
                    <a:moveTo>
                      <a:pt x="458819" y="0"/>
                    </a:moveTo>
                    <a:cubicBezTo>
                      <a:pt x="458819" y="154210"/>
                      <a:pt x="458819" y="304419"/>
                      <a:pt x="458819" y="457295"/>
                    </a:cubicBezTo>
                    <a:cubicBezTo>
                      <a:pt x="305371" y="457295"/>
                      <a:pt x="154114" y="457295"/>
                      <a:pt x="0" y="457295"/>
                    </a:cubicBezTo>
                    <a:cubicBezTo>
                      <a:pt x="0" y="304324"/>
                      <a:pt x="0" y="153067"/>
                      <a:pt x="0" y="0"/>
                    </a:cubicBezTo>
                    <a:cubicBezTo>
                      <a:pt x="154210" y="0"/>
                      <a:pt x="306610" y="0"/>
                      <a:pt x="4588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Freeform: Shape 17"/>
              <p:cNvSpPr/>
              <p:nvPr/>
            </p:nvSpPr>
            <p:spPr>
              <a:xfrm flipV="1">
                <a:off x="234720" y="6625440"/>
                <a:ext cx="23256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465486" h="460914">
                    <a:moveTo>
                      <a:pt x="1333" y="460915"/>
                    </a:moveTo>
                    <a:cubicBezTo>
                      <a:pt x="2762" y="326327"/>
                      <a:pt x="4096" y="191643"/>
                      <a:pt x="5525" y="57055"/>
                    </a:cubicBezTo>
                    <a:cubicBezTo>
                      <a:pt x="5715" y="38481"/>
                      <a:pt x="5525" y="20003"/>
                      <a:pt x="5525" y="0"/>
                    </a:cubicBezTo>
                    <a:cubicBezTo>
                      <a:pt x="162211" y="0"/>
                      <a:pt x="312230" y="0"/>
                      <a:pt x="465487" y="0"/>
                    </a:cubicBezTo>
                    <a:cubicBezTo>
                      <a:pt x="465487" y="153448"/>
                      <a:pt x="465487" y="304705"/>
                      <a:pt x="465487" y="459391"/>
                    </a:cubicBezTo>
                    <a:cubicBezTo>
                      <a:pt x="309658" y="459391"/>
                      <a:pt x="154877" y="459391"/>
                      <a:pt x="0" y="459391"/>
                    </a:cubicBezTo>
                    <a:lnTo>
                      <a:pt x="1333" y="46091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Freeform: Shape 18"/>
              <p:cNvSpPr/>
              <p:nvPr/>
            </p:nvSpPr>
            <p:spPr>
              <a:xfrm flipV="1">
                <a:off x="2584080" y="6624000"/>
                <a:ext cx="233640" cy="230760"/>
              </a:xfrm>
              <a:custGeom>
                <a:avLst/>
                <a:gdLst/>
                <a:ahLst/>
                <a:cxnLst/>
                <a:rect l="l" t="t" r="r" b="b"/>
                <a:pathLst>
                  <a:path w="467391" h="461581">
                    <a:moveTo>
                      <a:pt x="467392" y="460153"/>
                    </a:moveTo>
                    <a:cubicBezTo>
                      <a:pt x="312515" y="460153"/>
                      <a:pt x="157639" y="460153"/>
                      <a:pt x="0" y="460153"/>
                    </a:cubicBezTo>
                    <a:cubicBezTo>
                      <a:pt x="0" y="305276"/>
                      <a:pt x="0" y="154019"/>
                      <a:pt x="0" y="0"/>
                    </a:cubicBezTo>
                    <a:cubicBezTo>
                      <a:pt x="151829" y="0"/>
                      <a:pt x="301847" y="0"/>
                      <a:pt x="457391" y="0"/>
                    </a:cubicBezTo>
                    <a:cubicBezTo>
                      <a:pt x="458343" y="15621"/>
                      <a:pt x="460153" y="32385"/>
                      <a:pt x="460153" y="49054"/>
                    </a:cubicBezTo>
                    <a:cubicBezTo>
                      <a:pt x="460439" y="169450"/>
                      <a:pt x="460058" y="289941"/>
                      <a:pt x="460534" y="410337"/>
                    </a:cubicBezTo>
                    <a:cubicBezTo>
                      <a:pt x="460629" y="427482"/>
                      <a:pt x="463963" y="444532"/>
                      <a:pt x="465773" y="461582"/>
                    </a:cubicBezTo>
                    <a:cubicBezTo>
                      <a:pt x="465963" y="461486"/>
                      <a:pt x="467392" y="460153"/>
                      <a:pt x="467392" y="460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" name="Freeform: Shape 19"/>
              <p:cNvSpPr/>
              <p:nvPr/>
            </p:nvSpPr>
            <p:spPr>
              <a:xfrm flipV="1">
                <a:off x="4320" y="6391440"/>
                <a:ext cx="230760" cy="233640"/>
              </a:xfrm>
              <a:custGeom>
                <a:avLst/>
                <a:gdLst/>
                <a:ahLst/>
                <a:cxnLst/>
                <a:rect l="l" t="t" r="r" b="b"/>
                <a:pathLst>
                  <a:path w="461581" h="467391">
                    <a:moveTo>
                      <a:pt x="460153" y="0"/>
                    </a:moveTo>
                    <a:cubicBezTo>
                      <a:pt x="460153" y="154877"/>
                      <a:pt x="460153" y="309848"/>
                      <a:pt x="460153" y="467392"/>
                    </a:cubicBezTo>
                    <a:cubicBezTo>
                      <a:pt x="305372" y="467392"/>
                      <a:pt x="154115" y="467392"/>
                      <a:pt x="0" y="467392"/>
                    </a:cubicBezTo>
                    <a:cubicBezTo>
                      <a:pt x="0" y="315563"/>
                      <a:pt x="0" y="165544"/>
                      <a:pt x="0" y="9906"/>
                    </a:cubicBezTo>
                    <a:cubicBezTo>
                      <a:pt x="15621" y="8953"/>
                      <a:pt x="32290" y="7144"/>
                      <a:pt x="48959" y="7048"/>
                    </a:cubicBezTo>
                    <a:cubicBezTo>
                      <a:pt x="169450" y="6763"/>
                      <a:pt x="289846" y="7144"/>
                      <a:pt x="410337" y="6667"/>
                    </a:cubicBezTo>
                    <a:cubicBezTo>
                      <a:pt x="427482" y="6572"/>
                      <a:pt x="444532" y="3334"/>
                      <a:pt x="461582" y="1429"/>
                    </a:cubicBezTo>
                    <a:cubicBezTo>
                      <a:pt x="461486" y="1524"/>
                      <a:pt x="460153" y="0"/>
                      <a:pt x="460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" name="Freeform: Shape 20"/>
              <p:cNvSpPr/>
              <p:nvPr/>
            </p:nvSpPr>
            <p:spPr>
              <a:xfrm flipV="1">
                <a:off x="5162400" y="639180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771">
                    <a:moveTo>
                      <a:pt x="0" y="0"/>
                    </a:moveTo>
                    <a:cubicBezTo>
                      <a:pt x="153638" y="0"/>
                      <a:pt x="303752" y="0"/>
                      <a:pt x="457200" y="0"/>
                    </a:cubicBezTo>
                    <a:cubicBezTo>
                      <a:pt x="457200" y="152686"/>
                      <a:pt x="457200" y="303752"/>
                      <a:pt x="457200" y="457771"/>
                    </a:cubicBezTo>
                    <a:cubicBezTo>
                      <a:pt x="305086" y="457771"/>
                      <a:pt x="153829" y="457771"/>
                      <a:pt x="0" y="457771"/>
                    </a:cubicBezTo>
                    <a:cubicBezTo>
                      <a:pt x="0" y="305657"/>
                      <a:pt x="0" y="15554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Freeform: Shape 21"/>
              <p:cNvSpPr/>
              <p:nvPr/>
            </p:nvSpPr>
            <p:spPr>
              <a:xfrm flipV="1">
                <a:off x="4693680" y="6392520"/>
                <a:ext cx="22896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456818">
                    <a:moveTo>
                      <a:pt x="0" y="456819"/>
                    </a:moveTo>
                    <a:cubicBezTo>
                      <a:pt x="0" y="303086"/>
                      <a:pt x="0" y="153067"/>
                      <a:pt x="0" y="0"/>
                    </a:cubicBezTo>
                    <a:cubicBezTo>
                      <a:pt x="152781" y="0"/>
                      <a:pt x="303943" y="0"/>
                      <a:pt x="458629" y="0"/>
                    </a:cubicBezTo>
                    <a:cubicBezTo>
                      <a:pt x="458629" y="152114"/>
                      <a:pt x="458629" y="302895"/>
                      <a:pt x="458629" y="456819"/>
                    </a:cubicBezTo>
                    <a:cubicBezTo>
                      <a:pt x="306895" y="456819"/>
                      <a:pt x="155829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Freeform: Shape 22"/>
              <p:cNvSpPr/>
              <p:nvPr/>
            </p:nvSpPr>
            <p:spPr>
              <a:xfrm flipV="1">
                <a:off x="4223880" y="6391800"/>
                <a:ext cx="228960" cy="227880"/>
              </a:xfrm>
              <a:custGeom>
                <a:avLst/>
                <a:gdLst/>
                <a:ahLst/>
                <a:cxnLst/>
                <a:rect l="l" t="t" r="r" b="b"/>
                <a:pathLst>
                  <a:path w="458533" h="456437">
                    <a:moveTo>
                      <a:pt x="0" y="456438"/>
                    </a:moveTo>
                    <a:cubicBezTo>
                      <a:pt x="0" y="302990"/>
                      <a:pt x="0" y="153257"/>
                      <a:pt x="0" y="0"/>
                    </a:cubicBezTo>
                    <a:cubicBezTo>
                      <a:pt x="152971" y="0"/>
                      <a:pt x="304133" y="0"/>
                      <a:pt x="458534" y="0"/>
                    </a:cubicBezTo>
                    <a:cubicBezTo>
                      <a:pt x="458534" y="151448"/>
                      <a:pt x="458534" y="302323"/>
                      <a:pt x="458534" y="456438"/>
                    </a:cubicBezTo>
                    <a:cubicBezTo>
                      <a:pt x="307181" y="456438"/>
                      <a:pt x="156020" y="456438"/>
                      <a:pt x="0" y="45643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Freeform: Shape 23"/>
              <p:cNvSpPr/>
              <p:nvPr/>
            </p:nvSpPr>
            <p:spPr>
              <a:xfrm flipV="1">
                <a:off x="3286440" y="6392880"/>
                <a:ext cx="228960" cy="227520"/>
              </a:xfrm>
              <a:custGeom>
                <a:avLst/>
                <a:gdLst/>
                <a:ahLst/>
                <a:cxnLst/>
                <a:rect l="l" t="t" r="r" b="b"/>
                <a:pathLst>
                  <a:path w="457961" h="455294">
                    <a:moveTo>
                      <a:pt x="0" y="455295"/>
                    </a:moveTo>
                    <a:cubicBezTo>
                      <a:pt x="0" y="303562"/>
                      <a:pt x="0" y="153638"/>
                      <a:pt x="0" y="0"/>
                    </a:cubicBezTo>
                    <a:cubicBezTo>
                      <a:pt x="152876" y="0"/>
                      <a:pt x="303943" y="0"/>
                      <a:pt x="457962" y="0"/>
                    </a:cubicBezTo>
                    <a:cubicBezTo>
                      <a:pt x="457962" y="151257"/>
                      <a:pt x="457962" y="301181"/>
                      <a:pt x="457962" y="455295"/>
                    </a:cubicBezTo>
                    <a:cubicBezTo>
                      <a:pt x="307753" y="455295"/>
                      <a:pt x="156686" y="455295"/>
                      <a:pt x="0" y="45529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Freeform: Shape 24"/>
              <p:cNvSpPr/>
              <p:nvPr/>
            </p:nvSpPr>
            <p:spPr>
              <a:xfrm flipV="1">
                <a:off x="3756600" y="6391800"/>
                <a:ext cx="2289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8057" h="457962">
                    <a:moveTo>
                      <a:pt x="458058" y="457962"/>
                    </a:moveTo>
                    <a:cubicBezTo>
                      <a:pt x="303371" y="457962"/>
                      <a:pt x="153162" y="457962"/>
                      <a:pt x="0" y="457962"/>
                    </a:cubicBezTo>
                    <a:cubicBezTo>
                      <a:pt x="0" y="304800"/>
                      <a:pt x="0" y="153543"/>
                      <a:pt x="0" y="0"/>
                    </a:cubicBezTo>
                    <a:cubicBezTo>
                      <a:pt x="153162" y="0"/>
                      <a:pt x="304514" y="0"/>
                      <a:pt x="458058" y="0"/>
                    </a:cubicBezTo>
                    <a:cubicBezTo>
                      <a:pt x="458058" y="153162"/>
                      <a:pt x="458058" y="303086"/>
                      <a:pt x="458058" y="4579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Freeform: Shape 25"/>
              <p:cNvSpPr/>
              <p:nvPr/>
            </p:nvSpPr>
            <p:spPr>
              <a:xfrm flipV="1">
                <a:off x="5632560" y="6391800"/>
                <a:ext cx="22824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8057">
                    <a:moveTo>
                      <a:pt x="0" y="0"/>
                    </a:moveTo>
                    <a:cubicBezTo>
                      <a:pt x="151448" y="0"/>
                      <a:pt x="302609" y="0"/>
                      <a:pt x="456723" y="0"/>
                    </a:cubicBezTo>
                    <a:cubicBezTo>
                      <a:pt x="456723" y="153734"/>
                      <a:pt x="456723" y="304895"/>
                      <a:pt x="456723" y="458057"/>
                    </a:cubicBezTo>
                    <a:cubicBezTo>
                      <a:pt x="303752" y="458057"/>
                      <a:pt x="153638" y="458057"/>
                      <a:pt x="0" y="458057"/>
                    </a:cubicBezTo>
                    <a:cubicBezTo>
                      <a:pt x="0" y="305657"/>
                      <a:pt x="0" y="15440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Freeform: Shape 26"/>
              <p:cNvSpPr/>
              <p:nvPr/>
            </p:nvSpPr>
            <p:spPr>
              <a:xfrm flipV="1">
                <a:off x="473760" y="6392520"/>
                <a:ext cx="227520" cy="22824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6819">
                    <a:moveTo>
                      <a:pt x="0" y="456819"/>
                    </a:moveTo>
                    <a:cubicBezTo>
                      <a:pt x="0" y="302990"/>
                      <a:pt x="0" y="153067"/>
                      <a:pt x="0" y="0"/>
                    </a:cubicBezTo>
                    <a:cubicBezTo>
                      <a:pt x="151638" y="0"/>
                      <a:pt x="301371" y="0"/>
                      <a:pt x="455390" y="0"/>
                    </a:cubicBezTo>
                    <a:cubicBezTo>
                      <a:pt x="455390" y="151733"/>
                      <a:pt x="455390" y="302609"/>
                      <a:pt x="455390" y="456819"/>
                    </a:cubicBezTo>
                    <a:cubicBezTo>
                      <a:pt x="306324" y="456819"/>
                      <a:pt x="155353" y="456819"/>
                      <a:pt x="0" y="45681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Freeform: Shape 27"/>
              <p:cNvSpPr/>
              <p:nvPr/>
            </p:nvSpPr>
            <p:spPr>
              <a:xfrm flipV="1">
                <a:off x="234936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390" h="458152">
                    <a:moveTo>
                      <a:pt x="455390" y="458153"/>
                    </a:moveTo>
                    <a:cubicBezTo>
                      <a:pt x="301657" y="458153"/>
                      <a:pt x="151924" y="458153"/>
                      <a:pt x="0" y="458153"/>
                    </a:cubicBezTo>
                    <a:cubicBezTo>
                      <a:pt x="0" y="304990"/>
                      <a:pt x="0" y="153924"/>
                      <a:pt x="0" y="0"/>
                    </a:cubicBezTo>
                    <a:cubicBezTo>
                      <a:pt x="152495" y="0"/>
                      <a:pt x="302229" y="0"/>
                      <a:pt x="455390" y="0"/>
                    </a:cubicBezTo>
                    <a:cubicBezTo>
                      <a:pt x="455390" y="152305"/>
                      <a:pt x="455390" y="303181"/>
                      <a:pt x="455390" y="45815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Freeform: Shape 28"/>
              <p:cNvSpPr/>
              <p:nvPr/>
            </p:nvSpPr>
            <p:spPr>
              <a:xfrm flipV="1">
                <a:off x="3521880" y="6625440"/>
                <a:ext cx="22824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457485">
                    <a:moveTo>
                      <a:pt x="0" y="457486"/>
                    </a:moveTo>
                    <a:cubicBezTo>
                      <a:pt x="0" y="303848"/>
                      <a:pt x="0" y="153734"/>
                      <a:pt x="0" y="0"/>
                    </a:cubicBezTo>
                    <a:cubicBezTo>
                      <a:pt x="151924" y="0"/>
                      <a:pt x="302705" y="0"/>
                      <a:pt x="456724" y="0"/>
                    </a:cubicBezTo>
                    <a:cubicBezTo>
                      <a:pt x="456724" y="152591"/>
                      <a:pt x="456724" y="303657"/>
                      <a:pt x="456724" y="457486"/>
                    </a:cubicBezTo>
                    <a:cubicBezTo>
                      <a:pt x="304895" y="457486"/>
                      <a:pt x="155163" y="457486"/>
                      <a:pt x="0" y="4574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Freeform: Shape 29"/>
              <p:cNvSpPr/>
              <p:nvPr/>
            </p:nvSpPr>
            <p:spPr>
              <a:xfrm flipV="1">
                <a:off x="44604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818" h="458628">
                    <a:moveTo>
                      <a:pt x="0" y="0"/>
                    </a:moveTo>
                    <a:cubicBezTo>
                      <a:pt x="151829" y="0"/>
                      <a:pt x="301657" y="0"/>
                      <a:pt x="454819" y="0"/>
                    </a:cubicBezTo>
                    <a:cubicBezTo>
                      <a:pt x="454819" y="153257"/>
                      <a:pt x="454819" y="304419"/>
                      <a:pt x="454819" y="458629"/>
                    </a:cubicBezTo>
                    <a:cubicBezTo>
                      <a:pt x="304038" y="458629"/>
                      <a:pt x="154210" y="458629"/>
                      <a:pt x="0" y="458629"/>
                    </a:cubicBezTo>
                    <a:cubicBezTo>
                      <a:pt x="0" y="306800"/>
                      <a:pt x="0" y="15468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Freeform: Shape 30"/>
              <p:cNvSpPr/>
              <p:nvPr/>
            </p:nvSpPr>
            <p:spPr>
              <a:xfrm flipV="1">
                <a:off x="5398200" y="6626520"/>
                <a:ext cx="22716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4438" h="458628">
                    <a:moveTo>
                      <a:pt x="0" y="0"/>
                    </a:moveTo>
                    <a:cubicBezTo>
                      <a:pt x="152210" y="0"/>
                      <a:pt x="301848" y="0"/>
                      <a:pt x="454439" y="0"/>
                    </a:cubicBezTo>
                    <a:cubicBezTo>
                      <a:pt x="454439" y="153353"/>
                      <a:pt x="454439" y="304514"/>
                      <a:pt x="454439" y="458629"/>
                    </a:cubicBezTo>
                    <a:cubicBezTo>
                      <a:pt x="303657" y="458629"/>
                      <a:pt x="154020" y="458629"/>
                      <a:pt x="0" y="458629"/>
                    </a:cubicBezTo>
                    <a:cubicBezTo>
                      <a:pt x="0" y="306610"/>
                      <a:pt x="0" y="15449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Freeform: Shape 31"/>
              <p:cNvSpPr/>
              <p:nvPr/>
            </p:nvSpPr>
            <p:spPr>
              <a:xfrm flipV="1">
                <a:off x="1411920" y="6391800"/>
                <a:ext cx="227520" cy="228960"/>
              </a:xfrm>
              <a:custGeom>
                <a:avLst/>
                <a:gdLst/>
                <a:ahLst/>
                <a:cxnLst/>
                <a:rect l="l" t="t" r="r" b="b"/>
                <a:pathLst>
                  <a:path w="455104" h="458057">
                    <a:moveTo>
                      <a:pt x="455105" y="458057"/>
                    </a:moveTo>
                    <a:cubicBezTo>
                      <a:pt x="302514" y="458057"/>
                      <a:pt x="152781" y="458057"/>
                      <a:pt x="0" y="458057"/>
                    </a:cubicBezTo>
                    <a:cubicBezTo>
                      <a:pt x="0" y="304895"/>
                      <a:pt x="0" y="153924"/>
                      <a:pt x="0" y="0"/>
                    </a:cubicBezTo>
                    <a:cubicBezTo>
                      <a:pt x="151543" y="0"/>
                      <a:pt x="301276" y="0"/>
                      <a:pt x="455105" y="0"/>
                    </a:cubicBezTo>
                    <a:cubicBezTo>
                      <a:pt x="455105" y="151733"/>
                      <a:pt x="455105" y="302514"/>
                      <a:pt x="455105" y="45805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323640" y="123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Icon Sets Layout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ounded Rectangle 2"/>
          <p:cNvSpPr/>
          <p:nvPr/>
        </p:nvSpPr>
        <p:spPr>
          <a:xfrm>
            <a:off x="353880" y="1131480"/>
            <a:ext cx="3560400" cy="5402160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Rounded Rectangle 3"/>
          <p:cNvSpPr/>
          <p:nvPr/>
        </p:nvSpPr>
        <p:spPr>
          <a:xfrm>
            <a:off x="532080" y="1347480"/>
            <a:ext cx="153360" cy="5014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Half Frame 4"/>
          <p:cNvSpPr/>
          <p:nvPr/>
        </p:nvSpPr>
        <p:spPr>
          <a:xfrm rot="5400000">
            <a:off x="3057480" y="1276560"/>
            <a:ext cx="685440" cy="68472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TextBox 57"/>
          <p:cNvSpPr/>
          <p:nvPr/>
        </p:nvSpPr>
        <p:spPr>
          <a:xfrm>
            <a:off x="711720" y="1640880"/>
            <a:ext cx="2232000" cy="51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TextBox 58"/>
          <p:cNvSpPr/>
          <p:nvPr/>
        </p:nvSpPr>
        <p:spPr>
          <a:xfrm>
            <a:off x="711720" y="2132280"/>
            <a:ext cx="2232000" cy="72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TextBox 59"/>
          <p:cNvSpPr/>
          <p:nvPr/>
        </p:nvSpPr>
        <p:spPr>
          <a:xfrm>
            <a:off x="721080" y="5811120"/>
            <a:ext cx="223164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TextBox 60"/>
          <p:cNvSpPr/>
          <p:nvPr/>
        </p:nvSpPr>
        <p:spPr>
          <a:xfrm>
            <a:off x="721080" y="4457880"/>
            <a:ext cx="271692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yShrestha/DSA_ChessGame/tree/main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11"/>
          <p:cNvSpPr/>
          <p:nvPr/>
        </p:nvSpPr>
        <p:spPr>
          <a:xfrm>
            <a:off x="0" y="5251320"/>
            <a:ext cx="12192000" cy="1759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Box 3">
            <a:hlinkClick r:id="rId3"/>
          </p:cNvPr>
          <p:cNvSpPr/>
          <p:nvPr/>
        </p:nvSpPr>
        <p:spPr>
          <a:xfrm>
            <a:off x="461400" y="5424322"/>
            <a:ext cx="4417920" cy="23992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Group: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Sony Shrestha	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Aayush Paudel	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Hadi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 El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Yakhni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 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Iyoha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Peace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Osamuyi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</a:t>
            </a: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		</a:t>
            </a:r>
            <a:endParaRPr lang="en-US" sz="1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					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56" name="TextBox 7"/>
          <p:cNvSpPr/>
          <p:nvPr/>
        </p:nvSpPr>
        <p:spPr>
          <a:xfrm>
            <a:off x="360" y="5251320"/>
            <a:ext cx="12191760" cy="11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 Light"/>
              </a:rPr>
              <a:t>Database System Architecture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3600" b="0" strike="noStrike" spc="-1">
              <a:latin typeface="Arial"/>
            </a:endParaRPr>
          </a:p>
        </p:txBody>
      </p:sp>
      <p:sp>
        <p:nvSpPr>
          <p:cNvPr id="257" name="TextBox 8"/>
          <p:cNvSpPr/>
          <p:nvPr/>
        </p:nvSpPr>
        <p:spPr>
          <a:xfrm>
            <a:off x="0" y="5486400"/>
            <a:ext cx="12191760" cy="94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</a:rPr>
              <a:t>INFO-H-417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8" name="TextBox 1">
            <a:hlinkClick r:id="rId3"/>
          </p:cNvPr>
          <p:cNvSpPr/>
          <p:nvPr/>
        </p:nvSpPr>
        <p:spPr>
          <a:xfrm>
            <a:off x="8935602" y="5954613"/>
            <a:ext cx="3308808" cy="91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Professor: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Mahmoud SAKR 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	Maxime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Noto Sans CJK SC"/>
              </a:rPr>
              <a:t>Schoemans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Noto Sans CJK SC"/>
              </a:rPr>
              <a:t>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9" name="Round Same Side Corner Rectangle 16"/>
          <p:cNvSpPr/>
          <p:nvPr/>
        </p:nvSpPr>
        <p:spPr>
          <a:xfrm>
            <a:off x="166380" y="6113700"/>
            <a:ext cx="250920" cy="661680"/>
          </a:xfrm>
          <a:custGeom>
            <a:avLst/>
            <a:gdLst/>
            <a:ahLst/>
            <a:cxn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ound Same Side Corner Rectangle 17"/>
          <p:cNvSpPr/>
          <p:nvPr/>
        </p:nvSpPr>
        <p:spPr>
          <a:xfrm>
            <a:off x="9527944" y="6103705"/>
            <a:ext cx="250920" cy="661680"/>
          </a:xfrm>
          <a:custGeom>
            <a:avLst/>
            <a:gdLst/>
            <a:ahLst/>
            <a:cxn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52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B-Tree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TextBox 9"/>
          <p:cNvSpPr/>
          <p:nvPr/>
        </p:nvSpPr>
        <p:spPr>
          <a:xfrm>
            <a:off x="1201845" y="992313"/>
            <a:ext cx="5245920" cy="2262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For implementation of B-Tree, we created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five operators 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&lt;,  &lt;=,  =,  &gt;,  &gt;=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five functions to implement above operators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Compare function to compare two chess games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2" name="Google Shape;351;p38"/>
          <p:cNvPicPr/>
          <p:nvPr/>
        </p:nvPicPr>
        <p:blipFill>
          <a:blip r:embed="rId2"/>
          <a:stretch/>
        </p:blipFill>
        <p:spPr>
          <a:xfrm>
            <a:off x="1201845" y="3603060"/>
            <a:ext cx="4625280" cy="1569600"/>
          </a:xfrm>
          <a:prstGeom prst="rect">
            <a:avLst/>
          </a:prstGeom>
          <a:ln w="0">
            <a:noFill/>
          </a:ln>
        </p:spPr>
      </p:pic>
      <p:pic>
        <p:nvPicPr>
          <p:cNvPr id="373" name="Google Shape;352;p38"/>
          <p:cNvPicPr/>
          <p:nvPr/>
        </p:nvPicPr>
        <p:blipFill>
          <a:blip r:embed="rId3"/>
          <a:stretch/>
        </p:blipFill>
        <p:spPr>
          <a:xfrm>
            <a:off x="7570080" y="1065960"/>
            <a:ext cx="3174120" cy="507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B-Tree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ight Arrow 8"/>
          <p:cNvSpPr/>
          <p:nvPr/>
        </p:nvSpPr>
        <p:spPr>
          <a:xfrm rot="5400000">
            <a:off x="-2322000" y="1335600"/>
            <a:ext cx="5471640" cy="100116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Right Arrow 11"/>
          <p:cNvSpPr/>
          <p:nvPr/>
        </p:nvSpPr>
        <p:spPr>
          <a:xfrm rot="5400000">
            <a:off x="9129240" y="1483200"/>
            <a:ext cx="5471640" cy="87048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Google Shape;358;p39"/>
          <p:cNvPicPr/>
          <p:nvPr/>
        </p:nvPicPr>
        <p:blipFill>
          <a:blip r:embed="rId2"/>
          <a:srcRect r="3577"/>
          <a:stretch/>
        </p:blipFill>
        <p:spPr>
          <a:xfrm>
            <a:off x="942480" y="1443240"/>
            <a:ext cx="3629520" cy="437220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359;p39"/>
          <p:cNvPicPr/>
          <p:nvPr/>
        </p:nvPicPr>
        <p:blipFill>
          <a:blip r:embed="rId3"/>
          <a:srcRect l="674" r="674"/>
          <a:stretch/>
        </p:blipFill>
        <p:spPr>
          <a:xfrm>
            <a:off x="4654800" y="1944330"/>
            <a:ext cx="3668400" cy="386316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360;p39"/>
          <p:cNvPicPr/>
          <p:nvPr/>
        </p:nvPicPr>
        <p:blipFill>
          <a:blip r:embed="rId4"/>
          <a:srcRect r="3557"/>
          <a:stretch/>
        </p:blipFill>
        <p:spPr>
          <a:xfrm>
            <a:off x="8429880" y="1266825"/>
            <a:ext cx="2923920" cy="453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 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Box 9"/>
          <p:cNvSpPr/>
          <p:nvPr/>
        </p:nvSpPr>
        <p:spPr>
          <a:xfrm>
            <a:off x="981165" y="1001340"/>
            <a:ext cx="6772185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For implementation of GIN Index, we created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Operator @&gt; which checks if given board state is present in chess game within n half 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to implement @&gt; operator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Compare function to compare two chess boards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Other functions like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chess_game_extractValue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chess_game_extractQuery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chess_game_consistent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5" name="Google Shape;377;p41"/>
          <p:cNvPicPr/>
          <p:nvPr/>
        </p:nvPicPr>
        <p:blipFill>
          <a:blip r:embed="rId2"/>
          <a:stretch/>
        </p:blipFill>
        <p:spPr>
          <a:xfrm>
            <a:off x="7872480" y="732135"/>
            <a:ext cx="3276360" cy="37717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2F5FE5-8B2E-4A82-8A48-85EBB775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50" y="3936731"/>
            <a:ext cx="6686760" cy="2344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228600" y="45720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Google Shape;386;p42"/>
          <p:cNvPicPr/>
          <p:nvPr/>
        </p:nvPicPr>
        <p:blipFill>
          <a:blip r:embed="rId2"/>
          <a:stretch/>
        </p:blipFill>
        <p:spPr>
          <a:xfrm>
            <a:off x="1182600" y="1990080"/>
            <a:ext cx="4876920" cy="390888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387;p42"/>
          <p:cNvPicPr/>
          <p:nvPr/>
        </p:nvPicPr>
        <p:blipFill>
          <a:blip r:embed="rId3"/>
          <a:stretch/>
        </p:blipFill>
        <p:spPr>
          <a:xfrm>
            <a:off x="6184680" y="1457325"/>
            <a:ext cx="4811760" cy="448009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314280" y="457200"/>
            <a:ext cx="11572920" cy="146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262626"/>
                </a:solidFill>
                <a:latin typeface="Arial"/>
                <a:ea typeface="Arial Unicode MS"/>
              </a:rPr>
              <a:t>Index: GIN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5B50-41CD-4049-80AB-72F339A6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4" y="853217"/>
            <a:ext cx="5456145" cy="54081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 Validation: Chess 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Box 25"/>
          <p:cNvSpPr/>
          <p:nvPr/>
        </p:nvSpPr>
        <p:spPr>
          <a:xfrm>
            <a:off x="0" y="1548075"/>
            <a:ext cx="4848960" cy="21497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creating table with chess_board data type followed by insert and select statement </a:t>
            </a:r>
            <a:endParaRPr lang="en-GB" sz="1600" spc="-1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58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type cast operation from string to chess_board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7" name="Google Shape;192;p21"/>
          <p:cNvPicPr/>
          <p:nvPr/>
        </p:nvPicPr>
        <p:blipFill>
          <a:blip r:embed="rId2"/>
          <a:stretch/>
        </p:blipFill>
        <p:spPr>
          <a:xfrm>
            <a:off x="5270040" y="1540800"/>
            <a:ext cx="6797160" cy="264384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193;p21"/>
          <p:cNvPicPr/>
          <p:nvPr/>
        </p:nvPicPr>
        <p:blipFill>
          <a:blip r:embed="rId3"/>
          <a:stretch/>
        </p:blipFill>
        <p:spPr>
          <a:xfrm>
            <a:off x="5270040" y="4826160"/>
            <a:ext cx="6797160" cy="111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 Validation: Chess Game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Box 25"/>
          <p:cNvSpPr/>
          <p:nvPr/>
        </p:nvSpPr>
        <p:spPr>
          <a:xfrm>
            <a:off x="441359" y="1486260"/>
            <a:ext cx="4616415" cy="18932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creating table with chess_game data type followed by insert and select statement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type cast operation from string to chess_game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1" name="Google Shape;214;p23"/>
          <p:cNvPicPr/>
          <p:nvPr/>
        </p:nvPicPr>
        <p:blipFill>
          <a:blip r:embed="rId2"/>
          <a:stretch/>
        </p:blipFill>
        <p:spPr>
          <a:xfrm>
            <a:off x="6028560" y="1486080"/>
            <a:ext cx="5629680" cy="234612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215;p23"/>
          <p:cNvPicPr/>
          <p:nvPr/>
        </p:nvPicPr>
        <p:blipFill>
          <a:blip r:embed="rId3"/>
          <a:stretch/>
        </p:blipFill>
        <p:spPr>
          <a:xfrm>
            <a:off x="4462560" y="4624560"/>
            <a:ext cx="7658280" cy="115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getBoard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Box 25"/>
          <p:cNvSpPr/>
          <p:nvPr/>
        </p:nvSpPr>
        <p:spPr>
          <a:xfrm>
            <a:off x="514410" y="1486080"/>
            <a:ext cx="4552890" cy="34629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is returning correct value for static chess game and </a:t>
            </a: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number of half moves being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passed</a:t>
            </a:r>
          </a:p>
          <a:p>
            <a:pPr algn="just">
              <a:lnSpc>
                <a:spcPct val="20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5" name="Google Shape;236;p25"/>
          <p:cNvPicPr/>
          <p:nvPr/>
        </p:nvPicPr>
        <p:blipFill>
          <a:blip r:embed="rId2"/>
          <a:stretch/>
        </p:blipFill>
        <p:spPr>
          <a:xfrm>
            <a:off x="6053595" y="1283760"/>
            <a:ext cx="5450040" cy="2308320"/>
          </a:xfrm>
          <a:prstGeom prst="rect">
            <a:avLst/>
          </a:prstGeom>
          <a:ln w="0">
            <a:noFill/>
          </a:ln>
        </p:spPr>
      </p:pic>
      <p:pic>
        <p:nvPicPr>
          <p:cNvPr id="406" name="Google Shape;237;p25"/>
          <p:cNvPicPr/>
          <p:nvPr/>
        </p:nvPicPr>
        <p:blipFill>
          <a:blip r:embed="rId3"/>
          <a:stretch/>
        </p:blipFill>
        <p:spPr>
          <a:xfrm>
            <a:off x="6035400" y="3658680"/>
            <a:ext cx="5947560" cy="251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getFirstMove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Box 25"/>
          <p:cNvSpPr/>
          <p:nvPr/>
        </p:nvSpPr>
        <p:spPr>
          <a:xfrm>
            <a:off x="333435" y="1533705"/>
            <a:ext cx="449574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 and number of half moves being passed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can be used to query table containing field with chess game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" name="Google Shape;262;p27"/>
          <p:cNvPicPr/>
          <p:nvPr/>
        </p:nvPicPr>
        <p:blipFill>
          <a:blip r:embed="rId2"/>
          <a:stretch/>
        </p:blipFill>
        <p:spPr>
          <a:xfrm>
            <a:off x="5803920" y="1657800"/>
            <a:ext cx="5852520" cy="353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269;p28"/>
          <p:cNvPicPr/>
          <p:nvPr/>
        </p:nvPicPr>
        <p:blipFill>
          <a:blip r:embed="rId2"/>
          <a:stretch/>
        </p:blipFill>
        <p:spPr>
          <a:xfrm>
            <a:off x="2660400" y="1407960"/>
            <a:ext cx="6187680" cy="213120"/>
          </a:xfrm>
          <a:prstGeom prst="rect">
            <a:avLst/>
          </a:prstGeom>
          <a:ln w="0">
            <a:noFill/>
          </a:ln>
        </p:spPr>
      </p:pic>
      <p:pic>
        <p:nvPicPr>
          <p:cNvPr id="411" name="Google Shape;268;p28"/>
          <p:cNvPicPr/>
          <p:nvPr/>
        </p:nvPicPr>
        <p:blipFill>
          <a:blip r:embed="rId3"/>
          <a:stretch/>
        </p:blipFill>
        <p:spPr>
          <a:xfrm>
            <a:off x="1050840" y="1742400"/>
            <a:ext cx="9988200" cy="432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10"/>
          <p:cNvGrpSpPr/>
          <p:nvPr/>
        </p:nvGrpSpPr>
        <p:grpSpPr>
          <a:xfrm>
            <a:off x="837360" y="1635120"/>
            <a:ext cx="7512480" cy="4294440"/>
            <a:chOff x="837360" y="1635120"/>
            <a:chExt cx="7512480" cy="4294440"/>
          </a:xfrm>
        </p:grpSpPr>
        <p:sp>
          <p:nvSpPr>
            <p:cNvPr id="262" name="Rectangle 11"/>
            <p:cNvSpPr/>
            <p:nvPr/>
          </p:nvSpPr>
          <p:spPr>
            <a:xfrm flipH="1">
              <a:off x="837360" y="163512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Rectangle 12"/>
            <p:cNvSpPr/>
            <p:nvPr/>
          </p:nvSpPr>
          <p:spPr>
            <a:xfrm flipH="1">
              <a:off x="837360" y="23475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Rectangle 13"/>
            <p:cNvSpPr/>
            <p:nvPr/>
          </p:nvSpPr>
          <p:spPr>
            <a:xfrm flipH="1">
              <a:off x="837360" y="305964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Rectangle 14"/>
            <p:cNvSpPr/>
            <p:nvPr/>
          </p:nvSpPr>
          <p:spPr>
            <a:xfrm flipH="1">
              <a:off x="837360" y="37803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Rectangle 15"/>
            <p:cNvSpPr/>
            <p:nvPr/>
          </p:nvSpPr>
          <p:spPr>
            <a:xfrm flipH="1">
              <a:off x="837360" y="449280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rgbClr val="8E1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Rectangle 16"/>
            <p:cNvSpPr/>
            <p:nvPr/>
          </p:nvSpPr>
          <p:spPr>
            <a:xfrm flipH="1">
              <a:off x="837360" y="5211360"/>
              <a:ext cx="7512480" cy="7182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Agenda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Group 90"/>
          <p:cNvGrpSpPr/>
          <p:nvPr/>
        </p:nvGrpSpPr>
        <p:grpSpPr>
          <a:xfrm>
            <a:off x="7477560" y="1635120"/>
            <a:ext cx="1708920" cy="4294080"/>
            <a:chOff x="7477560" y="1635120"/>
            <a:chExt cx="1708920" cy="4294080"/>
          </a:xfrm>
        </p:grpSpPr>
        <p:sp>
          <p:nvSpPr>
            <p:cNvPr id="270" name="Freeform: Shape 89"/>
            <p:cNvSpPr/>
            <p:nvPr/>
          </p:nvSpPr>
          <p:spPr>
            <a:xfrm>
              <a:off x="8053560" y="1635120"/>
              <a:ext cx="584280" cy="716040"/>
            </a:xfrm>
            <a:custGeom>
              <a:avLst/>
              <a:gdLst/>
              <a:ahLst/>
              <a:cxnLst/>
              <a:rect l="l" t="t" r="r" b="b"/>
              <a:pathLst>
                <a:path w="584776" h="716461">
                  <a:moveTo>
                    <a:pt x="295139" y="2"/>
                  </a:moveTo>
                  <a:cubicBezTo>
                    <a:pt x="310011" y="-109"/>
                    <a:pt x="324675" y="4656"/>
                    <a:pt x="340001" y="15266"/>
                  </a:cubicBezTo>
                  <a:cubicBezTo>
                    <a:pt x="360042" y="29218"/>
                    <a:pt x="381363" y="41795"/>
                    <a:pt x="403271" y="52600"/>
                  </a:cubicBezTo>
                  <a:cubicBezTo>
                    <a:pt x="441981" y="71759"/>
                    <a:pt x="455441" y="96713"/>
                    <a:pt x="432256" y="137584"/>
                  </a:cubicBezTo>
                  <a:cubicBezTo>
                    <a:pt x="411131" y="174920"/>
                    <a:pt x="426950" y="192407"/>
                    <a:pt x="467330" y="192407"/>
                  </a:cubicBezTo>
                  <a:cubicBezTo>
                    <a:pt x="504762" y="192407"/>
                    <a:pt x="542292" y="192407"/>
                    <a:pt x="581493" y="192407"/>
                  </a:cubicBezTo>
                  <a:cubicBezTo>
                    <a:pt x="581493" y="271987"/>
                    <a:pt x="582573" y="346655"/>
                    <a:pt x="580019" y="421128"/>
                  </a:cubicBezTo>
                  <a:cubicBezTo>
                    <a:pt x="579724" y="429674"/>
                    <a:pt x="559781" y="441857"/>
                    <a:pt x="547107" y="444903"/>
                  </a:cubicBezTo>
                  <a:cubicBezTo>
                    <a:pt x="516648" y="452370"/>
                    <a:pt x="485013" y="455613"/>
                    <a:pt x="453967" y="460525"/>
                  </a:cubicBezTo>
                  <a:cubicBezTo>
                    <a:pt x="466642" y="488132"/>
                    <a:pt x="483736" y="514756"/>
                    <a:pt x="490712" y="543741"/>
                  </a:cubicBezTo>
                  <a:cubicBezTo>
                    <a:pt x="497000" y="569776"/>
                    <a:pt x="491989" y="598463"/>
                    <a:pt x="491989" y="623419"/>
                  </a:cubicBezTo>
                  <a:cubicBezTo>
                    <a:pt x="512033" y="648471"/>
                    <a:pt x="531681" y="678043"/>
                    <a:pt x="556537" y="702017"/>
                  </a:cubicBezTo>
                  <a:cubicBezTo>
                    <a:pt x="562776" y="708011"/>
                    <a:pt x="571324" y="712407"/>
                    <a:pt x="580596" y="715563"/>
                  </a:cubicBezTo>
                  <a:lnTo>
                    <a:pt x="584776" y="716461"/>
                  </a:lnTo>
                  <a:lnTo>
                    <a:pt x="0" y="716461"/>
                  </a:lnTo>
                  <a:lnTo>
                    <a:pt x="11953" y="709189"/>
                  </a:lnTo>
                  <a:cubicBezTo>
                    <a:pt x="29342" y="662423"/>
                    <a:pt x="58916" y="633343"/>
                    <a:pt x="128769" y="634915"/>
                  </a:cubicBezTo>
                  <a:cubicBezTo>
                    <a:pt x="41820" y="558280"/>
                    <a:pt x="143996" y="514461"/>
                    <a:pt x="139181" y="446868"/>
                  </a:cubicBezTo>
                  <a:cubicBezTo>
                    <a:pt x="97524" y="446868"/>
                    <a:pt x="57737" y="446868"/>
                    <a:pt x="15193" y="446868"/>
                  </a:cubicBezTo>
                  <a:cubicBezTo>
                    <a:pt x="15193" y="359329"/>
                    <a:pt x="15193" y="278668"/>
                    <a:pt x="15193" y="188673"/>
                  </a:cubicBezTo>
                  <a:cubicBezTo>
                    <a:pt x="69819" y="188673"/>
                    <a:pt x="122284" y="188673"/>
                    <a:pt x="176419" y="188673"/>
                  </a:cubicBezTo>
                  <a:cubicBezTo>
                    <a:pt x="144094" y="75395"/>
                    <a:pt x="147631" y="69696"/>
                    <a:pt x="249023" y="13989"/>
                  </a:cubicBezTo>
                  <a:cubicBezTo>
                    <a:pt x="265185" y="5098"/>
                    <a:pt x="280266" y="112"/>
                    <a:pt x="295139" y="2"/>
                  </a:cubicBezTo>
                  <a:close/>
                </a:path>
              </a:pathLst>
            </a:custGeom>
            <a:solidFill>
              <a:schemeClr val="accent5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: Shape 86"/>
            <p:cNvSpPr/>
            <p:nvPr/>
          </p:nvSpPr>
          <p:spPr>
            <a:xfrm>
              <a:off x="7790760" y="2349360"/>
              <a:ext cx="1080000" cy="709560"/>
            </a:xfrm>
            <a:custGeom>
              <a:avLst/>
              <a:gdLst/>
              <a:ahLst/>
              <a:cxnLst/>
              <a:rect l="l" t="t" r="r" b="b"/>
              <a:pathLst>
                <a:path w="1080368" h="710093">
                  <a:moveTo>
                    <a:pt x="225751" y="0"/>
                  </a:moveTo>
                  <a:lnTo>
                    <a:pt x="887141" y="0"/>
                  </a:lnTo>
                  <a:lnTo>
                    <a:pt x="942637" y="4327"/>
                  </a:lnTo>
                  <a:cubicBezTo>
                    <a:pt x="966315" y="5727"/>
                    <a:pt x="989993" y="7103"/>
                    <a:pt x="1013523" y="9706"/>
                  </a:cubicBezTo>
                  <a:cubicBezTo>
                    <a:pt x="1065890" y="15503"/>
                    <a:pt x="1086815" y="39868"/>
                    <a:pt x="1078660" y="92234"/>
                  </a:cubicBezTo>
                  <a:cubicBezTo>
                    <a:pt x="1072470" y="132024"/>
                    <a:pt x="1059209" y="171421"/>
                    <a:pt x="1043979" y="208952"/>
                  </a:cubicBezTo>
                  <a:cubicBezTo>
                    <a:pt x="988275" y="346499"/>
                    <a:pt x="930504" y="483260"/>
                    <a:pt x="873029" y="621492"/>
                  </a:cubicBezTo>
                  <a:cubicBezTo>
                    <a:pt x="880791" y="627879"/>
                    <a:pt x="886686" y="633184"/>
                    <a:pt x="892974" y="638097"/>
                  </a:cubicBezTo>
                  <a:cubicBezTo>
                    <a:pt x="916259" y="656126"/>
                    <a:pt x="928097" y="671993"/>
                    <a:pt x="928527" y="688192"/>
                  </a:cubicBezTo>
                  <a:lnTo>
                    <a:pt x="921561" y="710093"/>
                  </a:lnTo>
                  <a:lnTo>
                    <a:pt x="157567" y="710093"/>
                  </a:lnTo>
                  <a:lnTo>
                    <a:pt x="153073" y="693066"/>
                  </a:lnTo>
                  <a:cubicBezTo>
                    <a:pt x="153662" y="676979"/>
                    <a:pt x="163437" y="660154"/>
                    <a:pt x="181662" y="646449"/>
                  </a:cubicBezTo>
                  <a:cubicBezTo>
                    <a:pt x="206125" y="628075"/>
                    <a:pt x="207795" y="613929"/>
                    <a:pt x="195710" y="586025"/>
                  </a:cubicBezTo>
                  <a:cubicBezTo>
                    <a:pt x="137156" y="451232"/>
                    <a:pt x="81547" y="315257"/>
                    <a:pt x="25646" y="179282"/>
                  </a:cubicBezTo>
                  <a:cubicBezTo>
                    <a:pt x="15722" y="155212"/>
                    <a:pt x="6978" y="130059"/>
                    <a:pt x="2458" y="104614"/>
                  </a:cubicBezTo>
                  <a:cubicBezTo>
                    <a:pt x="-8055" y="44977"/>
                    <a:pt x="14936" y="14914"/>
                    <a:pt x="75750" y="9313"/>
                  </a:cubicBezTo>
                  <a:lnTo>
                    <a:pt x="225751" y="0"/>
                  </a:lnTo>
                  <a:close/>
                </a:path>
              </a:pathLst>
            </a:custGeom>
            <a:solidFill>
              <a:schemeClr val="accent4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: Shape 83"/>
            <p:cNvSpPr/>
            <p:nvPr/>
          </p:nvSpPr>
          <p:spPr>
            <a:xfrm>
              <a:off x="7711920" y="3057480"/>
              <a:ext cx="1238760" cy="716040"/>
            </a:xfrm>
            <a:custGeom>
              <a:avLst/>
              <a:gdLst/>
              <a:ahLst/>
              <a:cxnLst/>
              <a:rect l="l" t="t" r="r" b="b"/>
              <a:pathLst>
                <a:path w="1239083" h="716497">
                  <a:moveTo>
                    <a:pt x="238365" y="0"/>
                  </a:moveTo>
                  <a:lnTo>
                    <a:pt x="996366" y="0"/>
                  </a:lnTo>
                  <a:lnTo>
                    <a:pt x="974504" y="23815"/>
                  </a:lnTo>
                  <a:cubicBezTo>
                    <a:pt x="953576" y="41989"/>
                    <a:pt x="938349" y="123632"/>
                    <a:pt x="953576" y="145150"/>
                  </a:cubicBezTo>
                  <a:cubicBezTo>
                    <a:pt x="958194" y="151632"/>
                    <a:pt x="969493" y="154481"/>
                    <a:pt x="978333" y="156741"/>
                  </a:cubicBezTo>
                  <a:cubicBezTo>
                    <a:pt x="995626" y="161163"/>
                    <a:pt x="1013901" y="162342"/>
                    <a:pt x="1030896" y="167746"/>
                  </a:cubicBezTo>
                  <a:cubicBezTo>
                    <a:pt x="1084835" y="184842"/>
                    <a:pt x="1092498" y="197907"/>
                    <a:pt x="1081691" y="252926"/>
                  </a:cubicBezTo>
                  <a:cubicBezTo>
                    <a:pt x="1120695" y="271005"/>
                    <a:pt x="1161762" y="286919"/>
                    <a:pt x="1199587" y="308437"/>
                  </a:cubicBezTo>
                  <a:cubicBezTo>
                    <a:pt x="1251855" y="338205"/>
                    <a:pt x="1253329" y="375441"/>
                    <a:pt x="1197524" y="394993"/>
                  </a:cubicBezTo>
                  <a:cubicBezTo>
                    <a:pt x="1107430" y="426530"/>
                    <a:pt x="1013311" y="447455"/>
                    <a:pt x="919877" y="468776"/>
                  </a:cubicBezTo>
                  <a:cubicBezTo>
                    <a:pt x="890011" y="475654"/>
                    <a:pt x="867511" y="478405"/>
                    <a:pt x="866725" y="516623"/>
                  </a:cubicBezTo>
                  <a:lnTo>
                    <a:pt x="866849" y="716497"/>
                  </a:lnTo>
                  <a:lnTo>
                    <a:pt x="377289" y="716497"/>
                  </a:lnTo>
                  <a:lnTo>
                    <a:pt x="377748" y="608878"/>
                  </a:lnTo>
                  <a:cubicBezTo>
                    <a:pt x="377257" y="584315"/>
                    <a:pt x="372934" y="559557"/>
                    <a:pt x="375488" y="535387"/>
                  </a:cubicBezTo>
                  <a:cubicBezTo>
                    <a:pt x="380401" y="487540"/>
                    <a:pt x="356135" y="475261"/>
                    <a:pt x="313495" y="468089"/>
                  </a:cubicBezTo>
                  <a:cubicBezTo>
                    <a:pt x="236566" y="455119"/>
                    <a:pt x="160522" y="435962"/>
                    <a:pt x="84872" y="416508"/>
                  </a:cubicBezTo>
                  <a:cubicBezTo>
                    <a:pt x="63554" y="411006"/>
                    <a:pt x="43314" y="397155"/>
                    <a:pt x="25235" y="383596"/>
                  </a:cubicBezTo>
                  <a:cubicBezTo>
                    <a:pt x="-8856" y="358052"/>
                    <a:pt x="-8856" y="338598"/>
                    <a:pt x="27986" y="316297"/>
                  </a:cubicBezTo>
                  <a:cubicBezTo>
                    <a:pt x="59820" y="296941"/>
                    <a:pt x="96172" y="285053"/>
                    <a:pt x="128789" y="266780"/>
                  </a:cubicBezTo>
                  <a:cubicBezTo>
                    <a:pt x="140776" y="260099"/>
                    <a:pt x="158263" y="240252"/>
                    <a:pt x="155512" y="234162"/>
                  </a:cubicBezTo>
                  <a:cubicBezTo>
                    <a:pt x="137927" y="193685"/>
                    <a:pt x="168383" y="185923"/>
                    <a:pt x="192452" y="173837"/>
                  </a:cubicBezTo>
                  <a:cubicBezTo>
                    <a:pt x="203948" y="168040"/>
                    <a:pt x="217409" y="166075"/>
                    <a:pt x="229396" y="160966"/>
                  </a:cubicBezTo>
                  <a:cubicBezTo>
                    <a:pt x="251304" y="151536"/>
                    <a:pt x="288932" y="143873"/>
                    <a:pt x="291192" y="130510"/>
                  </a:cubicBezTo>
                  <a:cubicBezTo>
                    <a:pt x="297775" y="91703"/>
                    <a:pt x="308484" y="47884"/>
                    <a:pt x="258476" y="18804"/>
                  </a:cubicBezTo>
                  <a:lnTo>
                    <a:pt x="238365" y="0"/>
                  </a:lnTo>
                  <a:close/>
                </a:path>
              </a:pathLst>
            </a:custGeom>
            <a:solidFill>
              <a:schemeClr val="accent3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: Shape 82"/>
            <p:cNvSpPr/>
            <p:nvPr/>
          </p:nvSpPr>
          <p:spPr>
            <a:xfrm>
              <a:off x="8024040" y="3776040"/>
              <a:ext cx="623160" cy="716040"/>
            </a:xfrm>
            <a:custGeom>
              <a:avLst/>
              <a:gdLst/>
              <a:ahLst/>
              <a:cxnLst/>
              <a:rect l="l" t="t" r="r" b="b"/>
              <a:pathLst>
                <a:path w="623679" h="716461">
                  <a:moveTo>
                    <a:pt x="65124" y="0"/>
                  </a:moveTo>
                  <a:lnTo>
                    <a:pt x="554695" y="0"/>
                  </a:lnTo>
                  <a:lnTo>
                    <a:pt x="554750" y="88809"/>
                  </a:lnTo>
                  <a:cubicBezTo>
                    <a:pt x="559582" y="282181"/>
                    <a:pt x="575456" y="474295"/>
                    <a:pt x="612071" y="664155"/>
                  </a:cubicBezTo>
                  <a:lnTo>
                    <a:pt x="623679" y="716461"/>
                  </a:lnTo>
                  <a:lnTo>
                    <a:pt x="0" y="716461"/>
                  </a:lnTo>
                  <a:lnTo>
                    <a:pt x="9126" y="675753"/>
                  </a:lnTo>
                  <a:cubicBezTo>
                    <a:pt x="42987" y="503632"/>
                    <a:pt x="59023" y="329467"/>
                    <a:pt x="64467" y="154080"/>
                  </a:cubicBezTo>
                  <a:lnTo>
                    <a:pt x="65124" y="0"/>
                  </a:lnTo>
                  <a:close/>
                </a:path>
              </a:pathLst>
            </a:custGeom>
            <a:solidFill>
              <a:schemeClr val="accent2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: Shape 79"/>
            <p:cNvSpPr/>
            <p:nvPr/>
          </p:nvSpPr>
          <p:spPr>
            <a:xfrm>
              <a:off x="7748280" y="4498920"/>
              <a:ext cx="1172160" cy="716040"/>
            </a:xfrm>
            <a:custGeom>
              <a:avLst/>
              <a:gdLst/>
              <a:ahLst/>
              <a:cxnLst/>
              <a:rect l="l" t="t" r="r" b="b"/>
              <a:pathLst>
                <a:path w="1172590" h="716461">
                  <a:moveTo>
                    <a:pt x="274512" y="0"/>
                  </a:moveTo>
                  <a:lnTo>
                    <a:pt x="901048" y="0"/>
                  </a:lnTo>
                  <a:lnTo>
                    <a:pt x="919522" y="83247"/>
                  </a:lnTo>
                  <a:cubicBezTo>
                    <a:pt x="931420" y="130415"/>
                    <a:pt x="944766" y="177426"/>
                    <a:pt x="959712" y="224265"/>
                  </a:cubicBezTo>
                  <a:cubicBezTo>
                    <a:pt x="979560" y="286359"/>
                    <a:pt x="1012276" y="336856"/>
                    <a:pt x="1065624" y="372424"/>
                  </a:cubicBezTo>
                  <a:cubicBezTo>
                    <a:pt x="1107085" y="400129"/>
                    <a:pt x="1121722" y="436775"/>
                    <a:pt x="1107478" y="481871"/>
                  </a:cubicBezTo>
                  <a:cubicBezTo>
                    <a:pt x="1079770" y="569409"/>
                    <a:pt x="1105611" y="639655"/>
                    <a:pt x="1164165" y="706266"/>
                  </a:cubicBezTo>
                  <a:lnTo>
                    <a:pt x="1172590" y="716461"/>
                  </a:lnTo>
                  <a:lnTo>
                    <a:pt x="0" y="716461"/>
                  </a:lnTo>
                  <a:lnTo>
                    <a:pt x="25577" y="686028"/>
                  </a:lnTo>
                  <a:cubicBezTo>
                    <a:pt x="76468" y="628062"/>
                    <a:pt x="87472" y="565086"/>
                    <a:pt x="69789" y="494840"/>
                  </a:cubicBezTo>
                  <a:cubicBezTo>
                    <a:pt x="56230" y="441294"/>
                    <a:pt x="63795" y="399932"/>
                    <a:pt x="114194" y="368985"/>
                  </a:cubicBezTo>
                  <a:cubicBezTo>
                    <a:pt x="173439" y="332730"/>
                    <a:pt x="199869" y="273390"/>
                    <a:pt x="220008" y="209432"/>
                  </a:cubicBezTo>
                  <a:cubicBezTo>
                    <a:pt x="233382" y="166965"/>
                    <a:pt x="245416" y="124344"/>
                    <a:pt x="256222" y="81582"/>
                  </a:cubicBezTo>
                  <a:lnTo>
                    <a:pt x="274512" y="0"/>
                  </a:lnTo>
                  <a:close/>
                </a:path>
              </a:pathLst>
            </a:custGeom>
            <a:solidFill>
              <a:schemeClr val="accent1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: Shape 78"/>
            <p:cNvSpPr/>
            <p:nvPr/>
          </p:nvSpPr>
          <p:spPr>
            <a:xfrm>
              <a:off x="7477560" y="5215320"/>
              <a:ext cx="1708920" cy="713880"/>
            </a:xfrm>
            <a:custGeom>
              <a:avLst/>
              <a:gdLst/>
              <a:ahLst/>
              <a:cxnLst/>
              <a:rect l="l" t="t" r="r" b="b"/>
              <a:pathLst>
                <a:path w="1709161" h="714320">
                  <a:moveTo>
                    <a:pt x="263452" y="0"/>
                  </a:moveTo>
                  <a:lnTo>
                    <a:pt x="1450287" y="0"/>
                  </a:lnTo>
                  <a:lnTo>
                    <a:pt x="1659787" y="253504"/>
                  </a:lnTo>
                  <a:cubicBezTo>
                    <a:pt x="1718636" y="327287"/>
                    <a:pt x="1716376" y="334460"/>
                    <a:pt x="1664503" y="411485"/>
                  </a:cubicBezTo>
                  <a:cubicBezTo>
                    <a:pt x="1657232" y="422293"/>
                    <a:pt x="1659590" y="453339"/>
                    <a:pt x="1667745" y="458350"/>
                  </a:cubicBezTo>
                  <a:cubicBezTo>
                    <a:pt x="1706258" y="482026"/>
                    <a:pt x="1711858" y="515531"/>
                    <a:pt x="1708223" y="555124"/>
                  </a:cubicBezTo>
                  <a:cubicBezTo>
                    <a:pt x="1703704" y="605130"/>
                    <a:pt x="1716771" y="668501"/>
                    <a:pt x="1690734" y="700726"/>
                  </a:cubicBezTo>
                  <a:cubicBezTo>
                    <a:pt x="1671381" y="724700"/>
                    <a:pt x="1602016" y="709667"/>
                    <a:pt x="1554860" y="709667"/>
                  </a:cubicBezTo>
                  <a:cubicBezTo>
                    <a:pt x="1062442" y="709569"/>
                    <a:pt x="570124" y="709077"/>
                    <a:pt x="77708" y="708291"/>
                  </a:cubicBezTo>
                  <a:cubicBezTo>
                    <a:pt x="6971" y="708193"/>
                    <a:pt x="683" y="701119"/>
                    <a:pt x="683" y="628515"/>
                  </a:cubicBezTo>
                  <a:cubicBezTo>
                    <a:pt x="683" y="595799"/>
                    <a:pt x="-2363" y="562199"/>
                    <a:pt x="4416" y="530758"/>
                  </a:cubicBezTo>
                  <a:cubicBezTo>
                    <a:pt x="9425" y="507670"/>
                    <a:pt x="23868" y="482419"/>
                    <a:pt x="41849" y="467193"/>
                  </a:cubicBezTo>
                  <a:cubicBezTo>
                    <a:pt x="68473" y="444594"/>
                    <a:pt x="75252" y="429368"/>
                    <a:pt x="50787" y="399698"/>
                  </a:cubicBezTo>
                  <a:cubicBezTo>
                    <a:pt x="5596" y="344973"/>
                    <a:pt x="6971" y="313534"/>
                    <a:pt x="53049" y="256452"/>
                  </a:cubicBezTo>
                  <a:cubicBezTo>
                    <a:pt x="93084" y="206837"/>
                    <a:pt x="132849" y="156952"/>
                    <a:pt x="173119" y="107484"/>
                  </a:cubicBezTo>
                  <a:lnTo>
                    <a:pt x="263452" y="0"/>
                  </a:lnTo>
                  <a:close/>
                </a:path>
              </a:pathLst>
            </a:custGeom>
            <a:solidFill>
              <a:schemeClr val="accent6"/>
            </a:solidFill>
            <a:ln w="399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6" name="TextBox 91"/>
          <p:cNvSpPr/>
          <p:nvPr/>
        </p:nvSpPr>
        <p:spPr>
          <a:xfrm>
            <a:off x="1413360" y="168048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7" name="TextBox 92"/>
          <p:cNvSpPr/>
          <p:nvPr/>
        </p:nvSpPr>
        <p:spPr>
          <a:xfrm>
            <a:off x="1413360" y="239472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8" name="TextBox 93"/>
          <p:cNvSpPr/>
          <p:nvPr/>
        </p:nvSpPr>
        <p:spPr>
          <a:xfrm>
            <a:off x="1413360" y="310896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9" name="TextBox 94"/>
          <p:cNvSpPr/>
          <p:nvPr/>
        </p:nvSpPr>
        <p:spPr>
          <a:xfrm>
            <a:off x="1413360" y="382320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0" name="TextBox 95"/>
          <p:cNvSpPr/>
          <p:nvPr/>
        </p:nvSpPr>
        <p:spPr>
          <a:xfrm>
            <a:off x="1413360" y="453744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1" name="TextBox 96"/>
          <p:cNvSpPr/>
          <p:nvPr/>
        </p:nvSpPr>
        <p:spPr>
          <a:xfrm>
            <a:off x="1413360" y="5251680"/>
            <a:ext cx="7196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TextBox 99"/>
          <p:cNvSpPr/>
          <p:nvPr/>
        </p:nvSpPr>
        <p:spPr>
          <a:xfrm>
            <a:off x="2306160" y="19058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Overview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TextBox 102"/>
          <p:cNvSpPr/>
          <p:nvPr/>
        </p:nvSpPr>
        <p:spPr>
          <a:xfrm>
            <a:off x="2288520" y="25970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Data Type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TextBox 105"/>
          <p:cNvSpPr/>
          <p:nvPr/>
        </p:nvSpPr>
        <p:spPr>
          <a:xfrm>
            <a:off x="2306160" y="332208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Function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85" name="그룹 6"/>
          <p:cNvGrpSpPr/>
          <p:nvPr/>
        </p:nvGrpSpPr>
        <p:grpSpPr>
          <a:xfrm>
            <a:off x="2306160" y="3997080"/>
            <a:ext cx="4893480" cy="552960"/>
            <a:chOff x="2306160" y="3997080"/>
            <a:chExt cx="4893480" cy="552960"/>
          </a:xfrm>
        </p:grpSpPr>
        <p:sp>
          <p:nvSpPr>
            <p:cNvPr id="286" name="TextBox 107"/>
            <p:cNvSpPr/>
            <p:nvPr/>
          </p:nvSpPr>
          <p:spPr>
            <a:xfrm>
              <a:off x="2306160" y="4277880"/>
              <a:ext cx="4893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7" name="TextBox 108"/>
            <p:cNvSpPr/>
            <p:nvPr/>
          </p:nvSpPr>
          <p:spPr>
            <a:xfrm>
              <a:off x="2306160" y="3997080"/>
              <a:ext cx="4893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Index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88" name="TextBox 111"/>
          <p:cNvSpPr/>
          <p:nvPr/>
        </p:nvSpPr>
        <p:spPr>
          <a:xfrm>
            <a:off x="2273040" y="475524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TextBox 114"/>
          <p:cNvSpPr/>
          <p:nvPr/>
        </p:nvSpPr>
        <p:spPr>
          <a:xfrm>
            <a:off x="2281320" y="5463360"/>
            <a:ext cx="48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Conclusion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90" name="Group 126"/>
          <p:cNvGrpSpPr/>
          <p:nvPr/>
        </p:nvGrpSpPr>
        <p:grpSpPr>
          <a:xfrm>
            <a:off x="8523360" y="2001600"/>
            <a:ext cx="3157200" cy="4218480"/>
            <a:chOff x="8523360" y="2001600"/>
            <a:chExt cx="3157200" cy="4218480"/>
          </a:xfrm>
        </p:grpSpPr>
        <p:sp>
          <p:nvSpPr>
            <p:cNvPr id="291" name="Freeform: Shape 118"/>
            <p:cNvSpPr/>
            <p:nvPr/>
          </p:nvSpPr>
          <p:spPr>
            <a:xfrm rot="20487000">
              <a:off x="9595440" y="2791440"/>
              <a:ext cx="779400" cy="1498320"/>
            </a:xfrm>
            <a:custGeom>
              <a:avLst/>
              <a:gdLst/>
              <a:ahLst/>
              <a:cxnLst/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: Shape 119"/>
            <p:cNvSpPr/>
            <p:nvPr/>
          </p:nvSpPr>
          <p:spPr>
            <a:xfrm rot="20487000">
              <a:off x="9807480" y="4060440"/>
              <a:ext cx="1049760" cy="1226520"/>
            </a:xfrm>
            <a:custGeom>
              <a:avLst/>
              <a:gdLst/>
              <a:ahLst/>
              <a:cxnLst/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: Shape 120"/>
            <p:cNvSpPr/>
            <p:nvPr/>
          </p:nvSpPr>
          <p:spPr>
            <a:xfrm rot="20487000">
              <a:off x="8704080" y="2096640"/>
              <a:ext cx="805320" cy="1268280"/>
            </a:xfrm>
            <a:custGeom>
              <a:avLst/>
              <a:gdLst/>
              <a:ahLst/>
              <a:cxnLst/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: Shape 121"/>
            <p:cNvSpPr/>
            <p:nvPr/>
          </p:nvSpPr>
          <p:spPr>
            <a:xfrm rot="20487000">
              <a:off x="10797120" y="4949640"/>
              <a:ext cx="678960" cy="1132920"/>
            </a:xfrm>
            <a:custGeom>
              <a:avLst/>
              <a:gdLst/>
              <a:ahLst/>
              <a:cxnLst/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: Shape 122"/>
            <p:cNvSpPr/>
            <p:nvPr/>
          </p:nvSpPr>
          <p:spPr>
            <a:xfrm rot="20487000">
              <a:off x="9288720" y="2632680"/>
              <a:ext cx="495720" cy="424800"/>
            </a:xfrm>
            <a:custGeom>
              <a:avLst/>
              <a:gdLst/>
              <a:ahLst/>
              <a:cxnLst/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: Shape 123"/>
            <p:cNvSpPr/>
            <p:nvPr/>
          </p:nvSpPr>
          <p:spPr>
            <a:xfrm rot="20487000">
              <a:off x="10072440" y="5774760"/>
              <a:ext cx="593640" cy="266040"/>
            </a:xfrm>
            <a:custGeom>
              <a:avLst/>
              <a:gdLst/>
              <a:ahLst/>
              <a:cxnLst/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: Shape 124"/>
            <p:cNvSpPr/>
            <p:nvPr/>
          </p:nvSpPr>
          <p:spPr>
            <a:xfrm rot="20487000">
              <a:off x="9980280" y="4781160"/>
              <a:ext cx="518760" cy="1197360"/>
            </a:xfrm>
            <a:custGeom>
              <a:avLst/>
              <a:gdLst/>
              <a:ahLst/>
              <a:cxnLst/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Freeform: Shape 125"/>
            <p:cNvSpPr/>
            <p:nvPr/>
          </p:nvSpPr>
          <p:spPr>
            <a:xfrm rot="20487000">
              <a:off x="10996920" y="5855760"/>
              <a:ext cx="658440" cy="266040"/>
            </a:xfrm>
            <a:custGeom>
              <a:avLst/>
              <a:gdLst/>
              <a:ahLst/>
              <a:cxnLst/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hasOpening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Box 25"/>
          <p:cNvSpPr/>
          <p:nvPr/>
        </p:nvSpPr>
        <p:spPr>
          <a:xfrm>
            <a:off x="355920" y="1667055"/>
            <a:ext cx="402120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games passed.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type.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4" name="Google Shape;285;p30"/>
          <p:cNvPicPr/>
          <p:nvPr/>
        </p:nvPicPr>
        <p:blipFill>
          <a:blip r:embed="rId2"/>
          <a:stretch/>
        </p:blipFill>
        <p:spPr>
          <a:xfrm>
            <a:off x="4781550" y="2041335"/>
            <a:ext cx="6895800" cy="172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Box 415"/>
          <p:cNvSpPr txBox="1"/>
          <p:nvPr/>
        </p:nvSpPr>
        <p:spPr>
          <a:xfrm>
            <a:off x="3429000" y="1828800"/>
            <a:ext cx="2811240" cy="1600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417" name="Google Shape;295;p31"/>
          <p:cNvPicPr/>
          <p:nvPr/>
        </p:nvPicPr>
        <p:blipFill>
          <a:blip r:embed="rId2"/>
          <a:stretch/>
        </p:blipFill>
        <p:spPr>
          <a:xfrm>
            <a:off x="1437840" y="471240"/>
            <a:ext cx="7201080" cy="251280"/>
          </a:xfrm>
          <a:prstGeom prst="rect">
            <a:avLst/>
          </a:prstGeom>
          <a:ln w="0">
            <a:noFill/>
          </a:ln>
        </p:spPr>
      </p:pic>
      <p:pic>
        <p:nvPicPr>
          <p:cNvPr id="418" name="Google Shape;294;p 1"/>
          <p:cNvPicPr/>
          <p:nvPr/>
        </p:nvPicPr>
        <p:blipFill>
          <a:blip r:embed="rId3"/>
          <a:stretch/>
        </p:blipFill>
        <p:spPr>
          <a:xfrm>
            <a:off x="306720" y="914400"/>
            <a:ext cx="11580480" cy="4161240"/>
          </a:xfrm>
          <a:prstGeom prst="rect">
            <a:avLst/>
          </a:prstGeom>
          <a:ln w="0">
            <a:noFill/>
          </a:ln>
        </p:spPr>
      </p:pic>
      <p:pic>
        <p:nvPicPr>
          <p:cNvPr id="419" name="Google Shape;301;p 2"/>
          <p:cNvPicPr/>
          <p:nvPr/>
        </p:nvPicPr>
        <p:blipFill>
          <a:blip r:embed="rId4"/>
          <a:stretch/>
        </p:blipFill>
        <p:spPr>
          <a:xfrm>
            <a:off x="2286000" y="5280840"/>
            <a:ext cx="7086960" cy="89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r>
              <a:rPr lang="en-US" sz="4400" b="1" spc="-1" dirty="0">
                <a:solidFill>
                  <a:srgbClr val="262626"/>
                </a:solidFill>
                <a:latin typeface="Arial"/>
                <a:ea typeface="Arial Unicode MS"/>
              </a:rPr>
              <a:t>Function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Validation: hasBoard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Box 25"/>
          <p:cNvSpPr/>
          <p:nvPr/>
        </p:nvSpPr>
        <p:spPr>
          <a:xfrm>
            <a:off x="466785" y="1743688"/>
            <a:ext cx="4876560" cy="33706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 is returning correct value for static chess game, chess board and number of half moves passed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function can be used to query table containing field with chess game data type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Confirm that only chess board state should be considered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2" name="Google Shape;317;p34"/>
          <p:cNvPicPr/>
          <p:nvPr/>
        </p:nvPicPr>
        <p:blipFill>
          <a:blip r:embed="rId2"/>
          <a:stretch/>
        </p:blipFill>
        <p:spPr>
          <a:xfrm>
            <a:off x="6199920" y="1479240"/>
            <a:ext cx="5606280" cy="2635560"/>
          </a:xfrm>
          <a:prstGeom prst="rect">
            <a:avLst/>
          </a:prstGeom>
          <a:ln w="0">
            <a:noFill/>
          </a:ln>
        </p:spPr>
      </p:pic>
      <p:pic>
        <p:nvPicPr>
          <p:cNvPr id="423" name="Google Shape;318;p34"/>
          <p:cNvPicPr/>
          <p:nvPr/>
        </p:nvPicPr>
        <p:blipFill>
          <a:blip r:embed="rId3"/>
          <a:stretch/>
        </p:blipFill>
        <p:spPr>
          <a:xfrm>
            <a:off x="6210000" y="4114800"/>
            <a:ext cx="5606280" cy="204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329;p 1"/>
          <p:cNvPicPr/>
          <p:nvPr/>
        </p:nvPicPr>
        <p:blipFill>
          <a:blip r:embed="rId2"/>
          <a:stretch/>
        </p:blipFill>
        <p:spPr>
          <a:xfrm>
            <a:off x="783000" y="457200"/>
            <a:ext cx="10647000" cy="24336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328;p 1"/>
          <p:cNvPicPr/>
          <p:nvPr/>
        </p:nvPicPr>
        <p:blipFill>
          <a:blip r:embed="rId3"/>
          <a:stretch/>
        </p:blipFill>
        <p:spPr>
          <a:xfrm>
            <a:off x="313920" y="927360"/>
            <a:ext cx="11738160" cy="387324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335;p 1"/>
          <p:cNvPicPr/>
          <p:nvPr/>
        </p:nvPicPr>
        <p:blipFill>
          <a:blip r:embed="rId4"/>
          <a:stretch/>
        </p:blipFill>
        <p:spPr>
          <a:xfrm>
            <a:off x="326880" y="5029200"/>
            <a:ext cx="11788920" cy="100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00551-7134-402C-82F7-2BFB959F556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A4190-B0CC-4717-AE0A-A85D14BE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114585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8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/>
          </p:nvPr>
        </p:nvSpPr>
        <p:spPr>
          <a:xfrm>
            <a:off x="-20988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    Index Validation: B-Tree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Box 25"/>
          <p:cNvSpPr/>
          <p:nvPr/>
        </p:nvSpPr>
        <p:spPr>
          <a:xfrm>
            <a:off x="419160" y="1689120"/>
            <a:ext cx="4876560" cy="18932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if we are able to create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B-Tree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on chess_game datatype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B-Tree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is being picked by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9" name="Google Shape;368;p40"/>
          <p:cNvPicPr/>
          <p:nvPr/>
        </p:nvPicPr>
        <p:blipFill>
          <a:blip r:embed="rId2"/>
          <a:stretch/>
        </p:blipFill>
        <p:spPr>
          <a:xfrm>
            <a:off x="5295719" y="1689120"/>
            <a:ext cx="6715305" cy="372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/>
          </p:nvPr>
        </p:nvSpPr>
        <p:spPr>
          <a:xfrm>
            <a:off x="-209880" y="22860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   Index Validation: GIN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Box 25"/>
          <p:cNvSpPr/>
          <p:nvPr/>
        </p:nvSpPr>
        <p:spPr>
          <a:xfrm>
            <a:off x="1414080" y="1131739"/>
            <a:ext cx="5808765" cy="11546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 if we are able to create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on chess_game datatype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Validate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if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index is being picked by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function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2" name="Google Shape;402;p44"/>
          <p:cNvPicPr/>
          <p:nvPr/>
        </p:nvPicPr>
        <p:blipFill>
          <a:blip r:embed="rId2"/>
          <a:stretch/>
        </p:blipFill>
        <p:spPr>
          <a:xfrm>
            <a:off x="1414080" y="2541750"/>
            <a:ext cx="9349170" cy="370665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D7D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09;p45"/>
          <p:cNvPicPr/>
          <p:nvPr/>
        </p:nvPicPr>
        <p:blipFill>
          <a:blip r:embed="rId2"/>
          <a:srcRect r="2060"/>
          <a:stretch/>
        </p:blipFill>
        <p:spPr>
          <a:xfrm>
            <a:off x="125640" y="2550240"/>
            <a:ext cx="11940480" cy="190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21"/>
          <p:cNvSpPr/>
          <p:nvPr/>
        </p:nvSpPr>
        <p:spPr>
          <a:xfrm>
            <a:off x="0" y="64575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5" name="Group 22"/>
          <p:cNvGrpSpPr/>
          <p:nvPr/>
        </p:nvGrpSpPr>
        <p:grpSpPr>
          <a:xfrm>
            <a:off x="10741320" y="-454680"/>
            <a:ext cx="2323440" cy="2323080"/>
            <a:chOff x="10741320" y="-454680"/>
            <a:chExt cx="2323440" cy="2323080"/>
          </a:xfrm>
        </p:grpSpPr>
        <p:sp>
          <p:nvSpPr>
            <p:cNvPr id="436" name="Freeform: Shape 10"/>
            <p:cNvSpPr/>
            <p:nvPr/>
          </p:nvSpPr>
          <p:spPr>
            <a:xfrm rot="18900000" flipH="1">
              <a:off x="11198160" y="-231120"/>
              <a:ext cx="1409400" cy="1876320"/>
            </a:xfrm>
            <a:custGeom>
              <a:avLst/>
              <a:gdLst/>
              <a:ahLst/>
              <a:cxnLst/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Rectangle 23"/>
            <p:cNvSpPr/>
            <p:nvPr/>
          </p:nvSpPr>
          <p:spPr>
            <a:xfrm rot="18900000" flipH="1">
              <a:off x="11405880" y="1282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8" name="Rectangle 24"/>
          <p:cNvSpPr/>
          <p:nvPr/>
        </p:nvSpPr>
        <p:spPr>
          <a:xfrm rot="2700000">
            <a:off x="2737440" y="603360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Isosceles Triangle 25"/>
          <p:cNvSpPr/>
          <p:nvPr/>
        </p:nvSpPr>
        <p:spPr>
          <a:xfrm>
            <a:off x="1343520" y="5721120"/>
            <a:ext cx="2261520" cy="113652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TextBox 5"/>
          <p:cNvSpPr/>
          <p:nvPr/>
        </p:nvSpPr>
        <p:spPr>
          <a:xfrm>
            <a:off x="677880" y="1850040"/>
            <a:ext cx="9775800" cy="2118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Github</a:t>
            </a:r>
            <a:r>
              <a:rPr lang="en-GB" b="0" u="sng" strike="noStrike" spc="-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  <a:hlinkClick r:id="rId2"/>
              </a:rPr>
              <a:t>me</a:t>
            </a:r>
            <a:r>
              <a:rPr lang="en-GB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  <a:hlinkClick r:id="rId2"/>
              </a:rPr>
              <a:t>/tree/main</a:t>
            </a:r>
            <a:endParaRPr lang="en-GB" b="0" u="sng" strike="noStrike" spc="-1" dirty="0">
              <a:solidFill>
                <a:srgbClr val="0070C0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https://github.com/SonyShrestha/DSA_ChessGame</a:t>
            </a:r>
          </a:p>
          <a:p>
            <a:pPr>
              <a:lnSpc>
                <a:spcPct val="150000"/>
              </a:lnSpc>
              <a:buNone/>
            </a:pP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Test Cases</a:t>
            </a:r>
            <a:endParaRPr lang="en-US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b="0" u="sng" strike="noStrike" spc="-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https://github.com/SonyShrestha/DSA_ChessGame/blob/main/sql_files/test_script.sql</a:t>
            </a:r>
            <a:endParaRPr lang="en-US" b="0" u="sng" strike="noStrike" spc="-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Google Shape;415;p46"/>
          <p:cNvSpPr/>
          <p:nvPr/>
        </p:nvSpPr>
        <p:spPr>
          <a:xfrm>
            <a:off x="477785" y="587945"/>
            <a:ext cx="891144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Important Links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5"/>
          <p:cNvSpPr/>
          <p:nvPr/>
        </p:nvSpPr>
        <p:spPr>
          <a:xfrm>
            <a:off x="0" y="4476240"/>
            <a:ext cx="12191760" cy="195048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TextBox 3"/>
          <p:cNvSpPr/>
          <p:nvPr/>
        </p:nvSpPr>
        <p:spPr>
          <a:xfrm>
            <a:off x="0" y="4720320"/>
            <a:ext cx="12191760" cy="10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FFFFFF"/>
                </a:solidFill>
                <a:latin typeface="Calibri"/>
              </a:rPr>
              <a:t>THANK YOU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4"/>
          <p:cNvSpPr/>
          <p:nvPr/>
        </p:nvSpPr>
        <p:spPr>
          <a:xfrm>
            <a:off x="39557" y="1460251"/>
            <a:ext cx="4892040" cy="25564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0" anchor="ctr">
            <a:spAutoFit/>
          </a:bodyPr>
          <a:lstStyle/>
          <a:p>
            <a:pPr marL="300960" indent="-28584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We created extension called chess_game with 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70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70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6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Python script was prepared to generate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PGN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Notation which was later on dumped into table containing field with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chess_game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0" name="Google Shape;172;p19"/>
          <p:cNvPicPr/>
          <p:nvPr/>
        </p:nvPicPr>
        <p:blipFill>
          <a:blip r:embed="rId2"/>
          <a:stretch/>
        </p:blipFill>
        <p:spPr>
          <a:xfrm>
            <a:off x="39557" y="4081806"/>
            <a:ext cx="5833341" cy="275818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Type: Chess Board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roup 2"/>
          <p:cNvGrpSpPr/>
          <p:nvPr/>
        </p:nvGrpSpPr>
        <p:grpSpPr>
          <a:xfrm>
            <a:off x="9871200" y="4580640"/>
            <a:ext cx="1483200" cy="1900080"/>
            <a:chOff x="9871200" y="4580640"/>
            <a:chExt cx="1483200" cy="1900080"/>
          </a:xfrm>
        </p:grpSpPr>
        <p:sp>
          <p:nvSpPr>
            <p:cNvPr id="303" name="Rectangle 3"/>
            <p:cNvSpPr/>
            <p:nvPr/>
          </p:nvSpPr>
          <p:spPr>
            <a:xfrm rot="2700000">
              <a:off x="10337040" y="4860000"/>
              <a:ext cx="550800" cy="483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Rectangle 4"/>
            <p:cNvSpPr/>
            <p:nvPr/>
          </p:nvSpPr>
          <p:spPr>
            <a:xfrm rot="2700000">
              <a:off x="10713240" y="5288760"/>
              <a:ext cx="550800" cy="48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Rectangle 5"/>
            <p:cNvSpPr/>
            <p:nvPr/>
          </p:nvSpPr>
          <p:spPr>
            <a:xfrm rot="2700000">
              <a:off x="10337040" y="5717880"/>
              <a:ext cx="550800" cy="48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Rectangle 6"/>
            <p:cNvSpPr/>
            <p:nvPr/>
          </p:nvSpPr>
          <p:spPr>
            <a:xfrm rot="2700000">
              <a:off x="9961200" y="5288760"/>
              <a:ext cx="550800" cy="48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Rectangle 7"/>
            <p:cNvSpPr/>
            <p:nvPr/>
          </p:nvSpPr>
          <p:spPr>
            <a:xfrm rot="2700000">
              <a:off x="10474920" y="5618160"/>
              <a:ext cx="275400" cy="24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Rectangle 8"/>
            <p:cNvSpPr/>
            <p:nvPr/>
          </p:nvSpPr>
          <p:spPr>
            <a:xfrm rot="2700000">
              <a:off x="10657440" y="5410080"/>
              <a:ext cx="275400" cy="241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Rectangle 9"/>
            <p:cNvSpPr/>
            <p:nvPr/>
          </p:nvSpPr>
          <p:spPr>
            <a:xfrm rot="2700000">
              <a:off x="10474920" y="5201640"/>
              <a:ext cx="275400" cy="24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Rectangle 10"/>
            <p:cNvSpPr/>
            <p:nvPr/>
          </p:nvSpPr>
          <p:spPr>
            <a:xfrm rot="2700000">
              <a:off x="10292040" y="5410080"/>
              <a:ext cx="275400" cy="24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Rectangle 11"/>
            <p:cNvSpPr/>
            <p:nvPr/>
          </p:nvSpPr>
          <p:spPr>
            <a:xfrm>
              <a:off x="10516320" y="45806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S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2" name="Rectangle 12"/>
            <p:cNvSpPr/>
            <p:nvPr/>
          </p:nvSpPr>
          <p:spPr>
            <a:xfrm>
              <a:off x="10017360" y="515376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W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3" name="Rectangle 13"/>
            <p:cNvSpPr/>
            <p:nvPr/>
          </p:nvSpPr>
          <p:spPr>
            <a:xfrm>
              <a:off x="11017440" y="51512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T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14" name="Rectangle 14"/>
            <p:cNvSpPr/>
            <p:nvPr/>
          </p:nvSpPr>
          <p:spPr>
            <a:xfrm>
              <a:off x="10520280" y="572112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O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315" name="TextBox 20"/>
          <p:cNvSpPr/>
          <p:nvPr/>
        </p:nvSpPr>
        <p:spPr>
          <a:xfrm>
            <a:off x="344378" y="1861290"/>
            <a:ext cx="6572085" cy="785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SCL_boardFromFEN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converts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FEN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to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SCL_boardToFEN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converts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chess_board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FEN</a:t>
            </a:r>
            <a:r>
              <a:rPr lang="en-US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Rectangle 7"/>
          <p:cNvSpPr/>
          <p:nvPr/>
        </p:nvSpPr>
        <p:spPr>
          <a:xfrm>
            <a:off x="8409240" y="3623400"/>
            <a:ext cx="321840" cy="3218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ounded Rectangle 32"/>
          <p:cNvSpPr/>
          <p:nvPr/>
        </p:nvSpPr>
        <p:spPr>
          <a:xfrm>
            <a:off x="9507600" y="3623400"/>
            <a:ext cx="322200" cy="322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ectangle 9"/>
          <p:cNvSpPr/>
          <p:nvPr/>
        </p:nvSpPr>
        <p:spPr>
          <a:xfrm>
            <a:off x="8934480" y="3050640"/>
            <a:ext cx="329040" cy="308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Frame 17"/>
          <p:cNvSpPr/>
          <p:nvPr/>
        </p:nvSpPr>
        <p:spPr>
          <a:xfrm>
            <a:off x="8954280" y="4145760"/>
            <a:ext cx="318240" cy="318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Google Shape;182;p20"/>
          <p:cNvPicPr/>
          <p:nvPr/>
        </p:nvPicPr>
        <p:blipFill>
          <a:blip r:embed="rId2"/>
          <a:stretch/>
        </p:blipFill>
        <p:spPr>
          <a:xfrm>
            <a:off x="345960" y="3029400"/>
            <a:ext cx="6283080" cy="314604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184;p20"/>
          <p:cNvPicPr/>
          <p:nvPr/>
        </p:nvPicPr>
        <p:blipFill>
          <a:blip r:embed="rId3"/>
          <a:stretch/>
        </p:blipFill>
        <p:spPr>
          <a:xfrm>
            <a:off x="6997680" y="1461240"/>
            <a:ext cx="4711680" cy="2849760"/>
          </a:xfrm>
          <a:prstGeom prst="rect">
            <a:avLst/>
          </a:prstGeom>
          <a:ln w="0">
            <a:noFill/>
          </a:ln>
        </p:spPr>
      </p:pic>
      <p:sp>
        <p:nvSpPr>
          <p:cNvPr id="322" name="Oval 1"/>
          <p:cNvSpPr/>
          <p:nvPr/>
        </p:nvSpPr>
        <p:spPr>
          <a:xfrm>
            <a:off x="0" y="1371600"/>
            <a:ext cx="263160" cy="315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323640" y="33948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Data Type: Chess Game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9871200" y="4580640"/>
            <a:ext cx="1483200" cy="1900080"/>
            <a:chOff x="9871200" y="4580640"/>
            <a:chExt cx="1483200" cy="1900080"/>
          </a:xfrm>
        </p:grpSpPr>
        <p:sp>
          <p:nvSpPr>
            <p:cNvPr id="325" name="Rectangle 3"/>
            <p:cNvSpPr/>
            <p:nvPr/>
          </p:nvSpPr>
          <p:spPr>
            <a:xfrm rot="2700000">
              <a:off x="10337040" y="4860000"/>
              <a:ext cx="550800" cy="483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Rectangle 4"/>
            <p:cNvSpPr/>
            <p:nvPr/>
          </p:nvSpPr>
          <p:spPr>
            <a:xfrm rot="2700000">
              <a:off x="10713240" y="5288760"/>
              <a:ext cx="550800" cy="48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Rectangle 5"/>
            <p:cNvSpPr/>
            <p:nvPr/>
          </p:nvSpPr>
          <p:spPr>
            <a:xfrm rot="2700000">
              <a:off x="10337040" y="5717880"/>
              <a:ext cx="550800" cy="48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Rectangle 6"/>
            <p:cNvSpPr/>
            <p:nvPr/>
          </p:nvSpPr>
          <p:spPr>
            <a:xfrm rot="2700000">
              <a:off x="9961200" y="5288760"/>
              <a:ext cx="550800" cy="48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Rectangle 7"/>
            <p:cNvSpPr/>
            <p:nvPr/>
          </p:nvSpPr>
          <p:spPr>
            <a:xfrm rot="2700000">
              <a:off x="10474920" y="5618160"/>
              <a:ext cx="275400" cy="241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Rectangle 8"/>
            <p:cNvSpPr/>
            <p:nvPr/>
          </p:nvSpPr>
          <p:spPr>
            <a:xfrm rot="2700000">
              <a:off x="10657440" y="5410080"/>
              <a:ext cx="275400" cy="241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Rectangle 9"/>
            <p:cNvSpPr/>
            <p:nvPr/>
          </p:nvSpPr>
          <p:spPr>
            <a:xfrm rot="2700000">
              <a:off x="10474920" y="5201640"/>
              <a:ext cx="275400" cy="2415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Rectangle 10"/>
            <p:cNvSpPr/>
            <p:nvPr/>
          </p:nvSpPr>
          <p:spPr>
            <a:xfrm rot="2700000">
              <a:off x="10292040" y="5410080"/>
              <a:ext cx="275400" cy="241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36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Rectangle 11"/>
            <p:cNvSpPr/>
            <p:nvPr/>
          </p:nvSpPr>
          <p:spPr>
            <a:xfrm>
              <a:off x="10516320" y="45806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S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4" name="Rectangle 12"/>
            <p:cNvSpPr/>
            <p:nvPr/>
          </p:nvSpPr>
          <p:spPr>
            <a:xfrm>
              <a:off x="10017360" y="515376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W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5" name="Rectangle 13"/>
            <p:cNvSpPr/>
            <p:nvPr/>
          </p:nvSpPr>
          <p:spPr>
            <a:xfrm>
              <a:off x="11017440" y="515124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T</a:t>
              </a:r>
              <a:endParaRPr lang="en-US" sz="4400" b="0" strike="noStrike" spc="-1">
                <a:latin typeface="Arial"/>
              </a:endParaRPr>
            </a:p>
          </p:txBody>
        </p:sp>
        <p:sp>
          <p:nvSpPr>
            <p:cNvPr id="336" name="Rectangle 14"/>
            <p:cNvSpPr/>
            <p:nvPr/>
          </p:nvSpPr>
          <p:spPr>
            <a:xfrm>
              <a:off x="10520280" y="5721120"/>
              <a:ext cx="192960" cy="75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4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O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337" name="TextBox 20"/>
          <p:cNvSpPr/>
          <p:nvPr/>
        </p:nvSpPr>
        <p:spPr>
          <a:xfrm>
            <a:off x="323640" y="1558035"/>
            <a:ext cx="6030869" cy="785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SCL_recordFromPGN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converts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PGN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to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chess_game </a:t>
            </a:r>
            <a:r>
              <a:rPr lang="en-GB" sz="160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</a:p>
          <a:p>
            <a:pPr marL="285750" indent="-28575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SCL_printPGN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converts 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chess_</a:t>
            </a:r>
            <a:r>
              <a:rPr lang="en-GB" sz="16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game</a:t>
            </a:r>
            <a:r>
              <a:rPr lang="en-GB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data type</a:t>
            </a:r>
            <a:r>
              <a:rPr lang="en-US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6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PGN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Rectangle 7"/>
          <p:cNvSpPr/>
          <p:nvPr/>
        </p:nvSpPr>
        <p:spPr>
          <a:xfrm>
            <a:off x="8409240" y="3623400"/>
            <a:ext cx="321840" cy="3218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Rounded Rectangle 32"/>
          <p:cNvSpPr/>
          <p:nvPr/>
        </p:nvSpPr>
        <p:spPr>
          <a:xfrm>
            <a:off x="9507600" y="3623400"/>
            <a:ext cx="322200" cy="322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tangle 9"/>
          <p:cNvSpPr/>
          <p:nvPr/>
        </p:nvSpPr>
        <p:spPr>
          <a:xfrm>
            <a:off x="8934480" y="3050640"/>
            <a:ext cx="329040" cy="30816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Frame 17"/>
          <p:cNvSpPr/>
          <p:nvPr/>
        </p:nvSpPr>
        <p:spPr>
          <a:xfrm>
            <a:off x="8954280" y="4145760"/>
            <a:ext cx="318240" cy="318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2" name="Google Shape;203;p22"/>
          <p:cNvPicPr/>
          <p:nvPr/>
        </p:nvPicPr>
        <p:blipFill>
          <a:blip r:embed="rId2"/>
          <a:stretch/>
        </p:blipFill>
        <p:spPr>
          <a:xfrm>
            <a:off x="6401355" y="1181880"/>
            <a:ext cx="4182285" cy="4739833"/>
          </a:xfrm>
          <a:prstGeom prst="rect">
            <a:avLst/>
          </a:prstGeom>
          <a:ln w="0">
            <a:noFill/>
          </a:ln>
        </p:spPr>
      </p:pic>
      <p:pic>
        <p:nvPicPr>
          <p:cNvPr id="343" name="Google Shape;206;p22"/>
          <p:cNvPicPr/>
          <p:nvPr/>
        </p:nvPicPr>
        <p:blipFill>
          <a:blip r:embed="rId3"/>
          <a:stretch/>
        </p:blipFill>
        <p:spPr>
          <a:xfrm>
            <a:off x="511560" y="2755849"/>
            <a:ext cx="5175461" cy="2730551"/>
          </a:xfrm>
          <a:prstGeom prst="rect">
            <a:avLst/>
          </a:prstGeom>
          <a:ln w="0">
            <a:noFill/>
          </a:ln>
        </p:spPr>
      </p:pic>
      <p:sp>
        <p:nvSpPr>
          <p:cNvPr id="344" name="Oval 2"/>
          <p:cNvSpPr/>
          <p:nvPr/>
        </p:nvSpPr>
        <p:spPr>
          <a:xfrm>
            <a:off x="248400" y="1371600"/>
            <a:ext cx="263160" cy="315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323640" y="24423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pc="-1" dirty="0" err="1">
                <a:solidFill>
                  <a:srgbClr val="262626"/>
                </a:solidFill>
                <a:latin typeface="Arial"/>
                <a:ea typeface="Arial Unicode MS"/>
              </a:rPr>
              <a:t>g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etBoard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TextBox 9"/>
          <p:cNvSpPr/>
          <p:nvPr/>
        </p:nvSpPr>
        <p:spPr>
          <a:xfrm>
            <a:off x="1064881" y="1526069"/>
            <a:ext cx="4327251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getBoard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integer) -&gt; chessboard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the board state at a given half-move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SCL_recordApply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is used to get board state after applying n half moves in given chess game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9" name="Google Shape;225;p24"/>
          <p:cNvPicPr/>
          <p:nvPr/>
        </p:nvPicPr>
        <p:blipFill>
          <a:blip r:embed="rId2"/>
          <a:stretch/>
        </p:blipFill>
        <p:spPr>
          <a:xfrm>
            <a:off x="5539680" y="1281739"/>
            <a:ext cx="5229720" cy="3701160"/>
          </a:xfrm>
          <a:prstGeom prst="rect">
            <a:avLst/>
          </a:prstGeom>
          <a:ln w="0">
            <a:noFill/>
          </a:ln>
        </p:spPr>
      </p:pic>
      <p:pic>
        <p:nvPicPr>
          <p:cNvPr id="350" name="Google Shape;228;p24"/>
          <p:cNvPicPr/>
          <p:nvPr/>
        </p:nvPicPr>
        <p:blipFill>
          <a:blip r:embed="rId3"/>
          <a:stretch/>
        </p:blipFill>
        <p:spPr>
          <a:xfrm>
            <a:off x="5539680" y="5138699"/>
            <a:ext cx="5229720" cy="109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getFirstMoves</a:t>
            </a: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TextBox 9"/>
          <p:cNvSpPr/>
          <p:nvPr/>
        </p:nvSpPr>
        <p:spPr>
          <a:xfrm>
            <a:off x="1072319" y="1012946"/>
            <a:ext cx="5261572" cy="2262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getFirstMoves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integer) -&gt; chessgame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the chessgame truncated to its first N half-moves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Helper function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truncate_pgn_internal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extracts subset of chess game, given the number of half moves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5" name="Google Shape;247;p26"/>
          <p:cNvPicPr/>
          <p:nvPr/>
        </p:nvPicPr>
        <p:blipFill rotWithShape="1">
          <a:blip r:embed="rId2"/>
          <a:srcRect r="4108"/>
          <a:stretch/>
        </p:blipFill>
        <p:spPr>
          <a:xfrm>
            <a:off x="3423484" y="4010024"/>
            <a:ext cx="3253541" cy="1923447"/>
          </a:xfrm>
          <a:prstGeom prst="rect">
            <a:avLst/>
          </a:prstGeom>
          <a:ln w="0">
            <a:noFill/>
          </a:ln>
        </p:spPr>
      </p:pic>
      <p:pic>
        <p:nvPicPr>
          <p:cNvPr id="356" name="Google Shape;250;p26"/>
          <p:cNvPicPr/>
          <p:nvPr/>
        </p:nvPicPr>
        <p:blipFill rotWithShape="1">
          <a:blip r:embed="rId3"/>
          <a:srcRect/>
          <a:stretch/>
        </p:blipFill>
        <p:spPr>
          <a:xfrm>
            <a:off x="6810" y="5194752"/>
            <a:ext cx="3367800" cy="738720"/>
          </a:xfrm>
          <a:prstGeom prst="rect">
            <a:avLst/>
          </a:prstGeom>
          <a:ln w="0">
            <a:noFill/>
          </a:ln>
        </p:spPr>
      </p:pic>
      <p:pic>
        <p:nvPicPr>
          <p:cNvPr id="357" name="Google Shape;248;p26"/>
          <p:cNvPicPr/>
          <p:nvPr/>
        </p:nvPicPr>
        <p:blipFill>
          <a:blip r:embed="rId4"/>
          <a:srcRect t="988" r="3722"/>
          <a:stretch/>
        </p:blipFill>
        <p:spPr>
          <a:xfrm>
            <a:off x="6737811" y="1141298"/>
            <a:ext cx="4307382" cy="47978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</a:t>
            </a:r>
            <a:r>
              <a:rPr lang="en-US" sz="4400" b="1" strike="noStrike" spc="-1" dirty="0" err="1">
                <a:solidFill>
                  <a:srgbClr val="262626"/>
                </a:solidFill>
                <a:latin typeface="Arial"/>
                <a:ea typeface="Arial Unicode MS"/>
              </a:rPr>
              <a:t>hasOpening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TextBox 9"/>
          <p:cNvSpPr/>
          <p:nvPr/>
        </p:nvSpPr>
        <p:spPr>
          <a:xfrm>
            <a:off x="976680" y="1427609"/>
            <a:ext cx="4795470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hasOpening</a:t>
            </a: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(chessgame, chessgame) -&gt;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boolean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eturns true if the first chess game starts with the exact same set of moves as the second chess game</a:t>
            </a:r>
          </a:p>
          <a:p>
            <a:pPr>
              <a:lnSpc>
                <a:spcPct val="150000"/>
              </a:lnSpc>
              <a:buClr>
                <a:srgbClr val="40404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Logic for this function has been </a:t>
            </a:r>
            <a:r>
              <a:rPr lang="en-GB" sz="1600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implemented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in SQL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2" name="Google Shape;276;p29"/>
          <p:cNvPicPr/>
          <p:nvPr/>
        </p:nvPicPr>
        <p:blipFill>
          <a:blip r:embed="rId2"/>
          <a:stretch/>
        </p:blipFill>
        <p:spPr>
          <a:xfrm>
            <a:off x="5818545" y="1677240"/>
            <a:ext cx="5283900" cy="22184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323640" y="847440"/>
            <a:ext cx="1157292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62626"/>
                </a:solidFill>
                <a:latin typeface="Arial"/>
                <a:ea typeface="Arial Unicode MS"/>
              </a:rPr>
              <a:t>Function: hasBoard 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ight Arrow 8"/>
          <p:cNvSpPr/>
          <p:nvPr/>
        </p:nvSpPr>
        <p:spPr>
          <a:xfrm rot="5400000">
            <a:off x="-2246760" y="121572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FFCE4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ight Arrow 11"/>
          <p:cNvSpPr/>
          <p:nvPr/>
        </p:nvSpPr>
        <p:spPr>
          <a:xfrm rot="5400000">
            <a:off x="8988840" y="1342800"/>
            <a:ext cx="5471640" cy="1151640"/>
          </a:xfrm>
          <a:prstGeom prst="rightArrow">
            <a:avLst>
              <a:gd name="adj1" fmla="val 68188"/>
              <a:gd name="adj2" fmla="val 50000"/>
            </a:avLst>
          </a:prstGeom>
          <a:gradFill rotWithShape="0">
            <a:gsLst>
              <a:gs pos="0">
                <a:srgbClr val="8E1F0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TextBox 9"/>
          <p:cNvSpPr/>
          <p:nvPr/>
        </p:nvSpPr>
        <p:spPr>
          <a:xfrm>
            <a:off x="976679" y="1065960"/>
            <a:ext cx="5586045" cy="26319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hasBoard(chessgame, chessboard, integer) -&gt; </a:t>
            </a:r>
            <a:r>
              <a:rPr lang="en-GB" sz="1600" b="1" strike="noStrike" spc="-1" dirty="0" err="1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boolean</a:t>
            </a:r>
            <a:endParaRPr lang="en-US" sz="16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Returns true if the chessgame contains the given board state in its first N half-moves without considering the move count, castling right, en passant pieces.</a:t>
            </a:r>
          </a:p>
          <a:p>
            <a:pPr algn="just">
              <a:lnSpc>
                <a:spcPct val="150000"/>
              </a:lnSpc>
              <a:buClr>
                <a:srgbClr val="404040"/>
              </a:buClr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algn="just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Logic for this function has been implemented in SQL 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7" name="Google Shape;308;p33"/>
          <p:cNvPicPr/>
          <p:nvPr/>
        </p:nvPicPr>
        <p:blipFill>
          <a:blip r:embed="rId2"/>
          <a:stretch/>
        </p:blipFill>
        <p:spPr>
          <a:xfrm>
            <a:off x="5762625" y="4175325"/>
            <a:ext cx="5262840" cy="124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764</Words>
  <Application>Microsoft Office PowerPoint</Application>
  <PresentationFormat>Widescreen</PresentationFormat>
  <Paragraphs>130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</dc:creator>
  <dc:description/>
  <cp:lastModifiedBy>LENOVO</cp:lastModifiedBy>
  <cp:revision>139</cp:revision>
  <dcterms:created xsi:type="dcterms:W3CDTF">2020-01-20T05:08:25Z</dcterms:created>
  <dcterms:modified xsi:type="dcterms:W3CDTF">2023-12-10T11:38:26Z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32</vt:i4>
  </property>
</Properties>
</file>