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5" r:id="rId27"/>
    <p:sldId id="280" r:id="rId28"/>
    <p:sldId id="282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94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3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9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5227-74DB-442D-965F-4115CB6DA29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89966F-947D-4CC4-83B2-E5D592DD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FA60-629F-4679-97BB-236D9D84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82" y="548622"/>
            <a:ext cx="1022872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System Architecture</a:t>
            </a:r>
            <a:br>
              <a:rPr lang="en-US" dirty="0"/>
            </a:br>
            <a:r>
              <a:rPr lang="en-US" sz="4400" dirty="0"/>
              <a:t>INFO-H417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56DE-CA38-4B61-8C66-D43EE5455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953" y="3602037"/>
            <a:ext cx="9144000" cy="1920221"/>
          </a:xfrm>
        </p:spPr>
        <p:txBody>
          <a:bodyPr>
            <a:normAutofit/>
          </a:bodyPr>
          <a:lstStyle/>
          <a:p>
            <a:r>
              <a:rPr lang="en-US" dirty="0"/>
              <a:t>Sony Shrestha</a:t>
            </a:r>
          </a:p>
          <a:p>
            <a:r>
              <a:rPr lang="en-US" dirty="0"/>
              <a:t>Aayush Paudel</a:t>
            </a:r>
          </a:p>
          <a:p>
            <a:r>
              <a:rPr lang="en-US" dirty="0" err="1"/>
              <a:t>Hadi</a:t>
            </a:r>
            <a:r>
              <a:rPr lang="en-US" dirty="0"/>
              <a:t> El </a:t>
            </a:r>
            <a:r>
              <a:rPr lang="en-US" dirty="0" err="1"/>
              <a:t>Yakhni</a:t>
            </a:r>
            <a:endParaRPr lang="en-US" dirty="0"/>
          </a:p>
          <a:p>
            <a:r>
              <a:rPr lang="en-US" dirty="0" err="1"/>
              <a:t>Iyoha</a:t>
            </a:r>
            <a:r>
              <a:rPr lang="en-US" dirty="0"/>
              <a:t> Peace </a:t>
            </a:r>
            <a:r>
              <a:rPr lang="en-US" dirty="0" err="1"/>
              <a:t>Osamuyi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0A9D-96FE-4ED7-99B8-1D546A81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9" y="1251650"/>
            <a:ext cx="12517931" cy="1061010"/>
          </a:xfrm>
        </p:spPr>
        <p:txBody>
          <a:bodyPr>
            <a:no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getFirstMove function was validated in following ways</a:t>
            </a:r>
          </a:p>
          <a:p>
            <a:pPr lvl="1"/>
            <a:r>
              <a:rPr lang="en-US" sz="1600" b="0" dirty="0">
                <a:effectLst/>
              </a:rPr>
              <a:t>Validate if getFirstMove function is returning correct value for static chess game and num of half moves passed</a:t>
            </a:r>
          </a:p>
          <a:p>
            <a:pPr lvl="1"/>
            <a:r>
              <a:rPr lang="en-US" sz="1600" b="0" dirty="0">
                <a:effectLst/>
              </a:rPr>
              <a:t>Validate if getFirstMove function can be used to query table containing field with chess game data type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2D8284-47DD-494F-9F6E-568FDB47B890}"/>
              </a:ext>
            </a:extLst>
          </p:cNvPr>
          <p:cNvSpPr txBox="1">
            <a:spLocks/>
          </p:cNvSpPr>
          <p:nvPr/>
        </p:nvSpPr>
        <p:spPr>
          <a:xfrm>
            <a:off x="282388" y="15366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</a:t>
            </a:r>
            <a:r>
              <a:rPr lang="en-US" sz="3200" b="1" dirty="0" err="1">
                <a:latin typeface="+mn-lt"/>
              </a:rPr>
              <a:t>getFirstMoves</a:t>
            </a:r>
            <a:r>
              <a:rPr lang="en-US" sz="3200" b="1" dirty="0">
                <a:latin typeface="+mn-lt"/>
              </a:rPr>
              <a:t>()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EEE42E-A039-4E09-9C9A-DBAFA45CB74B}"/>
              </a:ext>
            </a:extLst>
          </p:cNvPr>
          <p:cNvSpPr txBox="1">
            <a:spLocks/>
          </p:cNvSpPr>
          <p:nvPr/>
        </p:nvSpPr>
        <p:spPr>
          <a:xfrm>
            <a:off x="4033158" y="6581693"/>
            <a:ext cx="3269824" cy="30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Get chess_game truncated to 0-4 half moves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49B590-EBB6-44D8-81F0-D1A2CD26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02" y="2506241"/>
            <a:ext cx="5962983" cy="40536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6623485-A21A-49EB-98CF-96E51B063CE6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90531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CB8F4-E2E3-4474-B0EB-C6290FD2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74" y="1583040"/>
            <a:ext cx="9988630" cy="4324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A38F5-ADB4-4D15-B82F-D328595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70" y="1025325"/>
            <a:ext cx="6187976" cy="2133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B06DED-92FE-47D3-9486-E2534054C1D2}"/>
              </a:ext>
            </a:extLst>
          </p:cNvPr>
          <p:cNvSpPr txBox="1">
            <a:spLocks/>
          </p:cNvSpPr>
          <p:nvPr/>
        </p:nvSpPr>
        <p:spPr>
          <a:xfrm>
            <a:off x="2397737" y="5984241"/>
            <a:ext cx="7921919" cy="63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Get chess_game truncated to 3 half moves for all the games provided in chessgame table</a:t>
            </a:r>
          </a:p>
        </p:txBody>
      </p:sp>
    </p:spTree>
    <p:extLst>
      <p:ext uri="{BB962C8B-B14F-4D97-AF65-F5344CB8AC3E}">
        <p14:creationId xmlns:p14="http://schemas.microsoft.com/office/powerpoint/2010/main" val="286838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2461-563F-4154-B11F-088B9EA7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87" y="1286727"/>
            <a:ext cx="11639113" cy="1717730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 err="1"/>
              <a:t>hasOpening</a:t>
            </a:r>
            <a:r>
              <a:rPr lang="en-US" sz="1600" b="0" i="0" u="none" strike="noStrike" baseline="0" dirty="0"/>
              <a:t>(chessgame, chessgame) -&gt; b</a:t>
            </a:r>
          </a:p>
          <a:p>
            <a:pPr algn="l"/>
            <a:r>
              <a:rPr lang="en-US" sz="1600" dirty="0"/>
              <a:t>This function r</a:t>
            </a:r>
            <a:r>
              <a:rPr lang="en-US" sz="1600" b="0" i="0" u="none" strike="noStrike" baseline="0" dirty="0"/>
              <a:t>eturns true if the first chess game starts with the exact same set of moves as the second chess game.</a:t>
            </a:r>
          </a:p>
          <a:p>
            <a:pPr algn="l"/>
            <a:r>
              <a:rPr lang="en-US" sz="1600" dirty="0"/>
              <a:t>Since, while querying table using this function, index needs to be picked, logic for this function was written in SQL instead of writing it in C using operators defined for B-Tree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51BB0-F8F9-41E2-BA34-1FA3676A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49" y="3461610"/>
            <a:ext cx="8335337" cy="18481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29EE17-D942-402E-B10B-FB31D1670F07}"/>
              </a:ext>
            </a:extLst>
          </p:cNvPr>
          <p:cNvSpPr txBox="1">
            <a:spLocks/>
          </p:cNvSpPr>
          <p:nvPr/>
        </p:nvSpPr>
        <p:spPr>
          <a:xfrm>
            <a:off x="282388" y="15366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</a:t>
            </a:r>
            <a:r>
              <a:rPr lang="en-US" sz="3200" b="1" dirty="0" err="1">
                <a:latin typeface="+mn-lt"/>
              </a:rPr>
              <a:t>hasOpening</a:t>
            </a:r>
            <a:r>
              <a:rPr lang="en-US" sz="3200" b="1" dirty="0">
                <a:latin typeface="+mn-lt"/>
              </a:rPr>
              <a:t>()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13C95A-01D4-4BC5-98DC-57912880C60B}"/>
              </a:ext>
            </a:extLst>
          </p:cNvPr>
          <p:cNvSpPr txBox="1">
            <a:spLocks/>
          </p:cNvSpPr>
          <p:nvPr/>
        </p:nvSpPr>
        <p:spPr>
          <a:xfrm>
            <a:off x="3861178" y="5423451"/>
            <a:ext cx="4861480" cy="7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</a:t>
            </a:r>
            <a:r>
              <a:rPr lang="en-US" sz="1200" i="1" dirty="0" err="1"/>
              <a:t>hasOpening</a:t>
            </a:r>
            <a:r>
              <a:rPr lang="en-US" sz="1200" i="1" dirty="0"/>
              <a:t>() function in SQL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66E77A-C081-477C-B46E-89A00412E0D4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6870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9FAD-CD2B-4E5E-AC66-6A7C4723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339387"/>
            <a:ext cx="11418474" cy="1943267"/>
          </a:xfrm>
        </p:spPr>
        <p:txBody>
          <a:bodyPr>
            <a:norm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</a:t>
            </a:r>
            <a:r>
              <a:rPr lang="en-US" sz="1600" dirty="0" err="1">
                <a:cs typeface="Arial" panose="020B0604020202020204" pitchFamily="34" charset="0"/>
              </a:rPr>
              <a:t>hasOpening</a:t>
            </a:r>
            <a:r>
              <a:rPr lang="en-US" sz="1600" dirty="0">
                <a:cs typeface="Arial" panose="020B0604020202020204" pitchFamily="34" charset="0"/>
              </a:rPr>
              <a:t>() function was validated in following ways</a:t>
            </a:r>
          </a:p>
          <a:p>
            <a:pPr lvl="1"/>
            <a:r>
              <a:rPr lang="en-US" sz="1600" b="0" dirty="0">
                <a:effectLst/>
              </a:rPr>
              <a:t>Validate if </a:t>
            </a:r>
            <a:r>
              <a:rPr lang="en-US" sz="1600" b="0" dirty="0" err="1">
                <a:effectLst/>
              </a:rPr>
              <a:t>hasOpening</a:t>
            </a:r>
            <a:r>
              <a:rPr lang="en-US" sz="1600" b="0" dirty="0">
                <a:effectLst/>
              </a:rPr>
              <a:t>() function is returning correct value for static chess games passed</a:t>
            </a:r>
          </a:p>
          <a:p>
            <a:pPr lvl="1"/>
            <a:r>
              <a:rPr lang="en-US" sz="1600" b="0" dirty="0">
                <a:effectLst/>
              </a:rPr>
              <a:t>Validate if </a:t>
            </a:r>
            <a:r>
              <a:rPr lang="en-US" sz="1600" dirty="0" err="1"/>
              <a:t>hasOpening</a:t>
            </a:r>
            <a:r>
              <a:rPr lang="en-US" sz="1600" dirty="0"/>
              <a:t>() </a:t>
            </a:r>
            <a:r>
              <a:rPr lang="en-US" sz="1600" b="0" dirty="0">
                <a:effectLst/>
              </a:rPr>
              <a:t>function can be used to query table containing field with chess game data type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23F65-27B4-475B-8257-E2803355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69" y="3312053"/>
            <a:ext cx="9449619" cy="19432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EB01C2F-487E-4476-8BA3-FD38DE540A91}"/>
              </a:ext>
            </a:extLst>
          </p:cNvPr>
          <p:cNvSpPr txBox="1">
            <a:spLocks/>
          </p:cNvSpPr>
          <p:nvPr/>
        </p:nvSpPr>
        <p:spPr>
          <a:xfrm>
            <a:off x="282388" y="15366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</a:t>
            </a:r>
            <a:r>
              <a:rPr lang="en-US" sz="3200" b="1" dirty="0" err="1">
                <a:latin typeface="+mn-lt"/>
              </a:rPr>
              <a:t>hasOpening</a:t>
            </a:r>
            <a:r>
              <a:rPr lang="en-US" sz="3200" b="1" dirty="0">
                <a:latin typeface="+mn-lt"/>
              </a:rPr>
              <a:t>()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747691-0F87-451B-B527-2B2E78F6DECE}"/>
              </a:ext>
            </a:extLst>
          </p:cNvPr>
          <p:cNvSpPr txBox="1">
            <a:spLocks/>
          </p:cNvSpPr>
          <p:nvPr/>
        </p:nvSpPr>
        <p:spPr>
          <a:xfrm>
            <a:off x="2070525" y="5375282"/>
            <a:ext cx="7966103" cy="65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Check if chessgame provided as first parameter has same opening as provided in second parameter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B99B74-7A22-496A-BD89-6BBC7F78C97D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13229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C6-AF43-4C3A-921A-19989E53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B04CD-1B67-48D3-9674-47EAEDA9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656"/>
            <a:ext cx="12192000" cy="534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0DF5B-9AA1-424B-A4E2-7D12B8834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03" y="291161"/>
            <a:ext cx="7201524" cy="2514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9186E5-78E4-4887-BB68-33363E5CB7A3}"/>
              </a:ext>
            </a:extLst>
          </p:cNvPr>
          <p:cNvSpPr txBox="1">
            <a:spLocks/>
          </p:cNvSpPr>
          <p:nvPr/>
        </p:nvSpPr>
        <p:spPr>
          <a:xfrm>
            <a:off x="3024155" y="6284751"/>
            <a:ext cx="7380194" cy="28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Get all games from chessgame table which has opening ‘1. e4 d6’</a:t>
            </a:r>
          </a:p>
        </p:txBody>
      </p:sp>
    </p:spTree>
    <p:extLst>
      <p:ext uri="{BB962C8B-B14F-4D97-AF65-F5344CB8AC3E}">
        <p14:creationId xmlns:p14="http://schemas.microsoft.com/office/powerpoint/2010/main" val="233222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39774-EFF8-4C74-B683-4B68F6C0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04" y="2328767"/>
            <a:ext cx="7087214" cy="8916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2ED9-CB2E-4561-8881-C39F020BD22C}"/>
              </a:ext>
            </a:extLst>
          </p:cNvPr>
          <p:cNvSpPr txBox="1">
            <a:spLocks/>
          </p:cNvSpPr>
          <p:nvPr/>
        </p:nvSpPr>
        <p:spPr>
          <a:xfrm>
            <a:off x="3259786" y="3379694"/>
            <a:ext cx="6935632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Count the number of games from chessgame table which has opening ‘1. e4 d6’</a:t>
            </a:r>
          </a:p>
        </p:txBody>
      </p:sp>
    </p:spTree>
    <p:extLst>
      <p:ext uri="{BB962C8B-B14F-4D97-AF65-F5344CB8AC3E}">
        <p14:creationId xmlns:p14="http://schemas.microsoft.com/office/powerpoint/2010/main" val="132710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2461-563F-4154-B11F-088B9EA7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5" y="1284627"/>
            <a:ext cx="11349318" cy="15508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600" b="0" i="0" u="none" strike="noStrike" baseline="0" dirty="0"/>
              <a:t>hasBoard(chessgame, chessboard, integer) -&gt; bool</a:t>
            </a:r>
          </a:p>
          <a:p>
            <a:pPr algn="just"/>
            <a:r>
              <a:rPr lang="en-US" sz="1600" dirty="0"/>
              <a:t>This function r</a:t>
            </a:r>
            <a:r>
              <a:rPr lang="en-US" sz="1600" b="0" i="0" u="none" strike="noStrike" baseline="0" dirty="0"/>
              <a:t>eturns true if the chessgame contains the given board state in its first N half-moves comparing only the state of the pieces and </a:t>
            </a:r>
            <a:r>
              <a:rPr lang="en-US" sz="1600" dirty="0"/>
              <a:t>without considering </a:t>
            </a:r>
            <a:r>
              <a:rPr lang="en-US" sz="1600" b="0" i="0" u="none" strike="noStrike" baseline="0" dirty="0"/>
              <a:t>the move count, castling right, en passant pieces.</a:t>
            </a:r>
          </a:p>
          <a:p>
            <a:pPr algn="just"/>
            <a:r>
              <a:rPr lang="en-US" sz="1600" dirty="0"/>
              <a:t>Since, while querying table using this function, gin index needs to be picked, logic for this function was written in SQL instead of writing it in C using operators defined for GIN Index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654CE-EFD5-49A8-A953-6A1565B4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3" y="3429000"/>
            <a:ext cx="5700254" cy="10745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D115B43-593D-44CC-ACF5-57AC42A50087}"/>
              </a:ext>
            </a:extLst>
          </p:cNvPr>
          <p:cNvSpPr txBox="1">
            <a:spLocks/>
          </p:cNvSpPr>
          <p:nvPr/>
        </p:nvSpPr>
        <p:spPr>
          <a:xfrm>
            <a:off x="282388" y="8962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hasBoard()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5B1D25-AE68-498D-BA3E-2407EF1CA314}"/>
              </a:ext>
            </a:extLst>
          </p:cNvPr>
          <p:cNvSpPr txBox="1">
            <a:spLocks/>
          </p:cNvSpPr>
          <p:nvPr/>
        </p:nvSpPr>
        <p:spPr>
          <a:xfrm>
            <a:off x="4070272" y="4569883"/>
            <a:ext cx="3334279" cy="253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hasBoard() function in SQL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D8D6B5-28B2-43B3-A711-A5ACF991C1E4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35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9FAD-CD2B-4E5E-AC66-6A7C4723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85" y="1220657"/>
            <a:ext cx="11559988" cy="1947137"/>
          </a:xfrm>
        </p:spPr>
        <p:txBody>
          <a:bodyPr>
            <a:norm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hasBoard() function was validated in following ways</a:t>
            </a:r>
          </a:p>
          <a:p>
            <a:pPr lvl="1"/>
            <a:r>
              <a:rPr lang="en-US" sz="1600" b="0" dirty="0">
                <a:effectLst/>
              </a:rPr>
              <a:t>Validate if hasBoard() function is returning correct value for static chess game, chess board and number of half moves passed</a:t>
            </a:r>
          </a:p>
          <a:p>
            <a:pPr lvl="1"/>
            <a:r>
              <a:rPr lang="en-US" sz="1600" b="0" dirty="0">
                <a:effectLst/>
              </a:rPr>
              <a:t>Validate if </a:t>
            </a:r>
            <a:r>
              <a:rPr lang="en-US" sz="1600" dirty="0"/>
              <a:t>hasBoard() </a:t>
            </a:r>
            <a:r>
              <a:rPr lang="en-US" sz="1600" b="0" dirty="0">
                <a:effectLst/>
              </a:rPr>
              <a:t>function can be used to query table containing field with chess game data type</a:t>
            </a:r>
          </a:p>
          <a:p>
            <a:pPr lvl="1"/>
            <a:r>
              <a:rPr lang="en-US" sz="1600" dirty="0"/>
              <a:t>Confirm that only chess board state should be considered 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0D95C-B76E-4235-9CD7-D689791D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43" y="3295325"/>
            <a:ext cx="5606536" cy="3034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BAF81-4155-4D5F-8ED4-7A44D461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61" y="3229477"/>
            <a:ext cx="5531224" cy="31003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09276E-1001-4884-B8D1-79C5B503430C}"/>
              </a:ext>
            </a:extLst>
          </p:cNvPr>
          <p:cNvSpPr txBox="1">
            <a:spLocks/>
          </p:cNvSpPr>
          <p:nvPr/>
        </p:nvSpPr>
        <p:spPr>
          <a:xfrm>
            <a:off x="282388" y="8962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hasBoard()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D5675A-A516-4D8C-81E7-68CAD9372EA1}"/>
              </a:ext>
            </a:extLst>
          </p:cNvPr>
          <p:cNvSpPr txBox="1">
            <a:spLocks/>
          </p:cNvSpPr>
          <p:nvPr/>
        </p:nvSpPr>
        <p:spPr>
          <a:xfrm>
            <a:off x="230842" y="6435514"/>
            <a:ext cx="5970494" cy="67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Check if chess game has given chess board in first 1,2 and 3 half moves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2B30B1-0F45-46A3-87D3-453410A16751}"/>
              </a:ext>
            </a:extLst>
          </p:cNvPr>
          <p:cNvSpPr txBox="1">
            <a:spLocks/>
          </p:cNvSpPr>
          <p:nvPr/>
        </p:nvSpPr>
        <p:spPr>
          <a:xfrm>
            <a:off x="6322360" y="6435514"/>
            <a:ext cx="5788957" cy="67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Check if chess game has given chess board in first 4,5 and 6 half moves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2F9B4B3-6830-4CCF-806C-F071E864BA99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82699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93DE-A544-4DF5-AE69-B6966AB3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943FB-EEF7-47BA-896B-6A6EF619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8" y="1033011"/>
            <a:ext cx="11588062" cy="5376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C0F78-5001-44A7-8649-A6CFC192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5" y="412098"/>
            <a:ext cx="10647455" cy="2438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A00A72-4A92-41B6-98C9-EFC8D3B0ADED}"/>
              </a:ext>
            </a:extLst>
          </p:cNvPr>
          <p:cNvSpPr txBox="1">
            <a:spLocks/>
          </p:cNvSpPr>
          <p:nvPr/>
        </p:nvSpPr>
        <p:spPr>
          <a:xfrm>
            <a:off x="2640105" y="6471375"/>
            <a:ext cx="7606553" cy="54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Return all games from chessgame table which has given board state within first 5 half moves</a:t>
            </a:r>
          </a:p>
        </p:txBody>
      </p:sp>
    </p:spTree>
    <p:extLst>
      <p:ext uri="{BB962C8B-B14F-4D97-AF65-F5344CB8AC3E}">
        <p14:creationId xmlns:p14="http://schemas.microsoft.com/office/powerpoint/2010/main" val="279323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DB6BC3-FB0A-48A7-A5E9-480EEADE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9" y="2926036"/>
            <a:ext cx="11789162" cy="10059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599E-B96F-4356-80B8-7C22C449E9EA}"/>
              </a:ext>
            </a:extLst>
          </p:cNvPr>
          <p:cNvSpPr txBox="1">
            <a:spLocks/>
          </p:cNvSpPr>
          <p:nvPr/>
        </p:nvSpPr>
        <p:spPr>
          <a:xfrm>
            <a:off x="2371165" y="4113655"/>
            <a:ext cx="8458200" cy="87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Return the number of games from chessgame table which has given board state within first 5 half moves</a:t>
            </a:r>
          </a:p>
        </p:txBody>
      </p:sp>
    </p:spTree>
    <p:extLst>
      <p:ext uri="{BB962C8B-B14F-4D97-AF65-F5344CB8AC3E}">
        <p14:creationId xmlns:p14="http://schemas.microsoft.com/office/powerpoint/2010/main" val="222684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710-7465-448B-BF7A-E0626ACA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64" y="7680"/>
            <a:ext cx="5495365" cy="833718"/>
          </a:xfrm>
        </p:spPr>
        <p:txBody>
          <a:bodyPr>
            <a:normAutofit/>
          </a:bodyPr>
          <a:lstStyle/>
          <a:p>
            <a:r>
              <a:rPr lang="en-US" sz="3200" b="1" dirty="0"/>
              <a:t>Creation of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D34C-5314-4433-B3FB-56250F3A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44" y="1237133"/>
            <a:ext cx="11640671" cy="150606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We created extension called chess_game with data type</a:t>
            </a:r>
          </a:p>
          <a:p>
            <a:pPr lvl="1"/>
            <a:r>
              <a:rPr lang="en-US" sz="1600" dirty="0" err="1"/>
              <a:t>chess_board</a:t>
            </a:r>
            <a:endParaRPr lang="en-US" sz="1600" dirty="0"/>
          </a:p>
          <a:p>
            <a:pPr lvl="1"/>
            <a:r>
              <a:rPr lang="en-US" sz="1600" dirty="0"/>
              <a:t>chess_game</a:t>
            </a:r>
          </a:p>
          <a:p>
            <a:r>
              <a:rPr lang="en-US" sz="1600" dirty="0"/>
              <a:t>Python script was prepared to generate PGN Notation which was later on dumped into table containing field with chess_game data type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CBB82-759F-4203-9282-9E57565A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111"/>
            <a:ext cx="10515600" cy="35083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CC1120-C5E6-47C4-B2AF-3AFA4F06556C}"/>
              </a:ext>
            </a:extLst>
          </p:cNvPr>
          <p:cNvSpPr txBox="1">
            <a:spLocks/>
          </p:cNvSpPr>
          <p:nvPr/>
        </p:nvSpPr>
        <p:spPr>
          <a:xfrm>
            <a:off x="0" y="6246037"/>
            <a:ext cx="11640671" cy="63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7A345-3BC4-4D66-BE3E-08E9E030D654}"/>
              </a:ext>
            </a:extLst>
          </p:cNvPr>
          <p:cNvSpPr txBox="1">
            <a:spLocks/>
          </p:cNvSpPr>
          <p:nvPr/>
        </p:nvSpPr>
        <p:spPr>
          <a:xfrm>
            <a:off x="2632263" y="6452226"/>
            <a:ext cx="6277532" cy="25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fig: Create extension, table and load data into table with chess game data type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852EC1-E90E-4DCE-9D04-D9E76E84EB1B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41830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84493-87BF-443E-9FD5-D269C84F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81" y="1836177"/>
            <a:ext cx="9167654" cy="348264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26231C-8D7C-4388-AB84-A36C2E78FE7E}"/>
              </a:ext>
            </a:extLst>
          </p:cNvPr>
          <p:cNvSpPr txBox="1">
            <a:spLocks/>
          </p:cNvSpPr>
          <p:nvPr/>
        </p:nvSpPr>
        <p:spPr>
          <a:xfrm>
            <a:off x="2631144" y="5422502"/>
            <a:ext cx="7239000" cy="33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Validate that o</a:t>
            </a:r>
            <a:r>
              <a:rPr lang="en-US" sz="1200" b="0" dirty="0">
                <a:effectLst/>
              </a:rPr>
              <a:t>nly board state is considered, anything apart from that is ignored</a:t>
            </a:r>
          </a:p>
          <a:p>
            <a:pPr marL="0" indent="0">
              <a:buNone/>
            </a:pP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8841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63EA-EEDE-481B-9AC2-321C862E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325444"/>
            <a:ext cx="6109447" cy="137477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For implementation of B-Tree, we created </a:t>
            </a:r>
          </a:p>
          <a:p>
            <a:pPr lvl="1"/>
            <a:r>
              <a:rPr lang="en-US" sz="1600" dirty="0"/>
              <a:t>five operators &lt;,&lt;=,=,&gt;,&gt;=</a:t>
            </a:r>
          </a:p>
          <a:p>
            <a:pPr lvl="1"/>
            <a:r>
              <a:rPr lang="en-US" sz="1600" dirty="0"/>
              <a:t>five functions to implement above operators</a:t>
            </a:r>
          </a:p>
          <a:p>
            <a:pPr lvl="1"/>
            <a:r>
              <a:rPr lang="en-US" sz="1600" dirty="0"/>
              <a:t>Compare function to compare two chess games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4C39A0-E7F4-4CCA-8BB1-7F15AB502DFF}"/>
              </a:ext>
            </a:extLst>
          </p:cNvPr>
          <p:cNvSpPr txBox="1">
            <a:spLocks/>
          </p:cNvSpPr>
          <p:nvPr/>
        </p:nvSpPr>
        <p:spPr>
          <a:xfrm>
            <a:off x="282388" y="15366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Index: B-Tree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EDAA1C-DA6A-4CE7-924B-259D13947F7F}"/>
              </a:ext>
            </a:extLst>
          </p:cNvPr>
          <p:cNvSpPr txBox="1">
            <a:spLocks/>
          </p:cNvSpPr>
          <p:nvPr/>
        </p:nvSpPr>
        <p:spPr>
          <a:xfrm>
            <a:off x="6239524" y="6581152"/>
            <a:ext cx="5835936" cy="303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Operators and chess game compare function  for B-Tree index in SQL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98A682-DABA-4882-8FC7-6A2FE79DE5EC}"/>
              </a:ext>
            </a:extLst>
          </p:cNvPr>
          <p:cNvSpPr txBox="1">
            <a:spLocks/>
          </p:cNvSpPr>
          <p:nvPr/>
        </p:nvSpPr>
        <p:spPr>
          <a:xfrm>
            <a:off x="8722658" y="69693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0F19D-3926-43AF-BF41-FD34AB77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8" y="3115312"/>
            <a:ext cx="4625741" cy="1569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A3B579-FB77-4411-86AA-DA4101C7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36" y="790534"/>
            <a:ext cx="3675440" cy="569828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ABEA9-1616-42A2-BA9C-05E47C3F60B6}"/>
              </a:ext>
            </a:extLst>
          </p:cNvPr>
          <p:cNvSpPr txBox="1">
            <a:spLocks/>
          </p:cNvSpPr>
          <p:nvPr/>
        </p:nvSpPr>
        <p:spPr>
          <a:xfrm>
            <a:off x="1039952" y="4789052"/>
            <a:ext cx="4410361" cy="50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Operator Class for B-Tree index in SQL</a:t>
            </a:r>
          </a:p>
        </p:txBody>
      </p:sp>
    </p:spTree>
    <p:extLst>
      <p:ext uri="{BB962C8B-B14F-4D97-AF65-F5344CB8AC3E}">
        <p14:creationId xmlns:p14="http://schemas.microsoft.com/office/powerpoint/2010/main" val="412613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38597-1116-49A1-9E08-3203AB909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1"/>
          <a:stretch/>
        </p:blipFill>
        <p:spPr>
          <a:xfrm>
            <a:off x="113226" y="1443348"/>
            <a:ext cx="3982487" cy="4473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DE21C-7BFF-4596-A616-857122331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" r="672"/>
          <a:stretch/>
        </p:blipFill>
        <p:spPr>
          <a:xfrm>
            <a:off x="4207762" y="2053001"/>
            <a:ext cx="3668896" cy="3863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3B83F-102F-47A8-8570-F231C1002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9"/>
          <a:stretch/>
        </p:blipFill>
        <p:spPr>
          <a:xfrm>
            <a:off x="7970777" y="909902"/>
            <a:ext cx="4130399" cy="50067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FA3890-1F62-46D0-B73E-66654FADB7FC}"/>
              </a:ext>
            </a:extLst>
          </p:cNvPr>
          <p:cNvSpPr txBox="1">
            <a:spLocks/>
          </p:cNvSpPr>
          <p:nvPr/>
        </p:nvSpPr>
        <p:spPr>
          <a:xfrm>
            <a:off x="3421202" y="6122835"/>
            <a:ext cx="6251715" cy="70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functions used by operators defined for B-Tree</a:t>
            </a:r>
          </a:p>
        </p:txBody>
      </p:sp>
    </p:spTree>
    <p:extLst>
      <p:ext uri="{BB962C8B-B14F-4D97-AF65-F5344CB8AC3E}">
        <p14:creationId xmlns:p14="http://schemas.microsoft.com/office/powerpoint/2010/main" val="273033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DE6A-20AF-4D4B-91A2-1B3EFA9C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23174"/>
            <a:ext cx="10515600" cy="1186516"/>
          </a:xfrm>
        </p:spPr>
        <p:txBody>
          <a:bodyPr>
            <a:norm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B-Tree index was validated in following ways</a:t>
            </a:r>
          </a:p>
          <a:p>
            <a:pPr lvl="1"/>
            <a:r>
              <a:rPr lang="en-US" sz="1600" dirty="0">
                <a:cs typeface="Arial" panose="020B0604020202020204" pitchFamily="34" charset="0"/>
              </a:rPr>
              <a:t>Check if we are able to create B-Tree index on chess_game datatype</a:t>
            </a:r>
          </a:p>
          <a:p>
            <a:pPr lvl="1"/>
            <a:r>
              <a:rPr lang="en-US" sz="1600" dirty="0">
                <a:cs typeface="Arial" panose="020B0604020202020204" pitchFamily="34" charset="0"/>
              </a:rPr>
              <a:t>Check if B-Tree index is being picked by </a:t>
            </a:r>
            <a:r>
              <a:rPr lang="en-US" sz="1600" dirty="0" err="1">
                <a:cs typeface="Arial" panose="020B0604020202020204" pitchFamily="34" charset="0"/>
              </a:rPr>
              <a:t>hasOpening</a:t>
            </a:r>
            <a:r>
              <a:rPr lang="en-US" sz="1600" dirty="0">
                <a:cs typeface="Arial" panose="020B0604020202020204" pitchFamily="34" charset="0"/>
              </a:rPr>
              <a:t>() function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D838B5-0087-4539-80FA-84EA4C3EB8CF}"/>
              </a:ext>
            </a:extLst>
          </p:cNvPr>
          <p:cNvSpPr txBox="1">
            <a:spLocks/>
          </p:cNvSpPr>
          <p:nvPr/>
        </p:nvSpPr>
        <p:spPr>
          <a:xfrm>
            <a:off x="282388" y="8962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Index: B-Tree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78188-98C6-4639-B7FB-89F6AD20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65" y="2461534"/>
            <a:ext cx="7848600" cy="39963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093B90-5CA5-409A-B77E-3F4F26319C27}"/>
              </a:ext>
            </a:extLst>
          </p:cNvPr>
          <p:cNvSpPr txBox="1">
            <a:spLocks/>
          </p:cNvSpPr>
          <p:nvPr/>
        </p:nvSpPr>
        <p:spPr>
          <a:xfrm>
            <a:off x="2107765" y="6522539"/>
            <a:ext cx="6803153" cy="74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Validation of creation of B-Tree index along with its use by </a:t>
            </a:r>
            <a:r>
              <a:rPr lang="en-US" sz="1200" i="1" dirty="0" err="1"/>
              <a:t>hasOpening</a:t>
            </a:r>
            <a:r>
              <a:rPr lang="en-US" sz="1200" i="1" dirty="0"/>
              <a:t>() function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B813F2-82AF-4E89-8A83-EFCA4BAB1932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96656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E62214-B82A-4605-A179-30ABF9805094}"/>
              </a:ext>
            </a:extLst>
          </p:cNvPr>
          <p:cNvSpPr txBox="1"/>
          <p:nvPr/>
        </p:nvSpPr>
        <p:spPr>
          <a:xfrm>
            <a:off x="179292" y="1241392"/>
            <a:ext cx="1051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implementation of GIN Index, we created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Operator @@ which checks if given board state is present in chess game within n half moves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One function to implement @@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function to compare two chess 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Other functions like </a:t>
            </a:r>
            <a:r>
              <a:rPr lang="en-US" sz="1600" b="0" dirty="0" err="1">
                <a:effectLst/>
              </a:rPr>
              <a:t>chess_game_extractValue</a:t>
            </a:r>
            <a:r>
              <a:rPr lang="en-US" sz="1600" b="0" dirty="0">
                <a:effectLst/>
              </a:rPr>
              <a:t>, </a:t>
            </a:r>
            <a:r>
              <a:rPr lang="en-US" sz="1600" b="0" dirty="0" err="1">
                <a:effectLst/>
              </a:rPr>
              <a:t>chess_game_extractQuery</a:t>
            </a:r>
            <a:r>
              <a:rPr lang="en-US" sz="1600" dirty="0"/>
              <a:t>, </a:t>
            </a:r>
            <a:r>
              <a:rPr lang="en-US" sz="1600" b="0" dirty="0" err="1">
                <a:effectLst/>
              </a:rPr>
              <a:t>chess_game_consistent</a:t>
            </a:r>
            <a:endParaRPr lang="en-US" sz="1600" b="0" dirty="0">
              <a:effectLst/>
            </a:endParaRPr>
          </a:p>
          <a:p>
            <a:pPr lvl="1"/>
            <a:endParaRPr lang="en-US" sz="1600" b="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4FB34-1D52-40C7-B480-544ED6C1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" y="2932416"/>
            <a:ext cx="7453006" cy="260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20174-FB54-48E6-97D2-F8BBFF43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276" y="2564590"/>
            <a:ext cx="3276884" cy="377222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1AB9267-2D7C-47ED-8AE2-C9D629AF4223}"/>
              </a:ext>
            </a:extLst>
          </p:cNvPr>
          <p:cNvSpPr txBox="1">
            <a:spLocks/>
          </p:cNvSpPr>
          <p:nvPr/>
        </p:nvSpPr>
        <p:spPr>
          <a:xfrm>
            <a:off x="282388" y="8963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Index: GIN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35A2CF-AA9A-4B1F-AAC7-64FB9DD65B1B}"/>
              </a:ext>
            </a:extLst>
          </p:cNvPr>
          <p:cNvSpPr txBox="1">
            <a:spLocks/>
          </p:cNvSpPr>
          <p:nvPr/>
        </p:nvSpPr>
        <p:spPr>
          <a:xfrm>
            <a:off x="1105195" y="5658112"/>
            <a:ext cx="4569463" cy="51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Operator Class for GIN index in SQL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D5CB40-E541-434C-A862-11E0982EEE09}"/>
              </a:ext>
            </a:extLst>
          </p:cNvPr>
          <p:cNvSpPr txBox="1">
            <a:spLocks/>
          </p:cNvSpPr>
          <p:nvPr/>
        </p:nvSpPr>
        <p:spPr>
          <a:xfrm>
            <a:off x="8339276" y="6402184"/>
            <a:ext cx="3562591" cy="39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comparing two chess boards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08AADF-9F40-463D-83E4-68536A96784A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5546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D8F02-A3D3-4421-AA7E-CC4E464A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0" y="1990086"/>
            <a:ext cx="4877223" cy="3909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362DF-3EA1-41BF-BA77-ED9B2250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84" y="337420"/>
            <a:ext cx="4943103" cy="556206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29492AB-319F-40F9-9447-D49F81975CF3}"/>
              </a:ext>
            </a:extLst>
          </p:cNvPr>
          <p:cNvSpPr txBox="1">
            <a:spLocks/>
          </p:cNvSpPr>
          <p:nvPr/>
        </p:nvSpPr>
        <p:spPr>
          <a:xfrm>
            <a:off x="7428138" y="6034629"/>
            <a:ext cx="2819101" cy="3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</a:t>
            </a:r>
            <a:r>
              <a:rPr lang="en-US" sz="1200" i="1" dirty="0" err="1"/>
              <a:t>extractQuery</a:t>
            </a:r>
            <a:r>
              <a:rPr lang="en-US" sz="1200" i="1" dirty="0"/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ADB029-EFD3-4164-BC14-2F97737976A5}"/>
              </a:ext>
            </a:extLst>
          </p:cNvPr>
          <p:cNvSpPr txBox="1">
            <a:spLocks/>
          </p:cNvSpPr>
          <p:nvPr/>
        </p:nvSpPr>
        <p:spPr>
          <a:xfrm>
            <a:off x="1529363" y="6034628"/>
            <a:ext cx="2819101" cy="3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</a:t>
            </a:r>
            <a:r>
              <a:rPr lang="en-US" sz="1200" i="1" dirty="0" err="1"/>
              <a:t>extractValue</a:t>
            </a:r>
            <a:r>
              <a:rPr lang="en-US" sz="1200" i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24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319A6-F691-47A4-877D-196B2FD5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26" y="859371"/>
            <a:ext cx="5395428" cy="54106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6080FF-017C-403C-A205-C823A1561139}"/>
              </a:ext>
            </a:extLst>
          </p:cNvPr>
          <p:cNvSpPr txBox="1">
            <a:spLocks/>
          </p:cNvSpPr>
          <p:nvPr/>
        </p:nvSpPr>
        <p:spPr>
          <a:xfrm>
            <a:off x="4498189" y="6357358"/>
            <a:ext cx="2819101" cy="3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consistent function</a:t>
            </a:r>
          </a:p>
        </p:txBody>
      </p:sp>
    </p:spTree>
    <p:extLst>
      <p:ext uri="{BB962C8B-B14F-4D97-AF65-F5344CB8AC3E}">
        <p14:creationId xmlns:p14="http://schemas.microsoft.com/office/powerpoint/2010/main" val="1450487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DE6A-20AF-4D4B-91A2-1B3EFA9C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81841"/>
            <a:ext cx="10515600" cy="94129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GIN index was validated in following ways</a:t>
            </a:r>
          </a:p>
          <a:p>
            <a:pPr lvl="1"/>
            <a:r>
              <a:rPr lang="en-US" sz="1600" dirty="0">
                <a:cs typeface="Arial" panose="020B0604020202020204" pitchFamily="34" charset="0"/>
              </a:rPr>
              <a:t>Check if we are able to create GIN index on chess_game datatype</a:t>
            </a:r>
          </a:p>
          <a:p>
            <a:pPr lvl="1"/>
            <a:r>
              <a:rPr lang="en-US" sz="1600" dirty="0">
                <a:cs typeface="Arial" panose="020B0604020202020204" pitchFamily="34" charset="0"/>
              </a:rPr>
              <a:t>Check if GIN index is being picked by hasBoard() function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36D79-DA9D-40D3-A1F4-B50A87E18EE1}"/>
              </a:ext>
            </a:extLst>
          </p:cNvPr>
          <p:cNvSpPr txBox="1">
            <a:spLocks/>
          </p:cNvSpPr>
          <p:nvPr/>
        </p:nvSpPr>
        <p:spPr>
          <a:xfrm>
            <a:off x="282388" y="10244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Index: GIN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66FA9-96B0-40F1-88D9-34B7C916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44021"/>
            <a:ext cx="10096500" cy="42232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951AC2-1957-4FB5-9874-195CF590334E}"/>
              </a:ext>
            </a:extLst>
          </p:cNvPr>
          <p:cNvSpPr txBox="1">
            <a:spLocks/>
          </p:cNvSpPr>
          <p:nvPr/>
        </p:nvSpPr>
        <p:spPr>
          <a:xfrm>
            <a:off x="2573931" y="6567286"/>
            <a:ext cx="6251715" cy="30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Validation of creation of GIN index along with its use by hasBoard() function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517DEA-F5BA-4DE6-821A-2D26469BED2E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9488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C22F9-7433-48D2-9C79-58E08AC12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9"/>
          <a:stretch/>
        </p:blipFill>
        <p:spPr>
          <a:xfrm>
            <a:off x="125506" y="2550120"/>
            <a:ext cx="11940988" cy="19011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905654-5F1C-4060-AC8F-630C5249128D}"/>
              </a:ext>
            </a:extLst>
          </p:cNvPr>
          <p:cNvSpPr txBox="1">
            <a:spLocks/>
          </p:cNvSpPr>
          <p:nvPr/>
        </p:nvSpPr>
        <p:spPr>
          <a:xfrm>
            <a:off x="1874683" y="4568157"/>
            <a:ext cx="8524376" cy="38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Number of row returned should be same as number of rows in table in case initial board state is passed</a:t>
            </a:r>
          </a:p>
        </p:txBody>
      </p:sp>
    </p:spTree>
    <p:extLst>
      <p:ext uri="{BB962C8B-B14F-4D97-AF65-F5344CB8AC3E}">
        <p14:creationId xmlns:p14="http://schemas.microsoft.com/office/powerpoint/2010/main" val="168989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6764-84AA-4E96-98E0-2344E2D0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11" y="0"/>
            <a:ext cx="8911687" cy="1280890"/>
          </a:xfrm>
        </p:spPr>
        <p:txBody>
          <a:bodyPr/>
          <a:lstStyle/>
          <a:p>
            <a:r>
              <a:rPr lang="en-US" b="1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DBE0-D618-48A4-B62C-CA4BA66D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33600"/>
            <a:ext cx="10971212" cy="1861457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https://github.com/SonyShrestha/DSA_ChessGame/tree/main	</a:t>
            </a:r>
          </a:p>
          <a:p>
            <a:r>
              <a:rPr lang="en-US" dirty="0"/>
              <a:t>Test Cases</a:t>
            </a:r>
          </a:p>
          <a:p>
            <a:pPr lvl="1"/>
            <a:r>
              <a:rPr lang="en-US" dirty="0"/>
              <a:t>https://github.com/SonyShrestha/DSA_ChessGame/blob/main/sql_files/test_script.sql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CCC5-7B6B-4EA5-9156-97289A9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9602"/>
            <a:ext cx="5661212" cy="94129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Data Type: Chess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E9F7-ABC9-46F3-8778-90161202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70" y="1224372"/>
            <a:ext cx="11846859" cy="5102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0" dirty="0">
                <a:effectLst/>
                <a:cs typeface="Arial" panose="020B0604020202020204" pitchFamily="34" charset="0"/>
              </a:rPr>
              <a:t>We made use of </a:t>
            </a:r>
            <a:r>
              <a:rPr lang="en-US" sz="1600" b="1" dirty="0">
                <a:effectLst/>
                <a:cs typeface="Arial" panose="020B0604020202020204" pitchFamily="34" charset="0"/>
              </a:rPr>
              <a:t>SCL_boardFromFEN</a:t>
            </a:r>
            <a:r>
              <a:rPr lang="en-US" sz="1600" b="0" dirty="0">
                <a:effectLst/>
                <a:cs typeface="Arial" panose="020B0604020202020204" pitchFamily="34" charset="0"/>
              </a:rPr>
              <a:t> function provided in header file to convert string fen notation to chess_board data type</a:t>
            </a:r>
          </a:p>
          <a:p>
            <a:pPr lvl="1">
              <a:lnSpc>
                <a:spcPct val="150000"/>
              </a:lnSpc>
            </a:pPr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55AA7-283F-4F9C-BC65-164D52FB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6" y="1766047"/>
            <a:ext cx="6447079" cy="47400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E578E8-66DA-4753-9CDB-F57B650EDBEB}"/>
              </a:ext>
            </a:extLst>
          </p:cNvPr>
          <p:cNvSpPr txBox="1">
            <a:spLocks/>
          </p:cNvSpPr>
          <p:nvPr/>
        </p:nvSpPr>
        <p:spPr>
          <a:xfrm>
            <a:off x="752421" y="6550920"/>
            <a:ext cx="6277532" cy="259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chess_board_in and chess_board_out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AB6E4-D539-4F00-8764-B4990A25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164" y="2477070"/>
            <a:ext cx="4549534" cy="23700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DCDACA-8032-4E72-BDE9-DAE6DB543C2B}"/>
              </a:ext>
            </a:extLst>
          </p:cNvPr>
          <p:cNvSpPr txBox="1">
            <a:spLocks/>
          </p:cNvSpPr>
          <p:nvPr/>
        </p:nvSpPr>
        <p:spPr>
          <a:xfrm>
            <a:off x="7160164" y="4954673"/>
            <a:ext cx="4911035" cy="510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chess_board_in and chess_board_out function, chess_board datatype in SQL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D02F74-CFD5-41A9-8D99-42BC79390148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312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7971-E862-48E9-9957-886CDF13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010" y="2801254"/>
            <a:ext cx="6170075" cy="189049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42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CD26-39A6-454D-8A21-CDF79AE0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208574"/>
            <a:ext cx="10515600" cy="1005927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</a:t>
            </a:r>
            <a:r>
              <a:rPr lang="en-US" sz="1600" dirty="0" err="1">
                <a:cs typeface="Arial" panose="020B0604020202020204" pitchFamily="34" charset="0"/>
              </a:rPr>
              <a:t>chess_board</a:t>
            </a:r>
            <a:r>
              <a:rPr lang="en-US" sz="1600" dirty="0">
                <a:cs typeface="Arial" panose="020B0604020202020204" pitchFamily="34" charset="0"/>
              </a:rPr>
              <a:t> data type was validated in two ways</a:t>
            </a:r>
          </a:p>
          <a:p>
            <a:pPr lvl="1"/>
            <a:r>
              <a:rPr lang="en-US" sz="1600" b="0" dirty="0">
                <a:effectLst/>
              </a:rPr>
              <a:t>Validate creating table with </a:t>
            </a:r>
            <a:r>
              <a:rPr lang="en-US" sz="1600" b="0" dirty="0" err="1">
                <a:effectLst/>
              </a:rPr>
              <a:t>chess_board</a:t>
            </a:r>
            <a:r>
              <a:rPr lang="en-US" sz="1600" b="0" dirty="0">
                <a:effectLst/>
              </a:rPr>
              <a:t> data type followed by insert and select statement </a:t>
            </a:r>
          </a:p>
          <a:p>
            <a:pPr lvl="1"/>
            <a:r>
              <a:rPr lang="en-US" sz="1600" b="0" dirty="0">
                <a:effectLst/>
              </a:rPr>
              <a:t>Validate type cast operation from string to </a:t>
            </a:r>
            <a:r>
              <a:rPr lang="en-US" sz="1600" b="0" dirty="0" err="1">
                <a:effectLst/>
              </a:rPr>
              <a:t>chess_board</a:t>
            </a:r>
            <a:r>
              <a:rPr lang="en-US" sz="1600" b="0" dirty="0">
                <a:effectLst/>
              </a:rPr>
              <a:t> data type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43D38-C307-4076-A9B4-02C460A5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12" y="2313392"/>
            <a:ext cx="6797629" cy="264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22E26-00EB-4BE6-8981-E1E36052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21" y="5496580"/>
            <a:ext cx="9373412" cy="10059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7968EE-8274-4314-8424-7C618131AF04}"/>
              </a:ext>
            </a:extLst>
          </p:cNvPr>
          <p:cNvSpPr txBox="1">
            <a:spLocks/>
          </p:cNvSpPr>
          <p:nvPr/>
        </p:nvSpPr>
        <p:spPr>
          <a:xfrm>
            <a:off x="282388" y="16005"/>
            <a:ext cx="7651377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Data Type: Chess Board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655263-6EEE-4678-9186-94F6B276241A}"/>
              </a:ext>
            </a:extLst>
          </p:cNvPr>
          <p:cNvSpPr txBox="1">
            <a:spLocks/>
          </p:cNvSpPr>
          <p:nvPr/>
        </p:nvSpPr>
        <p:spPr>
          <a:xfrm>
            <a:off x="2729361" y="6571131"/>
            <a:ext cx="6277532" cy="25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fig: Validate type cast operation from string to chess_board data type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13DE23-B693-4992-9C6B-4746CD2A7061}"/>
              </a:ext>
            </a:extLst>
          </p:cNvPr>
          <p:cNvSpPr txBox="1">
            <a:spLocks/>
          </p:cNvSpPr>
          <p:nvPr/>
        </p:nvSpPr>
        <p:spPr>
          <a:xfrm>
            <a:off x="2661398" y="5029753"/>
            <a:ext cx="6277532" cy="25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fig: Create table with chess_board data type followed by insert and select statement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BD78898-F91A-4BE9-81EE-3E83EB879BF3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25605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08C245-5CAF-4E5F-A235-EC25F613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1206591"/>
            <a:ext cx="11586882" cy="361763"/>
          </a:xfrm>
        </p:spPr>
        <p:txBody>
          <a:bodyPr>
            <a:normAutofit fontScale="92500"/>
          </a:bodyPr>
          <a:lstStyle/>
          <a:p>
            <a:r>
              <a:rPr lang="en-US" sz="1600" b="0" dirty="0">
                <a:effectLst/>
                <a:cs typeface="Arial" panose="020B0604020202020204" pitchFamily="34" charset="0"/>
              </a:rPr>
              <a:t>We made use of </a:t>
            </a:r>
            <a:r>
              <a:rPr lang="en-US" sz="1600" b="1" dirty="0" err="1">
                <a:effectLst/>
                <a:cs typeface="Arial" panose="020B0604020202020204" pitchFamily="34" charset="0"/>
              </a:rPr>
              <a:t>SCL_printPGN</a:t>
            </a:r>
            <a:r>
              <a:rPr lang="en-US" sz="1600" b="0" dirty="0">
                <a:effectLst/>
                <a:cs typeface="Arial" panose="020B0604020202020204" pitchFamily="34" charset="0"/>
              </a:rPr>
              <a:t> function provided in header file to convert string fen notation to </a:t>
            </a:r>
            <a:r>
              <a:rPr lang="en-US" sz="1600" b="0" dirty="0" err="1">
                <a:effectLst/>
                <a:cs typeface="Arial" panose="020B0604020202020204" pitchFamily="34" charset="0"/>
              </a:rPr>
              <a:t>chess_board</a:t>
            </a:r>
            <a:r>
              <a:rPr lang="en-US" sz="1600" b="0" dirty="0">
                <a:effectLst/>
                <a:cs typeface="Arial" panose="020B0604020202020204" pitchFamily="34" charset="0"/>
              </a:rPr>
              <a:t> data type</a:t>
            </a:r>
          </a:p>
          <a:p>
            <a:pPr lvl="1"/>
            <a:endParaRPr lang="en-US" sz="1200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F6BAE-91E6-44D1-B3BC-BF25F807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98" y="1668638"/>
            <a:ext cx="3431531" cy="48271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7C7F229-EB5B-4203-8D6D-E09FA93C2BDE}"/>
              </a:ext>
            </a:extLst>
          </p:cNvPr>
          <p:cNvSpPr txBox="1">
            <a:spLocks/>
          </p:cNvSpPr>
          <p:nvPr/>
        </p:nvSpPr>
        <p:spPr>
          <a:xfrm>
            <a:off x="282388" y="-6404"/>
            <a:ext cx="10515600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Data type: Chess Game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2DB22A-AB27-4A17-979D-DF6AFCA29C6F}"/>
              </a:ext>
            </a:extLst>
          </p:cNvPr>
          <p:cNvSpPr txBox="1">
            <a:spLocks/>
          </p:cNvSpPr>
          <p:nvPr/>
        </p:nvSpPr>
        <p:spPr>
          <a:xfrm>
            <a:off x="1454130" y="6590732"/>
            <a:ext cx="4523086" cy="255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fig: Logic for chess_game_in and chess_game_out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93F2BF-E0E4-4009-AA88-43DC2F49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7" y="2319514"/>
            <a:ext cx="4724809" cy="23624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8720B5-167B-4DE6-8DD8-6D37B455DFEB}"/>
              </a:ext>
            </a:extLst>
          </p:cNvPr>
          <p:cNvSpPr txBox="1">
            <a:spLocks/>
          </p:cNvSpPr>
          <p:nvPr/>
        </p:nvSpPr>
        <p:spPr>
          <a:xfrm>
            <a:off x="6185647" y="4784346"/>
            <a:ext cx="5667558" cy="54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</a:t>
            </a:r>
            <a:r>
              <a:rPr lang="en-US" sz="1200" i="1" dirty="0" err="1"/>
              <a:t>chess_game_in</a:t>
            </a:r>
            <a:r>
              <a:rPr lang="en-US" sz="1200" i="1" dirty="0"/>
              <a:t> and </a:t>
            </a:r>
            <a:r>
              <a:rPr lang="en-US" sz="1200" i="1" dirty="0" err="1"/>
              <a:t>chess_game_out</a:t>
            </a:r>
            <a:r>
              <a:rPr lang="en-US" sz="1200" i="1" dirty="0"/>
              <a:t> function, chess_game datatype in SQL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AC6D74-D07F-4527-AB28-9BCE2BCF019A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244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CD26-39A6-454D-8A21-CDF79AE0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7" y="1358467"/>
            <a:ext cx="11354441" cy="1295808"/>
          </a:xfrm>
        </p:spPr>
        <p:txBody>
          <a:bodyPr>
            <a:norm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chess_game data type was validated in two ways</a:t>
            </a:r>
          </a:p>
          <a:p>
            <a:pPr lvl="1"/>
            <a:r>
              <a:rPr lang="en-US" sz="1600" b="0" dirty="0">
                <a:effectLst/>
              </a:rPr>
              <a:t>Validate creating table with chess_game data type followed by insert and select statement </a:t>
            </a:r>
          </a:p>
          <a:p>
            <a:pPr lvl="1"/>
            <a:r>
              <a:rPr lang="en-US" sz="1600" b="0" dirty="0">
                <a:effectLst/>
              </a:rPr>
              <a:t>Validate type cast operation from string to chess_</a:t>
            </a:r>
            <a:r>
              <a:rPr lang="en-US" sz="1600" dirty="0"/>
              <a:t>game</a:t>
            </a:r>
            <a:r>
              <a:rPr lang="en-US" sz="1600" b="0" dirty="0">
                <a:effectLst/>
              </a:rPr>
              <a:t> data type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CF861-BC63-496B-A510-AFC4EF9A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085" y="2637963"/>
            <a:ext cx="4082430" cy="1918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A59E9-7B7D-42D1-919D-9CBBF0A3B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34" y="5285031"/>
            <a:ext cx="7658764" cy="11583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E68FD5-AEFC-46D7-A260-DFDE8843639F}"/>
              </a:ext>
            </a:extLst>
          </p:cNvPr>
          <p:cNvSpPr txBox="1">
            <a:spLocks/>
          </p:cNvSpPr>
          <p:nvPr/>
        </p:nvSpPr>
        <p:spPr>
          <a:xfrm>
            <a:off x="282388" y="15366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Data type: Chess Game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452E2E-BEF2-4E04-A889-EF9CA675A0DB}"/>
              </a:ext>
            </a:extLst>
          </p:cNvPr>
          <p:cNvSpPr txBox="1">
            <a:spLocks/>
          </p:cNvSpPr>
          <p:nvPr/>
        </p:nvSpPr>
        <p:spPr>
          <a:xfrm>
            <a:off x="2715378" y="4637440"/>
            <a:ext cx="6534844" cy="293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fig: Create table with chess_game data type followed by insert and select statement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58A8B2-C382-4C5F-92CC-E0F093B61F07}"/>
              </a:ext>
            </a:extLst>
          </p:cNvPr>
          <p:cNvSpPr txBox="1">
            <a:spLocks/>
          </p:cNvSpPr>
          <p:nvPr/>
        </p:nvSpPr>
        <p:spPr>
          <a:xfrm>
            <a:off x="2957234" y="6515420"/>
            <a:ext cx="6277532" cy="259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Validate type cast operation from string to chess_game data type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4BF877-5C5E-4E07-BA7B-CB9033A12C9C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3344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409D-2A59-4A2F-96F7-412FA6D8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0" y="1299883"/>
            <a:ext cx="11559989" cy="1222375"/>
          </a:xfrm>
        </p:spPr>
        <p:txBody>
          <a:bodyPr>
            <a:noAutofit/>
          </a:bodyPr>
          <a:lstStyle/>
          <a:p>
            <a:r>
              <a:rPr lang="en-US" sz="1600" dirty="0" err="1"/>
              <a:t>getBoard</a:t>
            </a:r>
            <a:r>
              <a:rPr lang="en-US" sz="1600" dirty="0"/>
              <a:t>(</a:t>
            </a:r>
            <a:r>
              <a:rPr lang="en-US" sz="1600" b="0" i="0" u="none" strike="noStrike" baseline="0" dirty="0"/>
              <a:t>chessgame, integer) -&gt; </a:t>
            </a:r>
            <a:r>
              <a:rPr lang="en-US" sz="1600" dirty="0"/>
              <a:t>chessboard </a:t>
            </a:r>
          </a:p>
          <a:p>
            <a:pPr algn="l"/>
            <a:r>
              <a:rPr lang="en-US" sz="1600" b="0" i="0" u="none" strike="noStrike" baseline="0" dirty="0"/>
              <a:t>This function returns the board state at a given half-move</a:t>
            </a:r>
          </a:p>
          <a:p>
            <a:pPr algn="l"/>
            <a:r>
              <a:rPr lang="en-US" sz="1600" dirty="0"/>
              <a:t>It makes use of </a:t>
            </a:r>
            <a:r>
              <a:rPr lang="en-US" sz="1600" dirty="0" err="1"/>
              <a:t>SCL_recordApply</a:t>
            </a:r>
            <a:r>
              <a:rPr lang="en-US" sz="1600" dirty="0"/>
              <a:t> function of header file to get board state after applying n half moves in given chess game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B04293-7611-4102-95FC-1D615ABB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4" y="2683624"/>
            <a:ext cx="5230198" cy="37016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F73C92-D277-40B1-96BA-95AFF0B37ECB}"/>
              </a:ext>
            </a:extLst>
          </p:cNvPr>
          <p:cNvSpPr txBox="1">
            <a:spLocks/>
          </p:cNvSpPr>
          <p:nvPr/>
        </p:nvSpPr>
        <p:spPr>
          <a:xfrm>
            <a:off x="282388" y="15366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</a:t>
            </a:r>
            <a:r>
              <a:rPr lang="en-US" sz="3200" b="1" dirty="0" err="1">
                <a:latin typeface="+mn-lt"/>
              </a:rPr>
              <a:t>getBoard</a:t>
            </a:r>
            <a:r>
              <a:rPr lang="en-US" sz="3200" b="1" dirty="0">
                <a:latin typeface="+mn-lt"/>
              </a:rPr>
              <a:t>()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DAD481-A6C0-4807-8457-DED5AFFAEFCD}"/>
              </a:ext>
            </a:extLst>
          </p:cNvPr>
          <p:cNvSpPr txBox="1">
            <a:spLocks/>
          </p:cNvSpPr>
          <p:nvPr/>
        </p:nvSpPr>
        <p:spPr>
          <a:xfrm>
            <a:off x="1789167" y="6461311"/>
            <a:ext cx="2800762" cy="30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</a:t>
            </a:r>
            <a:r>
              <a:rPr lang="en-US" sz="1200" i="1" dirty="0" err="1"/>
              <a:t>getBoard</a:t>
            </a:r>
            <a:r>
              <a:rPr lang="en-US" sz="1200" i="1" dirty="0"/>
              <a:t>()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818C5-A02A-476C-B186-ED52FFFB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298" y="3399492"/>
            <a:ext cx="3147333" cy="8230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AC3FEC-B439-4B4F-8C54-AF18E0D7953A}"/>
              </a:ext>
            </a:extLst>
          </p:cNvPr>
          <p:cNvSpPr txBox="1">
            <a:spLocks/>
          </p:cNvSpPr>
          <p:nvPr/>
        </p:nvSpPr>
        <p:spPr>
          <a:xfrm>
            <a:off x="7716369" y="4323969"/>
            <a:ext cx="5310831" cy="253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</a:t>
            </a:r>
            <a:r>
              <a:rPr lang="en-US" sz="1200" i="1" dirty="0" err="1"/>
              <a:t>getBoard</a:t>
            </a:r>
            <a:r>
              <a:rPr lang="en-US" sz="1200" i="1" dirty="0"/>
              <a:t>() function in SQL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254943-42AC-4C11-A666-B8B0BA29327E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7481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0A9D-96FE-4ED7-99B8-1D546A81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70" y="1406527"/>
            <a:ext cx="11237259" cy="1688540"/>
          </a:xfrm>
        </p:spPr>
        <p:txBody>
          <a:bodyPr>
            <a:no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Creation of </a:t>
            </a:r>
            <a:r>
              <a:rPr lang="en-US" sz="1600" dirty="0" err="1">
                <a:cs typeface="Arial" panose="020B0604020202020204" pitchFamily="34" charset="0"/>
              </a:rPr>
              <a:t>getBoard</a:t>
            </a:r>
            <a:r>
              <a:rPr lang="en-US" sz="1600" dirty="0">
                <a:cs typeface="Arial" panose="020B0604020202020204" pitchFamily="34" charset="0"/>
              </a:rPr>
              <a:t>() function was validated in following ways</a:t>
            </a:r>
          </a:p>
          <a:p>
            <a:pPr lvl="1"/>
            <a:r>
              <a:rPr lang="en-US" sz="1600" b="0" dirty="0">
                <a:effectLst/>
              </a:rPr>
              <a:t>Validate if </a:t>
            </a:r>
            <a:r>
              <a:rPr lang="en-US" sz="1600" b="0" dirty="0" err="1">
                <a:effectLst/>
              </a:rPr>
              <a:t>getBoard</a:t>
            </a:r>
            <a:r>
              <a:rPr lang="en-US" sz="1600" b="0" dirty="0">
                <a:effectLst/>
              </a:rPr>
              <a:t>() function is returning correct value for static chess game and chess board passed</a:t>
            </a:r>
          </a:p>
          <a:p>
            <a:pPr lvl="1"/>
            <a:r>
              <a:rPr lang="en-US" sz="1600" b="0" dirty="0">
                <a:effectLst/>
              </a:rPr>
              <a:t>Validate if </a:t>
            </a:r>
            <a:r>
              <a:rPr lang="en-US" sz="1600" b="0" dirty="0" err="1">
                <a:effectLst/>
              </a:rPr>
              <a:t>getBoard</a:t>
            </a:r>
            <a:r>
              <a:rPr lang="en-US" sz="1600" b="0" dirty="0">
                <a:effectLst/>
              </a:rPr>
              <a:t>() function can be used to query table containing field with chess game data type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79871-AEC3-4BCE-A32D-4C3335B13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0" y="3658816"/>
            <a:ext cx="5450490" cy="2308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BC8CE-9B16-48AB-AA7A-08F8A71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475" y="3658816"/>
            <a:ext cx="5948045" cy="25150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9422D78-C64B-4DD4-8E0B-9F97FF683892}"/>
              </a:ext>
            </a:extLst>
          </p:cNvPr>
          <p:cNvSpPr txBox="1">
            <a:spLocks/>
          </p:cNvSpPr>
          <p:nvPr/>
        </p:nvSpPr>
        <p:spPr>
          <a:xfrm>
            <a:off x="282388" y="14085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</a:t>
            </a:r>
            <a:r>
              <a:rPr lang="en-US" sz="3200" b="1" dirty="0" err="1">
                <a:latin typeface="+mn-lt"/>
              </a:rPr>
              <a:t>getBoard</a:t>
            </a:r>
            <a:r>
              <a:rPr lang="en-US" sz="3200" b="1" dirty="0">
                <a:latin typeface="+mn-lt"/>
              </a:rPr>
              <a:t>()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71EFD4-464E-4D0A-B010-BB315570A4B2}"/>
              </a:ext>
            </a:extLst>
          </p:cNvPr>
          <p:cNvSpPr txBox="1">
            <a:spLocks/>
          </p:cNvSpPr>
          <p:nvPr/>
        </p:nvSpPr>
        <p:spPr>
          <a:xfrm>
            <a:off x="361976" y="6076095"/>
            <a:ext cx="5295848" cy="30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Get board state (fen) after 0,1 and 2 half moves have been applied to given chess_game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1A703E-2EC5-45E4-9153-8C1008B2BA55}"/>
              </a:ext>
            </a:extLst>
          </p:cNvPr>
          <p:cNvSpPr txBox="1">
            <a:spLocks/>
          </p:cNvSpPr>
          <p:nvPr/>
        </p:nvSpPr>
        <p:spPr>
          <a:xfrm>
            <a:off x="6361573" y="6268382"/>
            <a:ext cx="5295848" cy="30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Get board state (fen) after 4 moves have been applied to games provided in table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7FEFE1-D2ED-4479-8D30-EAC2B227E645}"/>
              </a:ext>
            </a:extLst>
          </p:cNvPr>
          <p:cNvSpPr txBox="1">
            <a:spLocks/>
          </p:cNvSpPr>
          <p:nvPr/>
        </p:nvSpPr>
        <p:spPr>
          <a:xfrm>
            <a:off x="9906000" y="60728"/>
            <a:ext cx="2286000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58488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160A-068B-4D41-BED0-73A938FE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65" y="1253845"/>
            <a:ext cx="7521741" cy="1340995"/>
          </a:xfrm>
        </p:spPr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/>
              <a:t>getFirstMoves</a:t>
            </a:r>
            <a:r>
              <a:rPr lang="en-US" sz="1600" b="0" i="0" u="none" strike="noStrike" baseline="0" dirty="0"/>
              <a:t>(chessgame, integer) -&gt; chessgame</a:t>
            </a:r>
            <a:endParaRPr lang="en-US" sz="1600" dirty="0"/>
          </a:p>
          <a:p>
            <a:pPr algn="l"/>
            <a:r>
              <a:rPr lang="en-US" sz="1600" b="0" i="0" u="none" strike="noStrike" baseline="0" dirty="0"/>
              <a:t>This function </a:t>
            </a:r>
            <a:r>
              <a:rPr lang="en-US" sz="1600" dirty="0"/>
              <a:t>r</a:t>
            </a:r>
            <a:r>
              <a:rPr lang="en-US" sz="1600" b="0" i="0" u="none" strike="noStrike" baseline="0" dirty="0"/>
              <a:t>eturns the chessgame truncated to its first N half-moves.</a:t>
            </a:r>
          </a:p>
          <a:p>
            <a:pPr algn="l"/>
            <a:r>
              <a:rPr lang="en-US" sz="1600" dirty="0"/>
              <a:t>We created a function which will extract subset of chess game, given the number of half moves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316AC-B4C5-4170-9FC7-3336BC18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0" y="3194262"/>
            <a:ext cx="3703641" cy="206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94AD1-4524-4ADA-854D-3673B8FCC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8" r="3721"/>
          <a:stretch/>
        </p:blipFill>
        <p:spPr>
          <a:xfrm>
            <a:off x="7638633" y="1211043"/>
            <a:ext cx="4409932" cy="52524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7EBA0D-FA84-4EA4-8098-F189F447F79F}"/>
              </a:ext>
            </a:extLst>
          </p:cNvPr>
          <p:cNvSpPr txBox="1">
            <a:spLocks/>
          </p:cNvSpPr>
          <p:nvPr/>
        </p:nvSpPr>
        <p:spPr>
          <a:xfrm>
            <a:off x="237565" y="-9865"/>
            <a:ext cx="5455024" cy="941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Function: </a:t>
            </a:r>
            <a:r>
              <a:rPr lang="en-US" sz="3200" b="1" dirty="0" err="1">
                <a:latin typeface="+mn-lt"/>
              </a:rPr>
              <a:t>getFirstMoves</a:t>
            </a:r>
            <a:r>
              <a:rPr lang="en-US" sz="3200" b="1" dirty="0">
                <a:latin typeface="+mn-lt"/>
              </a:rPr>
              <a:t>()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4618D-6CFB-4AA4-962E-1342BE9B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756" y="4520257"/>
            <a:ext cx="3368332" cy="7392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C068DD-C5AA-4DE1-82F9-A92A426B22D1}"/>
              </a:ext>
            </a:extLst>
          </p:cNvPr>
          <p:cNvSpPr txBox="1">
            <a:spLocks/>
          </p:cNvSpPr>
          <p:nvPr/>
        </p:nvSpPr>
        <p:spPr>
          <a:xfrm>
            <a:off x="586259" y="5304373"/>
            <a:ext cx="2800762" cy="30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Logic for </a:t>
            </a:r>
            <a:r>
              <a:rPr lang="en-US" sz="1200" i="1" dirty="0" err="1"/>
              <a:t>getFirstMoves</a:t>
            </a:r>
            <a:r>
              <a:rPr lang="en-US" sz="1200" i="1" dirty="0"/>
              <a:t>() function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A32684-90B9-4A27-9854-4F73C053BCC5}"/>
              </a:ext>
            </a:extLst>
          </p:cNvPr>
          <p:cNvSpPr txBox="1">
            <a:spLocks/>
          </p:cNvSpPr>
          <p:nvPr/>
        </p:nvSpPr>
        <p:spPr>
          <a:xfrm>
            <a:off x="4119809" y="5357596"/>
            <a:ext cx="3334279" cy="253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Declaration of </a:t>
            </a:r>
            <a:r>
              <a:rPr lang="en-US" sz="1200" i="1" dirty="0" err="1"/>
              <a:t>getFirstMoves</a:t>
            </a:r>
            <a:r>
              <a:rPr lang="en-US" sz="1200" i="1" dirty="0"/>
              <a:t>() function in SQL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5E4866-2600-4479-BEA9-5B7FED3A62F7}"/>
              </a:ext>
            </a:extLst>
          </p:cNvPr>
          <p:cNvSpPr txBox="1">
            <a:spLocks/>
          </p:cNvSpPr>
          <p:nvPr/>
        </p:nvSpPr>
        <p:spPr>
          <a:xfrm>
            <a:off x="7368988" y="6507572"/>
            <a:ext cx="4760259" cy="350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i="1" dirty="0"/>
              <a:t>fig: Function that extracts subset of chessgame, given the number of half moves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386DB-F448-46AB-BC37-DE38B67D541C}"/>
              </a:ext>
            </a:extLst>
          </p:cNvPr>
          <p:cNvSpPr txBox="1">
            <a:spLocks/>
          </p:cNvSpPr>
          <p:nvPr/>
        </p:nvSpPr>
        <p:spPr>
          <a:xfrm>
            <a:off x="8722658" y="60728"/>
            <a:ext cx="3469342" cy="833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340422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748</TotalTime>
  <Words>1437</Words>
  <Application>Microsoft Office PowerPoint</Application>
  <PresentationFormat>Widescreen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Wisp</vt:lpstr>
      <vt:lpstr>Database System Architecture INFO-H417</vt:lpstr>
      <vt:lpstr>Creation of Extension</vt:lpstr>
      <vt:lpstr>Data Type: Chess 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139</cp:revision>
  <dcterms:created xsi:type="dcterms:W3CDTF">2023-12-04T21:20:26Z</dcterms:created>
  <dcterms:modified xsi:type="dcterms:W3CDTF">2023-12-05T12:07:44Z</dcterms:modified>
</cp:coreProperties>
</file>