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0985500" cy="6858000"/>
  <p:notesSz cx="109855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34" y="1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25733" y="586739"/>
            <a:ext cx="8134032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47825" y="3840480"/>
            <a:ext cx="768985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7F7F7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0077D4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7F7F7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0077D4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9275" y="1577340"/>
            <a:ext cx="477869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657532" y="1577340"/>
            <a:ext cx="477869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7F7F7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0077D4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7F7F7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7F7F7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04880" y="0"/>
            <a:ext cx="775856" cy="65667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803299" y="940930"/>
            <a:ext cx="64816" cy="583723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7499" y="144005"/>
            <a:ext cx="673036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0077D4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0197" y="1282699"/>
            <a:ext cx="9705104" cy="3152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35070" y="6377940"/>
            <a:ext cx="35153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49275" y="6377940"/>
            <a:ext cx="252666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072717" y="6563431"/>
            <a:ext cx="301625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7F7F7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png"/><Relationship Id="rId7" Type="http://schemas.openxmlformats.org/officeDocument/2006/relationships/image" Target="../media/image30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2.jpg"/><Relationship Id="rId4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jpg"/><Relationship Id="rId3" Type="http://schemas.openxmlformats.org/officeDocument/2006/relationships/image" Target="../media/image75.png"/><Relationship Id="rId7" Type="http://schemas.openxmlformats.org/officeDocument/2006/relationships/image" Target="../media/image79.jp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8.jpg"/><Relationship Id="rId5" Type="http://schemas.openxmlformats.org/officeDocument/2006/relationships/image" Target="../media/image77.png"/><Relationship Id="rId4" Type="http://schemas.openxmlformats.org/officeDocument/2006/relationships/image" Target="../media/image7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jp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jpg"/><Relationship Id="rId5" Type="http://schemas.openxmlformats.org/officeDocument/2006/relationships/image" Target="../media/image84.jpg"/><Relationship Id="rId4" Type="http://schemas.openxmlformats.org/officeDocument/2006/relationships/image" Target="../media/image8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95.png"/><Relationship Id="rId16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157" y="3931411"/>
            <a:ext cx="1918335" cy="961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B6973"/>
                </a:solidFill>
                <a:latin typeface="Calibri"/>
                <a:cs typeface="Calibri"/>
              </a:rPr>
              <a:t>Dimitris</a:t>
            </a:r>
            <a:r>
              <a:rPr sz="1800" spc="-40" dirty="0">
                <a:solidFill>
                  <a:srgbClr val="5B697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B6973"/>
                </a:solidFill>
                <a:latin typeface="Calibri"/>
                <a:cs typeface="Calibri"/>
              </a:rPr>
              <a:t>SACHARIDIS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Calibri"/>
              <a:cs typeface="Calibri"/>
            </a:endParaRPr>
          </a:p>
          <a:p>
            <a:pPr marL="907415">
              <a:lnSpc>
                <a:spcPct val="100000"/>
              </a:lnSpc>
            </a:pPr>
            <a:r>
              <a:rPr sz="1800" spc="-5" dirty="0">
                <a:solidFill>
                  <a:srgbClr val="5B6973"/>
                </a:solidFill>
                <a:latin typeface="Calibri"/>
                <a:cs typeface="Calibri"/>
              </a:rPr>
              <a:t>2023-2024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009442" y="1201165"/>
            <a:ext cx="895985" cy="264795"/>
            <a:chOff x="7009442" y="1201165"/>
            <a:chExt cx="895985" cy="264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9442" y="1201165"/>
              <a:ext cx="764000" cy="26431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07772" y="1348009"/>
              <a:ext cx="97036" cy="27186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52036" y="1201165"/>
            <a:ext cx="824460" cy="26431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67260" y="1666502"/>
            <a:ext cx="5492813" cy="35024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51736" y="2161802"/>
            <a:ext cx="3223022" cy="28158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95108" y="2503932"/>
            <a:ext cx="9080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15" dirty="0">
                <a:solidFill>
                  <a:srgbClr val="FF0000"/>
                </a:solidFill>
                <a:latin typeface="Calibri"/>
                <a:cs typeface="Calibri"/>
              </a:rPr>
              <a:t>Part</a:t>
            </a:r>
            <a:r>
              <a:rPr sz="3200" i="1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83696" y="2997708"/>
            <a:ext cx="3321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2.</a:t>
            </a:r>
            <a:r>
              <a:rPr sz="3200" i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Process</a:t>
            </a:r>
            <a:r>
              <a:rPr sz="3200" i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Modeling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4652" y="978915"/>
            <a:ext cx="7788909" cy="4097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Order-to-cash</a:t>
            </a:r>
            <a:endParaRPr sz="2200">
              <a:latin typeface="Calibri"/>
              <a:cs typeface="Calibri"/>
            </a:endParaRPr>
          </a:p>
          <a:p>
            <a:pPr marL="195580" marR="724535" indent="-182880">
              <a:lnSpc>
                <a:spcPct val="100800"/>
              </a:lnSpc>
              <a:spcBef>
                <a:spcPts val="1695"/>
              </a:spcBef>
              <a:buClr>
                <a:srgbClr val="7F7F7F"/>
              </a:buClr>
              <a:buFont typeface="Arial MT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order-to-cash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triggered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receipt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a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purchase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order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customer.</a:t>
            </a:r>
            <a:endParaRPr sz="2400">
              <a:latin typeface="Calibri"/>
              <a:cs typeface="Calibri"/>
            </a:endParaRPr>
          </a:p>
          <a:p>
            <a:pPr marL="195580" marR="97155" indent="-182880">
              <a:lnSpc>
                <a:spcPct val="100800"/>
              </a:lnSpc>
              <a:spcBef>
                <a:spcPts val="600"/>
              </a:spcBef>
              <a:buClr>
                <a:srgbClr val="7F7F7F"/>
              </a:buClr>
              <a:buFont typeface="Arial MT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Upon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receipt,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purchase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order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has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checked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against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stock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determine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if 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requested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item(s)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available.</a:t>
            </a:r>
            <a:endParaRPr sz="2400">
              <a:latin typeface="Calibri"/>
              <a:cs typeface="Calibri"/>
            </a:endParaRPr>
          </a:p>
          <a:p>
            <a:pPr marL="195580" marR="184785" indent="-182880" algn="just">
              <a:lnSpc>
                <a:spcPct val="100000"/>
              </a:lnSpc>
              <a:spcBef>
                <a:spcPts val="530"/>
              </a:spcBef>
              <a:buClr>
                <a:srgbClr val="7F7F7F"/>
              </a:buClr>
              <a:buFont typeface="Arial MT"/>
              <a:buChar char="•"/>
              <a:tabLst>
                <a:tab pos="195580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Depending on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stock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availability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purchase order 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may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sz="2400" b="1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confirmed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rejected.</a:t>
            </a:r>
            <a:endParaRPr sz="2400">
              <a:latin typeface="Calibri"/>
              <a:cs typeface="Calibri"/>
            </a:endParaRPr>
          </a:p>
          <a:p>
            <a:pPr marL="195580" marR="5080" indent="-182880" algn="just">
              <a:lnSpc>
                <a:spcPct val="99200"/>
              </a:lnSpc>
              <a:spcBef>
                <a:spcPts val="645"/>
              </a:spcBef>
              <a:buClr>
                <a:srgbClr val="7F7F7F"/>
              </a:buClr>
              <a:buFont typeface="Arial MT"/>
              <a:buChar char="•"/>
              <a:tabLst>
                <a:tab pos="195580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If the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purchase order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is confirmed,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invoice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emitted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b="1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goods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requested are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shipped. The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process completes by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archiving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order.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59385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solidFill>
                  <a:srgbClr val="C00000"/>
                </a:solidFill>
                <a:latin typeface="Calibri"/>
                <a:cs typeface="Calibri"/>
              </a:rPr>
              <a:t>Let’s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C00000"/>
                </a:solidFill>
                <a:latin typeface="Calibri"/>
                <a:cs typeface="Calibri"/>
              </a:rPr>
              <a:t>start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modeling</a:t>
            </a:r>
            <a:r>
              <a:rPr sz="32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– 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break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it</a:t>
            </a:r>
            <a:r>
              <a:rPr sz="32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down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22288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BPMN</a:t>
            </a:r>
            <a:r>
              <a:rPr sz="32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Model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5536" y="2393188"/>
            <a:ext cx="8794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 MT"/>
                <a:cs typeface="Arial MT"/>
              </a:rPr>
              <a:t>activity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4654" y="978915"/>
            <a:ext cx="16275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Order-to-cash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1951" y="3046374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4" h="334645">
                <a:moveTo>
                  <a:pt x="334400" y="167074"/>
                </a:moveTo>
                <a:lnTo>
                  <a:pt x="328427" y="122665"/>
                </a:lnTo>
                <a:lnTo>
                  <a:pt x="311571" y="82756"/>
                </a:lnTo>
                <a:lnTo>
                  <a:pt x="285426" y="48941"/>
                </a:lnTo>
                <a:lnTo>
                  <a:pt x="251585" y="22814"/>
                </a:lnTo>
                <a:lnTo>
                  <a:pt x="211643" y="5969"/>
                </a:lnTo>
                <a:lnTo>
                  <a:pt x="167194" y="0"/>
                </a:lnTo>
                <a:lnTo>
                  <a:pt x="122749" y="5969"/>
                </a:lnTo>
                <a:lnTo>
                  <a:pt x="82810" y="22814"/>
                </a:lnTo>
                <a:lnTo>
                  <a:pt x="48972" y="48941"/>
                </a:lnTo>
                <a:lnTo>
                  <a:pt x="22828" y="82756"/>
                </a:lnTo>
                <a:lnTo>
                  <a:pt x="5972" y="122665"/>
                </a:lnTo>
                <a:lnTo>
                  <a:pt x="0" y="167074"/>
                </a:lnTo>
                <a:lnTo>
                  <a:pt x="5972" y="211476"/>
                </a:lnTo>
                <a:lnTo>
                  <a:pt x="22828" y="251365"/>
                </a:lnTo>
                <a:lnTo>
                  <a:pt x="48972" y="285154"/>
                </a:lnTo>
                <a:lnTo>
                  <a:pt x="82810" y="311256"/>
                </a:lnTo>
                <a:lnTo>
                  <a:pt x="122749" y="328081"/>
                </a:lnTo>
                <a:lnTo>
                  <a:pt x="167194" y="334043"/>
                </a:lnTo>
                <a:lnTo>
                  <a:pt x="211643" y="328081"/>
                </a:lnTo>
                <a:lnTo>
                  <a:pt x="251585" y="311256"/>
                </a:lnTo>
                <a:lnTo>
                  <a:pt x="285426" y="285154"/>
                </a:lnTo>
                <a:lnTo>
                  <a:pt x="311571" y="251365"/>
                </a:lnTo>
                <a:lnTo>
                  <a:pt x="328427" y="211476"/>
                </a:lnTo>
                <a:lnTo>
                  <a:pt x="334400" y="167074"/>
                </a:lnTo>
                <a:close/>
              </a:path>
            </a:pathLst>
          </a:custGeom>
          <a:ln w="84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96008" y="3359634"/>
            <a:ext cx="709930" cy="1177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915" marR="17145" algn="ctr">
              <a:lnSpc>
                <a:spcPct val="101400"/>
              </a:lnSpc>
              <a:spcBef>
                <a:spcPts val="100"/>
              </a:spcBef>
            </a:pPr>
            <a:r>
              <a:rPr sz="1100" spc="5" dirty="0">
                <a:latin typeface="Arial MT"/>
                <a:cs typeface="Arial MT"/>
              </a:rPr>
              <a:t>P</a:t>
            </a:r>
            <a:r>
              <a:rPr sz="1100" spc="15" dirty="0">
                <a:latin typeface="Arial MT"/>
                <a:cs typeface="Arial MT"/>
              </a:rPr>
              <a:t>ur</a:t>
            </a:r>
            <a:r>
              <a:rPr sz="1100" spc="-25" dirty="0">
                <a:latin typeface="Arial MT"/>
                <a:cs typeface="Arial MT"/>
              </a:rPr>
              <a:t>c</a:t>
            </a:r>
            <a:r>
              <a:rPr sz="1100" spc="15" dirty="0">
                <a:latin typeface="Arial MT"/>
                <a:cs typeface="Arial MT"/>
              </a:rPr>
              <a:t>ha</a:t>
            </a:r>
            <a:r>
              <a:rPr sz="1100" spc="5" dirty="0">
                <a:latin typeface="Arial MT"/>
                <a:cs typeface="Arial MT"/>
              </a:rPr>
              <a:t>se  order 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received</a:t>
            </a:r>
            <a:endParaRPr sz="1100">
              <a:latin typeface="Arial MT"/>
              <a:cs typeface="Arial MT"/>
            </a:endParaRPr>
          </a:p>
          <a:p>
            <a:pPr algn="ctr">
              <a:lnSpc>
                <a:spcPts val="2340"/>
              </a:lnSpc>
            </a:pPr>
            <a:r>
              <a:rPr sz="2200" dirty="0">
                <a:latin typeface="Arial MT"/>
                <a:cs typeface="Arial MT"/>
              </a:rPr>
              <a:t>start</a:t>
            </a:r>
            <a:endParaRPr sz="22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200" dirty="0">
                <a:latin typeface="Arial MT"/>
                <a:cs typeface="Arial MT"/>
              </a:rPr>
              <a:t>event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19002" y="2024379"/>
            <a:ext cx="709930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0"/>
              </a:spcBef>
            </a:pPr>
            <a:r>
              <a:rPr sz="2200" dirty="0">
                <a:latin typeface="Arial MT"/>
                <a:cs typeface="Arial MT"/>
              </a:rPr>
              <a:t>end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event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32320" y="3614940"/>
            <a:ext cx="1006475" cy="668020"/>
          </a:xfrm>
          <a:custGeom>
            <a:avLst/>
            <a:gdLst/>
            <a:ahLst/>
            <a:cxnLst/>
            <a:rect l="l" t="t" r="r" b="b"/>
            <a:pathLst>
              <a:path w="1006475" h="668020">
                <a:moveTo>
                  <a:pt x="67072" y="667980"/>
                </a:moveTo>
                <a:lnTo>
                  <a:pt x="939035" y="667980"/>
                </a:lnTo>
                <a:lnTo>
                  <a:pt x="965140" y="662731"/>
                </a:lnTo>
                <a:lnTo>
                  <a:pt x="986464" y="648416"/>
                </a:lnTo>
                <a:lnTo>
                  <a:pt x="1000845" y="627185"/>
                </a:lnTo>
                <a:lnTo>
                  <a:pt x="1006119" y="601185"/>
                </a:lnTo>
                <a:lnTo>
                  <a:pt x="1006119" y="66806"/>
                </a:lnTo>
                <a:lnTo>
                  <a:pt x="1000845" y="40804"/>
                </a:lnTo>
                <a:lnTo>
                  <a:pt x="986464" y="19569"/>
                </a:lnTo>
                <a:lnTo>
                  <a:pt x="965140" y="5250"/>
                </a:lnTo>
                <a:lnTo>
                  <a:pt x="939035" y="0"/>
                </a:lnTo>
                <a:lnTo>
                  <a:pt x="67072" y="0"/>
                </a:lnTo>
                <a:lnTo>
                  <a:pt x="40964" y="5250"/>
                </a:lnTo>
                <a:lnTo>
                  <a:pt x="19644" y="19569"/>
                </a:lnTo>
                <a:lnTo>
                  <a:pt x="5270" y="40804"/>
                </a:lnTo>
                <a:lnTo>
                  <a:pt x="0" y="66806"/>
                </a:lnTo>
                <a:lnTo>
                  <a:pt x="0" y="601185"/>
                </a:lnTo>
                <a:lnTo>
                  <a:pt x="5270" y="627185"/>
                </a:lnTo>
                <a:lnTo>
                  <a:pt x="19644" y="648416"/>
                </a:lnTo>
                <a:lnTo>
                  <a:pt x="40964" y="662731"/>
                </a:lnTo>
                <a:lnTo>
                  <a:pt x="67072" y="667980"/>
                </a:lnTo>
                <a:close/>
              </a:path>
            </a:pathLst>
          </a:custGeom>
          <a:ln w="84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09587" y="3824632"/>
            <a:ext cx="8540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latin typeface="Arial MT"/>
                <a:cs typeface="Arial MT"/>
              </a:rPr>
              <a:t>Ship</a:t>
            </a:r>
            <a:r>
              <a:rPr sz="1300" spc="-5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goods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087217" y="2268042"/>
            <a:ext cx="1545590" cy="1713864"/>
            <a:chOff x="5087217" y="2268042"/>
            <a:chExt cx="1545590" cy="1713864"/>
          </a:xfrm>
        </p:grpSpPr>
        <p:sp>
          <p:nvSpPr>
            <p:cNvPr id="11" name="object 11"/>
            <p:cNvSpPr/>
            <p:nvPr/>
          </p:nvSpPr>
          <p:spPr>
            <a:xfrm>
              <a:off x="5089439" y="2452747"/>
              <a:ext cx="268605" cy="0"/>
            </a:xfrm>
            <a:custGeom>
              <a:avLst/>
              <a:gdLst/>
              <a:ahLst/>
              <a:cxnLst/>
              <a:rect l="l" t="t" r="r" b="b"/>
              <a:pathLst>
                <a:path w="268604">
                  <a:moveTo>
                    <a:pt x="0" y="0"/>
                  </a:moveTo>
                  <a:lnTo>
                    <a:pt x="0" y="0"/>
                  </a:lnTo>
                  <a:lnTo>
                    <a:pt x="257510" y="0"/>
                  </a:lnTo>
                  <a:lnTo>
                    <a:pt x="268281" y="0"/>
                  </a:lnTo>
                </a:path>
              </a:pathLst>
            </a:custGeom>
            <a:ln w="44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49559" y="2420364"/>
              <a:ext cx="65405" cy="64769"/>
            </a:xfrm>
            <a:custGeom>
              <a:avLst/>
              <a:gdLst/>
              <a:ahLst/>
              <a:cxnLst/>
              <a:rect l="l" t="t" r="r" b="b"/>
              <a:pathLst>
                <a:path w="65404" h="64769">
                  <a:moveTo>
                    <a:pt x="0" y="0"/>
                  </a:moveTo>
                  <a:lnTo>
                    <a:pt x="0" y="64766"/>
                  </a:lnTo>
                  <a:lnTo>
                    <a:pt x="65295" y="32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14855" y="2286457"/>
              <a:ext cx="335915" cy="332740"/>
            </a:xfrm>
            <a:custGeom>
              <a:avLst/>
              <a:gdLst/>
              <a:ahLst/>
              <a:cxnLst/>
              <a:rect l="l" t="t" r="r" b="b"/>
              <a:pathLst>
                <a:path w="335914" h="332739">
                  <a:moveTo>
                    <a:pt x="335304" y="166290"/>
                  </a:moveTo>
                  <a:lnTo>
                    <a:pt x="329316" y="122081"/>
                  </a:lnTo>
                  <a:lnTo>
                    <a:pt x="312416" y="82357"/>
                  </a:lnTo>
                  <a:lnTo>
                    <a:pt x="286202" y="48703"/>
                  </a:lnTo>
                  <a:lnTo>
                    <a:pt x="252272" y="22702"/>
                  </a:lnTo>
                  <a:lnTo>
                    <a:pt x="212222" y="5939"/>
                  </a:lnTo>
                  <a:lnTo>
                    <a:pt x="167652" y="0"/>
                  </a:lnTo>
                  <a:lnTo>
                    <a:pt x="123081" y="5939"/>
                  </a:lnTo>
                  <a:lnTo>
                    <a:pt x="83032" y="22702"/>
                  </a:lnTo>
                  <a:lnTo>
                    <a:pt x="49102" y="48703"/>
                  </a:lnTo>
                  <a:lnTo>
                    <a:pt x="22888" y="82357"/>
                  </a:lnTo>
                  <a:lnTo>
                    <a:pt x="5988" y="122081"/>
                  </a:lnTo>
                  <a:lnTo>
                    <a:pt x="0" y="166290"/>
                  </a:lnTo>
                  <a:lnTo>
                    <a:pt x="5988" y="210494"/>
                  </a:lnTo>
                  <a:lnTo>
                    <a:pt x="22888" y="250217"/>
                  </a:lnTo>
                  <a:lnTo>
                    <a:pt x="49102" y="283872"/>
                  </a:lnTo>
                  <a:lnTo>
                    <a:pt x="83032" y="309875"/>
                  </a:lnTo>
                  <a:lnTo>
                    <a:pt x="123081" y="326639"/>
                  </a:lnTo>
                  <a:lnTo>
                    <a:pt x="167652" y="332580"/>
                  </a:lnTo>
                  <a:lnTo>
                    <a:pt x="212222" y="326639"/>
                  </a:lnTo>
                  <a:lnTo>
                    <a:pt x="252272" y="309875"/>
                  </a:lnTo>
                  <a:lnTo>
                    <a:pt x="286202" y="283872"/>
                  </a:lnTo>
                  <a:lnTo>
                    <a:pt x="312416" y="250217"/>
                  </a:lnTo>
                  <a:lnTo>
                    <a:pt x="329316" y="210494"/>
                  </a:lnTo>
                  <a:lnTo>
                    <a:pt x="335304" y="166290"/>
                  </a:lnTo>
                  <a:close/>
                </a:path>
              </a:pathLst>
            </a:custGeom>
            <a:ln w="367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48541" y="3948935"/>
              <a:ext cx="226695" cy="0"/>
            </a:xfrm>
            <a:custGeom>
              <a:avLst/>
              <a:gdLst/>
              <a:ahLst/>
              <a:cxnLst/>
              <a:rect l="l" t="t" r="r" b="b"/>
              <a:pathLst>
                <a:path w="226695">
                  <a:moveTo>
                    <a:pt x="0" y="0"/>
                  </a:moveTo>
                  <a:lnTo>
                    <a:pt x="226634" y="0"/>
                  </a:lnTo>
                </a:path>
              </a:pathLst>
            </a:custGeom>
            <a:ln w="44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67011" y="3916416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4" h="65404">
                  <a:moveTo>
                    <a:pt x="0" y="0"/>
                  </a:moveTo>
                  <a:lnTo>
                    <a:pt x="0" y="65039"/>
                  </a:lnTo>
                  <a:lnTo>
                    <a:pt x="65309" y="32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061449" y="2599966"/>
            <a:ext cx="1778635" cy="708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7300" marR="5080" indent="71120">
              <a:lnSpc>
                <a:spcPct val="101200"/>
              </a:lnSpc>
              <a:spcBef>
                <a:spcPts val="100"/>
              </a:spcBef>
            </a:pPr>
            <a:r>
              <a:rPr sz="1100" spc="10" dirty="0">
                <a:latin typeface="Arial MT"/>
                <a:cs typeface="Arial MT"/>
              </a:rPr>
              <a:t>Order 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10" dirty="0">
                <a:latin typeface="Arial MT"/>
                <a:cs typeface="Arial MT"/>
              </a:rPr>
              <a:t>r</a:t>
            </a:r>
            <a:r>
              <a:rPr sz="1100" spc="-15" dirty="0">
                <a:latin typeface="Arial MT"/>
                <a:cs typeface="Arial MT"/>
              </a:rPr>
              <a:t>e</a:t>
            </a:r>
            <a:r>
              <a:rPr sz="1100" dirty="0">
                <a:latin typeface="Arial MT"/>
                <a:cs typeface="Arial MT"/>
              </a:rPr>
              <a:t>j</a:t>
            </a:r>
            <a:r>
              <a:rPr sz="1100" spc="20" dirty="0">
                <a:latin typeface="Arial MT"/>
                <a:cs typeface="Arial MT"/>
              </a:rPr>
              <a:t>e</a:t>
            </a:r>
            <a:r>
              <a:rPr sz="1100" spc="10" dirty="0">
                <a:latin typeface="Arial MT"/>
                <a:cs typeface="Arial MT"/>
              </a:rPr>
              <a:t>ct</a:t>
            </a:r>
            <a:r>
              <a:rPr sz="1100" spc="20" dirty="0">
                <a:latin typeface="Arial MT"/>
                <a:cs typeface="Arial MT"/>
              </a:rPr>
              <a:t>e</a:t>
            </a:r>
            <a:r>
              <a:rPr sz="1100" spc="15" dirty="0">
                <a:latin typeface="Arial MT"/>
                <a:cs typeface="Arial MT"/>
              </a:rPr>
              <a:t>d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2200" spc="-5" dirty="0">
                <a:latin typeface="Arial MT"/>
                <a:cs typeface="Arial MT"/>
              </a:rPr>
              <a:t>split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gateway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54458" y="3781943"/>
            <a:ext cx="335915" cy="334010"/>
          </a:xfrm>
          <a:custGeom>
            <a:avLst/>
            <a:gdLst/>
            <a:ahLst/>
            <a:cxnLst/>
            <a:rect l="l" t="t" r="r" b="b"/>
            <a:pathLst>
              <a:path w="335915" h="334010">
                <a:moveTo>
                  <a:pt x="335570" y="166992"/>
                </a:moveTo>
                <a:lnTo>
                  <a:pt x="329580" y="122597"/>
                </a:lnTo>
                <a:lnTo>
                  <a:pt x="312673" y="82705"/>
                </a:lnTo>
                <a:lnTo>
                  <a:pt x="286445" y="48908"/>
                </a:lnTo>
                <a:lnTo>
                  <a:pt x="252491" y="22798"/>
                </a:lnTo>
                <a:lnTo>
                  <a:pt x="212406" y="5964"/>
                </a:lnTo>
                <a:lnTo>
                  <a:pt x="167785" y="0"/>
                </a:lnTo>
                <a:lnTo>
                  <a:pt x="123164" y="5964"/>
                </a:lnTo>
                <a:lnTo>
                  <a:pt x="83079" y="22798"/>
                </a:lnTo>
                <a:lnTo>
                  <a:pt x="49124" y="48908"/>
                </a:lnTo>
                <a:lnTo>
                  <a:pt x="22896" y="82705"/>
                </a:lnTo>
                <a:lnTo>
                  <a:pt x="5990" y="122597"/>
                </a:lnTo>
                <a:lnTo>
                  <a:pt x="0" y="166992"/>
                </a:lnTo>
                <a:lnTo>
                  <a:pt x="5990" y="211387"/>
                </a:lnTo>
                <a:lnTo>
                  <a:pt x="22896" y="251278"/>
                </a:lnTo>
                <a:lnTo>
                  <a:pt x="49124" y="285075"/>
                </a:lnTo>
                <a:lnTo>
                  <a:pt x="83079" y="311186"/>
                </a:lnTo>
                <a:lnTo>
                  <a:pt x="123164" y="328019"/>
                </a:lnTo>
                <a:lnTo>
                  <a:pt x="167785" y="333984"/>
                </a:lnTo>
                <a:lnTo>
                  <a:pt x="212406" y="328019"/>
                </a:lnTo>
                <a:lnTo>
                  <a:pt x="252491" y="311186"/>
                </a:lnTo>
                <a:lnTo>
                  <a:pt x="286445" y="285075"/>
                </a:lnTo>
                <a:lnTo>
                  <a:pt x="312673" y="251278"/>
                </a:lnTo>
                <a:lnTo>
                  <a:pt x="329580" y="211387"/>
                </a:lnTo>
                <a:lnTo>
                  <a:pt x="335570" y="166992"/>
                </a:lnTo>
                <a:close/>
              </a:path>
            </a:pathLst>
          </a:custGeom>
          <a:ln w="368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7647470" y="3610495"/>
            <a:ext cx="1276985" cy="676910"/>
            <a:chOff x="7647470" y="3610495"/>
            <a:chExt cx="1276985" cy="676910"/>
          </a:xfrm>
        </p:grpSpPr>
        <p:sp>
          <p:nvSpPr>
            <p:cNvPr id="19" name="object 19"/>
            <p:cNvSpPr/>
            <p:nvPr/>
          </p:nvSpPr>
          <p:spPr>
            <a:xfrm>
              <a:off x="7647470" y="3946713"/>
              <a:ext cx="208279" cy="4445"/>
            </a:xfrm>
            <a:custGeom>
              <a:avLst/>
              <a:gdLst/>
              <a:ahLst/>
              <a:cxnLst/>
              <a:rect l="l" t="t" r="r" b="b"/>
              <a:pathLst>
                <a:path w="208279" h="4445">
                  <a:moveTo>
                    <a:pt x="207866" y="0"/>
                  </a:moveTo>
                  <a:lnTo>
                    <a:pt x="0" y="0"/>
                  </a:lnTo>
                  <a:lnTo>
                    <a:pt x="0" y="4445"/>
                  </a:lnTo>
                  <a:lnTo>
                    <a:pt x="207866" y="4445"/>
                  </a:lnTo>
                  <a:lnTo>
                    <a:pt x="2078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47166" y="3916417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4" h="65404">
                  <a:moveTo>
                    <a:pt x="0" y="0"/>
                  </a:moveTo>
                  <a:lnTo>
                    <a:pt x="0" y="65039"/>
                  </a:lnTo>
                  <a:lnTo>
                    <a:pt x="65361" y="32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12528" y="3614940"/>
              <a:ext cx="1007110" cy="668020"/>
            </a:xfrm>
            <a:custGeom>
              <a:avLst/>
              <a:gdLst/>
              <a:ahLst/>
              <a:cxnLst/>
              <a:rect l="l" t="t" r="r" b="b"/>
              <a:pathLst>
                <a:path w="1007109" h="668020">
                  <a:moveTo>
                    <a:pt x="67125" y="667980"/>
                  </a:moveTo>
                  <a:lnTo>
                    <a:pt x="939751" y="667980"/>
                  </a:lnTo>
                  <a:lnTo>
                    <a:pt x="965927" y="662731"/>
                  </a:lnTo>
                  <a:lnTo>
                    <a:pt x="987262" y="648416"/>
                  </a:lnTo>
                  <a:lnTo>
                    <a:pt x="1001627" y="627185"/>
                  </a:lnTo>
                  <a:lnTo>
                    <a:pt x="1006889" y="601185"/>
                  </a:lnTo>
                  <a:lnTo>
                    <a:pt x="1006889" y="66806"/>
                  </a:lnTo>
                  <a:lnTo>
                    <a:pt x="1001627" y="40804"/>
                  </a:lnTo>
                  <a:lnTo>
                    <a:pt x="987262" y="19569"/>
                  </a:lnTo>
                  <a:lnTo>
                    <a:pt x="965927" y="5250"/>
                  </a:lnTo>
                  <a:lnTo>
                    <a:pt x="939751" y="0"/>
                  </a:lnTo>
                  <a:lnTo>
                    <a:pt x="67125" y="0"/>
                  </a:lnTo>
                  <a:lnTo>
                    <a:pt x="40997" y="5250"/>
                  </a:lnTo>
                  <a:lnTo>
                    <a:pt x="19660" y="19569"/>
                  </a:lnTo>
                  <a:lnTo>
                    <a:pt x="5274" y="40804"/>
                  </a:lnTo>
                  <a:lnTo>
                    <a:pt x="0" y="66806"/>
                  </a:lnTo>
                  <a:lnTo>
                    <a:pt x="0" y="601185"/>
                  </a:lnTo>
                  <a:lnTo>
                    <a:pt x="5274" y="627185"/>
                  </a:lnTo>
                  <a:lnTo>
                    <a:pt x="19660" y="648416"/>
                  </a:lnTo>
                  <a:lnTo>
                    <a:pt x="40997" y="662731"/>
                  </a:lnTo>
                  <a:lnTo>
                    <a:pt x="67125" y="667980"/>
                  </a:lnTo>
                  <a:close/>
                </a:path>
              </a:pathLst>
            </a:custGeom>
            <a:ln w="84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096881" y="4106114"/>
            <a:ext cx="467359" cy="366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9370">
              <a:lnSpc>
                <a:spcPct val="101299"/>
              </a:lnSpc>
              <a:spcBef>
                <a:spcPts val="105"/>
              </a:spcBef>
            </a:pPr>
            <a:r>
              <a:rPr sz="1100" spc="10" dirty="0">
                <a:latin typeface="Arial MT"/>
                <a:cs typeface="Arial MT"/>
              </a:rPr>
              <a:t>Order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f</a:t>
            </a:r>
            <a:r>
              <a:rPr sz="1100" spc="20" dirty="0">
                <a:latin typeface="Arial MT"/>
                <a:cs typeface="Arial MT"/>
              </a:rPr>
              <a:t>u</a:t>
            </a:r>
            <a:r>
              <a:rPr sz="1100" dirty="0">
                <a:latin typeface="Arial MT"/>
                <a:cs typeface="Arial MT"/>
              </a:rPr>
              <a:t>l</a:t>
            </a:r>
            <a:r>
              <a:rPr sz="1100" spc="-30" dirty="0">
                <a:latin typeface="Arial MT"/>
                <a:cs typeface="Arial MT"/>
              </a:rPr>
              <a:t>f</a:t>
            </a:r>
            <a:r>
              <a:rPr sz="1100" spc="35" dirty="0">
                <a:latin typeface="Arial MT"/>
                <a:cs typeface="Arial MT"/>
              </a:rPr>
              <a:t>i</a:t>
            </a:r>
            <a:r>
              <a:rPr sz="1100" dirty="0">
                <a:latin typeface="Arial MT"/>
                <a:cs typeface="Arial MT"/>
              </a:rPr>
              <a:t>ll</a:t>
            </a:r>
            <a:r>
              <a:rPr sz="1100" spc="-20" dirty="0">
                <a:latin typeface="Arial MT"/>
                <a:cs typeface="Arial MT"/>
              </a:rPr>
              <a:t>e</a:t>
            </a:r>
            <a:r>
              <a:rPr sz="1100" spc="10" dirty="0">
                <a:latin typeface="Arial MT"/>
                <a:cs typeface="Arial MT"/>
              </a:rPr>
              <a:t>d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27989" y="2999740"/>
            <a:ext cx="1528445" cy="11474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831215" marR="5080" indent="108585">
              <a:lnSpc>
                <a:spcPct val="101800"/>
              </a:lnSpc>
              <a:spcBef>
                <a:spcPts val="50"/>
              </a:spcBef>
            </a:pPr>
            <a:r>
              <a:rPr sz="2200" dirty="0">
                <a:latin typeface="Arial MT"/>
                <a:cs typeface="Arial MT"/>
              </a:rPr>
              <a:t>end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event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791210" algn="l"/>
                <a:tab pos="969010" algn="l"/>
              </a:tabLst>
            </a:pPr>
            <a:r>
              <a:rPr sz="1300" dirty="0">
                <a:latin typeface="Arial MT"/>
                <a:cs typeface="Arial MT"/>
              </a:rPr>
              <a:t>Archive	</a:t>
            </a:r>
            <a:r>
              <a:rPr sz="13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300">
              <a:latin typeface="Times New Roman"/>
              <a:cs typeface="Times New Roman"/>
            </a:endParaRPr>
          </a:p>
          <a:p>
            <a:pPr marL="95250">
              <a:lnSpc>
                <a:spcPct val="100000"/>
              </a:lnSpc>
            </a:pPr>
            <a:r>
              <a:rPr sz="1300" spc="-5" dirty="0">
                <a:latin typeface="Arial MT"/>
                <a:cs typeface="Arial MT"/>
              </a:rPr>
              <a:t>order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089096" y="3916417"/>
            <a:ext cx="65405" cy="65405"/>
          </a:xfrm>
          <a:custGeom>
            <a:avLst/>
            <a:gdLst/>
            <a:ahLst/>
            <a:cxnLst/>
            <a:rect l="l" t="t" r="r" b="b"/>
            <a:pathLst>
              <a:path w="65404" h="65404">
                <a:moveTo>
                  <a:pt x="0" y="0"/>
                </a:moveTo>
                <a:lnTo>
                  <a:pt x="0" y="65039"/>
                </a:lnTo>
                <a:lnTo>
                  <a:pt x="65361" y="325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3085285" y="2116233"/>
            <a:ext cx="2028825" cy="1381125"/>
            <a:chOff x="3085285" y="2116233"/>
            <a:chExt cx="2028825" cy="1381125"/>
          </a:xfrm>
        </p:grpSpPr>
        <p:sp>
          <p:nvSpPr>
            <p:cNvPr id="26" name="object 26"/>
            <p:cNvSpPr/>
            <p:nvPr/>
          </p:nvSpPr>
          <p:spPr>
            <a:xfrm>
              <a:off x="4101999" y="2120678"/>
              <a:ext cx="1007744" cy="668020"/>
            </a:xfrm>
            <a:custGeom>
              <a:avLst/>
              <a:gdLst/>
              <a:ahLst/>
              <a:cxnLst/>
              <a:rect l="l" t="t" r="r" b="b"/>
              <a:pathLst>
                <a:path w="1007745" h="668019">
                  <a:moveTo>
                    <a:pt x="940045" y="0"/>
                  </a:moveTo>
                  <a:lnTo>
                    <a:pt x="67139" y="0"/>
                  </a:lnTo>
                  <a:lnTo>
                    <a:pt x="41005" y="5252"/>
                  </a:lnTo>
                  <a:lnTo>
                    <a:pt x="19664" y="19573"/>
                  </a:lnTo>
                  <a:lnTo>
                    <a:pt x="5276" y="40808"/>
                  </a:lnTo>
                  <a:lnTo>
                    <a:pt x="0" y="66805"/>
                  </a:lnTo>
                  <a:lnTo>
                    <a:pt x="0" y="601256"/>
                  </a:lnTo>
                  <a:lnTo>
                    <a:pt x="5276" y="627234"/>
                  </a:lnTo>
                  <a:lnTo>
                    <a:pt x="19664" y="648429"/>
                  </a:lnTo>
                  <a:lnTo>
                    <a:pt x="41005" y="662709"/>
                  </a:lnTo>
                  <a:lnTo>
                    <a:pt x="67139" y="667943"/>
                  </a:lnTo>
                  <a:lnTo>
                    <a:pt x="940045" y="667943"/>
                  </a:lnTo>
                  <a:lnTo>
                    <a:pt x="966176" y="662709"/>
                  </a:lnTo>
                  <a:lnTo>
                    <a:pt x="987522" y="648429"/>
                  </a:lnTo>
                  <a:lnTo>
                    <a:pt x="1001918" y="627234"/>
                  </a:lnTo>
                  <a:lnTo>
                    <a:pt x="1007197" y="601256"/>
                  </a:lnTo>
                  <a:lnTo>
                    <a:pt x="1007197" y="66805"/>
                  </a:lnTo>
                  <a:lnTo>
                    <a:pt x="1001918" y="40808"/>
                  </a:lnTo>
                  <a:lnTo>
                    <a:pt x="987522" y="19573"/>
                  </a:lnTo>
                  <a:lnTo>
                    <a:pt x="966176" y="5252"/>
                  </a:lnTo>
                  <a:lnTo>
                    <a:pt x="9400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01998" y="2120678"/>
              <a:ext cx="1007744" cy="668020"/>
            </a:xfrm>
            <a:custGeom>
              <a:avLst/>
              <a:gdLst/>
              <a:ahLst/>
              <a:cxnLst/>
              <a:rect l="l" t="t" r="r" b="b"/>
              <a:pathLst>
                <a:path w="1007745" h="668019">
                  <a:moveTo>
                    <a:pt x="67140" y="667944"/>
                  </a:moveTo>
                  <a:lnTo>
                    <a:pt x="940046" y="667944"/>
                  </a:lnTo>
                  <a:lnTo>
                    <a:pt x="966177" y="662710"/>
                  </a:lnTo>
                  <a:lnTo>
                    <a:pt x="987523" y="648430"/>
                  </a:lnTo>
                  <a:lnTo>
                    <a:pt x="1001918" y="627234"/>
                  </a:lnTo>
                  <a:lnTo>
                    <a:pt x="1007198" y="601256"/>
                  </a:lnTo>
                  <a:lnTo>
                    <a:pt x="1007198" y="66806"/>
                  </a:lnTo>
                  <a:lnTo>
                    <a:pt x="1001918" y="40809"/>
                  </a:lnTo>
                  <a:lnTo>
                    <a:pt x="987523" y="19573"/>
                  </a:lnTo>
                  <a:lnTo>
                    <a:pt x="966177" y="5252"/>
                  </a:lnTo>
                  <a:lnTo>
                    <a:pt x="940046" y="0"/>
                  </a:lnTo>
                  <a:lnTo>
                    <a:pt x="67140" y="0"/>
                  </a:lnTo>
                  <a:lnTo>
                    <a:pt x="41005" y="5252"/>
                  </a:lnTo>
                  <a:lnTo>
                    <a:pt x="19664" y="19573"/>
                  </a:lnTo>
                  <a:lnTo>
                    <a:pt x="5276" y="40809"/>
                  </a:lnTo>
                  <a:lnTo>
                    <a:pt x="0" y="66806"/>
                  </a:lnTo>
                  <a:lnTo>
                    <a:pt x="0" y="601256"/>
                  </a:lnTo>
                  <a:lnTo>
                    <a:pt x="5276" y="627234"/>
                  </a:lnTo>
                  <a:lnTo>
                    <a:pt x="19664" y="648430"/>
                  </a:lnTo>
                  <a:lnTo>
                    <a:pt x="41005" y="662710"/>
                  </a:lnTo>
                  <a:lnTo>
                    <a:pt x="67140" y="667944"/>
                  </a:lnTo>
                  <a:close/>
                </a:path>
              </a:pathLst>
            </a:custGeom>
            <a:ln w="84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91318" y="2921619"/>
              <a:ext cx="3810" cy="569595"/>
            </a:xfrm>
            <a:custGeom>
              <a:avLst/>
              <a:gdLst/>
              <a:ahLst/>
              <a:cxnLst/>
              <a:rect l="l" t="t" r="r" b="b"/>
              <a:pathLst>
                <a:path w="3810" h="569595">
                  <a:moveTo>
                    <a:pt x="1760" y="-4263"/>
                  </a:moveTo>
                  <a:lnTo>
                    <a:pt x="1760" y="573351"/>
                  </a:lnTo>
                </a:path>
              </a:pathLst>
            </a:custGeom>
            <a:ln w="12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94839" y="3206191"/>
              <a:ext cx="278765" cy="0"/>
            </a:xfrm>
            <a:custGeom>
              <a:avLst/>
              <a:gdLst/>
              <a:ahLst/>
              <a:cxnLst/>
              <a:rect l="l" t="t" r="r" b="b"/>
              <a:pathLst>
                <a:path w="278764">
                  <a:moveTo>
                    <a:pt x="0" y="0"/>
                  </a:moveTo>
                  <a:lnTo>
                    <a:pt x="0" y="0"/>
                  </a:lnTo>
                  <a:lnTo>
                    <a:pt x="267733" y="0"/>
                  </a:lnTo>
                  <a:lnTo>
                    <a:pt x="278517" y="0"/>
                  </a:lnTo>
                </a:path>
              </a:pathLst>
            </a:custGeom>
            <a:ln w="44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30560" y="2955697"/>
              <a:ext cx="504190" cy="501015"/>
            </a:xfrm>
            <a:custGeom>
              <a:avLst/>
              <a:gdLst/>
              <a:ahLst/>
              <a:cxnLst/>
              <a:rect l="l" t="t" r="r" b="b"/>
              <a:pathLst>
                <a:path w="504189" h="501014">
                  <a:moveTo>
                    <a:pt x="0" y="250494"/>
                  </a:moveTo>
                  <a:lnTo>
                    <a:pt x="251790" y="0"/>
                  </a:lnTo>
                  <a:lnTo>
                    <a:pt x="503569" y="250494"/>
                  </a:lnTo>
                  <a:lnTo>
                    <a:pt x="251790" y="500964"/>
                  </a:lnTo>
                  <a:lnTo>
                    <a:pt x="0" y="250494"/>
                  </a:lnTo>
                  <a:close/>
                </a:path>
              </a:pathLst>
            </a:custGeom>
            <a:ln w="8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365186" y="3173672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4" h="65405">
                  <a:moveTo>
                    <a:pt x="0" y="0"/>
                  </a:moveTo>
                  <a:lnTo>
                    <a:pt x="0" y="65037"/>
                  </a:lnTo>
                  <a:lnTo>
                    <a:pt x="65374" y="32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143683" y="2327473"/>
            <a:ext cx="92836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latin typeface="Arial MT"/>
                <a:cs typeface="Arial MT"/>
              </a:rPr>
              <a:t>Reject</a:t>
            </a:r>
            <a:r>
              <a:rPr sz="1300" spc="-5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order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679811" y="2422190"/>
            <a:ext cx="1433830" cy="1866264"/>
            <a:chOff x="3679811" y="2422190"/>
            <a:chExt cx="1433830" cy="1866264"/>
          </a:xfrm>
        </p:grpSpPr>
        <p:sp>
          <p:nvSpPr>
            <p:cNvPr id="34" name="object 34"/>
            <p:cNvSpPr/>
            <p:nvPr/>
          </p:nvSpPr>
          <p:spPr>
            <a:xfrm>
              <a:off x="3682351" y="2454709"/>
              <a:ext cx="362585" cy="501015"/>
            </a:xfrm>
            <a:custGeom>
              <a:avLst/>
              <a:gdLst/>
              <a:ahLst/>
              <a:cxnLst/>
              <a:rect l="l" t="t" r="r" b="b"/>
              <a:pathLst>
                <a:path w="362585" h="501014">
                  <a:moveTo>
                    <a:pt x="0" y="500988"/>
                  </a:moveTo>
                  <a:lnTo>
                    <a:pt x="0" y="0"/>
                  </a:lnTo>
                  <a:lnTo>
                    <a:pt x="362443" y="0"/>
                  </a:lnTo>
                </a:path>
              </a:pathLst>
            </a:custGeom>
            <a:ln w="44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36623" y="2422190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4" h="65405">
                  <a:moveTo>
                    <a:pt x="0" y="0"/>
                  </a:moveTo>
                  <a:lnTo>
                    <a:pt x="0" y="65037"/>
                  </a:lnTo>
                  <a:lnTo>
                    <a:pt x="65375" y="325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01998" y="3615430"/>
              <a:ext cx="1007744" cy="668020"/>
            </a:xfrm>
            <a:custGeom>
              <a:avLst/>
              <a:gdLst/>
              <a:ahLst/>
              <a:cxnLst/>
              <a:rect l="l" t="t" r="r" b="b"/>
              <a:pathLst>
                <a:path w="1007745" h="668020">
                  <a:moveTo>
                    <a:pt x="67140" y="667980"/>
                  </a:moveTo>
                  <a:lnTo>
                    <a:pt x="940046" y="667980"/>
                  </a:lnTo>
                  <a:lnTo>
                    <a:pt x="966177" y="662731"/>
                  </a:lnTo>
                  <a:lnTo>
                    <a:pt x="987523" y="648416"/>
                  </a:lnTo>
                  <a:lnTo>
                    <a:pt x="1001918" y="627185"/>
                  </a:lnTo>
                  <a:lnTo>
                    <a:pt x="1007198" y="601185"/>
                  </a:lnTo>
                  <a:lnTo>
                    <a:pt x="1007198" y="66806"/>
                  </a:lnTo>
                  <a:lnTo>
                    <a:pt x="1001918" y="40804"/>
                  </a:lnTo>
                  <a:lnTo>
                    <a:pt x="987523" y="19569"/>
                  </a:lnTo>
                  <a:lnTo>
                    <a:pt x="966177" y="5250"/>
                  </a:lnTo>
                  <a:lnTo>
                    <a:pt x="940046" y="0"/>
                  </a:lnTo>
                  <a:lnTo>
                    <a:pt x="67140" y="0"/>
                  </a:lnTo>
                  <a:lnTo>
                    <a:pt x="41005" y="5250"/>
                  </a:lnTo>
                  <a:lnTo>
                    <a:pt x="19664" y="19569"/>
                  </a:lnTo>
                  <a:lnTo>
                    <a:pt x="5276" y="40804"/>
                  </a:lnTo>
                  <a:lnTo>
                    <a:pt x="0" y="66806"/>
                  </a:lnTo>
                  <a:lnTo>
                    <a:pt x="0" y="601185"/>
                  </a:lnTo>
                  <a:lnTo>
                    <a:pt x="5276" y="627185"/>
                  </a:lnTo>
                  <a:lnTo>
                    <a:pt x="19664" y="648416"/>
                  </a:lnTo>
                  <a:lnTo>
                    <a:pt x="41005" y="662731"/>
                  </a:lnTo>
                  <a:lnTo>
                    <a:pt x="67140" y="667980"/>
                  </a:lnTo>
                  <a:close/>
                </a:path>
              </a:pathLst>
            </a:custGeom>
            <a:ln w="84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305239" y="3726021"/>
            <a:ext cx="105219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02640" algn="l"/>
                <a:tab pos="1038860" algn="l"/>
              </a:tabLst>
            </a:pPr>
            <a:r>
              <a:rPr sz="1300" dirty="0">
                <a:latin typeface="Arial MT"/>
                <a:cs typeface="Arial MT"/>
              </a:rPr>
              <a:t>Confirm	</a:t>
            </a:r>
            <a:r>
              <a:rPr sz="13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300">
              <a:latin typeface="Times New Roman"/>
              <a:cs typeface="Times New Roman"/>
            </a:endParaRPr>
          </a:p>
          <a:p>
            <a:pPr marL="109220">
              <a:lnSpc>
                <a:spcPct val="100000"/>
              </a:lnSpc>
            </a:pPr>
            <a:r>
              <a:rPr sz="1300" spc="-5" dirty="0">
                <a:latin typeface="Arial MT"/>
                <a:cs typeface="Arial MT"/>
              </a:rPr>
              <a:t>order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679811" y="3454122"/>
            <a:ext cx="422275" cy="528320"/>
            <a:chOff x="3679811" y="3454122"/>
            <a:chExt cx="422275" cy="528320"/>
          </a:xfrm>
        </p:grpSpPr>
        <p:sp>
          <p:nvSpPr>
            <p:cNvPr id="39" name="object 39"/>
            <p:cNvSpPr/>
            <p:nvPr/>
          </p:nvSpPr>
          <p:spPr>
            <a:xfrm>
              <a:off x="3682351" y="3456662"/>
              <a:ext cx="362585" cy="492759"/>
            </a:xfrm>
            <a:custGeom>
              <a:avLst/>
              <a:gdLst/>
              <a:ahLst/>
              <a:cxnLst/>
              <a:rect l="l" t="t" r="r" b="b"/>
              <a:pathLst>
                <a:path w="362585" h="492760">
                  <a:moveTo>
                    <a:pt x="0" y="0"/>
                  </a:moveTo>
                  <a:lnTo>
                    <a:pt x="0" y="492763"/>
                  </a:lnTo>
                  <a:lnTo>
                    <a:pt x="362443" y="492763"/>
                  </a:lnTo>
                </a:path>
              </a:pathLst>
            </a:custGeom>
            <a:ln w="44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36623" y="3916907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4" h="65404">
                  <a:moveTo>
                    <a:pt x="0" y="0"/>
                  </a:moveTo>
                  <a:lnTo>
                    <a:pt x="0" y="65037"/>
                  </a:lnTo>
                  <a:lnTo>
                    <a:pt x="65375" y="325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421271" y="3536701"/>
            <a:ext cx="525145" cy="36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0" marR="5080" indent="-83185">
              <a:lnSpc>
                <a:spcPct val="101499"/>
              </a:lnSpc>
              <a:spcBef>
                <a:spcPts val="100"/>
              </a:spcBef>
            </a:pPr>
            <a:r>
              <a:rPr sz="1100" spc="5" dirty="0">
                <a:latin typeface="Arial MT"/>
                <a:cs typeface="Arial MT"/>
              </a:rPr>
              <a:t>Items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in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stock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73939" y="2517111"/>
            <a:ext cx="761365" cy="36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01499"/>
              </a:lnSpc>
              <a:spcBef>
                <a:spcPts val="100"/>
              </a:spcBef>
            </a:pPr>
            <a:r>
              <a:rPr sz="1100" spc="5" dirty="0">
                <a:latin typeface="Arial MT"/>
                <a:cs typeface="Arial MT"/>
              </a:rPr>
              <a:t>Items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in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stock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088000" y="2879417"/>
            <a:ext cx="1007744" cy="668020"/>
          </a:xfrm>
          <a:custGeom>
            <a:avLst/>
            <a:gdLst/>
            <a:ahLst/>
            <a:cxnLst/>
            <a:rect l="l" t="t" r="r" b="b"/>
            <a:pathLst>
              <a:path w="1007744" h="668020">
                <a:moveTo>
                  <a:pt x="67155" y="667991"/>
                </a:moveTo>
                <a:lnTo>
                  <a:pt x="940051" y="667991"/>
                </a:lnTo>
                <a:lnTo>
                  <a:pt x="966184" y="662743"/>
                </a:lnTo>
                <a:lnTo>
                  <a:pt x="987531" y="648428"/>
                </a:lnTo>
                <a:lnTo>
                  <a:pt x="1001927" y="627197"/>
                </a:lnTo>
                <a:lnTo>
                  <a:pt x="1007207" y="601197"/>
                </a:lnTo>
                <a:lnTo>
                  <a:pt x="1007207" y="66806"/>
                </a:lnTo>
                <a:lnTo>
                  <a:pt x="1001927" y="40809"/>
                </a:lnTo>
                <a:lnTo>
                  <a:pt x="987531" y="19573"/>
                </a:lnTo>
                <a:lnTo>
                  <a:pt x="966184" y="5252"/>
                </a:lnTo>
                <a:lnTo>
                  <a:pt x="940051" y="0"/>
                </a:lnTo>
                <a:lnTo>
                  <a:pt x="67155" y="0"/>
                </a:lnTo>
                <a:lnTo>
                  <a:pt x="41018" y="5252"/>
                </a:lnTo>
                <a:lnTo>
                  <a:pt x="19671" y="19573"/>
                </a:lnTo>
                <a:lnTo>
                  <a:pt x="5278" y="40809"/>
                </a:lnTo>
                <a:lnTo>
                  <a:pt x="0" y="66806"/>
                </a:lnTo>
                <a:lnTo>
                  <a:pt x="0" y="601197"/>
                </a:lnTo>
                <a:lnTo>
                  <a:pt x="5278" y="627197"/>
                </a:lnTo>
                <a:lnTo>
                  <a:pt x="19671" y="648428"/>
                </a:lnTo>
                <a:lnTo>
                  <a:pt x="41018" y="662743"/>
                </a:lnTo>
                <a:lnTo>
                  <a:pt x="67155" y="667991"/>
                </a:lnTo>
                <a:close/>
              </a:path>
            </a:pathLst>
          </a:custGeom>
          <a:ln w="8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128599" y="2988535"/>
            <a:ext cx="93091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" marR="5080" indent="-69215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latin typeface="Arial MT"/>
                <a:cs typeface="Arial MT"/>
              </a:rPr>
              <a:t>Check</a:t>
            </a:r>
            <a:r>
              <a:rPr sz="1300" spc="-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stock </a:t>
            </a:r>
            <a:r>
              <a:rPr sz="1300" spc="-34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availability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750046" y="3180929"/>
            <a:ext cx="4662170" cy="1109980"/>
            <a:chOff x="1750046" y="3180929"/>
            <a:chExt cx="4662170" cy="1109980"/>
          </a:xfrm>
        </p:grpSpPr>
        <p:sp>
          <p:nvSpPr>
            <p:cNvPr id="46" name="object 46"/>
            <p:cNvSpPr/>
            <p:nvPr/>
          </p:nvSpPr>
          <p:spPr>
            <a:xfrm>
              <a:off x="1752268" y="3213448"/>
              <a:ext cx="278765" cy="0"/>
            </a:xfrm>
            <a:custGeom>
              <a:avLst/>
              <a:gdLst/>
              <a:ahLst/>
              <a:cxnLst/>
              <a:rect l="l" t="t" r="r" b="b"/>
              <a:pathLst>
                <a:path w="278764">
                  <a:moveTo>
                    <a:pt x="0" y="0"/>
                  </a:moveTo>
                  <a:lnTo>
                    <a:pt x="46409" y="0"/>
                  </a:lnTo>
                  <a:lnTo>
                    <a:pt x="101681" y="0"/>
                  </a:lnTo>
                  <a:lnTo>
                    <a:pt x="161600" y="0"/>
                  </a:lnTo>
                  <a:lnTo>
                    <a:pt x="221953" y="0"/>
                  </a:lnTo>
                  <a:lnTo>
                    <a:pt x="278525" y="0"/>
                  </a:lnTo>
                </a:path>
              </a:pathLst>
            </a:custGeom>
            <a:ln w="44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022621" y="3180929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5" h="65405">
                  <a:moveTo>
                    <a:pt x="0" y="0"/>
                  </a:moveTo>
                  <a:lnTo>
                    <a:pt x="0" y="65039"/>
                  </a:lnTo>
                  <a:lnTo>
                    <a:pt x="65379" y="32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401374" y="3620307"/>
              <a:ext cx="1006475" cy="666115"/>
            </a:xfrm>
            <a:custGeom>
              <a:avLst/>
              <a:gdLst/>
              <a:ahLst/>
              <a:cxnLst/>
              <a:rect l="l" t="t" r="r" b="b"/>
              <a:pathLst>
                <a:path w="1006475" h="666114">
                  <a:moveTo>
                    <a:pt x="938843" y="0"/>
                  </a:moveTo>
                  <a:lnTo>
                    <a:pt x="67058" y="0"/>
                  </a:lnTo>
                  <a:lnTo>
                    <a:pt x="40956" y="5232"/>
                  </a:lnTo>
                  <a:lnTo>
                    <a:pt x="19640" y="19501"/>
                  </a:lnTo>
                  <a:lnTo>
                    <a:pt x="5269" y="40666"/>
                  </a:lnTo>
                  <a:lnTo>
                    <a:pt x="0" y="66584"/>
                  </a:lnTo>
                  <a:lnTo>
                    <a:pt x="0" y="599277"/>
                  </a:lnTo>
                  <a:lnTo>
                    <a:pt x="5269" y="625197"/>
                  </a:lnTo>
                  <a:lnTo>
                    <a:pt x="19640" y="646365"/>
                  </a:lnTo>
                  <a:lnTo>
                    <a:pt x="40956" y="660639"/>
                  </a:lnTo>
                  <a:lnTo>
                    <a:pt x="67058" y="665873"/>
                  </a:lnTo>
                  <a:lnTo>
                    <a:pt x="938843" y="665873"/>
                  </a:lnTo>
                  <a:lnTo>
                    <a:pt x="964943" y="660639"/>
                  </a:lnTo>
                  <a:lnTo>
                    <a:pt x="986262" y="646365"/>
                  </a:lnTo>
                  <a:lnTo>
                    <a:pt x="1000640" y="625197"/>
                  </a:lnTo>
                  <a:lnTo>
                    <a:pt x="1005913" y="599277"/>
                  </a:lnTo>
                  <a:lnTo>
                    <a:pt x="1005913" y="66584"/>
                  </a:lnTo>
                  <a:lnTo>
                    <a:pt x="1000640" y="40666"/>
                  </a:lnTo>
                  <a:lnTo>
                    <a:pt x="986262" y="19501"/>
                  </a:lnTo>
                  <a:lnTo>
                    <a:pt x="964943" y="5232"/>
                  </a:lnTo>
                  <a:lnTo>
                    <a:pt x="9388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401375" y="3620308"/>
              <a:ext cx="1006475" cy="666115"/>
            </a:xfrm>
            <a:custGeom>
              <a:avLst/>
              <a:gdLst/>
              <a:ahLst/>
              <a:cxnLst/>
              <a:rect l="l" t="t" r="r" b="b"/>
              <a:pathLst>
                <a:path w="1006475" h="666114">
                  <a:moveTo>
                    <a:pt x="67058" y="665872"/>
                  </a:moveTo>
                  <a:lnTo>
                    <a:pt x="938843" y="665872"/>
                  </a:lnTo>
                  <a:lnTo>
                    <a:pt x="964942" y="660638"/>
                  </a:lnTo>
                  <a:lnTo>
                    <a:pt x="986262" y="646365"/>
                  </a:lnTo>
                  <a:lnTo>
                    <a:pt x="1000640" y="625196"/>
                  </a:lnTo>
                  <a:lnTo>
                    <a:pt x="1005913" y="599277"/>
                  </a:lnTo>
                  <a:lnTo>
                    <a:pt x="1005913" y="66583"/>
                  </a:lnTo>
                  <a:lnTo>
                    <a:pt x="1000640" y="40665"/>
                  </a:lnTo>
                  <a:lnTo>
                    <a:pt x="986262" y="19501"/>
                  </a:lnTo>
                  <a:lnTo>
                    <a:pt x="964942" y="5232"/>
                  </a:lnTo>
                  <a:lnTo>
                    <a:pt x="938843" y="0"/>
                  </a:lnTo>
                  <a:lnTo>
                    <a:pt x="67058" y="0"/>
                  </a:lnTo>
                  <a:lnTo>
                    <a:pt x="40955" y="5232"/>
                  </a:lnTo>
                  <a:lnTo>
                    <a:pt x="19640" y="19501"/>
                  </a:lnTo>
                  <a:lnTo>
                    <a:pt x="5269" y="40665"/>
                  </a:lnTo>
                  <a:lnTo>
                    <a:pt x="0" y="66583"/>
                  </a:lnTo>
                  <a:lnTo>
                    <a:pt x="0" y="599277"/>
                  </a:lnTo>
                  <a:lnTo>
                    <a:pt x="5269" y="625196"/>
                  </a:lnTo>
                  <a:lnTo>
                    <a:pt x="19640" y="646365"/>
                  </a:lnTo>
                  <a:lnTo>
                    <a:pt x="40955" y="660638"/>
                  </a:lnTo>
                  <a:lnTo>
                    <a:pt x="67058" y="665872"/>
                  </a:lnTo>
                  <a:close/>
                </a:path>
              </a:pathLst>
            </a:custGeom>
            <a:ln w="8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658730" y="3728678"/>
            <a:ext cx="54229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latin typeface="Arial MT"/>
                <a:cs typeface="Arial MT"/>
              </a:rPr>
              <a:t>Emit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Arial MT"/>
                <a:cs typeface="Arial MT"/>
              </a:rPr>
              <a:t>i</a:t>
            </a:r>
            <a:r>
              <a:rPr sz="1300" spc="10" dirty="0">
                <a:latin typeface="Arial MT"/>
                <a:cs typeface="Arial MT"/>
              </a:rPr>
              <a:t>n</a:t>
            </a:r>
            <a:r>
              <a:rPr sz="1300" spc="-20" dirty="0">
                <a:latin typeface="Arial MT"/>
                <a:cs typeface="Arial MT"/>
              </a:rPr>
              <a:t>v</a:t>
            </a:r>
            <a:r>
              <a:rPr sz="1300" spc="10" dirty="0">
                <a:latin typeface="Arial MT"/>
                <a:cs typeface="Arial MT"/>
              </a:rPr>
              <a:t>o</a:t>
            </a:r>
            <a:r>
              <a:rPr sz="1300" spc="-10" dirty="0">
                <a:latin typeface="Arial MT"/>
                <a:cs typeface="Arial MT"/>
              </a:rPr>
              <a:t>i</a:t>
            </a:r>
            <a:r>
              <a:rPr sz="1300" spc="15" dirty="0">
                <a:latin typeface="Arial MT"/>
                <a:cs typeface="Arial MT"/>
              </a:rPr>
              <a:t>c</a:t>
            </a:r>
            <a:r>
              <a:rPr sz="1300" dirty="0">
                <a:latin typeface="Arial MT"/>
                <a:cs typeface="Arial MT"/>
              </a:rPr>
              <a:t>e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384457" y="2838450"/>
            <a:ext cx="5031105" cy="1147445"/>
            <a:chOff x="1384457" y="2838450"/>
            <a:chExt cx="5031105" cy="1147445"/>
          </a:xfrm>
        </p:grpSpPr>
        <p:sp>
          <p:nvSpPr>
            <p:cNvPr id="52" name="object 52"/>
            <p:cNvSpPr/>
            <p:nvPr/>
          </p:nvSpPr>
          <p:spPr>
            <a:xfrm>
              <a:off x="5336079" y="3920821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4" h="65404">
                  <a:moveTo>
                    <a:pt x="0" y="0"/>
                  </a:moveTo>
                  <a:lnTo>
                    <a:pt x="0" y="64833"/>
                  </a:lnTo>
                  <a:lnTo>
                    <a:pt x="65295" y="32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407288" y="3951022"/>
              <a:ext cx="8255" cy="4445"/>
            </a:xfrm>
            <a:custGeom>
              <a:avLst/>
              <a:gdLst/>
              <a:ahLst/>
              <a:cxnLst/>
              <a:rect l="l" t="t" r="r" b="b"/>
              <a:pathLst>
                <a:path w="8254" h="4445">
                  <a:moveTo>
                    <a:pt x="0" y="4431"/>
                  </a:moveTo>
                  <a:lnTo>
                    <a:pt x="7689" y="4431"/>
                  </a:lnTo>
                  <a:lnTo>
                    <a:pt x="7689" y="0"/>
                  </a:lnTo>
                  <a:lnTo>
                    <a:pt x="0" y="0"/>
                  </a:lnTo>
                  <a:lnTo>
                    <a:pt x="0" y="4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068064" y="2867025"/>
              <a:ext cx="1023619" cy="692150"/>
            </a:xfrm>
            <a:custGeom>
              <a:avLst/>
              <a:gdLst/>
              <a:ahLst/>
              <a:cxnLst/>
              <a:rect l="l" t="t" r="r" b="b"/>
              <a:pathLst>
                <a:path w="1023619" h="692150">
                  <a:moveTo>
                    <a:pt x="0" y="115361"/>
                  </a:moveTo>
                  <a:lnTo>
                    <a:pt x="9065" y="70457"/>
                  </a:lnTo>
                  <a:lnTo>
                    <a:pt x="33788" y="33788"/>
                  </a:lnTo>
                  <a:lnTo>
                    <a:pt x="70457" y="9065"/>
                  </a:lnTo>
                  <a:lnTo>
                    <a:pt x="115361" y="0"/>
                  </a:lnTo>
                  <a:lnTo>
                    <a:pt x="907892" y="0"/>
                  </a:lnTo>
                  <a:lnTo>
                    <a:pt x="952796" y="9065"/>
                  </a:lnTo>
                  <a:lnTo>
                    <a:pt x="989465" y="33788"/>
                  </a:lnTo>
                  <a:lnTo>
                    <a:pt x="1014188" y="70457"/>
                  </a:lnTo>
                  <a:lnTo>
                    <a:pt x="1023254" y="115361"/>
                  </a:lnTo>
                  <a:lnTo>
                    <a:pt x="1023254" y="576789"/>
                  </a:lnTo>
                  <a:lnTo>
                    <a:pt x="1014188" y="621693"/>
                  </a:lnTo>
                  <a:lnTo>
                    <a:pt x="989465" y="658362"/>
                  </a:lnTo>
                  <a:lnTo>
                    <a:pt x="952796" y="683085"/>
                  </a:lnTo>
                  <a:lnTo>
                    <a:pt x="907892" y="692151"/>
                  </a:lnTo>
                  <a:lnTo>
                    <a:pt x="115361" y="692151"/>
                  </a:lnTo>
                  <a:lnTo>
                    <a:pt x="70457" y="683085"/>
                  </a:lnTo>
                  <a:lnTo>
                    <a:pt x="33788" y="658362"/>
                  </a:lnTo>
                  <a:lnTo>
                    <a:pt x="9065" y="621693"/>
                  </a:lnTo>
                  <a:lnTo>
                    <a:pt x="0" y="576789"/>
                  </a:lnTo>
                  <a:lnTo>
                    <a:pt x="0" y="115361"/>
                  </a:lnTo>
                  <a:close/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413032" y="3044889"/>
              <a:ext cx="336550" cy="336550"/>
            </a:xfrm>
            <a:custGeom>
              <a:avLst/>
              <a:gdLst/>
              <a:ahLst/>
              <a:cxnLst/>
              <a:rect l="l" t="t" r="r" b="b"/>
              <a:pathLst>
                <a:path w="336550" h="336550">
                  <a:moveTo>
                    <a:pt x="0" y="168210"/>
                  </a:moveTo>
                  <a:lnTo>
                    <a:pt x="6000" y="123493"/>
                  </a:lnTo>
                  <a:lnTo>
                    <a:pt x="22935" y="83311"/>
                  </a:lnTo>
                  <a:lnTo>
                    <a:pt x="49202" y="49267"/>
                  </a:lnTo>
                  <a:lnTo>
                    <a:pt x="83201" y="22965"/>
                  </a:lnTo>
                  <a:lnTo>
                    <a:pt x="123330" y="6008"/>
                  </a:lnTo>
                  <a:lnTo>
                    <a:pt x="167988" y="0"/>
                  </a:lnTo>
                  <a:lnTo>
                    <a:pt x="212645" y="6008"/>
                  </a:lnTo>
                  <a:lnTo>
                    <a:pt x="252774" y="22965"/>
                  </a:lnTo>
                  <a:lnTo>
                    <a:pt x="286773" y="49267"/>
                  </a:lnTo>
                  <a:lnTo>
                    <a:pt x="313040" y="83311"/>
                  </a:lnTo>
                  <a:lnTo>
                    <a:pt x="329975" y="123493"/>
                  </a:lnTo>
                  <a:lnTo>
                    <a:pt x="335976" y="168210"/>
                  </a:lnTo>
                  <a:lnTo>
                    <a:pt x="329975" y="212926"/>
                  </a:lnTo>
                  <a:lnTo>
                    <a:pt x="313040" y="253108"/>
                  </a:lnTo>
                  <a:lnTo>
                    <a:pt x="286773" y="287152"/>
                  </a:lnTo>
                  <a:lnTo>
                    <a:pt x="252774" y="313454"/>
                  </a:lnTo>
                  <a:lnTo>
                    <a:pt x="212645" y="330411"/>
                  </a:lnTo>
                  <a:lnTo>
                    <a:pt x="167988" y="336420"/>
                  </a:lnTo>
                  <a:lnTo>
                    <a:pt x="123330" y="330411"/>
                  </a:lnTo>
                  <a:lnTo>
                    <a:pt x="83201" y="313454"/>
                  </a:lnTo>
                  <a:lnTo>
                    <a:pt x="49202" y="287152"/>
                  </a:lnTo>
                  <a:lnTo>
                    <a:pt x="22935" y="253108"/>
                  </a:lnTo>
                  <a:lnTo>
                    <a:pt x="6000" y="212926"/>
                  </a:lnTo>
                  <a:lnTo>
                    <a:pt x="0" y="168210"/>
                  </a:lnTo>
                  <a:close/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0144" y="2934521"/>
            <a:ext cx="336550" cy="334645"/>
          </a:xfrm>
          <a:custGeom>
            <a:avLst/>
            <a:gdLst/>
            <a:ahLst/>
            <a:cxnLst/>
            <a:rect l="l" t="t" r="r" b="b"/>
            <a:pathLst>
              <a:path w="336550" h="334645">
                <a:moveTo>
                  <a:pt x="336445" y="167073"/>
                </a:moveTo>
                <a:lnTo>
                  <a:pt x="330436" y="122664"/>
                </a:lnTo>
                <a:lnTo>
                  <a:pt x="313477" y="82755"/>
                </a:lnTo>
                <a:lnTo>
                  <a:pt x="287172" y="48940"/>
                </a:lnTo>
                <a:lnTo>
                  <a:pt x="253124" y="22814"/>
                </a:lnTo>
                <a:lnTo>
                  <a:pt x="212938" y="5969"/>
                </a:lnTo>
                <a:lnTo>
                  <a:pt x="168216" y="0"/>
                </a:lnTo>
                <a:lnTo>
                  <a:pt x="123500" y="5969"/>
                </a:lnTo>
                <a:lnTo>
                  <a:pt x="83317" y="22814"/>
                </a:lnTo>
                <a:lnTo>
                  <a:pt x="49271" y="48940"/>
                </a:lnTo>
                <a:lnTo>
                  <a:pt x="22967" y="82755"/>
                </a:lnTo>
                <a:lnTo>
                  <a:pt x="6009" y="122664"/>
                </a:lnTo>
                <a:lnTo>
                  <a:pt x="0" y="167073"/>
                </a:lnTo>
                <a:lnTo>
                  <a:pt x="6009" y="211474"/>
                </a:lnTo>
                <a:lnTo>
                  <a:pt x="22967" y="251364"/>
                </a:lnTo>
                <a:lnTo>
                  <a:pt x="49271" y="285153"/>
                </a:lnTo>
                <a:lnTo>
                  <a:pt x="83317" y="311254"/>
                </a:lnTo>
                <a:lnTo>
                  <a:pt x="123500" y="328080"/>
                </a:lnTo>
                <a:lnTo>
                  <a:pt x="168216" y="334041"/>
                </a:lnTo>
                <a:lnTo>
                  <a:pt x="212938" y="328080"/>
                </a:lnTo>
                <a:lnTo>
                  <a:pt x="253124" y="311254"/>
                </a:lnTo>
                <a:lnTo>
                  <a:pt x="287172" y="285153"/>
                </a:lnTo>
                <a:lnTo>
                  <a:pt x="313477" y="251364"/>
                </a:lnTo>
                <a:lnTo>
                  <a:pt x="330436" y="211474"/>
                </a:lnTo>
                <a:lnTo>
                  <a:pt x="336445" y="167073"/>
                </a:lnTo>
                <a:close/>
              </a:path>
            </a:pathLst>
          </a:custGeom>
          <a:ln w="85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73024" y="2767565"/>
            <a:ext cx="1009650" cy="668020"/>
          </a:xfrm>
          <a:custGeom>
            <a:avLst/>
            <a:gdLst/>
            <a:ahLst/>
            <a:cxnLst/>
            <a:rect l="l" t="t" r="r" b="b"/>
            <a:pathLst>
              <a:path w="1009650" h="668020">
                <a:moveTo>
                  <a:pt x="67284" y="667988"/>
                </a:moveTo>
                <a:lnTo>
                  <a:pt x="942017" y="667988"/>
                </a:lnTo>
                <a:lnTo>
                  <a:pt x="968204" y="662739"/>
                </a:lnTo>
                <a:lnTo>
                  <a:pt x="989596" y="648425"/>
                </a:lnTo>
                <a:lnTo>
                  <a:pt x="1004022" y="627194"/>
                </a:lnTo>
                <a:lnTo>
                  <a:pt x="1009313" y="601194"/>
                </a:lnTo>
                <a:lnTo>
                  <a:pt x="1009313" y="66805"/>
                </a:lnTo>
                <a:lnTo>
                  <a:pt x="1004022" y="40809"/>
                </a:lnTo>
                <a:lnTo>
                  <a:pt x="989596" y="19573"/>
                </a:lnTo>
                <a:lnTo>
                  <a:pt x="968204" y="5252"/>
                </a:lnTo>
                <a:lnTo>
                  <a:pt x="942017" y="0"/>
                </a:lnTo>
                <a:lnTo>
                  <a:pt x="67284" y="0"/>
                </a:lnTo>
                <a:lnTo>
                  <a:pt x="41093" y="5252"/>
                </a:lnTo>
                <a:lnTo>
                  <a:pt x="19706" y="19573"/>
                </a:lnTo>
                <a:lnTo>
                  <a:pt x="5287" y="40809"/>
                </a:lnTo>
                <a:lnTo>
                  <a:pt x="0" y="66805"/>
                </a:lnTo>
                <a:lnTo>
                  <a:pt x="0" y="601194"/>
                </a:lnTo>
                <a:lnTo>
                  <a:pt x="5287" y="627194"/>
                </a:lnTo>
                <a:lnTo>
                  <a:pt x="19706" y="648425"/>
                </a:lnTo>
                <a:lnTo>
                  <a:pt x="41093" y="662739"/>
                </a:lnTo>
                <a:lnTo>
                  <a:pt x="67284" y="667988"/>
                </a:lnTo>
                <a:close/>
              </a:path>
            </a:pathLst>
          </a:custGeom>
          <a:ln w="8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23890" y="2876682"/>
            <a:ext cx="1650364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  <a:tabLst>
                <a:tab pos="278765" algn="l"/>
                <a:tab pos="1624330" algn="l"/>
              </a:tabLst>
            </a:pPr>
            <a:r>
              <a:rPr sz="13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300" dirty="0">
                <a:latin typeface="Times New Roman"/>
                <a:cs typeface="Times New Roman"/>
              </a:rPr>
              <a:t>  </a:t>
            </a:r>
            <a:r>
              <a:rPr sz="1300" spc="-1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Arial MT"/>
                <a:cs typeface="Arial MT"/>
              </a:rPr>
              <a:t>Check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stock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300">
              <a:latin typeface="Times New Roman"/>
              <a:cs typeface="Times New Roman"/>
            </a:endParaRPr>
          </a:p>
          <a:p>
            <a:pPr marL="58419" algn="ctr">
              <a:lnSpc>
                <a:spcPct val="100000"/>
              </a:lnSpc>
            </a:pPr>
            <a:r>
              <a:rPr sz="1300" dirty="0">
                <a:latin typeface="Arial MT"/>
                <a:cs typeface="Arial MT"/>
              </a:rPr>
              <a:t>availability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7508" y="3069075"/>
            <a:ext cx="66040" cy="65405"/>
          </a:xfrm>
          <a:custGeom>
            <a:avLst/>
            <a:gdLst/>
            <a:ahLst/>
            <a:cxnLst/>
            <a:rect l="l" t="t" r="r" b="b"/>
            <a:pathLst>
              <a:path w="66039" h="65405">
                <a:moveTo>
                  <a:pt x="0" y="0"/>
                </a:moveTo>
                <a:lnTo>
                  <a:pt x="0" y="65037"/>
                </a:lnTo>
                <a:lnTo>
                  <a:pt x="65515" y="325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353303" y="2011641"/>
            <a:ext cx="1752600" cy="1344930"/>
            <a:chOff x="3353303" y="2011641"/>
            <a:chExt cx="1752600" cy="1344930"/>
          </a:xfrm>
        </p:grpSpPr>
        <p:sp>
          <p:nvSpPr>
            <p:cNvPr id="7" name="object 7"/>
            <p:cNvSpPr/>
            <p:nvPr/>
          </p:nvSpPr>
          <p:spPr>
            <a:xfrm>
              <a:off x="3418819" y="2851102"/>
              <a:ext cx="504825" cy="501015"/>
            </a:xfrm>
            <a:custGeom>
              <a:avLst/>
              <a:gdLst/>
              <a:ahLst/>
              <a:cxnLst/>
              <a:rect l="l" t="t" r="r" b="b"/>
              <a:pathLst>
                <a:path w="504825" h="501014">
                  <a:moveTo>
                    <a:pt x="0" y="250492"/>
                  </a:moveTo>
                  <a:lnTo>
                    <a:pt x="252331" y="0"/>
                  </a:lnTo>
                  <a:lnTo>
                    <a:pt x="504662" y="250492"/>
                  </a:lnTo>
                  <a:lnTo>
                    <a:pt x="252331" y="500961"/>
                  </a:lnTo>
                  <a:lnTo>
                    <a:pt x="0" y="250492"/>
                  </a:lnTo>
                  <a:close/>
                </a:path>
              </a:pathLst>
            </a:custGeom>
            <a:ln w="85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53303" y="3069075"/>
              <a:ext cx="66040" cy="65405"/>
            </a:xfrm>
            <a:custGeom>
              <a:avLst/>
              <a:gdLst/>
              <a:ahLst/>
              <a:cxnLst/>
              <a:rect l="l" t="t" r="r" b="b"/>
              <a:pathLst>
                <a:path w="66039" h="65405">
                  <a:moveTo>
                    <a:pt x="0" y="0"/>
                  </a:moveTo>
                  <a:lnTo>
                    <a:pt x="0" y="65037"/>
                  </a:lnTo>
                  <a:lnTo>
                    <a:pt x="65516" y="325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91663" y="2016086"/>
              <a:ext cx="1009650" cy="668020"/>
            </a:xfrm>
            <a:custGeom>
              <a:avLst/>
              <a:gdLst/>
              <a:ahLst/>
              <a:cxnLst/>
              <a:rect l="l" t="t" r="r" b="b"/>
              <a:pathLst>
                <a:path w="1009650" h="668019">
                  <a:moveTo>
                    <a:pt x="67296" y="667941"/>
                  </a:moveTo>
                  <a:lnTo>
                    <a:pt x="942029" y="667941"/>
                  </a:lnTo>
                  <a:lnTo>
                    <a:pt x="968216" y="662707"/>
                  </a:lnTo>
                  <a:lnTo>
                    <a:pt x="989608" y="648426"/>
                  </a:lnTo>
                  <a:lnTo>
                    <a:pt x="1004034" y="627231"/>
                  </a:lnTo>
                  <a:lnTo>
                    <a:pt x="1009325" y="601253"/>
                  </a:lnTo>
                  <a:lnTo>
                    <a:pt x="1009325" y="66805"/>
                  </a:lnTo>
                  <a:lnTo>
                    <a:pt x="1004034" y="40809"/>
                  </a:lnTo>
                  <a:lnTo>
                    <a:pt x="989608" y="19573"/>
                  </a:lnTo>
                  <a:lnTo>
                    <a:pt x="968216" y="5252"/>
                  </a:lnTo>
                  <a:lnTo>
                    <a:pt x="942029" y="0"/>
                  </a:lnTo>
                  <a:lnTo>
                    <a:pt x="67296" y="0"/>
                  </a:lnTo>
                  <a:lnTo>
                    <a:pt x="41108" y="5252"/>
                  </a:lnTo>
                  <a:lnTo>
                    <a:pt x="19717" y="19573"/>
                  </a:lnTo>
                  <a:lnTo>
                    <a:pt x="5290" y="40809"/>
                  </a:lnTo>
                  <a:lnTo>
                    <a:pt x="0" y="66805"/>
                  </a:lnTo>
                  <a:lnTo>
                    <a:pt x="0" y="601253"/>
                  </a:lnTo>
                  <a:lnTo>
                    <a:pt x="5290" y="627231"/>
                  </a:lnTo>
                  <a:lnTo>
                    <a:pt x="19717" y="648426"/>
                  </a:lnTo>
                  <a:lnTo>
                    <a:pt x="41108" y="662707"/>
                  </a:lnTo>
                  <a:lnTo>
                    <a:pt x="67296" y="667941"/>
                  </a:lnTo>
                  <a:close/>
                </a:path>
              </a:pathLst>
            </a:custGeom>
            <a:ln w="85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132729" y="2222880"/>
            <a:ext cx="9302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latin typeface="Arial MT"/>
                <a:cs typeface="Arial MT"/>
              </a:rPr>
              <a:t>Reject</a:t>
            </a:r>
            <a:r>
              <a:rPr sz="1300" spc="-4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order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668610" y="2317596"/>
            <a:ext cx="1437005" cy="1866264"/>
            <a:chOff x="3668610" y="2317596"/>
            <a:chExt cx="1437005" cy="1866264"/>
          </a:xfrm>
        </p:grpSpPr>
        <p:sp>
          <p:nvSpPr>
            <p:cNvPr id="12" name="object 12"/>
            <p:cNvSpPr/>
            <p:nvPr/>
          </p:nvSpPr>
          <p:spPr>
            <a:xfrm>
              <a:off x="3671150" y="2350116"/>
              <a:ext cx="363220" cy="501015"/>
            </a:xfrm>
            <a:custGeom>
              <a:avLst/>
              <a:gdLst/>
              <a:ahLst/>
              <a:cxnLst/>
              <a:rect l="l" t="t" r="r" b="b"/>
              <a:pathLst>
                <a:path w="363220" h="501014">
                  <a:moveTo>
                    <a:pt x="0" y="500985"/>
                  </a:moveTo>
                  <a:lnTo>
                    <a:pt x="0" y="0"/>
                  </a:lnTo>
                  <a:lnTo>
                    <a:pt x="363186" y="0"/>
                  </a:lnTo>
                </a:path>
              </a:pathLst>
            </a:custGeom>
            <a:ln w="4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6147" y="2317596"/>
              <a:ext cx="66040" cy="65405"/>
            </a:xfrm>
            <a:custGeom>
              <a:avLst/>
              <a:gdLst/>
              <a:ahLst/>
              <a:cxnLst/>
              <a:rect l="l" t="t" r="r" b="b"/>
              <a:pathLst>
                <a:path w="66039" h="65405">
                  <a:moveTo>
                    <a:pt x="0" y="0"/>
                  </a:moveTo>
                  <a:lnTo>
                    <a:pt x="0" y="65039"/>
                  </a:lnTo>
                  <a:lnTo>
                    <a:pt x="65515" y="32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91663" y="3510831"/>
              <a:ext cx="1009650" cy="668020"/>
            </a:xfrm>
            <a:custGeom>
              <a:avLst/>
              <a:gdLst/>
              <a:ahLst/>
              <a:cxnLst/>
              <a:rect l="l" t="t" r="r" b="b"/>
              <a:pathLst>
                <a:path w="1009650" h="668020">
                  <a:moveTo>
                    <a:pt x="67296" y="667976"/>
                  </a:moveTo>
                  <a:lnTo>
                    <a:pt x="942029" y="667976"/>
                  </a:lnTo>
                  <a:lnTo>
                    <a:pt x="968216" y="662727"/>
                  </a:lnTo>
                  <a:lnTo>
                    <a:pt x="989608" y="648413"/>
                  </a:lnTo>
                  <a:lnTo>
                    <a:pt x="1004034" y="627182"/>
                  </a:lnTo>
                  <a:lnTo>
                    <a:pt x="1009325" y="601182"/>
                  </a:lnTo>
                  <a:lnTo>
                    <a:pt x="1009325" y="66805"/>
                  </a:lnTo>
                  <a:lnTo>
                    <a:pt x="1004034" y="40804"/>
                  </a:lnTo>
                  <a:lnTo>
                    <a:pt x="989608" y="19569"/>
                  </a:lnTo>
                  <a:lnTo>
                    <a:pt x="968216" y="5250"/>
                  </a:lnTo>
                  <a:lnTo>
                    <a:pt x="942029" y="0"/>
                  </a:lnTo>
                  <a:lnTo>
                    <a:pt x="67296" y="0"/>
                  </a:lnTo>
                  <a:lnTo>
                    <a:pt x="41108" y="5250"/>
                  </a:lnTo>
                  <a:lnTo>
                    <a:pt x="19717" y="19569"/>
                  </a:lnTo>
                  <a:lnTo>
                    <a:pt x="5290" y="40804"/>
                  </a:lnTo>
                  <a:lnTo>
                    <a:pt x="0" y="66805"/>
                  </a:lnTo>
                  <a:lnTo>
                    <a:pt x="0" y="601182"/>
                  </a:lnTo>
                  <a:lnTo>
                    <a:pt x="5290" y="627182"/>
                  </a:lnTo>
                  <a:lnTo>
                    <a:pt x="19717" y="648413"/>
                  </a:lnTo>
                  <a:lnTo>
                    <a:pt x="41108" y="662727"/>
                  </a:lnTo>
                  <a:lnTo>
                    <a:pt x="67296" y="667976"/>
                  </a:lnTo>
                  <a:close/>
                </a:path>
              </a:pathLst>
            </a:custGeom>
            <a:ln w="85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294382" y="3621421"/>
            <a:ext cx="106616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06450" algn="l"/>
                <a:tab pos="1052830" algn="l"/>
              </a:tabLst>
            </a:pPr>
            <a:r>
              <a:rPr sz="1300" dirty="0">
                <a:latin typeface="Arial MT"/>
                <a:cs typeface="Arial MT"/>
              </a:rPr>
              <a:t>Confirm	</a:t>
            </a:r>
            <a:r>
              <a:rPr sz="13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300">
              <a:latin typeface="Times New Roman"/>
              <a:cs typeface="Times New Roman"/>
            </a:endParaRPr>
          </a:p>
          <a:p>
            <a:pPr marL="109220">
              <a:lnSpc>
                <a:spcPct val="100000"/>
              </a:lnSpc>
            </a:pPr>
            <a:r>
              <a:rPr sz="1300" spc="-5" dirty="0">
                <a:latin typeface="Arial MT"/>
                <a:cs typeface="Arial MT"/>
              </a:rPr>
              <a:t>order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668610" y="2317596"/>
            <a:ext cx="2750185" cy="1866264"/>
            <a:chOff x="3668610" y="2317596"/>
            <a:chExt cx="2750185" cy="1866264"/>
          </a:xfrm>
        </p:grpSpPr>
        <p:sp>
          <p:nvSpPr>
            <p:cNvPr id="17" name="object 17"/>
            <p:cNvSpPr/>
            <p:nvPr/>
          </p:nvSpPr>
          <p:spPr>
            <a:xfrm>
              <a:off x="3671150" y="3352064"/>
              <a:ext cx="363220" cy="492759"/>
            </a:xfrm>
            <a:custGeom>
              <a:avLst/>
              <a:gdLst/>
              <a:ahLst/>
              <a:cxnLst/>
              <a:rect l="l" t="t" r="r" b="b"/>
              <a:pathLst>
                <a:path w="363220" h="492760">
                  <a:moveTo>
                    <a:pt x="0" y="0"/>
                  </a:moveTo>
                  <a:lnTo>
                    <a:pt x="0" y="492761"/>
                  </a:lnTo>
                  <a:lnTo>
                    <a:pt x="363186" y="492761"/>
                  </a:lnTo>
                </a:path>
              </a:pathLst>
            </a:custGeom>
            <a:ln w="4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26147" y="3812306"/>
              <a:ext cx="66040" cy="65405"/>
            </a:xfrm>
            <a:custGeom>
              <a:avLst/>
              <a:gdLst/>
              <a:ahLst/>
              <a:cxnLst/>
              <a:rect l="l" t="t" r="r" b="b"/>
              <a:pathLst>
                <a:path w="66039" h="65404">
                  <a:moveTo>
                    <a:pt x="0" y="0"/>
                  </a:moveTo>
                  <a:lnTo>
                    <a:pt x="0" y="65037"/>
                  </a:lnTo>
                  <a:lnTo>
                    <a:pt x="65515" y="325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00988" y="2350116"/>
              <a:ext cx="279400" cy="0"/>
            </a:xfrm>
            <a:custGeom>
              <a:avLst/>
              <a:gdLst/>
              <a:ahLst/>
              <a:cxnLst/>
              <a:rect l="l" t="t" r="r" b="b"/>
              <a:pathLst>
                <a:path w="279400">
                  <a:moveTo>
                    <a:pt x="0" y="0"/>
                  </a:moveTo>
                  <a:lnTo>
                    <a:pt x="0" y="0"/>
                  </a:lnTo>
                  <a:lnTo>
                    <a:pt x="268300" y="0"/>
                  </a:lnTo>
                  <a:lnTo>
                    <a:pt x="279154" y="0"/>
                  </a:lnTo>
                </a:path>
              </a:pathLst>
            </a:custGeom>
            <a:ln w="44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71954" y="2317596"/>
              <a:ext cx="66040" cy="65405"/>
            </a:xfrm>
            <a:custGeom>
              <a:avLst/>
              <a:gdLst/>
              <a:ahLst/>
              <a:cxnLst/>
              <a:rect l="l" t="t" r="r" b="b"/>
              <a:pathLst>
                <a:path w="66039" h="65405">
                  <a:moveTo>
                    <a:pt x="0" y="0"/>
                  </a:moveTo>
                  <a:lnTo>
                    <a:pt x="0" y="65039"/>
                  </a:lnTo>
                  <a:lnTo>
                    <a:pt x="65515" y="32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04830" y="3510831"/>
              <a:ext cx="1009650" cy="668020"/>
            </a:xfrm>
            <a:custGeom>
              <a:avLst/>
              <a:gdLst/>
              <a:ahLst/>
              <a:cxnLst/>
              <a:rect l="l" t="t" r="r" b="b"/>
              <a:pathLst>
                <a:path w="1009650" h="668020">
                  <a:moveTo>
                    <a:pt x="67296" y="667976"/>
                  </a:moveTo>
                  <a:lnTo>
                    <a:pt x="942029" y="667976"/>
                  </a:lnTo>
                  <a:lnTo>
                    <a:pt x="968216" y="662727"/>
                  </a:lnTo>
                  <a:lnTo>
                    <a:pt x="989608" y="648413"/>
                  </a:lnTo>
                  <a:lnTo>
                    <a:pt x="1004034" y="627182"/>
                  </a:lnTo>
                  <a:lnTo>
                    <a:pt x="1009325" y="601182"/>
                  </a:lnTo>
                  <a:lnTo>
                    <a:pt x="1009325" y="66805"/>
                  </a:lnTo>
                  <a:lnTo>
                    <a:pt x="1004034" y="40804"/>
                  </a:lnTo>
                  <a:lnTo>
                    <a:pt x="989608" y="19569"/>
                  </a:lnTo>
                  <a:lnTo>
                    <a:pt x="968216" y="5250"/>
                  </a:lnTo>
                  <a:lnTo>
                    <a:pt x="942029" y="0"/>
                  </a:lnTo>
                  <a:lnTo>
                    <a:pt x="67296" y="0"/>
                  </a:lnTo>
                  <a:lnTo>
                    <a:pt x="41108" y="5250"/>
                  </a:lnTo>
                  <a:lnTo>
                    <a:pt x="19717" y="19569"/>
                  </a:lnTo>
                  <a:lnTo>
                    <a:pt x="5290" y="40804"/>
                  </a:lnTo>
                  <a:lnTo>
                    <a:pt x="0" y="66805"/>
                  </a:lnTo>
                  <a:lnTo>
                    <a:pt x="0" y="601182"/>
                  </a:lnTo>
                  <a:lnTo>
                    <a:pt x="5290" y="627182"/>
                  </a:lnTo>
                  <a:lnTo>
                    <a:pt x="19717" y="648413"/>
                  </a:lnTo>
                  <a:lnTo>
                    <a:pt x="41108" y="662727"/>
                  </a:lnTo>
                  <a:lnTo>
                    <a:pt x="67296" y="667976"/>
                  </a:lnTo>
                  <a:close/>
                </a:path>
              </a:pathLst>
            </a:custGeom>
            <a:ln w="85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401456" y="3621421"/>
            <a:ext cx="2527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9395" algn="l"/>
              </a:tabLst>
            </a:pPr>
            <a:r>
              <a:rPr sz="13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63689" y="3621421"/>
            <a:ext cx="54292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9215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latin typeface="Arial MT"/>
                <a:cs typeface="Arial MT"/>
              </a:rPr>
              <a:t>Emit 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i</a:t>
            </a:r>
            <a:r>
              <a:rPr sz="1300" spc="10" dirty="0">
                <a:latin typeface="Arial MT"/>
                <a:cs typeface="Arial MT"/>
              </a:rPr>
              <a:t>n</a:t>
            </a:r>
            <a:r>
              <a:rPr sz="1300" spc="-20" dirty="0">
                <a:latin typeface="Arial MT"/>
                <a:cs typeface="Arial MT"/>
              </a:rPr>
              <a:t>v</a:t>
            </a:r>
            <a:r>
              <a:rPr sz="1300" spc="10" dirty="0">
                <a:latin typeface="Arial MT"/>
                <a:cs typeface="Arial MT"/>
              </a:rPr>
              <a:t>o</a:t>
            </a:r>
            <a:r>
              <a:rPr sz="1300" spc="-10" dirty="0">
                <a:latin typeface="Arial MT"/>
                <a:cs typeface="Arial MT"/>
              </a:rPr>
              <a:t>i</a:t>
            </a:r>
            <a:r>
              <a:rPr sz="1300" spc="15" dirty="0">
                <a:latin typeface="Arial MT"/>
                <a:cs typeface="Arial MT"/>
              </a:rPr>
              <a:t>c</a:t>
            </a:r>
            <a:r>
              <a:rPr sz="1300" dirty="0">
                <a:latin typeface="Arial MT"/>
                <a:cs typeface="Arial MT"/>
              </a:rPr>
              <a:t>e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698770" y="3510831"/>
            <a:ext cx="1009650" cy="668020"/>
          </a:xfrm>
          <a:custGeom>
            <a:avLst/>
            <a:gdLst/>
            <a:ahLst/>
            <a:cxnLst/>
            <a:rect l="l" t="t" r="r" b="b"/>
            <a:pathLst>
              <a:path w="1009650" h="668020">
                <a:moveTo>
                  <a:pt x="67296" y="667976"/>
                </a:moveTo>
                <a:lnTo>
                  <a:pt x="942029" y="667976"/>
                </a:lnTo>
                <a:lnTo>
                  <a:pt x="968216" y="662727"/>
                </a:lnTo>
                <a:lnTo>
                  <a:pt x="989608" y="648413"/>
                </a:lnTo>
                <a:lnTo>
                  <a:pt x="1004034" y="627182"/>
                </a:lnTo>
                <a:lnTo>
                  <a:pt x="1009325" y="601182"/>
                </a:lnTo>
                <a:lnTo>
                  <a:pt x="1009325" y="66805"/>
                </a:lnTo>
                <a:lnTo>
                  <a:pt x="1004034" y="40804"/>
                </a:lnTo>
                <a:lnTo>
                  <a:pt x="989608" y="19569"/>
                </a:lnTo>
                <a:lnTo>
                  <a:pt x="968216" y="5250"/>
                </a:lnTo>
                <a:lnTo>
                  <a:pt x="942029" y="0"/>
                </a:lnTo>
                <a:lnTo>
                  <a:pt x="67296" y="0"/>
                </a:lnTo>
                <a:lnTo>
                  <a:pt x="41108" y="5250"/>
                </a:lnTo>
                <a:lnTo>
                  <a:pt x="19717" y="19569"/>
                </a:lnTo>
                <a:lnTo>
                  <a:pt x="5290" y="40804"/>
                </a:lnTo>
                <a:lnTo>
                  <a:pt x="0" y="66805"/>
                </a:lnTo>
                <a:lnTo>
                  <a:pt x="0" y="601182"/>
                </a:lnTo>
                <a:lnTo>
                  <a:pt x="5290" y="627182"/>
                </a:lnTo>
                <a:lnTo>
                  <a:pt x="19717" y="648413"/>
                </a:lnTo>
                <a:lnTo>
                  <a:pt x="41108" y="662727"/>
                </a:lnTo>
                <a:lnTo>
                  <a:pt x="67296" y="667976"/>
                </a:lnTo>
                <a:close/>
              </a:path>
            </a:pathLst>
          </a:custGeom>
          <a:ln w="8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5339314" y="2164595"/>
            <a:ext cx="453390" cy="1713230"/>
            <a:chOff x="5339314" y="2164595"/>
            <a:chExt cx="453390" cy="1713230"/>
          </a:xfrm>
        </p:grpSpPr>
        <p:sp>
          <p:nvSpPr>
            <p:cNvPr id="26" name="object 26"/>
            <p:cNvSpPr/>
            <p:nvPr/>
          </p:nvSpPr>
          <p:spPr>
            <a:xfrm>
              <a:off x="5339314" y="3812306"/>
              <a:ext cx="66040" cy="65405"/>
            </a:xfrm>
            <a:custGeom>
              <a:avLst/>
              <a:gdLst/>
              <a:ahLst/>
              <a:cxnLst/>
              <a:rect l="l" t="t" r="r" b="b"/>
              <a:pathLst>
                <a:path w="66039" h="65404">
                  <a:moveTo>
                    <a:pt x="0" y="0"/>
                  </a:moveTo>
                  <a:lnTo>
                    <a:pt x="0" y="65037"/>
                  </a:lnTo>
                  <a:lnTo>
                    <a:pt x="65515" y="325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37469" y="2183042"/>
              <a:ext cx="336550" cy="334645"/>
            </a:xfrm>
            <a:custGeom>
              <a:avLst/>
              <a:gdLst/>
              <a:ahLst/>
              <a:cxnLst/>
              <a:rect l="l" t="t" r="r" b="b"/>
              <a:pathLst>
                <a:path w="336550" h="334644">
                  <a:moveTo>
                    <a:pt x="336362" y="167073"/>
                  </a:moveTo>
                  <a:lnTo>
                    <a:pt x="330358" y="122664"/>
                  </a:lnTo>
                  <a:lnTo>
                    <a:pt x="313411" y="82755"/>
                  </a:lnTo>
                  <a:lnTo>
                    <a:pt x="287121" y="48940"/>
                  </a:lnTo>
                  <a:lnTo>
                    <a:pt x="253087" y="22814"/>
                  </a:lnTo>
                  <a:lnTo>
                    <a:pt x="212907" y="5969"/>
                  </a:lnTo>
                  <a:lnTo>
                    <a:pt x="168181" y="0"/>
                  </a:lnTo>
                  <a:lnTo>
                    <a:pt x="123455" y="5969"/>
                  </a:lnTo>
                  <a:lnTo>
                    <a:pt x="83275" y="22814"/>
                  </a:lnTo>
                  <a:lnTo>
                    <a:pt x="49240" y="48940"/>
                  </a:lnTo>
                  <a:lnTo>
                    <a:pt x="22950" y="82755"/>
                  </a:lnTo>
                  <a:lnTo>
                    <a:pt x="6004" y="122664"/>
                  </a:lnTo>
                  <a:lnTo>
                    <a:pt x="0" y="167073"/>
                  </a:lnTo>
                  <a:lnTo>
                    <a:pt x="6004" y="211474"/>
                  </a:lnTo>
                  <a:lnTo>
                    <a:pt x="22950" y="251361"/>
                  </a:lnTo>
                  <a:lnTo>
                    <a:pt x="49240" y="285147"/>
                  </a:lnTo>
                  <a:lnTo>
                    <a:pt x="83275" y="311246"/>
                  </a:lnTo>
                  <a:lnTo>
                    <a:pt x="123455" y="328069"/>
                  </a:lnTo>
                  <a:lnTo>
                    <a:pt x="168181" y="334029"/>
                  </a:lnTo>
                  <a:lnTo>
                    <a:pt x="212907" y="328069"/>
                  </a:lnTo>
                  <a:lnTo>
                    <a:pt x="253087" y="311246"/>
                  </a:lnTo>
                  <a:lnTo>
                    <a:pt x="287121" y="285147"/>
                  </a:lnTo>
                  <a:lnTo>
                    <a:pt x="313411" y="251361"/>
                  </a:lnTo>
                  <a:lnTo>
                    <a:pt x="330358" y="211474"/>
                  </a:lnTo>
                  <a:lnTo>
                    <a:pt x="336362" y="167073"/>
                  </a:lnTo>
                  <a:close/>
                </a:path>
              </a:pathLst>
            </a:custGeom>
            <a:ln w="368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78054" y="3720523"/>
            <a:ext cx="85534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latin typeface="Arial MT"/>
                <a:cs typeface="Arial MT"/>
              </a:rPr>
              <a:t>Ship</a:t>
            </a:r>
            <a:r>
              <a:rPr sz="1300" spc="-5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goods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222084" y="3677834"/>
            <a:ext cx="336550" cy="334010"/>
          </a:xfrm>
          <a:custGeom>
            <a:avLst/>
            <a:gdLst/>
            <a:ahLst/>
            <a:cxnLst/>
            <a:rect l="l" t="t" r="r" b="b"/>
            <a:pathLst>
              <a:path w="336550" h="334010">
                <a:moveTo>
                  <a:pt x="336481" y="166991"/>
                </a:moveTo>
                <a:lnTo>
                  <a:pt x="330468" y="122596"/>
                </a:lnTo>
                <a:lnTo>
                  <a:pt x="313499" y="82705"/>
                </a:lnTo>
                <a:lnTo>
                  <a:pt x="287181" y="48908"/>
                </a:lnTo>
                <a:lnTo>
                  <a:pt x="253118" y="22797"/>
                </a:lnTo>
                <a:lnTo>
                  <a:pt x="212916" y="5964"/>
                </a:lnTo>
                <a:lnTo>
                  <a:pt x="168181" y="0"/>
                </a:lnTo>
                <a:lnTo>
                  <a:pt x="123496" y="5964"/>
                </a:lnTo>
                <a:lnTo>
                  <a:pt x="83327" y="22797"/>
                </a:lnTo>
                <a:lnTo>
                  <a:pt x="49285" y="48908"/>
                </a:lnTo>
                <a:lnTo>
                  <a:pt x="22977" y="82705"/>
                </a:lnTo>
                <a:lnTo>
                  <a:pt x="6012" y="122596"/>
                </a:lnTo>
                <a:lnTo>
                  <a:pt x="0" y="166991"/>
                </a:lnTo>
                <a:lnTo>
                  <a:pt x="6012" y="211386"/>
                </a:lnTo>
                <a:lnTo>
                  <a:pt x="22977" y="251277"/>
                </a:lnTo>
                <a:lnTo>
                  <a:pt x="49285" y="285073"/>
                </a:lnTo>
                <a:lnTo>
                  <a:pt x="83327" y="311184"/>
                </a:lnTo>
                <a:lnTo>
                  <a:pt x="123496" y="328017"/>
                </a:lnTo>
                <a:lnTo>
                  <a:pt x="168181" y="333982"/>
                </a:lnTo>
                <a:lnTo>
                  <a:pt x="212916" y="328017"/>
                </a:lnTo>
                <a:lnTo>
                  <a:pt x="253118" y="311184"/>
                </a:lnTo>
                <a:lnTo>
                  <a:pt x="287181" y="285073"/>
                </a:lnTo>
                <a:lnTo>
                  <a:pt x="313499" y="251277"/>
                </a:lnTo>
                <a:lnTo>
                  <a:pt x="330468" y="211386"/>
                </a:lnTo>
                <a:lnTo>
                  <a:pt x="336481" y="166991"/>
                </a:lnTo>
                <a:close/>
              </a:path>
            </a:pathLst>
          </a:custGeom>
          <a:ln w="36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6633254" y="3506580"/>
            <a:ext cx="2357755" cy="676910"/>
            <a:chOff x="6633254" y="3506580"/>
            <a:chExt cx="2357755" cy="676910"/>
          </a:xfrm>
        </p:grpSpPr>
        <p:sp>
          <p:nvSpPr>
            <p:cNvPr id="31" name="object 31"/>
            <p:cNvSpPr/>
            <p:nvPr/>
          </p:nvSpPr>
          <p:spPr>
            <a:xfrm>
              <a:off x="7708096" y="3844825"/>
              <a:ext cx="212090" cy="0"/>
            </a:xfrm>
            <a:custGeom>
              <a:avLst/>
              <a:gdLst/>
              <a:ahLst/>
              <a:cxnLst/>
              <a:rect l="l" t="t" r="r" b="b"/>
              <a:pathLst>
                <a:path w="212090">
                  <a:moveTo>
                    <a:pt x="0" y="0"/>
                  </a:moveTo>
                  <a:lnTo>
                    <a:pt x="211858" y="0"/>
                  </a:lnTo>
                </a:path>
              </a:pathLst>
            </a:custGeom>
            <a:ln w="44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33248" y="3812311"/>
              <a:ext cx="1344295" cy="65405"/>
            </a:xfrm>
            <a:custGeom>
              <a:avLst/>
              <a:gdLst/>
              <a:ahLst/>
              <a:cxnLst/>
              <a:rect l="l" t="t" r="r" b="b"/>
              <a:pathLst>
                <a:path w="1344295" h="65404">
                  <a:moveTo>
                    <a:pt x="65519" y="32524"/>
                  </a:moveTo>
                  <a:lnTo>
                    <a:pt x="0" y="0"/>
                  </a:lnTo>
                  <a:lnTo>
                    <a:pt x="0" y="65036"/>
                  </a:lnTo>
                  <a:lnTo>
                    <a:pt x="65519" y="32524"/>
                  </a:lnTo>
                  <a:close/>
                </a:path>
                <a:path w="1344295" h="65404">
                  <a:moveTo>
                    <a:pt x="1344028" y="32524"/>
                  </a:moveTo>
                  <a:lnTo>
                    <a:pt x="1278509" y="0"/>
                  </a:lnTo>
                  <a:lnTo>
                    <a:pt x="1278509" y="65036"/>
                  </a:lnTo>
                  <a:lnTo>
                    <a:pt x="1344028" y="32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977281" y="3510831"/>
              <a:ext cx="1009650" cy="668020"/>
            </a:xfrm>
            <a:custGeom>
              <a:avLst/>
              <a:gdLst/>
              <a:ahLst/>
              <a:cxnLst/>
              <a:rect l="l" t="t" r="r" b="b"/>
              <a:pathLst>
                <a:path w="1009650" h="668020">
                  <a:moveTo>
                    <a:pt x="67296" y="667976"/>
                  </a:moveTo>
                  <a:lnTo>
                    <a:pt x="942029" y="667976"/>
                  </a:lnTo>
                  <a:lnTo>
                    <a:pt x="968216" y="662727"/>
                  </a:lnTo>
                  <a:lnTo>
                    <a:pt x="989608" y="648413"/>
                  </a:lnTo>
                  <a:lnTo>
                    <a:pt x="1004034" y="627182"/>
                  </a:lnTo>
                  <a:lnTo>
                    <a:pt x="1009325" y="601182"/>
                  </a:lnTo>
                  <a:lnTo>
                    <a:pt x="1009325" y="66805"/>
                  </a:lnTo>
                  <a:lnTo>
                    <a:pt x="1004034" y="40804"/>
                  </a:lnTo>
                  <a:lnTo>
                    <a:pt x="989608" y="19569"/>
                  </a:lnTo>
                  <a:lnTo>
                    <a:pt x="968216" y="5250"/>
                  </a:lnTo>
                  <a:lnTo>
                    <a:pt x="942029" y="0"/>
                  </a:lnTo>
                  <a:lnTo>
                    <a:pt x="67296" y="0"/>
                  </a:lnTo>
                  <a:lnTo>
                    <a:pt x="41108" y="5250"/>
                  </a:lnTo>
                  <a:lnTo>
                    <a:pt x="19717" y="19569"/>
                  </a:lnTo>
                  <a:lnTo>
                    <a:pt x="5290" y="40804"/>
                  </a:lnTo>
                  <a:lnTo>
                    <a:pt x="0" y="66805"/>
                  </a:lnTo>
                  <a:lnTo>
                    <a:pt x="0" y="601182"/>
                  </a:lnTo>
                  <a:lnTo>
                    <a:pt x="5290" y="627182"/>
                  </a:lnTo>
                  <a:lnTo>
                    <a:pt x="19717" y="648413"/>
                  </a:lnTo>
                  <a:lnTo>
                    <a:pt x="41108" y="662727"/>
                  </a:lnTo>
                  <a:lnTo>
                    <a:pt x="67296" y="667976"/>
                  </a:lnTo>
                  <a:close/>
                </a:path>
              </a:pathLst>
            </a:custGeom>
            <a:ln w="85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242752" y="3247779"/>
            <a:ext cx="628650" cy="536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14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P</a:t>
            </a:r>
            <a:r>
              <a:rPr sz="1100" spc="15" dirty="0">
                <a:latin typeface="Arial MT"/>
                <a:cs typeface="Arial MT"/>
              </a:rPr>
              <a:t>ur</a:t>
            </a:r>
            <a:r>
              <a:rPr sz="1100" spc="-30" dirty="0">
                <a:latin typeface="Arial MT"/>
                <a:cs typeface="Arial MT"/>
              </a:rPr>
              <a:t>c</a:t>
            </a:r>
            <a:r>
              <a:rPr sz="1100" spc="10" dirty="0">
                <a:latin typeface="Arial MT"/>
                <a:cs typeface="Arial MT"/>
              </a:rPr>
              <a:t>hase  </a:t>
            </a:r>
            <a:r>
              <a:rPr sz="1100" spc="5" dirty="0">
                <a:latin typeface="Arial MT"/>
                <a:cs typeface="Arial MT"/>
              </a:rPr>
              <a:t>order </a:t>
            </a:r>
            <a:r>
              <a:rPr sz="1100" spc="10" dirty="0">
                <a:latin typeface="Arial MT"/>
                <a:cs typeface="Arial MT"/>
              </a:rPr>
              <a:t> received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09917" y="3432102"/>
            <a:ext cx="527050" cy="36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885" marR="5080" indent="-83820">
              <a:lnSpc>
                <a:spcPct val="101499"/>
              </a:lnSpc>
              <a:spcBef>
                <a:spcPts val="100"/>
              </a:spcBef>
            </a:pPr>
            <a:r>
              <a:rPr sz="1100" spc="10" dirty="0">
                <a:latin typeface="Arial MT"/>
                <a:cs typeface="Arial MT"/>
              </a:rPr>
              <a:t>Items</a:t>
            </a:r>
            <a:r>
              <a:rPr sz="1100" spc="-75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in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stock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62506" y="2412517"/>
            <a:ext cx="762635" cy="36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01499"/>
              </a:lnSpc>
              <a:spcBef>
                <a:spcPts val="100"/>
              </a:spcBef>
            </a:pPr>
            <a:r>
              <a:rPr sz="1100" spc="5" dirty="0">
                <a:latin typeface="Arial MT"/>
                <a:cs typeface="Arial MT"/>
              </a:rPr>
              <a:t>Items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in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stock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29819" y="2496289"/>
            <a:ext cx="534670" cy="366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1120">
              <a:lnSpc>
                <a:spcPct val="101299"/>
              </a:lnSpc>
              <a:spcBef>
                <a:spcPts val="105"/>
              </a:spcBef>
            </a:pPr>
            <a:r>
              <a:rPr sz="1100" spc="10" dirty="0">
                <a:latin typeface="Arial MT"/>
                <a:cs typeface="Arial MT"/>
              </a:rPr>
              <a:t>Order </a:t>
            </a:r>
            <a:r>
              <a:rPr sz="1100" spc="15" dirty="0">
                <a:latin typeface="Arial MT"/>
                <a:cs typeface="Arial MT"/>
              </a:rPr>
              <a:t> r</a:t>
            </a:r>
            <a:r>
              <a:rPr sz="1100" spc="-15" dirty="0">
                <a:latin typeface="Arial MT"/>
                <a:cs typeface="Arial MT"/>
              </a:rPr>
              <a:t>e</a:t>
            </a:r>
            <a:r>
              <a:rPr sz="1100" dirty="0">
                <a:latin typeface="Arial MT"/>
                <a:cs typeface="Arial MT"/>
              </a:rPr>
              <a:t>j</a:t>
            </a:r>
            <a:r>
              <a:rPr sz="1100" spc="10" dirty="0">
                <a:latin typeface="Arial MT"/>
                <a:cs typeface="Arial MT"/>
              </a:rPr>
              <a:t>ect</a:t>
            </a:r>
            <a:r>
              <a:rPr sz="1100" spc="20" dirty="0">
                <a:latin typeface="Arial MT"/>
                <a:cs typeface="Arial MT"/>
              </a:rPr>
              <a:t>e</a:t>
            </a:r>
            <a:r>
              <a:rPr sz="1100" spc="15" dirty="0">
                <a:latin typeface="Arial MT"/>
                <a:cs typeface="Arial MT"/>
              </a:rPr>
              <a:t>d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65232" y="4002003"/>
            <a:ext cx="467359" cy="366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9370">
              <a:lnSpc>
                <a:spcPct val="101299"/>
              </a:lnSpc>
              <a:spcBef>
                <a:spcPts val="105"/>
              </a:spcBef>
            </a:pPr>
            <a:r>
              <a:rPr sz="1100" spc="10" dirty="0">
                <a:latin typeface="Arial MT"/>
                <a:cs typeface="Arial MT"/>
              </a:rPr>
              <a:t>Order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f</a:t>
            </a:r>
            <a:r>
              <a:rPr sz="1100" spc="20" dirty="0">
                <a:latin typeface="Arial MT"/>
                <a:cs typeface="Arial MT"/>
              </a:rPr>
              <a:t>u</a:t>
            </a:r>
            <a:r>
              <a:rPr sz="1100" dirty="0">
                <a:latin typeface="Arial MT"/>
                <a:cs typeface="Arial MT"/>
              </a:rPr>
              <a:t>l</a:t>
            </a:r>
            <a:r>
              <a:rPr sz="1100" spc="-30" dirty="0">
                <a:latin typeface="Arial MT"/>
                <a:cs typeface="Arial MT"/>
              </a:rPr>
              <a:t>f</a:t>
            </a:r>
            <a:r>
              <a:rPr sz="1100" spc="35" dirty="0">
                <a:latin typeface="Arial MT"/>
                <a:cs typeface="Arial MT"/>
              </a:rPr>
              <a:t>i</a:t>
            </a:r>
            <a:r>
              <a:rPr sz="1100" dirty="0">
                <a:latin typeface="Arial MT"/>
                <a:cs typeface="Arial MT"/>
              </a:rPr>
              <a:t>ll</a:t>
            </a:r>
            <a:r>
              <a:rPr sz="1100" spc="-15" dirty="0">
                <a:latin typeface="Arial MT"/>
                <a:cs typeface="Arial MT"/>
              </a:rPr>
              <a:t>e</a:t>
            </a:r>
            <a:r>
              <a:rPr sz="1100" spc="15" dirty="0">
                <a:latin typeface="Arial MT"/>
                <a:cs typeface="Arial MT"/>
              </a:rPr>
              <a:t>d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196142" y="3621421"/>
            <a:ext cx="98171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89940" algn="l"/>
                <a:tab pos="968375" algn="l"/>
              </a:tabLst>
            </a:pPr>
            <a:r>
              <a:rPr sz="1300" dirty="0">
                <a:latin typeface="Arial MT"/>
                <a:cs typeface="Arial MT"/>
              </a:rPr>
              <a:t>Archive	</a:t>
            </a:r>
            <a:r>
              <a:rPr sz="13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300">
              <a:latin typeface="Times New Roman"/>
              <a:cs typeface="Times New Roman"/>
            </a:endParaRPr>
          </a:p>
          <a:p>
            <a:pPr marL="95250">
              <a:lnSpc>
                <a:spcPct val="100000"/>
              </a:lnSpc>
            </a:pPr>
            <a:r>
              <a:rPr sz="1300" spc="-5" dirty="0">
                <a:latin typeface="Arial MT"/>
                <a:cs typeface="Arial MT"/>
              </a:rPr>
              <a:t>order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156568" y="3812306"/>
            <a:ext cx="66040" cy="65405"/>
          </a:xfrm>
          <a:custGeom>
            <a:avLst/>
            <a:gdLst/>
            <a:ahLst/>
            <a:cxnLst/>
            <a:rect l="l" t="t" r="r" b="b"/>
            <a:pathLst>
              <a:path w="66040" h="65404">
                <a:moveTo>
                  <a:pt x="0" y="0"/>
                </a:moveTo>
                <a:lnTo>
                  <a:pt x="0" y="65037"/>
                </a:lnTo>
                <a:lnTo>
                  <a:pt x="65516" y="325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640199" y="129539"/>
            <a:ext cx="4839970" cy="99821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3820"/>
              </a:lnSpc>
              <a:spcBef>
                <a:spcPts val="215"/>
              </a:spcBef>
            </a:pP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Execution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 of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process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model </a:t>
            </a:r>
            <a:r>
              <a:rPr sz="3200" spc="-7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“Game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C00000"/>
                </a:solidFill>
                <a:latin typeface="Calibri"/>
                <a:cs typeface="Calibri"/>
              </a:rPr>
              <a:t>Tokens”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2" name="object 4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1319" y="1443368"/>
            <a:ext cx="188524" cy="182129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8560" y="1703393"/>
            <a:ext cx="188524" cy="182129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8560" y="1963417"/>
            <a:ext cx="188524" cy="182129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1464654" y="1361947"/>
            <a:ext cx="849630" cy="821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Order</a:t>
            </a:r>
            <a:r>
              <a:rPr sz="18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#1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Order</a:t>
            </a:r>
            <a:r>
              <a:rPr sz="18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#2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10"/>
              </a:lnSpc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Order</a:t>
            </a:r>
            <a:r>
              <a:rPr sz="18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#3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6" name="object 4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73579" y="3009361"/>
            <a:ext cx="190902" cy="184884"/>
          </a:xfrm>
          <a:prstGeom prst="rect">
            <a:avLst/>
          </a:prstGeom>
        </p:spPr>
      </p:pic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4652" y="1358900"/>
            <a:ext cx="5521960" cy="11290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i="1" spc="-15" dirty="0">
                <a:solidFill>
                  <a:srgbClr val="404040"/>
                </a:solidFill>
                <a:latin typeface="Calibri"/>
                <a:cs typeface="Calibri"/>
              </a:rPr>
              <a:t>start 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event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triggers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new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 instance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generating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token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traverses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sequence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flow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(“tokens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source”)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4652" y="3108452"/>
            <a:ext cx="5927725" cy="1360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17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end 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event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signals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 instance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has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completed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given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outcome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by consuming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a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token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(“tokens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sink”)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4589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 little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bit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more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on 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events…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18991" y="1466890"/>
            <a:ext cx="582295" cy="582295"/>
          </a:xfrm>
          <a:custGeom>
            <a:avLst/>
            <a:gdLst/>
            <a:ahLst/>
            <a:cxnLst/>
            <a:rect l="l" t="t" r="r" b="b"/>
            <a:pathLst>
              <a:path w="582295" h="582294">
                <a:moveTo>
                  <a:pt x="581850" y="290925"/>
                </a:moveTo>
                <a:lnTo>
                  <a:pt x="578043" y="243738"/>
                </a:lnTo>
                <a:lnTo>
                  <a:pt x="567020" y="198974"/>
                </a:lnTo>
                <a:lnTo>
                  <a:pt x="549379" y="157233"/>
                </a:lnTo>
                <a:lnTo>
                  <a:pt x="525721" y="119113"/>
                </a:lnTo>
                <a:lnTo>
                  <a:pt x="496644" y="85214"/>
                </a:lnTo>
                <a:lnTo>
                  <a:pt x="462746" y="56134"/>
                </a:lnTo>
                <a:lnTo>
                  <a:pt x="424626" y="32474"/>
                </a:lnTo>
                <a:lnTo>
                  <a:pt x="382883" y="14832"/>
                </a:lnTo>
                <a:lnTo>
                  <a:pt x="338117" y="3808"/>
                </a:lnTo>
                <a:lnTo>
                  <a:pt x="290925" y="0"/>
                </a:lnTo>
                <a:lnTo>
                  <a:pt x="243736" y="3808"/>
                </a:lnTo>
                <a:lnTo>
                  <a:pt x="198971" y="14832"/>
                </a:lnTo>
                <a:lnTo>
                  <a:pt x="157229" y="32474"/>
                </a:lnTo>
                <a:lnTo>
                  <a:pt x="119109" y="56134"/>
                </a:lnTo>
                <a:lnTo>
                  <a:pt x="85211" y="85214"/>
                </a:lnTo>
                <a:lnTo>
                  <a:pt x="56132" y="119113"/>
                </a:lnTo>
                <a:lnTo>
                  <a:pt x="32473" y="157233"/>
                </a:lnTo>
                <a:lnTo>
                  <a:pt x="14831" y="198974"/>
                </a:lnTo>
                <a:lnTo>
                  <a:pt x="3807" y="243738"/>
                </a:lnTo>
                <a:lnTo>
                  <a:pt x="0" y="290925"/>
                </a:lnTo>
                <a:lnTo>
                  <a:pt x="3807" y="338117"/>
                </a:lnTo>
                <a:lnTo>
                  <a:pt x="14831" y="382884"/>
                </a:lnTo>
                <a:lnTo>
                  <a:pt x="32473" y="424627"/>
                </a:lnTo>
                <a:lnTo>
                  <a:pt x="56132" y="462748"/>
                </a:lnTo>
                <a:lnTo>
                  <a:pt x="85211" y="496648"/>
                </a:lnTo>
                <a:lnTo>
                  <a:pt x="119109" y="525727"/>
                </a:lnTo>
                <a:lnTo>
                  <a:pt x="157229" y="549387"/>
                </a:lnTo>
                <a:lnTo>
                  <a:pt x="198971" y="567029"/>
                </a:lnTo>
                <a:lnTo>
                  <a:pt x="243736" y="578053"/>
                </a:lnTo>
                <a:lnTo>
                  <a:pt x="290925" y="581860"/>
                </a:lnTo>
                <a:lnTo>
                  <a:pt x="338117" y="578053"/>
                </a:lnTo>
                <a:lnTo>
                  <a:pt x="382883" y="567029"/>
                </a:lnTo>
                <a:lnTo>
                  <a:pt x="424626" y="549387"/>
                </a:lnTo>
                <a:lnTo>
                  <a:pt x="462746" y="525727"/>
                </a:lnTo>
                <a:lnTo>
                  <a:pt x="496644" y="496648"/>
                </a:lnTo>
                <a:lnTo>
                  <a:pt x="525721" y="462748"/>
                </a:lnTo>
                <a:lnTo>
                  <a:pt x="549379" y="424627"/>
                </a:lnTo>
                <a:lnTo>
                  <a:pt x="567020" y="382884"/>
                </a:lnTo>
                <a:lnTo>
                  <a:pt x="578043" y="338117"/>
                </a:lnTo>
                <a:lnTo>
                  <a:pt x="581850" y="290925"/>
                </a:lnTo>
                <a:close/>
              </a:path>
            </a:pathLst>
          </a:custGeom>
          <a:ln w="14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21698" y="3336230"/>
            <a:ext cx="587375" cy="587375"/>
          </a:xfrm>
          <a:custGeom>
            <a:avLst/>
            <a:gdLst/>
            <a:ahLst/>
            <a:cxnLst/>
            <a:rect l="l" t="t" r="r" b="b"/>
            <a:pathLst>
              <a:path w="587375" h="587375">
                <a:moveTo>
                  <a:pt x="586947" y="293473"/>
                </a:moveTo>
                <a:lnTo>
                  <a:pt x="583106" y="245873"/>
                </a:lnTo>
                <a:lnTo>
                  <a:pt x="571986" y="200717"/>
                </a:lnTo>
                <a:lnTo>
                  <a:pt x="554191" y="158610"/>
                </a:lnTo>
                <a:lnTo>
                  <a:pt x="530326" y="120156"/>
                </a:lnTo>
                <a:lnTo>
                  <a:pt x="500994" y="85960"/>
                </a:lnTo>
                <a:lnTo>
                  <a:pt x="466799" y="56626"/>
                </a:lnTo>
                <a:lnTo>
                  <a:pt x="428345" y="32759"/>
                </a:lnTo>
                <a:lnTo>
                  <a:pt x="386237" y="14962"/>
                </a:lnTo>
                <a:lnTo>
                  <a:pt x="341078" y="3841"/>
                </a:lnTo>
                <a:lnTo>
                  <a:pt x="293473" y="0"/>
                </a:lnTo>
                <a:lnTo>
                  <a:pt x="245871" y="3841"/>
                </a:lnTo>
                <a:lnTo>
                  <a:pt x="200714" y="14962"/>
                </a:lnTo>
                <a:lnTo>
                  <a:pt x="158606" y="32759"/>
                </a:lnTo>
                <a:lnTo>
                  <a:pt x="120153" y="56626"/>
                </a:lnTo>
                <a:lnTo>
                  <a:pt x="85957" y="85960"/>
                </a:lnTo>
                <a:lnTo>
                  <a:pt x="56624" y="120156"/>
                </a:lnTo>
                <a:lnTo>
                  <a:pt x="32757" y="158610"/>
                </a:lnTo>
                <a:lnTo>
                  <a:pt x="14961" y="200717"/>
                </a:lnTo>
                <a:lnTo>
                  <a:pt x="3841" y="245873"/>
                </a:lnTo>
                <a:lnTo>
                  <a:pt x="0" y="293473"/>
                </a:lnTo>
                <a:lnTo>
                  <a:pt x="3841" y="341078"/>
                </a:lnTo>
                <a:lnTo>
                  <a:pt x="14961" y="386237"/>
                </a:lnTo>
                <a:lnTo>
                  <a:pt x="32757" y="428347"/>
                </a:lnTo>
                <a:lnTo>
                  <a:pt x="56624" y="466802"/>
                </a:lnTo>
                <a:lnTo>
                  <a:pt x="85957" y="500998"/>
                </a:lnTo>
                <a:lnTo>
                  <a:pt x="120153" y="530332"/>
                </a:lnTo>
                <a:lnTo>
                  <a:pt x="158606" y="554199"/>
                </a:lnTo>
                <a:lnTo>
                  <a:pt x="200714" y="571995"/>
                </a:lnTo>
                <a:lnTo>
                  <a:pt x="245871" y="583116"/>
                </a:lnTo>
                <a:lnTo>
                  <a:pt x="293473" y="586957"/>
                </a:lnTo>
                <a:lnTo>
                  <a:pt x="341078" y="583116"/>
                </a:lnTo>
                <a:lnTo>
                  <a:pt x="386237" y="571995"/>
                </a:lnTo>
                <a:lnTo>
                  <a:pt x="428345" y="554199"/>
                </a:lnTo>
                <a:lnTo>
                  <a:pt x="466799" y="530332"/>
                </a:lnTo>
                <a:lnTo>
                  <a:pt x="500994" y="500998"/>
                </a:lnTo>
                <a:lnTo>
                  <a:pt x="530326" y="466802"/>
                </a:lnTo>
                <a:lnTo>
                  <a:pt x="554191" y="428347"/>
                </a:lnTo>
                <a:lnTo>
                  <a:pt x="571986" y="386237"/>
                </a:lnTo>
                <a:lnTo>
                  <a:pt x="583106" y="341078"/>
                </a:lnTo>
                <a:lnTo>
                  <a:pt x="586947" y="293473"/>
                </a:lnTo>
                <a:close/>
              </a:path>
            </a:pathLst>
          </a:custGeom>
          <a:ln w="646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46050" y="1402588"/>
            <a:ext cx="709930" cy="7054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25"/>
              </a:spcBef>
            </a:pPr>
            <a:r>
              <a:rPr sz="2200" dirty="0">
                <a:latin typeface="Arial MT"/>
                <a:cs typeface="Arial MT"/>
              </a:rPr>
              <a:t>start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event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659217" y="3246628"/>
            <a:ext cx="709930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0"/>
              </a:spcBef>
            </a:pPr>
            <a:r>
              <a:rPr sz="2200" dirty="0">
                <a:latin typeface="Arial MT"/>
                <a:cs typeface="Arial MT"/>
              </a:rPr>
              <a:t>end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event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3656" y="1099820"/>
            <a:ext cx="7979409" cy="10375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just">
              <a:lnSpc>
                <a:spcPct val="88300"/>
              </a:lnSpc>
              <a:spcBef>
                <a:spcPts val="434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[…]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If 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purchase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order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is confirmed,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invoice</a:t>
            </a:r>
            <a:r>
              <a:rPr sz="2400" b="1" spc="50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b="1" spc="5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emitted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goods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requested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shipped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(in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order)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 completes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archiving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order.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[…]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55816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C00000"/>
                </a:solidFill>
                <a:latin typeface="Calibri"/>
                <a:cs typeface="Calibri"/>
              </a:rPr>
              <a:t>Order-to-cash 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example</a:t>
            </a:r>
            <a:r>
              <a:rPr sz="32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revisited…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0144" y="3443633"/>
            <a:ext cx="336550" cy="334645"/>
          </a:xfrm>
          <a:custGeom>
            <a:avLst/>
            <a:gdLst/>
            <a:ahLst/>
            <a:cxnLst/>
            <a:rect l="l" t="t" r="r" b="b"/>
            <a:pathLst>
              <a:path w="336550" h="334645">
                <a:moveTo>
                  <a:pt x="336445" y="167073"/>
                </a:moveTo>
                <a:lnTo>
                  <a:pt x="330436" y="122664"/>
                </a:lnTo>
                <a:lnTo>
                  <a:pt x="313477" y="82755"/>
                </a:lnTo>
                <a:lnTo>
                  <a:pt x="287172" y="48940"/>
                </a:lnTo>
                <a:lnTo>
                  <a:pt x="253124" y="22814"/>
                </a:lnTo>
                <a:lnTo>
                  <a:pt x="212938" y="5969"/>
                </a:lnTo>
                <a:lnTo>
                  <a:pt x="168216" y="0"/>
                </a:lnTo>
                <a:lnTo>
                  <a:pt x="123500" y="5969"/>
                </a:lnTo>
                <a:lnTo>
                  <a:pt x="83317" y="22814"/>
                </a:lnTo>
                <a:lnTo>
                  <a:pt x="49271" y="48940"/>
                </a:lnTo>
                <a:lnTo>
                  <a:pt x="22967" y="82755"/>
                </a:lnTo>
                <a:lnTo>
                  <a:pt x="6009" y="122664"/>
                </a:lnTo>
                <a:lnTo>
                  <a:pt x="0" y="167073"/>
                </a:lnTo>
                <a:lnTo>
                  <a:pt x="6009" y="211474"/>
                </a:lnTo>
                <a:lnTo>
                  <a:pt x="22967" y="251364"/>
                </a:lnTo>
                <a:lnTo>
                  <a:pt x="49271" y="285153"/>
                </a:lnTo>
                <a:lnTo>
                  <a:pt x="83317" y="311254"/>
                </a:lnTo>
                <a:lnTo>
                  <a:pt x="123500" y="328080"/>
                </a:lnTo>
                <a:lnTo>
                  <a:pt x="168216" y="334041"/>
                </a:lnTo>
                <a:lnTo>
                  <a:pt x="212938" y="328080"/>
                </a:lnTo>
                <a:lnTo>
                  <a:pt x="253124" y="311254"/>
                </a:lnTo>
                <a:lnTo>
                  <a:pt x="287172" y="285153"/>
                </a:lnTo>
                <a:lnTo>
                  <a:pt x="313477" y="251364"/>
                </a:lnTo>
                <a:lnTo>
                  <a:pt x="330436" y="211474"/>
                </a:lnTo>
                <a:lnTo>
                  <a:pt x="336445" y="167073"/>
                </a:lnTo>
                <a:close/>
              </a:path>
            </a:pathLst>
          </a:custGeom>
          <a:ln w="85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3024" y="3276677"/>
            <a:ext cx="1009650" cy="668020"/>
          </a:xfrm>
          <a:custGeom>
            <a:avLst/>
            <a:gdLst/>
            <a:ahLst/>
            <a:cxnLst/>
            <a:rect l="l" t="t" r="r" b="b"/>
            <a:pathLst>
              <a:path w="1009650" h="668020">
                <a:moveTo>
                  <a:pt x="67284" y="667988"/>
                </a:moveTo>
                <a:lnTo>
                  <a:pt x="942017" y="667988"/>
                </a:lnTo>
                <a:lnTo>
                  <a:pt x="968204" y="662739"/>
                </a:lnTo>
                <a:lnTo>
                  <a:pt x="989596" y="648425"/>
                </a:lnTo>
                <a:lnTo>
                  <a:pt x="1004022" y="627194"/>
                </a:lnTo>
                <a:lnTo>
                  <a:pt x="1009313" y="601194"/>
                </a:lnTo>
                <a:lnTo>
                  <a:pt x="1009313" y="66805"/>
                </a:lnTo>
                <a:lnTo>
                  <a:pt x="1004022" y="40809"/>
                </a:lnTo>
                <a:lnTo>
                  <a:pt x="989596" y="19573"/>
                </a:lnTo>
                <a:lnTo>
                  <a:pt x="968204" y="5252"/>
                </a:lnTo>
                <a:lnTo>
                  <a:pt x="942017" y="0"/>
                </a:lnTo>
                <a:lnTo>
                  <a:pt x="67284" y="0"/>
                </a:lnTo>
                <a:lnTo>
                  <a:pt x="41093" y="5252"/>
                </a:lnTo>
                <a:lnTo>
                  <a:pt x="19706" y="19573"/>
                </a:lnTo>
                <a:lnTo>
                  <a:pt x="5287" y="40809"/>
                </a:lnTo>
                <a:lnTo>
                  <a:pt x="0" y="66805"/>
                </a:lnTo>
                <a:lnTo>
                  <a:pt x="0" y="601194"/>
                </a:lnTo>
                <a:lnTo>
                  <a:pt x="5287" y="627194"/>
                </a:lnTo>
                <a:lnTo>
                  <a:pt x="19706" y="648425"/>
                </a:lnTo>
                <a:lnTo>
                  <a:pt x="41093" y="662739"/>
                </a:lnTo>
                <a:lnTo>
                  <a:pt x="67284" y="667988"/>
                </a:lnTo>
                <a:close/>
              </a:path>
            </a:pathLst>
          </a:custGeom>
          <a:ln w="8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23890" y="3385795"/>
            <a:ext cx="1650364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  <a:tabLst>
                <a:tab pos="278765" algn="l"/>
                <a:tab pos="1624330" algn="l"/>
              </a:tabLst>
            </a:pPr>
            <a:r>
              <a:rPr sz="13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300" dirty="0">
                <a:latin typeface="Times New Roman"/>
                <a:cs typeface="Times New Roman"/>
              </a:rPr>
              <a:t>  </a:t>
            </a:r>
            <a:r>
              <a:rPr sz="1300" spc="-1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Arial MT"/>
                <a:cs typeface="Arial MT"/>
              </a:rPr>
              <a:t>Check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stock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300">
              <a:latin typeface="Times New Roman"/>
              <a:cs typeface="Times New Roman"/>
            </a:endParaRPr>
          </a:p>
          <a:p>
            <a:pPr marL="58419" algn="ctr">
              <a:lnSpc>
                <a:spcPct val="100000"/>
              </a:lnSpc>
            </a:pPr>
            <a:r>
              <a:rPr sz="1300" dirty="0">
                <a:latin typeface="Arial MT"/>
                <a:cs typeface="Arial MT"/>
              </a:rPr>
              <a:t>availability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07508" y="3578188"/>
            <a:ext cx="66040" cy="65405"/>
          </a:xfrm>
          <a:custGeom>
            <a:avLst/>
            <a:gdLst/>
            <a:ahLst/>
            <a:cxnLst/>
            <a:rect l="l" t="t" r="r" b="b"/>
            <a:pathLst>
              <a:path w="66039" h="65404">
                <a:moveTo>
                  <a:pt x="0" y="0"/>
                </a:moveTo>
                <a:lnTo>
                  <a:pt x="0" y="65037"/>
                </a:lnTo>
                <a:lnTo>
                  <a:pt x="65515" y="325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353303" y="2520754"/>
            <a:ext cx="1752600" cy="1344930"/>
            <a:chOff x="3353303" y="2520754"/>
            <a:chExt cx="1752600" cy="1344930"/>
          </a:xfrm>
        </p:grpSpPr>
        <p:sp>
          <p:nvSpPr>
            <p:cNvPr id="9" name="object 9"/>
            <p:cNvSpPr/>
            <p:nvPr/>
          </p:nvSpPr>
          <p:spPr>
            <a:xfrm>
              <a:off x="3418819" y="3360214"/>
              <a:ext cx="504825" cy="501015"/>
            </a:xfrm>
            <a:custGeom>
              <a:avLst/>
              <a:gdLst/>
              <a:ahLst/>
              <a:cxnLst/>
              <a:rect l="l" t="t" r="r" b="b"/>
              <a:pathLst>
                <a:path w="504825" h="501014">
                  <a:moveTo>
                    <a:pt x="0" y="250492"/>
                  </a:moveTo>
                  <a:lnTo>
                    <a:pt x="252331" y="0"/>
                  </a:lnTo>
                  <a:lnTo>
                    <a:pt x="504662" y="250492"/>
                  </a:lnTo>
                  <a:lnTo>
                    <a:pt x="252331" y="500961"/>
                  </a:lnTo>
                  <a:lnTo>
                    <a:pt x="0" y="250492"/>
                  </a:lnTo>
                  <a:close/>
                </a:path>
              </a:pathLst>
            </a:custGeom>
            <a:ln w="85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53303" y="3578188"/>
              <a:ext cx="66040" cy="65405"/>
            </a:xfrm>
            <a:custGeom>
              <a:avLst/>
              <a:gdLst/>
              <a:ahLst/>
              <a:cxnLst/>
              <a:rect l="l" t="t" r="r" b="b"/>
              <a:pathLst>
                <a:path w="66039" h="65404">
                  <a:moveTo>
                    <a:pt x="0" y="0"/>
                  </a:moveTo>
                  <a:lnTo>
                    <a:pt x="0" y="65037"/>
                  </a:lnTo>
                  <a:lnTo>
                    <a:pt x="65516" y="32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91663" y="2525199"/>
              <a:ext cx="1009650" cy="668020"/>
            </a:xfrm>
            <a:custGeom>
              <a:avLst/>
              <a:gdLst/>
              <a:ahLst/>
              <a:cxnLst/>
              <a:rect l="l" t="t" r="r" b="b"/>
              <a:pathLst>
                <a:path w="1009650" h="668019">
                  <a:moveTo>
                    <a:pt x="67296" y="667941"/>
                  </a:moveTo>
                  <a:lnTo>
                    <a:pt x="942029" y="667941"/>
                  </a:lnTo>
                  <a:lnTo>
                    <a:pt x="968216" y="662707"/>
                  </a:lnTo>
                  <a:lnTo>
                    <a:pt x="989608" y="648426"/>
                  </a:lnTo>
                  <a:lnTo>
                    <a:pt x="1004034" y="627231"/>
                  </a:lnTo>
                  <a:lnTo>
                    <a:pt x="1009325" y="601253"/>
                  </a:lnTo>
                  <a:lnTo>
                    <a:pt x="1009325" y="66805"/>
                  </a:lnTo>
                  <a:lnTo>
                    <a:pt x="1004034" y="40809"/>
                  </a:lnTo>
                  <a:lnTo>
                    <a:pt x="989608" y="19573"/>
                  </a:lnTo>
                  <a:lnTo>
                    <a:pt x="968216" y="5252"/>
                  </a:lnTo>
                  <a:lnTo>
                    <a:pt x="942029" y="0"/>
                  </a:lnTo>
                  <a:lnTo>
                    <a:pt x="67296" y="0"/>
                  </a:lnTo>
                  <a:lnTo>
                    <a:pt x="41108" y="5252"/>
                  </a:lnTo>
                  <a:lnTo>
                    <a:pt x="19717" y="19573"/>
                  </a:lnTo>
                  <a:lnTo>
                    <a:pt x="5290" y="40809"/>
                  </a:lnTo>
                  <a:lnTo>
                    <a:pt x="0" y="66805"/>
                  </a:lnTo>
                  <a:lnTo>
                    <a:pt x="0" y="601253"/>
                  </a:lnTo>
                  <a:lnTo>
                    <a:pt x="5290" y="627231"/>
                  </a:lnTo>
                  <a:lnTo>
                    <a:pt x="19717" y="648426"/>
                  </a:lnTo>
                  <a:lnTo>
                    <a:pt x="41108" y="662707"/>
                  </a:lnTo>
                  <a:lnTo>
                    <a:pt x="67296" y="667941"/>
                  </a:lnTo>
                  <a:close/>
                </a:path>
              </a:pathLst>
            </a:custGeom>
            <a:ln w="85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132729" y="2731992"/>
            <a:ext cx="9302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latin typeface="Arial MT"/>
                <a:cs typeface="Arial MT"/>
              </a:rPr>
              <a:t>Reject</a:t>
            </a:r>
            <a:r>
              <a:rPr sz="1300" spc="-4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order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668610" y="2826710"/>
            <a:ext cx="1437005" cy="1866264"/>
            <a:chOff x="3668610" y="2826710"/>
            <a:chExt cx="1437005" cy="1866264"/>
          </a:xfrm>
        </p:grpSpPr>
        <p:sp>
          <p:nvSpPr>
            <p:cNvPr id="14" name="object 14"/>
            <p:cNvSpPr/>
            <p:nvPr/>
          </p:nvSpPr>
          <p:spPr>
            <a:xfrm>
              <a:off x="3671150" y="2859229"/>
              <a:ext cx="363220" cy="501015"/>
            </a:xfrm>
            <a:custGeom>
              <a:avLst/>
              <a:gdLst/>
              <a:ahLst/>
              <a:cxnLst/>
              <a:rect l="l" t="t" r="r" b="b"/>
              <a:pathLst>
                <a:path w="363220" h="501014">
                  <a:moveTo>
                    <a:pt x="0" y="500985"/>
                  </a:moveTo>
                  <a:lnTo>
                    <a:pt x="0" y="0"/>
                  </a:lnTo>
                  <a:lnTo>
                    <a:pt x="363186" y="0"/>
                  </a:lnTo>
                </a:path>
              </a:pathLst>
            </a:custGeom>
            <a:ln w="4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26147" y="2826710"/>
              <a:ext cx="66040" cy="65405"/>
            </a:xfrm>
            <a:custGeom>
              <a:avLst/>
              <a:gdLst/>
              <a:ahLst/>
              <a:cxnLst/>
              <a:rect l="l" t="t" r="r" b="b"/>
              <a:pathLst>
                <a:path w="66039" h="65405">
                  <a:moveTo>
                    <a:pt x="0" y="0"/>
                  </a:moveTo>
                  <a:lnTo>
                    <a:pt x="0" y="65037"/>
                  </a:lnTo>
                  <a:lnTo>
                    <a:pt x="65515" y="325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91663" y="4019943"/>
              <a:ext cx="1009650" cy="668020"/>
            </a:xfrm>
            <a:custGeom>
              <a:avLst/>
              <a:gdLst/>
              <a:ahLst/>
              <a:cxnLst/>
              <a:rect l="l" t="t" r="r" b="b"/>
              <a:pathLst>
                <a:path w="1009650" h="668020">
                  <a:moveTo>
                    <a:pt x="67296" y="667976"/>
                  </a:moveTo>
                  <a:lnTo>
                    <a:pt x="942029" y="667976"/>
                  </a:lnTo>
                  <a:lnTo>
                    <a:pt x="968216" y="662727"/>
                  </a:lnTo>
                  <a:lnTo>
                    <a:pt x="989608" y="648413"/>
                  </a:lnTo>
                  <a:lnTo>
                    <a:pt x="1004034" y="627182"/>
                  </a:lnTo>
                  <a:lnTo>
                    <a:pt x="1009325" y="601182"/>
                  </a:lnTo>
                  <a:lnTo>
                    <a:pt x="1009325" y="66805"/>
                  </a:lnTo>
                  <a:lnTo>
                    <a:pt x="1004034" y="40804"/>
                  </a:lnTo>
                  <a:lnTo>
                    <a:pt x="989608" y="19569"/>
                  </a:lnTo>
                  <a:lnTo>
                    <a:pt x="968216" y="5250"/>
                  </a:lnTo>
                  <a:lnTo>
                    <a:pt x="942029" y="0"/>
                  </a:lnTo>
                  <a:lnTo>
                    <a:pt x="67296" y="0"/>
                  </a:lnTo>
                  <a:lnTo>
                    <a:pt x="41108" y="5250"/>
                  </a:lnTo>
                  <a:lnTo>
                    <a:pt x="19717" y="19569"/>
                  </a:lnTo>
                  <a:lnTo>
                    <a:pt x="5290" y="40804"/>
                  </a:lnTo>
                  <a:lnTo>
                    <a:pt x="0" y="66805"/>
                  </a:lnTo>
                  <a:lnTo>
                    <a:pt x="0" y="601182"/>
                  </a:lnTo>
                  <a:lnTo>
                    <a:pt x="5290" y="627182"/>
                  </a:lnTo>
                  <a:lnTo>
                    <a:pt x="19717" y="648413"/>
                  </a:lnTo>
                  <a:lnTo>
                    <a:pt x="41108" y="662727"/>
                  </a:lnTo>
                  <a:lnTo>
                    <a:pt x="67296" y="667976"/>
                  </a:lnTo>
                  <a:close/>
                </a:path>
              </a:pathLst>
            </a:custGeom>
            <a:ln w="85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294382" y="4130534"/>
            <a:ext cx="106616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06450" algn="l"/>
                <a:tab pos="1052830" algn="l"/>
              </a:tabLst>
            </a:pPr>
            <a:r>
              <a:rPr sz="1300" dirty="0">
                <a:latin typeface="Arial MT"/>
                <a:cs typeface="Arial MT"/>
              </a:rPr>
              <a:t>Confirm	</a:t>
            </a:r>
            <a:r>
              <a:rPr sz="13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300">
              <a:latin typeface="Times New Roman"/>
              <a:cs typeface="Times New Roman"/>
            </a:endParaRPr>
          </a:p>
          <a:p>
            <a:pPr marL="109220">
              <a:lnSpc>
                <a:spcPct val="100000"/>
              </a:lnSpc>
            </a:pPr>
            <a:r>
              <a:rPr sz="1300" spc="-5" dirty="0">
                <a:latin typeface="Arial MT"/>
                <a:cs typeface="Arial MT"/>
              </a:rPr>
              <a:t>order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668610" y="2826710"/>
            <a:ext cx="2750185" cy="1866264"/>
            <a:chOff x="3668610" y="2826710"/>
            <a:chExt cx="2750185" cy="1866264"/>
          </a:xfrm>
        </p:grpSpPr>
        <p:sp>
          <p:nvSpPr>
            <p:cNvPr id="19" name="object 19"/>
            <p:cNvSpPr/>
            <p:nvPr/>
          </p:nvSpPr>
          <p:spPr>
            <a:xfrm>
              <a:off x="3671150" y="3861176"/>
              <a:ext cx="363220" cy="492759"/>
            </a:xfrm>
            <a:custGeom>
              <a:avLst/>
              <a:gdLst/>
              <a:ahLst/>
              <a:cxnLst/>
              <a:rect l="l" t="t" r="r" b="b"/>
              <a:pathLst>
                <a:path w="363220" h="492760">
                  <a:moveTo>
                    <a:pt x="0" y="0"/>
                  </a:moveTo>
                  <a:lnTo>
                    <a:pt x="0" y="492761"/>
                  </a:lnTo>
                  <a:lnTo>
                    <a:pt x="363186" y="492761"/>
                  </a:lnTo>
                </a:path>
              </a:pathLst>
            </a:custGeom>
            <a:ln w="4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26147" y="4321418"/>
              <a:ext cx="66040" cy="65405"/>
            </a:xfrm>
            <a:custGeom>
              <a:avLst/>
              <a:gdLst/>
              <a:ahLst/>
              <a:cxnLst/>
              <a:rect l="l" t="t" r="r" b="b"/>
              <a:pathLst>
                <a:path w="66039" h="65404">
                  <a:moveTo>
                    <a:pt x="0" y="0"/>
                  </a:moveTo>
                  <a:lnTo>
                    <a:pt x="0" y="65037"/>
                  </a:lnTo>
                  <a:lnTo>
                    <a:pt x="65515" y="32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00988" y="2859229"/>
              <a:ext cx="279400" cy="0"/>
            </a:xfrm>
            <a:custGeom>
              <a:avLst/>
              <a:gdLst/>
              <a:ahLst/>
              <a:cxnLst/>
              <a:rect l="l" t="t" r="r" b="b"/>
              <a:pathLst>
                <a:path w="279400">
                  <a:moveTo>
                    <a:pt x="0" y="0"/>
                  </a:moveTo>
                  <a:lnTo>
                    <a:pt x="0" y="0"/>
                  </a:lnTo>
                  <a:lnTo>
                    <a:pt x="268300" y="0"/>
                  </a:lnTo>
                  <a:lnTo>
                    <a:pt x="279154" y="0"/>
                  </a:lnTo>
                </a:path>
              </a:pathLst>
            </a:custGeom>
            <a:ln w="44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71954" y="2826710"/>
              <a:ext cx="66040" cy="65405"/>
            </a:xfrm>
            <a:custGeom>
              <a:avLst/>
              <a:gdLst/>
              <a:ahLst/>
              <a:cxnLst/>
              <a:rect l="l" t="t" r="r" b="b"/>
              <a:pathLst>
                <a:path w="66039" h="65405">
                  <a:moveTo>
                    <a:pt x="0" y="0"/>
                  </a:moveTo>
                  <a:lnTo>
                    <a:pt x="0" y="65037"/>
                  </a:lnTo>
                  <a:lnTo>
                    <a:pt x="65515" y="325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04830" y="4019943"/>
              <a:ext cx="1009650" cy="668020"/>
            </a:xfrm>
            <a:custGeom>
              <a:avLst/>
              <a:gdLst/>
              <a:ahLst/>
              <a:cxnLst/>
              <a:rect l="l" t="t" r="r" b="b"/>
              <a:pathLst>
                <a:path w="1009650" h="668020">
                  <a:moveTo>
                    <a:pt x="67296" y="667976"/>
                  </a:moveTo>
                  <a:lnTo>
                    <a:pt x="942029" y="667976"/>
                  </a:lnTo>
                  <a:lnTo>
                    <a:pt x="968216" y="662727"/>
                  </a:lnTo>
                  <a:lnTo>
                    <a:pt x="989608" y="648413"/>
                  </a:lnTo>
                  <a:lnTo>
                    <a:pt x="1004034" y="627182"/>
                  </a:lnTo>
                  <a:lnTo>
                    <a:pt x="1009325" y="601182"/>
                  </a:lnTo>
                  <a:lnTo>
                    <a:pt x="1009325" y="66805"/>
                  </a:lnTo>
                  <a:lnTo>
                    <a:pt x="1004034" y="40804"/>
                  </a:lnTo>
                  <a:lnTo>
                    <a:pt x="989608" y="19569"/>
                  </a:lnTo>
                  <a:lnTo>
                    <a:pt x="968216" y="5250"/>
                  </a:lnTo>
                  <a:lnTo>
                    <a:pt x="942029" y="0"/>
                  </a:lnTo>
                  <a:lnTo>
                    <a:pt x="67296" y="0"/>
                  </a:lnTo>
                  <a:lnTo>
                    <a:pt x="41108" y="5250"/>
                  </a:lnTo>
                  <a:lnTo>
                    <a:pt x="19717" y="19569"/>
                  </a:lnTo>
                  <a:lnTo>
                    <a:pt x="5290" y="40804"/>
                  </a:lnTo>
                  <a:lnTo>
                    <a:pt x="0" y="66805"/>
                  </a:lnTo>
                  <a:lnTo>
                    <a:pt x="0" y="601182"/>
                  </a:lnTo>
                  <a:lnTo>
                    <a:pt x="5290" y="627182"/>
                  </a:lnTo>
                  <a:lnTo>
                    <a:pt x="19717" y="648413"/>
                  </a:lnTo>
                  <a:lnTo>
                    <a:pt x="41108" y="662727"/>
                  </a:lnTo>
                  <a:lnTo>
                    <a:pt x="67296" y="667976"/>
                  </a:lnTo>
                  <a:close/>
                </a:path>
              </a:pathLst>
            </a:custGeom>
            <a:ln w="85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01456" y="4130534"/>
            <a:ext cx="2527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9395" algn="l"/>
              </a:tabLst>
            </a:pPr>
            <a:r>
              <a:rPr sz="13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3689" y="4130534"/>
            <a:ext cx="54292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9215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latin typeface="Arial MT"/>
                <a:cs typeface="Arial MT"/>
              </a:rPr>
              <a:t>Emit 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i</a:t>
            </a:r>
            <a:r>
              <a:rPr sz="1300" spc="10" dirty="0">
                <a:latin typeface="Arial MT"/>
                <a:cs typeface="Arial MT"/>
              </a:rPr>
              <a:t>n</a:t>
            </a:r>
            <a:r>
              <a:rPr sz="1300" spc="-20" dirty="0">
                <a:latin typeface="Arial MT"/>
                <a:cs typeface="Arial MT"/>
              </a:rPr>
              <a:t>v</a:t>
            </a:r>
            <a:r>
              <a:rPr sz="1300" spc="10" dirty="0">
                <a:latin typeface="Arial MT"/>
                <a:cs typeface="Arial MT"/>
              </a:rPr>
              <a:t>o</a:t>
            </a:r>
            <a:r>
              <a:rPr sz="1300" spc="-10" dirty="0">
                <a:latin typeface="Arial MT"/>
                <a:cs typeface="Arial MT"/>
              </a:rPr>
              <a:t>i</a:t>
            </a:r>
            <a:r>
              <a:rPr sz="1300" spc="15" dirty="0">
                <a:latin typeface="Arial MT"/>
                <a:cs typeface="Arial MT"/>
              </a:rPr>
              <a:t>c</a:t>
            </a:r>
            <a:r>
              <a:rPr sz="1300" dirty="0">
                <a:latin typeface="Arial MT"/>
                <a:cs typeface="Arial MT"/>
              </a:rPr>
              <a:t>e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698770" y="4019943"/>
            <a:ext cx="1009650" cy="668020"/>
          </a:xfrm>
          <a:custGeom>
            <a:avLst/>
            <a:gdLst/>
            <a:ahLst/>
            <a:cxnLst/>
            <a:rect l="l" t="t" r="r" b="b"/>
            <a:pathLst>
              <a:path w="1009650" h="668020">
                <a:moveTo>
                  <a:pt x="67296" y="667976"/>
                </a:moveTo>
                <a:lnTo>
                  <a:pt x="942029" y="667976"/>
                </a:lnTo>
                <a:lnTo>
                  <a:pt x="968216" y="662727"/>
                </a:lnTo>
                <a:lnTo>
                  <a:pt x="989608" y="648413"/>
                </a:lnTo>
                <a:lnTo>
                  <a:pt x="1004034" y="627182"/>
                </a:lnTo>
                <a:lnTo>
                  <a:pt x="1009325" y="601182"/>
                </a:lnTo>
                <a:lnTo>
                  <a:pt x="1009325" y="66805"/>
                </a:lnTo>
                <a:lnTo>
                  <a:pt x="1004034" y="40804"/>
                </a:lnTo>
                <a:lnTo>
                  <a:pt x="989608" y="19569"/>
                </a:lnTo>
                <a:lnTo>
                  <a:pt x="968216" y="5250"/>
                </a:lnTo>
                <a:lnTo>
                  <a:pt x="942029" y="0"/>
                </a:lnTo>
                <a:lnTo>
                  <a:pt x="67296" y="0"/>
                </a:lnTo>
                <a:lnTo>
                  <a:pt x="41108" y="5250"/>
                </a:lnTo>
                <a:lnTo>
                  <a:pt x="19717" y="19569"/>
                </a:lnTo>
                <a:lnTo>
                  <a:pt x="5290" y="40804"/>
                </a:lnTo>
                <a:lnTo>
                  <a:pt x="0" y="66805"/>
                </a:lnTo>
                <a:lnTo>
                  <a:pt x="0" y="601182"/>
                </a:lnTo>
                <a:lnTo>
                  <a:pt x="5290" y="627182"/>
                </a:lnTo>
                <a:lnTo>
                  <a:pt x="19717" y="648413"/>
                </a:lnTo>
                <a:lnTo>
                  <a:pt x="41108" y="662727"/>
                </a:lnTo>
                <a:lnTo>
                  <a:pt x="67296" y="667976"/>
                </a:lnTo>
                <a:close/>
              </a:path>
            </a:pathLst>
          </a:custGeom>
          <a:ln w="8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5339314" y="2673707"/>
            <a:ext cx="453390" cy="1713230"/>
            <a:chOff x="5339314" y="2673707"/>
            <a:chExt cx="453390" cy="1713230"/>
          </a:xfrm>
        </p:grpSpPr>
        <p:sp>
          <p:nvSpPr>
            <p:cNvPr id="28" name="object 28"/>
            <p:cNvSpPr/>
            <p:nvPr/>
          </p:nvSpPr>
          <p:spPr>
            <a:xfrm>
              <a:off x="5339314" y="4321418"/>
              <a:ext cx="66040" cy="65405"/>
            </a:xfrm>
            <a:custGeom>
              <a:avLst/>
              <a:gdLst/>
              <a:ahLst/>
              <a:cxnLst/>
              <a:rect l="l" t="t" r="r" b="b"/>
              <a:pathLst>
                <a:path w="66039" h="65404">
                  <a:moveTo>
                    <a:pt x="0" y="0"/>
                  </a:moveTo>
                  <a:lnTo>
                    <a:pt x="0" y="65037"/>
                  </a:lnTo>
                  <a:lnTo>
                    <a:pt x="65515" y="32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37469" y="2692155"/>
              <a:ext cx="336550" cy="334645"/>
            </a:xfrm>
            <a:custGeom>
              <a:avLst/>
              <a:gdLst/>
              <a:ahLst/>
              <a:cxnLst/>
              <a:rect l="l" t="t" r="r" b="b"/>
              <a:pathLst>
                <a:path w="336550" h="334644">
                  <a:moveTo>
                    <a:pt x="336362" y="167073"/>
                  </a:moveTo>
                  <a:lnTo>
                    <a:pt x="330358" y="122664"/>
                  </a:lnTo>
                  <a:lnTo>
                    <a:pt x="313411" y="82755"/>
                  </a:lnTo>
                  <a:lnTo>
                    <a:pt x="287121" y="48940"/>
                  </a:lnTo>
                  <a:lnTo>
                    <a:pt x="253087" y="22814"/>
                  </a:lnTo>
                  <a:lnTo>
                    <a:pt x="212907" y="5969"/>
                  </a:lnTo>
                  <a:lnTo>
                    <a:pt x="168181" y="0"/>
                  </a:lnTo>
                  <a:lnTo>
                    <a:pt x="123455" y="5969"/>
                  </a:lnTo>
                  <a:lnTo>
                    <a:pt x="83275" y="22814"/>
                  </a:lnTo>
                  <a:lnTo>
                    <a:pt x="49240" y="48940"/>
                  </a:lnTo>
                  <a:lnTo>
                    <a:pt x="22950" y="82755"/>
                  </a:lnTo>
                  <a:lnTo>
                    <a:pt x="6004" y="122664"/>
                  </a:lnTo>
                  <a:lnTo>
                    <a:pt x="0" y="167073"/>
                  </a:lnTo>
                  <a:lnTo>
                    <a:pt x="6004" y="211474"/>
                  </a:lnTo>
                  <a:lnTo>
                    <a:pt x="22950" y="251361"/>
                  </a:lnTo>
                  <a:lnTo>
                    <a:pt x="49240" y="285147"/>
                  </a:lnTo>
                  <a:lnTo>
                    <a:pt x="83275" y="311246"/>
                  </a:lnTo>
                  <a:lnTo>
                    <a:pt x="123455" y="328069"/>
                  </a:lnTo>
                  <a:lnTo>
                    <a:pt x="168181" y="334029"/>
                  </a:lnTo>
                  <a:lnTo>
                    <a:pt x="212907" y="328069"/>
                  </a:lnTo>
                  <a:lnTo>
                    <a:pt x="253087" y="311246"/>
                  </a:lnTo>
                  <a:lnTo>
                    <a:pt x="287121" y="285147"/>
                  </a:lnTo>
                  <a:lnTo>
                    <a:pt x="313411" y="251361"/>
                  </a:lnTo>
                  <a:lnTo>
                    <a:pt x="330358" y="211474"/>
                  </a:lnTo>
                  <a:lnTo>
                    <a:pt x="336362" y="167073"/>
                  </a:lnTo>
                  <a:close/>
                </a:path>
              </a:pathLst>
            </a:custGeom>
            <a:ln w="368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778054" y="4229635"/>
            <a:ext cx="85534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latin typeface="Arial MT"/>
                <a:cs typeface="Arial MT"/>
              </a:rPr>
              <a:t>Ship</a:t>
            </a:r>
            <a:r>
              <a:rPr sz="1300" spc="-5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goods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222084" y="4186946"/>
            <a:ext cx="336550" cy="334010"/>
          </a:xfrm>
          <a:custGeom>
            <a:avLst/>
            <a:gdLst/>
            <a:ahLst/>
            <a:cxnLst/>
            <a:rect l="l" t="t" r="r" b="b"/>
            <a:pathLst>
              <a:path w="336550" h="334010">
                <a:moveTo>
                  <a:pt x="336481" y="166991"/>
                </a:moveTo>
                <a:lnTo>
                  <a:pt x="330468" y="122596"/>
                </a:lnTo>
                <a:lnTo>
                  <a:pt x="313499" y="82705"/>
                </a:lnTo>
                <a:lnTo>
                  <a:pt x="287181" y="48908"/>
                </a:lnTo>
                <a:lnTo>
                  <a:pt x="253118" y="22797"/>
                </a:lnTo>
                <a:lnTo>
                  <a:pt x="212916" y="5964"/>
                </a:lnTo>
                <a:lnTo>
                  <a:pt x="168181" y="0"/>
                </a:lnTo>
                <a:lnTo>
                  <a:pt x="123496" y="5964"/>
                </a:lnTo>
                <a:lnTo>
                  <a:pt x="83327" y="22797"/>
                </a:lnTo>
                <a:lnTo>
                  <a:pt x="49285" y="48908"/>
                </a:lnTo>
                <a:lnTo>
                  <a:pt x="22977" y="82705"/>
                </a:lnTo>
                <a:lnTo>
                  <a:pt x="6012" y="122596"/>
                </a:lnTo>
                <a:lnTo>
                  <a:pt x="0" y="166991"/>
                </a:lnTo>
                <a:lnTo>
                  <a:pt x="6012" y="211386"/>
                </a:lnTo>
                <a:lnTo>
                  <a:pt x="22977" y="251277"/>
                </a:lnTo>
                <a:lnTo>
                  <a:pt x="49285" y="285073"/>
                </a:lnTo>
                <a:lnTo>
                  <a:pt x="83327" y="311184"/>
                </a:lnTo>
                <a:lnTo>
                  <a:pt x="123496" y="328017"/>
                </a:lnTo>
                <a:lnTo>
                  <a:pt x="168181" y="333982"/>
                </a:lnTo>
                <a:lnTo>
                  <a:pt x="212916" y="328017"/>
                </a:lnTo>
                <a:lnTo>
                  <a:pt x="253118" y="311184"/>
                </a:lnTo>
                <a:lnTo>
                  <a:pt x="287181" y="285073"/>
                </a:lnTo>
                <a:lnTo>
                  <a:pt x="313499" y="251277"/>
                </a:lnTo>
                <a:lnTo>
                  <a:pt x="330468" y="211386"/>
                </a:lnTo>
                <a:lnTo>
                  <a:pt x="336481" y="166991"/>
                </a:lnTo>
                <a:close/>
              </a:path>
            </a:pathLst>
          </a:custGeom>
          <a:ln w="36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6633254" y="4015692"/>
            <a:ext cx="2357755" cy="676910"/>
            <a:chOff x="6633254" y="4015692"/>
            <a:chExt cx="2357755" cy="676910"/>
          </a:xfrm>
        </p:grpSpPr>
        <p:sp>
          <p:nvSpPr>
            <p:cNvPr id="33" name="object 33"/>
            <p:cNvSpPr/>
            <p:nvPr/>
          </p:nvSpPr>
          <p:spPr>
            <a:xfrm>
              <a:off x="7708096" y="4353937"/>
              <a:ext cx="212090" cy="0"/>
            </a:xfrm>
            <a:custGeom>
              <a:avLst/>
              <a:gdLst/>
              <a:ahLst/>
              <a:cxnLst/>
              <a:rect l="l" t="t" r="r" b="b"/>
              <a:pathLst>
                <a:path w="212090">
                  <a:moveTo>
                    <a:pt x="0" y="0"/>
                  </a:moveTo>
                  <a:lnTo>
                    <a:pt x="211858" y="0"/>
                  </a:lnTo>
                </a:path>
              </a:pathLst>
            </a:custGeom>
            <a:ln w="44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33248" y="4321428"/>
              <a:ext cx="1344295" cy="65405"/>
            </a:xfrm>
            <a:custGeom>
              <a:avLst/>
              <a:gdLst/>
              <a:ahLst/>
              <a:cxnLst/>
              <a:rect l="l" t="t" r="r" b="b"/>
              <a:pathLst>
                <a:path w="1344295" h="65404">
                  <a:moveTo>
                    <a:pt x="65519" y="32512"/>
                  </a:moveTo>
                  <a:lnTo>
                    <a:pt x="0" y="0"/>
                  </a:lnTo>
                  <a:lnTo>
                    <a:pt x="0" y="65036"/>
                  </a:lnTo>
                  <a:lnTo>
                    <a:pt x="65519" y="32512"/>
                  </a:lnTo>
                  <a:close/>
                </a:path>
                <a:path w="1344295" h="65404">
                  <a:moveTo>
                    <a:pt x="1344028" y="32512"/>
                  </a:moveTo>
                  <a:lnTo>
                    <a:pt x="1278509" y="0"/>
                  </a:lnTo>
                  <a:lnTo>
                    <a:pt x="1278509" y="65036"/>
                  </a:lnTo>
                  <a:lnTo>
                    <a:pt x="1344028" y="325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977281" y="4019943"/>
              <a:ext cx="1009650" cy="668020"/>
            </a:xfrm>
            <a:custGeom>
              <a:avLst/>
              <a:gdLst/>
              <a:ahLst/>
              <a:cxnLst/>
              <a:rect l="l" t="t" r="r" b="b"/>
              <a:pathLst>
                <a:path w="1009650" h="668020">
                  <a:moveTo>
                    <a:pt x="67296" y="667976"/>
                  </a:moveTo>
                  <a:lnTo>
                    <a:pt x="942029" y="667976"/>
                  </a:lnTo>
                  <a:lnTo>
                    <a:pt x="968216" y="662727"/>
                  </a:lnTo>
                  <a:lnTo>
                    <a:pt x="989608" y="648413"/>
                  </a:lnTo>
                  <a:lnTo>
                    <a:pt x="1004034" y="627182"/>
                  </a:lnTo>
                  <a:lnTo>
                    <a:pt x="1009325" y="601182"/>
                  </a:lnTo>
                  <a:lnTo>
                    <a:pt x="1009325" y="66805"/>
                  </a:lnTo>
                  <a:lnTo>
                    <a:pt x="1004034" y="40804"/>
                  </a:lnTo>
                  <a:lnTo>
                    <a:pt x="989608" y="19569"/>
                  </a:lnTo>
                  <a:lnTo>
                    <a:pt x="968216" y="5250"/>
                  </a:lnTo>
                  <a:lnTo>
                    <a:pt x="942029" y="0"/>
                  </a:lnTo>
                  <a:lnTo>
                    <a:pt x="67296" y="0"/>
                  </a:lnTo>
                  <a:lnTo>
                    <a:pt x="41108" y="5250"/>
                  </a:lnTo>
                  <a:lnTo>
                    <a:pt x="19717" y="19569"/>
                  </a:lnTo>
                  <a:lnTo>
                    <a:pt x="5290" y="40804"/>
                  </a:lnTo>
                  <a:lnTo>
                    <a:pt x="0" y="66805"/>
                  </a:lnTo>
                  <a:lnTo>
                    <a:pt x="0" y="601182"/>
                  </a:lnTo>
                  <a:lnTo>
                    <a:pt x="5290" y="627182"/>
                  </a:lnTo>
                  <a:lnTo>
                    <a:pt x="19717" y="648413"/>
                  </a:lnTo>
                  <a:lnTo>
                    <a:pt x="41108" y="662727"/>
                  </a:lnTo>
                  <a:lnTo>
                    <a:pt x="67296" y="667976"/>
                  </a:lnTo>
                  <a:close/>
                </a:path>
              </a:pathLst>
            </a:custGeom>
            <a:ln w="85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242752" y="3756892"/>
            <a:ext cx="628650" cy="536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14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P</a:t>
            </a:r>
            <a:r>
              <a:rPr sz="1100" spc="15" dirty="0">
                <a:latin typeface="Arial MT"/>
                <a:cs typeface="Arial MT"/>
              </a:rPr>
              <a:t>ur</a:t>
            </a:r>
            <a:r>
              <a:rPr sz="1100" spc="-30" dirty="0">
                <a:latin typeface="Arial MT"/>
                <a:cs typeface="Arial MT"/>
              </a:rPr>
              <a:t>c</a:t>
            </a:r>
            <a:r>
              <a:rPr sz="1100" spc="10" dirty="0">
                <a:latin typeface="Arial MT"/>
                <a:cs typeface="Arial MT"/>
              </a:rPr>
              <a:t>hase  </a:t>
            </a:r>
            <a:r>
              <a:rPr sz="1100" spc="5" dirty="0">
                <a:latin typeface="Arial MT"/>
                <a:cs typeface="Arial MT"/>
              </a:rPr>
              <a:t>order </a:t>
            </a:r>
            <a:r>
              <a:rPr sz="1100" spc="10" dirty="0">
                <a:latin typeface="Arial MT"/>
                <a:cs typeface="Arial MT"/>
              </a:rPr>
              <a:t> received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09917" y="3941215"/>
            <a:ext cx="527050" cy="36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885" marR="5080" indent="-83820">
              <a:lnSpc>
                <a:spcPct val="101499"/>
              </a:lnSpc>
              <a:spcBef>
                <a:spcPts val="100"/>
              </a:spcBef>
            </a:pPr>
            <a:r>
              <a:rPr sz="1100" spc="10" dirty="0">
                <a:latin typeface="Arial MT"/>
                <a:cs typeface="Arial MT"/>
              </a:rPr>
              <a:t>Items</a:t>
            </a:r>
            <a:r>
              <a:rPr sz="1100" spc="-75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in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stock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62506" y="2921629"/>
            <a:ext cx="762635" cy="36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01499"/>
              </a:lnSpc>
              <a:spcBef>
                <a:spcPts val="100"/>
              </a:spcBef>
            </a:pPr>
            <a:r>
              <a:rPr sz="1100" spc="5" dirty="0">
                <a:latin typeface="Arial MT"/>
                <a:cs typeface="Arial MT"/>
              </a:rPr>
              <a:t>Items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in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stock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29819" y="3005402"/>
            <a:ext cx="534670" cy="366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1120">
              <a:lnSpc>
                <a:spcPct val="101299"/>
              </a:lnSpc>
              <a:spcBef>
                <a:spcPts val="105"/>
              </a:spcBef>
            </a:pPr>
            <a:r>
              <a:rPr sz="1100" spc="10" dirty="0">
                <a:latin typeface="Arial MT"/>
                <a:cs typeface="Arial MT"/>
              </a:rPr>
              <a:t>Order </a:t>
            </a:r>
            <a:r>
              <a:rPr sz="1100" spc="15" dirty="0">
                <a:latin typeface="Arial MT"/>
                <a:cs typeface="Arial MT"/>
              </a:rPr>
              <a:t> r</a:t>
            </a:r>
            <a:r>
              <a:rPr sz="1100" spc="-15" dirty="0">
                <a:latin typeface="Arial MT"/>
                <a:cs typeface="Arial MT"/>
              </a:rPr>
              <a:t>e</a:t>
            </a:r>
            <a:r>
              <a:rPr sz="1100" dirty="0">
                <a:latin typeface="Arial MT"/>
                <a:cs typeface="Arial MT"/>
              </a:rPr>
              <a:t>j</a:t>
            </a:r>
            <a:r>
              <a:rPr sz="1100" spc="10" dirty="0">
                <a:latin typeface="Arial MT"/>
                <a:cs typeface="Arial MT"/>
              </a:rPr>
              <a:t>ect</a:t>
            </a:r>
            <a:r>
              <a:rPr sz="1100" spc="20" dirty="0">
                <a:latin typeface="Arial MT"/>
                <a:cs typeface="Arial MT"/>
              </a:rPr>
              <a:t>e</a:t>
            </a:r>
            <a:r>
              <a:rPr sz="1100" spc="15" dirty="0">
                <a:latin typeface="Arial MT"/>
                <a:cs typeface="Arial MT"/>
              </a:rPr>
              <a:t>d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165232" y="4511116"/>
            <a:ext cx="467359" cy="366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9370">
              <a:lnSpc>
                <a:spcPct val="101299"/>
              </a:lnSpc>
              <a:spcBef>
                <a:spcPts val="105"/>
              </a:spcBef>
            </a:pPr>
            <a:r>
              <a:rPr sz="1100" spc="10" dirty="0">
                <a:latin typeface="Arial MT"/>
                <a:cs typeface="Arial MT"/>
              </a:rPr>
              <a:t>Order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f</a:t>
            </a:r>
            <a:r>
              <a:rPr sz="1100" spc="20" dirty="0">
                <a:latin typeface="Arial MT"/>
                <a:cs typeface="Arial MT"/>
              </a:rPr>
              <a:t>u</a:t>
            </a:r>
            <a:r>
              <a:rPr sz="1100" dirty="0">
                <a:latin typeface="Arial MT"/>
                <a:cs typeface="Arial MT"/>
              </a:rPr>
              <a:t>l</a:t>
            </a:r>
            <a:r>
              <a:rPr sz="1100" spc="-30" dirty="0">
                <a:latin typeface="Arial MT"/>
                <a:cs typeface="Arial MT"/>
              </a:rPr>
              <a:t>f</a:t>
            </a:r>
            <a:r>
              <a:rPr sz="1100" spc="35" dirty="0">
                <a:latin typeface="Arial MT"/>
                <a:cs typeface="Arial MT"/>
              </a:rPr>
              <a:t>i</a:t>
            </a:r>
            <a:r>
              <a:rPr sz="1100" dirty="0">
                <a:latin typeface="Arial MT"/>
                <a:cs typeface="Arial MT"/>
              </a:rPr>
              <a:t>ll</a:t>
            </a:r>
            <a:r>
              <a:rPr sz="1100" spc="-15" dirty="0">
                <a:latin typeface="Arial MT"/>
                <a:cs typeface="Arial MT"/>
              </a:rPr>
              <a:t>e</a:t>
            </a:r>
            <a:r>
              <a:rPr sz="1100" spc="15" dirty="0">
                <a:latin typeface="Arial MT"/>
                <a:cs typeface="Arial MT"/>
              </a:rPr>
              <a:t>d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196142" y="4130534"/>
            <a:ext cx="98171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89940" algn="l"/>
                <a:tab pos="968375" algn="l"/>
              </a:tabLst>
            </a:pPr>
            <a:r>
              <a:rPr sz="1300" dirty="0">
                <a:latin typeface="Arial MT"/>
                <a:cs typeface="Arial MT"/>
              </a:rPr>
              <a:t>Archive	</a:t>
            </a:r>
            <a:r>
              <a:rPr sz="13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300">
              <a:latin typeface="Times New Roman"/>
              <a:cs typeface="Times New Roman"/>
            </a:endParaRPr>
          </a:p>
          <a:p>
            <a:pPr marL="95250">
              <a:lnSpc>
                <a:spcPct val="100000"/>
              </a:lnSpc>
            </a:pPr>
            <a:r>
              <a:rPr sz="1300" spc="-5" dirty="0">
                <a:latin typeface="Arial MT"/>
                <a:cs typeface="Arial MT"/>
              </a:rPr>
              <a:t>order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156568" y="4321418"/>
            <a:ext cx="66040" cy="65405"/>
          </a:xfrm>
          <a:custGeom>
            <a:avLst/>
            <a:gdLst/>
            <a:ahLst/>
            <a:cxnLst/>
            <a:rect l="l" t="t" r="r" b="b"/>
            <a:pathLst>
              <a:path w="66040" h="65404">
                <a:moveTo>
                  <a:pt x="0" y="0"/>
                </a:moveTo>
                <a:lnTo>
                  <a:pt x="0" y="65037"/>
                </a:lnTo>
                <a:lnTo>
                  <a:pt x="65516" y="325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0144" y="3438743"/>
            <a:ext cx="336550" cy="334645"/>
          </a:xfrm>
          <a:custGeom>
            <a:avLst/>
            <a:gdLst/>
            <a:ahLst/>
            <a:cxnLst/>
            <a:rect l="l" t="t" r="r" b="b"/>
            <a:pathLst>
              <a:path w="336550" h="334645">
                <a:moveTo>
                  <a:pt x="336445" y="167073"/>
                </a:moveTo>
                <a:lnTo>
                  <a:pt x="330436" y="122664"/>
                </a:lnTo>
                <a:lnTo>
                  <a:pt x="313477" y="82755"/>
                </a:lnTo>
                <a:lnTo>
                  <a:pt x="287172" y="48940"/>
                </a:lnTo>
                <a:lnTo>
                  <a:pt x="253124" y="22814"/>
                </a:lnTo>
                <a:lnTo>
                  <a:pt x="212938" y="5969"/>
                </a:lnTo>
                <a:lnTo>
                  <a:pt x="168216" y="0"/>
                </a:lnTo>
                <a:lnTo>
                  <a:pt x="123500" y="5969"/>
                </a:lnTo>
                <a:lnTo>
                  <a:pt x="83317" y="22814"/>
                </a:lnTo>
                <a:lnTo>
                  <a:pt x="49271" y="48940"/>
                </a:lnTo>
                <a:lnTo>
                  <a:pt x="22967" y="82755"/>
                </a:lnTo>
                <a:lnTo>
                  <a:pt x="6009" y="122664"/>
                </a:lnTo>
                <a:lnTo>
                  <a:pt x="0" y="167073"/>
                </a:lnTo>
                <a:lnTo>
                  <a:pt x="6009" y="211474"/>
                </a:lnTo>
                <a:lnTo>
                  <a:pt x="22967" y="251364"/>
                </a:lnTo>
                <a:lnTo>
                  <a:pt x="49271" y="285153"/>
                </a:lnTo>
                <a:lnTo>
                  <a:pt x="83317" y="311254"/>
                </a:lnTo>
                <a:lnTo>
                  <a:pt x="123500" y="328080"/>
                </a:lnTo>
                <a:lnTo>
                  <a:pt x="168216" y="334041"/>
                </a:lnTo>
                <a:lnTo>
                  <a:pt x="212938" y="328080"/>
                </a:lnTo>
                <a:lnTo>
                  <a:pt x="253124" y="311254"/>
                </a:lnTo>
                <a:lnTo>
                  <a:pt x="287172" y="285153"/>
                </a:lnTo>
                <a:lnTo>
                  <a:pt x="313477" y="251364"/>
                </a:lnTo>
                <a:lnTo>
                  <a:pt x="330436" y="211474"/>
                </a:lnTo>
                <a:lnTo>
                  <a:pt x="336445" y="167073"/>
                </a:lnTo>
                <a:close/>
              </a:path>
            </a:pathLst>
          </a:custGeom>
          <a:ln w="85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007508" y="3267536"/>
            <a:ext cx="1079500" cy="676910"/>
            <a:chOff x="2007508" y="3267536"/>
            <a:chExt cx="1079500" cy="676910"/>
          </a:xfrm>
        </p:grpSpPr>
        <p:sp>
          <p:nvSpPr>
            <p:cNvPr id="4" name="object 4"/>
            <p:cNvSpPr/>
            <p:nvPr/>
          </p:nvSpPr>
          <p:spPr>
            <a:xfrm>
              <a:off x="2073024" y="3271788"/>
              <a:ext cx="1009650" cy="668020"/>
            </a:xfrm>
            <a:custGeom>
              <a:avLst/>
              <a:gdLst/>
              <a:ahLst/>
              <a:cxnLst/>
              <a:rect l="l" t="t" r="r" b="b"/>
              <a:pathLst>
                <a:path w="1009650" h="668020">
                  <a:moveTo>
                    <a:pt x="67284" y="667988"/>
                  </a:moveTo>
                  <a:lnTo>
                    <a:pt x="942017" y="667988"/>
                  </a:lnTo>
                  <a:lnTo>
                    <a:pt x="968204" y="662739"/>
                  </a:lnTo>
                  <a:lnTo>
                    <a:pt x="989596" y="648425"/>
                  </a:lnTo>
                  <a:lnTo>
                    <a:pt x="1004022" y="627194"/>
                  </a:lnTo>
                  <a:lnTo>
                    <a:pt x="1009313" y="601194"/>
                  </a:lnTo>
                  <a:lnTo>
                    <a:pt x="1009313" y="66805"/>
                  </a:lnTo>
                  <a:lnTo>
                    <a:pt x="1004022" y="40809"/>
                  </a:lnTo>
                  <a:lnTo>
                    <a:pt x="989596" y="19573"/>
                  </a:lnTo>
                  <a:lnTo>
                    <a:pt x="968204" y="5252"/>
                  </a:lnTo>
                  <a:lnTo>
                    <a:pt x="942017" y="0"/>
                  </a:lnTo>
                  <a:lnTo>
                    <a:pt x="67284" y="0"/>
                  </a:lnTo>
                  <a:lnTo>
                    <a:pt x="41093" y="5252"/>
                  </a:lnTo>
                  <a:lnTo>
                    <a:pt x="19706" y="19573"/>
                  </a:lnTo>
                  <a:lnTo>
                    <a:pt x="5287" y="40809"/>
                  </a:lnTo>
                  <a:lnTo>
                    <a:pt x="0" y="66805"/>
                  </a:lnTo>
                  <a:lnTo>
                    <a:pt x="0" y="601194"/>
                  </a:lnTo>
                  <a:lnTo>
                    <a:pt x="5287" y="627194"/>
                  </a:lnTo>
                  <a:lnTo>
                    <a:pt x="19706" y="648425"/>
                  </a:lnTo>
                  <a:lnTo>
                    <a:pt x="41093" y="662739"/>
                  </a:lnTo>
                  <a:lnTo>
                    <a:pt x="67284" y="667988"/>
                  </a:lnTo>
                  <a:close/>
                </a:path>
              </a:pathLst>
            </a:custGeom>
            <a:ln w="85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07508" y="3573298"/>
              <a:ext cx="66040" cy="65405"/>
            </a:xfrm>
            <a:custGeom>
              <a:avLst/>
              <a:gdLst/>
              <a:ahLst/>
              <a:cxnLst/>
              <a:rect l="l" t="t" r="r" b="b"/>
              <a:pathLst>
                <a:path w="66039" h="65404">
                  <a:moveTo>
                    <a:pt x="0" y="0"/>
                  </a:moveTo>
                  <a:lnTo>
                    <a:pt x="0" y="65037"/>
                  </a:lnTo>
                  <a:lnTo>
                    <a:pt x="65515" y="325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353303" y="3351067"/>
            <a:ext cx="574675" cy="509905"/>
            <a:chOff x="3353303" y="3351067"/>
            <a:chExt cx="574675" cy="509905"/>
          </a:xfrm>
        </p:grpSpPr>
        <p:sp>
          <p:nvSpPr>
            <p:cNvPr id="7" name="object 7"/>
            <p:cNvSpPr/>
            <p:nvPr/>
          </p:nvSpPr>
          <p:spPr>
            <a:xfrm>
              <a:off x="3418819" y="3355325"/>
              <a:ext cx="504825" cy="501015"/>
            </a:xfrm>
            <a:custGeom>
              <a:avLst/>
              <a:gdLst/>
              <a:ahLst/>
              <a:cxnLst/>
              <a:rect l="l" t="t" r="r" b="b"/>
              <a:pathLst>
                <a:path w="504825" h="501014">
                  <a:moveTo>
                    <a:pt x="0" y="250492"/>
                  </a:moveTo>
                  <a:lnTo>
                    <a:pt x="252331" y="0"/>
                  </a:lnTo>
                  <a:lnTo>
                    <a:pt x="504662" y="250492"/>
                  </a:lnTo>
                  <a:lnTo>
                    <a:pt x="252331" y="500961"/>
                  </a:lnTo>
                  <a:lnTo>
                    <a:pt x="0" y="250492"/>
                  </a:lnTo>
                  <a:close/>
                </a:path>
              </a:pathLst>
            </a:custGeom>
            <a:ln w="85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53303" y="3573298"/>
              <a:ext cx="66040" cy="65405"/>
            </a:xfrm>
            <a:custGeom>
              <a:avLst/>
              <a:gdLst/>
              <a:ahLst/>
              <a:cxnLst/>
              <a:rect l="l" t="t" r="r" b="b"/>
              <a:pathLst>
                <a:path w="66039" h="65404">
                  <a:moveTo>
                    <a:pt x="0" y="0"/>
                  </a:moveTo>
                  <a:lnTo>
                    <a:pt x="0" y="65037"/>
                  </a:lnTo>
                  <a:lnTo>
                    <a:pt x="65516" y="325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091663" y="2520309"/>
            <a:ext cx="1009650" cy="668020"/>
          </a:xfrm>
          <a:custGeom>
            <a:avLst/>
            <a:gdLst/>
            <a:ahLst/>
            <a:cxnLst/>
            <a:rect l="l" t="t" r="r" b="b"/>
            <a:pathLst>
              <a:path w="1009650" h="668019">
                <a:moveTo>
                  <a:pt x="67296" y="667941"/>
                </a:moveTo>
                <a:lnTo>
                  <a:pt x="942029" y="667941"/>
                </a:lnTo>
                <a:lnTo>
                  <a:pt x="968216" y="662707"/>
                </a:lnTo>
                <a:lnTo>
                  <a:pt x="989608" y="648426"/>
                </a:lnTo>
                <a:lnTo>
                  <a:pt x="1004034" y="627231"/>
                </a:lnTo>
                <a:lnTo>
                  <a:pt x="1009325" y="601253"/>
                </a:lnTo>
                <a:lnTo>
                  <a:pt x="1009325" y="66805"/>
                </a:lnTo>
                <a:lnTo>
                  <a:pt x="1004034" y="40809"/>
                </a:lnTo>
                <a:lnTo>
                  <a:pt x="989608" y="19573"/>
                </a:lnTo>
                <a:lnTo>
                  <a:pt x="968216" y="5252"/>
                </a:lnTo>
                <a:lnTo>
                  <a:pt x="942029" y="0"/>
                </a:lnTo>
                <a:lnTo>
                  <a:pt x="67296" y="0"/>
                </a:lnTo>
                <a:lnTo>
                  <a:pt x="41108" y="5252"/>
                </a:lnTo>
                <a:lnTo>
                  <a:pt x="19717" y="19573"/>
                </a:lnTo>
                <a:lnTo>
                  <a:pt x="5290" y="40809"/>
                </a:lnTo>
                <a:lnTo>
                  <a:pt x="0" y="66805"/>
                </a:lnTo>
                <a:lnTo>
                  <a:pt x="0" y="601253"/>
                </a:lnTo>
                <a:lnTo>
                  <a:pt x="5290" y="627231"/>
                </a:lnTo>
                <a:lnTo>
                  <a:pt x="19717" y="648426"/>
                </a:lnTo>
                <a:lnTo>
                  <a:pt x="41108" y="662707"/>
                </a:lnTo>
                <a:lnTo>
                  <a:pt x="67296" y="667941"/>
                </a:lnTo>
                <a:close/>
              </a:path>
            </a:pathLst>
          </a:custGeom>
          <a:ln w="8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668916" y="2821819"/>
            <a:ext cx="422909" cy="535940"/>
            <a:chOff x="3668916" y="2821819"/>
            <a:chExt cx="422909" cy="535940"/>
          </a:xfrm>
        </p:grpSpPr>
        <p:sp>
          <p:nvSpPr>
            <p:cNvPr id="11" name="object 11"/>
            <p:cNvSpPr/>
            <p:nvPr/>
          </p:nvSpPr>
          <p:spPr>
            <a:xfrm>
              <a:off x="3671150" y="2854339"/>
              <a:ext cx="363220" cy="501015"/>
            </a:xfrm>
            <a:custGeom>
              <a:avLst/>
              <a:gdLst/>
              <a:ahLst/>
              <a:cxnLst/>
              <a:rect l="l" t="t" r="r" b="b"/>
              <a:pathLst>
                <a:path w="363220" h="501014">
                  <a:moveTo>
                    <a:pt x="0" y="500985"/>
                  </a:moveTo>
                  <a:lnTo>
                    <a:pt x="0" y="0"/>
                  </a:lnTo>
                  <a:lnTo>
                    <a:pt x="363186" y="0"/>
                  </a:lnTo>
                </a:path>
              </a:pathLst>
            </a:custGeom>
            <a:ln w="4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26147" y="2821819"/>
              <a:ext cx="66040" cy="65405"/>
            </a:xfrm>
            <a:custGeom>
              <a:avLst/>
              <a:gdLst/>
              <a:ahLst/>
              <a:cxnLst/>
              <a:rect l="l" t="t" r="r" b="b"/>
              <a:pathLst>
                <a:path w="66039" h="65405">
                  <a:moveTo>
                    <a:pt x="0" y="0"/>
                  </a:moveTo>
                  <a:lnTo>
                    <a:pt x="0" y="65039"/>
                  </a:lnTo>
                  <a:lnTo>
                    <a:pt x="65515" y="32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668610" y="2821819"/>
            <a:ext cx="2750185" cy="1866264"/>
            <a:chOff x="3668610" y="2821819"/>
            <a:chExt cx="2750185" cy="1866264"/>
          </a:xfrm>
        </p:grpSpPr>
        <p:sp>
          <p:nvSpPr>
            <p:cNvPr id="14" name="object 14"/>
            <p:cNvSpPr/>
            <p:nvPr/>
          </p:nvSpPr>
          <p:spPr>
            <a:xfrm>
              <a:off x="4091663" y="4015054"/>
              <a:ext cx="1009650" cy="668020"/>
            </a:xfrm>
            <a:custGeom>
              <a:avLst/>
              <a:gdLst/>
              <a:ahLst/>
              <a:cxnLst/>
              <a:rect l="l" t="t" r="r" b="b"/>
              <a:pathLst>
                <a:path w="1009650" h="668020">
                  <a:moveTo>
                    <a:pt x="67296" y="667976"/>
                  </a:moveTo>
                  <a:lnTo>
                    <a:pt x="942029" y="667976"/>
                  </a:lnTo>
                  <a:lnTo>
                    <a:pt x="968216" y="662727"/>
                  </a:lnTo>
                  <a:lnTo>
                    <a:pt x="989608" y="648413"/>
                  </a:lnTo>
                  <a:lnTo>
                    <a:pt x="1004034" y="627182"/>
                  </a:lnTo>
                  <a:lnTo>
                    <a:pt x="1009325" y="601182"/>
                  </a:lnTo>
                  <a:lnTo>
                    <a:pt x="1009325" y="66805"/>
                  </a:lnTo>
                  <a:lnTo>
                    <a:pt x="1004034" y="40804"/>
                  </a:lnTo>
                  <a:lnTo>
                    <a:pt x="989608" y="19569"/>
                  </a:lnTo>
                  <a:lnTo>
                    <a:pt x="968216" y="5250"/>
                  </a:lnTo>
                  <a:lnTo>
                    <a:pt x="942029" y="0"/>
                  </a:lnTo>
                  <a:lnTo>
                    <a:pt x="67296" y="0"/>
                  </a:lnTo>
                  <a:lnTo>
                    <a:pt x="41108" y="5250"/>
                  </a:lnTo>
                  <a:lnTo>
                    <a:pt x="19717" y="19569"/>
                  </a:lnTo>
                  <a:lnTo>
                    <a:pt x="5290" y="40804"/>
                  </a:lnTo>
                  <a:lnTo>
                    <a:pt x="0" y="66805"/>
                  </a:lnTo>
                  <a:lnTo>
                    <a:pt x="0" y="601182"/>
                  </a:lnTo>
                  <a:lnTo>
                    <a:pt x="5290" y="627182"/>
                  </a:lnTo>
                  <a:lnTo>
                    <a:pt x="19717" y="648413"/>
                  </a:lnTo>
                  <a:lnTo>
                    <a:pt x="41108" y="662727"/>
                  </a:lnTo>
                  <a:lnTo>
                    <a:pt x="67296" y="667976"/>
                  </a:lnTo>
                  <a:close/>
                </a:path>
              </a:pathLst>
            </a:custGeom>
            <a:ln w="85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71150" y="3856287"/>
              <a:ext cx="363220" cy="492759"/>
            </a:xfrm>
            <a:custGeom>
              <a:avLst/>
              <a:gdLst/>
              <a:ahLst/>
              <a:cxnLst/>
              <a:rect l="l" t="t" r="r" b="b"/>
              <a:pathLst>
                <a:path w="363220" h="492760">
                  <a:moveTo>
                    <a:pt x="0" y="0"/>
                  </a:moveTo>
                  <a:lnTo>
                    <a:pt x="0" y="492761"/>
                  </a:lnTo>
                  <a:lnTo>
                    <a:pt x="363186" y="492761"/>
                  </a:lnTo>
                </a:path>
              </a:pathLst>
            </a:custGeom>
            <a:ln w="4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26147" y="4316529"/>
              <a:ext cx="66040" cy="65405"/>
            </a:xfrm>
            <a:custGeom>
              <a:avLst/>
              <a:gdLst/>
              <a:ahLst/>
              <a:cxnLst/>
              <a:rect l="l" t="t" r="r" b="b"/>
              <a:pathLst>
                <a:path w="66039" h="65404">
                  <a:moveTo>
                    <a:pt x="0" y="0"/>
                  </a:moveTo>
                  <a:lnTo>
                    <a:pt x="0" y="65037"/>
                  </a:lnTo>
                  <a:lnTo>
                    <a:pt x="65515" y="325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04830" y="4015054"/>
              <a:ext cx="1009650" cy="668020"/>
            </a:xfrm>
            <a:custGeom>
              <a:avLst/>
              <a:gdLst/>
              <a:ahLst/>
              <a:cxnLst/>
              <a:rect l="l" t="t" r="r" b="b"/>
              <a:pathLst>
                <a:path w="1009650" h="668020">
                  <a:moveTo>
                    <a:pt x="67296" y="667976"/>
                  </a:moveTo>
                  <a:lnTo>
                    <a:pt x="942029" y="667976"/>
                  </a:lnTo>
                  <a:lnTo>
                    <a:pt x="968216" y="662727"/>
                  </a:lnTo>
                  <a:lnTo>
                    <a:pt x="989608" y="648413"/>
                  </a:lnTo>
                  <a:lnTo>
                    <a:pt x="1004034" y="627182"/>
                  </a:lnTo>
                  <a:lnTo>
                    <a:pt x="1009325" y="601182"/>
                  </a:lnTo>
                  <a:lnTo>
                    <a:pt x="1009325" y="66805"/>
                  </a:lnTo>
                  <a:lnTo>
                    <a:pt x="1004034" y="40804"/>
                  </a:lnTo>
                  <a:lnTo>
                    <a:pt x="989608" y="19569"/>
                  </a:lnTo>
                  <a:lnTo>
                    <a:pt x="968216" y="5250"/>
                  </a:lnTo>
                  <a:lnTo>
                    <a:pt x="942029" y="0"/>
                  </a:lnTo>
                  <a:lnTo>
                    <a:pt x="67296" y="0"/>
                  </a:lnTo>
                  <a:lnTo>
                    <a:pt x="41108" y="5250"/>
                  </a:lnTo>
                  <a:lnTo>
                    <a:pt x="19717" y="19569"/>
                  </a:lnTo>
                  <a:lnTo>
                    <a:pt x="5290" y="40804"/>
                  </a:lnTo>
                  <a:lnTo>
                    <a:pt x="0" y="66805"/>
                  </a:lnTo>
                  <a:lnTo>
                    <a:pt x="0" y="601182"/>
                  </a:lnTo>
                  <a:lnTo>
                    <a:pt x="5290" y="627182"/>
                  </a:lnTo>
                  <a:lnTo>
                    <a:pt x="19717" y="648413"/>
                  </a:lnTo>
                  <a:lnTo>
                    <a:pt x="41108" y="662727"/>
                  </a:lnTo>
                  <a:lnTo>
                    <a:pt x="67296" y="667976"/>
                  </a:lnTo>
                  <a:close/>
                </a:path>
              </a:pathLst>
            </a:custGeom>
            <a:ln w="85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00988" y="2854339"/>
              <a:ext cx="279400" cy="0"/>
            </a:xfrm>
            <a:custGeom>
              <a:avLst/>
              <a:gdLst/>
              <a:ahLst/>
              <a:cxnLst/>
              <a:rect l="l" t="t" r="r" b="b"/>
              <a:pathLst>
                <a:path w="279400">
                  <a:moveTo>
                    <a:pt x="0" y="0"/>
                  </a:moveTo>
                  <a:lnTo>
                    <a:pt x="0" y="0"/>
                  </a:lnTo>
                  <a:lnTo>
                    <a:pt x="268300" y="0"/>
                  </a:lnTo>
                  <a:lnTo>
                    <a:pt x="279154" y="0"/>
                  </a:lnTo>
                </a:path>
              </a:pathLst>
            </a:custGeom>
            <a:ln w="44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71954" y="2821819"/>
              <a:ext cx="66040" cy="65405"/>
            </a:xfrm>
            <a:custGeom>
              <a:avLst/>
              <a:gdLst/>
              <a:ahLst/>
              <a:cxnLst/>
              <a:rect l="l" t="t" r="r" b="b"/>
              <a:pathLst>
                <a:path w="66039" h="65405">
                  <a:moveTo>
                    <a:pt x="0" y="0"/>
                  </a:moveTo>
                  <a:lnTo>
                    <a:pt x="0" y="65039"/>
                  </a:lnTo>
                  <a:lnTo>
                    <a:pt x="65515" y="32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401456" y="4125644"/>
            <a:ext cx="2527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9395" algn="l"/>
              </a:tabLst>
            </a:pPr>
            <a:r>
              <a:rPr sz="13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63689" y="4125644"/>
            <a:ext cx="54292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9215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latin typeface="Arial MT"/>
                <a:cs typeface="Arial MT"/>
              </a:rPr>
              <a:t>Emit 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i</a:t>
            </a:r>
            <a:r>
              <a:rPr sz="1300" spc="10" dirty="0">
                <a:latin typeface="Arial MT"/>
                <a:cs typeface="Arial MT"/>
              </a:rPr>
              <a:t>n</a:t>
            </a:r>
            <a:r>
              <a:rPr sz="1300" spc="-20" dirty="0">
                <a:latin typeface="Arial MT"/>
                <a:cs typeface="Arial MT"/>
              </a:rPr>
              <a:t>v</a:t>
            </a:r>
            <a:r>
              <a:rPr sz="1300" spc="10" dirty="0">
                <a:latin typeface="Arial MT"/>
                <a:cs typeface="Arial MT"/>
              </a:rPr>
              <a:t>o</a:t>
            </a:r>
            <a:r>
              <a:rPr sz="1300" spc="-10" dirty="0">
                <a:latin typeface="Arial MT"/>
                <a:cs typeface="Arial MT"/>
              </a:rPr>
              <a:t>i</a:t>
            </a:r>
            <a:r>
              <a:rPr sz="1300" spc="15" dirty="0">
                <a:latin typeface="Arial MT"/>
                <a:cs typeface="Arial MT"/>
              </a:rPr>
              <a:t>c</a:t>
            </a:r>
            <a:r>
              <a:rPr sz="1300" dirty="0">
                <a:latin typeface="Arial MT"/>
                <a:cs typeface="Arial MT"/>
              </a:rPr>
              <a:t>e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098765" y="4010609"/>
            <a:ext cx="2614295" cy="676910"/>
            <a:chOff x="5098765" y="4010609"/>
            <a:chExt cx="2614295" cy="676910"/>
          </a:xfrm>
        </p:grpSpPr>
        <p:sp>
          <p:nvSpPr>
            <p:cNvPr id="23" name="object 23"/>
            <p:cNvSpPr/>
            <p:nvPr/>
          </p:nvSpPr>
          <p:spPr>
            <a:xfrm>
              <a:off x="5100988" y="4349048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>
                  <a:moveTo>
                    <a:pt x="0" y="0"/>
                  </a:moveTo>
                  <a:lnTo>
                    <a:pt x="246515" y="0"/>
                  </a:lnTo>
                </a:path>
              </a:pathLst>
            </a:custGeom>
            <a:ln w="44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39314" y="4316529"/>
              <a:ext cx="66040" cy="65405"/>
            </a:xfrm>
            <a:custGeom>
              <a:avLst/>
              <a:gdLst/>
              <a:ahLst/>
              <a:cxnLst/>
              <a:rect l="l" t="t" r="r" b="b"/>
              <a:pathLst>
                <a:path w="66039" h="65404">
                  <a:moveTo>
                    <a:pt x="0" y="0"/>
                  </a:moveTo>
                  <a:lnTo>
                    <a:pt x="0" y="65037"/>
                  </a:lnTo>
                  <a:lnTo>
                    <a:pt x="65515" y="325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98770" y="4015054"/>
              <a:ext cx="1009650" cy="668020"/>
            </a:xfrm>
            <a:custGeom>
              <a:avLst/>
              <a:gdLst/>
              <a:ahLst/>
              <a:cxnLst/>
              <a:rect l="l" t="t" r="r" b="b"/>
              <a:pathLst>
                <a:path w="1009650" h="668020">
                  <a:moveTo>
                    <a:pt x="67296" y="667976"/>
                  </a:moveTo>
                  <a:lnTo>
                    <a:pt x="942029" y="667976"/>
                  </a:lnTo>
                  <a:lnTo>
                    <a:pt x="968216" y="662727"/>
                  </a:lnTo>
                  <a:lnTo>
                    <a:pt x="989608" y="648413"/>
                  </a:lnTo>
                  <a:lnTo>
                    <a:pt x="1004034" y="627182"/>
                  </a:lnTo>
                  <a:lnTo>
                    <a:pt x="1009325" y="601182"/>
                  </a:lnTo>
                  <a:lnTo>
                    <a:pt x="1009325" y="66805"/>
                  </a:lnTo>
                  <a:lnTo>
                    <a:pt x="1004034" y="40804"/>
                  </a:lnTo>
                  <a:lnTo>
                    <a:pt x="989608" y="19569"/>
                  </a:lnTo>
                  <a:lnTo>
                    <a:pt x="968216" y="5250"/>
                  </a:lnTo>
                  <a:lnTo>
                    <a:pt x="942029" y="0"/>
                  </a:lnTo>
                  <a:lnTo>
                    <a:pt x="67296" y="0"/>
                  </a:lnTo>
                  <a:lnTo>
                    <a:pt x="41108" y="5250"/>
                  </a:lnTo>
                  <a:lnTo>
                    <a:pt x="19717" y="19569"/>
                  </a:lnTo>
                  <a:lnTo>
                    <a:pt x="5290" y="40804"/>
                  </a:lnTo>
                  <a:lnTo>
                    <a:pt x="0" y="66805"/>
                  </a:lnTo>
                  <a:lnTo>
                    <a:pt x="0" y="601182"/>
                  </a:lnTo>
                  <a:lnTo>
                    <a:pt x="5290" y="627182"/>
                  </a:lnTo>
                  <a:lnTo>
                    <a:pt x="19717" y="648413"/>
                  </a:lnTo>
                  <a:lnTo>
                    <a:pt x="41108" y="662727"/>
                  </a:lnTo>
                  <a:lnTo>
                    <a:pt x="67296" y="667976"/>
                  </a:lnTo>
                  <a:close/>
                </a:path>
              </a:pathLst>
            </a:custGeom>
            <a:ln w="85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778054" y="4224746"/>
            <a:ext cx="85534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latin typeface="Arial MT"/>
                <a:cs typeface="Arial MT"/>
              </a:rPr>
              <a:t>Ship</a:t>
            </a:r>
            <a:r>
              <a:rPr sz="1300" spc="-5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goods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395882" y="3434436"/>
            <a:ext cx="345440" cy="342900"/>
            <a:chOff x="1395882" y="3434436"/>
            <a:chExt cx="345440" cy="342900"/>
          </a:xfrm>
        </p:grpSpPr>
        <p:sp>
          <p:nvSpPr>
            <p:cNvPr id="28" name="object 28"/>
            <p:cNvSpPr/>
            <p:nvPr/>
          </p:nvSpPr>
          <p:spPr>
            <a:xfrm>
              <a:off x="1400139" y="3438693"/>
              <a:ext cx="336550" cy="334010"/>
            </a:xfrm>
            <a:custGeom>
              <a:avLst/>
              <a:gdLst/>
              <a:ahLst/>
              <a:cxnLst/>
              <a:rect l="l" t="t" r="r" b="b"/>
              <a:pathLst>
                <a:path w="336550" h="334010">
                  <a:moveTo>
                    <a:pt x="168212" y="0"/>
                  </a:moveTo>
                  <a:lnTo>
                    <a:pt x="123497" y="5968"/>
                  </a:lnTo>
                  <a:lnTo>
                    <a:pt x="83315" y="22812"/>
                  </a:lnTo>
                  <a:lnTo>
                    <a:pt x="49270" y="48938"/>
                  </a:lnTo>
                  <a:lnTo>
                    <a:pt x="22967" y="82750"/>
                  </a:lnTo>
                  <a:lnTo>
                    <a:pt x="6009" y="122657"/>
                  </a:lnTo>
                  <a:lnTo>
                    <a:pt x="0" y="167064"/>
                  </a:lnTo>
                  <a:lnTo>
                    <a:pt x="6009" y="211421"/>
                  </a:lnTo>
                  <a:lnTo>
                    <a:pt x="22967" y="251294"/>
                  </a:lnTo>
                  <a:lnTo>
                    <a:pt x="49270" y="285087"/>
                  </a:lnTo>
                  <a:lnTo>
                    <a:pt x="83315" y="311202"/>
                  </a:lnTo>
                  <a:lnTo>
                    <a:pt x="123497" y="328042"/>
                  </a:lnTo>
                  <a:lnTo>
                    <a:pt x="168212" y="334011"/>
                  </a:lnTo>
                  <a:lnTo>
                    <a:pt x="212933" y="328042"/>
                  </a:lnTo>
                  <a:lnTo>
                    <a:pt x="253118" y="311202"/>
                  </a:lnTo>
                  <a:lnTo>
                    <a:pt x="287164" y="285087"/>
                  </a:lnTo>
                  <a:lnTo>
                    <a:pt x="313469" y="251294"/>
                  </a:lnTo>
                  <a:lnTo>
                    <a:pt x="330427" y="211421"/>
                  </a:lnTo>
                  <a:lnTo>
                    <a:pt x="336436" y="167064"/>
                  </a:lnTo>
                  <a:lnTo>
                    <a:pt x="330427" y="122657"/>
                  </a:lnTo>
                  <a:lnTo>
                    <a:pt x="313469" y="82750"/>
                  </a:lnTo>
                  <a:lnTo>
                    <a:pt x="287164" y="48938"/>
                  </a:lnTo>
                  <a:lnTo>
                    <a:pt x="253118" y="22812"/>
                  </a:lnTo>
                  <a:lnTo>
                    <a:pt x="212933" y="5968"/>
                  </a:lnTo>
                  <a:lnTo>
                    <a:pt x="1682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00139" y="3438693"/>
              <a:ext cx="336550" cy="334010"/>
            </a:xfrm>
            <a:custGeom>
              <a:avLst/>
              <a:gdLst/>
              <a:ahLst/>
              <a:cxnLst/>
              <a:rect l="l" t="t" r="r" b="b"/>
              <a:pathLst>
                <a:path w="336550" h="334010">
                  <a:moveTo>
                    <a:pt x="336437" y="167064"/>
                  </a:moveTo>
                  <a:lnTo>
                    <a:pt x="330428" y="122657"/>
                  </a:lnTo>
                  <a:lnTo>
                    <a:pt x="313469" y="82751"/>
                  </a:lnTo>
                  <a:lnTo>
                    <a:pt x="287165" y="48938"/>
                  </a:lnTo>
                  <a:lnTo>
                    <a:pt x="253118" y="22812"/>
                  </a:lnTo>
                  <a:lnTo>
                    <a:pt x="212933" y="5968"/>
                  </a:lnTo>
                  <a:lnTo>
                    <a:pt x="168212" y="0"/>
                  </a:lnTo>
                  <a:lnTo>
                    <a:pt x="123497" y="5968"/>
                  </a:lnTo>
                  <a:lnTo>
                    <a:pt x="83315" y="22812"/>
                  </a:lnTo>
                  <a:lnTo>
                    <a:pt x="49270" y="48938"/>
                  </a:lnTo>
                  <a:lnTo>
                    <a:pt x="22967" y="82751"/>
                  </a:lnTo>
                  <a:lnTo>
                    <a:pt x="6009" y="122657"/>
                  </a:lnTo>
                  <a:lnTo>
                    <a:pt x="0" y="167064"/>
                  </a:lnTo>
                  <a:lnTo>
                    <a:pt x="6009" y="211421"/>
                  </a:lnTo>
                  <a:lnTo>
                    <a:pt x="22967" y="251295"/>
                  </a:lnTo>
                  <a:lnTo>
                    <a:pt x="49270" y="285087"/>
                  </a:lnTo>
                  <a:lnTo>
                    <a:pt x="83315" y="311202"/>
                  </a:lnTo>
                  <a:lnTo>
                    <a:pt x="123497" y="328043"/>
                  </a:lnTo>
                  <a:lnTo>
                    <a:pt x="168212" y="334011"/>
                  </a:lnTo>
                  <a:lnTo>
                    <a:pt x="212933" y="328043"/>
                  </a:lnTo>
                  <a:lnTo>
                    <a:pt x="253118" y="311202"/>
                  </a:lnTo>
                  <a:lnTo>
                    <a:pt x="287165" y="285087"/>
                  </a:lnTo>
                  <a:lnTo>
                    <a:pt x="313469" y="251295"/>
                  </a:lnTo>
                  <a:lnTo>
                    <a:pt x="330428" y="211421"/>
                  </a:lnTo>
                  <a:lnTo>
                    <a:pt x="336437" y="167064"/>
                  </a:lnTo>
                  <a:close/>
                </a:path>
              </a:pathLst>
            </a:custGeom>
            <a:ln w="85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2007487" y="3267495"/>
            <a:ext cx="1079500" cy="676910"/>
            <a:chOff x="2007487" y="3267495"/>
            <a:chExt cx="1079500" cy="676910"/>
          </a:xfrm>
        </p:grpSpPr>
        <p:sp>
          <p:nvSpPr>
            <p:cNvPr id="31" name="object 31"/>
            <p:cNvSpPr/>
            <p:nvPr/>
          </p:nvSpPr>
          <p:spPr>
            <a:xfrm>
              <a:off x="2073003" y="3271745"/>
              <a:ext cx="1009650" cy="668020"/>
            </a:xfrm>
            <a:custGeom>
              <a:avLst/>
              <a:gdLst/>
              <a:ahLst/>
              <a:cxnLst/>
              <a:rect l="l" t="t" r="r" b="b"/>
              <a:pathLst>
                <a:path w="1009650" h="668020">
                  <a:moveTo>
                    <a:pt x="941993" y="0"/>
                  </a:moveTo>
                  <a:lnTo>
                    <a:pt x="67282" y="0"/>
                  </a:lnTo>
                  <a:lnTo>
                    <a:pt x="41092" y="5252"/>
                  </a:lnTo>
                  <a:lnTo>
                    <a:pt x="19705" y="19572"/>
                  </a:lnTo>
                  <a:lnTo>
                    <a:pt x="5287" y="40807"/>
                  </a:lnTo>
                  <a:lnTo>
                    <a:pt x="0" y="66803"/>
                  </a:lnTo>
                  <a:lnTo>
                    <a:pt x="0" y="601103"/>
                  </a:lnTo>
                  <a:lnTo>
                    <a:pt x="5287" y="627098"/>
                  </a:lnTo>
                  <a:lnTo>
                    <a:pt x="19705" y="648333"/>
                  </a:lnTo>
                  <a:lnTo>
                    <a:pt x="41092" y="662653"/>
                  </a:lnTo>
                  <a:lnTo>
                    <a:pt x="67282" y="667905"/>
                  </a:lnTo>
                  <a:lnTo>
                    <a:pt x="941993" y="667905"/>
                  </a:lnTo>
                  <a:lnTo>
                    <a:pt x="968180" y="662653"/>
                  </a:lnTo>
                  <a:lnTo>
                    <a:pt x="989571" y="648333"/>
                  </a:lnTo>
                  <a:lnTo>
                    <a:pt x="1003997" y="627098"/>
                  </a:lnTo>
                  <a:lnTo>
                    <a:pt x="1009288" y="601103"/>
                  </a:lnTo>
                  <a:lnTo>
                    <a:pt x="1009288" y="66803"/>
                  </a:lnTo>
                  <a:lnTo>
                    <a:pt x="1003997" y="40807"/>
                  </a:lnTo>
                  <a:lnTo>
                    <a:pt x="989571" y="19572"/>
                  </a:lnTo>
                  <a:lnTo>
                    <a:pt x="968180" y="5252"/>
                  </a:lnTo>
                  <a:lnTo>
                    <a:pt x="9419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73002" y="3271746"/>
              <a:ext cx="1009650" cy="668020"/>
            </a:xfrm>
            <a:custGeom>
              <a:avLst/>
              <a:gdLst/>
              <a:ahLst/>
              <a:cxnLst/>
              <a:rect l="l" t="t" r="r" b="b"/>
              <a:pathLst>
                <a:path w="1009650" h="668020">
                  <a:moveTo>
                    <a:pt x="67282" y="667905"/>
                  </a:moveTo>
                  <a:lnTo>
                    <a:pt x="941994" y="667905"/>
                  </a:lnTo>
                  <a:lnTo>
                    <a:pt x="968180" y="662653"/>
                  </a:lnTo>
                  <a:lnTo>
                    <a:pt x="989572" y="648332"/>
                  </a:lnTo>
                  <a:lnTo>
                    <a:pt x="1003997" y="627098"/>
                  </a:lnTo>
                  <a:lnTo>
                    <a:pt x="1009288" y="601102"/>
                  </a:lnTo>
                  <a:lnTo>
                    <a:pt x="1009288" y="66802"/>
                  </a:lnTo>
                  <a:lnTo>
                    <a:pt x="1003997" y="40807"/>
                  </a:lnTo>
                  <a:lnTo>
                    <a:pt x="989572" y="19572"/>
                  </a:lnTo>
                  <a:lnTo>
                    <a:pt x="968180" y="5252"/>
                  </a:lnTo>
                  <a:lnTo>
                    <a:pt x="941994" y="0"/>
                  </a:lnTo>
                  <a:lnTo>
                    <a:pt x="67282" y="0"/>
                  </a:lnTo>
                  <a:lnTo>
                    <a:pt x="41092" y="5252"/>
                  </a:lnTo>
                  <a:lnTo>
                    <a:pt x="19706" y="19572"/>
                  </a:lnTo>
                  <a:lnTo>
                    <a:pt x="5287" y="40807"/>
                  </a:lnTo>
                  <a:lnTo>
                    <a:pt x="0" y="66802"/>
                  </a:lnTo>
                  <a:lnTo>
                    <a:pt x="0" y="601102"/>
                  </a:lnTo>
                  <a:lnTo>
                    <a:pt x="5287" y="627098"/>
                  </a:lnTo>
                  <a:lnTo>
                    <a:pt x="19706" y="648332"/>
                  </a:lnTo>
                  <a:lnTo>
                    <a:pt x="41092" y="662653"/>
                  </a:lnTo>
                  <a:lnTo>
                    <a:pt x="67282" y="667905"/>
                  </a:lnTo>
                  <a:close/>
                </a:path>
              </a:pathLst>
            </a:custGeom>
            <a:ln w="85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007487" y="3573240"/>
              <a:ext cx="66040" cy="65405"/>
            </a:xfrm>
            <a:custGeom>
              <a:avLst/>
              <a:gdLst/>
              <a:ahLst/>
              <a:cxnLst/>
              <a:rect l="l" t="t" r="r" b="b"/>
              <a:pathLst>
                <a:path w="66039" h="65404">
                  <a:moveTo>
                    <a:pt x="0" y="0"/>
                  </a:moveTo>
                  <a:lnTo>
                    <a:pt x="0" y="65035"/>
                  </a:lnTo>
                  <a:lnTo>
                    <a:pt x="65515" y="325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3353249" y="2515864"/>
            <a:ext cx="6224270" cy="2171700"/>
            <a:chOff x="3353249" y="2515864"/>
            <a:chExt cx="6224270" cy="2171700"/>
          </a:xfrm>
        </p:grpSpPr>
        <p:sp>
          <p:nvSpPr>
            <p:cNvPr id="35" name="object 35"/>
            <p:cNvSpPr/>
            <p:nvPr/>
          </p:nvSpPr>
          <p:spPr>
            <a:xfrm>
              <a:off x="3418763" y="3355279"/>
              <a:ext cx="504825" cy="501015"/>
            </a:xfrm>
            <a:custGeom>
              <a:avLst/>
              <a:gdLst/>
              <a:ahLst/>
              <a:cxnLst/>
              <a:rect l="l" t="t" r="r" b="b"/>
              <a:pathLst>
                <a:path w="504825" h="501014">
                  <a:moveTo>
                    <a:pt x="252326" y="0"/>
                  </a:moveTo>
                  <a:lnTo>
                    <a:pt x="0" y="250479"/>
                  </a:lnTo>
                  <a:lnTo>
                    <a:pt x="252326" y="500957"/>
                  </a:lnTo>
                  <a:lnTo>
                    <a:pt x="504651" y="250479"/>
                  </a:lnTo>
                  <a:lnTo>
                    <a:pt x="2523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18764" y="3355278"/>
              <a:ext cx="504825" cy="501015"/>
            </a:xfrm>
            <a:custGeom>
              <a:avLst/>
              <a:gdLst/>
              <a:ahLst/>
              <a:cxnLst/>
              <a:rect l="l" t="t" r="r" b="b"/>
              <a:pathLst>
                <a:path w="504825" h="501014">
                  <a:moveTo>
                    <a:pt x="0" y="250479"/>
                  </a:moveTo>
                  <a:lnTo>
                    <a:pt x="252325" y="0"/>
                  </a:lnTo>
                  <a:lnTo>
                    <a:pt x="504650" y="250479"/>
                  </a:lnTo>
                  <a:lnTo>
                    <a:pt x="252325" y="500958"/>
                  </a:lnTo>
                  <a:lnTo>
                    <a:pt x="0" y="250479"/>
                  </a:lnTo>
                  <a:close/>
                </a:path>
              </a:pathLst>
            </a:custGeom>
            <a:ln w="85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353249" y="3573240"/>
              <a:ext cx="66040" cy="65405"/>
            </a:xfrm>
            <a:custGeom>
              <a:avLst/>
              <a:gdLst/>
              <a:ahLst/>
              <a:cxnLst/>
              <a:rect l="l" t="t" r="r" b="b"/>
              <a:pathLst>
                <a:path w="66039" h="65404">
                  <a:moveTo>
                    <a:pt x="0" y="0"/>
                  </a:moveTo>
                  <a:lnTo>
                    <a:pt x="0" y="65035"/>
                  </a:lnTo>
                  <a:lnTo>
                    <a:pt x="65514" y="325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37470" y="2687265"/>
              <a:ext cx="336550" cy="334645"/>
            </a:xfrm>
            <a:custGeom>
              <a:avLst/>
              <a:gdLst/>
              <a:ahLst/>
              <a:cxnLst/>
              <a:rect l="l" t="t" r="r" b="b"/>
              <a:pathLst>
                <a:path w="336550" h="334644">
                  <a:moveTo>
                    <a:pt x="336362" y="167073"/>
                  </a:moveTo>
                  <a:lnTo>
                    <a:pt x="330358" y="122664"/>
                  </a:lnTo>
                  <a:lnTo>
                    <a:pt x="313411" y="82755"/>
                  </a:lnTo>
                  <a:lnTo>
                    <a:pt x="287121" y="48940"/>
                  </a:lnTo>
                  <a:lnTo>
                    <a:pt x="253087" y="22814"/>
                  </a:lnTo>
                  <a:lnTo>
                    <a:pt x="212907" y="5969"/>
                  </a:lnTo>
                  <a:lnTo>
                    <a:pt x="168181" y="0"/>
                  </a:lnTo>
                  <a:lnTo>
                    <a:pt x="123455" y="5969"/>
                  </a:lnTo>
                  <a:lnTo>
                    <a:pt x="83275" y="22814"/>
                  </a:lnTo>
                  <a:lnTo>
                    <a:pt x="49240" y="48940"/>
                  </a:lnTo>
                  <a:lnTo>
                    <a:pt x="22950" y="82755"/>
                  </a:lnTo>
                  <a:lnTo>
                    <a:pt x="6004" y="122664"/>
                  </a:lnTo>
                  <a:lnTo>
                    <a:pt x="0" y="167073"/>
                  </a:lnTo>
                  <a:lnTo>
                    <a:pt x="6004" y="211474"/>
                  </a:lnTo>
                  <a:lnTo>
                    <a:pt x="22950" y="251361"/>
                  </a:lnTo>
                  <a:lnTo>
                    <a:pt x="49240" y="285147"/>
                  </a:lnTo>
                  <a:lnTo>
                    <a:pt x="83275" y="311246"/>
                  </a:lnTo>
                  <a:lnTo>
                    <a:pt x="123455" y="328069"/>
                  </a:lnTo>
                  <a:lnTo>
                    <a:pt x="168181" y="334029"/>
                  </a:lnTo>
                  <a:lnTo>
                    <a:pt x="212907" y="328069"/>
                  </a:lnTo>
                  <a:lnTo>
                    <a:pt x="253087" y="311246"/>
                  </a:lnTo>
                  <a:lnTo>
                    <a:pt x="287121" y="285147"/>
                  </a:lnTo>
                  <a:lnTo>
                    <a:pt x="313411" y="251361"/>
                  </a:lnTo>
                  <a:lnTo>
                    <a:pt x="330358" y="211474"/>
                  </a:lnTo>
                  <a:lnTo>
                    <a:pt x="336362" y="167073"/>
                  </a:lnTo>
                  <a:close/>
                </a:path>
              </a:pathLst>
            </a:custGeom>
            <a:ln w="368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91592" y="2520308"/>
              <a:ext cx="1009650" cy="668020"/>
            </a:xfrm>
            <a:custGeom>
              <a:avLst/>
              <a:gdLst/>
              <a:ahLst/>
              <a:cxnLst/>
              <a:rect l="l" t="t" r="r" b="b"/>
              <a:pathLst>
                <a:path w="1009650" h="668019">
                  <a:moveTo>
                    <a:pt x="942005" y="0"/>
                  </a:moveTo>
                  <a:lnTo>
                    <a:pt x="67294" y="0"/>
                  </a:lnTo>
                  <a:lnTo>
                    <a:pt x="41107" y="5252"/>
                  </a:lnTo>
                  <a:lnTo>
                    <a:pt x="19716" y="19572"/>
                  </a:lnTo>
                  <a:lnTo>
                    <a:pt x="5290" y="40807"/>
                  </a:lnTo>
                  <a:lnTo>
                    <a:pt x="0" y="66803"/>
                  </a:lnTo>
                  <a:lnTo>
                    <a:pt x="0" y="601103"/>
                  </a:lnTo>
                  <a:lnTo>
                    <a:pt x="5290" y="627148"/>
                  </a:lnTo>
                  <a:lnTo>
                    <a:pt x="19716" y="648377"/>
                  </a:lnTo>
                  <a:lnTo>
                    <a:pt x="41107" y="662670"/>
                  </a:lnTo>
                  <a:lnTo>
                    <a:pt x="67294" y="667905"/>
                  </a:lnTo>
                  <a:lnTo>
                    <a:pt x="942005" y="667905"/>
                  </a:lnTo>
                  <a:lnTo>
                    <a:pt x="968192" y="662670"/>
                  </a:lnTo>
                  <a:lnTo>
                    <a:pt x="989584" y="648377"/>
                  </a:lnTo>
                  <a:lnTo>
                    <a:pt x="1004009" y="627148"/>
                  </a:lnTo>
                  <a:lnTo>
                    <a:pt x="1009300" y="601103"/>
                  </a:lnTo>
                  <a:lnTo>
                    <a:pt x="1009300" y="66803"/>
                  </a:lnTo>
                  <a:lnTo>
                    <a:pt x="1004009" y="40807"/>
                  </a:lnTo>
                  <a:lnTo>
                    <a:pt x="989584" y="19572"/>
                  </a:lnTo>
                  <a:lnTo>
                    <a:pt x="968192" y="5252"/>
                  </a:lnTo>
                  <a:lnTo>
                    <a:pt x="9420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91591" y="2520309"/>
              <a:ext cx="1009650" cy="668020"/>
            </a:xfrm>
            <a:custGeom>
              <a:avLst/>
              <a:gdLst/>
              <a:ahLst/>
              <a:cxnLst/>
              <a:rect l="l" t="t" r="r" b="b"/>
              <a:pathLst>
                <a:path w="1009650" h="668019">
                  <a:moveTo>
                    <a:pt x="67294" y="667905"/>
                  </a:moveTo>
                  <a:lnTo>
                    <a:pt x="942005" y="667905"/>
                  </a:lnTo>
                  <a:lnTo>
                    <a:pt x="968192" y="662669"/>
                  </a:lnTo>
                  <a:lnTo>
                    <a:pt x="989583" y="648376"/>
                  </a:lnTo>
                  <a:lnTo>
                    <a:pt x="1004009" y="627147"/>
                  </a:lnTo>
                  <a:lnTo>
                    <a:pt x="1009300" y="601102"/>
                  </a:lnTo>
                  <a:lnTo>
                    <a:pt x="1009300" y="66802"/>
                  </a:lnTo>
                  <a:lnTo>
                    <a:pt x="1004009" y="40807"/>
                  </a:lnTo>
                  <a:lnTo>
                    <a:pt x="989583" y="19572"/>
                  </a:lnTo>
                  <a:lnTo>
                    <a:pt x="968192" y="5252"/>
                  </a:lnTo>
                  <a:lnTo>
                    <a:pt x="942005" y="0"/>
                  </a:lnTo>
                  <a:lnTo>
                    <a:pt x="67294" y="0"/>
                  </a:lnTo>
                  <a:lnTo>
                    <a:pt x="41107" y="5252"/>
                  </a:lnTo>
                  <a:lnTo>
                    <a:pt x="19716" y="19572"/>
                  </a:lnTo>
                  <a:lnTo>
                    <a:pt x="5290" y="40807"/>
                  </a:lnTo>
                  <a:lnTo>
                    <a:pt x="0" y="66802"/>
                  </a:lnTo>
                  <a:lnTo>
                    <a:pt x="0" y="601102"/>
                  </a:lnTo>
                  <a:lnTo>
                    <a:pt x="5290" y="627147"/>
                  </a:lnTo>
                  <a:lnTo>
                    <a:pt x="19716" y="648376"/>
                  </a:lnTo>
                  <a:lnTo>
                    <a:pt x="41107" y="662669"/>
                  </a:lnTo>
                  <a:lnTo>
                    <a:pt x="67294" y="667905"/>
                  </a:lnTo>
                  <a:close/>
                </a:path>
              </a:pathLst>
            </a:custGeom>
            <a:ln w="85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708096" y="4349048"/>
              <a:ext cx="212090" cy="0"/>
            </a:xfrm>
            <a:custGeom>
              <a:avLst/>
              <a:gdLst/>
              <a:ahLst/>
              <a:cxnLst/>
              <a:rect l="l" t="t" r="r" b="b"/>
              <a:pathLst>
                <a:path w="212090">
                  <a:moveTo>
                    <a:pt x="0" y="0"/>
                  </a:moveTo>
                  <a:lnTo>
                    <a:pt x="211858" y="0"/>
                  </a:lnTo>
                </a:path>
              </a:pathLst>
            </a:custGeom>
            <a:ln w="44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33248" y="4316539"/>
              <a:ext cx="1344295" cy="65405"/>
            </a:xfrm>
            <a:custGeom>
              <a:avLst/>
              <a:gdLst/>
              <a:ahLst/>
              <a:cxnLst/>
              <a:rect l="l" t="t" r="r" b="b"/>
              <a:pathLst>
                <a:path w="1344295" h="65404">
                  <a:moveTo>
                    <a:pt x="65519" y="32512"/>
                  </a:moveTo>
                  <a:lnTo>
                    <a:pt x="0" y="0"/>
                  </a:lnTo>
                  <a:lnTo>
                    <a:pt x="0" y="65036"/>
                  </a:lnTo>
                  <a:lnTo>
                    <a:pt x="65519" y="32512"/>
                  </a:lnTo>
                  <a:close/>
                </a:path>
                <a:path w="1344295" h="65404">
                  <a:moveTo>
                    <a:pt x="1344028" y="32512"/>
                  </a:moveTo>
                  <a:lnTo>
                    <a:pt x="1278509" y="0"/>
                  </a:lnTo>
                  <a:lnTo>
                    <a:pt x="1278509" y="65036"/>
                  </a:lnTo>
                  <a:lnTo>
                    <a:pt x="1344028" y="325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77281" y="4015054"/>
              <a:ext cx="1009650" cy="668020"/>
            </a:xfrm>
            <a:custGeom>
              <a:avLst/>
              <a:gdLst/>
              <a:ahLst/>
              <a:cxnLst/>
              <a:rect l="l" t="t" r="r" b="b"/>
              <a:pathLst>
                <a:path w="1009650" h="668020">
                  <a:moveTo>
                    <a:pt x="67296" y="667976"/>
                  </a:moveTo>
                  <a:lnTo>
                    <a:pt x="942029" y="667976"/>
                  </a:lnTo>
                  <a:lnTo>
                    <a:pt x="968216" y="662727"/>
                  </a:lnTo>
                  <a:lnTo>
                    <a:pt x="989608" y="648413"/>
                  </a:lnTo>
                  <a:lnTo>
                    <a:pt x="1004034" y="627182"/>
                  </a:lnTo>
                  <a:lnTo>
                    <a:pt x="1009325" y="601182"/>
                  </a:lnTo>
                  <a:lnTo>
                    <a:pt x="1009325" y="66805"/>
                  </a:lnTo>
                  <a:lnTo>
                    <a:pt x="1004034" y="40804"/>
                  </a:lnTo>
                  <a:lnTo>
                    <a:pt x="989608" y="19569"/>
                  </a:lnTo>
                  <a:lnTo>
                    <a:pt x="968216" y="5250"/>
                  </a:lnTo>
                  <a:lnTo>
                    <a:pt x="942029" y="0"/>
                  </a:lnTo>
                  <a:lnTo>
                    <a:pt x="67296" y="0"/>
                  </a:lnTo>
                  <a:lnTo>
                    <a:pt x="41108" y="5250"/>
                  </a:lnTo>
                  <a:lnTo>
                    <a:pt x="19717" y="19569"/>
                  </a:lnTo>
                  <a:lnTo>
                    <a:pt x="5290" y="40804"/>
                  </a:lnTo>
                  <a:lnTo>
                    <a:pt x="0" y="66805"/>
                  </a:lnTo>
                  <a:lnTo>
                    <a:pt x="0" y="601182"/>
                  </a:lnTo>
                  <a:lnTo>
                    <a:pt x="5290" y="627182"/>
                  </a:lnTo>
                  <a:lnTo>
                    <a:pt x="19717" y="648413"/>
                  </a:lnTo>
                  <a:lnTo>
                    <a:pt x="41108" y="662727"/>
                  </a:lnTo>
                  <a:lnTo>
                    <a:pt x="67296" y="667976"/>
                  </a:lnTo>
                  <a:close/>
                </a:path>
              </a:pathLst>
            </a:custGeom>
            <a:ln w="85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222084" y="4182057"/>
              <a:ext cx="336550" cy="334010"/>
            </a:xfrm>
            <a:custGeom>
              <a:avLst/>
              <a:gdLst/>
              <a:ahLst/>
              <a:cxnLst/>
              <a:rect l="l" t="t" r="r" b="b"/>
              <a:pathLst>
                <a:path w="336550" h="334010">
                  <a:moveTo>
                    <a:pt x="336481" y="166991"/>
                  </a:moveTo>
                  <a:lnTo>
                    <a:pt x="330468" y="122596"/>
                  </a:lnTo>
                  <a:lnTo>
                    <a:pt x="313499" y="82705"/>
                  </a:lnTo>
                  <a:lnTo>
                    <a:pt x="287181" y="48908"/>
                  </a:lnTo>
                  <a:lnTo>
                    <a:pt x="253118" y="22797"/>
                  </a:lnTo>
                  <a:lnTo>
                    <a:pt x="212916" y="5964"/>
                  </a:lnTo>
                  <a:lnTo>
                    <a:pt x="168181" y="0"/>
                  </a:lnTo>
                  <a:lnTo>
                    <a:pt x="123496" y="5964"/>
                  </a:lnTo>
                  <a:lnTo>
                    <a:pt x="83327" y="22797"/>
                  </a:lnTo>
                  <a:lnTo>
                    <a:pt x="49285" y="48908"/>
                  </a:lnTo>
                  <a:lnTo>
                    <a:pt x="22977" y="82705"/>
                  </a:lnTo>
                  <a:lnTo>
                    <a:pt x="6012" y="122596"/>
                  </a:lnTo>
                  <a:lnTo>
                    <a:pt x="0" y="166991"/>
                  </a:lnTo>
                  <a:lnTo>
                    <a:pt x="6012" y="211386"/>
                  </a:lnTo>
                  <a:lnTo>
                    <a:pt x="22977" y="251277"/>
                  </a:lnTo>
                  <a:lnTo>
                    <a:pt x="49285" y="285073"/>
                  </a:lnTo>
                  <a:lnTo>
                    <a:pt x="83327" y="311184"/>
                  </a:lnTo>
                  <a:lnTo>
                    <a:pt x="123496" y="328017"/>
                  </a:lnTo>
                  <a:lnTo>
                    <a:pt x="168181" y="333982"/>
                  </a:lnTo>
                  <a:lnTo>
                    <a:pt x="212916" y="328017"/>
                  </a:lnTo>
                  <a:lnTo>
                    <a:pt x="253118" y="311184"/>
                  </a:lnTo>
                  <a:lnTo>
                    <a:pt x="287181" y="285073"/>
                  </a:lnTo>
                  <a:lnTo>
                    <a:pt x="313499" y="251277"/>
                  </a:lnTo>
                  <a:lnTo>
                    <a:pt x="330468" y="211386"/>
                  </a:lnTo>
                  <a:lnTo>
                    <a:pt x="336481" y="166991"/>
                  </a:lnTo>
                  <a:close/>
                </a:path>
              </a:pathLst>
            </a:custGeom>
            <a:ln w="368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86606" y="4349048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4">
                  <a:moveTo>
                    <a:pt x="0" y="0"/>
                  </a:moveTo>
                  <a:lnTo>
                    <a:pt x="178151" y="0"/>
                  </a:lnTo>
                </a:path>
              </a:pathLst>
            </a:custGeom>
            <a:ln w="44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156567" y="4316529"/>
              <a:ext cx="66040" cy="65405"/>
            </a:xfrm>
            <a:custGeom>
              <a:avLst/>
              <a:gdLst/>
              <a:ahLst/>
              <a:cxnLst/>
              <a:rect l="l" t="t" r="r" b="b"/>
              <a:pathLst>
                <a:path w="66040" h="65404">
                  <a:moveTo>
                    <a:pt x="0" y="0"/>
                  </a:moveTo>
                  <a:lnTo>
                    <a:pt x="0" y="65037"/>
                  </a:lnTo>
                  <a:lnTo>
                    <a:pt x="65516" y="325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132656" y="2727090"/>
            <a:ext cx="9302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latin typeface="Arial MT"/>
                <a:cs typeface="Arial MT"/>
              </a:rPr>
              <a:t>Reject</a:t>
            </a:r>
            <a:r>
              <a:rPr sz="1300" spc="-4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order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668549" y="2821802"/>
            <a:ext cx="1437005" cy="1865630"/>
            <a:chOff x="3668549" y="2821802"/>
            <a:chExt cx="1437005" cy="1865630"/>
          </a:xfrm>
        </p:grpSpPr>
        <p:sp>
          <p:nvSpPr>
            <p:cNvPr id="49" name="object 49"/>
            <p:cNvSpPr/>
            <p:nvPr/>
          </p:nvSpPr>
          <p:spPr>
            <a:xfrm>
              <a:off x="3671089" y="2854320"/>
              <a:ext cx="363220" cy="501015"/>
            </a:xfrm>
            <a:custGeom>
              <a:avLst/>
              <a:gdLst/>
              <a:ahLst/>
              <a:cxnLst/>
              <a:rect l="l" t="t" r="r" b="b"/>
              <a:pathLst>
                <a:path w="363220" h="501014">
                  <a:moveTo>
                    <a:pt x="0" y="500958"/>
                  </a:moveTo>
                  <a:lnTo>
                    <a:pt x="0" y="0"/>
                  </a:lnTo>
                  <a:lnTo>
                    <a:pt x="363177" y="0"/>
                  </a:lnTo>
                </a:path>
              </a:pathLst>
            </a:custGeom>
            <a:ln w="4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026077" y="2821802"/>
              <a:ext cx="66040" cy="65405"/>
            </a:xfrm>
            <a:custGeom>
              <a:avLst/>
              <a:gdLst/>
              <a:ahLst/>
              <a:cxnLst/>
              <a:rect l="l" t="t" r="r" b="b"/>
              <a:pathLst>
                <a:path w="66039" h="65405">
                  <a:moveTo>
                    <a:pt x="0" y="0"/>
                  </a:moveTo>
                  <a:lnTo>
                    <a:pt x="0" y="65035"/>
                  </a:lnTo>
                  <a:lnTo>
                    <a:pt x="65514" y="325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091591" y="4014936"/>
              <a:ext cx="1009650" cy="668020"/>
            </a:xfrm>
            <a:custGeom>
              <a:avLst/>
              <a:gdLst/>
              <a:ahLst/>
              <a:cxnLst/>
              <a:rect l="l" t="t" r="r" b="b"/>
              <a:pathLst>
                <a:path w="1009650" h="668020">
                  <a:moveTo>
                    <a:pt x="942005" y="0"/>
                  </a:moveTo>
                  <a:lnTo>
                    <a:pt x="67294" y="0"/>
                  </a:lnTo>
                  <a:lnTo>
                    <a:pt x="41107" y="5252"/>
                  </a:lnTo>
                  <a:lnTo>
                    <a:pt x="19716" y="19572"/>
                  </a:lnTo>
                  <a:lnTo>
                    <a:pt x="5290" y="40807"/>
                  </a:lnTo>
                  <a:lnTo>
                    <a:pt x="0" y="66803"/>
                  </a:lnTo>
                  <a:lnTo>
                    <a:pt x="0" y="601173"/>
                  </a:lnTo>
                  <a:lnTo>
                    <a:pt x="5290" y="627171"/>
                  </a:lnTo>
                  <a:lnTo>
                    <a:pt x="19716" y="648401"/>
                  </a:lnTo>
                  <a:lnTo>
                    <a:pt x="41107" y="662715"/>
                  </a:lnTo>
                  <a:lnTo>
                    <a:pt x="67294" y="667964"/>
                  </a:lnTo>
                  <a:lnTo>
                    <a:pt x="942005" y="667964"/>
                  </a:lnTo>
                  <a:lnTo>
                    <a:pt x="968192" y="662715"/>
                  </a:lnTo>
                  <a:lnTo>
                    <a:pt x="989584" y="648401"/>
                  </a:lnTo>
                  <a:lnTo>
                    <a:pt x="1004009" y="627171"/>
                  </a:lnTo>
                  <a:lnTo>
                    <a:pt x="1009300" y="601173"/>
                  </a:lnTo>
                  <a:lnTo>
                    <a:pt x="1009300" y="66803"/>
                  </a:lnTo>
                  <a:lnTo>
                    <a:pt x="1004009" y="40807"/>
                  </a:lnTo>
                  <a:lnTo>
                    <a:pt x="989584" y="19572"/>
                  </a:lnTo>
                  <a:lnTo>
                    <a:pt x="968192" y="5252"/>
                  </a:lnTo>
                  <a:lnTo>
                    <a:pt x="9420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091591" y="4014936"/>
              <a:ext cx="1009650" cy="668020"/>
            </a:xfrm>
            <a:custGeom>
              <a:avLst/>
              <a:gdLst/>
              <a:ahLst/>
              <a:cxnLst/>
              <a:rect l="l" t="t" r="r" b="b"/>
              <a:pathLst>
                <a:path w="1009650" h="668020">
                  <a:moveTo>
                    <a:pt x="67294" y="667963"/>
                  </a:moveTo>
                  <a:lnTo>
                    <a:pt x="942005" y="667963"/>
                  </a:lnTo>
                  <a:lnTo>
                    <a:pt x="968192" y="662715"/>
                  </a:lnTo>
                  <a:lnTo>
                    <a:pt x="989583" y="648401"/>
                  </a:lnTo>
                  <a:lnTo>
                    <a:pt x="1004009" y="627171"/>
                  </a:lnTo>
                  <a:lnTo>
                    <a:pt x="1009300" y="601173"/>
                  </a:lnTo>
                  <a:lnTo>
                    <a:pt x="1009300" y="66802"/>
                  </a:lnTo>
                  <a:lnTo>
                    <a:pt x="1004009" y="40807"/>
                  </a:lnTo>
                  <a:lnTo>
                    <a:pt x="989583" y="19572"/>
                  </a:lnTo>
                  <a:lnTo>
                    <a:pt x="968192" y="5252"/>
                  </a:lnTo>
                  <a:lnTo>
                    <a:pt x="942005" y="0"/>
                  </a:lnTo>
                  <a:lnTo>
                    <a:pt x="67294" y="0"/>
                  </a:lnTo>
                  <a:lnTo>
                    <a:pt x="41107" y="5252"/>
                  </a:lnTo>
                  <a:lnTo>
                    <a:pt x="19716" y="19572"/>
                  </a:lnTo>
                  <a:lnTo>
                    <a:pt x="5290" y="40807"/>
                  </a:lnTo>
                  <a:lnTo>
                    <a:pt x="0" y="66802"/>
                  </a:lnTo>
                  <a:lnTo>
                    <a:pt x="0" y="601173"/>
                  </a:lnTo>
                  <a:lnTo>
                    <a:pt x="5290" y="627171"/>
                  </a:lnTo>
                  <a:lnTo>
                    <a:pt x="19716" y="648401"/>
                  </a:lnTo>
                  <a:lnTo>
                    <a:pt x="41107" y="662715"/>
                  </a:lnTo>
                  <a:lnTo>
                    <a:pt x="67294" y="667963"/>
                  </a:lnTo>
                  <a:close/>
                </a:path>
              </a:pathLst>
            </a:custGeom>
            <a:ln w="85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294305" y="4125644"/>
            <a:ext cx="60642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220" marR="5080" indent="-97155">
              <a:lnSpc>
                <a:spcPct val="100000"/>
              </a:lnSpc>
              <a:spcBef>
                <a:spcPts val="95"/>
              </a:spcBef>
            </a:pPr>
            <a:r>
              <a:rPr sz="1300" spc="-944" dirty="0">
                <a:latin typeface="Arial MT"/>
                <a:cs typeface="Arial MT"/>
              </a:rPr>
              <a:t>C</a:t>
            </a:r>
            <a:r>
              <a:rPr sz="1300" spc="5" dirty="0">
                <a:latin typeface="Arial MT"/>
                <a:cs typeface="Arial MT"/>
              </a:rPr>
              <a:t>C</a:t>
            </a:r>
            <a:r>
              <a:rPr sz="1300" spc="-725" dirty="0">
                <a:latin typeface="Arial MT"/>
                <a:cs typeface="Arial MT"/>
              </a:rPr>
              <a:t>o</a:t>
            </a:r>
            <a:r>
              <a:rPr sz="1300" spc="-25" dirty="0">
                <a:latin typeface="Arial MT"/>
                <a:cs typeface="Arial MT"/>
              </a:rPr>
              <a:t>o</a:t>
            </a:r>
            <a:r>
              <a:rPr sz="1300" spc="10" dirty="0">
                <a:latin typeface="Arial MT"/>
                <a:cs typeface="Arial MT"/>
              </a:rPr>
              <a:t>n</a:t>
            </a:r>
            <a:r>
              <a:rPr sz="1300" spc="-15" dirty="0">
                <a:latin typeface="Arial MT"/>
                <a:cs typeface="Arial MT"/>
              </a:rPr>
              <a:t>f</a:t>
            </a:r>
            <a:r>
              <a:rPr sz="1300" spc="25" dirty="0">
                <a:latin typeface="Arial MT"/>
                <a:cs typeface="Arial MT"/>
              </a:rPr>
              <a:t>i</a:t>
            </a:r>
            <a:r>
              <a:rPr sz="1300" spc="-15" dirty="0">
                <a:latin typeface="Arial MT"/>
                <a:cs typeface="Arial MT"/>
              </a:rPr>
              <a:t>r</a:t>
            </a:r>
            <a:r>
              <a:rPr sz="1300" dirty="0">
                <a:latin typeface="Arial MT"/>
                <a:cs typeface="Arial MT"/>
              </a:rPr>
              <a:t>m  </a:t>
            </a:r>
            <a:r>
              <a:rPr sz="1300" spc="-5" dirty="0">
                <a:latin typeface="Arial MT"/>
                <a:cs typeface="Arial MT"/>
              </a:rPr>
              <a:t>order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668549" y="2668523"/>
            <a:ext cx="5916930" cy="1865630"/>
            <a:chOff x="3668549" y="2668523"/>
            <a:chExt cx="5916930" cy="1865630"/>
          </a:xfrm>
        </p:grpSpPr>
        <p:sp>
          <p:nvSpPr>
            <p:cNvPr id="55" name="object 55"/>
            <p:cNvSpPr/>
            <p:nvPr/>
          </p:nvSpPr>
          <p:spPr>
            <a:xfrm>
              <a:off x="3671089" y="3856237"/>
              <a:ext cx="363220" cy="492759"/>
            </a:xfrm>
            <a:custGeom>
              <a:avLst/>
              <a:gdLst/>
              <a:ahLst/>
              <a:cxnLst/>
              <a:rect l="l" t="t" r="r" b="b"/>
              <a:pathLst>
                <a:path w="363220" h="492760">
                  <a:moveTo>
                    <a:pt x="0" y="0"/>
                  </a:moveTo>
                  <a:lnTo>
                    <a:pt x="0" y="492699"/>
                  </a:lnTo>
                  <a:lnTo>
                    <a:pt x="363177" y="492699"/>
                  </a:lnTo>
                </a:path>
              </a:pathLst>
            </a:custGeom>
            <a:ln w="44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026077" y="4316418"/>
              <a:ext cx="66040" cy="65405"/>
            </a:xfrm>
            <a:custGeom>
              <a:avLst/>
              <a:gdLst/>
              <a:ahLst/>
              <a:cxnLst/>
              <a:rect l="l" t="t" r="r" b="b"/>
              <a:pathLst>
                <a:path w="66039" h="65404">
                  <a:moveTo>
                    <a:pt x="0" y="0"/>
                  </a:moveTo>
                  <a:lnTo>
                    <a:pt x="0" y="65035"/>
                  </a:lnTo>
                  <a:lnTo>
                    <a:pt x="65514" y="32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100892" y="2854320"/>
              <a:ext cx="279400" cy="0"/>
            </a:xfrm>
            <a:custGeom>
              <a:avLst/>
              <a:gdLst/>
              <a:ahLst/>
              <a:cxnLst/>
              <a:rect l="l" t="t" r="r" b="b"/>
              <a:pathLst>
                <a:path w="279400">
                  <a:moveTo>
                    <a:pt x="0" y="0"/>
                  </a:moveTo>
                  <a:lnTo>
                    <a:pt x="0" y="0"/>
                  </a:lnTo>
                  <a:lnTo>
                    <a:pt x="268293" y="0"/>
                  </a:lnTo>
                  <a:lnTo>
                    <a:pt x="279148" y="0"/>
                  </a:lnTo>
                </a:path>
              </a:pathLst>
            </a:custGeom>
            <a:ln w="44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371850" y="2821802"/>
              <a:ext cx="66040" cy="65405"/>
            </a:xfrm>
            <a:custGeom>
              <a:avLst/>
              <a:gdLst/>
              <a:ahLst/>
              <a:cxnLst/>
              <a:rect l="l" t="t" r="r" b="b"/>
              <a:pathLst>
                <a:path w="66039" h="65405">
                  <a:moveTo>
                    <a:pt x="0" y="0"/>
                  </a:moveTo>
                  <a:lnTo>
                    <a:pt x="0" y="65035"/>
                  </a:lnTo>
                  <a:lnTo>
                    <a:pt x="65514" y="325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100892" y="4348465"/>
              <a:ext cx="262255" cy="635"/>
            </a:xfrm>
            <a:custGeom>
              <a:avLst/>
              <a:gdLst/>
              <a:ahLst/>
              <a:cxnLst/>
              <a:rect l="l" t="t" r="r" b="b"/>
              <a:pathLst>
                <a:path w="262254" h="635">
                  <a:moveTo>
                    <a:pt x="0" y="471"/>
                  </a:moveTo>
                  <a:lnTo>
                    <a:pt x="262057" y="0"/>
                  </a:lnTo>
                </a:path>
              </a:pathLst>
            </a:custGeom>
            <a:ln w="44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354641" y="4315959"/>
              <a:ext cx="66040" cy="65405"/>
            </a:xfrm>
            <a:custGeom>
              <a:avLst/>
              <a:gdLst/>
              <a:ahLst/>
              <a:cxnLst/>
              <a:rect l="l" t="t" r="r" b="b"/>
              <a:pathLst>
                <a:path w="66039" h="65404">
                  <a:moveTo>
                    <a:pt x="0" y="0"/>
                  </a:moveTo>
                  <a:lnTo>
                    <a:pt x="119" y="65035"/>
                  </a:lnTo>
                  <a:lnTo>
                    <a:pt x="65633" y="3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437365" y="2687256"/>
              <a:ext cx="336550" cy="334010"/>
            </a:xfrm>
            <a:custGeom>
              <a:avLst/>
              <a:gdLst/>
              <a:ahLst/>
              <a:cxnLst/>
              <a:rect l="l" t="t" r="r" b="b"/>
              <a:pathLst>
                <a:path w="336550" h="334010">
                  <a:moveTo>
                    <a:pt x="168177" y="0"/>
                  </a:moveTo>
                  <a:lnTo>
                    <a:pt x="123451" y="5968"/>
                  </a:lnTo>
                  <a:lnTo>
                    <a:pt x="83273" y="22812"/>
                  </a:lnTo>
                  <a:lnTo>
                    <a:pt x="49239" y="48938"/>
                  </a:lnTo>
                  <a:lnTo>
                    <a:pt x="22950" y="82750"/>
                  </a:lnTo>
                  <a:lnTo>
                    <a:pt x="6004" y="122657"/>
                  </a:lnTo>
                  <a:lnTo>
                    <a:pt x="0" y="167064"/>
                  </a:lnTo>
                  <a:lnTo>
                    <a:pt x="6004" y="211421"/>
                  </a:lnTo>
                  <a:lnTo>
                    <a:pt x="22950" y="251294"/>
                  </a:lnTo>
                  <a:lnTo>
                    <a:pt x="49239" y="285087"/>
                  </a:lnTo>
                  <a:lnTo>
                    <a:pt x="83273" y="311202"/>
                  </a:lnTo>
                  <a:lnTo>
                    <a:pt x="123451" y="328042"/>
                  </a:lnTo>
                  <a:lnTo>
                    <a:pt x="168177" y="334011"/>
                  </a:lnTo>
                  <a:lnTo>
                    <a:pt x="212902" y="328042"/>
                  </a:lnTo>
                  <a:lnTo>
                    <a:pt x="253081" y="311202"/>
                  </a:lnTo>
                  <a:lnTo>
                    <a:pt x="287114" y="285087"/>
                  </a:lnTo>
                  <a:lnTo>
                    <a:pt x="313404" y="251294"/>
                  </a:lnTo>
                  <a:lnTo>
                    <a:pt x="330350" y="211421"/>
                  </a:lnTo>
                  <a:lnTo>
                    <a:pt x="336354" y="167064"/>
                  </a:lnTo>
                  <a:lnTo>
                    <a:pt x="330350" y="122657"/>
                  </a:lnTo>
                  <a:lnTo>
                    <a:pt x="313404" y="82750"/>
                  </a:lnTo>
                  <a:lnTo>
                    <a:pt x="287114" y="48938"/>
                  </a:lnTo>
                  <a:lnTo>
                    <a:pt x="253081" y="22812"/>
                  </a:lnTo>
                  <a:lnTo>
                    <a:pt x="212902" y="5968"/>
                  </a:lnTo>
                  <a:lnTo>
                    <a:pt x="1681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37365" y="2687256"/>
              <a:ext cx="336550" cy="334010"/>
            </a:xfrm>
            <a:custGeom>
              <a:avLst/>
              <a:gdLst/>
              <a:ahLst/>
              <a:cxnLst/>
              <a:rect l="l" t="t" r="r" b="b"/>
              <a:pathLst>
                <a:path w="336550" h="334010">
                  <a:moveTo>
                    <a:pt x="336354" y="167064"/>
                  </a:moveTo>
                  <a:lnTo>
                    <a:pt x="330350" y="122657"/>
                  </a:lnTo>
                  <a:lnTo>
                    <a:pt x="313404" y="82751"/>
                  </a:lnTo>
                  <a:lnTo>
                    <a:pt x="287114" y="48938"/>
                  </a:lnTo>
                  <a:lnTo>
                    <a:pt x="253081" y="22812"/>
                  </a:lnTo>
                  <a:lnTo>
                    <a:pt x="212902" y="5968"/>
                  </a:lnTo>
                  <a:lnTo>
                    <a:pt x="168177" y="0"/>
                  </a:lnTo>
                  <a:lnTo>
                    <a:pt x="123452" y="5968"/>
                  </a:lnTo>
                  <a:lnTo>
                    <a:pt x="83273" y="22812"/>
                  </a:lnTo>
                  <a:lnTo>
                    <a:pt x="49239" y="48938"/>
                  </a:lnTo>
                  <a:lnTo>
                    <a:pt x="22950" y="82751"/>
                  </a:lnTo>
                  <a:lnTo>
                    <a:pt x="6004" y="122657"/>
                  </a:lnTo>
                  <a:lnTo>
                    <a:pt x="0" y="167064"/>
                  </a:lnTo>
                  <a:lnTo>
                    <a:pt x="6004" y="211421"/>
                  </a:lnTo>
                  <a:lnTo>
                    <a:pt x="22950" y="251295"/>
                  </a:lnTo>
                  <a:lnTo>
                    <a:pt x="49239" y="285087"/>
                  </a:lnTo>
                  <a:lnTo>
                    <a:pt x="83273" y="311202"/>
                  </a:lnTo>
                  <a:lnTo>
                    <a:pt x="123452" y="328043"/>
                  </a:lnTo>
                  <a:lnTo>
                    <a:pt x="168177" y="334011"/>
                  </a:lnTo>
                  <a:lnTo>
                    <a:pt x="212902" y="328043"/>
                  </a:lnTo>
                  <a:lnTo>
                    <a:pt x="253081" y="311202"/>
                  </a:lnTo>
                  <a:lnTo>
                    <a:pt x="287114" y="285087"/>
                  </a:lnTo>
                  <a:lnTo>
                    <a:pt x="313404" y="251295"/>
                  </a:lnTo>
                  <a:lnTo>
                    <a:pt x="330350" y="211421"/>
                  </a:lnTo>
                  <a:lnTo>
                    <a:pt x="336354" y="167064"/>
                  </a:lnTo>
                  <a:close/>
                </a:path>
              </a:pathLst>
            </a:custGeom>
            <a:ln w="368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229837" y="4181412"/>
              <a:ext cx="336550" cy="334010"/>
            </a:xfrm>
            <a:custGeom>
              <a:avLst/>
              <a:gdLst/>
              <a:ahLst/>
              <a:cxnLst/>
              <a:rect l="l" t="t" r="r" b="b"/>
              <a:pathLst>
                <a:path w="336550" h="334010">
                  <a:moveTo>
                    <a:pt x="168295" y="0"/>
                  </a:moveTo>
                  <a:lnTo>
                    <a:pt x="123561" y="5960"/>
                  </a:lnTo>
                  <a:lnTo>
                    <a:pt x="83361" y="22782"/>
                  </a:lnTo>
                  <a:lnTo>
                    <a:pt x="49299" y="48878"/>
                  </a:lnTo>
                  <a:lnTo>
                    <a:pt x="22981" y="82663"/>
                  </a:lnTo>
                  <a:lnTo>
                    <a:pt x="6012" y="122548"/>
                  </a:lnTo>
                  <a:lnTo>
                    <a:pt x="0" y="166946"/>
                  </a:lnTo>
                  <a:lnTo>
                    <a:pt x="6012" y="211334"/>
                  </a:lnTo>
                  <a:lnTo>
                    <a:pt x="22981" y="251222"/>
                  </a:lnTo>
                  <a:lnTo>
                    <a:pt x="49299" y="285018"/>
                  </a:lnTo>
                  <a:lnTo>
                    <a:pt x="83361" y="311129"/>
                  </a:lnTo>
                  <a:lnTo>
                    <a:pt x="123561" y="327963"/>
                  </a:lnTo>
                  <a:lnTo>
                    <a:pt x="168295" y="333928"/>
                  </a:lnTo>
                  <a:lnTo>
                    <a:pt x="212979" y="327963"/>
                  </a:lnTo>
                  <a:lnTo>
                    <a:pt x="253146" y="311129"/>
                  </a:lnTo>
                  <a:lnTo>
                    <a:pt x="287188" y="285018"/>
                  </a:lnTo>
                  <a:lnTo>
                    <a:pt x="313496" y="251222"/>
                  </a:lnTo>
                  <a:lnTo>
                    <a:pt x="330460" y="211334"/>
                  </a:lnTo>
                  <a:lnTo>
                    <a:pt x="336472" y="166946"/>
                  </a:lnTo>
                  <a:lnTo>
                    <a:pt x="330460" y="122548"/>
                  </a:lnTo>
                  <a:lnTo>
                    <a:pt x="313496" y="82663"/>
                  </a:lnTo>
                  <a:lnTo>
                    <a:pt x="287188" y="48878"/>
                  </a:lnTo>
                  <a:lnTo>
                    <a:pt x="253146" y="22782"/>
                  </a:lnTo>
                  <a:lnTo>
                    <a:pt x="212979" y="5960"/>
                  </a:lnTo>
                  <a:lnTo>
                    <a:pt x="1682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229838" y="4181412"/>
              <a:ext cx="336550" cy="334010"/>
            </a:xfrm>
            <a:custGeom>
              <a:avLst/>
              <a:gdLst/>
              <a:ahLst/>
              <a:cxnLst/>
              <a:rect l="l" t="t" r="r" b="b"/>
              <a:pathLst>
                <a:path w="336550" h="334010">
                  <a:moveTo>
                    <a:pt x="336473" y="166946"/>
                  </a:moveTo>
                  <a:lnTo>
                    <a:pt x="330460" y="122548"/>
                  </a:lnTo>
                  <a:lnTo>
                    <a:pt x="313496" y="82663"/>
                  </a:lnTo>
                  <a:lnTo>
                    <a:pt x="287188" y="48879"/>
                  </a:lnTo>
                  <a:lnTo>
                    <a:pt x="253147" y="22782"/>
                  </a:lnTo>
                  <a:lnTo>
                    <a:pt x="212979" y="5960"/>
                  </a:lnTo>
                  <a:lnTo>
                    <a:pt x="168295" y="0"/>
                  </a:lnTo>
                  <a:lnTo>
                    <a:pt x="123561" y="5960"/>
                  </a:lnTo>
                  <a:lnTo>
                    <a:pt x="83361" y="22782"/>
                  </a:lnTo>
                  <a:lnTo>
                    <a:pt x="49298" y="48879"/>
                  </a:lnTo>
                  <a:lnTo>
                    <a:pt x="22981" y="82663"/>
                  </a:lnTo>
                  <a:lnTo>
                    <a:pt x="6012" y="122548"/>
                  </a:lnTo>
                  <a:lnTo>
                    <a:pt x="0" y="166946"/>
                  </a:lnTo>
                  <a:lnTo>
                    <a:pt x="6012" y="211335"/>
                  </a:lnTo>
                  <a:lnTo>
                    <a:pt x="22981" y="251223"/>
                  </a:lnTo>
                  <a:lnTo>
                    <a:pt x="49298" y="285018"/>
                  </a:lnTo>
                  <a:lnTo>
                    <a:pt x="83361" y="311129"/>
                  </a:lnTo>
                  <a:lnTo>
                    <a:pt x="123561" y="327963"/>
                  </a:lnTo>
                  <a:lnTo>
                    <a:pt x="168295" y="333928"/>
                  </a:lnTo>
                  <a:lnTo>
                    <a:pt x="212979" y="327963"/>
                  </a:lnTo>
                  <a:lnTo>
                    <a:pt x="253147" y="311129"/>
                  </a:lnTo>
                  <a:lnTo>
                    <a:pt x="287188" y="285018"/>
                  </a:lnTo>
                  <a:lnTo>
                    <a:pt x="313496" y="251223"/>
                  </a:lnTo>
                  <a:lnTo>
                    <a:pt x="330460" y="211335"/>
                  </a:lnTo>
                  <a:lnTo>
                    <a:pt x="336473" y="166946"/>
                  </a:lnTo>
                  <a:close/>
                </a:path>
              </a:pathLst>
            </a:custGeom>
            <a:ln w="368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1242751" y="3751333"/>
            <a:ext cx="628650" cy="536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14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P</a:t>
            </a:r>
            <a:r>
              <a:rPr sz="1100" spc="15" dirty="0">
                <a:latin typeface="Arial MT"/>
                <a:cs typeface="Arial MT"/>
              </a:rPr>
              <a:t>ur</a:t>
            </a:r>
            <a:r>
              <a:rPr sz="1100" spc="-30" dirty="0">
                <a:latin typeface="Arial MT"/>
                <a:cs typeface="Arial MT"/>
              </a:rPr>
              <a:t>c</a:t>
            </a:r>
            <a:r>
              <a:rPr sz="1100" spc="10" dirty="0">
                <a:latin typeface="Arial MT"/>
                <a:cs typeface="Arial MT"/>
              </a:rPr>
              <a:t>hase  </a:t>
            </a:r>
            <a:r>
              <a:rPr sz="1100" spc="-254" dirty="0">
                <a:latin typeface="Arial MT"/>
                <a:cs typeface="Arial MT"/>
              </a:rPr>
              <a:t>oorrddeerr </a:t>
            </a:r>
            <a:r>
              <a:rPr sz="1100" spc="-250" dirty="0">
                <a:latin typeface="Arial MT"/>
                <a:cs typeface="Arial MT"/>
              </a:rPr>
              <a:t> </a:t>
            </a:r>
            <a:r>
              <a:rPr sz="1100" spc="10" dirty="0">
                <a:latin typeface="Arial MT"/>
                <a:cs typeface="Arial MT"/>
              </a:rPr>
              <a:t>received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409862" y="3936326"/>
            <a:ext cx="527050" cy="366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100" spc="-310" dirty="0">
                <a:latin typeface="Arial MT"/>
                <a:cs typeface="Arial MT"/>
              </a:rPr>
              <a:t>I</a:t>
            </a:r>
            <a:r>
              <a:rPr sz="1100" spc="5" dirty="0">
                <a:latin typeface="Arial MT"/>
                <a:cs typeface="Arial MT"/>
              </a:rPr>
              <a:t>I</a:t>
            </a:r>
            <a:r>
              <a:rPr sz="1100" spc="-305" dirty="0">
                <a:latin typeface="Arial MT"/>
                <a:cs typeface="Arial MT"/>
              </a:rPr>
              <a:t>t</a:t>
            </a:r>
            <a:r>
              <a:rPr sz="1100" dirty="0">
                <a:latin typeface="Arial MT"/>
                <a:cs typeface="Arial MT"/>
              </a:rPr>
              <a:t>t</a:t>
            </a:r>
            <a:r>
              <a:rPr sz="1100" spc="-610" dirty="0">
                <a:latin typeface="Arial MT"/>
                <a:cs typeface="Arial MT"/>
              </a:rPr>
              <a:t>e</a:t>
            </a:r>
            <a:r>
              <a:rPr sz="1100" spc="-25" dirty="0">
                <a:latin typeface="Arial MT"/>
                <a:cs typeface="Arial MT"/>
              </a:rPr>
              <a:t>e</a:t>
            </a:r>
            <a:r>
              <a:rPr sz="1100" spc="-915" dirty="0">
                <a:latin typeface="Arial MT"/>
                <a:cs typeface="Arial MT"/>
              </a:rPr>
              <a:t>m</a:t>
            </a:r>
            <a:r>
              <a:rPr sz="1100" spc="20" dirty="0">
                <a:latin typeface="Arial MT"/>
                <a:cs typeface="Arial MT"/>
              </a:rPr>
              <a:t>m</a:t>
            </a:r>
            <a:r>
              <a:rPr sz="1100" spc="-545" dirty="0">
                <a:latin typeface="Arial MT"/>
                <a:cs typeface="Arial MT"/>
              </a:rPr>
              <a:t>s</a:t>
            </a:r>
            <a:r>
              <a:rPr sz="1100" spc="10" dirty="0">
                <a:latin typeface="Arial MT"/>
                <a:cs typeface="Arial MT"/>
              </a:rPr>
              <a:t>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35" dirty="0">
                <a:latin typeface="Arial MT"/>
                <a:cs typeface="Arial MT"/>
              </a:rPr>
              <a:t>i</a:t>
            </a:r>
            <a:r>
              <a:rPr sz="1100" spc="-15" dirty="0">
                <a:latin typeface="Arial MT"/>
                <a:cs typeface="Arial MT"/>
              </a:rPr>
              <a:t>i</a:t>
            </a:r>
            <a:r>
              <a:rPr sz="1100" spc="-600" dirty="0">
                <a:latin typeface="Arial MT"/>
                <a:cs typeface="Arial MT"/>
              </a:rPr>
              <a:t>n</a:t>
            </a:r>
            <a:r>
              <a:rPr sz="1100" spc="15" dirty="0">
                <a:latin typeface="Arial MT"/>
                <a:cs typeface="Arial MT"/>
              </a:rPr>
              <a:t>n</a:t>
            </a:r>
            <a:endParaRPr sz="11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100" spc="5" dirty="0">
                <a:latin typeface="Arial MT"/>
                <a:cs typeface="Arial MT"/>
              </a:rPr>
              <a:t>stock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723876" y="2916717"/>
            <a:ext cx="2300605" cy="885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52600" marR="5080" indent="-201930">
              <a:lnSpc>
                <a:spcPct val="101299"/>
              </a:lnSpc>
              <a:spcBef>
                <a:spcPts val="105"/>
              </a:spcBef>
            </a:pPr>
            <a:r>
              <a:rPr sz="1100" spc="5" dirty="0">
                <a:latin typeface="Arial MT"/>
                <a:cs typeface="Arial MT"/>
              </a:rPr>
              <a:t>Items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in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stock</a:t>
            </a:r>
            <a:endParaRPr sz="1100">
              <a:latin typeface="Arial MT"/>
              <a:cs typeface="Arial MT"/>
            </a:endParaRPr>
          </a:p>
          <a:p>
            <a:pPr marR="642620" algn="ctr">
              <a:lnSpc>
                <a:spcPct val="100000"/>
              </a:lnSpc>
              <a:spcBef>
                <a:spcPts val="965"/>
              </a:spcBef>
              <a:tabLst>
                <a:tab pos="278765" algn="l"/>
                <a:tab pos="1624330" algn="l"/>
              </a:tabLst>
            </a:pPr>
            <a:r>
              <a:rPr sz="13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300" dirty="0">
                <a:latin typeface="Times New Roman"/>
                <a:cs typeface="Times New Roman"/>
              </a:rPr>
              <a:t>  </a:t>
            </a:r>
            <a:r>
              <a:rPr sz="1300" spc="-1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Arial MT"/>
                <a:cs typeface="Arial MT"/>
              </a:rPr>
              <a:t>Check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stock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300">
              <a:latin typeface="Times New Roman"/>
              <a:cs typeface="Times New Roman"/>
            </a:endParaRPr>
          </a:p>
          <a:p>
            <a:pPr marR="583565" algn="ctr">
              <a:lnSpc>
                <a:spcPct val="100000"/>
              </a:lnSpc>
            </a:pPr>
            <a:r>
              <a:rPr sz="1300" dirty="0">
                <a:latin typeface="Arial MT"/>
                <a:cs typeface="Arial MT"/>
              </a:rPr>
              <a:t>availability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329479" y="3000512"/>
            <a:ext cx="534670" cy="366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1120">
              <a:lnSpc>
                <a:spcPct val="101200"/>
              </a:lnSpc>
              <a:spcBef>
                <a:spcPts val="105"/>
              </a:spcBef>
            </a:pPr>
            <a:r>
              <a:rPr sz="1100" spc="-170" dirty="0">
                <a:latin typeface="Arial MT"/>
                <a:cs typeface="Arial MT"/>
              </a:rPr>
              <a:t>OOrrder </a:t>
            </a:r>
            <a:r>
              <a:rPr sz="1100" spc="-165" dirty="0">
                <a:latin typeface="Arial MT"/>
                <a:cs typeface="Arial MT"/>
              </a:rPr>
              <a:t> </a:t>
            </a:r>
            <a:r>
              <a:rPr sz="1100" spc="15" dirty="0">
                <a:latin typeface="Arial MT"/>
                <a:cs typeface="Arial MT"/>
              </a:rPr>
              <a:t>r</a:t>
            </a:r>
            <a:r>
              <a:rPr sz="1100" spc="-15" dirty="0">
                <a:latin typeface="Arial MT"/>
                <a:cs typeface="Arial MT"/>
              </a:rPr>
              <a:t>e</a:t>
            </a:r>
            <a:r>
              <a:rPr sz="1100" dirty="0">
                <a:latin typeface="Arial MT"/>
                <a:cs typeface="Arial MT"/>
              </a:rPr>
              <a:t>j</a:t>
            </a:r>
            <a:r>
              <a:rPr sz="1100" spc="10" dirty="0">
                <a:latin typeface="Arial MT"/>
                <a:cs typeface="Arial MT"/>
              </a:rPr>
              <a:t>ect</a:t>
            </a:r>
            <a:r>
              <a:rPr sz="1100" spc="20" dirty="0">
                <a:latin typeface="Arial MT"/>
                <a:cs typeface="Arial MT"/>
              </a:rPr>
              <a:t>e</a:t>
            </a:r>
            <a:r>
              <a:rPr sz="1100" spc="15" dirty="0">
                <a:latin typeface="Arial MT"/>
                <a:cs typeface="Arial MT"/>
              </a:rPr>
              <a:t>d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150316" y="4491254"/>
            <a:ext cx="518159" cy="3975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240"/>
              </a:spcBef>
            </a:pPr>
            <a:r>
              <a:rPr sz="1100" spc="-270" dirty="0">
                <a:latin typeface="Arial MT"/>
                <a:cs typeface="Arial MT"/>
              </a:rPr>
              <a:t>O</a:t>
            </a:r>
            <a:r>
              <a:rPr sz="1650" spc="-405" baseline="-7575" dirty="0">
                <a:latin typeface="Arial MT"/>
                <a:cs typeface="Arial MT"/>
              </a:rPr>
              <a:t>O</a:t>
            </a:r>
            <a:r>
              <a:rPr sz="1100" spc="-270" dirty="0">
                <a:latin typeface="Arial MT"/>
                <a:cs typeface="Arial MT"/>
              </a:rPr>
              <a:t>r</a:t>
            </a:r>
            <a:r>
              <a:rPr sz="1650" spc="-405" baseline="-7575" dirty="0">
                <a:latin typeface="Arial MT"/>
                <a:cs typeface="Arial MT"/>
              </a:rPr>
              <a:t>r</a:t>
            </a:r>
            <a:r>
              <a:rPr sz="1100" spc="-270" dirty="0">
                <a:latin typeface="Arial MT"/>
                <a:cs typeface="Arial MT"/>
              </a:rPr>
              <a:t>d</a:t>
            </a:r>
            <a:r>
              <a:rPr sz="1650" spc="-405" baseline="-7575" dirty="0">
                <a:latin typeface="Arial MT"/>
                <a:cs typeface="Arial MT"/>
              </a:rPr>
              <a:t>d</a:t>
            </a:r>
            <a:r>
              <a:rPr sz="1100" spc="-270" dirty="0">
                <a:latin typeface="Arial MT"/>
                <a:cs typeface="Arial MT"/>
              </a:rPr>
              <a:t>e</a:t>
            </a:r>
            <a:r>
              <a:rPr sz="1650" spc="-405" baseline="-7575" dirty="0">
                <a:latin typeface="Arial MT"/>
                <a:cs typeface="Arial MT"/>
              </a:rPr>
              <a:t>e</a:t>
            </a:r>
            <a:r>
              <a:rPr sz="1100" spc="-270" dirty="0">
                <a:latin typeface="Arial MT"/>
                <a:cs typeface="Arial MT"/>
              </a:rPr>
              <a:t>r</a:t>
            </a:r>
            <a:r>
              <a:rPr sz="1650" spc="-405" baseline="-7575" dirty="0">
                <a:latin typeface="Arial MT"/>
                <a:cs typeface="Arial MT"/>
              </a:rPr>
              <a:t>r</a:t>
            </a:r>
            <a:endParaRPr sz="1650" baseline="-7575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1100" spc="5" dirty="0">
                <a:latin typeface="Arial MT"/>
                <a:cs typeface="Arial MT"/>
              </a:rPr>
              <a:t>fulfilled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5415829" y="3258465"/>
            <a:ext cx="3814445" cy="1428750"/>
            <a:chOff x="5415829" y="3258465"/>
            <a:chExt cx="3814445" cy="1428750"/>
          </a:xfrm>
        </p:grpSpPr>
        <p:sp>
          <p:nvSpPr>
            <p:cNvPr id="71" name="object 71"/>
            <p:cNvSpPr/>
            <p:nvPr/>
          </p:nvSpPr>
          <p:spPr>
            <a:xfrm>
              <a:off x="5420274" y="4097879"/>
              <a:ext cx="504825" cy="501015"/>
            </a:xfrm>
            <a:custGeom>
              <a:avLst/>
              <a:gdLst/>
              <a:ahLst/>
              <a:cxnLst/>
              <a:rect l="l" t="t" r="r" b="b"/>
              <a:pathLst>
                <a:path w="504825" h="501014">
                  <a:moveTo>
                    <a:pt x="252324" y="0"/>
                  </a:moveTo>
                  <a:lnTo>
                    <a:pt x="0" y="250479"/>
                  </a:lnTo>
                  <a:lnTo>
                    <a:pt x="252324" y="500957"/>
                  </a:lnTo>
                  <a:lnTo>
                    <a:pt x="504649" y="250479"/>
                  </a:lnTo>
                  <a:lnTo>
                    <a:pt x="252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420274" y="3262910"/>
              <a:ext cx="1682750" cy="1336040"/>
            </a:xfrm>
            <a:custGeom>
              <a:avLst/>
              <a:gdLst/>
              <a:ahLst/>
              <a:cxnLst/>
              <a:rect l="l" t="t" r="r" b="b"/>
              <a:pathLst>
                <a:path w="1682750" h="1336039">
                  <a:moveTo>
                    <a:pt x="0" y="1085448"/>
                  </a:moveTo>
                  <a:lnTo>
                    <a:pt x="252325" y="834969"/>
                  </a:lnTo>
                  <a:lnTo>
                    <a:pt x="504650" y="1085448"/>
                  </a:lnTo>
                  <a:lnTo>
                    <a:pt x="252325" y="1335927"/>
                  </a:lnTo>
                  <a:lnTo>
                    <a:pt x="0" y="1085448"/>
                  </a:lnTo>
                  <a:close/>
                </a:path>
                <a:path w="1682750" h="1336039">
                  <a:moveTo>
                    <a:pt x="740122" y="668022"/>
                  </a:moveTo>
                  <a:lnTo>
                    <a:pt x="1614833" y="668022"/>
                  </a:lnTo>
                  <a:lnTo>
                    <a:pt x="1641020" y="662770"/>
                  </a:lnTo>
                  <a:lnTo>
                    <a:pt x="1662411" y="648450"/>
                  </a:lnTo>
                  <a:lnTo>
                    <a:pt x="1676837" y="627215"/>
                  </a:lnTo>
                  <a:lnTo>
                    <a:pt x="1682128" y="601220"/>
                  </a:lnTo>
                  <a:lnTo>
                    <a:pt x="1682128" y="66802"/>
                  </a:lnTo>
                  <a:lnTo>
                    <a:pt x="1676837" y="40807"/>
                  </a:lnTo>
                  <a:lnTo>
                    <a:pt x="1662411" y="19572"/>
                  </a:lnTo>
                  <a:lnTo>
                    <a:pt x="1641020" y="5252"/>
                  </a:lnTo>
                  <a:lnTo>
                    <a:pt x="1614833" y="0"/>
                  </a:lnTo>
                  <a:lnTo>
                    <a:pt x="740122" y="0"/>
                  </a:lnTo>
                  <a:lnTo>
                    <a:pt x="713935" y="5252"/>
                  </a:lnTo>
                  <a:lnTo>
                    <a:pt x="692544" y="19572"/>
                  </a:lnTo>
                  <a:lnTo>
                    <a:pt x="678118" y="40807"/>
                  </a:lnTo>
                  <a:lnTo>
                    <a:pt x="672827" y="66802"/>
                  </a:lnTo>
                  <a:lnTo>
                    <a:pt x="672827" y="601220"/>
                  </a:lnTo>
                  <a:lnTo>
                    <a:pt x="678118" y="627215"/>
                  </a:lnTo>
                  <a:lnTo>
                    <a:pt x="692544" y="648450"/>
                  </a:lnTo>
                  <a:lnTo>
                    <a:pt x="713935" y="662770"/>
                  </a:lnTo>
                  <a:lnTo>
                    <a:pt x="740122" y="668022"/>
                  </a:lnTo>
                  <a:close/>
                </a:path>
              </a:pathLst>
            </a:custGeom>
            <a:ln w="85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985065" y="4014348"/>
              <a:ext cx="1009650" cy="668020"/>
            </a:xfrm>
            <a:custGeom>
              <a:avLst/>
              <a:gdLst/>
              <a:ahLst/>
              <a:cxnLst/>
              <a:rect l="l" t="t" r="r" b="b"/>
              <a:pathLst>
                <a:path w="1009650" h="668020">
                  <a:moveTo>
                    <a:pt x="942005" y="0"/>
                  </a:moveTo>
                  <a:lnTo>
                    <a:pt x="67294" y="0"/>
                  </a:lnTo>
                  <a:lnTo>
                    <a:pt x="41107" y="5251"/>
                  </a:lnTo>
                  <a:lnTo>
                    <a:pt x="19716" y="19572"/>
                  </a:lnTo>
                  <a:lnTo>
                    <a:pt x="5290" y="40806"/>
                  </a:lnTo>
                  <a:lnTo>
                    <a:pt x="0" y="66802"/>
                  </a:lnTo>
                  <a:lnTo>
                    <a:pt x="0" y="601184"/>
                  </a:lnTo>
                  <a:lnTo>
                    <a:pt x="5290" y="627183"/>
                  </a:lnTo>
                  <a:lnTo>
                    <a:pt x="19716" y="648413"/>
                  </a:lnTo>
                  <a:lnTo>
                    <a:pt x="41107" y="662726"/>
                  </a:lnTo>
                  <a:lnTo>
                    <a:pt x="67294" y="667975"/>
                  </a:lnTo>
                  <a:lnTo>
                    <a:pt x="942005" y="667975"/>
                  </a:lnTo>
                  <a:lnTo>
                    <a:pt x="968192" y="662726"/>
                  </a:lnTo>
                  <a:lnTo>
                    <a:pt x="989584" y="648413"/>
                  </a:lnTo>
                  <a:lnTo>
                    <a:pt x="1004009" y="627183"/>
                  </a:lnTo>
                  <a:lnTo>
                    <a:pt x="1009300" y="601184"/>
                  </a:lnTo>
                  <a:lnTo>
                    <a:pt x="1009300" y="66802"/>
                  </a:lnTo>
                  <a:lnTo>
                    <a:pt x="1004009" y="40806"/>
                  </a:lnTo>
                  <a:lnTo>
                    <a:pt x="989584" y="19572"/>
                  </a:lnTo>
                  <a:lnTo>
                    <a:pt x="968192" y="5251"/>
                  </a:lnTo>
                  <a:lnTo>
                    <a:pt x="9420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985065" y="4014347"/>
              <a:ext cx="1009650" cy="668020"/>
            </a:xfrm>
            <a:custGeom>
              <a:avLst/>
              <a:gdLst/>
              <a:ahLst/>
              <a:cxnLst/>
              <a:rect l="l" t="t" r="r" b="b"/>
              <a:pathLst>
                <a:path w="1009650" h="668020">
                  <a:moveTo>
                    <a:pt x="67294" y="667975"/>
                  </a:moveTo>
                  <a:lnTo>
                    <a:pt x="942005" y="667975"/>
                  </a:lnTo>
                  <a:lnTo>
                    <a:pt x="968192" y="662727"/>
                  </a:lnTo>
                  <a:lnTo>
                    <a:pt x="989583" y="648413"/>
                  </a:lnTo>
                  <a:lnTo>
                    <a:pt x="1004009" y="627183"/>
                  </a:lnTo>
                  <a:lnTo>
                    <a:pt x="1009300" y="601185"/>
                  </a:lnTo>
                  <a:lnTo>
                    <a:pt x="1009300" y="66802"/>
                  </a:lnTo>
                  <a:lnTo>
                    <a:pt x="1004009" y="40807"/>
                  </a:lnTo>
                  <a:lnTo>
                    <a:pt x="989583" y="19572"/>
                  </a:lnTo>
                  <a:lnTo>
                    <a:pt x="968192" y="5252"/>
                  </a:lnTo>
                  <a:lnTo>
                    <a:pt x="942005" y="0"/>
                  </a:lnTo>
                  <a:lnTo>
                    <a:pt x="67294" y="0"/>
                  </a:lnTo>
                  <a:lnTo>
                    <a:pt x="41107" y="5252"/>
                  </a:lnTo>
                  <a:lnTo>
                    <a:pt x="19716" y="19572"/>
                  </a:lnTo>
                  <a:lnTo>
                    <a:pt x="5290" y="40807"/>
                  </a:lnTo>
                  <a:lnTo>
                    <a:pt x="0" y="66802"/>
                  </a:lnTo>
                  <a:lnTo>
                    <a:pt x="0" y="601185"/>
                  </a:lnTo>
                  <a:lnTo>
                    <a:pt x="5290" y="627183"/>
                  </a:lnTo>
                  <a:lnTo>
                    <a:pt x="19716" y="648413"/>
                  </a:lnTo>
                  <a:lnTo>
                    <a:pt x="41107" y="662727"/>
                  </a:lnTo>
                  <a:lnTo>
                    <a:pt x="67294" y="667975"/>
                  </a:lnTo>
                  <a:close/>
                </a:path>
              </a:pathLst>
            </a:custGeom>
            <a:ln w="85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994366" y="4348359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4">
                  <a:moveTo>
                    <a:pt x="0" y="0"/>
                  </a:moveTo>
                  <a:lnTo>
                    <a:pt x="178146" y="0"/>
                  </a:lnTo>
                </a:path>
              </a:pathLst>
            </a:custGeom>
            <a:ln w="44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164323" y="4315841"/>
              <a:ext cx="66040" cy="65405"/>
            </a:xfrm>
            <a:custGeom>
              <a:avLst/>
              <a:gdLst/>
              <a:ahLst/>
              <a:cxnLst/>
              <a:rect l="l" t="t" r="r" b="b"/>
              <a:pathLst>
                <a:path w="66040" h="65404">
                  <a:moveTo>
                    <a:pt x="0" y="0"/>
                  </a:moveTo>
                  <a:lnTo>
                    <a:pt x="0" y="65035"/>
                  </a:lnTo>
                  <a:lnTo>
                    <a:pt x="65514" y="325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6139863" y="3471258"/>
            <a:ext cx="922019" cy="222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dirty="0">
                <a:latin typeface="Arial MT"/>
                <a:cs typeface="Arial MT"/>
              </a:rPr>
              <a:t>Emit</a:t>
            </a:r>
            <a:r>
              <a:rPr sz="1300" spc="-5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invoice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5670059" y="3564403"/>
            <a:ext cx="1437005" cy="1873885"/>
            <a:chOff x="5670059" y="3564403"/>
            <a:chExt cx="1437005" cy="1873885"/>
          </a:xfrm>
        </p:grpSpPr>
        <p:sp>
          <p:nvSpPr>
            <p:cNvPr id="79" name="object 79"/>
            <p:cNvSpPr/>
            <p:nvPr/>
          </p:nvSpPr>
          <p:spPr>
            <a:xfrm>
              <a:off x="5672599" y="3596922"/>
              <a:ext cx="363220" cy="501015"/>
            </a:xfrm>
            <a:custGeom>
              <a:avLst/>
              <a:gdLst/>
              <a:ahLst/>
              <a:cxnLst/>
              <a:rect l="l" t="t" r="r" b="b"/>
              <a:pathLst>
                <a:path w="363220" h="501014">
                  <a:moveTo>
                    <a:pt x="0" y="500958"/>
                  </a:moveTo>
                  <a:lnTo>
                    <a:pt x="0" y="0"/>
                  </a:lnTo>
                  <a:lnTo>
                    <a:pt x="363177" y="0"/>
                  </a:lnTo>
                </a:path>
              </a:pathLst>
            </a:custGeom>
            <a:ln w="4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027587" y="3564403"/>
              <a:ext cx="66040" cy="65405"/>
            </a:xfrm>
            <a:custGeom>
              <a:avLst/>
              <a:gdLst/>
              <a:ahLst/>
              <a:cxnLst/>
              <a:rect l="l" t="t" r="r" b="b"/>
              <a:pathLst>
                <a:path w="66039" h="65404">
                  <a:moveTo>
                    <a:pt x="0" y="0"/>
                  </a:moveTo>
                  <a:lnTo>
                    <a:pt x="0" y="65035"/>
                  </a:lnTo>
                  <a:lnTo>
                    <a:pt x="65514" y="325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093102" y="4765820"/>
              <a:ext cx="1009650" cy="668020"/>
            </a:xfrm>
            <a:custGeom>
              <a:avLst/>
              <a:gdLst/>
              <a:ahLst/>
              <a:cxnLst/>
              <a:rect l="l" t="t" r="r" b="b"/>
              <a:pathLst>
                <a:path w="1009650" h="668020">
                  <a:moveTo>
                    <a:pt x="67294" y="667936"/>
                  </a:moveTo>
                  <a:lnTo>
                    <a:pt x="942005" y="667936"/>
                  </a:lnTo>
                  <a:lnTo>
                    <a:pt x="968192" y="662687"/>
                  </a:lnTo>
                  <a:lnTo>
                    <a:pt x="989583" y="648373"/>
                  </a:lnTo>
                  <a:lnTo>
                    <a:pt x="1004009" y="627142"/>
                  </a:lnTo>
                  <a:lnTo>
                    <a:pt x="1009300" y="601142"/>
                  </a:lnTo>
                  <a:lnTo>
                    <a:pt x="1009300" y="66790"/>
                  </a:lnTo>
                  <a:lnTo>
                    <a:pt x="1004009" y="40792"/>
                  </a:lnTo>
                  <a:lnTo>
                    <a:pt x="989583" y="19562"/>
                  </a:lnTo>
                  <a:lnTo>
                    <a:pt x="968192" y="5248"/>
                  </a:lnTo>
                  <a:lnTo>
                    <a:pt x="942005" y="0"/>
                  </a:lnTo>
                  <a:lnTo>
                    <a:pt x="67294" y="0"/>
                  </a:lnTo>
                  <a:lnTo>
                    <a:pt x="41107" y="5248"/>
                  </a:lnTo>
                  <a:lnTo>
                    <a:pt x="19716" y="19562"/>
                  </a:lnTo>
                  <a:lnTo>
                    <a:pt x="5290" y="40792"/>
                  </a:lnTo>
                  <a:lnTo>
                    <a:pt x="0" y="66790"/>
                  </a:lnTo>
                  <a:lnTo>
                    <a:pt x="0" y="601142"/>
                  </a:lnTo>
                  <a:lnTo>
                    <a:pt x="5290" y="627142"/>
                  </a:lnTo>
                  <a:lnTo>
                    <a:pt x="19716" y="648373"/>
                  </a:lnTo>
                  <a:lnTo>
                    <a:pt x="41107" y="662687"/>
                  </a:lnTo>
                  <a:lnTo>
                    <a:pt x="67294" y="667936"/>
                  </a:lnTo>
                  <a:close/>
                </a:path>
              </a:pathLst>
            </a:custGeom>
            <a:ln w="85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6172027" y="4976042"/>
            <a:ext cx="85534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latin typeface="Arial MT"/>
                <a:cs typeface="Arial MT"/>
              </a:rPr>
              <a:t>Ship</a:t>
            </a:r>
            <a:r>
              <a:rPr sz="1300" spc="-5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goods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5670366" y="3594690"/>
            <a:ext cx="2315210" cy="1537970"/>
            <a:chOff x="5670366" y="3594690"/>
            <a:chExt cx="2315210" cy="1537970"/>
          </a:xfrm>
        </p:grpSpPr>
        <p:sp>
          <p:nvSpPr>
            <p:cNvPr id="84" name="object 84"/>
            <p:cNvSpPr/>
            <p:nvPr/>
          </p:nvSpPr>
          <p:spPr>
            <a:xfrm>
              <a:off x="5672599" y="4598838"/>
              <a:ext cx="363220" cy="501015"/>
            </a:xfrm>
            <a:custGeom>
              <a:avLst/>
              <a:gdLst/>
              <a:ahLst/>
              <a:cxnLst/>
              <a:rect l="l" t="t" r="r" b="b"/>
              <a:pathLst>
                <a:path w="363220" h="501014">
                  <a:moveTo>
                    <a:pt x="0" y="0"/>
                  </a:moveTo>
                  <a:lnTo>
                    <a:pt x="0" y="500946"/>
                  </a:lnTo>
                  <a:lnTo>
                    <a:pt x="363177" y="500946"/>
                  </a:lnTo>
                </a:path>
              </a:pathLst>
            </a:custGeom>
            <a:ln w="4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027587" y="5067266"/>
              <a:ext cx="66040" cy="65405"/>
            </a:xfrm>
            <a:custGeom>
              <a:avLst/>
              <a:gdLst/>
              <a:ahLst/>
              <a:cxnLst/>
              <a:rect l="l" t="t" r="r" b="b"/>
              <a:pathLst>
                <a:path w="66039" h="65404">
                  <a:moveTo>
                    <a:pt x="0" y="0"/>
                  </a:moveTo>
                  <a:lnTo>
                    <a:pt x="0" y="65035"/>
                  </a:lnTo>
                  <a:lnTo>
                    <a:pt x="65514" y="32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270579" y="4097879"/>
              <a:ext cx="504825" cy="501015"/>
            </a:xfrm>
            <a:custGeom>
              <a:avLst/>
              <a:gdLst/>
              <a:ahLst/>
              <a:cxnLst/>
              <a:rect l="l" t="t" r="r" b="b"/>
              <a:pathLst>
                <a:path w="504825" h="501014">
                  <a:moveTo>
                    <a:pt x="252324" y="0"/>
                  </a:moveTo>
                  <a:lnTo>
                    <a:pt x="0" y="250479"/>
                  </a:lnTo>
                  <a:lnTo>
                    <a:pt x="252324" y="500957"/>
                  </a:lnTo>
                  <a:lnTo>
                    <a:pt x="504649" y="250479"/>
                  </a:lnTo>
                  <a:lnTo>
                    <a:pt x="252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270580" y="4097880"/>
              <a:ext cx="504825" cy="501015"/>
            </a:xfrm>
            <a:custGeom>
              <a:avLst/>
              <a:gdLst/>
              <a:ahLst/>
              <a:cxnLst/>
              <a:rect l="l" t="t" r="r" b="b"/>
              <a:pathLst>
                <a:path w="504825" h="501014">
                  <a:moveTo>
                    <a:pt x="0" y="250479"/>
                  </a:moveTo>
                  <a:lnTo>
                    <a:pt x="252325" y="0"/>
                  </a:lnTo>
                  <a:lnTo>
                    <a:pt x="504650" y="250479"/>
                  </a:lnTo>
                  <a:lnTo>
                    <a:pt x="252325" y="500958"/>
                  </a:lnTo>
                  <a:lnTo>
                    <a:pt x="0" y="250479"/>
                  </a:lnTo>
                  <a:close/>
                </a:path>
              </a:pathLst>
            </a:custGeom>
            <a:ln w="85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102402" y="4655744"/>
              <a:ext cx="421005" cy="444500"/>
            </a:xfrm>
            <a:custGeom>
              <a:avLst/>
              <a:gdLst/>
              <a:ahLst/>
              <a:cxnLst/>
              <a:rect l="l" t="t" r="r" b="b"/>
              <a:pathLst>
                <a:path w="421004" h="444500">
                  <a:moveTo>
                    <a:pt x="0" y="444040"/>
                  </a:moveTo>
                  <a:lnTo>
                    <a:pt x="420502" y="444040"/>
                  </a:lnTo>
                  <a:lnTo>
                    <a:pt x="420502" y="0"/>
                  </a:lnTo>
                </a:path>
              </a:pathLst>
            </a:custGeom>
            <a:ln w="4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490147" y="4598837"/>
              <a:ext cx="66040" cy="65405"/>
            </a:xfrm>
            <a:custGeom>
              <a:avLst/>
              <a:gdLst/>
              <a:ahLst/>
              <a:cxnLst/>
              <a:rect l="l" t="t" r="r" b="b"/>
              <a:pathLst>
                <a:path w="66040" h="65404">
                  <a:moveTo>
                    <a:pt x="32757" y="0"/>
                  </a:moveTo>
                  <a:lnTo>
                    <a:pt x="0" y="65035"/>
                  </a:lnTo>
                  <a:lnTo>
                    <a:pt x="65514" y="65035"/>
                  </a:lnTo>
                  <a:lnTo>
                    <a:pt x="327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102402" y="3596921"/>
              <a:ext cx="421005" cy="444500"/>
            </a:xfrm>
            <a:custGeom>
              <a:avLst/>
              <a:gdLst/>
              <a:ahLst/>
              <a:cxnLst/>
              <a:rect l="l" t="t" r="r" b="b"/>
              <a:pathLst>
                <a:path w="421004" h="444500">
                  <a:moveTo>
                    <a:pt x="0" y="0"/>
                  </a:moveTo>
                  <a:lnTo>
                    <a:pt x="420502" y="0"/>
                  </a:lnTo>
                  <a:lnTo>
                    <a:pt x="420502" y="444052"/>
                  </a:lnTo>
                </a:path>
              </a:pathLst>
            </a:custGeom>
            <a:ln w="4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490147" y="4032844"/>
              <a:ext cx="66040" cy="65405"/>
            </a:xfrm>
            <a:custGeom>
              <a:avLst/>
              <a:gdLst/>
              <a:ahLst/>
              <a:cxnLst/>
              <a:rect l="l" t="t" r="r" b="b"/>
              <a:pathLst>
                <a:path w="66040" h="65404">
                  <a:moveTo>
                    <a:pt x="65514" y="0"/>
                  </a:moveTo>
                  <a:lnTo>
                    <a:pt x="0" y="0"/>
                  </a:lnTo>
                  <a:lnTo>
                    <a:pt x="32757" y="65035"/>
                  </a:lnTo>
                  <a:lnTo>
                    <a:pt x="655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775230" y="4348359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4">
                  <a:moveTo>
                    <a:pt x="0" y="0"/>
                  </a:moveTo>
                  <a:lnTo>
                    <a:pt x="152510" y="0"/>
                  </a:lnTo>
                </a:path>
              </a:pathLst>
            </a:custGeom>
            <a:ln w="44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919551" y="4315840"/>
              <a:ext cx="66040" cy="65405"/>
            </a:xfrm>
            <a:custGeom>
              <a:avLst/>
              <a:gdLst/>
              <a:ahLst/>
              <a:cxnLst/>
              <a:rect l="l" t="t" r="r" b="b"/>
              <a:pathLst>
                <a:path w="66040" h="65404">
                  <a:moveTo>
                    <a:pt x="0" y="0"/>
                  </a:moveTo>
                  <a:lnTo>
                    <a:pt x="0" y="65035"/>
                  </a:lnTo>
                  <a:lnTo>
                    <a:pt x="65514" y="325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1287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C00000"/>
                </a:solidFill>
                <a:latin typeface="Calibri"/>
                <a:cs typeface="Calibri"/>
              </a:rPr>
              <a:t>First</a:t>
            </a:r>
            <a:r>
              <a:rPr sz="32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try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9" name="object 9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95" name="object 95"/>
          <p:cNvSpPr txBox="1"/>
          <p:nvPr/>
        </p:nvSpPr>
        <p:spPr>
          <a:xfrm>
            <a:off x="4081191" y="3377692"/>
            <a:ext cx="5226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 MT"/>
                <a:cs typeface="Arial MT"/>
              </a:rPr>
              <a:t>sp</a:t>
            </a:r>
            <a:r>
              <a:rPr sz="2200" spc="-5" dirty="0">
                <a:latin typeface="Arial MT"/>
                <a:cs typeface="Arial MT"/>
              </a:rPr>
              <a:t>li</a:t>
            </a:r>
            <a:r>
              <a:rPr sz="2200" dirty="0">
                <a:latin typeface="Arial MT"/>
                <a:cs typeface="Arial MT"/>
              </a:rPr>
              <a:t>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006041" y="4633467"/>
            <a:ext cx="5226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 MT"/>
                <a:cs typeface="Arial MT"/>
              </a:rPr>
              <a:t>sp</a:t>
            </a:r>
            <a:r>
              <a:rPr sz="2200" spc="-5" dirty="0">
                <a:latin typeface="Arial MT"/>
                <a:cs typeface="Arial MT"/>
              </a:rPr>
              <a:t>li</a:t>
            </a:r>
            <a:r>
              <a:rPr sz="2200" dirty="0">
                <a:latin typeface="Arial MT"/>
                <a:cs typeface="Arial MT"/>
              </a:rPr>
              <a:t>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779111" y="4124436"/>
            <a:ext cx="1003300" cy="869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0065" marR="5080" indent="-83185">
              <a:lnSpc>
                <a:spcPct val="100000"/>
              </a:lnSpc>
              <a:spcBef>
                <a:spcPts val="95"/>
              </a:spcBef>
            </a:pPr>
            <a:r>
              <a:rPr sz="1300" spc="5" dirty="0">
                <a:latin typeface="Arial MT"/>
                <a:cs typeface="Arial MT"/>
              </a:rPr>
              <a:t>A</a:t>
            </a:r>
            <a:r>
              <a:rPr sz="1300" spc="-15" dirty="0">
                <a:latin typeface="Arial MT"/>
                <a:cs typeface="Arial MT"/>
              </a:rPr>
              <a:t>r</a:t>
            </a:r>
            <a:r>
              <a:rPr sz="1300" spc="15" dirty="0">
                <a:latin typeface="Arial MT"/>
                <a:cs typeface="Arial MT"/>
              </a:rPr>
              <a:t>c</a:t>
            </a:r>
            <a:r>
              <a:rPr sz="1300" spc="-25" dirty="0">
                <a:latin typeface="Arial MT"/>
                <a:cs typeface="Arial MT"/>
              </a:rPr>
              <a:t>h</a:t>
            </a:r>
            <a:r>
              <a:rPr sz="1300" spc="25" dirty="0">
                <a:latin typeface="Arial MT"/>
                <a:cs typeface="Arial MT"/>
              </a:rPr>
              <a:t>i</a:t>
            </a:r>
            <a:r>
              <a:rPr sz="1300" spc="-20" dirty="0">
                <a:latin typeface="Arial MT"/>
                <a:cs typeface="Arial MT"/>
              </a:rPr>
              <a:t>v</a:t>
            </a:r>
            <a:r>
              <a:rPr sz="1300" dirty="0">
                <a:latin typeface="Arial MT"/>
                <a:cs typeface="Arial MT"/>
              </a:rPr>
              <a:t>e  </a:t>
            </a:r>
            <a:r>
              <a:rPr sz="1300" spc="-5" dirty="0">
                <a:latin typeface="Arial MT"/>
                <a:cs typeface="Arial MT"/>
              </a:rPr>
              <a:t>order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200" spc="-5" dirty="0">
                <a:latin typeface="Arial MT"/>
                <a:cs typeface="Arial MT"/>
              </a:rPr>
              <a:t>join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464654" y="965708"/>
            <a:ext cx="1771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Order-to-cash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41527" y="5217667"/>
            <a:ext cx="66154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XOR-join </a:t>
            </a:r>
            <a:r>
              <a:rPr sz="2400" dirty="0">
                <a:solidFill>
                  <a:srgbClr val="404040"/>
                </a:solidFill>
                <a:latin typeface="Wingdings"/>
                <a:cs typeface="Wingdings"/>
              </a:rPr>
              <a:t>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proceeds when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one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incoming branch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has </a:t>
            </a:r>
            <a:r>
              <a:rPr sz="2400" spc="-5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completed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66274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 little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 more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on </a:t>
            </a:r>
            <a:r>
              <a:rPr sz="3200" spc="-30" dirty="0">
                <a:solidFill>
                  <a:srgbClr val="C00000"/>
                </a:solidFill>
                <a:latin typeface="Calibri"/>
                <a:cs typeface="Calibri"/>
              </a:rPr>
              <a:t>gateways: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C00000"/>
                </a:solidFill>
                <a:latin typeface="Calibri"/>
                <a:cs typeface="Calibri"/>
              </a:rPr>
              <a:t>XOR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C00000"/>
                </a:solidFill>
                <a:latin typeface="Calibri"/>
                <a:cs typeface="Calibri"/>
              </a:rPr>
              <a:t>Gateway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4500" y="3108354"/>
            <a:ext cx="1256665" cy="1027430"/>
            <a:chOff x="1044500" y="3108354"/>
            <a:chExt cx="1256665" cy="1027430"/>
          </a:xfrm>
        </p:grpSpPr>
        <p:sp>
          <p:nvSpPr>
            <p:cNvPr id="5" name="object 5"/>
            <p:cNvSpPr/>
            <p:nvPr/>
          </p:nvSpPr>
          <p:spPr>
            <a:xfrm>
              <a:off x="1765753" y="3174536"/>
              <a:ext cx="422909" cy="310515"/>
            </a:xfrm>
            <a:custGeom>
              <a:avLst/>
              <a:gdLst/>
              <a:ahLst/>
              <a:cxnLst/>
              <a:rect l="l" t="t" r="r" b="b"/>
              <a:pathLst>
                <a:path w="422910" h="310514">
                  <a:moveTo>
                    <a:pt x="0" y="310220"/>
                  </a:moveTo>
                  <a:lnTo>
                    <a:pt x="0" y="0"/>
                  </a:lnTo>
                  <a:lnTo>
                    <a:pt x="422832" y="0"/>
                  </a:lnTo>
                </a:path>
              </a:pathLst>
            </a:custGeom>
            <a:ln w="145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72528" y="3108354"/>
              <a:ext cx="128905" cy="132715"/>
            </a:xfrm>
            <a:custGeom>
              <a:avLst/>
              <a:gdLst/>
              <a:ahLst/>
              <a:cxnLst/>
              <a:rect l="l" t="t" r="r" b="b"/>
              <a:pathLst>
                <a:path w="128905" h="132714">
                  <a:moveTo>
                    <a:pt x="0" y="0"/>
                  </a:moveTo>
                  <a:lnTo>
                    <a:pt x="0" y="132365"/>
                  </a:lnTo>
                  <a:lnTo>
                    <a:pt x="128455" y="66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2120" y="3806479"/>
              <a:ext cx="289560" cy="0"/>
            </a:xfrm>
            <a:custGeom>
              <a:avLst/>
              <a:gdLst/>
              <a:ahLst/>
              <a:cxnLst/>
              <a:rect l="l" t="t" r="r" b="b"/>
              <a:pathLst>
                <a:path w="289559">
                  <a:moveTo>
                    <a:pt x="0" y="0"/>
                  </a:moveTo>
                  <a:lnTo>
                    <a:pt x="0" y="0"/>
                  </a:lnTo>
                  <a:lnTo>
                    <a:pt x="237871" y="0"/>
                  </a:lnTo>
                  <a:lnTo>
                    <a:pt x="289016" y="0"/>
                  </a:lnTo>
                </a:path>
              </a:pathLst>
            </a:custGeom>
            <a:ln w="14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5079" y="3740296"/>
              <a:ext cx="128905" cy="132715"/>
            </a:xfrm>
            <a:custGeom>
              <a:avLst/>
              <a:gdLst/>
              <a:ahLst/>
              <a:cxnLst/>
              <a:rect l="l" t="t" r="r" b="b"/>
              <a:pathLst>
                <a:path w="128905" h="132714">
                  <a:moveTo>
                    <a:pt x="0" y="0"/>
                  </a:moveTo>
                  <a:lnTo>
                    <a:pt x="0" y="132365"/>
                  </a:lnTo>
                  <a:lnTo>
                    <a:pt x="128455" y="66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53535" y="3484757"/>
              <a:ext cx="624840" cy="643890"/>
            </a:xfrm>
            <a:custGeom>
              <a:avLst/>
              <a:gdLst/>
              <a:ahLst/>
              <a:cxnLst/>
              <a:rect l="l" t="t" r="r" b="b"/>
              <a:pathLst>
                <a:path w="624839" h="643889">
                  <a:moveTo>
                    <a:pt x="0" y="321721"/>
                  </a:moveTo>
                  <a:lnTo>
                    <a:pt x="312217" y="0"/>
                  </a:lnTo>
                  <a:lnTo>
                    <a:pt x="624435" y="321721"/>
                  </a:lnTo>
                  <a:lnTo>
                    <a:pt x="312217" y="643442"/>
                  </a:lnTo>
                  <a:lnTo>
                    <a:pt x="0" y="321721"/>
                  </a:lnTo>
                  <a:close/>
                </a:path>
              </a:pathLst>
            </a:custGeom>
            <a:ln w="14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99146" y="3656342"/>
              <a:ext cx="133350" cy="300355"/>
            </a:xfrm>
            <a:custGeom>
              <a:avLst/>
              <a:gdLst/>
              <a:ahLst/>
              <a:cxnLst/>
              <a:rect l="l" t="t" r="r" b="b"/>
              <a:pathLst>
                <a:path w="133350" h="300354">
                  <a:moveTo>
                    <a:pt x="0" y="0"/>
                  </a:moveTo>
                  <a:lnTo>
                    <a:pt x="133212" y="300273"/>
                  </a:lnTo>
                </a:path>
                <a:path w="133350" h="300354">
                  <a:moveTo>
                    <a:pt x="133212" y="0"/>
                  </a:moveTo>
                  <a:lnTo>
                    <a:pt x="0" y="300273"/>
                  </a:lnTo>
                </a:path>
              </a:pathLst>
            </a:custGeom>
            <a:ln w="43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24694" y="4193651"/>
            <a:ext cx="796925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-10" dirty="0">
                <a:latin typeface="Arial MT"/>
                <a:cs typeface="Arial MT"/>
              </a:rPr>
              <a:t>¬</a:t>
            </a:r>
            <a:r>
              <a:rPr sz="1250" spc="-6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condition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59798" y="3682416"/>
            <a:ext cx="542925" cy="833755"/>
            <a:chOff x="1759798" y="3682416"/>
            <a:chExt cx="542925" cy="833755"/>
          </a:xfrm>
        </p:grpSpPr>
        <p:sp>
          <p:nvSpPr>
            <p:cNvPr id="13" name="object 13"/>
            <p:cNvSpPr/>
            <p:nvPr/>
          </p:nvSpPr>
          <p:spPr>
            <a:xfrm>
              <a:off x="1767101" y="4119927"/>
              <a:ext cx="422909" cy="330200"/>
            </a:xfrm>
            <a:custGeom>
              <a:avLst/>
              <a:gdLst/>
              <a:ahLst/>
              <a:cxnLst/>
              <a:rect l="l" t="t" r="r" b="b"/>
              <a:pathLst>
                <a:path w="422910" h="330200">
                  <a:moveTo>
                    <a:pt x="0" y="0"/>
                  </a:moveTo>
                  <a:lnTo>
                    <a:pt x="0" y="330000"/>
                  </a:lnTo>
                  <a:lnTo>
                    <a:pt x="422832" y="330000"/>
                  </a:lnTo>
                </a:path>
              </a:pathLst>
            </a:custGeom>
            <a:ln w="145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73876" y="4383743"/>
              <a:ext cx="128905" cy="132715"/>
            </a:xfrm>
            <a:custGeom>
              <a:avLst/>
              <a:gdLst/>
              <a:ahLst/>
              <a:cxnLst/>
              <a:rect l="l" t="t" r="r" b="b"/>
              <a:pathLst>
                <a:path w="128905" h="132714">
                  <a:moveTo>
                    <a:pt x="0" y="0"/>
                  </a:moveTo>
                  <a:lnTo>
                    <a:pt x="0" y="132365"/>
                  </a:lnTo>
                  <a:lnTo>
                    <a:pt x="128454" y="66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35428" y="3697338"/>
              <a:ext cx="5715" cy="241300"/>
            </a:xfrm>
            <a:custGeom>
              <a:avLst/>
              <a:gdLst/>
              <a:ahLst/>
              <a:cxnLst/>
              <a:rect l="l" t="t" r="r" b="b"/>
              <a:pathLst>
                <a:path w="5714" h="241300">
                  <a:moveTo>
                    <a:pt x="5570" y="0"/>
                  </a:moveTo>
                  <a:lnTo>
                    <a:pt x="5570" y="241280"/>
                  </a:lnTo>
                  <a:lnTo>
                    <a:pt x="0" y="241280"/>
                  </a:lnTo>
                </a:path>
              </a:pathLst>
            </a:custGeom>
            <a:ln w="2973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405078" y="1653841"/>
            <a:ext cx="737235" cy="737235"/>
            <a:chOff x="1405078" y="1653841"/>
            <a:chExt cx="737235" cy="737235"/>
          </a:xfrm>
        </p:grpSpPr>
        <p:sp>
          <p:nvSpPr>
            <p:cNvPr id="17" name="object 17"/>
            <p:cNvSpPr/>
            <p:nvPr/>
          </p:nvSpPr>
          <p:spPr>
            <a:xfrm>
              <a:off x="1411210" y="1659973"/>
              <a:ext cx="724535" cy="724535"/>
            </a:xfrm>
            <a:custGeom>
              <a:avLst/>
              <a:gdLst/>
              <a:ahLst/>
              <a:cxnLst/>
              <a:rect l="l" t="t" r="r" b="b"/>
              <a:pathLst>
                <a:path w="724535" h="724535">
                  <a:moveTo>
                    <a:pt x="0" y="362179"/>
                  </a:moveTo>
                  <a:lnTo>
                    <a:pt x="362179" y="0"/>
                  </a:lnTo>
                  <a:lnTo>
                    <a:pt x="724359" y="362179"/>
                  </a:lnTo>
                  <a:lnTo>
                    <a:pt x="362179" y="724354"/>
                  </a:lnTo>
                  <a:lnTo>
                    <a:pt x="0" y="362179"/>
                  </a:lnTo>
                  <a:close/>
                </a:path>
              </a:pathLst>
            </a:custGeom>
            <a:ln w="12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96116" y="1853142"/>
              <a:ext cx="154940" cy="338455"/>
            </a:xfrm>
            <a:custGeom>
              <a:avLst/>
              <a:gdLst/>
              <a:ahLst/>
              <a:cxnLst/>
              <a:rect l="l" t="t" r="r" b="b"/>
              <a:pathLst>
                <a:path w="154939" h="338455">
                  <a:moveTo>
                    <a:pt x="0" y="0"/>
                  </a:moveTo>
                  <a:lnTo>
                    <a:pt x="154531" y="338023"/>
                  </a:lnTo>
                </a:path>
                <a:path w="154939" h="338455">
                  <a:moveTo>
                    <a:pt x="154531" y="0"/>
                  </a:moveTo>
                  <a:lnTo>
                    <a:pt x="0" y="338023"/>
                  </a:lnTo>
                </a:path>
              </a:pathLst>
            </a:custGeom>
            <a:ln w="367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959672" y="1624076"/>
            <a:ext cx="7590790" cy="23088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08965" marR="5080" algn="ctr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An </a:t>
            </a:r>
            <a:r>
              <a:rPr sz="2400" i="1" spc="-5" dirty="0">
                <a:solidFill>
                  <a:srgbClr val="404040"/>
                </a:solidFill>
                <a:latin typeface="Arial"/>
                <a:cs typeface="Arial"/>
              </a:rPr>
              <a:t>XOR</a:t>
            </a:r>
            <a:r>
              <a:rPr sz="2400" i="1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Arial"/>
                <a:cs typeface="Arial"/>
              </a:rPr>
              <a:t>Gateway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captures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decision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points (XOR-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split)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points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where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alternative flows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are merged </a:t>
            </a:r>
            <a:r>
              <a:rPr sz="2400" spc="-6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(XOR-join)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1250" spc="-5" dirty="0">
                <a:latin typeface="Arial MT"/>
                <a:cs typeface="Arial MT"/>
              </a:rPr>
              <a:t>condition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Arial MT"/>
              <a:cs typeface="Arial MT"/>
            </a:endParaRPr>
          </a:p>
          <a:p>
            <a:pPr marL="894080">
              <a:lnSpc>
                <a:spcPct val="100000"/>
              </a:lnSpc>
            </a:pP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XOR-split</a:t>
            </a:r>
            <a:r>
              <a:rPr sz="24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Wingdings"/>
                <a:cs typeface="Wingdings"/>
              </a:rPr>
              <a:t></a:t>
            </a:r>
            <a:r>
              <a:rPr sz="24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takes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outgoing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branch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92015" y="4781547"/>
            <a:ext cx="1262380" cy="1378585"/>
            <a:chOff x="1292015" y="4781547"/>
            <a:chExt cx="1262380" cy="1378585"/>
          </a:xfrm>
        </p:grpSpPr>
        <p:sp>
          <p:nvSpPr>
            <p:cNvPr id="21" name="object 21"/>
            <p:cNvSpPr/>
            <p:nvPr/>
          </p:nvSpPr>
          <p:spPr>
            <a:xfrm>
              <a:off x="1299471" y="4881776"/>
              <a:ext cx="537845" cy="195580"/>
            </a:xfrm>
            <a:custGeom>
              <a:avLst/>
              <a:gdLst/>
              <a:ahLst/>
              <a:cxnLst/>
              <a:rect l="l" t="t" r="r" b="b"/>
              <a:pathLst>
                <a:path w="537844" h="195579">
                  <a:moveTo>
                    <a:pt x="537483" y="195389"/>
                  </a:moveTo>
                  <a:lnTo>
                    <a:pt x="537483" y="0"/>
                  </a:lnTo>
                  <a:lnTo>
                    <a:pt x="0" y="0"/>
                  </a:lnTo>
                </a:path>
              </a:pathLst>
            </a:custGeom>
            <a:ln w="149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72443" y="5060528"/>
              <a:ext cx="129539" cy="133350"/>
            </a:xfrm>
            <a:custGeom>
              <a:avLst/>
              <a:gdLst/>
              <a:ahLst/>
              <a:cxnLst/>
              <a:rect l="l" t="t" r="r" b="b"/>
              <a:pathLst>
                <a:path w="129539" h="133350">
                  <a:moveTo>
                    <a:pt x="129021" y="0"/>
                  </a:moveTo>
                  <a:lnTo>
                    <a:pt x="0" y="0"/>
                  </a:lnTo>
                  <a:lnTo>
                    <a:pt x="64510" y="133031"/>
                  </a:lnTo>
                  <a:lnTo>
                    <a:pt x="1290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49855" y="5516979"/>
              <a:ext cx="691515" cy="0"/>
            </a:xfrm>
            <a:custGeom>
              <a:avLst/>
              <a:gdLst/>
              <a:ahLst/>
              <a:cxnLst/>
              <a:rect l="l" t="t" r="r" b="b"/>
              <a:pathLst>
                <a:path w="691514">
                  <a:moveTo>
                    <a:pt x="691103" y="0"/>
                  </a:moveTo>
                  <a:lnTo>
                    <a:pt x="691103" y="0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400801" y="0"/>
                  </a:lnTo>
                </a:path>
              </a:pathLst>
            </a:custGeom>
            <a:ln w="149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24839" y="5450470"/>
              <a:ext cx="129539" cy="133350"/>
            </a:xfrm>
            <a:custGeom>
              <a:avLst/>
              <a:gdLst/>
              <a:ahLst/>
              <a:cxnLst/>
              <a:rect l="l" t="t" r="r" b="b"/>
              <a:pathLst>
                <a:path w="129539" h="133350">
                  <a:moveTo>
                    <a:pt x="0" y="0"/>
                  </a:moveTo>
                  <a:lnTo>
                    <a:pt x="0" y="133036"/>
                  </a:lnTo>
                  <a:lnTo>
                    <a:pt x="129435" y="665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23655" y="5193559"/>
              <a:ext cx="627380" cy="647065"/>
            </a:xfrm>
            <a:custGeom>
              <a:avLst/>
              <a:gdLst/>
              <a:ahLst/>
              <a:cxnLst/>
              <a:rect l="l" t="t" r="r" b="b"/>
              <a:pathLst>
                <a:path w="627380" h="647064">
                  <a:moveTo>
                    <a:pt x="313702" y="0"/>
                  </a:moveTo>
                  <a:lnTo>
                    <a:pt x="0" y="323420"/>
                  </a:lnTo>
                  <a:lnTo>
                    <a:pt x="313702" y="646852"/>
                  </a:lnTo>
                  <a:lnTo>
                    <a:pt x="627001" y="323420"/>
                  </a:lnTo>
                  <a:lnTo>
                    <a:pt x="3137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23655" y="5193558"/>
              <a:ext cx="627380" cy="647065"/>
            </a:xfrm>
            <a:custGeom>
              <a:avLst/>
              <a:gdLst/>
              <a:ahLst/>
              <a:cxnLst/>
              <a:rect l="l" t="t" r="r" b="b"/>
              <a:pathLst>
                <a:path w="627380" h="647064">
                  <a:moveTo>
                    <a:pt x="627001" y="323420"/>
                  </a:moveTo>
                  <a:lnTo>
                    <a:pt x="313702" y="0"/>
                  </a:lnTo>
                  <a:lnTo>
                    <a:pt x="0" y="323420"/>
                  </a:lnTo>
                  <a:lnTo>
                    <a:pt x="313702" y="646853"/>
                  </a:lnTo>
                  <a:lnTo>
                    <a:pt x="627001" y="323420"/>
                  </a:lnTo>
                  <a:close/>
                </a:path>
              </a:pathLst>
            </a:custGeom>
            <a:ln w="14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70428" y="5366076"/>
              <a:ext cx="133985" cy="302260"/>
            </a:xfrm>
            <a:custGeom>
              <a:avLst/>
              <a:gdLst/>
              <a:ahLst/>
              <a:cxnLst/>
              <a:rect l="l" t="t" r="r" b="b"/>
              <a:pathLst>
                <a:path w="133985" h="302260">
                  <a:moveTo>
                    <a:pt x="133456" y="0"/>
                  </a:moveTo>
                  <a:lnTo>
                    <a:pt x="0" y="301807"/>
                  </a:lnTo>
                </a:path>
                <a:path w="133985" h="302260">
                  <a:moveTo>
                    <a:pt x="0" y="0"/>
                  </a:moveTo>
                  <a:lnTo>
                    <a:pt x="133456" y="301807"/>
                  </a:lnTo>
                </a:path>
              </a:pathLst>
            </a:custGeom>
            <a:ln w="4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44821" y="5392065"/>
              <a:ext cx="30480" cy="247015"/>
            </a:xfrm>
            <a:custGeom>
              <a:avLst/>
              <a:gdLst/>
              <a:ahLst/>
              <a:cxnLst/>
              <a:rect l="l" t="t" r="r" b="b"/>
              <a:pathLst>
                <a:path w="30480" h="247014">
                  <a:moveTo>
                    <a:pt x="14928" y="0"/>
                  </a:moveTo>
                  <a:lnTo>
                    <a:pt x="0" y="15373"/>
                  </a:lnTo>
                  <a:lnTo>
                    <a:pt x="0" y="46142"/>
                  </a:lnTo>
                  <a:lnTo>
                    <a:pt x="14928" y="61521"/>
                  </a:lnTo>
                  <a:lnTo>
                    <a:pt x="18153" y="61106"/>
                  </a:lnTo>
                  <a:lnTo>
                    <a:pt x="30248" y="46142"/>
                  </a:lnTo>
                  <a:lnTo>
                    <a:pt x="30248" y="15373"/>
                  </a:lnTo>
                  <a:lnTo>
                    <a:pt x="14928" y="0"/>
                  </a:lnTo>
                  <a:close/>
                </a:path>
                <a:path w="30480" h="247014">
                  <a:moveTo>
                    <a:pt x="14928" y="92291"/>
                  </a:moveTo>
                  <a:lnTo>
                    <a:pt x="0" y="107664"/>
                  </a:lnTo>
                  <a:lnTo>
                    <a:pt x="0" y="138434"/>
                  </a:lnTo>
                  <a:lnTo>
                    <a:pt x="12105" y="153813"/>
                  </a:lnTo>
                  <a:lnTo>
                    <a:pt x="18153" y="153813"/>
                  </a:lnTo>
                  <a:lnTo>
                    <a:pt x="30248" y="138434"/>
                  </a:lnTo>
                  <a:lnTo>
                    <a:pt x="30248" y="107664"/>
                  </a:lnTo>
                  <a:lnTo>
                    <a:pt x="14928" y="92291"/>
                  </a:lnTo>
                  <a:close/>
                </a:path>
                <a:path w="30480" h="247014">
                  <a:moveTo>
                    <a:pt x="14928" y="184582"/>
                  </a:moveTo>
                  <a:lnTo>
                    <a:pt x="0" y="199955"/>
                  </a:lnTo>
                  <a:lnTo>
                    <a:pt x="0" y="231141"/>
                  </a:lnTo>
                  <a:lnTo>
                    <a:pt x="14928" y="246520"/>
                  </a:lnTo>
                  <a:lnTo>
                    <a:pt x="18153" y="246104"/>
                  </a:lnTo>
                  <a:lnTo>
                    <a:pt x="30248" y="231141"/>
                  </a:lnTo>
                  <a:lnTo>
                    <a:pt x="30248" y="199955"/>
                  </a:lnTo>
                  <a:lnTo>
                    <a:pt x="14928" y="1845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44821" y="5392065"/>
              <a:ext cx="30480" cy="247015"/>
            </a:xfrm>
            <a:custGeom>
              <a:avLst/>
              <a:gdLst/>
              <a:ahLst/>
              <a:cxnLst/>
              <a:rect l="l" t="t" r="r" b="b"/>
              <a:pathLst>
                <a:path w="30480" h="247014">
                  <a:moveTo>
                    <a:pt x="30248" y="15373"/>
                  </a:moveTo>
                  <a:lnTo>
                    <a:pt x="30248" y="46142"/>
                  </a:lnTo>
                  <a:lnTo>
                    <a:pt x="29844" y="49467"/>
                  </a:lnTo>
                  <a:lnTo>
                    <a:pt x="14928" y="61521"/>
                  </a:lnTo>
                  <a:lnTo>
                    <a:pt x="12105" y="61106"/>
                  </a:lnTo>
                  <a:lnTo>
                    <a:pt x="0" y="46142"/>
                  </a:lnTo>
                  <a:lnTo>
                    <a:pt x="0" y="15373"/>
                  </a:lnTo>
                  <a:lnTo>
                    <a:pt x="14928" y="0"/>
                  </a:lnTo>
                  <a:lnTo>
                    <a:pt x="18153" y="415"/>
                  </a:lnTo>
                  <a:lnTo>
                    <a:pt x="30248" y="15373"/>
                  </a:lnTo>
                  <a:close/>
                </a:path>
                <a:path w="30480" h="247014">
                  <a:moveTo>
                    <a:pt x="30248" y="107664"/>
                  </a:moveTo>
                  <a:lnTo>
                    <a:pt x="30248" y="138434"/>
                  </a:lnTo>
                  <a:lnTo>
                    <a:pt x="29844" y="141759"/>
                  </a:lnTo>
                  <a:lnTo>
                    <a:pt x="18153" y="153813"/>
                  </a:lnTo>
                  <a:lnTo>
                    <a:pt x="14928" y="153813"/>
                  </a:lnTo>
                  <a:lnTo>
                    <a:pt x="12105" y="153813"/>
                  </a:lnTo>
                  <a:lnTo>
                    <a:pt x="0" y="138434"/>
                  </a:lnTo>
                  <a:lnTo>
                    <a:pt x="0" y="107664"/>
                  </a:lnTo>
                  <a:lnTo>
                    <a:pt x="403" y="104754"/>
                  </a:lnTo>
                  <a:lnTo>
                    <a:pt x="1209" y="101845"/>
                  </a:lnTo>
                  <a:lnTo>
                    <a:pt x="2822" y="99357"/>
                  </a:lnTo>
                  <a:lnTo>
                    <a:pt x="4434" y="96863"/>
                  </a:lnTo>
                  <a:lnTo>
                    <a:pt x="6864" y="95200"/>
                  </a:lnTo>
                  <a:lnTo>
                    <a:pt x="9283" y="93538"/>
                  </a:lnTo>
                  <a:lnTo>
                    <a:pt x="12105" y="92706"/>
                  </a:lnTo>
                  <a:lnTo>
                    <a:pt x="14928" y="92291"/>
                  </a:lnTo>
                  <a:lnTo>
                    <a:pt x="18153" y="92706"/>
                  </a:lnTo>
                  <a:lnTo>
                    <a:pt x="20975" y="93538"/>
                  </a:lnTo>
                  <a:lnTo>
                    <a:pt x="23394" y="95200"/>
                  </a:lnTo>
                  <a:lnTo>
                    <a:pt x="25813" y="96863"/>
                  </a:lnTo>
                  <a:lnTo>
                    <a:pt x="27426" y="99357"/>
                  </a:lnTo>
                  <a:lnTo>
                    <a:pt x="29038" y="101845"/>
                  </a:lnTo>
                  <a:lnTo>
                    <a:pt x="29844" y="104754"/>
                  </a:lnTo>
                  <a:lnTo>
                    <a:pt x="30248" y="107664"/>
                  </a:lnTo>
                  <a:close/>
                </a:path>
                <a:path w="30480" h="247014">
                  <a:moveTo>
                    <a:pt x="30248" y="199955"/>
                  </a:moveTo>
                  <a:lnTo>
                    <a:pt x="30248" y="231141"/>
                  </a:lnTo>
                  <a:lnTo>
                    <a:pt x="29844" y="234050"/>
                  </a:lnTo>
                  <a:lnTo>
                    <a:pt x="29038" y="236960"/>
                  </a:lnTo>
                  <a:lnTo>
                    <a:pt x="27426" y="239453"/>
                  </a:lnTo>
                  <a:lnTo>
                    <a:pt x="25813" y="241947"/>
                  </a:lnTo>
                  <a:lnTo>
                    <a:pt x="23394" y="243610"/>
                  </a:lnTo>
                  <a:lnTo>
                    <a:pt x="20975" y="245273"/>
                  </a:lnTo>
                  <a:lnTo>
                    <a:pt x="18153" y="246104"/>
                  </a:lnTo>
                  <a:lnTo>
                    <a:pt x="14928" y="246520"/>
                  </a:lnTo>
                  <a:lnTo>
                    <a:pt x="12105" y="246104"/>
                  </a:lnTo>
                  <a:lnTo>
                    <a:pt x="9283" y="245273"/>
                  </a:lnTo>
                  <a:lnTo>
                    <a:pt x="6864" y="243610"/>
                  </a:lnTo>
                  <a:lnTo>
                    <a:pt x="4434" y="241947"/>
                  </a:lnTo>
                  <a:lnTo>
                    <a:pt x="2822" y="239453"/>
                  </a:lnTo>
                  <a:lnTo>
                    <a:pt x="1209" y="236960"/>
                  </a:lnTo>
                  <a:lnTo>
                    <a:pt x="403" y="234050"/>
                  </a:lnTo>
                  <a:lnTo>
                    <a:pt x="0" y="231141"/>
                  </a:lnTo>
                  <a:lnTo>
                    <a:pt x="0" y="199955"/>
                  </a:lnTo>
                  <a:lnTo>
                    <a:pt x="403" y="197046"/>
                  </a:lnTo>
                  <a:lnTo>
                    <a:pt x="1209" y="194136"/>
                  </a:lnTo>
                  <a:lnTo>
                    <a:pt x="2822" y="191648"/>
                  </a:lnTo>
                  <a:lnTo>
                    <a:pt x="4434" y="189154"/>
                  </a:lnTo>
                  <a:lnTo>
                    <a:pt x="6864" y="187492"/>
                  </a:lnTo>
                  <a:lnTo>
                    <a:pt x="9283" y="185829"/>
                  </a:lnTo>
                  <a:lnTo>
                    <a:pt x="12105" y="184998"/>
                  </a:lnTo>
                  <a:lnTo>
                    <a:pt x="14928" y="184582"/>
                  </a:lnTo>
                  <a:lnTo>
                    <a:pt x="18153" y="184998"/>
                  </a:lnTo>
                  <a:lnTo>
                    <a:pt x="20975" y="185829"/>
                  </a:lnTo>
                  <a:lnTo>
                    <a:pt x="23394" y="187492"/>
                  </a:lnTo>
                  <a:lnTo>
                    <a:pt x="25813" y="189154"/>
                  </a:lnTo>
                  <a:lnTo>
                    <a:pt x="27426" y="191648"/>
                  </a:lnTo>
                  <a:lnTo>
                    <a:pt x="29038" y="194136"/>
                  </a:lnTo>
                  <a:lnTo>
                    <a:pt x="29844" y="197046"/>
                  </a:lnTo>
                  <a:lnTo>
                    <a:pt x="30248" y="1999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99471" y="5956810"/>
              <a:ext cx="538480" cy="195580"/>
            </a:xfrm>
            <a:custGeom>
              <a:avLst/>
              <a:gdLst/>
              <a:ahLst/>
              <a:cxnLst/>
              <a:rect l="l" t="t" r="r" b="b"/>
              <a:pathLst>
                <a:path w="538480" h="195579">
                  <a:moveTo>
                    <a:pt x="537886" y="0"/>
                  </a:moveTo>
                  <a:lnTo>
                    <a:pt x="537886" y="195389"/>
                  </a:lnTo>
                  <a:lnTo>
                    <a:pt x="0" y="195389"/>
                  </a:lnTo>
                </a:path>
              </a:pathLst>
            </a:custGeom>
            <a:ln w="149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72443" y="5840411"/>
              <a:ext cx="129539" cy="133350"/>
            </a:xfrm>
            <a:custGeom>
              <a:avLst/>
              <a:gdLst/>
              <a:ahLst/>
              <a:cxnLst/>
              <a:rect l="l" t="t" r="r" b="b"/>
              <a:pathLst>
                <a:path w="129539" h="133350">
                  <a:moveTo>
                    <a:pt x="64914" y="0"/>
                  </a:moveTo>
                  <a:lnTo>
                    <a:pt x="0" y="133036"/>
                  </a:lnTo>
                  <a:lnTo>
                    <a:pt x="129425" y="133036"/>
                  </a:lnTo>
                  <a:lnTo>
                    <a:pt x="649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2068" y="4781547"/>
              <a:ext cx="188524" cy="182129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6853" y="3714750"/>
            <a:ext cx="188524" cy="182129"/>
          </a:xfrm>
          <a:prstGeom prst="rect">
            <a:avLst/>
          </a:prstGeom>
        </p:spPr>
      </p:pic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0741" y="1864696"/>
            <a:ext cx="8400415" cy="3448685"/>
            <a:chOff x="1100741" y="1864696"/>
            <a:chExt cx="8400415" cy="34486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0741" y="1896164"/>
              <a:ext cx="8400010" cy="34166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1872" y="3437130"/>
              <a:ext cx="188524" cy="18212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279354" y="1893271"/>
              <a:ext cx="1022985" cy="839469"/>
            </a:xfrm>
            <a:custGeom>
              <a:avLst/>
              <a:gdLst/>
              <a:ahLst/>
              <a:cxnLst/>
              <a:rect l="l" t="t" r="r" b="b"/>
              <a:pathLst>
                <a:path w="1022985" h="839469">
                  <a:moveTo>
                    <a:pt x="0" y="139854"/>
                  </a:moveTo>
                  <a:lnTo>
                    <a:pt x="7129" y="95649"/>
                  </a:lnTo>
                  <a:lnTo>
                    <a:pt x="26983" y="57258"/>
                  </a:lnTo>
                  <a:lnTo>
                    <a:pt x="57258" y="26983"/>
                  </a:lnTo>
                  <a:lnTo>
                    <a:pt x="95649" y="7129"/>
                  </a:lnTo>
                  <a:lnTo>
                    <a:pt x="139854" y="0"/>
                  </a:lnTo>
                  <a:lnTo>
                    <a:pt x="882758" y="0"/>
                  </a:lnTo>
                  <a:lnTo>
                    <a:pt x="926963" y="7129"/>
                  </a:lnTo>
                  <a:lnTo>
                    <a:pt x="965354" y="26983"/>
                  </a:lnTo>
                  <a:lnTo>
                    <a:pt x="995629" y="57258"/>
                  </a:lnTo>
                  <a:lnTo>
                    <a:pt x="1015483" y="95649"/>
                  </a:lnTo>
                  <a:lnTo>
                    <a:pt x="1022613" y="139854"/>
                  </a:lnTo>
                  <a:lnTo>
                    <a:pt x="1022613" y="699253"/>
                  </a:lnTo>
                  <a:lnTo>
                    <a:pt x="1015483" y="743458"/>
                  </a:lnTo>
                  <a:lnTo>
                    <a:pt x="995629" y="781849"/>
                  </a:lnTo>
                  <a:lnTo>
                    <a:pt x="965354" y="812124"/>
                  </a:lnTo>
                  <a:lnTo>
                    <a:pt x="926963" y="831978"/>
                  </a:lnTo>
                  <a:lnTo>
                    <a:pt x="882758" y="839108"/>
                  </a:lnTo>
                  <a:lnTo>
                    <a:pt x="139854" y="839108"/>
                  </a:lnTo>
                  <a:lnTo>
                    <a:pt x="95649" y="831978"/>
                  </a:lnTo>
                  <a:lnTo>
                    <a:pt x="57258" y="812124"/>
                  </a:lnTo>
                  <a:lnTo>
                    <a:pt x="26983" y="781849"/>
                  </a:lnTo>
                  <a:lnTo>
                    <a:pt x="7129" y="743458"/>
                  </a:lnTo>
                  <a:lnTo>
                    <a:pt x="0" y="699253"/>
                  </a:lnTo>
                  <a:lnTo>
                    <a:pt x="0" y="139854"/>
                  </a:lnTo>
                  <a:close/>
                </a:path>
              </a:pathLst>
            </a:custGeom>
            <a:ln w="57150">
              <a:solidFill>
                <a:srgbClr val="59B0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82796" y="2216349"/>
              <a:ext cx="188524" cy="1821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279353" y="3108641"/>
              <a:ext cx="1022985" cy="839469"/>
            </a:xfrm>
            <a:custGeom>
              <a:avLst/>
              <a:gdLst/>
              <a:ahLst/>
              <a:cxnLst/>
              <a:rect l="l" t="t" r="r" b="b"/>
              <a:pathLst>
                <a:path w="1022985" h="839470">
                  <a:moveTo>
                    <a:pt x="0" y="139854"/>
                  </a:moveTo>
                  <a:lnTo>
                    <a:pt x="7129" y="95649"/>
                  </a:lnTo>
                  <a:lnTo>
                    <a:pt x="26983" y="57258"/>
                  </a:lnTo>
                  <a:lnTo>
                    <a:pt x="57258" y="26983"/>
                  </a:lnTo>
                  <a:lnTo>
                    <a:pt x="95649" y="7129"/>
                  </a:lnTo>
                  <a:lnTo>
                    <a:pt x="139854" y="0"/>
                  </a:lnTo>
                  <a:lnTo>
                    <a:pt x="882758" y="0"/>
                  </a:lnTo>
                  <a:lnTo>
                    <a:pt x="926963" y="7129"/>
                  </a:lnTo>
                  <a:lnTo>
                    <a:pt x="965354" y="26983"/>
                  </a:lnTo>
                  <a:lnTo>
                    <a:pt x="995629" y="57258"/>
                  </a:lnTo>
                  <a:lnTo>
                    <a:pt x="1015483" y="95649"/>
                  </a:lnTo>
                  <a:lnTo>
                    <a:pt x="1022613" y="139854"/>
                  </a:lnTo>
                  <a:lnTo>
                    <a:pt x="1022613" y="699253"/>
                  </a:lnTo>
                  <a:lnTo>
                    <a:pt x="1015483" y="743458"/>
                  </a:lnTo>
                  <a:lnTo>
                    <a:pt x="995629" y="781849"/>
                  </a:lnTo>
                  <a:lnTo>
                    <a:pt x="965354" y="812124"/>
                  </a:lnTo>
                  <a:lnTo>
                    <a:pt x="926963" y="831978"/>
                  </a:lnTo>
                  <a:lnTo>
                    <a:pt x="882758" y="839108"/>
                  </a:lnTo>
                  <a:lnTo>
                    <a:pt x="139854" y="839108"/>
                  </a:lnTo>
                  <a:lnTo>
                    <a:pt x="95649" y="831978"/>
                  </a:lnTo>
                  <a:lnTo>
                    <a:pt x="57258" y="812124"/>
                  </a:lnTo>
                  <a:lnTo>
                    <a:pt x="26983" y="781849"/>
                  </a:lnTo>
                  <a:lnTo>
                    <a:pt x="7129" y="743458"/>
                  </a:lnTo>
                  <a:lnTo>
                    <a:pt x="0" y="699253"/>
                  </a:lnTo>
                  <a:lnTo>
                    <a:pt x="0" y="139854"/>
                  </a:lnTo>
                  <a:close/>
                </a:path>
              </a:pathLst>
            </a:custGeom>
            <a:ln w="57150">
              <a:solidFill>
                <a:srgbClr val="59B0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1184" y="3437130"/>
              <a:ext cx="188524" cy="18212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40199" y="373380"/>
            <a:ext cx="38455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Example:</a:t>
            </a:r>
            <a:r>
              <a:rPr sz="3200" spc="-30" dirty="0">
                <a:solidFill>
                  <a:srgbClr val="C00000"/>
                </a:solidFill>
                <a:latin typeface="Calibri"/>
                <a:cs typeface="Calibri"/>
              </a:rPr>
              <a:t> XOR </a:t>
            </a:r>
            <a:r>
              <a:rPr sz="3200" spc="-25" dirty="0">
                <a:solidFill>
                  <a:srgbClr val="C00000"/>
                </a:solidFill>
                <a:latin typeface="Calibri"/>
                <a:cs typeface="Calibri"/>
              </a:rPr>
              <a:t>Gateway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4654" y="965708"/>
            <a:ext cx="3119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Invoice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checking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66852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 little 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more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C00000"/>
                </a:solidFill>
                <a:latin typeface="Calibri"/>
                <a:cs typeface="Calibri"/>
              </a:rPr>
              <a:t>gateways: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C00000"/>
                </a:solidFill>
                <a:latin typeface="Calibri"/>
                <a:cs typeface="Calibri"/>
              </a:rPr>
              <a:t>Gateway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6406" y="6002020"/>
            <a:ext cx="2508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18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8085" y="1633220"/>
            <a:ext cx="588962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9085" marR="5080" indent="-287020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An </a:t>
            </a:r>
            <a:r>
              <a:rPr sz="2400" i="1" spc="-5" dirty="0">
                <a:solidFill>
                  <a:srgbClr val="404040"/>
                </a:solidFill>
                <a:latin typeface="Arial"/>
                <a:cs typeface="Arial"/>
              </a:rPr>
              <a:t>AND Gateway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provides a mechanism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to </a:t>
            </a:r>
            <a:r>
              <a:rPr sz="2400" spc="-6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synchronize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“parallel”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flows.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41527" y="3541267"/>
            <a:ext cx="5031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404040"/>
                </a:solidFill>
                <a:latin typeface="Calibri"/>
                <a:cs typeface="Calibri"/>
              </a:rPr>
              <a:t>AND-split</a:t>
            </a:r>
            <a:r>
              <a:rPr sz="2400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Wingdings"/>
                <a:cs typeface="Wingdings"/>
              </a:rPr>
              <a:t></a:t>
            </a:r>
            <a:r>
              <a:rPr sz="24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takes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all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outgoing branches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1527" y="5217667"/>
            <a:ext cx="6257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404040"/>
                </a:solidFill>
                <a:latin typeface="Calibri"/>
                <a:cs typeface="Calibri"/>
              </a:rPr>
              <a:t>AND-join </a:t>
            </a:r>
            <a:r>
              <a:rPr sz="2400" dirty="0">
                <a:solidFill>
                  <a:srgbClr val="404040"/>
                </a:solidFill>
                <a:latin typeface="Wingdings"/>
                <a:cs typeface="Wingdings"/>
              </a:rPr>
              <a:t>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proceeds when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all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incoming branches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completed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8798" y="3101403"/>
            <a:ext cx="1255395" cy="1416685"/>
            <a:chOff x="1048798" y="3101403"/>
            <a:chExt cx="1255395" cy="1416685"/>
          </a:xfrm>
        </p:grpSpPr>
        <p:sp>
          <p:nvSpPr>
            <p:cNvPr id="8" name="object 8"/>
            <p:cNvSpPr/>
            <p:nvPr/>
          </p:nvSpPr>
          <p:spPr>
            <a:xfrm>
              <a:off x="1765179" y="3167982"/>
              <a:ext cx="424815" cy="312420"/>
            </a:xfrm>
            <a:custGeom>
              <a:avLst/>
              <a:gdLst/>
              <a:ahLst/>
              <a:cxnLst/>
              <a:rect l="l" t="t" r="r" b="b"/>
              <a:pathLst>
                <a:path w="424814" h="312420">
                  <a:moveTo>
                    <a:pt x="0" y="312095"/>
                  </a:moveTo>
                  <a:lnTo>
                    <a:pt x="0" y="0"/>
                  </a:lnTo>
                  <a:lnTo>
                    <a:pt x="424671" y="0"/>
                  </a:lnTo>
                </a:path>
              </a:pathLst>
            </a:custGeom>
            <a:ln w="14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3742" y="3101403"/>
              <a:ext cx="129539" cy="133350"/>
            </a:xfrm>
            <a:custGeom>
              <a:avLst/>
              <a:gdLst/>
              <a:ahLst/>
              <a:cxnLst/>
              <a:rect l="l" t="t" r="r" b="b"/>
              <a:pathLst>
                <a:path w="129539" h="133350">
                  <a:moveTo>
                    <a:pt x="0" y="0"/>
                  </a:moveTo>
                  <a:lnTo>
                    <a:pt x="0" y="133158"/>
                  </a:lnTo>
                  <a:lnTo>
                    <a:pt x="128929" y="66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48798" y="3803834"/>
              <a:ext cx="290195" cy="0"/>
            </a:xfrm>
            <a:custGeom>
              <a:avLst/>
              <a:gdLst/>
              <a:ahLst/>
              <a:cxnLst/>
              <a:rect l="l" t="t" r="r" b="b"/>
              <a:pathLst>
                <a:path w="290194">
                  <a:moveTo>
                    <a:pt x="0" y="0"/>
                  </a:moveTo>
                  <a:lnTo>
                    <a:pt x="0" y="0"/>
                  </a:lnTo>
                  <a:lnTo>
                    <a:pt x="271152" y="0"/>
                  </a:lnTo>
                  <a:lnTo>
                    <a:pt x="290098" y="0"/>
                  </a:lnTo>
                </a:path>
              </a:pathLst>
            </a:custGeom>
            <a:ln w="149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2771" y="3737239"/>
              <a:ext cx="129539" cy="133350"/>
            </a:xfrm>
            <a:custGeom>
              <a:avLst/>
              <a:gdLst/>
              <a:ahLst/>
              <a:cxnLst/>
              <a:rect l="l" t="t" r="r" b="b"/>
              <a:pathLst>
                <a:path w="129540" h="133350">
                  <a:moveTo>
                    <a:pt x="0" y="0"/>
                  </a:moveTo>
                  <a:lnTo>
                    <a:pt x="0" y="133174"/>
                  </a:lnTo>
                  <a:lnTo>
                    <a:pt x="129349" y="66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52120" y="3480077"/>
              <a:ext cx="739140" cy="971550"/>
            </a:xfrm>
            <a:custGeom>
              <a:avLst/>
              <a:gdLst/>
              <a:ahLst/>
              <a:cxnLst/>
              <a:rect l="l" t="t" r="r" b="b"/>
              <a:pathLst>
                <a:path w="739139" h="971550">
                  <a:moveTo>
                    <a:pt x="0" y="323757"/>
                  </a:moveTo>
                  <a:lnTo>
                    <a:pt x="313059" y="0"/>
                  </a:lnTo>
                  <a:lnTo>
                    <a:pt x="626526" y="323757"/>
                  </a:lnTo>
                  <a:lnTo>
                    <a:pt x="313059" y="647497"/>
                  </a:lnTo>
                  <a:lnTo>
                    <a:pt x="0" y="323757"/>
                  </a:lnTo>
                  <a:close/>
                </a:path>
                <a:path w="739139" h="971550">
                  <a:moveTo>
                    <a:pt x="314670" y="639181"/>
                  </a:moveTo>
                  <a:lnTo>
                    <a:pt x="314670" y="971254"/>
                  </a:lnTo>
                  <a:lnTo>
                    <a:pt x="738939" y="971254"/>
                  </a:lnTo>
                </a:path>
              </a:pathLst>
            </a:custGeom>
            <a:ln w="14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74949" y="4384753"/>
              <a:ext cx="129539" cy="133350"/>
            </a:xfrm>
            <a:custGeom>
              <a:avLst/>
              <a:gdLst/>
              <a:ahLst/>
              <a:cxnLst/>
              <a:rect l="l" t="t" r="r" b="b"/>
              <a:pathLst>
                <a:path w="129539" h="133350">
                  <a:moveTo>
                    <a:pt x="0" y="0"/>
                  </a:moveTo>
                  <a:lnTo>
                    <a:pt x="0" y="133159"/>
                  </a:lnTo>
                  <a:lnTo>
                    <a:pt x="128930" y="665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27530" y="3678773"/>
              <a:ext cx="29845" cy="247015"/>
            </a:xfrm>
            <a:custGeom>
              <a:avLst/>
              <a:gdLst/>
              <a:ahLst/>
              <a:cxnLst/>
              <a:rect l="l" t="t" r="r" b="b"/>
              <a:pathLst>
                <a:path w="29844" h="247014">
                  <a:moveTo>
                    <a:pt x="14906" y="0"/>
                  </a:moveTo>
                  <a:lnTo>
                    <a:pt x="0" y="15406"/>
                  </a:lnTo>
                  <a:lnTo>
                    <a:pt x="0" y="46612"/>
                  </a:lnTo>
                  <a:lnTo>
                    <a:pt x="14906" y="62019"/>
                  </a:lnTo>
                  <a:lnTo>
                    <a:pt x="18123" y="61603"/>
                  </a:lnTo>
                  <a:lnTo>
                    <a:pt x="20943" y="60770"/>
                  </a:lnTo>
                  <a:lnTo>
                    <a:pt x="25778" y="57424"/>
                  </a:lnTo>
                  <a:lnTo>
                    <a:pt x="29001" y="52437"/>
                  </a:lnTo>
                  <a:lnTo>
                    <a:pt x="29806" y="49525"/>
                  </a:lnTo>
                  <a:lnTo>
                    <a:pt x="29806" y="12493"/>
                  </a:lnTo>
                  <a:lnTo>
                    <a:pt x="14906" y="0"/>
                  </a:lnTo>
                  <a:close/>
                </a:path>
                <a:path w="29844" h="247014">
                  <a:moveTo>
                    <a:pt x="18123" y="92803"/>
                  </a:moveTo>
                  <a:lnTo>
                    <a:pt x="12086" y="92803"/>
                  </a:lnTo>
                  <a:lnTo>
                    <a:pt x="9266" y="94051"/>
                  </a:lnTo>
                  <a:lnTo>
                    <a:pt x="0" y="108198"/>
                  </a:lnTo>
                  <a:lnTo>
                    <a:pt x="0" y="138999"/>
                  </a:lnTo>
                  <a:lnTo>
                    <a:pt x="14906" y="154389"/>
                  </a:lnTo>
                  <a:lnTo>
                    <a:pt x="18123" y="153973"/>
                  </a:lnTo>
                  <a:lnTo>
                    <a:pt x="29806" y="141912"/>
                  </a:lnTo>
                  <a:lnTo>
                    <a:pt x="29806" y="104869"/>
                  </a:lnTo>
                  <a:lnTo>
                    <a:pt x="18123" y="92803"/>
                  </a:lnTo>
                  <a:close/>
                </a:path>
                <a:path w="29844" h="247014">
                  <a:moveTo>
                    <a:pt x="14906" y="185190"/>
                  </a:moveTo>
                  <a:lnTo>
                    <a:pt x="0" y="200585"/>
                  </a:lnTo>
                  <a:lnTo>
                    <a:pt x="0" y="231369"/>
                  </a:lnTo>
                  <a:lnTo>
                    <a:pt x="14906" y="246776"/>
                  </a:lnTo>
                  <a:lnTo>
                    <a:pt x="18123" y="246360"/>
                  </a:lnTo>
                  <a:lnTo>
                    <a:pt x="29806" y="234698"/>
                  </a:lnTo>
                  <a:lnTo>
                    <a:pt x="29806" y="197257"/>
                  </a:lnTo>
                  <a:lnTo>
                    <a:pt x="14906" y="1851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27530" y="3678773"/>
              <a:ext cx="29845" cy="247015"/>
            </a:xfrm>
            <a:custGeom>
              <a:avLst/>
              <a:gdLst/>
              <a:ahLst/>
              <a:cxnLst/>
              <a:rect l="l" t="t" r="r" b="b"/>
              <a:pathLst>
                <a:path w="29844" h="247014">
                  <a:moveTo>
                    <a:pt x="29806" y="15406"/>
                  </a:moveTo>
                  <a:lnTo>
                    <a:pt x="29806" y="46612"/>
                  </a:lnTo>
                  <a:lnTo>
                    <a:pt x="29806" y="49525"/>
                  </a:lnTo>
                  <a:lnTo>
                    <a:pt x="29001" y="52437"/>
                  </a:lnTo>
                  <a:lnTo>
                    <a:pt x="27389" y="54934"/>
                  </a:lnTo>
                  <a:lnTo>
                    <a:pt x="25778" y="57424"/>
                  </a:lnTo>
                  <a:lnTo>
                    <a:pt x="23360" y="59089"/>
                  </a:lnTo>
                  <a:lnTo>
                    <a:pt x="20943" y="60770"/>
                  </a:lnTo>
                  <a:lnTo>
                    <a:pt x="18123" y="61603"/>
                  </a:lnTo>
                  <a:lnTo>
                    <a:pt x="14906" y="62019"/>
                  </a:lnTo>
                  <a:lnTo>
                    <a:pt x="12086" y="61603"/>
                  </a:lnTo>
                  <a:lnTo>
                    <a:pt x="9266" y="60770"/>
                  </a:lnTo>
                  <a:lnTo>
                    <a:pt x="6848" y="59089"/>
                  </a:lnTo>
                  <a:lnTo>
                    <a:pt x="4431" y="57424"/>
                  </a:lnTo>
                  <a:lnTo>
                    <a:pt x="2820" y="54934"/>
                  </a:lnTo>
                  <a:lnTo>
                    <a:pt x="1208" y="52437"/>
                  </a:lnTo>
                  <a:lnTo>
                    <a:pt x="402" y="49525"/>
                  </a:lnTo>
                  <a:lnTo>
                    <a:pt x="0" y="46612"/>
                  </a:lnTo>
                  <a:lnTo>
                    <a:pt x="0" y="15406"/>
                  </a:lnTo>
                  <a:lnTo>
                    <a:pt x="6848" y="2929"/>
                  </a:lnTo>
                  <a:lnTo>
                    <a:pt x="9266" y="1248"/>
                  </a:lnTo>
                  <a:lnTo>
                    <a:pt x="12086" y="416"/>
                  </a:lnTo>
                  <a:lnTo>
                    <a:pt x="14906" y="0"/>
                  </a:lnTo>
                  <a:lnTo>
                    <a:pt x="18123" y="416"/>
                  </a:lnTo>
                  <a:lnTo>
                    <a:pt x="20943" y="1248"/>
                  </a:lnTo>
                  <a:lnTo>
                    <a:pt x="23360" y="2929"/>
                  </a:lnTo>
                  <a:lnTo>
                    <a:pt x="25778" y="4594"/>
                  </a:lnTo>
                  <a:lnTo>
                    <a:pt x="27389" y="7090"/>
                  </a:lnTo>
                  <a:lnTo>
                    <a:pt x="29001" y="9587"/>
                  </a:lnTo>
                  <a:lnTo>
                    <a:pt x="29806" y="12493"/>
                  </a:lnTo>
                  <a:lnTo>
                    <a:pt x="29806" y="15406"/>
                  </a:lnTo>
                  <a:close/>
                </a:path>
                <a:path w="29844" h="247014">
                  <a:moveTo>
                    <a:pt x="29806" y="108198"/>
                  </a:moveTo>
                  <a:lnTo>
                    <a:pt x="29806" y="138999"/>
                  </a:lnTo>
                  <a:lnTo>
                    <a:pt x="29806" y="141912"/>
                  </a:lnTo>
                  <a:lnTo>
                    <a:pt x="29001" y="144825"/>
                  </a:lnTo>
                  <a:lnTo>
                    <a:pt x="14906" y="154389"/>
                  </a:lnTo>
                  <a:lnTo>
                    <a:pt x="12086" y="153973"/>
                  </a:lnTo>
                  <a:lnTo>
                    <a:pt x="0" y="138999"/>
                  </a:lnTo>
                  <a:lnTo>
                    <a:pt x="0" y="108198"/>
                  </a:lnTo>
                  <a:lnTo>
                    <a:pt x="12086" y="92803"/>
                  </a:lnTo>
                  <a:lnTo>
                    <a:pt x="14906" y="92803"/>
                  </a:lnTo>
                  <a:lnTo>
                    <a:pt x="18123" y="92803"/>
                  </a:lnTo>
                  <a:lnTo>
                    <a:pt x="29806" y="104869"/>
                  </a:lnTo>
                  <a:lnTo>
                    <a:pt x="29806" y="108198"/>
                  </a:lnTo>
                  <a:close/>
                </a:path>
                <a:path w="29844" h="247014">
                  <a:moveTo>
                    <a:pt x="29806" y="200585"/>
                  </a:moveTo>
                  <a:lnTo>
                    <a:pt x="29806" y="231369"/>
                  </a:lnTo>
                  <a:lnTo>
                    <a:pt x="29806" y="234698"/>
                  </a:lnTo>
                  <a:lnTo>
                    <a:pt x="29001" y="237212"/>
                  </a:lnTo>
                  <a:lnTo>
                    <a:pt x="14906" y="246776"/>
                  </a:lnTo>
                  <a:lnTo>
                    <a:pt x="12086" y="246360"/>
                  </a:lnTo>
                  <a:lnTo>
                    <a:pt x="0" y="231369"/>
                  </a:lnTo>
                  <a:lnTo>
                    <a:pt x="0" y="200585"/>
                  </a:lnTo>
                  <a:lnTo>
                    <a:pt x="14906" y="185190"/>
                  </a:lnTo>
                  <a:lnTo>
                    <a:pt x="18123" y="185606"/>
                  </a:lnTo>
                  <a:lnTo>
                    <a:pt x="29806" y="197257"/>
                  </a:lnTo>
                  <a:lnTo>
                    <a:pt x="29806" y="20058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98776" y="3630722"/>
              <a:ext cx="339725" cy="350520"/>
            </a:xfrm>
            <a:custGeom>
              <a:avLst/>
              <a:gdLst/>
              <a:ahLst/>
              <a:cxnLst/>
              <a:rect l="l" t="t" r="r" b="b"/>
              <a:pathLst>
                <a:path w="339725" h="350520">
                  <a:moveTo>
                    <a:pt x="0" y="175193"/>
                  </a:moveTo>
                  <a:lnTo>
                    <a:pt x="339256" y="175193"/>
                  </a:lnTo>
                </a:path>
                <a:path w="339725" h="350520">
                  <a:moveTo>
                    <a:pt x="169625" y="0"/>
                  </a:moveTo>
                  <a:lnTo>
                    <a:pt x="169625" y="350386"/>
                  </a:lnTo>
                </a:path>
              </a:pathLst>
            </a:custGeom>
            <a:ln w="630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7282" y="3714750"/>
              <a:ext cx="188524" cy="182129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1292329" y="4787197"/>
            <a:ext cx="1261745" cy="1444625"/>
            <a:chOff x="1292329" y="4787197"/>
            <a:chExt cx="1261745" cy="1444625"/>
          </a:xfrm>
        </p:grpSpPr>
        <p:sp>
          <p:nvSpPr>
            <p:cNvPr id="19" name="object 19"/>
            <p:cNvSpPr/>
            <p:nvPr/>
          </p:nvSpPr>
          <p:spPr>
            <a:xfrm>
              <a:off x="1299787" y="4881811"/>
              <a:ext cx="537210" cy="195580"/>
            </a:xfrm>
            <a:custGeom>
              <a:avLst/>
              <a:gdLst/>
              <a:ahLst/>
              <a:cxnLst/>
              <a:rect l="l" t="t" r="r" b="b"/>
              <a:pathLst>
                <a:path w="537210" h="195579">
                  <a:moveTo>
                    <a:pt x="537154" y="195457"/>
                  </a:moveTo>
                  <a:lnTo>
                    <a:pt x="537154" y="0"/>
                  </a:lnTo>
                  <a:lnTo>
                    <a:pt x="0" y="0"/>
                  </a:lnTo>
                </a:path>
              </a:pathLst>
            </a:custGeom>
            <a:ln w="14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72469" y="5060626"/>
              <a:ext cx="129539" cy="133350"/>
            </a:xfrm>
            <a:custGeom>
              <a:avLst/>
              <a:gdLst/>
              <a:ahLst/>
              <a:cxnLst/>
              <a:rect l="l" t="t" r="r" b="b"/>
              <a:pathLst>
                <a:path w="129539" h="133350">
                  <a:moveTo>
                    <a:pt x="128943" y="0"/>
                  </a:moveTo>
                  <a:lnTo>
                    <a:pt x="0" y="0"/>
                  </a:lnTo>
                  <a:lnTo>
                    <a:pt x="64471" y="133076"/>
                  </a:lnTo>
                  <a:lnTo>
                    <a:pt x="1289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49895" y="5517236"/>
              <a:ext cx="690880" cy="0"/>
            </a:xfrm>
            <a:custGeom>
              <a:avLst/>
              <a:gdLst/>
              <a:ahLst/>
              <a:cxnLst/>
              <a:rect l="l" t="t" r="r" b="b"/>
              <a:pathLst>
                <a:path w="690880">
                  <a:moveTo>
                    <a:pt x="690680" y="0"/>
                  </a:moveTo>
                  <a:lnTo>
                    <a:pt x="690680" y="0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400555" y="0"/>
                  </a:lnTo>
                </a:path>
              </a:pathLst>
            </a:custGeom>
            <a:ln w="149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24464" y="5450704"/>
              <a:ext cx="129539" cy="133350"/>
            </a:xfrm>
            <a:custGeom>
              <a:avLst/>
              <a:gdLst/>
              <a:ahLst/>
              <a:cxnLst/>
              <a:rect l="l" t="t" r="r" b="b"/>
              <a:pathLst>
                <a:path w="129539" h="133350">
                  <a:moveTo>
                    <a:pt x="0" y="0"/>
                  </a:moveTo>
                  <a:lnTo>
                    <a:pt x="0" y="133083"/>
                  </a:lnTo>
                  <a:lnTo>
                    <a:pt x="129357" y="66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23833" y="5193703"/>
              <a:ext cx="626745" cy="647700"/>
            </a:xfrm>
            <a:custGeom>
              <a:avLst/>
              <a:gdLst/>
              <a:ahLst/>
              <a:cxnLst/>
              <a:rect l="l" t="t" r="r" b="b"/>
              <a:pathLst>
                <a:path w="626744" h="647700">
                  <a:moveTo>
                    <a:pt x="313510" y="0"/>
                  </a:moveTo>
                  <a:lnTo>
                    <a:pt x="0" y="323533"/>
                  </a:lnTo>
                  <a:lnTo>
                    <a:pt x="313510" y="647078"/>
                  </a:lnTo>
                  <a:lnTo>
                    <a:pt x="626617" y="323533"/>
                  </a:lnTo>
                  <a:lnTo>
                    <a:pt x="3135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23834" y="5193702"/>
              <a:ext cx="626745" cy="647700"/>
            </a:xfrm>
            <a:custGeom>
              <a:avLst/>
              <a:gdLst/>
              <a:ahLst/>
              <a:cxnLst/>
              <a:rect l="l" t="t" r="r" b="b"/>
              <a:pathLst>
                <a:path w="626744" h="647700">
                  <a:moveTo>
                    <a:pt x="626617" y="323533"/>
                  </a:moveTo>
                  <a:lnTo>
                    <a:pt x="313510" y="0"/>
                  </a:lnTo>
                  <a:lnTo>
                    <a:pt x="0" y="323533"/>
                  </a:lnTo>
                  <a:lnTo>
                    <a:pt x="313510" y="647079"/>
                  </a:lnTo>
                  <a:lnTo>
                    <a:pt x="626617" y="323533"/>
                  </a:lnTo>
                  <a:close/>
                </a:path>
              </a:pathLst>
            </a:custGeom>
            <a:ln w="14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45109" y="5392279"/>
              <a:ext cx="30480" cy="247015"/>
            </a:xfrm>
            <a:custGeom>
              <a:avLst/>
              <a:gdLst/>
              <a:ahLst/>
              <a:cxnLst/>
              <a:rect l="l" t="t" r="r" b="b"/>
              <a:pathLst>
                <a:path w="30480" h="247014">
                  <a:moveTo>
                    <a:pt x="14918" y="0"/>
                  </a:moveTo>
                  <a:lnTo>
                    <a:pt x="0" y="15378"/>
                  </a:lnTo>
                  <a:lnTo>
                    <a:pt x="0" y="46158"/>
                  </a:lnTo>
                  <a:lnTo>
                    <a:pt x="14918" y="61543"/>
                  </a:lnTo>
                  <a:lnTo>
                    <a:pt x="18142" y="61127"/>
                  </a:lnTo>
                  <a:lnTo>
                    <a:pt x="30229" y="46158"/>
                  </a:lnTo>
                  <a:lnTo>
                    <a:pt x="30229" y="15378"/>
                  </a:lnTo>
                  <a:lnTo>
                    <a:pt x="14918" y="0"/>
                  </a:lnTo>
                  <a:close/>
                </a:path>
                <a:path w="30480" h="247014">
                  <a:moveTo>
                    <a:pt x="14918" y="92323"/>
                  </a:moveTo>
                  <a:lnTo>
                    <a:pt x="0" y="107702"/>
                  </a:lnTo>
                  <a:lnTo>
                    <a:pt x="0" y="138482"/>
                  </a:lnTo>
                  <a:lnTo>
                    <a:pt x="12098" y="153866"/>
                  </a:lnTo>
                  <a:lnTo>
                    <a:pt x="18142" y="153866"/>
                  </a:lnTo>
                  <a:lnTo>
                    <a:pt x="30229" y="138482"/>
                  </a:lnTo>
                  <a:lnTo>
                    <a:pt x="30229" y="107702"/>
                  </a:lnTo>
                  <a:lnTo>
                    <a:pt x="14918" y="92323"/>
                  </a:lnTo>
                  <a:close/>
                </a:path>
                <a:path w="30480" h="247014">
                  <a:moveTo>
                    <a:pt x="14918" y="184647"/>
                  </a:moveTo>
                  <a:lnTo>
                    <a:pt x="0" y="200025"/>
                  </a:lnTo>
                  <a:lnTo>
                    <a:pt x="0" y="231221"/>
                  </a:lnTo>
                  <a:lnTo>
                    <a:pt x="14918" y="246606"/>
                  </a:lnTo>
                  <a:lnTo>
                    <a:pt x="18142" y="246190"/>
                  </a:lnTo>
                  <a:lnTo>
                    <a:pt x="30229" y="231221"/>
                  </a:lnTo>
                  <a:lnTo>
                    <a:pt x="30229" y="200025"/>
                  </a:lnTo>
                  <a:lnTo>
                    <a:pt x="14918" y="1846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45109" y="5392279"/>
              <a:ext cx="30480" cy="247015"/>
            </a:xfrm>
            <a:custGeom>
              <a:avLst/>
              <a:gdLst/>
              <a:ahLst/>
              <a:cxnLst/>
              <a:rect l="l" t="t" r="r" b="b"/>
              <a:pathLst>
                <a:path w="30480" h="247014">
                  <a:moveTo>
                    <a:pt x="30229" y="15378"/>
                  </a:moveTo>
                  <a:lnTo>
                    <a:pt x="30229" y="46158"/>
                  </a:lnTo>
                  <a:lnTo>
                    <a:pt x="29826" y="49485"/>
                  </a:lnTo>
                  <a:lnTo>
                    <a:pt x="14918" y="61543"/>
                  </a:lnTo>
                  <a:lnTo>
                    <a:pt x="12098" y="61127"/>
                  </a:lnTo>
                  <a:lnTo>
                    <a:pt x="0" y="46158"/>
                  </a:lnTo>
                  <a:lnTo>
                    <a:pt x="0" y="15378"/>
                  </a:lnTo>
                  <a:lnTo>
                    <a:pt x="14918" y="0"/>
                  </a:lnTo>
                  <a:lnTo>
                    <a:pt x="18142" y="415"/>
                  </a:lnTo>
                  <a:lnTo>
                    <a:pt x="30229" y="15378"/>
                  </a:lnTo>
                  <a:close/>
                </a:path>
                <a:path w="30480" h="247014">
                  <a:moveTo>
                    <a:pt x="30229" y="107702"/>
                  </a:moveTo>
                  <a:lnTo>
                    <a:pt x="30229" y="138482"/>
                  </a:lnTo>
                  <a:lnTo>
                    <a:pt x="29826" y="141808"/>
                  </a:lnTo>
                  <a:lnTo>
                    <a:pt x="18142" y="153866"/>
                  </a:lnTo>
                  <a:lnTo>
                    <a:pt x="14918" y="153866"/>
                  </a:lnTo>
                  <a:lnTo>
                    <a:pt x="12098" y="153866"/>
                  </a:lnTo>
                  <a:lnTo>
                    <a:pt x="0" y="138482"/>
                  </a:lnTo>
                  <a:lnTo>
                    <a:pt x="0" y="107702"/>
                  </a:lnTo>
                  <a:lnTo>
                    <a:pt x="402" y="104791"/>
                  </a:lnTo>
                  <a:lnTo>
                    <a:pt x="1208" y="101881"/>
                  </a:lnTo>
                  <a:lnTo>
                    <a:pt x="2820" y="99392"/>
                  </a:lnTo>
                  <a:lnTo>
                    <a:pt x="4432" y="96897"/>
                  </a:lnTo>
                  <a:lnTo>
                    <a:pt x="6860" y="95234"/>
                  </a:lnTo>
                  <a:lnTo>
                    <a:pt x="9278" y="93570"/>
                  </a:lnTo>
                  <a:lnTo>
                    <a:pt x="12098" y="92739"/>
                  </a:lnTo>
                  <a:lnTo>
                    <a:pt x="14918" y="92323"/>
                  </a:lnTo>
                  <a:lnTo>
                    <a:pt x="18142" y="92739"/>
                  </a:lnTo>
                  <a:lnTo>
                    <a:pt x="20962" y="93570"/>
                  </a:lnTo>
                  <a:lnTo>
                    <a:pt x="23380" y="95234"/>
                  </a:lnTo>
                  <a:lnTo>
                    <a:pt x="25797" y="96897"/>
                  </a:lnTo>
                  <a:lnTo>
                    <a:pt x="27409" y="99392"/>
                  </a:lnTo>
                  <a:lnTo>
                    <a:pt x="29020" y="101881"/>
                  </a:lnTo>
                  <a:lnTo>
                    <a:pt x="29826" y="104791"/>
                  </a:lnTo>
                  <a:lnTo>
                    <a:pt x="30229" y="107702"/>
                  </a:lnTo>
                  <a:close/>
                </a:path>
                <a:path w="30480" h="247014">
                  <a:moveTo>
                    <a:pt x="30229" y="200025"/>
                  </a:moveTo>
                  <a:lnTo>
                    <a:pt x="30229" y="231221"/>
                  </a:lnTo>
                  <a:lnTo>
                    <a:pt x="29826" y="234132"/>
                  </a:lnTo>
                  <a:lnTo>
                    <a:pt x="29020" y="237042"/>
                  </a:lnTo>
                  <a:lnTo>
                    <a:pt x="27409" y="239537"/>
                  </a:lnTo>
                  <a:lnTo>
                    <a:pt x="25797" y="242032"/>
                  </a:lnTo>
                  <a:lnTo>
                    <a:pt x="23380" y="243695"/>
                  </a:lnTo>
                  <a:lnTo>
                    <a:pt x="20962" y="245358"/>
                  </a:lnTo>
                  <a:lnTo>
                    <a:pt x="18142" y="246190"/>
                  </a:lnTo>
                  <a:lnTo>
                    <a:pt x="14918" y="246606"/>
                  </a:lnTo>
                  <a:lnTo>
                    <a:pt x="12098" y="246190"/>
                  </a:lnTo>
                  <a:lnTo>
                    <a:pt x="9278" y="245358"/>
                  </a:lnTo>
                  <a:lnTo>
                    <a:pt x="6860" y="243695"/>
                  </a:lnTo>
                  <a:lnTo>
                    <a:pt x="4432" y="242032"/>
                  </a:lnTo>
                  <a:lnTo>
                    <a:pt x="2820" y="239537"/>
                  </a:lnTo>
                  <a:lnTo>
                    <a:pt x="1208" y="237042"/>
                  </a:lnTo>
                  <a:lnTo>
                    <a:pt x="402" y="234132"/>
                  </a:lnTo>
                  <a:lnTo>
                    <a:pt x="0" y="231221"/>
                  </a:lnTo>
                  <a:lnTo>
                    <a:pt x="0" y="200025"/>
                  </a:lnTo>
                  <a:lnTo>
                    <a:pt x="402" y="197115"/>
                  </a:lnTo>
                  <a:lnTo>
                    <a:pt x="1208" y="194204"/>
                  </a:lnTo>
                  <a:lnTo>
                    <a:pt x="2820" y="191715"/>
                  </a:lnTo>
                  <a:lnTo>
                    <a:pt x="4432" y="189220"/>
                  </a:lnTo>
                  <a:lnTo>
                    <a:pt x="6860" y="187557"/>
                  </a:lnTo>
                  <a:lnTo>
                    <a:pt x="9278" y="185894"/>
                  </a:lnTo>
                  <a:lnTo>
                    <a:pt x="12098" y="185062"/>
                  </a:lnTo>
                  <a:lnTo>
                    <a:pt x="14918" y="184647"/>
                  </a:lnTo>
                  <a:lnTo>
                    <a:pt x="18142" y="185062"/>
                  </a:lnTo>
                  <a:lnTo>
                    <a:pt x="20962" y="185894"/>
                  </a:lnTo>
                  <a:lnTo>
                    <a:pt x="23380" y="187557"/>
                  </a:lnTo>
                  <a:lnTo>
                    <a:pt x="25797" y="189220"/>
                  </a:lnTo>
                  <a:lnTo>
                    <a:pt x="27409" y="191715"/>
                  </a:lnTo>
                  <a:lnTo>
                    <a:pt x="29020" y="194204"/>
                  </a:lnTo>
                  <a:lnTo>
                    <a:pt x="29826" y="197115"/>
                  </a:lnTo>
                  <a:lnTo>
                    <a:pt x="30229" y="2000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99787" y="5957221"/>
              <a:ext cx="537845" cy="195580"/>
            </a:xfrm>
            <a:custGeom>
              <a:avLst/>
              <a:gdLst/>
              <a:ahLst/>
              <a:cxnLst/>
              <a:rect l="l" t="t" r="r" b="b"/>
              <a:pathLst>
                <a:path w="537844" h="195579">
                  <a:moveTo>
                    <a:pt x="537556" y="0"/>
                  </a:moveTo>
                  <a:lnTo>
                    <a:pt x="537556" y="195457"/>
                  </a:lnTo>
                  <a:lnTo>
                    <a:pt x="0" y="195457"/>
                  </a:lnTo>
                </a:path>
              </a:pathLst>
            </a:custGeom>
            <a:ln w="14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72469" y="5840782"/>
              <a:ext cx="129539" cy="133350"/>
            </a:xfrm>
            <a:custGeom>
              <a:avLst/>
              <a:gdLst/>
              <a:ahLst/>
              <a:cxnLst/>
              <a:rect l="l" t="t" r="r" b="b"/>
              <a:pathLst>
                <a:path w="129539" h="133350">
                  <a:moveTo>
                    <a:pt x="64875" y="0"/>
                  </a:moveTo>
                  <a:lnTo>
                    <a:pt x="0" y="133082"/>
                  </a:lnTo>
                  <a:lnTo>
                    <a:pt x="129346" y="133082"/>
                  </a:lnTo>
                  <a:lnTo>
                    <a:pt x="64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63666" y="5340085"/>
              <a:ext cx="339725" cy="351155"/>
            </a:xfrm>
            <a:custGeom>
              <a:avLst/>
              <a:gdLst/>
              <a:ahLst/>
              <a:cxnLst/>
              <a:rect l="l" t="t" r="r" b="b"/>
              <a:pathLst>
                <a:path w="339725" h="351154">
                  <a:moveTo>
                    <a:pt x="0" y="175072"/>
                  </a:moveTo>
                  <a:lnTo>
                    <a:pt x="339290" y="175072"/>
                  </a:lnTo>
                </a:path>
                <a:path w="339725" h="351154">
                  <a:moveTo>
                    <a:pt x="169648" y="0"/>
                  </a:moveTo>
                  <a:lnTo>
                    <a:pt x="169648" y="350571"/>
                  </a:lnTo>
                </a:path>
              </a:pathLst>
            </a:custGeom>
            <a:ln w="63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7976" y="4787197"/>
              <a:ext cx="188524" cy="18212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7976" y="6049660"/>
              <a:ext cx="188524" cy="182129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1318533" y="1633315"/>
            <a:ext cx="737235" cy="737235"/>
            <a:chOff x="1318533" y="1633315"/>
            <a:chExt cx="737235" cy="737235"/>
          </a:xfrm>
        </p:grpSpPr>
        <p:sp>
          <p:nvSpPr>
            <p:cNvPr id="33" name="object 33"/>
            <p:cNvSpPr/>
            <p:nvPr/>
          </p:nvSpPr>
          <p:spPr>
            <a:xfrm>
              <a:off x="1324666" y="1639448"/>
              <a:ext cx="724535" cy="724535"/>
            </a:xfrm>
            <a:custGeom>
              <a:avLst/>
              <a:gdLst/>
              <a:ahLst/>
              <a:cxnLst/>
              <a:rect l="l" t="t" r="r" b="b"/>
              <a:pathLst>
                <a:path w="724535" h="724535">
                  <a:moveTo>
                    <a:pt x="0" y="362180"/>
                  </a:moveTo>
                  <a:lnTo>
                    <a:pt x="362179" y="0"/>
                  </a:lnTo>
                  <a:lnTo>
                    <a:pt x="724359" y="362180"/>
                  </a:lnTo>
                  <a:lnTo>
                    <a:pt x="362179" y="724355"/>
                  </a:lnTo>
                  <a:lnTo>
                    <a:pt x="0" y="362180"/>
                  </a:lnTo>
                  <a:close/>
                </a:path>
              </a:pathLst>
            </a:custGeom>
            <a:ln w="12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93678" y="1808460"/>
              <a:ext cx="386715" cy="386715"/>
            </a:xfrm>
            <a:custGeom>
              <a:avLst/>
              <a:gdLst/>
              <a:ahLst/>
              <a:cxnLst/>
              <a:rect l="l" t="t" r="r" b="b"/>
              <a:pathLst>
                <a:path w="386714" h="386714">
                  <a:moveTo>
                    <a:pt x="0" y="193168"/>
                  </a:moveTo>
                  <a:lnTo>
                    <a:pt x="386319" y="193168"/>
                  </a:lnTo>
                </a:path>
                <a:path w="386714" h="386714">
                  <a:moveTo>
                    <a:pt x="193168" y="0"/>
                  </a:moveTo>
                  <a:lnTo>
                    <a:pt x="193168" y="386320"/>
                  </a:lnTo>
                </a:path>
              </a:pathLst>
            </a:custGeom>
            <a:ln w="53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0199" y="373380"/>
            <a:ext cx="3902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Example:</a:t>
            </a:r>
            <a:r>
              <a:rPr sz="32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3200" spc="-25" dirty="0">
                <a:solidFill>
                  <a:srgbClr val="C00000"/>
                </a:solidFill>
                <a:latin typeface="Calibri"/>
                <a:cs typeface="Calibri"/>
              </a:rPr>
              <a:t> Gateway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3360" y="1794969"/>
            <a:ext cx="7546975" cy="3288029"/>
            <a:chOff x="1653360" y="1794969"/>
            <a:chExt cx="7546975" cy="328802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3360" y="1794969"/>
              <a:ext cx="7546652" cy="32875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9498" y="3343722"/>
              <a:ext cx="188524" cy="1821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68058" y="3337935"/>
              <a:ext cx="188524" cy="18212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40493" y="2140952"/>
              <a:ext cx="188524" cy="18212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64654" y="965708"/>
            <a:ext cx="2788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Airport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security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33319" y="1338271"/>
            <a:ext cx="1289685" cy="718185"/>
            <a:chOff x="4733319" y="1338271"/>
            <a:chExt cx="1289685" cy="718185"/>
          </a:xfrm>
        </p:grpSpPr>
        <p:sp>
          <p:nvSpPr>
            <p:cNvPr id="3" name="object 3"/>
            <p:cNvSpPr/>
            <p:nvPr/>
          </p:nvSpPr>
          <p:spPr>
            <a:xfrm>
              <a:off x="4754629" y="1359578"/>
              <a:ext cx="1268730" cy="689610"/>
            </a:xfrm>
            <a:custGeom>
              <a:avLst/>
              <a:gdLst/>
              <a:ahLst/>
              <a:cxnLst/>
              <a:rect l="l" t="t" r="r" b="b"/>
              <a:pathLst>
                <a:path w="1268729" h="689610">
                  <a:moveTo>
                    <a:pt x="1185666" y="0"/>
                  </a:moveTo>
                  <a:lnTo>
                    <a:pt x="82682" y="0"/>
                  </a:lnTo>
                  <a:lnTo>
                    <a:pt x="50516" y="6504"/>
                  </a:lnTo>
                  <a:lnTo>
                    <a:pt x="24233" y="24241"/>
                  </a:lnTo>
                  <a:lnTo>
                    <a:pt x="6503" y="50550"/>
                  </a:lnTo>
                  <a:lnTo>
                    <a:pt x="0" y="82767"/>
                  </a:lnTo>
                  <a:lnTo>
                    <a:pt x="0" y="606597"/>
                  </a:lnTo>
                  <a:lnTo>
                    <a:pt x="6503" y="638757"/>
                  </a:lnTo>
                  <a:lnTo>
                    <a:pt x="24233" y="665036"/>
                  </a:lnTo>
                  <a:lnTo>
                    <a:pt x="50516" y="682763"/>
                  </a:lnTo>
                  <a:lnTo>
                    <a:pt x="82682" y="689265"/>
                  </a:lnTo>
                  <a:lnTo>
                    <a:pt x="1185666" y="689265"/>
                  </a:lnTo>
                  <a:lnTo>
                    <a:pt x="1217832" y="682763"/>
                  </a:lnTo>
                  <a:lnTo>
                    <a:pt x="1244115" y="665036"/>
                  </a:lnTo>
                  <a:lnTo>
                    <a:pt x="1261845" y="638757"/>
                  </a:lnTo>
                  <a:lnTo>
                    <a:pt x="1268349" y="606597"/>
                  </a:lnTo>
                  <a:lnTo>
                    <a:pt x="1268349" y="82767"/>
                  </a:lnTo>
                  <a:lnTo>
                    <a:pt x="1261845" y="50550"/>
                  </a:lnTo>
                  <a:lnTo>
                    <a:pt x="1244115" y="24241"/>
                  </a:lnTo>
                  <a:lnTo>
                    <a:pt x="1217832" y="6504"/>
                  </a:lnTo>
                  <a:lnTo>
                    <a:pt x="1185666" y="0"/>
                  </a:lnTo>
                  <a:close/>
                </a:path>
              </a:pathLst>
            </a:custGeom>
            <a:solidFill>
              <a:srgbClr val="CDCDCD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54629" y="1368545"/>
              <a:ext cx="1217930" cy="680720"/>
            </a:xfrm>
            <a:custGeom>
              <a:avLst/>
              <a:gdLst/>
              <a:ahLst/>
              <a:cxnLst/>
              <a:rect l="l" t="t" r="r" b="b"/>
              <a:pathLst>
                <a:path w="1217929" h="680719">
                  <a:moveTo>
                    <a:pt x="82682" y="680299"/>
                  </a:moveTo>
                  <a:lnTo>
                    <a:pt x="1185666" y="680299"/>
                  </a:lnTo>
                  <a:lnTo>
                    <a:pt x="1185668" y="680299"/>
                  </a:lnTo>
                </a:path>
                <a:path w="1217929" h="680719">
                  <a:moveTo>
                    <a:pt x="46868" y="0"/>
                  </a:moveTo>
                  <a:lnTo>
                    <a:pt x="24233" y="15275"/>
                  </a:lnTo>
                  <a:lnTo>
                    <a:pt x="6503" y="41583"/>
                  </a:lnTo>
                  <a:lnTo>
                    <a:pt x="0" y="73800"/>
                  </a:lnTo>
                  <a:lnTo>
                    <a:pt x="0" y="597630"/>
                  </a:lnTo>
                  <a:lnTo>
                    <a:pt x="6503" y="629790"/>
                  </a:lnTo>
                  <a:lnTo>
                    <a:pt x="24233" y="656070"/>
                  </a:lnTo>
                  <a:lnTo>
                    <a:pt x="50516" y="673796"/>
                  </a:lnTo>
                  <a:lnTo>
                    <a:pt x="82682" y="680299"/>
                  </a:lnTo>
                </a:path>
                <a:path w="1217929" h="680719">
                  <a:moveTo>
                    <a:pt x="1185668" y="680299"/>
                  </a:moveTo>
                  <a:lnTo>
                    <a:pt x="1217832" y="673796"/>
                  </a:lnTo>
                  <a:lnTo>
                    <a:pt x="1217832" y="673796"/>
                  </a:lnTo>
                </a:path>
              </a:pathLst>
            </a:custGeom>
            <a:ln w="14589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40621" y="1345573"/>
              <a:ext cx="1268350" cy="68926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740621" y="1345573"/>
              <a:ext cx="1268730" cy="689610"/>
            </a:xfrm>
            <a:custGeom>
              <a:avLst/>
              <a:gdLst/>
              <a:ahLst/>
              <a:cxnLst/>
              <a:rect l="l" t="t" r="r" b="b"/>
              <a:pathLst>
                <a:path w="1268729" h="689610">
                  <a:moveTo>
                    <a:pt x="82682" y="689265"/>
                  </a:moveTo>
                  <a:lnTo>
                    <a:pt x="1185666" y="689265"/>
                  </a:lnTo>
                  <a:lnTo>
                    <a:pt x="1217832" y="682763"/>
                  </a:lnTo>
                  <a:lnTo>
                    <a:pt x="1244115" y="665036"/>
                  </a:lnTo>
                  <a:lnTo>
                    <a:pt x="1261845" y="638757"/>
                  </a:lnTo>
                  <a:lnTo>
                    <a:pt x="1268349" y="606596"/>
                  </a:lnTo>
                  <a:lnTo>
                    <a:pt x="1268349" y="82766"/>
                  </a:lnTo>
                  <a:lnTo>
                    <a:pt x="1261845" y="50549"/>
                  </a:lnTo>
                  <a:lnTo>
                    <a:pt x="1244115" y="24241"/>
                  </a:lnTo>
                  <a:lnTo>
                    <a:pt x="1217832" y="6504"/>
                  </a:lnTo>
                  <a:lnTo>
                    <a:pt x="1185666" y="0"/>
                  </a:lnTo>
                  <a:lnTo>
                    <a:pt x="82682" y="0"/>
                  </a:lnTo>
                  <a:lnTo>
                    <a:pt x="50516" y="6504"/>
                  </a:lnTo>
                  <a:lnTo>
                    <a:pt x="24233" y="24241"/>
                  </a:lnTo>
                  <a:lnTo>
                    <a:pt x="6503" y="50549"/>
                  </a:lnTo>
                  <a:lnTo>
                    <a:pt x="0" y="82766"/>
                  </a:lnTo>
                  <a:lnTo>
                    <a:pt x="0" y="606596"/>
                  </a:lnTo>
                  <a:lnTo>
                    <a:pt x="6503" y="638757"/>
                  </a:lnTo>
                  <a:lnTo>
                    <a:pt x="24233" y="665036"/>
                  </a:lnTo>
                  <a:lnTo>
                    <a:pt x="50516" y="682763"/>
                  </a:lnTo>
                  <a:lnTo>
                    <a:pt x="82682" y="689265"/>
                  </a:lnTo>
                  <a:close/>
                </a:path>
              </a:pathLst>
            </a:custGeom>
            <a:ln w="1458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889687" y="1449971"/>
            <a:ext cx="970280" cy="445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1295">
              <a:lnSpc>
                <a:spcPct val="102099"/>
              </a:lnSpc>
              <a:spcBef>
                <a:spcPts val="95"/>
              </a:spcBef>
            </a:pPr>
            <a:r>
              <a:rPr sz="1350" spc="10" dirty="0">
                <a:latin typeface="Calibri"/>
                <a:cs typeface="Calibri"/>
              </a:rPr>
              <a:t>Process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identification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44908" y="2759400"/>
            <a:ext cx="1831339" cy="2359025"/>
            <a:chOff x="2944908" y="2759400"/>
            <a:chExt cx="1831339" cy="23590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4483" y="2770381"/>
              <a:ext cx="1101354" cy="80737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672242" y="2800386"/>
              <a:ext cx="963930" cy="753745"/>
            </a:xfrm>
            <a:custGeom>
              <a:avLst/>
              <a:gdLst/>
              <a:ahLst/>
              <a:cxnLst/>
              <a:rect l="l" t="t" r="r" b="b"/>
              <a:pathLst>
                <a:path w="963929" h="753745">
                  <a:moveTo>
                    <a:pt x="963833" y="0"/>
                  </a:moveTo>
                  <a:lnTo>
                    <a:pt x="910864" y="18644"/>
                  </a:lnTo>
                  <a:lnTo>
                    <a:pt x="858300" y="38868"/>
                  </a:lnTo>
                  <a:lnTo>
                    <a:pt x="806248" y="60591"/>
                  </a:lnTo>
                  <a:lnTo>
                    <a:pt x="754809" y="83731"/>
                  </a:lnTo>
                  <a:lnTo>
                    <a:pt x="704087" y="108209"/>
                  </a:lnTo>
                  <a:lnTo>
                    <a:pt x="654187" y="133942"/>
                  </a:lnTo>
                  <a:lnTo>
                    <a:pt x="605212" y="160850"/>
                  </a:lnTo>
                  <a:lnTo>
                    <a:pt x="557265" y="188851"/>
                  </a:lnTo>
                  <a:lnTo>
                    <a:pt x="510451" y="217865"/>
                  </a:lnTo>
                  <a:lnTo>
                    <a:pt x="464872" y="247811"/>
                  </a:lnTo>
                  <a:lnTo>
                    <a:pt x="420633" y="278608"/>
                  </a:lnTo>
                  <a:lnTo>
                    <a:pt x="377838" y="310174"/>
                  </a:lnTo>
                  <a:lnTo>
                    <a:pt x="336589" y="342429"/>
                  </a:lnTo>
                  <a:lnTo>
                    <a:pt x="296991" y="375291"/>
                  </a:lnTo>
                  <a:lnTo>
                    <a:pt x="259147" y="408680"/>
                  </a:lnTo>
                  <a:lnTo>
                    <a:pt x="223161" y="442515"/>
                  </a:lnTo>
                  <a:lnTo>
                    <a:pt x="189137" y="476715"/>
                  </a:lnTo>
                  <a:lnTo>
                    <a:pt x="157178" y="511197"/>
                  </a:lnTo>
                  <a:lnTo>
                    <a:pt x="127387" y="545883"/>
                  </a:lnTo>
                  <a:lnTo>
                    <a:pt x="99870" y="580690"/>
                  </a:lnTo>
                  <a:lnTo>
                    <a:pt x="74729" y="615538"/>
                  </a:lnTo>
                  <a:lnTo>
                    <a:pt x="52067" y="650345"/>
                  </a:lnTo>
                  <a:lnTo>
                    <a:pt x="31990" y="685031"/>
                  </a:lnTo>
                  <a:lnTo>
                    <a:pt x="14599" y="719514"/>
                  </a:lnTo>
                  <a:lnTo>
                    <a:pt x="0" y="753714"/>
                  </a:lnTo>
                </a:path>
              </a:pathLst>
            </a:custGeom>
            <a:ln w="1460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11827" y="2759400"/>
              <a:ext cx="146050" cy="88900"/>
            </a:xfrm>
            <a:custGeom>
              <a:avLst/>
              <a:gdLst/>
              <a:ahLst/>
              <a:cxnLst/>
              <a:rect l="l" t="t" r="r" b="b"/>
              <a:pathLst>
                <a:path w="146050" h="88900">
                  <a:moveTo>
                    <a:pt x="0" y="0"/>
                  </a:moveTo>
                  <a:lnTo>
                    <a:pt x="26295" y="88494"/>
                  </a:lnTo>
                  <a:lnTo>
                    <a:pt x="145886" y="48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63950" y="4251949"/>
              <a:ext cx="627769" cy="86608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596711" y="4367402"/>
              <a:ext cx="570230" cy="727710"/>
            </a:xfrm>
            <a:custGeom>
              <a:avLst/>
              <a:gdLst/>
              <a:ahLst/>
              <a:cxnLst/>
              <a:rect l="l" t="t" r="r" b="b"/>
              <a:pathLst>
                <a:path w="570229" h="727710">
                  <a:moveTo>
                    <a:pt x="570125" y="727301"/>
                  </a:moveTo>
                  <a:lnTo>
                    <a:pt x="528756" y="698576"/>
                  </a:lnTo>
                  <a:lnTo>
                    <a:pt x="487979" y="667935"/>
                  </a:lnTo>
                  <a:lnTo>
                    <a:pt x="447912" y="635528"/>
                  </a:lnTo>
                  <a:lnTo>
                    <a:pt x="408673" y="601507"/>
                  </a:lnTo>
                  <a:lnTo>
                    <a:pt x="370382" y="566022"/>
                  </a:lnTo>
                  <a:lnTo>
                    <a:pt x="333155" y="529224"/>
                  </a:lnTo>
                  <a:lnTo>
                    <a:pt x="297112" y="491264"/>
                  </a:lnTo>
                  <a:lnTo>
                    <a:pt x="262372" y="452292"/>
                  </a:lnTo>
                  <a:lnTo>
                    <a:pt x="229051" y="412460"/>
                  </a:lnTo>
                  <a:lnTo>
                    <a:pt x="197269" y="371919"/>
                  </a:lnTo>
                  <a:lnTo>
                    <a:pt x="167144" y="330819"/>
                  </a:lnTo>
                  <a:lnTo>
                    <a:pt x="138795" y="289310"/>
                  </a:lnTo>
                  <a:lnTo>
                    <a:pt x="112339" y="247545"/>
                  </a:lnTo>
                  <a:lnTo>
                    <a:pt x="87895" y="205673"/>
                  </a:lnTo>
                  <a:lnTo>
                    <a:pt x="65582" y="163846"/>
                  </a:lnTo>
                  <a:lnTo>
                    <a:pt x="45517" y="122214"/>
                  </a:lnTo>
                  <a:lnTo>
                    <a:pt x="27820" y="80929"/>
                  </a:lnTo>
                  <a:lnTo>
                    <a:pt x="12608" y="40140"/>
                  </a:lnTo>
                  <a:lnTo>
                    <a:pt x="0" y="0"/>
                  </a:lnTo>
                </a:path>
              </a:pathLst>
            </a:custGeom>
            <a:ln w="1460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53120" y="4242205"/>
              <a:ext cx="91440" cy="144780"/>
            </a:xfrm>
            <a:custGeom>
              <a:avLst/>
              <a:gdLst/>
              <a:ahLst/>
              <a:cxnLst/>
              <a:rect l="l" t="t" r="r" b="b"/>
              <a:pathLst>
                <a:path w="91439" h="144779">
                  <a:moveTo>
                    <a:pt x="22409" y="0"/>
                  </a:moveTo>
                  <a:lnTo>
                    <a:pt x="0" y="144180"/>
                  </a:lnTo>
                  <a:lnTo>
                    <a:pt x="91028" y="128798"/>
                  </a:lnTo>
                  <a:lnTo>
                    <a:pt x="22409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4539" y="3550982"/>
              <a:ext cx="1292233" cy="71195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2211" y="3549337"/>
              <a:ext cx="1269843" cy="68984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952210" y="3549337"/>
              <a:ext cx="1270000" cy="690245"/>
            </a:xfrm>
            <a:custGeom>
              <a:avLst/>
              <a:gdLst/>
              <a:ahLst/>
              <a:cxnLst/>
              <a:rect l="l" t="t" r="r" b="b"/>
              <a:pathLst>
                <a:path w="1270000" h="690245">
                  <a:moveTo>
                    <a:pt x="82818" y="689849"/>
                  </a:moveTo>
                  <a:lnTo>
                    <a:pt x="1187065" y="689849"/>
                  </a:lnTo>
                  <a:lnTo>
                    <a:pt x="1219309" y="683354"/>
                  </a:lnTo>
                  <a:lnTo>
                    <a:pt x="1245619" y="665633"/>
                  </a:lnTo>
                  <a:lnTo>
                    <a:pt x="1263346" y="639332"/>
                  </a:lnTo>
                  <a:lnTo>
                    <a:pt x="1269844" y="607099"/>
                  </a:lnTo>
                  <a:lnTo>
                    <a:pt x="1269844" y="82750"/>
                  </a:lnTo>
                  <a:lnTo>
                    <a:pt x="1263346" y="50517"/>
                  </a:lnTo>
                  <a:lnTo>
                    <a:pt x="1245619" y="24216"/>
                  </a:lnTo>
                  <a:lnTo>
                    <a:pt x="1219309" y="6495"/>
                  </a:lnTo>
                  <a:lnTo>
                    <a:pt x="1187065" y="0"/>
                  </a:lnTo>
                  <a:lnTo>
                    <a:pt x="82818" y="0"/>
                  </a:lnTo>
                  <a:lnTo>
                    <a:pt x="50584" y="6495"/>
                  </a:lnTo>
                  <a:lnTo>
                    <a:pt x="24259" y="24216"/>
                  </a:lnTo>
                  <a:lnTo>
                    <a:pt x="6509" y="50517"/>
                  </a:lnTo>
                  <a:lnTo>
                    <a:pt x="0" y="82750"/>
                  </a:lnTo>
                  <a:lnTo>
                    <a:pt x="0" y="607099"/>
                  </a:lnTo>
                  <a:lnTo>
                    <a:pt x="6509" y="639332"/>
                  </a:lnTo>
                  <a:lnTo>
                    <a:pt x="24259" y="665633"/>
                  </a:lnTo>
                  <a:lnTo>
                    <a:pt x="50584" y="683354"/>
                  </a:lnTo>
                  <a:lnTo>
                    <a:pt x="82818" y="689849"/>
                  </a:lnTo>
                  <a:close/>
                </a:path>
              </a:pathLst>
            </a:custGeom>
            <a:ln w="1460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24666" y="3549741"/>
            <a:ext cx="1126490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2299"/>
              </a:lnSpc>
              <a:spcBef>
                <a:spcPts val="100"/>
              </a:spcBef>
            </a:pPr>
            <a:r>
              <a:rPr sz="1350" spc="10" dirty="0">
                <a:latin typeface="Calibri"/>
                <a:cs typeface="Calibri"/>
              </a:rPr>
              <a:t>Process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monitoring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and </a:t>
            </a:r>
            <a:r>
              <a:rPr sz="1350" spc="-29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controlling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24636" y="5092165"/>
            <a:ext cx="2407285" cy="720725"/>
            <a:chOff x="3524636" y="5092165"/>
            <a:chExt cx="2407285" cy="720725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12126" y="5390711"/>
              <a:ext cx="1119663" cy="9908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926264" y="5389231"/>
              <a:ext cx="980440" cy="55880"/>
            </a:xfrm>
            <a:custGeom>
              <a:avLst/>
              <a:gdLst/>
              <a:ahLst/>
              <a:cxnLst/>
              <a:rect l="l" t="t" r="r" b="b"/>
              <a:pathLst>
                <a:path w="980439" h="55879">
                  <a:moveTo>
                    <a:pt x="979814" y="0"/>
                  </a:moveTo>
                  <a:lnTo>
                    <a:pt x="929805" y="8852"/>
                  </a:lnTo>
                  <a:lnTo>
                    <a:pt x="878478" y="16964"/>
                  </a:lnTo>
                  <a:lnTo>
                    <a:pt x="826034" y="24328"/>
                  </a:lnTo>
                  <a:lnTo>
                    <a:pt x="772677" y="30938"/>
                  </a:lnTo>
                  <a:lnTo>
                    <a:pt x="718608" y="36786"/>
                  </a:lnTo>
                  <a:lnTo>
                    <a:pt x="664029" y="41865"/>
                  </a:lnTo>
                  <a:lnTo>
                    <a:pt x="609142" y="46168"/>
                  </a:lnTo>
                  <a:lnTo>
                    <a:pt x="554149" y="49689"/>
                  </a:lnTo>
                  <a:lnTo>
                    <a:pt x="499252" y="52418"/>
                  </a:lnTo>
                  <a:lnTo>
                    <a:pt x="444653" y="54351"/>
                  </a:lnTo>
                  <a:lnTo>
                    <a:pt x="390554" y="55478"/>
                  </a:lnTo>
                  <a:lnTo>
                    <a:pt x="337157" y="55794"/>
                  </a:lnTo>
                  <a:lnTo>
                    <a:pt x="284664" y="55291"/>
                  </a:lnTo>
                  <a:lnTo>
                    <a:pt x="233276" y="53962"/>
                  </a:lnTo>
                  <a:lnTo>
                    <a:pt x="183197" y="51800"/>
                  </a:lnTo>
                  <a:lnTo>
                    <a:pt x="134628" y="48798"/>
                  </a:lnTo>
                  <a:lnTo>
                    <a:pt x="87771" y="44948"/>
                  </a:lnTo>
                  <a:lnTo>
                    <a:pt x="42827" y="40243"/>
                  </a:lnTo>
                  <a:lnTo>
                    <a:pt x="0" y="34677"/>
                  </a:lnTo>
                </a:path>
              </a:pathLst>
            </a:custGeom>
            <a:ln w="14603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01802" y="5380937"/>
              <a:ext cx="145415" cy="90805"/>
            </a:xfrm>
            <a:custGeom>
              <a:avLst/>
              <a:gdLst/>
              <a:ahLst/>
              <a:cxnLst/>
              <a:rect l="l" t="t" r="r" b="b"/>
              <a:pathLst>
                <a:path w="145414" h="90804">
                  <a:moveTo>
                    <a:pt x="144913" y="0"/>
                  </a:moveTo>
                  <a:lnTo>
                    <a:pt x="0" y="17951"/>
                  </a:lnTo>
                  <a:lnTo>
                    <a:pt x="126701" y="90479"/>
                  </a:lnTo>
                  <a:lnTo>
                    <a:pt x="144913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34579" y="5100785"/>
              <a:ext cx="1292233" cy="71195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31938" y="5099467"/>
              <a:ext cx="1269864" cy="68991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531938" y="5099467"/>
              <a:ext cx="1270000" cy="690245"/>
            </a:xfrm>
            <a:custGeom>
              <a:avLst/>
              <a:gdLst/>
              <a:ahLst/>
              <a:cxnLst/>
              <a:rect l="l" t="t" r="r" b="b"/>
              <a:pathLst>
                <a:path w="1270000" h="690245">
                  <a:moveTo>
                    <a:pt x="82818" y="689910"/>
                  </a:moveTo>
                  <a:lnTo>
                    <a:pt x="1187084" y="689910"/>
                  </a:lnTo>
                  <a:lnTo>
                    <a:pt x="1219287" y="683404"/>
                  </a:lnTo>
                  <a:lnTo>
                    <a:pt x="1245602" y="665662"/>
                  </a:lnTo>
                  <a:lnTo>
                    <a:pt x="1263352" y="639346"/>
                  </a:lnTo>
                  <a:lnTo>
                    <a:pt x="1269863" y="607118"/>
                  </a:lnTo>
                  <a:lnTo>
                    <a:pt x="1269863" y="82789"/>
                  </a:lnTo>
                  <a:lnTo>
                    <a:pt x="1263352" y="50562"/>
                  </a:lnTo>
                  <a:lnTo>
                    <a:pt x="1245602" y="24247"/>
                  </a:lnTo>
                  <a:lnTo>
                    <a:pt x="1219287" y="6505"/>
                  </a:lnTo>
                  <a:lnTo>
                    <a:pt x="1187084" y="0"/>
                  </a:lnTo>
                  <a:lnTo>
                    <a:pt x="82818" y="0"/>
                  </a:lnTo>
                  <a:lnTo>
                    <a:pt x="50580" y="6505"/>
                  </a:lnTo>
                  <a:lnTo>
                    <a:pt x="24255" y="24247"/>
                  </a:lnTo>
                  <a:lnTo>
                    <a:pt x="6507" y="50562"/>
                  </a:lnTo>
                  <a:lnTo>
                    <a:pt x="0" y="82789"/>
                  </a:lnTo>
                  <a:lnTo>
                    <a:pt x="0" y="607118"/>
                  </a:lnTo>
                  <a:lnTo>
                    <a:pt x="6507" y="639346"/>
                  </a:lnTo>
                  <a:lnTo>
                    <a:pt x="24255" y="665662"/>
                  </a:lnTo>
                  <a:lnTo>
                    <a:pt x="50580" y="683404"/>
                  </a:lnTo>
                  <a:lnTo>
                    <a:pt x="82818" y="689910"/>
                  </a:lnTo>
                  <a:close/>
                </a:path>
              </a:pathLst>
            </a:custGeom>
            <a:ln w="1460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581995" y="5206211"/>
            <a:ext cx="1172845" cy="447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350" spc="5" dirty="0">
                <a:latin typeface="Calibri"/>
                <a:cs typeface="Calibri"/>
              </a:rPr>
              <a:t>Process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1350" spc="10" dirty="0">
                <a:latin typeface="Calibri"/>
                <a:cs typeface="Calibri"/>
              </a:rPr>
              <a:t>implementation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015376" y="2769816"/>
            <a:ext cx="1833245" cy="1527810"/>
            <a:chOff x="6015376" y="2769816"/>
            <a:chExt cx="1833245" cy="1527810"/>
          </a:xfrm>
        </p:grpSpPr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24042" y="2781372"/>
              <a:ext cx="1060938" cy="81838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022679" y="2777118"/>
              <a:ext cx="993140" cy="688975"/>
            </a:xfrm>
            <a:custGeom>
              <a:avLst/>
              <a:gdLst/>
              <a:ahLst/>
              <a:cxnLst/>
              <a:rect l="l" t="t" r="r" b="b"/>
              <a:pathLst>
                <a:path w="993140" h="688975">
                  <a:moveTo>
                    <a:pt x="0" y="0"/>
                  </a:moveTo>
                  <a:lnTo>
                    <a:pt x="49077" y="13834"/>
                  </a:lnTo>
                  <a:lnTo>
                    <a:pt x="98125" y="29335"/>
                  </a:lnTo>
                  <a:lnTo>
                    <a:pt x="147045" y="46432"/>
                  </a:lnTo>
                  <a:lnTo>
                    <a:pt x="195740" y="65060"/>
                  </a:lnTo>
                  <a:lnTo>
                    <a:pt x="244110" y="85148"/>
                  </a:lnTo>
                  <a:lnTo>
                    <a:pt x="292059" y="106630"/>
                  </a:lnTo>
                  <a:lnTo>
                    <a:pt x="339488" y="129438"/>
                  </a:lnTo>
                  <a:lnTo>
                    <a:pt x="386299" y="153502"/>
                  </a:lnTo>
                  <a:lnTo>
                    <a:pt x="432394" y="178755"/>
                  </a:lnTo>
                  <a:lnTo>
                    <a:pt x="477675" y="205130"/>
                  </a:lnTo>
                  <a:lnTo>
                    <a:pt x="522044" y="232557"/>
                  </a:lnTo>
                  <a:lnTo>
                    <a:pt x="565403" y="260969"/>
                  </a:lnTo>
                  <a:lnTo>
                    <a:pt x="607655" y="290298"/>
                  </a:lnTo>
                  <a:lnTo>
                    <a:pt x="648700" y="320476"/>
                  </a:lnTo>
                  <a:lnTo>
                    <a:pt x="688442" y="351434"/>
                  </a:lnTo>
                  <a:lnTo>
                    <a:pt x="726781" y="383105"/>
                  </a:lnTo>
                  <a:lnTo>
                    <a:pt x="763620" y="415420"/>
                  </a:lnTo>
                  <a:lnTo>
                    <a:pt x="798862" y="448312"/>
                  </a:lnTo>
                  <a:lnTo>
                    <a:pt x="832407" y="481712"/>
                  </a:lnTo>
                  <a:lnTo>
                    <a:pt x="864158" y="515552"/>
                  </a:lnTo>
                  <a:lnTo>
                    <a:pt x="894017" y="549764"/>
                  </a:lnTo>
                  <a:lnTo>
                    <a:pt x="921886" y="584280"/>
                  </a:lnTo>
                  <a:lnTo>
                    <a:pt x="947667" y="619033"/>
                  </a:lnTo>
                  <a:lnTo>
                    <a:pt x="971262" y="653953"/>
                  </a:lnTo>
                  <a:lnTo>
                    <a:pt x="992572" y="688973"/>
                  </a:lnTo>
                </a:path>
              </a:pathLst>
            </a:custGeom>
            <a:ln w="1460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968408" y="3436496"/>
              <a:ext cx="99695" cy="145415"/>
            </a:xfrm>
            <a:custGeom>
              <a:avLst/>
              <a:gdLst/>
              <a:ahLst/>
              <a:cxnLst/>
              <a:rect l="l" t="t" r="r" b="b"/>
              <a:pathLst>
                <a:path w="99695" h="145414">
                  <a:moveTo>
                    <a:pt x="84046" y="0"/>
                  </a:moveTo>
                  <a:lnTo>
                    <a:pt x="0" y="38260"/>
                  </a:lnTo>
                  <a:lnTo>
                    <a:pt x="99335" y="145154"/>
                  </a:lnTo>
                  <a:lnTo>
                    <a:pt x="8404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56362" y="3585146"/>
              <a:ext cx="1292233" cy="71195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54317" y="3581651"/>
              <a:ext cx="1269834" cy="68994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554317" y="3581651"/>
              <a:ext cx="1270000" cy="690245"/>
            </a:xfrm>
            <a:custGeom>
              <a:avLst/>
              <a:gdLst/>
              <a:ahLst/>
              <a:cxnLst/>
              <a:rect l="l" t="t" r="r" b="b"/>
              <a:pathLst>
                <a:path w="1270000" h="690245">
                  <a:moveTo>
                    <a:pt x="82779" y="689947"/>
                  </a:moveTo>
                  <a:lnTo>
                    <a:pt x="1187055" y="689947"/>
                  </a:lnTo>
                  <a:lnTo>
                    <a:pt x="1219258" y="683436"/>
                  </a:lnTo>
                  <a:lnTo>
                    <a:pt x="1245573" y="665681"/>
                  </a:lnTo>
                  <a:lnTo>
                    <a:pt x="1263323" y="639347"/>
                  </a:lnTo>
                  <a:lnTo>
                    <a:pt x="1269834" y="607099"/>
                  </a:lnTo>
                  <a:lnTo>
                    <a:pt x="1269834" y="82848"/>
                  </a:lnTo>
                  <a:lnTo>
                    <a:pt x="1263323" y="50599"/>
                  </a:lnTo>
                  <a:lnTo>
                    <a:pt x="1245573" y="24265"/>
                  </a:lnTo>
                  <a:lnTo>
                    <a:pt x="1219258" y="6510"/>
                  </a:lnTo>
                  <a:lnTo>
                    <a:pt x="1187055" y="0"/>
                  </a:lnTo>
                  <a:lnTo>
                    <a:pt x="82779" y="0"/>
                  </a:lnTo>
                  <a:lnTo>
                    <a:pt x="50576" y="6510"/>
                  </a:lnTo>
                  <a:lnTo>
                    <a:pt x="24261" y="24265"/>
                  </a:lnTo>
                  <a:lnTo>
                    <a:pt x="6511" y="50599"/>
                  </a:lnTo>
                  <a:lnTo>
                    <a:pt x="0" y="82848"/>
                  </a:lnTo>
                  <a:lnTo>
                    <a:pt x="0" y="607099"/>
                  </a:lnTo>
                  <a:lnTo>
                    <a:pt x="6511" y="639347"/>
                  </a:lnTo>
                  <a:lnTo>
                    <a:pt x="24261" y="665681"/>
                  </a:lnTo>
                  <a:lnTo>
                    <a:pt x="50576" y="683436"/>
                  </a:lnTo>
                  <a:lnTo>
                    <a:pt x="82779" y="689947"/>
                  </a:lnTo>
                  <a:close/>
                </a:path>
              </a:pathLst>
            </a:custGeom>
            <a:ln w="1460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900879" y="3687061"/>
            <a:ext cx="582930" cy="447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35"/>
              </a:spcBef>
            </a:pPr>
            <a:r>
              <a:rPr sz="1350" spc="5" dirty="0">
                <a:latin typeface="Calibri"/>
                <a:cs typeface="Calibri"/>
              </a:rPr>
              <a:t>Process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350" spc="15" dirty="0">
                <a:latin typeface="Calibri"/>
                <a:cs typeface="Calibri"/>
              </a:rPr>
              <a:t>a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10" dirty="0">
                <a:latin typeface="Calibri"/>
                <a:cs typeface="Calibri"/>
              </a:rPr>
              <a:t>al</a:t>
            </a:r>
            <a:r>
              <a:rPr sz="1350" spc="-10" dirty="0">
                <a:latin typeface="Calibri"/>
                <a:cs typeface="Calibri"/>
              </a:rPr>
              <a:t>y</a:t>
            </a:r>
            <a:r>
              <a:rPr sz="1350" spc="15" dirty="0">
                <a:latin typeface="Calibri"/>
                <a:cs typeface="Calibri"/>
              </a:rPr>
              <a:t>s</a:t>
            </a:r>
            <a:r>
              <a:rPr sz="1350" spc="10" dirty="0">
                <a:latin typeface="Calibri"/>
                <a:cs typeface="Calibri"/>
              </a:rPr>
              <a:t>is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743594" y="2429077"/>
            <a:ext cx="1303020" cy="723265"/>
            <a:chOff x="4743594" y="2429077"/>
            <a:chExt cx="1303020" cy="723265"/>
          </a:xfrm>
        </p:grpSpPr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53818" y="2440069"/>
              <a:ext cx="1292233" cy="7119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50897" y="2436379"/>
              <a:ext cx="1269931" cy="68994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750896" y="2436379"/>
              <a:ext cx="1270000" cy="690245"/>
            </a:xfrm>
            <a:custGeom>
              <a:avLst/>
              <a:gdLst/>
              <a:ahLst/>
              <a:cxnLst/>
              <a:rect l="l" t="t" r="r" b="b"/>
              <a:pathLst>
                <a:path w="1270000" h="690244">
                  <a:moveTo>
                    <a:pt x="82876" y="689947"/>
                  </a:moveTo>
                  <a:lnTo>
                    <a:pt x="1187055" y="689947"/>
                  </a:lnTo>
                  <a:lnTo>
                    <a:pt x="1219315" y="683438"/>
                  </a:lnTo>
                  <a:lnTo>
                    <a:pt x="1245658" y="665694"/>
                  </a:lnTo>
                  <a:lnTo>
                    <a:pt x="1263419" y="639388"/>
                  </a:lnTo>
                  <a:lnTo>
                    <a:pt x="1269932" y="607196"/>
                  </a:lnTo>
                  <a:lnTo>
                    <a:pt x="1269932" y="82848"/>
                  </a:lnTo>
                  <a:lnTo>
                    <a:pt x="1263419" y="50599"/>
                  </a:lnTo>
                  <a:lnTo>
                    <a:pt x="1245658" y="24265"/>
                  </a:lnTo>
                  <a:lnTo>
                    <a:pt x="1219315" y="6510"/>
                  </a:lnTo>
                  <a:lnTo>
                    <a:pt x="1187055" y="0"/>
                  </a:lnTo>
                  <a:lnTo>
                    <a:pt x="82876" y="0"/>
                  </a:lnTo>
                  <a:lnTo>
                    <a:pt x="50617" y="6510"/>
                  </a:lnTo>
                  <a:lnTo>
                    <a:pt x="24273" y="24265"/>
                  </a:lnTo>
                  <a:lnTo>
                    <a:pt x="6512" y="50599"/>
                  </a:lnTo>
                  <a:lnTo>
                    <a:pt x="0" y="82848"/>
                  </a:lnTo>
                  <a:lnTo>
                    <a:pt x="0" y="607196"/>
                  </a:lnTo>
                  <a:lnTo>
                    <a:pt x="6512" y="639388"/>
                  </a:lnTo>
                  <a:lnTo>
                    <a:pt x="24273" y="665694"/>
                  </a:lnTo>
                  <a:lnTo>
                    <a:pt x="50617" y="683438"/>
                  </a:lnTo>
                  <a:lnTo>
                    <a:pt x="82876" y="689947"/>
                  </a:lnTo>
                  <a:close/>
                </a:path>
              </a:pathLst>
            </a:custGeom>
            <a:ln w="1460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037565" y="2541147"/>
            <a:ext cx="699770" cy="447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35"/>
              </a:spcBef>
            </a:pPr>
            <a:r>
              <a:rPr sz="1350" spc="10" dirty="0">
                <a:latin typeface="Calibri"/>
                <a:cs typeface="Calibri"/>
              </a:rPr>
              <a:t>Process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350" spc="10" dirty="0">
                <a:latin typeface="Calibri"/>
                <a:cs typeface="Calibri"/>
              </a:rPr>
              <a:t>dis</a:t>
            </a:r>
            <a:r>
              <a:rPr sz="1350" spc="5" dirty="0">
                <a:latin typeface="Calibri"/>
                <a:cs typeface="Calibri"/>
              </a:rPr>
              <a:t>co</a:t>
            </a:r>
            <a:r>
              <a:rPr sz="1350" spc="20" dirty="0">
                <a:latin typeface="Calibri"/>
                <a:cs typeface="Calibri"/>
              </a:rPr>
              <a:t>v</a:t>
            </a:r>
            <a:r>
              <a:rPr sz="1350" spc="-15" dirty="0">
                <a:latin typeface="Calibri"/>
                <a:cs typeface="Calibri"/>
              </a:rPr>
              <a:t>e</a:t>
            </a:r>
            <a:r>
              <a:rPr sz="1350" spc="15" dirty="0">
                <a:latin typeface="Calibri"/>
                <a:cs typeface="Calibri"/>
              </a:rPr>
              <a:t>ry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334929" y="2027200"/>
            <a:ext cx="1889125" cy="3787140"/>
            <a:chOff x="5334929" y="2027200"/>
            <a:chExt cx="1889125" cy="3787140"/>
          </a:xfrm>
        </p:grpSpPr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44862" y="2036410"/>
              <a:ext cx="99120" cy="418368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381090" y="2034502"/>
              <a:ext cx="0" cy="275590"/>
            </a:xfrm>
            <a:custGeom>
              <a:avLst/>
              <a:gdLst/>
              <a:ahLst/>
              <a:cxnLst/>
              <a:rect l="l" t="t" r="r" b="b"/>
              <a:pathLst>
                <a:path h="275589">
                  <a:moveTo>
                    <a:pt x="0" y="0"/>
                  </a:moveTo>
                  <a:lnTo>
                    <a:pt x="0" y="275024"/>
                  </a:lnTo>
                </a:path>
              </a:pathLst>
            </a:custGeom>
            <a:ln w="146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334929" y="2297943"/>
              <a:ext cx="92710" cy="138430"/>
            </a:xfrm>
            <a:custGeom>
              <a:avLst/>
              <a:gdLst/>
              <a:ahLst/>
              <a:cxnLst/>
              <a:rect l="l" t="t" r="r" b="b"/>
              <a:pathLst>
                <a:path w="92710" h="138430">
                  <a:moveTo>
                    <a:pt x="92322" y="0"/>
                  </a:moveTo>
                  <a:lnTo>
                    <a:pt x="0" y="0"/>
                  </a:lnTo>
                  <a:lnTo>
                    <a:pt x="46161" y="138436"/>
                  </a:lnTo>
                  <a:lnTo>
                    <a:pt x="92322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37539" y="4276642"/>
              <a:ext cx="686503" cy="84040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646320" y="4272406"/>
              <a:ext cx="551815" cy="782320"/>
            </a:xfrm>
            <a:custGeom>
              <a:avLst/>
              <a:gdLst/>
              <a:ahLst/>
              <a:cxnLst/>
              <a:rect l="l" t="t" r="r" b="b"/>
              <a:pathLst>
                <a:path w="551815" h="782320">
                  <a:moveTo>
                    <a:pt x="551699" y="0"/>
                  </a:moveTo>
                  <a:lnTo>
                    <a:pt x="538484" y="49114"/>
                  </a:lnTo>
                  <a:lnTo>
                    <a:pt x="523154" y="98027"/>
                  </a:lnTo>
                  <a:lnTo>
                    <a:pt x="505811" y="146595"/>
                  </a:lnTo>
                  <a:lnTo>
                    <a:pt x="486553" y="194677"/>
                  </a:lnTo>
                  <a:lnTo>
                    <a:pt x="465483" y="242130"/>
                  </a:lnTo>
                  <a:lnTo>
                    <a:pt x="442699" y="288813"/>
                  </a:lnTo>
                  <a:lnTo>
                    <a:pt x="418302" y="334583"/>
                  </a:lnTo>
                  <a:lnTo>
                    <a:pt x="392392" y="379299"/>
                  </a:lnTo>
                  <a:lnTo>
                    <a:pt x="365070" y="422817"/>
                  </a:lnTo>
                  <a:lnTo>
                    <a:pt x="336437" y="464997"/>
                  </a:lnTo>
                  <a:lnTo>
                    <a:pt x="306591" y="505696"/>
                  </a:lnTo>
                  <a:lnTo>
                    <a:pt x="275634" y="544772"/>
                  </a:lnTo>
                  <a:lnTo>
                    <a:pt x="243666" y="582082"/>
                  </a:lnTo>
                  <a:lnTo>
                    <a:pt x="210787" y="617485"/>
                  </a:lnTo>
                  <a:lnTo>
                    <a:pt x="177097" y="650839"/>
                  </a:lnTo>
                  <a:lnTo>
                    <a:pt x="142697" y="682002"/>
                  </a:lnTo>
                  <a:lnTo>
                    <a:pt x="107687" y="710831"/>
                  </a:lnTo>
                  <a:lnTo>
                    <a:pt x="72167" y="737185"/>
                  </a:lnTo>
                  <a:lnTo>
                    <a:pt x="36238" y="760921"/>
                  </a:lnTo>
                  <a:lnTo>
                    <a:pt x="0" y="781897"/>
                  </a:lnTo>
                </a:path>
              </a:pathLst>
            </a:custGeom>
            <a:ln w="1460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528287" y="5007156"/>
              <a:ext cx="146050" cy="93980"/>
            </a:xfrm>
            <a:custGeom>
              <a:avLst/>
              <a:gdLst/>
              <a:ahLst/>
              <a:cxnLst/>
              <a:rect l="l" t="t" r="r" b="b"/>
              <a:pathLst>
                <a:path w="146050" h="93979">
                  <a:moveTo>
                    <a:pt x="111800" y="0"/>
                  </a:moveTo>
                  <a:lnTo>
                    <a:pt x="0" y="93897"/>
                  </a:lnTo>
                  <a:lnTo>
                    <a:pt x="145788" y="85797"/>
                  </a:lnTo>
                  <a:lnTo>
                    <a:pt x="1118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09780" y="5102372"/>
              <a:ext cx="1292233" cy="71195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06079" y="5101054"/>
              <a:ext cx="1269834" cy="68991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906079" y="5101054"/>
              <a:ext cx="1270000" cy="690245"/>
            </a:xfrm>
            <a:custGeom>
              <a:avLst/>
              <a:gdLst/>
              <a:ahLst/>
              <a:cxnLst/>
              <a:rect l="l" t="t" r="r" b="b"/>
              <a:pathLst>
                <a:path w="1270000" h="690245">
                  <a:moveTo>
                    <a:pt x="82779" y="689910"/>
                  </a:moveTo>
                  <a:lnTo>
                    <a:pt x="1187055" y="689910"/>
                  </a:lnTo>
                  <a:lnTo>
                    <a:pt x="1219258" y="683404"/>
                  </a:lnTo>
                  <a:lnTo>
                    <a:pt x="1245573" y="665662"/>
                  </a:lnTo>
                  <a:lnTo>
                    <a:pt x="1263323" y="639345"/>
                  </a:lnTo>
                  <a:lnTo>
                    <a:pt x="1269834" y="607118"/>
                  </a:lnTo>
                  <a:lnTo>
                    <a:pt x="1269834" y="82789"/>
                  </a:lnTo>
                  <a:lnTo>
                    <a:pt x="1263323" y="50562"/>
                  </a:lnTo>
                  <a:lnTo>
                    <a:pt x="1245573" y="24247"/>
                  </a:lnTo>
                  <a:lnTo>
                    <a:pt x="1219258" y="6505"/>
                  </a:lnTo>
                  <a:lnTo>
                    <a:pt x="1187055" y="0"/>
                  </a:lnTo>
                  <a:lnTo>
                    <a:pt x="82779" y="0"/>
                  </a:lnTo>
                  <a:lnTo>
                    <a:pt x="50534" y="6505"/>
                  </a:lnTo>
                  <a:lnTo>
                    <a:pt x="24225" y="24247"/>
                  </a:lnTo>
                  <a:lnTo>
                    <a:pt x="6497" y="50562"/>
                  </a:lnTo>
                  <a:lnTo>
                    <a:pt x="0" y="82789"/>
                  </a:lnTo>
                  <a:lnTo>
                    <a:pt x="0" y="607118"/>
                  </a:lnTo>
                  <a:lnTo>
                    <a:pt x="6497" y="639345"/>
                  </a:lnTo>
                  <a:lnTo>
                    <a:pt x="24225" y="665662"/>
                  </a:lnTo>
                  <a:lnTo>
                    <a:pt x="50534" y="683404"/>
                  </a:lnTo>
                  <a:lnTo>
                    <a:pt x="82779" y="689910"/>
                  </a:lnTo>
                  <a:close/>
                </a:path>
              </a:pathLst>
            </a:custGeom>
            <a:ln w="1460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225177" y="5207797"/>
            <a:ext cx="635635" cy="447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35"/>
              </a:spcBef>
            </a:pPr>
            <a:r>
              <a:rPr sz="1350" spc="5" dirty="0">
                <a:latin typeface="Calibri"/>
                <a:cs typeface="Calibri"/>
              </a:rPr>
              <a:t>Process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350" spc="15" dirty="0">
                <a:latin typeface="Calibri"/>
                <a:cs typeface="Calibri"/>
              </a:rPr>
              <a:t>r</a:t>
            </a:r>
            <a:r>
              <a:rPr sz="1350" spc="-15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15" dirty="0">
                <a:latin typeface="Calibri"/>
                <a:cs typeface="Calibri"/>
              </a:rPr>
              <a:t>es</a:t>
            </a:r>
            <a:r>
              <a:rPr sz="1350" spc="5" dirty="0">
                <a:latin typeface="Calibri"/>
                <a:cs typeface="Calibri"/>
              </a:rPr>
              <a:t>i</a:t>
            </a:r>
            <a:r>
              <a:rPr sz="1350" spc="-5" dirty="0">
                <a:latin typeface="Calibri"/>
                <a:cs typeface="Calibri"/>
              </a:rPr>
              <a:t>g</a:t>
            </a:r>
            <a:r>
              <a:rPr sz="1350" spc="15" dirty="0">
                <a:latin typeface="Calibri"/>
                <a:cs typeface="Calibri"/>
              </a:rPr>
              <a:t>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748162" y="2434077"/>
            <a:ext cx="1289050" cy="692150"/>
          </a:xfrm>
          <a:custGeom>
            <a:avLst/>
            <a:gdLst/>
            <a:ahLst/>
            <a:cxnLst/>
            <a:rect l="l" t="t" r="r" b="b"/>
            <a:pathLst>
              <a:path w="1289050" h="692150">
                <a:moveTo>
                  <a:pt x="0" y="115360"/>
                </a:moveTo>
                <a:lnTo>
                  <a:pt x="9065" y="70457"/>
                </a:lnTo>
                <a:lnTo>
                  <a:pt x="33788" y="33788"/>
                </a:lnTo>
                <a:lnTo>
                  <a:pt x="70457" y="9065"/>
                </a:lnTo>
                <a:lnTo>
                  <a:pt x="115360" y="0"/>
                </a:lnTo>
                <a:lnTo>
                  <a:pt x="1173613" y="0"/>
                </a:lnTo>
                <a:lnTo>
                  <a:pt x="1218516" y="9065"/>
                </a:lnTo>
                <a:lnTo>
                  <a:pt x="1255185" y="33788"/>
                </a:lnTo>
                <a:lnTo>
                  <a:pt x="1279908" y="70457"/>
                </a:lnTo>
                <a:lnTo>
                  <a:pt x="1288974" y="115360"/>
                </a:lnTo>
                <a:lnTo>
                  <a:pt x="1288974" y="576790"/>
                </a:lnTo>
                <a:lnTo>
                  <a:pt x="1279908" y="621693"/>
                </a:lnTo>
                <a:lnTo>
                  <a:pt x="1255185" y="658362"/>
                </a:lnTo>
                <a:lnTo>
                  <a:pt x="1218516" y="683085"/>
                </a:lnTo>
                <a:lnTo>
                  <a:pt x="1173613" y="692151"/>
                </a:lnTo>
                <a:lnTo>
                  <a:pt x="115360" y="692151"/>
                </a:lnTo>
                <a:lnTo>
                  <a:pt x="70457" y="683085"/>
                </a:lnTo>
                <a:lnTo>
                  <a:pt x="33788" y="658362"/>
                </a:lnTo>
                <a:lnTo>
                  <a:pt x="9065" y="621693"/>
                </a:lnTo>
                <a:lnTo>
                  <a:pt x="0" y="576790"/>
                </a:lnTo>
                <a:lnTo>
                  <a:pt x="0" y="115360"/>
                </a:lnTo>
                <a:close/>
              </a:path>
            </a:pathLst>
          </a:custGeom>
          <a:ln w="571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428456" y="6277355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F7F7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640199" y="388619"/>
            <a:ext cx="24650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00000"/>
                </a:solidFill>
              </a:rPr>
              <a:t>BPM</a:t>
            </a:r>
            <a:r>
              <a:rPr sz="3200" spc="-65" dirty="0">
                <a:solidFill>
                  <a:srgbClr val="C00000"/>
                </a:solidFill>
              </a:rPr>
              <a:t> </a:t>
            </a:r>
            <a:r>
              <a:rPr sz="3200" spc="-5" dirty="0">
                <a:solidFill>
                  <a:srgbClr val="C00000"/>
                </a:solidFill>
              </a:rPr>
              <a:t>lifecycle</a:t>
            </a:r>
            <a:endParaRPr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927" y="2983338"/>
            <a:ext cx="347345" cy="344170"/>
          </a:xfrm>
          <a:custGeom>
            <a:avLst/>
            <a:gdLst/>
            <a:ahLst/>
            <a:cxnLst/>
            <a:rect l="l" t="t" r="r" b="b"/>
            <a:pathLst>
              <a:path w="347344" h="344170">
                <a:moveTo>
                  <a:pt x="346916" y="172091"/>
                </a:moveTo>
                <a:lnTo>
                  <a:pt x="340720" y="126348"/>
                </a:lnTo>
                <a:lnTo>
                  <a:pt x="323233" y="85241"/>
                </a:lnTo>
                <a:lnTo>
                  <a:pt x="296111" y="50410"/>
                </a:lnTo>
                <a:lnTo>
                  <a:pt x="261006" y="23499"/>
                </a:lnTo>
                <a:lnTo>
                  <a:pt x="219572" y="6148"/>
                </a:lnTo>
                <a:lnTo>
                  <a:pt x="173464" y="0"/>
                </a:lnTo>
                <a:lnTo>
                  <a:pt x="127350" y="6148"/>
                </a:lnTo>
                <a:lnTo>
                  <a:pt x="85914" y="23499"/>
                </a:lnTo>
                <a:lnTo>
                  <a:pt x="50806" y="50410"/>
                </a:lnTo>
                <a:lnTo>
                  <a:pt x="23683" y="85241"/>
                </a:lnTo>
                <a:lnTo>
                  <a:pt x="6196" y="126348"/>
                </a:lnTo>
                <a:lnTo>
                  <a:pt x="0" y="172091"/>
                </a:lnTo>
                <a:lnTo>
                  <a:pt x="6196" y="217783"/>
                </a:lnTo>
                <a:lnTo>
                  <a:pt x="23683" y="258856"/>
                </a:lnTo>
                <a:lnTo>
                  <a:pt x="50806" y="293666"/>
                </a:lnTo>
                <a:lnTo>
                  <a:pt x="85914" y="320567"/>
                </a:lnTo>
                <a:lnTo>
                  <a:pt x="127350" y="337913"/>
                </a:lnTo>
                <a:lnTo>
                  <a:pt x="173464" y="344061"/>
                </a:lnTo>
                <a:lnTo>
                  <a:pt x="219572" y="337913"/>
                </a:lnTo>
                <a:lnTo>
                  <a:pt x="261006" y="320567"/>
                </a:lnTo>
                <a:lnTo>
                  <a:pt x="296111" y="293666"/>
                </a:lnTo>
                <a:lnTo>
                  <a:pt x="323233" y="258856"/>
                </a:lnTo>
                <a:lnTo>
                  <a:pt x="340720" y="217783"/>
                </a:lnTo>
                <a:lnTo>
                  <a:pt x="346916" y="172091"/>
                </a:lnTo>
                <a:close/>
              </a:path>
            </a:pathLst>
          </a:custGeom>
          <a:ln w="8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60747" y="2811368"/>
            <a:ext cx="1040765" cy="688340"/>
          </a:xfrm>
          <a:custGeom>
            <a:avLst/>
            <a:gdLst/>
            <a:ahLst/>
            <a:cxnLst/>
            <a:rect l="l" t="t" r="r" b="b"/>
            <a:pathLst>
              <a:path w="1040764" h="688339">
                <a:moveTo>
                  <a:pt x="69390" y="688002"/>
                </a:moveTo>
                <a:lnTo>
                  <a:pt x="971297" y="688002"/>
                </a:lnTo>
                <a:lnTo>
                  <a:pt x="998351" y="682592"/>
                </a:lnTo>
                <a:lnTo>
                  <a:pt x="1020403" y="667841"/>
                </a:lnTo>
                <a:lnTo>
                  <a:pt x="1035249" y="645967"/>
                </a:lnTo>
                <a:lnTo>
                  <a:pt x="1040687" y="619189"/>
                </a:lnTo>
                <a:lnTo>
                  <a:pt x="1040687" y="68812"/>
                </a:lnTo>
                <a:lnTo>
                  <a:pt x="1035249" y="42034"/>
                </a:lnTo>
                <a:lnTo>
                  <a:pt x="1020403" y="20161"/>
                </a:lnTo>
                <a:lnTo>
                  <a:pt x="998351" y="5410"/>
                </a:lnTo>
                <a:lnTo>
                  <a:pt x="971297" y="0"/>
                </a:lnTo>
                <a:lnTo>
                  <a:pt x="69390" y="0"/>
                </a:lnTo>
                <a:lnTo>
                  <a:pt x="42383" y="5410"/>
                </a:lnTo>
                <a:lnTo>
                  <a:pt x="20326" y="20161"/>
                </a:lnTo>
                <a:lnTo>
                  <a:pt x="5453" y="42034"/>
                </a:lnTo>
                <a:lnTo>
                  <a:pt x="0" y="68812"/>
                </a:lnTo>
                <a:lnTo>
                  <a:pt x="0" y="619189"/>
                </a:lnTo>
                <a:lnTo>
                  <a:pt x="5453" y="645967"/>
                </a:lnTo>
                <a:lnTo>
                  <a:pt x="20326" y="667841"/>
                </a:lnTo>
                <a:lnTo>
                  <a:pt x="42383" y="682592"/>
                </a:lnTo>
                <a:lnTo>
                  <a:pt x="69390" y="688002"/>
                </a:lnTo>
                <a:close/>
              </a:path>
            </a:pathLst>
          </a:custGeom>
          <a:ln w="87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01143" y="2954339"/>
            <a:ext cx="1701164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380"/>
              </a:lnSpc>
              <a:spcBef>
                <a:spcPts val="100"/>
              </a:spcBef>
              <a:tabLst>
                <a:tab pos="287655" algn="l"/>
                <a:tab pos="467359" algn="l"/>
                <a:tab pos="1675130" algn="l"/>
              </a:tabLst>
            </a:pPr>
            <a:r>
              <a:rPr sz="1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dirty="0">
                <a:latin typeface="Arial MT"/>
                <a:cs typeface="Arial MT"/>
              </a:rPr>
              <a:t>Check</a:t>
            </a:r>
            <a:r>
              <a:rPr sz="1150" spc="-30" dirty="0">
                <a:latin typeface="Arial MT"/>
                <a:cs typeface="Arial MT"/>
              </a:rPr>
              <a:t> </a:t>
            </a:r>
            <a:r>
              <a:rPr sz="1150" spc="-5" dirty="0">
                <a:latin typeface="Arial MT"/>
                <a:cs typeface="Arial MT"/>
              </a:rPr>
              <a:t>stock   </a:t>
            </a:r>
            <a:r>
              <a:rPr sz="11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150">
              <a:latin typeface="Times New Roman"/>
              <a:cs typeface="Times New Roman"/>
            </a:endParaRPr>
          </a:p>
          <a:p>
            <a:pPr marL="60960" algn="ctr">
              <a:lnSpc>
                <a:spcPts val="1380"/>
              </a:lnSpc>
            </a:pPr>
            <a:r>
              <a:rPr sz="1150" dirty="0">
                <a:latin typeface="Arial MT"/>
                <a:cs typeface="Arial MT"/>
              </a:rPr>
              <a:t>availability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93193" y="3121934"/>
            <a:ext cx="67945" cy="67310"/>
          </a:xfrm>
          <a:custGeom>
            <a:avLst/>
            <a:gdLst/>
            <a:ahLst/>
            <a:cxnLst/>
            <a:rect l="l" t="t" r="r" b="b"/>
            <a:pathLst>
              <a:path w="67944" h="67310">
                <a:moveTo>
                  <a:pt x="0" y="0"/>
                </a:moveTo>
                <a:lnTo>
                  <a:pt x="0" y="66992"/>
                </a:lnTo>
                <a:lnTo>
                  <a:pt x="67555" y="33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080834" y="2032875"/>
            <a:ext cx="1806575" cy="1385570"/>
            <a:chOff x="3080834" y="2032875"/>
            <a:chExt cx="1806575" cy="1385570"/>
          </a:xfrm>
        </p:grpSpPr>
        <p:sp>
          <p:nvSpPr>
            <p:cNvPr id="7" name="object 7"/>
            <p:cNvSpPr/>
            <p:nvPr/>
          </p:nvSpPr>
          <p:spPr>
            <a:xfrm>
              <a:off x="3148388" y="2897414"/>
              <a:ext cx="520700" cy="516255"/>
            </a:xfrm>
            <a:custGeom>
              <a:avLst/>
              <a:gdLst/>
              <a:ahLst/>
              <a:cxnLst/>
              <a:rect l="l" t="t" r="r" b="b"/>
              <a:pathLst>
                <a:path w="520700" h="516254">
                  <a:moveTo>
                    <a:pt x="0" y="258016"/>
                  </a:moveTo>
                  <a:lnTo>
                    <a:pt x="260184" y="0"/>
                  </a:lnTo>
                  <a:lnTo>
                    <a:pt x="520368" y="258016"/>
                  </a:lnTo>
                  <a:lnTo>
                    <a:pt x="260184" y="516032"/>
                  </a:lnTo>
                  <a:lnTo>
                    <a:pt x="0" y="258016"/>
                  </a:lnTo>
                  <a:close/>
                </a:path>
              </a:pathLst>
            </a:custGeom>
            <a:ln w="87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80834" y="3121934"/>
              <a:ext cx="67945" cy="67310"/>
            </a:xfrm>
            <a:custGeom>
              <a:avLst/>
              <a:gdLst/>
              <a:ahLst/>
              <a:cxnLst/>
              <a:rect l="l" t="t" r="r" b="b"/>
              <a:pathLst>
                <a:path w="67944" h="67310">
                  <a:moveTo>
                    <a:pt x="0" y="0"/>
                  </a:moveTo>
                  <a:lnTo>
                    <a:pt x="0" y="66992"/>
                  </a:lnTo>
                  <a:lnTo>
                    <a:pt x="67553" y="33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42172" y="2037320"/>
              <a:ext cx="1040765" cy="688340"/>
            </a:xfrm>
            <a:custGeom>
              <a:avLst/>
              <a:gdLst/>
              <a:ahLst/>
              <a:cxnLst/>
              <a:rect l="l" t="t" r="r" b="b"/>
              <a:pathLst>
                <a:path w="1040764" h="688339">
                  <a:moveTo>
                    <a:pt x="69390" y="688002"/>
                  </a:moveTo>
                  <a:lnTo>
                    <a:pt x="971346" y="688002"/>
                  </a:lnTo>
                  <a:lnTo>
                    <a:pt x="998348" y="682609"/>
                  </a:lnTo>
                  <a:lnTo>
                    <a:pt x="1020406" y="667886"/>
                  </a:lnTo>
                  <a:lnTo>
                    <a:pt x="1035281" y="646018"/>
                  </a:lnTo>
                  <a:lnTo>
                    <a:pt x="1040736" y="619189"/>
                  </a:lnTo>
                  <a:lnTo>
                    <a:pt x="1040736" y="68812"/>
                  </a:lnTo>
                  <a:lnTo>
                    <a:pt x="1035281" y="42034"/>
                  </a:lnTo>
                  <a:lnTo>
                    <a:pt x="1020406" y="20161"/>
                  </a:lnTo>
                  <a:lnTo>
                    <a:pt x="998348" y="5410"/>
                  </a:lnTo>
                  <a:lnTo>
                    <a:pt x="971346" y="0"/>
                  </a:lnTo>
                  <a:lnTo>
                    <a:pt x="69390" y="0"/>
                  </a:lnTo>
                  <a:lnTo>
                    <a:pt x="42388" y="5410"/>
                  </a:lnTo>
                  <a:lnTo>
                    <a:pt x="20330" y="20161"/>
                  </a:lnTo>
                  <a:lnTo>
                    <a:pt x="5455" y="42034"/>
                  </a:lnTo>
                  <a:lnTo>
                    <a:pt x="0" y="68812"/>
                  </a:lnTo>
                  <a:lnTo>
                    <a:pt x="0" y="619189"/>
                  </a:lnTo>
                  <a:lnTo>
                    <a:pt x="5455" y="646018"/>
                  </a:lnTo>
                  <a:lnTo>
                    <a:pt x="20330" y="667886"/>
                  </a:lnTo>
                  <a:lnTo>
                    <a:pt x="42388" y="682609"/>
                  </a:lnTo>
                  <a:lnTo>
                    <a:pt x="69390" y="688002"/>
                  </a:lnTo>
                  <a:close/>
                </a:path>
              </a:pathLst>
            </a:custGeom>
            <a:ln w="8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51732" y="2266179"/>
            <a:ext cx="82550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5" dirty="0">
                <a:latin typeface="Arial MT"/>
                <a:cs typeface="Arial MT"/>
              </a:rPr>
              <a:t>Reject</a:t>
            </a:r>
            <a:r>
              <a:rPr sz="1150" spc="-4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order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06033" y="2347885"/>
            <a:ext cx="1481455" cy="1930400"/>
            <a:chOff x="3406033" y="2347885"/>
            <a:chExt cx="1481455" cy="1930400"/>
          </a:xfrm>
        </p:grpSpPr>
        <p:sp>
          <p:nvSpPr>
            <p:cNvPr id="12" name="object 12"/>
            <p:cNvSpPr/>
            <p:nvPr/>
          </p:nvSpPr>
          <p:spPr>
            <a:xfrm>
              <a:off x="3408573" y="2381382"/>
              <a:ext cx="374650" cy="516255"/>
            </a:xfrm>
            <a:custGeom>
              <a:avLst/>
              <a:gdLst/>
              <a:ahLst/>
              <a:cxnLst/>
              <a:rect l="l" t="t" r="r" b="b"/>
              <a:pathLst>
                <a:path w="374650" h="516255">
                  <a:moveTo>
                    <a:pt x="0" y="516032"/>
                  </a:moveTo>
                  <a:lnTo>
                    <a:pt x="0" y="0"/>
                  </a:lnTo>
                  <a:lnTo>
                    <a:pt x="374489" y="0"/>
                  </a:lnTo>
                </a:path>
              </a:pathLst>
            </a:custGeom>
            <a:ln w="46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74617" y="2347885"/>
              <a:ext cx="67945" cy="67310"/>
            </a:xfrm>
            <a:custGeom>
              <a:avLst/>
              <a:gdLst/>
              <a:ahLst/>
              <a:cxnLst/>
              <a:rect l="l" t="t" r="r" b="b"/>
              <a:pathLst>
                <a:path w="67945" h="67310">
                  <a:moveTo>
                    <a:pt x="0" y="0"/>
                  </a:moveTo>
                  <a:lnTo>
                    <a:pt x="0" y="66992"/>
                  </a:lnTo>
                  <a:lnTo>
                    <a:pt x="67555" y="33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2172" y="3585416"/>
              <a:ext cx="1040765" cy="688340"/>
            </a:xfrm>
            <a:custGeom>
              <a:avLst/>
              <a:gdLst/>
              <a:ahLst/>
              <a:cxnLst/>
              <a:rect l="l" t="t" r="r" b="b"/>
              <a:pathLst>
                <a:path w="1040764" h="688339">
                  <a:moveTo>
                    <a:pt x="69390" y="688026"/>
                  </a:moveTo>
                  <a:lnTo>
                    <a:pt x="971346" y="688026"/>
                  </a:lnTo>
                  <a:lnTo>
                    <a:pt x="998348" y="682620"/>
                  </a:lnTo>
                  <a:lnTo>
                    <a:pt x="1020406" y="667875"/>
                  </a:lnTo>
                  <a:lnTo>
                    <a:pt x="1035281" y="646007"/>
                  </a:lnTo>
                  <a:lnTo>
                    <a:pt x="1040736" y="619226"/>
                  </a:lnTo>
                  <a:lnTo>
                    <a:pt x="1040736" y="68812"/>
                  </a:lnTo>
                  <a:lnTo>
                    <a:pt x="1035281" y="42034"/>
                  </a:lnTo>
                  <a:lnTo>
                    <a:pt x="1020406" y="20161"/>
                  </a:lnTo>
                  <a:lnTo>
                    <a:pt x="998348" y="5410"/>
                  </a:lnTo>
                  <a:lnTo>
                    <a:pt x="971346" y="0"/>
                  </a:lnTo>
                  <a:lnTo>
                    <a:pt x="69390" y="0"/>
                  </a:lnTo>
                  <a:lnTo>
                    <a:pt x="42388" y="5410"/>
                  </a:lnTo>
                  <a:lnTo>
                    <a:pt x="20330" y="20161"/>
                  </a:lnTo>
                  <a:lnTo>
                    <a:pt x="5455" y="42034"/>
                  </a:lnTo>
                  <a:lnTo>
                    <a:pt x="0" y="68812"/>
                  </a:lnTo>
                  <a:lnTo>
                    <a:pt x="0" y="619226"/>
                  </a:lnTo>
                  <a:lnTo>
                    <a:pt x="5455" y="646007"/>
                  </a:lnTo>
                  <a:lnTo>
                    <a:pt x="20330" y="667875"/>
                  </a:lnTo>
                  <a:lnTo>
                    <a:pt x="42388" y="682620"/>
                  </a:lnTo>
                  <a:lnTo>
                    <a:pt x="69390" y="688026"/>
                  </a:lnTo>
                  <a:close/>
                </a:path>
              </a:pathLst>
            </a:custGeom>
            <a:ln w="8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02657" y="3816763"/>
            <a:ext cx="92265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latin typeface="Arial MT"/>
                <a:cs typeface="Arial MT"/>
              </a:rPr>
              <a:t>Confirm</a:t>
            </a:r>
            <a:r>
              <a:rPr sz="1150" spc="-8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order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406033" y="2347885"/>
            <a:ext cx="3562985" cy="1844039"/>
            <a:chOff x="3406033" y="2347885"/>
            <a:chExt cx="3562985" cy="1844039"/>
          </a:xfrm>
        </p:grpSpPr>
        <p:sp>
          <p:nvSpPr>
            <p:cNvPr id="17" name="object 17"/>
            <p:cNvSpPr/>
            <p:nvPr/>
          </p:nvSpPr>
          <p:spPr>
            <a:xfrm>
              <a:off x="3408573" y="3413446"/>
              <a:ext cx="374650" cy="516255"/>
            </a:xfrm>
            <a:custGeom>
              <a:avLst/>
              <a:gdLst/>
              <a:ahLst/>
              <a:cxnLst/>
              <a:rect l="l" t="t" r="r" b="b"/>
              <a:pathLst>
                <a:path w="374650" h="516254">
                  <a:moveTo>
                    <a:pt x="0" y="0"/>
                  </a:moveTo>
                  <a:lnTo>
                    <a:pt x="0" y="515983"/>
                  </a:lnTo>
                  <a:lnTo>
                    <a:pt x="374489" y="515983"/>
                  </a:lnTo>
                </a:path>
              </a:pathLst>
            </a:custGeom>
            <a:ln w="46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74617" y="3895934"/>
              <a:ext cx="67945" cy="67310"/>
            </a:xfrm>
            <a:custGeom>
              <a:avLst/>
              <a:gdLst/>
              <a:ahLst/>
              <a:cxnLst/>
              <a:rect l="l" t="t" r="r" b="b"/>
              <a:pathLst>
                <a:path w="67945" h="67310">
                  <a:moveTo>
                    <a:pt x="0" y="0"/>
                  </a:moveTo>
                  <a:lnTo>
                    <a:pt x="0" y="66991"/>
                  </a:lnTo>
                  <a:lnTo>
                    <a:pt x="67555" y="33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82909" y="2381382"/>
              <a:ext cx="288290" cy="0"/>
            </a:xfrm>
            <a:custGeom>
              <a:avLst/>
              <a:gdLst/>
              <a:ahLst/>
              <a:cxnLst/>
              <a:rect l="l" t="t" r="r" b="b"/>
              <a:pathLst>
                <a:path w="288289">
                  <a:moveTo>
                    <a:pt x="0" y="0"/>
                  </a:moveTo>
                  <a:lnTo>
                    <a:pt x="0" y="0"/>
                  </a:lnTo>
                  <a:lnTo>
                    <a:pt x="276701" y="0"/>
                  </a:lnTo>
                  <a:lnTo>
                    <a:pt x="287842" y="0"/>
                  </a:lnTo>
                </a:path>
              </a:pathLst>
            </a:custGeom>
            <a:ln w="4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62307" y="2347885"/>
              <a:ext cx="67945" cy="67310"/>
            </a:xfrm>
            <a:custGeom>
              <a:avLst/>
              <a:gdLst/>
              <a:ahLst/>
              <a:cxnLst/>
              <a:rect l="l" t="t" r="r" b="b"/>
              <a:pathLst>
                <a:path w="67945" h="67310">
                  <a:moveTo>
                    <a:pt x="0" y="0"/>
                  </a:moveTo>
                  <a:lnTo>
                    <a:pt x="0" y="66992"/>
                  </a:lnTo>
                  <a:lnTo>
                    <a:pt x="67555" y="33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29862" y="3671462"/>
              <a:ext cx="520700" cy="516255"/>
            </a:xfrm>
            <a:custGeom>
              <a:avLst/>
              <a:gdLst/>
              <a:ahLst/>
              <a:cxnLst/>
              <a:rect l="l" t="t" r="r" b="b"/>
              <a:pathLst>
                <a:path w="520700" h="516254">
                  <a:moveTo>
                    <a:pt x="0" y="257967"/>
                  </a:moveTo>
                  <a:lnTo>
                    <a:pt x="260184" y="0"/>
                  </a:lnTo>
                  <a:lnTo>
                    <a:pt x="520368" y="257967"/>
                  </a:lnTo>
                  <a:lnTo>
                    <a:pt x="260184" y="515983"/>
                  </a:lnTo>
                  <a:lnTo>
                    <a:pt x="0" y="257967"/>
                  </a:lnTo>
                  <a:close/>
                </a:path>
              </a:pathLst>
            </a:custGeom>
            <a:ln w="87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2307" y="3895934"/>
              <a:ext cx="67945" cy="67310"/>
            </a:xfrm>
            <a:custGeom>
              <a:avLst/>
              <a:gdLst/>
              <a:ahLst/>
              <a:cxnLst/>
              <a:rect l="l" t="t" r="r" b="b"/>
              <a:pathLst>
                <a:path w="67945" h="67310">
                  <a:moveTo>
                    <a:pt x="0" y="0"/>
                  </a:moveTo>
                  <a:lnTo>
                    <a:pt x="0" y="66991"/>
                  </a:lnTo>
                  <a:lnTo>
                    <a:pt x="67555" y="33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23646" y="2811368"/>
              <a:ext cx="1040765" cy="688340"/>
            </a:xfrm>
            <a:custGeom>
              <a:avLst/>
              <a:gdLst/>
              <a:ahLst/>
              <a:cxnLst/>
              <a:rect l="l" t="t" r="r" b="b"/>
              <a:pathLst>
                <a:path w="1040765" h="688339">
                  <a:moveTo>
                    <a:pt x="69390" y="688002"/>
                  </a:moveTo>
                  <a:lnTo>
                    <a:pt x="971346" y="688002"/>
                  </a:lnTo>
                  <a:lnTo>
                    <a:pt x="998348" y="682592"/>
                  </a:lnTo>
                  <a:lnTo>
                    <a:pt x="1020406" y="667841"/>
                  </a:lnTo>
                  <a:lnTo>
                    <a:pt x="1035281" y="645967"/>
                  </a:lnTo>
                  <a:lnTo>
                    <a:pt x="1040736" y="619189"/>
                  </a:lnTo>
                  <a:lnTo>
                    <a:pt x="1040736" y="68812"/>
                  </a:lnTo>
                  <a:lnTo>
                    <a:pt x="1035281" y="42034"/>
                  </a:lnTo>
                  <a:lnTo>
                    <a:pt x="1020406" y="20161"/>
                  </a:lnTo>
                  <a:lnTo>
                    <a:pt x="998348" y="5410"/>
                  </a:lnTo>
                  <a:lnTo>
                    <a:pt x="971346" y="0"/>
                  </a:lnTo>
                  <a:lnTo>
                    <a:pt x="69390" y="0"/>
                  </a:lnTo>
                  <a:lnTo>
                    <a:pt x="42388" y="5410"/>
                  </a:lnTo>
                  <a:lnTo>
                    <a:pt x="20330" y="20161"/>
                  </a:lnTo>
                  <a:lnTo>
                    <a:pt x="5455" y="42034"/>
                  </a:lnTo>
                  <a:lnTo>
                    <a:pt x="0" y="68812"/>
                  </a:lnTo>
                  <a:lnTo>
                    <a:pt x="0" y="619189"/>
                  </a:lnTo>
                  <a:lnTo>
                    <a:pt x="5455" y="645967"/>
                  </a:lnTo>
                  <a:lnTo>
                    <a:pt x="20330" y="667841"/>
                  </a:lnTo>
                  <a:lnTo>
                    <a:pt x="42388" y="682592"/>
                  </a:lnTo>
                  <a:lnTo>
                    <a:pt x="69390" y="688002"/>
                  </a:lnTo>
                  <a:close/>
                </a:path>
              </a:pathLst>
            </a:custGeom>
            <a:ln w="8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013625" y="3041841"/>
            <a:ext cx="86868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10" dirty="0">
                <a:latin typeface="Arial MT"/>
                <a:cs typeface="Arial MT"/>
              </a:rPr>
              <a:t>S</a:t>
            </a:r>
            <a:r>
              <a:rPr sz="1150" spc="10" dirty="0">
                <a:latin typeface="Arial MT"/>
                <a:cs typeface="Arial MT"/>
              </a:rPr>
              <a:t>en</a:t>
            </a:r>
            <a:r>
              <a:rPr sz="1150" spc="5" dirty="0">
                <a:latin typeface="Arial MT"/>
                <a:cs typeface="Arial MT"/>
              </a:rPr>
              <a:t>d</a:t>
            </a:r>
            <a:r>
              <a:rPr sz="1150" spc="-25" dirty="0">
                <a:latin typeface="Arial MT"/>
                <a:cs typeface="Arial MT"/>
              </a:rPr>
              <a:t> </a:t>
            </a:r>
            <a:r>
              <a:rPr sz="1150" spc="-5" dirty="0">
                <a:latin typeface="Arial MT"/>
                <a:cs typeface="Arial MT"/>
              </a:rPr>
              <a:t>i</a:t>
            </a:r>
            <a:r>
              <a:rPr sz="1150" spc="10" dirty="0">
                <a:latin typeface="Arial MT"/>
                <a:cs typeface="Arial MT"/>
              </a:rPr>
              <a:t>n</a:t>
            </a:r>
            <a:r>
              <a:rPr sz="1150" spc="5" dirty="0">
                <a:latin typeface="Arial MT"/>
                <a:cs typeface="Arial MT"/>
              </a:rPr>
              <a:t>v</a:t>
            </a:r>
            <a:r>
              <a:rPr sz="1150" spc="10" dirty="0">
                <a:latin typeface="Arial MT"/>
                <a:cs typeface="Arial MT"/>
              </a:rPr>
              <a:t>o</a:t>
            </a:r>
            <a:r>
              <a:rPr sz="1150" spc="-5" dirty="0">
                <a:latin typeface="Arial MT"/>
                <a:cs typeface="Arial MT"/>
              </a:rPr>
              <a:t>i</a:t>
            </a:r>
            <a:r>
              <a:rPr sz="1150" spc="5" dirty="0">
                <a:latin typeface="Arial MT"/>
                <a:cs typeface="Arial MT"/>
              </a:rPr>
              <a:t>ce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487506" y="3121934"/>
            <a:ext cx="1481455" cy="1930400"/>
            <a:chOff x="5487506" y="3121934"/>
            <a:chExt cx="1481455" cy="1930400"/>
          </a:xfrm>
        </p:grpSpPr>
        <p:sp>
          <p:nvSpPr>
            <p:cNvPr id="26" name="object 26"/>
            <p:cNvSpPr/>
            <p:nvPr/>
          </p:nvSpPr>
          <p:spPr>
            <a:xfrm>
              <a:off x="5490046" y="3155430"/>
              <a:ext cx="374650" cy="516255"/>
            </a:xfrm>
            <a:custGeom>
              <a:avLst/>
              <a:gdLst/>
              <a:ahLst/>
              <a:cxnLst/>
              <a:rect l="l" t="t" r="r" b="b"/>
              <a:pathLst>
                <a:path w="374650" h="516254">
                  <a:moveTo>
                    <a:pt x="0" y="516032"/>
                  </a:moveTo>
                  <a:lnTo>
                    <a:pt x="0" y="0"/>
                  </a:lnTo>
                  <a:lnTo>
                    <a:pt x="374489" y="0"/>
                  </a:lnTo>
                </a:path>
              </a:pathLst>
            </a:custGeom>
            <a:ln w="46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56091" y="3121934"/>
              <a:ext cx="67945" cy="67310"/>
            </a:xfrm>
            <a:custGeom>
              <a:avLst/>
              <a:gdLst/>
              <a:ahLst/>
              <a:cxnLst/>
              <a:rect l="l" t="t" r="r" b="b"/>
              <a:pathLst>
                <a:path w="67945" h="67310">
                  <a:moveTo>
                    <a:pt x="0" y="0"/>
                  </a:moveTo>
                  <a:lnTo>
                    <a:pt x="0" y="66992"/>
                  </a:lnTo>
                  <a:lnTo>
                    <a:pt x="67555" y="33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23646" y="4359452"/>
              <a:ext cx="1040765" cy="688340"/>
            </a:xfrm>
            <a:custGeom>
              <a:avLst/>
              <a:gdLst/>
              <a:ahLst/>
              <a:cxnLst/>
              <a:rect l="l" t="t" r="r" b="b"/>
              <a:pathLst>
                <a:path w="1040765" h="688339">
                  <a:moveTo>
                    <a:pt x="69390" y="688037"/>
                  </a:moveTo>
                  <a:lnTo>
                    <a:pt x="971346" y="688037"/>
                  </a:lnTo>
                  <a:lnTo>
                    <a:pt x="998348" y="682630"/>
                  </a:lnTo>
                  <a:lnTo>
                    <a:pt x="1020406" y="667885"/>
                  </a:lnTo>
                  <a:lnTo>
                    <a:pt x="1035281" y="646015"/>
                  </a:lnTo>
                  <a:lnTo>
                    <a:pt x="1040736" y="619233"/>
                  </a:lnTo>
                  <a:lnTo>
                    <a:pt x="1040736" y="68800"/>
                  </a:lnTo>
                  <a:lnTo>
                    <a:pt x="1035281" y="42019"/>
                  </a:lnTo>
                  <a:lnTo>
                    <a:pt x="1020406" y="20150"/>
                  </a:lnTo>
                  <a:lnTo>
                    <a:pt x="998348" y="5406"/>
                  </a:lnTo>
                  <a:lnTo>
                    <a:pt x="971346" y="0"/>
                  </a:lnTo>
                  <a:lnTo>
                    <a:pt x="69390" y="0"/>
                  </a:lnTo>
                  <a:lnTo>
                    <a:pt x="42388" y="5406"/>
                  </a:lnTo>
                  <a:lnTo>
                    <a:pt x="20330" y="20150"/>
                  </a:lnTo>
                  <a:lnTo>
                    <a:pt x="5455" y="42019"/>
                  </a:lnTo>
                  <a:lnTo>
                    <a:pt x="0" y="68800"/>
                  </a:lnTo>
                  <a:lnTo>
                    <a:pt x="0" y="619233"/>
                  </a:lnTo>
                  <a:lnTo>
                    <a:pt x="5455" y="646015"/>
                  </a:lnTo>
                  <a:lnTo>
                    <a:pt x="20330" y="667885"/>
                  </a:lnTo>
                  <a:lnTo>
                    <a:pt x="42388" y="682630"/>
                  </a:lnTo>
                  <a:lnTo>
                    <a:pt x="69390" y="688037"/>
                  </a:lnTo>
                  <a:close/>
                </a:path>
              </a:pathLst>
            </a:custGeom>
            <a:ln w="8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066616" y="4591928"/>
            <a:ext cx="75819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latin typeface="Arial MT"/>
                <a:cs typeface="Arial MT"/>
              </a:rPr>
              <a:t>Ship</a:t>
            </a:r>
            <a:r>
              <a:rPr sz="1150" spc="-65" dirty="0">
                <a:latin typeface="Arial MT"/>
                <a:cs typeface="Arial MT"/>
              </a:rPr>
              <a:t> </a:t>
            </a:r>
            <a:r>
              <a:rPr sz="1150" spc="-5" dirty="0">
                <a:latin typeface="Arial MT"/>
                <a:cs typeface="Arial MT"/>
              </a:rPr>
              <a:t>goods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210812" y="2190240"/>
            <a:ext cx="2452370" cy="2546985"/>
            <a:chOff x="5210812" y="2190240"/>
            <a:chExt cx="2452370" cy="2546985"/>
          </a:xfrm>
        </p:grpSpPr>
        <p:sp>
          <p:nvSpPr>
            <p:cNvPr id="31" name="object 31"/>
            <p:cNvSpPr/>
            <p:nvPr/>
          </p:nvSpPr>
          <p:spPr>
            <a:xfrm>
              <a:off x="5490046" y="4187445"/>
              <a:ext cx="374650" cy="516255"/>
            </a:xfrm>
            <a:custGeom>
              <a:avLst/>
              <a:gdLst/>
              <a:ahLst/>
              <a:cxnLst/>
              <a:rect l="l" t="t" r="r" b="b"/>
              <a:pathLst>
                <a:path w="374650" h="516254">
                  <a:moveTo>
                    <a:pt x="0" y="0"/>
                  </a:moveTo>
                  <a:lnTo>
                    <a:pt x="0" y="516019"/>
                  </a:lnTo>
                  <a:lnTo>
                    <a:pt x="374489" y="516019"/>
                  </a:lnTo>
                </a:path>
              </a:pathLst>
            </a:custGeom>
            <a:ln w="46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56091" y="4669970"/>
              <a:ext cx="67945" cy="67310"/>
            </a:xfrm>
            <a:custGeom>
              <a:avLst/>
              <a:gdLst/>
              <a:ahLst/>
              <a:cxnLst/>
              <a:rect l="l" t="t" r="r" b="b"/>
              <a:pathLst>
                <a:path w="67945" h="67310">
                  <a:moveTo>
                    <a:pt x="0" y="0"/>
                  </a:moveTo>
                  <a:lnTo>
                    <a:pt x="0" y="66991"/>
                  </a:lnTo>
                  <a:lnTo>
                    <a:pt x="67555" y="33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64383" y="4246063"/>
              <a:ext cx="433705" cy="457834"/>
            </a:xfrm>
            <a:custGeom>
              <a:avLst/>
              <a:gdLst/>
              <a:ahLst/>
              <a:cxnLst/>
              <a:rect l="l" t="t" r="r" b="b"/>
              <a:pathLst>
                <a:path w="433704" h="457835">
                  <a:moveTo>
                    <a:pt x="0" y="457402"/>
                  </a:moveTo>
                  <a:lnTo>
                    <a:pt x="433599" y="457402"/>
                  </a:lnTo>
                  <a:lnTo>
                    <a:pt x="433599" y="0"/>
                  </a:lnTo>
                </a:path>
              </a:pathLst>
            </a:custGeom>
            <a:ln w="45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37798" y="3671462"/>
              <a:ext cx="520700" cy="516255"/>
            </a:xfrm>
            <a:custGeom>
              <a:avLst/>
              <a:gdLst/>
              <a:ahLst/>
              <a:cxnLst/>
              <a:rect l="l" t="t" r="r" b="b"/>
              <a:pathLst>
                <a:path w="520700" h="516254">
                  <a:moveTo>
                    <a:pt x="0" y="257967"/>
                  </a:moveTo>
                  <a:lnTo>
                    <a:pt x="260184" y="0"/>
                  </a:lnTo>
                  <a:lnTo>
                    <a:pt x="520368" y="257967"/>
                  </a:lnTo>
                  <a:lnTo>
                    <a:pt x="260184" y="515983"/>
                  </a:lnTo>
                  <a:lnTo>
                    <a:pt x="0" y="257967"/>
                  </a:lnTo>
                  <a:close/>
                </a:path>
              </a:pathLst>
            </a:custGeom>
            <a:ln w="87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364205" y="4187446"/>
              <a:ext cx="67945" cy="67310"/>
            </a:xfrm>
            <a:custGeom>
              <a:avLst/>
              <a:gdLst/>
              <a:ahLst/>
              <a:cxnLst/>
              <a:rect l="l" t="t" r="r" b="b"/>
              <a:pathLst>
                <a:path w="67945" h="67310">
                  <a:moveTo>
                    <a:pt x="33778" y="0"/>
                  </a:moveTo>
                  <a:lnTo>
                    <a:pt x="0" y="66991"/>
                  </a:lnTo>
                  <a:lnTo>
                    <a:pt x="67555" y="66991"/>
                  </a:lnTo>
                  <a:lnTo>
                    <a:pt x="337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64383" y="3155430"/>
              <a:ext cx="433705" cy="457834"/>
            </a:xfrm>
            <a:custGeom>
              <a:avLst/>
              <a:gdLst/>
              <a:ahLst/>
              <a:cxnLst/>
              <a:rect l="l" t="t" r="r" b="b"/>
              <a:pathLst>
                <a:path w="433704" h="457835">
                  <a:moveTo>
                    <a:pt x="0" y="0"/>
                  </a:moveTo>
                  <a:lnTo>
                    <a:pt x="433599" y="0"/>
                  </a:lnTo>
                  <a:lnTo>
                    <a:pt x="433599" y="457414"/>
                  </a:lnTo>
                </a:path>
              </a:pathLst>
            </a:custGeom>
            <a:ln w="45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364205" y="3604470"/>
              <a:ext cx="67945" cy="67310"/>
            </a:xfrm>
            <a:custGeom>
              <a:avLst/>
              <a:gdLst/>
              <a:ahLst/>
              <a:cxnLst/>
              <a:rect l="l" t="t" r="r" b="b"/>
              <a:pathLst>
                <a:path w="67945" h="67310">
                  <a:moveTo>
                    <a:pt x="67555" y="0"/>
                  </a:moveTo>
                  <a:lnTo>
                    <a:pt x="0" y="0"/>
                  </a:lnTo>
                  <a:lnTo>
                    <a:pt x="33778" y="66991"/>
                  </a:lnTo>
                  <a:lnTo>
                    <a:pt x="675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229862" y="2209290"/>
              <a:ext cx="347345" cy="344170"/>
            </a:xfrm>
            <a:custGeom>
              <a:avLst/>
              <a:gdLst/>
              <a:ahLst/>
              <a:cxnLst/>
              <a:rect l="l" t="t" r="r" b="b"/>
              <a:pathLst>
                <a:path w="347345" h="344169">
                  <a:moveTo>
                    <a:pt x="346953" y="172091"/>
                  </a:moveTo>
                  <a:lnTo>
                    <a:pt x="340752" y="126348"/>
                  </a:lnTo>
                  <a:lnTo>
                    <a:pt x="323256" y="85241"/>
                  </a:lnTo>
                  <a:lnTo>
                    <a:pt x="296118" y="50410"/>
                  </a:lnTo>
                  <a:lnTo>
                    <a:pt x="260995" y="23499"/>
                  </a:lnTo>
                  <a:lnTo>
                    <a:pt x="219542" y="6148"/>
                  </a:lnTo>
                  <a:lnTo>
                    <a:pt x="173415" y="0"/>
                  </a:lnTo>
                  <a:lnTo>
                    <a:pt x="127297" y="6148"/>
                  </a:lnTo>
                  <a:lnTo>
                    <a:pt x="85866" y="23499"/>
                  </a:lnTo>
                  <a:lnTo>
                    <a:pt x="50773" y="50410"/>
                  </a:lnTo>
                  <a:lnTo>
                    <a:pt x="23665" y="85241"/>
                  </a:lnTo>
                  <a:lnTo>
                    <a:pt x="6191" y="126348"/>
                  </a:lnTo>
                  <a:lnTo>
                    <a:pt x="0" y="172091"/>
                  </a:lnTo>
                  <a:lnTo>
                    <a:pt x="6191" y="217783"/>
                  </a:lnTo>
                  <a:lnTo>
                    <a:pt x="23665" y="258856"/>
                  </a:lnTo>
                  <a:lnTo>
                    <a:pt x="50773" y="293666"/>
                  </a:lnTo>
                  <a:lnTo>
                    <a:pt x="85866" y="320567"/>
                  </a:lnTo>
                  <a:lnTo>
                    <a:pt x="127297" y="337913"/>
                  </a:lnTo>
                  <a:lnTo>
                    <a:pt x="173415" y="344061"/>
                  </a:lnTo>
                  <a:lnTo>
                    <a:pt x="219542" y="337913"/>
                  </a:lnTo>
                  <a:lnTo>
                    <a:pt x="260995" y="320567"/>
                  </a:lnTo>
                  <a:lnTo>
                    <a:pt x="296118" y="293666"/>
                  </a:lnTo>
                  <a:lnTo>
                    <a:pt x="323256" y="258856"/>
                  </a:lnTo>
                  <a:lnTo>
                    <a:pt x="340752" y="217783"/>
                  </a:lnTo>
                  <a:lnTo>
                    <a:pt x="346953" y="172091"/>
                  </a:lnTo>
                  <a:close/>
                </a:path>
              </a:pathLst>
            </a:custGeom>
            <a:ln w="380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238243" y="3730000"/>
            <a:ext cx="433705" cy="382270"/>
            <a:chOff x="9238243" y="3730000"/>
            <a:chExt cx="433705" cy="382270"/>
          </a:xfrm>
        </p:grpSpPr>
        <p:sp>
          <p:nvSpPr>
            <p:cNvPr id="40" name="object 40"/>
            <p:cNvSpPr/>
            <p:nvPr/>
          </p:nvSpPr>
          <p:spPr>
            <a:xfrm>
              <a:off x="9238243" y="3887474"/>
              <a:ext cx="67945" cy="67310"/>
            </a:xfrm>
            <a:custGeom>
              <a:avLst/>
              <a:gdLst/>
              <a:ahLst/>
              <a:cxnLst/>
              <a:rect l="l" t="t" r="r" b="b"/>
              <a:pathLst>
                <a:path w="67945" h="67310">
                  <a:moveTo>
                    <a:pt x="0" y="0"/>
                  </a:moveTo>
                  <a:lnTo>
                    <a:pt x="0" y="66992"/>
                  </a:lnTo>
                  <a:lnTo>
                    <a:pt x="67553" y="33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305797" y="3749012"/>
              <a:ext cx="347345" cy="344170"/>
            </a:xfrm>
            <a:custGeom>
              <a:avLst/>
              <a:gdLst/>
              <a:ahLst/>
              <a:cxnLst/>
              <a:rect l="l" t="t" r="r" b="b"/>
              <a:pathLst>
                <a:path w="347345" h="344170">
                  <a:moveTo>
                    <a:pt x="346830" y="171958"/>
                  </a:moveTo>
                  <a:lnTo>
                    <a:pt x="340639" y="126229"/>
                  </a:lnTo>
                  <a:lnTo>
                    <a:pt x="323165" y="85147"/>
                  </a:lnTo>
                  <a:lnTo>
                    <a:pt x="296057" y="50348"/>
                  </a:lnTo>
                  <a:lnTo>
                    <a:pt x="260963" y="23467"/>
                  </a:lnTo>
                  <a:lnTo>
                    <a:pt x="219533" y="6139"/>
                  </a:lnTo>
                  <a:lnTo>
                    <a:pt x="173415" y="0"/>
                  </a:lnTo>
                  <a:lnTo>
                    <a:pt x="127297" y="6139"/>
                  </a:lnTo>
                  <a:lnTo>
                    <a:pt x="85866" y="23467"/>
                  </a:lnTo>
                  <a:lnTo>
                    <a:pt x="50773" y="50348"/>
                  </a:lnTo>
                  <a:lnTo>
                    <a:pt x="23665" y="85147"/>
                  </a:lnTo>
                  <a:lnTo>
                    <a:pt x="6191" y="126229"/>
                  </a:lnTo>
                  <a:lnTo>
                    <a:pt x="0" y="171958"/>
                  </a:lnTo>
                  <a:lnTo>
                    <a:pt x="6191" y="217682"/>
                  </a:lnTo>
                  <a:lnTo>
                    <a:pt x="23665" y="258770"/>
                  </a:lnTo>
                  <a:lnTo>
                    <a:pt x="50773" y="293582"/>
                  </a:lnTo>
                  <a:lnTo>
                    <a:pt x="85866" y="320479"/>
                  </a:lnTo>
                  <a:lnTo>
                    <a:pt x="127297" y="337820"/>
                  </a:lnTo>
                  <a:lnTo>
                    <a:pt x="173415" y="343964"/>
                  </a:lnTo>
                  <a:lnTo>
                    <a:pt x="219533" y="337820"/>
                  </a:lnTo>
                  <a:lnTo>
                    <a:pt x="260963" y="320479"/>
                  </a:lnTo>
                  <a:lnTo>
                    <a:pt x="296057" y="293582"/>
                  </a:lnTo>
                  <a:lnTo>
                    <a:pt x="323165" y="258770"/>
                  </a:lnTo>
                  <a:lnTo>
                    <a:pt x="340639" y="217682"/>
                  </a:lnTo>
                  <a:lnTo>
                    <a:pt x="346830" y="171958"/>
                  </a:lnTo>
                  <a:close/>
                </a:path>
              </a:pathLst>
            </a:custGeom>
            <a:ln w="380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956774" y="3350720"/>
            <a:ext cx="542290" cy="466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950" spc="20" dirty="0">
                <a:latin typeface="Arial MT"/>
                <a:cs typeface="Arial MT"/>
              </a:rPr>
              <a:t>P</a:t>
            </a:r>
            <a:r>
              <a:rPr sz="950" spc="-30" dirty="0">
                <a:latin typeface="Arial MT"/>
                <a:cs typeface="Arial MT"/>
              </a:rPr>
              <a:t>u</a:t>
            </a:r>
            <a:r>
              <a:rPr sz="950" spc="10" dirty="0">
                <a:latin typeface="Arial MT"/>
                <a:cs typeface="Arial MT"/>
              </a:rPr>
              <a:t>r</a:t>
            </a:r>
            <a:r>
              <a:rPr sz="950" spc="30" dirty="0">
                <a:latin typeface="Arial MT"/>
                <a:cs typeface="Arial MT"/>
              </a:rPr>
              <a:t>c</a:t>
            </a:r>
            <a:r>
              <a:rPr sz="950" spc="-25" dirty="0">
                <a:latin typeface="Arial MT"/>
                <a:cs typeface="Arial MT"/>
              </a:rPr>
              <a:t>h</a:t>
            </a:r>
            <a:r>
              <a:rPr sz="950" spc="10" dirty="0">
                <a:latin typeface="Arial MT"/>
                <a:cs typeface="Arial MT"/>
              </a:rPr>
              <a:t>a</a:t>
            </a:r>
            <a:r>
              <a:rPr sz="950" spc="-10" dirty="0">
                <a:latin typeface="Arial MT"/>
                <a:cs typeface="Arial MT"/>
              </a:rPr>
              <a:t>s</a:t>
            </a:r>
            <a:r>
              <a:rPr sz="950" spc="10" dirty="0">
                <a:latin typeface="Arial MT"/>
                <a:cs typeface="Arial MT"/>
              </a:rPr>
              <a:t>e  </a:t>
            </a:r>
            <a:r>
              <a:rPr sz="950" dirty="0">
                <a:latin typeface="Arial MT"/>
                <a:cs typeface="Arial MT"/>
              </a:rPr>
              <a:t>order </a:t>
            </a:r>
            <a:r>
              <a:rPr sz="950" spc="5" dirty="0">
                <a:latin typeface="Arial MT"/>
                <a:cs typeface="Arial MT"/>
              </a:rPr>
              <a:t> received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82683" y="3525968"/>
            <a:ext cx="454659" cy="3200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3820" marR="5080" indent="-71755">
              <a:lnSpc>
                <a:spcPct val="100000"/>
              </a:lnSpc>
              <a:spcBef>
                <a:spcPts val="125"/>
              </a:spcBef>
            </a:pPr>
            <a:r>
              <a:rPr sz="950" spc="-15" dirty="0">
                <a:latin typeface="Arial MT"/>
                <a:cs typeface="Arial MT"/>
              </a:rPr>
              <a:t>I</a:t>
            </a:r>
            <a:r>
              <a:rPr sz="950" spc="20" dirty="0">
                <a:latin typeface="Arial MT"/>
                <a:cs typeface="Arial MT"/>
              </a:rPr>
              <a:t>t</a:t>
            </a:r>
            <a:r>
              <a:rPr sz="950" spc="-25" dirty="0">
                <a:latin typeface="Arial MT"/>
                <a:cs typeface="Arial MT"/>
              </a:rPr>
              <a:t>e</a:t>
            </a:r>
            <a:r>
              <a:rPr sz="950" spc="40" dirty="0">
                <a:latin typeface="Arial MT"/>
                <a:cs typeface="Arial MT"/>
              </a:rPr>
              <a:t>m</a:t>
            </a:r>
            <a:r>
              <a:rPr sz="950" spc="15" dirty="0">
                <a:latin typeface="Arial MT"/>
                <a:cs typeface="Arial MT"/>
              </a:rPr>
              <a:t>s</a:t>
            </a:r>
            <a:r>
              <a:rPr sz="950" spc="-30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in  stock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70209" y="3671845"/>
            <a:ext cx="31369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00355" algn="l"/>
              </a:tabLst>
            </a:pPr>
            <a:r>
              <a:rPr sz="9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051000" y="2476063"/>
            <a:ext cx="657860" cy="3200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6055" marR="5080" indent="-173990">
              <a:lnSpc>
                <a:spcPct val="100000"/>
              </a:lnSpc>
              <a:spcBef>
                <a:spcPts val="125"/>
              </a:spcBef>
            </a:pPr>
            <a:r>
              <a:rPr sz="950" spc="-15" dirty="0">
                <a:latin typeface="Arial MT"/>
                <a:cs typeface="Arial MT"/>
              </a:rPr>
              <a:t>I</a:t>
            </a:r>
            <a:r>
              <a:rPr sz="950" spc="20" dirty="0">
                <a:latin typeface="Arial MT"/>
                <a:cs typeface="Arial MT"/>
              </a:rPr>
              <a:t>t</a:t>
            </a:r>
            <a:r>
              <a:rPr sz="950" spc="-25" dirty="0">
                <a:latin typeface="Arial MT"/>
                <a:cs typeface="Arial MT"/>
              </a:rPr>
              <a:t>e</a:t>
            </a:r>
            <a:r>
              <a:rPr sz="950" spc="40" dirty="0">
                <a:latin typeface="Arial MT"/>
                <a:cs typeface="Arial MT"/>
              </a:rPr>
              <a:t>m</a:t>
            </a:r>
            <a:r>
              <a:rPr sz="950" spc="15" dirty="0">
                <a:latin typeface="Arial MT"/>
                <a:cs typeface="Arial MT"/>
              </a:rPr>
              <a:t>s</a:t>
            </a:r>
            <a:r>
              <a:rPr sz="950" spc="-30" dirty="0">
                <a:latin typeface="Arial MT"/>
                <a:cs typeface="Arial MT"/>
              </a:rPr>
              <a:t> </a:t>
            </a:r>
            <a:r>
              <a:rPr sz="950" spc="10" dirty="0">
                <a:latin typeface="Arial MT"/>
                <a:cs typeface="Arial MT"/>
              </a:rPr>
              <a:t>no</a:t>
            </a:r>
            <a:r>
              <a:rPr sz="950" spc="5" dirty="0">
                <a:latin typeface="Arial MT"/>
                <a:cs typeface="Arial MT"/>
              </a:rPr>
              <a:t>t</a:t>
            </a:r>
            <a:r>
              <a:rPr sz="950" spc="-30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in  stock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62702" y="2562643"/>
            <a:ext cx="464184" cy="3200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60960">
              <a:lnSpc>
                <a:spcPct val="100000"/>
              </a:lnSpc>
              <a:spcBef>
                <a:spcPts val="120"/>
              </a:spcBef>
            </a:pPr>
            <a:r>
              <a:rPr sz="950" dirty="0">
                <a:latin typeface="Arial MT"/>
                <a:cs typeface="Arial MT"/>
              </a:rPr>
              <a:t>Order 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10" dirty="0">
                <a:latin typeface="Arial MT"/>
                <a:cs typeface="Arial MT"/>
              </a:rPr>
              <a:t>re</a:t>
            </a:r>
            <a:r>
              <a:rPr sz="950" spc="-35" dirty="0">
                <a:latin typeface="Arial MT"/>
                <a:cs typeface="Arial MT"/>
              </a:rPr>
              <a:t>j</a:t>
            </a:r>
            <a:r>
              <a:rPr sz="950" spc="10" dirty="0">
                <a:latin typeface="Arial MT"/>
                <a:cs typeface="Arial MT"/>
              </a:rPr>
              <a:t>e</a:t>
            </a:r>
            <a:r>
              <a:rPr sz="950" spc="-5" dirty="0">
                <a:latin typeface="Arial MT"/>
                <a:cs typeface="Arial MT"/>
              </a:rPr>
              <a:t>c</a:t>
            </a:r>
            <a:r>
              <a:rPr sz="950" spc="20" dirty="0">
                <a:latin typeface="Arial MT"/>
                <a:cs typeface="Arial MT"/>
              </a:rPr>
              <a:t>t</a:t>
            </a:r>
            <a:r>
              <a:rPr sz="950" spc="10" dirty="0">
                <a:latin typeface="Arial MT"/>
                <a:cs typeface="Arial MT"/>
              </a:rPr>
              <a:t>ed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275229" y="4112123"/>
            <a:ext cx="408305" cy="3200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33655">
              <a:lnSpc>
                <a:spcPct val="100000"/>
              </a:lnSpc>
              <a:spcBef>
                <a:spcPts val="120"/>
              </a:spcBef>
            </a:pPr>
            <a:r>
              <a:rPr sz="950" dirty="0">
                <a:latin typeface="Arial MT"/>
                <a:cs typeface="Arial MT"/>
              </a:rPr>
              <a:t>Order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5" dirty="0">
                <a:latin typeface="Arial MT"/>
                <a:cs typeface="Arial MT"/>
              </a:rPr>
              <a:t>f</a:t>
            </a:r>
            <a:r>
              <a:rPr sz="950" spc="5" dirty="0">
                <a:latin typeface="Arial MT"/>
                <a:cs typeface="Arial MT"/>
              </a:rPr>
              <a:t>ul</a:t>
            </a:r>
            <a:r>
              <a:rPr sz="950" spc="-15" dirty="0">
                <a:latin typeface="Arial MT"/>
                <a:cs typeface="Arial MT"/>
              </a:rPr>
              <a:t>f</a:t>
            </a:r>
            <a:r>
              <a:rPr sz="950" spc="5" dirty="0">
                <a:latin typeface="Arial MT"/>
                <a:cs typeface="Arial MT"/>
              </a:rPr>
              <a:t>illed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918106" y="3576921"/>
            <a:ext cx="1040765" cy="688340"/>
          </a:xfrm>
          <a:custGeom>
            <a:avLst/>
            <a:gdLst/>
            <a:ahLst/>
            <a:cxnLst/>
            <a:rect l="l" t="t" r="r" b="b"/>
            <a:pathLst>
              <a:path w="1040765" h="688339">
                <a:moveTo>
                  <a:pt x="69390" y="688063"/>
                </a:moveTo>
                <a:lnTo>
                  <a:pt x="971346" y="688063"/>
                </a:lnTo>
                <a:lnTo>
                  <a:pt x="998348" y="682656"/>
                </a:lnTo>
                <a:lnTo>
                  <a:pt x="1020406" y="667912"/>
                </a:lnTo>
                <a:lnTo>
                  <a:pt x="1035281" y="646043"/>
                </a:lnTo>
                <a:lnTo>
                  <a:pt x="1040736" y="619262"/>
                </a:lnTo>
                <a:lnTo>
                  <a:pt x="1040736" y="68812"/>
                </a:lnTo>
                <a:lnTo>
                  <a:pt x="1035281" y="42034"/>
                </a:lnTo>
                <a:lnTo>
                  <a:pt x="1020406" y="20161"/>
                </a:lnTo>
                <a:lnTo>
                  <a:pt x="998348" y="5410"/>
                </a:lnTo>
                <a:lnTo>
                  <a:pt x="971346" y="0"/>
                </a:lnTo>
                <a:lnTo>
                  <a:pt x="69390" y="0"/>
                </a:lnTo>
                <a:lnTo>
                  <a:pt x="42388" y="5410"/>
                </a:lnTo>
                <a:lnTo>
                  <a:pt x="20330" y="20161"/>
                </a:lnTo>
                <a:lnTo>
                  <a:pt x="5455" y="42034"/>
                </a:lnTo>
                <a:lnTo>
                  <a:pt x="0" y="68812"/>
                </a:lnTo>
                <a:lnTo>
                  <a:pt x="0" y="619262"/>
                </a:lnTo>
                <a:lnTo>
                  <a:pt x="5455" y="646043"/>
                </a:lnTo>
                <a:lnTo>
                  <a:pt x="20330" y="667912"/>
                </a:lnTo>
                <a:lnTo>
                  <a:pt x="42388" y="682656"/>
                </a:lnTo>
                <a:lnTo>
                  <a:pt x="69390" y="688063"/>
                </a:lnTo>
                <a:close/>
              </a:path>
            </a:pathLst>
          </a:custGeom>
          <a:ln w="87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641097" y="3720693"/>
            <a:ext cx="23304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19710" algn="l"/>
              </a:tabLst>
            </a:pPr>
            <a:r>
              <a:rPr sz="1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184682" y="3720693"/>
            <a:ext cx="107505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380"/>
              </a:lnSpc>
              <a:spcBef>
                <a:spcPts val="105"/>
              </a:spcBef>
              <a:tabLst>
                <a:tab pos="774065" algn="l"/>
                <a:tab pos="1061720" algn="l"/>
              </a:tabLst>
            </a:pPr>
            <a:r>
              <a:rPr sz="1150" spc="-5" dirty="0">
                <a:latin typeface="Arial MT"/>
                <a:cs typeface="Arial MT"/>
              </a:rPr>
              <a:t>Archive	</a:t>
            </a:r>
            <a:r>
              <a:rPr sz="11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150">
              <a:latin typeface="Times New Roman"/>
              <a:cs typeface="Times New Roman"/>
            </a:endParaRPr>
          </a:p>
          <a:p>
            <a:pPr marL="85725">
              <a:lnSpc>
                <a:spcPts val="1380"/>
              </a:lnSpc>
            </a:pPr>
            <a:r>
              <a:rPr sz="1150" dirty="0">
                <a:latin typeface="Arial MT"/>
                <a:cs typeface="Arial MT"/>
              </a:rPr>
              <a:t>order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850306" y="3892256"/>
            <a:ext cx="67945" cy="67310"/>
          </a:xfrm>
          <a:custGeom>
            <a:avLst/>
            <a:gdLst/>
            <a:ahLst/>
            <a:cxnLst/>
            <a:rect l="l" t="t" r="r" b="b"/>
            <a:pathLst>
              <a:path w="67945" h="67310">
                <a:moveTo>
                  <a:pt x="0" y="0"/>
                </a:moveTo>
                <a:lnTo>
                  <a:pt x="490" y="66992"/>
                </a:lnTo>
                <a:lnTo>
                  <a:pt x="67800" y="329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60972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Revised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C00000"/>
                </a:solidFill>
                <a:latin typeface="Calibri"/>
                <a:cs typeface="Calibri"/>
              </a:rPr>
              <a:t>order-to-cash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process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model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764516" y="2947923"/>
            <a:ext cx="12211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 MT"/>
                <a:cs typeface="Arial MT"/>
              </a:rPr>
              <a:t>XOR-split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966053" y="4124452"/>
            <a:ext cx="12052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 MT"/>
                <a:cs typeface="Arial MT"/>
              </a:rPr>
              <a:t>AND-split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882114" y="4124452"/>
            <a:ext cx="11430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dirty="0">
                <a:latin typeface="Arial MT"/>
                <a:cs typeface="Arial MT"/>
              </a:rPr>
              <a:t>-</a:t>
            </a:r>
            <a:r>
              <a:rPr sz="2200" spc="-5" dirty="0">
                <a:latin typeface="Arial MT"/>
                <a:cs typeface="Arial MT"/>
              </a:rPr>
              <a:t>j</a:t>
            </a:r>
            <a:r>
              <a:rPr sz="2200" dirty="0">
                <a:latin typeface="Arial MT"/>
                <a:cs typeface="Arial MT"/>
              </a:rPr>
              <a:t>o</a:t>
            </a:r>
            <a:r>
              <a:rPr sz="2200" spc="-5" dirty="0">
                <a:latin typeface="Arial MT"/>
                <a:cs typeface="Arial MT"/>
              </a:rPr>
              <a:t>in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330818" y="3027471"/>
            <a:ext cx="4227830" cy="1029335"/>
            <a:chOff x="3330818" y="3027471"/>
            <a:chExt cx="4227830" cy="1029335"/>
          </a:xfrm>
        </p:grpSpPr>
        <p:sp>
          <p:nvSpPr>
            <p:cNvPr id="57" name="object 57"/>
            <p:cNvSpPr/>
            <p:nvPr/>
          </p:nvSpPr>
          <p:spPr>
            <a:xfrm>
              <a:off x="3345307" y="3041960"/>
              <a:ext cx="122555" cy="258445"/>
            </a:xfrm>
            <a:custGeom>
              <a:avLst/>
              <a:gdLst/>
              <a:ahLst/>
              <a:cxnLst/>
              <a:rect l="l" t="t" r="r" b="b"/>
              <a:pathLst>
                <a:path w="122554" h="258445">
                  <a:moveTo>
                    <a:pt x="0" y="0"/>
                  </a:moveTo>
                  <a:lnTo>
                    <a:pt x="122453" y="258260"/>
                  </a:lnTo>
                </a:path>
                <a:path w="122554" h="258445">
                  <a:moveTo>
                    <a:pt x="122453" y="0"/>
                  </a:moveTo>
                  <a:lnTo>
                    <a:pt x="0" y="258260"/>
                  </a:lnTo>
                </a:path>
              </a:pathLst>
            </a:custGeom>
            <a:ln w="286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338916" y="3761387"/>
              <a:ext cx="2219960" cy="295275"/>
            </a:xfrm>
            <a:custGeom>
              <a:avLst/>
              <a:gdLst/>
              <a:ahLst/>
              <a:cxnLst/>
              <a:rect l="l" t="t" r="r" b="b"/>
              <a:pathLst>
                <a:path w="2219959" h="295275">
                  <a:moveTo>
                    <a:pt x="0" y="147566"/>
                  </a:moveTo>
                  <a:lnTo>
                    <a:pt x="306167" y="147566"/>
                  </a:lnTo>
                </a:path>
                <a:path w="2219959" h="295275">
                  <a:moveTo>
                    <a:pt x="153083" y="0"/>
                  </a:moveTo>
                  <a:lnTo>
                    <a:pt x="153083" y="295145"/>
                  </a:lnTo>
                </a:path>
                <a:path w="2219959" h="295275">
                  <a:moveTo>
                    <a:pt x="1913408" y="147566"/>
                  </a:moveTo>
                  <a:lnTo>
                    <a:pt x="2219440" y="147566"/>
                  </a:lnTo>
                </a:path>
                <a:path w="2219959" h="295275">
                  <a:moveTo>
                    <a:pt x="2066492" y="0"/>
                  </a:moveTo>
                  <a:lnTo>
                    <a:pt x="2066492" y="295145"/>
                  </a:lnTo>
                </a:path>
              </a:pathLst>
            </a:custGeom>
            <a:ln w="413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38239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Between</a:t>
            </a:r>
            <a:r>
              <a:rPr sz="32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C00000"/>
                </a:solidFill>
                <a:latin typeface="Calibri"/>
                <a:cs typeface="Calibri"/>
              </a:rPr>
              <a:t>XOR</a:t>
            </a:r>
            <a:r>
              <a:rPr sz="32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32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464652" y="846836"/>
            <a:ext cx="7648575" cy="319278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Order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distribution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99"/>
              </a:lnSpc>
              <a:spcBef>
                <a:spcPts val="935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company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warehouses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store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products: </a:t>
            </a:r>
            <a:r>
              <a:rPr sz="2400" spc="-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Amsterdam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Hamburg.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order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is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received,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it is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distributed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across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these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warehouses: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if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relevant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products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maintained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in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Amsterdam,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sub-order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sent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there;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likewise,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if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relevant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products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maintained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in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Hamburg,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sub-order is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sent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there.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Afterwards,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order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registered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and 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 completes.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243" y="1678066"/>
            <a:ext cx="8647836" cy="42871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169163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Solution</a:t>
            </a:r>
            <a:r>
              <a:rPr sz="32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913914" y="2515108"/>
            <a:ext cx="12211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 MT"/>
                <a:cs typeface="Arial MT"/>
              </a:rPr>
              <a:t>XOR-split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60371" y="2515108"/>
            <a:ext cx="11588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 MT"/>
                <a:cs typeface="Arial MT"/>
              </a:rPr>
              <a:t>X</a:t>
            </a:r>
            <a:r>
              <a:rPr sz="2200" dirty="0">
                <a:latin typeface="Arial MT"/>
                <a:cs typeface="Arial MT"/>
              </a:rPr>
              <a:t>O</a:t>
            </a:r>
            <a:r>
              <a:rPr sz="2200" spc="-5" dirty="0">
                <a:latin typeface="Arial MT"/>
                <a:cs typeface="Arial MT"/>
              </a:rPr>
              <a:t>R</a:t>
            </a:r>
            <a:r>
              <a:rPr sz="2200" dirty="0">
                <a:latin typeface="Arial MT"/>
                <a:cs typeface="Arial MT"/>
              </a:rPr>
              <a:t>-</a:t>
            </a:r>
            <a:r>
              <a:rPr sz="2200" spc="-5" dirty="0">
                <a:latin typeface="Arial MT"/>
                <a:cs typeface="Arial MT"/>
              </a:rPr>
              <a:t>j</a:t>
            </a:r>
            <a:r>
              <a:rPr sz="2200" dirty="0">
                <a:latin typeface="Arial MT"/>
                <a:cs typeface="Arial MT"/>
              </a:rPr>
              <a:t>o</a:t>
            </a:r>
            <a:r>
              <a:rPr sz="2200" spc="-5" dirty="0">
                <a:latin typeface="Arial MT"/>
                <a:cs typeface="Arial MT"/>
              </a:rPr>
              <a:t>in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93369" y="5154676"/>
            <a:ext cx="12052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 MT"/>
                <a:cs typeface="Arial MT"/>
              </a:rPr>
              <a:t>AND-split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0009" y="5154676"/>
            <a:ext cx="11430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dirty="0">
                <a:latin typeface="Arial MT"/>
                <a:cs typeface="Arial MT"/>
              </a:rPr>
              <a:t>-</a:t>
            </a:r>
            <a:r>
              <a:rPr sz="2200" spc="-5" dirty="0">
                <a:latin typeface="Arial MT"/>
                <a:cs typeface="Arial MT"/>
              </a:rPr>
              <a:t>j</a:t>
            </a:r>
            <a:r>
              <a:rPr sz="2200" dirty="0">
                <a:latin typeface="Arial MT"/>
                <a:cs typeface="Arial MT"/>
              </a:rPr>
              <a:t>o</a:t>
            </a:r>
            <a:r>
              <a:rPr sz="2200" spc="-5" dirty="0">
                <a:latin typeface="Arial MT"/>
                <a:cs typeface="Arial MT"/>
              </a:rPr>
              <a:t>in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4652" y="965708"/>
            <a:ext cx="3335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Order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distribution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310" y="1570924"/>
            <a:ext cx="8511649" cy="40803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169163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Solution</a:t>
            </a:r>
            <a:r>
              <a:rPr sz="32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64652" y="965708"/>
            <a:ext cx="3335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Order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distribution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47981" y="4782820"/>
            <a:ext cx="12211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 MT"/>
                <a:cs typeface="Arial MT"/>
              </a:rPr>
              <a:t>XOR-split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0082" y="4782820"/>
            <a:ext cx="11588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 MT"/>
                <a:cs typeface="Arial MT"/>
              </a:rPr>
              <a:t>X</a:t>
            </a:r>
            <a:r>
              <a:rPr sz="2200" dirty="0">
                <a:latin typeface="Arial MT"/>
                <a:cs typeface="Arial MT"/>
              </a:rPr>
              <a:t>O</a:t>
            </a:r>
            <a:r>
              <a:rPr sz="2200" spc="-5" dirty="0">
                <a:latin typeface="Arial MT"/>
                <a:cs typeface="Arial MT"/>
              </a:rPr>
              <a:t>R</a:t>
            </a:r>
            <a:r>
              <a:rPr sz="2200" dirty="0">
                <a:latin typeface="Arial MT"/>
                <a:cs typeface="Arial MT"/>
              </a:rPr>
              <a:t>-</a:t>
            </a:r>
            <a:r>
              <a:rPr sz="2200" spc="-5" dirty="0">
                <a:latin typeface="Arial MT"/>
                <a:cs typeface="Arial MT"/>
              </a:rPr>
              <a:t>j</a:t>
            </a:r>
            <a:r>
              <a:rPr sz="2200" dirty="0">
                <a:latin typeface="Arial MT"/>
                <a:cs typeface="Arial MT"/>
              </a:rPr>
              <a:t>o</a:t>
            </a:r>
            <a:r>
              <a:rPr sz="2200" spc="-5" dirty="0">
                <a:latin typeface="Arial MT"/>
                <a:cs typeface="Arial MT"/>
              </a:rPr>
              <a:t>in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87765" y="2841244"/>
            <a:ext cx="12052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 MT"/>
                <a:cs typeface="Arial MT"/>
              </a:rPr>
              <a:t>AND-split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01942" y="2841244"/>
            <a:ext cx="11430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dirty="0">
                <a:latin typeface="Arial MT"/>
                <a:cs typeface="Arial MT"/>
              </a:rPr>
              <a:t>-</a:t>
            </a:r>
            <a:r>
              <a:rPr sz="2200" spc="-5" dirty="0">
                <a:latin typeface="Arial MT"/>
                <a:cs typeface="Arial MT"/>
              </a:rPr>
              <a:t>j</a:t>
            </a:r>
            <a:r>
              <a:rPr sz="2200" dirty="0">
                <a:latin typeface="Arial MT"/>
                <a:cs typeface="Arial MT"/>
              </a:rPr>
              <a:t>o</a:t>
            </a:r>
            <a:r>
              <a:rPr sz="2200" spc="-5" dirty="0">
                <a:latin typeface="Arial MT"/>
                <a:cs typeface="Arial MT"/>
              </a:rPr>
              <a:t>in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20466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sz="3200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C00000"/>
                </a:solidFill>
                <a:latin typeface="Calibri"/>
                <a:cs typeface="Calibri"/>
              </a:rPr>
              <a:t>Gateway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6406" y="6002020"/>
            <a:ext cx="2508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24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5816" y="1633220"/>
            <a:ext cx="663448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19430" marR="5080" indent="-507365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An </a:t>
            </a:r>
            <a:r>
              <a:rPr sz="2400" i="1" spc="-5" dirty="0">
                <a:solidFill>
                  <a:srgbClr val="404040"/>
                </a:solidFill>
                <a:latin typeface="Arial"/>
                <a:cs typeface="Arial"/>
              </a:rPr>
              <a:t>OR Gateway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provides a mechanism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to create </a:t>
            </a:r>
            <a:r>
              <a:rPr sz="2400" spc="-6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synchronize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out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m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parallel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flows.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0812" y="3541267"/>
            <a:ext cx="6293485" cy="74485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2780"/>
              </a:lnSpc>
              <a:spcBef>
                <a:spcPts val="275"/>
              </a:spcBef>
            </a:pPr>
            <a:r>
              <a:rPr sz="2400" i="1" spc="-5" dirty="0">
                <a:solidFill>
                  <a:srgbClr val="404040"/>
                </a:solidFill>
                <a:latin typeface="Calibri"/>
                <a:cs typeface="Calibri"/>
              </a:rPr>
              <a:t>OR-split </a:t>
            </a:r>
            <a:r>
              <a:rPr sz="2400" dirty="0">
                <a:solidFill>
                  <a:srgbClr val="404040"/>
                </a:solidFill>
                <a:latin typeface="Wingdings"/>
                <a:cs typeface="Wingdings"/>
              </a:rPr>
              <a:t>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takes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one or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more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branches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depending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conditions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0812" y="5217667"/>
            <a:ext cx="56756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OR-join</a:t>
            </a:r>
            <a:r>
              <a:rPr sz="2400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Wingdings"/>
                <a:cs typeface="Wingdings"/>
              </a:rPr>
              <a:t></a:t>
            </a:r>
            <a:r>
              <a:rPr sz="24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proceeds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all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active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incoming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branches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completed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4500" y="3108354"/>
            <a:ext cx="1257935" cy="1407795"/>
            <a:chOff x="1044500" y="3108354"/>
            <a:chExt cx="1257935" cy="1407795"/>
          </a:xfrm>
        </p:grpSpPr>
        <p:sp>
          <p:nvSpPr>
            <p:cNvPr id="8" name="object 8"/>
            <p:cNvSpPr/>
            <p:nvPr/>
          </p:nvSpPr>
          <p:spPr>
            <a:xfrm>
              <a:off x="1765753" y="3174536"/>
              <a:ext cx="422909" cy="310515"/>
            </a:xfrm>
            <a:custGeom>
              <a:avLst/>
              <a:gdLst/>
              <a:ahLst/>
              <a:cxnLst/>
              <a:rect l="l" t="t" r="r" b="b"/>
              <a:pathLst>
                <a:path w="422910" h="310514">
                  <a:moveTo>
                    <a:pt x="0" y="310220"/>
                  </a:moveTo>
                  <a:lnTo>
                    <a:pt x="0" y="0"/>
                  </a:lnTo>
                  <a:lnTo>
                    <a:pt x="422832" y="0"/>
                  </a:lnTo>
                </a:path>
              </a:pathLst>
            </a:custGeom>
            <a:ln w="145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2528" y="3108354"/>
              <a:ext cx="128905" cy="132715"/>
            </a:xfrm>
            <a:custGeom>
              <a:avLst/>
              <a:gdLst/>
              <a:ahLst/>
              <a:cxnLst/>
              <a:rect l="l" t="t" r="r" b="b"/>
              <a:pathLst>
                <a:path w="128905" h="132714">
                  <a:moveTo>
                    <a:pt x="0" y="0"/>
                  </a:moveTo>
                  <a:lnTo>
                    <a:pt x="0" y="132365"/>
                  </a:lnTo>
                  <a:lnTo>
                    <a:pt x="128455" y="66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52120" y="3806479"/>
              <a:ext cx="289560" cy="0"/>
            </a:xfrm>
            <a:custGeom>
              <a:avLst/>
              <a:gdLst/>
              <a:ahLst/>
              <a:cxnLst/>
              <a:rect l="l" t="t" r="r" b="b"/>
              <a:pathLst>
                <a:path w="289559">
                  <a:moveTo>
                    <a:pt x="0" y="0"/>
                  </a:moveTo>
                  <a:lnTo>
                    <a:pt x="0" y="0"/>
                  </a:lnTo>
                  <a:lnTo>
                    <a:pt x="237871" y="0"/>
                  </a:lnTo>
                  <a:lnTo>
                    <a:pt x="289016" y="0"/>
                  </a:lnTo>
                </a:path>
              </a:pathLst>
            </a:custGeom>
            <a:ln w="14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5079" y="3740296"/>
              <a:ext cx="128905" cy="132715"/>
            </a:xfrm>
            <a:custGeom>
              <a:avLst/>
              <a:gdLst/>
              <a:ahLst/>
              <a:cxnLst/>
              <a:rect l="l" t="t" r="r" b="b"/>
              <a:pathLst>
                <a:path w="128905" h="132714">
                  <a:moveTo>
                    <a:pt x="0" y="0"/>
                  </a:moveTo>
                  <a:lnTo>
                    <a:pt x="0" y="132365"/>
                  </a:lnTo>
                  <a:lnTo>
                    <a:pt x="128455" y="66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53535" y="3484757"/>
              <a:ext cx="736600" cy="965200"/>
            </a:xfrm>
            <a:custGeom>
              <a:avLst/>
              <a:gdLst/>
              <a:ahLst/>
              <a:cxnLst/>
              <a:rect l="l" t="t" r="r" b="b"/>
              <a:pathLst>
                <a:path w="736600" h="965200">
                  <a:moveTo>
                    <a:pt x="0" y="321721"/>
                  </a:moveTo>
                  <a:lnTo>
                    <a:pt x="312217" y="0"/>
                  </a:lnTo>
                  <a:lnTo>
                    <a:pt x="624435" y="321721"/>
                  </a:lnTo>
                  <a:lnTo>
                    <a:pt x="312217" y="643442"/>
                  </a:lnTo>
                  <a:lnTo>
                    <a:pt x="0" y="321721"/>
                  </a:lnTo>
                  <a:close/>
                </a:path>
                <a:path w="736600" h="965200">
                  <a:moveTo>
                    <a:pt x="313565" y="635169"/>
                  </a:moveTo>
                  <a:lnTo>
                    <a:pt x="313565" y="965169"/>
                  </a:lnTo>
                  <a:lnTo>
                    <a:pt x="736397" y="965169"/>
                  </a:lnTo>
                </a:path>
              </a:pathLst>
            </a:custGeom>
            <a:ln w="144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73876" y="4383744"/>
              <a:ext cx="128905" cy="132715"/>
            </a:xfrm>
            <a:custGeom>
              <a:avLst/>
              <a:gdLst/>
              <a:ahLst/>
              <a:cxnLst/>
              <a:rect l="l" t="t" r="r" b="b"/>
              <a:pathLst>
                <a:path w="128905" h="132714">
                  <a:moveTo>
                    <a:pt x="0" y="0"/>
                  </a:moveTo>
                  <a:lnTo>
                    <a:pt x="0" y="132365"/>
                  </a:lnTo>
                  <a:lnTo>
                    <a:pt x="128454" y="66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35427" y="3697339"/>
              <a:ext cx="5715" cy="241300"/>
            </a:xfrm>
            <a:custGeom>
              <a:avLst/>
              <a:gdLst/>
              <a:ahLst/>
              <a:cxnLst/>
              <a:rect l="l" t="t" r="r" b="b"/>
              <a:pathLst>
                <a:path w="5714" h="241300">
                  <a:moveTo>
                    <a:pt x="5570" y="0"/>
                  </a:moveTo>
                  <a:lnTo>
                    <a:pt x="5570" y="241280"/>
                  </a:lnTo>
                  <a:lnTo>
                    <a:pt x="0" y="241280"/>
                  </a:lnTo>
                </a:path>
              </a:pathLst>
            </a:custGeom>
            <a:ln w="2973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13490" y="3657118"/>
              <a:ext cx="299085" cy="307975"/>
            </a:xfrm>
            <a:custGeom>
              <a:avLst/>
              <a:gdLst/>
              <a:ahLst/>
              <a:cxnLst/>
              <a:rect l="l" t="t" r="r" b="b"/>
              <a:pathLst>
                <a:path w="299085" h="307975">
                  <a:moveTo>
                    <a:pt x="298579" y="153833"/>
                  </a:moveTo>
                  <a:lnTo>
                    <a:pt x="290967" y="105212"/>
                  </a:lnTo>
                  <a:lnTo>
                    <a:pt x="269773" y="62983"/>
                  </a:lnTo>
                  <a:lnTo>
                    <a:pt x="237456" y="29682"/>
                  </a:lnTo>
                  <a:lnTo>
                    <a:pt x="196474" y="7843"/>
                  </a:lnTo>
                  <a:lnTo>
                    <a:pt x="149289" y="0"/>
                  </a:lnTo>
                  <a:lnTo>
                    <a:pt x="102096" y="7843"/>
                  </a:lnTo>
                  <a:lnTo>
                    <a:pt x="61114" y="29682"/>
                  </a:lnTo>
                  <a:lnTo>
                    <a:pt x="28800" y="62983"/>
                  </a:lnTo>
                  <a:lnTo>
                    <a:pt x="7609" y="105212"/>
                  </a:lnTo>
                  <a:lnTo>
                    <a:pt x="0" y="153833"/>
                  </a:lnTo>
                  <a:lnTo>
                    <a:pt x="7609" y="202455"/>
                  </a:lnTo>
                  <a:lnTo>
                    <a:pt x="28800" y="244683"/>
                  </a:lnTo>
                  <a:lnTo>
                    <a:pt x="61114" y="277985"/>
                  </a:lnTo>
                  <a:lnTo>
                    <a:pt x="102096" y="299824"/>
                  </a:lnTo>
                  <a:lnTo>
                    <a:pt x="149289" y="307667"/>
                  </a:lnTo>
                  <a:lnTo>
                    <a:pt x="196474" y="299824"/>
                  </a:lnTo>
                  <a:lnTo>
                    <a:pt x="237456" y="277985"/>
                  </a:lnTo>
                  <a:lnTo>
                    <a:pt x="269773" y="244683"/>
                  </a:lnTo>
                  <a:lnTo>
                    <a:pt x="290967" y="202455"/>
                  </a:lnTo>
                  <a:lnTo>
                    <a:pt x="298579" y="153833"/>
                  </a:lnTo>
                  <a:close/>
                </a:path>
              </a:pathLst>
            </a:custGeom>
            <a:ln w="434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817036" y="2854312"/>
            <a:ext cx="539750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50" spc="-35" dirty="0">
                <a:latin typeface="Calibri"/>
                <a:cs typeface="Calibri"/>
              </a:rPr>
              <a:t>cond</a:t>
            </a:r>
            <a:r>
              <a:rPr sz="1500" spc="-52" baseline="-13888" dirty="0">
                <a:latin typeface="Calibri"/>
                <a:cs typeface="Calibri"/>
              </a:rPr>
              <a:t>1</a:t>
            </a:r>
            <a:endParaRPr sz="1500" baseline="-13888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49454" y="4136866"/>
            <a:ext cx="423545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55" dirty="0">
                <a:latin typeface="Calibri"/>
                <a:cs typeface="Calibri"/>
              </a:rPr>
              <a:t>c</a:t>
            </a:r>
            <a:r>
              <a:rPr sz="1650" spc="-50" dirty="0">
                <a:latin typeface="Calibri"/>
                <a:cs typeface="Calibri"/>
              </a:rPr>
              <a:t>o</a:t>
            </a:r>
            <a:r>
              <a:rPr sz="1650" spc="-45" dirty="0">
                <a:latin typeface="Calibri"/>
                <a:cs typeface="Calibri"/>
              </a:rPr>
              <a:t>n</a:t>
            </a:r>
            <a:r>
              <a:rPr sz="1650" spc="-30" dirty="0">
                <a:latin typeface="Calibri"/>
                <a:cs typeface="Calibri"/>
              </a:rPr>
              <a:t>d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47368" y="4242258"/>
            <a:ext cx="9271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dirty="0">
                <a:latin typeface="Calibri"/>
                <a:cs typeface="Calibri"/>
              </a:rPr>
              <a:t>n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292329" y="4787197"/>
            <a:ext cx="1261745" cy="1447800"/>
            <a:chOff x="1292329" y="4787197"/>
            <a:chExt cx="1261745" cy="1447800"/>
          </a:xfrm>
        </p:grpSpPr>
        <p:sp>
          <p:nvSpPr>
            <p:cNvPr id="20" name="object 20"/>
            <p:cNvSpPr/>
            <p:nvPr/>
          </p:nvSpPr>
          <p:spPr>
            <a:xfrm>
              <a:off x="1299787" y="4881811"/>
              <a:ext cx="537210" cy="195580"/>
            </a:xfrm>
            <a:custGeom>
              <a:avLst/>
              <a:gdLst/>
              <a:ahLst/>
              <a:cxnLst/>
              <a:rect l="l" t="t" r="r" b="b"/>
              <a:pathLst>
                <a:path w="537210" h="195579">
                  <a:moveTo>
                    <a:pt x="537154" y="195457"/>
                  </a:moveTo>
                  <a:lnTo>
                    <a:pt x="537154" y="0"/>
                  </a:lnTo>
                  <a:lnTo>
                    <a:pt x="0" y="0"/>
                  </a:lnTo>
                </a:path>
              </a:pathLst>
            </a:custGeom>
            <a:ln w="14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72469" y="5060626"/>
              <a:ext cx="129539" cy="133350"/>
            </a:xfrm>
            <a:custGeom>
              <a:avLst/>
              <a:gdLst/>
              <a:ahLst/>
              <a:cxnLst/>
              <a:rect l="l" t="t" r="r" b="b"/>
              <a:pathLst>
                <a:path w="129539" h="133350">
                  <a:moveTo>
                    <a:pt x="128943" y="0"/>
                  </a:moveTo>
                  <a:lnTo>
                    <a:pt x="0" y="0"/>
                  </a:lnTo>
                  <a:lnTo>
                    <a:pt x="64471" y="133076"/>
                  </a:lnTo>
                  <a:lnTo>
                    <a:pt x="1289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49895" y="5517236"/>
              <a:ext cx="690880" cy="0"/>
            </a:xfrm>
            <a:custGeom>
              <a:avLst/>
              <a:gdLst/>
              <a:ahLst/>
              <a:cxnLst/>
              <a:rect l="l" t="t" r="r" b="b"/>
              <a:pathLst>
                <a:path w="690880">
                  <a:moveTo>
                    <a:pt x="690680" y="0"/>
                  </a:moveTo>
                  <a:lnTo>
                    <a:pt x="690680" y="0"/>
                  </a:lnTo>
                  <a:lnTo>
                    <a:pt x="0" y="0"/>
                  </a:lnTo>
                  <a:lnTo>
                    <a:pt x="805" y="0"/>
                  </a:lnTo>
                  <a:lnTo>
                    <a:pt x="400555" y="0"/>
                  </a:lnTo>
                </a:path>
              </a:pathLst>
            </a:custGeom>
            <a:ln w="149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24464" y="5450704"/>
              <a:ext cx="129539" cy="133350"/>
            </a:xfrm>
            <a:custGeom>
              <a:avLst/>
              <a:gdLst/>
              <a:ahLst/>
              <a:cxnLst/>
              <a:rect l="l" t="t" r="r" b="b"/>
              <a:pathLst>
                <a:path w="129539" h="133350">
                  <a:moveTo>
                    <a:pt x="0" y="0"/>
                  </a:moveTo>
                  <a:lnTo>
                    <a:pt x="0" y="133083"/>
                  </a:lnTo>
                  <a:lnTo>
                    <a:pt x="129357" y="66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23833" y="5193703"/>
              <a:ext cx="626745" cy="647700"/>
            </a:xfrm>
            <a:custGeom>
              <a:avLst/>
              <a:gdLst/>
              <a:ahLst/>
              <a:cxnLst/>
              <a:rect l="l" t="t" r="r" b="b"/>
              <a:pathLst>
                <a:path w="626744" h="647700">
                  <a:moveTo>
                    <a:pt x="313510" y="0"/>
                  </a:moveTo>
                  <a:lnTo>
                    <a:pt x="0" y="323533"/>
                  </a:lnTo>
                  <a:lnTo>
                    <a:pt x="313510" y="647078"/>
                  </a:lnTo>
                  <a:lnTo>
                    <a:pt x="626617" y="323533"/>
                  </a:lnTo>
                  <a:lnTo>
                    <a:pt x="3135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23834" y="5193702"/>
              <a:ext cx="626745" cy="647700"/>
            </a:xfrm>
            <a:custGeom>
              <a:avLst/>
              <a:gdLst/>
              <a:ahLst/>
              <a:cxnLst/>
              <a:rect l="l" t="t" r="r" b="b"/>
              <a:pathLst>
                <a:path w="626744" h="647700">
                  <a:moveTo>
                    <a:pt x="626617" y="323533"/>
                  </a:moveTo>
                  <a:lnTo>
                    <a:pt x="313510" y="0"/>
                  </a:lnTo>
                  <a:lnTo>
                    <a:pt x="0" y="323533"/>
                  </a:lnTo>
                  <a:lnTo>
                    <a:pt x="313510" y="647079"/>
                  </a:lnTo>
                  <a:lnTo>
                    <a:pt x="626617" y="323533"/>
                  </a:lnTo>
                  <a:close/>
                </a:path>
              </a:pathLst>
            </a:custGeom>
            <a:ln w="14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45109" y="5392279"/>
              <a:ext cx="30480" cy="247015"/>
            </a:xfrm>
            <a:custGeom>
              <a:avLst/>
              <a:gdLst/>
              <a:ahLst/>
              <a:cxnLst/>
              <a:rect l="l" t="t" r="r" b="b"/>
              <a:pathLst>
                <a:path w="30480" h="247014">
                  <a:moveTo>
                    <a:pt x="14918" y="0"/>
                  </a:moveTo>
                  <a:lnTo>
                    <a:pt x="0" y="15378"/>
                  </a:lnTo>
                  <a:lnTo>
                    <a:pt x="0" y="46158"/>
                  </a:lnTo>
                  <a:lnTo>
                    <a:pt x="14918" y="61543"/>
                  </a:lnTo>
                  <a:lnTo>
                    <a:pt x="18142" y="61127"/>
                  </a:lnTo>
                  <a:lnTo>
                    <a:pt x="30229" y="46158"/>
                  </a:lnTo>
                  <a:lnTo>
                    <a:pt x="30229" y="15378"/>
                  </a:lnTo>
                  <a:lnTo>
                    <a:pt x="14918" y="0"/>
                  </a:lnTo>
                  <a:close/>
                </a:path>
                <a:path w="30480" h="247014">
                  <a:moveTo>
                    <a:pt x="14918" y="92323"/>
                  </a:moveTo>
                  <a:lnTo>
                    <a:pt x="0" y="107702"/>
                  </a:lnTo>
                  <a:lnTo>
                    <a:pt x="0" y="138482"/>
                  </a:lnTo>
                  <a:lnTo>
                    <a:pt x="12098" y="153866"/>
                  </a:lnTo>
                  <a:lnTo>
                    <a:pt x="18142" y="153866"/>
                  </a:lnTo>
                  <a:lnTo>
                    <a:pt x="30229" y="138482"/>
                  </a:lnTo>
                  <a:lnTo>
                    <a:pt x="30229" y="107702"/>
                  </a:lnTo>
                  <a:lnTo>
                    <a:pt x="14918" y="92323"/>
                  </a:lnTo>
                  <a:close/>
                </a:path>
                <a:path w="30480" h="247014">
                  <a:moveTo>
                    <a:pt x="14918" y="184647"/>
                  </a:moveTo>
                  <a:lnTo>
                    <a:pt x="0" y="200025"/>
                  </a:lnTo>
                  <a:lnTo>
                    <a:pt x="0" y="231221"/>
                  </a:lnTo>
                  <a:lnTo>
                    <a:pt x="14918" y="246606"/>
                  </a:lnTo>
                  <a:lnTo>
                    <a:pt x="18142" y="246190"/>
                  </a:lnTo>
                  <a:lnTo>
                    <a:pt x="30229" y="231221"/>
                  </a:lnTo>
                  <a:lnTo>
                    <a:pt x="30229" y="200025"/>
                  </a:lnTo>
                  <a:lnTo>
                    <a:pt x="14918" y="1846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45109" y="5392279"/>
              <a:ext cx="30480" cy="247015"/>
            </a:xfrm>
            <a:custGeom>
              <a:avLst/>
              <a:gdLst/>
              <a:ahLst/>
              <a:cxnLst/>
              <a:rect l="l" t="t" r="r" b="b"/>
              <a:pathLst>
                <a:path w="30480" h="247014">
                  <a:moveTo>
                    <a:pt x="30229" y="15378"/>
                  </a:moveTo>
                  <a:lnTo>
                    <a:pt x="30229" y="46158"/>
                  </a:lnTo>
                  <a:lnTo>
                    <a:pt x="29826" y="49485"/>
                  </a:lnTo>
                  <a:lnTo>
                    <a:pt x="14918" y="61543"/>
                  </a:lnTo>
                  <a:lnTo>
                    <a:pt x="12098" y="61127"/>
                  </a:lnTo>
                  <a:lnTo>
                    <a:pt x="0" y="46158"/>
                  </a:lnTo>
                  <a:lnTo>
                    <a:pt x="0" y="15378"/>
                  </a:lnTo>
                  <a:lnTo>
                    <a:pt x="14918" y="0"/>
                  </a:lnTo>
                  <a:lnTo>
                    <a:pt x="18142" y="415"/>
                  </a:lnTo>
                  <a:lnTo>
                    <a:pt x="30229" y="15378"/>
                  </a:lnTo>
                  <a:close/>
                </a:path>
                <a:path w="30480" h="247014">
                  <a:moveTo>
                    <a:pt x="30229" y="107702"/>
                  </a:moveTo>
                  <a:lnTo>
                    <a:pt x="30229" y="138482"/>
                  </a:lnTo>
                  <a:lnTo>
                    <a:pt x="29826" y="141808"/>
                  </a:lnTo>
                  <a:lnTo>
                    <a:pt x="18142" y="153866"/>
                  </a:lnTo>
                  <a:lnTo>
                    <a:pt x="14918" y="153866"/>
                  </a:lnTo>
                  <a:lnTo>
                    <a:pt x="12098" y="153866"/>
                  </a:lnTo>
                  <a:lnTo>
                    <a:pt x="0" y="138482"/>
                  </a:lnTo>
                  <a:lnTo>
                    <a:pt x="0" y="107702"/>
                  </a:lnTo>
                  <a:lnTo>
                    <a:pt x="402" y="104791"/>
                  </a:lnTo>
                  <a:lnTo>
                    <a:pt x="1208" y="101881"/>
                  </a:lnTo>
                  <a:lnTo>
                    <a:pt x="2820" y="99392"/>
                  </a:lnTo>
                  <a:lnTo>
                    <a:pt x="4432" y="96897"/>
                  </a:lnTo>
                  <a:lnTo>
                    <a:pt x="6860" y="95234"/>
                  </a:lnTo>
                  <a:lnTo>
                    <a:pt x="9278" y="93570"/>
                  </a:lnTo>
                  <a:lnTo>
                    <a:pt x="12098" y="92739"/>
                  </a:lnTo>
                  <a:lnTo>
                    <a:pt x="14918" y="92323"/>
                  </a:lnTo>
                  <a:lnTo>
                    <a:pt x="18142" y="92739"/>
                  </a:lnTo>
                  <a:lnTo>
                    <a:pt x="20962" y="93570"/>
                  </a:lnTo>
                  <a:lnTo>
                    <a:pt x="23380" y="95234"/>
                  </a:lnTo>
                  <a:lnTo>
                    <a:pt x="25797" y="96897"/>
                  </a:lnTo>
                  <a:lnTo>
                    <a:pt x="27409" y="99392"/>
                  </a:lnTo>
                  <a:lnTo>
                    <a:pt x="29020" y="101881"/>
                  </a:lnTo>
                  <a:lnTo>
                    <a:pt x="29826" y="104791"/>
                  </a:lnTo>
                  <a:lnTo>
                    <a:pt x="30229" y="107702"/>
                  </a:lnTo>
                  <a:close/>
                </a:path>
                <a:path w="30480" h="247014">
                  <a:moveTo>
                    <a:pt x="30229" y="200025"/>
                  </a:moveTo>
                  <a:lnTo>
                    <a:pt x="30229" y="231221"/>
                  </a:lnTo>
                  <a:lnTo>
                    <a:pt x="29826" y="234132"/>
                  </a:lnTo>
                  <a:lnTo>
                    <a:pt x="29020" y="237042"/>
                  </a:lnTo>
                  <a:lnTo>
                    <a:pt x="27409" y="239537"/>
                  </a:lnTo>
                  <a:lnTo>
                    <a:pt x="25797" y="242032"/>
                  </a:lnTo>
                  <a:lnTo>
                    <a:pt x="23380" y="243695"/>
                  </a:lnTo>
                  <a:lnTo>
                    <a:pt x="20962" y="245358"/>
                  </a:lnTo>
                  <a:lnTo>
                    <a:pt x="18142" y="246190"/>
                  </a:lnTo>
                  <a:lnTo>
                    <a:pt x="14918" y="246606"/>
                  </a:lnTo>
                  <a:lnTo>
                    <a:pt x="12098" y="246190"/>
                  </a:lnTo>
                  <a:lnTo>
                    <a:pt x="9278" y="245358"/>
                  </a:lnTo>
                  <a:lnTo>
                    <a:pt x="6860" y="243695"/>
                  </a:lnTo>
                  <a:lnTo>
                    <a:pt x="4432" y="242032"/>
                  </a:lnTo>
                  <a:lnTo>
                    <a:pt x="2820" y="239537"/>
                  </a:lnTo>
                  <a:lnTo>
                    <a:pt x="1208" y="237042"/>
                  </a:lnTo>
                  <a:lnTo>
                    <a:pt x="402" y="234132"/>
                  </a:lnTo>
                  <a:lnTo>
                    <a:pt x="0" y="231221"/>
                  </a:lnTo>
                  <a:lnTo>
                    <a:pt x="0" y="200025"/>
                  </a:lnTo>
                  <a:lnTo>
                    <a:pt x="402" y="197115"/>
                  </a:lnTo>
                  <a:lnTo>
                    <a:pt x="1208" y="194204"/>
                  </a:lnTo>
                  <a:lnTo>
                    <a:pt x="2820" y="191715"/>
                  </a:lnTo>
                  <a:lnTo>
                    <a:pt x="4432" y="189220"/>
                  </a:lnTo>
                  <a:lnTo>
                    <a:pt x="6860" y="187557"/>
                  </a:lnTo>
                  <a:lnTo>
                    <a:pt x="9278" y="185894"/>
                  </a:lnTo>
                  <a:lnTo>
                    <a:pt x="12098" y="185062"/>
                  </a:lnTo>
                  <a:lnTo>
                    <a:pt x="14918" y="184647"/>
                  </a:lnTo>
                  <a:lnTo>
                    <a:pt x="18142" y="185062"/>
                  </a:lnTo>
                  <a:lnTo>
                    <a:pt x="20962" y="185894"/>
                  </a:lnTo>
                  <a:lnTo>
                    <a:pt x="23380" y="187557"/>
                  </a:lnTo>
                  <a:lnTo>
                    <a:pt x="25797" y="189220"/>
                  </a:lnTo>
                  <a:lnTo>
                    <a:pt x="27409" y="191715"/>
                  </a:lnTo>
                  <a:lnTo>
                    <a:pt x="29020" y="194204"/>
                  </a:lnTo>
                  <a:lnTo>
                    <a:pt x="29826" y="197115"/>
                  </a:lnTo>
                  <a:lnTo>
                    <a:pt x="30229" y="2000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99787" y="5957221"/>
              <a:ext cx="537845" cy="195580"/>
            </a:xfrm>
            <a:custGeom>
              <a:avLst/>
              <a:gdLst/>
              <a:ahLst/>
              <a:cxnLst/>
              <a:rect l="l" t="t" r="r" b="b"/>
              <a:pathLst>
                <a:path w="537844" h="195579">
                  <a:moveTo>
                    <a:pt x="537556" y="0"/>
                  </a:moveTo>
                  <a:lnTo>
                    <a:pt x="537556" y="195457"/>
                  </a:lnTo>
                  <a:lnTo>
                    <a:pt x="0" y="195457"/>
                  </a:lnTo>
                </a:path>
              </a:pathLst>
            </a:custGeom>
            <a:ln w="14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72469" y="5840782"/>
              <a:ext cx="129539" cy="133350"/>
            </a:xfrm>
            <a:custGeom>
              <a:avLst/>
              <a:gdLst/>
              <a:ahLst/>
              <a:cxnLst/>
              <a:rect l="l" t="t" r="r" b="b"/>
              <a:pathLst>
                <a:path w="129539" h="133350">
                  <a:moveTo>
                    <a:pt x="64875" y="0"/>
                  </a:moveTo>
                  <a:lnTo>
                    <a:pt x="0" y="133082"/>
                  </a:lnTo>
                  <a:lnTo>
                    <a:pt x="129346" y="133082"/>
                  </a:lnTo>
                  <a:lnTo>
                    <a:pt x="64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85827" y="5361291"/>
              <a:ext cx="300355" cy="309880"/>
            </a:xfrm>
            <a:custGeom>
              <a:avLst/>
              <a:gdLst/>
              <a:ahLst/>
              <a:cxnLst/>
              <a:rect l="l" t="t" r="r" b="b"/>
              <a:pathLst>
                <a:path w="300355" h="309879">
                  <a:moveTo>
                    <a:pt x="149905" y="0"/>
                  </a:moveTo>
                  <a:lnTo>
                    <a:pt x="105573" y="7080"/>
                  </a:lnTo>
                  <a:lnTo>
                    <a:pt x="66083" y="26206"/>
                  </a:lnTo>
                  <a:lnTo>
                    <a:pt x="34253" y="56137"/>
                  </a:lnTo>
                  <a:lnTo>
                    <a:pt x="12081" y="94402"/>
                  </a:lnTo>
                  <a:lnTo>
                    <a:pt x="805" y="138898"/>
                  </a:lnTo>
                  <a:lnTo>
                    <a:pt x="0" y="154698"/>
                  </a:lnTo>
                  <a:lnTo>
                    <a:pt x="805" y="170510"/>
                  </a:lnTo>
                  <a:lnTo>
                    <a:pt x="12081" y="215010"/>
                  </a:lnTo>
                  <a:lnTo>
                    <a:pt x="34253" y="252843"/>
                  </a:lnTo>
                  <a:lnTo>
                    <a:pt x="66083" y="282791"/>
                  </a:lnTo>
                  <a:lnTo>
                    <a:pt x="105573" y="302328"/>
                  </a:lnTo>
                  <a:lnTo>
                    <a:pt x="149905" y="309414"/>
                  </a:lnTo>
                  <a:lnTo>
                    <a:pt x="165210" y="308565"/>
                  </a:lnTo>
                  <a:lnTo>
                    <a:pt x="208333" y="296922"/>
                  </a:lnTo>
                  <a:lnTo>
                    <a:pt x="245412" y="274060"/>
                  </a:lnTo>
                  <a:lnTo>
                    <a:pt x="274416" y="241200"/>
                  </a:lnTo>
                  <a:lnTo>
                    <a:pt x="293363" y="200446"/>
                  </a:lnTo>
                  <a:lnTo>
                    <a:pt x="299810" y="154698"/>
                  </a:lnTo>
                  <a:lnTo>
                    <a:pt x="299004" y="138898"/>
                  </a:lnTo>
                  <a:lnTo>
                    <a:pt x="288114" y="94402"/>
                  </a:lnTo>
                  <a:lnTo>
                    <a:pt x="265551" y="56137"/>
                  </a:lnTo>
                  <a:lnTo>
                    <a:pt x="233710" y="26206"/>
                  </a:lnTo>
                  <a:lnTo>
                    <a:pt x="194633" y="7080"/>
                  </a:lnTo>
                  <a:lnTo>
                    <a:pt x="1499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85826" y="5361291"/>
              <a:ext cx="300355" cy="309880"/>
            </a:xfrm>
            <a:custGeom>
              <a:avLst/>
              <a:gdLst/>
              <a:ahLst/>
              <a:cxnLst/>
              <a:rect l="l" t="t" r="r" b="b"/>
              <a:pathLst>
                <a:path w="300355" h="309879">
                  <a:moveTo>
                    <a:pt x="299811" y="154698"/>
                  </a:moveTo>
                  <a:lnTo>
                    <a:pt x="293364" y="108551"/>
                  </a:lnTo>
                  <a:lnTo>
                    <a:pt x="274416" y="68207"/>
                  </a:lnTo>
                  <a:lnTo>
                    <a:pt x="245412" y="35354"/>
                  </a:lnTo>
                  <a:lnTo>
                    <a:pt x="208333" y="12069"/>
                  </a:lnTo>
                  <a:lnTo>
                    <a:pt x="165210" y="831"/>
                  </a:lnTo>
                  <a:lnTo>
                    <a:pt x="149905" y="0"/>
                  </a:lnTo>
                  <a:lnTo>
                    <a:pt x="134594" y="831"/>
                  </a:lnTo>
                  <a:lnTo>
                    <a:pt x="91875" y="12069"/>
                  </a:lnTo>
                  <a:lnTo>
                    <a:pt x="54801" y="35354"/>
                  </a:lnTo>
                  <a:lnTo>
                    <a:pt x="25780" y="68207"/>
                  </a:lnTo>
                  <a:lnTo>
                    <a:pt x="6843" y="108551"/>
                  </a:lnTo>
                  <a:lnTo>
                    <a:pt x="0" y="154698"/>
                  </a:lnTo>
                  <a:lnTo>
                    <a:pt x="805" y="170510"/>
                  </a:lnTo>
                  <a:lnTo>
                    <a:pt x="12081" y="215011"/>
                  </a:lnTo>
                  <a:lnTo>
                    <a:pt x="34253" y="252843"/>
                  </a:lnTo>
                  <a:lnTo>
                    <a:pt x="66083" y="282791"/>
                  </a:lnTo>
                  <a:lnTo>
                    <a:pt x="105574" y="302328"/>
                  </a:lnTo>
                  <a:lnTo>
                    <a:pt x="149905" y="309414"/>
                  </a:lnTo>
                  <a:lnTo>
                    <a:pt x="165210" y="308565"/>
                  </a:lnTo>
                  <a:lnTo>
                    <a:pt x="208333" y="296922"/>
                  </a:lnTo>
                  <a:lnTo>
                    <a:pt x="245412" y="274060"/>
                  </a:lnTo>
                  <a:lnTo>
                    <a:pt x="274416" y="241200"/>
                  </a:lnTo>
                  <a:lnTo>
                    <a:pt x="293364" y="200447"/>
                  </a:lnTo>
                  <a:lnTo>
                    <a:pt x="299811" y="154698"/>
                  </a:lnTo>
                </a:path>
              </a:pathLst>
            </a:custGeom>
            <a:ln w="437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85914" y="4795135"/>
              <a:ext cx="172720" cy="166370"/>
            </a:xfrm>
            <a:custGeom>
              <a:avLst/>
              <a:gdLst/>
              <a:ahLst/>
              <a:cxnLst/>
              <a:rect l="l" t="t" r="r" b="b"/>
              <a:pathLst>
                <a:path w="172719" h="166370">
                  <a:moveTo>
                    <a:pt x="86324" y="0"/>
                  </a:moveTo>
                  <a:lnTo>
                    <a:pt x="52723" y="6532"/>
                  </a:lnTo>
                  <a:lnTo>
                    <a:pt x="25283" y="24347"/>
                  </a:lnTo>
                  <a:lnTo>
                    <a:pt x="6783" y="50770"/>
                  </a:lnTo>
                  <a:lnTo>
                    <a:pt x="0" y="83126"/>
                  </a:lnTo>
                  <a:lnTo>
                    <a:pt x="6783" y="115483"/>
                  </a:lnTo>
                  <a:lnTo>
                    <a:pt x="25283" y="141906"/>
                  </a:lnTo>
                  <a:lnTo>
                    <a:pt x="52723" y="159720"/>
                  </a:lnTo>
                  <a:lnTo>
                    <a:pt x="86324" y="166253"/>
                  </a:lnTo>
                  <a:lnTo>
                    <a:pt x="119925" y="159720"/>
                  </a:lnTo>
                  <a:lnTo>
                    <a:pt x="147365" y="141906"/>
                  </a:lnTo>
                  <a:lnTo>
                    <a:pt x="165865" y="115483"/>
                  </a:lnTo>
                  <a:lnTo>
                    <a:pt x="172648" y="83126"/>
                  </a:lnTo>
                  <a:lnTo>
                    <a:pt x="165865" y="50770"/>
                  </a:lnTo>
                  <a:lnTo>
                    <a:pt x="147365" y="24347"/>
                  </a:lnTo>
                  <a:lnTo>
                    <a:pt x="119925" y="6532"/>
                  </a:lnTo>
                  <a:lnTo>
                    <a:pt x="86324" y="0"/>
                  </a:lnTo>
                  <a:close/>
                </a:path>
              </a:pathLst>
            </a:custGeom>
            <a:solidFill>
              <a:srgbClr val="59B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5914" y="4795135"/>
              <a:ext cx="172720" cy="166370"/>
            </a:xfrm>
            <a:custGeom>
              <a:avLst/>
              <a:gdLst/>
              <a:ahLst/>
              <a:cxnLst/>
              <a:rect l="l" t="t" r="r" b="b"/>
              <a:pathLst>
                <a:path w="172719" h="166370">
                  <a:moveTo>
                    <a:pt x="0" y="83127"/>
                  </a:moveTo>
                  <a:lnTo>
                    <a:pt x="6783" y="50770"/>
                  </a:lnTo>
                  <a:lnTo>
                    <a:pt x="25283" y="24347"/>
                  </a:lnTo>
                  <a:lnTo>
                    <a:pt x="52723" y="6532"/>
                  </a:lnTo>
                  <a:lnTo>
                    <a:pt x="86324" y="0"/>
                  </a:lnTo>
                  <a:lnTo>
                    <a:pt x="119925" y="6532"/>
                  </a:lnTo>
                  <a:lnTo>
                    <a:pt x="147365" y="24347"/>
                  </a:lnTo>
                  <a:lnTo>
                    <a:pt x="165865" y="50770"/>
                  </a:lnTo>
                  <a:lnTo>
                    <a:pt x="172649" y="83127"/>
                  </a:lnTo>
                  <a:lnTo>
                    <a:pt x="165865" y="115483"/>
                  </a:lnTo>
                  <a:lnTo>
                    <a:pt x="147365" y="141906"/>
                  </a:lnTo>
                  <a:lnTo>
                    <a:pt x="119925" y="159721"/>
                  </a:lnTo>
                  <a:lnTo>
                    <a:pt x="86324" y="166254"/>
                  </a:lnTo>
                  <a:lnTo>
                    <a:pt x="52723" y="159721"/>
                  </a:lnTo>
                  <a:lnTo>
                    <a:pt x="25283" y="141906"/>
                  </a:lnTo>
                  <a:lnTo>
                    <a:pt x="6783" y="115483"/>
                  </a:lnTo>
                  <a:lnTo>
                    <a:pt x="0" y="83127"/>
                  </a:lnTo>
                  <a:close/>
                </a:path>
              </a:pathLst>
            </a:custGeom>
            <a:ln w="15875">
              <a:solidFill>
                <a:srgbClr val="3F80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85914" y="6057597"/>
              <a:ext cx="172720" cy="166370"/>
            </a:xfrm>
            <a:custGeom>
              <a:avLst/>
              <a:gdLst/>
              <a:ahLst/>
              <a:cxnLst/>
              <a:rect l="l" t="t" r="r" b="b"/>
              <a:pathLst>
                <a:path w="172719" h="166370">
                  <a:moveTo>
                    <a:pt x="86324" y="0"/>
                  </a:moveTo>
                  <a:lnTo>
                    <a:pt x="52723" y="6532"/>
                  </a:lnTo>
                  <a:lnTo>
                    <a:pt x="25283" y="24347"/>
                  </a:lnTo>
                  <a:lnTo>
                    <a:pt x="6783" y="50770"/>
                  </a:lnTo>
                  <a:lnTo>
                    <a:pt x="0" y="83126"/>
                  </a:lnTo>
                  <a:lnTo>
                    <a:pt x="6783" y="115483"/>
                  </a:lnTo>
                  <a:lnTo>
                    <a:pt x="25283" y="141906"/>
                  </a:lnTo>
                  <a:lnTo>
                    <a:pt x="52723" y="159721"/>
                  </a:lnTo>
                  <a:lnTo>
                    <a:pt x="86324" y="166254"/>
                  </a:lnTo>
                  <a:lnTo>
                    <a:pt x="119925" y="159721"/>
                  </a:lnTo>
                  <a:lnTo>
                    <a:pt x="147365" y="141906"/>
                  </a:lnTo>
                  <a:lnTo>
                    <a:pt x="165865" y="115483"/>
                  </a:lnTo>
                  <a:lnTo>
                    <a:pt x="172648" y="83126"/>
                  </a:lnTo>
                  <a:lnTo>
                    <a:pt x="165865" y="50770"/>
                  </a:lnTo>
                  <a:lnTo>
                    <a:pt x="147365" y="24347"/>
                  </a:lnTo>
                  <a:lnTo>
                    <a:pt x="119925" y="6532"/>
                  </a:lnTo>
                  <a:lnTo>
                    <a:pt x="86324" y="0"/>
                  </a:lnTo>
                  <a:close/>
                </a:path>
              </a:pathLst>
            </a:custGeom>
            <a:solidFill>
              <a:srgbClr val="59B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85914" y="6057597"/>
              <a:ext cx="172720" cy="166370"/>
            </a:xfrm>
            <a:custGeom>
              <a:avLst/>
              <a:gdLst/>
              <a:ahLst/>
              <a:cxnLst/>
              <a:rect l="l" t="t" r="r" b="b"/>
              <a:pathLst>
                <a:path w="172719" h="166370">
                  <a:moveTo>
                    <a:pt x="0" y="83127"/>
                  </a:moveTo>
                  <a:lnTo>
                    <a:pt x="6783" y="50770"/>
                  </a:lnTo>
                  <a:lnTo>
                    <a:pt x="25283" y="24347"/>
                  </a:lnTo>
                  <a:lnTo>
                    <a:pt x="52723" y="6532"/>
                  </a:lnTo>
                  <a:lnTo>
                    <a:pt x="86324" y="0"/>
                  </a:lnTo>
                  <a:lnTo>
                    <a:pt x="119925" y="6532"/>
                  </a:lnTo>
                  <a:lnTo>
                    <a:pt x="147365" y="24347"/>
                  </a:lnTo>
                  <a:lnTo>
                    <a:pt x="165865" y="50770"/>
                  </a:lnTo>
                  <a:lnTo>
                    <a:pt x="172649" y="83127"/>
                  </a:lnTo>
                  <a:lnTo>
                    <a:pt x="165865" y="115483"/>
                  </a:lnTo>
                  <a:lnTo>
                    <a:pt x="147365" y="141906"/>
                  </a:lnTo>
                  <a:lnTo>
                    <a:pt x="119925" y="159721"/>
                  </a:lnTo>
                  <a:lnTo>
                    <a:pt x="86324" y="166254"/>
                  </a:lnTo>
                  <a:lnTo>
                    <a:pt x="52723" y="159721"/>
                  </a:lnTo>
                  <a:lnTo>
                    <a:pt x="25283" y="141906"/>
                  </a:lnTo>
                  <a:lnTo>
                    <a:pt x="6783" y="115483"/>
                  </a:lnTo>
                  <a:lnTo>
                    <a:pt x="0" y="83127"/>
                  </a:lnTo>
                  <a:close/>
                </a:path>
              </a:pathLst>
            </a:custGeom>
            <a:ln w="15875">
              <a:solidFill>
                <a:srgbClr val="3F80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85912" y="4795135"/>
              <a:ext cx="172720" cy="166370"/>
            </a:xfrm>
            <a:custGeom>
              <a:avLst/>
              <a:gdLst/>
              <a:ahLst/>
              <a:cxnLst/>
              <a:rect l="l" t="t" r="r" b="b"/>
              <a:pathLst>
                <a:path w="172719" h="166370">
                  <a:moveTo>
                    <a:pt x="86324" y="0"/>
                  </a:moveTo>
                  <a:lnTo>
                    <a:pt x="52723" y="6532"/>
                  </a:lnTo>
                  <a:lnTo>
                    <a:pt x="25283" y="24347"/>
                  </a:lnTo>
                  <a:lnTo>
                    <a:pt x="6783" y="50770"/>
                  </a:lnTo>
                  <a:lnTo>
                    <a:pt x="0" y="83126"/>
                  </a:lnTo>
                  <a:lnTo>
                    <a:pt x="6783" y="115483"/>
                  </a:lnTo>
                  <a:lnTo>
                    <a:pt x="25283" y="141906"/>
                  </a:lnTo>
                  <a:lnTo>
                    <a:pt x="52723" y="159720"/>
                  </a:lnTo>
                  <a:lnTo>
                    <a:pt x="86324" y="166253"/>
                  </a:lnTo>
                  <a:lnTo>
                    <a:pt x="119925" y="159720"/>
                  </a:lnTo>
                  <a:lnTo>
                    <a:pt x="147365" y="141906"/>
                  </a:lnTo>
                  <a:lnTo>
                    <a:pt x="165865" y="115483"/>
                  </a:lnTo>
                  <a:lnTo>
                    <a:pt x="172648" y="83126"/>
                  </a:lnTo>
                  <a:lnTo>
                    <a:pt x="165865" y="50770"/>
                  </a:lnTo>
                  <a:lnTo>
                    <a:pt x="147365" y="24347"/>
                  </a:lnTo>
                  <a:lnTo>
                    <a:pt x="119925" y="6532"/>
                  </a:lnTo>
                  <a:lnTo>
                    <a:pt x="86324" y="0"/>
                  </a:lnTo>
                  <a:close/>
                </a:path>
              </a:pathLst>
            </a:custGeom>
            <a:solidFill>
              <a:srgbClr val="59B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85912" y="4795135"/>
              <a:ext cx="172720" cy="166370"/>
            </a:xfrm>
            <a:custGeom>
              <a:avLst/>
              <a:gdLst/>
              <a:ahLst/>
              <a:cxnLst/>
              <a:rect l="l" t="t" r="r" b="b"/>
              <a:pathLst>
                <a:path w="172719" h="166370">
                  <a:moveTo>
                    <a:pt x="0" y="83127"/>
                  </a:moveTo>
                  <a:lnTo>
                    <a:pt x="6783" y="50770"/>
                  </a:lnTo>
                  <a:lnTo>
                    <a:pt x="25283" y="24347"/>
                  </a:lnTo>
                  <a:lnTo>
                    <a:pt x="52723" y="6532"/>
                  </a:lnTo>
                  <a:lnTo>
                    <a:pt x="86324" y="0"/>
                  </a:lnTo>
                  <a:lnTo>
                    <a:pt x="119925" y="6532"/>
                  </a:lnTo>
                  <a:lnTo>
                    <a:pt x="147365" y="24347"/>
                  </a:lnTo>
                  <a:lnTo>
                    <a:pt x="165865" y="50770"/>
                  </a:lnTo>
                  <a:lnTo>
                    <a:pt x="172649" y="83127"/>
                  </a:lnTo>
                  <a:lnTo>
                    <a:pt x="165865" y="115483"/>
                  </a:lnTo>
                  <a:lnTo>
                    <a:pt x="147365" y="141906"/>
                  </a:lnTo>
                  <a:lnTo>
                    <a:pt x="119925" y="159721"/>
                  </a:lnTo>
                  <a:lnTo>
                    <a:pt x="86324" y="166254"/>
                  </a:lnTo>
                  <a:lnTo>
                    <a:pt x="52723" y="159721"/>
                  </a:lnTo>
                  <a:lnTo>
                    <a:pt x="25283" y="141906"/>
                  </a:lnTo>
                  <a:lnTo>
                    <a:pt x="6783" y="115483"/>
                  </a:lnTo>
                  <a:lnTo>
                    <a:pt x="0" y="83127"/>
                  </a:lnTo>
                  <a:close/>
                </a:path>
              </a:pathLst>
            </a:custGeom>
            <a:ln w="15875">
              <a:solidFill>
                <a:srgbClr val="3F80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85911" y="6060214"/>
              <a:ext cx="172720" cy="166370"/>
            </a:xfrm>
            <a:custGeom>
              <a:avLst/>
              <a:gdLst/>
              <a:ahLst/>
              <a:cxnLst/>
              <a:rect l="l" t="t" r="r" b="b"/>
              <a:pathLst>
                <a:path w="172719" h="166370">
                  <a:moveTo>
                    <a:pt x="86324" y="0"/>
                  </a:moveTo>
                  <a:lnTo>
                    <a:pt x="52723" y="6532"/>
                  </a:lnTo>
                  <a:lnTo>
                    <a:pt x="25283" y="24347"/>
                  </a:lnTo>
                  <a:lnTo>
                    <a:pt x="6783" y="50770"/>
                  </a:lnTo>
                  <a:lnTo>
                    <a:pt x="0" y="83127"/>
                  </a:lnTo>
                  <a:lnTo>
                    <a:pt x="6783" y="115483"/>
                  </a:lnTo>
                  <a:lnTo>
                    <a:pt x="25283" y="141906"/>
                  </a:lnTo>
                  <a:lnTo>
                    <a:pt x="52723" y="159721"/>
                  </a:lnTo>
                  <a:lnTo>
                    <a:pt x="86324" y="166254"/>
                  </a:lnTo>
                  <a:lnTo>
                    <a:pt x="119925" y="159721"/>
                  </a:lnTo>
                  <a:lnTo>
                    <a:pt x="147365" y="141906"/>
                  </a:lnTo>
                  <a:lnTo>
                    <a:pt x="165865" y="115483"/>
                  </a:lnTo>
                  <a:lnTo>
                    <a:pt x="172648" y="83127"/>
                  </a:lnTo>
                  <a:lnTo>
                    <a:pt x="165865" y="50770"/>
                  </a:lnTo>
                  <a:lnTo>
                    <a:pt x="147365" y="24347"/>
                  </a:lnTo>
                  <a:lnTo>
                    <a:pt x="119925" y="6532"/>
                  </a:lnTo>
                  <a:lnTo>
                    <a:pt x="86324" y="0"/>
                  </a:lnTo>
                  <a:close/>
                </a:path>
              </a:pathLst>
            </a:custGeom>
            <a:solidFill>
              <a:srgbClr val="59B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85911" y="6060214"/>
              <a:ext cx="172720" cy="166370"/>
            </a:xfrm>
            <a:custGeom>
              <a:avLst/>
              <a:gdLst/>
              <a:ahLst/>
              <a:cxnLst/>
              <a:rect l="l" t="t" r="r" b="b"/>
              <a:pathLst>
                <a:path w="172719" h="166370">
                  <a:moveTo>
                    <a:pt x="0" y="83127"/>
                  </a:moveTo>
                  <a:lnTo>
                    <a:pt x="6783" y="50770"/>
                  </a:lnTo>
                  <a:lnTo>
                    <a:pt x="25283" y="24347"/>
                  </a:lnTo>
                  <a:lnTo>
                    <a:pt x="52723" y="6532"/>
                  </a:lnTo>
                  <a:lnTo>
                    <a:pt x="86324" y="0"/>
                  </a:lnTo>
                  <a:lnTo>
                    <a:pt x="119925" y="6532"/>
                  </a:lnTo>
                  <a:lnTo>
                    <a:pt x="147365" y="24347"/>
                  </a:lnTo>
                  <a:lnTo>
                    <a:pt x="165865" y="50770"/>
                  </a:lnTo>
                  <a:lnTo>
                    <a:pt x="172649" y="83127"/>
                  </a:lnTo>
                  <a:lnTo>
                    <a:pt x="165865" y="115483"/>
                  </a:lnTo>
                  <a:lnTo>
                    <a:pt x="147365" y="141906"/>
                  </a:lnTo>
                  <a:lnTo>
                    <a:pt x="119925" y="159721"/>
                  </a:lnTo>
                  <a:lnTo>
                    <a:pt x="86324" y="166254"/>
                  </a:lnTo>
                  <a:lnTo>
                    <a:pt x="52723" y="159721"/>
                  </a:lnTo>
                  <a:lnTo>
                    <a:pt x="25283" y="141906"/>
                  </a:lnTo>
                  <a:lnTo>
                    <a:pt x="6783" y="115483"/>
                  </a:lnTo>
                  <a:lnTo>
                    <a:pt x="0" y="83127"/>
                  </a:lnTo>
                  <a:close/>
                </a:path>
              </a:pathLst>
            </a:custGeom>
            <a:ln w="15875">
              <a:solidFill>
                <a:srgbClr val="3F80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324734" y="1639848"/>
            <a:ext cx="742315" cy="742315"/>
            <a:chOff x="1324734" y="1639848"/>
            <a:chExt cx="742315" cy="742315"/>
          </a:xfrm>
        </p:grpSpPr>
        <p:sp>
          <p:nvSpPr>
            <p:cNvPr id="41" name="object 41"/>
            <p:cNvSpPr/>
            <p:nvPr/>
          </p:nvSpPr>
          <p:spPr>
            <a:xfrm>
              <a:off x="1330985" y="1646099"/>
              <a:ext cx="730250" cy="730250"/>
            </a:xfrm>
            <a:custGeom>
              <a:avLst/>
              <a:gdLst/>
              <a:ahLst/>
              <a:cxnLst/>
              <a:rect l="l" t="t" r="r" b="b"/>
              <a:pathLst>
                <a:path w="730250" h="730250">
                  <a:moveTo>
                    <a:pt x="0" y="364809"/>
                  </a:moveTo>
                  <a:lnTo>
                    <a:pt x="364806" y="0"/>
                  </a:lnTo>
                  <a:lnTo>
                    <a:pt x="729630" y="364809"/>
                  </a:lnTo>
                  <a:lnTo>
                    <a:pt x="364806" y="729629"/>
                  </a:lnTo>
                  <a:lnTo>
                    <a:pt x="0" y="364809"/>
                  </a:lnTo>
                  <a:close/>
                </a:path>
              </a:pathLst>
            </a:custGeom>
            <a:ln w="125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18951" y="1833374"/>
              <a:ext cx="354330" cy="354330"/>
            </a:xfrm>
            <a:custGeom>
              <a:avLst/>
              <a:gdLst/>
              <a:ahLst/>
              <a:cxnLst/>
              <a:rect l="l" t="t" r="r" b="b"/>
              <a:pathLst>
                <a:path w="354330" h="354330">
                  <a:moveTo>
                    <a:pt x="354042" y="176839"/>
                  </a:moveTo>
                  <a:lnTo>
                    <a:pt x="348484" y="132724"/>
                  </a:lnTo>
                  <a:lnTo>
                    <a:pt x="332845" y="92414"/>
                  </a:lnTo>
                  <a:lnTo>
                    <a:pt x="328330" y="85120"/>
                  </a:lnTo>
                  <a:lnTo>
                    <a:pt x="323819" y="77826"/>
                  </a:lnTo>
                  <a:lnTo>
                    <a:pt x="289756" y="40295"/>
                  </a:lnTo>
                  <a:lnTo>
                    <a:pt x="253629" y="17376"/>
                  </a:lnTo>
                  <a:lnTo>
                    <a:pt x="212639" y="3473"/>
                  </a:lnTo>
                  <a:lnTo>
                    <a:pt x="186232" y="0"/>
                  </a:lnTo>
                  <a:lnTo>
                    <a:pt x="177187" y="0"/>
                  </a:lnTo>
                  <a:lnTo>
                    <a:pt x="167814" y="0"/>
                  </a:lnTo>
                  <a:lnTo>
                    <a:pt x="124378" y="7641"/>
                  </a:lnTo>
                  <a:lnTo>
                    <a:pt x="85120" y="25364"/>
                  </a:lnTo>
                  <a:lnTo>
                    <a:pt x="51771" y="51766"/>
                  </a:lnTo>
                  <a:lnTo>
                    <a:pt x="25712" y="85120"/>
                  </a:lnTo>
                  <a:lnTo>
                    <a:pt x="7988" y="124373"/>
                  </a:lnTo>
                  <a:lnTo>
                    <a:pt x="347" y="167809"/>
                  </a:lnTo>
                  <a:lnTo>
                    <a:pt x="0" y="176839"/>
                  </a:lnTo>
                  <a:lnTo>
                    <a:pt x="347" y="185880"/>
                  </a:lnTo>
                  <a:lnTo>
                    <a:pt x="7988" y="229653"/>
                  </a:lnTo>
                  <a:lnTo>
                    <a:pt x="25712" y="268574"/>
                  </a:lnTo>
                  <a:lnTo>
                    <a:pt x="51771" y="301922"/>
                  </a:lnTo>
                  <a:lnTo>
                    <a:pt x="85120" y="328329"/>
                  </a:lnTo>
                  <a:lnTo>
                    <a:pt x="100417" y="336318"/>
                  </a:lnTo>
                  <a:lnTo>
                    <a:pt x="108054" y="340138"/>
                  </a:lnTo>
                  <a:lnTo>
                    <a:pt x="116042" y="343264"/>
                  </a:lnTo>
                  <a:lnTo>
                    <a:pt x="124378" y="346043"/>
                  </a:lnTo>
                  <a:lnTo>
                    <a:pt x="132724" y="348484"/>
                  </a:lnTo>
                  <a:lnTo>
                    <a:pt x="141407" y="350221"/>
                  </a:lnTo>
                  <a:lnTo>
                    <a:pt x="150090" y="351957"/>
                  </a:lnTo>
                  <a:lnTo>
                    <a:pt x="158783" y="352999"/>
                  </a:lnTo>
                  <a:lnTo>
                    <a:pt x="167814" y="353694"/>
                  </a:lnTo>
                  <a:lnTo>
                    <a:pt x="177187" y="354041"/>
                  </a:lnTo>
                  <a:lnTo>
                    <a:pt x="186232" y="353694"/>
                  </a:lnTo>
                  <a:lnTo>
                    <a:pt x="229654" y="346043"/>
                  </a:lnTo>
                  <a:lnTo>
                    <a:pt x="253629" y="336318"/>
                  </a:lnTo>
                  <a:lnTo>
                    <a:pt x="261270" y="332497"/>
                  </a:lnTo>
                  <a:lnTo>
                    <a:pt x="302275" y="301922"/>
                  </a:lnTo>
                  <a:lnTo>
                    <a:pt x="328330" y="268574"/>
                  </a:lnTo>
                  <a:lnTo>
                    <a:pt x="346053" y="229653"/>
                  </a:lnTo>
                  <a:lnTo>
                    <a:pt x="353694" y="185880"/>
                  </a:lnTo>
                  <a:lnTo>
                    <a:pt x="354042" y="176839"/>
                  </a:lnTo>
                </a:path>
              </a:pathLst>
            </a:custGeom>
            <a:ln w="37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1107280" y="3714750"/>
            <a:ext cx="188595" cy="182245"/>
            <a:chOff x="1107280" y="3714750"/>
            <a:chExt cx="188595" cy="182245"/>
          </a:xfrm>
        </p:grpSpPr>
        <p:sp>
          <p:nvSpPr>
            <p:cNvPr id="44" name="object 44"/>
            <p:cNvSpPr/>
            <p:nvPr/>
          </p:nvSpPr>
          <p:spPr>
            <a:xfrm>
              <a:off x="1115220" y="3722687"/>
              <a:ext cx="172720" cy="166370"/>
            </a:xfrm>
            <a:custGeom>
              <a:avLst/>
              <a:gdLst/>
              <a:ahLst/>
              <a:cxnLst/>
              <a:rect l="l" t="t" r="r" b="b"/>
              <a:pathLst>
                <a:path w="172719" h="166370">
                  <a:moveTo>
                    <a:pt x="86324" y="0"/>
                  </a:moveTo>
                  <a:lnTo>
                    <a:pt x="52723" y="6532"/>
                  </a:lnTo>
                  <a:lnTo>
                    <a:pt x="25283" y="24347"/>
                  </a:lnTo>
                  <a:lnTo>
                    <a:pt x="6783" y="50770"/>
                  </a:lnTo>
                  <a:lnTo>
                    <a:pt x="0" y="83127"/>
                  </a:lnTo>
                  <a:lnTo>
                    <a:pt x="6783" y="115484"/>
                  </a:lnTo>
                  <a:lnTo>
                    <a:pt x="25283" y="141907"/>
                  </a:lnTo>
                  <a:lnTo>
                    <a:pt x="52723" y="159721"/>
                  </a:lnTo>
                  <a:lnTo>
                    <a:pt x="86324" y="166254"/>
                  </a:lnTo>
                  <a:lnTo>
                    <a:pt x="119925" y="159721"/>
                  </a:lnTo>
                  <a:lnTo>
                    <a:pt x="147365" y="141907"/>
                  </a:lnTo>
                  <a:lnTo>
                    <a:pt x="165865" y="115484"/>
                  </a:lnTo>
                  <a:lnTo>
                    <a:pt x="172648" y="83127"/>
                  </a:lnTo>
                  <a:lnTo>
                    <a:pt x="165865" y="50770"/>
                  </a:lnTo>
                  <a:lnTo>
                    <a:pt x="147365" y="24347"/>
                  </a:lnTo>
                  <a:lnTo>
                    <a:pt x="119925" y="6532"/>
                  </a:lnTo>
                  <a:lnTo>
                    <a:pt x="86324" y="0"/>
                  </a:lnTo>
                  <a:close/>
                </a:path>
              </a:pathLst>
            </a:custGeom>
            <a:solidFill>
              <a:srgbClr val="59B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15220" y="3722687"/>
              <a:ext cx="172720" cy="166370"/>
            </a:xfrm>
            <a:custGeom>
              <a:avLst/>
              <a:gdLst/>
              <a:ahLst/>
              <a:cxnLst/>
              <a:rect l="l" t="t" r="r" b="b"/>
              <a:pathLst>
                <a:path w="172719" h="166370">
                  <a:moveTo>
                    <a:pt x="0" y="83127"/>
                  </a:moveTo>
                  <a:lnTo>
                    <a:pt x="6783" y="50770"/>
                  </a:lnTo>
                  <a:lnTo>
                    <a:pt x="25283" y="24347"/>
                  </a:lnTo>
                  <a:lnTo>
                    <a:pt x="52723" y="6532"/>
                  </a:lnTo>
                  <a:lnTo>
                    <a:pt x="86324" y="0"/>
                  </a:lnTo>
                  <a:lnTo>
                    <a:pt x="119925" y="6532"/>
                  </a:lnTo>
                  <a:lnTo>
                    <a:pt x="147365" y="24347"/>
                  </a:lnTo>
                  <a:lnTo>
                    <a:pt x="165865" y="50770"/>
                  </a:lnTo>
                  <a:lnTo>
                    <a:pt x="172649" y="83127"/>
                  </a:lnTo>
                  <a:lnTo>
                    <a:pt x="165865" y="115483"/>
                  </a:lnTo>
                  <a:lnTo>
                    <a:pt x="147365" y="141906"/>
                  </a:lnTo>
                  <a:lnTo>
                    <a:pt x="119925" y="159721"/>
                  </a:lnTo>
                  <a:lnTo>
                    <a:pt x="86324" y="166254"/>
                  </a:lnTo>
                  <a:lnTo>
                    <a:pt x="52723" y="159721"/>
                  </a:lnTo>
                  <a:lnTo>
                    <a:pt x="25283" y="141906"/>
                  </a:lnTo>
                  <a:lnTo>
                    <a:pt x="6783" y="115483"/>
                  </a:lnTo>
                  <a:lnTo>
                    <a:pt x="0" y="83127"/>
                  </a:lnTo>
                  <a:close/>
                </a:path>
              </a:pathLst>
            </a:custGeom>
            <a:ln w="15875">
              <a:solidFill>
                <a:srgbClr val="3F80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15220" y="3722687"/>
              <a:ext cx="172720" cy="166370"/>
            </a:xfrm>
            <a:custGeom>
              <a:avLst/>
              <a:gdLst/>
              <a:ahLst/>
              <a:cxnLst/>
              <a:rect l="l" t="t" r="r" b="b"/>
              <a:pathLst>
                <a:path w="172719" h="166370">
                  <a:moveTo>
                    <a:pt x="86324" y="0"/>
                  </a:moveTo>
                  <a:lnTo>
                    <a:pt x="52723" y="6532"/>
                  </a:lnTo>
                  <a:lnTo>
                    <a:pt x="25283" y="24347"/>
                  </a:lnTo>
                  <a:lnTo>
                    <a:pt x="6783" y="50770"/>
                  </a:lnTo>
                  <a:lnTo>
                    <a:pt x="0" y="83127"/>
                  </a:lnTo>
                  <a:lnTo>
                    <a:pt x="6783" y="115484"/>
                  </a:lnTo>
                  <a:lnTo>
                    <a:pt x="25283" y="141907"/>
                  </a:lnTo>
                  <a:lnTo>
                    <a:pt x="52723" y="159721"/>
                  </a:lnTo>
                  <a:lnTo>
                    <a:pt x="86324" y="166254"/>
                  </a:lnTo>
                  <a:lnTo>
                    <a:pt x="119925" y="159721"/>
                  </a:lnTo>
                  <a:lnTo>
                    <a:pt x="147365" y="141907"/>
                  </a:lnTo>
                  <a:lnTo>
                    <a:pt x="165865" y="115484"/>
                  </a:lnTo>
                  <a:lnTo>
                    <a:pt x="172648" y="83127"/>
                  </a:lnTo>
                  <a:lnTo>
                    <a:pt x="165865" y="50770"/>
                  </a:lnTo>
                  <a:lnTo>
                    <a:pt x="147365" y="24347"/>
                  </a:lnTo>
                  <a:lnTo>
                    <a:pt x="119925" y="6532"/>
                  </a:lnTo>
                  <a:lnTo>
                    <a:pt x="86324" y="0"/>
                  </a:lnTo>
                  <a:close/>
                </a:path>
              </a:pathLst>
            </a:custGeom>
            <a:solidFill>
              <a:srgbClr val="59B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15220" y="3722687"/>
              <a:ext cx="172720" cy="166370"/>
            </a:xfrm>
            <a:custGeom>
              <a:avLst/>
              <a:gdLst/>
              <a:ahLst/>
              <a:cxnLst/>
              <a:rect l="l" t="t" r="r" b="b"/>
              <a:pathLst>
                <a:path w="172719" h="166370">
                  <a:moveTo>
                    <a:pt x="0" y="83127"/>
                  </a:moveTo>
                  <a:lnTo>
                    <a:pt x="6783" y="50770"/>
                  </a:lnTo>
                  <a:lnTo>
                    <a:pt x="25283" y="24347"/>
                  </a:lnTo>
                  <a:lnTo>
                    <a:pt x="52723" y="6532"/>
                  </a:lnTo>
                  <a:lnTo>
                    <a:pt x="86324" y="0"/>
                  </a:lnTo>
                  <a:lnTo>
                    <a:pt x="119925" y="6532"/>
                  </a:lnTo>
                  <a:lnTo>
                    <a:pt x="147365" y="24347"/>
                  </a:lnTo>
                  <a:lnTo>
                    <a:pt x="165865" y="50770"/>
                  </a:lnTo>
                  <a:lnTo>
                    <a:pt x="172649" y="83127"/>
                  </a:lnTo>
                  <a:lnTo>
                    <a:pt x="165865" y="115483"/>
                  </a:lnTo>
                  <a:lnTo>
                    <a:pt x="147365" y="141906"/>
                  </a:lnTo>
                  <a:lnTo>
                    <a:pt x="119925" y="159721"/>
                  </a:lnTo>
                  <a:lnTo>
                    <a:pt x="86324" y="166254"/>
                  </a:lnTo>
                  <a:lnTo>
                    <a:pt x="52723" y="159721"/>
                  </a:lnTo>
                  <a:lnTo>
                    <a:pt x="25283" y="141906"/>
                  </a:lnTo>
                  <a:lnTo>
                    <a:pt x="6783" y="115483"/>
                  </a:lnTo>
                  <a:lnTo>
                    <a:pt x="0" y="83127"/>
                  </a:lnTo>
                  <a:close/>
                </a:path>
              </a:pathLst>
            </a:custGeom>
            <a:ln w="15875">
              <a:solidFill>
                <a:srgbClr val="3F80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15217" y="3722687"/>
              <a:ext cx="172720" cy="166370"/>
            </a:xfrm>
            <a:custGeom>
              <a:avLst/>
              <a:gdLst/>
              <a:ahLst/>
              <a:cxnLst/>
              <a:rect l="l" t="t" r="r" b="b"/>
              <a:pathLst>
                <a:path w="172719" h="166370">
                  <a:moveTo>
                    <a:pt x="86324" y="0"/>
                  </a:moveTo>
                  <a:lnTo>
                    <a:pt x="52723" y="6532"/>
                  </a:lnTo>
                  <a:lnTo>
                    <a:pt x="25283" y="24347"/>
                  </a:lnTo>
                  <a:lnTo>
                    <a:pt x="6783" y="50770"/>
                  </a:lnTo>
                  <a:lnTo>
                    <a:pt x="0" y="83127"/>
                  </a:lnTo>
                  <a:lnTo>
                    <a:pt x="6783" y="115484"/>
                  </a:lnTo>
                  <a:lnTo>
                    <a:pt x="25283" y="141907"/>
                  </a:lnTo>
                  <a:lnTo>
                    <a:pt x="52723" y="159721"/>
                  </a:lnTo>
                  <a:lnTo>
                    <a:pt x="86324" y="166254"/>
                  </a:lnTo>
                  <a:lnTo>
                    <a:pt x="119925" y="159721"/>
                  </a:lnTo>
                  <a:lnTo>
                    <a:pt x="147364" y="141907"/>
                  </a:lnTo>
                  <a:lnTo>
                    <a:pt x="165864" y="115484"/>
                  </a:lnTo>
                  <a:lnTo>
                    <a:pt x="172648" y="83127"/>
                  </a:lnTo>
                  <a:lnTo>
                    <a:pt x="165864" y="50770"/>
                  </a:lnTo>
                  <a:lnTo>
                    <a:pt x="147364" y="24347"/>
                  </a:lnTo>
                  <a:lnTo>
                    <a:pt x="119925" y="6532"/>
                  </a:lnTo>
                  <a:lnTo>
                    <a:pt x="86324" y="0"/>
                  </a:lnTo>
                  <a:close/>
                </a:path>
              </a:pathLst>
            </a:custGeom>
            <a:solidFill>
              <a:srgbClr val="59B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15217" y="3722687"/>
              <a:ext cx="172720" cy="166370"/>
            </a:xfrm>
            <a:custGeom>
              <a:avLst/>
              <a:gdLst/>
              <a:ahLst/>
              <a:cxnLst/>
              <a:rect l="l" t="t" r="r" b="b"/>
              <a:pathLst>
                <a:path w="172719" h="166370">
                  <a:moveTo>
                    <a:pt x="0" y="83127"/>
                  </a:moveTo>
                  <a:lnTo>
                    <a:pt x="6783" y="50770"/>
                  </a:lnTo>
                  <a:lnTo>
                    <a:pt x="25283" y="24347"/>
                  </a:lnTo>
                  <a:lnTo>
                    <a:pt x="52723" y="6532"/>
                  </a:lnTo>
                  <a:lnTo>
                    <a:pt x="86324" y="0"/>
                  </a:lnTo>
                  <a:lnTo>
                    <a:pt x="119925" y="6532"/>
                  </a:lnTo>
                  <a:lnTo>
                    <a:pt x="147365" y="24347"/>
                  </a:lnTo>
                  <a:lnTo>
                    <a:pt x="165865" y="50770"/>
                  </a:lnTo>
                  <a:lnTo>
                    <a:pt x="172649" y="83127"/>
                  </a:lnTo>
                  <a:lnTo>
                    <a:pt x="165865" y="115483"/>
                  </a:lnTo>
                  <a:lnTo>
                    <a:pt x="147365" y="141906"/>
                  </a:lnTo>
                  <a:lnTo>
                    <a:pt x="119925" y="159721"/>
                  </a:lnTo>
                  <a:lnTo>
                    <a:pt x="86324" y="166254"/>
                  </a:lnTo>
                  <a:lnTo>
                    <a:pt x="52723" y="159721"/>
                  </a:lnTo>
                  <a:lnTo>
                    <a:pt x="25283" y="141906"/>
                  </a:lnTo>
                  <a:lnTo>
                    <a:pt x="6783" y="115483"/>
                  </a:lnTo>
                  <a:lnTo>
                    <a:pt x="0" y="83127"/>
                  </a:lnTo>
                  <a:close/>
                </a:path>
              </a:pathLst>
            </a:custGeom>
            <a:ln w="15875">
              <a:solidFill>
                <a:srgbClr val="3F80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15218" y="3722687"/>
              <a:ext cx="172720" cy="166370"/>
            </a:xfrm>
            <a:custGeom>
              <a:avLst/>
              <a:gdLst/>
              <a:ahLst/>
              <a:cxnLst/>
              <a:rect l="l" t="t" r="r" b="b"/>
              <a:pathLst>
                <a:path w="172719" h="166370">
                  <a:moveTo>
                    <a:pt x="86324" y="0"/>
                  </a:moveTo>
                  <a:lnTo>
                    <a:pt x="52723" y="6532"/>
                  </a:lnTo>
                  <a:lnTo>
                    <a:pt x="25283" y="24347"/>
                  </a:lnTo>
                  <a:lnTo>
                    <a:pt x="6783" y="50770"/>
                  </a:lnTo>
                  <a:lnTo>
                    <a:pt x="0" y="83127"/>
                  </a:lnTo>
                  <a:lnTo>
                    <a:pt x="6783" y="115484"/>
                  </a:lnTo>
                  <a:lnTo>
                    <a:pt x="25283" y="141907"/>
                  </a:lnTo>
                  <a:lnTo>
                    <a:pt x="52723" y="159721"/>
                  </a:lnTo>
                  <a:lnTo>
                    <a:pt x="86324" y="166254"/>
                  </a:lnTo>
                  <a:lnTo>
                    <a:pt x="119925" y="159721"/>
                  </a:lnTo>
                  <a:lnTo>
                    <a:pt x="147364" y="141907"/>
                  </a:lnTo>
                  <a:lnTo>
                    <a:pt x="165864" y="115484"/>
                  </a:lnTo>
                  <a:lnTo>
                    <a:pt x="172648" y="83127"/>
                  </a:lnTo>
                  <a:lnTo>
                    <a:pt x="165864" y="50770"/>
                  </a:lnTo>
                  <a:lnTo>
                    <a:pt x="147364" y="24347"/>
                  </a:lnTo>
                  <a:lnTo>
                    <a:pt x="119925" y="6532"/>
                  </a:lnTo>
                  <a:lnTo>
                    <a:pt x="86324" y="0"/>
                  </a:lnTo>
                  <a:close/>
                </a:path>
              </a:pathLst>
            </a:custGeom>
            <a:solidFill>
              <a:srgbClr val="59B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115218" y="3722687"/>
              <a:ext cx="172720" cy="166370"/>
            </a:xfrm>
            <a:custGeom>
              <a:avLst/>
              <a:gdLst/>
              <a:ahLst/>
              <a:cxnLst/>
              <a:rect l="l" t="t" r="r" b="b"/>
              <a:pathLst>
                <a:path w="172719" h="166370">
                  <a:moveTo>
                    <a:pt x="0" y="83127"/>
                  </a:moveTo>
                  <a:lnTo>
                    <a:pt x="6783" y="50770"/>
                  </a:lnTo>
                  <a:lnTo>
                    <a:pt x="25283" y="24347"/>
                  </a:lnTo>
                  <a:lnTo>
                    <a:pt x="52723" y="6532"/>
                  </a:lnTo>
                  <a:lnTo>
                    <a:pt x="86324" y="0"/>
                  </a:lnTo>
                  <a:lnTo>
                    <a:pt x="119925" y="6532"/>
                  </a:lnTo>
                  <a:lnTo>
                    <a:pt x="147365" y="24347"/>
                  </a:lnTo>
                  <a:lnTo>
                    <a:pt x="165865" y="50770"/>
                  </a:lnTo>
                  <a:lnTo>
                    <a:pt x="172649" y="83127"/>
                  </a:lnTo>
                  <a:lnTo>
                    <a:pt x="165865" y="115483"/>
                  </a:lnTo>
                  <a:lnTo>
                    <a:pt x="147365" y="141906"/>
                  </a:lnTo>
                  <a:lnTo>
                    <a:pt x="119925" y="159721"/>
                  </a:lnTo>
                  <a:lnTo>
                    <a:pt x="86324" y="166254"/>
                  </a:lnTo>
                  <a:lnTo>
                    <a:pt x="52723" y="159721"/>
                  </a:lnTo>
                  <a:lnTo>
                    <a:pt x="25283" y="141906"/>
                  </a:lnTo>
                  <a:lnTo>
                    <a:pt x="6783" y="115483"/>
                  </a:lnTo>
                  <a:lnTo>
                    <a:pt x="0" y="83127"/>
                  </a:lnTo>
                  <a:close/>
                </a:path>
              </a:pathLst>
            </a:custGeom>
            <a:ln w="15875">
              <a:solidFill>
                <a:srgbClr val="3F80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1058" y="2047623"/>
            <a:ext cx="8470265" cy="2762885"/>
            <a:chOff x="1141058" y="2047623"/>
            <a:chExt cx="8470265" cy="27628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058" y="2047623"/>
              <a:ext cx="8469649" cy="276275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2076" y="3296742"/>
              <a:ext cx="188524" cy="1821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5293" y="3296742"/>
              <a:ext cx="188525" cy="18212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40199" y="373380"/>
            <a:ext cx="44723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Solution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using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C00000"/>
                </a:solidFill>
                <a:latin typeface="Calibri"/>
                <a:cs typeface="Calibri"/>
              </a:rPr>
              <a:t>Gateway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464652" y="965708"/>
            <a:ext cx="3335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Order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distribution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55283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What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join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type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do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we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need 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here?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67816" y="1457963"/>
            <a:ext cx="8531225" cy="3959225"/>
            <a:chOff x="1067816" y="1457963"/>
            <a:chExt cx="8531225" cy="39592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7816" y="1457963"/>
              <a:ext cx="8531207" cy="39589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80274" y="3641406"/>
              <a:ext cx="545768" cy="8198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199" y="388619"/>
            <a:ext cx="54705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00000"/>
                </a:solidFill>
              </a:rPr>
              <a:t>Beware:</a:t>
            </a:r>
            <a:r>
              <a:rPr sz="3200" spc="-25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Beginner’s</a:t>
            </a:r>
            <a:r>
              <a:rPr sz="3200" spc="-20" dirty="0">
                <a:solidFill>
                  <a:srgbClr val="C00000"/>
                </a:solidFill>
              </a:rPr>
              <a:t> </a:t>
            </a:r>
            <a:r>
              <a:rPr sz="3200" spc="-5" dirty="0">
                <a:solidFill>
                  <a:srgbClr val="C00000"/>
                </a:solidFill>
              </a:rPr>
              <a:t>Mistake…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8854" y="1733462"/>
            <a:ext cx="8767326" cy="349538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0101" y="40974"/>
            <a:ext cx="1512887" cy="13350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5712" y="5522912"/>
            <a:ext cx="1512887" cy="133508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771" y="4022725"/>
            <a:ext cx="5069205" cy="304800"/>
          </a:xfrm>
          <a:custGeom>
            <a:avLst/>
            <a:gdLst/>
            <a:ahLst/>
            <a:cxnLst/>
            <a:rect l="l" t="t" r="r" b="b"/>
            <a:pathLst>
              <a:path w="5069205" h="304800">
                <a:moveTo>
                  <a:pt x="5068760" y="0"/>
                </a:moveTo>
                <a:lnTo>
                  <a:pt x="0" y="0"/>
                </a:lnTo>
                <a:lnTo>
                  <a:pt x="0" y="304800"/>
                </a:lnTo>
                <a:lnTo>
                  <a:pt x="5068760" y="304800"/>
                </a:lnTo>
                <a:lnTo>
                  <a:pt x="5068760" y="0"/>
                </a:lnTo>
                <a:close/>
              </a:path>
            </a:pathLst>
          </a:custGeom>
          <a:solidFill>
            <a:srgbClr val="FFE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04880" y="0"/>
            <a:ext cx="775856" cy="6566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03299" y="940930"/>
            <a:ext cx="64816" cy="583723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0199" y="388619"/>
            <a:ext cx="59359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00000"/>
                </a:solidFill>
              </a:rPr>
              <a:t>Guidelines:</a:t>
            </a:r>
            <a:r>
              <a:rPr sz="3200" spc="-25" dirty="0">
                <a:solidFill>
                  <a:srgbClr val="C00000"/>
                </a:solidFill>
              </a:rPr>
              <a:t> </a:t>
            </a:r>
            <a:r>
              <a:rPr sz="3200" spc="-5" dirty="0">
                <a:solidFill>
                  <a:srgbClr val="C00000"/>
                </a:solidFill>
              </a:rPr>
              <a:t>Naming</a:t>
            </a:r>
            <a:r>
              <a:rPr sz="3200" spc="-30" dirty="0">
                <a:solidFill>
                  <a:srgbClr val="C00000"/>
                </a:solidFill>
              </a:rPr>
              <a:t> </a:t>
            </a:r>
            <a:r>
              <a:rPr sz="3200" spc="-5" dirty="0">
                <a:solidFill>
                  <a:srgbClr val="C00000"/>
                </a:solidFill>
              </a:rPr>
              <a:t>Conventions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1454308" y="1355852"/>
            <a:ext cx="7794625" cy="328676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409"/>
              </a:spcBef>
              <a:buClr>
                <a:srgbClr val="7F7F7F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Give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name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every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event</a:t>
            </a:r>
            <a:r>
              <a:rPr sz="2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task</a:t>
            </a:r>
            <a:endParaRPr sz="2400">
              <a:latin typeface="Arial MT"/>
              <a:cs typeface="Arial MT"/>
            </a:endParaRPr>
          </a:p>
          <a:p>
            <a:pPr marL="526415" marR="5080" indent="-514350">
              <a:lnSpc>
                <a:spcPts val="2620"/>
              </a:lnSpc>
              <a:spcBef>
                <a:spcPts val="615"/>
              </a:spcBef>
              <a:buClr>
                <a:srgbClr val="7F7F7F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For tasks: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verb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followed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by business object name and </a:t>
            </a:r>
            <a:r>
              <a:rPr sz="2400" spc="-6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possibly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complement</a:t>
            </a:r>
            <a:endParaRPr sz="2400">
              <a:latin typeface="Arial MT"/>
              <a:cs typeface="Arial MT"/>
            </a:endParaRPr>
          </a:p>
          <a:p>
            <a:pPr marL="607060" lvl="1" indent="-183515">
              <a:lnSpc>
                <a:spcPct val="100000"/>
              </a:lnSpc>
              <a:spcBef>
                <a:spcPts val="170"/>
              </a:spcBef>
              <a:buClr>
                <a:srgbClr val="7F7F7F"/>
              </a:buClr>
              <a:buChar char="•"/>
              <a:tabLst>
                <a:tab pos="607060" algn="l"/>
              </a:tabLst>
            </a:pP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Issue Driver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Licence, Renew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Licence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via</a:t>
            </a:r>
            <a:r>
              <a:rPr sz="1800" spc="-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Agency</a:t>
            </a:r>
            <a:endParaRPr sz="1800">
              <a:latin typeface="Arial MT"/>
              <a:cs typeface="Arial MT"/>
            </a:endParaRPr>
          </a:p>
          <a:p>
            <a:pPr marL="527050" indent="-514350">
              <a:lnSpc>
                <a:spcPct val="100000"/>
              </a:lnSpc>
              <a:spcBef>
                <a:spcPts val="335"/>
              </a:spcBef>
              <a:buClr>
                <a:srgbClr val="7F7F7F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message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events: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past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participle</a:t>
            </a:r>
            <a:endParaRPr sz="2400">
              <a:latin typeface="Arial MT"/>
              <a:cs typeface="Arial MT"/>
            </a:endParaRPr>
          </a:p>
          <a:p>
            <a:pPr marL="607060" lvl="1" indent="-183515">
              <a:lnSpc>
                <a:spcPct val="100000"/>
              </a:lnSpc>
              <a:spcBef>
                <a:spcPts val="215"/>
              </a:spcBef>
              <a:buClr>
                <a:srgbClr val="7F7F7F"/>
              </a:buClr>
              <a:buChar char="•"/>
              <a:tabLst>
                <a:tab pos="607060" algn="l"/>
              </a:tabLst>
            </a:pP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Invoice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received,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Claim settled</a:t>
            </a:r>
            <a:endParaRPr sz="1800">
              <a:latin typeface="Arial MT"/>
              <a:cs typeface="Arial MT"/>
            </a:endParaRPr>
          </a:p>
          <a:p>
            <a:pPr marL="527050" indent="-514350">
              <a:lnSpc>
                <a:spcPct val="100000"/>
              </a:lnSpc>
              <a:spcBef>
                <a:spcPts val="240"/>
              </a:spcBef>
              <a:buClr>
                <a:srgbClr val="7F7F7F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Avoid</a:t>
            </a:r>
            <a:r>
              <a:rPr sz="2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generic</a:t>
            </a:r>
            <a:r>
              <a:rPr sz="2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verbs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sz="2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Handle,</a:t>
            </a:r>
            <a:r>
              <a:rPr sz="2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Record…</a:t>
            </a:r>
            <a:endParaRPr sz="2400">
              <a:latin typeface="Arial MT"/>
              <a:cs typeface="Arial MT"/>
            </a:endParaRPr>
          </a:p>
          <a:p>
            <a:pPr marL="527050" indent="-514350">
              <a:lnSpc>
                <a:spcPct val="100000"/>
              </a:lnSpc>
              <a:spcBef>
                <a:spcPts val="315"/>
              </a:spcBef>
              <a:buClr>
                <a:srgbClr val="7F7F7F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Label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each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XOR-split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condition</a:t>
            </a:r>
            <a:endParaRPr sz="2400">
              <a:latin typeface="Arial MT"/>
              <a:cs typeface="Arial MT"/>
            </a:endParaRPr>
          </a:p>
          <a:p>
            <a:pPr marL="607060" lvl="1" indent="-183515">
              <a:lnSpc>
                <a:spcPct val="100000"/>
              </a:lnSpc>
              <a:spcBef>
                <a:spcPts val="240"/>
              </a:spcBef>
              <a:buClr>
                <a:srgbClr val="7F7F7F"/>
              </a:buClr>
              <a:buChar char="•"/>
              <a:tabLst>
                <a:tab pos="607060" algn="l"/>
              </a:tabLst>
            </a:pP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Policy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invalid, Claim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is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inadmissible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199" y="356107"/>
            <a:ext cx="6252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C00000"/>
                </a:solidFill>
                <a:latin typeface="Times New Roman"/>
                <a:cs typeface="Times New Roman"/>
              </a:rPr>
              <a:t>Poll:</a:t>
            </a:r>
            <a:r>
              <a:rPr sz="3600" spc="-8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C00000"/>
                </a:solidFill>
                <a:latin typeface="Times New Roman"/>
                <a:cs typeface="Times New Roman"/>
              </a:rPr>
              <a:t>Which</a:t>
            </a:r>
            <a:r>
              <a:rPr sz="36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C00000"/>
                </a:solidFill>
                <a:latin typeface="Times New Roman"/>
                <a:cs typeface="Times New Roman"/>
              </a:rPr>
              <a:t>model</a:t>
            </a:r>
            <a:r>
              <a:rPr sz="36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C00000"/>
                </a:solidFill>
                <a:latin typeface="Times New Roman"/>
                <a:cs typeface="Times New Roman"/>
              </a:rPr>
              <a:t>do</a:t>
            </a:r>
            <a:r>
              <a:rPr sz="36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C00000"/>
                </a:solidFill>
                <a:latin typeface="Times New Roman"/>
                <a:cs typeface="Times New Roman"/>
              </a:rPr>
              <a:t>you</a:t>
            </a:r>
            <a:r>
              <a:rPr sz="36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C00000"/>
                </a:solidFill>
                <a:latin typeface="Times New Roman"/>
                <a:cs typeface="Times New Roman"/>
              </a:rPr>
              <a:t>prefer?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24293" y="1330601"/>
            <a:ext cx="2428875" cy="1465580"/>
            <a:chOff x="924293" y="1330601"/>
            <a:chExt cx="2428875" cy="1465580"/>
          </a:xfrm>
        </p:grpSpPr>
        <p:sp>
          <p:nvSpPr>
            <p:cNvPr id="4" name="object 4"/>
            <p:cNvSpPr/>
            <p:nvPr/>
          </p:nvSpPr>
          <p:spPr>
            <a:xfrm>
              <a:off x="930643" y="1639665"/>
              <a:ext cx="869950" cy="605790"/>
            </a:xfrm>
            <a:custGeom>
              <a:avLst/>
              <a:gdLst/>
              <a:ahLst/>
              <a:cxnLst/>
              <a:rect l="l" t="t" r="r" b="b"/>
              <a:pathLst>
                <a:path w="869950" h="605789">
                  <a:moveTo>
                    <a:pt x="241601" y="484137"/>
                  </a:moveTo>
                  <a:lnTo>
                    <a:pt x="232108" y="437060"/>
                  </a:lnTo>
                  <a:lnTo>
                    <a:pt x="206218" y="398614"/>
                  </a:lnTo>
                  <a:lnTo>
                    <a:pt x="167820" y="372693"/>
                  </a:lnTo>
                  <a:lnTo>
                    <a:pt x="120802" y="363188"/>
                  </a:lnTo>
                  <a:lnTo>
                    <a:pt x="73780" y="372693"/>
                  </a:lnTo>
                  <a:lnTo>
                    <a:pt x="35382" y="398614"/>
                  </a:lnTo>
                  <a:lnTo>
                    <a:pt x="9493" y="437060"/>
                  </a:lnTo>
                  <a:lnTo>
                    <a:pt x="0" y="484137"/>
                  </a:lnTo>
                  <a:lnTo>
                    <a:pt x="9493" y="531311"/>
                  </a:lnTo>
                  <a:lnTo>
                    <a:pt x="35382" y="569801"/>
                  </a:lnTo>
                  <a:lnTo>
                    <a:pt x="73780" y="595734"/>
                  </a:lnTo>
                  <a:lnTo>
                    <a:pt x="120802" y="605240"/>
                  </a:lnTo>
                  <a:lnTo>
                    <a:pt x="167820" y="595734"/>
                  </a:lnTo>
                  <a:lnTo>
                    <a:pt x="206218" y="569801"/>
                  </a:lnTo>
                  <a:lnTo>
                    <a:pt x="232108" y="531311"/>
                  </a:lnTo>
                  <a:lnTo>
                    <a:pt x="241601" y="484137"/>
                  </a:lnTo>
                  <a:close/>
                </a:path>
                <a:path w="869950" h="605789">
                  <a:moveTo>
                    <a:pt x="664409" y="302543"/>
                  </a:moveTo>
                  <a:lnTo>
                    <a:pt x="664409" y="96690"/>
                  </a:lnTo>
                  <a:lnTo>
                    <a:pt x="672005" y="59025"/>
                  </a:lnTo>
                  <a:lnTo>
                    <a:pt x="692721" y="28294"/>
                  </a:lnTo>
                  <a:lnTo>
                    <a:pt x="723444" y="7588"/>
                  </a:lnTo>
                  <a:lnTo>
                    <a:pt x="761063" y="0"/>
                  </a:lnTo>
                  <a:lnTo>
                    <a:pt x="869770" y="0"/>
                  </a:lnTo>
                </a:path>
              </a:pathLst>
            </a:custGeom>
            <a:ln w="12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86605" y="1584316"/>
              <a:ext cx="110489" cy="111125"/>
            </a:xfrm>
            <a:custGeom>
              <a:avLst/>
              <a:gdLst/>
              <a:ahLst/>
              <a:cxnLst/>
              <a:rect l="l" t="t" r="r" b="b"/>
              <a:pathLst>
                <a:path w="110489" h="111125">
                  <a:moveTo>
                    <a:pt x="0" y="0"/>
                  </a:moveTo>
                  <a:lnTo>
                    <a:pt x="0" y="110698"/>
                  </a:lnTo>
                  <a:lnTo>
                    <a:pt x="110462" y="55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97068" y="1336951"/>
              <a:ext cx="1449705" cy="1452880"/>
            </a:xfrm>
            <a:custGeom>
              <a:avLst/>
              <a:gdLst/>
              <a:ahLst/>
              <a:cxnLst/>
              <a:rect l="l" t="t" r="r" b="b"/>
              <a:pathLst>
                <a:path w="1449704" h="1452880">
                  <a:moveTo>
                    <a:pt x="96637" y="605257"/>
                  </a:moveTo>
                  <a:lnTo>
                    <a:pt x="748977" y="605257"/>
                  </a:lnTo>
                  <a:lnTo>
                    <a:pt x="786589" y="597642"/>
                  </a:lnTo>
                  <a:lnTo>
                    <a:pt x="817313" y="576877"/>
                  </a:lnTo>
                  <a:lnTo>
                    <a:pt x="838032" y="546088"/>
                  </a:lnTo>
                  <a:lnTo>
                    <a:pt x="845631" y="508395"/>
                  </a:lnTo>
                  <a:lnTo>
                    <a:pt x="845631" y="96861"/>
                  </a:lnTo>
                  <a:lnTo>
                    <a:pt x="838032" y="59169"/>
                  </a:lnTo>
                  <a:lnTo>
                    <a:pt x="817313" y="28379"/>
                  </a:lnTo>
                  <a:lnTo>
                    <a:pt x="786589" y="7615"/>
                  </a:lnTo>
                  <a:lnTo>
                    <a:pt x="748977" y="0"/>
                  </a:lnTo>
                  <a:lnTo>
                    <a:pt x="96637" y="0"/>
                  </a:lnTo>
                  <a:lnTo>
                    <a:pt x="59020" y="7615"/>
                  </a:lnTo>
                  <a:lnTo>
                    <a:pt x="28303" y="28379"/>
                  </a:lnTo>
                  <a:lnTo>
                    <a:pt x="7593" y="59169"/>
                  </a:lnTo>
                  <a:lnTo>
                    <a:pt x="0" y="96861"/>
                  </a:lnTo>
                  <a:lnTo>
                    <a:pt x="0" y="508395"/>
                  </a:lnTo>
                  <a:lnTo>
                    <a:pt x="7593" y="546088"/>
                  </a:lnTo>
                  <a:lnTo>
                    <a:pt x="28303" y="576877"/>
                  </a:lnTo>
                  <a:lnTo>
                    <a:pt x="59020" y="597642"/>
                  </a:lnTo>
                  <a:lnTo>
                    <a:pt x="96637" y="605257"/>
                  </a:lnTo>
                  <a:close/>
                </a:path>
                <a:path w="1449704" h="1452880">
                  <a:moveTo>
                    <a:pt x="1087182" y="1271142"/>
                  </a:moveTo>
                  <a:lnTo>
                    <a:pt x="1268388" y="1089548"/>
                  </a:lnTo>
                  <a:lnTo>
                    <a:pt x="1449593" y="1271142"/>
                  </a:lnTo>
                  <a:lnTo>
                    <a:pt x="1268388" y="1452720"/>
                  </a:lnTo>
                  <a:lnTo>
                    <a:pt x="1087182" y="1271142"/>
                  </a:lnTo>
                  <a:close/>
                </a:path>
              </a:pathLst>
            </a:custGeom>
            <a:ln w="12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26760" y="2523344"/>
              <a:ext cx="77470" cy="169545"/>
            </a:xfrm>
            <a:custGeom>
              <a:avLst/>
              <a:gdLst/>
              <a:ahLst/>
              <a:cxnLst/>
              <a:rect l="l" t="t" r="r" b="b"/>
              <a:pathLst>
                <a:path w="77469" h="169544">
                  <a:moveTo>
                    <a:pt x="0" y="0"/>
                  </a:moveTo>
                  <a:lnTo>
                    <a:pt x="77391" y="169482"/>
                  </a:lnTo>
                </a:path>
                <a:path w="77469" h="169544">
                  <a:moveTo>
                    <a:pt x="77391" y="0"/>
                  </a:moveTo>
                  <a:lnTo>
                    <a:pt x="0" y="169482"/>
                  </a:lnTo>
                </a:path>
              </a:pathLst>
            </a:custGeom>
            <a:ln w="36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77493" y="1367301"/>
            <a:ext cx="68516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050" spc="-60" dirty="0">
                <a:latin typeface="Arial MT"/>
                <a:cs typeface="Arial MT"/>
              </a:rPr>
              <a:t>Mat$r&amp;al&amp;($</a:t>
            </a:r>
            <a:endParaRPr sz="1050">
              <a:latin typeface="Arial MT"/>
              <a:cs typeface="Arial MT"/>
            </a:endParaRPr>
          </a:p>
          <a:p>
            <a:pPr marL="118745" marR="111760" algn="ctr">
              <a:lnSpc>
                <a:spcPct val="102499"/>
              </a:lnSpc>
            </a:pPr>
            <a:r>
              <a:rPr sz="1050" spc="185" dirty="0">
                <a:latin typeface="Arial MT"/>
                <a:cs typeface="Arial MT"/>
              </a:rPr>
              <a:t>*</a:t>
            </a:r>
            <a:r>
              <a:rPr sz="1050" spc="-20" dirty="0">
                <a:latin typeface="Arial MT"/>
                <a:cs typeface="Arial MT"/>
              </a:rPr>
              <a:t>+</a:t>
            </a:r>
            <a:r>
              <a:rPr sz="1050" spc="15" dirty="0">
                <a:latin typeface="Arial MT"/>
                <a:cs typeface="Arial MT"/>
              </a:rPr>
              <a:t>ma</a:t>
            </a:r>
            <a:r>
              <a:rPr sz="1050" spc="-465" dirty="0">
                <a:latin typeface="Arial MT"/>
                <a:cs typeface="Arial MT"/>
              </a:rPr>
              <a:t>&amp;</a:t>
            </a:r>
            <a:r>
              <a:rPr sz="1050" spc="5" dirty="0">
                <a:latin typeface="Arial MT"/>
                <a:cs typeface="Arial MT"/>
              </a:rPr>
              <a:t>n  </a:t>
            </a:r>
            <a:r>
              <a:rPr sz="1050" spc="40" dirty="0">
                <a:latin typeface="Arial MT"/>
                <a:cs typeface="Arial MT"/>
              </a:rPr>
              <a:t>m+*$l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65895" y="1330601"/>
            <a:ext cx="3274695" cy="1332865"/>
            <a:chOff x="1165895" y="1330601"/>
            <a:chExt cx="3274695" cy="1332865"/>
          </a:xfrm>
        </p:grpSpPr>
        <p:sp>
          <p:nvSpPr>
            <p:cNvPr id="10" name="object 10"/>
            <p:cNvSpPr/>
            <p:nvPr/>
          </p:nvSpPr>
          <p:spPr>
            <a:xfrm>
              <a:off x="1172245" y="2123802"/>
              <a:ext cx="145415" cy="0"/>
            </a:xfrm>
            <a:custGeom>
              <a:avLst/>
              <a:gdLst/>
              <a:ahLst/>
              <a:cxnLst/>
              <a:rect l="l" t="t" r="r" b="b"/>
              <a:pathLst>
                <a:path w="145415">
                  <a:moveTo>
                    <a:pt x="0" y="0"/>
                  </a:moveTo>
                  <a:lnTo>
                    <a:pt x="144947" y="0"/>
                  </a:lnTo>
                </a:path>
              </a:pathLst>
            </a:custGeom>
            <a:ln w="12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13847" y="1942208"/>
              <a:ext cx="362585" cy="363220"/>
            </a:xfrm>
            <a:custGeom>
              <a:avLst/>
              <a:gdLst/>
              <a:ahLst/>
              <a:cxnLst/>
              <a:rect l="l" t="t" r="r" b="b"/>
              <a:pathLst>
                <a:path w="362585" h="363219">
                  <a:moveTo>
                    <a:pt x="0" y="181594"/>
                  </a:moveTo>
                  <a:lnTo>
                    <a:pt x="181205" y="0"/>
                  </a:lnTo>
                  <a:lnTo>
                    <a:pt x="362411" y="181594"/>
                  </a:lnTo>
                  <a:lnTo>
                    <a:pt x="181205" y="363222"/>
                  </a:lnTo>
                  <a:lnTo>
                    <a:pt x="0" y="181594"/>
                  </a:lnTo>
                  <a:close/>
                </a:path>
              </a:pathLst>
            </a:custGeom>
            <a:ln w="12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98415" y="2026941"/>
              <a:ext cx="193675" cy="194310"/>
            </a:xfrm>
            <a:custGeom>
              <a:avLst/>
              <a:gdLst/>
              <a:ahLst/>
              <a:cxnLst/>
              <a:rect l="l" t="t" r="r" b="b"/>
              <a:pathLst>
                <a:path w="193675" h="194310">
                  <a:moveTo>
                    <a:pt x="0" y="96861"/>
                  </a:moveTo>
                  <a:lnTo>
                    <a:pt x="193291" y="96861"/>
                  </a:lnTo>
                </a:path>
                <a:path w="193675" h="194310">
                  <a:moveTo>
                    <a:pt x="96637" y="0"/>
                  </a:moveTo>
                  <a:lnTo>
                    <a:pt x="96637" y="193740"/>
                  </a:lnTo>
                </a:path>
              </a:pathLst>
            </a:custGeom>
            <a:ln w="53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95052" y="2305430"/>
              <a:ext cx="205740" cy="302895"/>
            </a:xfrm>
            <a:custGeom>
              <a:avLst/>
              <a:gdLst/>
              <a:ahLst/>
              <a:cxnLst/>
              <a:rect l="l" t="t" r="r" b="b"/>
              <a:pathLst>
                <a:path w="205739" h="302894">
                  <a:moveTo>
                    <a:pt x="0" y="0"/>
                  </a:moveTo>
                  <a:lnTo>
                    <a:pt x="0" y="205801"/>
                  </a:lnTo>
                  <a:lnTo>
                    <a:pt x="7596" y="243500"/>
                  </a:lnTo>
                  <a:lnTo>
                    <a:pt x="28312" y="274289"/>
                  </a:lnTo>
                  <a:lnTo>
                    <a:pt x="59035" y="295049"/>
                  </a:lnTo>
                  <a:lnTo>
                    <a:pt x="96654" y="302662"/>
                  </a:lnTo>
                  <a:lnTo>
                    <a:pt x="205360" y="302662"/>
                  </a:lnTo>
                </a:path>
              </a:pathLst>
            </a:custGeom>
            <a:ln w="12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03375" y="2068461"/>
              <a:ext cx="593725" cy="594995"/>
            </a:xfrm>
            <a:custGeom>
              <a:avLst/>
              <a:gdLst/>
              <a:ahLst/>
              <a:cxnLst/>
              <a:rect l="l" t="t" r="r" b="b"/>
              <a:pathLst>
                <a:path w="593725" h="594994">
                  <a:moveTo>
                    <a:pt x="110464" y="55346"/>
                  </a:moveTo>
                  <a:lnTo>
                    <a:pt x="0" y="0"/>
                  </a:lnTo>
                  <a:lnTo>
                    <a:pt x="0" y="110693"/>
                  </a:lnTo>
                  <a:lnTo>
                    <a:pt x="110464" y="55346"/>
                  </a:lnTo>
                  <a:close/>
                </a:path>
                <a:path w="593725" h="594994">
                  <a:moveTo>
                    <a:pt x="593686" y="539635"/>
                  </a:moveTo>
                  <a:lnTo>
                    <a:pt x="483222" y="484289"/>
                  </a:lnTo>
                  <a:lnTo>
                    <a:pt x="483222" y="594982"/>
                  </a:lnTo>
                  <a:lnTo>
                    <a:pt x="593686" y="539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42699" y="1458070"/>
              <a:ext cx="604520" cy="363220"/>
            </a:xfrm>
            <a:custGeom>
              <a:avLst/>
              <a:gdLst/>
              <a:ahLst/>
              <a:cxnLst/>
              <a:rect l="l" t="t" r="r" b="b"/>
              <a:pathLst>
                <a:path w="604520" h="363219">
                  <a:moveTo>
                    <a:pt x="0" y="181594"/>
                  </a:moveTo>
                  <a:lnTo>
                    <a:pt x="144896" y="181594"/>
                  </a:lnTo>
                </a:path>
                <a:path w="604520" h="363219">
                  <a:moveTo>
                    <a:pt x="241550" y="181594"/>
                  </a:moveTo>
                  <a:lnTo>
                    <a:pt x="422756" y="0"/>
                  </a:lnTo>
                  <a:lnTo>
                    <a:pt x="603961" y="181594"/>
                  </a:lnTo>
                  <a:lnTo>
                    <a:pt x="422756" y="363188"/>
                  </a:lnTo>
                  <a:lnTo>
                    <a:pt x="241550" y="181594"/>
                  </a:lnTo>
                  <a:close/>
                </a:path>
              </a:pathLst>
            </a:custGeom>
            <a:ln w="12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26760" y="1554932"/>
              <a:ext cx="77470" cy="169545"/>
            </a:xfrm>
            <a:custGeom>
              <a:avLst/>
              <a:gdLst/>
              <a:ahLst/>
              <a:cxnLst/>
              <a:rect l="l" t="t" r="r" b="b"/>
              <a:pathLst>
                <a:path w="77469" h="169544">
                  <a:moveTo>
                    <a:pt x="0" y="0"/>
                  </a:moveTo>
                  <a:lnTo>
                    <a:pt x="77391" y="169465"/>
                  </a:lnTo>
                </a:path>
                <a:path w="77469" h="169544">
                  <a:moveTo>
                    <a:pt x="77391" y="0"/>
                  </a:moveTo>
                  <a:lnTo>
                    <a:pt x="0" y="169465"/>
                  </a:lnTo>
                </a:path>
              </a:pathLst>
            </a:custGeom>
            <a:ln w="36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73787" y="1584316"/>
              <a:ext cx="110489" cy="111125"/>
            </a:xfrm>
            <a:custGeom>
              <a:avLst/>
              <a:gdLst/>
              <a:ahLst/>
              <a:cxnLst/>
              <a:rect l="l" t="t" r="r" b="b"/>
              <a:pathLst>
                <a:path w="110489" h="111125">
                  <a:moveTo>
                    <a:pt x="0" y="0"/>
                  </a:moveTo>
                  <a:lnTo>
                    <a:pt x="0" y="110698"/>
                  </a:lnTo>
                  <a:lnTo>
                    <a:pt x="110462" y="55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88383" y="1336951"/>
              <a:ext cx="845819" cy="605790"/>
            </a:xfrm>
            <a:custGeom>
              <a:avLst/>
              <a:gdLst/>
              <a:ahLst/>
              <a:cxnLst/>
              <a:rect l="l" t="t" r="r" b="b"/>
              <a:pathLst>
                <a:path w="845820" h="605789">
                  <a:moveTo>
                    <a:pt x="96483" y="605257"/>
                  </a:moveTo>
                  <a:lnTo>
                    <a:pt x="748858" y="605257"/>
                  </a:lnTo>
                  <a:lnTo>
                    <a:pt x="786470" y="597642"/>
                  </a:lnTo>
                  <a:lnTo>
                    <a:pt x="817193" y="576877"/>
                  </a:lnTo>
                  <a:lnTo>
                    <a:pt x="837913" y="546088"/>
                  </a:lnTo>
                  <a:lnTo>
                    <a:pt x="845512" y="508395"/>
                  </a:lnTo>
                  <a:lnTo>
                    <a:pt x="845512" y="96861"/>
                  </a:lnTo>
                  <a:lnTo>
                    <a:pt x="837913" y="59169"/>
                  </a:lnTo>
                  <a:lnTo>
                    <a:pt x="817193" y="28379"/>
                  </a:lnTo>
                  <a:lnTo>
                    <a:pt x="786470" y="7615"/>
                  </a:lnTo>
                  <a:lnTo>
                    <a:pt x="748858" y="0"/>
                  </a:lnTo>
                  <a:lnTo>
                    <a:pt x="96483" y="0"/>
                  </a:lnTo>
                  <a:lnTo>
                    <a:pt x="58898" y="7615"/>
                  </a:lnTo>
                  <a:lnTo>
                    <a:pt x="28233" y="28379"/>
                  </a:lnTo>
                  <a:lnTo>
                    <a:pt x="7572" y="59169"/>
                  </a:lnTo>
                  <a:lnTo>
                    <a:pt x="0" y="96861"/>
                  </a:lnTo>
                  <a:lnTo>
                    <a:pt x="0" y="508395"/>
                  </a:lnTo>
                  <a:lnTo>
                    <a:pt x="7572" y="546088"/>
                  </a:lnTo>
                  <a:lnTo>
                    <a:pt x="28233" y="576877"/>
                  </a:lnTo>
                  <a:lnTo>
                    <a:pt x="58898" y="597642"/>
                  </a:lnTo>
                  <a:lnTo>
                    <a:pt x="96483" y="605257"/>
                  </a:lnTo>
                  <a:close/>
                </a:path>
              </a:pathLst>
            </a:custGeom>
            <a:ln w="122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714272" y="1449301"/>
            <a:ext cx="594360" cy="353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3655">
              <a:lnSpc>
                <a:spcPct val="102499"/>
              </a:lnSpc>
              <a:spcBef>
                <a:spcPts val="95"/>
              </a:spcBef>
            </a:pPr>
            <a:r>
              <a:rPr sz="1050" spc="30" dirty="0">
                <a:latin typeface="Arial MT"/>
                <a:cs typeface="Arial MT"/>
              </a:rPr>
              <a:t>A/0tra1t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spc="-50" dirty="0">
                <a:latin typeface="Arial MT"/>
                <a:cs typeface="Arial MT"/>
              </a:rPr>
              <a:t>2</a:t>
            </a:r>
            <a:r>
              <a:rPr sz="1050" spc="10" dirty="0">
                <a:latin typeface="Arial MT"/>
                <a:cs typeface="Arial MT"/>
              </a:rPr>
              <a:t>ar</a:t>
            </a:r>
            <a:r>
              <a:rPr sz="1050" spc="-465" dirty="0">
                <a:latin typeface="Arial MT"/>
                <a:cs typeface="Arial MT"/>
              </a:rPr>
              <a:t>&amp;</a:t>
            </a:r>
            <a:r>
              <a:rPr sz="1050" spc="10" dirty="0">
                <a:latin typeface="Arial MT"/>
                <a:cs typeface="Arial MT"/>
              </a:rPr>
              <a:t>a</a:t>
            </a:r>
            <a:r>
              <a:rPr sz="1050" spc="305" dirty="0">
                <a:latin typeface="Arial MT"/>
                <a:cs typeface="Arial MT"/>
              </a:rPr>
              <a:t>/</a:t>
            </a:r>
            <a:r>
              <a:rPr sz="1050" spc="-465" dirty="0">
                <a:latin typeface="Arial MT"/>
                <a:cs typeface="Arial MT"/>
              </a:rPr>
              <a:t>&amp;</a:t>
            </a:r>
            <a:r>
              <a:rPr sz="1050" spc="5" dirty="0">
                <a:latin typeface="Arial MT"/>
                <a:cs typeface="Arial MT"/>
              </a:rPr>
              <a:t>l</a:t>
            </a:r>
            <a:r>
              <a:rPr sz="1050" spc="-465" dirty="0">
                <a:latin typeface="Arial MT"/>
                <a:cs typeface="Arial MT"/>
              </a:rPr>
              <a:t>&amp;</a:t>
            </a:r>
            <a:r>
              <a:rPr sz="1050" spc="5" dirty="0">
                <a:latin typeface="Arial MT"/>
                <a:cs typeface="Arial MT"/>
              </a:rPr>
              <a:t>t</a:t>
            </a:r>
            <a:r>
              <a:rPr sz="1050" spc="-50" dirty="0">
                <a:latin typeface="Arial MT"/>
                <a:cs typeface="Arial MT"/>
              </a:rPr>
              <a:t>3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340312" y="1584316"/>
            <a:ext cx="1100455" cy="1332865"/>
            <a:chOff x="3340312" y="1584316"/>
            <a:chExt cx="1100455" cy="1332865"/>
          </a:xfrm>
        </p:grpSpPr>
        <p:sp>
          <p:nvSpPr>
            <p:cNvPr id="21" name="object 21"/>
            <p:cNvSpPr/>
            <p:nvPr/>
          </p:nvSpPr>
          <p:spPr>
            <a:xfrm>
              <a:off x="3346662" y="1639665"/>
              <a:ext cx="145415" cy="0"/>
            </a:xfrm>
            <a:custGeom>
              <a:avLst/>
              <a:gdLst/>
              <a:ahLst/>
              <a:cxnLst/>
              <a:rect l="l" t="t" r="r" b="b"/>
              <a:pathLst>
                <a:path w="145414">
                  <a:moveTo>
                    <a:pt x="0" y="0"/>
                  </a:moveTo>
                  <a:lnTo>
                    <a:pt x="145066" y="0"/>
                  </a:lnTo>
                </a:path>
              </a:pathLst>
            </a:custGeom>
            <a:ln w="12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77920" y="1584316"/>
              <a:ext cx="110489" cy="111125"/>
            </a:xfrm>
            <a:custGeom>
              <a:avLst/>
              <a:gdLst/>
              <a:ahLst/>
              <a:cxnLst/>
              <a:rect l="l" t="t" r="r" b="b"/>
              <a:pathLst>
                <a:path w="110489" h="111125">
                  <a:moveTo>
                    <a:pt x="0" y="0"/>
                  </a:moveTo>
                  <a:lnTo>
                    <a:pt x="0" y="110698"/>
                  </a:lnTo>
                  <a:lnTo>
                    <a:pt x="110462" y="55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88383" y="2305431"/>
              <a:ext cx="845819" cy="605790"/>
            </a:xfrm>
            <a:custGeom>
              <a:avLst/>
              <a:gdLst/>
              <a:ahLst/>
              <a:cxnLst/>
              <a:rect l="l" t="t" r="r" b="b"/>
              <a:pathLst>
                <a:path w="845820" h="605789">
                  <a:moveTo>
                    <a:pt x="96483" y="605308"/>
                  </a:moveTo>
                  <a:lnTo>
                    <a:pt x="748858" y="605308"/>
                  </a:lnTo>
                  <a:lnTo>
                    <a:pt x="786470" y="597698"/>
                  </a:lnTo>
                  <a:lnTo>
                    <a:pt x="817193" y="576944"/>
                  </a:lnTo>
                  <a:lnTo>
                    <a:pt x="837913" y="546161"/>
                  </a:lnTo>
                  <a:lnTo>
                    <a:pt x="845512" y="508464"/>
                  </a:lnTo>
                  <a:lnTo>
                    <a:pt x="845512" y="96844"/>
                  </a:lnTo>
                  <a:lnTo>
                    <a:pt x="837913" y="59147"/>
                  </a:lnTo>
                  <a:lnTo>
                    <a:pt x="817193" y="28364"/>
                  </a:lnTo>
                  <a:lnTo>
                    <a:pt x="786470" y="7610"/>
                  </a:lnTo>
                  <a:lnTo>
                    <a:pt x="748858" y="0"/>
                  </a:lnTo>
                  <a:lnTo>
                    <a:pt x="96483" y="0"/>
                  </a:lnTo>
                  <a:lnTo>
                    <a:pt x="58898" y="7610"/>
                  </a:lnTo>
                  <a:lnTo>
                    <a:pt x="28233" y="28364"/>
                  </a:lnTo>
                  <a:lnTo>
                    <a:pt x="7572" y="59147"/>
                  </a:lnTo>
                  <a:lnTo>
                    <a:pt x="0" y="96844"/>
                  </a:lnTo>
                  <a:lnTo>
                    <a:pt x="0" y="508464"/>
                  </a:lnTo>
                  <a:lnTo>
                    <a:pt x="7572" y="546161"/>
                  </a:lnTo>
                  <a:lnTo>
                    <a:pt x="28233" y="576944"/>
                  </a:lnTo>
                  <a:lnTo>
                    <a:pt x="58898" y="597698"/>
                  </a:lnTo>
                  <a:lnTo>
                    <a:pt x="96483" y="605308"/>
                  </a:lnTo>
                  <a:close/>
                </a:path>
              </a:pathLst>
            </a:custGeom>
            <a:ln w="122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672508" y="2335731"/>
            <a:ext cx="67754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050" spc="-100" dirty="0">
                <a:latin typeface="Arial MT"/>
                <a:cs typeface="Arial MT"/>
              </a:rPr>
              <a:t>45$1&amp;63</a:t>
            </a:r>
            <a:endParaRPr sz="1050">
              <a:latin typeface="Arial MT"/>
              <a:cs typeface="Arial MT"/>
            </a:endParaRPr>
          </a:p>
          <a:p>
            <a:pPr marL="12700" marR="5080" algn="ctr">
              <a:lnSpc>
                <a:spcPct val="102499"/>
              </a:lnSpc>
            </a:pPr>
            <a:r>
              <a:rPr sz="1050" spc="-20" dirty="0">
                <a:latin typeface="Arial MT"/>
                <a:cs typeface="Arial MT"/>
              </a:rPr>
              <a:t>&amp;nt$7rat$* 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50" dirty="0">
                <a:latin typeface="Arial MT"/>
                <a:cs typeface="Arial MT"/>
              </a:rPr>
              <a:t>0</a:t>
            </a:r>
            <a:r>
              <a:rPr sz="1050" spc="10" dirty="0">
                <a:latin typeface="Arial MT"/>
                <a:cs typeface="Arial MT"/>
              </a:rPr>
              <a:t>8</a:t>
            </a:r>
            <a:r>
              <a:rPr sz="1050" spc="305" dirty="0">
                <a:latin typeface="Arial MT"/>
                <a:cs typeface="Arial MT"/>
              </a:rPr>
              <a:t>/</a:t>
            </a:r>
            <a:r>
              <a:rPr sz="1050" spc="-50" dirty="0">
                <a:latin typeface="Arial MT"/>
                <a:cs typeface="Arial MT"/>
              </a:rPr>
              <a:t>030</a:t>
            </a:r>
            <a:r>
              <a:rPr sz="1050" spc="10" dirty="0">
                <a:latin typeface="Arial MT"/>
                <a:cs typeface="Arial MT"/>
              </a:rPr>
              <a:t>t$m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340312" y="1633315"/>
            <a:ext cx="2791460" cy="1030605"/>
            <a:chOff x="3340312" y="1633315"/>
            <a:chExt cx="2791460" cy="1030605"/>
          </a:xfrm>
        </p:grpSpPr>
        <p:sp>
          <p:nvSpPr>
            <p:cNvPr id="26" name="object 26"/>
            <p:cNvSpPr/>
            <p:nvPr/>
          </p:nvSpPr>
          <p:spPr>
            <a:xfrm>
              <a:off x="3346662" y="2608093"/>
              <a:ext cx="145415" cy="0"/>
            </a:xfrm>
            <a:custGeom>
              <a:avLst/>
              <a:gdLst/>
              <a:ahLst/>
              <a:cxnLst/>
              <a:rect l="l" t="t" r="r" b="b"/>
              <a:pathLst>
                <a:path w="145414">
                  <a:moveTo>
                    <a:pt x="0" y="0"/>
                  </a:moveTo>
                  <a:lnTo>
                    <a:pt x="145066" y="0"/>
                  </a:lnTo>
                </a:path>
              </a:pathLst>
            </a:custGeom>
            <a:ln w="12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77920" y="2552744"/>
              <a:ext cx="110489" cy="111125"/>
            </a:xfrm>
            <a:custGeom>
              <a:avLst/>
              <a:gdLst/>
              <a:ahLst/>
              <a:cxnLst/>
              <a:rect l="l" t="t" r="r" b="b"/>
              <a:pathLst>
                <a:path w="110489" h="111125">
                  <a:moveTo>
                    <a:pt x="0" y="0"/>
                  </a:moveTo>
                  <a:lnTo>
                    <a:pt x="0" y="110699"/>
                  </a:lnTo>
                  <a:lnTo>
                    <a:pt x="110462" y="55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33895" y="1639665"/>
              <a:ext cx="604520" cy="666115"/>
            </a:xfrm>
            <a:custGeom>
              <a:avLst/>
              <a:gdLst/>
              <a:ahLst/>
              <a:cxnLst/>
              <a:rect l="l" t="t" r="r" b="b"/>
              <a:pathLst>
                <a:path w="604520" h="666114">
                  <a:moveTo>
                    <a:pt x="0" y="0"/>
                  </a:moveTo>
                  <a:lnTo>
                    <a:pt x="326272" y="0"/>
                  </a:lnTo>
                  <a:lnTo>
                    <a:pt x="363857" y="7588"/>
                  </a:lnTo>
                  <a:lnTo>
                    <a:pt x="394522" y="28294"/>
                  </a:lnTo>
                  <a:lnTo>
                    <a:pt x="415183" y="59025"/>
                  </a:lnTo>
                  <a:lnTo>
                    <a:pt x="422756" y="96690"/>
                  </a:lnTo>
                  <a:lnTo>
                    <a:pt x="422756" y="205681"/>
                  </a:lnTo>
                </a:path>
                <a:path w="604520" h="666114">
                  <a:moveTo>
                    <a:pt x="241721" y="484137"/>
                  </a:moveTo>
                  <a:lnTo>
                    <a:pt x="422756" y="302543"/>
                  </a:lnTo>
                  <a:lnTo>
                    <a:pt x="603961" y="484137"/>
                  </a:lnTo>
                  <a:lnTo>
                    <a:pt x="422756" y="665765"/>
                  </a:lnTo>
                  <a:lnTo>
                    <a:pt x="241721" y="484137"/>
                  </a:lnTo>
                  <a:close/>
                </a:path>
              </a:pathLst>
            </a:custGeom>
            <a:ln w="12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60168" y="2026941"/>
              <a:ext cx="193675" cy="194310"/>
            </a:xfrm>
            <a:custGeom>
              <a:avLst/>
              <a:gdLst/>
              <a:ahLst/>
              <a:cxnLst/>
              <a:rect l="l" t="t" r="r" b="b"/>
              <a:pathLst>
                <a:path w="193675" h="194310">
                  <a:moveTo>
                    <a:pt x="0" y="96861"/>
                  </a:moveTo>
                  <a:lnTo>
                    <a:pt x="193138" y="96861"/>
                  </a:lnTo>
                </a:path>
                <a:path w="193675" h="194310">
                  <a:moveTo>
                    <a:pt x="96483" y="0"/>
                  </a:moveTo>
                  <a:lnTo>
                    <a:pt x="96483" y="193740"/>
                  </a:lnTo>
                </a:path>
              </a:pathLst>
            </a:custGeom>
            <a:ln w="53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801419" y="1831510"/>
              <a:ext cx="110489" cy="111125"/>
            </a:xfrm>
            <a:custGeom>
              <a:avLst/>
              <a:gdLst/>
              <a:ahLst/>
              <a:cxnLst/>
              <a:rect l="l" t="t" r="r" b="b"/>
              <a:pathLst>
                <a:path w="110489" h="111125">
                  <a:moveTo>
                    <a:pt x="110463" y="0"/>
                  </a:moveTo>
                  <a:lnTo>
                    <a:pt x="0" y="0"/>
                  </a:lnTo>
                  <a:lnTo>
                    <a:pt x="55231" y="110698"/>
                  </a:lnTo>
                  <a:lnTo>
                    <a:pt x="1104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33895" y="2402292"/>
              <a:ext cx="422909" cy="206375"/>
            </a:xfrm>
            <a:custGeom>
              <a:avLst/>
              <a:gdLst/>
              <a:ahLst/>
              <a:cxnLst/>
              <a:rect l="l" t="t" r="r" b="b"/>
              <a:pathLst>
                <a:path w="422910" h="206375">
                  <a:moveTo>
                    <a:pt x="0" y="205801"/>
                  </a:moveTo>
                  <a:lnTo>
                    <a:pt x="326272" y="205801"/>
                  </a:lnTo>
                  <a:lnTo>
                    <a:pt x="363857" y="198188"/>
                  </a:lnTo>
                  <a:lnTo>
                    <a:pt x="394522" y="177427"/>
                  </a:lnTo>
                  <a:lnTo>
                    <a:pt x="415183" y="146638"/>
                  </a:lnTo>
                  <a:lnTo>
                    <a:pt x="422756" y="108939"/>
                  </a:lnTo>
                  <a:lnTo>
                    <a:pt x="422756" y="0"/>
                  </a:lnTo>
                </a:path>
              </a:pathLst>
            </a:custGeom>
            <a:ln w="122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01419" y="2305431"/>
              <a:ext cx="110489" cy="111125"/>
            </a:xfrm>
            <a:custGeom>
              <a:avLst/>
              <a:gdLst/>
              <a:ahLst/>
              <a:cxnLst/>
              <a:rect l="l" t="t" r="r" b="b"/>
              <a:pathLst>
                <a:path w="110489" h="111125">
                  <a:moveTo>
                    <a:pt x="55231" y="0"/>
                  </a:moveTo>
                  <a:lnTo>
                    <a:pt x="0" y="110699"/>
                  </a:lnTo>
                  <a:lnTo>
                    <a:pt x="110463" y="110699"/>
                  </a:lnTo>
                  <a:lnTo>
                    <a:pt x="552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79578" y="1821259"/>
              <a:ext cx="845819" cy="605790"/>
            </a:xfrm>
            <a:custGeom>
              <a:avLst/>
              <a:gdLst/>
              <a:ahLst/>
              <a:cxnLst/>
              <a:rect l="l" t="t" r="r" b="b"/>
              <a:pathLst>
                <a:path w="845820" h="605789">
                  <a:moveTo>
                    <a:pt x="96654" y="605240"/>
                  </a:moveTo>
                  <a:lnTo>
                    <a:pt x="749028" y="605240"/>
                  </a:lnTo>
                  <a:lnTo>
                    <a:pt x="786613" y="597627"/>
                  </a:lnTo>
                  <a:lnTo>
                    <a:pt x="817279" y="576867"/>
                  </a:lnTo>
                  <a:lnTo>
                    <a:pt x="837940" y="546078"/>
                  </a:lnTo>
                  <a:lnTo>
                    <a:pt x="845512" y="508378"/>
                  </a:lnTo>
                  <a:lnTo>
                    <a:pt x="845512" y="96690"/>
                  </a:lnTo>
                  <a:lnTo>
                    <a:pt x="837940" y="59025"/>
                  </a:lnTo>
                  <a:lnTo>
                    <a:pt x="817279" y="28294"/>
                  </a:lnTo>
                  <a:lnTo>
                    <a:pt x="786613" y="7588"/>
                  </a:lnTo>
                  <a:lnTo>
                    <a:pt x="749028" y="0"/>
                  </a:lnTo>
                  <a:lnTo>
                    <a:pt x="96654" y="0"/>
                  </a:lnTo>
                  <a:lnTo>
                    <a:pt x="59042" y="7588"/>
                  </a:lnTo>
                  <a:lnTo>
                    <a:pt x="28318" y="28294"/>
                  </a:lnTo>
                  <a:lnTo>
                    <a:pt x="7599" y="59025"/>
                  </a:lnTo>
                  <a:lnTo>
                    <a:pt x="0" y="96690"/>
                  </a:lnTo>
                  <a:lnTo>
                    <a:pt x="0" y="508378"/>
                  </a:lnTo>
                  <a:lnTo>
                    <a:pt x="7599" y="546078"/>
                  </a:lnTo>
                  <a:lnTo>
                    <a:pt x="28318" y="576867"/>
                  </a:lnTo>
                  <a:lnTo>
                    <a:pt x="59042" y="597627"/>
                  </a:lnTo>
                  <a:lnTo>
                    <a:pt x="96654" y="605240"/>
                  </a:lnTo>
                  <a:close/>
                </a:path>
              </a:pathLst>
            </a:custGeom>
            <a:ln w="122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386375" y="1851439"/>
            <a:ext cx="631825" cy="517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2499"/>
              </a:lnSpc>
              <a:spcBef>
                <a:spcPts val="95"/>
              </a:spcBef>
            </a:pPr>
            <a:r>
              <a:rPr sz="1050" spc="40" dirty="0">
                <a:latin typeface="Arial MT"/>
                <a:cs typeface="Arial MT"/>
              </a:rPr>
              <a:t>9$n$rat$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spc="-50" dirty="0">
                <a:latin typeface="Arial MT"/>
                <a:cs typeface="Arial MT"/>
              </a:rPr>
              <a:t>0</a:t>
            </a:r>
            <a:r>
              <a:rPr sz="1050" spc="-465" dirty="0">
                <a:latin typeface="Arial MT"/>
                <a:cs typeface="Arial MT"/>
              </a:rPr>
              <a:t>&amp;</a:t>
            </a:r>
            <a:r>
              <a:rPr sz="1050" spc="10" dirty="0">
                <a:latin typeface="Arial MT"/>
                <a:cs typeface="Arial MT"/>
              </a:rPr>
              <a:t>7n</a:t>
            </a:r>
            <a:r>
              <a:rPr sz="1050" spc="-465" dirty="0">
                <a:latin typeface="Arial MT"/>
                <a:cs typeface="Arial MT"/>
              </a:rPr>
              <a:t>&amp;</a:t>
            </a:r>
            <a:r>
              <a:rPr sz="1050" spc="-290" dirty="0">
                <a:latin typeface="Arial MT"/>
                <a:cs typeface="Arial MT"/>
              </a:rPr>
              <a:t>6</a:t>
            </a:r>
            <a:r>
              <a:rPr sz="1050" spc="-465" dirty="0">
                <a:latin typeface="Arial MT"/>
                <a:cs typeface="Arial MT"/>
              </a:rPr>
              <a:t>&amp;</a:t>
            </a:r>
            <a:r>
              <a:rPr sz="1050" spc="-50" dirty="0">
                <a:latin typeface="Arial MT"/>
                <a:cs typeface="Arial MT"/>
              </a:rPr>
              <a:t>1</a:t>
            </a:r>
            <a:r>
              <a:rPr sz="1050" spc="5" dirty="0">
                <a:latin typeface="Arial MT"/>
                <a:cs typeface="Arial MT"/>
              </a:rPr>
              <a:t>ant  </a:t>
            </a:r>
            <a:r>
              <a:rPr sz="1050" spc="55" dirty="0">
                <a:latin typeface="Arial MT"/>
                <a:cs typeface="Arial MT"/>
              </a:rPr>
              <a:t>5at:0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031507" y="1814909"/>
            <a:ext cx="2308225" cy="618490"/>
            <a:chOff x="5031507" y="1814909"/>
            <a:chExt cx="2308225" cy="618490"/>
          </a:xfrm>
        </p:grpSpPr>
        <p:sp>
          <p:nvSpPr>
            <p:cNvPr id="36" name="object 36"/>
            <p:cNvSpPr/>
            <p:nvPr/>
          </p:nvSpPr>
          <p:spPr>
            <a:xfrm>
              <a:off x="5037857" y="2123802"/>
              <a:ext cx="145415" cy="0"/>
            </a:xfrm>
            <a:custGeom>
              <a:avLst/>
              <a:gdLst/>
              <a:ahLst/>
              <a:cxnLst/>
              <a:rect l="l" t="t" r="r" b="b"/>
              <a:pathLst>
                <a:path w="145414">
                  <a:moveTo>
                    <a:pt x="0" y="0"/>
                  </a:moveTo>
                  <a:lnTo>
                    <a:pt x="145066" y="0"/>
                  </a:lnTo>
                </a:path>
              </a:pathLst>
            </a:custGeom>
            <a:ln w="12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169114" y="2068454"/>
              <a:ext cx="110489" cy="111125"/>
            </a:xfrm>
            <a:custGeom>
              <a:avLst/>
              <a:gdLst/>
              <a:ahLst/>
              <a:cxnLst/>
              <a:rect l="l" t="t" r="r" b="b"/>
              <a:pathLst>
                <a:path w="110489" h="111125">
                  <a:moveTo>
                    <a:pt x="0" y="0"/>
                  </a:moveTo>
                  <a:lnTo>
                    <a:pt x="0" y="110698"/>
                  </a:lnTo>
                  <a:lnTo>
                    <a:pt x="110462" y="55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366812" y="1821259"/>
              <a:ext cx="966469" cy="605790"/>
            </a:xfrm>
            <a:custGeom>
              <a:avLst/>
              <a:gdLst/>
              <a:ahLst/>
              <a:cxnLst/>
              <a:rect l="l" t="t" r="r" b="b"/>
              <a:pathLst>
                <a:path w="966470" h="605789">
                  <a:moveTo>
                    <a:pt x="96654" y="605240"/>
                  </a:moveTo>
                  <a:lnTo>
                    <a:pt x="869718" y="605240"/>
                  </a:lnTo>
                  <a:lnTo>
                    <a:pt x="907330" y="597627"/>
                  </a:lnTo>
                  <a:lnTo>
                    <a:pt x="938054" y="576867"/>
                  </a:lnTo>
                  <a:lnTo>
                    <a:pt x="958774" y="546078"/>
                  </a:lnTo>
                  <a:lnTo>
                    <a:pt x="966373" y="508378"/>
                  </a:lnTo>
                  <a:lnTo>
                    <a:pt x="966373" y="96690"/>
                  </a:lnTo>
                  <a:lnTo>
                    <a:pt x="958774" y="59025"/>
                  </a:lnTo>
                  <a:lnTo>
                    <a:pt x="938054" y="28294"/>
                  </a:lnTo>
                  <a:lnTo>
                    <a:pt x="907330" y="7588"/>
                  </a:lnTo>
                  <a:lnTo>
                    <a:pt x="869718" y="0"/>
                  </a:lnTo>
                  <a:lnTo>
                    <a:pt x="96654" y="0"/>
                  </a:lnTo>
                  <a:lnTo>
                    <a:pt x="59042" y="7588"/>
                  </a:lnTo>
                  <a:lnTo>
                    <a:pt x="28318" y="28294"/>
                  </a:lnTo>
                  <a:lnTo>
                    <a:pt x="7599" y="59025"/>
                  </a:lnTo>
                  <a:lnTo>
                    <a:pt x="0" y="96690"/>
                  </a:lnTo>
                  <a:lnTo>
                    <a:pt x="0" y="508378"/>
                  </a:lnTo>
                  <a:lnTo>
                    <a:pt x="7599" y="546078"/>
                  </a:lnTo>
                  <a:lnTo>
                    <a:pt x="28318" y="576867"/>
                  </a:lnTo>
                  <a:lnTo>
                    <a:pt x="59042" y="597627"/>
                  </a:lnTo>
                  <a:lnTo>
                    <a:pt x="96654" y="605240"/>
                  </a:lnTo>
                  <a:close/>
                </a:path>
              </a:pathLst>
            </a:custGeom>
            <a:ln w="12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465768" y="1851439"/>
            <a:ext cx="76835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050" spc="40" dirty="0">
                <a:latin typeface="Arial MT"/>
                <a:cs typeface="Arial MT"/>
              </a:rPr>
              <a:t>9$n$rat$</a:t>
            </a:r>
            <a:endParaRPr sz="1050">
              <a:latin typeface="Arial MT"/>
              <a:cs typeface="Arial MT"/>
            </a:endParaRPr>
          </a:p>
          <a:p>
            <a:pPr marL="12065" marR="5080" algn="ctr">
              <a:lnSpc>
                <a:spcPct val="102499"/>
              </a:lnSpc>
            </a:pPr>
            <a:r>
              <a:rPr sz="1050" spc="-20" dirty="0">
                <a:latin typeface="Arial MT"/>
                <a:cs typeface="Arial MT"/>
              </a:rPr>
              <a:t>+</a:t>
            </a:r>
            <a:r>
              <a:rPr sz="1050" spc="5" dirty="0">
                <a:latin typeface="Arial MT"/>
                <a:cs typeface="Arial MT"/>
              </a:rPr>
              <a:t>5t</a:t>
            </a:r>
            <a:r>
              <a:rPr sz="1050" spc="-465" dirty="0">
                <a:latin typeface="Arial MT"/>
                <a:cs typeface="Arial MT"/>
              </a:rPr>
              <a:t>&amp;</a:t>
            </a:r>
            <a:r>
              <a:rPr sz="1050" spc="10" dirty="0">
                <a:latin typeface="Arial MT"/>
                <a:cs typeface="Arial MT"/>
              </a:rPr>
              <a:t>mal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5at</a:t>
            </a:r>
            <a:r>
              <a:rPr sz="1050" spc="305" dirty="0">
                <a:latin typeface="Arial MT"/>
                <a:cs typeface="Arial MT"/>
              </a:rPr>
              <a:t>:  </a:t>
            </a:r>
            <a:r>
              <a:rPr sz="1050" spc="-50" dirty="0">
                <a:latin typeface="Arial MT"/>
                <a:cs typeface="Arial MT"/>
              </a:rPr>
              <a:t>1</a:t>
            </a:r>
            <a:r>
              <a:rPr sz="1050" spc="-20" dirty="0">
                <a:latin typeface="Arial MT"/>
                <a:cs typeface="Arial MT"/>
              </a:rPr>
              <a:t>+</a:t>
            </a:r>
            <a:r>
              <a:rPr sz="1050" spc="15" dirty="0">
                <a:latin typeface="Arial MT"/>
                <a:cs typeface="Arial MT"/>
              </a:rPr>
              <a:t>m</a:t>
            </a:r>
            <a:r>
              <a:rPr sz="1050" spc="305" dirty="0">
                <a:latin typeface="Arial MT"/>
                <a:cs typeface="Arial MT"/>
              </a:rPr>
              <a:t>/</a:t>
            </a:r>
            <a:r>
              <a:rPr sz="1050" spc="-465" dirty="0">
                <a:latin typeface="Arial MT"/>
                <a:cs typeface="Arial MT"/>
              </a:rPr>
              <a:t>&amp;</a:t>
            </a:r>
            <a:r>
              <a:rPr sz="1050" spc="10" dirty="0">
                <a:latin typeface="Arial MT"/>
                <a:cs typeface="Arial MT"/>
              </a:rPr>
              <a:t>nat</a:t>
            </a:r>
            <a:r>
              <a:rPr sz="1050" spc="-465" dirty="0">
                <a:latin typeface="Arial MT"/>
                <a:cs typeface="Arial MT"/>
              </a:rPr>
              <a:t>&amp;</a:t>
            </a:r>
            <a:r>
              <a:rPr sz="1050" spc="-20" dirty="0">
                <a:latin typeface="Arial MT"/>
                <a:cs typeface="Arial MT"/>
              </a:rPr>
              <a:t>+</a:t>
            </a:r>
            <a:r>
              <a:rPr sz="1050" spc="10" dirty="0">
                <a:latin typeface="Arial MT"/>
                <a:cs typeface="Arial MT"/>
              </a:rPr>
              <a:t>n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890718" y="1935858"/>
            <a:ext cx="6886575" cy="981710"/>
            <a:chOff x="1890718" y="1935858"/>
            <a:chExt cx="6886575" cy="981710"/>
          </a:xfrm>
        </p:grpSpPr>
        <p:sp>
          <p:nvSpPr>
            <p:cNvPr id="41" name="object 41"/>
            <p:cNvSpPr/>
            <p:nvPr/>
          </p:nvSpPr>
          <p:spPr>
            <a:xfrm>
              <a:off x="6125091" y="2123802"/>
              <a:ext cx="145415" cy="0"/>
            </a:xfrm>
            <a:custGeom>
              <a:avLst/>
              <a:gdLst/>
              <a:ahLst/>
              <a:cxnLst/>
              <a:rect l="l" t="t" r="r" b="b"/>
              <a:pathLst>
                <a:path w="145414">
                  <a:moveTo>
                    <a:pt x="0" y="0"/>
                  </a:moveTo>
                  <a:lnTo>
                    <a:pt x="145066" y="0"/>
                  </a:lnTo>
                </a:path>
              </a:pathLst>
            </a:custGeom>
            <a:ln w="12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56347" y="2068454"/>
              <a:ext cx="110489" cy="111125"/>
            </a:xfrm>
            <a:custGeom>
              <a:avLst/>
              <a:gdLst/>
              <a:ahLst/>
              <a:cxnLst/>
              <a:rect l="l" t="t" r="r" b="b"/>
              <a:pathLst>
                <a:path w="110489" h="111125">
                  <a:moveTo>
                    <a:pt x="0" y="0"/>
                  </a:moveTo>
                  <a:lnTo>
                    <a:pt x="0" y="110698"/>
                  </a:lnTo>
                  <a:lnTo>
                    <a:pt x="110463" y="55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33185" y="1942208"/>
              <a:ext cx="604520" cy="363220"/>
            </a:xfrm>
            <a:custGeom>
              <a:avLst/>
              <a:gdLst/>
              <a:ahLst/>
              <a:cxnLst/>
              <a:rect l="l" t="t" r="r" b="b"/>
              <a:pathLst>
                <a:path w="604520" h="363219">
                  <a:moveTo>
                    <a:pt x="0" y="181594"/>
                  </a:moveTo>
                  <a:lnTo>
                    <a:pt x="144896" y="181594"/>
                  </a:lnTo>
                </a:path>
                <a:path w="604520" h="363219">
                  <a:moveTo>
                    <a:pt x="241550" y="181594"/>
                  </a:moveTo>
                  <a:lnTo>
                    <a:pt x="422756" y="0"/>
                  </a:lnTo>
                  <a:lnTo>
                    <a:pt x="603961" y="181594"/>
                  </a:lnTo>
                  <a:lnTo>
                    <a:pt x="422756" y="363222"/>
                  </a:lnTo>
                  <a:lnTo>
                    <a:pt x="241550" y="181594"/>
                  </a:lnTo>
                  <a:close/>
                </a:path>
              </a:pathLst>
            </a:custGeom>
            <a:ln w="12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17416" y="2039070"/>
              <a:ext cx="77470" cy="169545"/>
            </a:xfrm>
            <a:custGeom>
              <a:avLst/>
              <a:gdLst/>
              <a:ahLst/>
              <a:cxnLst/>
              <a:rect l="l" t="t" r="r" b="b"/>
              <a:pathLst>
                <a:path w="77470" h="169544">
                  <a:moveTo>
                    <a:pt x="0" y="0"/>
                  </a:moveTo>
                  <a:lnTo>
                    <a:pt x="77221" y="169465"/>
                  </a:lnTo>
                </a:path>
                <a:path w="77470" h="169544">
                  <a:moveTo>
                    <a:pt x="77221" y="0"/>
                  </a:moveTo>
                  <a:lnTo>
                    <a:pt x="0" y="169465"/>
                  </a:lnTo>
                </a:path>
              </a:pathLst>
            </a:custGeom>
            <a:ln w="36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464272" y="2068454"/>
              <a:ext cx="110489" cy="111125"/>
            </a:xfrm>
            <a:custGeom>
              <a:avLst/>
              <a:gdLst/>
              <a:ahLst/>
              <a:cxnLst/>
              <a:rect l="l" t="t" r="r" b="b"/>
              <a:pathLst>
                <a:path w="110490" h="111125">
                  <a:moveTo>
                    <a:pt x="0" y="0"/>
                  </a:moveTo>
                  <a:lnTo>
                    <a:pt x="0" y="110698"/>
                  </a:lnTo>
                  <a:lnTo>
                    <a:pt x="110460" y="55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937147" y="2123802"/>
              <a:ext cx="374650" cy="0"/>
            </a:xfrm>
            <a:custGeom>
              <a:avLst/>
              <a:gdLst/>
              <a:ahLst/>
              <a:cxnLst/>
              <a:rect l="l" t="t" r="r" b="b"/>
              <a:pathLst>
                <a:path w="374650">
                  <a:moveTo>
                    <a:pt x="0" y="0"/>
                  </a:moveTo>
                  <a:lnTo>
                    <a:pt x="374343" y="0"/>
                  </a:lnTo>
                </a:path>
              </a:pathLst>
            </a:custGeom>
            <a:ln w="12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297682" y="2068454"/>
              <a:ext cx="110489" cy="111125"/>
            </a:xfrm>
            <a:custGeom>
              <a:avLst/>
              <a:gdLst/>
              <a:ahLst/>
              <a:cxnLst/>
              <a:rect l="l" t="t" r="r" b="b"/>
              <a:pathLst>
                <a:path w="110490" h="111125">
                  <a:moveTo>
                    <a:pt x="0" y="0"/>
                  </a:moveTo>
                  <a:lnTo>
                    <a:pt x="0" y="110698"/>
                  </a:lnTo>
                  <a:lnTo>
                    <a:pt x="110462" y="55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408145" y="1942208"/>
              <a:ext cx="362585" cy="363220"/>
            </a:xfrm>
            <a:custGeom>
              <a:avLst/>
              <a:gdLst/>
              <a:ahLst/>
              <a:cxnLst/>
              <a:rect l="l" t="t" r="r" b="b"/>
              <a:pathLst>
                <a:path w="362584" h="363219">
                  <a:moveTo>
                    <a:pt x="0" y="181594"/>
                  </a:moveTo>
                  <a:lnTo>
                    <a:pt x="181205" y="0"/>
                  </a:lnTo>
                  <a:lnTo>
                    <a:pt x="362411" y="181594"/>
                  </a:lnTo>
                  <a:lnTo>
                    <a:pt x="181205" y="363222"/>
                  </a:lnTo>
                  <a:lnTo>
                    <a:pt x="0" y="181594"/>
                  </a:lnTo>
                  <a:close/>
                </a:path>
              </a:pathLst>
            </a:custGeom>
            <a:ln w="12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492697" y="2026941"/>
              <a:ext cx="193675" cy="194310"/>
            </a:xfrm>
            <a:custGeom>
              <a:avLst/>
              <a:gdLst/>
              <a:ahLst/>
              <a:cxnLst/>
              <a:rect l="l" t="t" r="r" b="b"/>
              <a:pathLst>
                <a:path w="193675" h="194310">
                  <a:moveTo>
                    <a:pt x="0" y="96861"/>
                  </a:moveTo>
                  <a:lnTo>
                    <a:pt x="193308" y="96861"/>
                  </a:lnTo>
                </a:path>
                <a:path w="193675" h="194310">
                  <a:moveTo>
                    <a:pt x="96654" y="0"/>
                  </a:moveTo>
                  <a:lnTo>
                    <a:pt x="96654" y="193740"/>
                  </a:lnTo>
                </a:path>
              </a:pathLst>
            </a:custGeom>
            <a:ln w="53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897068" y="2305430"/>
              <a:ext cx="845819" cy="605790"/>
            </a:xfrm>
            <a:custGeom>
              <a:avLst/>
              <a:gdLst/>
              <a:ahLst/>
              <a:cxnLst/>
              <a:rect l="l" t="t" r="r" b="b"/>
              <a:pathLst>
                <a:path w="845819" h="605789">
                  <a:moveTo>
                    <a:pt x="96637" y="605308"/>
                  </a:moveTo>
                  <a:lnTo>
                    <a:pt x="748977" y="605308"/>
                  </a:lnTo>
                  <a:lnTo>
                    <a:pt x="786589" y="597698"/>
                  </a:lnTo>
                  <a:lnTo>
                    <a:pt x="817313" y="576944"/>
                  </a:lnTo>
                  <a:lnTo>
                    <a:pt x="838032" y="546161"/>
                  </a:lnTo>
                  <a:lnTo>
                    <a:pt x="845631" y="508464"/>
                  </a:lnTo>
                  <a:lnTo>
                    <a:pt x="845631" y="96844"/>
                  </a:lnTo>
                  <a:lnTo>
                    <a:pt x="838032" y="59147"/>
                  </a:lnTo>
                  <a:lnTo>
                    <a:pt x="817313" y="28364"/>
                  </a:lnTo>
                  <a:lnTo>
                    <a:pt x="786589" y="7610"/>
                  </a:lnTo>
                  <a:lnTo>
                    <a:pt x="748977" y="0"/>
                  </a:lnTo>
                  <a:lnTo>
                    <a:pt x="96637" y="0"/>
                  </a:lnTo>
                  <a:lnTo>
                    <a:pt x="59020" y="7610"/>
                  </a:lnTo>
                  <a:lnTo>
                    <a:pt x="28303" y="28364"/>
                  </a:lnTo>
                  <a:lnTo>
                    <a:pt x="7593" y="59147"/>
                  </a:lnTo>
                  <a:lnTo>
                    <a:pt x="0" y="96844"/>
                  </a:lnTo>
                  <a:lnTo>
                    <a:pt x="0" y="508464"/>
                  </a:lnTo>
                  <a:lnTo>
                    <a:pt x="7593" y="546161"/>
                  </a:lnTo>
                  <a:lnTo>
                    <a:pt x="28303" y="576944"/>
                  </a:lnTo>
                  <a:lnTo>
                    <a:pt x="59020" y="597698"/>
                  </a:lnTo>
                  <a:lnTo>
                    <a:pt x="96637" y="605308"/>
                  </a:lnTo>
                  <a:close/>
                </a:path>
              </a:pathLst>
            </a:custGeom>
            <a:ln w="122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981295" y="2417730"/>
            <a:ext cx="677545" cy="353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985">
              <a:lnSpc>
                <a:spcPct val="102499"/>
              </a:lnSpc>
              <a:spcBef>
                <a:spcPts val="95"/>
              </a:spcBef>
            </a:pPr>
            <a:r>
              <a:rPr sz="1050" spc="20" dirty="0">
                <a:latin typeface="Arial MT"/>
                <a:cs typeface="Arial MT"/>
              </a:rPr>
              <a:t>4$l$1t</a:t>
            </a:r>
            <a:r>
              <a:rPr sz="1050" spc="-60" dirty="0">
                <a:latin typeface="Arial MT"/>
                <a:cs typeface="Arial MT"/>
              </a:rPr>
              <a:t> </a:t>
            </a:r>
            <a:r>
              <a:rPr sz="1050" spc="-160" dirty="0">
                <a:latin typeface="Arial MT"/>
                <a:cs typeface="Arial MT"/>
              </a:rPr>
              <a:t>6&amp;r0t </a:t>
            </a:r>
            <a:r>
              <a:rPr sz="1050" spc="-275" dirty="0">
                <a:latin typeface="Arial MT"/>
                <a:cs typeface="Arial MT"/>
              </a:rPr>
              <a:t> </a:t>
            </a:r>
            <a:r>
              <a:rPr sz="1050" spc="-50" dirty="0">
                <a:latin typeface="Arial MT"/>
                <a:cs typeface="Arial MT"/>
              </a:rPr>
              <a:t>0</a:t>
            </a:r>
            <a:r>
              <a:rPr sz="1050" spc="10" dirty="0">
                <a:latin typeface="Arial MT"/>
                <a:cs typeface="Arial MT"/>
              </a:rPr>
              <a:t>8</a:t>
            </a:r>
            <a:r>
              <a:rPr sz="1050" spc="305" dirty="0">
                <a:latin typeface="Arial MT"/>
                <a:cs typeface="Arial MT"/>
              </a:rPr>
              <a:t>/</a:t>
            </a:r>
            <a:r>
              <a:rPr sz="1050" spc="-50" dirty="0">
                <a:latin typeface="Arial MT"/>
                <a:cs typeface="Arial MT"/>
              </a:rPr>
              <a:t>030</a:t>
            </a:r>
            <a:r>
              <a:rPr sz="1050" spc="10" dirty="0">
                <a:latin typeface="Arial MT"/>
                <a:cs typeface="Arial MT"/>
              </a:rPr>
              <a:t>t$m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736350" y="1330601"/>
            <a:ext cx="7007225" cy="1332865"/>
            <a:chOff x="2736350" y="1330601"/>
            <a:chExt cx="7007225" cy="1332865"/>
          </a:xfrm>
        </p:grpSpPr>
        <p:sp>
          <p:nvSpPr>
            <p:cNvPr id="53" name="object 53"/>
            <p:cNvSpPr/>
            <p:nvPr/>
          </p:nvSpPr>
          <p:spPr>
            <a:xfrm>
              <a:off x="2742700" y="2608093"/>
              <a:ext cx="145415" cy="0"/>
            </a:xfrm>
            <a:custGeom>
              <a:avLst/>
              <a:gdLst/>
              <a:ahLst/>
              <a:cxnLst/>
              <a:rect l="l" t="t" r="r" b="b"/>
              <a:pathLst>
                <a:path w="145414">
                  <a:moveTo>
                    <a:pt x="0" y="0"/>
                  </a:moveTo>
                  <a:lnTo>
                    <a:pt x="144896" y="0"/>
                  </a:lnTo>
                </a:path>
              </a:pathLst>
            </a:custGeom>
            <a:ln w="12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873787" y="2552744"/>
              <a:ext cx="110489" cy="111125"/>
            </a:xfrm>
            <a:custGeom>
              <a:avLst/>
              <a:gdLst/>
              <a:ahLst/>
              <a:cxnLst/>
              <a:rect l="l" t="t" r="r" b="b"/>
              <a:pathLst>
                <a:path w="110489" h="111125">
                  <a:moveTo>
                    <a:pt x="0" y="0"/>
                  </a:moveTo>
                  <a:lnTo>
                    <a:pt x="0" y="110699"/>
                  </a:lnTo>
                  <a:lnTo>
                    <a:pt x="110462" y="55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589352" y="1639665"/>
              <a:ext cx="205740" cy="302895"/>
            </a:xfrm>
            <a:custGeom>
              <a:avLst/>
              <a:gdLst/>
              <a:ahLst/>
              <a:cxnLst/>
              <a:rect l="l" t="t" r="r" b="b"/>
              <a:pathLst>
                <a:path w="205740" h="302894">
                  <a:moveTo>
                    <a:pt x="0" y="302543"/>
                  </a:moveTo>
                  <a:lnTo>
                    <a:pt x="0" y="96690"/>
                  </a:lnTo>
                  <a:lnTo>
                    <a:pt x="7599" y="59025"/>
                  </a:lnTo>
                  <a:lnTo>
                    <a:pt x="28318" y="28294"/>
                  </a:lnTo>
                  <a:lnTo>
                    <a:pt x="59042" y="7588"/>
                  </a:lnTo>
                  <a:lnTo>
                    <a:pt x="96654" y="0"/>
                  </a:lnTo>
                  <a:lnTo>
                    <a:pt x="205411" y="0"/>
                  </a:lnTo>
                </a:path>
              </a:pathLst>
            </a:custGeom>
            <a:ln w="12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780952" y="1584316"/>
              <a:ext cx="110489" cy="111125"/>
            </a:xfrm>
            <a:custGeom>
              <a:avLst/>
              <a:gdLst/>
              <a:ahLst/>
              <a:cxnLst/>
              <a:rect l="l" t="t" r="r" b="b"/>
              <a:pathLst>
                <a:path w="110490" h="111125">
                  <a:moveTo>
                    <a:pt x="0" y="0"/>
                  </a:moveTo>
                  <a:lnTo>
                    <a:pt x="0" y="110698"/>
                  </a:lnTo>
                  <a:lnTo>
                    <a:pt x="110463" y="55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891418" y="1336951"/>
              <a:ext cx="845819" cy="605790"/>
            </a:xfrm>
            <a:custGeom>
              <a:avLst/>
              <a:gdLst/>
              <a:ahLst/>
              <a:cxnLst/>
              <a:rect l="l" t="t" r="r" b="b"/>
              <a:pathLst>
                <a:path w="845820" h="605789">
                  <a:moveTo>
                    <a:pt x="96654" y="605257"/>
                  </a:moveTo>
                  <a:lnTo>
                    <a:pt x="748858" y="605257"/>
                  </a:lnTo>
                  <a:lnTo>
                    <a:pt x="786470" y="597642"/>
                  </a:lnTo>
                  <a:lnTo>
                    <a:pt x="817193" y="576877"/>
                  </a:lnTo>
                  <a:lnTo>
                    <a:pt x="837913" y="546088"/>
                  </a:lnTo>
                  <a:lnTo>
                    <a:pt x="845512" y="508395"/>
                  </a:lnTo>
                  <a:lnTo>
                    <a:pt x="845512" y="96861"/>
                  </a:lnTo>
                  <a:lnTo>
                    <a:pt x="837913" y="59169"/>
                  </a:lnTo>
                  <a:lnTo>
                    <a:pt x="817193" y="28379"/>
                  </a:lnTo>
                  <a:lnTo>
                    <a:pt x="786470" y="7615"/>
                  </a:lnTo>
                  <a:lnTo>
                    <a:pt x="748858" y="0"/>
                  </a:lnTo>
                  <a:lnTo>
                    <a:pt x="96654" y="0"/>
                  </a:lnTo>
                  <a:lnTo>
                    <a:pt x="58970" y="7615"/>
                  </a:lnTo>
                  <a:lnTo>
                    <a:pt x="28254" y="28379"/>
                  </a:lnTo>
                  <a:lnTo>
                    <a:pt x="7575" y="59169"/>
                  </a:lnTo>
                  <a:lnTo>
                    <a:pt x="0" y="96861"/>
                  </a:lnTo>
                  <a:lnTo>
                    <a:pt x="0" y="508395"/>
                  </a:lnTo>
                  <a:lnTo>
                    <a:pt x="7575" y="546088"/>
                  </a:lnTo>
                  <a:lnTo>
                    <a:pt x="28254" y="576877"/>
                  </a:lnTo>
                  <a:lnTo>
                    <a:pt x="58970" y="597642"/>
                  </a:lnTo>
                  <a:lnTo>
                    <a:pt x="96654" y="605257"/>
                  </a:lnTo>
                  <a:close/>
                </a:path>
              </a:pathLst>
            </a:custGeom>
            <a:ln w="122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8956620" y="1367301"/>
            <a:ext cx="715645" cy="517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2499"/>
              </a:lnSpc>
              <a:spcBef>
                <a:spcPts val="95"/>
              </a:spcBef>
            </a:pPr>
            <a:r>
              <a:rPr sz="1050" spc="360" dirty="0">
                <a:latin typeface="Arial MT"/>
                <a:cs typeface="Arial MT"/>
              </a:rPr>
              <a:t>;</a:t>
            </a:r>
            <a:r>
              <a:rPr sz="1050" spc="-465" dirty="0">
                <a:latin typeface="Arial MT"/>
                <a:cs typeface="Arial MT"/>
              </a:rPr>
              <a:t>&amp;</a:t>
            </a:r>
            <a:r>
              <a:rPr sz="1050" spc="-80" dirty="0">
                <a:latin typeface="Arial MT"/>
                <a:cs typeface="Arial MT"/>
              </a:rPr>
              <a:t>&lt;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-20" dirty="0">
                <a:latin typeface="Arial MT"/>
                <a:cs typeface="Arial MT"/>
              </a:rPr>
              <a:t>+</a:t>
            </a:r>
            <a:r>
              <a:rPr sz="1050" spc="5" dirty="0">
                <a:latin typeface="Arial MT"/>
                <a:cs typeface="Arial MT"/>
              </a:rPr>
              <a:t>5t</a:t>
            </a:r>
            <a:r>
              <a:rPr sz="1050" spc="-465" dirty="0">
                <a:latin typeface="Arial MT"/>
                <a:cs typeface="Arial MT"/>
              </a:rPr>
              <a:t>&amp;</a:t>
            </a:r>
            <a:r>
              <a:rPr sz="1050" spc="10" dirty="0">
                <a:latin typeface="Arial MT"/>
                <a:cs typeface="Arial MT"/>
              </a:rPr>
              <a:t>mal  </a:t>
            </a:r>
            <a:r>
              <a:rPr sz="1050" spc="80" dirty="0">
                <a:latin typeface="Arial MT"/>
                <a:cs typeface="Arial MT"/>
              </a:rPr>
              <a:t>5at: </a:t>
            </a:r>
            <a:r>
              <a:rPr sz="1050" spc="8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5aram$t$r</a:t>
            </a:r>
            <a:r>
              <a:rPr sz="1050" spc="-50" dirty="0">
                <a:latin typeface="Arial MT"/>
                <a:cs typeface="Arial MT"/>
              </a:rPr>
              <a:t>0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3110223" y="1142856"/>
            <a:ext cx="6748145" cy="1774825"/>
            <a:chOff x="3110223" y="1142856"/>
            <a:chExt cx="6748145" cy="1774825"/>
          </a:xfrm>
        </p:grpSpPr>
        <p:sp>
          <p:nvSpPr>
            <p:cNvPr id="60" name="object 60"/>
            <p:cNvSpPr/>
            <p:nvPr/>
          </p:nvSpPr>
          <p:spPr>
            <a:xfrm>
              <a:off x="8589352" y="2305431"/>
              <a:ext cx="205740" cy="302895"/>
            </a:xfrm>
            <a:custGeom>
              <a:avLst/>
              <a:gdLst/>
              <a:ahLst/>
              <a:cxnLst/>
              <a:rect l="l" t="t" r="r" b="b"/>
              <a:pathLst>
                <a:path w="205740" h="302894">
                  <a:moveTo>
                    <a:pt x="0" y="0"/>
                  </a:moveTo>
                  <a:lnTo>
                    <a:pt x="0" y="205801"/>
                  </a:lnTo>
                  <a:lnTo>
                    <a:pt x="7599" y="243500"/>
                  </a:lnTo>
                  <a:lnTo>
                    <a:pt x="28318" y="274289"/>
                  </a:lnTo>
                  <a:lnTo>
                    <a:pt x="59042" y="295049"/>
                  </a:lnTo>
                  <a:lnTo>
                    <a:pt x="96654" y="302662"/>
                  </a:lnTo>
                  <a:lnTo>
                    <a:pt x="205411" y="302662"/>
                  </a:lnTo>
                </a:path>
              </a:pathLst>
            </a:custGeom>
            <a:ln w="12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780952" y="2552744"/>
              <a:ext cx="110489" cy="111125"/>
            </a:xfrm>
            <a:custGeom>
              <a:avLst/>
              <a:gdLst/>
              <a:ahLst/>
              <a:cxnLst/>
              <a:rect l="l" t="t" r="r" b="b"/>
              <a:pathLst>
                <a:path w="110490" h="111125">
                  <a:moveTo>
                    <a:pt x="0" y="0"/>
                  </a:moveTo>
                  <a:lnTo>
                    <a:pt x="0" y="110699"/>
                  </a:lnTo>
                  <a:lnTo>
                    <a:pt x="110463" y="55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165456" y="1149206"/>
              <a:ext cx="6686550" cy="490855"/>
            </a:xfrm>
            <a:custGeom>
              <a:avLst/>
              <a:gdLst/>
              <a:ahLst/>
              <a:cxnLst/>
              <a:rect l="l" t="t" r="r" b="b"/>
              <a:pathLst>
                <a:path w="6686550" h="490855">
                  <a:moveTo>
                    <a:pt x="6571474" y="490458"/>
                  </a:moveTo>
                  <a:lnTo>
                    <a:pt x="6628921" y="490458"/>
                  </a:lnTo>
                  <a:lnTo>
                    <a:pt x="6651274" y="485931"/>
                  </a:lnTo>
                  <a:lnTo>
                    <a:pt x="6669536" y="473588"/>
                  </a:lnTo>
                  <a:lnTo>
                    <a:pt x="6681852" y="455288"/>
                  </a:lnTo>
                  <a:lnTo>
                    <a:pt x="6686370" y="432887"/>
                  </a:lnTo>
                  <a:lnTo>
                    <a:pt x="6686370" y="96861"/>
                  </a:lnTo>
                  <a:lnTo>
                    <a:pt x="6678771" y="59169"/>
                  </a:lnTo>
                  <a:lnTo>
                    <a:pt x="6658050" y="28379"/>
                  </a:lnTo>
                  <a:lnTo>
                    <a:pt x="6627326" y="7615"/>
                  </a:lnTo>
                  <a:lnTo>
                    <a:pt x="6589714" y="0"/>
                  </a:lnTo>
                  <a:lnTo>
                    <a:pt x="96654" y="0"/>
                  </a:lnTo>
                  <a:lnTo>
                    <a:pt x="59042" y="7615"/>
                  </a:lnTo>
                  <a:lnTo>
                    <a:pt x="28318" y="28379"/>
                  </a:lnTo>
                  <a:lnTo>
                    <a:pt x="7599" y="59169"/>
                  </a:lnTo>
                  <a:lnTo>
                    <a:pt x="0" y="96861"/>
                  </a:lnTo>
                  <a:lnTo>
                    <a:pt x="0" y="212002"/>
                  </a:lnTo>
                </a:path>
              </a:pathLst>
            </a:custGeom>
            <a:ln w="12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110223" y="1347372"/>
              <a:ext cx="110489" cy="111125"/>
            </a:xfrm>
            <a:custGeom>
              <a:avLst/>
              <a:gdLst/>
              <a:ahLst/>
              <a:cxnLst/>
              <a:rect l="l" t="t" r="r" b="b"/>
              <a:pathLst>
                <a:path w="110489" h="111125">
                  <a:moveTo>
                    <a:pt x="110462" y="0"/>
                  </a:moveTo>
                  <a:lnTo>
                    <a:pt x="0" y="0"/>
                  </a:lnTo>
                  <a:lnTo>
                    <a:pt x="55232" y="110699"/>
                  </a:lnTo>
                  <a:lnTo>
                    <a:pt x="1104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891418" y="2305431"/>
              <a:ext cx="845819" cy="605790"/>
            </a:xfrm>
            <a:custGeom>
              <a:avLst/>
              <a:gdLst/>
              <a:ahLst/>
              <a:cxnLst/>
              <a:rect l="l" t="t" r="r" b="b"/>
              <a:pathLst>
                <a:path w="845820" h="605789">
                  <a:moveTo>
                    <a:pt x="96654" y="605308"/>
                  </a:moveTo>
                  <a:lnTo>
                    <a:pt x="748858" y="605308"/>
                  </a:lnTo>
                  <a:lnTo>
                    <a:pt x="786470" y="597698"/>
                  </a:lnTo>
                  <a:lnTo>
                    <a:pt x="817193" y="576944"/>
                  </a:lnTo>
                  <a:lnTo>
                    <a:pt x="837913" y="546161"/>
                  </a:lnTo>
                  <a:lnTo>
                    <a:pt x="845512" y="508464"/>
                  </a:lnTo>
                  <a:lnTo>
                    <a:pt x="845512" y="96844"/>
                  </a:lnTo>
                  <a:lnTo>
                    <a:pt x="837913" y="59147"/>
                  </a:lnTo>
                  <a:lnTo>
                    <a:pt x="817193" y="28364"/>
                  </a:lnTo>
                  <a:lnTo>
                    <a:pt x="786470" y="7610"/>
                  </a:lnTo>
                  <a:lnTo>
                    <a:pt x="748858" y="0"/>
                  </a:lnTo>
                  <a:lnTo>
                    <a:pt x="96654" y="0"/>
                  </a:lnTo>
                  <a:lnTo>
                    <a:pt x="58970" y="7610"/>
                  </a:lnTo>
                  <a:lnTo>
                    <a:pt x="28254" y="28364"/>
                  </a:lnTo>
                  <a:lnTo>
                    <a:pt x="7575" y="59147"/>
                  </a:lnTo>
                  <a:lnTo>
                    <a:pt x="0" y="96844"/>
                  </a:lnTo>
                  <a:lnTo>
                    <a:pt x="0" y="508464"/>
                  </a:lnTo>
                  <a:lnTo>
                    <a:pt x="7575" y="546161"/>
                  </a:lnTo>
                  <a:lnTo>
                    <a:pt x="28254" y="576944"/>
                  </a:lnTo>
                  <a:lnTo>
                    <a:pt x="58970" y="597698"/>
                  </a:lnTo>
                  <a:lnTo>
                    <a:pt x="96654" y="605308"/>
                  </a:lnTo>
                  <a:close/>
                </a:path>
              </a:pathLst>
            </a:custGeom>
            <a:ln w="122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8975542" y="2335731"/>
            <a:ext cx="67754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050" spc="65" dirty="0">
                <a:latin typeface="Arial MT"/>
                <a:cs typeface="Arial MT"/>
              </a:rPr>
              <a:t>=:++0$</a:t>
            </a:r>
            <a:endParaRPr sz="1050">
              <a:latin typeface="Arial MT"/>
              <a:cs typeface="Arial MT"/>
            </a:endParaRPr>
          </a:p>
          <a:p>
            <a:pPr marL="12065" marR="5080" algn="ctr">
              <a:lnSpc>
                <a:spcPct val="102499"/>
              </a:lnSpc>
            </a:pPr>
            <a:r>
              <a:rPr sz="1050" spc="-15" dirty="0">
                <a:latin typeface="Arial MT"/>
                <a:cs typeface="Arial MT"/>
              </a:rPr>
              <a:t>n$&lt;t 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-50" dirty="0">
                <a:latin typeface="Arial MT"/>
                <a:cs typeface="Arial MT"/>
              </a:rPr>
              <a:t>0</a:t>
            </a:r>
            <a:r>
              <a:rPr sz="1050" spc="10" dirty="0">
                <a:latin typeface="Arial MT"/>
                <a:cs typeface="Arial MT"/>
              </a:rPr>
              <a:t>8</a:t>
            </a:r>
            <a:r>
              <a:rPr sz="1050" spc="305" dirty="0">
                <a:latin typeface="Arial MT"/>
                <a:cs typeface="Arial MT"/>
              </a:rPr>
              <a:t>/</a:t>
            </a:r>
            <a:r>
              <a:rPr sz="1050" spc="-50" dirty="0">
                <a:latin typeface="Arial MT"/>
                <a:cs typeface="Arial MT"/>
              </a:rPr>
              <a:t>030</a:t>
            </a:r>
            <a:r>
              <a:rPr sz="1050" spc="10" dirty="0">
                <a:latin typeface="Arial MT"/>
                <a:cs typeface="Arial MT"/>
              </a:rPr>
              <a:t>t$m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3110223" y="2299080"/>
            <a:ext cx="6754495" cy="1598930"/>
            <a:chOff x="3110223" y="2299080"/>
            <a:chExt cx="6754495" cy="1598930"/>
          </a:xfrm>
        </p:grpSpPr>
        <p:sp>
          <p:nvSpPr>
            <p:cNvPr id="67" name="object 67"/>
            <p:cNvSpPr/>
            <p:nvPr/>
          </p:nvSpPr>
          <p:spPr>
            <a:xfrm>
              <a:off x="3165456" y="2608093"/>
              <a:ext cx="6692900" cy="478790"/>
            </a:xfrm>
            <a:custGeom>
              <a:avLst/>
              <a:gdLst/>
              <a:ahLst/>
              <a:cxnLst/>
              <a:rect l="l" t="t" r="r" b="b"/>
              <a:pathLst>
                <a:path w="6692900" h="478789">
                  <a:moveTo>
                    <a:pt x="6571474" y="0"/>
                  </a:moveTo>
                  <a:lnTo>
                    <a:pt x="6631989" y="0"/>
                  </a:lnTo>
                  <a:lnTo>
                    <a:pt x="6655442" y="4755"/>
                  </a:lnTo>
                  <a:lnTo>
                    <a:pt x="6674627" y="17725"/>
                  </a:lnTo>
                  <a:lnTo>
                    <a:pt x="6687580" y="36964"/>
                  </a:lnTo>
                  <a:lnTo>
                    <a:pt x="6692335" y="60525"/>
                  </a:lnTo>
                  <a:lnTo>
                    <a:pt x="6692335" y="381330"/>
                  </a:lnTo>
                  <a:lnTo>
                    <a:pt x="6684735" y="419030"/>
                  </a:lnTo>
                  <a:lnTo>
                    <a:pt x="6664016" y="449819"/>
                  </a:lnTo>
                  <a:lnTo>
                    <a:pt x="6633292" y="470579"/>
                  </a:lnTo>
                  <a:lnTo>
                    <a:pt x="6595680" y="478192"/>
                  </a:lnTo>
                  <a:lnTo>
                    <a:pt x="4677764" y="478192"/>
                  </a:lnTo>
                  <a:lnTo>
                    <a:pt x="4658763" y="476306"/>
                  </a:lnTo>
                  <a:lnTo>
                    <a:pt x="4640688" y="470787"/>
                  </a:lnTo>
                  <a:lnTo>
                    <a:pt x="4624019" y="461847"/>
                  </a:lnTo>
                  <a:lnTo>
                    <a:pt x="4609237" y="449698"/>
                  </a:lnTo>
                  <a:lnTo>
                    <a:pt x="4595954" y="440812"/>
                  </a:lnTo>
                  <a:lnTo>
                    <a:pt x="4580833" y="437833"/>
                  </a:lnTo>
                  <a:lnTo>
                    <a:pt x="4565680" y="440761"/>
                  </a:lnTo>
                  <a:lnTo>
                    <a:pt x="4552301" y="449595"/>
                  </a:lnTo>
                  <a:lnTo>
                    <a:pt x="4537518" y="461847"/>
                  </a:lnTo>
                  <a:lnTo>
                    <a:pt x="4520850" y="470787"/>
                  </a:lnTo>
                  <a:lnTo>
                    <a:pt x="4502775" y="476306"/>
                  </a:lnTo>
                  <a:lnTo>
                    <a:pt x="4483774" y="478192"/>
                  </a:lnTo>
                  <a:lnTo>
                    <a:pt x="96654" y="478192"/>
                  </a:lnTo>
                  <a:lnTo>
                    <a:pt x="59042" y="470579"/>
                  </a:lnTo>
                  <a:lnTo>
                    <a:pt x="28318" y="449819"/>
                  </a:lnTo>
                  <a:lnTo>
                    <a:pt x="7599" y="419030"/>
                  </a:lnTo>
                  <a:lnTo>
                    <a:pt x="0" y="381330"/>
                  </a:lnTo>
                  <a:lnTo>
                    <a:pt x="0" y="278439"/>
                  </a:lnTo>
                </a:path>
              </a:pathLst>
            </a:custGeom>
            <a:ln w="12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110223" y="2789671"/>
              <a:ext cx="110489" cy="111125"/>
            </a:xfrm>
            <a:custGeom>
              <a:avLst/>
              <a:gdLst/>
              <a:ahLst/>
              <a:cxnLst/>
              <a:rect l="l" t="t" r="r" b="b"/>
              <a:pathLst>
                <a:path w="110489" h="111125">
                  <a:moveTo>
                    <a:pt x="55232" y="0"/>
                  </a:moveTo>
                  <a:lnTo>
                    <a:pt x="0" y="110698"/>
                  </a:lnTo>
                  <a:lnTo>
                    <a:pt x="110462" y="110698"/>
                  </a:lnTo>
                  <a:lnTo>
                    <a:pt x="55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744862" y="2305430"/>
              <a:ext cx="11430" cy="884555"/>
            </a:xfrm>
            <a:custGeom>
              <a:avLst/>
              <a:gdLst/>
              <a:ahLst/>
              <a:cxnLst/>
              <a:rect l="l" t="t" r="r" b="b"/>
              <a:pathLst>
                <a:path w="11429" h="884555">
                  <a:moveTo>
                    <a:pt x="11080" y="0"/>
                  </a:moveTo>
                  <a:lnTo>
                    <a:pt x="0" y="883935"/>
                  </a:lnTo>
                </a:path>
              </a:pathLst>
            </a:custGeom>
            <a:ln w="122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689969" y="3174846"/>
              <a:ext cx="110489" cy="111760"/>
            </a:xfrm>
            <a:custGeom>
              <a:avLst/>
              <a:gdLst/>
              <a:ahLst/>
              <a:cxnLst/>
              <a:rect l="l" t="t" r="r" b="b"/>
              <a:pathLst>
                <a:path w="110490" h="111760">
                  <a:moveTo>
                    <a:pt x="0" y="0"/>
                  </a:moveTo>
                  <a:lnTo>
                    <a:pt x="53698" y="111381"/>
                  </a:lnTo>
                  <a:lnTo>
                    <a:pt x="110291" y="1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320912" y="3286228"/>
              <a:ext cx="845819" cy="605790"/>
            </a:xfrm>
            <a:custGeom>
              <a:avLst/>
              <a:gdLst/>
              <a:ahLst/>
              <a:cxnLst/>
              <a:rect l="l" t="t" r="r" b="b"/>
              <a:pathLst>
                <a:path w="845820" h="605789">
                  <a:moveTo>
                    <a:pt x="96654" y="605308"/>
                  </a:moveTo>
                  <a:lnTo>
                    <a:pt x="749028" y="605308"/>
                  </a:lnTo>
                  <a:lnTo>
                    <a:pt x="786640" y="597697"/>
                  </a:lnTo>
                  <a:lnTo>
                    <a:pt x="817364" y="576942"/>
                  </a:lnTo>
                  <a:lnTo>
                    <a:pt x="838084" y="546157"/>
                  </a:lnTo>
                  <a:lnTo>
                    <a:pt x="845683" y="508458"/>
                  </a:lnTo>
                  <a:lnTo>
                    <a:pt x="845683" y="96844"/>
                  </a:lnTo>
                  <a:lnTo>
                    <a:pt x="838084" y="59147"/>
                  </a:lnTo>
                  <a:lnTo>
                    <a:pt x="817364" y="28364"/>
                  </a:lnTo>
                  <a:lnTo>
                    <a:pt x="786640" y="7610"/>
                  </a:lnTo>
                  <a:lnTo>
                    <a:pt x="749028" y="0"/>
                  </a:lnTo>
                  <a:lnTo>
                    <a:pt x="96654" y="0"/>
                  </a:lnTo>
                  <a:lnTo>
                    <a:pt x="59042" y="7610"/>
                  </a:lnTo>
                  <a:lnTo>
                    <a:pt x="28318" y="28364"/>
                  </a:lnTo>
                  <a:lnTo>
                    <a:pt x="7599" y="59147"/>
                  </a:lnTo>
                  <a:lnTo>
                    <a:pt x="0" y="96844"/>
                  </a:lnTo>
                  <a:lnTo>
                    <a:pt x="0" y="508458"/>
                  </a:lnTo>
                  <a:lnTo>
                    <a:pt x="7599" y="546157"/>
                  </a:lnTo>
                  <a:lnTo>
                    <a:pt x="28318" y="576942"/>
                  </a:lnTo>
                  <a:lnTo>
                    <a:pt x="59042" y="597697"/>
                  </a:lnTo>
                  <a:lnTo>
                    <a:pt x="96654" y="605308"/>
                  </a:lnTo>
                  <a:close/>
                </a:path>
              </a:pathLst>
            </a:custGeom>
            <a:ln w="122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7446801" y="3398527"/>
            <a:ext cx="594360" cy="353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8110" marR="5080" indent="-106045">
              <a:lnSpc>
                <a:spcPct val="102499"/>
              </a:lnSpc>
              <a:spcBef>
                <a:spcPts val="95"/>
              </a:spcBef>
            </a:pPr>
            <a:r>
              <a:rPr sz="1050" spc="250" dirty="0">
                <a:latin typeface="Arial MT"/>
                <a:cs typeface="Arial MT"/>
              </a:rPr>
              <a:t>9</a:t>
            </a:r>
            <a:r>
              <a:rPr sz="1050" spc="10" dirty="0">
                <a:latin typeface="Arial MT"/>
                <a:cs typeface="Arial MT"/>
              </a:rPr>
              <a:t>$n$rat$  </a:t>
            </a:r>
            <a:r>
              <a:rPr sz="1050" spc="5" dirty="0">
                <a:latin typeface="Arial MT"/>
                <a:cs typeface="Arial MT"/>
              </a:rPr>
              <a:t>r$5+rt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265595" y="1522075"/>
            <a:ext cx="981075" cy="589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215" marR="5080" indent="-311150">
              <a:lnSpc>
                <a:spcPct val="102499"/>
              </a:lnSpc>
              <a:spcBef>
                <a:spcPts val="95"/>
              </a:spcBef>
            </a:pPr>
            <a:r>
              <a:rPr sz="1050" i="1" spc="10" dirty="0">
                <a:latin typeface="Arial"/>
                <a:cs typeface="Arial"/>
              </a:rPr>
              <a:t>Nex</a:t>
            </a:r>
            <a:r>
              <a:rPr sz="1050" i="1" spc="-290" dirty="0">
                <a:latin typeface="Arial"/>
                <a:cs typeface="Arial"/>
              </a:rPr>
              <a:t>$</a:t>
            </a:r>
            <a:r>
              <a:rPr sz="1050" i="1" spc="5" dirty="0">
                <a:latin typeface="Arial"/>
                <a:cs typeface="Arial"/>
              </a:rPr>
              <a:t> </a:t>
            </a:r>
            <a:r>
              <a:rPr sz="1050" i="1" spc="-465" dirty="0">
                <a:latin typeface="Arial"/>
                <a:cs typeface="Arial"/>
              </a:rPr>
              <a:t>&amp;</a:t>
            </a:r>
            <a:r>
              <a:rPr sz="1050" i="1" spc="10" dirty="0">
                <a:latin typeface="Arial"/>
                <a:cs typeface="Arial"/>
              </a:rPr>
              <a:t>n</a:t>
            </a:r>
            <a:r>
              <a:rPr sz="1050" i="1" spc="-290" dirty="0">
                <a:latin typeface="Arial"/>
                <a:cs typeface="Arial"/>
              </a:rPr>
              <a:t>$</a:t>
            </a:r>
            <a:r>
              <a:rPr sz="1050" i="1" spc="10" dirty="0">
                <a:latin typeface="Arial"/>
                <a:cs typeface="Arial"/>
              </a:rPr>
              <a:t>e</a:t>
            </a:r>
            <a:r>
              <a:rPr sz="1050" i="1" spc="245" dirty="0">
                <a:latin typeface="Arial"/>
                <a:cs typeface="Arial"/>
              </a:rPr>
              <a:t>(</a:t>
            </a:r>
            <a:r>
              <a:rPr sz="1050" i="1" spc="5" dirty="0">
                <a:latin typeface="Arial"/>
                <a:cs typeface="Arial"/>
              </a:rPr>
              <a:t>)</a:t>
            </a:r>
            <a:r>
              <a:rPr sz="1050" i="1" spc="185" dirty="0">
                <a:latin typeface="Arial"/>
                <a:cs typeface="Arial"/>
              </a:rPr>
              <a:t>*</a:t>
            </a:r>
            <a:r>
              <a:rPr sz="1050" i="1" spc="-290" dirty="0">
                <a:latin typeface="Arial"/>
                <a:cs typeface="Arial"/>
              </a:rPr>
              <a:t>$</a:t>
            </a:r>
            <a:r>
              <a:rPr sz="1050" i="1" spc="-465" dirty="0">
                <a:latin typeface="Arial"/>
                <a:cs typeface="Arial"/>
              </a:rPr>
              <a:t>&amp;</a:t>
            </a:r>
            <a:r>
              <a:rPr sz="1050" i="1" spc="-20" dirty="0">
                <a:latin typeface="Arial"/>
                <a:cs typeface="Arial"/>
              </a:rPr>
              <a:t>+</a:t>
            </a:r>
            <a:r>
              <a:rPr sz="1050" i="1" spc="5" dirty="0">
                <a:latin typeface="Arial"/>
                <a:cs typeface="Arial"/>
              </a:rPr>
              <a:t>n  </a:t>
            </a:r>
            <a:r>
              <a:rPr sz="1050" i="1" spc="10" dirty="0">
                <a:latin typeface="Arial"/>
                <a:cs typeface="Arial"/>
              </a:rPr>
              <a:t>s$ep.</a:t>
            </a:r>
            <a:endParaRPr sz="1050">
              <a:latin typeface="Arial"/>
              <a:cs typeface="Arial"/>
            </a:endParaRPr>
          </a:p>
          <a:p>
            <a:pPr marL="745490">
              <a:lnSpc>
                <a:spcPct val="100000"/>
              </a:lnSpc>
              <a:spcBef>
                <a:spcPts val="600"/>
              </a:spcBef>
            </a:pPr>
            <a:r>
              <a:rPr sz="1050" i="1" spc="90" dirty="0">
                <a:latin typeface="Arial"/>
                <a:cs typeface="Arial"/>
              </a:rPr>
              <a:t>/es</a:t>
            </a:r>
            <a:endParaRPr sz="10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836317" y="2285506"/>
            <a:ext cx="17716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i="1" spc="10" dirty="0">
                <a:latin typeface="Arial"/>
                <a:cs typeface="Arial"/>
              </a:rPr>
              <a:t>n</a:t>
            </a:r>
            <a:r>
              <a:rPr sz="1050" i="1" spc="-20" dirty="0">
                <a:latin typeface="Arial"/>
                <a:cs typeface="Arial"/>
              </a:rPr>
              <a:t>+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8166595" y="3441201"/>
            <a:ext cx="631190" cy="295910"/>
            <a:chOff x="8166595" y="3441201"/>
            <a:chExt cx="631190" cy="295910"/>
          </a:xfrm>
        </p:grpSpPr>
        <p:sp>
          <p:nvSpPr>
            <p:cNvPr id="76" name="object 76"/>
            <p:cNvSpPr/>
            <p:nvPr/>
          </p:nvSpPr>
          <p:spPr>
            <a:xfrm>
              <a:off x="8529006" y="3467822"/>
              <a:ext cx="241935" cy="242570"/>
            </a:xfrm>
            <a:custGeom>
              <a:avLst/>
              <a:gdLst/>
              <a:ahLst/>
              <a:cxnLst/>
              <a:rect l="l" t="t" r="r" b="b"/>
              <a:pathLst>
                <a:path w="241934" h="242570">
                  <a:moveTo>
                    <a:pt x="241550" y="121051"/>
                  </a:moveTo>
                  <a:lnTo>
                    <a:pt x="232063" y="73936"/>
                  </a:lnTo>
                  <a:lnTo>
                    <a:pt x="206178" y="35458"/>
                  </a:lnTo>
                  <a:lnTo>
                    <a:pt x="167765" y="9514"/>
                  </a:lnTo>
                  <a:lnTo>
                    <a:pt x="120690" y="0"/>
                  </a:lnTo>
                  <a:lnTo>
                    <a:pt x="73713" y="9514"/>
                  </a:lnTo>
                  <a:lnTo>
                    <a:pt x="35350" y="35458"/>
                  </a:lnTo>
                  <a:lnTo>
                    <a:pt x="9484" y="73936"/>
                  </a:lnTo>
                  <a:lnTo>
                    <a:pt x="0" y="121051"/>
                  </a:lnTo>
                  <a:lnTo>
                    <a:pt x="9484" y="168176"/>
                  </a:lnTo>
                  <a:lnTo>
                    <a:pt x="35350" y="206659"/>
                  </a:lnTo>
                  <a:lnTo>
                    <a:pt x="73713" y="232605"/>
                  </a:lnTo>
                  <a:lnTo>
                    <a:pt x="120690" y="242120"/>
                  </a:lnTo>
                  <a:lnTo>
                    <a:pt x="167765" y="232605"/>
                  </a:lnTo>
                  <a:lnTo>
                    <a:pt x="206178" y="206659"/>
                  </a:lnTo>
                  <a:lnTo>
                    <a:pt x="232063" y="168176"/>
                  </a:lnTo>
                  <a:lnTo>
                    <a:pt x="241550" y="121051"/>
                  </a:lnTo>
                  <a:close/>
                </a:path>
              </a:pathLst>
            </a:custGeom>
            <a:ln w="53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166595" y="3588873"/>
              <a:ext cx="266065" cy="0"/>
            </a:xfrm>
            <a:custGeom>
              <a:avLst/>
              <a:gdLst/>
              <a:ahLst/>
              <a:cxnLst/>
              <a:rect l="l" t="t" r="r" b="b"/>
              <a:pathLst>
                <a:path w="266065">
                  <a:moveTo>
                    <a:pt x="0" y="0"/>
                  </a:moveTo>
                  <a:lnTo>
                    <a:pt x="265756" y="0"/>
                  </a:lnTo>
                </a:path>
              </a:pathLst>
            </a:custGeom>
            <a:ln w="12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418541" y="3533524"/>
              <a:ext cx="110489" cy="111125"/>
            </a:xfrm>
            <a:custGeom>
              <a:avLst/>
              <a:gdLst/>
              <a:ahLst/>
              <a:cxnLst/>
              <a:rect l="l" t="t" r="r" b="b"/>
              <a:pathLst>
                <a:path w="110490" h="111125">
                  <a:moveTo>
                    <a:pt x="0" y="0"/>
                  </a:moveTo>
                  <a:lnTo>
                    <a:pt x="0" y="110698"/>
                  </a:lnTo>
                  <a:lnTo>
                    <a:pt x="110462" y="55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9" name="object 79"/>
          <p:cNvGrpSpPr/>
          <p:nvPr/>
        </p:nvGrpSpPr>
        <p:grpSpPr>
          <a:xfrm>
            <a:off x="923790" y="4326166"/>
            <a:ext cx="1611630" cy="810895"/>
            <a:chOff x="923790" y="4326166"/>
            <a:chExt cx="1611630" cy="810895"/>
          </a:xfrm>
        </p:grpSpPr>
        <p:pic>
          <p:nvPicPr>
            <p:cNvPr id="80" name="object 8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3790" y="4912644"/>
              <a:ext cx="224162" cy="223935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1515867" y="4598353"/>
              <a:ext cx="181610" cy="266700"/>
            </a:xfrm>
            <a:custGeom>
              <a:avLst/>
              <a:gdLst/>
              <a:ahLst/>
              <a:cxnLst/>
              <a:rect l="l" t="t" r="r" b="b"/>
              <a:pathLst>
                <a:path w="181610" h="266700">
                  <a:moveTo>
                    <a:pt x="0" y="266322"/>
                  </a:moveTo>
                  <a:lnTo>
                    <a:pt x="0" y="85265"/>
                  </a:lnTo>
                  <a:lnTo>
                    <a:pt x="6707" y="52085"/>
                  </a:lnTo>
                  <a:lnTo>
                    <a:pt x="24999" y="24981"/>
                  </a:lnTo>
                  <a:lnTo>
                    <a:pt x="52127" y="6703"/>
                  </a:lnTo>
                  <a:lnTo>
                    <a:pt x="85343" y="0"/>
                  </a:lnTo>
                  <a:lnTo>
                    <a:pt x="181329" y="0"/>
                  </a:lnTo>
                </a:path>
              </a:pathLst>
            </a:custGeom>
            <a:ln w="10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685004" y="4549631"/>
              <a:ext cx="97790" cy="97790"/>
            </a:xfrm>
            <a:custGeom>
              <a:avLst/>
              <a:gdLst/>
              <a:ahLst/>
              <a:cxnLst/>
              <a:rect l="l" t="t" r="r" b="b"/>
              <a:pathLst>
                <a:path w="97789" h="97789">
                  <a:moveTo>
                    <a:pt x="0" y="0"/>
                  </a:moveTo>
                  <a:lnTo>
                    <a:pt x="0" y="97445"/>
                  </a:lnTo>
                  <a:lnTo>
                    <a:pt x="97535" y="48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782540" y="4331881"/>
              <a:ext cx="746760" cy="533400"/>
            </a:xfrm>
            <a:custGeom>
              <a:avLst/>
              <a:gdLst/>
              <a:ahLst/>
              <a:cxnLst/>
              <a:rect l="l" t="t" r="r" b="b"/>
              <a:pathLst>
                <a:path w="746760" h="533400">
                  <a:moveTo>
                    <a:pt x="85328" y="532794"/>
                  </a:moveTo>
                  <a:lnTo>
                    <a:pt x="661333" y="532794"/>
                  </a:lnTo>
                  <a:lnTo>
                    <a:pt x="694543" y="526114"/>
                  </a:lnTo>
                  <a:lnTo>
                    <a:pt x="721672" y="507888"/>
                  </a:lnTo>
                  <a:lnTo>
                    <a:pt x="739967" y="480836"/>
                  </a:lnTo>
                  <a:lnTo>
                    <a:pt x="746677" y="447679"/>
                  </a:lnTo>
                  <a:lnTo>
                    <a:pt x="746677" y="85265"/>
                  </a:lnTo>
                  <a:lnTo>
                    <a:pt x="739967" y="52085"/>
                  </a:lnTo>
                  <a:lnTo>
                    <a:pt x="721672" y="24981"/>
                  </a:lnTo>
                  <a:lnTo>
                    <a:pt x="694543" y="6703"/>
                  </a:lnTo>
                  <a:lnTo>
                    <a:pt x="661333" y="0"/>
                  </a:lnTo>
                  <a:lnTo>
                    <a:pt x="85328" y="0"/>
                  </a:lnTo>
                  <a:lnTo>
                    <a:pt x="52114" y="6703"/>
                  </a:lnTo>
                  <a:lnTo>
                    <a:pt x="24991" y="24981"/>
                  </a:lnTo>
                  <a:lnTo>
                    <a:pt x="6705" y="52085"/>
                  </a:lnTo>
                  <a:lnTo>
                    <a:pt x="0" y="85265"/>
                  </a:lnTo>
                  <a:lnTo>
                    <a:pt x="0" y="447679"/>
                  </a:lnTo>
                  <a:lnTo>
                    <a:pt x="6705" y="480836"/>
                  </a:lnTo>
                  <a:lnTo>
                    <a:pt x="24991" y="507888"/>
                  </a:lnTo>
                  <a:lnTo>
                    <a:pt x="52114" y="526114"/>
                  </a:lnTo>
                  <a:lnTo>
                    <a:pt x="85328" y="532794"/>
                  </a:lnTo>
                  <a:close/>
                </a:path>
              </a:pathLst>
            </a:custGeom>
            <a:ln w="10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1852069" y="4357077"/>
            <a:ext cx="607695" cy="459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140"/>
              </a:lnSpc>
              <a:spcBef>
                <a:spcPts val="95"/>
              </a:spcBef>
            </a:pPr>
            <a:r>
              <a:rPr sz="950" spc="-65" dirty="0">
                <a:latin typeface="Arial MT"/>
                <a:cs typeface="Arial MT"/>
              </a:rPr>
              <a:t>Mat$r&amp;al&amp;($</a:t>
            </a:r>
            <a:endParaRPr sz="950">
              <a:latin typeface="Arial MT"/>
              <a:cs typeface="Arial MT"/>
            </a:endParaRPr>
          </a:p>
          <a:p>
            <a:pPr marL="106045" marR="98425" algn="ctr">
              <a:lnSpc>
                <a:spcPts val="1140"/>
              </a:lnSpc>
              <a:spcBef>
                <a:spcPts val="35"/>
              </a:spcBef>
            </a:pPr>
            <a:r>
              <a:rPr sz="950" spc="155" dirty="0">
                <a:latin typeface="Arial MT"/>
                <a:cs typeface="Arial MT"/>
              </a:rPr>
              <a:t>*</a:t>
            </a:r>
            <a:r>
              <a:rPr sz="950" spc="-30" dirty="0">
                <a:latin typeface="Arial MT"/>
                <a:cs typeface="Arial MT"/>
              </a:rPr>
              <a:t>+</a:t>
            </a:r>
            <a:r>
              <a:rPr sz="950" spc="-5" dirty="0">
                <a:latin typeface="Arial MT"/>
                <a:cs typeface="Arial MT"/>
              </a:rPr>
              <a:t>ma</a:t>
            </a:r>
            <a:r>
              <a:rPr sz="950" spc="-425" dirty="0">
                <a:latin typeface="Arial MT"/>
                <a:cs typeface="Arial MT"/>
              </a:rPr>
              <a:t>&amp;</a:t>
            </a:r>
            <a:r>
              <a:rPr sz="950" spc="-5" dirty="0">
                <a:latin typeface="Arial MT"/>
                <a:cs typeface="Arial MT"/>
              </a:rPr>
              <a:t>n  </a:t>
            </a:r>
            <a:r>
              <a:rPr sz="950" spc="25" dirty="0">
                <a:latin typeface="Arial MT"/>
                <a:cs typeface="Arial MT"/>
              </a:rPr>
              <a:t>m+*$l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1136821" y="4326166"/>
            <a:ext cx="2358390" cy="1173480"/>
            <a:chOff x="1136821" y="4326166"/>
            <a:chExt cx="2358390" cy="1173480"/>
          </a:xfrm>
        </p:grpSpPr>
        <p:sp>
          <p:nvSpPr>
            <p:cNvPr id="86" name="object 86"/>
            <p:cNvSpPr/>
            <p:nvPr/>
          </p:nvSpPr>
          <p:spPr>
            <a:xfrm>
              <a:off x="1142536" y="502452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985" y="0"/>
                  </a:lnTo>
                </a:path>
              </a:pathLst>
            </a:custGeom>
            <a:ln w="10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355866" y="4864675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39" h="320039">
                  <a:moveTo>
                    <a:pt x="0" y="159853"/>
                  </a:moveTo>
                  <a:lnTo>
                    <a:pt x="160001" y="0"/>
                  </a:lnTo>
                  <a:lnTo>
                    <a:pt x="320002" y="159853"/>
                  </a:lnTo>
                  <a:lnTo>
                    <a:pt x="160001" y="319766"/>
                  </a:lnTo>
                  <a:lnTo>
                    <a:pt x="0" y="159853"/>
                  </a:lnTo>
                  <a:close/>
                </a:path>
              </a:pathLst>
            </a:custGeom>
            <a:ln w="10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430538" y="493941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4">
                  <a:moveTo>
                    <a:pt x="0" y="85114"/>
                  </a:moveTo>
                  <a:lnTo>
                    <a:pt x="170672" y="85114"/>
                  </a:lnTo>
                </a:path>
                <a:path w="170815" h="170814">
                  <a:moveTo>
                    <a:pt x="85328" y="0"/>
                  </a:moveTo>
                  <a:lnTo>
                    <a:pt x="85328" y="170440"/>
                  </a:lnTo>
                </a:path>
              </a:pathLst>
            </a:custGeom>
            <a:ln w="46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515867" y="5184442"/>
              <a:ext cx="181610" cy="266700"/>
            </a:xfrm>
            <a:custGeom>
              <a:avLst/>
              <a:gdLst/>
              <a:ahLst/>
              <a:cxnLst/>
              <a:rect l="l" t="t" r="r" b="b"/>
              <a:pathLst>
                <a:path w="181610" h="266700">
                  <a:moveTo>
                    <a:pt x="0" y="0"/>
                  </a:moveTo>
                  <a:lnTo>
                    <a:pt x="0" y="181177"/>
                  </a:lnTo>
                  <a:lnTo>
                    <a:pt x="6707" y="214361"/>
                  </a:lnTo>
                  <a:lnTo>
                    <a:pt x="24999" y="241458"/>
                  </a:lnTo>
                  <a:lnTo>
                    <a:pt x="52127" y="259728"/>
                  </a:lnTo>
                  <a:lnTo>
                    <a:pt x="85343" y="266427"/>
                  </a:lnTo>
                  <a:lnTo>
                    <a:pt x="181329" y="266427"/>
                  </a:lnTo>
                </a:path>
              </a:pathLst>
            </a:custGeom>
            <a:ln w="10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258328" y="4975809"/>
              <a:ext cx="524510" cy="523875"/>
            </a:xfrm>
            <a:custGeom>
              <a:avLst/>
              <a:gdLst/>
              <a:ahLst/>
              <a:cxnLst/>
              <a:rect l="l" t="t" r="r" b="b"/>
              <a:pathLst>
                <a:path w="524510" h="523875">
                  <a:moveTo>
                    <a:pt x="97536" y="48729"/>
                  </a:moveTo>
                  <a:lnTo>
                    <a:pt x="0" y="0"/>
                  </a:lnTo>
                  <a:lnTo>
                    <a:pt x="0" y="97447"/>
                  </a:lnTo>
                  <a:lnTo>
                    <a:pt x="97536" y="48729"/>
                  </a:lnTo>
                  <a:close/>
                </a:path>
                <a:path w="524510" h="523875">
                  <a:moveTo>
                    <a:pt x="524205" y="475068"/>
                  </a:moveTo>
                  <a:lnTo>
                    <a:pt x="426669" y="426339"/>
                  </a:lnTo>
                  <a:lnTo>
                    <a:pt x="426669" y="523786"/>
                  </a:lnTo>
                  <a:lnTo>
                    <a:pt x="524205" y="4750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529217" y="4598353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940" y="0"/>
                  </a:lnTo>
                </a:path>
              </a:pathLst>
            </a:custGeom>
            <a:ln w="10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644966" y="4549631"/>
              <a:ext cx="97790" cy="97790"/>
            </a:xfrm>
            <a:custGeom>
              <a:avLst/>
              <a:gdLst/>
              <a:ahLst/>
              <a:cxnLst/>
              <a:rect l="l" t="t" r="r" b="b"/>
              <a:pathLst>
                <a:path w="97789" h="97789">
                  <a:moveTo>
                    <a:pt x="0" y="0"/>
                  </a:moveTo>
                  <a:lnTo>
                    <a:pt x="0" y="97445"/>
                  </a:lnTo>
                  <a:lnTo>
                    <a:pt x="97534" y="48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742502" y="4331881"/>
              <a:ext cx="746760" cy="533400"/>
            </a:xfrm>
            <a:custGeom>
              <a:avLst/>
              <a:gdLst/>
              <a:ahLst/>
              <a:cxnLst/>
              <a:rect l="l" t="t" r="r" b="b"/>
              <a:pathLst>
                <a:path w="746760" h="533400">
                  <a:moveTo>
                    <a:pt x="85343" y="532794"/>
                  </a:moveTo>
                  <a:lnTo>
                    <a:pt x="661378" y="532794"/>
                  </a:lnTo>
                  <a:lnTo>
                    <a:pt x="694588" y="526114"/>
                  </a:lnTo>
                  <a:lnTo>
                    <a:pt x="721717" y="507888"/>
                  </a:lnTo>
                  <a:lnTo>
                    <a:pt x="740012" y="480836"/>
                  </a:lnTo>
                  <a:lnTo>
                    <a:pt x="746722" y="447679"/>
                  </a:lnTo>
                  <a:lnTo>
                    <a:pt x="746722" y="85265"/>
                  </a:lnTo>
                  <a:lnTo>
                    <a:pt x="740012" y="52085"/>
                  </a:lnTo>
                  <a:lnTo>
                    <a:pt x="721717" y="24981"/>
                  </a:lnTo>
                  <a:lnTo>
                    <a:pt x="694588" y="6703"/>
                  </a:lnTo>
                  <a:lnTo>
                    <a:pt x="661378" y="0"/>
                  </a:lnTo>
                  <a:lnTo>
                    <a:pt x="85343" y="0"/>
                  </a:lnTo>
                  <a:lnTo>
                    <a:pt x="52133" y="6703"/>
                  </a:lnTo>
                  <a:lnTo>
                    <a:pt x="25004" y="24981"/>
                  </a:lnTo>
                  <a:lnTo>
                    <a:pt x="6709" y="52085"/>
                  </a:lnTo>
                  <a:lnTo>
                    <a:pt x="0" y="85265"/>
                  </a:lnTo>
                  <a:lnTo>
                    <a:pt x="0" y="447679"/>
                  </a:lnTo>
                  <a:lnTo>
                    <a:pt x="6709" y="480836"/>
                  </a:lnTo>
                  <a:lnTo>
                    <a:pt x="25004" y="507888"/>
                  </a:lnTo>
                  <a:lnTo>
                    <a:pt x="52133" y="526114"/>
                  </a:lnTo>
                  <a:lnTo>
                    <a:pt x="85343" y="532794"/>
                  </a:lnTo>
                  <a:close/>
                </a:path>
              </a:pathLst>
            </a:custGeom>
            <a:ln w="10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2852174" y="4429260"/>
            <a:ext cx="527685" cy="314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9845">
              <a:lnSpc>
                <a:spcPct val="100000"/>
              </a:lnSpc>
              <a:spcBef>
                <a:spcPts val="95"/>
              </a:spcBef>
            </a:pPr>
            <a:r>
              <a:rPr sz="950" spc="15" dirty="0">
                <a:latin typeface="Arial MT"/>
                <a:cs typeface="Arial MT"/>
              </a:rPr>
              <a:t>A/0tra1t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55" dirty="0">
                <a:latin typeface="Arial MT"/>
                <a:cs typeface="Arial MT"/>
              </a:rPr>
              <a:t>2</a:t>
            </a:r>
            <a:r>
              <a:rPr sz="950" spc="-5" dirty="0">
                <a:latin typeface="Arial MT"/>
                <a:cs typeface="Arial MT"/>
              </a:rPr>
              <a:t>ar</a:t>
            </a:r>
            <a:r>
              <a:rPr sz="950" spc="-425" dirty="0">
                <a:latin typeface="Arial MT"/>
                <a:cs typeface="Arial MT"/>
              </a:rPr>
              <a:t>&amp;</a:t>
            </a:r>
            <a:r>
              <a:rPr sz="950" spc="-5" dirty="0">
                <a:latin typeface="Arial MT"/>
                <a:cs typeface="Arial MT"/>
              </a:rPr>
              <a:t>a</a:t>
            </a:r>
            <a:r>
              <a:rPr sz="950" spc="260" dirty="0">
                <a:latin typeface="Arial MT"/>
                <a:cs typeface="Arial MT"/>
              </a:rPr>
              <a:t>/</a:t>
            </a:r>
            <a:r>
              <a:rPr sz="950" spc="-425" dirty="0">
                <a:latin typeface="Arial MT"/>
                <a:cs typeface="Arial MT"/>
              </a:rPr>
              <a:t>&amp;</a:t>
            </a:r>
            <a:r>
              <a:rPr sz="950" spc="-5" dirty="0">
                <a:latin typeface="Arial MT"/>
                <a:cs typeface="Arial MT"/>
              </a:rPr>
              <a:t>l</a:t>
            </a:r>
            <a:r>
              <a:rPr sz="950" spc="-425" dirty="0">
                <a:latin typeface="Arial MT"/>
                <a:cs typeface="Arial MT"/>
              </a:rPr>
              <a:t>&amp;</a:t>
            </a:r>
            <a:r>
              <a:rPr sz="950" spc="-5" dirty="0">
                <a:latin typeface="Arial MT"/>
                <a:cs typeface="Arial MT"/>
              </a:rPr>
              <a:t>t</a:t>
            </a:r>
            <a:r>
              <a:rPr sz="950" spc="-55" dirty="0">
                <a:latin typeface="Arial MT"/>
                <a:cs typeface="Arial MT"/>
              </a:rPr>
              <a:t>3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2742502" y="5184442"/>
            <a:ext cx="746760" cy="533400"/>
          </a:xfrm>
          <a:custGeom>
            <a:avLst/>
            <a:gdLst/>
            <a:ahLst/>
            <a:cxnLst/>
            <a:rect l="l" t="t" r="r" b="b"/>
            <a:pathLst>
              <a:path w="746760" h="533400">
                <a:moveTo>
                  <a:pt x="85343" y="532840"/>
                </a:moveTo>
                <a:lnTo>
                  <a:pt x="661378" y="532840"/>
                </a:lnTo>
                <a:lnTo>
                  <a:pt x="694588" y="526140"/>
                </a:lnTo>
                <a:lnTo>
                  <a:pt x="721717" y="507871"/>
                </a:lnTo>
                <a:lnTo>
                  <a:pt x="740012" y="480773"/>
                </a:lnTo>
                <a:lnTo>
                  <a:pt x="746722" y="447589"/>
                </a:lnTo>
                <a:lnTo>
                  <a:pt x="746722" y="85265"/>
                </a:lnTo>
                <a:lnTo>
                  <a:pt x="740012" y="52079"/>
                </a:lnTo>
                <a:lnTo>
                  <a:pt x="721717" y="24976"/>
                </a:lnTo>
                <a:lnTo>
                  <a:pt x="694588" y="6701"/>
                </a:lnTo>
                <a:lnTo>
                  <a:pt x="661378" y="0"/>
                </a:lnTo>
                <a:lnTo>
                  <a:pt x="85343" y="0"/>
                </a:lnTo>
                <a:lnTo>
                  <a:pt x="52133" y="6701"/>
                </a:lnTo>
                <a:lnTo>
                  <a:pt x="25004" y="24976"/>
                </a:lnTo>
                <a:lnTo>
                  <a:pt x="6709" y="52079"/>
                </a:lnTo>
                <a:lnTo>
                  <a:pt x="0" y="85265"/>
                </a:lnTo>
                <a:lnTo>
                  <a:pt x="0" y="447589"/>
                </a:lnTo>
                <a:lnTo>
                  <a:pt x="6709" y="480773"/>
                </a:lnTo>
                <a:lnTo>
                  <a:pt x="25004" y="507871"/>
                </a:lnTo>
                <a:lnTo>
                  <a:pt x="52133" y="526140"/>
                </a:lnTo>
                <a:lnTo>
                  <a:pt x="85343" y="532840"/>
                </a:lnTo>
                <a:close/>
              </a:path>
            </a:pathLst>
          </a:custGeom>
          <a:ln w="108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2815447" y="5209594"/>
            <a:ext cx="601345" cy="459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140"/>
              </a:lnSpc>
              <a:spcBef>
                <a:spcPts val="95"/>
              </a:spcBef>
            </a:pPr>
            <a:r>
              <a:rPr sz="950" spc="-100" dirty="0">
                <a:latin typeface="Arial MT"/>
                <a:cs typeface="Arial MT"/>
              </a:rPr>
              <a:t>45$1&amp;63</a:t>
            </a:r>
            <a:endParaRPr sz="950">
              <a:latin typeface="Arial MT"/>
              <a:cs typeface="Arial MT"/>
            </a:endParaRPr>
          </a:p>
          <a:p>
            <a:pPr marL="12700" marR="5080" indent="-635" algn="ctr">
              <a:lnSpc>
                <a:spcPts val="1140"/>
              </a:lnSpc>
              <a:spcBef>
                <a:spcPts val="35"/>
              </a:spcBef>
            </a:pPr>
            <a:r>
              <a:rPr sz="950" spc="-30" dirty="0">
                <a:latin typeface="Arial MT"/>
                <a:cs typeface="Arial MT"/>
              </a:rPr>
              <a:t>&amp;nt$7rat$* </a:t>
            </a:r>
            <a:r>
              <a:rPr sz="950" spc="-25" dirty="0">
                <a:latin typeface="Arial MT"/>
                <a:cs typeface="Arial MT"/>
              </a:rPr>
              <a:t> </a:t>
            </a:r>
            <a:r>
              <a:rPr sz="950" spc="-55" dirty="0">
                <a:latin typeface="Arial MT"/>
                <a:cs typeface="Arial MT"/>
              </a:rPr>
              <a:t>0</a:t>
            </a:r>
            <a:r>
              <a:rPr sz="950" spc="-5" dirty="0">
                <a:latin typeface="Arial MT"/>
                <a:cs typeface="Arial MT"/>
              </a:rPr>
              <a:t>8</a:t>
            </a:r>
            <a:r>
              <a:rPr sz="950" spc="260" dirty="0">
                <a:latin typeface="Arial MT"/>
                <a:cs typeface="Arial MT"/>
              </a:rPr>
              <a:t>/</a:t>
            </a:r>
            <a:r>
              <a:rPr sz="950" spc="-55" dirty="0">
                <a:latin typeface="Arial MT"/>
                <a:cs typeface="Arial MT"/>
              </a:rPr>
              <a:t>030</a:t>
            </a:r>
            <a:r>
              <a:rPr sz="950" spc="-5" dirty="0">
                <a:latin typeface="Arial MT"/>
                <a:cs typeface="Arial MT"/>
              </a:rPr>
              <a:t>t$m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3483808" y="4592937"/>
            <a:ext cx="1824989" cy="863600"/>
            <a:chOff x="3483808" y="4592937"/>
            <a:chExt cx="1824989" cy="863600"/>
          </a:xfrm>
        </p:grpSpPr>
        <p:sp>
          <p:nvSpPr>
            <p:cNvPr id="98" name="object 98"/>
            <p:cNvSpPr/>
            <p:nvPr/>
          </p:nvSpPr>
          <p:spPr>
            <a:xfrm>
              <a:off x="3494492" y="4864676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39" h="320039">
                  <a:moveTo>
                    <a:pt x="0" y="159853"/>
                  </a:moveTo>
                  <a:lnTo>
                    <a:pt x="160001" y="0"/>
                  </a:lnTo>
                  <a:lnTo>
                    <a:pt x="320002" y="159853"/>
                  </a:lnTo>
                  <a:lnTo>
                    <a:pt x="160001" y="319766"/>
                  </a:lnTo>
                  <a:lnTo>
                    <a:pt x="0" y="159853"/>
                  </a:lnTo>
                  <a:close/>
                </a:path>
              </a:pathLst>
            </a:custGeom>
            <a:ln w="10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569149" y="493941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85114"/>
                  </a:moveTo>
                  <a:lnTo>
                    <a:pt x="170687" y="85114"/>
                  </a:lnTo>
                </a:path>
                <a:path w="170814" h="170814">
                  <a:moveTo>
                    <a:pt x="85343" y="0"/>
                  </a:moveTo>
                  <a:lnTo>
                    <a:pt x="85343" y="170440"/>
                  </a:lnTo>
                </a:path>
              </a:pathLst>
            </a:custGeom>
            <a:ln w="46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3808" y="4592937"/>
              <a:ext cx="219454" cy="271739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3808" y="5184443"/>
              <a:ext cx="219454" cy="271843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4555798" y="4758207"/>
              <a:ext cx="746760" cy="533400"/>
            </a:xfrm>
            <a:custGeom>
              <a:avLst/>
              <a:gdLst/>
              <a:ahLst/>
              <a:cxnLst/>
              <a:rect l="l" t="t" r="r" b="b"/>
              <a:pathLst>
                <a:path w="746760" h="533400">
                  <a:moveTo>
                    <a:pt x="85343" y="532809"/>
                  </a:moveTo>
                  <a:lnTo>
                    <a:pt x="661378" y="532809"/>
                  </a:lnTo>
                  <a:lnTo>
                    <a:pt x="694588" y="526110"/>
                  </a:lnTo>
                  <a:lnTo>
                    <a:pt x="721717" y="507841"/>
                  </a:lnTo>
                  <a:lnTo>
                    <a:pt x="740012" y="480743"/>
                  </a:lnTo>
                  <a:lnTo>
                    <a:pt x="746722" y="447559"/>
                  </a:lnTo>
                  <a:lnTo>
                    <a:pt x="746722" y="85265"/>
                  </a:lnTo>
                  <a:lnTo>
                    <a:pt x="740012" y="52085"/>
                  </a:lnTo>
                  <a:lnTo>
                    <a:pt x="721717" y="24981"/>
                  </a:lnTo>
                  <a:lnTo>
                    <a:pt x="694588" y="6703"/>
                  </a:lnTo>
                  <a:lnTo>
                    <a:pt x="661378" y="0"/>
                  </a:lnTo>
                  <a:lnTo>
                    <a:pt x="85343" y="0"/>
                  </a:lnTo>
                  <a:lnTo>
                    <a:pt x="52133" y="6703"/>
                  </a:lnTo>
                  <a:lnTo>
                    <a:pt x="25004" y="24981"/>
                  </a:lnTo>
                  <a:lnTo>
                    <a:pt x="6709" y="52085"/>
                  </a:lnTo>
                  <a:lnTo>
                    <a:pt x="0" y="85265"/>
                  </a:lnTo>
                  <a:lnTo>
                    <a:pt x="0" y="447559"/>
                  </a:lnTo>
                  <a:lnTo>
                    <a:pt x="6709" y="480743"/>
                  </a:lnTo>
                  <a:lnTo>
                    <a:pt x="25004" y="507841"/>
                  </a:lnTo>
                  <a:lnTo>
                    <a:pt x="52133" y="526110"/>
                  </a:lnTo>
                  <a:lnTo>
                    <a:pt x="85343" y="532809"/>
                  </a:lnTo>
                  <a:close/>
                </a:path>
              </a:pathLst>
            </a:custGeom>
            <a:ln w="10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4648762" y="4783253"/>
            <a:ext cx="561340" cy="459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950" spc="25" dirty="0">
                <a:latin typeface="Arial MT"/>
                <a:cs typeface="Arial MT"/>
              </a:rPr>
              <a:t>9$n$rat$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55" dirty="0">
                <a:latin typeface="Arial MT"/>
                <a:cs typeface="Arial MT"/>
              </a:rPr>
              <a:t>0</a:t>
            </a:r>
            <a:r>
              <a:rPr sz="950" spc="-425" dirty="0">
                <a:latin typeface="Arial MT"/>
                <a:cs typeface="Arial MT"/>
              </a:rPr>
              <a:t>&amp;</a:t>
            </a:r>
            <a:r>
              <a:rPr sz="950" spc="-5" dirty="0">
                <a:latin typeface="Arial MT"/>
                <a:cs typeface="Arial MT"/>
              </a:rPr>
              <a:t>7n</a:t>
            </a:r>
            <a:r>
              <a:rPr sz="950" spc="-425" dirty="0">
                <a:latin typeface="Arial MT"/>
                <a:cs typeface="Arial MT"/>
              </a:rPr>
              <a:t>&amp;</a:t>
            </a:r>
            <a:r>
              <a:rPr sz="950" spc="-265" dirty="0">
                <a:latin typeface="Arial MT"/>
                <a:cs typeface="Arial MT"/>
              </a:rPr>
              <a:t>6</a:t>
            </a:r>
            <a:r>
              <a:rPr sz="950" spc="-425" dirty="0">
                <a:latin typeface="Arial MT"/>
                <a:cs typeface="Arial MT"/>
              </a:rPr>
              <a:t>&amp;</a:t>
            </a:r>
            <a:r>
              <a:rPr sz="950" spc="-55" dirty="0">
                <a:latin typeface="Arial MT"/>
                <a:cs typeface="Arial MT"/>
              </a:rPr>
              <a:t>1</a:t>
            </a:r>
            <a:r>
              <a:rPr sz="950" spc="-5" dirty="0">
                <a:latin typeface="Arial MT"/>
                <a:cs typeface="Arial MT"/>
              </a:rPr>
              <a:t>ant  </a:t>
            </a:r>
            <a:r>
              <a:rPr sz="950" spc="40" dirty="0">
                <a:latin typeface="Arial MT"/>
                <a:cs typeface="Arial MT"/>
              </a:rPr>
              <a:t>5at:0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3808780" y="4752492"/>
            <a:ext cx="2566670" cy="544830"/>
            <a:chOff x="3808780" y="4752492"/>
            <a:chExt cx="2566670" cy="544830"/>
          </a:xfrm>
        </p:grpSpPr>
        <p:sp>
          <p:nvSpPr>
            <p:cNvPr id="105" name="object 105"/>
            <p:cNvSpPr/>
            <p:nvPr/>
          </p:nvSpPr>
          <p:spPr>
            <a:xfrm>
              <a:off x="3814495" y="502452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940" y="0"/>
                  </a:lnTo>
                </a:path>
              </a:pathLst>
            </a:custGeom>
            <a:ln w="10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930244" y="4975806"/>
              <a:ext cx="97790" cy="97790"/>
            </a:xfrm>
            <a:custGeom>
              <a:avLst/>
              <a:gdLst/>
              <a:ahLst/>
              <a:cxnLst/>
              <a:rect l="l" t="t" r="r" b="b"/>
              <a:pathLst>
                <a:path w="97789" h="97789">
                  <a:moveTo>
                    <a:pt x="0" y="0"/>
                  </a:moveTo>
                  <a:lnTo>
                    <a:pt x="0" y="97445"/>
                  </a:lnTo>
                  <a:lnTo>
                    <a:pt x="97534" y="48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515805" y="4758207"/>
              <a:ext cx="853440" cy="533400"/>
            </a:xfrm>
            <a:custGeom>
              <a:avLst/>
              <a:gdLst/>
              <a:ahLst/>
              <a:cxnLst/>
              <a:rect l="l" t="t" r="r" b="b"/>
              <a:pathLst>
                <a:path w="853439" h="533400">
                  <a:moveTo>
                    <a:pt x="85343" y="532809"/>
                  </a:moveTo>
                  <a:lnTo>
                    <a:pt x="768095" y="532809"/>
                  </a:lnTo>
                  <a:lnTo>
                    <a:pt x="801306" y="526110"/>
                  </a:lnTo>
                  <a:lnTo>
                    <a:pt x="828434" y="507841"/>
                  </a:lnTo>
                  <a:lnTo>
                    <a:pt x="846730" y="480743"/>
                  </a:lnTo>
                  <a:lnTo>
                    <a:pt x="853439" y="447559"/>
                  </a:lnTo>
                  <a:lnTo>
                    <a:pt x="853439" y="85265"/>
                  </a:lnTo>
                  <a:lnTo>
                    <a:pt x="846730" y="52085"/>
                  </a:lnTo>
                  <a:lnTo>
                    <a:pt x="828434" y="24981"/>
                  </a:lnTo>
                  <a:lnTo>
                    <a:pt x="801306" y="6703"/>
                  </a:lnTo>
                  <a:lnTo>
                    <a:pt x="768095" y="0"/>
                  </a:lnTo>
                  <a:lnTo>
                    <a:pt x="85343" y="0"/>
                  </a:lnTo>
                  <a:lnTo>
                    <a:pt x="52133" y="6703"/>
                  </a:lnTo>
                  <a:lnTo>
                    <a:pt x="25004" y="24981"/>
                  </a:lnTo>
                  <a:lnTo>
                    <a:pt x="6709" y="52085"/>
                  </a:lnTo>
                  <a:lnTo>
                    <a:pt x="0" y="85265"/>
                  </a:lnTo>
                  <a:lnTo>
                    <a:pt x="0" y="447559"/>
                  </a:lnTo>
                  <a:lnTo>
                    <a:pt x="6709" y="480743"/>
                  </a:lnTo>
                  <a:lnTo>
                    <a:pt x="25004" y="507841"/>
                  </a:lnTo>
                  <a:lnTo>
                    <a:pt x="52133" y="526110"/>
                  </a:lnTo>
                  <a:lnTo>
                    <a:pt x="85343" y="532809"/>
                  </a:lnTo>
                  <a:close/>
                </a:path>
              </a:pathLst>
            </a:custGeom>
            <a:ln w="10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5601846" y="4783253"/>
            <a:ext cx="681990" cy="459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140"/>
              </a:lnSpc>
              <a:spcBef>
                <a:spcPts val="95"/>
              </a:spcBef>
            </a:pPr>
            <a:r>
              <a:rPr sz="950" spc="25" dirty="0">
                <a:latin typeface="Arial MT"/>
                <a:cs typeface="Arial MT"/>
              </a:rPr>
              <a:t>9$n$rat$</a:t>
            </a:r>
            <a:endParaRPr sz="950">
              <a:latin typeface="Arial MT"/>
              <a:cs typeface="Arial MT"/>
            </a:endParaRPr>
          </a:p>
          <a:p>
            <a:pPr marL="12700" marR="5080" algn="ctr">
              <a:lnSpc>
                <a:spcPts val="1140"/>
              </a:lnSpc>
              <a:spcBef>
                <a:spcPts val="35"/>
              </a:spcBef>
            </a:pPr>
            <a:r>
              <a:rPr sz="950" spc="-30" dirty="0">
                <a:latin typeface="Arial MT"/>
                <a:cs typeface="Arial MT"/>
              </a:rPr>
              <a:t>+</a:t>
            </a:r>
            <a:r>
              <a:rPr sz="950" spc="-5" dirty="0">
                <a:latin typeface="Arial MT"/>
                <a:cs typeface="Arial MT"/>
              </a:rPr>
              <a:t>5t</a:t>
            </a:r>
            <a:r>
              <a:rPr sz="950" spc="-425" dirty="0">
                <a:latin typeface="Arial MT"/>
                <a:cs typeface="Arial MT"/>
              </a:rPr>
              <a:t>&amp;</a:t>
            </a:r>
            <a:r>
              <a:rPr sz="950" spc="-5" dirty="0">
                <a:latin typeface="Arial MT"/>
                <a:cs typeface="Arial MT"/>
              </a:rPr>
              <a:t>mal 5at</a:t>
            </a:r>
            <a:r>
              <a:rPr sz="950" spc="260" dirty="0">
                <a:latin typeface="Arial MT"/>
                <a:cs typeface="Arial MT"/>
              </a:rPr>
              <a:t>:  </a:t>
            </a:r>
            <a:r>
              <a:rPr sz="950" spc="-55" dirty="0">
                <a:latin typeface="Arial MT"/>
                <a:cs typeface="Arial MT"/>
              </a:rPr>
              <a:t>1</a:t>
            </a:r>
            <a:r>
              <a:rPr sz="950" spc="-30" dirty="0">
                <a:latin typeface="Arial MT"/>
                <a:cs typeface="Arial MT"/>
              </a:rPr>
              <a:t>+</a:t>
            </a:r>
            <a:r>
              <a:rPr sz="950" spc="-5" dirty="0">
                <a:latin typeface="Arial MT"/>
                <a:cs typeface="Arial MT"/>
              </a:rPr>
              <a:t>m</a:t>
            </a:r>
            <a:r>
              <a:rPr sz="950" spc="260" dirty="0">
                <a:latin typeface="Arial MT"/>
                <a:cs typeface="Arial MT"/>
              </a:rPr>
              <a:t>/</a:t>
            </a:r>
            <a:r>
              <a:rPr sz="950" spc="-425" dirty="0">
                <a:latin typeface="Arial MT"/>
                <a:cs typeface="Arial MT"/>
              </a:rPr>
              <a:t>&amp;</a:t>
            </a:r>
            <a:r>
              <a:rPr sz="950" spc="-5" dirty="0">
                <a:latin typeface="Arial MT"/>
                <a:cs typeface="Arial MT"/>
              </a:rPr>
              <a:t>nat</a:t>
            </a:r>
            <a:r>
              <a:rPr sz="950" spc="-425" dirty="0">
                <a:latin typeface="Arial MT"/>
                <a:cs typeface="Arial MT"/>
              </a:rPr>
              <a:t>&amp;</a:t>
            </a:r>
            <a:r>
              <a:rPr sz="950" spc="-30" dirty="0">
                <a:latin typeface="Arial MT"/>
                <a:cs typeface="Arial MT"/>
              </a:rPr>
              <a:t>+</a:t>
            </a:r>
            <a:r>
              <a:rPr sz="950" spc="-5" dirty="0">
                <a:latin typeface="Arial MT"/>
                <a:cs typeface="Arial MT"/>
              </a:rPr>
              <a:t>n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1776825" y="4858960"/>
            <a:ext cx="5867400" cy="864235"/>
            <a:chOff x="1776825" y="4858960"/>
            <a:chExt cx="5867400" cy="864235"/>
          </a:xfrm>
        </p:grpSpPr>
        <p:sp>
          <p:nvSpPr>
            <p:cNvPr id="110" name="object 110"/>
            <p:cNvSpPr/>
            <p:nvPr/>
          </p:nvSpPr>
          <p:spPr>
            <a:xfrm>
              <a:off x="1782540" y="5024529"/>
              <a:ext cx="3648075" cy="692785"/>
            </a:xfrm>
            <a:custGeom>
              <a:avLst/>
              <a:gdLst/>
              <a:ahLst/>
              <a:cxnLst/>
              <a:rect l="l" t="t" r="r" b="b"/>
              <a:pathLst>
                <a:path w="3648075" h="692785">
                  <a:moveTo>
                    <a:pt x="85328" y="692753"/>
                  </a:moveTo>
                  <a:lnTo>
                    <a:pt x="661333" y="692753"/>
                  </a:lnTo>
                  <a:lnTo>
                    <a:pt x="694543" y="686054"/>
                  </a:lnTo>
                  <a:lnTo>
                    <a:pt x="721672" y="667784"/>
                  </a:lnTo>
                  <a:lnTo>
                    <a:pt x="739967" y="640687"/>
                  </a:lnTo>
                  <a:lnTo>
                    <a:pt x="746677" y="607503"/>
                  </a:lnTo>
                  <a:lnTo>
                    <a:pt x="746677" y="245178"/>
                  </a:lnTo>
                  <a:lnTo>
                    <a:pt x="739967" y="211992"/>
                  </a:lnTo>
                  <a:lnTo>
                    <a:pt x="721672" y="184889"/>
                  </a:lnTo>
                  <a:lnTo>
                    <a:pt x="694543" y="166615"/>
                  </a:lnTo>
                  <a:lnTo>
                    <a:pt x="661333" y="159913"/>
                  </a:lnTo>
                  <a:lnTo>
                    <a:pt x="85328" y="159913"/>
                  </a:lnTo>
                  <a:lnTo>
                    <a:pt x="52114" y="166615"/>
                  </a:lnTo>
                  <a:lnTo>
                    <a:pt x="24991" y="184889"/>
                  </a:lnTo>
                  <a:lnTo>
                    <a:pt x="6705" y="211992"/>
                  </a:lnTo>
                  <a:lnTo>
                    <a:pt x="0" y="245178"/>
                  </a:lnTo>
                  <a:lnTo>
                    <a:pt x="0" y="607503"/>
                  </a:lnTo>
                  <a:lnTo>
                    <a:pt x="6705" y="640687"/>
                  </a:lnTo>
                  <a:lnTo>
                    <a:pt x="24991" y="667784"/>
                  </a:lnTo>
                  <a:lnTo>
                    <a:pt x="52114" y="686054"/>
                  </a:lnTo>
                  <a:lnTo>
                    <a:pt x="85328" y="692753"/>
                  </a:lnTo>
                  <a:close/>
                </a:path>
                <a:path w="3648075" h="692785">
                  <a:moveTo>
                    <a:pt x="3519980" y="0"/>
                  </a:moveTo>
                  <a:lnTo>
                    <a:pt x="3647920" y="0"/>
                  </a:lnTo>
                </a:path>
              </a:pathLst>
            </a:custGeom>
            <a:ln w="10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418271" y="4975806"/>
              <a:ext cx="97790" cy="97790"/>
            </a:xfrm>
            <a:custGeom>
              <a:avLst/>
              <a:gdLst/>
              <a:ahLst/>
              <a:cxnLst/>
              <a:rect l="l" t="t" r="r" b="b"/>
              <a:pathLst>
                <a:path w="97789" h="97789">
                  <a:moveTo>
                    <a:pt x="0" y="0"/>
                  </a:moveTo>
                  <a:lnTo>
                    <a:pt x="0" y="97445"/>
                  </a:lnTo>
                  <a:lnTo>
                    <a:pt x="97536" y="48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369245" y="4864675"/>
              <a:ext cx="533400" cy="320040"/>
            </a:xfrm>
            <a:custGeom>
              <a:avLst/>
              <a:gdLst/>
              <a:ahLst/>
              <a:cxnLst/>
              <a:rect l="l" t="t" r="r" b="b"/>
              <a:pathLst>
                <a:path w="533400" h="320039">
                  <a:moveTo>
                    <a:pt x="0" y="159853"/>
                  </a:moveTo>
                  <a:lnTo>
                    <a:pt x="127940" y="159853"/>
                  </a:lnTo>
                </a:path>
                <a:path w="533400" h="320039">
                  <a:moveTo>
                    <a:pt x="213284" y="159853"/>
                  </a:moveTo>
                  <a:lnTo>
                    <a:pt x="373285" y="0"/>
                  </a:lnTo>
                  <a:lnTo>
                    <a:pt x="533287" y="159853"/>
                  </a:lnTo>
                  <a:lnTo>
                    <a:pt x="373285" y="319766"/>
                  </a:lnTo>
                  <a:lnTo>
                    <a:pt x="213284" y="159853"/>
                  </a:lnTo>
                  <a:close/>
                </a:path>
              </a:pathLst>
            </a:custGeom>
            <a:ln w="10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708363" y="4949940"/>
              <a:ext cx="68580" cy="149860"/>
            </a:xfrm>
            <a:custGeom>
              <a:avLst/>
              <a:gdLst/>
              <a:ahLst/>
              <a:cxnLst/>
              <a:rect l="l" t="t" r="r" b="b"/>
              <a:pathLst>
                <a:path w="68579" h="149860">
                  <a:moveTo>
                    <a:pt x="0" y="0"/>
                  </a:moveTo>
                  <a:lnTo>
                    <a:pt x="68335" y="149251"/>
                  </a:lnTo>
                </a:path>
                <a:path w="68579" h="149860">
                  <a:moveTo>
                    <a:pt x="68335" y="0"/>
                  </a:moveTo>
                  <a:lnTo>
                    <a:pt x="0" y="149251"/>
                  </a:lnTo>
                </a:path>
              </a:pathLst>
            </a:custGeom>
            <a:ln w="324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484994" y="4975806"/>
              <a:ext cx="97790" cy="97790"/>
            </a:xfrm>
            <a:custGeom>
              <a:avLst/>
              <a:gdLst/>
              <a:ahLst/>
              <a:cxnLst/>
              <a:rect l="l" t="t" r="r" b="b"/>
              <a:pathLst>
                <a:path w="97790" h="97789">
                  <a:moveTo>
                    <a:pt x="0" y="0"/>
                  </a:moveTo>
                  <a:lnTo>
                    <a:pt x="0" y="97445"/>
                  </a:lnTo>
                  <a:lnTo>
                    <a:pt x="97535" y="48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902532" y="5024529"/>
              <a:ext cx="330835" cy="0"/>
            </a:xfrm>
            <a:custGeom>
              <a:avLst/>
              <a:gdLst/>
              <a:ahLst/>
              <a:cxnLst/>
              <a:rect l="l" t="t" r="r" b="b"/>
              <a:pathLst>
                <a:path w="330834">
                  <a:moveTo>
                    <a:pt x="0" y="0"/>
                  </a:moveTo>
                  <a:lnTo>
                    <a:pt x="330538" y="0"/>
                  </a:lnTo>
                </a:path>
              </a:pathLst>
            </a:custGeom>
            <a:ln w="10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220879" y="4975806"/>
              <a:ext cx="97790" cy="97790"/>
            </a:xfrm>
            <a:custGeom>
              <a:avLst/>
              <a:gdLst/>
              <a:ahLst/>
              <a:cxnLst/>
              <a:rect l="l" t="t" r="r" b="b"/>
              <a:pathLst>
                <a:path w="97790" h="97789">
                  <a:moveTo>
                    <a:pt x="0" y="0"/>
                  </a:moveTo>
                  <a:lnTo>
                    <a:pt x="0" y="97445"/>
                  </a:lnTo>
                  <a:lnTo>
                    <a:pt x="97537" y="48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318415" y="4864675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0" y="159853"/>
                  </a:moveTo>
                  <a:lnTo>
                    <a:pt x="160001" y="0"/>
                  </a:lnTo>
                  <a:lnTo>
                    <a:pt x="320002" y="159853"/>
                  </a:lnTo>
                  <a:lnTo>
                    <a:pt x="160001" y="319766"/>
                  </a:lnTo>
                  <a:lnTo>
                    <a:pt x="0" y="159853"/>
                  </a:lnTo>
                  <a:close/>
                </a:path>
              </a:pathLst>
            </a:custGeom>
            <a:ln w="10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393072" y="493941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4">
                  <a:moveTo>
                    <a:pt x="0" y="85114"/>
                  </a:moveTo>
                  <a:lnTo>
                    <a:pt x="170687" y="85114"/>
                  </a:lnTo>
                </a:path>
                <a:path w="170815" h="170814">
                  <a:moveTo>
                    <a:pt x="85343" y="0"/>
                  </a:moveTo>
                  <a:lnTo>
                    <a:pt x="85343" y="170440"/>
                  </a:lnTo>
                </a:path>
              </a:pathLst>
            </a:custGeom>
            <a:ln w="46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1855425" y="5281776"/>
            <a:ext cx="601345" cy="314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0">
              <a:lnSpc>
                <a:spcPct val="100000"/>
              </a:lnSpc>
              <a:spcBef>
                <a:spcPts val="95"/>
              </a:spcBef>
            </a:pPr>
            <a:r>
              <a:rPr sz="950" spc="5" dirty="0">
                <a:latin typeface="Arial MT"/>
                <a:cs typeface="Arial MT"/>
              </a:rPr>
              <a:t>4$l$1t</a:t>
            </a:r>
            <a:r>
              <a:rPr sz="950" spc="-65" dirty="0">
                <a:latin typeface="Arial MT"/>
                <a:cs typeface="Arial MT"/>
              </a:rPr>
              <a:t> </a:t>
            </a:r>
            <a:r>
              <a:rPr sz="950" spc="-150" dirty="0">
                <a:latin typeface="Arial MT"/>
                <a:cs typeface="Arial MT"/>
              </a:rPr>
              <a:t>6&amp;r0t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55" dirty="0">
                <a:latin typeface="Arial MT"/>
                <a:cs typeface="Arial MT"/>
              </a:rPr>
              <a:t>0</a:t>
            </a:r>
            <a:r>
              <a:rPr sz="950" spc="-5" dirty="0">
                <a:latin typeface="Arial MT"/>
                <a:cs typeface="Arial MT"/>
              </a:rPr>
              <a:t>8</a:t>
            </a:r>
            <a:r>
              <a:rPr sz="950" spc="260" dirty="0">
                <a:latin typeface="Arial MT"/>
                <a:cs typeface="Arial MT"/>
              </a:rPr>
              <a:t>/</a:t>
            </a:r>
            <a:r>
              <a:rPr sz="950" spc="-55" dirty="0">
                <a:latin typeface="Arial MT"/>
                <a:cs typeface="Arial MT"/>
              </a:rPr>
              <a:t>030</a:t>
            </a:r>
            <a:r>
              <a:rPr sz="950" spc="-5" dirty="0">
                <a:latin typeface="Arial MT"/>
                <a:cs typeface="Arial MT"/>
              </a:rPr>
              <a:t>t$m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2523502" y="4326166"/>
            <a:ext cx="5990590" cy="1173480"/>
            <a:chOff x="2523502" y="4326166"/>
            <a:chExt cx="5990590" cy="1173480"/>
          </a:xfrm>
        </p:grpSpPr>
        <p:sp>
          <p:nvSpPr>
            <p:cNvPr id="121" name="object 121"/>
            <p:cNvSpPr/>
            <p:nvPr/>
          </p:nvSpPr>
          <p:spPr>
            <a:xfrm>
              <a:off x="2529217" y="5450870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940" y="0"/>
                  </a:lnTo>
                </a:path>
              </a:pathLst>
            </a:custGeom>
            <a:ln w="10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644966" y="5402148"/>
              <a:ext cx="97790" cy="97790"/>
            </a:xfrm>
            <a:custGeom>
              <a:avLst/>
              <a:gdLst/>
              <a:ahLst/>
              <a:cxnLst/>
              <a:rect l="l" t="t" r="r" b="b"/>
              <a:pathLst>
                <a:path w="97789" h="97789">
                  <a:moveTo>
                    <a:pt x="0" y="0"/>
                  </a:moveTo>
                  <a:lnTo>
                    <a:pt x="0" y="97445"/>
                  </a:lnTo>
                  <a:lnTo>
                    <a:pt x="97534" y="48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478416" y="4598353"/>
              <a:ext cx="197485" cy="266700"/>
            </a:xfrm>
            <a:custGeom>
              <a:avLst/>
              <a:gdLst/>
              <a:ahLst/>
              <a:cxnLst/>
              <a:rect l="l" t="t" r="r" b="b"/>
              <a:pathLst>
                <a:path w="197484" h="266700">
                  <a:moveTo>
                    <a:pt x="0" y="266322"/>
                  </a:moveTo>
                  <a:lnTo>
                    <a:pt x="0" y="85265"/>
                  </a:lnTo>
                  <a:lnTo>
                    <a:pt x="6709" y="52085"/>
                  </a:lnTo>
                  <a:lnTo>
                    <a:pt x="25004" y="24981"/>
                  </a:lnTo>
                  <a:lnTo>
                    <a:pt x="52133" y="6703"/>
                  </a:lnTo>
                  <a:lnTo>
                    <a:pt x="85343" y="0"/>
                  </a:lnTo>
                  <a:lnTo>
                    <a:pt x="197329" y="0"/>
                  </a:lnTo>
                </a:path>
              </a:pathLst>
            </a:custGeom>
            <a:ln w="10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663554" y="4549631"/>
              <a:ext cx="97790" cy="97790"/>
            </a:xfrm>
            <a:custGeom>
              <a:avLst/>
              <a:gdLst/>
              <a:ahLst/>
              <a:cxnLst/>
              <a:rect l="l" t="t" r="r" b="b"/>
              <a:pathLst>
                <a:path w="97790" h="97789">
                  <a:moveTo>
                    <a:pt x="0" y="0"/>
                  </a:moveTo>
                  <a:lnTo>
                    <a:pt x="0" y="97445"/>
                  </a:lnTo>
                  <a:lnTo>
                    <a:pt x="97534" y="48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761090" y="4331881"/>
              <a:ext cx="746760" cy="533400"/>
            </a:xfrm>
            <a:custGeom>
              <a:avLst/>
              <a:gdLst/>
              <a:ahLst/>
              <a:cxnLst/>
              <a:rect l="l" t="t" r="r" b="b"/>
              <a:pathLst>
                <a:path w="746759" h="533400">
                  <a:moveTo>
                    <a:pt x="85343" y="532794"/>
                  </a:moveTo>
                  <a:lnTo>
                    <a:pt x="661378" y="532794"/>
                  </a:lnTo>
                  <a:lnTo>
                    <a:pt x="694588" y="526114"/>
                  </a:lnTo>
                  <a:lnTo>
                    <a:pt x="721717" y="507888"/>
                  </a:lnTo>
                  <a:lnTo>
                    <a:pt x="740012" y="480836"/>
                  </a:lnTo>
                  <a:lnTo>
                    <a:pt x="746722" y="447679"/>
                  </a:lnTo>
                  <a:lnTo>
                    <a:pt x="746722" y="85265"/>
                  </a:lnTo>
                  <a:lnTo>
                    <a:pt x="740012" y="52085"/>
                  </a:lnTo>
                  <a:lnTo>
                    <a:pt x="721717" y="24981"/>
                  </a:lnTo>
                  <a:lnTo>
                    <a:pt x="694588" y="6703"/>
                  </a:lnTo>
                  <a:lnTo>
                    <a:pt x="661378" y="0"/>
                  </a:lnTo>
                  <a:lnTo>
                    <a:pt x="85343" y="0"/>
                  </a:lnTo>
                  <a:lnTo>
                    <a:pt x="52133" y="6703"/>
                  </a:lnTo>
                  <a:lnTo>
                    <a:pt x="25004" y="24981"/>
                  </a:lnTo>
                  <a:lnTo>
                    <a:pt x="6709" y="52085"/>
                  </a:lnTo>
                  <a:lnTo>
                    <a:pt x="0" y="85265"/>
                  </a:lnTo>
                  <a:lnTo>
                    <a:pt x="0" y="447679"/>
                  </a:lnTo>
                  <a:lnTo>
                    <a:pt x="6709" y="480836"/>
                  </a:lnTo>
                  <a:lnTo>
                    <a:pt x="25004" y="507888"/>
                  </a:lnTo>
                  <a:lnTo>
                    <a:pt x="52133" y="526114"/>
                  </a:lnTo>
                  <a:lnTo>
                    <a:pt x="85343" y="532794"/>
                  </a:lnTo>
                  <a:close/>
                </a:path>
              </a:pathLst>
            </a:custGeom>
            <a:ln w="10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126"/>
          <p:cNvSpPr txBox="1"/>
          <p:nvPr/>
        </p:nvSpPr>
        <p:spPr>
          <a:xfrm>
            <a:off x="7817177" y="4357077"/>
            <a:ext cx="635000" cy="459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950" spc="315" dirty="0">
                <a:latin typeface="Arial MT"/>
                <a:cs typeface="Arial MT"/>
              </a:rPr>
              <a:t>;</a:t>
            </a:r>
            <a:r>
              <a:rPr sz="950" spc="-425" dirty="0">
                <a:latin typeface="Arial MT"/>
                <a:cs typeface="Arial MT"/>
              </a:rPr>
              <a:t>&amp;</a:t>
            </a:r>
            <a:r>
              <a:rPr sz="950" spc="-85" dirty="0">
                <a:latin typeface="Arial MT"/>
                <a:cs typeface="Arial MT"/>
              </a:rPr>
              <a:t>&lt;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30" dirty="0">
                <a:latin typeface="Arial MT"/>
                <a:cs typeface="Arial MT"/>
              </a:rPr>
              <a:t>+</a:t>
            </a:r>
            <a:r>
              <a:rPr sz="950" spc="-5" dirty="0">
                <a:latin typeface="Arial MT"/>
                <a:cs typeface="Arial MT"/>
              </a:rPr>
              <a:t>5t</a:t>
            </a:r>
            <a:r>
              <a:rPr sz="950" spc="-425" dirty="0">
                <a:latin typeface="Arial MT"/>
                <a:cs typeface="Arial MT"/>
              </a:rPr>
              <a:t>&amp;</a:t>
            </a:r>
            <a:r>
              <a:rPr sz="950" spc="-5" dirty="0">
                <a:latin typeface="Arial MT"/>
                <a:cs typeface="Arial MT"/>
              </a:rPr>
              <a:t>mal  </a:t>
            </a:r>
            <a:r>
              <a:rPr sz="950" spc="65" dirty="0">
                <a:latin typeface="Arial MT"/>
                <a:cs typeface="Arial MT"/>
              </a:rPr>
              <a:t>5at: </a:t>
            </a:r>
            <a:r>
              <a:rPr sz="950" spc="7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5aram$t$r</a:t>
            </a:r>
            <a:r>
              <a:rPr sz="950" spc="-55" dirty="0">
                <a:latin typeface="Arial MT"/>
                <a:cs typeface="Arial MT"/>
              </a:rPr>
              <a:t>0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127" name="object 127"/>
          <p:cNvGrpSpPr/>
          <p:nvPr/>
        </p:nvGrpSpPr>
        <p:grpSpPr>
          <a:xfrm>
            <a:off x="4139013" y="4219547"/>
            <a:ext cx="5814695" cy="1503680"/>
            <a:chOff x="4139013" y="4219547"/>
            <a:chExt cx="5814695" cy="1503680"/>
          </a:xfrm>
        </p:grpSpPr>
        <p:sp>
          <p:nvSpPr>
            <p:cNvPr id="128" name="object 128"/>
            <p:cNvSpPr/>
            <p:nvPr/>
          </p:nvSpPr>
          <p:spPr>
            <a:xfrm>
              <a:off x="7478416" y="5184442"/>
              <a:ext cx="197485" cy="266700"/>
            </a:xfrm>
            <a:custGeom>
              <a:avLst/>
              <a:gdLst/>
              <a:ahLst/>
              <a:cxnLst/>
              <a:rect l="l" t="t" r="r" b="b"/>
              <a:pathLst>
                <a:path w="197484" h="266700">
                  <a:moveTo>
                    <a:pt x="0" y="0"/>
                  </a:moveTo>
                  <a:lnTo>
                    <a:pt x="0" y="181177"/>
                  </a:lnTo>
                  <a:lnTo>
                    <a:pt x="6709" y="214361"/>
                  </a:lnTo>
                  <a:lnTo>
                    <a:pt x="25004" y="241458"/>
                  </a:lnTo>
                  <a:lnTo>
                    <a:pt x="52133" y="259728"/>
                  </a:lnTo>
                  <a:lnTo>
                    <a:pt x="85343" y="266427"/>
                  </a:lnTo>
                  <a:lnTo>
                    <a:pt x="197329" y="266427"/>
                  </a:lnTo>
                </a:path>
              </a:pathLst>
            </a:custGeom>
            <a:ln w="10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663554" y="5402148"/>
              <a:ext cx="97790" cy="97790"/>
            </a:xfrm>
            <a:custGeom>
              <a:avLst/>
              <a:gdLst/>
              <a:ahLst/>
              <a:cxnLst/>
              <a:rect l="l" t="t" r="r" b="b"/>
              <a:pathLst>
                <a:path w="97790" h="97789">
                  <a:moveTo>
                    <a:pt x="0" y="0"/>
                  </a:moveTo>
                  <a:lnTo>
                    <a:pt x="0" y="97445"/>
                  </a:lnTo>
                  <a:lnTo>
                    <a:pt x="97534" y="48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187780" y="4225262"/>
              <a:ext cx="5760085" cy="799465"/>
            </a:xfrm>
            <a:custGeom>
              <a:avLst/>
              <a:gdLst/>
              <a:ahLst/>
              <a:cxnLst/>
              <a:rect l="l" t="t" r="r" b="b"/>
              <a:pathLst>
                <a:path w="5760084" h="799464">
                  <a:moveTo>
                    <a:pt x="5600040" y="799267"/>
                  </a:moveTo>
                  <a:lnTo>
                    <a:pt x="5679962" y="799267"/>
                  </a:lnTo>
                  <a:lnTo>
                    <a:pt x="5711145" y="792986"/>
                  </a:lnTo>
                  <a:lnTo>
                    <a:pt x="5736597" y="775864"/>
                  </a:lnTo>
                  <a:lnTo>
                    <a:pt x="5753752" y="750480"/>
                  </a:lnTo>
                  <a:lnTo>
                    <a:pt x="5760041" y="719415"/>
                  </a:lnTo>
                  <a:lnTo>
                    <a:pt x="5760041" y="85265"/>
                  </a:lnTo>
                  <a:lnTo>
                    <a:pt x="5753331" y="52085"/>
                  </a:lnTo>
                  <a:lnTo>
                    <a:pt x="5735036" y="24981"/>
                  </a:lnTo>
                  <a:lnTo>
                    <a:pt x="5707908" y="6703"/>
                  </a:lnTo>
                  <a:lnTo>
                    <a:pt x="5674697" y="0"/>
                  </a:lnTo>
                  <a:lnTo>
                    <a:pt x="85343" y="0"/>
                  </a:lnTo>
                  <a:lnTo>
                    <a:pt x="52133" y="6703"/>
                  </a:lnTo>
                  <a:lnTo>
                    <a:pt x="25004" y="24981"/>
                  </a:lnTo>
                  <a:lnTo>
                    <a:pt x="6709" y="52085"/>
                  </a:lnTo>
                  <a:lnTo>
                    <a:pt x="0" y="85265"/>
                  </a:lnTo>
                  <a:lnTo>
                    <a:pt x="0" y="554148"/>
                  </a:lnTo>
                </a:path>
              </a:pathLst>
            </a:custGeom>
            <a:ln w="10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4139013" y="4767230"/>
              <a:ext cx="97790" cy="97790"/>
            </a:xfrm>
            <a:custGeom>
              <a:avLst/>
              <a:gdLst/>
              <a:ahLst/>
              <a:cxnLst/>
              <a:rect l="l" t="t" r="r" b="b"/>
              <a:pathLst>
                <a:path w="97789" h="97789">
                  <a:moveTo>
                    <a:pt x="97534" y="0"/>
                  </a:moveTo>
                  <a:lnTo>
                    <a:pt x="0" y="0"/>
                  </a:lnTo>
                  <a:lnTo>
                    <a:pt x="48767" y="97445"/>
                  </a:lnTo>
                  <a:lnTo>
                    <a:pt x="975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761089" y="5184442"/>
              <a:ext cx="746760" cy="533400"/>
            </a:xfrm>
            <a:custGeom>
              <a:avLst/>
              <a:gdLst/>
              <a:ahLst/>
              <a:cxnLst/>
              <a:rect l="l" t="t" r="r" b="b"/>
              <a:pathLst>
                <a:path w="746759" h="533400">
                  <a:moveTo>
                    <a:pt x="85343" y="532840"/>
                  </a:moveTo>
                  <a:lnTo>
                    <a:pt x="661378" y="532840"/>
                  </a:lnTo>
                  <a:lnTo>
                    <a:pt x="694588" y="526140"/>
                  </a:lnTo>
                  <a:lnTo>
                    <a:pt x="721717" y="507871"/>
                  </a:lnTo>
                  <a:lnTo>
                    <a:pt x="740012" y="480773"/>
                  </a:lnTo>
                  <a:lnTo>
                    <a:pt x="746722" y="447589"/>
                  </a:lnTo>
                  <a:lnTo>
                    <a:pt x="746722" y="85265"/>
                  </a:lnTo>
                  <a:lnTo>
                    <a:pt x="740012" y="52079"/>
                  </a:lnTo>
                  <a:lnTo>
                    <a:pt x="721717" y="24976"/>
                  </a:lnTo>
                  <a:lnTo>
                    <a:pt x="694588" y="6701"/>
                  </a:lnTo>
                  <a:lnTo>
                    <a:pt x="661378" y="0"/>
                  </a:lnTo>
                  <a:lnTo>
                    <a:pt x="85343" y="0"/>
                  </a:lnTo>
                  <a:lnTo>
                    <a:pt x="52133" y="6701"/>
                  </a:lnTo>
                  <a:lnTo>
                    <a:pt x="25004" y="24976"/>
                  </a:lnTo>
                  <a:lnTo>
                    <a:pt x="6709" y="52079"/>
                  </a:lnTo>
                  <a:lnTo>
                    <a:pt x="0" y="85265"/>
                  </a:lnTo>
                  <a:lnTo>
                    <a:pt x="0" y="447589"/>
                  </a:lnTo>
                  <a:lnTo>
                    <a:pt x="6709" y="480773"/>
                  </a:lnTo>
                  <a:lnTo>
                    <a:pt x="25004" y="507871"/>
                  </a:lnTo>
                  <a:lnTo>
                    <a:pt x="52133" y="526140"/>
                  </a:lnTo>
                  <a:lnTo>
                    <a:pt x="85343" y="532840"/>
                  </a:lnTo>
                  <a:close/>
                </a:path>
              </a:pathLst>
            </a:custGeom>
            <a:ln w="10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133"/>
          <p:cNvSpPr txBox="1"/>
          <p:nvPr/>
        </p:nvSpPr>
        <p:spPr>
          <a:xfrm>
            <a:off x="7834034" y="5209594"/>
            <a:ext cx="601345" cy="459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140"/>
              </a:lnSpc>
              <a:spcBef>
                <a:spcPts val="95"/>
              </a:spcBef>
            </a:pPr>
            <a:r>
              <a:rPr sz="950" spc="45" dirty="0">
                <a:latin typeface="Arial MT"/>
                <a:cs typeface="Arial MT"/>
              </a:rPr>
              <a:t>=:++0$</a:t>
            </a:r>
            <a:endParaRPr sz="950">
              <a:latin typeface="Arial MT"/>
              <a:cs typeface="Arial MT"/>
            </a:endParaRPr>
          </a:p>
          <a:p>
            <a:pPr marL="12065" marR="5080" indent="-635" algn="ctr">
              <a:lnSpc>
                <a:spcPts val="1140"/>
              </a:lnSpc>
              <a:spcBef>
                <a:spcPts val="35"/>
              </a:spcBef>
            </a:pPr>
            <a:r>
              <a:rPr sz="950" spc="-25" dirty="0">
                <a:latin typeface="Arial MT"/>
                <a:cs typeface="Arial MT"/>
              </a:rPr>
              <a:t>n$&lt;t 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-55" dirty="0">
                <a:latin typeface="Arial MT"/>
                <a:cs typeface="Arial MT"/>
              </a:rPr>
              <a:t>0</a:t>
            </a:r>
            <a:r>
              <a:rPr sz="950" spc="-5" dirty="0">
                <a:latin typeface="Arial MT"/>
                <a:cs typeface="Arial MT"/>
              </a:rPr>
              <a:t>8</a:t>
            </a:r>
            <a:r>
              <a:rPr sz="950" spc="260" dirty="0">
                <a:latin typeface="Arial MT"/>
                <a:cs typeface="Arial MT"/>
              </a:rPr>
              <a:t>/</a:t>
            </a:r>
            <a:r>
              <a:rPr sz="950" spc="-55" dirty="0">
                <a:latin typeface="Arial MT"/>
                <a:cs typeface="Arial MT"/>
              </a:rPr>
              <a:t>030</a:t>
            </a:r>
            <a:r>
              <a:rPr sz="950" spc="-5" dirty="0">
                <a:latin typeface="Arial MT"/>
                <a:cs typeface="Arial MT"/>
              </a:rPr>
              <a:t>t$m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134" name="object 134"/>
          <p:cNvGrpSpPr/>
          <p:nvPr/>
        </p:nvGrpSpPr>
        <p:grpSpPr>
          <a:xfrm>
            <a:off x="6352693" y="5178727"/>
            <a:ext cx="758190" cy="1407795"/>
            <a:chOff x="6352693" y="5178727"/>
            <a:chExt cx="758190" cy="1407795"/>
          </a:xfrm>
        </p:grpSpPr>
        <p:sp>
          <p:nvSpPr>
            <p:cNvPr id="135" name="object 135"/>
            <p:cNvSpPr/>
            <p:nvPr/>
          </p:nvSpPr>
          <p:spPr>
            <a:xfrm>
              <a:off x="6732747" y="5184442"/>
              <a:ext cx="10160" cy="778510"/>
            </a:xfrm>
            <a:custGeom>
              <a:avLst/>
              <a:gdLst/>
              <a:ahLst/>
              <a:cxnLst/>
              <a:rect l="l" t="t" r="r" b="b"/>
              <a:pathLst>
                <a:path w="10159" h="778510">
                  <a:moveTo>
                    <a:pt x="9783" y="0"/>
                  </a:moveTo>
                  <a:lnTo>
                    <a:pt x="0" y="778124"/>
                  </a:lnTo>
                </a:path>
              </a:pathLst>
            </a:custGeom>
            <a:ln w="108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684131" y="5949769"/>
              <a:ext cx="97790" cy="98425"/>
            </a:xfrm>
            <a:custGeom>
              <a:avLst/>
              <a:gdLst/>
              <a:ahLst/>
              <a:cxnLst/>
              <a:rect l="l" t="t" r="r" b="b"/>
              <a:pathLst>
                <a:path w="97790" h="98425">
                  <a:moveTo>
                    <a:pt x="0" y="0"/>
                  </a:moveTo>
                  <a:lnTo>
                    <a:pt x="47562" y="98047"/>
                  </a:lnTo>
                  <a:lnTo>
                    <a:pt x="97534" y="1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358408" y="6047816"/>
              <a:ext cx="746760" cy="533400"/>
            </a:xfrm>
            <a:custGeom>
              <a:avLst/>
              <a:gdLst/>
              <a:ahLst/>
              <a:cxnLst/>
              <a:rect l="l" t="t" r="r" b="b"/>
              <a:pathLst>
                <a:path w="746759" h="533400">
                  <a:moveTo>
                    <a:pt x="85343" y="532845"/>
                  </a:moveTo>
                  <a:lnTo>
                    <a:pt x="661227" y="532845"/>
                  </a:lnTo>
                  <a:lnTo>
                    <a:pt x="694501" y="526146"/>
                  </a:lnTo>
                  <a:lnTo>
                    <a:pt x="721623" y="507875"/>
                  </a:lnTo>
                  <a:lnTo>
                    <a:pt x="739883" y="480776"/>
                  </a:lnTo>
                  <a:lnTo>
                    <a:pt x="746571" y="447591"/>
                  </a:lnTo>
                  <a:lnTo>
                    <a:pt x="746571" y="85265"/>
                  </a:lnTo>
                  <a:lnTo>
                    <a:pt x="739883" y="52079"/>
                  </a:lnTo>
                  <a:lnTo>
                    <a:pt x="721623" y="24976"/>
                  </a:lnTo>
                  <a:lnTo>
                    <a:pt x="694501" y="6701"/>
                  </a:lnTo>
                  <a:lnTo>
                    <a:pt x="661227" y="0"/>
                  </a:lnTo>
                  <a:lnTo>
                    <a:pt x="85343" y="0"/>
                  </a:lnTo>
                  <a:lnTo>
                    <a:pt x="52133" y="6701"/>
                  </a:lnTo>
                  <a:lnTo>
                    <a:pt x="25004" y="24976"/>
                  </a:lnTo>
                  <a:lnTo>
                    <a:pt x="6709" y="52079"/>
                  </a:lnTo>
                  <a:lnTo>
                    <a:pt x="0" y="85265"/>
                  </a:lnTo>
                  <a:lnTo>
                    <a:pt x="0" y="447591"/>
                  </a:lnTo>
                  <a:lnTo>
                    <a:pt x="6709" y="480775"/>
                  </a:lnTo>
                  <a:lnTo>
                    <a:pt x="25004" y="507874"/>
                  </a:lnTo>
                  <a:lnTo>
                    <a:pt x="52133" y="526146"/>
                  </a:lnTo>
                  <a:lnTo>
                    <a:pt x="85343" y="532845"/>
                  </a:lnTo>
                  <a:close/>
                </a:path>
              </a:pathLst>
            </a:custGeom>
            <a:ln w="10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 txBox="1"/>
          <p:nvPr/>
        </p:nvSpPr>
        <p:spPr>
          <a:xfrm>
            <a:off x="6467929" y="6145150"/>
            <a:ext cx="527685" cy="314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 marR="5080" indent="-93980">
              <a:lnSpc>
                <a:spcPct val="100000"/>
              </a:lnSpc>
              <a:spcBef>
                <a:spcPts val="95"/>
              </a:spcBef>
            </a:pPr>
            <a:r>
              <a:rPr sz="950" spc="204" dirty="0">
                <a:latin typeface="Arial MT"/>
                <a:cs typeface="Arial MT"/>
              </a:rPr>
              <a:t>9</a:t>
            </a:r>
            <a:r>
              <a:rPr sz="950" spc="-5" dirty="0">
                <a:latin typeface="Arial MT"/>
                <a:cs typeface="Arial MT"/>
              </a:rPr>
              <a:t>$n$rat$  </a:t>
            </a:r>
            <a:r>
              <a:rPr sz="950" spc="-10" dirty="0">
                <a:latin typeface="Arial MT"/>
                <a:cs typeface="Arial MT"/>
              </a:rPr>
              <a:t>r$5+rt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6307928" y="4493321"/>
            <a:ext cx="869315" cy="522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95"/>
              </a:spcBef>
            </a:pPr>
            <a:r>
              <a:rPr sz="950" i="1" spc="-5" dirty="0">
                <a:latin typeface="Arial"/>
                <a:cs typeface="Arial"/>
              </a:rPr>
              <a:t>Nex</a:t>
            </a:r>
            <a:r>
              <a:rPr sz="950" i="1" spc="-265" dirty="0">
                <a:latin typeface="Arial"/>
                <a:cs typeface="Arial"/>
              </a:rPr>
              <a:t>$</a:t>
            </a:r>
            <a:r>
              <a:rPr sz="950" i="1" spc="-5" dirty="0">
                <a:latin typeface="Arial"/>
                <a:cs typeface="Arial"/>
              </a:rPr>
              <a:t> </a:t>
            </a:r>
            <a:r>
              <a:rPr sz="950" i="1" spc="-425" dirty="0">
                <a:latin typeface="Arial"/>
                <a:cs typeface="Arial"/>
              </a:rPr>
              <a:t>&amp;</a:t>
            </a:r>
            <a:r>
              <a:rPr sz="950" i="1" spc="-5" dirty="0">
                <a:latin typeface="Arial"/>
                <a:cs typeface="Arial"/>
              </a:rPr>
              <a:t>n</a:t>
            </a:r>
            <a:r>
              <a:rPr sz="950" i="1" spc="-265" dirty="0">
                <a:latin typeface="Arial"/>
                <a:cs typeface="Arial"/>
              </a:rPr>
              <a:t>$</a:t>
            </a:r>
            <a:r>
              <a:rPr sz="950" i="1" spc="-5" dirty="0">
                <a:latin typeface="Arial"/>
                <a:cs typeface="Arial"/>
              </a:rPr>
              <a:t>e</a:t>
            </a:r>
            <a:r>
              <a:rPr sz="950" i="1" spc="210" dirty="0">
                <a:latin typeface="Arial"/>
                <a:cs typeface="Arial"/>
              </a:rPr>
              <a:t>(</a:t>
            </a:r>
            <a:r>
              <a:rPr sz="950" i="1" spc="-5" dirty="0">
                <a:latin typeface="Arial"/>
                <a:cs typeface="Arial"/>
              </a:rPr>
              <a:t>)</a:t>
            </a:r>
            <a:r>
              <a:rPr sz="950" i="1" spc="155" dirty="0">
                <a:latin typeface="Arial"/>
                <a:cs typeface="Arial"/>
              </a:rPr>
              <a:t>*</a:t>
            </a:r>
            <a:r>
              <a:rPr sz="950" i="1" spc="-265" dirty="0">
                <a:latin typeface="Arial"/>
                <a:cs typeface="Arial"/>
              </a:rPr>
              <a:t>$</a:t>
            </a:r>
            <a:r>
              <a:rPr sz="950" i="1" spc="-425" dirty="0">
                <a:latin typeface="Arial"/>
                <a:cs typeface="Arial"/>
              </a:rPr>
              <a:t>&amp;</a:t>
            </a:r>
            <a:r>
              <a:rPr sz="950" i="1" spc="-30" dirty="0">
                <a:latin typeface="Arial"/>
                <a:cs typeface="Arial"/>
              </a:rPr>
              <a:t>+</a:t>
            </a:r>
            <a:r>
              <a:rPr sz="950" i="1" spc="-5" dirty="0">
                <a:latin typeface="Arial"/>
                <a:cs typeface="Arial"/>
              </a:rPr>
              <a:t>n  s$ep.</a:t>
            </a:r>
            <a:endParaRPr sz="950">
              <a:latin typeface="Arial"/>
              <a:cs typeface="Arial"/>
            </a:endParaRPr>
          </a:p>
          <a:p>
            <a:pPr marL="659765">
              <a:lnSpc>
                <a:spcPct val="100000"/>
              </a:lnSpc>
              <a:spcBef>
                <a:spcPts val="495"/>
              </a:spcBef>
            </a:pPr>
            <a:r>
              <a:rPr sz="950" i="1" spc="65" dirty="0">
                <a:latin typeface="Arial"/>
                <a:cs typeface="Arial"/>
              </a:rPr>
              <a:t>/es</a:t>
            </a:r>
            <a:endParaRPr sz="95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6812014" y="5165383"/>
            <a:ext cx="15938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i="1" spc="-5" dirty="0">
                <a:latin typeface="Arial"/>
                <a:cs typeface="Arial"/>
              </a:rPr>
              <a:t>n</a:t>
            </a:r>
            <a:r>
              <a:rPr sz="950" i="1" spc="-30" dirty="0"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141" name="object 141"/>
          <p:cNvGrpSpPr/>
          <p:nvPr/>
        </p:nvGrpSpPr>
        <p:grpSpPr>
          <a:xfrm>
            <a:off x="7099265" y="4326166"/>
            <a:ext cx="2385060" cy="2118360"/>
            <a:chOff x="7099265" y="4326166"/>
            <a:chExt cx="2385060" cy="2118360"/>
          </a:xfrm>
        </p:grpSpPr>
        <p:sp>
          <p:nvSpPr>
            <p:cNvPr id="142" name="object 142"/>
            <p:cNvSpPr/>
            <p:nvPr/>
          </p:nvSpPr>
          <p:spPr>
            <a:xfrm>
              <a:off x="7424982" y="6207670"/>
              <a:ext cx="213995" cy="213360"/>
            </a:xfrm>
            <a:custGeom>
              <a:avLst/>
              <a:gdLst/>
              <a:ahLst/>
              <a:cxnLst/>
              <a:rect l="l" t="t" r="r" b="b"/>
              <a:pathLst>
                <a:path w="213995" h="213360">
                  <a:moveTo>
                    <a:pt x="213435" y="106573"/>
                  </a:moveTo>
                  <a:lnTo>
                    <a:pt x="205036" y="65090"/>
                  </a:lnTo>
                  <a:lnTo>
                    <a:pt x="182146" y="31215"/>
                  </a:lnTo>
                  <a:lnTo>
                    <a:pt x="148220" y="8375"/>
                  </a:lnTo>
                  <a:lnTo>
                    <a:pt x="106717" y="0"/>
                  </a:lnTo>
                  <a:lnTo>
                    <a:pt x="65214" y="8375"/>
                  </a:lnTo>
                  <a:lnTo>
                    <a:pt x="31289" y="31215"/>
                  </a:lnTo>
                  <a:lnTo>
                    <a:pt x="8398" y="65090"/>
                  </a:lnTo>
                  <a:lnTo>
                    <a:pt x="0" y="106573"/>
                  </a:lnTo>
                  <a:lnTo>
                    <a:pt x="8398" y="148054"/>
                  </a:lnTo>
                  <a:lnTo>
                    <a:pt x="31289" y="181925"/>
                  </a:lnTo>
                  <a:lnTo>
                    <a:pt x="65214" y="204760"/>
                  </a:lnTo>
                  <a:lnTo>
                    <a:pt x="106717" y="213132"/>
                  </a:lnTo>
                  <a:lnTo>
                    <a:pt x="148220" y="204760"/>
                  </a:lnTo>
                  <a:lnTo>
                    <a:pt x="182146" y="181925"/>
                  </a:lnTo>
                  <a:lnTo>
                    <a:pt x="205036" y="148054"/>
                  </a:lnTo>
                  <a:lnTo>
                    <a:pt x="213435" y="106573"/>
                  </a:lnTo>
                  <a:close/>
                </a:path>
              </a:pathLst>
            </a:custGeom>
            <a:ln w="46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104980" y="6314244"/>
              <a:ext cx="234950" cy="0"/>
            </a:xfrm>
            <a:custGeom>
              <a:avLst/>
              <a:gdLst/>
              <a:ahLst/>
              <a:cxnLst/>
              <a:rect l="l" t="t" r="r" b="b"/>
              <a:pathLst>
                <a:path w="234950">
                  <a:moveTo>
                    <a:pt x="0" y="0"/>
                  </a:moveTo>
                  <a:lnTo>
                    <a:pt x="234658" y="0"/>
                  </a:lnTo>
                </a:path>
              </a:pathLst>
            </a:custGeom>
            <a:ln w="10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327448" y="6265521"/>
              <a:ext cx="97790" cy="97790"/>
            </a:xfrm>
            <a:custGeom>
              <a:avLst/>
              <a:gdLst/>
              <a:ahLst/>
              <a:cxnLst/>
              <a:rect l="l" t="t" r="r" b="b"/>
              <a:pathLst>
                <a:path w="97790" h="97789">
                  <a:moveTo>
                    <a:pt x="0" y="0"/>
                  </a:moveTo>
                  <a:lnTo>
                    <a:pt x="0" y="97445"/>
                  </a:lnTo>
                  <a:lnTo>
                    <a:pt x="97534" y="48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731783" y="4331881"/>
              <a:ext cx="746760" cy="533400"/>
            </a:xfrm>
            <a:custGeom>
              <a:avLst/>
              <a:gdLst/>
              <a:ahLst/>
              <a:cxnLst/>
              <a:rect l="l" t="t" r="r" b="b"/>
              <a:pathLst>
                <a:path w="746759" h="533400">
                  <a:moveTo>
                    <a:pt x="85343" y="532794"/>
                  </a:moveTo>
                  <a:lnTo>
                    <a:pt x="661378" y="532794"/>
                  </a:lnTo>
                  <a:lnTo>
                    <a:pt x="694587" y="526114"/>
                  </a:lnTo>
                  <a:lnTo>
                    <a:pt x="721716" y="507888"/>
                  </a:lnTo>
                  <a:lnTo>
                    <a:pt x="740011" y="480836"/>
                  </a:lnTo>
                  <a:lnTo>
                    <a:pt x="746722" y="447679"/>
                  </a:lnTo>
                  <a:lnTo>
                    <a:pt x="746722" y="85265"/>
                  </a:lnTo>
                  <a:lnTo>
                    <a:pt x="740011" y="52085"/>
                  </a:lnTo>
                  <a:lnTo>
                    <a:pt x="721716" y="24981"/>
                  </a:lnTo>
                  <a:lnTo>
                    <a:pt x="694587" y="6703"/>
                  </a:lnTo>
                  <a:lnTo>
                    <a:pt x="661378" y="0"/>
                  </a:lnTo>
                  <a:lnTo>
                    <a:pt x="85343" y="0"/>
                  </a:lnTo>
                  <a:lnTo>
                    <a:pt x="52133" y="6703"/>
                  </a:lnTo>
                  <a:lnTo>
                    <a:pt x="25004" y="24981"/>
                  </a:lnTo>
                  <a:lnTo>
                    <a:pt x="6709" y="52085"/>
                  </a:lnTo>
                  <a:lnTo>
                    <a:pt x="0" y="85265"/>
                  </a:lnTo>
                  <a:lnTo>
                    <a:pt x="0" y="447679"/>
                  </a:lnTo>
                  <a:lnTo>
                    <a:pt x="6709" y="480836"/>
                  </a:lnTo>
                  <a:lnTo>
                    <a:pt x="25004" y="507888"/>
                  </a:lnTo>
                  <a:lnTo>
                    <a:pt x="52133" y="526114"/>
                  </a:lnTo>
                  <a:lnTo>
                    <a:pt x="85343" y="532794"/>
                  </a:lnTo>
                  <a:close/>
                </a:path>
              </a:pathLst>
            </a:custGeom>
            <a:ln w="10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6" name="object 146"/>
          <p:cNvSpPr txBox="1"/>
          <p:nvPr/>
        </p:nvSpPr>
        <p:spPr>
          <a:xfrm>
            <a:off x="8841455" y="4429260"/>
            <a:ext cx="527685" cy="314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9845">
              <a:lnSpc>
                <a:spcPct val="100000"/>
              </a:lnSpc>
              <a:spcBef>
                <a:spcPts val="95"/>
              </a:spcBef>
            </a:pPr>
            <a:r>
              <a:rPr sz="950" spc="15" dirty="0">
                <a:latin typeface="Arial MT"/>
                <a:cs typeface="Arial MT"/>
              </a:rPr>
              <a:t>A/0tra1t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55" dirty="0">
                <a:latin typeface="Arial MT"/>
                <a:cs typeface="Arial MT"/>
              </a:rPr>
              <a:t>2</a:t>
            </a:r>
            <a:r>
              <a:rPr sz="950" spc="-5" dirty="0">
                <a:latin typeface="Arial MT"/>
                <a:cs typeface="Arial MT"/>
              </a:rPr>
              <a:t>ar</a:t>
            </a:r>
            <a:r>
              <a:rPr sz="950" spc="-425" dirty="0">
                <a:latin typeface="Arial MT"/>
                <a:cs typeface="Arial MT"/>
              </a:rPr>
              <a:t>&amp;</a:t>
            </a:r>
            <a:r>
              <a:rPr sz="950" spc="-5" dirty="0">
                <a:latin typeface="Arial MT"/>
                <a:cs typeface="Arial MT"/>
              </a:rPr>
              <a:t>a</a:t>
            </a:r>
            <a:r>
              <a:rPr sz="950" spc="260" dirty="0">
                <a:latin typeface="Arial MT"/>
                <a:cs typeface="Arial MT"/>
              </a:rPr>
              <a:t>/</a:t>
            </a:r>
            <a:r>
              <a:rPr sz="950" spc="-425" dirty="0">
                <a:latin typeface="Arial MT"/>
                <a:cs typeface="Arial MT"/>
              </a:rPr>
              <a:t>&amp;</a:t>
            </a:r>
            <a:r>
              <a:rPr sz="950" spc="-5" dirty="0">
                <a:latin typeface="Arial MT"/>
                <a:cs typeface="Arial MT"/>
              </a:rPr>
              <a:t>l</a:t>
            </a:r>
            <a:r>
              <a:rPr sz="950" spc="-425" dirty="0">
                <a:latin typeface="Arial MT"/>
                <a:cs typeface="Arial MT"/>
              </a:rPr>
              <a:t>&amp;</a:t>
            </a:r>
            <a:r>
              <a:rPr sz="950" spc="-5" dirty="0">
                <a:latin typeface="Arial MT"/>
                <a:cs typeface="Arial MT"/>
              </a:rPr>
              <a:t>t</a:t>
            </a:r>
            <a:r>
              <a:rPr sz="950" spc="-55" dirty="0">
                <a:latin typeface="Arial MT"/>
                <a:cs typeface="Arial MT"/>
              </a:rPr>
              <a:t>3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147" name="object 147"/>
          <p:cNvGrpSpPr/>
          <p:nvPr/>
        </p:nvGrpSpPr>
        <p:grpSpPr>
          <a:xfrm>
            <a:off x="8502097" y="4549631"/>
            <a:ext cx="982344" cy="1173480"/>
            <a:chOff x="8502097" y="4549631"/>
            <a:chExt cx="982344" cy="1173480"/>
          </a:xfrm>
        </p:grpSpPr>
        <p:sp>
          <p:nvSpPr>
            <p:cNvPr id="148" name="object 148"/>
            <p:cNvSpPr/>
            <p:nvPr/>
          </p:nvSpPr>
          <p:spPr>
            <a:xfrm>
              <a:off x="8507812" y="4598353"/>
              <a:ext cx="139065" cy="0"/>
            </a:xfrm>
            <a:custGeom>
              <a:avLst/>
              <a:gdLst/>
              <a:ahLst/>
              <a:cxnLst/>
              <a:rect l="l" t="t" r="r" b="b"/>
              <a:pathLst>
                <a:path w="139065">
                  <a:moveTo>
                    <a:pt x="0" y="0"/>
                  </a:moveTo>
                  <a:lnTo>
                    <a:pt x="138627" y="0"/>
                  </a:lnTo>
                </a:path>
              </a:pathLst>
            </a:custGeom>
            <a:ln w="10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634248" y="4549631"/>
              <a:ext cx="97790" cy="97790"/>
            </a:xfrm>
            <a:custGeom>
              <a:avLst/>
              <a:gdLst/>
              <a:ahLst/>
              <a:cxnLst/>
              <a:rect l="l" t="t" r="r" b="b"/>
              <a:pathLst>
                <a:path w="97790" h="97789">
                  <a:moveTo>
                    <a:pt x="0" y="0"/>
                  </a:moveTo>
                  <a:lnTo>
                    <a:pt x="0" y="97445"/>
                  </a:lnTo>
                  <a:lnTo>
                    <a:pt x="97537" y="48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731783" y="5184442"/>
              <a:ext cx="746760" cy="533400"/>
            </a:xfrm>
            <a:custGeom>
              <a:avLst/>
              <a:gdLst/>
              <a:ahLst/>
              <a:cxnLst/>
              <a:rect l="l" t="t" r="r" b="b"/>
              <a:pathLst>
                <a:path w="746759" h="533400">
                  <a:moveTo>
                    <a:pt x="85343" y="532840"/>
                  </a:moveTo>
                  <a:lnTo>
                    <a:pt x="661378" y="532840"/>
                  </a:lnTo>
                  <a:lnTo>
                    <a:pt x="694587" y="526140"/>
                  </a:lnTo>
                  <a:lnTo>
                    <a:pt x="721716" y="507871"/>
                  </a:lnTo>
                  <a:lnTo>
                    <a:pt x="740011" y="480773"/>
                  </a:lnTo>
                  <a:lnTo>
                    <a:pt x="746722" y="447589"/>
                  </a:lnTo>
                  <a:lnTo>
                    <a:pt x="746722" y="85265"/>
                  </a:lnTo>
                  <a:lnTo>
                    <a:pt x="740011" y="52079"/>
                  </a:lnTo>
                  <a:lnTo>
                    <a:pt x="721716" y="24976"/>
                  </a:lnTo>
                  <a:lnTo>
                    <a:pt x="694587" y="6701"/>
                  </a:lnTo>
                  <a:lnTo>
                    <a:pt x="661378" y="0"/>
                  </a:lnTo>
                  <a:lnTo>
                    <a:pt x="85343" y="0"/>
                  </a:lnTo>
                  <a:lnTo>
                    <a:pt x="52133" y="6701"/>
                  </a:lnTo>
                  <a:lnTo>
                    <a:pt x="25004" y="24976"/>
                  </a:lnTo>
                  <a:lnTo>
                    <a:pt x="6709" y="52079"/>
                  </a:lnTo>
                  <a:lnTo>
                    <a:pt x="0" y="85265"/>
                  </a:lnTo>
                  <a:lnTo>
                    <a:pt x="0" y="447589"/>
                  </a:lnTo>
                  <a:lnTo>
                    <a:pt x="6709" y="480773"/>
                  </a:lnTo>
                  <a:lnTo>
                    <a:pt x="25004" y="507871"/>
                  </a:lnTo>
                  <a:lnTo>
                    <a:pt x="52133" y="526140"/>
                  </a:lnTo>
                  <a:lnTo>
                    <a:pt x="85343" y="532840"/>
                  </a:lnTo>
                  <a:close/>
                </a:path>
              </a:pathLst>
            </a:custGeom>
            <a:ln w="10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1" name="object 151"/>
          <p:cNvSpPr txBox="1"/>
          <p:nvPr/>
        </p:nvSpPr>
        <p:spPr>
          <a:xfrm>
            <a:off x="8804729" y="5209594"/>
            <a:ext cx="601345" cy="459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140"/>
              </a:lnSpc>
              <a:spcBef>
                <a:spcPts val="95"/>
              </a:spcBef>
            </a:pPr>
            <a:r>
              <a:rPr sz="950" spc="-100" dirty="0">
                <a:latin typeface="Arial MT"/>
                <a:cs typeface="Arial MT"/>
              </a:rPr>
              <a:t>45$1&amp;63</a:t>
            </a:r>
            <a:endParaRPr sz="950">
              <a:latin typeface="Arial MT"/>
              <a:cs typeface="Arial MT"/>
            </a:endParaRPr>
          </a:p>
          <a:p>
            <a:pPr marL="12065" marR="5080" indent="-635" algn="ctr">
              <a:lnSpc>
                <a:spcPts val="1140"/>
              </a:lnSpc>
              <a:spcBef>
                <a:spcPts val="35"/>
              </a:spcBef>
            </a:pPr>
            <a:r>
              <a:rPr sz="950" spc="-30" dirty="0">
                <a:latin typeface="Arial MT"/>
                <a:cs typeface="Arial MT"/>
              </a:rPr>
              <a:t>&amp;nt$7rat$* </a:t>
            </a:r>
            <a:r>
              <a:rPr sz="950" spc="-25" dirty="0">
                <a:latin typeface="Arial MT"/>
                <a:cs typeface="Arial MT"/>
              </a:rPr>
              <a:t> </a:t>
            </a:r>
            <a:r>
              <a:rPr sz="950" spc="-55" dirty="0">
                <a:latin typeface="Arial MT"/>
                <a:cs typeface="Arial MT"/>
              </a:rPr>
              <a:t>0</a:t>
            </a:r>
            <a:r>
              <a:rPr sz="950" spc="-5" dirty="0">
                <a:latin typeface="Arial MT"/>
                <a:cs typeface="Arial MT"/>
              </a:rPr>
              <a:t>8</a:t>
            </a:r>
            <a:r>
              <a:rPr sz="950" spc="260" dirty="0">
                <a:latin typeface="Arial MT"/>
                <a:cs typeface="Arial MT"/>
              </a:rPr>
              <a:t>/</a:t>
            </a:r>
            <a:r>
              <a:rPr sz="950" spc="-55" dirty="0">
                <a:latin typeface="Arial MT"/>
                <a:cs typeface="Arial MT"/>
              </a:rPr>
              <a:t>030</a:t>
            </a:r>
            <a:r>
              <a:rPr sz="950" spc="-5" dirty="0">
                <a:latin typeface="Arial MT"/>
                <a:cs typeface="Arial MT"/>
              </a:rPr>
              <a:t>t$m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152" name="object 152"/>
          <p:cNvGrpSpPr/>
          <p:nvPr/>
        </p:nvGrpSpPr>
        <p:grpSpPr>
          <a:xfrm>
            <a:off x="4022363" y="4592937"/>
            <a:ext cx="5770880" cy="906780"/>
            <a:chOff x="4022363" y="4592937"/>
            <a:chExt cx="5770880" cy="906780"/>
          </a:xfrm>
        </p:grpSpPr>
        <p:sp>
          <p:nvSpPr>
            <p:cNvPr id="153" name="object 153"/>
            <p:cNvSpPr/>
            <p:nvPr/>
          </p:nvSpPr>
          <p:spPr>
            <a:xfrm>
              <a:off x="8507812" y="5450870"/>
              <a:ext cx="139065" cy="0"/>
            </a:xfrm>
            <a:custGeom>
              <a:avLst/>
              <a:gdLst/>
              <a:ahLst/>
              <a:cxnLst/>
              <a:rect l="l" t="t" r="r" b="b"/>
              <a:pathLst>
                <a:path w="139065">
                  <a:moveTo>
                    <a:pt x="0" y="0"/>
                  </a:moveTo>
                  <a:lnTo>
                    <a:pt x="138627" y="0"/>
                  </a:lnTo>
                </a:path>
              </a:pathLst>
            </a:custGeom>
            <a:ln w="10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634248" y="5402148"/>
              <a:ext cx="97790" cy="97790"/>
            </a:xfrm>
            <a:custGeom>
              <a:avLst/>
              <a:gdLst/>
              <a:ahLst/>
              <a:cxnLst/>
              <a:rect l="l" t="t" r="r" b="b"/>
              <a:pathLst>
                <a:path w="97790" h="97789">
                  <a:moveTo>
                    <a:pt x="0" y="0"/>
                  </a:moveTo>
                  <a:lnTo>
                    <a:pt x="0" y="97445"/>
                  </a:lnTo>
                  <a:lnTo>
                    <a:pt x="97537" y="48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9467820" y="4864676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59999" y="0"/>
                  </a:moveTo>
                  <a:lnTo>
                    <a:pt x="0" y="159853"/>
                  </a:lnTo>
                  <a:lnTo>
                    <a:pt x="159999" y="319766"/>
                  </a:lnTo>
                  <a:lnTo>
                    <a:pt x="320003" y="159853"/>
                  </a:lnTo>
                  <a:lnTo>
                    <a:pt x="159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9467819" y="4864675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0" y="159853"/>
                  </a:moveTo>
                  <a:lnTo>
                    <a:pt x="159998" y="0"/>
                  </a:lnTo>
                  <a:lnTo>
                    <a:pt x="320002" y="159853"/>
                  </a:lnTo>
                  <a:lnTo>
                    <a:pt x="159998" y="319766"/>
                  </a:lnTo>
                  <a:lnTo>
                    <a:pt x="0" y="159853"/>
                  </a:lnTo>
                  <a:close/>
                </a:path>
              </a:pathLst>
            </a:custGeom>
            <a:ln w="10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9542476" y="493941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4">
                  <a:moveTo>
                    <a:pt x="0" y="85114"/>
                  </a:moveTo>
                  <a:lnTo>
                    <a:pt x="170687" y="85114"/>
                  </a:lnTo>
                </a:path>
                <a:path w="170815" h="170814">
                  <a:moveTo>
                    <a:pt x="85340" y="0"/>
                  </a:moveTo>
                  <a:lnTo>
                    <a:pt x="85340" y="170440"/>
                  </a:lnTo>
                </a:path>
              </a:pathLst>
            </a:custGeom>
            <a:ln w="46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8" name="object 1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73089" y="4592937"/>
              <a:ext cx="203500" cy="271739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73089" y="5184443"/>
              <a:ext cx="203500" cy="271843"/>
            </a:xfrm>
            <a:prstGeom prst="rect">
              <a:avLst/>
            </a:prstGeom>
          </p:spPr>
        </p:pic>
        <p:sp>
          <p:nvSpPr>
            <p:cNvPr id="160" name="object 160"/>
            <p:cNvSpPr/>
            <p:nvPr/>
          </p:nvSpPr>
          <p:spPr>
            <a:xfrm>
              <a:off x="4027779" y="4864676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39" h="320039">
                  <a:moveTo>
                    <a:pt x="160002" y="0"/>
                  </a:moveTo>
                  <a:lnTo>
                    <a:pt x="0" y="159853"/>
                  </a:lnTo>
                  <a:lnTo>
                    <a:pt x="160002" y="319766"/>
                  </a:lnTo>
                  <a:lnTo>
                    <a:pt x="320003" y="159853"/>
                  </a:lnTo>
                  <a:lnTo>
                    <a:pt x="1600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027779" y="4864675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39" h="320039">
                  <a:moveTo>
                    <a:pt x="0" y="159853"/>
                  </a:moveTo>
                  <a:lnTo>
                    <a:pt x="160001" y="0"/>
                  </a:lnTo>
                  <a:lnTo>
                    <a:pt x="320002" y="159853"/>
                  </a:lnTo>
                  <a:lnTo>
                    <a:pt x="160001" y="319766"/>
                  </a:lnTo>
                  <a:lnTo>
                    <a:pt x="0" y="159853"/>
                  </a:lnTo>
                  <a:close/>
                </a:path>
              </a:pathLst>
            </a:custGeom>
            <a:ln w="10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153613" y="4949941"/>
              <a:ext cx="68580" cy="149860"/>
            </a:xfrm>
            <a:custGeom>
              <a:avLst/>
              <a:gdLst/>
              <a:ahLst/>
              <a:cxnLst/>
              <a:rect l="l" t="t" r="r" b="b"/>
              <a:pathLst>
                <a:path w="68579" h="149860">
                  <a:moveTo>
                    <a:pt x="0" y="0"/>
                  </a:moveTo>
                  <a:lnTo>
                    <a:pt x="68335" y="149251"/>
                  </a:lnTo>
                </a:path>
                <a:path w="68579" h="149860">
                  <a:moveTo>
                    <a:pt x="68335" y="0"/>
                  </a:moveTo>
                  <a:lnTo>
                    <a:pt x="0" y="149251"/>
                  </a:lnTo>
                </a:path>
              </a:pathLst>
            </a:custGeom>
            <a:ln w="324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347782" y="5024529"/>
              <a:ext cx="123189" cy="0"/>
            </a:xfrm>
            <a:custGeom>
              <a:avLst/>
              <a:gdLst/>
              <a:ahLst/>
              <a:cxnLst/>
              <a:rect l="l" t="t" r="r" b="b"/>
              <a:pathLst>
                <a:path w="123189">
                  <a:moveTo>
                    <a:pt x="0" y="0"/>
                  </a:moveTo>
                  <a:lnTo>
                    <a:pt x="122672" y="0"/>
                  </a:lnTo>
                </a:path>
              </a:pathLst>
            </a:custGeom>
            <a:ln w="10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458263" y="4975806"/>
              <a:ext cx="97790" cy="97790"/>
            </a:xfrm>
            <a:custGeom>
              <a:avLst/>
              <a:gdLst/>
              <a:ahLst/>
              <a:cxnLst/>
              <a:rect l="l" t="t" r="r" b="b"/>
              <a:pathLst>
                <a:path w="97789" h="97789">
                  <a:moveTo>
                    <a:pt x="0" y="0"/>
                  </a:moveTo>
                  <a:lnTo>
                    <a:pt x="0" y="97445"/>
                  </a:lnTo>
                  <a:lnTo>
                    <a:pt x="97536" y="48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5" name="object 165"/>
          <p:cNvGrpSpPr/>
          <p:nvPr/>
        </p:nvGrpSpPr>
        <p:grpSpPr>
          <a:xfrm>
            <a:off x="877824" y="3950208"/>
            <a:ext cx="9235440" cy="100965"/>
            <a:chOff x="877824" y="3950208"/>
            <a:chExt cx="9235440" cy="100965"/>
          </a:xfrm>
        </p:grpSpPr>
        <p:pic>
          <p:nvPicPr>
            <p:cNvPr id="166" name="object 16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824" y="3950208"/>
              <a:ext cx="9235440" cy="100583"/>
            </a:xfrm>
            <a:prstGeom prst="rect">
              <a:avLst/>
            </a:prstGeom>
          </p:spPr>
        </p:pic>
        <p:sp>
          <p:nvSpPr>
            <p:cNvPr id="167" name="object 167"/>
            <p:cNvSpPr/>
            <p:nvPr/>
          </p:nvSpPr>
          <p:spPr>
            <a:xfrm>
              <a:off x="918369" y="3978275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4">
                  <a:moveTo>
                    <a:pt x="0" y="0"/>
                  </a:moveTo>
                  <a:lnTo>
                    <a:pt x="9144000" y="1588"/>
                  </a:lnTo>
                </a:path>
              </a:pathLst>
            </a:custGeom>
            <a:ln w="15875">
              <a:solidFill>
                <a:srgbClr val="98C7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49561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Purposes</a:t>
            </a:r>
            <a:r>
              <a:rPr sz="32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32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process</a:t>
            </a:r>
            <a:r>
              <a:rPr sz="32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modeling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163505" y="1522654"/>
            <a:ext cx="1297305" cy="715010"/>
            <a:chOff x="5163505" y="1522654"/>
            <a:chExt cx="1297305" cy="715010"/>
          </a:xfrm>
        </p:grpSpPr>
        <p:sp>
          <p:nvSpPr>
            <p:cNvPr id="4" name="object 4"/>
            <p:cNvSpPr/>
            <p:nvPr/>
          </p:nvSpPr>
          <p:spPr>
            <a:xfrm>
              <a:off x="5184814" y="1543961"/>
              <a:ext cx="1268730" cy="689610"/>
            </a:xfrm>
            <a:custGeom>
              <a:avLst/>
              <a:gdLst/>
              <a:ahLst/>
              <a:cxnLst/>
              <a:rect l="l" t="t" r="r" b="b"/>
              <a:pathLst>
                <a:path w="1268729" h="689610">
                  <a:moveTo>
                    <a:pt x="1185666" y="0"/>
                  </a:moveTo>
                  <a:lnTo>
                    <a:pt x="82682" y="0"/>
                  </a:lnTo>
                  <a:lnTo>
                    <a:pt x="50516" y="6504"/>
                  </a:lnTo>
                  <a:lnTo>
                    <a:pt x="24233" y="24241"/>
                  </a:lnTo>
                  <a:lnTo>
                    <a:pt x="6503" y="50549"/>
                  </a:lnTo>
                  <a:lnTo>
                    <a:pt x="0" y="82765"/>
                  </a:lnTo>
                  <a:lnTo>
                    <a:pt x="0" y="606596"/>
                  </a:lnTo>
                  <a:lnTo>
                    <a:pt x="6503" y="638756"/>
                  </a:lnTo>
                  <a:lnTo>
                    <a:pt x="24233" y="665036"/>
                  </a:lnTo>
                  <a:lnTo>
                    <a:pt x="50516" y="682763"/>
                  </a:lnTo>
                  <a:lnTo>
                    <a:pt x="82682" y="689265"/>
                  </a:lnTo>
                  <a:lnTo>
                    <a:pt x="1185666" y="689265"/>
                  </a:lnTo>
                  <a:lnTo>
                    <a:pt x="1217832" y="682763"/>
                  </a:lnTo>
                  <a:lnTo>
                    <a:pt x="1244115" y="665036"/>
                  </a:lnTo>
                  <a:lnTo>
                    <a:pt x="1261845" y="638756"/>
                  </a:lnTo>
                  <a:lnTo>
                    <a:pt x="1268349" y="606596"/>
                  </a:lnTo>
                  <a:lnTo>
                    <a:pt x="1268349" y="82765"/>
                  </a:lnTo>
                  <a:lnTo>
                    <a:pt x="1261845" y="50549"/>
                  </a:lnTo>
                  <a:lnTo>
                    <a:pt x="1244115" y="24241"/>
                  </a:lnTo>
                  <a:lnTo>
                    <a:pt x="1217832" y="6504"/>
                  </a:lnTo>
                  <a:lnTo>
                    <a:pt x="1185666" y="0"/>
                  </a:lnTo>
                  <a:close/>
                </a:path>
              </a:pathLst>
            </a:custGeom>
            <a:solidFill>
              <a:srgbClr val="CDCDCD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67497" y="1543961"/>
              <a:ext cx="1186180" cy="686435"/>
            </a:xfrm>
            <a:custGeom>
              <a:avLst/>
              <a:gdLst/>
              <a:ahLst/>
              <a:cxnLst/>
              <a:rect l="l" t="t" r="r" b="b"/>
              <a:pathLst>
                <a:path w="1186179" h="686435">
                  <a:moveTo>
                    <a:pt x="1102985" y="0"/>
                  </a:moveTo>
                  <a:lnTo>
                    <a:pt x="0" y="0"/>
                  </a:lnTo>
                </a:path>
                <a:path w="1186179" h="686435">
                  <a:moveTo>
                    <a:pt x="1119586" y="685909"/>
                  </a:moveTo>
                  <a:lnTo>
                    <a:pt x="1135150" y="682763"/>
                  </a:lnTo>
                  <a:lnTo>
                    <a:pt x="1161434" y="665036"/>
                  </a:lnTo>
                  <a:lnTo>
                    <a:pt x="1179163" y="638757"/>
                  </a:lnTo>
                  <a:lnTo>
                    <a:pt x="1185667" y="606596"/>
                  </a:lnTo>
                  <a:lnTo>
                    <a:pt x="1185667" y="82766"/>
                  </a:lnTo>
                  <a:lnTo>
                    <a:pt x="1179163" y="50549"/>
                  </a:lnTo>
                  <a:lnTo>
                    <a:pt x="1161434" y="24241"/>
                  </a:lnTo>
                  <a:lnTo>
                    <a:pt x="1135150" y="6504"/>
                  </a:lnTo>
                  <a:lnTo>
                    <a:pt x="1102985" y="0"/>
                  </a:lnTo>
                </a:path>
              </a:pathLst>
            </a:custGeom>
            <a:ln w="14589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0807" y="1529956"/>
              <a:ext cx="1268349" cy="68926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70807" y="1529956"/>
              <a:ext cx="1268730" cy="689610"/>
            </a:xfrm>
            <a:custGeom>
              <a:avLst/>
              <a:gdLst/>
              <a:ahLst/>
              <a:cxnLst/>
              <a:rect l="l" t="t" r="r" b="b"/>
              <a:pathLst>
                <a:path w="1268729" h="689610">
                  <a:moveTo>
                    <a:pt x="82682" y="689265"/>
                  </a:moveTo>
                  <a:lnTo>
                    <a:pt x="1185666" y="689265"/>
                  </a:lnTo>
                  <a:lnTo>
                    <a:pt x="1217832" y="682763"/>
                  </a:lnTo>
                  <a:lnTo>
                    <a:pt x="1244115" y="665036"/>
                  </a:lnTo>
                  <a:lnTo>
                    <a:pt x="1261845" y="638757"/>
                  </a:lnTo>
                  <a:lnTo>
                    <a:pt x="1268349" y="606596"/>
                  </a:lnTo>
                  <a:lnTo>
                    <a:pt x="1268349" y="82766"/>
                  </a:lnTo>
                  <a:lnTo>
                    <a:pt x="1261845" y="50549"/>
                  </a:lnTo>
                  <a:lnTo>
                    <a:pt x="1244115" y="24241"/>
                  </a:lnTo>
                  <a:lnTo>
                    <a:pt x="1217832" y="6504"/>
                  </a:lnTo>
                  <a:lnTo>
                    <a:pt x="1185666" y="0"/>
                  </a:lnTo>
                  <a:lnTo>
                    <a:pt x="82682" y="0"/>
                  </a:lnTo>
                  <a:lnTo>
                    <a:pt x="50516" y="6504"/>
                  </a:lnTo>
                  <a:lnTo>
                    <a:pt x="24233" y="24241"/>
                  </a:lnTo>
                  <a:lnTo>
                    <a:pt x="6503" y="50549"/>
                  </a:lnTo>
                  <a:lnTo>
                    <a:pt x="0" y="82766"/>
                  </a:lnTo>
                  <a:lnTo>
                    <a:pt x="0" y="606596"/>
                  </a:lnTo>
                  <a:lnTo>
                    <a:pt x="6503" y="638757"/>
                  </a:lnTo>
                  <a:lnTo>
                    <a:pt x="24233" y="665036"/>
                  </a:lnTo>
                  <a:lnTo>
                    <a:pt x="50516" y="682763"/>
                  </a:lnTo>
                  <a:lnTo>
                    <a:pt x="82682" y="689265"/>
                  </a:lnTo>
                  <a:close/>
                </a:path>
              </a:pathLst>
            </a:custGeom>
            <a:ln w="1458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19873" y="1634355"/>
            <a:ext cx="970280" cy="445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1295">
              <a:lnSpc>
                <a:spcPct val="102099"/>
              </a:lnSpc>
              <a:spcBef>
                <a:spcPts val="95"/>
              </a:spcBef>
            </a:pPr>
            <a:r>
              <a:rPr sz="1350" spc="10" dirty="0">
                <a:latin typeface="Calibri"/>
                <a:cs typeface="Calibri"/>
              </a:rPr>
              <a:t>Process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identification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091424" y="2941355"/>
            <a:ext cx="1105535" cy="815340"/>
            <a:chOff x="4091424" y="2941355"/>
            <a:chExt cx="1105535" cy="815340"/>
          </a:xfrm>
        </p:grpSpPr>
        <p:sp>
          <p:nvSpPr>
            <p:cNvPr id="10" name="object 10"/>
            <p:cNvSpPr/>
            <p:nvPr/>
          </p:nvSpPr>
          <p:spPr>
            <a:xfrm>
              <a:off x="4112734" y="2996208"/>
              <a:ext cx="963294" cy="753110"/>
            </a:xfrm>
            <a:custGeom>
              <a:avLst/>
              <a:gdLst/>
              <a:ahLst/>
              <a:cxnLst/>
              <a:rect l="l" t="t" r="r" b="b"/>
              <a:pathLst>
                <a:path w="963295" h="753110">
                  <a:moveTo>
                    <a:pt x="962706" y="0"/>
                  </a:moveTo>
                  <a:lnTo>
                    <a:pt x="909798" y="18637"/>
                  </a:lnTo>
                  <a:lnTo>
                    <a:pt x="857296" y="38851"/>
                  </a:lnTo>
                  <a:lnTo>
                    <a:pt x="805304" y="60562"/>
                  </a:lnTo>
                  <a:lnTo>
                    <a:pt x="753925" y="83688"/>
                  </a:lnTo>
                  <a:lnTo>
                    <a:pt x="703263" y="108149"/>
                  </a:lnTo>
                  <a:lnTo>
                    <a:pt x="653421" y="133864"/>
                  </a:lnTo>
                  <a:lnTo>
                    <a:pt x="604504" y="160752"/>
                  </a:lnTo>
                  <a:lnTo>
                    <a:pt x="556613" y="188731"/>
                  </a:lnTo>
                  <a:lnTo>
                    <a:pt x="509853" y="217722"/>
                  </a:lnTo>
                  <a:lnTo>
                    <a:pt x="464328" y="247643"/>
                  </a:lnTo>
                  <a:lnTo>
                    <a:pt x="420141" y="278413"/>
                  </a:lnTo>
                  <a:lnTo>
                    <a:pt x="377395" y="309951"/>
                  </a:lnTo>
                  <a:lnTo>
                    <a:pt x="336195" y="342177"/>
                  </a:lnTo>
                  <a:lnTo>
                    <a:pt x="296643" y="375010"/>
                  </a:lnTo>
                  <a:lnTo>
                    <a:pt x="258844" y="408368"/>
                  </a:lnTo>
                  <a:lnTo>
                    <a:pt x="222900" y="442171"/>
                  </a:lnTo>
                  <a:lnTo>
                    <a:pt x="188915" y="476338"/>
                  </a:lnTo>
                  <a:lnTo>
                    <a:pt x="156994" y="510788"/>
                  </a:lnTo>
                  <a:lnTo>
                    <a:pt x="127238" y="545440"/>
                  </a:lnTo>
                  <a:lnTo>
                    <a:pt x="99753" y="580213"/>
                  </a:lnTo>
                  <a:lnTo>
                    <a:pt x="74641" y="615026"/>
                  </a:lnTo>
                  <a:lnTo>
                    <a:pt x="52006" y="649800"/>
                  </a:lnTo>
                  <a:lnTo>
                    <a:pt x="31952" y="684451"/>
                  </a:lnTo>
                  <a:lnTo>
                    <a:pt x="14582" y="718900"/>
                  </a:lnTo>
                  <a:lnTo>
                    <a:pt x="0" y="753066"/>
                  </a:lnTo>
                </a:path>
              </a:pathLst>
            </a:custGeom>
            <a:ln w="14589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51220" y="2955359"/>
              <a:ext cx="146050" cy="88900"/>
            </a:xfrm>
            <a:custGeom>
              <a:avLst/>
              <a:gdLst/>
              <a:ahLst/>
              <a:cxnLst/>
              <a:rect l="l" t="t" r="r" b="b"/>
              <a:pathLst>
                <a:path w="146050" h="88900">
                  <a:moveTo>
                    <a:pt x="0" y="0"/>
                  </a:moveTo>
                  <a:lnTo>
                    <a:pt x="26263" y="88407"/>
                  </a:lnTo>
                  <a:lnTo>
                    <a:pt x="145715" y="4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CD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98727" y="2982203"/>
              <a:ext cx="963294" cy="753110"/>
            </a:xfrm>
            <a:custGeom>
              <a:avLst/>
              <a:gdLst/>
              <a:ahLst/>
              <a:cxnLst/>
              <a:rect l="l" t="t" r="r" b="b"/>
              <a:pathLst>
                <a:path w="963295" h="753110">
                  <a:moveTo>
                    <a:pt x="962706" y="0"/>
                  </a:moveTo>
                  <a:lnTo>
                    <a:pt x="909798" y="18637"/>
                  </a:lnTo>
                  <a:lnTo>
                    <a:pt x="857296" y="38851"/>
                  </a:lnTo>
                  <a:lnTo>
                    <a:pt x="805304" y="60562"/>
                  </a:lnTo>
                  <a:lnTo>
                    <a:pt x="753925" y="83688"/>
                  </a:lnTo>
                  <a:lnTo>
                    <a:pt x="703263" y="108149"/>
                  </a:lnTo>
                  <a:lnTo>
                    <a:pt x="653421" y="133864"/>
                  </a:lnTo>
                  <a:lnTo>
                    <a:pt x="604504" y="160752"/>
                  </a:lnTo>
                  <a:lnTo>
                    <a:pt x="556613" y="188731"/>
                  </a:lnTo>
                  <a:lnTo>
                    <a:pt x="509853" y="217722"/>
                  </a:lnTo>
                  <a:lnTo>
                    <a:pt x="464328" y="247643"/>
                  </a:lnTo>
                  <a:lnTo>
                    <a:pt x="420141" y="278413"/>
                  </a:lnTo>
                  <a:lnTo>
                    <a:pt x="377395" y="309951"/>
                  </a:lnTo>
                  <a:lnTo>
                    <a:pt x="336195" y="342177"/>
                  </a:lnTo>
                  <a:lnTo>
                    <a:pt x="296643" y="375010"/>
                  </a:lnTo>
                  <a:lnTo>
                    <a:pt x="258844" y="408368"/>
                  </a:lnTo>
                  <a:lnTo>
                    <a:pt x="222900" y="442171"/>
                  </a:lnTo>
                  <a:lnTo>
                    <a:pt x="188915" y="476338"/>
                  </a:lnTo>
                  <a:lnTo>
                    <a:pt x="156994" y="510788"/>
                  </a:lnTo>
                  <a:lnTo>
                    <a:pt x="127238" y="545440"/>
                  </a:lnTo>
                  <a:lnTo>
                    <a:pt x="99753" y="580213"/>
                  </a:lnTo>
                  <a:lnTo>
                    <a:pt x="74641" y="615026"/>
                  </a:lnTo>
                  <a:lnTo>
                    <a:pt x="52006" y="649800"/>
                  </a:lnTo>
                  <a:lnTo>
                    <a:pt x="31952" y="684451"/>
                  </a:lnTo>
                  <a:lnTo>
                    <a:pt x="14582" y="718900"/>
                  </a:lnTo>
                  <a:lnTo>
                    <a:pt x="0" y="753066"/>
                  </a:lnTo>
                </a:path>
              </a:pathLst>
            </a:custGeom>
            <a:ln w="1458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37212" y="2941355"/>
              <a:ext cx="146050" cy="88900"/>
            </a:xfrm>
            <a:custGeom>
              <a:avLst/>
              <a:gdLst/>
              <a:ahLst/>
              <a:cxnLst/>
              <a:rect l="l" t="t" r="r" b="b"/>
              <a:pathLst>
                <a:path w="146050" h="88900">
                  <a:moveTo>
                    <a:pt x="0" y="0"/>
                  </a:moveTo>
                  <a:lnTo>
                    <a:pt x="26264" y="88407"/>
                  </a:lnTo>
                  <a:lnTo>
                    <a:pt x="145715" y="4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561382" y="2992362"/>
            <a:ext cx="78740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spc="5" dirty="0">
                <a:solidFill>
                  <a:srgbClr val="CDCDCD"/>
                </a:solidFill>
                <a:latin typeface="Calibri"/>
                <a:cs typeface="Calibri"/>
              </a:rPr>
              <a:t>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42170" y="2834179"/>
            <a:ext cx="1171575" cy="344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 algn="ctr">
              <a:lnSpc>
                <a:spcPts val="1230"/>
              </a:lnSpc>
            </a:pPr>
            <a:r>
              <a:rPr sz="1050" spc="-455" dirty="0">
                <a:latin typeface="Calibri"/>
                <a:cs typeface="Calibri"/>
              </a:rPr>
              <a:t>C</a:t>
            </a:r>
            <a:r>
              <a:rPr sz="1575" spc="-157" baseline="-5291" dirty="0">
                <a:solidFill>
                  <a:srgbClr val="CDCDCD"/>
                </a:solidFill>
                <a:latin typeface="Calibri"/>
                <a:cs typeface="Calibri"/>
              </a:rPr>
              <a:t>C</a:t>
            </a:r>
            <a:r>
              <a:rPr sz="1050" spc="-450" dirty="0">
                <a:latin typeface="Calibri"/>
                <a:cs typeface="Calibri"/>
              </a:rPr>
              <a:t>o</a:t>
            </a:r>
            <a:r>
              <a:rPr sz="1575" spc="-157" baseline="-5291" dirty="0">
                <a:solidFill>
                  <a:srgbClr val="CDCDCD"/>
                </a:solidFill>
                <a:latin typeface="Calibri"/>
                <a:cs typeface="Calibri"/>
              </a:rPr>
              <a:t>o</a:t>
            </a:r>
            <a:r>
              <a:rPr sz="1050" spc="-445" dirty="0">
                <a:latin typeface="Calibri"/>
                <a:cs typeface="Calibri"/>
              </a:rPr>
              <a:t>n</a:t>
            </a:r>
            <a:r>
              <a:rPr sz="1575" spc="-157" baseline="-5291" dirty="0">
                <a:solidFill>
                  <a:srgbClr val="CDCDCD"/>
                </a:solidFill>
                <a:latin typeface="Calibri"/>
                <a:cs typeface="Calibri"/>
              </a:rPr>
              <a:t>n</a:t>
            </a:r>
            <a:r>
              <a:rPr sz="1050" spc="-215" dirty="0">
                <a:latin typeface="Calibri"/>
                <a:cs typeface="Calibri"/>
              </a:rPr>
              <a:t>f</a:t>
            </a:r>
            <a:r>
              <a:rPr sz="1575" spc="-165" baseline="-5291" dirty="0">
                <a:solidFill>
                  <a:srgbClr val="CDCDCD"/>
                </a:solidFill>
                <a:latin typeface="Calibri"/>
                <a:cs typeface="Calibri"/>
              </a:rPr>
              <a:t>f</a:t>
            </a:r>
            <a:r>
              <a:rPr sz="1050" spc="-450" dirty="0">
                <a:latin typeface="Calibri"/>
                <a:cs typeface="Calibri"/>
              </a:rPr>
              <a:t>o</a:t>
            </a:r>
            <a:r>
              <a:rPr sz="1575" spc="-157" baseline="-5291" dirty="0">
                <a:solidFill>
                  <a:srgbClr val="CDCDCD"/>
                </a:solidFill>
                <a:latin typeface="Calibri"/>
                <a:cs typeface="Calibri"/>
              </a:rPr>
              <a:t>o</a:t>
            </a:r>
            <a:r>
              <a:rPr sz="1050" spc="-260" dirty="0">
                <a:latin typeface="Calibri"/>
                <a:cs typeface="Calibri"/>
              </a:rPr>
              <a:t>r</a:t>
            </a:r>
            <a:r>
              <a:rPr sz="1575" spc="-165" baseline="-5291" dirty="0">
                <a:solidFill>
                  <a:srgbClr val="CDCDCD"/>
                </a:solidFill>
                <a:latin typeface="Calibri"/>
                <a:cs typeface="Calibri"/>
              </a:rPr>
              <a:t>r</a:t>
            </a:r>
            <a:r>
              <a:rPr sz="1050" spc="-735" dirty="0">
                <a:latin typeface="Calibri"/>
                <a:cs typeface="Calibri"/>
              </a:rPr>
              <a:t>m</a:t>
            </a:r>
            <a:r>
              <a:rPr sz="1575" spc="-150" baseline="-5291" dirty="0">
                <a:solidFill>
                  <a:srgbClr val="CDCDCD"/>
                </a:solidFill>
                <a:latin typeface="Calibri"/>
                <a:cs typeface="Calibri"/>
              </a:rPr>
              <a:t>m</a:t>
            </a:r>
            <a:r>
              <a:rPr sz="1050" spc="-395" dirty="0">
                <a:latin typeface="Calibri"/>
                <a:cs typeface="Calibri"/>
              </a:rPr>
              <a:t>a</a:t>
            </a:r>
            <a:r>
              <a:rPr sz="1575" spc="-157" baseline="-5291" dirty="0">
                <a:solidFill>
                  <a:srgbClr val="CDCDCD"/>
                </a:solidFill>
                <a:latin typeface="Calibri"/>
                <a:cs typeface="Calibri"/>
              </a:rPr>
              <a:t>a</a:t>
            </a:r>
            <a:r>
              <a:rPr sz="1050" spc="-445" dirty="0">
                <a:latin typeface="Calibri"/>
                <a:cs typeface="Calibri"/>
              </a:rPr>
              <a:t>n</a:t>
            </a:r>
            <a:r>
              <a:rPr sz="1575" spc="-157" baseline="-5291" dirty="0">
                <a:solidFill>
                  <a:srgbClr val="CDCDCD"/>
                </a:solidFill>
                <a:latin typeface="Calibri"/>
                <a:cs typeface="Calibri"/>
              </a:rPr>
              <a:t>n</a:t>
            </a:r>
            <a:r>
              <a:rPr sz="1050" spc="-340" dirty="0">
                <a:latin typeface="Calibri"/>
                <a:cs typeface="Calibri"/>
              </a:rPr>
              <a:t>c</a:t>
            </a:r>
            <a:r>
              <a:rPr sz="1575" spc="-165" baseline="-5291" dirty="0">
                <a:solidFill>
                  <a:srgbClr val="CDCDCD"/>
                </a:solidFill>
                <a:latin typeface="Calibri"/>
                <a:cs typeface="Calibri"/>
              </a:rPr>
              <a:t>c</a:t>
            </a:r>
            <a:r>
              <a:rPr sz="1050" spc="-415" dirty="0">
                <a:latin typeface="Calibri"/>
                <a:cs typeface="Calibri"/>
              </a:rPr>
              <a:t>e</a:t>
            </a:r>
            <a:r>
              <a:rPr sz="1575" spc="15" baseline="-5291" dirty="0">
                <a:solidFill>
                  <a:srgbClr val="CDCDCD"/>
                </a:solidFill>
                <a:latin typeface="Calibri"/>
                <a:cs typeface="Calibri"/>
              </a:rPr>
              <a:t>e</a:t>
            </a:r>
            <a:r>
              <a:rPr sz="1575" spc="-165" baseline="-5291" dirty="0">
                <a:solidFill>
                  <a:srgbClr val="CDCDCD"/>
                </a:solidFill>
                <a:latin typeface="Calibri"/>
                <a:cs typeface="Calibri"/>
              </a:rPr>
              <a:t> </a:t>
            </a:r>
            <a:r>
              <a:rPr sz="1050" spc="-395" dirty="0">
                <a:latin typeface="Calibri"/>
                <a:cs typeface="Calibri"/>
              </a:rPr>
              <a:t>a</a:t>
            </a:r>
            <a:r>
              <a:rPr sz="1575" spc="-157" baseline="-5291" dirty="0">
                <a:solidFill>
                  <a:srgbClr val="CDCDCD"/>
                </a:solidFill>
                <a:latin typeface="Calibri"/>
                <a:cs typeface="Calibri"/>
              </a:rPr>
              <a:t>a</a:t>
            </a:r>
            <a:r>
              <a:rPr sz="1050" spc="-445" dirty="0">
                <a:latin typeface="Calibri"/>
                <a:cs typeface="Calibri"/>
              </a:rPr>
              <a:t>n</a:t>
            </a:r>
            <a:r>
              <a:rPr sz="1575" spc="-157" baseline="-5291" dirty="0">
                <a:solidFill>
                  <a:srgbClr val="CDCDCD"/>
                </a:solidFill>
                <a:latin typeface="Calibri"/>
                <a:cs typeface="Calibri"/>
              </a:rPr>
              <a:t>n</a:t>
            </a:r>
            <a:r>
              <a:rPr sz="1050" spc="-445" dirty="0">
                <a:latin typeface="Calibri"/>
                <a:cs typeface="Calibri"/>
              </a:rPr>
              <a:t>d</a:t>
            </a:r>
            <a:r>
              <a:rPr sz="1575" spc="15" baseline="-5291" dirty="0">
                <a:solidFill>
                  <a:srgbClr val="CDCDCD"/>
                </a:solidFill>
                <a:latin typeface="Calibri"/>
                <a:cs typeface="Calibri"/>
              </a:rPr>
              <a:t>d</a:t>
            </a:r>
            <a:endParaRPr sz="1575" baseline="-5291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050" spc="-445" dirty="0">
                <a:latin typeface="Calibri"/>
                <a:cs typeface="Calibri"/>
              </a:rPr>
              <a:t>p</a:t>
            </a:r>
            <a:r>
              <a:rPr sz="1575" spc="-157" baseline="-5291" dirty="0">
                <a:solidFill>
                  <a:srgbClr val="CDCDCD"/>
                </a:solidFill>
                <a:latin typeface="Calibri"/>
                <a:cs typeface="Calibri"/>
              </a:rPr>
              <a:t>p</a:t>
            </a:r>
            <a:r>
              <a:rPr sz="1050" spc="-415" dirty="0">
                <a:latin typeface="Calibri"/>
                <a:cs typeface="Calibri"/>
              </a:rPr>
              <a:t>e</a:t>
            </a:r>
            <a:r>
              <a:rPr sz="1575" spc="-157" baseline="-5291" dirty="0">
                <a:solidFill>
                  <a:srgbClr val="CDCDCD"/>
                </a:solidFill>
                <a:latin typeface="Calibri"/>
                <a:cs typeface="Calibri"/>
              </a:rPr>
              <a:t>e</a:t>
            </a:r>
            <a:r>
              <a:rPr sz="1050" spc="-260" dirty="0">
                <a:latin typeface="Calibri"/>
                <a:cs typeface="Calibri"/>
              </a:rPr>
              <a:t>r</a:t>
            </a:r>
            <a:r>
              <a:rPr sz="1575" spc="-165" baseline="-5291" dirty="0">
                <a:solidFill>
                  <a:srgbClr val="CDCDCD"/>
                </a:solidFill>
                <a:latin typeface="Calibri"/>
                <a:cs typeface="Calibri"/>
              </a:rPr>
              <a:t>r</a:t>
            </a:r>
            <a:r>
              <a:rPr sz="1050" spc="-215" dirty="0">
                <a:latin typeface="Calibri"/>
                <a:cs typeface="Calibri"/>
              </a:rPr>
              <a:t>f</a:t>
            </a:r>
            <a:r>
              <a:rPr sz="1575" spc="-165" baseline="-5291" dirty="0">
                <a:solidFill>
                  <a:srgbClr val="CDCDCD"/>
                </a:solidFill>
                <a:latin typeface="Calibri"/>
                <a:cs typeface="Calibri"/>
              </a:rPr>
              <a:t>f</a:t>
            </a:r>
            <a:r>
              <a:rPr sz="1050" spc="-450" dirty="0">
                <a:latin typeface="Calibri"/>
                <a:cs typeface="Calibri"/>
              </a:rPr>
              <a:t>o</a:t>
            </a:r>
            <a:r>
              <a:rPr sz="1575" spc="-157" baseline="-5291" dirty="0">
                <a:solidFill>
                  <a:srgbClr val="CDCDCD"/>
                </a:solidFill>
                <a:latin typeface="Calibri"/>
                <a:cs typeface="Calibri"/>
              </a:rPr>
              <a:t>o</a:t>
            </a:r>
            <a:r>
              <a:rPr sz="1050" spc="-260" dirty="0">
                <a:latin typeface="Calibri"/>
                <a:cs typeface="Calibri"/>
              </a:rPr>
              <a:t>r</a:t>
            </a:r>
            <a:r>
              <a:rPr sz="1575" spc="-165" baseline="-5291" dirty="0">
                <a:solidFill>
                  <a:srgbClr val="CDCDCD"/>
                </a:solidFill>
                <a:latin typeface="Calibri"/>
                <a:cs typeface="Calibri"/>
              </a:rPr>
              <a:t>r</a:t>
            </a:r>
            <a:r>
              <a:rPr sz="1050" spc="-735" dirty="0">
                <a:latin typeface="Calibri"/>
                <a:cs typeface="Calibri"/>
              </a:rPr>
              <a:t>m</a:t>
            </a:r>
            <a:r>
              <a:rPr sz="1575" spc="-150" baseline="-5291" dirty="0">
                <a:solidFill>
                  <a:srgbClr val="CDCDCD"/>
                </a:solidFill>
                <a:latin typeface="Calibri"/>
                <a:cs typeface="Calibri"/>
              </a:rPr>
              <a:t>m</a:t>
            </a:r>
            <a:r>
              <a:rPr sz="1050" spc="-395" dirty="0">
                <a:latin typeface="Calibri"/>
                <a:cs typeface="Calibri"/>
              </a:rPr>
              <a:t>a</a:t>
            </a:r>
            <a:r>
              <a:rPr sz="1575" spc="-157" baseline="-5291" dirty="0">
                <a:solidFill>
                  <a:srgbClr val="CDCDCD"/>
                </a:solidFill>
                <a:latin typeface="Calibri"/>
                <a:cs typeface="Calibri"/>
              </a:rPr>
              <a:t>a</a:t>
            </a:r>
            <a:r>
              <a:rPr sz="1050" spc="-445" dirty="0">
                <a:latin typeface="Calibri"/>
                <a:cs typeface="Calibri"/>
              </a:rPr>
              <a:t>n</a:t>
            </a:r>
            <a:r>
              <a:rPr sz="1575" spc="-157" baseline="-5291" dirty="0">
                <a:solidFill>
                  <a:srgbClr val="CDCDCD"/>
                </a:solidFill>
                <a:latin typeface="Calibri"/>
                <a:cs typeface="Calibri"/>
              </a:rPr>
              <a:t>n</a:t>
            </a:r>
            <a:r>
              <a:rPr sz="1050" spc="-340" dirty="0">
                <a:latin typeface="Calibri"/>
                <a:cs typeface="Calibri"/>
              </a:rPr>
              <a:t>c</a:t>
            </a:r>
            <a:r>
              <a:rPr sz="1575" spc="-165" baseline="-5291" dirty="0">
                <a:solidFill>
                  <a:srgbClr val="CDCDCD"/>
                </a:solidFill>
                <a:latin typeface="Calibri"/>
                <a:cs typeface="Calibri"/>
              </a:rPr>
              <a:t>c</a:t>
            </a:r>
            <a:r>
              <a:rPr sz="1050" spc="-415" dirty="0">
                <a:latin typeface="Calibri"/>
                <a:cs typeface="Calibri"/>
              </a:rPr>
              <a:t>e</a:t>
            </a:r>
            <a:r>
              <a:rPr sz="1575" spc="15" baseline="-5291" dirty="0">
                <a:solidFill>
                  <a:srgbClr val="CDCDCD"/>
                </a:solidFill>
                <a:latin typeface="Calibri"/>
                <a:cs typeface="Calibri"/>
              </a:rPr>
              <a:t>e</a:t>
            </a:r>
            <a:r>
              <a:rPr sz="1575" spc="-165" baseline="-5291" dirty="0">
                <a:solidFill>
                  <a:srgbClr val="CDCDCD"/>
                </a:solidFill>
                <a:latin typeface="Calibri"/>
                <a:cs typeface="Calibri"/>
              </a:rPr>
              <a:t> </a:t>
            </a:r>
            <a:r>
              <a:rPr sz="1050" spc="-135" dirty="0">
                <a:latin typeface="Calibri"/>
                <a:cs typeface="Calibri"/>
              </a:rPr>
              <a:t>i</a:t>
            </a:r>
            <a:r>
              <a:rPr sz="1575" spc="-165" baseline="-5291" dirty="0">
                <a:solidFill>
                  <a:srgbClr val="CDCDCD"/>
                </a:solidFill>
                <a:latin typeface="Calibri"/>
                <a:cs typeface="Calibri"/>
              </a:rPr>
              <a:t>i</a:t>
            </a:r>
            <a:r>
              <a:rPr sz="1050" spc="-445" dirty="0">
                <a:latin typeface="Calibri"/>
                <a:cs typeface="Calibri"/>
              </a:rPr>
              <a:t>n</a:t>
            </a:r>
            <a:r>
              <a:rPr sz="1575" spc="-157" baseline="-5291" dirty="0">
                <a:solidFill>
                  <a:srgbClr val="CDCDCD"/>
                </a:solidFill>
                <a:latin typeface="Calibri"/>
                <a:cs typeface="Calibri"/>
              </a:rPr>
              <a:t>n</a:t>
            </a:r>
            <a:r>
              <a:rPr sz="1050" spc="-305" dirty="0">
                <a:latin typeface="Calibri"/>
                <a:cs typeface="Calibri"/>
              </a:rPr>
              <a:t>s</a:t>
            </a:r>
            <a:r>
              <a:rPr sz="1575" spc="-165" baseline="-5291" dirty="0">
                <a:solidFill>
                  <a:srgbClr val="CDCDCD"/>
                </a:solidFill>
                <a:latin typeface="Calibri"/>
                <a:cs typeface="Calibri"/>
              </a:rPr>
              <a:t>s</a:t>
            </a:r>
            <a:r>
              <a:rPr sz="1050" spc="-135" dirty="0">
                <a:latin typeface="Calibri"/>
                <a:cs typeface="Calibri"/>
              </a:rPr>
              <a:t>i</a:t>
            </a:r>
            <a:r>
              <a:rPr sz="1575" spc="-165" baseline="-5291" dirty="0">
                <a:solidFill>
                  <a:srgbClr val="CDCDCD"/>
                </a:solidFill>
                <a:latin typeface="Calibri"/>
                <a:cs typeface="Calibri"/>
              </a:rPr>
              <a:t>i</a:t>
            </a:r>
            <a:r>
              <a:rPr sz="1050" spc="-385" dirty="0">
                <a:latin typeface="Calibri"/>
                <a:cs typeface="Calibri"/>
              </a:rPr>
              <a:t>g</a:t>
            </a:r>
            <a:r>
              <a:rPr sz="1575" spc="-157" baseline="-5291" dirty="0">
                <a:solidFill>
                  <a:srgbClr val="CDCDCD"/>
                </a:solidFill>
                <a:latin typeface="Calibri"/>
                <a:cs typeface="Calibri"/>
              </a:rPr>
              <a:t>g</a:t>
            </a:r>
            <a:r>
              <a:rPr sz="1050" spc="-445" dirty="0">
                <a:latin typeface="Calibri"/>
                <a:cs typeface="Calibri"/>
              </a:rPr>
              <a:t>h</a:t>
            </a:r>
            <a:r>
              <a:rPr sz="1575" spc="-157" baseline="-5291" dirty="0">
                <a:solidFill>
                  <a:srgbClr val="CDCDCD"/>
                </a:solidFill>
                <a:latin typeface="Calibri"/>
                <a:cs typeface="Calibri"/>
              </a:rPr>
              <a:t>h</a:t>
            </a:r>
            <a:r>
              <a:rPr sz="1050" spc="-245" dirty="0">
                <a:latin typeface="Calibri"/>
                <a:cs typeface="Calibri"/>
              </a:rPr>
              <a:t>t</a:t>
            </a:r>
            <a:r>
              <a:rPr sz="1575" spc="-165" baseline="-5291" dirty="0">
                <a:solidFill>
                  <a:srgbClr val="CDCDCD"/>
                </a:solidFill>
                <a:latin typeface="Calibri"/>
                <a:cs typeface="Calibri"/>
              </a:rPr>
              <a:t>t</a:t>
            </a:r>
            <a:r>
              <a:rPr sz="1050" spc="5" dirty="0">
                <a:latin typeface="Calibri"/>
                <a:cs typeface="Calibri"/>
              </a:rPr>
              <a:t>s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371831" y="3722913"/>
            <a:ext cx="1290955" cy="1572895"/>
            <a:chOff x="3371831" y="3722913"/>
            <a:chExt cx="1290955" cy="1572895"/>
          </a:xfrm>
        </p:grpSpPr>
        <p:sp>
          <p:nvSpPr>
            <p:cNvPr id="17" name="object 17"/>
            <p:cNvSpPr/>
            <p:nvPr/>
          </p:nvSpPr>
          <p:spPr>
            <a:xfrm>
              <a:off x="4036887" y="4561478"/>
              <a:ext cx="569595" cy="727075"/>
            </a:xfrm>
            <a:custGeom>
              <a:avLst/>
              <a:gdLst/>
              <a:ahLst/>
              <a:cxnLst/>
              <a:rect l="l" t="t" r="r" b="b"/>
              <a:pathLst>
                <a:path w="569595" h="727075">
                  <a:moveTo>
                    <a:pt x="569458" y="726583"/>
                  </a:moveTo>
                  <a:lnTo>
                    <a:pt x="528137" y="697886"/>
                  </a:lnTo>
                  <a:lnTo>
                    <a:pt x="487408" y="667275"/>
                  </a:lnTo>
                  <a:lnTo>
                    <a:pt x="447388" y="634901"/>
                  </a:lnTo>
                  <a:lnTo>
                    <a:pt x="408195" y="600913"/>
                  </a:lnTo>
                  <a:lnTo>
                    <a:pt x="369948" y="565463"/>
                  </a:lnTo>
                  <a:lnTo>
                    <a:pt x="332766" y="528701"/>
                  </a:lnTo>
                  <a:lnTo>
                    <a:pt x="296765" y="490778"/>
                  </a:lnTo>
                  <a:lnTo>
                    <a:pt x="262065" y="451845"/>
                  </a:lnTo>
                  <a:lnTo>
                    <a:pt x="228783" y="412053"/>
                  </a:lnTo>
                  <a:lnTo>
                    <a:pt x="197038" y="371552"/>
                  </a:lnTo>
                  <a:lnTo>
                    <a:pt x="166949" y="330492"/>
                  </a:lnTo>
                  <a:lnTo>
                    <a:pt x="138632" y="289025"/>
                  </a:lnTo>
                  <a:lnTo>
                    <a:pt x="112207" y="247300"/>
                  </a:lnTo>
                  <a:lnTo>
                    <a:pt x="87792" y="205470"/>
                  </a:lnTo>
                  <a:lnTo>
                    <a:pt x="65505" y="163684"/>
                  </a:lnTo>
                  <a:lnTo>
                    <a:pt x="45464" y="122094"/>
                  </a:lnTo>
                  <a:lnTo>
                    <a:pt x="27787" y="80849"/>
                  </a:lnTo>
                  <a:lnTo>
                    <a:pt x="12593" y="40101"/>
                  </a:lnTo>
                  <a:lnTo>
                    <a:pt x="0" y="0"/>
                  </a:lnTo>
                </a:path>
              </a:pathLst>
            </a:custGeom>
            <a:ln w="14590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93348" y="4436404"/>
              <a:ext cx="91440" cy="144145"/>
            </a:xfrm>
            <a:custGeom>
              <a:avLst/>
              <a:gdLst/>
              <a:ahLst/>
              <a:cxnLst/>
              <a:rect l="l" t="t" r="r" b="b"/>
              <a:pathLst>
                <a:path w="91439" h="144145">
                  <a:moveTo>
                    <a:pt x="22382" y="0"/>
                  </a:moveTo>
                  <a:lnTo>
                    <a:pt x="0" y="144039"/>
                  </a:lnTo>
                  <a:lnTo>
                    <a:pt x="90921" y="128672"/>
                  </a:lnTo>
                  <a:lnTo>
                    <a:pt x="22382" y="0"/>
                  </a:lnTo>
                  <a:close/>
                </a:path>
              </a:pathLst>
            </a:custGeom>
            <a:solidFill>
              <a:srgbClr val="CDCDCD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22880" y="4547473"/>
              <a:ext cx="569595" cy="727075"/>
            </a:xfrm>
            <a:custGeom>
              <a:avLst/>
              <a:gdLst/>
              <a:ahLst/>
              <a:cxnLst/>
              <a:rect l="l" t="t" r="r" b="b"/>
              <a:pathLst>
                <a:path w="569595" h="727075">
                  <a:moveTo>
                    <a:pt x="569458" y="726583"/>
                  </a:moveTo>
                  <a:lnTo>
                    <a:pt x="528137" y="697886"/>
                  </a:lnTo>
                  <a:lnTo>
                    <a:pt x="487408" y="667275"/>
                  </a:lnTo>
                  <a:lnTo>
                    <a:pt x="447388" y="634901"/>
                  </a:lnTo>
                  <a:lnTo>
                    <a:pt x="408195" y="600913"/>
                  </a:lnTo>
                  <a:lnTo>
                    <a:pt x="369948" y="565463"/>
                  </a:lnTo>
                  <a:lnTo>
                    <a:pt x="332766" y="528701"/>
                  </a:lnTo>
                  <a:lnTo>
                    <a:pt x="296765" y="490778"/>
                  </a:lnTo>
                  <a:lnTo>
                    <a:pt x="262065" y="451845"/>
                  </a:lnTo>
                  <a:lnTo>
                    <a:pt x="228783" y="412053"/>
                  </a:lnTo>
                  <a:lnTo>
                    <a:pt x="197038" y="371552"/>
                  </a:lnTo>
                  <a:lnTo>
                    <a:pt x="166949" y="330492"/>
                  </a:lnTo>
                  <a:lnTo>
                    <a:pt x="138632" y="289025"/>
                  </a:lnTo>
                  <a:lnTo>
                    <a:pt x="112207" y="247300"/>
                  </a:lnTo>
                  <a:lnTo>
                    <a:pt x="87792" y="205470"/>
                  </a:lnTo>
                  <a:lnTo>
                    <a:pt x="65505" y="163684"/>
                  </a:lnTo>
                  <a:lnTo>
                    <a:pt x="45464" y="122094"/>
                  </a:lnTo>
                  <a:lnTo>
                    <a:pt x="27787" y="80849"/>
                  </a:lnTo>
                  <a:lnTo>
                    <a:pt x="12593" y="40101"/>
                  </a:lnTo>
                  <a:lnTo>
                    <a:pt x="0" y="0"/>
                  </a:lnTo>
                </a:path>
              </a:pathLst>
            </a:custGeom>
            <a:ln w="1459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79340" y="4422400"/>
              <a:ext cx="91440" cy="144145"/>
            </a:xfrm>
            <a:custGeom>
              <a:avLst/>
              <a:gdLst/>
              <a:ahLst/>
              <a:cxnLst/>
              <a:rect l="l" t="t" r="r" b="b"/>
              <a:pathLst>
                <a:path w="91439" h="144145">
                  <a:moveTo>
                    <a:pt x="22382" y="0"/>
                  </a:moveTo>
                  <a:lnTo>
                    <a:pt x="0" y="144038"/>
                  </a:lnTo>
                  <a:lnTo>
                    <a:pt x="90921" y="128671"/>
                  </a:lnTo>
                  <a:lnTo>
                    <a:pt x="22382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93141" y="3744221"/>
              <a:ext cx="1268730" cy="689610"/>
            </a:xfrm>
            <a:custGeom>
              <a:avLst/>
              <a:gdLst/>
              <a:ahLst/>
              <a:cxnLst/>
              <a:rect l="l" t="t" r="r" b="b"/>
              <a:pathLst>
                <a:path w="1268729" h="689610">
                  <a:moveTo>
                    <a:pt x="1185677" y="0"/>
                  </a:moveTo>
                  <a:lnTo>
                    <a:pt x="82721" y="0"/>
                  </a:lnTo>
                  <a:lnTo>
                    <a:pt x="50525" y="6488"/>
                  </a:lnTo>
                  <a:lnTo>
                    <a:pt x="24230" y="24193"/>
                  </a:lnTo>
                  <a:lnTo>
                    <a:pt x="6501" y="50467"/>
                  </a:lnTo>
                  <a:lnTo>
                    <a:pt x="0" y="82669"/>
                  </a:lnTo>
                  <a:lnTo>
                    <a:pt x="0" y="606498"/>
                  </a:lnTo>
                  <a:lnTo>
                    <a:pt x="6501" y="638700"/>
                  </a:lnTo>
                  <a:lnTo>
                    <a:pt x="24230" y="664975"/>
                  </a:lnTo>
                  <a:lnTo>
                    <a:pt x="50525" y="682679"/>
                  </a:lnTo>
                  <a:lnTo>
                    <a:pt x="82721" y="689168"/>
                  </a:lnTo>
                  <a:lnTo>
                    <a:pt x="1185677" y="689168"/>
                  </a:lnTo>
                  <a:lnTo>
                    <a:pt x="1217883" y="682679"/>
                  </a:lnTo>
                  <a:lnTo>
                    <a:pt x="1244162" y="664975"/>
                  </a:lnTo>
                  <a:lnTo>
                    <a:pt x="1261869" y="638700"/>
                  </a:lnTo>
                  <a:lnTo>
                    <a:pt x="1268359" y="606498"/>
                  </a:lnTo>
                  <a:lnTo>
                    <a:pt x="1268359" y="82669"/>
                  </a:lnTo>
                  <a:lnTo>
                    <a:pt x="1261869" y="50467"/>
                  </a:lnTo>
                  <a:lnTo>
                    <a:pt x="1244162" y="24193"/>
                  </a:lnTo>
                  <a:lnTo>
                    <a:pt x="1217883" y="6488"/>
                  </a:lnTo>
                  <a:lnTo>
                    <a:pt x="1185677" y="0"/>
                  </a:lnTo>
                  <a:close/>
                </a:path>
              </a:pathLst>
            </a:custGeom>
            <a:solidFill>
              <a:srgbClr val="CDCDCD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93141" y="3744221"/>
              <a:ext cx="1262380" cy="689610"/>
            </a:xfrm>
            <a:custGeom>
              <a:avLst/>
              <a:gdLst/>
              <a:ahLst/>
              <a:cxnLst/>
              <a:rect l="l" t="t" r="r" b="b"/>
              <a:pathLst>
                <a:path w="1262379" h="689610">
                  <a:moveTo>
                    <a:pt x="82721" y="689168"/>
                  </a:moveTo>
                  <a:lnTo>
                    <a:pt x="1185676" y="689168"/>
                  </a:lnTo>
                  <a:lnTo>
                    <a:pt x="1185677" y="689168"/>
                  </a:lnTo>
                </a:path>
                <a:path w="1262379" h="689610">
                  <a:moveTo>
                    <a:pt x="1185678" y="0"/>
                  </a:moveTo>
                  <a:lnTo>
                    <a:pt x="82721" y="0"/>
                  </a:lnTo>
                  <a:lnTo>
                    <a:pt x="50525" y="6488"/>
                  </a:lnTo>
                  <a:lnTo>
                    <a:pt x="24230" y="24192"/>
                  </a:lnTo>
                  <a:lnTo>
                    <a:pt x="6501" y="50467"/>
                  </a:lnTo>
                  <a:lnTo>
                    <a:pt x="0" y="82669"/>
                  </a:lnTo>
                  <a:lnTo>
                    <a:pt x="0" y="606499"/>
                  </a:lnTo>
                  <a:lnTo>
                    <a:pt x="6501" y="638700"/>
                  </a:lnTo>
                  <a:lnTo>
                    <a:pt x="24230" y="664975"/>
                  </a:lnTo>
                  <a:lnTo>
                    <a:pt x="50525" y="682679"/>
                  </a:lnTo>
                  <a:lnTo>
                    <a:pt x="82721" y="689168"/>
                  </a:lnTo>
                </a:path>
                <a:path w="1262379" h="689610">
                  <a:moveTo>
                    <a:pt x="1187436" y="688813"/>
                  </a:moveTo>
                  <a:lnTo>
                    <a:pt x="1217883" y="682679"/>
                  </a:lnTo>
                  <a:lnTo>
                    <a:pt x="1244162" y="664975"/>
                  </a:lnTo>
                  <a:lnTo>
                    <a:pt x="1261868" y="638700"/>
                  </a:lnTo>
                </a:path>
                <a:path w="1262379" h="689610">
                  <a:moveTo>
                    <a:pt x="1261869" y="50468"/>
                  </a:moveTo>
                  <a:lnTo>
                    <a:pt x="1244162" y="24192"/>
                  </a:lnTo>
                  <a:lnTo>
                    <a:pt x="1217883" y="6488"/>
                  </a:lnTo>
                  <a:lnTo>
                    <a:pt x="1185678" y="0"/>
                  </a:lnTo>
                </a:path>
              </a:pathLst>
            </a:custGeom>
            <a:ln w="14589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79134" y="3730216"/>
              <a:ext cx="1268359" cy="68916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379133" y="3730216"/>
              <a:ext cx="1268730" cy="689610"/>
            </a:xfrm>
            <a:custGeom>
              <a:avLst/>
              <a:gdLst/>
              <a:ahLst/>
              <a:cxnLst/>
              <a:rect l="l" t="t" r="r" b="b"/>
              <a:pathLst>
                <a:path w="1268729" h="689610">
                  <a:moveTo>
                    <a:pt x="82721" y="689168"/>
                  </a:moveTo>
                  <a:lnTo>
                    <a:pt x="1185676" y="689168"/>
                  </a:lnTo>
                  <a:lnTo>
                    <a:pt x="1217883" y="682679"/>
                  </a:lnTo>
                  <a:lnTo>
                    <a:pt x="1244162" y="664975"/>
                  </a:lnTo>
                  <a:lnTo>
                    <a:pt x="1261868" y="638700"/>
                  </a:lnTo>
                  <a:lnTo>
                    <a:pt x="1268358" y="606499"/>
                  </a:lnTo>
                  <a:lnTo>
                    <a:pt x="1268358" y="82669"/>
                  </a:lnTo>
                  <a:lnTo>
                    <a:pt x="1261868" y="50467"/>
                  </a:lnTo>
                  <a:lnTo>
                    <a:pt x="1244162" y="24192"/>
                  </a:lnTo>
                  <a:lnTo>
                    <a:pt x="1217883" y="6488"/>
                  </a:lnTo>
                  <a:lnTo>
                    <a:pt x="1185676" y="0"/>
                  </a:lnTo>
                  <a:lnTo>
                    <a:pt x="82721" y="0"/>
                  </a:lnTo>
                  <a:lnTo>
                    <a:pt x="50525" y="6488"/>
                  </a:lnTo>
                  <a:lnTo>
                    <a:pt x="24230" y="24192"/>
                  </a:lnTo>
                  <a:lnTo>
                    <a:pt x="6501" y="50467"/>
                  </a:lnTo>
                  <a:lnTo>
                    <a:pt x="0" y="82669"/>
                  </a:lnTo>
                  <a:lnTo>
                    <a:pt x="0" y="606499"/>
                  </a:lnTo>
                  <a:lnTo>
                    <a:pt x="6501" y="638700"/>
                  </a:lnTo>
                  <a:lnTo>
                    <a:pt x="24230" y="664975"/>
                  </a:lnTo>
                  <a:lnTo>
                    <a:pt x="50525" y="682679"/>
                  </a:lnTo>
                  <a:lnTo>
                    <a:pt x="82721" y="689168"/>
                  </a:lnTo>
                  <a:close/>
                </a:path>
              </a:pathLst>
            </a:custGeom>
            <a:ln w="1458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451412" y="3729478"/>
            <a:ext cx="1123950" cy="655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2099"/>
              </a:lnSpc>
              <a:spcBef>
                <a:spcPts val="95"/>
              </a:spcBef>
            </a:pPr>
            <a:r>
              <a:rPr sz="1350" spc="10" dirty="0">
                <a:latin typeface="Calibri"/>
                <a:cs typeface="Calibri"/>
              </a:rPr>
              <a:t>Process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monitoring</a:t>
            </a:r>
            <a:r>
              <a:rPr sz="1350" spc="-5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and </a:t>
            </a:r>
            <a:r>
              <a:rPr sz="1350" spc="-29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controlling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95431" y="4658002"/>
            <a:ext cx="629285" cy="515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2099"/>
              </a:lnSpc>
              <a:spcBef>
                <a:spcPts val="95"/>
              </a:spcBef>
            </a:pPr>
            <a:r>
              <a:rPr sz="1050" spc="5" dirty="0">
                <a:latin typeface="Calibri"/>
                <a:cs typeface="Calibri"/>
              </a:rPr>
              <a:t>Executable  process </a:t>
            </a:r>
            <a:r>
              <a:rPr sz="1050" spc="10" dirty="0">
                <a:latin typeface="Calibri"/>
                <a:cs typeface="Calibri"/>
              </a:rPr>
              <a:t> model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950881" y="5271479"/>
            <a:ext cx="2400300" cy="718185"/>
            <a:chOff x="3950881" y="5271479"/>
            <a:chExt cx="2400300" cy="718185"/>
          </a:xfrm>
        </p:grpSpPr>
        <p:sp>
          <p:nvSpPr>
            <p:cNvPr id="28" name="object 28"/>
            <p:cNvSpPr/>
            <p:nvPr/>
          </p:nvSpPr>
          <p:spPr>
            <a:xfrm>
              <a:off x="5364885" y="5582265"/>
              <a:ext cx="979169" cy="55880"/>
            </a:xfrm>
            <a:custGeom>
              <a:avLst/>
              <a:gdLst/>
              <a:ahLst/>
              <a:cxnLst/>
              <a:rect l="l" t="t" r="r" b="b"/>
              <a:pathLst>
                <a:path w="979170" h="55879">
                  <a:moveTo>
                    <a:pt x="978668" y="0"/>
                  </a:moveTo>
                  <a:lnTo>
                    <a:pt x="928717" y="8843"/>
                  </a:lnTo>
                  <a:lnTo>
                    <a:pt x="877450" y="16947"/>
                  </a:lnTo>
                  <a:lnTo>
                    <a:pt x="825068" y="24304"/>
                  </a:lnTo>
                  <a:lnTo>
                    <a:pt x="771773" y="30907"/>
                  </a:lnTo>
                  <a:lnTo>
                    <a:pt x="717767" y="36749"/>
                  </a:lnTo>
                  <a:lnTo>
                    <a:pt x="663252" y="41824"/>
                  </a:lnTo>
                  <a:lnTo>
                    <a:pt x="608429" y="46122"/>
                  </a:lnTo>
                  <a:lnTo>
                    <a:pt x="553501" y="49639"/>
                  </a:lnTo>
                  <a:lnTo>
                    <a:pt x="498668" y="52365"/>
                  </a:lnTo>
                  <a:lnTo>
                    <a:pt x="444133" y="54295"/>
                  </a:lnTo>
                  <a:lnTo>
                    <a:pt x="390097" y="55422"/>
                  </a:lnTo>
                  <a:lnTo>
                    <a:pt x="336762" y="55737"/>
                  </a:lnTo>
                  <a:lnTo>
                    <a:pt x="284331" y="55234"/>
                  </a:lnTo>
                  <a:lnTo>
                    <a:pt x="233004" y="53905"/>
                  </a:lnTo>
                  <a:lnTo>
                    <a:pt x="182983" y="51744"/>
                  </a:lnTo>
                  <a:lnTo>
                    <a:pt x="134470" y="48744"/>
                  </a:lnTo>
                  <a:lnTo>
                    <a:pt x="87668" y="44896"/>
                  </a:lnTo>
                  <a:lnTo>
                    <a:pt x="42777" y="40195"/>
                  </a:lnTo>
                  <a:lnTo>
                    <a:pt x="0" y="34633"/>
                  </a:lnTo>
                </a:path>
              </a:pathLst>
            </a:custGeom>
            <a:ln w="14588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40569" y="5573979"/>
              <a:ext cx="144780" cy="90805"/>
            </a:xfrm>
            <a:custGeom>
              <a:avLst/>
              <a:gdLst/>
              <a:ahLst/>
              <a:cxnLst/>
              <a:rect l="l" t="t" r="r" b="b"/>
              <a:pathLst>
                <a:path w="144779" h="90804">
                  <a:moveTo>
                    <a:pt x="144743" y="0"/>
                  </a:moveTo>
                  <a:lnTo>
                    <a:pt x="0" y="17933"/>
                  </a:lnTo>
                  <a:lnTo>
                    <a:pt x="126552" y="90390"/>
                  </a:lnTo>
                  <a:lnTo>
                    <a:pt x="144743" y="0"/>
                  </a:lnTo>
                  <a:close/>
                </a:path>
              </a:pathLst>
            </a:custGeom>
            <a:solidFill>
              <a:srgbClr val="CDCDCD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50877" y="5568259"/>
              <a:ext cx="979169" cy="55880"/>
            </a:xfrm>
            <a:custGeom>
              <a:avLst/>
              <a:gdLst/>
              <a:ahLst/>
              <a:cxnLst/>
              <a:rect l="l" t="t" r="r" b="b"/>
              <a:pathLst>
                <a:path w="979170" h="55879">
                  <a:moveTo>
                    <a:pt x="978668" y="0"/>
                  </a:moveTo>
                  <a:lnTo>
                    <a:pt x="928717" y="8843"/>
                  </a:lnTo>
                  <a:lnTo>
                    <a:pt x="877450" y="16947"/>
                  </a:lnTo>
                  <a:lnTo>
                    <a:pt x="825068" y="24304"/>
                  </a:lnTo>
                  <a:lnTo>
                    <a:pt x="771773" y="30907"/>
                  </a:lnTo>
                  <a:lnTo>
                    <a:pt x="717767" y="36750"/>
                  </a:lnTo>
                  <a:lnTo>
                    <a:pt x="663252" y="41824"/>
                  </a:lnTo>
                  <a:lnTo>
                    <a:pt x="608429" y="46123"/>
                  </a:lnTo>
                  <a:lnTo>
                    <a:pt x="553501" y="49639"/>
                  </a:lnTo>
                  <a:lnTo>
                    <a:pt x="498668" y="52366"/>
                  </a:lnTo>
                  <a:lnTo>
                    <a:pt x="444133" y="54297"/>
                  </a:lnTo>
                  <a:lnTo>
                    <a:pt x="390097" y="55423"/>
                  </a:lnTo>
                  <a:lnTo>
                    <a:pt x="336762" y="55739"/>
                  </a:lnTo>
                  <a:lnTo>
                    <a:pt x="284331" y="55237"/>
                  </a:lnTo>
                  <a:lnTo>
                    <a:pt x="233004" y="53909"/>
                  </a:lnTo>
                  <a:lnTo>
                    <a:pt x="182983" y="51749"/>
                  </a:lnTo>
                  <a:lnTo>
                    <a:pt x="134470" y="48750"/>
                  </a:lnTo>
                  <a:lnTo>
                    <a:pt x="87668" y="44903"/>
                  </a:lnTo>
                  <a:lnTo>
                    <a:pt x="42777" y="40204"/>
                  </a:lnTo>
                  <a:lnTo>
                    <a:pt x="0" y="34643"/>
                  </a:lnTo>
                </a:path>
              </a:pathLst>
            </a:custGeom>
            <a:ln w="1458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26563" y="5559973"/>
              <a:ext cx="144780" cy="90805"/>
            </a:xfrm>
            <a:custGeom>
              <a:avLst/>
              <a:gdLst/>
              <a:ahLst/>
              <a:cxnLst/>
              <a:rect l="l" t="t" r="r" b="b"/>
              <a:pathLst>
                <a:path w="144779" h="90804">
                  <a:moveTo>
                    <a:pt x="144741" y="0"/>
                  </a:moveTo>
                  <a:lnTo>
                    <a:pt x="0" y="17933"/>
                  </a:lnTo>
                  <a:lnTo>
                    <a:pt x="126551" y="90391"/>
                  </a:lnTo>
                  <a:lnTo>
                    <a:pt x="14474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72191" y="5292787"/>
              <a:ext cx="1268730" cy="689610"/>
            </a:xfrm>
            <a:custGeom>
              <a:avLst/>
              <a:gdLst/>
              <a:ahLst/>
              <a:cxnLst/>
              <a:rect l="l" t="t" r="r" b="b"/>
              <a:pathLst>
                <a:path w="1268729" h="689610">
                  <a:moveTo>
                    <a:pt x="1185696" y="0"/>
                  </a:moveTo>
                  <a:lnTo>
                    <a:pt x="82721" y="0"/>
                  </a:lnTo>
                  <a:lnTo>
                    <a:pt x="50520" y="6499"/>
                  </a:lnTo>
                  <a:lnTo>
                    <a:pt x="24227" y="24223"/>
                  </a:lnTo>
                  <a:lnTo>
                    <a:pt x="6500" y="50512"/>
                  </a:lnTo>
                  <a:lnTo>
                    <a:pt x="0" y="82707"/>
                  </a:lnTo>
                  <a:lnTo>
                    <a:pt x="0" y="606518"/>
                  </a:lnTo>
                  <a:lnTo>
                    <a:pt x="6500" y="638712"/>
                  </a:lnTo>
                  <a:lnTo>
                    <a:pt x="24227" y="665001"/>
                  </a:lnTo>
                  <a:lnTo>
                    <a:pt x="50525" y="682727"/>
                  </a:lnTo>
                  <a:lnTo>
                    <a:pt x="82721" y="689225"/>
                  </a:lnTo>
                  <a:lnTo>
                    <a:pt x="1185701" y="689225"/>
                  </a:lnTo>
                  <a:lnTo>
                    <a:pt x="1217862" y="682726"/>
                  </a:lnTo>
                  <a:lnTo>
                    <a:pt x="1244145" y="665001"/>
                  </a:lnTo>
                  <a:lnTo>
                    <a:pt x="1261874" y="638712"/>
                  </a:lnTo>
                  <a:lnTo>
                    <a:pt x="1268378" y="606518"/>
                  </a:lnTo>
                  <a:lnTo>
                    <a:pt x="1268378" y="82707"/>
                  </a:lnTo>
                  <a:lnTo>
                    <a:pt x="1261874" y="50512"/>
                  </a:lnTo>
                  <a:lnTo>
                    <a:pt x="1244145" y="24223"/>
                  </a:lnTo>
                  <a:lnTo>
                    <a:pt x="1217861" y="6499"/>
                  </a:lnTo>
                  <a:lnTo>
                    <a:pt x="1185696" y="0"/>
                  </a:lnTo>
                  <a:close/>
                </a:path>
              </a:pathLst>
            </a:custGeom>
            <a:solidFill>
              <a:srgbClr val="CDCDCD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72191" y="5292787"/>
              <a:ext cx="1217930" cy="689610"/>
            </a:xfrm>
            <a:custGeom>
              <a:avLst/>
              <a:gdLst/>
              <a:ahLst/>
              <a:cxnLst/>
              <a:rect l="l" t="t" r="r" b="b"/>
              <a:pathLst>
                <a:path w="1217929" h="689610">
                  <a:moveTo>
                    <a:pt x="82721" y="689226"/>
                  </a:moveTo>
                  <a:lnTo>
                    <a:pt x="82721" y="689226"/>
                  </a:lnTo>
                </a:path>
                <a:path w="1217929" h="689610">
                  <a:moveTo>
                    <a:pt x="1185697" y="0"/>
                  </a:moveTo>
                  <a:lnTo>
                    <a:pt x="82721" y="0"/>
                  </a:lnTo>
                  <a:lnTo>
                    <a:pt x="50520" y="6499"/>
                  </a:lnTo>
                  <a:lnTo>
                    <a:pt x="24227" y="24223"/>
                  </a:lnTo>
                  <a:lnTo>
                    <a:pt x="6500" y="50512"/>
                  </a:lnTo>
                  <a:lnTo>
                    <a:pt x="0" y="82708"/>
                  </a:lnTo>
                  <a:lnTo>
                    <a:pt x="0" y="606518"/>
                  </a:lnTo>
                  <a:lnTo>
                    <a:pt x="6500" y="638712"/>
                  </a:lnTo>
                  <a:lnTo>
                    <a:pt x="24227" y="665001"/>
                  </a:lnTo>
                  <a:lnTo>
                    <a:pt x="50520" y="682726"/>
                  </a:lnTo>
                  <a:lnTo>
                    <a:pt x="52040" y="683033"/>
                  </a:lnTo>
                </a:path>
                <a:path w="1217929" h="689610">
                  <a:moveTo>
                    <a:pt x="1217861" y="6499"/>
                  </a:moveTo>
                  <a:lnTo>
                    <a:pt x="1217861" y="6499"/>
                  </a:lnTo>
                  <a:lnTo>
                    <a:pt x="1185697" y="0"/>
                  </a:lnTo>
                </a:path>
              </a:pathLst>
            </a:custGeom>
            <a:ln w="14589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8183" y="5278781"/>
              <a:ext cx="1268379" cy="68922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958183" y="5278781"/>
              <a:ext cx="1268730" cy="689610"/>
            </a:xfrm>
            <a:custGeom>
              <a:avLst/>
              <a:gdLst/>
              <a:ahLst/>
              <a:cxnLst/>
              <a:rect l="l" t="t" r="r" b="b"/>
              <a:pathLst>
                <a:path w="1268729" h="689610">
                  <a:moveTo>
                    <a:pt x="82721" y="689226"/>
                  </a:moveTo>
                  <a:lnTo>
                    <a:pt x="1185695" y="689226"/>
                  </a:lnTo>
                  <a:lnTo>
                    <a:pt x="1217861" y="682727"/>
                  </a:lnTo>
                  <a:lnTo>
                    <a:pt x="1244145" y="665003"/>
                  </a:lnTo>
                  <a:lnTo>
                    <a:pt x="1261874" y="638714"/>
                  </a:lnTo>
                  <a:lnTo>
                    <a:pt x="1268378" y="606518"/>
                  </a:lnTo>
                  <a:lnTo>
                    <a:pt x="1268378" y="82708"/>
                  </a:lnTo>
                  <a:lnTo>
                    <a:pt x="1261874" y="50512"/>
                  </a:lnTo>
                  <a:lnTo>
                    <a:pt x="1244145" y="24223"/>
                  </a:lnTo>
                  <a:lnTo>
                    <a:pt x="1217861" y="6499"/>
                  </a:lnTo>
                  <a:lnTo>
                    <a:pt x="1185695" y="0"/>
                  </a:lnTo>
                  <a:lnTo>
                    <a:pt x="82721" y="0"/>
                  </a:lnTo>
                  <a:lnTo>
                    <a:pt x="50520" y="6499"/>
                  </a:lnTo>
                  <a:lnTo>
                    <a:pt x="24227" y="24223"/>
                  </a:lnTo>
                  <a:lnTo>
                    <a:pt x="6500" y="50512"/>
                  </a:lnTo>
                  <a:lnTo>
                    <a:pt x="0" y="82708"/>
                  </a:lnTo>
                  <a:lnTo>
                    <a:pt x="0" y="606518"/>
                  </a:lnTo>
                  <a:lnTo>
                    <a:pt x="6500" y="638713"/>
                  </a:lnTo>
                  <a:lnTo>
                    <a:pt x="24227" y="665003"/>
                  </a:lnTo>
                  <a:lnTo>
                    <a:pt x="50520" y="682726"/>
                  </a:lnTo>
                  <a:lnTo>
                    <a:pt x="82721" y="689225"/>
                  </a:lnTo>
                  <a:close/>
                </a:path>
              </a:pathLst>
            </a:custGeom>
            <a:ln w="1458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007670" y="5383112"/>
            <a:ext cx="1169670" cy="445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00990">
              <a:lnSpc>
                <a:spcPct val="102099"/>
              </a:lnSpc>
              <a:spcBef>
                <a:spcPts val="95"/>
              </a:spcBef>
            </a:pPr>
            <a:r>
              <a:rPr sz="1350" spc="10" dirty="0">
                <a:latin typeface="Calibri"/>
                <a:cs typeface="Calibri"/>
              </a:rPr>
              <a:t>Process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implementation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96639" y="5654240"/>
            <a:ext cx="79819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885" marR="5080" indent="-210820">
              <a:lnSpc>
                <a:spcPct val="102099"/>
              </a:lnSpc>
              <a:spcBef>
                <a:spcPts val="95"/>
              </a:spcBef>
            </a:pPr>
            <a:r>
              <a:rPr sz="1050" spc="5" dirty="0">
                <a:latin typeface="Calibri"/>
                <a:cs typeface="Calibri"/>
              </a:rPr>
              <a:t>To-be</a:t>
            </a:r>
            <a:r>
              <a:rPr sz="1050" spc="-40" dirty="0">
                <a:latin typeface="Calibri"/>
                <a:cs typeface="Calibri"/>
              </a:rPr>
              <a:t> </a:t>
            </a:r>
            <a:r>
              <a:rPr sz="1050" spc="5" dirty="0">
                <a:latin typeface="Calibri"/>
                <a:cs typeface="Calibri"/>
              </a:rPr>
              <a:t>process </a:t>
            </a:r>
            <a:r>
              <a:rPr sz="1050" spc="-225" dirty="0">
                <a:latin typeface="Calibri"/>
                <a:cs typeface="Calibri"/>
              </a:rPr>
              <a:t> </a:t>
            </a:r>
            <a:r>
              <a:rPr sz="1050" spc="10" dirty="0">
                <a:latin typeface="Calibri"/>
                <a:cs typeface="Calibri"/>
              </a:rPr>
              <a:t>model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439062" y="2951424"/>
            <a:ext cx="1821180" cy="1514475"/>
            <a:chOff x="6439062" y="2951424"/>
            <a:chExt cx="1821180" cy="1514475"/>
          </a:xfrm>
        </p:grpSpPr>
        <p:sp>
          <p:nvSpPr>
            <p:cNvPr id="39" name="object 39"/>
            <p:cNvSpPr/>
            <p:nvPr/>
          </p:nvSpPr>
          <p:spPr>
            <a:xfrm>
              <a:off x="6460372" y="2972732"/>
              <a:ext cx="991869" cy="688340"/>
            </a:xfrm>
            <a:custGeom>
              <a:avLst/>
              <a:gdLst/>
              <a:ahLst/>
              <a:cxnLst/>
              <a:rect l="l" t="t" r="r" b="b"/>
              <a:pathLst>
                <a:path w="991870" h="688339">
                  <a:moveTo>
                    <a:pt x="0" y="0"/>
                  </a:moveTo>
                  <a:lnTo>
                    <a:pt x="49020" y="13821"/>
                  </a:lnTo>
                  <a:lnTo>
                    <a:pt x="98010" y="29306"/>
                  </a:lnTo>
                  <a:lnTo>
                    <a:pt x="146873" y="46387"/>
                  </a:lnTo>
                  <a:lnTo>
                    <a:pt x="195511" y="64995"/>
                  </a:lnTo>
                  <a:lnTo>
                    <a:pt x="243824" y="85064"/>
                  </a:lnTo>
                  <a:lnTo>
                    <a:pt x="291717" y="106525"/>
                  </a:lnTo>
                  <a:lnTo>
                    <a:pt x="339090" y="129310"/>
                  </a:lnTo>
                  <a:lnTo>
                    <a:pt x="385847" y="153350"/>
                  </a:lnTo>
                  <a:lnTo>
                    <a:pt x="431888" y="178579"/>
                  </a:lnTo>
                  <a:lnTo>
                    <a:pt x="477116" y="204927"/>
                  </a:lnTo>
                  <a:lnTo>
                    <a:pt x="521433" y="232327"/>
                  </a:lnTo>
                  <a:lnTo>
                    <a:pt x="564742" y="260711"/>
                  </a:lnTo>
                  <a:lnTo>
                    <a:pt x="606944" y="290011"/>
                  </a:lnTo>
                  <a:lnTo>
                    <a:pt x="647941" y="320159"/>
                  </a:lnTo>
                  <a:lnTo>
                    <a:pt x="687636" y="351087"/>
                  </a:lnTo>
                  <a:lnTo>
                    <a:pt x="725931" y="382726"/>
                  </a:lnTo>
                  <a:lnTo>
                    <a:pt x="762727" y="415010"/>
                  </a:lnTo>
                  <a:lnTo>
                    <a:pt x="797927" y="447869"/>
                  </a:lnTo>
                  <a:lnTo>
                    <a:pt x="831433" y="481236"/>
                  </a:lnTo>
                  <a:lnTo>
                    <a:pt x="863147" y="515042"/>
                  </a:lnTo>
                  <a:lnTo>
                    <a:pt x="892971" y="549221"/>
                  </a:lnTo>
                  <a:lnTo>
                    <a:pt x="920808" y="583703"/>
                  </a:lnTo>
                  <a:lnTo>
                    <a:pt x="946558" y="618421"/>
                  </a:lnTo>
                  <a:lnTo>
                    <a:pt x="970125" y="653307"/>
                  </a:lnTo>
                  <a:lnTo>
                    <a:pt x="991411" y="688293"/>
                  </a:lnTo>
                </a:path>
              </a:pathLst>
            </a:custGeom>
            <a:ln w="14589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404995" y="3631458"/>
              <a:ext cx="99695" cy="145415"/>
            </a:xfrm>
            <a:custGeom>
              <a:avLst/>
              <a:gdLst/>
              <a:ahLst/>
              <a:cxnLst/>
              <a:rect l="l" t="t" r="r" b="b"/>
              <a:pathLst>
                <a:path w="99695" h="145414">
                  <a:moveTo>
                    <a:pt x="83947" y="0"/>
                  </a:moveTo>
                  <a:lnTo>
                    <a:pt x="0" y="38223"/>
                  </a:lnTo>
                  <a:lnTo>
                    <a:pt x="99220" y="145012"/>
                  </a:lnTo>
                  <a:lnTo>
                    <a:pt x="83947" y="0"/>
                  </a:lnTo>
                  <a:close/>
                </a:path>
              </a:pathLst>
            </a:custGeom>
            <a:solidFill>
              <a:srgbClr val="CDCDCD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46365" y="2958726"/>
              <a:ext cx="991869" cy="688340"/>
            </a:xfrm>
            <a:custGeom>
              <a:avLst/>
              <a:gdLst/>
              <a:ahLst/>
              <a:cxnLst/>
              <a:rect l="l" t="t" r="r" b="b"/>
              <a:pathLst>
                <a:path w="991870" h="688339">
                  <a:moveTo>
                    <a:pt x="0" y="0"/>
                  </a:moveTo>
                  <a:lnTo>
                    <a:pt x="49020" y="13821"/>
                  </a:lnTo>
                  <a:lnTo>
                    <a:pt x="98010" y="29306"/>
                  </a:lnTo>
                  <a:lnTo>
                    <a:pt x="146873" y="46387"/>
                  </a:lnTo>
                  <a:lnTo>
                    <a:pt x="195511" y="64995"/>
                  </a:lnTo>
                  <a:lnTo>
                    <a:pt x="243824" y="85064"/>
                  </a:lnTo>
                  <a:lnTo>
                    <a:pt x="291717" y="106525"/>
                  </a:lnTo>
                  <a:lnTo>
                    <a:pt x="339090" y="129310"/>
                  </a:lnTo>
                  <a:lnTo>
                    <a:pt x="385847" y="153350"/>
                  </a:lnTo>
                  <a:lnTo>
                    <a:pt x="431888" y="178579"/>
                  </a:lnTo>
                  <a:lnTo>
                    <a:pt x="477116" y="204927"/>
                  </a:lnTo>
                  <a:lnTo>
                    <a:pt x="521433" y="232327"/>
                  </a:lnTo>
                  <a:lnTo>
                    <a:pt x="564742" y="260711"/>
                  </a:lnTo>
                  <a:lnTo>
                    <a:pt x="606944" y="290011"/>
                  </a:lnTo>
                  <a:lnTo>
                    <a:pt x="647941" y="320159"/>
                  </a:lnTo>
                  <a:lnTo>
                    <a:pt x="687636" y="351087"/>
                  </a:lnTo>
                  <a:lnTo>
                    <a:pt x="725931" y="382726"/>
                  </a:lnTo>
                  <a:lnTo>
                    <a:pt x="762727" y="415010"/>
                  </a:lnTo>
                  <a:lnTo>
                    <a:pt x="797927" y="447869"/>
                  </a:lnTo>
                  <a:lnTo>
                    <a:pt x="831433" y="481236"/>
                  </a:lnTo>
                  <a:lnTo>
                    <a:pt x="863147" y="515042"/>
                  </a:lnTo>
                  <a:lnTo>
                    <a:pt x="892971" y="549221"/>
                  </a:lnTo>
                  <a:lnTo>
                    <a:pt x="920808" y="583703"/>
                  </a:lnTo>
                  <a:lnTo>
                    <a:pt x="946558" y="618421"/>
                  </a:lnTo>
                  <a:lnTo>
                    <a:pt x="970125" y="653307"/>
                  </a:lnTo>
                  <a:lnTo>
                    <a:pt x="991411" y="688293"/>
                  </a:lnTo>
                </a:path>
              </a:pathLst>
            </a:custGeom>
            <a:ln w="1458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90988" y="3617454"/>
              <a:ext cx="99695" cy="145415"/>
            </a:xfrm>
            <a:custGeom>
              <a:avLst/>
              <a:gdLst/>
              <a:ahLst/>
              <a:cxnLst/>
              <a:rect l="l" t="t" r="r" b="b"/>
              <a:pathLst>
                <a:path w="99695" h="145414">
                  <a:moveTo>
                    <a:pt x="83947" y="0"/>
                  </a:moveTo>
                  <a:lnTo>
                    <a:pt x="0" y="38221"/>
                  </a:lnTo>
                  <a:lnTo>
                    <a:pt x="99218" y="145011"/>
                  </a:lnTo>
                  <a:lnTo>
                    <a:pt x="83947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991389" y="3776470"/>
              <a:ext cx="1268730" cy="689610"/>
            </a:xfrm>
            <a:custGeom>
              <a:avLst/>
              <a:gdLst/>
              <a:ahLst/>
              <a:cxnLst/>
              <a:rect l="l" t="t" r="r" b="b"/>
              <a:pathLst>
                <a:path w="1268729" h="689610">
                  <a:moveTo>
                    <a:pt x="1185665" y="0"/>
                  </a:moveTo>
                  <a:lnTo>
                    <a:pt x="82682" y="0"/>
                  </a:lnTo>
                  <a:lnTo>
                    <a:pt x="50516" y="6504"/>
                  </a:lnTo>
                  <a:lnTo>
                    <a:pt x="24233" y="24241"/>
                  </a:lnTo>
                  <a:lnTo>
                    <a:pt x="6503" y="50549"/>
                  </a:lnTo>
                  <a:lnTo>
                    <a:pt x="0" y="82765"/>
                  </a:lnTo>
                  <a:lnTo>
                    <a:pt x="0" y="606498"/>
                  </a:lnTo>
                  <a:lnTo>
                    <a:pt x="6503" y="638715"/>
                  </a:lnTo>
                  <a:lnTo>
                    <a:pt x="24233" y="665023"/>
                  </a:lnTo>
                  <a:lnTo>
                    <a:pt x="50516" y="682761"/>
                  </a:lnTo>
                  <a:lnTo>
                    <a:pt x="82682" y="689265"/>
                  </a:lnTo>
                  <a:lnTo>
                    <a:pt x="1185665" y="689265"/>
                  </a:lnTo>
                  <a:lnTo>
                    <a:pt x="1217831" y="682761"/>
                  </a:lnTo>
                  <a:lnTo>
                    <a:pt x="1244115" y="665023"/>
                  </a:lnTo>
                  <a:lnTo>
                    <a:pt x="1261845" y="638715"/>
                  </a:lnTo>
                  <a:lnTo>
                    <a:pt x="1268349" y="606498"/>
                  </a:lnTo>
                  <a:lnTo>
                    <a:pt x="1268349" y="82765"/>
                  </a:lnTo>
                  <a:lnTo>
                    <a:pt x="1261845" y="50549"/>
                  </a:lnTo>
                  <a:lnTo>
                    <a:pt x="1244115" y="24241"/>
                  </a:lnTo>
                  <a:lnTo>
                    <a:pt x="1217831" y="6504"/>
                  </a:lnTo>
                  <a:lnTo>
                    <a:pt x="1185665" y="0"/>
                  </a:lnTo>
                  <a:close/>
                </a:path>
              </a:pathLst>
            </a:custGeom>
            <a:solidFill>
              <a:srgbClr val="CDCDCD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91388" y="3776470"/>
              <a:ext cx="1244600" cy="676275"/>
            </a:xfrm>
            <a:custGeom>
              <a:avLst/>
              <a:gdLst/>
              <a:ahLst/>
              <a:cxnLst/>
              <a:rect l="l" t="t" r="r" b="b"/>
              <a:pathLst>
                <a:path w="1244600" h="676275">
                  <a:moveTo>
                    <a:pt x="1185668" y="0"/>
                  </a:moveTo>
                  <a:lnTo>
                    <a:pt x="82682" y="0"/>
                  </a:lnTo>
                  <a:lnTo>
                    <a:pt x="50516" y="6504"/>
                  </a:lnTo>
                  <a:lnTo>
                    <a:pt x="24233" y="24241"/>
                  </a:lnTo>
                  <a:lnTo>
                    <a:pt x="6503" y="50549"/>
                  </a:lnTo>
                  <a:lnTo>
                    <a:pt x="0" y="82766"/>
                  </a:lnTo>
                  <a:lnTo>
                    <a:pt x="0" y="606499"/>
                  </a:lnTo>
                  <a:lnTo>
                    <a:pt x="6503" y="638716"/>
                  </a:lnTo>
                  <a:lnTo>
                    <a:pt x="24233" y="665024"/>
                  </a:lnTo>
                  <a:lnTo>
                    <a:pt x="39985" y="675654"/>
                  </a:lnTo>
                </a:path>
                <a:path w="1244600" h="676275">
                  <a:moveTo>
                    <a:pt x="1244116" y="24241"/>
                  </a:moveTo>
                  <a:lnTo>
                    <a:pt x="1217832" y="6504"/>
                  </a:lnTo>
                  <a:lnTo>
                    <a:pt x="1185668" y="0"/>
                  </a:lnTo>
                </a:path>
              </a:pathLst>
            </a:custGeom>
            <a:ln w="14589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77381" y="3762465"/>
              <a:ext cx="1268349" cy="68926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977381" y="3762465"/>
              <a:ext cx="1268730" cy="689610"/>
            </a:xfrm>
            <a:custGeom>
              <a:avLst/>
              <a:gdLst/>
              <a:ahLst/>
              <a:cxnLst/>
              <a:rect l="l" t="t" r="r" b="b"/>
              <a:pathLst>
                <a:path w="1268729" h="689610">
                  <a:moveTo>
                    <a:pt x="82682" y="689265"/>
                  </a:moveTo>
                  <a:lnTo>
                    <a:pt x="1185666" y="689265"/>
                  </a:lnTo>
                  <a:lnTo>
                    <a:pt x="1217832" y="682761"/>
                  </a:lnTo>
                  <a:lnTo>
                    <a:pt x="1244115" y="665024"/>
                  </a:lnTo>
                  <a:lnTo>
                    <a:pt x="1261845" y="638716"/>
                  </a:lnTo>
                  <a:lnTo>
                    <a:pt x="1268349" y="606499"/>
                  </a:lnTo>
                  <a:lnTo>
                    <a:pt x="1268349" y="82766"/>
                  </a:lnTo>
                  <a:lnTo>
                    <a:pt x="1261845" y="50549"/>
                  </a:lnTo>
                  <a:lnTo>
                    <a:pt x="1244115" y="24241"/>
                  </a:lnTo>
                  <a:lnTo>
                    <a:pt x="1217832" y="6504"/>
                  </a:lnTo>
                  <a:lnTo>
                    <a:pt x="1185666" y="0"/>
                  </a:lnTo>
                  <a:lnTo>
                    <a:pt x="82682" y="0"/>
                  </a:lnTo>
                  <a:lnTo>
                    <a:pt x="50516" y="6504"/>
                  </a:lnTo>
                  <a:lnTo>
                    <a:pt x="24233" y="24241"/>
                  </a:lnTo>
                  <a:lnTo>
                    <a:pt x="6503" y="50549"/>
                  </a:lnTo>
                  <a:lnTo>
                    <a:pt x="0" y="82766"/>
                  </a:lnTo>
                  <a:lnTo>
                    <a:pt x="0" y="606499"/>
                  </a:lnTo>
                  <a:lnTo>
                    <a:pt x="6503" y="638716"/>
                  </a:lnTo>
                  <a:lnTo>
                    <a:pt x="24233" y="665024"/>
                  </a:lnTo>
                  <a:lnTo>
                    <a:pt x="50516" y="682761"/>
                  </a:lnTo>
                  <a:lnTo>
                    <a:pt x="82682" y="689265"/>
                  </a:lnTo>
                  <a:close/>
                </a:path>
              </a:pathLst>
            </a:custGeom>
            <a:ln w="1458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7320702" y="3866766"/>
            <a:ext cx="582295" cy="445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985">
              <a:lnSpc>
                <a:spcPct val="102099"/>
              </a:lnSpc>
              <a:spcBef>
                <a:spcPts val="95"/>
              </a:spcBef>
            </a:pPr>
            <a:r>
              <a:rPr sz="1350" spc="10" dirty="0">
                <a:latin typeface="Calibri"/>
                <a:cs typeface="Calibri"/>
              </a:rPr>
              <a:t>Process  analysis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852330" y="2814634"/>
            <a:ext cx="73723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2405" marR="5080" indent="-180340">
              <a:lnSpc>
                <a:spcPct val="102099"/>
              </a:lnSpc>
              <a:spcBef>
                <a:spcPts val="95"/>
              </a:spcBef>
            </a:pPr>
            <a:r>
              <a:rPr sz="1050" spc="5" dirty="0">
                <a:latin typeface="Calibri"/>
                <a:cs typeface="Calibri"/>
              </a:rPr>
              <a:t>As-is</a:t>
            </a:r>
            <a:r>
              <a:rPr sz="1050" spc="-45" dirty="0">
                <a:latin typeface="Calibri"/>
                <a:cs typeface="Calibri"/>
              </a:rPr>
              <a:t> </a:t>
            </a:r>
            <a:r>
              <a:rPr sz="1050" spc="5" dirty="0">
                <a:latin typeface="Calibri"/>
                <a:cs typeface="Calibri"/>
              </a:rPr>
              <a:t>process </a:t>
            </a:r>
            <a:r>
              <a:rPr sz="1050" spc="-225" dirty="0">
                <a:latin typeface="Calibri"/>
                <a:cs typeface="Calibri"/>
              </a:rPr>
              <a:t> </a:t>
            </a:r>
            <a:r>
              <a:rPr sz="1050" spc="10" dirty="0">
                <a:latin typeface="Calibri"/>
                <a:cs typeface="Calibri"/>
              </a:rPr>
              <a:t>model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168816" y="2611351"/>
            <a:ext cx="1290320" cy="711835"/>
            <a:chOff x="5168816" y="2611351"/>
            <a:chExt cx="1290320" cy="711835"/>
          </a:xfrm>
        </p:grpSpPr>
        <p:sp>
          <p:nvSpPr>
            <p:cNvPr id="50" name="object 50"/>
            <p:cNvSpPr/>
            <p:nvPr/>
          </p:nvSpPr>
          <p:spPr>
            <a:xfrm>
              <a:off x="5190126" y="2632659"/>
              <a:ext cx="1268730" cy="689610"/>
            </a:xfrm>
            <a:custGeom>
              <a:avLst/>
              <a:gdLst/>
              <a:ahLst/>
              <a:cxnLst/>
              <a:rect l="l" t="t" r="r" b="b"/>
              <a:pathLst>
                <a:path w="1268729" h="689610">
                  <a:moveTo>
                    <a:pt x="1185666" y="0"/>
                  </a:moveTo>
                  <a:lnTo>
                    <a:pt x="82779" y="0"/>
                  </a:lnTo>
                  <a:lnTo>
                    <a:pt x="50557" y="6504"/>
                  </a:lnTo>
                  <a:lnTo>
                    <a:pt x="24245" y="24241"/>
                  </a:lnTo>
                  <a:lnTo>
                    <a:pt x="6505" y="50549"/>
                  </a:lnTo>
                  <a:lnTo>
                    <a:pt x="0" y="82765"/>
                  </a:lnTo>
                  <a:lnTo>
                    <a:pt x="0" y="606596"/>
                  </a:lnTo>
                  <a:lnTo>
                    <a:pt x="6505" y="638756"/>
                  </a:lnTo>
                  <a:lnTo>
                    <a:pt x="24245" y="665036"/>
                  </a:lnTo>
                  <a:lnTo>
                    <a:pt x="50557" y="682763"/>
                  </a:lnTo>
                  <a:lnTo>
                    <a:pt x="82779" y="689265"/>
                  </a:lnTo>
                  <a:lnTo>
                    <a:pt x="1185666" y="689265"/>
                  </a:lnTo>
                  <a:lnTo>
                    <a:pt x="1217888" y="682763"/>
                  </a:lnTo>
                  <a:lnTo>
                    <a:pt x="1244201" y="665036"/>
                  </a:lnTo>
                  <a:lnTo>
                    <a:pt x="1261941" y="638756"/>
                  </a:lnTo>
                  <a:lnTo>
                    <a:pt x="1268446" y="606596"/>
                  </a:lnTo>
                  <a:lnTo>
                    <a:pt x="1268446" y="82765"/>
                  </a:lnTo>
                  <a:lnTo>
                    <a:pt x="1261941" y="50549"/>
                  </a:lnTo>
                  <a:lnTo>
                    <a:pt x="1244201" y="24241"/>
                  </a:lnTo>
                  <a:lnTo>
                    <a:pt x="1217888" y="6504"/>
                  </a:lnTo>
                  <a:lnTo>
                    <a:pt x="1185666" y="0"/>
                  </a:lnTo>
                  <a:close/>
                </a:path>
              </a:pathLst>
            </a:custGeom>
            <a:solidFill>
              <a:srgbClr val="CDCDCD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190126" y="2632659"/>
              <a:ext cx="1217930" cy="683260"/>
            </a:xfrm>
            <a:custGeom>
              <a:avLst/>
              <a:gdLst/>
              <a:ahLst/>
              <a:cxnLst/>
              <a:rect l="l" t="t" r="r" b="b"/>
              <a:pathLst>
                <a:path w="1217929" h="683260">
                  <a:moveTo>
                    <a:pt x="1185667" y="0"/>
                  </a:moveTo>
                  <a:lnTo>
                    <a:pt x="82779" y="0"/>
                  </a:lnTo>
                  <a:lnTo>
                    <a:pt x="50557" y="6504"/>
                  </a:lnTo>
                  <a:lnTo>
                    <a:pt x="24245" y="24241"/>
                  </a:lnTo>
                  <a:lnTo>
                    <a:pt x="6505" y="50549"/>
                  </a:lnTo>
                  <a:lnTo>
                    <a:pt x="0" y="82766"/>
                  </a:lnTo>
                  <a:lnTo>
                    <a:pt x="0" y="606596"/>
                  </a:lnTo>
                  <a:lnTo>
                    <a:pt x="6505" y="638757"/>
                  </a:lnTo>
                  <a:lnTo>
                    <a:pt x="24245" y="665036"/>
                  </a:lnTo>
                  <a:lnTo>
                    <a:pt x="50557" y="682763"/>
                  </a:lnTo>
                </a:path>
                <a:path w="1217929" h="683260">
                  <a:moveTo>
                    <a:pt x="1217747" y="6475"/>
                  </a:moveTo>
                  <a:lnTo>
                    <a:pt x="1185667" y="0"/>
                  </a:lnTo>
                </a:path>
              </a:pathLst>
            </a:custGeom>
            <a:ln w="14589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76119" y="2618653"/>
              <a:ext cx="1268445" cy="689265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5176118" y="2618653"/>
              <a:ext cx="1268730" cy="689610"/>
            </a:xfrm>
            <a:custGeom>
              <a:avLst/>
              <a:gdLst/>
              <a:ahLst/>
              <a:cxnLst/>
              <a:rect l="l" t="t" r="r" b="b"/>
              <a:pathLst>
                <a:path w="1268729" h="689610">
                  <a:moveTo>
                    <a:pt x="82779" y="689265"/>
                  </a:moveTo>
                  <a:lnTo>
                    <a:pt x="1185666" y="689265"/>
                  </a:lnTo>
                  <a:lnTo>
                    <a:pt x="1217888" y="682763"/>
                  </a:lnTo>
                  <a:lnTo>
                    <a:pt x="1244201" y="665036"/>
                  </a:lnTo>
                  <a:lnTo>
                    <a:pt x="1261941" y="638757"/>
                  </a:lnTo>
                  <a:lnTo>
                    <a:pt x="1268446" y="606596"/>
                  </a:lnTo>
                  <a:lnTo>
                    <a:pt x="1268446" y="82766"/>
                  </a:lnTo>
                  <a:lnTo>
                    <a:pt x="1261941" y="50549"/>
                  </a:lnTo>
                  <a:lnTo>
                    <a:pt x="1244201" y="24241"/>
                  </a:lnTo>
                  <a:lnTo>
                    <a:pt x="1217888" y="6504"/>
                  </a:lnTo>
                  <a:lnTo>
                    <a:pt x="1185666" y="0"/>
                  </a:lnTo>
                  <a:lnTo>
                    <a:pt x="82779" y="0"/>
                  </a:lnTo>
                  <a:lnTo>
                    <a:pt x="50557" y="6504"/>
                  </a:lnTo>
                  <a:lnTo>
                    <a:pt x="24245" y="24241"/>
                  </a:lnTo>
                  <a:lnTo>
                    <a:pt x="6505" y="50549"/>
                  </a:lnTo>
                  <a:lnTo>
                    <a:pt x="0" y="82766"/>
                  </a:lnTo>
                  <a:lnTo>
                    <a:pt x="0" y="606596"/>
                  </a:lnTo>
                  <a:lnTo>
                    <a:pt x="6505" y="638757"/>
                  </a:lnTo>
                  <a:lnTo>
                    <a:pt x="24245" y="665036"/>
                  </a:lnTo>
                  <a:lnTo>
                    <a:pt x="50557" y="682763"/>
                  </a:lnTo>
                  <a:lnTo>
                    <a:pt x="82779" y="689265"/>
                  </a:lnTo>
                  <a:close/>
                </a:path>
              </a:pathLst>
            </a:custGeom>
            <a:ln w="1458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460881" y="2723052"/>
            <a:ext cx="699135" cy="445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5405">
              <a:lnSpc>
                <a:spcPct val="102099"/>
              </a:lnSpc>
              <a:spcBef>
                <a:spcPts val="95"/>
              </a:spcBef>
            </a:pPr>
            <a:r>
              <a:rPr sz="1350" spc="10" dirty="0">
                <a:latin typeface="Calibri"/>
                <a:cs typeface="Calibri"/>
              </a:rPr>
              <a:t>Process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discovery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5759468" y="2209871"/>
            <a:ext cx="106680" cy="422909"/>
            <a:chOff x="5759468" y="2209871"/>
            <a:chExt cx="106680" cy="422909"/>
          </a:xfrm>
        </p:grpSpPr>
        <p:sp>
          <p:nvSpPr>
            <p:cNvPr id="56" name="object 56"/>
            <p:cNvSpPr/>
            <p:nvPr/>
          </p:nvSpPr>
          <p:spPr>
            <a:xfrm>
              <a:off x="5819583" y="223117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0"/>
                  </a:moveTo>
                  <a:lnTo>
                    <a:pt x="0" y="274753"/>
                  </a:lnTo>
                </a:path>
              </a:pathLst>
            </a:custGeom>
            <a:ln w="14591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773475" y="2494358"/>
              <a:ext cx="92710" cy="138430"/>
            </a:xfrm>
            <a:custGeom>
              <a:avLst/>
              <a:gdLst/>
              <a:ahLst/>
              <a:cxnLst/>
              <a:rect l="l" t="t" r="r" b="b"/>
              <a:pathLst>
                <a:path w="92710" h="138430">
                  <a:moveTo>
                    <a:pt x="92215" y="0"/>
                  </a:moveTo>
                  <a:lnTo>
                    <a:pt x="0" y="0"/>
                  </a:lnTo>
                  <a:lnTo>
                    <a:pt x="46107" y="138300"/>
                  </a:lnTo>
                  <a:lnTo>
                    <a:pt x="92215" y="0"/>
                  </a:lnTo>
                  <a:close/>
                </a:path>
              </a:pathLst>
            </a:custGeom>
            <a:solidFill>
              <a:srgbClr val="CDCDCD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805575" y="221717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0"/>
                  </a:moveTo>
                  <a:lnTo>
                    <a:pt x="0" y="274753"/>
                  </a:lnTo>
                </a:path>
              </a:pathLst>
            </a:custGeom>
            <a:ln w="14591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759468" y="2480353"/>
              <a:ext cx="92710" cy="138430"/>
            </a:xfrm>
            <a:custGeom>
              <a:avLst/>
              <a:gdLst/>
              <a:ahLst/>
              <a:cxnLst/>
              <a:rect l="l" t="t" r="r" b="b"/>
              <a:pathLst>
                <a:path w="92710" h="138430">
                  <a:moveTo>
                    <a:pt x="92214" y="0"/>
                  </a:moveTo>
                  <a:lnTo>
                    <a:pt x="0" y="0"/>
                  </a:lnTo>
                  <a:lnTo>
                    <a:pt x="46107" y="138300"/>
                  </a:lnTo>
                  <a:lnTo>
                    <a:pt x="92214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6082124" y="2323089"/>
            <a:ext cx="1143000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050" spc="-225" dirty="0">
                <a:latin typeface="Calibri"/>
                <a:cs typeface="Calibri"/>
              </a:rPr>
              <a:t>P</a:t>
            </a:r>
            <a:r>
              <a:rPr sz="1575" spc="-337" baseline="-5291" dirty="0">
                <a:solidFill>
                  <a:srgbClr val="CDCDCD"/>
                </a:solidFill>
                <a:latin typeface="Calibri"/>
                <a:cs typeface="Calibri"/>
              </a:rPr>
              <a:t>P</a:t>
            </a:r>
            <a:r>
              <a:rPr sz="1050" spc="-225" dirty="0">
                <a:latin typeface="Calibri"/>
                <a:cs typeface="Calibri"/>
              </a:rPr>
              <a:t>r</a:t>
            </a:r>
            <a:r>
              <a:rPr sz="1575" spc="-337" baseline="-5291" dirty="0">
                <a:solidFill>
                  <a:srgbClr val="CDCDCD"/>
                </a:solidFill>
                <a:latin typeface="Calibri"/>
                <a:cs typeface="Calibri"/>
              </a:rPr>
              <a:t>r</a:t>
            </a:r>
            <a:r>
              <a:rPr sz="1050" spc="-225" dirty="0">
                <a:latin typeface="Calibri"/>
                <a:cs typeface="Calibri"/>
              </a:rPr>
              <a:t>o</a:t>
            </a:r>
            <a:r>
              <a:rPr sz="1575" spc="-337" baseline="-5291" dirty="0">
                <a:solidFill>
                  <a:srgbClr val="CDCDCD"/>
                </a:solidFill>
                <a:latin typeface="Calibri"/>
                <a:cs typeface="Calibri"/>
              </a:rPr>
              <a:t>o</a:t>
            </a:r>
            <a:r>
              <a:rPr sz="1050" spc="-225" dirty="0">
                <a:latin typeface="Calibri"/>
                <a:cs typeface="Calibri"/>
              </a:rPr>
              <a:t>c</a:t>
            </a:r>
            <a:r>
              <a:rPr sz="1575" spc="-337" baseline="-5291" dirty="0">
                <a:solidFill>
                  <a:srgbClr val="CDCDCD"/>
                </a:solidFill>
                <a:latin typeface="Calibri"/>
                <a:cs typeface="Calibri"/>
              </a:rPr>
              <a:t>c</a:t>
            </a:r>
            <a:r>
              <a:rPr sz="1050" spc="-225" dirty="0">
                <a:latin typeface="Calibri"/>
                <a:cs typeface="Calibri"/>
              </a:rPr>
              <a:t>e</a:t>
            </a:r>
            <a:r>
              <a:rPr sz="1575" spc="-337" baseline="-5291" dirty="0">
                <a:solidFill>
                  <a:srgbClr val="CDCDCD"/>
                </a:solidFill>
                <a:latin typeface="Calibri"/>
                <a:cs typeface="Calibri"/>
              </a:rPr>
              <a:t>e</a:t>
            </a:r>
            <a:r>
              <a:rPr sz="1050" spc="-225" dirty="0">
                <a:latin typeface="Calibri"/>
                <a:cs typeface="Calibri"/>
              </a:rPr>
              <a:t>s</a:t>
            </a:r>
            <a:r>
              <a:rPr sz="1575" spc="-337" baseline="-5291" dirty="0">
                <a:solidFill>
                  <a:srgbClr val="CDCDCD"/>
                </a:solidFill>
                <a:latin typeface="Calibri"/>
                <a:cs typeface="Calibri"/>
              </a:rPr>
              <a:t>s</a:t>
            </a:r>
            <a:r>
              <a:rPr sz="1050" spc="-225" dirty="0">
                <a:latin typeface="Calibri"/>
                <a:cs typeface="Calibri"/>
              </a:rPr>
              <a:t>s</a:t>
            </a:r>
            <a:r>
              <a:rPr sz="1575" spc="-337" baseline="-5291" dirty="0">
                <a:solidFill>
                  <a:srgbClr val="CDCDCD"/>
                </a:solidFill>
                <a:latin typeface="Calibri"/>
                <a:cs typeface="Calibri"/>
              </a:rPr>
              <a:t>s</a:t>
            </a:r>
            <a:r>
              <a:rPr sz="1575" spc="-142" baseline="-5291" dirty="0">
                <a:solidFill>
                  <a:srgbClr val="CDCDCD"/>
                </a:solidFill>
                <a:latin typeface="Calibri"/>
                <a:cs typeface="Calibri"/>
              </a:rPr>
              <a:t> </a:t>
            </a:r>
            <a:r>
              <a:rPr sz="1050" spc="-215" dirty="0">
                <a:latin typeface="Calibri"/>
                <a:cs typeface="Calibri"/>
              </a:rPr>
              <a:t>a</a:t>
            </a:r>
            <a:r>
              <a:rPr sz="1575" spc="-322" baseline="-5291" dirty="0">
                <a:solidFill>
                  <a:srgbClr val="CDCDCD"/>
                </a:solidFill>
                <a:latin typeface="Calibri"/>
                <a:cs typeface="Calibri"/>
              </a:rPr>
              <a:t>a</a:t>
            </a:r>
            <a:r>
              <a:rPr sz="1050" spc="-215" dirty="0">
                <a:latin typeface="Calibri"/>
                <a:cs typeface="Calibri"/>
              </a:rPr>
              <a:t>r</a:t>
            </a:r>
            <a:r>
              <a:rPr sz="1575" spc="-322" baseline="-5291" dirty="0">
                <a:solidFill>
                  <a:srgbClr val="CDCDCD"/>
                </a:solidFill>
                <a:latin typeface="Calibri"/>
                <a:cs typeface="Calibri"/>
              </a:rPr>
              <a:t>r</a:t>
            </a:r>
            <a:r>
              <a:rPr sz="1050" spc="-215" dirty="0">
                <a:latin typeface="Calibri"/>
                <a:cs typeface="Calibri"/>
              </a:rPr>
              <a:t>c</a:t>
            </a:r>
            <a:r>
              <a:rPr sz="1575" spc="-322" baseline="-5291" dirty="0">
                <a:solidFill>
                  <a:srgbClr val="CDCDCD"/>
                </a:solidFill>
                <a:latin typeface="Calibri"/>
                <a:cs typeface="Calibri"/>
              </a:rPr>
              <a:t>c</a:t>
            </a:r>
            <a:r>
              <a:rPr sz="1050" spc="-215" dirty="0">
                <a:latin typeface="Calibri"/>
                <a:cs typeface="Calibri"/>
              </a:rPr>
              <a:t>h</a:t>
            </a:r>
            <a:r>
              <a:rPr sz="1575" spc="-322" baseline="-5291" dirty="0">
                <a:solidFill>
                  <a:srgbClr val="CDCDCD"/>
                </a:solidFill>
                <a:latin typeface="Calibri"/>
                <a:cs typeface="Calibri"/>
              </a:rPr>
              <a:t>h</a:t>
            </a:r>
            <a:r>
              <a:rPr sz="1050" spc="-215" dirty="0">
                <a:latin typeface="Calibri"/>
                <a:cs typeface="Calibri"/>
              </a:rPr>
              <a:t>i</a:t>
            </a:r>
            <a:r>
              <a:rPr sz="1575" spc="-322" baseline="-5291" dirty="0">
                <a:solidFill>
                  <a:srgbClr val="CDCDCD"/>
                </a:solidFill>
                <a:latin typeface="Calibri"/>
                <a:cs typeface="Calibri"/>
              </a:rPr>
              <a:t>i</a:t>
            </a:r>
            <a:r>
              <a:rPr sz="1050" spc="-215" dirty="0">
                <a:latin typeface="Calibri"/>
                <a:cs typeface="Calibri"/>
              </a:rPr>
              <a:t>t</a:t>
            </a:r>
            <a:r>
              <a:rPr sz="1575" spc="-322" baseline="-5291" dirty="0">
                <a:solidFill>
                  <a:srgbClr val="CDCDCD"/>
                </a:solidFill>
                <a:latin typeface="Calibri"/>
                <a:cs typeface="Calibri"/>
              </a:rPr>
              <a:t>t</a:t>
            </a:r>
            <a:r>
              <a:rPr sz="1050" spc="-215" dirty="0">
                <a:latin typeface="Calibri"/>
                <a:cs typeface="Calibri"/>
              </a:rPr>
              <a:t>e</a:t>
            </a:r>
            <a:r>
              <a:rPr sz="1575" spc="-322" baseline="-5291" dirty="0">
                <a:solidFill>
                  <a:srgbClr val="CDCDCD"/>
                </a:solidFill>
                <a:latin typeface="Calibri"/>
                <a:cs typeface="Calibri"/>
              </a:rPr>
              <a:t>e</a:t>
            </a:r>
            <a:r>
              <a:rPr sz="1050" spc="-215" dirty="0">
                <a:latin typeface="Calibri"/>
                <a:cs typeface="Calibri"/>
              </a:rPr>
              <a:t>c</a:t>
            </a:r>
            <a:r>
              <a:rPr sz="1575" spc="-322" baseline="-5291" dirty="0">
                <a:solidFill>
                  <a:srgbClr val="CDCDCD"/>
                </a:solidFill>
                <a:latin typeface="Calibri"/>
                <a:cs typeface="Calibri"/>
              </a:rPr>
              <a:t>c</a:t>
            </a:r>
            <a:r>
              <a:rPr sz="1050" spc="-215" dirty="0">
                <a:latin typeface="Calibri"/>
                <a:cs typeface="Calibri"/>
              </a:rPr>
              <a:t>t</a:t>
            </a:r>
            <a:r>
              <a:rPr sz="1575" spc="-322" baseline="-5291" dirty="0">
                <a:solidFill>
                  <a:srgbClr val="CDCDCD"/>
                </a:solidFill>
                <a:latin typeface="Calibri"/>
                <a:cs typeface="Calibri"/>
              </a:rPr>
              <a:t>t</a:t>
            </a:r>
            <a:r>
              <a:rPr sz="1050" spc="-215" dirty="0">
                <a:latin typeface="Calibri"/>
                <a:cs typeface="Calibri"/>
              </a:rPr>
              <a:t>u</a:t>
            </a:r>
            <a:r>
              <a:rPr sz="1575" spc="-322" baseline="-5291" dirty="0">
                <a:solidFill>
                  <a:srgbClr val="CDCDCD"/>
                </a:solidFill>
                <a:latin typeface="Calibri"/>
                <a:cs typeface="Calibri"/>
              </a:rPr>
              <a:t>u</a:t>
            </a:r>
            <a:r>
              <a:rPr sz="1050" spc="-215" dirty="0">
                <a:latin typeface="Calibri"/>
                <a:cs typeface="Calibri"/>
              </a:rPr>
              <a:t>r</a:t>
            </a:r>
            <a:r>
              <a:rPr sz="1575" spc="-322" baseline="-5291" dirty="0">
                <a:solidFill>
                  <a:srgbClr val="CDCDCD"/>
                </a:solidFill>
                <a:latin typeface="Calibri"/>
                <a:cs typeface="Calibri"/>
              </a:rPr>
              <a:t>r</a:t>
            </a:r>
            <a:r>
              <a:rPr sz="1050" spc="-215" dirty="0">
                <a:latin typeface="Calibri"/>
                <a:cs typeface="Calibri"/>
              </a:rPr>
              <a:t>e</a:t>
            </a:r>
            <a:r>
              <a:rPr sz="1575" spc="-322" baseline="-5291" dirty="0">
                <a:solidFill>
                  <a:srgbClr val="CDCDCD"/>
                </a:solidFill>
                <a:latin typeface="Calibri"/>
                <a:cs typeface="Calibri"/>
              </a:rPr>
              <a:t>e</a:t>
            </a:r>
            <a:endParaRPr sz="1575" baseline="-5291">
              <a:latin typeface="Calibri"/>
              <a:cs typeface="Calibri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6322119" y="4444277"/>
            <a:ext cx="1319530" cy="1546225"/>
            <a:chOff x="6322119" y="4444277"/>
            <a:chExt cx="1319530" cy="1546225"/>
          </a:xfrm>
        </p:grpSpPr>
        <p:sp>
          <p:nvSpPr>
            <p:cNvPr id="62" name="object 62"/>
            <p:cNvSpPr/>
            <p:nvPr/>
          </p:nvSpPr>
          <p:spPr>
            <a:xfrm>
              <a:off x="7082804" y="4465585"/>
              <a:ext cx="551180" cy="781685"/>
            </a:xfrm>
            <a:custGeom>
              <a:avLst/>
              <a:gdLst/>
              <a:ahLst/>
              <a:cxnLst/>
              <a:rect l="l" t="t" r="r" b="b"/>
              <a:pathLst>
                <a:path w="551179" h="781685">
                  <a:moveTo>
                    <a:pt x="551054" y="0"/>
                  </a:moveTo>
                  <a:lnTo>
                    <a:pt x="537854" y="49066"/>
                  </a:lnTo>
                  <a:lnTo>
                    <a:pt x="522542" y="97930"/>
                  </a:lnTo>
                  <a:lnTo>
                    <a:pt x="505219" y="146450"/>
                  </a:lnTo>
                  <a:lnTo>
                    <a:pt x="485984" y="194485"/>
                  </a:lnTo>
                  <a:lnTo>
                    <a:pt x="464938" y="241891"/>
                  </a:lnTo>
                  <a:lnTo>
                    <a:pt x="442181" y="288528"/>
                  </a:lnTo>
                  <a:lnTo>
                    <a:pt x="417812" y="334253"/>
                  </a:lnTo>
                  <a:lnTo>
                    <a:pt x="391933" y="378924"/>
                  </a:lnTo>
                  <a:lnTo>
                    <a:pt x="364643" y="422400"/>
                  </a:lnTo>
                  <a:lnTo>
                    <a:pt x="336043" y="464538"/>
                  </a:lnTo>
                  <a:lnTo>
                    <a:pt x="306232" y="505196"/>
                  </a:lnTo>
                  <a:lnTo>
                    <a:pt x="275311" y="544233"/>
                  </a:lnTo>
                  <a:lnTo>
                    <a:pt x="243381" y="581507"/>
                  </a:lnTo>
                  <a:lnTo>
                    <a:pt x="210540" y="616876"/>
                  </a:lnTo>
                  <a:lnTo>
                    <a:pt x="176890" y="650197"/>
                  </a:lnTo>
                  <a:lnTo>
                    <a:pt x="142530" y="681329"/>
                  </a:lnTo>
                  <a:lnTo>
                    <a:pt x="107561" y="710129"/>
                  </a:lnTo>
                  <a:lnTo>
                    <a:pt x="72083" y="736457"/>
                  </a:lnTo>
                  <a:lnTo>
                    <a:pt x="36196" y="760170"/>
                  </a:lnTo>
                  <a:lnTo>
                    <a:pt x="0" y="781125"/>
                  </a:lnTo>
                </a:path>
              </a:pathLst>
            </a:custGeom>
            <a:ln w="14590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964908" y="5199608"/>
              <a:ext cx="146050" cy="93980"/>
            </a:xfrm>
            <a:custGeom>
              <a:avLst/>
              <a:gdLst/>
              <a:ahLst/>
              <a:cxnLst/>
              <a:rect l="l" t="t" r="r" b="b"/>
              <a:pathLst>
                <a:path w="146050" h="93979">
                  <a:moveTo>
                    <a:pt x="111669" y="0"/>
                  </a:moveTo>
                  <a:lnTo>
                    <a:pt x="0" y="93804"/>
                  </a:lnTo>
                  <a:lnTo>
                    <a:pt x="145618" y="85713"/>
                  </a:lnTo>
                  <a:lnTo>
                    <a:pt x="111669" y="0"/>
                  </a:lnTo>
                  <a:close/>
                </a:path>
              </a:pathLst>
            </a:custGeom>
            <a:solidFill>
              <a:srgbClr val="CDCDCD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068797" y="4451580"/>
              <a:ext cx="551180" cy="781685"/>
            </a:xfrm>
            <a:custGeom>
              <a:avLst/>
              <a:gdLst/>
              <a:ahLst/>
              <a:cxnLst/>
              <a:rect l="l" t="t" r="r" b="b"/>
              <a:pathLst>
                <a:path w="551179" h="781685">
                  <a:moveTo>
                    <a:pt x="551054" y="0"/>
                  </a:moveTo>
                  <a:lnTo>
                    <a:pt x="537854" y="49066"/>
                  </a:lnTo>
                  <a:lnTo>
                    <a:pt x="522542" y="97930"/>
                  </a:lnTo>
                  <a:lnTo>
                    <a:pt x="505219" y="146450"/>
                  </a:lnTo>
                  <a:lnTo>
                    <a:pt x="485984" y="194485"/>
                  </a:lnTo>
                  <a:lnTo>
                    <a:pt x="464938" y="241891"/>
                  </a:lnTo>
                  <a:lnTo>
                    <a:pt x="442181" y="288528"/>
                  </a:lnTo>
                  <a:lnTo>
                    <a:pt x="417812" y="334253"/>
                  </a:lnTo>
                  <a:lnTo>
                    <a:pt x="391933" y="378924"/>
                  </a:lnTo>
                  <a:lnTo>
                    <a:pt x="364643" y="422400"/>
                  </a:lnTo>
                  <a:lnTo>
                    <a:pt x="336043" y="464538"/>
                  </a:lnTo>
                  <a:lnTo>
                    <a:pt x="306232" y="505196"/>
                  </a:lnTo>
                  <a:lnTo>
                    <a:pt x="275311" y="544233"/>
                  </a:lnTo>
                  <a:lnTo>
                    <a:pt x="243381" y="581507"/>
                  </a:lnTo>
                  <a:lnTo>
                    <a:pt x="210540" y="616876"/>
                  </a:lnTo>
                  <a:lnTo>
                    <a:pt x="176890" y="650197"/>
                  </a:lnTo>
                  <a:lnTo>
                    <a:pt x="142530" y="681329"/>
                  </a:lnTo>
                  <a:lnTo>
                    <a:pt x="107561" y="710129"/>
                  </a:lnTo>
                  <a:lnTo>
                    <a:pt x="72083" y="736457"/>
                  </a:lnTo>
                  <a:lnTo>
                    <a:pt x="36196" y="760170"/>
                  </a:lnTo>
                  <a:lnTo>
                    <a:pt x="0" y="781125"/>
                  </a:lnTo>
                </a:path>
              </a:pathLst>
            </a:custGeom>
            <a:ln w="1459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50901" y="5185604"/>
              <a:ext cx="146050" cy="93980"/>
            </a:xfrm>
            <a:custGeom>
              <a:avLst/>
              <a:gdLst/>
              <a:ahLst/>
              <a:cxnLst/>
              <a:rect l="l" t="t" r="r" b="b"/>
              <a:pathLst>
                <a:path w="146050" h="93979">
                  <a:moveTo>
                    <a:pt x="111669" y="0"/>
                  </a:moveTo>
                  <a:lnTo>
                    <a:pt x="0" y="93804"/>
                  </a:lnTo>
                  <a:lnTo>
                    <a:pt x="145618" y="85712"/>
                  </a:lnTo>
                  <a:lnTo>
                    <a:pt x="111669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343429" y="5293413"/>
              <a:ext cx="1268730" cy="689610"/>
            </a:xfrm>
            <a:custGeom>
              <a:avLst/>
              <a:gdLst/>
              <a:ahLst/>
              <a:cxnLst/>
              <a:rect l="l" t="t" r="r" b="b"/>
              <a:pathLst>
                <a:path w="1268729" h="689610">
                  <a:moveTo>
                    <a:pt x="1185665" y="0"/>
                  </a:moveTo>
                  <a:lnTo>
                    <a:pt x="82682" y="0"/>
                  </a:lnTo>
                  <a:lnTo>
                    <a:pt x="50475" y="6499"/>
                  </a:lnTo>
                  <a:lnTo>
                    <a:pt x="24196" y="24223"/>
                  </a:lnTo>
                  <a:lnTo>
                    <a:pt x="6489" y="50513"/>
                  </a:lnTo>
                  <a:lnTo>
                    <a:pt x="0" y="82708"/>
                  </a:lnTo>
                  <a:lnTo>
                    <a:pt x="0" y="606519"/>
                  </a:lnTo>
                  <a:lnTo>
                    <a:pt x="6489" y="638713"/>
                  </a:lnTo>
                  <a:lnTo>
                    <a:pt x="24197" y="665002"/>
                  </a:lnTo>
                  <a:lnTo>
                    <a:pt x="50479" y="682727"/>
                  </a:lnTo>
                  <a:lnTo>
                    <a:pt x="82682" y="689226"/>
                  </a:lnTo>
                  <a:lnTo>
                    <a:pt x="1185670" y="689226"/>
                  </a:lnTo>
                  <a:lnTo>
                    <a:pt x="1217832" y="682726"/>
                  </a:lnTo>
                  <a:lnTo>
                    <a:pt x="1244114" y="665002"/>
                  </a:lnTo>
                  <a:lnTo>
                    <a:pt x="1261844" y="638712"/>
                  </a:lnTo>
                  <a:lnTo>
                    <a:pt x="1268347" y="606519"/>
                  </a:lnTo>
                  <a:lnTo>
                    <a:pt x="1268347" y="82708"/>
                  </a:lnTo>
                  <a:lnTo>
                    <a:pt x="1261844" y="50513"/>
                  </a:lnTo>
                  <a:lnTo>
                    <a:pt x="1244114" y="24223"/>
                  </a:lnTo>
                  <a:lnTo>
                    <a:pt x="1217831" y="6499"/>
                  </a:lnTo>
                  <a:lnTo>
                    <a:pt x="1185665" y="0"/>
                  </a:lnTo>
                  <a:close/>
                </a:path>
              </a:pathLst>
            </a:custGeom>
            <a:solidFill>
              <a:srgbClr val="CDCDCD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393904" y="5299913"/>
              <a:ext cx="1217930" cy="683260"/>
            </a:xfrm>
            <a:custGeom>
              <a:avLst/>
              <a:gdLst/>
              <a:ahLst/>
              <a:cxnLst/>
              <a:rect l="l" t="t" r="r" b="b"/>
              <a:pathLst>
                <a:path w="1217929" h="683260">
                  <a:moveTo>
                    <a:pt x="32206" y="682727"/>
                  </a:moveTo>
                  <a:lnTo>
                    <a:pt x="1135190" y="682727"/>
                  </a:lnTo>
                  <a:lnTo>
                    <a:pt x="1135191" y="682727"/>
                  </a:lnTo>
                </a:path>
                <a:path w="1217929" h="683260">
                  <a:moveTo>
                    <a:pt x="0" y="676227"/>
                  </a:moveTo>
                  <a:lnTo>
                    <a:pt x="0" y="676227"/>
                  </a:lnTo>
                  <a:lnTo>
                    <a:pt x="692" y="676367"/>
                  </a:lnTo>
                </a:path>
                <a:path w="1217929" h="683260">
                  <a:moveTo>
                    <a:pt x="1135191" y="682727"/>
                  </a:moveTo>
                  <a:lnTo>
                    <a:pt x="1167356" y="676228"/>
                  </a:lnTo>
                  <a:lnTo>
                    <a:pt x="1193639" y="658503"/>
                  </a:lnTo>
                  <a:lnTo>
                    <a:pt x="1211369" y="632213"/>
                  </a:lnTo>
                  <a:lnTo>
                    <a:pt x="1217873" y="600019"/>
                  </a:lnTo>
                  <a:lnTo>
                    <a:pt x="1217873" y="76209"/>
                  </a:lnTo>
                  <a:lnTo>
                    <a:pt x="1211369" y="44013"/>
                  </a:lnTo>
                  <a:lnTo>
                    <a:pt x="1193639" y="17724"/>
                  </a:lnTo>
                  <a:lnTo>
                    <a:pt x="1167356" y="0"/>
                  </a:lnTo>
                </a:path>
              </a:pathLst>
            </a:custGeom>
            <a:ln w="14589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29421" y="5279409"/>
              <a:ext cx="1268349" cy="689226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6329421" y="5279408"/>
              <a:ext cx="1268730" cy="689610"/>
            </a:xfrm>
            <a:custGeom>
              <a:avLst/>
              <a:gdLst/>
              <a:ahLst/>
              <a:cxnLst/>
              <a:rect l="l" t="t" r="r" b="b"/>
              <a:pathLst>
                <a:path w="1268729" h="689610">
                  <a:moveTo>
                    <a:pt x="82682" y="689226"/>
                  </a:moveTo>
                  <a:lnTo>
                    <a:pt x="1185666" y="689226"/>
                  </a:lnTo>
                  <a:lnTo>
                    <a:pt x="1217832" y="682727"/>
                  </a:lnTo>
                  <a:lnTo>
                    <a:pt x="1244115" y="665003"/>
                  </a:lnTo>
                  <a:lnTo>
                    <a:pt x="1261845" y="638714"/>
                  </a:lnTo>
                  <a:lnTo>
                    <a:pt x="1268349" y="606518"/>
                  </a:lnTo>
                  <a:lnTo>
                    <a:pt x="1268349" y="82708"/>
                  </a:lnTo>
                  <a:lnTo>
                    <a:pt x="1261845" y="50512"/>
                  </a:lnTo>
                  <a:lnTo>
                    <a:pt x="1244115" y="24223"/>
                  </a:lnTo>
                  <a:lnTo>
                    <a:pt x="1217832" y="6499"/>
                  </a:lnTo>
                  <a:lnTo>
                    <a:pt x="1185666" y="0"/>
                  </a:lnTo>
                  <a:lnTo>
                    <a:pt x="82682" y="0"/>
                  </a:lnTo>
                  <a:lnTo>
                    <a:pt x="50475" y="6499"/>
                  </a:lnTo>
                  <a:lnTo>
                    <a:pt x="24196" y="24223"/>
                  </a:lnTo>
                  <a:lnTo>
                    <a:pt x="6489" y="50512"/>
                  </a:lnTo>
                  <a:lnTo>
                    <a:pt x="0" y="82708"/>
                  </a:lnTo>
                  <a:lnTo>
                    <a:pt x="0" y="606518"/>
                  </a:lnTo>
                  <a:lnTo>
                    <a:pt x="6489" y="638713"/>
                  </a:lnTo>
                  <a:lnTo>
                    <a:pt x="24196" y="665003"/>
                  </a:lnTo>
                  <a:lnTo>
                    <a:pt x="50475" y="682726"/>
                  </a:lnTo>
                  <a:lnTo>
                    <a:pt x="82682" y="689225"/>
                  </a:lnTo>
                  <a:close/>
                </a:path>
              </a:pathLst>
            </a:custGeom>
            <a:ln w="1458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6645700" y="5383739"/>
            <a:ext cx="636270" cy="445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3655">
              <a:lnSpc>
                <a:spcPct val="102099"/>
              </a:lnSpc>
              <a:spcBef>
                <a:spcPts val="95"/>
              </a:spcBef>
            </a:pPr>
            <a:r>
              <a:rPr sz="1350" spc="10" dirty="0">
                <a:latin typeface="Calibri"/>
                <a:cs typeface="Calibri"/>
              </a:rPr>
              <a:t>Process </a:t>
            </a:r>
            <a:r>
              <a:rPr sz="1350" spc="-29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redesign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475692" y="4845962"/>
            <a:ext cx="1574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8100" algn="r">
              <a:lnSpc>
                <a:spcPts val="1230"/>
              </a:lnSpc>
            </a:pPr>
            <a:r>
              <a:rPr sz="1050" spc="-645" dirty="0">
                <a:latin typeface="Calibri"/>
                <a:cs typeface="Calibri"/>
              </a:rPr>
              <a:t>w</a:t>
            </a:r>
            <a:r>
              <a:rPr sz="1575" spc="22" baseline="-5291" dirty="0">
                <a:solidFill>
                  <a:srgbClr val="CDCDCD"/>
                </a:solidFill>
                <a:latin typeface="Calibri"/>
                <a:cs typeface="Calibri"/>
              </a:rPr>
              <a:t>w</a:t>
            </a:r>
            <a:endParaRPr sz="1575" baseline="-5291">
              <a:latin typeface="Calibri"/>
              <a:cs typeface="Calibri"/>
            </a:endParaRPr>
          </a:p>
          <a:p>
            <a:pPr algn="r">
              <a:lnSpc>
                <a:spcPct val="100000"/>
              </a:lnSpc>
              <a:spcBef>
                <a:spcPts val="25"/>
              </a:spcBef>
            </a:pPr>
            <a:r>
              <a:rPr sz="1050" spc="5" dirty="0">
                <a:latin typeface="Calibri"/>
                <a:cs typeface="Calibri"/>
              </a:rPr>
              <a:t>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573043" y="4682569"/>
            <a:ext cx="815340" cy="50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69">
              <a:lnSpc>
                <a:spcPts val="1230"/>
              </a:lnSpc>
            </a:pPr>
            <a:r>
              <a:rPr sz="1050" spc="-155" dirty="0">
                <a:latin typeface="Calibri"/>
                <a:cs typeface="Calibri"/>
              </a:rPr>
              <a:t>I</a:t>
            </a:r>
            <a:r>
              <a:rPr sz="1575" spc="-165" baseline="-5291" dirty="0">
                <a:solidFill>
                  <a:srgbClr val="CDCDCD"/>
                </a:solidFill>
                <a:latin typeface="Calibri"/>
                <a:cs typeface="Calibri"/>
              </a:rPr>
              <a:t>I</a:t>
            </a:r>
            <a:r>
              <a:rPr sz="1050" spc="-445" dirty="0">
                <a:latin typeface="Calibri"/>
                <a:cs typeface="Calibri"/>
              </a:rPr>
              <a:t>n</a:t>
            </a:r>
            <a:r>
              <a:rPr sz="1575" spc="-157" baseline="-5291" dirty="0">
                <a:solidFill>
                  <a:srgbClr val="CDCDCD"/>
                </a:solidFill>
                <a:latin typeface="Calibri"/>
                <a:cs typeface="Calibri"/>
              </a:rPr>
              <a:t>n</a:t>
            </a:r>
            <a:r>
              <a:rPr sz="1050" spc="-305" dirty="0">
                <a:latin typeface="Calibri"/>
                <a:cs typeface="Calibri"/>
              </a:rPr>
              <a:t>s</a:t>
            </a:r>
            <a:r>
              <a:rPr sz="1575" spc="-165" baseline="-5291" dirty="0">
                <a:solidFill>
                  <a:srgbClr val="CDCDCD"/>
                </a:solidFill>
                <a:latin typeface="Calibri"/>
                <a:cs typeface="Calibri"/>
              </a:rPr>
              <a:t>s</a:t>
            </a:r>
            <a:r>
              <a:rPr sz="1050" spc="-135" dirty="0">
                <a:latin typeface="Calibri"/>
                <a:cs typeface="Calibri"/>
              </a:rPr>
              <a:t>i</a:t>
            </a:r>
            <a:r>
              <a:rPr sz="1575" spc="-165" baseline="-5291" dirty="0">
                <a:solidFill>
                  <a:srgbClr val="CDCDCD"/>
                </a:solidFill>
                <a:latin typeface="Calibri"/>
                <a:cs typeface="Calibri"/>
              </a:rPr>
              <a:t>i</a:t>
            </a:r>
            <a:r>
              <a:rPr sz="1050" spc="-385" dirty="0">
                <a:latin typeface="Calibri"/>
                <a:cs typeface="Calibri"/>
              </a:rPr>
              <a:t>g</a:t>
            </a:r>
            <a:r>
              <a:rPr sz="1575" spc="-157" baseline="-5291" dirty="0">
                <a:solidFill>
                  <a:srgbClr val="CDCDCD"/>
                </a:solidFill>
                <a:latin typeface="Calibri"/>
                <a:cs typeface="Calibri"/>
              </a:rPr>
              <a:t>g</a:t>
            </a:r>
            <a:r>
              <a:rPr sz="1050" spc="-445" dirty="0">
                <a:latin typeface="Calibri"/>
                <a:cs typeface="Calibri"/>
              </a:rPr>
              <a:t>h</a:t>
            </a:r>
            <a:r>
              <a:rPr sz="1575" spc="-157" baseline="-5291" dirty="0">
                <a:solidFill>
                  <a:srgbClr val="CDCDCD"/>
                </a:solidFill>
                <a:latin typeface="Calibri"/>
                <a:cs typeface="Calibri"/>
              </a:rPr>
              <a:t>h</a:t>
            </a:r>
            <a:r>
              <a:rPr sz="1050" spc="-245" dirty="0">
                <a:latin typeface="Calibri"/>
                <a:cs typeface="Calibri"/>
              </a:rPr>
              <a:t>t</a:t>
            </a:r>
            <a:r>
              <a:rPr sz="1575" spc="-165" baseline="-5291" dirty="0">
                <a:solidFill>
                  <a:srgbClr val="CDCDCD"/>
                </a:solidFill>
                <a:latin typeface="Calibri"/>
                <a:cs typeface="Calibri"/>
              </a:rPr>
              <a:t>t</a:t>
            </a:r>
            <a:r>
              <a:rPr sz="1050" spc="-305" dirty="0">
                <a:latin typeface="Calibri"/>
                <a:cs typeface="Calibri"/>
              </a:rPr>
              <a:t>s</a:t>
            </a:r>
            <a:r>
              <a:rPr sz="1575" spc="7" baseline="-5291" dirty="0">
                <a:solidFill>
                  <a:srgbClr val="CDCDCD"/>
                </a:solidFill>
                <a:latin typeface="Calibri"/>
                <a:cs typeface="Calibri"/>
              </a:rPr>
              <a:t>s</a:t>
            </a:r>
            <a:r>
              <a:rPr sz="1575" spc="-165" baseline="-5291" dirty="0">
                <a:solidFill>
                  <a:srgbClr val="CDCDCD"/>
                </a:solidFill>
                <a:latin typeface="Calibri"/>
                <a:cs typeface="Calibri"/>
              </a:rPr>
              <a:t> </a:t>
            </a:r>
            <a:r>
              <a:rPr sz="1050" spc="-450" dirty="0">
                <a:latin typeface="Calibri"/>
                <a:cs typeface="Calibri"/>
              </a:rPr>
              <a:t>o</a:t>
            </a:r>
            <a:r>
              <a:rPr sz="1575" spc="-157" baseline="-5291" dirty="0">
                <a:solidFill>
                  <a:srgbClr val="CDCDCD"/>
                </a:solidFill>
                <a:latin typeface="Calibri"/>
                <a:cs typeface="Calibri"/>
              </a:rPr>
              <a:t>o</a:t>
            </a:r>
            <a:r>
              <a:rPr sz="1050" spc="-445" dirty="0">
                <a:latin typeface="Calibri"/>
                <a:cs typeface="Calibri"/>
              </a:rPr>
              <a:t>n</a:t>
            </a:r>
            <a:r>
              <a:rPr sz="1575" spc="15" baseline="-5291" dirty="0">
                <a:solidFill>
                  <a:srgbClr val="CDCDCD"/>
                </a:solidFill>
                <a:latin typeface="Calibri"/>
                <a:cs typeface="Calibri"/>
              </a:rPr>
              <a:t>n</a:t>
            </a:r>
            <a:endParaRPr sz="1575" baseline="-5291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050" spc="10" dirty="0">
                <a:latin typeface="Calibri"/>
                <a:cs typeface="Calibri"/>
              </a:rPr>
              <a:t>e</a:t>
            </a:r>
            <a:r>
              <a:rPr sz="1050" spc="-395" dirty="0">
                <a:latin typeface="Calibri"/>
                <a:cs typeface="Calibri"/>
              </a:rPr>
              <a:t>a</a:t>
            </a:r>
            <a:r>
              <a:rPr sz="1575" spc="-157" baseline="-5291" dirty="0">
                <a:solidFill>
                  <a:srgbClr val="CDCDCD"/>
                </a:solidFill>
                <a:latin typeface="Calibri"/>
                <a:cs typeface="Calibri"/>
              </a:rPr>
              <a:t>a</a:t>
            </a:r>
            <a:r>
              <a:rPr sz="1050" spc="-370" dirty="0">
                <a:latin typeface="Calibri"/>
                <a:cs typeface="Calibri"/>
              </a:rPr>
              <a:t>k</a:t>
            </a:r>
            <a:r>
              <a:rPr sz="1575" spc="-157" baseline="-5291" dirty="0">
                <a:solidFill>
                  <a:srgbClr val="CDCDCD"/>
                </a:solidFill>
                <a:latin typeface="Calibri"/>
                <a:cs typeface="Calibri"/>
              </a:rPr>
              <a:t>k</a:t>
            </a:r>
            <a:r>
              <a:rPr sz="1050" spc="-445" dirty="0">
                <a:latin typeface="Calibri"/>
                <a:cs typeface="Calibri"/>
              </a:rPr>
              <a:t>n</a:t>
            </a:r>
            <a:r>
              <a:rPr sz="1575" spc="-157" baseline="-5291" dirty="0">
                <a:solidFill>
                  <a:srgbClr val="CDCDCD"/>
                </a:solidFill>
                <a:latin typeface="Calibri"/>
                <a:cs typeface="Calibri"/>
              </a:rPr>
              <a:t>n</a:t>
            </a:r>
            <a:r>
              <a:rPr sz="1050" spc="-415" dirty="0">
                <a:latin typeface="Calibri"/>
                <a:cs typeface="Calibri"/>
              </a:rPr>
              <a:t>e</a:t>
            </a:r>
            <a:r>
              <a:rPr sz="1575" spc="-157" baseline="-5291" dirty="0">
                <a:solidFill>
                  <a:srgbClr val="CDCDCD"/>
                </a:solidFill>
                <a:latin typeface="Calibri"/>
                <a:cs typeface="Calibri"/>
              </a:rPr>
              <a:t>e</a:t>
            </a:r>
            <a:r>
              <a:rPr sz="1050" spc="-305" dirty="0">
                <a:latin typeface="Calibri"/>
                <a:cs typeface="Calibri"/>
              </a:rPr>
              <a:t>s</a:t>
            </a:r>
            <a:r>
              <a:rPr sz="1575" spc="-165" baseline="-5291" dirty="0">
                <a:solidFill>
                  <a:srgbClr val="CDCDCD"/>
                </a:solidFill>
                <a:latin typeface="Calibri"/>
                <a:cs typeface="Calibri"/>
              </a:rPr>
              <a:t>s</a:t>
            </a:r>
            <a:r>
              <a:rPr sz="1050" spc="-305" dirty="0">
                <a:latin typeface="Calibri"/>
                <a:cs typeface="Calibri"/>
              </a:rPr>
              <a:t>s</a:t>
            </a:r>
            <a:r>
              <a:rPr sz="1575" spc="-165" baseline="-5291" dirty="0">
                <a:solidFill>
                  <a:srgbClr val="CDCDCD"/>
                </a:solidFill>
                <a:latin typeface="Calibri"/>
                <a:cs typeface="Calibri"/>
              </a:rPr>
              <a:t>s</a:t>
            </a:r>
            <a:r>
              <a:rPr sz="1050" spc="-415" dirty="0">
                <a:latin typeface="Calibri"/>
                <a:cs typeface="Calibri"/>
              </a:rPr>
              <a:t>e</a:t>
            </a:r>
            <a:r>
              <a:rPr sz="1575" spc="-157" baseline="-5291" dirty="0">
                <a:solidFill>
                  <a:srgbClr val="CDCDCD"/>
                </a:solidFill>
                <a:latin typeface="Calibri"/>
                <a:cs typeface="Calibri"/>
              </a:rPr>
              <a:t>e</a:t>
            </a:r>
            <a:r>
              <a:rPr sz="1050" spc="-305" dirty="0">
                <a:latin typeface="Calibri"/>
                <a:cs typeface="Calibri"/>
              </a:rPr>
              <a:t>s</a:t>
            </a:r>
            <a:r>
              <a:rPr sz="1575" spc="7" baseline="-5291" dirty="0">
                <a:solidFill>
                  <a:srgbClr val="CDCDCD"/>
                </a:solidFill>
                <a:latin typeface="Calibri"/>
                <a:cs typeface="Calibri"/>
              </a:rPr>
              <a:t>s</a:t>
            </a:r>
            <a:r>
              <a:rPr sz="1575" spc="-165" baseline="-5291" dirty="0">
                <a:solidFill>
                  <a:srgbClr val="CDCDCD"/>
                </a:solidFill>
                <a:latin typeface="Calibri"/>
                <a:cs typeface="Calibri"/>
              </a:rPr>
              <a:t> </a:t>
            </a:r>
            <a:r>
              <a:rPr sz="1050" spc="-395" dirty="0">
                <a:latin typeface="Calibri"/>
                <a:cs typeface="Calibri"/>
              </a:rPr>
              <a:t>a</a:t>
            </a:r>
            <a:r>
              <a:rPr sz="1575" spc="-157" baseline="-5291" dirty="0">
                <a:solidFill>
                  <a:srgbClr val="CDCDCD"/>
                </a:solidFill>
                <a:latin typeface="Calibri"/>
                <a:cs typeface="Calibri"/>
              </a:rPr>
              <a:t>a</a:t>
            </a:r>
            <a:r>
              <a:rPr sz="1050" spc="-445" dirty="0">
                <a:latin typeface="Calibri"/>
                <a:cs typeface="Calibri"/>
              </a:rPr>
              <a:t>n</a:t>
            </a:r>
            <a:r>
              <a:rPr sz="1575" spc="-157" baseline="-5291" dirty="0">
                <a:solidFill>
                  <a:srgbClr val="CDCDCD"/>
                </a:solidFill>
                <a:latin typeface="Calibri"/>
                <a:cs typeface="Calibri"/>
              </a:rPr>
              <a:t>n</a:t>
            </a:r>
            <a:r>
              <a:rPr sz="1050" spc="-445" dirty="0">
                <a:latin typeface="Calibri"/>
                <a:cs typeface="Calibri"/>
              </a:rPr>
              <a:t>d</a:t>
            </a:r>
            <a:r>
              <a:rPr sz="1575" spc="15" baseline="-5291" dirty="0">
                <a:solidFill>
                  <a:srgbClr val="CDCDCD"/>
                </a:solidFill>
                <a:latin typeface="Calibri"/>
                <a:cs typeface="Calibri"/>
              </a:rPr>
              <a:t>d</a:t>
            </a:r>
            <a:endParaRPr sz="1575" baseline="-5291">
              <a:latin typeface="Calibri"/>
              <a:cs typeface="Calibri"/>
            </a:endParaRPr>
          </a:p>
          <a:p>
            <a:pPr marL="27940">
              <a:lnSpc>
                <a:spcPct val="100000"/>
              </a:lnSpc>
              <a:spcBef>
                <a:spcPts val="135"/>
              </a:spcBef>
            </a:pPr>
            <a:r>
              <a:rPr sz="1050" spc="-110" dirty="0">
                <a:solidFill>
                  <a:srgbClr val="CDCDCD"/>
                </a:solidFill>
                <a:latin typeface="Calibri"/>
                <a:cs typeface="Calibri"/>
              </a:rPr>
              <a:t>t</a:t>
            </a:r>
            <a:r>
              <a:rPr sz="1575" spc="-667" baseline="5291" dirty="0">
                <a:latin typeface="Calibri"/>
                <a:cs typeface="Calibri"/>
              </a:rPr>
              <a:t>h</a:t>
            </a:r>
            <a:r>
              <a:rPr sz="1050" spc="-105" dirty="0">
                <a:solidFill>
                  <a:srgbClr val="CDCDCD"/>
                </a:solidFill>
                <a:latin typeface="Calibri"/>
                <a:cs typeface="Calibri"/>
              </a:rPr>
              <a:t>h</a:t>
            </a:r>
            <a:r>
              <a:rPr sz="1575" spc="-622" baseline="5291" dirty="0">
                <a:latin typeface="Calibri"/>
                <a:cs typeface="Calibri"/>
              </a:rPr>
              <a:t>e</a:t>
            </a:r>
            <a:r>
              <a:rPr sz="1050" spc="-105" dirty="0">
                <a:solidFill>
                  <a:srgbClr val="CDCDCD"/>
                </a:solidFill>
                <a:latin typeface="Calibri"/>
                <a:cs typeface="Calibri"/>
              </a:rPr>
              <a:t>e</a:t>
            </a:r>
            <a:r>
              <a:rPr sz="1575" spc="-202" baseline="5291" dirty="0">
                <a:latin typeface="Calibri"/>
                <a:cs typeface="Calibri"/>
              </a:rPr>
              <a:t>i</a:t>
            </a:r>
            <a:r>
              <a:rPr sz="1050" spc="-110" dirty="0">
                <a:solidFill>
                  <a:srgbClr val="CDCDCD"/>
                </a:solidFill>
                <a:latin typeface="Calibri"/>
                <a:cs typeface="Calibri"/>
              </a:rPr>
              <a:t>i</a:t>
            </a:r>
            <a:r>
              <a:rPr sz="1575" spc="-390" baseline="5291" dirty="0">
                <a:latin typeface="Calibri"/>
                <a:cs typeface="Calibri"/>
              </a:rPr>
              <a:t>r</a:t>
            </a:r>
            <a:r>
              <a:rPr sz="1050" spc="5" dirty="0">
                <a:solidFill>
                  <a:srgbClr val="CDCDCD"/>
                </a:solidFill>
                <a:latin typeface="Calibri"/>
                <a:cs typeface="Calibri"/>
              </a:rPr>
              <a:t>r</a:t>
            </a:r>
            <a:r>
              <a:rPr sz="1050" spc="-110" dirty="0">
                <a:solidFill>
                  <a:srgbClr val="CDCDCD"/>
                </a:solidFill>
                <a:latin typeface="Calibri"/>
                <a:cs typeface="Calibri"/>
              </a:rPr>
              <a:t> </a:t>
            </a:r>
            <a:r>
              <a:rPr sz="1575" spc="-202" baseline="5291" dirty="0">
                <a:latin typeface="Calibri"/>
                <a:cs typeface="Calibri"/>
              </a:rPr>
              <a:t>i</a:t>
            </a:r>
            <a:r>
              <a:rPr sz="1050" spc="-110" dirty="0">
                <a:solidFill>
                  <a:srgbClr val="CDCDCD"/>
                </a:solidFill>
                <a:latin typeface="Calibri"/>
                <a:cs typeface="Calibri"/>
              </a:rPr>
              <a:t>i</a:t>
            </a:r>
            <a:r>
              <a:rPr sz="1575" spc="-1102" baseline="5291" dirty="0">
                <a:latin typeface="Calibri"/>
                <a:cs typeface="Calibri"/>
              </a:rPr>
              <a:t>m</a:t>
            </a:r>
            <a:r>
              <a:rPr sz="1050" spc="-100" dirty="0">
                <a:solidFill>
                  <a:srgbClr val="CDCDCD"/>
                </a:solidFill>
                <a:latin typeface="Calibri"/>
                <a:cs typeface="Calibri"/>
              </a:rPr>
              <a:t>m</a:t>
            </a:r>
            <a:r>
              <a:rPr sz="1575" spc="-667" baseline="5291" dirty="0">
                <a:latin typeface="Calibri"/>
                <a:cs typeface="Calibri"/>
              </a:rPr>
              <a:t>p</a:t>
            </a:r>
            <a:r>
              <a:rPr sz="1050" spc="-105" dirty="0">
                <a:solidFill>
                  <a:srgbClr val="CDCDCD"/>
                </a:solidFill>
                <a:latin typeface="Calibri"/>
                <a:cs typeface="Calibri"/>
              </a:rPr>
              <a:t>p</a:t>
            </a:r>
            <a:r>
              <a:rPr sz="1575" spc="-592" baseline="5291" dirty="0">
                <a:latin typeface="Calibri"/>
                <a:cs typeface="Calibri"/>
              </a:rPr>
              <a:t>a</a:t>
            </a:r>
            <a:r>
              <a:rPr sz="1050" spc="-105" dirty="0">
                <a:solidFill>
                  <a:srgbClr val="CDCDCD"/>
                </a:solidFill>
                <a:latin typeface="Calibri"/>
                <a:cs typeface="Calibri"/>
              </a:rPr>
              <a:t>a</a:t>
            </a:r>
            <a:r>
              <a:rPr sz="1575" spc="-509" baseline="5291" dirty="0">
                <a:latin typeface="Calibri"/>
                <a:cs typeface="Calibri"/>
              </a:rPr>
              <a:t>c</a:t>
            </a:r>
            <a:r>
              <a:rPr sz="1050" spc="-110" dirty="0">
                <a:solidFill>
                  <a:srgbClr val="CDCDCD"/>
                </a:solidFill>
                <a:latin typeface="Calibri"/>
                <a:cs typeface="Calibri"/>
              </a:rPr>
              <a:t>c</a:t>
            </a:r>
            <a:r>
              <a:rPr sz="1575" spc="-367" baseline="5291" dirty="0">
                <a:latin typeface="Calibri"/>
                <a:cs typeface="Calibri"/>
              </a:rPr>
              <a:t>t</a:t>
            </a:r>
            <a:r>
              <a:rPr sz="1050" spc="5" dirty="0">
                <a:solidFill>
                  <a:srgbClr val="CDCDCD"/>
                </a:solidFill>
                <a:latin typeface="Calibri"/>
                <a:cs typeface="Calibri"/>
              </a:rPr>
              <a:t>t</a:t>
            </a:r>
            <a:endParaRPr sz="1050">
              <a:latin typeface="Calibri"/>
              <a:cs typeface="Calibri"/>
            </a:endParaRPr>
          </a:p>
        </p:txBody>
      </p:sp>
      <p:pic>
        <p:nvPicPr>
          <p:cNvPr id="73" name="object 7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28066" y="4478906"/>
            <a:ext cx="1627827" cy="943676"/>
          </a:xfrm>
          <a:prstGeom prst="rect">
            <a:avLst/>
          </a:prstGeom>
        </p:spPr>
      </p:pic>
      <p:grpSp>
        <p:nvGrpSpPr>
          <p:cNvPr id="74" name="object 74"/>
          <p:cNvGrpSpPr/>
          <p:nvPr/>
        </p:nvGrpSpPr>
        <p:grpSpPr>
          <a:xfrm>
            <a:off x="3312756" y="2304360"/>
            <a:ext cx="6353175" cy="4164329"/>
            <a:chOff x="3312756" y="2304360"/>
            <a:chExt cx="6353175" cy="4164329"/>
          </a:xfrm>
        </p:grpSpPr>
        <p:pic>
          <p:nvPicPr>
            <p:cNvPr id="75" name="object 7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63801" y="2515917"/>
              <a:ext cx="2201669" cy="25068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90782" y="6033186"/>
              <a:ext cx="1829109" cy="434987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6027831" y="2304360"/>
              <a:ext cx="1277620" cy="194310"/>
            </a:xfrm>
            <a:custGeom>
              <a:avLst/>
              <a:gdLst/>
              <a:ahLst/>
              <a:cxnLst/>
              <a:rect l="l" t="t" r="r" b="b"/>
              <a:pathLst>
                <a:path w="1277620" h="194310">
                  <a:moveTo>
                    <a:pt x="1277094" y="0"/>
                  </a:moveTo>
                  <a:lnTo>
                    <a:pt x="0" y="0"/>
                  </a:lnTo>
                  <a:lnTo>
                    <a:pt x="0" y="194118"/>
                  </a:lnTo>
                  <a:lnTo>
                    <a:pt x="1277094" y="194118"/>
                  </a:lnTo>
                  <a:lnTo>
                    <a:pt x="12770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618514" y="4694041"/>
              <a:ext cx="1277620" cy="597535"/>
            </a:xfrm>
            <a:custGeom>
              <a:avLst/>
              <a:gdLst/>
              <a:ahLst/>
              <a:cxnLst/>
              <a:rect l="l" t="t" r="r" b="b"/>
              <a:pathLst>
                <a:path w="1277620" h="597535">
                  <a:moveTo>
                    <a:pt x="1277094" y="0"/>
                  </a:moveTo>
                  <a:lnTo>
                    <a:pt x="0" y="0"/>
                  </a:lnTo>
                  <a:lnTo>
                    <a:pt x="0" y="597364"/>
                  </a:lnTo>
                  <a:lnTo>
                    <a:pt x="1277094" y="597364"/>
                  </a:lnTo>
                  <a:lnTo>
                    <a:pt x="12770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618514" y="4694041"/>
              <a:ext cx="1277620" cy="597535"/>
            </a:xfrm>
            <a:custGeom>
              <a:avLst/>
              <a:gdLst/>
              <a:ahLst/>
              <a:cxnLst/>
              <a:rect l="l" t="t" r="r" b="b"/>
              <a:pathLst>
                <a:path w="1277620" h="597535">
                  <a:moveTo>
                    <a:pt x="0" y="0"/>
                  </a:moveTo>
                  <a:lnTo>
                    <a:pt x="1277095" y="0"/>
                  </a:lnTo>
                  <a:lnTo>
                    <a:pt x="1277095" y="597365"/>
                  </a:lnTo>
                  <a:lnTo>
                    <a:pt x="0" y="597365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477759" y="4909878"/>
              <a:ext cx="1277620" cy="265430"/>
            </a:xfrm>
            <a:custGeom>
              <a:avLst/>
              <a:gdLst/>
              <a:ahLst/>
              <a:cxnLst/>
              <a:rect l="l" t="t" r="r" b="b"/>
              <a:pathLst>
                <a:path w="1277620" h="265429">
                  <a:moveTo>
                    <a:pt x="1277094" y="0"/>
                  </a:moveTo>
                  <a:lnTo>
                    <a:pt x="0" y="0"/>
                  </a:lnTo>
                  <a:lnTo>
                    <a:pt x="0" y="265391"/>
                  </a:lnTo>
                  <a:lnTo>
                    <a:pt x="1277094" y="265391"/>
                  </a:lnTo>
                  <a:lnTo>
                    <a:pt x="12770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477759" y="4909878"/>
              <a:ext cx="1277620" cy="265430"/>
            </a:xfrm>
            <a:custGeom>
              <a:avLst/>
              <a:gdLst/>
              <a:ahLst/>
              <a:cxnLst/>
              <a:rect l="l" t="t" r="r" b="b"/>
              <a:pathLst>
                <a:path w="1277620" h="265429">
                  <a:moveTo>
                    <a:pt x="0" y="0"/>
                  </a:moveTo>
                  <a:lnTo>
                    <a:pt x="1277095" y="0"/>
                  </a:lnTo>
                  <a:lnTo>
                    <a:pt x="1277095" y="265391"/>
                  </a:lnTo>
                  <a:lnTo>
                    <a:pt x="0" y="265391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320694" y="2827689"/>
              <a:ext cx="1277620" cy="362585"/>
            </a:xfrm>
            <a:custGeom>
              <a:avLst/>
              <a:gdLst/>
              <a:ahLst/>
              <a:cxnLst/>
              <a:rect l="l" t="t" r="r" b="b"/>
              <a:pathLst>
                <a:path w="1277620" h="362585">
                  <a:moveTo>
                    <a:pt x="1277094" y="0"/>
                  </a:moveTo>
                  <a:lnTo>
                    <a:pt x="0" y="0"/>
                  </a:lnTo>
                  <a:lnTo>
                    <a:pt x="0" y="362567"/>
                  </a:lnTo>
                  <a:lnTo>
                    <a:pt x="1277094" y="362567"/>
                  </a:lnTo>
                  <a:lnTo>
                    <a:pt x="12770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320694" y="2827689"/>
              <a:ext cx="1277620" cy="362585"/>
            </a:xfrm>
            <a:custGeom>
              <a:avLst/>
              <a:gdLst/>
              <a:ahLst/>
              <a:cxnLst/>
              <a:rect l="l" t="t" r="r" b="b"/>
              <a:pathLst>
                <a:path w="1277620" h="362585">
                  <a:moveTo>
                    <a:pt x="0" y="0"/>
                  </a:moveTo>
                  <a:lnTo>
                    <a:pt x="1277095" y="0"/>
                  </a:lnTo>
                  <a:lnTo>
                    <a:pt x="1277095" y="362568"/>
                  </a:lnTo>
                  <a:lnTo>
                    <a:pt x="0" y="362568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10154473" y="6565900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3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204119" y="1295908"/>
            <a:ext cx="341947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sz="2200" spc="-5" dirty="0">
                <a:solidFill>
                  <a:srgbClr val="0000FF"/>
                </a:solidFill>
                <a:latin typeface="Arial MT"/>
                <a:cs typeface="Arial MT"/>
              </a:rPr>
              <a:t>Communication</a:t>
            </a:r>
            <a:endParaRPr sz="2200">
              <a:latin typeface="Arial MT"/>
              <a:cs typeface="Arial MT"/>
            </a:endParaRPr>
          </a:p>
          <a:p>
            <a:pPr marL="298450" indent="-285750">
              <a:lnSpc>
                <a:spcPts val="2615"/>
              </a:lnSpc>
              <a:spcBef>
                <a:spcPts val="45"/>
              </a:spcBef>
              <a:buChar char="•"/>
              <a:tabLst>
                <a:tab pos="297815" algn="l"/>
                <a:tab pos="298450" algn="l"/>
              </a:tabLst>
            </a:pPr>
            <a:r>
              <a:rPr sz="2200" spc="-5" dirty="0">
                <a:solidFill>
                  <a:srgbClr val="0000FF"/>
                </a:solidFill>
                <a:latin typeface="Arial MT"/>
                <a:cs typeface="Arial MT"/>
              </a:rPr>
              <a:t>Documentation</a:t>
            </a:r>
            <a:endParaRPr sz="2200">
              <a:latin typeface="Arial MT"/>
              <a:cs typeface="Arial MT"/>
            </a:endParaRPr>
          </a:p>
          <a:p>
            <a:pPr marL="298450" indent="-285750">
              <a:lnSpc>
                <a:spcPts val="2615"/>
              </a:lnSpc>
              <a:buChar char="•"/>
              <a:tabLst>
                <a:tab pos="297815" algn="l"/>
                <a:tab pos="298450" algn="l"/>
              </a:tabLst>
            </a:pPr>
            <a:r>
              <a:rPr sz="2200" spc="-5" dirty="0">
                <a:solidFill>
                  <a:srgbClr val="0000FF"/>
                </a:solidFill>
                <a:latin typeface="Arial MT"/>
                <a:cs typeface="Arial MT"/>
              </a:rPr>
              <a:t>Analysis</a:t>
            </a:r>
            <a:r>
              <a:rPr sz="2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(e.g.</a:t>
            </a:r>
            <a:r>
              <a:rPr sz="22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 MT"/>
                <a:cs typeface="Arial MT"/>
              </a:rPr>
              <a:t>simulation)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165298" y="5605779"/>
            <a:ext cx="1725930" cy="70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sz="2200" spc="-5" dirty="0">
                <a:solidFill>
                  <a:srgbClr val="CC3300"/>
                </a:solidFill>
                <a:latin typeface="Arial MT"/>
                <a:cs typeface="Arial MT"/>
              </a:rPr>
              <a:t>Automation</a:t>
            </a:r>
            <a:endParaRPr sz="22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70"/>
              </a:spcBef>
              <a:buChar char="•"/>
              <a:tabLst>
                <a:tab pos="297815" algn="l"/>
                <a:tab pos="298450" algn="l"/>
              </a:tabLst>
            </a:pPr>
            <a:r>
              <a:rPr sz="2200" spc="-35" dirty="0">
                <a:solidFill>
                  <a:srgbClr val="CC3300"/>
                </a:solidFill>
                <a:latin typeface="Arial MT"/>
                <a:cs typeface="Arial MT"/>
              </a:rPr>
              <a:t>Testing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829106" y="2070100"/>
            <a:ext cx="14401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0000FF"/>
                </a:solidFill>
                <a:latin typeface="Arial MT"/>
                <a:cs typeface="Arial MT"/>
              </a:rPr>
              <a:t>Conceptual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006677" y="6447028"/>
            <a:ext cx="14401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0000FF"/>
                </a:solidFill>
                <a:latin typeface="Arial MT"/>
                <a:cs typeface="Arial MT"/>
              </a:rPr>
              <a:t>Conceptual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549104" y="3917188"/>
            <a:ext cx="14084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CC3300"/>
                </a:solidFill>
                <a:latin typeface="Arial MT"/>
                <a:cs typeface="Arial MT"/>
              </a:rPr>
              <a:t>Executable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837339" y="462311"/>
            <a:ext cx="4806950" cy="929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1215"/>
              </a:lnSpc>
              <a:spcBef>
                <a:spcPts val="100"/>
              </a:spcBef>
            </a:pP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Process</a:t>
            </a:r>
            <a:r>
              <a:rPr sz="1050" spc="-5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Modeling</a:t>
            </a:r>
            <a:endParaRPr sz="1050">
              <a:latin typeface="Arial MT"/>
              <a:cs typeface="Arial MT"/>
            </a:endParaRPr>
          </a:p>
          <a:p>
            <a:pPr marL="12700" marR="5080" algn="just">
              <a:lnSpc>
                <a:spcPts val="1170"/>
              </a:lnSpc>
              <a:spcBef>
                <a:spcPts val="70"/>
              </a:spcBef>
            </a:pP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The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reason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for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modeling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a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process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is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to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understand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the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process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and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to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share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our </a:t>
            </a:r>
            <a:r>
              <a:rPr sz="1050" spc="-28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understanding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of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process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with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people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who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are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involved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with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it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on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a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daily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basis.</a:t>
            </a:r>
            <a:endParaRPr sz="1050">
              <a:latin typeface="Arial MT"/>
              <a:cs typeface="Arial MT"/>
            </a:endParaRPr>
          </a:p>
          <a:p>
            <a:pPr marL="12700" marR="3859529" algn="just">
              <a:lnSpc>
                <a:spcPts val="1170"/>
              </a:lnSpc>
            </a:pP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Communication  Documentation </a:t>
            </a:r>
            <a:r>
              <a:rPr sz="1050" spc="-28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Analysis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199" y="388619"/>
            <a:ext cx="397065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00000"/>
                </a:solidFill>
              </a:rPr>
              <a:t>One</a:t>
            </a:r>
            <a:r>
              <a:rPr sz="3200" spc="-40" dirty="0">
                <a:solidFill>
                  <a:srgbClr val="C00000"/>
                </a:solidFill>
              </a:rPr>
              <a:t> </a:t>
            </a:r>
            <a:r>
              <a:rPr sz="3200" spc="-5" dirty="0">
                <a:solidFill>
                  <a:srgbClr val="C00000"/>
                </a:solidFill>
              </a:rPr>
              <a:t>more</a:t>
            </a:r>
            <a:r>
              <a:rPr sz="3200" spc="-35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guideline…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40197" y="1276603"/>
            <a:ext cx="9475470" cy="16929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70"/>
              </a:spcBef>
              <a:buClr>
                <a:srgbClr val="7F7F7F"/>
              </a:buClr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Model</a:t>
            </a:r>
            <a:r>
              <a:rPr sz="2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blocks</a:t>
            </a:r>
            <a:endParaRPr sz="2400">
              <a:latin typeface="Arial MT"/>
              <a:cs typeface="Arial MT"/>
            </a:endParaRPr>
          </a:p>
          <a:p>
            <a:pPr marL="424180" marR="178435" lvl="1" indent="-182880">
              <a:lnSpc>
                <a:spcPts val="2110"/>
              </a:lnSpc>
              <a:spcBef>
                <a:spcPts val="615"/>
              </a:spcBef>
              <a:buClr>
                <a:srgbClr val="7F7F7F"/>
              </a:buClr>
              <a:buChar char="•"/>
              <a:tabLst>
                <a:tab pos="424180" algn="l"/>
              </a:tabLst>
            </a:pP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Pair up each AND-split with an AND-join and each XOR-split with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XOR-join, whenever </a:t>
            </a:r>
            <a:r>
              <a:rPr sz="1800" spc="-4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possible</a:t>
            </a:r>
            <a:endParaRPr sz="1800">
              <a:latin typeface="Arial MT"/>
              <a:cs typeface="Arial MT"/>
            </a:endParaRPr>
          </a:p>
          <a:p>
            <a:pPr marL="424180" marR="5080" lvl="1" indent="-182880">
              <a:lnSpc>
                <a:spcPct val="102200"/>
              </a:lnSpc>
              <a:spcBef>
                <a:spcPts val="325"/>
              </a:spcBef>
              <a:buClr>
                <a:srgbClr val="7F7F7F"/>
              </a:buClr>
              <a:buChar char="•"/>
              <a:tabLst>
                <a:tab pos="424180" algn="l"/>
              </a:tabLst>
            </a:pP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Exception: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sometimes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a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XOR-split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leads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two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end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events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–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different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outcomes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(cf.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order </a:t>
            </a:r>
            <a:r>
              <a:rPr sz="1800" spc="-48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management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example)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0415" y="4731723"/>
            <a:ext cx="8618220" cy="1354455"/>
            <a:chOff x="1080415" y="4731723"/>
            <a:chExt cx="8618220" cy="13544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0415" y="4818537"/>
              <a:ext cx="8618104" cy="12350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4946" y="4731723"/>
              <a:ext cx="3657600" cy="135401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37128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solidFill>
                  <a:srgbClr val="C00000"/>
                </a:solidFill>
                <a:latin typeface="Calibri"/>
                <a:cs typeface="Calibri"/>
              </a:rPr>
              <a:t>Rework</a:t>
            </a:r>
            <a:r>
              <a:rPr sz="32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32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repetition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8205" y="937666"/>
            <a:ext cx="7978140" cy="300926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Address</a:t>
            </a:r>
            <a:r>
              <a:rPr sz="2400" b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ministerial</a:t>
            </a:r>
            <a:r>
              <a:rPr sz="2400" b="1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correspondence</a:t>
            </a:r>
            <a:endParaRPr sz="2400">
              <a:latin typeface="Arial"/>
              <a:cs typeface="Arial"/>
            </a:endParaRPr>
          </a:p>
          <a:p>
            <a:pPr marL="12700" marR="424180">
              <a:lnSpc>
                <a:spcPct val="100000"/>
              </a:lnSpc>
              <a:spcBef>
                <a:spcPts val="425"/>
              </a:spcBef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minister’s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office,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when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ministerial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inquiry has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been received,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it is </a:t>
            </a:r>
            <a:r>
              <a:rPr sz="2000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registered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into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system.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Then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inquiry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 investigated so that a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ministerial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response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can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be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prepared.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finalization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response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includes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preparation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response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itself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cabinet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officer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review of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response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principal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registrar.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the registrar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does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approve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response,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latter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needs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to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prepared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again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cabinet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officer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review.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finishes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only </a:t>
            </a:r>
            <a:r>
              <a:rPr sz="2000" spc="-4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once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response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been approved.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7645" y="4447032"/>
            <a:ext cx="198628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20" dirty="0">
                <a:latin typeface="Arial MT"/>
                <a:cs typeface="Arial MT"/>
              </a:rPr>
              <a:t>XOR-join:</a:t>
            </a:r>
            <a:r>
              <a:rPr sz="1700" spc="-50" dirty="0">
                <a:latin typeface="Arial MT"/>
                <a:cs typeface="Arial MT"/>
              </a:rPr>
              <a:t> </a:t>
            </a:r>
            <a:r>
              <a:rPr sz="1700" spc="-20" dirty="0">
                <a:latin typeface="Arial MT"/>
                <a:cs typeface="Arial MT"/>
              </a:rPr>
              <a:t>entry</a:t>
            </a:r>
            <a:r>
              <a:rPr sz="1700" spc="-65" dirty="0">
                <a:latin typeface="Arial MT"/>
                <a:cs typeface="Arial MT"/>
              </a:rPr>
              <a:t> </a:t>
            </a:r>
            <a:r>
              <a:rPr sz="1700" spc="-20" dirty="0">
                <a:latin typeface="Arial MT"/>
                <a:cs typeface="Arial MT"/>
              </a:rPr>
              <a:t>point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58730" y="4447032"/>
            <a:ext cx="189420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20" dirty="0">
                <a:latin typeface="Arial MT"/>
                <a:cs typeface="Arial MT"/>
              </a:rPr>
              <a:t>XOR-split:</a:t>
            </a:r>
            <a:r>
              <a:rPr sz="1700" spc="-45" dirty="0">
                <a:latin typeface="Arial MT"/>
                <a:cs typeface="Arial MT"/>
              </a:rPr>
              <a:t> </a:t>
            </a:r>
            <a:r>
              <a:rPr sz="1700" spc="-15" dirty="0">
                <a:latin typeface="Arial MT"/>
                <a:cs typeface="Arial MT"/>
              </a:rPr>
              <a:t>exit</a:t>
            </a:r>
            <a:r>
              <a:rPr sz="1700" spc="-40" dirty="0">
                <a:latin typeface="Arial MT"/>
                <a:cs typeface="Arial MT"/>
              </a:rPr>
              <a:t> </a:t>
            </a:r>
            <a:r>
              <a:rPr sz="1700" spc="-20" dirty="0">
                <a:latin typeface="Arial MT"/>
                <a:cs typeface="Arial MT"/>
              </a:rPr>
              <a:t>point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06406" y="6565900"/>
            <a:ext cx="2508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31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8267" y="345947"/>
            <a:ext cx="67163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Quick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Note:</a:t>
            </a:r>
            <a:r>
              <a:rPr sz="32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Implicit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vs.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explicit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35" dirty="0">
                <a:solidFill>
                  <a:srgbClr val="C00000"/>
                </a:solidFill>
                <a:latin typeface="Calibri"/>
                <a:cs typeface="Calibri"/>
              </a:rPr>
              <a:t>gateways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51020" y="4037864"/>
            <a:ext cx="2054225" cy="1416685"/>
            <a:chOff x="1551020" y="4037864"/>
            <a:chExt cx="2054225" cy="1416685"/>
          </a:xfrm>
        </p:grpSpPr>
        <p:sp>
          <p:nvSpPr>
            <p:cNvPr id="4" name="object 4"/>
            <p:cNvSpPr/>
            <p:nvPr/>
          </p:nvSpPr>
          <p:spPr>
            <a:xfrm>
              <a:off x="2644269" y="4413527"/>
              <a:ext cx="690880" cy="636905"/>
            </a:xfrm>
            <a:custGeom>
              <a:avLst/>
              <a:gdLst/>
              <a:ahLst/>
              <a:cxnLst/>
              <a:rect l="l" t="t" r="r" b="b"/>
              <a:pathLst>
                <a:path w="690879" h="636904">
                  <a:moveTo>
                    <a:pt x="0" y="318204"/>
                  </a:moveTo>
                  <a:lnTo>
                    <a:pt x="345426" y="0"/>
                  </a:lnTo>
                  <a:lnTo>
                    <a:pt x="690853" y="318204"/>
                  </a:lnTo>
                  <a:lnTo>
                    <a:pt x="345426" y="636408"/>
                  </a:lnTo>
                  <a:lnTo>
                    <a:pt x="0" y="318204"/>
                  </a:lnTo>
                  <a:close/>
                </a:path>
              </a:pathLst>
            </a:custGeom>
            <a:ln w="15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05468" y="4562023"/>
              <a:ext cx="368935" cy="339725"/>
            </a:xfrm>
            <a:custGeom>
              <a:avLst/>
              <a:gdLst/>
              <a:ahLst/>
              <a:cxnLst/>
              <a:rect l="l" t="t" r="r" b="b"/>
              <a:pathLst>
                <a:path w="368935" h="339725">
                  <a:moveTo>
                    <a:pt x="0" y="169709"/>
                  </a:moveTo>
                  <a:lnTo>
                    <a:pt x="368455" y="169709"/>
                  </a:lnTo>
                </a:path>
                <a:path w="368935" h="339725">
                  <a:moveTo>
                    <a:pt x="184227" y="0"/>
                  </a:moveTo>
                  <a:lnTo>
                    <a:pt x="184227" y="339418"/>
                  </a:lnTo>
                </a:path>
              </a:pathLst>
            </a:custGeom>
            <a:ln w="657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89695" y="4103323"/>
              <a:ext cx="490855" cy="310515"/>
            </a:xfrm>
            <a:custGeom>
              <a:avLst/>
              <a:gdLst/>
              <a:ahLst/>
              <a:cxnLst/>
              <a:rect l="l" t="t" r="r" b="b"/>
              <a:pathLst>
                <a:path w="490854" h="310514">
                  <a:moveTo>
                    <a:pt x="0" y="310203"/>
                  </a:moveTo>
                  <a:lnTo>
                    <a:pt x="0" y="0"/>
                  </a:lnTo>
                  <a:lnTo>
                    <a:pt x="490834" y="0"/>
                  </a:lnTo>
                </a:path>
              </a:pathLst>
            </a:custGeom>
            <a:ln w="149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62765" y="4037864"/>
              <a:ext cx="142240" cy="131445"/>
            </a:xfrm>
            <a:custGeom>
              <a:avLst/>
              <a:gdLst/>
              <a:ahLst/>
              <a:cxnLst/>
              <a:rect l="l" t="t" r="r" b="b"/>
              <a:pathLst>
                <a:path w="142239" h="131445">
                  <a:moveTo>
                    <a:pt x="0" y="0"/>
                  </a:moveTo>
                  <a:lnTo>
                    <a:pt x="0" y="130917"/>
                  </a:lnTo>
                  <a:lnTo>
                    <a:pt x="142119" y="654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89695" y="5049936"/>
              <a:ext cx="490855" cy="339090"/>
            </a:xfrm>
            <a:custGeom>
              <a:avLst/>
              <a:gdLst/>
              <a:ahLst/>
              <a:cxnLst/>
              <a:rect l="l" t="t" r="r" b="b"/>
              <a:pathLst>
                <a:path w="490854" h="339089">
                  <a:moveTo>
                    <a:pt x="0" y="0"/>
                  </a:moveTo>
                  <a:lnTo>
                    <a:pt x="0" y="338852"/>
                  </a:lnTo>
                  <a:lnTo>
                    <a:pt x="490834" y="338852"/>
                  </a:lnTo>
                </a:path>
              </a:pathLst>
            </a:custGeom>
            <a:ln w="14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62765" y="5323329"/>
              <a:ext cx="142240" cy="131445"/>
            </a:xfrm>
            <a:custGeom>
              <a:avLst/>
              <a:gdLst/>
              <a:ahLst/>
              <a:cxnLst/>
              <a:rect l="l" t="t" r="r" b="b"/>
              <a:pathLst>
                <a:path w="142239" h="131445">
                  <a:moveTo>
                    <a:pt x="0" y="0"/>
                  </a:moveTo>
                  <a:lnTo>
                    <a:pt x="0" y="130917"/>
                  </a:lnTo>
                  <a:lnTo>
                    <a:pt x="142119" y="65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0149" y="4731732"/>
              <a:ext cx="320040" cy="0"/>
            </a:xfrm>
            <a:custGeom>
              <a:avLst/>
              <a:gdLst/>
              <a:ahLst/>
              <a:cxnLst/>
              <a:rect l="l" t="t" r="r" b="b"/>
              <a:pathLst>
                <a:path w="320039">
                  <a:moveTo>
                    <a:pt x="0" y="0"/>
                  </a:moveTo>
                  <a:lnTo>
                    <a:pt x="0" y="0"/>
                  </a:lnTo>
                  <a:lnTo>
                    <a:pt x="263180" y="0"/>
                  </a:lnTo>
                  <a:lnTo>
                    <a:pt x="319766" y="0"/>
                  </a:lnTo>
                </a:path>
              </a:pathLst>
            </a:custGeom>
            <a:ln w="145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02151" y="4666272"/>
              <a:ext cx="142240" cy="131445"/>
            </a:xfrm>
            <a:custGeom>
              <a:avLst/>
              <a:gdLst/>
              <a:ahLst/>
              <a:cxnLst/>
              <a:rect l="l" t="t" r="r" b="b"/>
              <a:pathLst>
                <a:path w="142239" h="131445">
                  <a:moveTo>
                    <a:pt x="0" y="0"/>
                  </a:moveTo>
                  <a:lnTo>
                    <a:pt x="0" y="130919"/>
                  </a:lnTo>
                  <a:lnTo>
                    <a:pt x="142118" y="65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58640" y="4443832"/>
              <a:ext cx="641985" cy="575945"/>
            </a:xfrm>
            <a:custGeom>
              <a:avLst/>
              <a:gdLst/>
              <a:ahLst/>
              <a:cxnLst/>
              <a:rect l="l" t="t" r="r" b="b"/>
              <a:pathLst>
                <a:path w="641985" h="575945">
                  <a:moveTo>
                    <a:pt x="124338" y="575798"/>
                  </a:moveTo>
                  <a:lnTo>
                    <a:pt x="517177" y="575798"/>
                  </a:lnTo>
                  <a:lnTo>
                    <a:pt x="565573" y="566798"/>
                  </a:lnTo>
                  <a:lnTo>
                    <a:pt x="605093" y="542253"/>
                  </a:lnTo>
                  <a:lnTo>
                    <a:pt x="631738" y="505847"/>
                  </a:lnTo>
                  <a:lnTo>
                    <a:pt x="641508" y="461265"/>
                  </a:lnTo>
                  <a:lnTo>
                    <a:pt x="641508" y="114553"/>
                  </a:lnTo>
                  <a:lnTo>
                    <a:pt x="631738" y="69968"/>
                  </a:lnTo>
                  <a:lnTo>
                    <a:pt x="605093" y="33555"/>
                  </a:lnTo>
                  <a:lnTo>
                    <a:pt x="565573" y="9003"/>
                  </a:lnTo>
                  <a:lnTo>
                    <a:pt x="517177" y="0"/>
                  </a:lnTo>
                  <a:lnTo>
                    <a:pt x="124338" y="0"/>
                  </a:lnTo>
                  <a:lnTo>
                    <a:pt x="75940" y="9003"/>
                  </a:lnTo>
                  <a:lnTo>
                    <a:pt x="36418" y="33555"/>
                  </a:lnTo>
                  <a:lnTo>
                    <a:pt x="9771" y="69968"/>
                  </a:lnTo>
                  <a:lnTo>
                    <a:pt x="0" y="114553"/>
                  </a:lnTo>
                  <a:lnTo>
                    <a:pt x="0" y="461265"/>
                  </a:lnTo>
                  <a:lnTo>
                    <a:pt x="9771" y="505847"/>
                  </a:lnTo>
                  <a:lnTo>
                    <a:pt x="36418" y="542253"/>
                  </a:lnTo>
                  <a:lnTo>
                    <a:pt x="75940" y="566798"/>
                  </a:lnTo>
                  <a:lnTo>
                    <a:pt x="124338" y="575798"/>
                  </a:lnTo>
                  <a:close/>
                </a:path>
              </a:pathLst>
            </a:custGeom>
            <a:ln w="151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779516" y="4551868"/>
            <a:ext cx="201930" cy="31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spc="120" dirty="0">
                <a:latin typeface="Arial MT"/>
                <a:cs typeface="Arial MT"/>
              </a:rPr>
              <a:t>A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04884" y="3815424"/>
            <a:ext cx="641985" cy="575945"/>
          </a:xfrm>
          <a:custGeom>
            <a:avLst/>
            <a:gdLst/>
            <a:ahLst/>
            <a:cxnLst/>
            <a:rect l="l" t="t" r="r" b="b"/>
            <a:pathLst>
              <a:path w="641985" h="575945">
                <a:moveTo>
                  <a:pt x="124353" y="575798"/>
                </a:moveTo>
                <a:lnTo>
                  <a:pt x="517152" y="575798"/>
                </a:lnTo>
                <a:lnTo>
                  <a:pt x="565543" y="566798"/>
                </a:lnTo>
                <a:lnTo>
                  <a:pt x="605072" y="542253"/>
                </a:lnTo>
                <a:lnTo>
                  <a:pt x="631729" y="505847"/>
                </a:lnTo>
                <a:lnTo>
                  <a:pt x="641506" y="461265"/>
                </a:lnTo>
                <a:lnTo>
                  <a:pt x="641506" y="114533"/>
                </a:lnTo>
                <a:lnTo>
                  <a:pt x="631729" y="69968"/>
                </a:lnTo>
                <a:lnTo>
                  <a:pt x="605072" y="33560"/>
                </a:lnTo>
                <a:lnTo>
                  <a:pt x="565543" y="9006"/>
                </a:lnTo>
                <a:lnTo>
                  <a:pt x="517152" y="0"/>
                </a:lnTo>
                <a:lnTo>
                  <a:pt x="124353" y="0"/>
                </a:lnTo>
                <a:lnTo>
                  <a:pt x="75944" y="9006"/>
                </a:lnTo>
                <a:lnTo>
                  <a:pt x="36417" y="33560"/>
                </a:lnTo>
                <a:lnTo>
                  <a:pt x="9770" y="69968"/>
                </a:lnTo>
                <a:lnTo>
                  <a:pt x="0" y="114533"/>
                </a:lnTo>
                <a:lnTo>
                  <a:pt x="0" y="461265"/>
                </a:lnTo>
                <a:lnTo>
                  <a:pt x="9770" y="505847"/>
                </a:lnTo>
                <a:lnTo>
                  <a:pt x="36417" y="542253"/>
                </a:lnTo>
                <a:lnTo>
                  <a:pt x="75944" y="566798"/>
                </a:lnTo>
                <a:lnTo>
                  <a:pt x="124353" y="575798"/>
                </a:lnTo>
                <a:close/>
              </a:path>
            </a:pathLst>
          </a:custGeom>
          <a:ln w="15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27951" y="3922026"/>
            <a:ext cx="201930" cy="317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00" spc="114" dirty="0">
                <a:latin typeface="Arial MT"/>
                <a:cs typeface="Arial MT"/>
              </a:rPr>
              <a:t>B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04884" y="5100889"/>
            <a:ext cx="641985" cy="575945"/>
          </a:xfrm>
          <a:custGeom>
            <a:avLst/>
            <a:gdLst/>
            <a:ahLst/>
            <a:cxnLst/>
            <a:rect l="l" t="t" r="r" b="b"/>
            <a:pathLst>
              <a:path w="641985" h="575945">
                <a:moveTo>
                  <a:pt x="124353" y="575798"/>
                </a:moveTo>
                <a:lnTo>
                  <a:pt x="517152" y="575798"/>
                </a:lnTo>
                <a:lnTo>
                  <a:pt x="565543" y="566798"/>
                </a:lnTo>
                <a:lnTo>
                  <a:pt x="605072" y="542253"/>
                </a:lnTo>
                <a:lnTo>
                  <a:pt x="631729" y="505847"/>
                </a:lnTo>
                <a:lnTo>
                  <a:pt x="641506" y="461265"/>
                </a:lnTo>
                <a:lnTo>
                  <a:pt x="641506" y="114533"/>
                </a:lnTo>
                <a:lnTo>
                  <a:pt x="631729" y="69950"/>
                </a:lnTo>
                <a:lnTo>
                  <a:pt x="605072" y="33545"/>
                </a:lnTo>
                <a:lnTo>
                  <a:pt x="565543" y="9000"/>
                </a:lnTo>
                <a:lnTo>
                  <a:pt x="517152" y="0"/>
                </a:lnTo>
                <a:lnTo>
                  <a:pt x="124353" y="0"/>
                </a:lnTo>
                <a:lnTo>
                  <a:pt x="75944" y="9000"/>
                </a:lnTo>
                <a:lnTo>
                  <a:pt x="36417" y="33545"/>
                </a:lnTo>
                <a:lnTo>
                  <a:pt x="9770" y="69950"/>
                </a:lnTo>
                <a:lnTo>
                  <a:pt x="0" y="114533"/>
                </a:lnTo>
                <a:lnTo>
                  <a:pt x="0" y="461265"/>
                </a:lnTo>
                <a:lnTo>
                  <a:pt x="9770" y="505847"/>
                </a:lnTo>
                <a:lnTo>
                  <a:pt x="36417" y="542253"/>
                </a:lnTo>
                <a:lnTo>
                  <a:pt x="75944" y="566798"/>
                </a:lnTo>
                <a:lnTo>
                  <a:pt x="124353" y="575798"/>
                </a:lnTo>
                <a:close/>
              </a:path>
            </a:pathLst>
          </a:custGeom>
          <a:ln w="15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20713" y="5211006"/>
            <a:ext cx="216535" cy="31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spc="130" dirty="0">
                <a:latin typeface="Arial MT"/>
                <a:cs typeface="Arial MT"/>
              </a:rPr>
              <a:t>C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837730" y="3815424"/>
            <a:ext cx="641985" cy="575945"/>
          </a:xfrm>
          <a:custGeom>
            <a:avLst/>
            <a:gdLst/>
            <a:ahLst/>
            <a:cxnLst/>
            <a:rect l="l" t="t" r="r" b="b"/>
            <a:pathLst>
              <a:path w="641984" h="575945">
                <a:moveTo>
                  <a:pt x="124353" y="575798"/>
                </a:moveTo>
                <a:lnTo>
                  <a:pt x="517152" y="575798"/>
                </a:lnTo>
                <a:lnTo>
                  <a:pt x="565543" y="566798"/>
                </a:lnTo>
                <a:lnTo>
                  <a:pt x="605072" y="542253"/>
                </a:lnTo>
                <a:lnTo>
                  <a:pt x="631729" y="505847"/>
                </a:lnTo>
                <a:lnTo>
                  <a:pt x="641506" y="461265"/>
                </a:lnTo>
                <a:lnTo>
                  <a:pt x="641506" y="114533"/>
                </a:lnTo>
                <a:lnTo>
                  <a:pt x="631729" y="69968"/>
                </a:lnTo>
                <a:lnTo>
                  <a:pt x="605072" y="33560"/>
                </a:lnTo>
                <a:lnTo>
                  <a:pt x="565543" y="9006"/>
                </a:lnTo>
                <a:lnTo>
                  <a:pt x="517152" y="0"/>
                </a:lnTo>
                <a:lnTo>
                  <a:pt x="124353" y="0"/>
                </a:lnTo>
                <a:lnTo>
                  <a:pt x="75963" y="9006"/>
                </a:lnTo>
                <a:lnTo>
                  <a:pt x="36434" y="33560"/>
                </a:lnTo>
                <a:lnTo>
                  <a:pt x="9776" y="69968"/>
                </a:lnTo>
                <a:lnTo>
                  <a:pt x="0" y="114533"/>
                </a:lnTo>
                <a:lnTo>
                  <a:pt x="0" y="461265"/>
                </a:lnTo>
                <a:lnTo>
                  <a:pt x="9776" y="505847"/>
                </a:lnTo>
                <a:lnTo>
                  <a:pt x="36434" y="542253"/>
                </a:lnTo>
                <a:lnTo>
                  <a:pt x="75963" y="566798"/>
                </a:lnTo>
                <a:lnTo>
                  <a:pt x="124353" y="575798"/>
                </a:lnTo>
                <a:close/>
              </a:path>
            </a:pathLst>
          </a:custGeom>
          <a:ln w="15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065841" y="3922026"/>
            <a:ext cx="201930" cy="317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00" spc="114" dirty="0">
                <a:latin typeface="Arial MT"/>
                <a:cs typeface="Arial MT"/>
              </a:rPr>
              <a:t>B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837730" y="5100889"/>
            <a:ext cx="641985" cy="575945"/>
          </a:xfrm>
          <a:custGeom>
            <a:avLst/>
            <a:gdLst/>
            <a:ahLst/>
            <a:cxnLst/>
            <a:rect l="l" t="t" r="r" b="b"/>
            <a:pathLst>
              <a:path w="641984" h="575945">
                <a:moveTo>
                  <a:pt x="124353" y="575798"/>
                </a:moveTo>
                <a:lnTo>
                  <a:pt x="517152" y="575798"/>
                </a:lnTo>
                <a:lnTo>
                  <a:pt x="565543" y="566798"/>
                </a:lnTo>
                <a:lnTo>
                  <a:pt x="605072" y="542253"/>
                </a:lnTo>
                <a:lnTo>
                  <a:pt x="631729" y="505847"/>
                </a:lnTo>
                <a:lnTo>
                  <a:pt x="641506" y="461265"/>
                </a:lnTo>
                <a:lnTo>
                  <a:pt x="641506" y="114533"/>
                </a:lnTo>
                <a:lnTo>
                  <a:pt x="631729" y="69950"/>
                </a:lnTo>
                <a:lnTo>
                  <a:pt x="605072" y="33545"/>
                </a:lnTo>
                <a:lnTo>
                  <a:pt x="565543" y="9000"/>
                </a:lnTo>
                <a:lnTo>
                  <a:pt x="517152" y="0"/>
                </a:lnTo>
                <a:lnTo>
                  <a:pt x="124353" y="0"/>
                </a:lnTo>
                <a:lnTo>
                  <a:pt x="75963" y="9000"/>
                </a:lnTo>
                <a:lnTo>
                  <a:pt x="36434" y="33545"/>
                </a:lnTo>
                <a:lnTo>
                  <a:pt x="9776" y="69950"/>
                </a:lnTo>
                <a:lnTo>
                  <a:pt x="0" y="114533"/>
                </a:lnTo>
                <a:lnTo>
                  <a:pt x="0" y="461265"/>
                </a:lnTo>
                <a:lnTo>
                  <a:pt x="9776" y="505847"/>
                </a:lnTo>
                <a:lnTo>
                  <a:pt x="36434" y="542253"/>
                </a:lnTo>
                <a:lnTo>
                  <a:pt x="75963" y="566798"/>
                </a:lnTo>
                <a:lnTo>
                  <a:pt x="124353" y="575798"/>
                </a:lnTo>
                <a:close/>
              </a:path>
            </a:pathLst>
          </a:custGeom>
          <a:ln w="15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058604" y="5211006"/>
            <a:ext cx="216535" cy="31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spc="130" dirty="0">
                <a:latin typeface="Arial MT"/>
                <a:cs typeface="Arial MT"/>
              </a:rPr>
              <a:t>C</a:t>
            </a:r>
            <a:endParaRPr sz="19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151447" y="4095386"/>
            <a:ext cx="1569085" cy="955675"/>
            <a:chOff x="6151447" y="4095386"/>
            <a:chExt cx="1569085" cy="955675"/>
          </a:xfrm>
        </p:grpSpPr>
        <p:sp>
          <p:nvSpPr>
            <p:cNvPr id="23" name="object 23"/>
            <p:cNvSpPr/>
            <p:nvPr/>
          </p:nvSpPr>
          <p:spPr>
            <a:xfrm>
              <a:off x="6159067" y="4467147"/>
              <a:ext cx="641985" cy="575945"/>
            </a:xfrm>
            <a:custGeom>
              <a:avLst/>
              <a:gdLst/>
              <a:ahLst/>
              <a:cxnLst/>
              <a:rect l="l" t="t" r="r" b="b"/>
              <a:pathLst>
                <a:path w="641984" h="575945">
                  <a:moveTo>
                    <a:pt x="124353" y="575798"/>
                  </a:moveTo>
                  <a:lnTo>
                    <a:pt x="517152" y="575798"/>
                  </a:lnTo>
                  <a:lnTo>
                    <a:pt x="565636" y="566798"/>
                  </a:lnTo>
                  <a:lnTo>
                    <a:pt x="605154" y="542253"/>
                  </a:lnTo>
                  <a:lnTo>
                    <a:pt x="631760" y="505847"/>
                  </a:lnTo>
                  <a:lnTo>
                    <a:pt x="641506" y="461265"/>
                  </a:lnTo>
                  <a:lnTo>
                    <a:pt x="641506" y="114533"/>
                  </a:lnTo>
                  <a:lnTo>
                    <a:pt x="631760" y="69950"/>
                  </a:lnTo>
                  <a:lnTo>
                    <a:pt x="605154" y="33545"/>
                  </a:lnTo>
                  <a:lnTo>
                    <a:pt x="565636" y="9000"/>
                  </a:lnTo>
                  <a:lnTo>
                    <a:pt x="517152" y="0"/>
                  </a:lnTo>
                  <a:lnTo>
                    <a:pt x="124353" y="0"/>
                  </a:lnTo>
                  <a:lnTo>
                    <a:pt x="75963" y="9000"/>
                  </a:lnTo>
                  <a:lnTo>
                    <a:pt x="36434" y="33545"/>
                  </a:lnTo>
                  <a:lnTo>
                    <a:pt x="9776" y="69950"/>
                  </a:lnTo>
                  <a:lnTo>
                    <a:pt x="0" y="114533"/>
                  </a:lnTo>
                  <a:lnTo>
                    <a:pt x="0" y="461265"/>
                  </a:lnTo>
                  <a:lnTo>
                    <a:pt x="9776" y="505847"/>
                  </a:lnTo>
                  <a:lnTo>
                    <a:pt x="36434" y="542253"/>
                  </a:lnTo>
                  <a:lnTo>
                    <a:pt x="75963" y="566798"/>
                  </a:lnTo>
                  <a:lnTo>
                    <a:pt x="124353" y="575798"/>
                  </a:lnTo>
                  <a:close/>
                </a:path>
              </a:pathLst>
            </a:custGeom>
            <a:ln w="151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00573" y="4103323"/>
              <a:ext cx="911860" cy="508000"/>
            </a:xfrm>
            <a:custGeom>
              <a:avLst/>
              <a:gdLst/>
              <a:ahLst/>
              <a:cxnLst/>
              <a:rect l="l" t="t" r="r" b="b"/>
              <a:pathLst>
                <a:path w="911859" h="508000">
                  <a:moveTo>
                    <a:pt x="0" y="507773"/>
                  </a:moveTo>
                  <a:lnTo>
                    <a:pt x="788449" y="507773"/>
                  </a:lnTo>
                  <a:lnTo>
                    <a:pt x="788449" y="0"/>
                  </a:lnTo>
                  <a:lnTo>
                    <a:pt x="911706" y="0"/>
                  </a:lnTo>
                </a:path>
              </a:pathLst>
            </a:custGeom>
            <a:ln w="154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385204" y="4575102"/>
            <a:ext cx="1216660" cy="31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15290" algn="l"/>
                <a:tab pos="1203325" algn="l"/>
              </a:tabLst>
            </a:pPr>
            <a:r>
              <a:rPr sz="1900" spc="120" dirty="0">
                <a:latin typeface="Arial MT"/>
                <a:cs typeface="Arial MT"/>
              </a:rPr>
              <a:t>A	</a:t>
            </a:r>
            <a:r>
              <a:rPr sz="1900" u="heavy" spc="1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00" u="heavy" spc="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694296" y="4037258"/>
            <a:ext cx="143510" cy="132715"/>
          </a:xfrm>
          <a:custGeom>
            <a:avLst/>
            <a:gdLst/>
            <a:ahLst/>
            <a:cxnLst/>
            <a:rect l="l" t="t" r="r" b="b"/>
            <a:pathLst>
              <a:path w="143509" h="132714">
                <a:moveTo>
                  <a:pt x="0" y="0"/>
                </a:moveTo>
                <a:lnTo>
                  <a:pt x="0" y="132129"/>
                </a:lnTo>
                <a:lnTo>
                  <a:pt x="143433" y="660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94296" y="5322723"/>
            <a:ext cx="143510" cy="132715"/>
          </a:xfrm>
          <a:custGeom>
            <a:avLst/>
            <a:gdLst/>
            <a:ahLst/>
            <a:cxnLst/>
            <a:rect l="l" t="t" r="r" b="b"/>
            <a:pathLst>
              <a:path w="143509" h="132714">
                <a:moveTo>
                  <a:pt x="0" y="0"/>
                </a:moveTo>
                <a:lnTo>
                  <a:pt x="0" y="132130"/>
                </a:lnTo>
                <a:lnTo>
                  <a:pt x="143433" y="660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976083" y="4310942"/>
            <a:ext cx="411480" cy="7556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750" spc="260" dirty="0">
                <a:latin typeface="Arial MT"/>
                <a:cs typeface="Arial MT"/>
              </a:rPr>
              <a:t>=</a:t>
            </a:r>
            <a:endParaRPr sz="475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993492" y="1528480"/>
            <a:ext cx="2024380" cy="1500505"/>
            <a:chOff x="1993492" y="1528480"/>
            <a:chExt cx="2024380" cy="1500505"/>
          </a:xfrm>
        </p:grpSpPr>
        <p:sp>
          <p:nvSpPr>
            <p:cNvPr id="30" name="object 30"/>
            <p:cNvSpPr/>
            <p:nvPr/>
          </p:nvSpPr>
          <p:spPr>
            <a:xfrm>
              <a:off x="2888980" y="2108365"/>
              <a:ext cx="689610" cy="634365"/>
            </a:xfrm>
            <a:custGeom>
              <a:avLst/>
              <a:gdLst/>
              <a:ahLst/>
              <a:cxnLst/>
              <a:rect l="l" t="t" r="r" b="b"/>
              <a:pathLst>
                <a:path w="689610" h="634364">
                  <a:moveTo>
                    <a:pt x="0" y="317108"/>
                  </a:moveTo>
                  <a:lnTo>
                    <a:pt x="344525" y="0"/>
                  </a:lnTo>
                  <a:lnTo>
                    <a:pt x="689050" y="317108"/>
                  </a:lnTo>
                  <a:lnTo>
                    <a:pt x="344525" y="634217"/>
                  </a:lnTo>
                  <a:lnTo>
                    <a:pt x="0" y="317108"/>
                  </a:lnTo>
                  <a:close/>
                </a:path>
              </a:pathLst>
            </a:custGeom>
            <a:ln w="15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60006" y="2277490"/>
              <a:ext cx="147320" cy="296545"/>
            </a:xfrm>
            <a:custGeom>
              <a:avLst/>
              <a:gdLst/>
              <a:ahLst/>
              <a:cxnLst/>
              <a:rect l="l" t="t" r="r" b="b"/>
              <a:pathLst>
                <a:path w="147320" h="296544">
                  <a:moveTo>
                    <a:pt x="0" y="0"/>
                  </a:moveTo>
                  <a:lnTo>
                    <a:pt x="146997" y="295968"/>
                  </a:lnTo>
                </a:path>
                <a:path w="147320" h="296544">
                  <a:moveTo>
                    <a:pt x="146997" y="0"/>
                  </a:moveTo>
                  <a:lnTo>
                    <a:pt x="0" y="295968"/>
                  </a:lnTo>
                </a:path>
              </a:pathLst>
            </a:custGeom>
            <a:ln w="453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40944" y="1823008"/>
              <a:ext cx="593090" cy="171450"/>
            </a:xfrm>
            <a:custGeom>
              <a:avLst/>
              <a:gdLst/>
              <a:ahLst/>
              <a:cxnLst/>
              <a:rect l="l" t="t" r="r" b="b"/>
              <a:pathLst>
                <a:path w="593089" h="171450">
                  <a:moveTo>
                    <a:pt x="0" y="0"/>
                  </a:moveTo>
                  <a:lnTo>
                    <a:pt x="592561" y="0"/>
                  </a:lnTo>
                  <a:lnTo>
                    <a:pt x="592561" y="171198"/>
                  </a:lnTo>
                </a:path>
              </a:pathLst>
            </a:custGeom>
            <a:ln w="145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62631" y="1977897"/>
              <a:ext cx="142240" cy="130810"/>
            </a:xfrm>
            <a:custGeom>
              <a:avLst/>
              <a:gdLst/>
              <a:ahLst/>
              <a:cxnLst/>
              <a:rect l="l" t="t" r="r" b="b"/>
              <a:pathLst>
                <a:path w="142239" h="130810">
                  <a:moveTo>
                    <a:pt x="141747" y="0"/>
                  </a:moveTo>
                  <a:lnTo>
                    <a:pt x="0" y="0"/>
                  </a:lnTo>
                  <a:lnTo>
                    <a:pt x="70873" y="130467"/>
                  </a:lnTo>
                  <a:lnTo>
                    <a:pt x="1417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40944" y="2856742"/>
              <a:ext cx="593090" cy="165100"/>
            </a:xfrm>
            <a:custGeom>
              <a:avLst/>
              <a:gdLst/>
              <a:ahLst/>
              <a:cxnLst/>
              <a:rect l="l" t="t" r="r" b="b"/>
              <a:pathLst>
                <a:path w="593089" h="165100">
                  <a:moveTo>
                    <a:pt x="0" y="164795"/>
                  </a:moveTo>
                  <a:lnTo>
                    <a:pt x="592561" y="164795"/>
                  </a:lnTo>
                  <a:lnTo>
                    <a:pt x="592561" y="0"/>
                  </a:lnTo>
                </a:path>
              </a:pathLst>
            </a:custGeom>
            <a:ln w="145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162631" y="2742582"/>
              <a:ext cx="142240" cy="130810"/>
            </a:xfrm>
            <a:custGeom>
              <a:avLst/>
              <a:gdLst/>
              <a:ahLst/>
              <a:cxnLst/>
              <a:rect l="l" t="t" r="r" b="b"/>
              <a:pathLst>
                <a:path w="142239" h="130810">
                  <a:moveTo>
                    <a:pt x="70873" y="0"/>
                  </a:moveTo>
                  <a:lnTo>
                    <a:pt x="0" y="130468"/>
                  </a:lnTo>
                  <a:lnTo>
                    <a:pt x="141747" y="130468"/>
                  </a:lnTo>
                  <a:lnTo>
                    <a:pt x="708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78030" y="2427971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5">
                  <a:moveTo>
                    <a:pt x="0" y="0"/>
                  </a:moveTo>
                  <a:lnTo>
                    <a:pt x="315431" y="0"/>
                  </a:lnTo>
                </a:path>
              </a:pathLst>
            </a:custGeom>
            <a:ln w="144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75744" y="2362737"/>
              <a:ext cx="142240" cy="130810"/>
            </a:xfrm>
            <a:custGeom>
              <a:avLst/>
              <a:gdLst/>
              <a:ahLst/>
              <a:cxnLst/>
              <a:rect l="l" t="t" r="r" b="b"/>
              <a:pathLst>
                <a:path w="142239" h="130810">
                  <a:moveTo>
                    <a:pt x="0" y="0"/>
                  </a:moveTo>
                  <a:lnTo>
                    <a:pt x="0" y="130467"/>
                  </a:lnTo>
                  <a:lnTo>
                    <a:pt x="141747" y="65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01112" y="1536100"/>
              <a:ext cx="640080" cy="574040"/>
            </a:xfrm>
            <a:custGeom>
              <a:avLst/>
              <a:gdLst/>
              <a:ahLst/>
              <a:cxnLst/>
              <a:rect l="l" t="t" r="r" b="b"/>
              <a:pathLst>
                <a:path w="640080" h="574039">
                  <a:moveTo>
                    <a:pt x="124013" y="573815"/>
                  </a:moveTo>
                  <a:lnTo>
                    <a:pt x="515825" y="573815"/>
                  </a:lnTo>
                  <a:lnTo>
                    <a:pt x="564095" y="564846"/>
                  </a:lnTo>
                  <a:lnTo>
                    <a:pt x="603512" y="540386"/>
                  </a:lnTo>
                  <a:lnTo>
                    <a:pt x="630087" y="504105"/>
                  </a:lnTo>
                  <a:lnTo>
                    <a:pt x="639832" y="459676"/>
                  </a:lnTo>
                  <a:lnTo>
                    <a:pt x="639832" y="114139"/>
                  </a:lnTo>
                  <a:lnTo>
                    <a:pt x="630087" y="69710"/>
                  </a:lnTo>
                  <a:lnTo>
                    <a:pt x="603512" y="33429"/>
                  </a:lnTo>
                  <a:lnTo>
                    <a:pt x="564095" y="8969"/>
                  </a:lnTo>
                  <a:lnTo>
                    <a:pt x="515825" y="0"/>
                  </a:lnTo>
                  <a:lnTo>
                    <a:pt x="124013" y="0"/>
                  </a:lnTo>
                  <a:lnTo>
                    <a:pt x="75741" y="8969"/>
                  </a:lnTo>
                  <a:lnTo>
                    <a:pt x="36322" y="33429"/>
                  </a:lnTo>
                  <a:lnTo>
                    <a:pt x="9745" y="69710"/>
                  </a:lnTo>
                  <a:lnTo>
                    <a:pt x="0" y="114139"/>
                  </a:lnTo>
                  <a:lnTo>
                    <a:pt x="0" y="459676"/>
                  </a:lnTo>
                  <a:lnTo>
                    <a:pt x="9745" y="504105"/>
                  </a:lnTo>
                  <a:lnTo>
                    <a:pt x="36322" y="540386"/>
                  </a:lnTo>
                  <a:lnTo>
                    <a:pt x="75741" y="564846"/>
                  </a:lnTo>
                  <a:lnTo>
                    <a:pt x="124013" y="573815"/>
                  </a:lnTo>
                  <a:close/>
                </a:path>
              </a:pathLst>
            </a:custGeom>
            <a:ln w="150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220785" y="1641178"/>
            <a:ext cx="20066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110" dirty="0">
                <a:latin typeface="Arial MT"/>
                <a:cs typeface="Arial MT"/>
              </a:rPr>
              <a:t>A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001112" y="2734630"/>
            <a:ext cx="640080" cy="574040"/>
          </a:xfrm>
          <a:custGeom>
            <a:avLst/>
            <a:gdLst/>
            <a:ahLst/>
            <a:cxnLst/>
            <a:rect l="l" t="t" r="r" b="b"/>
            <a:pathLst>
              <a:path w="640080" h="574039">
                <a:moveTo>
                  <a:pt x="124013" y="573807"/>
                </a:moveTo>
                <a:lnTo>
                  <a:pt x="515825" y="573807"/>
                </a:lnTo>
                <a:lnTo>
                  <a:pt x="564095" y="564837"/>
                </a:lnTo>
                <a:lnTo>
                  <a:pt x="603512" y="540375"/>
                </a:lnTo>
                <a:lnTo>
                  <a:pt x="630087" y="504092"/>
                </a:lnTo>
                <a:lnTo>
                  <a:pt x="639832" y="459662"/>
                </a:lnTo>
                <a:lnTo>
                  <a:pt x="639832" y="114139"/>
                </a:lnTo>
                <a:lnTo>
                  <a:pt x="630087" y="69710"/>
                </a:lnTo>
                <a:lnTo>
                  <a:pt x="603512" y="33429"/>
                </a:lnTo>
                <a:lnTo>
                  <a:pt x="564095" y="8969"/>
                </a:lnTo>
                <a:lnTo>
                  <a:pt x="515825" y="0"/>
                </a:lnTo>
                <a:lnTo>
                  <a:pt x="124013" y="0"/>
                </a:lnTo>
                <a:lnTo>
                  <a:pt x="75741" y="8969"/>
                </a:lnTo>
                <a:lnTo>
                  <a:pt x="36322" y="33429"/>
                </a:lnTo>
                <a:lnTo>
                  <a:pt x="9745" y="69710"/>
                </a:lnTo>
                <a:lnTo>
                  <a:pt x="0" y="114139"/>
                </a:lnTo>
                <a:lnTo>
                  <a:pt x="0" y="459662"/>
                </a:lnTo>
                <a:lnTo>
                  <a:pt x="9745" y="504092"/>
                </a:lnTo>
                <a:lnTo>
                  <a:pt x="36322" y="540375"/>
                </a:lnTo>
                <a:lnTo>
                  <a:pt x="75741" y="564837"/>
                </a:lnTo>
                <a:lnTo>
                  <a:pt x="124013" y="573807"/>
                </a:lnTo>
                <a:close/>
              </a:path>
            </a:pathLst>
          </a:custGeom>
          <a:ln w="15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220785" y="2839708"/>
            <a:ext cx="20066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110" dirty="0">
                <a:latin typeface="Arial MT"/>
                <a:cs typeface="Arial MT"/>
              </a:rPr>
              <a:t>B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017491" y="2141063"/>
            <a:ext cx="640080" cy="574040"/>
          </a:xfrm>
          <a:custGeom>
            <a:avLst/>
            <a:gdLst/>
            <a:ahLst/>
            <a:cxnLst/>
            <a:rect l="l" t="t" r="r" b="b"/>
            <a:pathLst>
              <a:path w="640079" h="574039">
                <a:moveTo>
                  <a:pt x="124007" y="573815"/>
                </a:moveTo>
                <a:lnTo>
                  <a:pt x="515715" y="573815"/>
                </a:lnTo>
                <a:lnTo>
                  <a:pt x="564072" y="564846"/>
                </a:lnTo>
                <a:lnTo>
                  <a:pt x="603487" y="540386"/>
                </a:lnTo>
                <a:lnTo>
                  <a:pt x="630024" y="504105"/>
                </a:lnTo>
                <a:lnTo>
                  <a:pt x="639744" y="459676"/>
                </a:lnTo>
                <a:lnTo>
                  <a:pt x="639744" y="114159"/>
                </a:lnTo>
                <a:lnTo>
                  <a:pt x="630024" y="69718"/>
                </a:lnTo>
                <a:lnTo>
                  <a:pt x="603487" y="33432"/>
                </a:lnTo>
                <a:lnTo>
                  <a:pt x="564072" y="8969"/>
                </a:lnTo>
                <a:lnTo>
                  <a:pt x="515715" y="0"/>
                </a:lnTo>
                <a:lnTo>
                  <a:pt x="124007" y="0"/>
                </a:lnTo>
                <a:lnTo>
                  <a:pt x="75737" y="8969"/>
                </a:lnTo>
                <a:lnTo>
                  <a:pt x="36320" y="33432"/>
                </a:lnTo>
                <a:lnTo>
                  <a:pt x="9744" y="69718"/>
                </a:lnTo>
                <a:lnTo>
                  <a:pt x="0" y="114159"/>
                </a:lnTo>
                <a:lnTo>
                  <a:pt x="0" y="459676"/>
                </a:lnTo>
                <a:lnTo>
                  <a:pt x="9744" y="504105"/>
                </a:lnTo>
                <a:lnTo>
                  <a:pt x="36320" y="540386"/>
                </a:lnTo>
                <a:lnTo>
                  <a:pt x="75737" y="564846"/>
                </a:lnTo>
                <a:lnTo>
                  <a:pt x="124007" y="573815"/>
                </a:lnTo>
                <a:close/>
              </a:path>
            </a:pathLst>
          </a:custGeom>
          <a:ln w="15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230012" y="2246161"/>
            <a:ext cx="21526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120" dirty="0">
                <a:latin typeface="Arial MT"/>
                <a:cs typeface="Arial MT"/>
              </a:rPr>
              <a:t>C</a:t>
            </a:r>
            <a:endParaRPr sz="1900">
              <a:latin typeface="Arial MT"/>
              <a:cs typeface="Arial MT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229618" y="1557009"/>
            <a:ext cx="1424305" cy="1501140"/>
            <a:chOff x="6229618" y="1557009"/>
            <a:chExt cx="1424305" cy="1501140"/>
          </a:xfrm>
        </p:grpSpPr>
        <p:sp>
          <p:nvSpPr>
            <p:cNvPr id="45" name="object 45"/>
            <p:cNvSpPr/>
            <p:nvPr/>
          </p:nvSpPr>
          <p:spPr>
            <a:xfrm>
              <a:off x="6877071" y="1851537"/>
              <a:ext cx="652780" cy="455930"/>
            </a:xfrm>
            <a:custGeom>
              <a:avLst/>
              <a:gdLst/>
              <a:ahLst/>
              <a:cxnLst/>
              <a:rect l="l" t="t" r="r" b="b"/>
              <a:pathLst>
                <a:path w="652779" h="455930">
                  <a:moveTo>
                    <a:pt x="0" y="0"/>
                  </a:moveTo>
                  <a:lnTo>
                    <a:pt x="342337" y="0"/>
                  </a:lnTo>
                  <a:lnTo>
                    <a:pt x="342337" y="455811"/>
                  </a:lnTo>
                  <a:lnTo>
                    <a:pt x="652300" y="455811"/>
                  </a:lnTo>
                </a:path>
              </a:pathLst>
            </a:custGeom>
            <a:ln w="14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511655" y="2242115"/>
              <a:ext cx="142240" cy="130810"/>
            </a:xfrm>
            <a:custGeom>
              <a:avLst/>
              <a:gdLst/>
              <a:ahLst/>
              <a:cxnLst/>
              <a:rect l="l" t="t" r="r" b="b"/>
              <a:pathLst>
                <a:path w="142240" h="130810">
                  <a:moveTo>
                    <a:pt x="0" y="0"/>
                  </a:moveTo>
                  <a:lnTo>
                    <a:pt x="0" y="130467"/>
                  </a:lnTo>
                  <a:lnTo>
                    <a:pt x="141747" y="65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237238" y="1564629"/>
              <a:ext cx="1292225" cy="1485900"/>
            </a:xfrm>
            <a:custGeom>
              <a:avLst/>
              <a:gdLst/>
              <a:ahLst/>
              <a:cxnLst/>
              <a:rect l="l" t="t" r="r" b="b"/>
              <a:pathLst>
                <a:path w="1292225" h="1485900">
                  <a:moveTo>
                    <a:pt x="124029" y="573815"/>
                  </a:moveTo>
                  <a:lnTo>
                    <a:pt x="516021" y="573815"/>
                  </a:lnTo>
                  <a:lnTo>
                    <a:pt x="564252" y="564846"/>
                  </a:lnTo>
                  <a:lnTo>
                    <a:pt x="603602" y="540386"/>
                  </a:lnTo>
                  <a:lnTo>
                    <a:pt x="630115" y="504105"/>
                  </a:lnTo>
                  <a:lnTo>
                    <a:pt x="639832" y="459676"/>
                  </a:lnTo>
                  <a:lnTo>
                    <a:pt x="639832" y="114159"/>
                  </a:lnTo>
                  <a:lnTo>
                    <a:pt x="630115" y="69727"/>
                  </a:lnTo>
                  <a:lnTo>
                    <a:pt x="603602" y="33439"/>
                  </a:lnTo>
                  <a:lnTo>
                    <a:pt x="564252" y="8972"/>
                  </a:lnTo>
                  <a:lnTo>
                    <a:pt x="516021" y="0"/>
                  </a:lnTo>
                  <a:lnTo>
                    <a:pt x="124029" y="0"/>
                  </a:lnTo>
                  <a:lnTo>
                    <a:pt x="75764" y="8972"/>
                  </a:lnTo>
                  <a:lnTo>
                    <a:pt x="36339" y="33439"/>
                  </a:lnTo>
                  <a:lnTo>
                    <a:pt x="9751" y="69727"/>
                  </a:lnTo>
                  <a:lnTo>
                    <a:pt x="0" y="114159"/>
                  </a:lnTo>
                  <a:lnTo>
                    <a:pt x="0" y="459676"/>
                  </a:lnTo>
                  <a:lnTo>
                    <a:pt x="9751" y="504105"/>
                  </a:lnTo>
                  <a:lnTo>
                    <a:pt x="36339" y="540386"/>
                  </a:lnTo>
                  <a:lnTo>
                    <a:pt x="75764" y="564846"/>
                  </a:lnTo>
                  <a:lnTo>
                    <a:pt x="124029" y="573815"/>
                  </a:lnTo>
                  <a:close/>
                </a:path>
                <a:path w="1292225" h="1485900">
                  <a:moveTo>
                    <a:pt x="639832" y="1485438"/>
                  </a:moveTo>
                  <a:lnTo>
                    <a:pt x="982169" y="1485438"/>
                  </a:lnTo>
                  <a:lnTo>
                    <a:pt x="982169" y="1029627"/>
                  </a:lnTo>
                  <a:lnTo>
                    <a:pt x="1292133" y="1029627"/>
                  </a:lnTo>
                </a:path>
              </a:pathLst>
            </a:custGeom>
            <a:ln w="15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511655" y="2529023"/>
              <a:ext cx="142240" cy="130810"/>
            </a:xfrm>
            <a:custGeom>
              <a:avLst/>
              <a:gdLst/>
              <a:ahLst/>
              <a:cxnLst/>
              <a:rect l="l" t="t" r="r" b="b"/>
              <a:pathLst>
                <a:path w="142240" h="130810">
                  <a:moveTo>
                    <a:pt x="0" y="0"/>
                  </a:moveTo>
                  <a:lnTo>
                    <a:pt x="0" y="130467"/>
                  </a:lnTo>
                  <a:lnTo>
                    <a:pt x="141747" y="65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457066" y="1669728"/>
            <a:ext cx="20066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110" dirty="0">
                <a:latin typeface="Arial MT"/>
                <a:cs typeface="Arial MT"/>
              </a:rPr>
              <a:t>A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237239" y="2763160"/>
            <a:ext cx="640080" cy="574040"/>
          </a:xfrm>
          <a:custGeom>
            <a:avLst/>
            <a:gdLst/>
            <a:ahLst/>
            <a:cxnLst/>
            <a:rect l="l" t="t" r="r" b="b"/>
            <a:pathLst>
              <a:path w="640079" h="574039">
                <a:moveTo>
                  <a:pt x="124029" y="573813"/>
                </a:moveTo>
                <a:lnTo>
                  <a:pt x="516021" y="573813"/>
                </a:lnTo>
                <a:lnTo>
                  <a:pt x="564252" y="564843"/>
                </a:lnTo>
                <a:lnTo>
                  <a:pt x="603602" y="540381"/>
                </a:lnTo>
                <a:lnTo>
                  <a:pt x="630115" y="504099"/>
                </a:lnTo>
                <a:lnTo>
                  <a:pt x="639832" y="459668"/>
                </a:lnTo>
                <a:lnTo>
                  <a:pt x="639832" y="114139"/>
                </a:lnTo>
                <a:lnTo>
                  <a:pt x="630115" y="69710"/>
                </a:lnTo>
                <a:lnTo>
                  <a:pt x="603602" y="33429"/>
                </a:lnTo>
                <a:lnTo>
                  <a:pt x="564252" y="8969"/>
                </a:lnTo>
                <a:lnTo>
                  <a:pt x="516021" y="0"/>
                </a:lnTo>
                <a:lnTo>
                  <a:pt x="124029" y="0"/>
                </a:lnTo>
                <a:lnTo>
                  <a:pt x="75764" y="8969"/>
                </a:lnTo>
                <a:lnTo>
                  <a:pt x="36339" y="33429"/>
                </a:lnTo>
                <a:lnTo>
                  <a:pt x="9751" y="69710"/>
                </a:lnTo>
                <a:lnTo>
                  <a:pt x="0" y="114139"/>
                </a:lnTo>
                <a:lnTo>
                  <a:pt x="0" y="459668"/>
                </a:lnTo>
                <a:lnTo>
                  <a:pt x="9751" y="504098"/>
                </a:lnTo>
                <a:lnTo>
                  <a:pt x="36339" y="540381"/>
                </a:lnTo>
                <a:lnTo>
                  <a:pt x="75764" y="564843"/>
                </a:lnTo>
                <a:lnTo>
                  <a:pt x="124029" y="573813"/>
                </a:lnTo>
                <a:close/>
              </a:path>
            </a:pathLst>
          </a:custGeom>
          <a:ln w="15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457066" y="2868238"/>
            <a:ext cx="20066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110" dirty="0">
                <a:latin typeface="Arial MT"/>
                <a:cs typeface="Arial MT"/>
              </a:rPr>
              <a:t>B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653401" y="2163895"/>
            <a:ext cx="640080" cy="574040"/>
          </a:xfrm>
          <a:custGeom>
            <a:avLst/>
            <a:gdLst/>
            <a:ahLst/>
            <a:cxnLst/>
            <a:rect l="l" t="t" r="r" b="b"/>
            <a:pathLst>
              <a:path w="640079" h="574039">
                <a:moveTo>
                  <a:pt x="124029" y="573815"/>
                </a:moveTo>
                <a:lnTo>
                  <a:pt x="515803" y="573815"/>
                </a:lnTo>
                <a:lnTo>
                  <a:pt x="564067" y="564846"/>
                </a:lnTo>
                <a:lnTo>
                  <a:pt x="603493" y="540386"/>
                </a:lnTo>
                <a:lnTo>
                  <a:pt x="630080" y="504105"/>
                </a:lnTo>
                <a:lnTo>
                  <a:pt x="639832" y="459676"/>
                </a:lnTo>
                <a:lnTo>
                  <a:pt x="639832" y="114139"/>
                </a:lnTo>
                <a:lnTo>
                  <a:pt x="630080" y="69710"/>
                </a:lnTo>
                <a:lnTo>
                  <a:pt x="603493" y="33429"/>
                </a:lnTo>
                <a:lnTo>
                  <a:pt x="564067" y="8969"/>
                </a:lnTo>
                <a:lnTo>
                  <a:pt x="515803" y="0"/>
                </a:lnTo>
                <a:lnTo>
                  <a:pt x="124029" y="0"/>
                </a:lnTo>
                <a:lnTo>
                  <a:pt x="75764" y="8969"/>
                </a:lnTo>
                <a:lnTo>
                  <a:pt x="36339" y="33429"/>
                </a:lnTo>
                <a:lnTo>
                  <a:pt x="9751" y="69710"/>
                </a:lnTo>
                <a:lnTo>
                  <a:pt x="0" y="114139"/>
                </a:lnTo>
                <a:lnTo>
                  <a:pt x="0" y="459676"/>
                </a:lnTo>
                <a:lnTo>
                  <a:pt x="9751" y="504105"/>
                </a:lnTo>
                <a:lnTo>
                  <a:pt x="36339" y="540386"/>
                </a:lnTo>
                <a:lnTo>
                  <a:pt x="75764" y="564846"/>
                </a:lnTo>
                <a:lnTo>
                  <a:pt x="124029" y="573815"/>
                </a:lnTo>
                <a:close/>
              </a:path>
            </a:pathLst>
          </a:custGeom>
          <a:ln w="15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865791" y="2268973"/>
            <a:ext cx="21526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120" dirty="0">
                <a:latin typeface="Arial MT"/>
                <a:cs typeface="Arial MT"/>
              </a:rPr>
              <a:t>C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5288743" y="1988347"/>
            <a:ext cx="408940" cy="750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750" spc="240" dirty="0">
                <a:latin typeface="Arial MT"/>
                <a:cs typeface="Arial MT"/>
              </a:rPr>
              <a:t>=</a:t>
            </a:r>
            <a:endParaRPr sz="4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1251" y="382524"/>
            <a:ext cx="6264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How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this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process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starts?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 How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it ends?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42857" y="1525280"/>
            <a:ext cx="782955" cy="547370"/>
          </a:xfrm>
          <a:custGeom>
            <a:avLst/>
            <a:gdLst/>
            <a:ahLst/>
            <a:cxnLst/>
            <a:rect l="l" t="t" r="r" b="b"/>
            <a:pathLst>
              <a:path w="782955" h="547369">
                <a:moveTo>
                  <a:pt x="57973" y="547148"/>
                </a:moveTo>
                <a:lnTo>
                  <a:pt x="724549" y="547148"/>
                </a:lnTo>
                <a:lnTo>
                  <a:pt x="747109" y="542368"/>
                </a:lnTo>
                <a:lnTo>
                  <a:pt x="765537" y="529333"/>
                </a:lnTo>
                <a:lnTo>
                  <a:pt x="777965" y="510004"/>
                </a:lnTo>
                <a:lnTo>
                  <a:pt x="782523" y="486342"/>
                </a:lnTo>
                <a:lnTo>
                  <a:pt x="782523" y="60806"/>
                </a:lnTo>
                <a:lnTo>
                  <a:pt x="777965" y="37144"/>
                </a:lnTo>
                <a:lnTo>
                  <a:pt x="765537" y="17815"/>
                </a:lnTo>
                <a:lnTo>
                  <a:pt x="747109" y="4780"/>
                </a:lnTo>
                <a:lnTo>
                  <a:pt x="724549" y="0"/>
                </a:lnTo>
                <a:lnTo>
                  <a:pt x="57973" y="0"/>
                </a:lnTo>
                <a:lnTo>
                  <a:pt x="35409" y="4780"/>
                </a:lnTo>
                <a:lnTo>
                  <a:pt x="16981" y="17815"/>
                </a:lnTo>
                <a:lnTo>
                  <a:pt x="4556" y="37144"/>
                </a:lnTo>
                <a:lnTo>
                  <a:pt x="0" y="60806"/>
                </a:lnTo>
                <a:lnTo>
                  <a:pt x="0" y="486342"/>
                </a:lnTo>
                <a:lnTo>
                  <a:pt x="4556" y="510004"/>
                </a:lnTo>
                <a:lnTo>
                  <a:pt x="16981" y="529333"/>
                </a:lnTo>
                <a:lnTo>
                  <a:pt x="35409" y="542368"/>
                </a:lnTo>
                <a:lnTo>
                  <a:pt x="57973" y="547148"/>
                </a:lnTo>
                <a:close/>
              </a:path>
            </a:pathLst>
          </a:custGeom>
          <a:ln w="76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34323" y="1618717"/>
            <a:ext cx="399415" cy="3352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1000" spc="-20" dirty="0">
                <a:latin typeface="Arial MT"/>
                <a:cs typeface="Arial MT"/>
              </a:rPr>
              <a:t>Collect</a:t>
            </a:r>
            <a:endParaRPr sz="1000">
              <a:latin typeface="Arial MT"/>
              <a:cs typeface="Arial MT"/>
            </a:endParaRPr>
          </a:p>
          <a:p>
            <a:pPr marL="635" algn="ctr">
              <a:lnSpc>
                <a:spcPct val="100000"/>
              </a:lnSpc>
              <a:spcBef>
                <a:spcPts val="15"/>
              </a:spcBef>
            </a:pPr>
            <a:r>
              <a:rPr sz="1000" spc="-20" dirty="0">
                <a:latin typeface="Arial MT"/>
                <a:cs typeface="Arial MT"/>
              </a:rPr>
              <a:t>mail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49930" y="1643404"/>
            <a:ext cx="1432560" cy="311785"/>
            <a:chOff x="1149930" y="1643404"/>
            <a:chExt cx="1432560" cy="311785"/>
          </a:xfrm>
        </p:grpSpPr>
        <p:sp>
          <p:nvSpPr>
            <p:cNvPr id="6" name="object 6"/>
            <p:cNvSpPr/>
            <p:nvPr/>
          </p:nvSpPr>
          <p:spPr>
            <a:xfrm>
              <a:off x="2425380" y="1797246"/>
              <a:ext cx="107950" cy="1905"/>
            </a:xfrm>
            <a:custGeom>
              <a:avLst/>
              <a:gdLst/>
              <a:ahLst/>
              <a:cxnLst/>
              <a:rect l="l" t="t" r="r" b="b"/>
              <a:pathLst>
                <a:path w="107950" h="1905">
                  <a:moveTo>
                    <a:pt x="0" y="1608"/>
                  </a:moveTo>
                  <a:lnTo>
                    <a:pt x="38936" y="1563"/>
                  </a:lnTo>
                  <a:lnTo>
                    <a:pt x="54395" y="1286"/>
                  </a:lnTo>
                  <a:lnTo>
                    <a:pt x="54395" y="643"/>
                  </a:lnTo>
                  <a:lnTo>
                    <a:pt x="64006" y="321"/>
                  </a:lnTo>
                  <a:lnTo>
                    <a:pt x="71043" y="180"/>
                  </a:lnTo>
                  <a:lnTo>
                    <a:pt x="80583" y="80"/>
                  </a:lnTo>
                  <a:lnTo>
                    <a:pt x="92748" y="20"/>
                  </a:lnTo>
                  <a:lnTo>
                    <a:pt x="107665" y="0"/>
                  </a:lnTo>
                </a:path>
              </a:pathLst>
            </a:custGeom>
            <a:ln w="4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25990" y="1767647"/>
              <a:ext cx="56515" cy="59690"/>
            </a:xfrm>
            <a:custGeom>
              <a:avLst/>
              <a:gdLst/>
              <a:ahLst/>
              <a:cxnLst/>
              <a:rect l="l" t="t" r="r" b="b"/>
              <a:pathLst>
                <a:path w="56514" h="59689">
                  <a:moveTo>
                    <a:pt x="0" y="0"/>
                  </a:moveTo>
                  <a:lnTo>
                    <a:pt x="0" y="59197"/>
                  </a:lnTo>
                  <a:lnTo>
                    <a:pt x="56440" y="29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03756" y="1798854"/>
              <a:ext cx="290195" cy="635"/>
            </a:xfrm>
            <a:custGeom>
              <a:avLst/>
              <a:gdLst/>
              <a:ahLst/>
              <a:cxnLst/>
              <a:rect l="l" t="t" r="r" b="b"/>
              <a:pathLst>
                <a:path w="290194" h="635">
                  <a:moveTo>
                    <a:pt x="-2023" y="214"/>
                  </a:moveTo>
                  <a:lnTo>
                    <a:pt x="291738" y="214"/>
                  </a:lnTo>
                </a:path>
              </a:pathLst>
            </a:custGeom>
            <a:ln w="44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86416" y="1769256"/>
              <a:ext cx="56515" cy="59690"/>
            </a:xfrm>
            <a:custGeom>
              <a:avLst/>
              <a:gdLst/>
              <a:ahLst/>
              <a:cxnLst/>
              <a:rect l="l" t="t" r="r" b="b"/>
              <a:pathLst>
                <a:path w="56514" h="59689">
                  <a:moveTo>
                    <a:pt x="0" y="0"/>
                  </a:moveTo>
                  <a:lnTo>
                    <a:pt x="0" y="59197"/>
                  </a:lnTo>
                  <a:lnTo>
                    <a:pt x="56440" y="29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53740" y="1647214"/>
              <a:ext cx="290195" cy="304165"/>
            </a:xfrm>
            <a:custGeom>
              <a:avLst/>
              <a:gdLst/>
              <a:ahLst/>
              <a:cxnLst/>
              <a:rect l="l" t="t" r="r" b="b"/>
              <a:pathLst>
                <a:path w="290194" h="304164">
                  <a:moveTo>
                    <a:pt x="144914" y="0"/>
                  </a:moveTo>
                  <a:lnTo>
                    <a:pt x="99112" y="7754"/>
                  </a:lnTo>
                  <a:lnTo>
                    <a:pt x="59332" y="29344"/>
                  </a:lnTo>
                  <a:lnTo>
                    <a:pt x="27961" y="62265"/>
                  </a:lnTo>
                  <a:lnTo>
                    <a:pt x="7388" y="104008"/>
                  </a:lnTo>
                  <a:lnTo>
                    <a:pt x="0" y="152068"/>
                  </a:lnTo>
                  <a:lnTo>
                    <a:pt x="7388" y="200076"/>
                  </a:lnTo>
                  <a:lnTo>
                    <a:pt x="27961" y="241788"/>
                  </a:lnTo>
                  <a:lnTo>
                    <a:pt x="59332" y="274693"/>
                  </a:lnTo>
                  <a:lnTo>
                    <a:pt x="99112" y="296278"/>
                  </a:lnTo>
                  <a:lnTo>
                    <a:pt x="144914" y="304031"/>
                  </a:lnTo>
                  <a:lnTo>
                    <a:pt x="190721" y="296278"/>
                  </a:lnTo>
                  <a:lnTo>
                    <a:pt x="230503" y="274693"/>
                  </a:lnTo>
                  <a:lnTo>
                    <a:pt x="261875" y="241788"/>
                  </a:lnTo>
                  <a:lnTo>
                    <a:pt x="282449" y="200076"/>
                  </a:lnTo>
                  <a:lnTo>
                    <a:pt x="289838" y="152068"/>
                  </a:lnTo>
                  <a:lnTo>
                    <a:pt x="282449" y="104008"/>
                  </a:lnTo>
                  <a:lnTo>
                    <a:pt x="261875" y="62265"/>
                  </a:lnTo>
                  <a:lnTo>
                    <a:pt x="230503" y="29344"/>
                  </a:lnTo>
                  <a:lnTo>
                    <a:pt x="190721" y="7754"/>
                  </a:lnTo>
                  <a:lnTo>
                    <a:pt x="1449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3740" y="1647214"/>
              <a:ext cx="290195" cy="304165"/>
            </a:xfrm>
            <a:custGeom>
              <a:avLst/>
              <a:gdLst/>
              <a:ahLst/>
              <a:cxnLst/>
              <a:rect l="l" t="t" r="r" b="b"/>
              <a:pathLst>
                <a:path w="290194" h="304164">
                  <a:moveTo>
                    <a:pt x="289838" y="152069"/>
                  </a:moveTo>
                  <a:lnTo>
                    <a:pt x="282449" y="104009"/>
                  </a:lnTo>
                  <a:lnTo>
                    <a:pt x="261876" y="62265"/>
                  </a:lnTo>
                  <a:lnTo>
                    <a:pt x="230504" y="29344"/>
                  </a:lnTo>
                  <a:lnTo>
                    <a:pt x="190720" y="7754"/>
                  </a:lnTo>
                  <a:lnTo>
                    <a:pt x="144914" y="0"/>
                  </a:lnTo>
                  <a:lnTo>
                    <a:pt x="99112" y="7754"/>
                  </a:lnTo>
                  <a:lnTo>
                    <a:pt x="59332" y="29344"/>
                  </a:lnTo>
                  <a:lnTo>
                    <a:pt x="27961" y="62265"/>
                  </a:lnTo>
                  <a:lnTo>
                    <a:pt x="7388" y="104009"/>
                  </a:lnTo>
                  <a:lnTo>
                    <a:pt x="0" y="152069"/>
                  </a:lnTo>
                  <a:lnTo>
                    <a:pt x="7388" y="200076"/>
                  </a:lnTo>
                  <a:lnTo>
                    <a:pt x="27961" y="241788"/>
                  </a:lnTo>
                  <a:lnTo>
                    <a:pt x="59332" y="274693"/>
                  </a:lnTo>
                  <a:lnTo>
                    <a:pt x="99112" y="296277"/>
                  </a:lnTo>
                  <a:lnTo>
                    <a:pt x="144914" y="304031"/>
                  </a:lnTo>
                  <a:lnTo>
                    <a:pt x="190720" y="296277"/>
                  </a:lnTo>
                  <a:lnTo>
                    <a:pt x="230504" y="274693"/>
                  </a:lnTo>
                  <a:lnTo>
                    <a:pt x="261876" y="241788"/>
                  </a:lnTo>
                  <a:lnTo>
                    <a:pt x="282449" y="200076"/>
                  </a:lnTo>
                  <a:lnTo>
                    <a:pt x="289838" y="152069"/>
                  </a:lnTo>
                  <a:close/>
                </a:path>
              </a:pathLst>
            </a:custGeom>
            <a:ln w="7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11177" y="1971404"/>
            <a:ext cx="530860" cy="335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25" dirty="0">
                <a:latin typeface="Arial MT"/>
                <a:cs typeface="Arial MT"/>
              </a:rPr>
              <a:t>N</a:t>
            </a:r>
            <a:r>
              <a:rPr sz="1000" spc="-20" dirty="0">
                <a:latin typeface="Arial MT"/>
                <a:cs typeface="Arial MT"/>
              </a:rPr>
              <a:t>ew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45" dirty="0">
                <a:latin typeface="Arial MT"/>
                <a:cs typeface="Arial MT"/>
              </a:rPr>
              <a:t>m</a:t>
            </a:r>
            <a:r>
              <a:rPr sz="1000" spc="-15" dirty="0">
                <a:latin typeface="Arial MT"/>
                <a:cs typeface="Arial MT"/>
              </a:rPr>
              <a:t>ai</a:t>
            </a:r>
            <a:r>
              <a:rPr sz="1000" spc="-10" dirty="0">
                <a:latin typeface="Arial MT"/>
                <a:cs typeface="Arial MT"/>
              </a:rPr>
              <a:t>l</a:t>
            </a:r>
            <a:endParaRPr sz="1000">
              <a:latin typeface="Arial MT"/>
              <a:cs typeface="Arial MT"/>
            </a:endParaRPr>
          </a:p>
          <a:p>
            <a:pPr marL="77470">
              <a:lnSpc>
                <a:spcPct val="100000"/>
              </a:lnSpc>
              <a:spcBef>
                <a:spcPts val="15"/>
              </a:spcBef>
            </a:pPr>
            <a:r>
              <a:rPr sz="1000" spc="-15" dirty="0">
                <a:latin typeface="Arial MT"/>
                <a:cs typeface="Arial MT"/>
              </a:rPr>
              <a:t>arrived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578621" y="1519754"/>
            <a:ext cx="853440" cy="811530"/>
            <a:chOff x="2578621" y="1519754"/>
            <a:chExt cx="853440" cy="811530"/>
          </a:xfrm>
        </p:grpSpPr>
        <p:sp>
          <p:nvSpPr>
            <p:cNvPr id="14" name="object 14"/>
            <p:cNvSpPr/>
            <p:nvPr/>
          </p:nvSpPr>
          <p:spPr>
            <a:xfrm>
              <a:off x="3005118" y="2070820"/>
              <a:ext cx="0" cy="208279"/>
            </a:xfrm>
            <a:custGeom>
              <a:avLst/>
              <a:gdLst/>
              <a:ahLst/>
              <a:cxnLst/>
              <a:rect l="l" t="t" r="r" b="b"/>
              <a:pathLst>
                <a:path h="208280">
                  <a:moveTo>
                    <a:pt x="0" y="0"/>
                  </a:moveTo>
                  <a:lnTo>
                    <a:pt x="0" y="208049"/>
                  </a:lnTo>
                </a:path>
              </a:pathLst>
            </a:custGeom>
            <a:ln w="3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76897" y="2271469"/>
              <a:ext cx="56515" cy="59690"/>
            </a:xfrm>
            <a:custGeom>
              <a:avLst/>
              <a:gdLst/>
              <a:ahLst/>
              <a:cxnLst/>
              <a:rect l="l" t="t" r="r" b="b"/>
              <a:pathLst>
                <a:path w="56514" h="59689">
                  <a:moveTo>
                    <a:pt x="56441" y="0"/>
                  </a:moveTo>
                  <a:lnTo>
                    <a:pt x="0" y="0"/>
                  </a:lnTo>
                  <a:lnTo>
                    <a:pt x="28220" y="59197"/>
                  </a:lnTo>
                  <a:lnTo>
                    <a:pt x="564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82431" y="1523564"/>
              <a:ext cx="845819" cy="547370"/>
            </a:xfrm>
            <a:custGeom>
              <a:avLst/>
              <a:gdLst/>
              <a:ahLst/>
              <a:cxnLst/>
              <a:rect l="l" t="t" r="r" b="b"/>
              <a:pathLst>
                <a:path w="845820" h="547369">
                  <a:moveTo>
                    <a:pt x="57973" y="547256"/>
                  </a:moveTo>
                  <a:lnTo>
                    <a:pt x="787298" y="547256"/>
                  </a:lnTo>
                  <a:lnTo>
                    <a:pt x="809858" y="542475"/>
                  </a:lnTo>
                  <a:lnTo>
                    <a:pt x="828286" y="529440"/>
                  </a:lnTo>
                  <a:lnTo>
                    <a:pt x="840714" y="510111"/>
                  </a:lnTo>
                  <a:lnTo>
                    <a:pt x="845272" y="486449"/>
                  </a:lnTo>
                  <a:lnTo>
                    <a:pt x="845272" y="60806"/>
                  </a:lnTo>
                  <a:lnTo>
                    <a:pt x="840714" y="37144"/>
                  </a:lnTo>
                  <a:lnTo>
                    <a:pt x="828286" y="17815"/>
                  </a:lnTo>
                  <a:lnTo>
                    <a:pt x="809858" y="4780"/>
                  </a:lnTo>
                  <a:lnTo>
                    <a:pt x="787298" y="0"/>
                  </a:lnTo>
                  <a:lnTo>
                    <a:pt x="57973" y="0"/>
                  </a:lnTo>
                  <a:lnTo>
                    <a:pt x="35414" y="4780"/>
                  </a:lnTo>
                  <a:lnTo>
                    <a:pt x="16985" y="17815"/>
                  </a:lnTo>
                  <a:lnTo>
                    <a:pt x="4557" y="37144"/>
                  </a:lnTo>
                  <a:lnTo>
                    <a:pt x="0" y="60806"/>
                  </a:lnTo>
                  <a:lnTo>
                    <a:pt x="0" y="486449"/>
                  </a:lnTo>
                  <a:lnTo>
                    <a:pt x="4557" y="510111"/>
                  </a:lnTo>
                  <a:lnTo>
                    <a:pt x="16985" y="529440"/>
                  </a:lnTo>
                  <a:lnTo>
                    <a:pt x="35414" y="542475"/>
                  </a:lnTo>
                  <a:lnTo>
                    <a:pt x="57973" y="547256"/>
                  </a:lnTo>
                  <a:close/>
                </a:path>
              </a:pathLst>
            </a:custGeom>
            <a:ln w="76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80765" y="1616648"/>
            <a:ext cx="252729" cy="335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35" dirty="0">
                <a:latin typeface="Arial MT"/>
                <a:cs typeface="Arial MT"/>
              </a:rPr>
              <a:t>S</a:t>
            </a:r>
            <a:r>
              <a:rPr sz="1000" spc="-15" dirty="0">
                <a:latin typeface="Arial MT"/>
                <a:cs typeface="Arial MT"/>
              </a:rPr>
              <a:t>o</a:t>
            </a:r>
            <a:r>
              <a:rPr sz="1000" spc="-5" dirty="0">
                <a:latin typeface="Arial MT"/>
                <a:cs typeface="Arial MT"/>
              </a:rPr>
              <a:t>r</a:t>
            </a:r>
            <a:r>
              <a:rPr sz="1000" spc="-10" dirty="0">
                <a:latin typeface="Arial MT"/>
                <a:cs typeface="Arial MT"/>
              </a:rPr>
              <a:t>t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-20" dirty="0">
                <a:latin typeface="Arial MT"/>
                <a:cs typeface="Arial MT"/>
              </a:rPr>
              <a:t>m</a:t>
            </a:r>
            <a:r>
              <a:rPr sz="1000" spc="-45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i</a:t>
            </a:r>
            <a:r>
              <a:rPr sz="1000" spc="-10" dirty="0">
                <a:latin typeface="Arial MT"/>
                <a:cs typeface="Arial MT"/>
              </a:rPr>
              <a:t>l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70366" y="2330667"/>
            <a:ext cx="869950" cy="608330"/>
          </a:xfrm>
          <a:custGeom>
            <a:avLst/>
            <a:gdLst/>
            <a:ahLst/>
            <a:cxnLst/>
            <a:rect l="l" t="t" r="r" b="b"/>
            <a:pathLst>
              <a:path w="869950" h="608330">
                <a:moveTo>
                  <a:pt x="57973" y="607954"/>
                </a:moveTo>
                <a:lnTo>
                  <a:pt x="811530" y="607954"/>
                </a:lnTo>
                <a:lnTo>
                  <a:pt x="834090" y="603174"/>
                </a:lnTo>
                <a:lnTo>
                  <a:pt x="852518" y="590139"/>
                </a:lnTo>
                <a:lnTo>
                  <a:pt x="864946" y="570810"/>
                </a:lnTo>
                <a:lnTo>
                  <a:pt x="869504" y="547148"/>
                </a:lnTo>
                <a:lnTo>
                  <a:pt x="869504" y="60806"/>
                </a:lnTo>
                <a:lnTo>
                  <a:pt x="864946" y="37144"/>
                </a:lnTo>
                <a:lnTo>
                  <a:pt x="852518" y="17815"/>
                </a:lnTo>
                <a:lnTo>
                  <a:pt x="834090" y="4780"/>
                </a:lnTo>
                <a:lnTo>
                  <a:pt x="811530" y="0"/>
                </a:lnTo>
                <a:lnTo>
                  <a:pt x="57973" y="0"/>
                </a:lnTo>
                <a:lnTo>
                  <a:pt x="35370" y="4780"/>
                </a:lnTo>
                <a:lnTo>
                  <a:pt x="16947" y="17815"/>
                </a:lnTo>
                <a:lnTo>
                  <a:pt x="4543" y="37144"/>
                </a:lnTo>
                <a:lnTo>
                  <a:pt x="0" y="60806"/>
                </a:lnTo>
                <a:lnTo>
                  <a:pt x="0" y="547148"/>
                </a:lnTo>
                <a:lnTo>
                  <a:pt x="4543" y="570810"/>
                </a:lnTo>
                <a:lnTo>
                  <a:pt x="16947" y="590139"/>
                </a:lnTo>
                <a:lnTo>
                  <a:pt x="35370" y="603174"/>
                </a:lnTo>
                <a:lnTo>
                  <a:pt x="57973" y="607954"/>
                </a:lnTo>
                <a:close/>
              </a:path>
            </a:pathLst>
          </a:custGeom>
          <a:ln w="76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764613" y="2455066"/>
            <a:ext cx="928369" cy="335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75005" algn="l"/>
                <a:tab pos="915035" algn="l"/>
              </a:tabLst>
            </a:pPr>
            <a:r>
              <a:rPr sz="1000" spc="-20" dirty="0">
                <a:latin typeface="Arial MT"/>
                <a:cs typeface="Arial MT"/>
              </a:rPr>
              <a:t>Register	</a:t>
            </a:r>
            <a:r>
              <a:rPr sz="10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00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  <a:spcBef>
                <a:spcPts val="15"/>
              </a:spcBef>
            </a:pPr>
            <a:r>
              <a:rPr sz="1000" spc="-20" dirty="0">
                <a:latin typeface="Arial MT"/>
                <a:cs typeface="Arial MT"/>
              </a:rPr>
              <a:t>mail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29637" y="2330667"/>
            <a:ext cx="869950" cy="608330"/>
          </a:xfrm>
          <a:custGeom>
            <a:avLst/>
            <a:gdLst/>
            <a:ahLst/>
            <a:cxnLst/>
            <a:rect l="l" t="t" r="r" b="b"/>
            <a:pathLst>
              <a:path w="869950" h="608330">
                <a:moveTo>
                  <a:pt x="57973" y="607954"/>
                </a:moveTo>
                <a:lnTo>
                  <a:pt x="811530" y="607954"/>
                </a:lnTo>
                <a:lnTo>
                  <a:pt x="834090" y="603174"/>
                </a:lnTo>
                <a:lnTo>
                  <a:pt x="852518" y="590139"/>
                </a:lnTo>
                <a:lnTo>
                  <a:pt x="864946" y="570810"/>
                </a:lnTo>
                <a:lnTo>
                  <a:pt x="869504" y="547148"/>
                </a:lnTo>
                <a:lnTo>
                  <a:pt x="869504" y="60806"/>
                </a:lnTo>
                <a:lnTo>
                  <a:pt x="864946" y="37144"/>
                </a:lnTo>
                <a:lnTo>
                  <a:pt x="852518" y="17815"/>
                </a:lnTo>
                <a:lnTo>
                  <a:pt x="834090" y="4780"/>
                </a:lnTo>
                <a:lnTo>
                  <a:pt x="811530" y="0"/>
                </a:lnTo>
                <a:lnTo>
                  <a:pt x="57973" y="0"/>
                </a:lnTo>
                <a:lnTo>
                  <a:pt x="35414" y="4780"/>
                </a:lnTo>
                <a:lnTo>
                  <a:pt x="16985" y="17815"/>
                </a:lnTo>
                <a:lnTo>
                  <a:pt x="4557" y="37144"/>
                </a:lnTo>
                <a:lnTo>
                  <a:pt x="0" y="60806"/>
                </a:lnTo>
                <a:lnTo>
                  <a:pt x="0" y="547148"/>
                </a:lnTo>
                <a:lnTo>
                  <a:pt x="4557" y="570810"/>
                </a:lnTo>
                <a:lnTo>
                  <a:pt x="16985" y="590139"/>
                </a:lnTo>
                <a:lnTo>
                  <a:pt x="35414" y="603174"/>
                </a:lnTo>
                <a:lnTo>
                  <a:pt x="57973" y="607954"/>
                </a:lnTo>
                <a:close/>
              </a:path>
            </a:pathLst>
          </a:custGeom>
          <a:ln w="76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586441" y="2377744"/>
            <a:ext cx="27686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63525" algn="l"/>
              </a:tabLst>
            </a:pP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42700" y="2377744"/>
            <a:ext cx="645160" cy="490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 marR="111760" indent="-2540" algn="ctr">
              <a:lnSpc>
                <a:spcPct val="101499"/>
              </a:lnSpc>
              <a:spcBef>
                <a:spcPts val="100"/>
              </a:spcBef>
            </a:pPr>
            <a:r>
              <a:rPr sz="1000" spc="-25" dirty="0">
                <a:latin typeface="Arial MT"/>
                <a:cs typeface="Arial MT"/>
              </a:rPr>
              <a:t>Check </a:t>
            </a:r>
            <a:r>
              <a:rPr sz="1000" spc="-20" dirty="0">
                <a:latin typeface="Arial MT"/>
                <a:cs typeface="Arial MT"/>
              </a:rPr>
              <a:t> m</a:t>
            </a:r>
            <a:r>
              <a:rPr sz="1000" spc="-40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i</a:t>
            </a:r>
            <a:r>
              <a:rPr sz="1000" spc="-10" dirty="0">
                <a:latin typeface="Arial MT"/>
                <a:cs typeface="Arial MT"/>
              </a:rPr>
              <a:t>l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for</a:t>
            </a:r>
            <a:endParaRPr sz="10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000" spc="-20" dirty="0">
                <a:latin typeface="Arial MT"/>
                <a:cs typeface="Arial MT"/>
              </a:rPr>
              <a:t>compliance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73196" y="2605100"/>
            <a:ext cx="56515" cy="59690"/>
          </a:xfrm>
          <a:custGeom>
            <a:avLst/>
            <a:gdLst/>
            <a:ahLst/>
            <a:cxnLst/>
            <a:rect l="l" t="t" r="r" b="b"/>
            <a:pathLst>
              <a:path w="56514" h="59689">
                <a:moveTo>
                  <a:pt x="0" y="0"/>
                </a:moveTo>
                <a:lnTo>
                  <a:pt x="0" y="59197"/>
                </a:lnTo>
                <a:lnTo>
                  <a:pt x="56440" y="295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30698" y="2319192"/>
            <a:ext cx="869950" cy="608330"/>
          </a:xfrm>
          <a:custGeom>
            <a:avLst/>
            <a:gdLst/>
            <a:ahLst/>
            <a:cxnLst/>
            <a:rect l="l" t="t" r="r" b="b"/>
            <a:pathLst>
              <a:path w="869950" h="608330">
                <a:moveTo>
                  <a:pt x="57973" y="607954"/>
                </a:moveTo>
                <a:lnTo>
                  <a:pt x="811530" y="607954"/>
                </a:lnTo>
                <a:lnTo>
                  <a:pt x="834090" y="603174"/>
                </a:lnTo>
                <a:lnTo>
                  <a:pt x="852518" y="590139"/>
                </a:lnTo>
                <a:lnTo>
                  <a:pt x="864946" y="570810"/>
                </a:lnTo>
                <a:lnTo>
                  <a:pt x="869504" y="547148"/>
                </a:lnTo>
                <a:lnTo>
                  <a:pt x="869504" y="60806"/>
                </a:lnTo>
                <a:lnTo>
                  <a:pt x="864946" y="37144"/>
                </a:lnTo>
                <a:lnTo>
                  <a:pt x="852518" y="17815"/>
                </a:lnTo>
                <a:lnTo>
                  <a:pt x="834090" y="4780"/>
                </a:lnTo>
                <a:lnTo>
                  <a:pt x="811530" y="0"/>
                </a:lnTo>
                <a:lnTo>
                  <a:pt x="57973" y="0"/>
                </a:lnTo>
                <a:lnTo>
                  <a:pt x="35414" y="4780"/>
                </a:lnTo>
                <a:lnTo>
                  <a:pt x="16985" y="17815"/>
                </a:lnTo>
                <a:lnTo>
                  <a:pt x="4557" y="37144"/>
                </a:lnTo>
                <a:lnTo>
                  <a:pt x="0" y="60806"/>
                </a:lnTo>
                <a:lnTo>
                  <a:pt x="0" y="547148"/>
                </a:lnTo>
                <a:lnTo>
                  <a:pt x="4557" y="570810"/>
                </a:lnTo>
                <a:lnTo>
                  <a:pt x="16985" y="590139"/>
                </a:lnTo>
                <a:lnTo>
                  <a:pt x="35414" y="603174"/>
                </a:lnTo>
                <a:lnTo>
                  <a:pt x="57973" y="607954"/>
                </a:lnTo>
                <a:close/>
              </a:path>
            </a:pathLst>
          </a:custGeom>
          <a:ln w="76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075253" y="2366623"/>
            <a:ext cx="583565" cy="490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4610">
              <a:lnSpc>
                <a:spcPct val="101400"/>
              </a:lnSpc>
              <a:spcBef>
                <a:spcPts val="100"/>
              </a:spcBef>
            </a:pPr>
            <a:r>
              <a:rPr sz="1000" spc="-25" dirty="0">
                <a:latin typeface="Arial MT"/>
                <a:cs typeface="Arial MT"/>
              </a:rPr>
              <a:t>Compile </a:t>
            </a:r>
            <a:r>
              <a:rPr sz="1000" spc="-20" dirty="0">
                <a:latin typeface="Arial MT"/>
                <a:cs typeface="Arial MT"/>
              </a:rPr>
              <a:t> document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</a:t>
            </a:r>
            <a:r>
              <a:rPr sz="1000" spc="-45" dirty="0">
                <a:latin typeface="Arial MT"/>
                <a:cs typeface="Arial MT"/>
              </a:rPr>
              <a:t>e</a:t>
            </a:r>
            <a:r>
              <a:rPr sz="1000" spc="-15" dirty="0">
                <a:latin typeface="Arial MT"/>
                <a:cs typeface="Arial MT"/>
              </a:rPr>
              <a:t>quisi</a:t>
            </a:r>
            <a:r>
              <a:rPr sz="1000" spc="-10" dirty="0">
                <a:latin typeface="Arial MT"/>
                <a:cs typeface="Arial MT"/>
              </a:rPr>
              <a:t>ti</a:t>
            </a:r>
            <a:r>
              <a:rPr sz="1000" spc="-45" dirty="0">
                <a:latin typeface="Arial MT"/>
                <a:cs typeface="Arial MT"/>
              </a:rPr>
              <a:t>o</a:t>
            </a:r>
            <a:r>
              <a:rPr sz="1000" spc="-15" dirty="0">
                <a:latin typeface="Arial MT"/>
                <a:cs typeface="Arial MT"/>
              </a:rPr>
              <a:t>n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852786" y="3212197"/>
            <a:ext cx="869950" cy="608330"/>
          </a:xfrm>
          <a:custGeom>
            <a:avLst/>
            <a:gdLst/>
            <a:ahLst/>
            <a:cxnLst/>
            <a:rect l="l" t="t" r="r" b="b"/>
            <a:pathLst>
              <a:path w="869950" h="608329">
                <a:moveTo>
                  <a:pt x="57973" y="608062"/>
                </a:moveTo>
                <a:lnTo>
                  <a:pt x="811530" y="608062"/>
                </a:lnTo>
                <a:lnTo>
                  <a:pt x="834090" y="603281"/>
                </a:lnTo>
                <a:lnTo>
                  <a:pt x="852518" y="590246"/>
                </a:lnTo>
                <a:lnTo>
                  <a:pt x="864946" y="570917"/>
                </a:lnTo>
                <a:lnTo>
                  <a:pt x="869504" y="547256"/>
                </a:lnTo>
                <a:lnTo>
                  <a:pt x="869504" y="60806"/>
                </a:lnTo>
                <a:lnTo>
                  <a:pt x="864946" y="37144"/>
                </a:lnTo>
                <a:lnTo>
                  <a:pt x="852518" y="17815"/>
                </a:lnTo>
                <a:lnTo>
                  <a:pt x="834090" y="4780"/>
                </a:lnTo>
                <a:lnTo>
                  <a:pt x="811530" y="0"/>
                </a:lnTo>
                <a:lnTo>
                  <a:pt x="57973" y="0"/>
                </a:lnTo>
                <a:lnTo>
                  <a:pt x="35414" y="4780"/>
                </a:lnTo>
                <a:lnTo>
                  <a:pt x="16985" y="17815"/>
                </a:lnTo>
                <a:lnTo>
                  <a:pt x="4557" y="37144"/>
                </a:lnTo>
                <a:lnTo>
                  <a:pt x="0" y="60806"/>
                </a:lnTo>
                <a:lnTo>
                  <a:pt x="0" y="547256"/>
                </a:lnTo>
                <a:lnTo>
                  <a:pt x="4557" y="570917"/>
                </a:lnTo>
                <a:lnTo>
                  <a:pt x="16985" y="590246"/>
                </a:lnTo>
                <a:lnTo>
                  <a:pt x="35414" y="603281"/>
                </a:lnTo>
                <a:lnTo>
                  <a:pt x="57973" y="608062"/>
                </a:lnTo>
                <a:close/>
              </a:path>
            </a:pathLst>
          </a:custGeom>
          <a:ln w="76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908796" y="3337560"/>
            <a:ext cx="760730" cy="335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20"/>
              </a:spcBef>
            </a:pPr>
            <a:r>
              <a:rPr sz="1000" spc="-20" dirty="0">
                <a:latin typeface="Arial MT"/>
                <a:cs typeface="Arial MT"/>
              </a:rPr>
              <a:t>Capture</a:t>
            </a:r>
            <a:endParaRPr sz="10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000" spc="-20" dirty="0">
                <a:latin typeface="Arial MT"/>
                <a:cs typeface="Arial MT"/>
              </a:rPr>
              <a:t>m</a:t>
            </a:r>
            <a:r>
              <a:rPr sz="1000" spc="-45" dirty="0">
                <a:latin typeface="Arial MT"/>
                <a:cs typeface="Arial MT"/>
              </a:rPr>
              <a:t>a</a:t>
            </a:r>
            <a:r>
              <a:rPr sz="1000" spc="-10" dirty="0">
                <a:latin typeface="Arial MT"/>
                <a:cs typeface="Arial MT"/>
              </a:rPr>
              <a:t>tt</a:t>
            </a:r>
            <a:r>
              <a:rPr sz="1000" spc="-15" dirty="0">
                <a:latin typeface="Arial MT"/>
                <a:cs typeface="Arial MT"/>
              </a:rPr>
              <a:t>e</a:t>
            </a:r>
            <a:r>
              <a:rPr sz="1000" spc="-10" dirty="0">
                <a:latin typeface="Arial MT"/>
                <a:cs typeface="Arial MT"/>
              </a:rPr>
              <a:t>r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d</a:t>
            </a:r>
            <a:r>
              <a:rPr sz="1000" spc="-45" dirty="0">
                <a:latin typeface="Arial MT"/>
                <a:cs typeface="Arial MT"/>
              </a:rPr>
              <a:t>e</a:t>
            </a:r>
            <a:r>
              <a:rPr sz="1000" spc="-10" dirty="0">
                <a:latin typeface="Arial MT"/>
                <a:cs typeface="Arial MT"/>
              </a:rPr>
              <a:t>t</a:t>
            </a:r>
            <a:r>
              <a:rPr sz="1000" spc="-15" dirty="0">
                <a:latin typeface="Arial MT"/>
                <a:cs typeface="Arial MT"/>
              </a:rPr>
              <a:t>ails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11281" y="2965891"/>
            <a:ext cx="63373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-20" dirty="0">
                <a:latin typeface="Arial MT"/>
                <a:cs typeface="Arial MT"/>
              </a:rPr>
              <a:t>Acceptable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79571" y="2207122"/>
            <a:ext cx="617855" cy="335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0660">
              <a:lnSpc>
                <a:spcPct val="101499"/>
              </a:lnSpc>
              <a:spcBef>
                <a:spcPts val="100"/>
              </a:spcBef>
            </a:pPr>
            <a:r>
              <a:rPr sz="1000" spc="-20" dirty="0">
                <a:latin typeface="Arial MT"/>
                <a:cs typeface="Arial MT"/>
              </a:rPr>
              <a:t>Not </a:t>
            </a:r>
            <a:r>
              <a:rPr sz="1000" spc="-15" dirty="0">
                <a:latin typeface="Arial MT"/>
                <a:cs typeface="Arial MT"/>
              </a:rPr>
              <a:t> acc</a:t>
            </a:r>
            <a:r>
              <a:rPr sz="1000" spc="-45" dirty="0">
                <a:latin typeface="Arial MT"/>
                <a:cs typeface="Arial MT"/>
              </a:rPr>
              <a:t>e</a:t>
            </a:r>
            <a:r>
              <a:rPr sz="1000" spc="-15" dirty="0">
                <a:latin typeface="Arial MT"/>
                <a:cs typeface="Arial MT"/>
              </a:rPr>
              <a:t>pt</a:t>
            </a:r>
            <a:r>
              <a:rPr sz="1000" spc="-40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ble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852786" y="4276220"/>
            <a:ext cx="869950" cy="608330"/>
          </a:xfrm>
          <a:custGeom>
            <a:avLst/>
            <a:gdLst/>
            <a:ahLst/>
            <a:cxnLst/>
            <a:rect l="l" t="t" r="r" b="b"/>
            <a:pathLst>
              <a:path w="869950" h="608329">
                <a:moveTo>
                  <a:pt x="57973" y="607988"/>
                </a:moveTo>
                <a:lnTo>
                  <a:pt x="811530" y="607988"/>
                </a:lnTo>
                <a:lnTo>
                  <a:pt x="834090" y="603210"/>
                </a:lnTo>
                <a:lnTo>
                  <a:pt x="852518" y="590181"/>
                </a:lnTo>
                <a:lnTo>
                  <a:pt x="864946" y="570856"/>
                </a:lnTo>
                <a:lnTo>
                  <a:pt x="869504" y="547191"/>
                </a:lnTo>
                <a:lnTo>
                  <a:pt x="869504" y="60795"/>
                </a:lnTo>
                <a:lnTo>
                  <a:pt x="864946" y="37130"/>
                </a:lnTo>
                <a:lnTo>
                  <a:pt x="852518" y="17806"/>
                </a:lnTo>
                <a:lnTo>
                  <a:pt x="834090" y="4777"/>
                </a:lnTo>
                <a:lnTo>
                  <a:pt x="811530" y="0"/>
                </a:lnTo>
                <a:lnTo>
                  <a:pt x="57973" y="0"/>
                </a:lnTo>
                <a:lnTo>
                  <a:pt x="35414" y="4777"/>
                </a:lnTo>
                <a:lnTo>
                  <a:pt x="16985" y="17806"/>
                </a:lnTo>
                <a:lnTo>
                  <a:pt x="4557" y="37130"/>
                </a:lnTo>
                <a:lnTo>
                  <a:pt x="0" y="60795"/>
                </a:lnTo>
                <a:lnTo>
                  <a:pt x="0" y="547191"/>
                </a:lnTo>
                <a:lnTo>
                  <a:pt x="4557" y="570856"/>
                </a:lnTo>
                <a:lnTo>
                  <a:pt x="16985" y="590181"/>
                </a:lnTo>
                <a:lnTo>
                  <a:pt x="35414" y="603210"/>
                </a:lnTo>
                <a:lnTo>
                  <a:pt x="57973" y="607988"/>
                </a:lnTo>
                <a:close/>
              </a:path>
            </a:pathLst>
          </a:custGeom>
          <a:ln w="76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069016" y="4480385"/>
            <a:ext cx="44069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-35" dirty="0">
                <a:latin typeface="Arial MT"/>
                <a:cs typeface="Arial MT"/>
              </a:rPr>
              <a:t>P</a:t>
            </a:r>
            <a:r>
              <a:rPr sz="1000" spc="-15" dirty="0">
                <a:latin typeface="Arial MT"/>
                <a:cs typeface="Arial MT"/>
              </a:rPr>
              <a:t>ay</a:t>
            </a:r>
            <a:r>
              <a:rPr sz="1000" spc="-10" dirty="0">
                <a:latin typeface="Arial MT"/>
                <a:cs typeface="Arial MT"/>
              </a:rPr>
              <a:t> f</a:t>
            </a:r>
            <a:r>
              <a:rPr sz="1000" spc="-45" dirty="0">
                <a:latin typeface="Arial MT"/>
                <a:cs typeface="Arial MT"/>
              </a:rPr>
              <a:t>e</a:t>
            </a:r>
            <a:r>
              <a:rPr sz="1000" spc="-20" dirty="0">
                <a:latin typeface="Arial MT"/>
                <a:cs typeface="Arial MT"/>
              </a:rPr>
              <a:t>e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259319" y="2454644"/>
            <a:ext cx="1821814" cy="2433955"/>
            <a:chOff x="6259319" y="2454644"/>
            <a:chExt cx="1821814" cy="2433955"/>
          </a:xfrm>
        </p:grpSpPr>
        <p:sp>
          <p:nvSpPr>
            <p:cNvPr id="33" name="object 33"/>
            <p:cNvSpPr/>
            <p:nvPr/>
          </p:nvSpPr>
          <p:spPr>
            <a:xfrm>
              <a:off x="7148045" y="2471154"/>
              <a:ext cx="290195" cy="304165"/>
            </a:xfrm>
            <a:custGeom>
              <a:avLst/>
              <a:gdLst/>
              <a:ahLst/>
              <a:cxnLst/>
              <a:rect l="l" t="t" r="r" b="b"/>
              <a:pathLst>
                <a:path w="290195" h="304164">
                  <a:moveTo>
                    <a:pt x="289766" y="151961"/>
                  </a:moveTo>
                  <a:lnTo>
                    <a:pt x="282384" y="103954"/>
                  </a:lnTo>
                  <a:lnTo>
                    <a:pt x="261824" y="62242"/>
                  </a:lnTo>
                  <a:lnTo>
                    <a:pt x="230467" y="29337"/>
                  </a:lnTo>
                  <a:lnTo>
                    <a:pt x="190693" y="7753"/>
                  </a:lnTo>
                  <a:lnTo>
                    <a:pt x="144883" y="0"/>
                  </a:lnTo>
                  <a:lnTo>
                    <a:pt x="99072" y="7753"/>
                  </a:lnTo>
                  <a:lnTo>
                    <a:pt x="59298" y="29337"/>
                  </a:lnTo>
                  <a:lnTo>
                    <a:pt x="27941" y="62242"/>
                  </a:lnTo>
                  <a:lnTo>
                    <a:pt x="7382" y="103954"/>
                  </a:lnTo>
                  <a:lnTo>
                    <a:pt x="0" y="151961"/>
                  </a:lnTo>
                  <a:lnTo>
                    <a:pt x="7382" y="200021"/>
                  </a:lnTo>
                  <a:lnTo>
                    <a:pt x="27941" y="241765"/>
                  </a:lnTo>
                  <a:lnTo>
                    <a:pt x="59298" y="274686"/>
                  </a:lnTo>
                  <a:lnTo>
                    <a:pt x="99072" y="296277"/>
                  </a:lnTo>
                  <a:lnTo>
                    <a:pt x="144883" y="304031"/>
                  </a:lnTo>
                  <a:lnTo>
                    <a:pt x="190693" y="296277"/>
                  </a:lnTo>
                  <a:lnTo>
                    <a:pt x="230467" y="274686"/>
                  </a:lnTo>
                  <a:lnTo>
                    <a:pt x="261824" y="241765"/>
                  </a:lnTo>
                  <a:lnTo>
                    <a:pt x="282384" y="200021"/>
                  </a:lnTo>
                  <a:lnTo>
                    <a:pt x="289766" y="151961"/>
                  </a:lnTo>
                  <a:close/>
                </a:path>
              </a:pathLst>
            </a:custGeom>
            <a:ln w="326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00202" y="2623116"/>
              <a:ext cx="299085" cy="0"/>
            </a:xfrm>
            <a:custGeom>
              <a:avLst/>
              <a:gdLst/>
              <a:ahLst/>
              <a:cxnLst/>
              <a:rect l="l" t="t" r="r" b="b"/>
              <a:pathLst>
                <a:path w="299084">
                  <a:moveTo>
                    <a:pt x="0" y="0"/>
                  </a:moveTo>
                  <a:lnTo>
                    <a:pt x="298457" y="0"/>
                  </a:lnTo>
                </a:path>
              </a:pathLst>
            </a:custGeom>
            <a:ln w="4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91605" y="2593517"/>
              <a:ext cx="56515" cy="59690"/>
            </a:xfrm>
            <a:custGeom>
              <a:avLst/>
              <a:gdLst/>
              <a:ahLst/>
              <a:cxnLst/>
              <a:rect l="l" t="t" r="r" b="b"/>
              <a:pathLst>
                <a:path w="56515" h="59689">
                  <a:moveTo>
                    <a:pt x="0" y="0"/>
                  </a:moveTo>
                  <a:lnTo>
                    <a:pt x="0" y="59197"/>
                  </a:lnTo>
                  <a:lnTo>
                    <a:pt x="56440" y="29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87538" y="3820259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5">
                  <a:moveTo>
                    <a:pt x="0" y="0"/>
                  </a:moveTo>
                  <a:lnTo>
                    <a:pt x="0" y="404162"/>
                  </a:lnTo>
                </a:path>
              </a:pathLst>
            </a:custGeom>
            <a:ln w="3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59319" y="4217022"/>
              <a:ext cx="56515" cy="59690"/>
            </a:xfrm>
            <a:custGeom>
              <a:avLst/>
              <a:gdLst/>
              <a:ahLst/>
              <a:cxnLst/>
              <a:rect l="l" t="t" r="r" b="b"/>
              <a:pathLst>
                <a:path w="56514" h="59689">
                  <a:moveTo>
                    <a:pt x="56440" y="0"/>
                  </a:moveTo>
                  <a:lnTo>
                    <a:pt x="0" y="0"/>
                  </a:lnTo>
                  <a:lnTo>
                    <a:pt x="28219" y="59197"/>
                  </a:lnTo>
                  <a:lnTo>
                    <a:pt x="564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722291" y="4580219"/>
              <a:ext cx="436245" cy="0"/>
            </a:xfrm>
            <a:custGeom>
              <a:avLst/>
              <a:gdLst/>
              <a:ahLst/>
              <a:cxnLst/>
              <a:rect l="l" t="t" r="r" b="b"/>
              <a:pathLst>
                <a:path w="436245">
                  <a:moveTo>
                    <a:pt x="0" y="0"/>
                  </a:moveTo>
                  <a:lnTo>
                    <a:pt x="0" y="0"/>
                  </a:lnTo>
                  <a:lnTo>
                    <a:pt x="390470" y="0"/>
                  </a:lnTo>
                  <a:lnTo>
                    <a:pt x="435979" y="0"/>
                  </a:lnTo>
                </a:path>
              </a:pathLst>
            </a:custGeom>
            <a:ln w="4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51205" y="3486632"/>
              <a:ext cx="56515" cy="1123315"/>
            </a:xfrm>
            <a:custGeom>
              <a:avLst/>
              <a:gdLst/>
              <a:ahLst/>
              <a:cxnLst/>
              <a:rect l="l" t="t" r="r" b="b"/>
              <a:pathLst>
                <a:path w="56515" h="1123314">
                  <a:moveTo>
                    <a:pt x="56438" y="1093597"/>
                  </a:moveTo>
                  <a:lnTo>
                    <a:pt x="0" y="1063993"/>
                  </a:lnTo>
                  <a:lnTo>
                    <a:pt x="0" y="1123188"/>
                  </a:lnTo>
                  <a:lnTo>
                    <a:pt x="56438" y="1093597"/>
                  </a:lnTo>
                  <a:close/>
                </a:path>
                <a:path w="56515" h="1123314">
                  <a:moveTo>
                    <a:pt x="56438" y="29603"/>
                  </a:moveTo>
                  <a:lnTo>
                    <a:pt x="0" y="0"/>
                  </a:lnTo>
                  <a:lnTo>
                    <a:pt x="0" y="59194"/>
                  </a:lnTo>
                  <a:lnTo>
                    <a:pt x="56438" y="296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207655" y="4276220"/>
              <a:ext cx="869950" cy="608330"/>
            </a:xfrm>
            <a:custGeom>
              <a:avLst/>
              <a:gdLst/>
              <a:ahLst/>
              <a:cxnLst/>
              <a:rect l="l" t="t" r="r" b="b"/>
              <a:pathLst>
                <a:path w="869950" h="608329">
                  <a:moveTo>
                    <a:pt x="57973" y="607988"/>
                  </a:moveTo>
                  <a:lnTo>
                    <a:pt x="811530" y="607988"/>
                  </a:lnTo>
                  <a:lnTo>
                    <a:pt x="834090" y="603210"/>
                  </a:lnTo>
                  <a:lnTo>
                    <a:pt x="852518" y="590181"/>
                  </a:lnTo>
                  <a:lnTo>
                    <a:pt x="864946" y="570856"/>
                  </a:lnTo>
                  <a:lnTo>
                    <a:pt x="869504" y="547191"/>
                  </a:lnTo>
                  <a:lnTo>
                    <a:pt x="869504" y="60795"/>
                  </a:lnTo>
                  <a:lnTo>
                    <a:pt x="864946" y="37130"/>
                  </a:lnTo>
                  <a:lnTo>
                    <a:pt x="852518" y="17806"/>
                  </a:lnTo>
                  <a:lnTo>
                    <a:pt x="834090" y="4777"/>
                  </a:lnTo>
                  <a:lnTo>
                    <a:pt x="811530" y="0"/>
                  </a:lnTo>
                  <a:lnTo>
                    <a:pt x="57973" y="0"/>
                  </a:lnTo>
                  <a:lnTo>
                    <a:pt x="35414" y="4777"/>
                  </a:lnTo>
                  <a:lnTo>
                    <a:pt x="16985" y="17806"/>
                  </a:lnTo>
                  <a:lnTo>
                    <a:pt x="4557" y="37130"/>
                  </a:lnTo>
                  <a:lnTo>
                    <a:pt x="0" y="60795"/>
                  </a:lnTo>
                  <a:lnTo>
                    <a:pt x="0" y="547191"/>
                  </a:lnTo>
                  <a:lnTo>
                    <a:pt x="4557" y="570856"/>
                  </a:lnTo>
                  <a:lnTo>
                    <a:pt x="16985" y="590181"/>
                  </a:lnTo>
                  <a:lnTo>
                    <a:pt x="35414" y="603210"/>
                  </a:lnTo>
                  <a:lnTo>
                    <a:pt x="57973" y="607988"/>
                  </a:lnTo>
                  <a:close/>
                </a:path>
              </a:pathLst>
            </a:custGeom>
            <a:ln w="76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260700" y="4403063"/>
            <a:ext cx="997585" cy="3352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984250" algn="l"/>
              </a:tabLst>
            </a:pPr>
            <a:r>
              <a:rPr sz="1000" spc="-30" dirty="0">
                <a:latin typeface="Arial MT"/>
                <a:cs typeface="Arial MT"/>
              </a:rPr>
              <a:t>C</a:t>
            </a:r>
            <a:r>
              <a:rPr sz="1000" spc="-15" dirty="0">
                <a:latin typeface="Arial MT"/>
                <a:cs typeface="Arial MT"/>
              </a:rPr>
              <a:t>a</a:t>
            </a:r>
            <a:r>
              <a:rPr sz="1000" spc="-45" dirty="0">
                <a:latin typeface="Arial MT"/>
                <a:cs typeface="Arial MT"/>
              </a:rPr>
              <a:t>p</a:t>
            </a:r>
            <a:r>
              <a:rPr sz="1000" spc="-10" dirty="0">
                <a:latin typeface="Arial MT"/>
                <a:cs typeface="Arial MT"/>
              </a:rPr>
              <a:t>tur</a:t>
            </a:r>
            <a:r>
              <a:rPr sz="1000" spc="-20" dirty="0">
                <a:latin typeface="Arial MT"/>
                <a:cs typeface="Arial MT"/>
              </a:rPr>
              <a:t>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p</a:t>
            </a:r>
            <a:r>
              <a:rPr sz="1000" spc="-4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r</a:t>
            </a:r>
            <a:r>
              <a:rPr sz="1000" spc="-15" dirty="0">
                <a:latin typeface="Arial MT"/>
                <a:cs typeface="Arial MT"/>
              </a:rPr>
              <a:t>ty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95" dirty="0">
                <a:latin typeface="Arial MT"/>
                <a:cs typeface="Arial MT"/>
              </a:rPr>
              <a:t> </a:t>
            </a: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000">
              <a:latin typeface="Times New Roman"/>
              <a:cs typeface="Times New Roman"/>
            </a:endParaRPr>
          </a:p>
          <a:p>
            <a:pPr marL="207010">
              <a:lnSpc>
                <a:spcPct val="100000"/>
              </a:lnSpc>
              <a:spcBef>
                <a:spcPts val="20"/>
              </a:spcBef>
            </a:pPr>
            <a:r>
              <a:rPr sz="1000" spc="-20" dirty="0">
                <a:latin typeface="Arial MT"/>
                <a:cs typeface="Arial MT"/>
              </a:rPr>
              <a:t>details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8238096" y="4272414"/>
            <a:ext cx="930275" cy="615950"/>
            <a:chOff x="8238096" y="4272414"/>
            <a:chExt cx="930275" cy="615950"/>
          </a:xfrm>
        </p:grpSpPr>
        <p:sp>
          <p:nvSpPr>
            <p:cNvPr id="43" name="object 43"/>
            <p:cNvSpPr/>
            <p:nvPr/>
          </p:nvSpPr>
          <p:spPr>
            <a:xfrm>
              <a:off x="8294535" y="4276220"/>
              <a:ext cx="869950" cy="608330"/>
            </a:xfrm>
            <a:custGeom>
              <a:avLst/>
              <a:gdLst/>
              <a:ahLst/>
              <a:cxnLst/>
              <a:rect l="l" t="t" r="r" b="b"/>
              <a:pathLst>
                <a:path w="869950" h="608329">
                  <a:moveTo>
                    <a:pt x="57973" y="607988"/>
                  </a:moveTo>
                  <a:lnTo>
                    <a:pt x="811530" y="607988"/>
                  </a:lnTo>
                  <a:lnTo>
                    <a:pt x="834090" y="603210"/>
                  </a:lnTo>
                  <a:lnTo>
                    <a:pt x="852518" y="590181"/>
                  </a:lnTo>
                  <a:lnTo>
                    <a:pt x="864946" y="570856"/>
                  </a:lnTo>
                  <a:lnTo>
                    <a:pt x="869504" y="547191"/>
                  </a:lnTo>
                  <a:lnTo>
                    <a:pt x="869504" y="60795"/>
                  </a:lnTo>
                  <a:lnTo>
                    <a:pt x="864946" y="37130"/>
                  </a:lnTo>
                  <a:lnTo>
                    <a:pt x="852518" y="17806"/>
                  </a:lnTo>
                  <a:lnTo>
                    <a:pt x="834090" y="4777"/>
                  </a:lnTo>
                  <a:lnTo>
                    <a:pt x="811530" y="0"/>
                  </a:lnTo>
                  <a:lnTo>
                    <a:pt x="57973" y="0"/>
                  </a:lnTo>
                  <a:lnTo>
                    <a:pt x="35414" y="4777"/>
                  </a:lnTo>
                  <a:lnTo>
                    <a:pt x="16985" y="17806"/>
                  </a:lnTo>
                  <a:lnTo>
                    <a:pt x="4557" y="37130"/>
                  </a:lnTo>
                  <a:lnTo>
                    <a:pt x="0" y="60795"/>
                  </a:lnTo>
                  <a:lnTo>
                    <a:pt x="0" y="547191"/>
                  </a:lnTo>
                  <a:lnTo>
                    <a:pt x="4557" y="570856"/>
                  </a:lnTo>
                  <a:lnTo>
                    <a:pt x="16985" y="590181"/>
                  </a:lnTo>
                  <a:lnTo>
                    <a:pt x="35414" y="603210"/>
                  </a:lnTo>
                  <a:lnTo>
                    <a:pt x="57973" y="607988"/>
                  </a:lnTo>
                  <a:close/>
                </a:path>
              </a:pathLst>
            </a:custGeom>
            <a:ln w="76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238096" y="4550619"/>
              <a:ext cx="56515" cy="59690"/>
            </a:xfrm>
            <a:custGeom>
              <a:avLst/>
              <a:gdLst/>
              <a:ahLst/>
              <a:cxnLst/>
              <a:rect l="l" t="t" r="r" b="b"/>
              <a:pathLst>
                <a:path w="56515" h="59689">
                  <a:moveTo>
                    <a:pt x="0" y="0"/>
                  </a:moveTo>
                  <a:lnTo>
                    <a:pt x="0" y="59198"/>
                  </a:lnTo>
                  <a:lnTo>
                    <a:pt x="56440" y="29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9281317" y="4411874"/>
            <a:ext cx="363220" cy="337185"/>
            <a:chOff x="9281317" y="4411874"/>
            <a:chExt cx="363220" cy="337185"/>
          </a:xfrm>
        </p:grpSpPr>
        <p:sp>
          <p:nvSpPr>
            <p:cNvPr id="46" name="object 46"/>
            <p:cNvSpPr/>
            <p:nvPr/>
          </p:nvSpPr>
          <p:spPr>
            <a:xfrm>
              <a:off x="9337961" y="4428214"/>
              <a:ext cx="290195" cy="304165"/>
            </a:xfrm>
            <a:custGeom>
              <a:avLst/>
              <a:gdLst/>
              <a:ahLst/>
              <a:cxnLst/>
              <a:rect l="l" t="t" r="r" b="b"/>
              <a:pathLst>
                <a:path w="290195" h="304164">
                  <a:moveTo>
                    <a:pt x="289766" y="152004"/>
                  </a:moveTo>
                  <a:lnTo>
                    <a:pt x="282384" y="103959"/>
                  </a:lnTo>
                  <a:lnTo>
                    <a:pt x="261824" y="62233"/>
                  </a:lnTo>
                  <a:lnTo>
                    <a:pt x="230467" y="29328"/>
                  </a:lnTo>
                  <a:lnTo>
                    <a:pt x="190693" y="7749"/>
                  </a:lnTo>
                  <a:lnTo>
                    <a:pt x="144883" y="0"/>
                  </a:lnTo>
                  <a:lnTo>
                    <a:pt x="99072" y="7749"/>
                  </a:lnTo>
                  <a:lnTo>
                    <a:pt x="59298" y="29328"/>
                  </a:lnTo>
                  <a:lnTo>
                    <a:pt x="27941" y="62233"/>
                  </a:lnTo>
                  <a:lnTo>
                    <a:pt x="7382" y="103959"/>
                  </a:lnTo>
                  <a:lnTo>
                    <a:pt x="0" y="152004"/>
                  </a:lnTo>
                  <a:lnTo>
                    <a:pt x="7382" y="200044"/>
                  </a:lnTo>
                  <a:lnTo>
                    <a:pt x="27941" y="241768"/>
                  </a:lnTo>
                  <a:lnTo>
                    <a:pt x="59298" y="274671"/>
                  </a:lnTo>
                  <a:lnTo>
                    <a:pt x="99072" y="296249"/>
                  </a:lnTo>
                  <a:lnTo>
                    <a:pt x="144883" y="303998"/>
                  </a:lnTo>
                  <a:lnTo>
                    <a:pt x="190693" y="296249"/>
                  </a:lnTo>
                  <a:lnTo>
                    <a:pt x="230467" y="274671"/>
                  </a:lnTo>
                  <a:lnTo>
                    <a:pt x="261824" y="241768"/>
                  </a:lnTo>
                  <a:lnTo>
                    <a:pt x="282384" y="200044"/>
                  </a:lnTo>
                  <a:lnTo>
                    <a:pt x="289766" y="152004"/>
                  </a:lnTo>
                  <a:close/>
                </a:path>
              </a:pathLst>
            </a:custGeom>
            <a:ln w="326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281317" y="4550942"/>
              <a:ext cx="57150" cy="59690"/>
            </a:xfrm>
            <a:custGeom>
              <a:avLst/>
              <a:gdLst/>
              <a:ahLst/>
              <a:cxnLst/>
              <a:rect l="l" t="t" r="r" b="b"/>
              <a:pathLst>
                <a:path w="57150" h="59689">
                  <a:moveTo>
                    <a:pt x="0" y="0"/>
                  </a:moveTo>
                  <a:lnTo>
                    <a:pt x="306" y="59197"/>
                  </a:lnTo>
                  <a:lnTo>
                    <a:pt x="56644" y="29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/>
          <p:nvPr/>
        </p:nvSpPr>
        <p:spPr>
          <a:xfrm>
            <a:off x="7207655" y="3212197"/>
            <a:ext cx="869950" cy="608330"/>
          </a:xfrm>
          <a:custGeom>
            <a:avLst/>
            <a:gdLst/>
            <a:ahLst/>
            <a:cxnLst/>
            <a:rect l="l" t="t" r="r" b="b"/>
            <a:pathLst>
              <a:path w="869950" h="608329">
                <a:moveTo>
                  <a:pt x="57973" y="608062"/>
                </a:moveTo>
                <a:lnTo>
                  <a:pt x="811530" y="608062"/>
                </a:lnTo>
                <a:lnTo>
                  <a:pt x="834090" y="603281"/>
                </a:lnTo>
                <a:lnTo>
                  <a:pt x="852518" y="590246"/>
                </a:lnTo>
                <a:lnTo>
                  <a:pt x="864946" y="570917"/>
                </a:lnTo>
                <a:lnTo>
                  <a:pt x="869504" y="547256"/>
                </a:lnTo>
                <a:lnTo>
                  <a:pt x="869504" y="60806"/>
                </a:lnTo>
                <a:lnTo>
                  <a:pt x="864946" y="37144"/>
                </a:lnTo>
                <a:lnTo>
                  <a:pt x="852518" y="17815"/>
                </a:lnTo>
                <a:lnTo>
                  <a:pt x="834090" y="4780"/>
                </a:lnTo>
                <a:lnTo>
                  <a:pt x="811530" y="0"/>
                </a:lnTo>
                <a:lnTo>
                  <a:pt x="57973" y="0"/>
                </a:lnTo>
                <a:lnTo>
                  <a:pt x="35414" y="4780"/>
                </a:lnTo>
                <a:lnTo>
                  <a:pt x="16985" y="17815"/>
                </a:lnTo>
                <a:lnTo>
                  <a:pt x="4557" y="37144"/>
                </a:lnTo>
                <a:lnTo>
                  <a:pt x="0" y="60806"/>
                </a:lnTo>
                <a:lnTo>
                  <a:pt x="0" y="547256"/>
                </a:lnTo>
                <a:lnTo>
                  <a:pt x="4557" y="570917"/>
                </a:lnTo>
                <a:lnTo>
                  <a:pt x="16985" y="590246"/>
                </a:lnTo>
                <a:lnTo>
                  <a:pt x="35414" y="603281"/>
                </a:lnTo>
                <a:lnTo>
                  <a:pt x="57973" y="608062"/>
                </a:lnTo>
                <a:close/>
              </a:path>
            </a:pathLst>
          </a:custGeom>
          <a:ln w="76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974102" y="3260238"/>
            <a:ext cx="19748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83515" algn="l"/>
              </a:tabLst>
            </a:pP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363049" y="3260238"/>
            <a:ext cx="563245" cy="490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 algn="ctr">
              <a:lnSpc>
                <a:spcPct val="101499"/>
              </a:lnSpc>
              <a:spcBef>
                <a:spcPts val="100"/>
              </a:spcBef>
            </a:pPr>
            <a:r>
              <a:rPr sz="1000" spc="-20" dirty="0">
                <a:latin typeface="Arial MT"/>
                <a:cs typeface="Arial MT"/>
              </a:rPr>
              <a:t>Prepare 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d</a:t>
            </a:r>
            <a:r>
              <a:rPr sz="1000" spc="-15" dirty="0">
                <a:latin typeface="Arial MT"/>
                <a:cs typeface="Arial MT"/>
              </a:rPr>
              <a:t>oc</a:t>
            </a:r>
            <a:r>
              <a:rPr sz="1000" spc="-45" dirty="0">
                <a:latin typeface="Arial MT"/>
                <a:cs typeface="Arial MT"/>
              </a:rPr>
              <a:t>u</a:t>
            </a:r>
            <a:r>
              <a:rPr sz="1000" spc="-15" dirty="0">
                <a:latin typeface="Arial MT"/>
                <a:cs typeface="Arial MT"/>
              </a:rPr>
              <a:t>me</a:t>
            </a:r>
            <a:r>
              <a:rPr sz="1000" spc="-45" dirty="0">
                <a:latin typeface="Arial MT"/>
                <a:cs typeface="Arial MT"/>
              </a:rPr>
              <a:t>n</a:t>
            </a:r>
            <a:r>
              <a:rPr sz="1000" spc="-10" dirty="0">
                <a:latin typeface="Arial MT"/>
                <a:cs typeface="Arial MT"/>
              </a:rPr>
              <a:t>t  </a:t>
            </a:r>
            <a:r>
              <a:rPr sz="1000" spc="-20" dirty="0">
                <a:latin typeface="Arial MT"/>
                <a:cs typeface="Arial MT"/>
              </a:rPr>
              <a:t>response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8310588" y="3347926"/>
            <a:ext cx="362585" cy="337185"/>
            <a:chOff x="8310588" y="3347926"/>
            <a:chExt cx="362585" cy="337185"/>
          </a:xfrm>
        </p:grpSpPr>
        <p:sp>
          <p:nvSpPr>
            <p:cNvPr id="52" name="object 52"/>
            <p:cNvSpPr/>
            <p:nvPr/>
          </p:nvSpPr>
          <p:spPr>
            <a:xfrm>
              <a:off x="8367028" y="3364266"/>
              <a:ext cx="290195" cy="304165"/>
            </a:xfrm>
            <a:custGeom>
              <a:avLst/>
              <a:gdLst/>
              <a:ahLst/>
              <a:cxnLst/>
              <a:rect l="l" t="t" r="r" b="b"/>
              <a:pathLst>
                <a:path w="290195" h="304164">
                  <a:moveTo>
                    <a:pt x="289766" y="151961"/>
                  </a:moveTo>
                  <a:lnTo>
                    <a:pt x="282384" y="103913"/>
                  </a:lnTo>
                  <a:lnTo>
                    <a:pt x="261824" y="62196"/>
                  </a:lnTo>
                  <a:lnTo>
                    <a:pt x="230467" y="29307"/>
                  </a:lnTo>
                  <a:lnTo>
                    <a:pt x="190693" y="7742"/>
                  </a:lnTo>
                  <a:lnTo>
                    <a:pt x="144883" y="0"/>
                  </a:lnTo>
                  <a:lnTo>
                    <a:pt x="99072" y="7742"/>
                  </a:lnTo>
                  <a:lnTo>
                    <a:pt x="59298" y="29307"/>
                  </a:lnTo>
                  <a:lnTo>
                    <a:pt x="27941" y="62196"/>
                  </a:lnTo>
                  <a:lnTo>
                    <a:pt x="7382" y="103913"/>
                  </a:lnTo>
                  <a:lnTo>
                    <a:pt x="0" y="151961"/>
                  </a:lnTo>
                  <a:lnTo>
                    <a:pt x="7382" y="200010"/>
                  </a:lnTo>
                  <a:lnTo>
                    <a:pt x="27941" y="241727"/>
                  </a:lnTo>
                  <a:lnTo>
                    <a:pt x="59298" y="274616"/>
                  </a:lnTo>
                  <a:lnTo>
                    <a:pt x="99072" y="296180"/>
                  </a:lnTo>
                  <a:lnTo>
                    <a:pt x="144883" y="303923"/>
                  </a:lnTo>
                  <a:lnTo>
                    <a:pt x="190693" y="296180"/>
                  </a:lnTo>
                  <a:lnTo>
                    <a:pt x="230467" y="274616"/>
                  </a:lnTo>
                  <a:lnTo>
                    <a:pt x="261824" y="241727"/>
                  </a:lnTo>
                  <a:lnTo>
                    <a:pt x="282384" y="200010"/>
                  </a:lnTo>
                  <a:lnTo>
                    <a:pt x="289766" y="151961"/>
                  </a:lnTo>
                  <a:close/>
                </a:path>
              </a:pathLst>
            </a:custGeom>
            <a:ln w="32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310588" y="3486628"/>
              <a:ext cx="56515" cy="59690"/>
            </a:xfrm>
            <a:custGeom>
              <a:avLst/>
              <a:gdLst/>
              <a:ahLst/>
              <a:cxnLst/>
              <a:rect l="l" t="t" r="r" b="b"/>
              <a:pathLst>
                <a:path w="56515" h="59689">
                  <a:moveTo>
                    <a:pt x="0" y="0"/>
                  </a:moveTo>
                  <a:lnTo>
                    <a:pt x="0" y="59197"/>
                  </a:lnTo>
                  <a:lnTo>
                    <a:pt x="56440" y="29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986065" y="1926931"/>
            <a:ext cx="584200" cy="490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1400"/>
              </a:lnSpc>
              <a:spcBef>
                <a:spcPts val="100"/>
              </a:spcBef>
            </a:pPr>
            <a:r>
              <a:rPr sz="1000" spc="-30" dirty="0">
                <a:latin typeface="Arial MT"/>
                <a:cs typeface="Arial MT"/>
              </a:rPr>
              <a:t>D</a:t>
            </a:r>
            <a:r>
              <a:rPr sz="1000" spc="-15" dirty="0">
                <a:latin typeface="Arial MT"/>
                <a:cs typeface="Arial MT"/>
              </a:rPr>
              <a:t>oc</a:t>
            </a:r>
            <a:r>
              <a:rPr sz="1000" spc="-45" dirty="0">
                <a:latin typeface="Arial MT"/>
                <a:cs typeface="Arial MT"/>
              </a:rPr>
              <a:t>u</a:t>
            </a:r>
            <a:r>
              <a:rPr sz="1000" spc="-15" dirty="0">
                <a:latin typeface="Arial MT"/>
                <a:cs typeface="Arial MT"/>
              </a:rPr>
              <a:t>me</a:t>
            </a:r>
            <a:r>
              <a:rPr sz="1000" spc="-45" dirty="0">
                <a:latin typeface="Arial MT"/>
                <a:cs typeface="Arial MT"/>
              </a:rPr>
              <a:t>n</a:t>
            </a:r>
            <a:r>
              <a:rPr sz="1000" spc="-10" dirty="0">
                <a:latin typeface="Arial MT"/>
                <a:cs typeface="Arial MT"/>
              </a:rPr>
              <a:t>t  </a:t>
            </a:r>
            <a:r>
              <a:rPr sz="1000" spc="-5" dirty="0">
                <a:latin typeface="Arial MT"/>
                <a:cs typeface="Arial MT"/>
              </a:rPr>
              <a:t>r</a:t>
            </a:r>
            <a:r>
              <a:rPr sz="1000" spc="-45" dirty="0">
                <a:latin typeface="Arial MT"/>
                <a:cs typeface="Arial MT"/>
              </a:rPr>
              <a:t>e</a:t>
            </a:r>
            <a:r>
              <a:rPr sz="1000" spc="-15" dirty="0">
                <a:latin typeface="Arial MT"/>
                <a:cs typeface="Arial MT"/>
              </a:rPr>
              <a:t>quisi</a:t>
            </a:r>
            <a:r>
              <a:rPr sz="1000" spc="-10" dirty="0">
                <a:latin typeface="Arial MT"/>
                <a:cs typeface="Arial MT"/>
              </a:rPr>
              <a:t>t</a:t>
            </a:r>
            <a:r>
              <a:rPr sz="1000" spc="-15" dirty="0">
                <a:latin typeface="Arial MT"/>
                <a:cs typeface="Arial MT"/>
              </a:rPr>
              <a:t>i</a:t>
            </a:r>
            <a:r>
              <a:rPr sz="1000" spc="-45" dirty="0">
                <a:latin typeface="Arial MT"/>
                <a:cs typeface="Arial MT"/>
              </a:rPr>
              <a:t>o</a:t>
            </a:r>
            <a:r>
              <a:rPr sz="1000" spc="-15" dirty="0">
                <a:latin typeface="Arial MT"/>
                <a:cs typeface="Arial MT"/>
              </a:rPr>
              <a:t>n  </a:t>
            </a:r>
            <a:r>
              <a:rPr sz="1000" spc="-20" dirty="0">
                <a:latin typeface="Arial MT"/>
                <a:cs typeface="Arial MT"/>
              </a:rPr>
              <a:t>compiled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064459" y="2839635"/>
            <a:ext cx="761365" cy="601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660" marR="5080" indent="-10795">
              <a:lnSpc>
                <a:spcPct val="101400"/>
              </a:lnSpc>
              <a:spcBef>
                <a:spcPts val="100"/>
              </a:spcBef>
            </a:pPr>
            <a:r>
              <a:rPr sz="1000" spc="-25" dirty="0">
                <a:latin typeface="Arial MT"/>
                <a:cs typeface="Arial MT"/>
              </a:rPr>
              <a:t>D</a:t>
            </a:r>
            <a:r>
              <a:rPr sz="1000" spc="-15" dirty="0">
                <a:latin typeface="Arial MT"/>
                <a:cs typeface="Arial MT"/>
              </a:rPr>
              <a:t>oc</a:t>
            </a:r>
            <a:r>
              <a:rPr sz="1000" spc="-45" dirty="0">
                <a:latin typeface="Arial MT"/>
                <a:cs typeface="Arial MT"/>
              </a:rPr>
              <a:t>u</a:t>
            </a:r>
            <a:r>
              <a:rPr sz="1000" spc="-20" dirty="0">
                <a:latin typeface="Arial MT"/>
                <a:cs typeface="Arial MT"/>
              </a:rPr>
              <a:t>m</a:t>
            </a:r>
            <a:r>
              <a:rPr sz="1000" spc="-15" dirty="0">
                <a:latin typeface="Arial MT"/>
                <a:cs typeface="Arial MT"/>
              </a:rPr>
              <a:t>e</a:t>
            </a:r>
            <a:r>
              <a:rPr sz="1000" spc="-45" dirty="0">
                <a:latin typeface="Arial MT"/>
                <a:cs typeface="Arial MT"/>
              </a:rPr>
              <a:t>n</a:t>
            </a:r>
            <a:r>
              <a:rPr sz="1000" spc="-10" dirty="0">
                <a:latin typeface="Arial MT"/>
                <a:cs typeface="Arial MT"/>
              </a:rPr>
              <a:t>t  </a:t>
            </a:r>
            <a:r>
              <a:rPr sz="1000" spc="-20" dirty="0">
                <a:latin typeface="Arial MT"/>
                <a:cs typeface="Arial MT"/>
              </a:rPr>
              <a:t>response 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prepared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ts val="875"/>
              </a:lnSpc>
              <a:tabLst>
                <a:tab pos="252729" algn="l"/>
              </a:tabLst>
            </a:pP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402793" y="3916946"/>
            <a:ext cx="1304290" cy="821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5660" marR="5080" algn="ctr">
              <a:lnSpc>
                <a:spcPct val="101499"/>
              </a:lnSpc>
              <a:spcBef>
                <a:spcPts val="100"/>
              </a:spcBef>
            </a:pPr>
            <a:r>
              <a:rPr sz="1000" spc="-30" dirty="0">
                <a:latin typeface="Arial MT"/>
                <a:cs typeface="Arial MT"/>
              </a:rPr>
              <a:t>P</a:t>
            </a:r>
            <a:r>
              <a:rPr sz="1000" spc="-15" dirty="0">
                <a:latin typeface="Arial MT"/>
                <a:cs typeface="Arial MT"/>
              </a:rPr>
              <a:t>hys</a:t>
            </a:r>
            <a:r>
              <a:rPr sz="1000" spc="-20" dirty="0">
                <a:latin typeface="Arial MT"/>
                <a:cs typeface="Arial MT"/>
              </a:rPr>
              <a:t>i</a:t>
            </a:r>
            <a:r>
              <a:rPr sz="1000" spc="-15" dirty="0">
                <a:latin typeface="Arial MT"/>
                <a:cs typeface="Arial MT"/>
              </a:rPr>
              <a:t>c</a:t>
            </a:r>
            <a:r>
              <a:rPr sz="1000" spc="-45" dirty="0">
                <a:latin typeface="Arial MT"/>
                <a:cs typeface="Arial MT"/>
              </a:rPr>
              <a:t>a</a:t>
            </a:r>
            <a:r>
              <a:rPr sz="1000" spc="-10" dirty="0">
                <a:latin typeface="Arial MT"/>
                <a:cs typeface="Arial MT"/>
              </a:rPr>
              <a:t>l  file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printed</a:t>
            </a:r>
            <a:endParaRPr sz="1000">
              <a:latin typeface="Arial MT"/>
              <a:cs typeface="Arial MT"/>
            </a:endParaRPr>
          </a:p>
          <a:p>
            <a:pPr marR="206375" algn="ctr">
              <a:lnSpc>
                <a:spcPct val="100000"/>
              </a:lnSpc>
              <a:spcBef>
                <a:spcPts val="190"/>
              </a:spcBef>
              <a:tabLst>
                <a:tab pos="539750" algn="l"/>
              </a:tabLst>
            </a:pPr>
            <a:r>
              <a:rPr sz="1000" spc="-15" dirty="0">
                <a:latin typeface="Arial MT"/>
                <a:cs typeface="Arial MT"/>
              </a:rPr>
              <a:t>Print	</a:t>
            </a:r>
            <a:r>
              <a:rPr sz="10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spc="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000">
              <a:latin typeface="Times New Roman"/>
              <a:cs typeface="Times New Roman"/>
            </a:endParaRPr>
          </a:p>
          <a:p>
            <a:pPr marR="636270" algn="ctr">
              <a:lnSpc>
                <a:spcPct val="100000"/>
              </a:lnSpc>
              <a:spcBef>
                <a:spcPts val="15"/>
              </a:spcBef>
            </a:pPr>
            <a:r>
              <a:rPr sz="1000" spc="-20" dirty="0">
                <a:latin typeface="Arial MT"/>
                <a:cs typeface="Arial MT"/>
              </a:rPr>
              <a:t>physical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file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138722" y="2629962"/>
            <a:ext cx="1431925" cy="311785"/>
            <a:chOff x="1138722" y="2629962"/>
            <a:chExt cx="1431925" cy="311785"/>
          </a:xfrm>
        </p:grpSpPr>
        <p:sp>
          <p:nvSpPr>
            <p:cNvPr id="58" name="object 58"/>
            <p:cNvSpPr/>
            <p:nvPr/>
          </p:nvSpPr>
          <p:spPr>
            <a:xfrm>
              <a:off x="1432331" y="2785695"/>
              <a:ext cx="1089025" cy="1270"/>
            </a:xfrm>
            <a:custGeom>
              <a:avLst/>
              <a:gdLst/>
              <a:ahLst/>
              <a:cxnLst/>
              <a:rect l="l" t="t" r="r" b="b"/>
              <a:pathLst>
                <a:path w="1089025" h="1269">
                  <a:moveTo>
                    <a:pt x="0" y="0"/>
                  </a:moveTo>
                  <a:lnTo>
                    <a:pt x="1088649" y="965"/>
                  </a:lnTo>
                </a:path>
              </a:pathLst>
            </a:custGeom>
            <a:ln w="4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513824" y="2757062"/>
              <a:ext cx="57150" cy="59690"/>
            </a:xfrm>
            <a:custGeom>
              <a:avLst/>
              <a:gdLst/>
              <a:ahLst/>
              <a:cxnLst/>
              <a:rect l="l" t="t" r="r" b="b"/>
              <a:pathLst>
                <a:path w="57150" h="59689">
                  <a:moveTo>
                    <a:pt x="101" y="0"/>
                  </a:moveTo>
                  <a:lnTo>
                    <a:pt x="0" y="59197"/>
                  </a:lnTo>
                  <a:lnTo>
                    <a:pt x="56541" y="29598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142493" y="2633733"/>
              <a:ext cx="290195" cy="304165"/>
            </a:xfrm>
            <a:custGeom>
              <a:avLst/>
              <a:gdLst/>
              <a:ahLst/>
              <a:cxnLst/>
              <a:rect l="l" t="t" r="r" b="b"/>
              <a:pathLst>
                <a:path w="290194" h="304164">
                  <a:moveTo>
                    <a:pt x="289838" y="151961"/>
                  </a:moveTo>
                  <a:lnTo>
                    <a:pt x="282449" y="103954"/>
                  </a:lnTo>
                  <a:lnTo>
                    <a:pt x="261876" y="62242"/>
                  </a:lnTo>
                  <a:lnTo>
                    <a:pt x="230504" y="29337"/>
                  </a:lnTo>
                  <a:lnTo>
                    <a:pt x="190720" y="7753"/>
                  </a:lnTo>
                  <a:lnTo>
                    <a:pt x="144914" y="0"/>
                  </a:lnTo>
                  <a:lnTo>
                    <a:pt x="99112" y="7753"/>
                  </a:lnTo>
                  <a:lnTo>
                    <a:pt x="59332" y="29337"/>
                  </a:lnTo>
                  <a:lnTo>
                    <a:pt x="27961" y="62242"/>
                  </a:lnTo>
                  <a:lnTo>
                    <a:pt x="7388" y="103954"/>
                  </a:lnTo>
                  <a:lnTo>
                    <a:pt x="0" y="151961"/>
                  </a:lnTo>
                  <a:lnTo>
                    <a:pt x="7388" y="200021"/>
                  </a:lnTo>
                  <a:lnTo>
                    <a:pt x="27961" y="241765"/>
                  </a:lnTo>
                  <a:lnTo>
                    <a:pt x="59332" y="274686"/>
                  </a:lnTo>
                  <a:lnTo>
                    <a:pt x="99112" y="296277"/>
                  </a:lnTo>
                  <a:lnTo>
                    <a:pt x="144914" y="304031"/>
                  </a:lnTo>
                  <a:lnTo>
                    <a:pt x="190720" y="296277"/>
                  </a:lnTo>
                  <a:lnTo>
                    <a:pt x="230504" y="274686"/>
                  </a:lnTo>
                  <a:lnTo>
                    <a:pt x="261876" y="241765"/>
                  </a:lnTo>
                  <a:lnTo>
                    <a:pt x="282449" y="200021"/>
                  </a:lnTo>
                  <a:lnTo>
                    <a:pt x="289838" y="151961"/>
                  </a:lnTo>
                  <a:close/>
                </a:path>
              </a:pathLst>
            </a:custGeom>
            <a:ln w="7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4843510" y="2391349"/>
            <a:ext cx="1087755" cy="1046480"/>
            <a:chOff x="4843510" y="2391349"/>
            <a:chExt cx="1087755" cy="1046480"/>
          </a:xfrm>
        </p:grpSpPr>
        <p:sp>
          <p:nvSpPr>
            <p:cNvPr id="62" name="object 62"/>
            <p:cNvSpPr/>
            <p:nvPr/>
          </p:nvSpPr>
          <p:spPr>
            <a:xfrm>
              <a:off x="4889011" y="2395119"/>
              <a:ext cx="434975" cy="456565"/>
            </a:xfrm>
            <a:custGeom>
              <a:avLst/>
              <a:gdLst/>
              <a:ahLst/>
              <a:cxnLst/>
              <a:rect l="l" t="t" r="r" b="b"/>
              <a:pathLst>
                <a:path w="434975" h="456564">
                  <a:moveTo>
                    <a:pt x="217375" y="0"/>
                  </a:moveTo>
                  <a:lnTo>
                    <a:pt x="0" y="227996"/>
                  </a:lnTo>
                  <a:lnTo>
                    <a:pt x="217375" y="455993"/>
                  </a:lnTo>
                  <a:lnTo>
                    <a:pt x="434751" y="227996"/>
                  </a:lnTo>
                  <a:lnTo>
                    <a:pt x="2173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889010" y="2395120"/>
              <a:ext cx="434975" cy="456565"/>
            </a:xfrm>
            <a:custGeom>
              <a:avLst/>
              <a:gdLst/>
              <a:ahLst/>
              <a:cxnLst/>
              <a:rect l="l" t="t" r="r" b="b"/>
              <a:pathLst>
                <a:path w="434975" h="456564">
                  <a:moveTo>
                    <a:pt x="0" y="227996"/>
                  </a:moveTo>
                  <a:lnTo>
                    <a:pt x="217376" y="0"/>
                  </a:lnTo>
                  <a:lnTo>
                    <a:pt x="434752" y="227996"/>
                  </a:lnTo>
                  <a:lnTo>
                    <a:pt x="217376" y="455993"/>
                  </a:lnTo>
                  <a:lnTo>
                    <a:pt x="0" y="227996"/>
                  </a:lnTo>
                  <a:close/>
                </a:path>
              </a:pathLst>
            </a:custGeom>
            <a:ln w="75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059967" y="2516732"/>
              <a:ext cx="93345" cy="213360"/>
            </a:xfrm>
            <a:custGeom>
              <a:avLst/>
              <a:gdLst/>
              <a:ahLst/>
              <a:cxnLst/>
              <a:rect l="l" t="t" r="r" b="b"/>
              <a:pathLst>
                <a:path w="93345" h="213360">
                  <a:moveTo>
                    <a:pt x="0" y="0"/>
                  </a:moveTo>
                  <a:lnTo>
                    <a:pt x="92737" y="212875"/>
                  </a:lnTo>
                </a:path>
                <a:path w="93345" h="213360">
                  <a:moveTo>
                    <a:pt x="92737" y="0"/>
                  </a:moveTo>
                  <a:lnTo>
                    <a:pt x="0" y="212875"/>
                  </a:lnTo>
                </a:path>
              </a:pathLst>
            </a:custGeom>
            <a:ln w="22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843510" y="2605100"/>
              <a:ext cx="56515" cy="59690"/>
            </a:xfrm>
            <a:custGeom>
              <a:avLst/>
              <a:gdLst/>
              <a:ahLst/>
              <a:cxnLst/>
              <a:rect l="l" t="t" r="r" b="b"/>
              <a:pathLst>
                <a:path w="56514" h="59689">
                  <a:moveTo>
                    <a:pt x="0" y="0"/>
                  </a:moveTo>
                  <a:lnTo>
                    <a:pt x="0" y="59197"/>
                  </a:lnTo>
                  <a:lnTo>
                    <a:pt x="56440" y="29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106387" y="2851113"/>
              <a:ext cx="697230" cy="513715"/>
            </a:xfrm>
            <a:custGeom>
              <a:avLst/>
              <a:gdLst/>
              <a:ahLst/>
              <a:cxnLst/>
              <a:rect l="l" t="t" r="r" b="b"/>
              <a:pathLst>
                <a:path w="697229" h="513714">
                  <a:moveTo>
                    <a:pt x="0" y="0"/>
                  </a:moveTo>
                  <a:lnTo>
                    <a:pt x="0" y="513153"/>
                  </a:lnTo>
                  <a:lnTo>
                    <a:pt x="697014" y="513153"/>
                  </a:lnTo>
                </a:path>
              </a:pathLst>
            </a:custGeom>
            <a:ln w="39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796346" y="3334666"/>
              <a:ext cx="56515" cy="59690"/>
            </a:xfrm>
            <a:custGeom>
              <a:avLst/>
              <a:gdLst/>
              <a:ahLst/>
              <a:cxnLst/>
              <a:rect l="l" t="t" r="r" b="b"/>
              <a:pathLst>
                <a:path w="56514" h="59689">
                  <a:moveTo>
                    <a:pt x="0" y="0"/>
                  </a:moveTo>
                  <a:lnTo>
                    <a:pt x="0" y="59197"/>
                  </a:lnTo>
                  <a:lnTo>
                    <a:pt x="56440" y="29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323763" y="2623116"/>
              <a:ext cx="558165" cy="0"/>
            </a:xfrm>
            <a:custGeom>
              <a:avLst/>
              <a:gdLst/>
              <a:ahLst/>
              <a:cxnLst/>
              <a:rect l="l" t="t" r="r" b="b"/>
              <a:pathLst>
                <a:path w="558164">
                  <a:moveTo>
                    <a:pt x="0" y="0"/>
                  </a:moveTo>
                  <a:lnTo>
                    <a:pt x="557550" y="0"/>
                  </a:lnTo>
                </a:path>
              </a:pathLst>
            </a:custGeom>
            <a:ln w="4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874258" y="2593517"/>
              <a:ext cx="56515" cy="59690"/>
            </a:xfrm>
            <a:custGeom>
              <a:avLst/>
              <a:gdLst/>
              <a:ahLst/>
              <a:cxnLst/>
              <a:rect l="l" t="t" r="r" b="b"/>
              <a:pathLst>
                <a:path w="56514" h="59689">
                  <a:moveTo>
                    <a:pt x="0" y="0"/>
                  </a:moveTo>
                  <a:lnTo>
                    <a:pt x="0" y="59197"/>
                  </a:lnTo>
                  <a:lnTo>
                    <a:pt x="56440" y="29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057104" y="3300671"/>
              <a:ext cx="121920" cy="134620"/>
            </a:xfrm>
            <a:custGeom>
              <a:avLst/>
              <a:gdLst/>
              <a:ahLst/>
              <a:cxnLst/>
              <a:rect l="l" t="t" r="r" b="b"/>
              <a:pathLst>
                <a:path w="121920" h="134620">
                  <a:moveTo>
                    <a:pt x="121673" y="0"/>
                  </a:moveTo>
                  <a:lnTo>
                    <a:pt x="0" y="134588"/>
                  </a:lnTo>
                </a:path>
              </a:pathLst>
            </a:custGeom>
            <a:ln w="39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976973" y="2929536"/>
            <a:ext cx="600075" cy="33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25" marR="5080" indent="-99060">
              <a:lnSpc>
                <a:spcPct val="101499"/>
              </a:lnSpc>
              <a:spcBef>
                <a:spcPts val="100"/>
              </a:spcBef>
            </a:pPr>
            <a:r>
              <a:rPr sz="1000" spc="-30" dirty="0">
                <a:latin typeface="Arial MT"/>
                <a:cs typeface="Arial MT"/>
              </a:rPr>
              <a:t>N</a:t>
            </a:r>
            <a:r>
              <a:rPr sz="1000" spc="-15" dirty="0">
                <a:latin typeface="Arial MT"/>
                <a:cs typeface="Arial MT"/>
              </a:rPr>
              <a:t>e</a:t>
            </a:r>
            <a:r>
              <a:rPr sz="1000" spc="-25" dirty="0">
                <a:latin typeface="Arial MT"/>
                <a:cs typeface="Arial MT"/>
              </a:rPr>
              <a:t>w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45" dirty="0">
                <a:latin typeface="Arial MT"/>
                <a:cs typeface="Arial MT"/>
              </a:rPr>
              <a:t>e</a:t>
            </a:r>
            <a:r>
              <a:rPr sz="1000" spc="-20" dirty="0">
                <a:latin typeface="Arial MT"/>
                <a:cs typeface="Arial MT"/>
              </a:rPr>
              <a:t>m</a:t>
            </a:r>
            <a:r>
              <a:rPr sz="1000" spc="-45" dirty="0">
                <a:latin typeface="Arial MT"/>
                <a:cs typeface="Arial MT"/>
              </a:rPr>
              <a:t>a</a:t>
            </a:r>
            <a:r>
              <a:rPr sz="1000" spc="15" dirty="0">
                <a:latin typeface="Arial MT"/>
                <a:cs typeface="Arial MT"/>
              </a:rPr>
              <a:t>i</a:t>
            </a:r>
            <a:r>
              <a:rPr sz="1000" spc="-10" dirty="0">
                <a:latin typeface="Arial MT"/>
                <a:cs typeface="Arial MT"/>
              </a:rPr>
              <a:t>l  </a:t>
            </a:r>
            <a:r>
              <a:rPr sz="1000" spc="-15" dirty="0">
                <a:latin typeface="Arial MT"/>
                <a:cs typeface="Arial MT"/>
              </a:rPr>
              <a:t>arrived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5733" y="586739"/>
            <a:ext cx="79375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C00000"/>
                </a:solidFill>
                <a:latin typeface="Arial MT"/>
                <a:cs typeface="Arial MT"/>
              </a:rPr>
              <a:t>What’s</a:t>
            </a:r>
            <a:r>
              <a:rPr sz="32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Arial MT"/>
                <a:cs typeface="Arial MT"/>
              </a:rPr>
              <a:t>wrong</a:t>
            </a:r>
            <a:r>
              <a:rPr sz="32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Arial MT"/>
                <a:cs typeface="Arial MT"/>
              </a:rPr>
              <a:t>with</a:t>
            </a:r>
            <a:r>
              <a:rPr sz="32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Arial MT"/>
                <a:cs typeface="Arial MT"/>
              </a:rPr>
              <a:t>this model?</a:t>
            </a:r>
            <a:r>
              <a:rPr sz="32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Arial MT"/>
                <a:cs typeface="Arial MT"/>
              </a:rPr>
              <a:t>How</a:t>
            </a:r>
            <a:r>
              <a:rPr sz="32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Arial MT"/>
                <a:cs typeface="Arial MT"/>
              </a:rPr>
              <a:t>to</a:t>
            </a:r>
            <a:r>
              <a:rPr sz="32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Arial MT"/>
                <a:cs typeface="Arial MT"/>
              </a:rPr>
              <a:t>fix it?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907" y="2266950"/>
            <a:ext cx="8555625" cy="23145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24139" y="2972308"/>
            <a:ext cx="2120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Arial"/>
                <a:cs typeface="Arial"/>
              </a:rPr>
              <a:t>X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0103" y="3363913"/>
            <a:ext cx="259715" cy="606425"/>
          </a:xfrm>
          <a:custGeom>
            <a:avLst/>
            <a:gdLst/>
            <a:ahLst/>
            <a:cxnLst/>
            <a:rect l="l" t="t" r="r" b="b"/>
            <a:pathLst>
              <a:path w="259714" h="606425">
                <a:moveTo>
                  <a:pt x="129705" y="0"/>
                </a:moveTo>
                <a:lnTo>
                  <a:pt x="79217" y="23827"/>
                </a:lnTo>
                <a:lnTo>
                  <a:pt x="37989" y="88808"/>
                </a:lnTo>
                <a:lnTo>
                  <a:pt x="22151" y="133683"/>
                </a:lnTo>
                <a:lnTo>
                  <a:pt x="10192" y="185188"/>
                </a:lnTo>
                <a:lnTo>
                  <a:pt x="2635" y="242104"/>
                </a:lnTo>
                <a:lnTo>
                  <a:pt x="0" y="303212"/>
                </a:lnTo>
                <a:lnTo>
                  <a:pt x="2635" y="364320"/>
                </a:lnTo>
                <a:lnTo>
                  <a:pt x="10192" y="421236"/>
                </a:lnTo>
                <a:lnTo>
                  <a:pt x="22151" y="472741"/>
                </a:lnTo>
                <a:lnTo>
                  <a:pt x="37989" y="517616"/>
                </a:lnTo>
                <a:lnTo>
                  <a:pt x="57185" y="554641"/>
                </a:lnTo>
                <a:lnTo>
                  <a:pt x="103564" y="600264"/>
                </a:lnTo>
                <a:lnTo>
                  <a:pt x="129705" y="606425"/>
                </a:lnTo>
                <a:lnTo>
                  <a:pt x="155845" y="600264"/>
                </a:lnTo>
                <a:lnTo>
                  <a:pt x="202224" y="554641"/>
                </a:lnTo>
                <a:lnTo>
                  <a:pt x="221420" y="517616"/>
                </a:lnTo>
                <a:lnTo>
                  <a:pt x="237258" y="472741"/>
                </a:lnTo>
                <a:lnTo>
                  <a:pt x="249217" y="421236"/>
                </a:lnTo>
                <a:lnTo>
                  <a:pt x="256775" y="364320"/>
                </a:lnTo>
                <a:lnTo>
                  <a:pt x="259410" y="303212"/>
                </a:lnTo>
                <a:lnTo>
                  <a:pt x="256775" y="242104"/>
                </a:lnTo>
                <a:lnTo>
                  <a:pt x="249217" y="185188"/>
                </a:lnTo>
                <a:lnTo>
                  <a:pt x="237258" y="133683"/>
                </a:lnTo>
                <a:lnTo>
                  <a:pt x="221420" y="88808"/>
                </a:lnTo>
                <a:lnTo>
                  <a:pt x="202224" y="51783"/>
                </a:lnTo>
                <a:lnTo>
                  <a:pt x="155845" y="6160"/>
                </a:lnTo>
                <a:lnTo>
                  <a:pt x="129705" y="0"/>
                </a:lnTo>
                <a:close/>
              </a:path>
            </a:pathLst>
          </a:custGeom>
          <a:solidFill>
            <a:srgbClr val="FF33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733469" y="3108326"/>
            <a:ext cx="1645920" cy="662305"/>
            <a:chOff x="7733469" y="3108326"/>
            <a:chExt cx="1645920" cy="662305"/>
          </a:xfrm>
        </p:grpSpPr>
        <p:sp>
          <p:nvSpPr>
            <p:cNvPr id="4" name="object 4"/>
            <p:cNvSpPr/>
            <p:nvPr/>
          </p:nvSpPr>
          <p:spPr>
            <a:xfrm>
              <a:off x="7739819" y="3114676"/>
              <a:ext cx="1633220" cy="649605"/>
            </a:xfrm>
            <a:custGeom>
              <a:avLst/>
              <a:gdLst/>
              <a:ahLst/>
              <a:cxnLst/>
              <a:rect l="l" t="t" r="r" b="b"/>
              <a:pathLst>
                <a:path w="1633220" h="649604">
                  <a:moveTo>
                    <a:pt x="816338" y="0"/>
                  </a:moveTo>
                  <a:lnTo>
                    <a:pt x="749385" y="1076"/>
                  </a:lnTo>
                  <a:lnTo>
                    <a:pt x="683923" y="4249"/>
                  </a:lnTo>
                  <a:lnTo>
                    <a:pt x="620162" y="9434"/>
                  </a:lnTo>
                  <a:lnTo>
                    <a:pt x="558312" y="16550"/>
                  </a:lnTo>
                  <a:lnTo>
                    <a:pt x="498582" y="25512"/>
                  </a:lnTo>
                  <a:lnTo>
                    <a:pt x="441183" y="36236"/>
                  </a:lnTo>
                  <a:lnTo>
                    <a:pt x="386326" y="48639"/>
                  </a:lnTo>
                  <a:lnTo>
                    <a:pt x="334219" y="62637"/>
                  </a:lnTo>
                  <a:lnTo>
                    <a:pt x="285074" y="78147"/>
                  </a:lnTo>
                  <a:lnTo>
                    <a:pt x="239099" y="95085"/>
                  </a:lnTo>
                  <a:lnTo>
                    <a:pt x="196507" y="113368"/>
                  </a:lnTo>
                  <a:lnTo>
                    <a:pt x="157505" y="132913"/>
                  </a:lnTo>
                  <a:lnTo>
                    <a:pt x="122306" y="153635"/>
                  </a:lnTo>
                  <a:lnTo>
                    <a:pt x="64151" y="198277"/>
                  </a:lnTo>
                  <a:lnTo>
                    <a:pt x="23724" y="246628"/>
                  </a:lnTo>
                  <a:lnTo>
                    <a:pt x="2706" y="298017"/>
                  </a:lnTo>
                  <a:lnTo>
                    <a:pt x="0" y="324643"/>
                  </a:lnTo>
                  <a:lnTo>
                    <a:pt x="2706" y="351269"/>
                  </a:lnTo>
                  <a:lnTo>
                    <a:pt x="23724" y="402659"/>
                  </a:lnTo>
                  <a:lnTo>
                    <a:pt x="64151" y="451009"/>
                  </a:lnTo>
                  <a:lnTo>
                    <a:pt x="122306" y="495652"/>
                  </a:lnTo>
                  <a:lnTo>
                    <a:pt x="157505" y="516374"/>
                  </a:lnTo>
                  <a:lnTo>
                    <a:pt x="196507" y="535918"/>
                  </a:lnTo>
                  <a:lnTo>
                    <a:pt x="239099" y="554201"/>
                  </a:lnTo>
                  <a:lnTo>
                    <a:pt x="285074" y="571140"/>
                  </a:lnTo>
                  <a:lnTo>
                    <a:pt x="334219" y="586650"/>
                  </a:lnTo>
                  <a:lnTo>
                    <a:pt x="386326" y="600648"/>
                  </a:lnTo>
                  <a:lnTo>
                    <a:pt x="441183" y="613051"/>
                  </a:lnTo>
                  <a:lnTo>
                    <a:pt x="498582" y="623775"/>
                  </a:lnTo>
                  <a:lnTo>
                    <a:pt x="558312" y="632736"/>
                  </a:lnTo>
                  <a:lnTo>
                    <a:pt x="620162" y="639852"/>
                  </a:lnTo>
                  <a:lnTo>
                    <a:pt x="683923" y="645038"/>
                  </a:lnTo>
                  <a:lnTo>
                    <a:pt x="749385" y="648211"/>
                  </a:lnTo>
                  <a:lnTo>
                    <a:pt x="816338" y="649287"/>
                  </a:lnTo>
                  <a:lnTo>
                    <a:pt x="883290" y="648211"/>
                  </a:lnTo>
                  <a:lnTo>
                    <a:pt x="948752" y="645038"/>
                  </a:lnTo>
                  <a:lnTo>
                    <a:pt x="1012514" y="639852"/>
                  </a:lnTo>
                  <a:lnTo>
                    <a:pt x="1074364" y="632736"/>
                  </a:lnTo>
                  <a:lnTo>
                    <a:pt x="1134094" y="623775"/>
                  </a:lnTo>
                  <a:lnTo>
                    <a:pt x="1191493" y="613051"/>
                  </a:lnTo>
                  <a:lnTo>
                    <a:pt x="1246351" y="600648"/>
                  </a:lnTo>
                  <a:lnTo>
                    <a:pt x="1298458" y="586650"/>
                  </a:lnTo>
                  <a:lnTo>
                    <a:pt x="1347603" y="571140"/>
                  </a:lnTo>
                  <a:lnTo>
                    <a:pt x="1393577" y="554201"/>
                  </a:lnTo>
                  <a:lnTo>
                    <a:pt x="1436170" y="535918"/>
                  </a:lnTo>
                  <a:lnTo>
                    <a:pt x="1475171" y="516374"/>
                  </a:lnTo>
                  <a:lnTo>
                    <a:pt x="1510371" y="495652"/>
                  </a:lnTo>
                  <a:lnTo>
                    <a:pt x="1568525" y="451009"/>
                  </a:lnTo>
                  <a:lnTo>
                    <a:pt x="1608952" y="402659"/>
                  </a:lnTo>
                  <a:lnTo>
                    <a:pt x="1629971" y="351269"/>
                  </a:lnTo>
                  <a:lnTo>
                    <a:pt x="1632677" y="324643"/>
                  </a:lnTo>
                  <a:lnTo>
                    <a:pt x="1629971" y="298017"/>
                  </a:lnTo>
                  <a:lnTo>
                    <a:pt x="1608952" y="246628"/>
                  </a:lnTo>
                  <a:lnTo>
                    <a:pt x="1568525" y="198277"/>
                  </a:lnTo>
                  <a:lnTo>
                    <a:pt x="1510371" y="153635"/>
                  </a:lnTo>
                  <a:lnTo>
                    <a:pt x="1475171" y="132913"/>
                  </a:lnTo>
                  <a:lnTo>
                    <a:pt x="1436170" y="113368"/>
                  </a:lnTo>
                  <a:lnTo>
                    <a:pt x="1393577" y="95085"/>
                  </a:lnTo>
                  <a:lnTo>
                    <a:pt x="1347603" y="78147"/>
                  </a:lnTo>
                  <a:lnTo>
                    <a:pt x="1298458" y="62637"/>
                  </a:lnTo>
                  <a:lnTo>
                    <a:pt x="1246351" y="48639"/>
                  </a:lnTo>
                  <a:lnTo>
                    <a:pt x="1191493" y="36236"/>
                  </a:lnTo>
                  <a:lnTo>
                    <a:pt x="1134094" y="25512"/>
                  </a:lnTo>
                  <a:lnTo>
                    <a:pt x="1074364" y="16550"/>
                  </a:lnTo>
                  <a:lnTo>
                    <a:pt x="1012514" y="9434"/>
                  </a:lnTo>
                  <a:lnTo>
                    <a:pt x="948752" y="4249"/>
                  </a:lnTo>
                  <a:lnTo>
                    <a:pt x="883290" y="1076"/>
                  </a:lnTo>
                  <a:lnTo>
                    <a:pt x="816338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39819" y="3114676"/>
              <a:ext cx="1633220" cy="649605"/>
            </a:xfrm>
            <a:custGeom>
              <a:avLst/>
              <a:gdLst/>
              <a:ahLst/>
              <a:cxnLst/>
              <a:rect l="l" t="t" r="r" b="b"/>
              <a:pathLst>
                <a:path w="1633220" h="649604">
                  <a:moveTo>
                    <a:pt x="0" y="324644"/>
                  </a:moveTo>
                  <a:lnTo>
                    <a:pt x="10684" y="271985"/>
                  </a:lnTo>
                  <a:lnTo>
                    <a:pt x="41617" y="222031"/>
                  </a:lnTo>
                  <a:lnTo>
                    <a:pt x="91118" y="175451"/>
                  </a:lnTo>
                  <a:lnTo>
                    <a:pt x="157506" y="132913"/>
                  </a:lnTo>
                  <a:lnTo>
                    <a:pt x="196507" y="113369"/>
                  </a:lnTo>
                  <a:lnTo>
                    <a:pt x="239100" y="95086"/>
                  </a:lnTo>
                  <a:lnTo>
                    <a:pt x="285074" y="78147"/>
                  </a:lnTo>
                  <a:lnTo>
                    <a:pt x="334219" y="62637"/>
                  </a:lnTo>
                  <a:lnTo>
                    <a:pt x="386326" y="48639"/>
                  </a:lnTo>
                  <a:lnTo>
                    <a:pt x="441184" y="36236"/>
                  </a:lnTo>
                  <a:lnTo>
                    <a:pt x="498583" y="25512"/>
                  </a:lnTo>
                  <a:lnTo>
                    <a:pt x="558312" y="16550"/>
                  </a:lnTo>
                  <a:lnTo>
                    <a:pt x="620163" y="9435"/>
                  </a:lnTo>
                  <a:lnTo>
                    <a:pt x="683924" y="4249"/>
                  </a:lnTo>
                  <a:lnTo>
                    <a:pt x="749386" y="1076"/>
                  </a:lnTo>
                  <a:lnTo>
                    <a:pt x="816339" y="0"/>
                  </a:lnTo>
                  <a:lnTo>
                    <a:pt x="883291" y="1076"/>
                  </a:lnTo>
                  <a:lnTo>
                    <a:pt x="948753" y="4249"/>
                  </a:lnTo>
                  <a:lnTo>
                    <a:pt x="1012514" y="9435"/>
                  </a:lnTo>
                  <a:lnTo>
                    <a:pt x="1074365" y="16550"/>
                  </a:lnTo>
                  <a:lnTo>
                    <a:pt x="1134095" y="25512"/>
                  </a:lnTo>
                  <a:lnTo>
                    <a:pt x="1191493" y="36236"/>
                  </a:lnTo>
                  <a:lnTo>
                    <a:pt x="1246351" y="48639"/>
                  </a:lnTo>
                  <a:lnTo>
                    <a:pt x="1298458" y="62637"/>
                  </a:lnTo>
                  <a:lnTo>
                    <a:pt x="1347603" y="78147"/>
                  </a:lnTo>
                  <a:lnTo>
                    <a:pt x="1393578" y="95086"/>
                  </a:lnTo>
                  <a:lnTo>
                    <a:pt x="1436170" y="113369"/>
                  </a:lnTo>
                  <a:lnTo>
                    <a:pt x="1475172" y="132913"/>
                  </a:lnTo>
                  <a:lnTo>
                    <a:pt x="1510371" y="153635"/>
                  </a:lnTo>
                  <a:lnTo>
                    <a:pt x="1568526" y="198277"/>
                  </a:lnTo>
                  <a:lnTo>
                    <a:pt x="1608953" y="246628"/>
                  </a:lnTo>
                  <a:lnTo>
                    <a:pt x="1629971" y="298018"/>
                  </a:lnTo>
                  <a:lnTo>
                    <a:pt x="1632678" y="324644"/>
                  </a:lnTo>
                  <a:lnTo>
                    <a:pt x="1629971" y="351269"/>
                  </a:lnTo>
                  <a:lnTo>
                    <a:pt x="1608953" y="402659"/>
                  </a:lnTo>
                  <a:lnTo>
                    <a:pt x="1568526" y="451010"/>
                  </a:lnTo>
                  <a:lnTo>
                    <a:pt x="1510371" y="495652"/>
                  </a:lnTo>
                  <a:lnTo>
                    <a:pt x="1475172" y="516374"/>
                  </a:lnTo>
                  <a:lnTo>
                    <a:pt x="1436170" y="535918"/>
                  </a:lnTo>
                  <a:lnTo>
                    <a:pt x="1393578" y="554201"/>
                  </a:lnTo>
                  <a:lnTo>
                    <a:pt x="1347603" y="571140"/>
                  </a:lnTo>
                  <a:lnTo>
                    <a:pt x="1298458" y="586650"/>
                  </a:lnTo>
                  <a:lnTo>
                    <a:pt x="1246351" y="600648"/>
                  </a:lnTo>
                  <a:lnTo>
                    <a:pt x="1191493" y="613051"/>
                  </a:lnTo>
                  <a:lnTo>
                    <a:pt x="1134095" y="623775"/>
                  </a:lnTo>
                  <a:lnTo>
                    <a:pt x="1074365" y="632737"/>
                  </a:lnTo>
                  <a:lnTo>
                    <a:pt x="1012514" y="639852"/>
                  </a:lnTo>
                  <a:lnTo>
                    <a:pt x="948753" y="645038"/>
                  </a:lnTo>
                  <a:lnTo>
                    <a:pt x="883291" y="648211"/>
                  </a:lnTo>
                  <a:lnTo>
                    <a:pt x="816339" y="649288"/>
                  </a:lnTo>
                  <a:lnTo>
                    <a:pt x="749386" y="648211"/>
                  </a:lnTo>
                  <a:lnTo>
                    <a:pt x="683924" y="645038"/>
                  </a:lnTo>
                  <a:lnTo>
                    <a:pt x="620163" y="639852"/>
                  </a:lnTo>
                  <a:lnTo>
                    <a:pt x="558312" y="632737"/>
                  </a:lnTo>
                  <a:lnTo>
                    <a:pt x="498583" y="623775"/>
                  </a:lnTo>
                  <a:lnTo>
                    <a:pt x="441184" y="613051"/>
                  </a:lnTo>
                  <a:lnTo>
                    <a:pt x="386326" y="600648"/>
                  </a:lnTo>
                  <a:lnTo>
                    <a:pt x="334219" y="586650"/>
                  </a:lnTo>
                  <a:lnTo>
                    <a:pt x="285074" y="571140"/>
                  </a:lnTo>
                  <a:lnTo>
                    <a:pt x="239100" y="554201"/>
                  </a:lnTo>
                  <a:lnTo>
                    <a:pt x="196507" y="535918"/>
                  </a:lnTo>
                  <a:lnTo>
                    <a:pt x="157506" y="516374"/>
                  </a:lnTo>
                  <a:lnTo>
                    <a:pt x="122306" y="495652"/>
                  </a:lnTo>
                  <a:lnTo>
                    <a:pt x="64151" y="451010"/>
                  </a:lnTo>
                  <a:lnTo>
                    <a:pt x="23724" y="402659"/>
                  </a:lnTo>
                  <a:lnTo>
                    <a:pt x="2706" y="351269"/>
                  </a:lnTo>
                  <a:lnTo>
                    <a:pt x="0" y="32464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060063" y="3030422"/>
            <a:ext cx="1285875" cy="1367790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400" spc="-5" dirty="0">
                <a:latin typeface="Arial MT"/>
                <a:cs typeface="Arial MT"/>
              </a:rPr>
              <a:t>When?</a:t>
            </a:r>
            <a:endParaRPr sz="2400">
              <a:latin typeface="Arial MT"/>
              <a:cs typeface="Arial MT"/>
            </a:endParaRPr>
          </a:p>
          <a:p>
            <a:pPr marL="88265" marR="5080" indent="232410">
              <a:lnSpc>
                <a:spcPct val="100000"/>
              </a:lnSpc>
              <a:spcBef>
                <a:spcPts val="1310"/>
              </a:spcBef>
            </a:pPr>
            <a:r>
              <a:rPr sz="2000" b="1" spc="-5" dirty="0">
                <a:latin typeface="Arial"/>
                <a:cs typeface="Arial"/>
              </a:rPr>
              <a:t>Flows 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G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te</a:t>
            </a:r>
            <a:r>
              <a:rPr sz="2000" b="1" spc="-10" dirty="0">
                <a:latin typeface="Arial"/>
                <a:cs typeface="Arial"/>
              </a:rPr>
              <a:t>w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y</a:t>
            </a:r>
            <a:r>
              <a:rPr sz="2000" b="1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84449" y="5138206"/>
            <a:ext cx="260350" cy="606425"/>
          </a:xfrm>
          <a:custGeom>
            <a:avLst/>
            <a:gdLst/>
            <a:ahLst/>
            <a:cxnLst/>
            <a:rect l="l" t="t" r="r" b="b"/>
            <a:pathLst>
              <a:path w="260350" h="606425">
                <a:moveTo>
                  <a:pt x="129882" y="0"/>
                </a:moveTo>
                <a:lnTo>
                  <a:pt x="79326" y="23807"/>
                </a:lnTo>
                <a:lnTo>
                  <a:pt x="38041" y="88733"/>
                </a:lnTo>
                <a:lnTo>
                  <a:pt x="22182" y="133569"/>
                </a:lnTo>
                <a:lnTo>
                  <a:pt x="10206" y="185030"/>
                </a:lnTo>
                <a:lnTo>
                  <a:pt x="2638" y="241898"/>
                </a:lnTo>
                <a:lnTo>
                  <a:pt x="0" y="302954"/>
                </a:lnTo>
                <a:lnTo>
                  <a:pt x="2638" y="364010"/>
                </a:lnTo>
                <a:lnTo>
                  <a:pt x="10206" y="420878"/>
                </a:lnTo>
                <a:lnTo>
                  <a:pt x="22182" y="472339"/>
                </a:lnTo>
                <a:lnTo>
                  <a:pt x="38041" y="517175"/>
                </a:lnTo>
                <a:lnTo>
                  <a:pt x="57264" y="554169"/>
                </a:lnTo>
                <a:lnTo>
                  <a:pt x="103707" y="599754"/>
                </a:lnTo>
                <a:lnTo>
                  <a:pt x="129882" y="605909"/>
                </a:lnTo>
                <a:lnTo>
                  <a:pt x="156058" y="599754"/>
                </a:lnTo>
                <a:lnTo>
                  <a:pt x="202501" y="554169"/>
                </a:lnTo>
                <a:lnTo>
                  <a:pt x="221723" y="517175"/>
                </a:lnTo>
                <a:lnTo>
                  <a:pt x="237582" y="472339"/>
                </a:lnTo>
                <a:lnTo>
                  <a:pt x="249557" y="420878"/>
                </a:lnTo>
                <a:lnTo>
                  <a:pt x="257125" y="364010"/>
                </a:lnTo>
                <a:lnTo>
                  <a:pt x="259764" y="302954"/>
                </a:lnTo>
                <a:lnTo>
                  <a:pt x="257125" y="241898"/>
                </a:lnTo>
                <a:lnTo>
                  <a:pt x="249557" y="185030"/>
                </a:lnTo>
                <a:lnTo>
                  <a:pt x="237582" y="133569"/>
                </a:lnTo>
                <a:lnTo>
                  <a:pt x="221723" y="88733"/>
                </a:lnTo>
                <a:lnTo>
                  <a:pt x="202501" y="51739"/>
                </a:lnTo>
                <a:lnTo>
                  <a:pt x="156058" y="6154"/>
                </a:lnTo>
                <a:lnTo>
                  <a:pt x="129882" y="0"/>
                </a:lnTo>
                <a:close/>
              </a:path>
            </a:pathLst>
          </a:custGeom>
          <a:solidFill>
            <a:srgbClr val="FFCC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7627577" y="4922804"/>
            <a:ext cx="1717675" cy="662305"/>
            <a:chOff x="7627577" y="4922804"/>
            <a:chExt cx="1717675" cy="662305"/>
          </a:xfrm>
        </p:grpSpPr>
        <p:sp>
          <p:nvSpPr>
            <p:cNvPr id="9" name="object 9"/>
            <p:cNvSpPr/>
            <p:nvPr/>
          </p:nvSpPr>
          <p:spPr>
            <a:xfrm>
              <a:off x="7633927" y="4929154"/>
              <a:ext cx="1704975" cy="649605"/>
            </a:xfrm>
            <a:custGeom>
              <a:avLst/>
              <a:gdLst/>
              <a:ahLst/>
              <a:cxnLst/>
              <a:rect l="l" t="t" r="r" b="b"/>
              <a:pathLst>
                <a:path w="1704975" h="649604">
                  <a:moveTo>
                    <a:pt x="852285" y="0"/>
                  </a:moveTo>
                  <a:lnTo>
                    <a:pt x="785680" y="976"/>
                  </a:lnTo>
                  <a:lnTo>
                    <a:pt x="720476" y="3858"/>
                  </a:lnTo>
                  <a:lnTo>
                    <a:pt x="656864" y="8572"/>
                  </a:lnTo>
                  <a:lnTo>
                    <a:pt x="595033" y="15047"/>
                  </a:lnTo>
                  <a:lnTo>
                    <a:pt x="535172" y="23211"/>
                  </a:lnTo>
                  <a:lnTo>
                    <a:pt x="477472" y="32991"/>
                  </a:lnTo>
                  <a:lnTo>
                    <a:pt x="422120" y="44316"/>
                  </a:lnTo>
                  <a:lnTo>
                    <a:pt x="369308" y="57112"/>
                  </a:lnTo>
                  <a:lnTo>
                    <a:pt x="319224" y="71309"/>
                  </a:lnTo>
                  <a:lnTo>
                    <a:pt x="272058" y="86833"/>
                  </a:lnTo>
                  <a:lnTo>
                    <a:pt x="227999" y="103613"/>
                  </a:lnTo>
                  <a:lnTo>
                    <a:pt x="187237" y="121576"/>
                  </a:lnTo>
                  <a:lnTo>
                    <a:pt x="149961" y="140651"/>
                  </a:lnTo>
                  <a:lnTo>
                    <a:pt x="116362" y="160764"/>
                  </a:lnTo>
                  <a:lnTo>
                    <a:pt x="60947" y="203820"/>
                  </a:lnTo>
                  <a:lnTo>
                    <a:pt x="22509" y="250167"/>
                  </a:lnTo>
                  <a:lnTo>
                    <a:pt x="2564" y="299227"/>
                  </a:lnTo>
                  <a:lnTo>
                    <a:pt x="0" y="324594"/>
                  </a:lnTo>
                  <a:lnTo>
                    <a:pt x="2564" y="349961"/>
                  </a:lnTo>
                  <a:lnTo>
                    <a:pt x="22509" y="399020"/>
                  </a:lnTo>
                  <a:lnTo>
                    <a:pt x="60947" y="445367"/>
                  </a:lnTo>
                  <a:lnTo>
                    <a:pt x="116362" y="488422"/>
                  </a:lnTo>
                  <a:lnTo>
                    <a:pt x="149961" y="508536"/>
                  </a:lnTo>
                  <a:lnTo>
                    <a:pt x="187237" y="527611"/>
                  </a:lnTo>
                  <a:lnTo>
                    <a:pt x="227999" y="545574"/>
                  </a:lnTo>
                  <a:lnTo>
                    <a:pt x="272058" y="562354"/>
                  </a:lnTo>
                  <a:lnTo>
                    <a:pt x="319224" y="577878"/>
                  </a:lnTo>
                  <a:lnTo>
                    <a:pt x="369308" y="592075"/>
                  </a:lnTo>
                  <a:lnTo>
                    <a:pt x="422120" y="604871"/>
                  </a:lnTo>
                  <a:lnTo>
                    <a:pt x="477472" y="616196"/>
                  </a:lnTo>
                  <a:lnTo>
                    <a:pt x="535172" y="625976"/>
                  </a:lnTo>
                  <a:lnTo>
                    <a:pt x="595033" y="634140"/>
                  </a:lnTo>
                  <a:lnTo>
                    <a:pt x="656864" y="640615"/>
                  </a:lnTo>
                  <a:lnTo>
                    <a:pt x="720476" y="645330"/>
                  </a:lnTo>
                  <a:lnTo>
                    <a:pt x="785680" y="648211"/>
                  </a:lnTo>
                  <a:lnTo>
                    <a:pt x="852285" y="649188"/>
                  </a:lnTo>
                  <a:lnTo>
                    <a:pt x="918891" y="648211"/>
                  </a:lnTo>
                  <a:lnTo>
                    <a:pt x="984094" y="645330"/>
                  </a:lnTo>
                  <a:lnTo>
                    <a:pt x="1047707" y="640615"/>
                  </a:lnTo>
                  <a:lnTo>
                    <a:pt x="1109538" y="634140"/>
                  </a:lnTo>
                  <a:lnTo>
                    <a:pt x="1169398" y="625976"/>
                  </a:lnTo>
                  <a:lnTo>
                    <a:pt x="1227099" y="616196"/>
                  </a:lnTo>
                  <a:lnTo>
                    <a:pt x="1282450" y="604871"/>
                  </a:lnTo>
                  <a:lnTo>
                    <a:pt x="1335263" y="592075"/>
                  </a:lnTo>
                  <a:lnTo>
                    <a:pt x="1385347" y="577878"/>
                  </a:lnTo>
                  <a:lnTo>
                    <a:pt x="1432513" y="562354"/>
                  </a:lnTo>
                  <a:lnTo>
                    <a:pt x="1476571" y="545574"/>
                  </a:lnTo>
                  <a:lnTo>
                    <a:pt x="1517333" y="527611"/>
                  </a:lnTo>
                  <a:lnTo>
                    <a:pt x="1554609" y="508536"/>
                  </a:lnTo>
                  <a:lnTo>
                    <a:pt x="1588209" y="488422"/>
                  </a:lnTo>
                  <a:lnTo>
                    <a:pt x="1643623" y="445367"/>
                  </a:lnTo>
                  <a:lnTo>
                    <a:pt x="1682061" y="399020"/>
                  </a:lnTo>
                  <a:lnTo>
                    <a:pt x="1702006" y="349961"/>
                  </a:lnTo>
                  <a:lnTo>
                    <a:pt x="1704571" y="324594"/>
                  </a:lnTo>
                  <a:lnTo>
                    <a:pt x="1702006" y="299227"/>
                  </a:lnTo>
                  <a:lnTo>
                    <a:pt x="1682061" y="250167"/>
                  </a:lnTo>
                  <a:lnTo>
                    <a:pt x="1643623" y="203820"/>
                  </a:lnTo>
                  <a:lnTo>
                    <a:pt x="1588209" y="160764"/>
                  </a:lnTo>
                  <a:lnTo>
                    <a:pt x="1554609" y="140651"/>
                  </a:lnTo>
                  <a:lnTo>
                    <a:pt x="1517333" y="121576"/>
                  </a:lnTo>
                  <a:lnTo>
                    <a:pt x="1476571" y="103613"/>
                  </a:lnTo>
                  <a:lnTo>
                    <a:pt x="1432513" y="86833"/>
                  </a:lnTo>
                  <a:lnTo>
                    <a:pt x="1385347" y="71309"/>
                  </a:lnTo>
                  <a:lnTo>
                    <a:pt x="1335263" y="57112"/>
                  </a:lnTo>
                  <a:lnTo>
                    <a:pt x="1282450" y="44316"/>
                  </a:lnTo>
                  <a:lnTo>
                    <a:pt x="1227099" y="32991"/>
                  </a:lnTo>
                  <a:lnTo>
                    <a:pt x="1169398" y="23211"/>
                  </a:lnTo>
                  <a:lnTo>
                    <a:pt x="1109538" y="15047"/>
                  </a:lnTo>
                  <a:lnTo>
                    <a:pt x="1047707" y="8572"/>
                  </a:lnTo>
                  <a:lnTo>
                    <a:pt x="984094" y="3858"/>
                  </a:lnTo>
                  <a:lnTo>
                    <a:pt x="918891" y="976"/>
                  </a:lnTo>
                  <a:lnTo>
                    <a:pt x="852285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33927" y="4929154"/>
              <a:ext cx="1704975" cy="649605"/>
            </a:xfrm>
            <a:custGeom>
              <a:avLst/>
              <a:gdLst/>
              <a:ahLst/>
              <a:cxnLst/>
              <a:rect l="l" t="t" r="r" b="b"/>
              <a:pathLst>
                <a:path w="1704975" h="649604">
                  <a:moveTo>
                    <a:pt x="0" y="324594"/>
                  </a:moveTo>
                  <a:lnTo>
                    <a:pt x="10130" y="274394"/>
                  </a:lnTo>
                  <a:lnTo>
                    <a:pt x="39511" y="226619"/>
                  </a:lnTo>
                  <a:lnTo>
                    <a:pt x="86627" y="181846"/>
                  </a:lnTo>
                  <a:lnTo>
                    <a:pt x="149961" y="140651"/>
                  </a:lnTo>
                  <a:lnTo>
                    <a:pt x="187237" y="121577"/>
                  </a:lnTo>
                  <a:lnTo>
                    <a:pt x="227999" y="103613"/>
                  </a:lnTo>
                  <a:lnTo>
                    <a:pt x="272058" y="86834"/>
                  </a:lnTo>
                  <a:lnTo>
                    <a:pt x="319224" y="71309"/>
                  </a:lnTo>
                  <a:lnTo>
                    <a:pt x="369308" y="57113"/>
                  </a:lnTo>
                  <a:lnTo>
                    <a:pt x="422120" y="44316"/>
                  </a:lnTo>
                  <a:lnTo>
                    <a:pt x="477471" y="32992"/>
                  </a:lnTo>
                  <a:lnTo>
                    <a:pt x="535172" y="23211"/>
                  </a:lnTo>
                  <a:lnTo>
                    <a:pt x="595033" y="15048"/>
                  </a:lnTo>
                  <a:lnTo>
                    <a:pt x="656864" y="8572"/>
                  </a:lnTo>
                  <a:lnTo>
                    <a:pt x="720476" y="3858"/>
                  </a:lnTo>
                  <a:lnTo>
                    <a:pt x="785679" y="976"/>
                  </a:lnTo>
                  <a:lnTo>
                    <a:pt x="852285" y="0"/>
                  </a:lnTo>
                  <a:lnTo>
                    <a:pt x="918891" y="976"/>
                  </a:lnTo>
                  <a:lnTo>
                    <a:pt x="984094" y="3858"/>
                  </a:lnTo>
                  <a:lnTo>
                    <a:pt x="1047706" y="8572"/>
                  </a:lnTo>
                  <a:lnTo>
                    <a:pt x="1109537" y="15048"/>
                  </a:lnTo>
                  <a:lnTo>
                    <a:pt x="1169398" y="23211"/>
                  </a:lnTo>
                  <a:lnTo>
                    <a:pt x="1227099" y="32992"/>
                  </a:lnTo>
                  <a:lnTo>
                    <a:pt x="1282450" y="44316"/>
                  </a:lnTo>
                  <a:lnTo>
                    <a:pt x="1335262" y="57113"/>
                  </a:lnTo>
                  <a:lnTo>
                    <a:pt x="1385346" y="71309"/>
                  </a:lnTo>
                  <a:lnTo>
                    <a:pt x="1432512" y="86834"/>
                  </a:lnTo>
                  <a:lnTo>
                    <a:pt x="1476571" y="103613"/>
                  </a:lnTo>
                  <a:lnTo>
                    <a:pt x="1517333" y="121577"/>
                  </a:lnTo>
                  <a:lnTo>
                    <a:pt x="1554609" y="140651"/>
                  </a:lnTo>
                  <a:lnTo>
                    <a:pt x="1588209" y="160765"/>
                  </a:lnTo>
                  <a:lnTo>
                    <a:pt x="1643623" y="203821"/>
                  </a:lnTo>
                  <a:lnTo>
                    <a:pt x="1682061" y="250167"/>
                  </a:lnTo>
                  <a:lnTo>
                    <a:pt x="1702006" y="299227"/>
                  </a:lnTo>
                  <a:lnTo>
                    <a:pt x="1704571" y="324594"/>
                  </a:lnTo>
                  <a:lnTo>
                    <a:pt x="1702006" y="349961"/>
                  </a:lnTo>
                  <a:lnTo>
                    <a:pt x="1682061" y="399021"/>
                  </a:lnTo>
                  <a:lnTo>
                    <a:pt x="1643623" y="445367"/>
                  </a:lnTo>
                  <a:lnTo>
                    <a:pt x="1588209" y="488423"/>
                  </a:lnTo>
                  <a:lnTo>
                    <a:pt x="1554609" y="508537"/>
                  </a:lnTo>
                  <a:lnTo>
                    <a:pt x="1517333" y="527611"/>
                  </a:lnTo>
                  <a:lnTo>
                    <a:pt x="1476571" y="545575"/>
                  </a:lnTo>
                  <a:lnTo>
                    <a:pt x="1432512" y="562354"/>
                  </a:lnTo>
                  <a:lnTo>
                    <a:pt x="1385346" y="577879"/>
                  </a:lnTo>
                  <a:lnTo>
                    <a:pt x="1335262" y="592075"/>
                  </a:lnTo>
                  <a:lnTo>
                    <a:pt x="1282450" y="604872"/>
                  </a:lnTo>
                  <a:lnTo>
                    <a:pt x="1227099" y="616196"/>
                  </a:lnTo>
                  <a:lnTo>
                    <a:pt x="1169398" y="625977"/>
                  </a:lnTo>
                  <a:lnTo>
                    <a:pt x="1109537" y="634140"/>
                  </a:lnTo>
                  <a:lnTo>
                    <a:pt x="1047706" y="640616"/>
                  </a:lnTo>
                  <a:lnTo>
                    <a:pt x="984094" y="645330"/>
                  </a:lnTo>
                  <a:lnTo>
                    <a:pt x="918891" y="648212"/>
                  </a:lnTo>
                  <a:lnTo>
                    <a:pt x="852285" y="649189"/>
                  </a:lnTo>
                  <a:lnTo>
                    <a:pt x="785679" y="648212"/>
                  </a:lnTo>
                  <a:lnTo>
                    <a:pt x="720476" y="645330"/>
                  </a:lnTo>
                  <a:lnTo>
                    <a:pt x="656864" y="640616"/>
                  </a:lnTo>
                  <a:lnTo>
                    <a:pt x="595033" y="634140"/>
                  </a:lnTo>
                  <a:lnTo>
                    <a:pt x="535172" y="625977"/>
                  </a:lnTo>
                  <a:lnTo>
                    <a:pt x="477471" y="616196"/>
                  </a:lnTo>
                  <a:lnTo>
                    <a:pt x="422120" y="604872"/>
                  </a:lnTo>
                  <a:lnTo>
                    <a:pt x="369308" y="592075"/>
                  </a:lnTo>
                  <a:lnTo>
                    <a:pt x="319224" y="577879"/>
                  </a:lnTo>
                  <a:lnTo>
                    <a:pt x="272058" y="562354"/>
                  </a:lnTo>
                  <a:lnTo>
                    <a:pt x="227999" y="545575"/>
                  </a:lnTo>
                  <a:lnTo>
                    <a:pt x="187237" y="527611"/>
                  </a:lnTo>
                  <a:lnTo>
                    <a:pt x="149961" y="508537"/>
                  </a:lnTo>
                  <a:lnTo>
                    <a:pt x="116361" y="488423"/>
                  </a:lnTo>
                  <a:lnTo>
                    <a:pt x="60947" y="445367"/>
                  </a:lnTo>
                  <a:lnTo>
                    <a:pt x="22509" y="399021"/>
                  </a:lnTo>
                  <a:lnTo>
                    <a:pt x="2564" y="349961"/>
                  </a:lnTo>
                  <a:lnTo>
                    <a:pt x="0" y="32459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964720" y="4886267"/>
            <a:ext cx="1879600" cy="137922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2400" spc="-5" dirty="0">
                <a:latin typeface="Arial MT"/>
                <a:cs typeface="Arial MT"/>
              </a:rPr>
              <a:t>Which?</a:t>
            </a:r>
            <a:endParaRPr sz="2400">
              <a:latin typeface="Arial MT"/>
              <a:cs typeface="Arial MT"/>
            </a:endParaRPr>
          </a:p>
          <a:p>
            <a:pPr marL="536575" marR="5080" indent="-459740">
              <a:lnSpc>
                <a:spcPct val="102699"/>
              </a:lnSpc>
              <a:spcBef>
                <a:spcPts val="1090"/>
              </a:spcBef>
            </a:pPr>
            <a:r>
              <a:rPr sz="2200" b="1" dirty="0">
                <a:latin typeface="Arial"/>
                <a:cs typeface="Arial"/>
              </a:rPr>
              <a:t>Data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Objects,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Stores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29779" y="5854700"/>
            <a:ext cx="2261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Data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/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Materials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68694" y="1606552"/>
            <a:ext cx="4765040" cy="2740025"/>
            <a:chOff x="968694" y="1606552"/>
            <a:chExt cx="4765040" cy="2740025"/>
          </a:xfrm>
        </p:grpSpPr>
        <p:sp>
          <p:nvSpPr>
            <p:cNvPr id="14" name="object 14"/>
            <p:cNvSpPr/>
            <p:nvPr/>
          </p:nvSpPr>
          <p:spPr>
            <a:xfrm>
              <a:off x="5114130" y="3440115"/>
              <a:ext cx="259715" cy="606425"/>
            </a:xfrm>
            <a:custGeom>
              <a:avLst/>
              <a:gdLst/>
              <a:ahLst/>
              <a:cxnLst/>
              <a:rect l="l" t="t" r="r" b="b"/>
              <a:pathLst>
                <a:path w="259714" h="606425">
                  <a:moveTo>
                    <a:pt x="129666" y="0"/>
                  </a:moveTo>
                  <a:lnTo>
                    <a:pt x="79194" y="23827"/>
                  </a:lnTo>
                  <a:lnTo>
                    <a:pt x="37978" y="88808"/>
                  </a:lnTo>
                  <a:lnTo>
                    <a:pt x="22145" y="133683"/>
                  </a:lnTo>
                  <a:lnTo>
                    <a:pt x="10189" y="185188"/>
                  </a:lnTo>
                  <a:lnTo>
                    <a:pt x="2634" y="242104"/>
                  </a:lnTo>
                  <a:lnTo>
                    <a:pt x="0" y="303212"/>
                  </a:lnTo>
                  <a:lnTo>
                    <a:pt x="2634" y="364320"/>
                  </a:lnTo>
                  <a:lnTo>
                    <a:pt x="10189" y="421236"/>
                  </a:lnTo>
                  <a:lnTo>
                    <a:pt x="22145" y="472741"/>
                  </a:lnTo>
                  <a:lnTo>
                    <a:pt x="37978" y="517616"/>
                  </a:lnTo>
                  <a:lnTo>
                    <a:pt x="57169" y="554641"/>
                  </a:lnTo>
                  <a:lnTo>
                    <a:pt x="103534" y="600264"/>
                  </a:lnTo>
                  <a:lnTo>
                    <a:pt x="129666" y="606425"/>
                  </a:lnTo>
                  <a:lnTo>
                    <a:pt x="155799" y="600264"/>
                  </a:lnTo>
                  <a:lnTo>
                    <a:pt x="202164" y="554641"/>
                  </a:lnTo>
                  <a:lnTo>
                    <a:pt x="221355" y="517616"/>
                  </a:lnTo>
                  <a:lnTo>
                    <a:pt x="237188" y="472741"/>
                  </a:lnTo>
                  <a:lnTo>
                    <a:pt x="249144" y="421236"/>
                  </a:lnTo>
                  <a:lnTo>
                    <a:pt x="256699" y="364320"/>
                  </a:lnTo>
                  <a:lnTo>
                    <a:pt x="259333" y="303212"/>
                  </a:lnTo>
                  <a:lnTo>
                    <a:pt x="256699" y="242104"/>
                  </a:lnTo>
                  <a:lnTo>
                    <a:pt x="249144" y="185188"/>
                  </a:lnTo>
                  <a:lnTo>
                    <a:pt x="237188" y="133683"/>
                  </a:lnTo>
                  <a:lnTo>
                    <a:pt x="221355" y="88808"/>
                  </a:lnTo>
                  <a:lnTo>
                    <a:pt x="202164" y="51783"/>
                  </a:lnTo>
                  <a:lnTo>
                    <a:pt x="155799" y="6160"/>
                  </a:lnTo>
                  <a:lnTo>
                    <a:pt x="129666" y="0"/>
                  </a:lnTo>
                  <a:close/>
                </a:path>
              </a:pathLst>
            </a:custGeom>
            <a:solidFill>
              <a:srgbClr val="99CC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75044" y="2581277"/>
              <a:ext cx="1510665" cy="649605"/>
            </a:xfrm>
            <a:custGeom>
              <a:avLst/>
              <a:gdLst/>
              <a:ahLst/>
              <a:cxnLst/>
              <a:rect l="l" t="t" r="r" b="b"/>
              <a:pathLst>
                <a:path w="1510664" h="649605">
                  <a:moveTo>
                    <a:pt x="755291" y="0"/>
                  </a:moveTo>
                  <a:lnTo>
                    <a:pt x="690122" y="1191"/>
                  </a:lnTo>
                  <a:lnTo>
                    <a:pt x="626491" y="4701"/>
                  </a:lnTo>
                  <a:lnTo>
                    <a:pt x="564628" y="10432"/>
                  </a:lnTo>
                  <a:lnTo>
                    <a:pt x="504756" y="18286"/>
                  </a:lnTo>
                  <a:lnTo>
                    <a:pt x="447105" y="28166"/>
                  </a:lnTo>
                  <a:lnTo>
                    <a:pt x="391900" y="39975"/>
                  </a:lnTo>
                  <a:lnTo>
                    <a:pt x="339367" y="53615"/>
                  </a:lnTo>
                  <a:lnTo>
                    <a:pt x="289735" y="68988"/>
                  </a:lnTo>
                  <a:lnTo>
                    <a:pt x="243229" y="85997"/>
                  </a:lnTo>
                  <a:lnTo>
                    <a:pt x="200076" y="104546"/>
                  </a:lnTo>
                  <a:lnTo>
                    <a:pt x="160503" y="124535"/>
                  </a:lnTo>
                  <a:lnTo>
                    <a:pt x="124736" y="145869"/>
                  </a:lnTo>
                  <a:lnTo>
                    <a:pt x="93003" y="168448"/>
                  </a:lnTo>
                  <a:lnTo>
                    <a:pt x="42544" y="216957"/>
                  </a:lnTo>
                  <a:lnTo>
                    <a:pt x="10938" y="269282"/>
                  </a:lnTo>
                  <a:lnTo>
                    <a:pt x="0" y="324643"/>
                  </a:lnTo>
                  <a:lnTo>
                    <a:pt x="2772" y="352655"/>
                  </a:lnTo>
                  <a:lnTo>
                    <a:pt x="24271" y="406595"/>
                  </a:lnTo>
                  <a:lnTo>
                    <a:pt x="65530" y="457110"/>
                  </a:lnTo>
                  <a:lnTo>
                    <a:pt x="124736" y="503418"/>
                  </a:lnTo>
                  <a:lnTo>
                    <a:pt x="160503" y="524751"/>
                  </a:lnTo>
                  <a:lnTo>
                    <a:pt x="200076" y="544741"/>
                  </a:lnTo>
                  <a:lnTo>
                    <a:pt x="243229" y="563289"/>
                  </a:lnTo>
                  <a:lnTo>
                    <a:pt x="289735" y="580299"/>
                  </a:lnTo>
                  <a:lnTo>
                    <a:pt x="339367" y="595672"/>
                  </a:lnTo>
                  <a:lnTo>
                    <a:pt x="391900" y="609312"/>
                  </a:lnTo>
                  <a:lnTo>
                    <a:pt x="447105" y="621120"/>
                  </a:lnTo>
                  <a:lnTo>
                    <a:pt x="504756" y="631000"/>
                  </a:lnTo>
                  <a:lnTo>
                    <a:pt x="564628" y="638855"/>
                  </a:lnTo>
                  <a:lnTo>
                    <a:pt x="626491" y="644585"/>
                  </a:lnTo>
                  <a:lnTo>
                    <a:pt x="690122" y="648095"/>
                  </a:lnTo>
                  <a:lnTo>
                    <a:pt x="755291" y="649287"/>
                  </a:lnTo>
                  <a:lnTo>
                    <a:pt x="820460" y="648095"/>
                  </a:lnTo>
                  <a:lnTo>
                    <a:pt x="884090" y="644585"/>
                  </a:lnTo>
                  <a:lnTo>
                    <a:pt x="945954" y="638855"/>
                  </a:lnTo>
                  <a:lnTo>
                    <a:pt x="1005825" y="631000"/>
                  </a:lnTo>
                  <a:lnTo>
                    <a:pt x="1063477" y="621120"/>
                  </a:lnTo>
                  <a:lnTo>
                    <a:pt x="1118682" y="609312"/>
                  </a:lnTo>
                  <a:lnTo>
                    <a:pt x="1171214" y="595672"/>
                  </a:lnTo>
                  <a:lnTo>
                    <a:pt x="1220847" y="580299"/>
                  </a:lnTo>
                  <a:lnTo>
                    <a:pt x="1267353" y="563289"/>
                  </a:lnTo>
                  <a:lnTo>
                    <a:pt x="1310506" y="544741"/>
                  </a:lnTo>
                  <a:lnTo>
                    <a:pt x="1350079" y="524751"/>
                  </a:lnTo>
                  <a:lnTo>
                    <a:pt x="1385846" y="503418"/>
                  </a:lnTo>
                  <a:lnTo>
                    <a:pt x="1417579" y="480838"/>
                  </a:lnTo>
                  <a:lnTo>
                    <a:pt x="1468039" y="432330"/>
                  </a:lnTo>
                  <a:lnTo>
                    <a:pt x="1499645" y="380005"/>
                  </a:lnTo>
                  <a:lnTo>
                    <a:pt x="1510583" y="324643"/>
                  </a:lnTo>
                  <a:lnTo>
                    <a:pt x="1507811" y="296632"/>
                  </a:lnTo>
                  <a:lnTo>
                    <a:pt x="1486312" y="242691"/>
                  </a:lnTo>
                  <a:lnTo>
                    <a:pt x="1445052" y="192177"/>
                  </a:lnTo>
                  <a:lnTo>
                    <a:pt x="1385846" y="145869"/>
                  </a:lnTo>
                  <a:lnTo>
                    <a:pt x="1350079" y="124535"/>
                  </a:lnTo>
                  <a:lnTo>
                    <a:pt x="1310506" y="104546"/>
                  </a:lnTo>
                  <a:lnTo>
                    <a:pt x="1267353" y="85997"/>
                  </a:lnTo>
                  <a:lnTo>
                    <a:pt x="1220847" y="68988"/>
                  </a:lnTo>
                  <a:lnTo>
                    <a:pt x="1171214" y="53615"/>
                  </a:lnTo>
                  <a:lnTo>
                    <a:pt x="1118682" y="39975"/>
                  </a:lnTo>
                  <a:lnTo>
                    <a:pt x="1063477" y="28166"/>
                  </a:lnTo>
                  <a:lnTo>
                    <a:pt x="1005825" y="18286"/>
                  </a:lnTo>
                  <a:lnTo>
                    <a:pt x="945954" y="10432"/>
                  </a:lnTo>
                  <a:lnTo>
                    <a:pt x="884090" y="4701"/>
                  </a:lnTo>
                  <a:lnTo>
                    <a:pt x="820460" y="1191"/>
                  </a:lnTo>
                  <a:lnTo>
                    <a:pt x="755291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75044" y="2581277"/>
              <a:ext cx="1510665" cy="649605"/>
            </a:xfrm>
            <a:custGeom>
              <a:avLst/>
              <a:gdLst/>
              <a:ahLst/>
              <a:cxnLst/>
              <a:rect l="l" t="t" r="r" b="b"/>
              <a:pathLst>
                <a:path w="1510664" h="649605">
                  <a:moveTo>
                    <a:pt x="0" y="324644"/>
                  </a:moveTo>
                  <a:lnTo>
                    <a:pt x="10938" y="269282"/>
                  </a:lnTo>
                  <a:lnTo>
                    <a:pt x="42544" y="216957"/>
                  </a:lnTo>
                  <a:lnTo>
                    <a:pt x="93003" y="168449"/>
                  </a:lnTo>
                  <a:lnTo>
                    <a:pt x="124737" y="145869"/>
                  </a:lnTo>
                  <a:lnTo>
                    <a:pt x="160503" y="124535"/>
                  </a:lnTo>
                  <a:lnTo>
                    <a:pt x="200076" y="104546"/>
                  </a:lnTo>
                  <a:lnTo>
                    <a:pt x="243229" y="85998"/>
                  </a:lnTo>
                  <a:lnTo>
                    <a:pt x="289735" y="68988"/>
                  </a:lnTo>
                  <a:lnTo>
                    <a:pt x="339368" y="53615"/>
                  </a:lnTo>
                  <a:lnTo>
                    <a:pt x="391900" y="39975"/>
                  </a:lnTo>
                  <a:lnTo>
                    <a:pt x="447105" y="28166"/>
                  </a:lnTo>
                  <a:lnTo>
                    <a:pt x="504757" y="18286"/>
                  </a:lnTo>
                  <a:lnTo>
                    <a:pt x="564628" y="10432"/>
                  </a:lnTo>
                  <a:lnTo>
                    <a:pt x="626492" y="4701"/>
                  </a:lnTo>
                  <a:lnTo>
                    <a:pt x="690122" y="1191"/>
                  </a:lnTo>
                  <a:lnTo>
                    <a:pt x="755291" y="0"/>
                  </a:lnTo>
                  <a:lnTo>
                    <a:pt x="820460" y="1191"/>
                  </a:lnTo>
                  <a:lnTo>
                    <a:pt x="884090" y="4701"/>
                  </a:lnTo>
                  <a:lnTo>
                    <a:pt x="945954" y="10432"/>
                  </a:lnTo>
                  <a:lnTo>
                    <a:pt x="1005825" y="18286"/>
                  </a:lnTo>
                  <a:lnTo>
                    <a:pt x="1063477" y="28166"/>
                  </a:lnTo>
                  <a:lnTo>
                    <a:pt x="1118682" y="39975"/>
                  </a:lnTo>
                  <a:lnTo>
                    <a:pt x="1171214" y="53615"/>
                  </a:lnTo>
                  <a:lnTo>
                    <a:pt x="1220847" y="68988"/>
                  </a:lnTo>
                  <a:lnTo>
                    <a:pt x="1267353" y="85998"/>
                  </a:lnTo>
                  <a:lnTo>
                    <a:pt x="1310506" y="104546"/>
                  </a:lnTo>
                  <a:lnTo>
                    <a:pt x="1350079" y="124535"/>
                  </a:lnTo>
                  <a:lnTo>
                    <a:pt x="1385845" y="145869"/>
                  </a:lnTo>
                  <a:lnTo>
                    <a:pt x="1417579" y="168449"/>
                  </a:lnTo>
                  <a:lnTo>
                    <a:pt x="1468038" y="216957"/>
                  </a:lnTo>
                  <a:lnTo>
                    <a:pt x="1499644" y="269282"/>
                  </a:lnTo>
                  <a:lnTo>
                    <a:pt x="1510583" y="324644"/>
                  </a:lnTo>
                  <a:lnTo>
                    <a:pt x="1507810" y="352655"/>
                  </a:lnTo>
                  <a:lnTo>
                    <a:pt x="1486311" y="406596"/>
                  </a:lnTo>
                  <a:lnTo>
                    <a:pt x="1445052" y="457110"/>
                  </a:lnTo>
                  <a:lnTo>
                    <a:pt x="1385845" y="503418"/>
                  </a:lnTo>
                  <a:lnTo>
                    <a:pt x="1350079" y="524752"/>
                  </a:lnTo>
                  <a:lnTo>
                    <a:pt x="1310506" y="544741"/>
                  </a:lnTo>
                  <a:lnTo>
                    <a:pt x="1267353" y="563289"/>
                  </a:lnTo>
                  <a:lnTo>
                    <a:pt x="1220847" y="580299"/>
                  </a:lnTo>
                  <a:lnTo>
                    <a:pt x="1171214" y="595672"/>
                  </a:lnTo>
                  <a:lnTo>
                    <a:pt x="1118682" y="609312"/>
                  </a:lnTo>
                  <a:lnTo>
                    <a:pt x="1063477" y="621121"/>
                  </a:lnTo>
                  <a:lnTo>
                    <a:pt x="1005825" y="631001"/>
                  </a:lnTo>
                  <a:lnTo>
                    <a:pt x="945954" y="638855"/>
                  </a:lnTo>
                  <a:lnTo>
                    <a:pt x="884090" y="644586"/>
                  </a:lnTo>
                  <a:lnTo>
                    <a:pt x="820460" y="648096"/>
                  </a:lnTo>
                  <a:lnTo>
                    <a:pt x="755291" y="649288"/>
                  </a:lnTo>
                  <a:lnTo>
                    <a:pt x="690122" y="648096"/>
                  </a:lnTo>
                  <a:lnTo>
                    <a:pt x="626492" y="644586"/>
                  </a:lnTo>
                  <a:lnTo>
                    <a:pt x="564628" y="638855"/>
                  </a:lnTo>
                  <a:lnTo>
                    <a:pt x="504757" y="631001"/>
                  </a:lnTo>
                  <a:lnTo>
                    <a:pt x="447105" y="621121"/>
                  </a:lnTo>
                  <a:lnTo>
                    <a:pt x="391900" y="609312"/>
                  </a:lnTo>
                  <a:lnTo>
                    <a:pt x="339368" y="595672"/>
                  </a:lnTo>
                  <a:lnTo>
                    <a:pt x="289735" y="580299"/>
                  </a:lnTo>
                  <a:lnTo>
                    <a:pt x="243229" y="563289"/>
                  </a:lnTo>
                  <a:lnTo>
                    <a:pt x="200076" y="544741"/>
                  </a:lnTo>
                  <a:lnTo>
                    <a:pt x="160503" y="524752"/>
                  </a:lnTo>
                  <a:lnTo>
                    <a:pt x="124737" y="503418"/>
                  </a:lnTo>
                  <a:lnTo>
                    <a:pt x="93003" y="480838"/>
                  </a:lnTo>
                  <a:lnTo>
                    <a:pt x="42544" y="432330"/>
                  </a:lnTo>
                  <a:lnTo>
                    <a:pt x="10938" y="380005"/>
                  </a:lnTo>
                  <a:lnTo>
                    <a:pt x="0" y="32464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25923" y="2905127"/>
              <a:ext cx="2602230" cy="457200"/>
            </a:xfrm>
            <a:custGeom>
              <a:avLst/>
              <a:gdLst/>
              <a:ahLst/>
              <a:cxnLst/>
              <a:rect l="l" t="t" r="r" b="b"/>
              <a:pathLst>
                <a:path w="2602229" h="457200">
                  <a:moveTo>
                    <a:pt x="0" y="0"/>
                  </a:moveTo>
                  <a:lnTo>
                    <a:pt x="2602130" y="457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99568" y="3238501"/>
              <a:ext cx="898525" cy="1017905"/>
            </a:xfrm>
            <a:custGeom>
              <a:avLst/>
              <a:gdLst/>
              <a:ahLst/>
              <a:cxnLst/>
              <a:rect l="l" t="t" r="r" b="b"/>
              <a:pathLst>
                <a:path w="898525" h="1017904">
                  <a:moveTo>
                    <a:pt x="792794" y="0"/>
                  </a:moveTo>
                  <a:lnTo>
                    <a:pt x="548068" y="207962"/>
                  </a:lnTo>
                  <a:lnTo>
                    <a:pt x="489451" y="117475"/>
                  </a:lnTo>
                  <a:lnTo>
                    <a:pt x="408853" y="182562"/>
                  </a:lnTo>
                  <a:lnTo>
                    <a:pt x="326790" y="90487"/>
                  </a:lnTo>
                  <a:lnTo>
                    <a:pt x="244726" y="182562"/>
                  </a:lnTo>
                  <a:lnTo>
                    <a:pt x="139216" y="38100"/>
                  </a:lnTo>
                  <a:lnTo>
                    <a:pt x="58616" y="90487"/>
                  </a:lnTo>
                  <a:lnTo>
                    <a:pt x="162662" y="430213"/>
                  </a:lnTo>
                  <a:lnTo>
                    <a:pt x="0" y="520701"/>
                  </a:lnTo>
                  <a:lnTo>
                    <a:pt x="0" y="612776"/>
                  </a:lnTo>
                  <a:lnTo>
                    <a:pt x="150939" y="665163"/>
                  </a:lnTo>
                  <a:lnTo>
                    <a:pt x="93786" y="887413"/>
                  </a:lnTo>
                  <a:lnTo>
                    <a:pt x="162662" y="939801"/>
                  </a:lnTo>
                  <a:lnTo>
                    <a:pt x="326790" y="822326"/>
                  </a:lnTo>
                  <a:lnTo>
                    <a:pt x="548068" y="1017588"/>
                  </a:lnTo>
                  <a:lnTo>
                    <a:pt x="618408" y="965201"/>
                  </a:lnTo>
                  <a:lnTo>
                    <a:pt x="559791" y="717551"/>
                  </a:lnTo>
                  <a:lnTo>
                    <a:pt x="886581" y="665163"/>
                  </a:lnTo>
                  <a:lnTo>
                    <a:pt x="886581" y="560388"/>
                  </a:lnTo>
                  <a:lnTo>
                    <a:pt x="827965" y="547688"/>
                  </a:lnTo>
                  <a:lnTo>
                    <a:pt x="863135" y="442913"/>
                  </a:lnTo>
                  <a:lnTo>
                    <a:pt x="769348" y="417513"/>
                  </a:lnTo>
                  <a:lnTo>
                    <a:pt x="898305" y="207962"/>
                  </a:lnTo>
                  <a:lnTo>
                    <a:pt x="827965" y="130175"/>
                  </a:lnTo>
                  <a:lnTo>
                    <a:pt x="851411" y="77787"/>
                  </a:lnTo>
                  <a:lnTo>
                    <a:pt x="7927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23015" y="3276601"/>
              <a:ext cx="851535" cy="939800"/>
            </a:xfrm>
            <a:custGeom>
              <a:avLst/>
              <a:gdLst/>
              <a:ahLst/>
              <a:cxnLst/>
              <a:rect l="l" t="t" r="r" b="b"/>
              <a:pathLst>
                <a:path w="851535" h="939800">
                  <a:moveTo>
                    <a:pt x="769348" y="0"/>
                  </a:moveTo>
                  <a:lnTo>
                    <a:pt x="361960" y="352425"/>
                  </a:lnTo>
                  <a:lnTo>
                    <a:pt x="115769" y="39687"/>
                  </a:lnTo>
                  <a:lnTo>
                    <a:pt x="58616" y="52387"/>
                  </a:lnTo>
                  <a:lnTo>
                    <a:pt x="174386" y="404812"/>
                  </a:lnTo>
                  <a:lnTo>
                    <a:pt x="0" y="496887"/>
                  </a:lnTo>
                  <a:lnTo>
                    <a:pt x="0" y="561975"/>
                  </a:lnTo>
                  <a:lnTo>
                    <a:pt x="150939" y="614362"/>
                  </a:lnTo>
                  <a:lnTo>
                    <a:pt x="93786" y="849312"/>
                  </a:lnTo>
                  <a:lnTo>
                    <a:pt x="139216" y="874712"/>
                  </a:lnTo>
                  <a:lnTo>
                    <a:pt x="303343" y="757237"/>
                  </a:lnTo>
                  <a:lnTo>
                    <a:pt x="524621" y="939800"/>
                  </a:lnTo>
                  <a:lnTo>
                    <a:pt x="571515" y="914400"/>
                  </a:lnTo>
                  <a:lnTo>
                    <a:pt x="501175" y="666750"/>
                  </a:lnTo>
                  <a:lnTo>
                    <a:pt x="839688" y="614362"/>
                  </a:lnTo>
                  <a:lnTo>
                    <a:pt x="851411" y="549275"/>
                  </a:lnTo>
                  <a:lnTo>
                    <a:pt x="524621" y="457200"/>
                  </a:lnTo>
                  <a:lnTo>
                    <a:pt x="804518" y="39687"/>
                  </a:lnTo>
                  <a:lnTo>
                    <a:pt x="7693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16802" y="3486151"/>
              <a:ext cx="583565" cy="625475"/>
            </a:xfrm>
            <a:custGeom>
              <a:avLst/>
              <a:gdLst/>
              <a:ahLst/>
              <a:cxnLst/>
              <a:rect l="l" t="t" r="r" b="b"/>
              <a:pathLst>
                <a:path w="583564" h="625475">
                  <a:moveTo>
                    <a:pt x="524623" y="0"/>
                  </a:moveTo>
                  <a:lnTo>
                    <a:pt x="256449" y="234950"/>
                  </a:lnTo>
                  <a:lnTo>
                    <a:pt x="80599" y="0"/>
                  </a:lnTo>
                  <a:lnTo>
                    <a:pt x="150939" y="234950"/>
                  </a:lnTo>
                  <a:lnTo>
                    <a:pt x="0" y="312737"/>
                  </a:lnTo>
                  <a:lnTo>
                    <a:pt x="127492" y="365125"/>
                  </a:lnTo>
                  <a:lnTo>
                    <a:pt x="80599" y="560387"/>
                  </a:lnTo>
                  <a:lnTo>
                    <a:pt x="209556" y="469900"/>
                  </a:lnTo>
                  <a:lnTo>
                    <a:pt x="395664" y="625475"/>
                  </a:lnTo>
                  <a:lnTo>
                    <a:pt x="337047" y="404812"/>
                  </a:lnTo>
                  <a:lnTo>
                    <a:pt x="583239" y="352425"/>
                  </a:lnTo>
                  <a:lnTo>
                    <a:pt x="325324" y="287337"/>
                  </a:lnTo>
                  <a:lnTo>
                    <a:pt x="524623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9465" y="3368677"/>
              <a:ext cx="233001" cy="18256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529700" y="3406777"/>
              <a:ext cx="245110" cy="352425"/>
            </a:xfrm>
            <a:custGeom>
              <a:avLst/>
              <a:gdLst/>
              <a:ahLst/>
              <a:cxnLst/>
              <a:rect l="l" t="t" r="r" b="b"/>
              <a:pathLst>
                <a:path w="245110" h="352425">
                  <a:moveTo>
                    <a:pt x="197831" y="0"/>
                  </a:moveTo>
                  <a:lnTo>
                    <a:pt x="0" y="301623"/>
                  </a:lnTo>
                  <a:lnTo>
                    <a:pt x="186108" y="352423"/>
                  </a:lnTo>
                  <a:lnTo>
                    <a:pt x="209555" y="301623"/>
                  </a:lnTo>
                  <a:lnTo>
                    <a:pt x="92321" y="261936"/>
                  </a:lnTo>
                  <a:lnTo>
                    <a:pt x="244726" y="52387"/>
                  </a:lnTo>
                  <a:lnTo>
                    <a:pt x="197831" y="0"/>
                  </a:lnTo>
                  <a:close/>
                </a:path>
              </a:pathLst>
            </a:custGeom>
            <a:solidFill>
              <a:srgbClr val="997A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47116" y="3146427"/>
              <a:ext cx="887094" cy="1200150"/>
            </a:xfrm>
            <a:custGeom>
              <a:avLst/>
              <a:gdLst/>
              <a:ahLst/>
              <a:cxnLst/>
              <a:rect l="l" t="t" r="r" b="b"/>
              <a:pathLst>
                <a:path w="887095" h="1200150">
                  <a:moveTo>
                    <a:pt x="268173" y="0"/>
                  </a:moveTo>
                  <a:lnTo>
                    <a:pt x="164128" y="0"/>
                  </a:lnTo>
                  <a:lnTo>
                    <a:pt x="117234" y="117475"/>
                  </a:lnTo>
                  <a:lnTo>
                    <a:pt x="117234" y="195262"/>
                  </a:lnTo>
                  <a:lnTo>
                    <a:pt x="58618" y="222250"/>
                  </a:lnTo>
                  <a:lnTo>
                    <a:pt x="23446" y="534987"/>
                  </a:lnTo>
                  <a:lnTo>
                    <a:pt x="46893" y="547687"/>
                  </a:lnTo>
                  <a:lnTo>
                    <a:pt x="0" y="587375"/>
                  </a:lnTo>
                  <a:lnTo>
                    <a:pt x="11723" y="952500"/>
                  </a:lnTo>
                  <a:lnTo>
                    <a:pt x="583238" y="1200150"/>
                  </a:lnTo>
                  <a:lnTo>
                    <a:pt x="559791" y="835025"/>
                  </a:lnTo>
                  <a:lnTo>
                    <a:pt x="688748" y="627062"/>
                  </a:lnTo>
                  <a:lnTo>
                    <a:pt x="886581" y="679450"/>
                  </a:lnTo>
                  <a:lnTo>
                    <a:pt x="886581" y="247650"/>
                  </a:lnTo>
                  <a:lnTo>
                    <a:pt x="559791" y="209550"/>
                  </a:lnTo>
                  <a:lnTo>
                    <a:pt x="444023" y="287337"/>
                  </a:lnTo>
                  <a:lnTo>
                    <a:pt x="373683" y="247650"/>
                  </a:lnTo>
                  <a:lnTo>
                    <a:pt x="361960" y="209550"/>
                  </a:lnTo>
                  <a:lnTo>
                    <a:pt x="338513" y="182562"/>
                  </a:lnTo>
                  <a:lnTo>
                    <a:pt x="350236" y="92075"/>
                  </a:lnTo>
                  <a:lnTo>
                    <a:pt x="2681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70552" y="3486162"/>
              <a:ext cx="840105" cy="822325"/>
            </a:xfrm>
            <a:custGeom>
              <a:avLst/>
              <a:gdLst/>
              <a:ahLst/>
              <a:cxnLst/>
              <a:rect l="l" t="t" r="r" b="b"/>
              <a:pathLst>
                <a:path w="840104" h="822325">
                  <a:moveTo>
                    <a:pt x="536346" y="822325"/>
                  </a:moveTo>
                  <a:lnTo>
                    <a:pt x="512902" y="482600"/>
                  </a:lnTo>
                  <a:lnTo>
                    <a:pt x="0" y="339725"/>
                  </a:lnTo>
                  <a:lnTo>
                    <a:pt x="11734" y="600075"/>
                  </a:lnTo>
                  <a:lnTo>
                    <a:pt x="536346" y="822325"/>
                  </a:lnTo>
                  <a:close/>
                </a:path>
                <a:path w="840104" h="822325">
                  <a:moveTo>
                    <a:pt x="839698" y="312737"/>
                  </a:moveTo>
                  <a:lnTo>
                    <a:pt x="827976" y="0"/>
                  </a:lnTo>
                  <a:lnTo>
                    <a:pt x="688759" y="260350"/>
                  </a:lnTo>
                  <a:lnTo>
                    <a:pt x="839698" y="312737"/>
                  </a:lnTo>
                  <a:close/>
                </a:path>
              </a:pathLst>
            </a:custGeom>
            <a:solidFill>
              <a:srgbClr val="7A99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70563" y="3171826"/>
              <a:ext cx="840105" cy="771525"/>
            </a:xfrm>
            <a:custGeom>
              <a:avLst/>
              <a:gdLst/>
              <a:ahLst/>
              <a:cxnLst/>
              <a:rect l="l" t="t" r="r" b="b"/>
              <a:pathLst>
                <a:path w="840104" h="771525">
                  <a:moveTo>
                    <a:pt x="233001" y="0"/>
                  </a:moveTo>
                  <a:lnTo>
                    <a:pt x="152403" y="0"/>
                  </a:lnTo>
                  <a:lnTo>
                    <a:pt x="105510" y="92075"/>
                  </a:lnTo>
                  <a:lnTo>
                    <a:pt x="117233" y="196850"/>
                  </a:lnTo>
                  <a:lnTo>
                    <a:pt x="46893" y="222250"/>
                  </a:lnTo>
                  <a:lnTo>
                    <a:pt x="23446" y="496887"/>
                  </a:lnTo>
                  <a:lnTo>
                    <a:pt x="46893" y="522287"/>
                  </a:lnTo>
                  <a:lnTo>
                    <a:pt x="0" y="574675"/>
                  </a:lnTo>
                  <a:lnTo>
                    <a:pt x="0" y="627062"/>
                  </a:lnTo>
                  <a:lnTo>
                    <a:pt x="536345" y="771525"/>
                  </a:lnTo>
                  <a:lnTo>
                    <a:pt x="839688" y="249237"/>
                  </a:lnTo>
                  <a:lnTo>
                    <a:pt x="536345" y="209550"/>
                  </a:lnTo>
                  <a:lnTo>
                    <a:pt x="420577" y="287337"/>
                  </a:lnTo>
                  <a:lnTo>
                    <a:pt x="338513" y="234950"/>
                  </a:lnTo>
                  <a:lnTo>
                    <a:pt x="326788" y="196850"/>
                  </a:lnTo>
                  <a:lnTo>
                    <a:pt x="291618" y="169862"/>
                  </a:lnTo>
                  <a:lnTo>
                    <a:pt x="303342" y="66675"/>
                  </a:lnTo>
                  <a:lnTo>
                    <a:pt x="2330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64341" y="3394087"/>
              <a:ext cx="327025" cy="314325"/>
            </a:xfrm>
            <a:custGeom>
              <a:avLst/>
              <a:gdLst/>
              <a:ahLst/>
              <a:cxnLst/>
              <a:rect l="l" t="t" r="r" b="b"/>
              <a:pathLst>
                <a:path w="327025" h="314325">
                  <a:moveTo>
                    <a:pt x="221284" y="144462"/>
                  </a:moveTo>
                  <a:lnTo>
                    <a:pt x="197840" y="52387"/>
                  </a:lnTo>
                  <a:lnTo>
                    <a:pt x="186118" y="12700"/>
                  </a:lnTo>
                  <a:lnTo>
                    <a:pt x="162661" y="0"/>
                  </a:lnTo>
                  <a:lnTo>
                    <a:pt x="150939" y="26987"/>
                  </a:lnTo>
                  <a:lnTo>
                    <a:pt x="93789" y="26987"/>
                  </a:lnTo>
                  <a:lnTo>
                    <a:pt x="70345" y="12700"/>
                  </a:lnTo>
                  <a:lnTo>
                    <a:pt x="11722" y="39687"/>
                  </a:lnTo>
                  <a:lnTo>
                    <a:pt x="0" y="247650"/>
                  </a:lnTo>
                  <a:lnTo>
                    <a:pt x="186118" y="314325"/>
                  </a:lnTo>
                  <a:lnTo>
                    <a:pt x="197840" y="287337"/>
                  </a:lnTo>
                  <a:lnTo>
                    <a:pt x="82067" y="222250"/>
                  </a:lnTo>
                  <a:lnTo>
                    <a:pt x="70345" y="117475"/>
                  </a:lnTo>
                  <a:lnTo>
                    <a:pt x="127495" y="117475"/>
                  </a:lnTo>
                  <a:lnTo>
                    <a:pt x="127495" y="182562"/>
                  </a:lnTo>
                  <a:lnTo>
                    <a:pt x="139217" y="182562"/>
                  </a:lnTo>
                  <a:lnTo>
                    <a:pt x="221284" y="144462"/>
                  </a:lnTo>
                  <a:close/>
                </a:path>
                <a:path w="327025" h="314325">
                  <a:moveTo>
                    <a:pt x="326796" y="130175"/>
                  </a:moveTo>
                  <a:lnTo>
                    <a:pt x="268173" y="92075"/>
                  </a:lnTo>
                  <a:lnTo>
                    <a:pt x="279895" y="130175"/>
                  </a:lnTo>
                  <a:lnTo>
                    <a:pt x="326796" y="144462"/>
                  </a:lnTo>
                  <a:lnTo>
                    <a:pt x="326796" y="130175"/>
                  </a:lnTo>
                  <a:close/>
                </a:path>
              </a:pathLst>
            </a:custGeom>
            <a:solidFill>
              <a:srgbClr val="BFF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40903" y="3446463"/>
              <a:ext cx="665480" cy="430530"/>
            </a:xfrm>
            <a:custGeom>
              <a:avLst/>
              <a:gdLst/>
              <a:ahLst/>
              <a:cxnLst/>
              <a:rect l="l" t="t" r="r" b="b"/>
              <a:pathLst>
                <a:path w="665479" h="430529">
                  <a:moveTo>
                    <a:pt x="489451" y="0"/>
                  </a:moveTo>
                  <a:lnTo>
                    <a:pt x="430834" y="39687"/>
                  </a:lnTo>
                  <a:lnTo>
                    <a:pt x="477728" y="65087"/>
                  </a:lnTo>
                  <a:lnTo>
                    <a:pt x="524621" y="130175"/>
                  </a:lnTo>
                  <a:lnTo>
                    <a:pt x="466004" y="195262"/>
                  </a:lnTo>
                  <a:lnTo>
                    <a:pt x="385406" y="182562"/>
                  </a:lnTo>
                  <a:lnTo>
                    <a:pt x="361960" y="157162"/>
                  </a:lnTo>
                  <a:lnTo>
                    <a:pt x="268173" y="144462"/>
                  </a:lnTo>
                  <a:lnTo>
                    <a:pt x="233003" y="169862"/>
                  </a:lnTo>
                  <a:lnTo>
                    <a:pt x="338513" y="209550"/>
                  </a:lnTo>
                  <a:lnTo>
                    <a:pt x="385406" y="274637"/>
                  </a:lnTo>
                  <a:lnTo>
                    <a:pt x="338513" y="365125"/>
                  </a:lnTo>
                  <a:lnTo>
                    <a:pt x="58618" y="274637"/>
                  </a:lnTo>
                  <a:lnTo>
                    <a:pt x="0" y="312737"/>
                  </a:lnTo>
                  <a:lnTo>
                    <a:pt x="430834" y="430212"/>
                  </a:lnTo>
                  <a:lnTo>
                    <a:pt x="665302" y="26987"/>
                  </a:lnTo>
                  <a:lnTo>
                    <a:pt x="489451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97348" y="3551250"/>
              <a:ext cx="186690" cy="182880"/>
            </a:xfrm>
            <a:custGeom>
              <a:avLst/>
              <a:gdLst/>
              <a:ahLst/>
              <a:cxnLst/>
              <a:rect l="l" t="t" r="r" b="b"/>
              <a:pathLst>
                <a:path w="186689" h="182879">
                  <a:moveTo>
                    <a:pt x="58610" y="169862"/>
                  </a:moveTo>
                  <a:lnTo>
                    <a:pt x="23444" y="157162"/>
                  </a:lnTo>
                  <a:lnTo>
                    <a:pt x="0" y="169862"/>
                  </a:lnTo>
                  <a:lnTo>
                    <a:pt x="23444" y="182562"/>
                  </a:lnTo>
                  <a:lnTo>
                    <a:pt x="58610" y="182562"/>
                  </a:lnTo>
                  <a:lnTo>
                    <a:pt x="58610" y="169862"/>
                  </a:lnTo>
                  <a:close/>
                </a:path>
                <a:path w="186689" h="182879">
                  <a:moveTo>
                    <a:pt x="186105" y="12700"/>
                  </a:moveTo>
                  <a:lnTo>
                    <a:pt x="162661" y="0"/>
                  </a:lnTo>
                  <a:lnTo>
                    <a:pt x="140677" y="12700"/>
                  </a:lnTo>
                  <a:lnTo>
                    <a:pt x="152400" y="25400"/>
                  </a:lnTo>
                  <a:lnTo>
                    <a:pt x="186105" y="25400"/>
                  </a:lnTo>
                  <a:lnTo>
                    <a:pt x="186105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34691" y="3224213"/>
              <a:ext cx="80598" cy="13176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668915" y="1606552"/>
              <a:ext cx="851535" cy="939800"/>
            </a:xfrm>
            <a:custGeom>
              <a:avLst/>
              <a:gdLst/>
              <a:ahLst/>
              <a:cxnLst/>
              <a:rect l="l" t="t" r="r" b="b"/>
              <a:pathLst>
                <a:path w="851535" h="939800">
                  <a:moveTo>
                    <a:pt x="559791" y="0"/>
                  </a:moveTo>
                  <a:lnTo>
                    <a:pt x="524621" y="0"/>
                  </a:lnTo>
                  <a:lnTo>
                    <a:pt x="490917" y="12700"/>
                  </a:lnTo>
                  <a:lnTo>
                    <a:pt x="479193" y="65087"/>
                  </a:lnTo>
                  <a:lnTo>
                    <a:pt x="490917" y="90487"/>
                  </a:lnTo>
                  <a:lnTo>
                    <a:pt x="444023" y="117475"/>
                  </a:lnTo>
                  <a:lnTo>
                    <a:pt x="432300" y="300037"/>
                  </a:lnTo>
                  <a:lnTo>
                    <a:pt x="432300" y="195262"/>
                  </a:lnTo>
                  <a:lnTo>
                    <a:pt x="385406" y="155575"/>
                  </a:lnTo>
                  <a:lnTo>
                    <a:pt x="397130" y="142875"/>
                  </a:lnTo>
                  <a:lnTo>
                    <a:pt x="397130" y="77787"/>
                  </a:lnTo>
                  <a:lnTo>
                    <a:pt x="373683" y="25400"/>
                  </a:lnTo>
                  <a:lnTo>
                    <a:pt x="326790" y="12700"/>
                  </a:lnTo>
                  <a:lnTo>
                    <a:pt x="291619" y="38100"/>
                  </a:lnTo>
                  <a:lnTo>
                    <a:pt x="268173" y="90487"/>
                  </a:lnTo>
                  <a:lnTo>
                    <a:pt x="268173" y="117475"/>
                  </a:lnTo>
                  <a:lnTo>
                    <a:pt x="291619" y="155575"/>
                  </a:lnTo>
                  <a:lnTo>
                    <a:pt x="234468" y="182562"/>
                  </a:lnTo>
                  <a:lnTo>
                    <a:pt x="222745" y="390525"/>
                  </a:lnTo>
                  <a:lnTo>
                    <a:pt x="222745" y="287337"/>
                  </a:lnTo>
                  <a:lnTo>
                    <a:pt x="175850" y="247650"/>
                  </a:lnTo>
                  <a:lnTo>
                    <a:pt x="187575" y="220662"/>
                  </a:lnTo>
                  <a:lnTo>
                    <a:pt x="199298" y="182562"/>
                  </a:lnTo>
                  <a:lnTo>
                    <a:pt x="187575" y="130175"/>
                  </a:lnTo>
                  <a:lnTo>
                    <a:pt x="164127" y="90487"/>
                  </a:lnTo>
                  <a:lnTo>
                    <a:pt x="105510" y="77787"/>
                  </a:lnTo>
                  <a:lnTo>
                    <a:pt x="70340" y="130175"/>
                  </a:lnTo>
                  <a:lnTo>
                    <a:pt x="58616" y="169862"/>
                  </a:lnTo>
                  <a:lnTo>
                    <a:pt x="58616" y="195262"/>
                  </a:lnTo>
                  <a:lnTo>
                    <a:pt x="70340" y="247650"/>
                  </a:lnTo>
                  <a:lnTo>
                    <a:pt x="23446" y="273050"/>
                  </a:lnTo>
                  <a:lnTo>
                    <a:pt x="0" y="534987"/>
                  </a:lnTo>
                  <a:lnTo>
                    <a:pt x="11723" y="600075"/>
                  </a:lnTo>
                  <a:lnTo>
                    <a:pt x="23446" y="600075"/>
                  </a:lnTo>
                  <a:lnTo>
                    <a:pt x="35170" y="860425"/>
                  </a:lnTo>
                  <a:lnTo>
                    <a:pt x="140680" y="860425"/>
                  </a:lnTo>
                  <a:lnTo>
                    <a:pt x="140680" y="887412"/>
                  </a:lnTo>
                  <a:lnTo>
                    <a:pt x="211021" y="900112"/>
                  </a:lnTo>
                  <a:lnTo>
                    <a:pt x="211021" y="625475"/>
                  </a:lnTo>
                  <a:lnTo>
                    <a:pt x="244726" y="639762"/>
                  </a:lnTo>
                  <a:lnTo>
                    <a:pt x="256449" y="742950"/>
                  </a:lnTo>
                  <a:lnTo>
                    <a:pt x="397130" y="742950"/>
                  </a:lnTo>
                  <a:lnTo>
                    <a:pt x="397130" y="652462"/>
                  </a:lnTo>
                  <a:lnTo>
                    <a:pt x="420577" y="665162"/>
                  </a:lnTo>
                  <a:lnTo>
                    <a:pt x="420577" y="925512"/>
                  </a:lnTo>
                  <a:lnTo>
                    <a:pt x="502640" y="939800"/>
                  </a:lnTo>
                  <a:lnTo>
                    <a:pt x="502640" y="677862"/>
                  </a:lnTo>
                  <a:lnTo>
                    <a:pt x="594961" y="677862"/>
                  </a:lnTo>
                  <a:lnTo>
                    <a:pt x="618408" y="939800"/>
                  </a:lnTo>
                  <a:lnTo>
                    <a:pt x="805982" y="939800"/>
                  </a:lnTo>
                  <a:lnTo>
                    <a:pt x="816241" y="652462"/>
                  </a:lnTo>
                  <a:lnTo>
                    <a:pt x="851411" y="612775"/>
                  </a:lnTo>
                  <a:lnTo>
                    <a:pt x="839688" y="325437"/>
                  </a:lnTo>
                  <a:lnTo>
                    <a:pt x="770812" y="287337"/>
                  </a:lnTo>
                  <a:lnTo>
                    <a:pt x="794259" y="260350"/>
                  </a:lnTo>
                  <a:lnTo>
                    <a:pt x="805982" y="220662"/>
                  </a:lnTo>
                  <a:lnTo>
                    <a:pt x="805982" y="182562"/>
                  </a:lnTo>
                  <a:lnTo>
                    <a:pt x="770812" y="130175"/>
                  </a:lnTo>
                  <a:lnTo>
                    <a:pt x="700472" y="117475"/>
                  </a:lnTo>
                  <a:lnTo>
                    <a:pt x="665302" y="142875"/>
                  </a:lnTo>
                  <a:lnTo>
                    <a:pt x="641855" y="169862"/>
                  </a:lnTo>
                  <a:lnTo>
                    <a:pt x="641855" y="234950"/>
                  </a:lnTo>
                  <a:lnTo>
                    <a:pt x="653578" y="287337"/>
                  </a:lnTo>
                  <a:lnTo>
                    <a:pt x="606685" y="300037"/>
                  </a:lnTo>
                  <a:lnTo>
                    <a:pt x="606685" y="130175"/>
                  </a:lnTo>
                  <a:lnTo>
                    <a:pt x="571515" y="103187"/>
                  </a:lnTo>
                  <a:lnTo>
                    <a:pt x="583238" y="77787"/>
                  </a:lnTo>
                  <a:lnTo>
                    <a:pt x="583238" y="38100"/>
                  </a:lnTo>
                  <a:lnTo>
                    <a:pt x="5597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86149" y="1658949"/>
              <a:ext cx="630555" cy="195580"/>
            </a:xfrm>
            <a:custGeom>
              <a:avLst/>
              <a:gdLst/>
              <a:ahLst/>
              <a:cxnLst/>
              <a:rect l="l" t="t" r="r" b="b"/>
              <a:pathLst>
                <a:path w="630554" h="195580">
                  <a:moveTo>
                    <a:pt x="23444" y="117475"/>
                  </a:moveTo>
                  <a:lnTo>
                    <a:pt x="11722" y="103187"/>
                  </a:lnTo>
                  <a:lnTo>
                    <a:pt x="0" y="103187"/>
                  </a:lnTo>
                  <a:lnTo>
                    <a:pt x="0" y="155575"/>
                  </a:lnTo>
                  <a:lnTo>
                    <a:pt x="11722" y="155575"/>
                  </a:lnTo>
                  <a:lnTo>
                    <a:pt x="23444" y="142875"/>
                  </a:lnTo>
                  <a:lnTo>
                    <a:pt x="23444" y="117475"/>
                  </a:lnTo>
                  <a:close/>
                </a:path>
                <a:path w="630554" h="195580">
                  <a:moveTo>
                    <a:pt x="232994" y="38100"/>
                  </a:moveTo>
                  <a:lnTo>
                    <a:pt x="221272" y="25400"/>
                  </a:lnTo>
                  <a:lnTo>
                    <a:pt x="209550" y="38100"/>
                  </a:lnTo>
                  <a:lnTo>
                    <a:pt x="209550" y="77787"/>
                  </a:lnTo>
                  <a:lnTo>
                    <a:pt x="221272" y="77787"/>
                  </a:lnTo>
                  <a:lnTo>
                    <a:pt x="232994" y="65087"/>
                  </a:lnTo>
                  <a:lnTo>
                    <a:pt x="232994" y="38100"/>
                  </a:lnTo>
                  <a:close/>
                </a:path>
                <a:path w="630554" h="195580">
                  <a:moveTo>
                    <a:pt x="419100" y="0"/>
                  </a:moveTo>
                  <a:lnTo>
                    <a:pt x="407377" y="0"/>
                  </a:lnTo>
                  <a:lnTo>
                    <a:pt x="397129" y="12700"/>
                  </a:lnTo>
                  <a:lnTo>
                    <a:pt x="407377" y="25400"/>
                  </a:lnTo>
                  <a:lnTo>
                    <a:pt x="407377" y="38100"/>
                  </a:lnTo>
                  <a:lnTo>
                    <a:pt x="419100" y="25400"/>
                  </a:lnTo>
                  <a:lnTo>
                    <a:pt x="419100" y="0"/>
                  </a:lnTo>
                  <a:close/>
                </a:path>
                <a:path w="630554" h="195580">
                  <a:moveTo>
                    <a:pt x="630123" y="142875"/>
                  </a:moveTo>
                  <a:lnTo>
                    <a:pt x="618401" y="130175"/>
                  </a:lnTo>
                  <a:lnTo>
                    <a:pt x="594956" y="130175"/>
                  </a:lnTo>
                  <a:lnTo>
                    <a:pt x="583234" y="142875"/>
                  </a:lnTo>
                  <a:lnTo>
                    <a:pt x="571512" y="168275"/>
                  </a:lnTo>
                  <a:lnTo>
                    <a:pt x="594956" y="195262"/>
                  </a:lnTo>
                  <a:lnTo>
                    <a:pt x="618401" y="195262"/>
                  </a:lnTo>
                  <a:lnTo>
                    <a:pt x="618401" y="182562"/>
                  </a:lnTo>
                  <a:lnTo>
                    <a:pt x="630123" y="168275"/>
                  </a:lnTo>
                  <a:lnTo>
                    <a:pt x="630123" y="142875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27532" y="1906588"/>
              <a:ext cx="105510" cy="20796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750979" y="2219327"/>
              <a:ext cx="59055" cy="182880"/>
            </a:xfrm>
            <a:custGeom>
              <a:avLst/>
              <a:gdLst/>
              <a:ahLst/>
              <a:cxnLst/>
              <a:rect l="l" t="t" r="r" b="b"/>
              <a:pathLst>
                <a:path w="59054" h="182880">
                  <a:moveTo>
                    <a:pt x="0" y="0"/>
                  </a:moveTo>
                  <a:lnTo>
                    <a:pt x="11723" y="182562"/>
                  </a:lnTo>
                  <a:lnTo>
                    <a:pt x="58618" y="182562"/>
                  </a:lnTo>
                  <a:lnTo>
                    <a:pt x="46894" y="1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48812" y="1814513"/>
              <a:ext cx="93786" cy="18256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983977" y="1749437"/>
              <a:ext cx="467995" cy="732155"/>
            </a:xfrm>
            <a:custGeom>
              <a:avLst/>
              <a:gdLst/>
              <a:ahLst/>
              <a:cxnLst/>
              <a:rect l="l" t="t" r="r" b="b"/>
              <a:pathLst>
                <a:path w="467995" h="732155">
                  <a:moveTo>
                    <a:pt x="46888" y="534987"/>
                  </a:moveTo>
                  <a:lnTo>
                    <a:pt x="35166" y="509587"/>
                  </a:lnTo>
                  <a:lnTo>
                    <a:pt x="0" y="496887"/>
                  </a:lnTo>
                  <a:lnTo>
                    <a:pt x="0" y="534987"/>
                  </a:lnTo>
                  <a:lnTo>
                    <a:pt x="46888" y="534987"/>
                  </a:lnTo>
                  <a:close/>
                </a:path>
                <a:path w="467995" h="732155">
                  <a:moveTo>
                    <a:pt x="244729" y="157162"/>
                  </a:moveTo>
                  <a:lnTo>
                    <a:pt x="233006" y="12700"/>
                  </a:lnTo>
                  <a:lnTo>
                    <a:pt x="209550" y="0"/>
                  </a:lnTo>
                  <a:lnTo>
                    <a:pt x="187579" y="12700"/>
                  </a:lnTo>
                  <a:lnTo>
                    <a:pt x="175844" y="157162"/>
                  </a:lnTo>
                  <a:lnTo>
                    <a:pt x="244729" y="157162"/>
                  </a:lnTo>
                  <a:close/>
                </a:path>
                <a:path w="467995" h="732155">
                  <a:moveTo>
                    <a:pt x="467474" y="444500"/>
                  </a:moveTo>
                  <a:lnTo>
                    <a:pt x="455739" y="222250"/>
                  </a:lnTo>
                  <a:lnTo>
                    <a:pt x="420573" y="195262"/>
                  </a:lnTo>
                  <a:lnTo>
                    <a:pt x="385406" y="195262"/>
                  </a:lnTo>
                  <a:lnTo>
                    <a:pt x="326783" y="209550"/>
                  </a:lnTo>
                  <a:lnTo>
                    <a:pt x="303339" y="444500"/>
                  </a:lnTo>
                  <a:lnTo>
                    <a:pt x="338505" y="457200"/>
                  </a:lnTo>
                  <a:lnTo>
                    <a:pt x="361962" y="731837"/>
                  </a:lnTo>
                  <a:lnTo>
                    <a:pt x="444017" y="731837"/>
                  </a:lnTo>
                  <a:lnTo>
                    <a:pt x="444017" y="469900"/>
                  </a:lnTo>
                  <a:lnTo>
                    <a:pt x="467474" y="44450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74427" y="1971677"/>
              <a:ext cx="478155" cy="247650"/>
            </a:xfrm>
            <a:custGeom>
              <a:avLst/>
              <a:gdLst/>
              <a:ahLst/>
              <a:cxnLst/>
              <a:rect l="l" t="t" r="r" b="b"/>
              <a:pathLst>
                <a:path w="478154" h="247650">
                  <a:moveTo>
                    <a:pt x="477728" y="0"/>
                  </a:moveTo>
                  <a:lnTo>
                    <a:pt x="350235" y="0"/>
                  </a:lnTo>
                  <a:lnTo>
                    <a:pt x="0" y="182562"/>
                  </a:lnTo>
                  <a:lnTo>
                    <a:pt x="454281" y="247650"/>
                  </a:lnTo>
                  <a:lnTo>
                    <a:pt x="4777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44767" y="1984376"/>
              <a:ext cx="384175" cy="195580"/>
            </a:xfrm>
            <a:custGeom>
              <a:avLst/>
              <a:gdLst/>
              <a:ahLst/>
              <a:cxnLst/>
              <a:rect l="l" t="t" r="r" b="b"/>
              <a:pathLst>
                <a:path w="384175" h="195580">
                  <a:moveTo>
                    <a:pt x="383940" y="0"/>
                  </a:moveTo>
                  <a:lnTo>
                    <a:pt x="279895" y="0"/>
                  </a:lnTo>
                  <a:lnTo>
                    <a:pt x="0" y="157163"/>
                  </a:lnTo>
                  <a:lnTo>
                    <a:pt x="360493" y="195263"/>
                  </a:lnTo>
                  <a:lnTo>
                    <a:pt x="383940" y="0"/>
                  </a:lnTo>
                  <a:close/>
                </a:path>
              </a:pathLst>
            </a:custGeom>
            <a:solidFill>
              <a:srgbClr val="9999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5184225" y="1725870"/>
            <a:ext cx="260350" cy="606425"/>
          </a:xfrm>
          <a:custGeom>
            <a:avLst/>
            <a:gdLst/>
            <a:ahLst/>
            <a:cxnLst/>
            <a:rect l="l" t="t" r="r" b="b"/>
            <a:pathLst>
              <a:path w="260350" h="606425">
                <a:moveTo>
                  <a:pt x="129881" y="0"/>
                </a:moveTo>
                <a:lnTo>
                  <a:pt x="79326" y="23807"/>
                </a:lnTo>
                <a:lnTo>
                  <a:pt x="38041" y="88733"/>
                </a:lnTo>
                <a:lnTo>
                  <a:pt x="22181" y="133569"/>
                </a:lnTo>
                <a:lnTo>
                  <a:pt x="10206" y="185030"/>
                </a:lnTo>
                <a:lnTo>
                  <a:pt x="2638" y="241897"/>
                </a:lnTo>
                <a:lnTo>
                  <a:pt x="0" y="302953"/>
                </a:lnTo>
                <a:lnTo>
                  <a:pt x="2638" y="364009"/>
                </a:lnTo>
                <a:lnTo>
                  <a:pt x="10206" y="420877"/>
                </a:lnTo>
                <a:lnTo>
                  <a:pt x="22181" y="472338"/>
                </a:lnTo>
                <a:lnTo>
                  <a:pt x="38041" y="517174"/>
                </a:lnTo>
                <a:lnTo>
                  <a:pt x="57263" y="554168"/>
                </a:lnTo>
                <a:lnTo>
                  <a:pt x="103706" y="599753"/>
                </a:lnTo>
                <a:lnTo>
                  <a:pt x="129881" y="605908"/>
                </a:lnTo>
                <a:lnTo>
                  <a:pt x="156057" y="599753"/>
                </a:lnTo>
                <a:lnTo>
                  <a:pt x="202500" y="554168"/>
                </a:lnTo>
                <a:lnTo>
                  <a:pt x="221722" y="517174"/>
                </a:lnTo>
                <a:lnTo>
                  <a:pt x="237582" y="472338"/>
                </a:lnTo>
                <a:lnTo>
                  <a:pt x="249557" y="420877"/>
                </a:lnTo>
                <a:lnTo>
                  <a:pt x="257125" y="364009"/>
                </a:lnTo>
                <a:lnTo>
                  <a:pt x="259764" y="302953"/>
                </a:lnTo>
                <a:lnTo>
                  <a:pt x="257125" y="241897"/>
                </a:lnTo>
                <a:lnTo>
                  <a:pt x="249557" y="185030"/>
                </a:lnTo>
                <a:lnTo>
                  <a:pt x="237582" y="133569"/>
                </a:lnTo>
                <a:lnTo>
                  <a:pt x="221722" y="88733"/>
                </a:lnTo>
                <a:lnTo>
                  <a:pt x="202500" y="51739"/>
                </a:lnTo>
                <a:lnTo>
                  <a:pt x="156057" y="6154"/>
                </a:lnTo>
                <a:lnTo>
                  <a:pt x="129881" y="0"/>
                </a:lnTo>
                <a:close/>
              </a:path>
            </a:pathLst>
          </a:custGeom>
          <a:solidFill>
            <a:srgbClr val="FFFF99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43555" y="2596110"/>
            <a:ext cx="3598545" cy="3034292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1126490" indent="19050">
              <a:lnSpc>
                <a:spcPct val="100000"/>
              </a:lnSpc>
              <a:spcBef>
                <a:spcPts val="895"/>
              </a:spcBef>
            </a:pPr>
            <a:r>
              <a:rPr sz="2400" spc="-5" dirty="0">
                <a:latin typeface="Arial MT"/>
                <a:cs typeface="Arial MT"/>
              </a:rPr>
              <a:t>What?</a:t>
            </a:r>
            <a:endParaRPr sz="2400" dirty="0">
              <a:latin typeface="Arial MT"/>
              <a:cs typeface="Arial MT"/>
            </a:endParaRPr>
          </a:p>
          <a:p>
            <a:pPr marL="1054100" marR="1618615" indent="71755">
              <a:lnSpc>
                <a:spcPct val="101800"/>
              </a:lnSpc>
              <a:spcBef>
                <a:spcPts val="680"/>
              </a:spcBef>
            </a:pPr>
            <a:r>
              <a:rPr sz="2200" b="1" spc="-35" dirty="0">
                <a:latin typeface="Arial"/>
                <a:cs typeface="Arial"/>
              </a:rPr>
              <a:t>Tasks </a:t>
            </a:r>
            <a:r>
              <a:rPr sz="2200" b="1" spc="-60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</a:t>
            </a:r>
            <a:r>
              <a:rPr sz="2200" b="1" dirty="0">
                <a:latin typeface="Arial"/>
                <a:cs typeface="Arial"/>
              </a:rPr>
              <a:t>ve</a:t>
            </a:r>
            <a:r>
              <a:rPr sz="2200" b="1" spc="5" dirty="0">
                <a:latin typeface="Arial"/>
                <a:cs typeface="Arial"/>
              </a:rPr>
              <a:t>n</a:t>
            </a:r>
            <a:r>
              <a:rPr sz="2200" b="1" dirty="0">
                <a:latin typeface="Arial"/>
                <a:cs typeface="Arial"/>
              </a:rPr>
              <a:t>ts</a:t>
            </a:r>
            <a:endParaRPr sz="2200" dirty="0">
              <a:latin typeface="Arial"/>
              <a:cs typeface="Arial"/>
            </a:endParaRPr>
          </a:p>
          <a:p>
            <a:pPr marL="12700" marR="553720">
              <a:lnSpc>
                <a:spcPts val="1170"/>
              </a:lnSpc>
              <a:spcBef>
                <a:spcPts val="1780"/>
              </a:spcBef>
            </a:pP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BPMN</a:t>
            </a:r>
            <a:r>
              <a:rPr sz="1050" spc="-2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provides</a:t>
            </a:r>
            <a:r>
              <a:rPr sz="1050" spc="-1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two</a:t>
            </a:r>
            <a:r>
              <a:rPr sz="1050" spc="-1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constructs</a:t>
            </a:r>
            <a:r>
              <a:rPr sz="1050" spc="-2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to</a:t>
            </a:r>
            <a:r>
              <a:rPr sz="1050" spc="-1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model</a:t>
            </a:r>
            <a:r>
              <a:rPr sz="1050" spc="-1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resources: </a:t>
            </a:r>
            <a:r>
              <a:rPr sz="1050" spc="-28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pools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and lanes.</a:t>
            </a:r>
            <a:endParaRPr sz="1050" dirty="0">
              <a:latin typeface="Arial MT"/>
              <a:cs typeface="Arial MT"/>
            </a:endParaRPr>
          </a:p>
          <a:p>
            <a:pPr marL="12700" marR="487045">
              <a:lnSpc>
                <a:spcPts val="1170"/>
              </a:lnSpc>
              <a:spcBef>
                <a:spcPts val="5"/>
              </a:spcBef>
            </a:pP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Pools</a:t>
            </a:r>
            <a:r>
              <a:rPr sz="1050" spc="-1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are</a:t>
            </a:r>
            <a:r>
              <a:rPr sz="1050" spc="-1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generally</a:t>
            </a:r>
            <a:r>
              <a:rPr sz="1050" spc="-1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used</a:t>
            </a:r>
            <a:r>
              <a:rPr sz="1050" spc="-1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to</a:t>
            </a:r>
            <a:r>
              <a:rPr sz="1050" spc="-1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model</a:t>
            </a:r>
            <a:r>
              <a:rPr sz="1050" spc="-1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resource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classes, </a:t>
            </a:r>
            <a:r>
              <a:rPr sz="1050" spc="-28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lanes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are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used to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partition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a pool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into</a:t>
            </a:r>
            <a:endParaRPr sz="1050" dirty="0">
              <a:latin typeface="Arial MT"/>
              <a:cs typeface="Arial MT"/>
            </a:endParaRPr>
          </a:p>
          <a:p>
            <a:pPr marL="12700">
              <a:lnSpc>
                <a:spcPts val="1105"/>
              </a:lnSpc>
            </a:pP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sub-classes</a:t>
            </a:r>
            <a:r>
              <a:rPr sz="1050" spc="-2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or</a:t>
            </a:r>
            <a:r>
              <a:rPr sz="1050" spc="-2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single</a:t>
            </a:r>
            <a:r>
              <a:rPr sz="1050" spc="-2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resources.</a:t>
            </a:r>
            <a:endParaRPr sz="1050" dirty="0">
              <a:latin typeface="Arial MT"/>
              <a:cs typeface="Arial MT"/>
            </a:endParaRPr>
          </a:p>
          <a:p>
            <a:pPr marL="12700">
              <a:lnSpc>
                <a:spcPts val="1170"/>
              </a:lnSpc>
            </a:pP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Lanes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can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be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nested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within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each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other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in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multiple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levels.</a:t>
            </a:r>
            <a:endParaRPr sz="1050" dirty="0">
              <a:latin typeface="Arial MT"/>
              <a:cs typeface="Arial MT"/>
            </a:endParaRPr>
          </a:p>
          <a:p>
            <a:pPr marL="12700" marR="5080">
              <a:lnSpc>
                <a:spcPts val="1170"/>
              </a:lnSpc>
              <a:spcBef>
                <a:spcPts val="70"/>
              </a:spcBef>
            </a:pP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For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example,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if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we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need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to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model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both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a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department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and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the </a:t>
            </a:r>
            <a:r>
              <a:rPr sz="1050" spc="-28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roles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within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that department,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we can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use</a:t>
            </a:r>
            <a:endParaRPr sz="1050" dirty="0">
              <a:latin typeface="Arial MT"/>
              <a:cs typeface="Arial MT"/>
            </a:endParaRPr>
          </a:p>
          <a:p>
            <a:pPr marL="12700" marR="419734">
              <a:lnSpc>
                <a:spcPts val="1170"/>
              </a:lnSpc>
              <a:spcBef>
                <a:spcPts val="5"/>
              </a:spcBef>
            </a:pP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one</a:t>
            </a:r>
            <a:r>
              <a:rPr sz="1050" spc="-1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outer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lane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for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the</a:t>
            </a:r>
            <a:r>
              <a:rPr sz="1050" spc="-1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department,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and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one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inner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lane </a:t>
            </a:r>
            <a:r>
              <a:rPr sz="1050" spc="-28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for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each role.</a:t>
            </a:r>
            <a:endParaRPr sz="1050" dirty="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426977" y="1278780"/>
            <a:ext cx="1403985" cy="662305"/>
            <a:chOff x="7426977" y="1278780"/>
            <a:chExt cx="1403985" cy="662305"/>
          </a:xfrm>
        </p:grpSpPr>
        <p:sp>
          <p:nvSpPr>
            <p:cNvPr id="41" name="object 41"/>
            <p:cNvSpPr/>
            <p:nvPr/>
          </p:nvSpPr>
          <p:spPr>
            <a:xfrm>
              <a:off x="7433327" y="1285130"/>
              <a:ext cx="1391285" cy="649605"/>
            </a:xfrm>
            <a:custGeom>
              <a:avLst/>
              <a:gdLst/>
              <a:ahLst/>
              <a:cxnLst/>
              <a:rect l="l" t="t" r="r" b="b"/>
              <a:pathLst>
                <a:path w="1391284" h="649605">
                  <a:moveTo>
                    <a:pt x="695623" y="0"/>
                  </a:moveTo>
                  <a:lnTo>
                    <a:pt x="632307" y="1326"/>
                  </a:lnTo>
                  <a:lnTo>
                    <a:pt x="570584" y="5229"/>
                  </a:lnTo>
                  <a:lnTo>
                    <a:pt x="510699" y="11594"/>
                  </a:lnTo>
                  <a:lnTo>
                    <a:pt x="452897" y="20307"/>
                  </a:lnTo>
                  <a:lnTo>
                    <a:pt x="397425" y="31252"/>
                  </a:lnTo>
                  <a:lnTo>
                    <a:pt x="344528" y="44316"/>
                  </a:lnTo>
                  <a:lnTo>
                    <a:pt x="294452" y="59384"/>
                  </a:lnTo>
                  <a:lnTo>
                    <a:pt x="247441" y="76340"/>
                  </a:lnTo>
                  <a:lnTo>
                    <a:pt x="203743" y="95071"/>
                  </a:lnTo>
                  <a:lnTo>
                    <a:pt x="163601" y="115462"/>
                  </a:lnTo>
                  <a:lnTo>
                    <a:pt x="127263" y="137398"/>
                  </a:lnTo>
                  <a:lnTo>
                    <a:pt x="94972" y="160765"/>
                  </a:lnTo>
                  <a:lnTo>
                    <a:pt x="43519" y="211332"/>
                  </a:lnTo>
                  <a:lnTo>
                    <a:pt x="11207" y="266248"/>
                  </a:lnTo>
                  <a:lnTo>
                    <a:pt x="0" y="324594"/>
                  </a:lnTo>
                  <a:lnTo>
                    <a:pt x="2842" y="354138"/>
                  </a:lnTo>
                  <a:lnTo>
                    <a:pt x="24848" y="410884"/>
                  </a:lnTo>
                  <a:lnTo>
                    <a:pt x="66976" y="463740"/>
                  </a:lnTo>
                  <a:lnTo>
                    <a:pt x="127263" y="511789"/>
                  </a:lnTo>
                  <a:lnTo>
                    <a:pt x="163601" y="533726"/>
                  </a:lnTo>
                  <a:lnTo>
                    <a:pt x="203743" y="554116"/>
                  </a:lnTo>
                  <a:lnTo>
                    <a:pt x="247441" y="572847"/>
                  </a:lnTo>
                  <a:lnTo>
                    <a:pt x="294452" y="589804"/>
                  </a:lnTo>
                  <a:lnTo>
                    <a:pt x="344528" y="604871"/>
                  </a:lnTo>
                  <a:lnTo>
                    <a:pt x="397425" y="617935"/>
                  </a:lnTo>
                  <a:lnTo>
                    <a:pt x="452897" y="628880"/>
                  </a:lnTo>
                  <a:lnTo>
                    <a:pt x="510699" y="637593"/>
                  </a:lnTo>
                  <a:lnTo>
                    <a:pt x="570584" y="643958"/>
                  </a:lnTo>
                  <a:lnTo>
                    <a:pt x="632307" y="647861"/>
                  </a:lnTo>
                  <a:lnTo>
                    <a:pt x="695623" y="649188"/>
                  </a:lnTo>
                  <a:lnTo>
                    <a:pt x="758939" y="647861"/>
                  </a:lnTo>
                  <a:lnTo>
                    <a:pt x="820662" y="643958"/>
                  </a:lnTo>
                  <a:lnTo>
                    <a:pt x="880547" y="637593"/>
                  </a:lnTo>
                  <a:lnTo>
                    <a:pt x="938349" y="628880"/>
                  </a:lnTo>
                  <a:lnTo>
                    <a:pt x="993821" y="617935"/>
                  </a:lnTo>
                  <a:lnTo>
                    <a:pt x="1046718" y="604871"/>
                  </a:lnTo>
                  <a:lnTo>
                    <a:pt x="1096794" y="589804"/>
                  </a:lnTo>
                  <a:lnTo>
                    <a:pt x="1143804" y="572847"/>
                  </a:lnTo>
                  <a:lnTo>
                    <a:pt x="1187503" y="554116"/>
                  </a:lnTo>
                  <a:lnTo>
                    <a:pt x="1227645" y="533726"/>
                  </a:lnTo>
                  <a:lnTo>
                    <a:pt x="1263983" y="511789"/>
                  </a:lnTo>
                  <a:lnTo>
                    <a:pt x="1296273" y="488422"/>
                  </a:lnTo>
                  <a:lnTo>
                    <a:pt x="1347726" y="437855"/>
                  </a:lnTo>
                  <a:lnTo>
                    <a:pt x="1380039" y="382940"/>
                  </a:lnTo>
                  <a:lnTo>
                    <a:pt x="1391246" y="324594"/>
                  </a:lnTo>
                  <a:lnTo>
                    <a:pt x="1388404" y="295049"/>
                  </a:lnTo>
                  <a:lnTo>
                    <a:pt x="1366398" y="238304"/>
                  </a:lnTo>
                  <a:lnTo>
                    <a:pt x="1324270" y="185448"/>
                  </a:lnTo>
                  <a:lnTo>
                    <a:pt x="1263983" y="137398"/>
                  </a:lnTo>
                  <a:lnTo>
                    <a:pt x="1227645" y="115462"/>
                  </a:lnTo>
                  <a:lnTo>
                    <a:pt x="1187503" y="95071"/>
                  </a:lnTo>
                  <a:lnTo>
                    <a:pt x="1143804" y="76340"/>
                  </a:lnTo>
                  <a:lnTo>
                    <a:pt x="1096794" y="59384"/>
                  </a:lnTo>
                  <a:lnTo>
                    <a:pt x="1046718" y="44316"/>
                  </a:lnTo>
                  <a:lnTo>
                    <a:pt x="993821" y="31252"/>
                  </a:lnTo>
                  <a:lnTo>
                    <a:pt x="938349" y="20307"/>
                  </a:lnTo>
                  <a:lnTo>
                    <a:pt x="880547" y="11594"/>
                  </a:lnTo>
                  <a:lnTo>
                    <a:pt x="820662" y="5229"/>
                  </a:lnTo>
                  <a:lnTo>
                    <a:pt x="758939" y="1326"/>
                  </a:lnTo>
                  <a:lnTo>
                    <a:pt x="695623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33327" y="1285130"/>
              <a:ext cx="1391285" cy="649605"/>
            </a:xfrm>
            <a:custGeom>
              <a:avLst/>
              <a:gdLst/>
              <a:ahLst/>
              <a:cxnLst/>
              <a:rect l="l" t="t" r="r" b="b"/>
              <a:pathLst>
                <a:path w="1391284" h="649605">
                  <a:moveTo>
                    <a:pt x="0" y="324594"/>
                  </a:moveTo>
                  <a:lnTo>
                    <a:pt x="11207" y="266247"/>
                  </a:lnTo>
                  <a:lnTo>
                    <a:pt x="43519" y="211332"/>
                  </a:lnTo>
                  <a:lnTo>
                    <a:pt x="94972" y="160765"/>
                  </a:lnTo>
                  <a:lnTo>
                    <a:pt x="127263" y="137398"/>
                  </a:lnTo>
                  <a:lnTo>
                    <a:pt x="163601" y="115462"/>
                  </a:lnTo>
                  <a:lnTo>
                    <a:pt x="203743" y="95071"/>
                  </a:lnTo>
                  <a:lnTo>
                    <a:pt x="247442" y="76340"/>
                  </a:lnTo>
                  <a:lnTo>
                    <a:pt x="294452" y="59383"/>
                  </a:lnTo>
                  <a:lnTo>
                    <a:pt x="344528" y="44316"/>
                  </a:lnTo>
                  <a:lnTo>
                    <a:pt x="397425" y="31252"/>
                  </a:lnTo>
                  <a:lnTo>
                    <a:pt x="452897" y="20307"/>
                  </a:lnTo>
                  <a:lnTo>
                    <a:pt x="510699" y="11594"/>
                  </a:lnTo>
                  <a:lnTo>
                    <a:pt x="570584" y="5229"/>
                  </a:lnTo>
                  <a:lnTo>
                    <a:pt x="632307" y="1326"/>
                  </a:lnTo>
                  <a:lnTo>
                    <a:pt x="695623" y="0"/>
                  </a:lnTo>
                  <a:lnTo>
                    <a:pt x="758939" y="1326"/>
                  </a:lnTo>
                  <a:lnTo>
                    <a:pt x="820662" y="5229"/>
                  </a:lnTo>
                  <a:lnTo>
                    <a:pt x="880547" y="11594"/>
                  </a:lnTo>
                  <a:lnTo>
                    <a:pt x="938349" y="20307"/>
                  </a:lnTo>
                  <a:lnTo>
                    <a:pt x="993821" y="31252"/>
                  </a:lnTo>
                  <a:lnTo>
                    <a:pt x="1046718" y="44316"/>
                  </a:lnTo>
                  <a:lnTo>
                    <a:pt x="1096794" y="59383"/>
                  </a:lnTo>
                  <a:lnTo>
                    <a:pt x="1143804" y="76340"/>
                  </a:lnTo>
                  <a:lnTo>
                    <a:pt x="1187503" y="95071"/>
                  </a:lnTo>
                  <a:lnTo>
                    <a:pt x="1227645" y="115462"/>
                  </a:lnTo>
                  <a:lnTo>
                    <a:pt x="1263983" y="137398"/>
                  </a:lnTo>
                  <a:lnTo>
                    <a:pt x="1296274" y="160765"/>
                  </a:lnTo>
                  <a:lnTo>
                    <a:pt x="1347727" y="211332"/>
                  </a:lnTo>
                  <a:lnTo>
                    <a:pt x="1380039" y="266247"/>
                  </a:lnTo>
                  <a:lnTo>
                    <a:pt x="1391247" y="324594"/>
                  </a:lnTo>
                  <a:lnTo>
                    <a:pt x="1388404" y="354138"/>
                  </a:lnTo>
                  <a:lnTo>
                    <a:pt x="1366398" y="410883"/>
                  </a:lnTo>
                  <a:lnTo>
                    <a:pt x="1324270" y="463739"/>
                  </a:lnTo>
                  <a:lnTo>
                    <a:pt x="1263983" y="511789"/>
                  </a:lnTo>
                  <a:lnTo>
                    <a:pt x="1227645" y="533725"/>
                  </a:lnTo>
                  <a:lnTo>
                    <a:pt x="1187503" y="554116"/>
                  </a:lnTo>
                  <a:lnTo>
                    <a:pt x="1143804" y="572847"/>
                  </a:lnTo>
                  <a:lnTo>
                    <a:pt x="1096794" y="589804"/>
                  </a:lnTo>
                  <a:lnTo>
                    <a:pt x="1046718" y="604871"/>
                  </a:lnTo>
                  <a:lnTo>
                    <a:pt x="993821" y="617935"/>
                  </a:lnTo>
                  <a:lnTo>
                    <a:pt x="938349" y="628880"/>
                  </a:lnTo>
                  <a:lnTo>
                    <a:pt x="880547" y="637593"/>
                  </a:lnTo>
                  <a:lnTo>
                    <a:pt x="820662" y="643958"/>
                  </a:lnTo>
                  <a:lnTo>
                    <a:pt x="758939" y="647861"/>
                  </a:lnTo>
                  <a:lnTo>
                    <a:pt x="695623" y="649188"/>
                  </a:lnTo>
                  <a:lnTo>
                    <a:pt x="632307" y="647861"/>
                  </a:lnTo>
                  <a:lnTo>
                    <a:pt x="570584" y="643958"/>
                  </a:lnTo>
                  <a:lnTo>
                    <a:pt x="510699" y="637593"/>
                  </a:lnTo>
                  <a:lnTo>
                    <a:pt x="452897" y="628880"/>
                  </a:lnTo>
                  <a:lnTo>
                    <a:pt x="397425" y="617935"/>
                  </a:lnTo>
                  <a:lnTo>
                    <a:pt x="344528" y="604871"/>
                  </a:lnTo>
                  <a:lnTo>
                    <a:pt x="294452" y="589804"/>
                  </a:lnTo>
                  <a:lnTo>
                    <a:pt x="247442" y="572847"/>
                  </a:lnTo>
                  <a:lnTo>
                    <a:pt x="203743" y="554116"/>
                  </a:lnTo>
                  <a:lnTo>
                    <a:pt x="163601" y="533725"/>
                  </a:lnTo>
                  <a:lnTo>
                    <a:pt x="127263" y="511789"/>
                  </a:lnTo>
                  <a:lnTo>
                    <a:pt x="94972" y="488422"/>
                  </a:lnTo>
                  <a:lnTo>
                    <a:pt x="43519" y="437855"/>
                  </a:lnTo>
                  <a:lnTo>
                    <a:pt x="11207" y="382940"/>
                  </a:lnTo>
                  <a:lnTo>
                    <a:pt x="0" y="32459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717788" y="1294060"/>
            <a:ext cx="1704339" cy="127444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400" spc="-5" dirty="0">
                <a:latin typeface="Arial MT"/>
                <a:cs typeface="Arial MT"/>
              </a:rPr>
              <a:t>Who?</a:t>
            </a:r>
            <a:endParaRPr sz="2400">
              <a:latin typeface="Arial MT"/>
              <a:cs typeface="Arial MT"/>
            </a:endParaRPr>
          </a:p>
          <a:p>
            <a:pPr marL="765810" marR="5080" indent="-163830">
              <a:lnSpc>
                <a:spcPct val="101800"/>
              </a:lnSpc>
              <a:spcBef>
                <a:spcPts val="730"/>
              </a:spcBef>
            </a:pPr>
            <a:r>
              <a:rPr sz="2200" b="1" dirty="0">
                <a:latin typeface="Arial"/>
                <a:cs typeface="Arial"/>
              </a:rPr>
              <a:t>Lanes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&amp;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Pools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05194" y="1172971"/>
            <a:ext cx="1886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Organization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655448" y="3276601"/>
            <a:ext cx="851535" cy="939800"/>
            <a:chOff x="6655448" y="3276601"/>
            <a:chExt cx="851535" cy="939800"/>
          </a:xfrm>
        </p:grpSpPr>
        <p:sp>
          <p:nvSpPr>
            <p:cNvPr id="46" name="object 46"/>
            <p:cNvSpPr/>
            <p:nvPr/>
          </p:nvSpPr>
          <p:spPr>
            <a:xfrm>
              <a:off x="6655448" y="3276601"/>
              <a:ext cx="851535" cy="939800"/>
            </a:xfrm>
            <a:custGeom>
              <a:avLst/>
              <a:gdLst/>
              <a:ahLst/>
              <a:cxnLst/>
              <a:rect l="l" t="t" r="r" b="b"/>
              <a:pathLst>
                <a:path w="851534" h="939800">
                  <a:moveTo>
                    <a:pt x="769346" y="0"/>
                  </a:moveTo>
                  <a:lnTo>
                    <a:pt x="361958" y="352425"/>
                  </a:lnTo>
                  <a:lnTo>
                    <a:pt x="117233" y="39687"/>
                  </a:lnTo>
                  <a:lnTo>
                    <a:pt x="58616" y="52387"/>
                  </a:lnTo>
                  <a:lnTo>
                    <a:pt x="174384" y="404812"/>
                  </a:lnTo>
                  <a:lnTo>
                    <a:pt x="0" y="496887"/>
                  </a:lnTo>
                  <a:lnTo>
                    <a:pt x="0" y="561975"/>
                  </a:lnTo>
                  <a:lnTo>
                    <a:pt x="150938" y="614362"/>
                  </a:lnTo>
                  <a:lnTo>
                    <a:pt x="93786" y="849312"/>
                  </a:lnTo>
                  <a:lnTo>
                    <a:pt x="140680" y="874712"/>
                  </a:lnTo>
                  <a:lnTo>
                    <a:pt x="303342" y="757237"/>
                  </a:lnTo>
                  <a:lnTo>
                    <a:pt x="524620" y="939800"/>
                  </a:lnTo>
                  <a:lnTo>
                    <a:pt x="571515" y="914400"/>
                  </a:lnTo>
                  <a:lnTo>
                    <a:pt x="501173" y="666750"/>
                  </a:lnTo>
                  <a:lnTo>
                    <a:pt x="839687" y="614362"/>
                  </a:lnTo>
                  <a:lnTo>
                    <a:pt x="851410" y="549275"/>
                  </a:lnTo>
                  <a:lnTo>
                    <a:pt x="524620" y="457200"/>
                  </a:lnTo>
                  <a:lnTo>
                    <a:pt x="804517" y="39687"/>
                  </a:lnTo>
                  <a:lnTo>
                    <a:pt x="7693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749235" y="3486151"/>
              <a:ext cx="583565" cy="625475"/>
            </a:xfrm>
            <a:custGeom>
              <a:avLst/>
              <a:gdLst/>
              <a:ahLst/>
              <a:cxnLst/>
              <a:rect l="l" t="t" r="r" b="b"/>
              <a:pathLst>
                <a:path w="583565" h="625475">
                  <a:moveTo>
                    <a:pt x="524621" y="0"/>
                  </a:moveTo>
                  <a:lnTo>
                    <a:pt x="256448" y="234950"/>
                  </a:lnTo>
                  <a:lnTo>
                    <a:pt x="80598" y="0"/>
                  </a:lnTo>
                  <a:lnTo>
                    <a:pt x="150938" y="234950"/>
                  </a:lnTo>
                  <a:lnTo>
                    <a:pt x="0" y="312737"/>
                  </a:lnTo>
                  <a:lnTo>
                    <a:pt x="127491" y="365125"/>
                  </a:lnTo>
                  <a:lnTo>
                    <a:pt x="80598" y="560387"/>
                  </a:lnTo>
                  <a:lnTo>
                    <a:pt x="209555" y="469900"/>
                  </a:lnTo>
                  <a:lnTo>
                    <a:pt x="395664" y="625475"/>
                  </a:lnTo>
                  <a:lnTo>
                    <a:pt x="338512" y="404812"/>
                  </a:lnTo>
                  <a:lnTo>
                    <a:pt x="583238" y="352425"/>
                  </a:lnTo>
                  <a:lnTo>
                    <a:pt x="326788" y="287337"/>
                  </a:lnTo>
                  <a:lnTo>
                    <a:pt x="524621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11897" y="3368677"/>
              <a:ext cx="233001" cy="182562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7262135" y="3406777"/>
              <a:ext cx="245110" cy="352425"/>
            </a:xfrm>
            <a:custGeom>
              <a:avLst/>
              <a:gdLst/>
              <a:ahLst/>
              <a:cxnLst/>
              <a:rect l="l" t="t" r="r" b="b"/>
              <a:pathLst>
                <a:path w="245109" h="352425">
                  <a:moveTo>
                    <a:pt x="197831" y="0"/>
                  </a:moveTo>
                  <a:lnTo>
                    <a:pt x="0" y="301623"/>
                  </a:lnTo>
                  <a:lnTo>
                    <a:pt x="186108" y="352423"/>
                  </a:lnTo>
                  <a:lnTo>
                    <a:pt x="209555" y="301623"/>
                  </a:lnTo>
                  <a:lnTo>
                    <a:pt x="93786" y="261936"/>
                  </a:lnTo>
                  <a:lnTo>
                    <a:pt x="244725" y="52387"/>
                  </a:lnTo>
                  <a:lnTo>
                    <a:pt x="197831" y="0"/>
                  </a:lnTo>
                  <a:close/>
                </a:path>
              </a:pathLst>
            </a:custGeom>
            <a:solidFill>
              <a:srgbClr val="997A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5909548" y="1606552"/>
            <a:ext cx="851535" cy="939800"/>
            <a:chOff x="5909548" y="1606552"/>
            <a:chExt cx="851535" cy="939800"/>
          </a:xfrm>
        </p:grpSpPr>
        <p:sp>
          <p:nvSpPr>
            <p:cNvPr id="51" name="object 51"/>
            <p:cNvSpPr/>
            <p:nvPr/>
          </p:nvSpPr>
          <p:spPr>
            <a:xfrm>
              <a:off x="5909538" y="1606562"/>
              <a:ext cx="722630" cy="939800"/>
            </a:xfrm>
            <a:custGeom>
              <a:avLst/>
              <a:gdLst/>
              <a:ahLst/>
              <a:cxnLst/>
              <a:rect l="l" t="t" r="r" b="b"/>
              <a:pathLst>
                <a:path w="722629" h="939800">
                  <a:moveTo>
                    <a:pt x="663841" y="0"/>
                  </a:moveTo>
                  <a:lnTo>
                    <a:pt x="45427" y="0"/>
                  </a:lnTo>
                  <a:lnTo>
                    <a:pt x="33705" y="625475"/>
                  </a:lnTo>
                  <a:lnTo>
                    <a:pt x="652119" y="652462"/>
                  </a:lnTo>
                  <a:lnTo>
                    <a:pt x="663841" y="0"/>
                  </a:lnTo>
                  <a:close/>
                </a:path>
                <a:path w="722629" h="939800">
                  <a:moveTo>
                    <a:pt x="722452" y="665162"/>
                  </a:moveTo>
                  <a:lnTo>
                    <a:pt x="0" y="665162"/>
                  </a:lnTo>
                  <a:lnTo>
                    <a:pt x="0" y="912812"/>
                  </a:lnTo>
                  <a:lnTo>
                    <a:pt x="722452" y="939800"/>
                  </a:lnTo>
                  <a:lnTo>
                    <a:pt x="722452" y="6651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85102" y="1631962"/>
              <a:ext cx="175895" cy="887730"/>
            </a:xfrm>
            <a:custGeom>
              <a:avLst/>
              <a:gdLst/>
              <a:ahLst/>
              <a:cxnLst/>
              <a:rect l="l" t="t" r="r" b="b"/>
              <a:pathLst>
                <a:path w="175895" h="887730">
                  <a:moveTo>
                    <a:pt x="128955" y="496887"/>
                  </a:moveTo>
                  <a:lnTo>
                    <a:pt x="117233" y="104775"/>
                  </a:lnTo>
                  <a:lnTo>
                    <a:pt x="11722" y="0"/>
                  </a:lnTo>
                  <a:lnTo>
                    <a:pt x="0" y="614362"/>
                  </a:lnTo>
                  <a:lnTo>
                    <a:pt x="128955" y="496887"/>
                  </a:lnTo>
                  <a:close/>
                </a:path>
                <a:path w="175895" h="887730">
                  <a:moveTo>
                    <a:pt x="175844" y="809625"/>
                  </a:moveTo>
                  <a:lnTo>
                    <a:pt x="152400" y="587375"/>
                  </a:lnTo>
                  <a:lnTo>
                    <a:pt x="70345" y="652462"/>
                  </a:lnTo>
                  <a:lnTo>
                    <a:pt x="82067" y="887412"/>
                  </a:lnTo>
                  <a:lnTo>
                    <a:pt x="175844" y="809625"/>
                  </a:lnTo>
                  <a:close/>
                </a:path>
              </a:pathLst>
            </a:custGeom>
            <a:solidFill>
              <a:srgbClr val="7A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966688" y="1671649"/>
              <a:ext cx="618490" cy="809625"/>
            </a:xfrm>
            <a:custGeom>
              <a:avLst/>
              <a:gdLst/>
              <a:ahLst/>
              <a:cxnLst/>
              <a:rect l="l" t="t" r="r" b="b"/>
              <a:pathLst>
                <a:path w="618490" h="809625">
                  <a:moveTo>
                    <a:pt x="548068" y="0"/>
                  </a:moveTo>
                  <a:lnTo>
                    <a:pt x="46901" y="0"/>
                  </a:lnTo>
                  <a:lnTo>
                    <a:pt x="35179" y="495300"/>
                  </a:lnTo>
                  <a:lnTo>
                    <a:pt x="537819" y="508000"/>
                  </a:lnTo>
                  <a:lnTo>
                    <a:pt x="548068" y="0"/>
                  </a:lnTo>
                  <a:close/>
                </a:path>
                <a:path w="618490" h="809625">
                  <a:moveTo>
                    <a:pt x="618413" y="665162"/>
                  </a:moveTo>
                  <a:lnTo>
                    <a:pt x="0" y="665162"/>
                  </a:lnTo>
                  <a:lnTo>
                    <a:pt x="0" y="782637"/>
                  </a:lnTo>
                  <a:lnTo>
                    <a:pt x="618413" y="809625"/>
                  </a:lnTo>
                  <a:lnTo>
                    <a:pt x="618413" y="66516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013589" y="1697049"/>
              <a:ext cx="525145" cy="744855"/>
            </a:xfrm>
            <a:custGeom>
              <a:avLst/>
              <a:gdLst/>
              <a:ahLst/>
              <a:cxnLst/>
              <a:rect l="l" t="t" r="r" b="b"/>
              <a:pathLst>
                <a:path w="525145" h="744855">
                  <a:moveTo>
                    <a:pt x="58610" y="666750"/>
                  </a:moveTo>
                  <a:lnTo>
                    <a:pt x="0" y="652462"/>
                  </a:lnTo>
                  <a:lnTo>
                    <a:pt x="0" y="717550"/>
                  </a:lnTo>
                  <a:lnTo>
                    <a:pt x="58610" y="717550"/>
                  </a:lnTo>
                  <a:lnTo>
                    <a:pt x="58610" y="666750"/>
                  </a:lnTo>
                  <a:close/>
                </a:path>
                <a:path w="525145" h="744855">
                  <a:moveTo>
                    <a:pt x="444017" y="404812"/>
                  </a:moveTo>
                  <a:lnTo>
                    <a:pt x="385406" y="404812"/>
                  </a:lnTo>
                  <a:lnTo>
                    <a:pt x="373684" y="469900"/>
                  </a:lnTo>
                  <a:lnTo>
                    <a:pt x="432295" y="469900"/>
                  </a:lnTo>
                  <a:lnTo>
                    <a:pt x="444017" y="404812"/>
                  </a:lnTo>
                  <a:close/>
                </a:path>
                <a:path w="525145" h="744855">
                  <a:moveTo>
                    <a:pt x="467474" y="0"/>
                  </a:moveTo>
                  <a:lnTo>
                    <a:pt x="35166" y="0"/>
                  </a:lnTo>
                  <a:lnTo>
                    <a:pt x="23444" y="379412"/>
                  </a:lnTo>
                  <a:lnTo>
                    <a:pt x="467474" y="365125"/>
                  </a:lnTo>
                  <a:lnTo>
                    <a:pt x="467474" y="0"/>
                  </a:lnTo>
                  <a:close/>
                </a:path>
                <a:path w="525145" h="744855">
                  <a:moveTo>
                    <a:pt x="524624" y="679450"/>
                  </a:moveTo>
                  <a:lnTo>
                    <a:pt x="361962" y="666750"/>
                  </a:lnTo>
                  <a:lnTo>
                    <a:pt x="361962" y="731837"/>
                  </a:lnTo>
                  <a:lnTo>
                    <a:pt x="524624" y="744537"/>
                  </a:lnTo>
                  <a:lnTo>
                    <a:pt x="524624" y="6794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107380" y="1762127"/>
              <a:ext cx="315595" cy="249554"/>
            </a:xfrm>
            <a:custGeom>
              <a:avLst/>
              <a:gdLst/>
              <a:ahLst/>
              <a:cxnLst/>
              <a:rect l="l" t="t" r="r" b="b"/>
              <a:pathLst>
                <a:path w="315595" h="249555">
                  <a:moveTo>
                    <a:pt x="315066" y="0"/>
                  </a:moveTo>
                  <a:lnTo>
                    <a:pt x="0" y="0"/>
                  </a:lnTo>
                  <a:lnTo>
                    <a:pt x="0" y="249237"/>
                  </a:lnTo>
                  <a:lnTo>
                    <a:pt x="315066" y="249237"/>
                  </a:lnTo>
                  <a:lnTo>
                    <a:pt x="315066" y="0"/>
                  </a:lnTo>
                  <a:close/>
                </a:path>
              </a:pathLst>
            </a:custGeom>
            <a:solidFill>
              <a:srgbClr val="B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3833044" y="4973638"/>
            <a:ext cx="816610" cy="887730"/>
            <a:chOff x="3833044" y="4973638"/>
            <a:chExt cx="816610" cy="887730"/>
          </a:xfrm>
        </p:grpSpPr>
        <p:sp>
          <p:nvSpPr>
            <p:cNvPr id="57" name="object 57"/>
            <p:cNvSpPr/>
            <p:nvPr/>
          </p:nvSpPr>
          <p:spPr>
            <a:xfrm>
              <a:off x="3879936" y="5300663"/>
              <a:ext cx="769620" cy="560705"/>
            </a:xfrm>
            <a:custGeom>
              <a:avLst/>
              <a:gdLst/>
              <a:ahLst/>
              <a:cxnLst/>
              <a:rect l="l" t="t" r="r" b="b"/>
              <a:pathLst>
                <a:path w="769620" h="560704">
                  <a:moveTo>
                    <a:pt x="769346" y="0"/>
                  </a:moveTo>
                  <a:lnTo>
                    <a:pt x="734176" y="0"/>
                  </a:lnTo>
                  <a:lnTo>
                    <a:pt x="734176" y="508000"/>
                  </a:lnTo>
                  <a:lnTo>
                    <a:pt x="0" y="457200"/>
                  </a:lnTo>
                  <a:lnTo>
                    <a:pt x="0" y="522288"/>
                  </a:lnTo>
                  <a:lnTo>
                    <a:pt x="757623" y="560388"/>
                  </a:lnTo>
                  <a:lnTo>
                    <a:pt x="769346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833044" y="4973638"/>
              <a:ext cx="758190" cy="809625"/>
            </a:xfrm>
            <a:custGeom>
              <a:avLst/>
              <a:gdLst/>
              <a:ahLst/>
              <a:cxnLst/>
              <a:rect l="l" t="t" r="r" b="b"/>
              <a:pathLst>
                <a:path w="758189" h="809625">
                  <a:moveTo>
                    <a:pt x="548068" y="0"/>
                  </a:moveTo>
                  <a:lnTo>
                    <a:pt x="489451" y="0"/>
                  </a:lnTo>
                  <a:lnTo>
                    <a:pt x="489451" y="12700"/>
                  </a:lnTo>
                  <a:lnTo>
                    <a:pt x="477728" y="12700"/>
                  </a:lnTo>
                  <a:lnTo>
                    <a:pt x="477728" y="26987"/>
                  </a:lnTo>
                  <a:lnTo>
                    <a:pt x="466004" y="26987"/>
                  </a:lnTo>
                  <a:lnTo>
                    <a:pt x="466004" y="65087"/>
                  </a:lnTo>
                  <a:lnTo>
                    <a:pt x="477728" y="65087"/>
                  </a:lnTo>
                  <a:lnTo>
                    <a:pt x="407388" y="222250"/>
                  </a:lnTo>
                  <a:lnTo>
                    <a:pt x="35170" y="196850"/>
                  </a:lnTo>
                  <a:lnTo>
                    <a:pt x="0" y="769937"/>
                  </a:lnTo>
                  <a:lnTo>
                    <a:pt x="757623" y="809625"/>
                  </a:lnTo>
                  <a:lnTo>
                    <a:pt x="757623" y="234950"/>
                  </a:lnTo>
                  <a:lnTo>
                    <a:pt x="466004" y="222250"/>
                  </a:lnTo>
                  <a:lnTo>
                    <a:pt x="512898" y="104775"/>
                  </a:lnTo>
                  <a:lnTo>
                    <a:pt x="524621" y="104775"/>
                  </a:lnTo>
                  <a:lnTo>
                    <a:pt x="524621" y="92075"/>
                  </a:lnTo>
                  <a:lnTo>
                    <a:pt x="548068" y="92075"/>
                  </a:lnTo>
                  <a:lnTo>
                    <a:pt x="548068" y="79375"/>
                  </a:lnTo>
                  <a:lnTo>
                    <a:pt x="559791" y="65087"/>
                  </a:lnTo>
                  <a:lnTo>
                    <a:pt x="559791" y="12700"/>
                  </a:lnTo>
                  <a:lnTo>
                    <a:pt x="548068" y="12700"/>
                  </a:lnTo>
                  <a:lnTo>
                    <a:pt x="548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91661" y="5235576"/>
              <a:ext cx="652145" cy="482600"/>
            </a:xfrm>
            <a:custGeom>
              <a:avLst/>
              <a:gdLst/>
              <a:ahLst/>
              <a:cxnLst/>
              <a:rect l="l" t="t" r="r" b="b"/>
              <a:pathLst>
                <a:path w="652145" h="482600">
                  <a:moveTo>
                    <a:pt x="21981" y="0"/>
                  </a:moveTo>
                  <a:lnTo>
                    <a:pt x="0" y="442913"/>
                  </a:lnTo>
                  <a:lnTo>
                    <a:pt x="652113" y="482600"/>
                  </a:lnTo>
                  <a:lnTo>
                    <a:pt x="652113" y="25400"/>
                  </a:lnTo>
                  <a:lnTo>
                    <a:pt x="372216" y="12700"/>
                  </a:lnTo>
                  <a:lnTo>
                    <a:pt x="337046" y="90487"/>
                  </a:lnTo>
                  <a:lnTo>
                    <a:pt x="337046" y="103187"/>
                  </a:lnTo>
                  <a:lnTo>
                    <a:pt x="301876" y="103187"/>
                  </a:lnTo>
                  <a:lnTo>
                    <a:pt x="301876" y="65087"/>
                  </a:lnTo>
                  <a:lnTo>
                    <a:pt x="313599" y="12700"/>
                  </a:lnTo>
                  <a:lnTo>
                    <a:pt x="219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983977" y="5405450"/>
              <a:ext cx="467995" cy="195580"/>
            </a:xfrm>
            <a:custGeom>
              <a:avLst/>
              <a:gdLst/>
              <a:ahLst/>
              <a:cxnLst/>
              <a:rect l="l" t="t" r="r" b="b"/>
              <a:pathLst>
                <a:path w="467995" h="195579">
                  <a:moveTo>
                    <a:pt x="408851" y="25400"/>
                  </a:moveTo>
                  <a:lnTo>
                    <a:pt x="11722" y="0"/>
                  </a:lnTo>
                  <a:lnTo>
                    <a:pt x="0" y="65087"/>
                  </a:lnTo>
                  <a:lnTo>
                    <a:pt x="397129" y="90487"/>
                  </a:lnTo>
                  <a:lnTo>
                    <a:pt x="408851" y="25400"/>
                  </a:lnTo>
                  <a:close/>
                </a:path>
                <a:path w="467995" h="195579">
                  <a:moveTo>
                    <a:pt x="467474" y="130175"/>
                  </a:moveTo>
                  <a:lnTo>
                    <a:pt x="0" y="103187"/>
                  </a:lnTo>
                  <a:lnTo>
                    <a:pt x="0" y="168275"/>
                  </a:lnTo>
                  <a:lnTo>
                    <a:pt x="467474" y="195262"/>
                  </a:lnTo>
                  <a:lnTo>
                    <a:pt x="467474" y="130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5909548" y="4986338"/>
            <a:ext cx="851535" cy="862330"/>
            <a:chOff x="5909548" y="4986338"/>
            <a:chExt cx="851535" cy="862330"/>
          </a:xfrm>
        </p:grpSpPr>
        <p:sp>
          <p:nvSpPr>
            <p:cNvPr id="62" name="object 62"/>
            <p:cNvSpPr/>
            <p:nvPr/>
          </p:nvSpPr>
          <p:spPr>
            <a:xfrm>
              <a:off x="5978423" y="4986350"/>
              <a:ext cx="514984" cy="692150"/>
            </a:xfrm>
            <a:custGeom>
              <a:avLst/>
              <a:gdLst/>
              <a:ahLst/>
              <a:cxnLst/>
              <a:rect l="l" t="t" r="r" b="b"/>
              <a:pathLst>
                <a:path w="514985" h="692150">
                  <a:moveTo>
                    <a:pt x="408851" y="249237"/>
                  </a:moveTo>
                  <a:lnTo>
                    <a:pt x="361950" y="249237"/>
                  </a:lnTo>
                  <a:lnTo>
                    <a:pt x="361950" y="301625"/>
                  </a:lnTo>
                  <a:lnTo>
                    <a:pt x="408851" y="301625"/>
                  </a:lnTo>
                  <a:lnTo>
                    <a:pt x="408851" y="249237"/>
                  </a:lnTo>
                  <a:close/>
                </a:path>
                <a:path w="514985" h="692150">
                  <a:moveTo>
                    <a:pt x="514362" y="314325"/>
                  </a:moveTo>
                  <a:lnTo>
                    <a:pt x="502640" y="314325"/>
                  </a:lnTo>
                  <a:lnTo>
                    <a:pt x="502640" y="287337"/>
                  </a:lnTo>
                  <a:lnTo>
                    <a:pt x="490905" y="287337"/>
                  </a:lnTo>
                  <a:lnTo>
                    <a:pt x="490905" y="274637"/>
                  </a:lnTo>
                  <a:lnTo>
                    <a:pt x="479183" y="274637"/>
                  </a:lnTo>
                  <a:lnTo>
                    <a:pt x="479183" y="261937"/>
                  </a:lnTo>
                  <a:lnTo>
                    <a:pt x="420573" y="261937"/>
                  </a:lnTo>
                  <a:lnTo>
                    <a:pt x="420573" y="314325"/>
                  </a:lnTo>
                  <a:lnTo>
                    <a:pt x="455739" y="314325"/>
                  </a:lnTo>
                  <a:lnTo>
                    <a:pt x="455739" y="327025"/>
                  </a:lnTo>
                  <a:lnTo>
                    <a:pt x="279895" y="327025"/>
                  </a:lnTo>
                  <a:lnTo>
                    <a:pt x="268173" y="314325"/>
                  </a:lnTo>
                  <a:lnTo>
                    <a:pt x="303339" y="314325"/>
                  </a:lnTo>
                  <a:lnTo>
                    <a:pt x="303339" y="261937"/>
                  </a:lnTo>
                  <a:lnTo>
                    <a:pt x="268173" y="261937"/>
                  </a:lnTo>
                  <a:lnTo>
                    <a:pt x="256438" y="274637"/>
                  </a:lnTo>
                  <a:lnTo>
                    <a:pt x="246189" y="287337"/>
                  </a:lnTo>
                  <a:lnTo>
                    <a:pt x="246189" y="222250"/>
                  </a:lnTo>
                  <a:lnTo>
                    <a:pt x="234467" y="131762"/>
                  </a:lnTo>
                  <a:lnTo>
                    <a:pt x="222745" y="131762"/>
                  </a:lnTo>
                  <a:lnTo>
                    <a:pt x="234467" y="79375"/>
                  </a:lnTo>
                  <a:lnTo>
                    <a:pt x="234467" y="14287"/>
                  </a:lnTo>
                  <a:lnTo>
                    <a:pt x="199288" y="0"/>
                  </a:lnTo>
                  <a:lnTo>
                    <a:pt x="140677" y="0"/>
                  </a:lnTo>
                  <a:lnTo>
                    <a:pt x="117233" y="66675"/>
                  </a:lnTo>
                  <a:lnTo>
                    <a:pt x="117233" y="131762"/>
                  </a:lnTo>
                  <a:lnTo>
                    <a:pt x="70332" y="131762"/>
                  </a:lnTo>
                  <a:lnTo>
                    <a:pt x="35166" y="184150"/>
                  </a:lnTo>
                  <a:lnTo>
                    <a:pt x="0" y="314325"/>
                  </a:lnTo>
                  <a:lnTo>
                    <a:pt x="35166" y="379412"/>
                  </a:lnTo>
                  <a:lnTo>
                    <a:pt x="58610" y="379412"/>
                  </a:lnTo>
                  <a:lnTo>
                    <a:pt x="70332" y="404812"/>
                  </a:lnTo>
                  <a:lnTo>
                    <a:pt x="70332" y="692150"/>
                  </a:lnTo>
                  <a:lnTo>
                    <a:pt x="222745" y="692150"/>
                  </a:lnTo>
                  <a:lnTo>
                    <a:pt x="222745" y="419100"/>
                  </a:lnTo>
                  <a:lnTo>
                    <a:pt x="268173" y="431800"/>
                  </a:lnTo>
                  <a:lnTo>
                    <a:pt x="303339" y="404812"/>
                  </a:lnTo>
                  <a:lnTo>
                    <a:pt x="315061" y="379412"/>
                  </a:lnTo>
                  <a:lnTo>
                    <a:pt x="420573" y="379412"/>
                  </a:lnTo>
                  <a:lnTo>
                    <a:pt x="432295" y="366712"/>
                  </a:lnTo>
                  <a:lnTo>
                    <a:pt x="479183" y="366712"/>
                  </a:lnTo>
                  <a:lnTo>
                    <a:pt x="490905" y="352425"/>
                  </a:lnTo>
                  <a:lnTo>
                    <a:pt x="502640" y="339725"/>
                  </a:lnTo>
                  <a:lnTo>
                    <a:pt x="502640" y="327025"/>
                  </a:lnTo>
                  <a:lnTo>
                    <a:pt x="514362" y="327025"/>
                  </a:lnTo>
                  <a:lnTo>
                    <a:pt x="514362" y="3143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025311" y="5156212"/>
              <a:ext cx="164465" cy="469900"/>
            </a:xfrm>
            <a:custGeom>
              <a:avLst/>
              <a:gdLst/>
              <a:ahLst/>
              <a:cxnLst/>
              <a:rect l="l" t="t" r="r" b="b"/>
              <a:pathLst>
                <a:path w="164464" h="469900">
                  <a:moveTo>
                    <a:pt x="70345" y="157162"/>
                  </a:moveTo>
                  <a:lnTo>
                    <a:pt x="23444" y="131762"/>
                  </a:lnTo>
                  <a:lnTo>
                    <a:pt x="58610" y="26987"/>
                  </a:lnTo>
                  <a:lnTo>
                    <a:pt x="46888" y="14287"/>
                  </a:lnTo>
                  <a:lnTo>
                    <a:pt x="23444" y="26987"/>
                  </a:lnTo>
                  <a:lnTo>
                    <a:pt x="0" y="131762"/>
                  </a:lnTo>
                  <a:lnTo>
                    <a:pt x="11722" y="157162"/>
                  </a:lnTo>
                  <a:lnTo>
                    <a:pt x="58610" y="182562"/>
                  </a:lnTo>
                  <a:lnTo>
                    <a:pt x="70345" y="157162"/>
                  </a:lnTo>
                  <a:close/>
                </a:path>
                <a:path w="164464" h="469900">
                  <a:moveTo>
                    <a:pt x="128955" y="274637"/>
                  </a:moveTo>
                  <a:lnTo>
                    <a:pt x="70345" y="261937"/>
                  </a:lnTo>
                  <a:lnTo>
                    <a:pt x="70345" y="469900"/>
                  </a:lnTo>
                  <a:lnTo>
                    <a:pt x="128955" y="469900"/>
                  </a:lnTo>
                  <a:lnTo>
                    <a:pt x="128955" y="274637"/>
                  </a:lnTo>
                  <a:close/>
                </a:path>
                <a:path w="164464" h="469900">
                  <a:moveTo>
                    <a:pt x="164122" y="65087"/>
                  </a:moveTo>
                  <a:lnTo>
                    <a:pt x="152400" y="0"/>
                  </a:lnTo>
                  <a:lnTo>
                    <a:pt x="82067" y="0"/>
                  </a:lnTo>
                  <a:lnTo>
                    <a:pt x="93789" y="26987"/>
                  </a:lnTo>
                  <a:lnTo>
                    <a:pt x="70345" y="117475"/>
                  </a:lnTo>
                  <a:lnTo>
                    <a:pt x="82067" y="117475"/>
                  </a:lnTo>
                  <a:lnTo>
                    <a:pt x="152400" y="144462"/>
                  </a:lnTo>
                  <a:lnTo>
                    <a:pt x="164122" y="144462"/>
                  </a:lnTo>
                  <a:lnTo>
                    <a:pt x="164122" y="65087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072200" y="5026037"/>
              <a:ext cx="362585" cy="417830"/>
            </a:xfrm>
            <a:custGeom>
              <a:avLst/>
              <a:gdLst/>
              <a:ahLst/>
              <a:cxnLst/>
              <a:rect l="l" t="t" r="r" b="b"/>
              <a:pathLst>
                <a:path w="362585" h="417829">
                  <a:moveTo>
                    <a:pt x="105511" y="274637"/>
                  </a:moveTo>
                  <a:lnTo>
                    <a:pt x="35179" y="247650"/>
                  </a:lnTo>
                  <a:lnTo>
                    <a:pt x="23456" y="287337"/>
                  </a:lnTo>
                  <a:lnTo>
                    <a:pt x="11722" y="312737"/>
                  </a:lnTo>
                  <a:lnTo>
                    <a:pt x="0" y="392112"/>
                  </a:lnTo>
                  <a:lnTo>
                    <a:pt x="23456" y="392112"/>
                  </a:lnTo>
                  <a:lnTo>
                    <a:pt x="82067" y="404812"/>
                  </a:lnTo>
                  <a:lnTo>
                    <a:pt x="105511" y="417512"/>
                  </a:lnTo>
                  <a:lnTo>
                    <a:pt x="105511" y="274637"/>
                  </a:lnTo>
                  <a:close/>
                </a:path>
                <a:path w="362585" h="417829">
                  <a:moveTo>
                    <a:pt x="105511" y="12700"/>
                  </a:moveTo>
                  <a:lnTo>
                    <a:pt x="93789" y="0"/>
                  </a:lnTo>
                  <a:lnTo>
                    <a:pt x="70345" y="12700"/>
                  </a:lnTo>
                  <a:lnTo>
                    <a:pt x="58623" y="26987"/>
                  </a:lnTo>
                  <a:lnTo>
                    <a:pt x="58623" y="52387"/>
                  </a:lnTo>
                  <a:lnTo>
                    <a:pt x="70345" y="77787"/>
                  </a:lnTo>
                  <a:lnTo>
                    <a:pt x="105511" y="52387"/>
                  </a:lnTo>
                  <a:lnTo>
                    <a:pt x="105511" y="12700"/>
                  </a:lnTo>
                  <a:close/>
                </a:path>
                <a:path w="362585" h="417829">
                  <a:moveTo>
                    <a:pt x="174383" y="327025"/>
                  </a:moveTo>
                  <a:lnTo>
                    <a:pt x="140690" y="327025"/>
                  </a:lnTo>
                  <a:lnTo>
                    <a:pt x="128955" y="339725"/>
                  </a:lnTo>
                  <a:lnTo>
                    <a:pt x="162661" y="339725"/>
                  </a:lnTo>
                  <a:lnTo>
                    <a:pt x="174383" y="327025"/>
                  </a:lnTo>
                  <a:close/>
                </a:path>
                <a:path w="362585" h="417829">
                  <a:moveTo>
                    <a:pt x="315074" y="261937"/>
                  </a:moveTo>
                  <a:lnTo>
                    <a:pt x="268173" y="261937"/>
                  </a:lnTo>
                  <a:lnTo>
                    <a:pt x="268173" y="274637"/>
                  </a:lnTo>
                  <a:lnTo>
                    <a:pt x="174396" y="274637"/>
                  </a:lnTo>
                  <a:lnTo>
                    <a:pt x="186118" y="287337"/>
                  </a:lnTo>
                  <a:lnTo>
                    <a:pt x="291630" y="287337"/>
                  </a:lnTo>
                  <a:lnTo>
                    <a:pt x="291630" y="274637"/>
                  </a:lnTo>
                  <a:lnTo>
                    <a:pt x="315074" y="274637"/>
                  </a:lnTo>
                  <a:lnTo>
                    <a:pt x="315074" y="261937"/>
                  </a:lnTo>
                  <a:close/>
                </a:path>
                <a:path w="362585" h="417829">
                  <a:moveTo>
                    <a:pt x="361962" y="274637"/>
                  </a:moveTo>
                  <a:lnTo>
                    <a:pt x="338518" y="274637"/>
                  </a:lnTo>
                  <a:lnTo>
                    <a:pt x="338518" y="287337"/>
                  </a:lnTo>
                  <a:lnTo>
                    <a:pt x="361962" y="287337"/>
                  </a:lnTo>
                  <a:lnTo>
                    <a:pt x="361962" y="274637"/>
                  </a:lnTo>
                  <a:close/>
                </a:path>
              </a:pathLst>
            </a:custGeom>
            <a:solidFill>
              <a:srgbClr val="BFF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909538" y="5000637"/>
              <a:ext cx="851535" cy="847725"/>
            </a:xfrm>
            <a:custGeom>
              <a:avLst/>
              <a:gdLst/>
              <a:ahLst/>
              <a:cxnLst/>
              <a:rect l="l" t="t" r="r" b="b"/>
              <a:pathLst>
                <a:path w="851534" h="847725">
                  <a:moveTo>
                    <a:pt x="186118" y="0"/>
                  </a:moveTo>
                  <a:lnTo>
                    <a:pt x="150939" y="38100"/>
                  </a:lnTo>
                  <a:lnTo>
                    <a:pt x="162661" y="117475"/>
                  </a:lnTo>
                  <a:lnTo>
                    <a:pt x="174383" y="103187"/>
                  </a:lnTo>
                  <a:lnTo>
                    <a:pt x="174383" y="52387"/>
                  </a:lnTo>
                  <a:lnTo>
                    <a:pt x="186118" y="0"/>
                  </a:lnTo>
                  <a:close/>
                </a:path>
                <a:path w="851534" h="847725">
                  <a:moveTo>
                    <a:pt x="851420" y="847725"/>
                  </a:moveTo>
                  <a:lnTo>
                    <a:pt x="781075" y="717550"/>
                  </a:lnTo>
                  <a:lnTo>
                    <a:pt x="594969" y="795337"/>
                  </a:lnTo>
                  <a:lnTo>
                    <a:pt x="348780" y="717550"/>
                  </a:lnTo>
                  <a:lnTo>
                    <a:pt x="348780" y="625475"/>
                  </a:lnTo>
                  <a:lnTo>
                    <a:pt x="303352" y="625475"/>
                  </a:lnTo>
                  <a:lnTo>
                    <a:pt x="303352" y="677862"/>
                  </a:lnTo>
                  <a:lnTo>
                    <a:pt x="139217" y="677862"/>
                  </a:lnTo>
                  <a:lnTo>
                    <a:pt x="127495" y="587375"/>
                  </a:lnTo>
                  <a:lnTo>
                    <a:pt x="115773" y="390525"/>
                  </a:lnTo>
                  <a:lnTo>
                    <a:pt x="92329" y="390525"/>
                  </a:lnTo>
                  <a:lnTo>
                    <a:pt x="57150" y="300037"/>
                  </a:lnTo>
                  <a:lnTo>
                    <a:pt x="80606" y="169862"/>
                  </a:lnTo>
                  <a:lnTo>
                    <a:pt x="33705" y="300037"/>
                  </a:lnTo>
                  <a:lnTo>
                    <a:pt x="57150" y="390525"/>
                  </a:lnTo>
                  <a:lnTo>
                    <a:pt x="104051" y="417512"/>
                  </a:lnTo>
                  <a:lnTo>
                    <a:pt x="115773" y="625475"/>
                  </a:lnTo>
                  <a:lnTo>
                    <a:pt x="0" y="847725"/>
                  </a:lnTo>
                  <a:lnTo>
                    <a:pt x="851420" y="847725"/>
                  </a:lnTo>
                  <a:close/>
                </a:path>
              </a:pathLst>
            </a:custGeom>
            <a:solidFill>
              <a:srgbClr val="7A99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81765" y="5103813"/>
              <a:ext cx="140681" cy="209550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6258318" y="5470527"/>
              <a:ext cx="432434" cy="325755"/>
            </a:xfrm>
            <a:custGeom>
              <a:avLst/>
              <a:gdLst/>
              <a:ahLst/>
              <a:cxnLst/>
              <a:rect l="l" t="t" r="r" b="b"/>
              <a:pathLst>
                <a:path w="432434" h="325754">
                  <a:moveTo>
                    <a:pt x="432300" y="0"/>
                  </a:moveTo>
                  <a:lnTo>
                    <a:pt x="246190" y="65087"/>
                  </a:lnTo>
                  <a:lnTo>
                    <a:pt x="0" y="0"/>
                  </a:lnTo>
                  <a:lnTo>
                    <a:pt x="0" y="247649"/>
                  </a:lnTo>
                  <a:lnTo>
                    <a:pt x="246190" y="325437"/>
                  </a:lnTo>
                  <a:lnTo>
                    <a:pt x="432300" y="247649"/>
                  </a:lnTo>
                  <a:lnTo>
                    <a:pt x="432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281765" y="5405438"/>
              <a:ext cx="408940" cy="117475"/>
            </a:xfrm>
            <a:custGeom>
              <a:avLst/>
              <a:gdLst/>
              <a:ahLst/>
              <a:cxnLst/>
              <a:rect l="l" t="t" r="r" b="b"/>
              <a:pathLst>
                <a:path w="408940" h="117475">
                  <a:moveTo>
                    <a:pt x="187573" y="0"/>
                  </a:moveTo>
                  <a:lnTo>
                    <a:pt x="0" y="65087"/>
                  </a:lnTo>
                  <a:lnTo>
                    <a:pt x="222744" y="117475"/>
                  </a:lnTo>
                  <a:lnTo>
                    <a:pt x="408853" y="50800"/>
                  </a:lnTo>
                  <a:lnTo>
                    <a:pt x="187573" y="0"/>
                  </a:lnTo>
                  <a:close/>
                </a:path>
              </a:pathLst>
            </a:custGeom>
            <a:solidFill>
              <a:srgbClr val="7A99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3489" y="5508627"/>
              <a:ext cx="199297" cy="249237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6514768" y="5508627"/>
              <a:ext cx="152400" cy="262255"/>
            </a:xfrm>
            <a:custGeom>
              <a:avLst/>
              <a:gdLst/>
              <a:ahLst/>
              <a:cxnLst/>
              <a:rect l="l" t="t" r="r" b="b"/>
              <a:pathLst>
                <a:path w="152400" h="262254">
                  <a:moveTo>
                    <a:pt x="152403" y="0"/>
                  </a:moveTo>
                  <a:lnTo>
                    <a:pt x="0" y="52387"/>
                  </a:lnTo>
                  <a:lnTo>
                    <a:pt x="11723" y="261937"/>
                  </a:lnTo>
                  <a:lnTo>
                    <a:pt x="152403" y="209549"/>
                  </a:lnTo>
                  <a:lnTo>
                    <a:pt x="152403" y="0"/>
                  </a:lnTo>
                  <a:close/>
                </a:path>
              </a:pathLst>
            </a:custGeom>
            <a:solidFill>
              <a:srgbClr val="BFF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1425733" y="275844"/>
            <a:ext cx="54114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00000"/>
                </a:solidFill>
              </a:rPr>
              <a:t>Process</a:t>
            </a:r>
            <a:r>
              <a:rPr sz="3200" spc="-25" dirty="0">
                <a:solidFill>
                  <a:srgbClr val="C00000"/>
                </a:solidFill>
              </a:rPr>
              <a:t> </a:t>
            </a:r>
            <a:r>
              <a:rPr sz="3200" spc="-5" dirty="0">
                <a:solidFill>
                  <a:srgbClr val="C00000"/>
                </a:solidFill>
              </a:rPr>
              <a:t>Modelling</a:t>
            </a:r>
            <a:r>
              <a:rPr sz="3200" spc="-30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Viewpoints</a:t>
            </a:r>
            <a:endParaRPr sz="3200"/>
          </a:p>
        </p:txBody>
      </p:sp>
      <p:sp>
        <p:nvSpPr>
          <p:cNvPr id="72" name="object 72"/>
          <p:cNvSpPr txBox="1"/>
          <p:nvPr/>
        </p:nvSpPr>
        <p:spPr>
          <a:xfrm>
            <a:off x="143555" y="6127178"/>
            <a:ext cx="5347970" cy="63246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170"/>
              </a:lnSpc>
              <a:spcBef>
                <a:spcPts val="215"/>
              </a:spcBef>
            </a:pP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Pools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and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lanes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are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depicted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as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horizontal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rectangles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within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which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we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can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place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activities, </a:t>
            </a:r>
            <a:r>
              <a:rPr sz="1050" spc="-28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events,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gateways and data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objects relevant to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that class.</a:t>
            </a:r>
            <a:endParaRPr sz="1050" dirty="0">
              <a:latin typeface="Arial MT"/>
              <a:cs typeface="Arial MT"/>
            </a:endParaRPr>
          </a:p>
          <a:p>
            <a:pPr marL="12700">
              <a:lnSpc>
                <a:spcPts val="1105"/>
              </a:lnSpc>
            </a:pP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The</a:t>
            </a:r>
            <a:r>
              <a:rPr sz="1050" spc="-1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name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of</a:t>
            </a:r>
            <a:r>
              <a:rPr sz="1050" spc="-1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the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pool</a:t>
            </a:r>
            <a:r>
              <a:rPr sz="1050" spc="-1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or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lane</a:t>
            </a:r>
            <a:r>
              <a:rPr sz="1050" spc="-1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is</a:t>
            </a:r>
            <a:endParaRPr sz="1050" dirty="0">
              <a:latin typeface="Arial MT"/>
              <a:cs typeface="Arial MT"/>
            </a:endParaRPr>
          </a:p>
          <a:p>
            <a:pPr marL="12700">
              <a:lnSpc>
                <a:spcPts val="1215"/>
              </a:lnSpc>
            </a:pP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shown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vertically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on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the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left-hand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side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of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a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horizontal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rectangle</a:t>
            </a:r>
            <a:endParaRPr sz="10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8480" y="1724025"/>
            <a:ext cx="2871470" cy="304800"/>
          </a:xfrm>
          <a:custGeom>
            <a:avLst/>
            <a:gdLst/>
            <a:ahLst/>
            <a:cxnLst/>
            <a:rect l="l" t="t" r="r" b="b"/>
            <a:pathLst>
              <a:path w="2871470" h="304800">
                <a:moveTo>
                  <a:pt x="2871025" y="0"/>
                </a:moveTo>
                <a:lnTo>
                  <a:pt x="0" y="0"/>
                </a:lnTo>
                <a:lnTo>
                  <a:pt x="0" y="304800"/>
                </a:lnTo>
                <a:lnTo>
                  <a:pt x="2871025" y="304800"/>
                </a:lnTo>
                <a:lnTo>
                  <a:pt x="2871025" y="0"/>
                </a:lnTo>
                <a:close/>
              </a:path>
            </a:pathLst>
          </a:custGeom>
          <a:solidFill>
            <a:srgbClr val="FFE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60620" y="1393825"/>
            <a:ext cx="5158105" cy="304800"/>
          </a:xfrm>
          <a:custGeom>
            <a:avLst/>
            <a:gdLst/>
            <a:ahLst/>
            <a:cxnLst/>
            <a:rect l="l" t="t" r="r" b="b"/>
            <a:pathLst>
              <a:path w="5158105" h="304800">
                <a:moveTo>
                  <a:pt x="5157685" y="0"/>
                </a:moveTo>
                <a:lnTo>
                  <a:pt x="0" y="0"/>
                </a:lnTo>
                <a:lnTo>
                  <a:pt x="0" y="304800"/>
                </a:lnTo>
                <a:lnTo>
                  <a:pt x="5157685" y="304800"/>
                </a:lnTo>
                <a:lnTo>
                  <a:pt x="5157685" y="0"/>
                </a:lnTo>
                <a:close/>
              </a:path>
            </a:pathLst>
          </a:custGeom>
          <a:solidFill>
            <a:srgbClr val="FFE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04880" y="0"/>
            <a:ext cx="775856" cy="6566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03299" y="940930"/>
            <a:ext cx="64816" cy="583723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89208" y="360171"/>
            <a:ext cx="72002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Organizational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Elements</a:t>
            </a:r>
            <a:r>
              <a:rPr sz="2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2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BPMN</a:t>
            </a:r>
            <a:r>
              <a:rPr sz="2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–</a:t>
            </a:r>
            <a:r>
              <a:rPr sz="2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Pools</a:t>
            </a:r>
            <a:r>
              <a:rPr sz="2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&amp;</a:t>
            </a:r>
            <a:r>
              <a:rPr sz="2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Lanes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98117" y="6565900"/>
            <a:ext cx="2508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36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9210" y="889507"/>
            <a:ext cx="8370570" cy="114109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909695">
              <a:lnSpc>
                <a:spcPct val="100000"/>
              </a:lnSpc>
              <a:spcBef>
                <a:spcPts val="315"/>
              </a:spcBef>
            </a:pP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Pool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590"/>
              </a:lnSpc>
              <a:spcBef>
                <a:spcPts val="545"/>
              </a:spcBef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Captures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resource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class.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Generally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used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model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business party </a:t>
            </a:r>
            <a:r>
              <a:rPr sz="2400" spc="-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(e.g.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whole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company)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53850" y="2255634"/>
            <a:ext cx="5416550" cy="810260"/>
            <a:chOff x="2253850" y="2255634"/>
            <a:chExt cx="5416550" cy="810260"/>
          </a:xfrm>
        </p:grpSpPr>
        <p:sp>
          <p:nvSpPr>
            <p:cNvPr id="10" name="object 10"/>
            <p:cNvSpPr/>
            <p:nvPr/>
          </p:nvSpPr>
          <p:spPr>
            <a:xfrm>
              <a:off x="2258407" y="2260191"/>
              <a:ext cx="5407025" cy="801370"/>
            </a:xfrm>
            <a:custGeom>
              <a:avLst/>
              <a:gdLst/>
              <a:ahLst/>
              <a:cxnLst/>
              <a:rect l="l" t="t" r="r" b="b"/>
              <a:pathLst>
                <a:path w="5407025" h="801369">
                  <a:moveTo>
                    <a:pt x="0" y="801005"/>
                  </a:moveTo>
                  <a:lnTo>
                    <a:pt x="5406934" y="801005"/>
                  </a:lnTo>
                  <a:lnTo>
                    <a:pt x="5406934" y="0"/>
                  </a:lnTo>
                  <a:lnTo>
                    <a:pt x="0" y="0"/>
                  </a:lnTo>
                  <a:lnTo>
                    <a:pt x="0" y="801005"/>
                  </a:lnTo>
                  <a:close/>
                </a:path>
              </a:pathLst>
            </a:custGeom>
            <a:ln w="90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58406" y="2260190"/>
              <a:ext cx="318135" cy="801370"/>
            </a:xfrm>
            <a:custGeom>
              <a:avLst/>
              <a:gdLst/>
              <a:ahLst/>
              <a:cxnLst/>
              <a:rect l="l" t="t" r="r" b="b"/>
              <a:pathLst>
                <a:path w="318135" h="801369">
                  <a:moveTo>
                    <a:pt x="318058" y="0"/>
                  </a:moveTo>
                  <a:lnTo>
                    <a:pt x="0" y="0"/>
                  </a:lnTo>
                  <a:lnTo>
                    <a:pt x="0" y="801005"/>
                  </a:lnTo>
                  <a:lnTo>
                    <a:pt x="318058" y="801005"/>
                  </a:lnTo>
                  <a:lnTo>
                    <a:pt x="3180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58407" y="2260191"/>
              <a:ext cx="318135" cy="801370"/>
            </a:xfrm>
            <a:custGeom>
              <a:avLst/>
              <a:gdLst/>
              <a:ahLst/>
              <a:cxnLst/>
              <a:rect l="l" t="t" r="r" b="b"/>
              <a:pathLst>
                <a:path w="318135" h="801369">
                  <a:moveTo>
                    <a:pt x="0" y="801005"/>
                  </a:moveTo>
                  <a:lnTo>
                    <a:pt x="318058" y="801005"/>
                  </a:lnTo>
                  <a:lnTo>
                    <a:pt x="318058" y="0"/>
                  </a:lnTo>
                  <a:lnTo>
                    <a:pt x="0" y="0"/>
                  </a:lnTo>
                  <a:lnTo>
                    <a:pt x="0" y="801005"/>
                  </a:lnTo>
                  <a:close/>
                </a:path>
              </a:pathLst>
            </a:custGeom>
            <a:ln w="9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312684" y="2492620"/>
            <a:ext cx="195580" cy="327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 MT"/>
                <a:cs typeface="Arial MT"/>
              </a:rPr>
              <a:t>Pool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252339" y="5095325"/>
            <a:ext cx="5413375" cy="1595755"/>
            <a:chOff x="2252339" y="5095325"/>
            <a:chExt cx="5413375" cy="1595755"/>
          </a:xfrm>
        </p:grpSpPr>
        <p:sp>
          <p:nvSpPr>
            <p:cNvPr id="15" name="object 15"/>
            <p:cNvSpPr/>
            <p:nvPr/>
          </p:nvSpPr>
          <p:spPr>
            <a:xfrm>
              <a:off x="2256466" y="5099452"/>
              <a:ext cx="5405120" cy="1587500"/>
            </a:xfrm>
            <a:custGeom>
              <a:avLst/>
              <a:gdLst/>
              <a:ahLst/>
              <a:cxnLst/>
              <a:rect l="l" t="t" r="r" b="b"/>
              <a:pathLst>
                <a:path w="5405120" h="1587500">
                  <a:moveTo>
                    <a:pt x="0" y="1587214"/>
                  </a:moveTo>
                  <a:lnTo>
                    <a:pt x="5404857" y="1587214"/>
                  </a:lnTo>
                  <a:lnTo>
                    <a:pt x="5404857" y="0"/>
                  </a:lnTo>
                  <a:lnTo>
                    <a:pt x="0" y="0"/>
                  </a:lnTo>
                  <a:lnTo>
                    <a:pt x="0" y="1587214"/>
                  </a:lnTo>
                  <a:close/>
                </a:path>
              </a:pathLst>
            </a:custGeom>
            <a:ln w="81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56466" y="5099453"/>
              <a:ext cx="318135" cy="1587500"/>
            </a:xfrm>
            <a:custGeom>
              <a:avLst/>
              <a:gdLst/>
              <a:ahLst/>
              <a:cxnLst/>
              <a:rect l="l" t="t" r="r" b="b"/>
              <a:pathLst>
                <a:path w="318135" h="1587500">
                  <a:moveTo>
                    <a:pt x="317939" y="0"/>
                  </a:moveTo>
                  <a:lnTo>
                    <a:pt x="0" y="0"/>
                  </a:lnTo>
                  <a:lnTo>
                    <a:pt x="0" y="1587214"/>
                  </a:lnTo>
                  <a:lnTo>
                    <a:pt x="317939" y="1587214"/>
                  </a:lnTo>
                  <a:lnTo>
                    <a:pt x="3179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56466" y="5099452"/>
              <a:ext cx="318135" cy="1587500"/>
            </a:xfrm>
            <a:custGeom>
              <a:avLst/>
              <a:gdLst/>
              <a:ahLst/>
              <a:cxnLst/>
              <a:rect l="l" t="t" r="r" b="b"/>
              <a:pathLst>
                <a:path w="318135" h="1587500">
                  <a:moveTo>
                    <a:pt x="0" y="1587214"/>
                  </a:moveTo>
                  <a:lnTo>
                    <a:pt x="317939" y="1587214"/>
                  </a:lnTo>
                  <a:lnTo>
                    <a:pt x="317939" y="0"/>
                  </a:lnTo>
                  <a:lnTo>
                    <a:pt x="0" y="0"/>
                  </a:lnTo>
                  <a:lnTo>
                    <a:pt x="0" y="1587214"/>
                  </a:lnTo>
                  <a:close/>
                </a:path>
              </a:pathLst>
            </a:custGeom>
            <a:ln w="81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320171" y="5735749"/>
            <a:ext cx="177800" cy="29718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latin typeface="Arial MT"/>
                <a:cs typeface="Arial MT"/>
              </a:rPr>
              <a:t>Pool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508180" y="5094267"/>
            <a:ext cx="5163820" cy="1597025"/>
            <a:chOff x="2508180" y="5094267"/>
            <a:chExt cx="5163820" cy="1597025"/>
          </a:xfrm>
        </p:grpSpPr>
        <p:sp>
          <p:nvSpPr>
            <p:cNvPr id="20" name="object 20"/>
            <p:cNvSpPr/>
            <p:nvPr/>
          </p:nvSpPr>
          <p:spPr>
            <a:xfrm>
              <a:off x="2512306" y="5098394"/>
              <a:ext cx="5155565" cy="793115"/>
            </a:xfrm>
            <a:custGeom>
              <a:avLst/>
              <a:gdLst/>
              <a:ahLst/>
              <a:cxnLst/>
              <a:rect l="l" t="t" r="r" b="b"/>
              <a:pathLst>
                <a:path w="5155565" h="793114">
                  <a:moveTo>
                    <a:pt x="5155462" y="0"/>
                  </a:moveTo>
                  <a:lnTo>
                    <a:pt x="0" y="0"/>
                  </a:lnTo>
                  <a:lnTo>
                    <a:pt x="0" y="793030"/>
                  </a:lnTo>
                  <a:lnTo>
                    <a:pt x="5155462" y="793030"/>
                  </a:lnTo>
                  <a:lnTo>
                    <a:pt x="51554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12307" y="5098394"/>
              <a:ext cx="5155565" cy="793115"/>
            </a:xfrm>
            <a:custGeom>
              <a:avLst/>
              <a:gdLst/>
              <a:ahLst/>
              <a:cxnLst/>
              <a:rect l="l" t="t" r="r" b="b"/>
              <a:pathLst>
                <a:path w="5155565" h="793114">
                  <a:moveTo>
                    <a:pt x="0" y="793030"/>
                  </a:moveTo>
                  <a:lnTo>
                    <a:pt x="5155462" y="793030"/>
                  </a:lnTo>
                  <a:lnTo>
                    <a:pt x="5155462" y="0"/>
                  </a:lnTo>
                  <a:lnTo>
                    <a:pt x="0" y="0"/>
                  </a:lnTo>
                  <a:lnTo>
                    <a:pt x="0" y="793030"/>
                  </a:lnTo>
                  <a:close/>
                </a:path>
              </a:pathLst>
            </a:custGeom>
            <a:ln w="8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12306" y="5893636"/>
              <a:ext cx="5155565" cy="793115"/>
            </a:xfrm>
            <a:custGeom>
              <a:avLst/>
              <a:gdLst/>
              <a:ahLst/>
              <a:cxnLst/>
              <a:rect l="l" t="t" r="r" b="b"/>
              <a:pathLst>
                <a:path w="5155565" h="793115">
                  <a:moveTo>
                    <a:pt x="5155462" y="0"/>
                  </a:moveTo>
                  <a:lnTo>
                    <a:pt x="0" y="0"/>
                  </a:lnTo>
                  <a:lnTo>
                    <a:pt x="0" y="793030"/>
                  </a:lnTo>
                  <a:lnTo>
                    <a:pt x="5155462" y="793030"/>
                  </a:lnTo>
                  <a:lnTo>
                    <a:pt x="51554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12307" y="5893636"/>
              <a:ext cx="5155565" cy="793115"/>
            </a:xfrm>
            <a:custGeom>
              <a:avLst/>
              <a:gdLst/>
              <a:ahLst/>
              <a:cxnLst/>
              <a:rect l="l" t="t" r="r" b="b"/>
              <a:pathLst>
                <a:path w="5155565" h="793115">
                  <a:moveTo>
                    <a:pt x="0" y="793030"/>
                  </a:moveTo>
                  <a:lnTo>
                    <a:pt x="5155462" y="793030"/>
                  </a:lnTo>
                  <a:lnTo>
                    <a:pt x="5155462" y="0"/>
                  </a:lnTo>
                  <a:lnTo>
                    <a:pt x="0" y="0"/>
                  </a:lnTo>
                  <a:lnTo>
                    <a:pt x="0" y="793030"/>
                  </a:lnTo>
                  <a:close/>
                </a:path>
              </a:pathLst>
            </a:custGeom>
            <a:ln w="8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563482" y="5084719"/>
            <a:ext cx="31623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050" spc="10" dirty="0">
                <a:latin typeface="Arial MT"/>
                <a:cs typeface="Arial MT"/>
              </a:rPr>
              <a:t>Lane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602528" y="6092476"/>
            <a:ext cx="4962525" cy="408305"/>
          </a:xfrm>
          <a:custGeom>
            <a:avLst/>
            <a:gdLst/>
            <a:ahLst/>
            <a:cxnLst/>
            <a:rect l="l" t="t" r="r" b="b"/>
            <a:pathLst>
              <a:path w="4962525" h="408304">
                <a:moveTo>
                  <a:pt x="0" y="206187"/>
                </a:moveTo>
                <a:lnTo>
                  <a:pt x="4962220" y="206187"/>
                </a:lnTo>
                <a:lnTo>
                  <a:pt x="4962220" y="0"/>
                </a:lnTo>
                <a:lnTo>
                  <a:pt x="0" y="0"/>
                </a:lnTo>
                <a:lnTo>
                  <a:pt x="0" y="206187"/>
                </a:lnTo>
                <a:close/>
              </a:path>
              <a:path w="4962525" h="408304">
                <a:moveTo>
                  <a:pt x="0" y="408212"/>
                </a:moveTo>
                <a:lnTo>
                  <a:pt x="4962220" y="408212"/>
                </a:lnTo>
                <a:lnTo>
                  <a:pt x="4962220" y="202024"/>
                </a:lnTo>
                <a:lnTo>
                  <a:pt x="0" y="202024"/>
                </a:lnTo>
                <a:lnTo>
                  <a:pt x="0" y="408212"/>
                </a:lnTo>
                <a:close/>
              </a:path>
            </a:pathLst>
          </a:custGeom>
          <a:ln w="81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563482" y="5892727"/>
            <a:ext cx="5090795" cy="56515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79375" marR="4699635" indent="-80010">
              <a:lnSpc>
                <a:spcPct val="106200"/>
              </a:lnSpc>
              <a:spcBef>
                <a:spcPts val="40"/>
              </a:spcBef>
            </a:pPr>
            <a:r>
              <a:rPr sz="1050" spc="10" dirty="0">
                <a:latin typeface="Arial MT"/>
                <a:cs typeface="Arial MT"/>
              </a:rPr>
              <a:t>Lane </a:t>
            </a:r>
            <a:r>
              <a:rPr sz="1050" spc="1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Lane</a:t>
            </a:r>
            <a:endParaRPr sz="1050">
              <a:latin typeface="Arial MT"/>
              <a:cs typeface="Arial MT"/>
            </a:endParaRPr>
          </a:p>
          <a:p>
            <a:pPr marL="81280">
              <a:lnSpc>
                <a:spcPct val="100000"/>
              </a:lnSpc>
              <a:spcBef>
                <a:spcPts val="370"/>
              </a:spcBef>
            </a:pPr>
            <a:r>
              <a:rPr sz="1050" spc="10" dirty="0">
                <a:latin typeface="Arial MT"/>
                <a:cs typeface="Arial MT"/>
              </a:rPr>
              <a:t>Lane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07158" y="3193796"/>
            <a:ext cx="735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400" b="1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89208" y="3602228"/>
            <a:ext cx="4722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400" spc="-1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i="1" dirty="0">
                <a:solidFill>
                  <a:srgbClr val="404040"/>
                </a:solidFill>
                <a:latin typeface="Arial"/>
                <a:cs typeface="Arial"/>
              </a:rPr>
              <a:t>resource</a:t>
            </a:r>
            <a:r>
              <a:rPr sz="2400" i="1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04040"/>
                </a:solidFill>
                <a:latin typeface="Arial"/>
                <a:cs typeface="Arial"/>
              </a:rPr>
              <a:t>sub-class</a:t>
            </a:r>
            <a:r>
              <a:rPr sz="2400" i="1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within</a:t>
            </a:r>
            <a:r>
              <a:rPr sz="2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pool.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85065" y="3679825"/>
            <a:ext cx="3392170" cy="304800"/>
          </a:xfrm>
          <a:prstGeom prst="rect">
            <a:avLst/>
          </a:prstGeom>
          <a:solidFill>
            <a:srgbClr val="FFEF66">
              <a:alpha val="75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0"/>
              </a:lnSpc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Generally</a:t>
            </a:r>
            <a:r>
              <a:rPr sz="2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2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model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08480" y="4010025"/>
            <a:ext cx="7559040" cy="304800"/>
          </a:xfrm>
          <a:prstGeom prst="rect">
            <a:avLst/>
          </a:prstGeom>
          <a:solidFill>
            <a:srgbClr val="FFEF66">
              <a:alpha val="75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60"/>
              </a:lnSpc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departments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(e.g.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 shipping,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finance),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internal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roles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(e.g.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08480" y="4340225"/>
            <a:ext cx="7520940" cy="304800"/>
          </a:xfrm>
          <a:prstGeom prst="rect">
            <a:avLst/>
          </a:prstGeom>
          <a:solidFill>
            <a:srgbClr val="FFEF66">
              <a:alpha val="75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55"/>
              </a:lnSpc>
            </a:pPr>
            <a:r>
              <a:rPr sz="2400" spc="-20" dirty="0">
                <a:solidFill>
                  <a:srgbClr val="404040"/>
                </a:solidFill>
                <a:latin typeface="Arial MT"/>
                <a:cs typeface="Arial MT"/>
              </a:rPr>
              <a:t>Manager,</a:t>
            </a:r>
            <a:r>
              <a:rPr sz="2400" spc="-1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Associate), software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systems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(e.g. </a:t>
            </a:r>
            <a:r>
              <a:rPr sz="2400" spc="-80" dirty="0">
                <a:solidFill>
                  <a:srgbClr val="404040"/>
                </a:solidFill>
                <a:latin typeface="Arial MT"/>
                <a:cs typeface="Arial MT"/>
              </a:rPr>
              <a:t>ERP,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 CRM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804450" y="4260595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54375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C00000"/>
                </a:solidFill>
                <a:latin typeface="Calibri"/>
                <a:cs typeface="Calibri"/>
              </a:rPr>
              <a:t>Order-to-cash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process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with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lanes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60736" y="1372356"/>
            <a:ext cx="8114665" cy="4998085"/>
            <a:chOff x="1360736" y="1372356"/>
            <a:chExt cx="8114665" cy="49980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7021" y="1434017"/>
              <a:ext cx="8082812" cy="49070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9751" y="1372356"/>
              <a:ext cx="7865074" cy="49831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5555" y="1408012"/>
              <a:ext cx="7613929" cy="299089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0736" y="1411206"/>
              <a:ext cx="8114063" cy="49589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93" y="1076325"/>
            <a:ext cx="7901940" cy="304800"/>
          </a:xfrm>
          <a:prstGeom prst="rect">
            <a:avLst/>
          </a:prstGeom>
          <a:solidFill>
            <a:srgbClr val="FFEF66">
              <a:alpha val="75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3810">
              <a:lnSpc>
                <a:spcPts val="2300"/>
              </a:lnSpc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400" spc="-1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i="1" dirty="0">
                <a:solidFill>
                  <a:srgbClr val="404040"/>
                </a:solidFill>
                <a:latin typeface="Arial"/>
                <a:cs typeface="Arial"/>
              </a:rPr>
              <a:t>Message</a:t>
            </a:r>
            <a:r>
              <a:rPr sz="2400" i="1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Arial"/>
                <a:cs typeface="Arial"/>
              </a:rPr>
              <a:t>Flow</a:t>
            </a:r>
            <a:r>
              <a:rPr sz="2400" i="1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represents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 a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flow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information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between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293" y="1444625"/>
            <a:ext cx="483234" cy="304800"/>
          </a:xfrm>
          <a:prstGeom prst="rect">
            <a:avLst/>
          </a:prstGeom>
          <a:solidFill>
            <a:srgbClr val="FFEF66">
              <a:alpha val="75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3810">
              <a:lnSpc>
                <a:spcPts val="2305"/>
              </a:lnSpc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wo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9381" y="1358900"/>
            <a:ext cx="227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process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parties</a:t>
            </a:r>
            <a:r>
              <a:rPr sz="2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(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9506" y="1444625"/>
            <a:ext cx="864235" cy="304800"/>
          </a:xfrm>
          <a:prstGeom prst="rect">
            <a:avLst/>
          </a:prstGeom>
          <a:solidFill>
            <a:srgbClr val="FFEF66">
              <a:alpha val="75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P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ools)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42122" y="2147954"/>
            <a:ext cx="106045" cy="330835"/>
            <a:chOff x="5142122" y="2147954"/>
            <a:chExt cx="106045" cy="330835"/>
          </a:xfrm>
        </p:grpSpPr>
        <p:sp>
          <p:nvSpPr>
            <p:cNvPr id="7" name="object 7"/>
            <p:cNvSpPr/>
            <p:nvPr/>
          </p:nvSpPr>
          <p:spPr>
            <a:xfrm>
              <a:off x="5194992" y="2147954"/>
              <a:ext cx="0" cy="231775"/>
            </a:xfrm>
            <a:custGeom>
              <a:avLst/>
              <a:gdLst/>
              <a:ahLst/>
              <a:cxnLst/>
              <a:rect l="l" t="t" r="r" b="b"/>
              <a:pathLst>
                <a:path h="231775">
                  <a:moveTo>
                    <a:pt x="0" y="0"/>
                  </a:moveTo>
                  <a:lnTo>
                    <a:pt x="0" y="231677"/>
                  </a:lnTo>
                </a:path>
              </a:pathLst>
            </a:custGeom>
            <a:ln w="14019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2122" y="2372616"/>
              <a:ext cx="105722" cy="105888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126852" y="1728481"/>
            <a:ext cx="136525" cy="285115"/>
            <a:chOff x="5126852" y="1728481"/>
            <a:chExt cx="136525" cy="285115"/>
          </a:xfrm>
        </p:grpSpPr>
        <p:sp>
          <p:nvSpPr>
            <p:cNvPr id="10" name="object 10"/>
            <p:cNvSpPr/>
            <p:nvPr/>
          </p:nvSpPr>
          <p:spPr>
            <a:xfrm>
              <a:off x="5194993" y="1919197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0"/>
                  </a:moveTo>
                  <a:lnTo>
                    <a:pt x="0" y="93926"/>
                  </a:lnTo>
                </a:path>
              </a:pathLst>
            </a:custGeom>
            <a:ln w="14019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3866" y="1735495"/>
              <a:ext cx="122555" cy="184150"/>
            </a:xfrm>
            <a:custGeom>
              <a:avLst/>
              <a:gdLst/>
              <a:ahLst/>
              <a:cxnLst/>
              <a:rect l="l" t="t" r="r" b="b"/>
              <a:pathLst>
                <a:path w="122554" h="184150">
                  <a:moveTo>
                    <a:pt x="122253" y="183702"/>
                  </a:moveTo>
                  <a:lnTo>
                    <a:pt x="61126" y="0"/>
                  </a:lnTo>
                  <a:lnTo>
                    <a:pt x="0" y="183702"/>
                  </a:lnTo>
                  <a:lnTo>
                    <a:pt x="122253" y="183702"/>
                  </a:lnTo>
                  <a:close/>
                </a:path>
              </a:pathLst>
            </a:custGeom>
            <a:ln w="140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956113" y="1992281"/>
            <a:ext cx="485775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-10" dirty="0">
                <a:latin typeface="Arial MT"/>
                <a:cs typeface="Arial MT"/>
              </a:rPr>
              <a:t>Message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350590" y="314451"/>
            <a:ext cx="20618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Message</a:t>
            </a:r>
            <a:r>
              <a:rPr sz="2800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Flow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06406" y="6547611"/>
            <a:ext cx="2508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38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06639" y="4801756"/>
            <a:ext cx="3288029" cy="346710"/>
          </a:xfrm>
          <a:prstGeom prst="rect">
            <a:avLst/>
          </a:prstGeom>
          <a:ln w="5780">
            <a:solidFill>
              <a:srgbClr val="000000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139065" algn="ctr">
              <a:lnSpc>
                <a:spcPct val="100000"/>
              </a:lnSpc>
              <a:spcBef>
                <a:spcPts val="570"/>
              </a:spcBef>
            </a:pPr>
            <a:r>
              <a:rPr sz="1100" spc="-5" dirty="0">
                <a:latin typeface="Arial MT"/>
                <a:cs typeface="Arial MT"/>
              </a:rPr>
              <a:t>Pool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06639" y="5552171"/>
            <a:ext cx="3288029" cy="983615"/>
          </a:xfrm>
          <a:custGeom>
            <a:avLst/>
            <a:gdLst/>
            <a:ahLst/>
            <a:cxnLst/>
            <a:rect l="l" t="t" r="r" b="b"/>
            <a:pathLst>
              <a:path w="3288029" h="983615">
                <a:moveTo>
                  <a:pt x="0" y="983206"/>
                </a:moveTo>
                <a:lnTo>
                  <a:pt x="3288014" y="983206"/>
                </a:lnTo>
                <a:lnTo>
                  <a:pt x="3288014" y="0"/>
                </a:lnTo>
                <a:lnTo>
                  <a:pt x="0" y="0"/>
                </a:lnTo>
                <a:lnTo>
                  <a:pt x="0" y="983206"/>
                </a:lnTo>
                <a:close/>
              </a:path>
              <a:path w="3288029" h="983615">
                <a:moveTo>
                  <a:pt x="0" y="983206"/>
                </a:moveTo>
                <a:lnTo>
                  <a:pt x="193414" y="983206"/>
                </a:lnTo>
                <a:lnTo>
                  <a:pt x="193414" y="0"/>
                </a:lnTo>
                <a:lnTo>
                  <a:pt x="0" y="0"/>
                </a:lnTo>
                <a:lnTo>
                  <a:pt x="0" y="983206"/>
                </a:lnTo>
                <a:close/>
              </a:path>
            </a:pathLst>
          </a:custGeom>
          <a:ln w="5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006185" y="5830332"/>
            <a:ext cx="181610" cy="41973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00" spc="-5" dirty="0">
                <a:latin typeface="Arial MT"/>
                <a:cs typeface="Arial MT"/>
              </a:rPr>
              <a:t>Pool</a:t>
            </a:r>
            <a:r>
              <a:rPr sz="1100" spc="-7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6428031" y="4782046"/>
          <a:ext cx="1659889" cy="1738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2406">
                <a:tc>
                  <a:txBody>
                    <a:bodyPr/>
                    <a:lstStyle/>
                    <a:p>
                      <a:pPr marL="161925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Pool</a:t>
                      </a:r>
                      <a:r>
                        <a:rPr sz="1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781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Receive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92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942">
                <a:tc rowSpan="2">
                  <a:txBody>
                    <a:bodyPr/>
                    <a:lstStyle/>
                    <a:p>
                      <a:pPr marL="211454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Pool</a:t>
                      </a:r>
                      <a:r>
                        <a:rPr sz="1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37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118110"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Arial MT"/>
                          <a:cs typeface="Arial MT"/>
                        </a:rPr>
                        <a:t>Send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6430705" y="4784719"/>
            <a:ext cx="156845" cy="682625"/>
          </a:xfrm>
          <a:custGeom>
            <a:avLst/>
            <a:gdLst/>
            <a:ahLst/>
            <a:cxnLst/>
            <a:rect l="l" t="t" r="r" b="b"/>
            <a:pathLst>
              <a:path w="156845" h="682625">
                <a:moveTo>
                  <a:pt x="156468" y="0"/>
                </a:moveTo>
                <a:lnTo>
                  <a:pt x="0" y="0"/>
                </a:lnTo>
                <a:lnTo>
                  <a:pt x="0" y="682406"/>
                </a:lnTo>
                <a:lnTo>
                  <a:pt x="156468" y="682406"/>
                </a:lnTo>
                <a:lnTo>
                  <a:pt x="1564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30705" y="5740048"/>
            <a:ext cx="156845" cy="783590"/>
          </a:xfrm>
          <a:custGeom>
            <a:avLst/>
            <a:gdLst/>
            <a:ahLst/>
            <a:cxnLst/>
            <a:rect l="l" t="t" r="r" b="b"/>
            <a:pathLst>
              <a:path w="156845" h="783590">
                <a:moveTo>
                  <a:pt x="156468" y="0"/>
                </a:moveTo>
                <a:lnTo>
                  <a:pt x="0" y="0"/>
                </a:lnTo>
                <a:lnTo>
                  <a:pt x="0" y="783318"/>
                </a:lnTo>
                <a:lnTo>
                  <a:pt x="156468" y="783318"/>
                </a:lnTo>
                <a:lnTo>
                  <a:pt x="1564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6706257" y="5929341"/>
            <a:ext cx="1135380" cy="410209"/>
            <a:chOff x="6706257" y="5929341"/>
            <a:chExt cx="1135380" cy="410209"/>
          </a:xfrm>
        </p:grpSpPr>
        <p:sp>
          <p:nvSpPr>
            <p:cNvPr id="22" name="object 22"/>
            <p:cNvSpPr/>
            <p:nvPr/>
          </p:nvSpPr>
          <p:spPr>
            <a:xfrm>
              <a:off x="6709114" y="5932198"/>
              <a:ext cx="869315" cy="404495"/>
            </a:xfrm>
            <a:custGeom>
              <a:avLst/>
              <a:gdLst/>
              <a:ahLst/>
              <a:cxnLst/>
              <a:rect l="l" t="t" r="r" b="b"/>
              <a:pathLst>
                <a:path w="869315" h="404495">
                  <a:moveTo>
                    <a:pt x="303200" y="404038"/>
                  </a:moveTo>
                  <a:lnTo>
                    <a:pt x="828759" y="404038"/>
                  </a:lnTo>
                  <a:lnTo>
                    <a:pt x="844492" y="400863"/>
                  </a:lnTo>
                  <a:lnTo>
                    <a:pt x="857344" y="392205"/>
                  </a:lnTo>
                  <a:lnTo>
                    <a:pt x="866011" y="379363"/>
                  </a:lnTo>
                  <a:lnTo>
                    <a:pt x="869190" y="363637"/>
                  </a:lnTo>
                  <a:lnTo>
                    <a:pt x="869190" y="40401"/>
                  </a:lnTo>
                  <a:lnTo>
                    <a:pt x="866011" y="24675"/>
                  </a:lnTo>
                  <a:lnTo>
                    <a:pt x="857344" y="11833"/>
                  </a:lnTo>
                  <a:lnTo>
                    <a:pt x="844492" y="3174"/>
                  </a:lnTo>
                  <a:lnTo>
                    <a:pt x="828759" y="0"/>
                  </a:lnTo>
                  <a:lnTo>
                    <a:pt x="303200" y="0"/>
                  </a:lnTo>
                  <a:lnTo>
                    <a:pt x="287464" y="3174"/>
                  </a:lnTo>
                  <a:lnTo>
                    <a:pt x="274615" y="11833"/>
                  </a:lnTo>
                  <a:lnTo>
                    <a:pt x="265952" y="24675"/>
                  </a:lnTo>
                  <a:lnTo>
                    <a:pt x="262775" y="40401"/>
                  </a:lnTo>
                  <a:lnTo>
                    <a:pt x="262775" y="363637"/>
                  </a:lnTo>
                  <a:lnTo>
                    <a:pt x="265952" y="379363"/>
                  </a:lnTo>
                  <a:lnTo>
                    <a:pt x="274615" y="392205"/>
                  </a:lnTo>
                  <a:lnTo>
                    <a:pt x="287464" y="400863"/>
                  </a:lnTo>
                  <a:lnTo>
                    <a:pt x="303200" y="404038"/>
                  </a:lnTo>
                  <a:close/>
                </a:path>
                <a:path w="869315" h="404495">
                  <a:moveTo>
                    <a:pt x="0" y="202022"/>
                  </a:moveTo>
                  <a:lnTo>
                    <a:pt x="47625" y="202022"/>
                  </a:lnTo>
                  <a:lnTo>
                    <a:pt x="105041" y="202022"/>
                  </a:lnTo>
                  <a:lnTo>
                    <a:pt x="165428" y="202022"/>
                  </a:lnTo>
                  <a:lnTo>
                    <a:pt x="221966" y="202022"/>
                  </a:lnTo>
                </a:path>
              </a:pathLst>
            </a:custGeom>
            <a:ln w="53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25255" y="6110917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0" y="0"/>
                  </a:moveTo>
                  <a:lnTo>
                    <a:pt x="0" y="46609"/>
                  </a:lnTo>
                  <a:lnTo>
                    <a:pt x="46635" y="23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78305" y="6134221"/>
              <a:ext cx="222250" cy="0"/>
            </a:xfrm>
            <a:custGeom>
              <a:avLst/>
              <a:gdLst/>
              <a:ahLst/>
              <a:cxnLst/>
              <a:rect l="l" t="t" r="r" b="b"/>
              <a:pathLst>
                <a:path w="222250">
                  <a:moveTo>
                    <a:pt x="0" y="0"/>
                  </a:moveTo>
                  <a:lnTo>
                    <a:pt x="221980" y="0"/>
                  </a:lnTo>
                </a:path>
              </a:pathLst>
            </a:custGeom>
            <a:ln w="53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94439" y="6110917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0" y="0"/>
                  </a:moveTo>
                  <a:lnTo>
                    <a:pt x="0" y="46609"/>
                  </a:lnTo>
                  <a:lnTo>
                    <a:pt x="46634" y="23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6967818" y="4916047"/>
            <a:ext cx="606425" cy="403860"/>
          </a:xfrm>
          <a:custGeom>
            <a:avLst/>
            <a:gdLst/>
            <a:ahLst/>
            <a:cxnLst/>
            <a:rect l="l" t="t" r="r" b="b"/>
            <a:pathLst>
              <a:path w="606425" h="403860">
                <a:moveTo>
                  <a:pt x="40387" y="403579"/>
                </a:moveTo>
                <a:lnTo>
                  <a:pt x="565477" y="403579"/>
                </a:lnTo>
                <a:lnTo>
                  <a:pt x="581196" y="400406"/>
                </a:lnTo>
                <a:lnTo>
                  <a:pt x="594037" y="391755"/>
                </a:lnTo>
                <a:lnTo>
                  <a:pt x="602696" y="378925"/>
                </a:lnTo>
                <a:lnTo>
                  <a:pt x="605872" y="363216"/>
                </a:lnTo>
                <a:lnTo>
                  <a:pt x="605872" y="40355"/>
                </a:lnTo>
                <a:lnTo>
                  <a:pt x="602696" y="24647"/>
                </a:lnTo>
                <a:lnTo>
                  <a:pt x="594037" y="11819"/>
                </a:lnTo>
                <a:lnTo>
                  <a:pt x="581196" y="3171"/>
                </a:lnTo>
                <a:lnTo>
                  <a:pt x="565477" y="0"/>
                </a:lnTo>
                <a:lnTo>
                  <a:pt x="40387" y="0"/>
                </a:lnTo>
                <a:lnTo>
                  <a:pt x="24666" y="3171"/>
                </a:lnTo>
                <a:lnTo>
                  <a:pt x="11829" y="11819"/>
                </a:lnTo>
                <a:lnTo>
                  <a:pt x="3173" y="24647"/>
                </a:lnTo>
                <a:lnTo>
                  <a:pt x="0" y="40355"/>
                </a:lnTo>
                <a:lnTo>
                  <a:pt x="0" y="363216"/>
                </a:lnTo>
                <a:lnTo>
                  <a:pt x="3173" y="378925"/>
                </a:lnTo>
                <a:lnTo>
                  <a:pt x="11829" y="391755"/>
                </a:lnTo>
                <a:lnTo>
                  <a:pt x="24666" y="400406"/>
                </a:lnTo>
                <a:lnTo>
                  <a:pt x="40387" y="403579"/>
                </a:lnTo>
                <a:close/>
              </a:path>
            </a:pathLst>
          </a:custGeom>
          <a:ln w="5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47472" y="590316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7626" y="18828"/>
                </a:moveTo>
                <a:lnTo>
                  <a:pt x="36149" y="11499"/>
                </a:lnTo>
                <a:lnTo>
                  <a:pt x="32121" y="5514"/>
                </a:lnTo>
                <a:lnTo>
                  <a:pt x="26141" y="1479"/>
                </a:lnTo>
                <a:lnTo>
                  <a:pt x="18813" y="0"/>
                </a:lnTo>
                <a:lnTo>
                  <a:pt x="11484" y="1479"/>
                </a:lnTo>
                <a:lnTo>
                  <a:pt x="5504" y="5514"/>
                </a:lnTo>
                <a:lnTo>
                  <a:pt x="1476" y="11499"/>
                </a:lnTo>
                <a:lnTo>
                  <a:pt x="0" y="18828"/>
                </a:lnTo>
                <a:lnTo>
                  <a:pt x="1476" y="26157"/>
                </a:lnTo>
                <a:lnTo>
                  <a:pt x="5504" y="32142"/>
                </a:lnTo>
                <a:lnTo>
                  <a:pt x="11484" y="36177"/>
                </a:lnTo>
                <a:lnTo>
                  <a:pt x="18813" y="37657"/>
                </a:lnTo>
                <a:lnTo>
                  <a:pt x="26141" y="36177"/>
                </a:lnTo>
                <a:lnTo>
                  <a:pt x="32121" y="32142"/>
                </a:lnTo>
                <a:lnTo>
                  <a:pt x="36149" y="26157"/>
                </a:lnTo>
                <a:lnTo>
                  <a:pt x="37626" y="18828"/>
                </a:lnTo>
                <a:close/>
              </a:path>
            </a:pathLst>
          </a:custGeom>
          <a:ln w="71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6710687" y="5094555"/>
            <a:ext cx="1130935" cy="300355"/>
            <a:chOff x="6710687" y="5094555"/>
            <a:chExt cx="1130935" cy="300355"/>
          </a:xfrm>
        </p:grpSpPr>
        <p:sp>
          <p:nvSpPr>
            <p:cNvPr id="29" name="object 29"/>
            <p:cNvSpPr/>
            <p:nvPr/>
          </p:nvSpPr>
          <p:spPr>
            <a:xfrm>
              <a:off x="7573690" y="5117833"/>
              <a:ext cx="227329" cy="0"/>
            </a:xfrm>
            <a:custGeom>
              <a:avLst/>
              <a:gdLst/>
              <a:ahLst/>
              <a:cxnLst/>
              <a:rect l="l" t="t" r="r" b="b"/>
              <a:pathLst>
                <a:path w="227329">
                  <a:moveTo>
                    <a:pt x="0" y="0"/>
                  </a:moveTo>
                  <a:lnTo>
                    <a:pt x="48772" y="0"/>
                  </a:lnTo>
                  <a:lnTo>
                    <a:pt x="107577" y="0"/>
                  </a:lnTo>
                  <a:lnTo>
                    <a:pt x="169373" y="0"/>
                  </a:lnTo>
                  <a:lnTo>
                    <a:pt x="227122" y="0"/>
                  </a:lnTo>
                </a:path>
              </a:pathLst>
            </a:custGeom>
            <a:ln w="53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94971" y="5094555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0" y="0"/>
                  </a:moveTo>
                  <a:lnTo>
                    <a:pt x="0" y="46555"/>
                  </a:lnTo>
                  <a:lnTo>
                    <a:pt x="46592" y="23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10687" y="5117833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4">
                  <a:moveTo>
                    <a:pt x="0" y="0"/>
                  </a:moveTo>
                  <a:lnTo>
                    <a:pt x="46385" y="0"/>
                  </a:lnTo>
                  <a:lnTo>
                    <a:pt x="102301" y="0"/>
                  </a:lnTo>
                  <a:lnTo>
                    <a:pt x="161156" y="0"/>
                  </a:lnTo>
                  <a:lnTo>
                    <a:pt x="216358" y="0"/>
                  </a:lnTo>
                </a:path>
              </a:pathLst>
            </a:custGeom>
            <a:ln w="53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21225" y="5094555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0" y="0"/>
                  </a:moveTo>
                  <a:lnTo>
                    <a:pt x="0" y="46555"/>
                  </a:lnTo>
                  <a:lnTo>
                    <a:pt x="46592" y="23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45904" y="5315498"/>
              <a:ext cx="50165" cy="75565"/>
            </a:xfrm>
            <a:custGeom>
              <a:avLst/>
              <a:gdLst/>
              <a:ahLst/>
              <a:cxnLst/>
              <a:rect l="l" t="t" r="r" b="b"/>
              <a:pathLst>
                <a:path w="50165" h="75564">
                  <a:moveTo>
                    <a:pt x="50168" y="75315"/>
                  </a:moveTo>
                  <a:lnTo>
                    <a:pt x="25084" y="0"/>
                  </a:lnTo>
                  <a:lnTo>
                    <a:pt x="0" y="75315"/>
                  </a:lnTo>
                  <a:lnTo>
                    <a:pt x="50168" y="75315"/>
                  </a:lnTo>
                  <a:close/>
                </a:path>
              </a:pathLst>
            </a:custGeom>
            <a:ln w="71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2679483" y="5802622"/>
            <a:ext cx="654685" cy="435609"/>
          </a:xfrm>
          <a:custGeom>
            <a:avLst/>
            <a:gdLst/>
            <a:ahLst/>
            <a:cxnLst/>
            <a:rect l="l" t="t" r="r" b="b"/>
            <a:pathLst>
              <a:path w="654685" h="435610">
                <a:moveTo>
                  <a:pt x="43630" y="435479"/>
                </a:moveTo>
                <a:lnTo>
                  <a:pt x="610875" y="435479"/>
                </a:lnTo>
                <a:lnTo>
                  <a:pt x="627857" y="432057"/>
                </a:lnTo>
                <a:lnTo>
                  <a:pt x="641728" y="422725"/>
                </a:lnTo>
                <a:lnTo>
                  <a:pt x="651083" y="408884"/>
                </a:lnTo>
                <a:lnTo>
                  <a:pt x="654514" y="391934"/>
                </a:lnTo>
                <a:lnTo>
                  <a:pt x="654514" y="43545"/>
                </a:lnTo>
                <a:lnTo>
                  <a:pt x="651083" y="26595"/>
                </a:lnTo>
                <a:lnTo>
                  <a:pt x="641728" y="12753"/>
                </a:lnTo>
                <a:lnTo>
                  <a:pt x="627857" y="3421"/>
                </a:lnTo>
                <a:lnTo>
                  <a:pt x="610875" y="0"/>
                </a:lnTo>
                <a:lnTo>
                  <a:pt x="43630" y="0"/>
                </a:lnTo>
                <a:lnTo>
                  <a:pt x="26647" y="3421"/>
                </a:lnTo>
                <a:lnTo>
                  <a:pt x="12778" y="12753"/>
                </a:lnTo>
                <a:lnTo>
                  <a:pt x="3428" y="26595"/>
                </a:lnTo>
                <a:lnTo>
                  <a:pt x="0" y="43545"/>
                </a:lnTo>
                <a:lnTo>
                  <a:pt x="0" y="391934"/>
                </a:lnTo>
                <a:lnTo>
                  <a:pt x="3428" y="408884"/>
                </a:lnTo>
                <a:lnTo>
                  <a:pt x="12778" y="422725"/>
                </a:lnTo>
                <a:lnTo>
                  <a:pt x="26647" y="432057"/>
                </a:lnTo>
                <a:lnTo>
                  <a:pt x="43630" y="435479"/>
                </a:lnTo>
                <a:close/>
              </a:path>
            </a:pathLst>
          </a:custGeom>
          <a:ln w="5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851588" y="5923724"/>
            <a:ext cx="31432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latin typeface="Arial MT"/>
                <a:cs typeface="Arial MT"/>
              </a:rPr>
              <a:t>S</a:t>
            </a:r>
            <a:r>
              <a:rPr sz="950" spc="15" dirty="0">
                <a:latin typeface="Arial MT"/>
                <a:cs typeface="Arial MT"/>
              </a:rPr>
              <a:t>en</a:t>
            </a:r>
            <a:r>
              <a:rPr sz="950" spc="5" dirty="0">
                <a:latin typeface="Arial MT"/>
                <a:cs typeface="Arial MT"/>
              </a:rPr>
              <a:t>d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392689" y="5799447"/>
            <a:ext cx="2381250" cy="441959"/>
            <a:chOff x="2392689" y="5799447"/>
            <a:chExt cx="2381250" cy="441959"/>
          </a:xfrm>
        </p:grpSpPr>
        <p:sp>
          <p:nvSpPr>
            <p:cNvPr id="37" name="object 37"/>
            <p:cNvSpPr/>
            <p:nvPr/>
          </p:nvSpPr>
          <p:spPr>
            <a:xfrm>
              <a:off x="2395864" y="6020366"/>
              <a:ext cx="240029" cy="0"/>
            </a:xfrm>
            <a:custGeom>
              <a:avLst/>
              <a:gdLst/>
              <a:ahLst/>
              <a:cxnLst/>
              <a:rect l="l" t="t" r="r" b="b"/>
              <a:pathLst>
                <a:path w="240030">
                  <a:moveTo>
                    <a:pt x="0" y="0"/>
                  </a:moveTo>
                  <a:lnTo>
                    <a:pt x="40042" y="0"/>
                  </a:lnTo>
                  <a:lnTo>
                    <a:pt x="87788" y="0"/>
                  </a:lnTo>
                  <a:lnTo>
                    <a:pt x="139471" y="0"/>
                  </a:lnTo>
                  <a:lnTo>
                    <a:pt x="191321" y="0"/>
                  </a:lnTo>
                  <a:lnTo>
                    <a:pt x="239572" y="0"/>
                  </a:lnTo>
                </a:path>
              </a:pathLst>
            </a:custGeom>
            <a:ln w="5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29148" y="599524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0" y="50236"/>
                  </a:lnTo>
                  <a:lnTo>
                    <a:pt x="50333" y="25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333997" y="6020366"/>
              <a:ext cx="240029" cy="0"/>
            </a:xfrm>
            <a:custGeom>
              <a:avLst/>
              <a:gdLst/>
              <a:ahLst/>
              <a:cxnLst/>
              <a:rect l="l" t="t" r="r" b="b"/>
              <a:pathLst>
                <a:path w="240029">
                  <a:moveTo>
                    <a:pt x="0" y="0"/>
                  </a:moveTo>
                  <a:lnTo>
                    <a:pt x="239587" y="0"/>
                  </a:lnTo>
                </a:path>
              </a:pathLst>
            </a:custGeom>
            <a:ln w="5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67273" y="599524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0" y="50236"/>
                  </a:lnTo>
                  <a:lnTo>
                    <a:pt x="50333" y="25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15532" y="5802622"/>
              <a:ext cx="655320" cy="435609"/>
            </a:xfrm>
            <a:custGeom>
              <a:avLst/>
              <a:gdLst/>
              <a:ahLst/>
              <a:cxnLst/>
              <a:rect l="l" t="t" r="r" b="b"/>
              <a:pathLst>
                <a:path w="655320" h="435610">
                  <a:moveTo>
                    <a:pt x="43664" y="435479"/>
                  </a:moveTo>
                  <a:lnTo>
                    <a:pt x="611246" y="435479"/>
                  </a:lnTo>
                  <a:lnTo>
                    <a:pt x="628237" y="432057"/>
                  </a:lnTo>
                  <a:lnTo>
                    <a:pt x="642117" y="422725"/>
                  </a:lnTo>
                  <a:lnTo>
                    <a:pt x="651477" y="408884"/>
                  </a:lnTo>
                  <a:lnTo>
                    <a:pt x="654910" y="391934"/>
                  </a:lnTo>
                  <a:lnTo>
                    <a:pt x="654910" y="43545"/>
                  </a:lnTo>
                  <a:lnTo>
                    <a:pt x="651477" y="26595"/>
                  </a:lnTo>
                  <a:lnTo>
                    <a:pt x="642117" y="12753"/>
                  </a:lnTo>
                  <a:lnTo>
                    <a:pt x="628237" y="3421"/>
                  </a:lnTo>
                  <a:lnTo>
                    <a:pt x="611246" y="0"/>
                  </a:lnTo>
                  <a:lnTo>
                    <a:pt x="43664" y="0"/>
                  </a:lnTo>
                  <a:lnTo>
                    <a:pt x="26669" y="3421"/>
                  </a:lnTo>
                  <a:lnTo>
                    <a:pt x="12790" y="12753"/>
                  </a:lnTo>
                  <a:lnTo>
                    <a:pt x="3431" y="26595"/>
                  </a:lnTo>
                  <a:lnTo>
                    <a:pt x="0" y="43545"/>
                  </a:lnTo>
                  <a:lnTo>
                    <a:pt x="0" y="391934"/>
                  </a:lnTo>
                  <a:lnTo>
                    <a:pt x="3431" y="408884"/>
                  </a:lnTo>
                  <a:lnTo>
                    <a:pt x="12790" y="422725"/>
                  </a:lnTo>
                  <a:lnTo>
                    <a:pt x="26669" y="432057"/>
                  </a:lnTo>
                  <a:lnTo>
                    <a:pt x="43664" y="435479"/>
                  </a:lnTo>
                  <a:close/>
                </a:path>
              </a:pathLst>
            </a:custGeom>
            <a:ln w="57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208450" y="5923724"/>
            <a:ext cx="47180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15" dirty="0">
                <a:latin typeface="Arial MT"/>
                <a:cs typeface="Arial MT"/>
              </a:rPr>
              <a:t>R</a:t>
            </a:r>
            <a:r>
              <a:rPr sz="950" spc="-5" dirty="0">
                <a:latin typeface="Arial MT"/>
                <a:cs typeface="Arial MT"/>
              </a:rPr>
              <a:t>e</a:t>
            </a:r>
            <a:r>
              <a:rPr sz="950" spc="5" dirty="0">
                <a:latin typeface="Arial MT"/>
                <a:cs typeface="Arial MT"/>
              </a:rPr>
              <a:t>c</a:t>
            </a:r>
            <a:r>
              <a:rPr sz="950" spc="15" dirty="0">
                <a:latin typeface="Arial MT"/>
                <a:cs typeface="Arial MT"/>
              </a:rPr>
              <a:t>ei</a:t>
            </a:r>
            <a:r>
              <a:rPr sz="950" spc="5" dirty="0">
                <a:latin typeface="Arial MT"/>
                <a:cs typeface="Arial MT"/>
              </a:rPr>
              <a:t>ve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951400" y="5118390"/>
            <a:ext cx="2103120" cy="927100"/>
            <a:chOff x="2951400" y="5118390"/>
            <a:chExt cx="2103120" cy="927100"/>
          </a:xfrm>
        </p:grpSpPr>
        <p:sp>
          <p:nvSpPr>
            <p:cNvPr id="44" name="object 44"/>
            <p:cNvSpPr/>
            <p:nvPr/>
          </p:nvSpPr>
          <p:spPr>
            <a:xfrm>
              <a:off x="4770443" y="6020366"/>
              <a:ext cx="240029" cy="0"/>
            </a:xfrm>
            <a:custGeom>
              <a:avLst/>
              <a:gdLst/>
              <a:ahLst/>
              <a:cxnLst/>
              <a:rect l="l" t="t" r="r" b="b"/>
              <a:pathLst>
                <a:path w="240029">
                  <a:moveTo>
                    <a:pt x="0" y="0"/>
                  </a:moveTo>
                  <a:lnTo>
                    <a:pt x="40049" y="0"/>
                  </a:lnTo>
                  <a:lnTo>
                    <a:pt x="87817" y="0"/>
                  </a:lnTo>
                  <a:lnTo>
                    <a:pt x="139526" y="0"/>
                  </a:lnTo>
                  <a:lnTo>
                    <a:pt x="191397" y="0"/>
                  </a:lnTo>
                  <a:lnTo>
                    <a:pt x="239653" y="0"/>
                  </a:lnTo>
                </a:path>
              </a:pathLst>
            </a:custGeom>
            <a:ln w="5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003859" y="599524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0" y="50236"/>
                  </a:lnTo>
                  <a:lnTo>
                    <a:pt x="50363" y="25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31753" y="6020366"/>
              <a:ext cx="240029" cy="0"/>
            </a:xfrm>
            <a:custGeom>
              <a:avLst/>
              <a:gdLst/>
              <a:ahLst/>
              <a:cxnLst/>
              <a:rect l="l" t="t" r="r" b="b"/>
              <a:pathLst>
                <a:path w="240029">
                  <a:moveTo>
                    <a:pt x="0" y="0"/>
                  </a:moveTo>
                  <a:lnTo>
                    <a:pt x="40065" y="0"/>
                  </a:lnTo>
                  <a:lnTo>
                    <a:pt x="87840" y="0"/>
                  </a:lnTo>
                  <a:lnTo>
                    <a:pt x="139553" y="0"/>
                  </a:lnTo>
                  <a:lnTo>
                    <a:pt x="191435" y="0"/>
                  </a:lnTo>
                  <a:lnTo>
                    <a:pt x="239714" y="0"/>
                  </a:lnTo>
                </a:path>
              </a:pathLst>
            </a:custGeom>
            <a:ln w="5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065168" y="599524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0" y="50236"/>
                  </a:lnTo>
                  <a:lnTo>
                    <a:pt x="50364" y="25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81807" y="5216242"/>
              <a:ext cx="0" cy="564515"/>
            </a:xfrm>
            <a:custGeom>
              <a:avLst/>
              <a:gdLst/>
              <a:ahLst/>
              <a:cxnLst/>
              <a:rect l="l" t="t" r="r" b="b"/>
              <a:pathLst>
                <a:path h="564514">
                  <a:moveTo>
                    <a:pt x="0" y="564182"/>
                  </a:moveTo>
                  <a:lnTo>
                    <a:pt x="0" y="0"/>
                  </a:lnTo>
                </a:path>
              </a:pathLst>
            </a:custGeom>
            <a:ln w="758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55124" y="5140757"/>
              <a:ext cx="53975" cy="677545"/>
            </a:xfrm>
            <a:custGeom>
              <a:avLst/>
              <a:gdLst/>
              <a:ahLst/>
              <a:cxnLst/>
              <a:rect l="l" t="t" r="r" b="b"/>
              <a:pathLst>
                <a:path w="53975" h="677545">
                  <a:moveTo>
                    <a:pt x="26683" y="639668"/>
                  </a:moveTo>
                  <a:lnTo>
                    <a:pt x="18890" y="641151"/>
                  </a:lnTo>
                  <a:lnTo>
                    <a:pt x="12529" y="645195"/>
                  </a:lnTo>
                  <a:lnTo>
                    <a:pt x="8242" y="651193"/>
                  </a:lnTo>
                  <a:lnTo>
                    <a:pt x="6670" y="658539"/>
                  </a:lnTo>
                  <a:lnTo>
                    <a:pt x="8242" y="665884"/>
                  </a:lnTo>
                  <a:lnTo>
                    <a:pt x="12529" y="671883"/>
                  </a:lnTo>
                  <a:lnTo>
                    <a:pt x="18890" y="675927"/>
                  </a:lnTo>
                  <a:lnTo>
                    <a:pt x="26683" y="677410"/>
                  </a:lnTo>
                  <a:lnTo>
                    <a:pt x="34472" y="675927"/>
                  </a:lnTo>
                  <a:lnTo>
                    <a:pt x="40833" y="671883"/>
                  </a:lnTo>
                  <a:lnTo>
                    <a:pt x="45122" y="665884"/>
                  </a:lnTo>
                  <a:lnTo>
                    <a:pt x="46695" y="658539"/>
                  </a:lnTo>
                  <a:lnTo>
                    <a:pt x="45122" y="651193"/>
                  </a:lnTo>
                  <a:lnTo>
                    <a:pt x="40833" y="645195"/>
                  </a:lnTo>
                  <a:lnTo>
                    <a:pt x="34472" y="641151"/>
                  </a:lnTo>
                  <a:lnTo>
                    <a:pt x="26683" y="639668"/>
                  </a:lnTo>
                  <a:close/>
                </a:path>
                <a:path w="53975" h="677545">
                  <a:moveTo>
                    <a:pt x="53366" y="75485"/>
                  </a:moveTo>
                  <a:lnTo>
                    <a:pt x="26683" y="0"/>
                  </a:lnTo>
                  <a:lnTo>
                    <a:pt x="0" y="75485"/>
                  </a:lnTo>
                  <a:lnTo>
                    <a:pt x="53366" y="75485"/>
                  </a:lnTo>
                  <a:close/>
                </a:path>
              </a:pathLst>
            </a:custGeom>
            <a:ln w="7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448283" y="5160001"/>
              <a:ext cx="0" cy="567055"/>
            </a:xfrm>
            <a:custGeom>
              <a:avLst/>
              <a:gdLst/>
              <a:ahLst/>
              <a:cxnLst/>
              <a:rect l="l" t="t" r="r" b="b"/>
              <a:pathLst>
                <a:path h="567054">
                  <a:moveTo>
                    <a:pt x="0" y="0"/>
                  </a:moveTo>
                  <a:lnTo>
                    <a:pt x="0" y="566866"/>
                  </a:lnTo>
                </a:path>
              </a:pathLst>
            </a:custGeom>
            <a:ln w="758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421600" y="5122080"/>
              <a:ext cx="53975" cy="680720"/>
            </a:xfrm>
            <a:custGeom>
              <a:avLst/>
              <a:gdLst/>
              <a:ahLst/>
              <a:cxnLst/>
              <a:rect l="l" t="t" r="r" b="b"/>
              <a:pathLst>
                <a:path w="53975" h="680720">
                  <a:moveTo>
                    <a:pt x="26683" y="37920"/>
                  </a:moveTo>
                  <a:lnTo>
                    <a:pt x="34473" y="36432"/>
                  </a:lnTo>
                  <a:lnTo>
                    <a:pt x="40835" y="32372"/>
                  </a:lnTo>
                  <a:lnTo>
                    <a:pt x="45124" y="26346"/>
                  </a:lnTo>
                  <a:lnTo>
                    <a:pt x="46697" y="18960"/>
                  </a:lnTo>
                  <a:lnTo>
                    <a:pt x="45124" y="11574"/>
                  </a:lnTo>
                  <a:lnTo>
                    <a:pt x="40835" y="5548"/>
                  </a:lnTo>
                  <a:lnTo>
                    <a:pt x="34473" y="1487"/>
                  </a:lnTo>
                  <a:lnTo>
                    <a:pt x="26683" y="0"/>
                  </a:lnTo>
                  <a:lnTo>
                    <a:pt x="18893" y="1487"/>
                  </a:lnTo>
                  <a:lnTo>
                    <a:pt x="12532" y="5548"/>
                  </a:lnTo>
                  <a:lnTo>
                    <a:pt x="8243" y="11574"/>
                  </a:lnTo>
                  <a:lnTo>
                    <a:pt x="6670" y="18960"/>
                  </a:lnTo>
                  <a:lnTo>
                    <a:pt x="8243" y="26346"/>
                  </a:lnTo>
                  <a:lnTo>
                    <a:pt x="12532" y="32372"/>
                  </a:lnTo>
                  <a:lnTo>
                    <a:pt x="18893" y="36432"/>
                  </a:lnTo>
                  <a:lnTo>
                    <a:pt x="26683" y="37920"/>
                  </a:lnTo>
                  <a:close/>
                </a:path>
                <a:path w="53975" h="680720">
                  <a:moveTo>
                    <a:pt x="0" y="604787"/>
                  </a:moveTo>
                  <a:lnTo>
                    <a:pt x="26683" y="680599"/>
                  </a:lnTo>
                  <a:lnTo>
                    <a:pt x="53368" y="604787"/>
                  </a:lnTo>
                  <a:lnTo>
                    <a:pt x="0" y="604787"/>
                  </a:lnTo>
                  <a:close/>
                </a:path>
              </a:pathLst>
            </a:custGeom>
            <a:ln w="7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359293" y="2714625"/>
            <a:ext cx="4065270" cy="304800"/>
          </a:xfrm>
          <a:prstGeom prst="rect">
            <a:avLst/>
          </a:prstGeom>
          <a:solidFill>
            <a:srgbClr val="FFEF66">
              <a:alpha val="75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3810">
              <a:lnSpc>
                <a:spcPts val="2385"/>
              </a:lnSpc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400" spc="-1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Message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Flow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connect: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59293" y="3146425"/>
            <a:ext cx="8219440" cy="254000"/>
          </a:xfrm>
          <a:prstGeom prst="rect">
            <a:avLst/>
          </a:prstGeom>
          <a:solidFill>
            <a:srgbClr val="FFEF66">
              <a:alpha val="75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289560" indent="-286385">
              <a:lnSpc>
                <a:spcPts val="1905"/>
              </a:lnSpc>
              <a:buClr>
                <a:srgbClr val="B1B1B1"/>
              </a:buClr>
              <a:buChar char="•"/>
              <a:tabLst>
                <a:tab pos="289560" algn="l"/>
                <a:tab pos="290195" algn="l"/>
              </a:tabLst>
            </a:pP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directly to the boundary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Pool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latin typeface="Wingdings"/>
                <a:cs typeface="Wingdings"/>
              </a:rPr>
              <a:t>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captures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i="1" spc="-5" dirty="0">
                <a:solidFill>
                  <a:srgbClr val="404040"/>
                </a:solidFill>
                <a:latin typeface="Arial"/>
                <a:cs typeface="Arial"/>
              </a:rPr>
              <a:t>informative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message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651482" y="3451225"/>
            <a:ext cx="1918335" cy="254000"/>
          </a:xfrm>
          <a:prstGeom prst="rect">
            <a:avLst/>
          </a:prstGeom>
          <a:solidFill>
            <a:srgbClr val="FFEF66">
              <a:alpha val="75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to/from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party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359293" y="3819525"/>
            <a:ext cx="8028940" cy="254000"/>
          </a:xfrm>
          <a:prstGeom prst="rect">
            <a:avLst/>
          </a:prstGeom>
          <a:solidFill>
            <a:srgbClr val="FFEF66">
              <a:alpha val="75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289560" indent="-286385">
              <a:lnSpc>
                <a:spcPts val="1910"/>
              </a:lnSpc>
              <a:buClr>
                <a:srgbClr val="B1B1B1"/>
              </a:buClr>
              <a:buChar char="•"/>
              <a:tabLst>
                <a:tab pos="289560" algn="l"/>
                <a:tab pos="290195" algn="l"/>
              </a:tabLst>
            </a:pP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specific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activity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event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within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Pool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latin typeface="Wingdings"/>
                <a:cs typeface="Wingdings"/>
              </a:rPr>
              <a:t>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captures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message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651482" y="4124325"/>
            <a:ext cx="5856605" cy="254000"/>
          </a:xfrm>
          <a:prstGeom prst="rect">
            <a:avLst/>
          </a:prstGeom>
          <a:solidFill>
            <a:srgbClr val="FFEF66">
              <a:alpha val="75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10"/>
              </a:lnSpc>
            </a:pP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triggers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specific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activity/event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within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party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8825" y="1175801"/>
            <a:ext cx="7010400" cy="5422265"/>
            <a:chOff x="1798825" y="1175801"/>
            <a:chExt cx="7010400" cy="54222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825" y="2336954"/>
              <a:ext cx="7010241" cy="42609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5437" y="1197373"/>
              <a:ext cx="6972864" cy="4366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9184" y="1583518"/>
              <a:ext cx="761201" cy="199157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9796" y="1175801"/>
              <a:ext cx="824878" cy="39121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51242" y="1617030"/>
              <a:ext cx="676551" cy="43565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30586" y="1559609"/>
              <a:ext cx="644837" cy="255007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33921" y="1176768"/>
              <a:ext cx="474064" cy="391274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445663" y="308355"/>
            <a:ext cx="7792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Order-to-cash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process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with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black-box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 customer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pool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98117" y="6565900"/>
            <a:ext cx="2508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39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3412" y="406907"/>
            <a:ext cx="75984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Business</a:t>
            </a:r>
            <a:r>
              <a:rPr sz="32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Process</a:t>
            </a:r>
            <a:r>
              <a:rPr sz="32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Model</a:t>
            </a:r>
            <a:r>
              <a:rPr sz="32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32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Notation</a:t>
            </a:r>
            <a:r>
              <a:rPr sz="32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(BPMN)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412" y="1105915"/>
            <a:ext cx="8097520" cy="306832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15"/>
              </a:spcBef>
              <a:buClr>
                <a:srgbClr val="7F7F7F"/>
              </a:buClr>
              <a:buFont typeface="Arial MT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OMG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standard (nowadays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BPMN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2.0)</a:t>
            </a:r>
            <a:endParaRPr sz="24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215"/>
              </a:spcBef>
              <a:buClr>
                <a:srgbClr val="7F7F7F"/>
              </a:buClr>
              <a:buFont typeface="Arial MT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Both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conceptual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executable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models</a:t>
            </a:r>
            <a:endParaRPr sz="24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335"/>
              </a:spcBef>
              <a:buClr>
                <a:srgbClr val="7F7F7F"/>
              </a:buClr>
              <a:buFont typeface="Arial MT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Supported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numerous tools:</a:t>
            </a:r>
            <a:r>
              <a:rPr sz="2400" spc="-5" dirty="0">
                <a:solidFill>
                  <a:srgbClr val="26CBEC"/>
                </a:solidFill>
                <a:latin typeface="Calibri"/>
                <a:cs typeface="Calibri"/>
              </a:rPr>
              <a:t> </a:t>
            </a:r>
            <a:r>
              <a:rPr sz="2400" u="heavy" spc="-10" dirty="0">
                <a:solidFill>
                  <a:srgbClr val="26CBEC"/>
                </a:solidFill>
                <a:uFill>
                  <a:solidFill>
                    <a:srgbClr val="26CBEC"/>
                  </a:solidFill>
                </a:uFill>
                <a:latin typeface="Calibri"/>
                <a:cs typeface="Calibri"/>
              </a:rPr>
              <a:t>bpmn.org</a:t>
            </a:r>
            <a:r>
              <a:rPr sz="2400" spc="-10" dirty="0">
                <a:solidFill>
                  <a:srgbClr val="26CBE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lists over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70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tools,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incl.</a:t>
            </a:r>
            <a:endParaRPr sz="2400">
              <a:latin typeface="Calibri"/>
              <a:cs typeface="Calibri"/>
            </a:endParaRPr>
          </a:p>
          <a:p>
            <a:pPr marL="424180" lvl="1" indent="-182880">
              <a:lnSpc>
                <a:spcPct val="100000"/>
              </a:lnSpc>
              <a:spcBef>
                <a:spcPts val="32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Camunda</a:t>
            </a:r>
            <a:endParaRPr sz="2200">
              <a:latin typeface="Calibri"/>
              <a:cs typeface="Calibri"/>
            </a:endParaRPr>
          </a:p>
          <a:p>
            <a:pPr marL="424180" lvl="1" indent="-182880">
              <a:lnSpc>
                <a:spcPct val="100000"/>
              </a:lnSpc>
              <a:spcBef>
                <a:spcPts val="24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Apromore</a:t>
            </a:r>
            <a:endParaRPr sz="2200">
              <a:latin typeface="Calibri"/>
              <a:cs typeface="Calibri"/>
            </a:endParaRPr>
          </a:p>
          <a:p>
            <a:pPr marL="424180" lvl="1" indent="-182880">
              <a:lnSpc>
                <a:spcPct val="100000"/>
              </a:lnSpc>
              <a:spcBef>
                <a:spcPts val="265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Signavio</a:t>
            </a:r>
            <a:endParaRPr sz="2200">
              <a:latin typeface="Calibri"/>
              <a:cs typeface="Calibri"/>
            </a:endParaRPr>
          </a:p>
          <a:p>
            <a:pPr marL="424180" lvl="1" indent="-182880">
              <a:lnSpc>
                <a:spcPct val="100000"/>
              </a:lnSpc>
              <a:spcBef>
                <a:spcPts val="265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Bizagi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Process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Modeler</a:t>
            </a:r>
            <a:endParaRPr sz="2200">
              <a:latin typeface="Calibri"/>
              <a:cs typeface="Calibri"/>
            </a:endParaRPr>
          </a:p>
          <a:p>
            <a:pPr marL="424180" lvl="1" indent="-182880">
              <a:lnSpc>
                <a:spcPct val="100000"/>
              </a:lnSpc>
              <a:spcBef>
                <a:spcPts val="265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Cameo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Business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Analyst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0566" y="4536672"/>
            <a:ext cx="3710824" cy="173568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0865" y="1142491"/>
            <a:ext cx="7702550" cy="21837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69900" marR="387985" indent="-457200">
              <a:lnSpc>
                <a:spcPts val="2590"/>
              </a:lnSpc>
              <a:spcBef>
                <a:spcPts val="425"/>
              </a:spcBef>
              <a:buClr>
                <a:srgbClr val="B1B1B1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Sequence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Flow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cannot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cross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boundaries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a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Pool </a:t>
            </a:r>
            <a:r>
              <a:rPr sz="2400" spc="-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(message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flows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can)</a:t>
            </a:r>
            <a:endParaRPr sz="2400">
              <a:latin typeface="Calibri"/>
              <a:cs typeface="Calibri"/>
            </a:endParaRPr>
          </a:p>
          <a:p>
            <a:pPr marL="469900" marR="662940" indent="-457200">
              <a:lnSpc>
                <a:spcPts val="2590"/>
              </a:lnSpc>
              <a:spcBef>
                <a:spcPts val="535"/>
              </a:spcBef>
              <a:buClr>
                <a:srgbClr val="B1B1B1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Both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Sequence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Flow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Message Flow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can cross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5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boundaries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Lanes</a:t>
            </a:r>
            <a:endParaRPr sz="2400">
              <a:latin typeface="Calibri"/>
              <a:cs typeface="Calibri"/>
            </a:endParaRPr>
          </a:p>
          <a:p>
            <a:pPr marL="469900" marR="5080" indent="-457200">
              <a:lnSpc>
                <a:spcPts val="2620"/>
              </a:lnSpc>
              <a:spcBef>
                <a:spcPts val="580"/>
              </a:spcBef>
              <a:buClr>
                <a:srgbClr val="B1B1B1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Message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Flow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cannot connect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two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flow elements within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same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pool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63404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Pools,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Lanes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Flows: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syntactic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rules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01353" y="3395099"/>
            <a:ext cx="3627754" cy="3118485"/>
            <a:chOff x="3401353" y="3395099"/>
            <a:chExt cx="3627754" cy="31184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01353" y="3395099"/>
              <a:ext cx="3627391" cy="311794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1804" y="3582554"/>
              <a:ext cx="661663" cy="172032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37196" y="3582554"/>
              <a:ext cx="694844" cy="173711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37196" y="4649605"/>
              <a:ext cx="694844" cy="173711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8149" y="3572981"/>
              <a:ext cx="662581" cy="271770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5380" y="4649605"/>
              <a:ext cx="655408" cy="165065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3146" y="4624460"/>
              <a:ext cx="694845" cy="173711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0215" y="4179239"/>
              <a:ext cx="543745" cy="54374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88221" y="4129581"/>
              <a:ext cx="566417" cy="59026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0215" y="5221144"/>
              <a:ext cx="543745" cy="5437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55230" y="5159874"/>
              <a:ext cx="566417" cy="5902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46576" y="4509409"/>
              <a:ext cx="566417" cy="59026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80070" y="5094584"/>
              <a:ext cx="566417" cy="59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199" y="388619"/>
            <a:ext cx="397065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00000"/>
                </a:solidFill>
              </a:rPr>
              <a:t>One</a:t>
            </a:r>
            <a:r>
              <a:rPr sz="3200" spc="-40" dirty="0">
                <a:solidFill>
                  <a:srgbClr val="C00000"/>
                </a:solidFill>
              </a:rPr>
              <a:t> </a:t>
            </a:r>
            <a:r>
              <a:rPr sz="3200" spc="-5" dirty="0">
                <a:solidFill>
                  <a:srgbClr val="C00000"/>
                </a:solidFill>
              </a:rPr>
              <a:t>more</a:t>
            </a:r>
            <a:r>
              <a:rPr sz="3200" spc="-35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guideline…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40197" y="1282699"/>
            <a:ext cx="9286875" cy="31521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25"/>
              </a:spcBef>
              <a:buClr>
                <a:srgbClr val="7F7F7F"/>
              </a:buClr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Start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modeling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with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one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single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“white-box”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pool</a:t>
            </a:r>
            <a:endParaRPr sz="2400">
              <a:latin typeface="Arial MT"/>
              <a:cs typeface="Arial MT"/>
            </a:endParaRPr>
          </a:p>
          <a:p>
            <a:pPr marL="424180" marR="46990" lvl="1" indent="-182880">
              <a:lnSpc>
                <a:spcPct val="100000"/>
              </a:lnSpc>
              <a:spcBef>
                <a:spcPts val="520"/>
              </a:spcBef>
              <a:buClr>
                <a:srgbClr val="7F7F7F"/>
              </a:buClr>
              <a:buChar char="•"/>
              <a:tabLst>
                <a:tab pos="424180" algn="l"/>
              </a:tabLst>
            </a:pP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Initially,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put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events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tasks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only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one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pool –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pool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party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who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 </a:t>
            </a:r>
            <a:r>
              <a:rPr sz="2000" spc="-5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running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process</a:t>
            </a:r>
            <a:endParaRPr sz="2000">
              <a:latin typeface="Arial MT"/>
              <a:cs typeface="Arial MT"/>
            </a:endParaRPr>
          </a:p>
          <a:p>
            <a:pPr marL="424180" lvl="1" indent="-182880">
              <a:lnSpc>
                <a:spcPct val="100000"/>
              </a:lnSpc>
              <a:spcBef>
                <a:spcPts val="500"/>
              </a:spcBef>
              <a:buClr>
                <a:srgbClr val="7F7F7F"/>
              </a:buClr>
              <a:buChar char="•"/>
              <a:tabLst>
                <a:tab pos="424180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Leave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all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other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pools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“black-boxed”</a:t>
            </a:r>
            <a:endParaRPr sz="2000">
              <a:latin typeface="Arial MT"/>
              <a:cs typeface="Arial MT"/>
            </a:endParaRPr>
          </a:p>
          <a:p>
            <a:pPr marL="424180" marR="12065" lvl="1" indent="-182880">
              <a:lnSpc>
                <a:spcPct val="100000"/>
              </a:lnSpc>
              <a:spcBef>
                <a:spcPts val="480"/>
              </a:spcBef>
              <a:buClr>
                <a:srgbClr val="7F7F7F"/>
              </a:buClr>
              <a:buChar char="•"/>
              <a:tabLst>
                <a:tab pos="424180" algn="l"/>
              </a:tabLst>
            </a:pP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Once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you have modeled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this 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way,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and once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the process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diagram inside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white-box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pool is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complete,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you can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model the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details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(events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tasks)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2000" spc="-5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other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pools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 MT"/>
                <a:cs typeface="Arial MT"/>
              </a:rPr>
              <a:t>if</a:t>
            </a:r>
            <a:r>
              <a:rPr sz="2000" u="sng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 MT"/>
                <a:cs typeface="Arial MT"/>
              </a:rPr>
              <a:t> </a:t>
            </a: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 MT"/>
                <a:cs typeface="Arial MT"/>
              </a:rPr>
              <a:t>that</a:t>
            </a:r>
            <a:r>
              <a:rPr sz="2000" u="sng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 MT"/>
                <a:cs typeface="Arial MT"/>
              </a:rPr>
              <a:t> </a:t>
            </a:r>
            <a:r>
              <a:rPr sz="20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 MT"/>
                <a:cs typeface="Arial MT"/>
              </a:rPr>
              <a:t>is</a:t>
            </a:r>
            <a:r>
              <a:rPr sz="20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 MT"/>
                <a:cs typeface="Arial MT"/>
              </a:rPr>
              <a:t> </a:t>
            </a: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 MT"/>
                <a:cs typeface="Arial MT"/>
              </a:rPr>
              <a:t>useful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424180" marR="5080" lvl="1" indent="-182880">
              <a:lnSpc>
                <a:spcPct val="100000"/>
              </a:lnSpc>
              <a:spcBef>
                <a:spcPts val="409"/>
              </a:spcBef>
              <a:buClr>
                <a:srgbClr val="7F7F7F"/>
              </a:buClr>
              <a:buChar char="•"/>
              <a:tabLst>
                <a:tab pos="424180" algn="l"/>
              </a:tabLst>
            </a:pP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In this course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we will only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model processes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with one single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white-box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pool – all </a:t>
            </a:r>
            <a:r>
              <a:rPr sz="2000" spc="-5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other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pools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black-box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84449" y="5138206"/>
            <a:ext cx="260350" cy="606425"/>
          </a:xfrm>
          <a:custGeom>
            <a:avLst/>
            <a:gdLst/>
            <a:ahLst/>
            <a:cxnLst/>
            <a:rect l="l" t="t" r="r" b="b"/>
            <a:pathLst>
              <a:path w="260350" h="606425">
                <a:moveTo>
                  <a:pt x="129882" y="0"/>
                </a:moveTo>
                <a:lnTo>
                  <a:pt x="79326" y="23807"/>
                </a:lnTo>
                <a:lnTo>
                  <a:pt x="38041" y="88733"/>
                </a:lnTo>
                <a:lnTo>
                  <a:pt x="22182" y="133569"/>
                </a:lnTo>
                <a:lnTo>
                  <a:pt x="10206" y="185030"/>
                </a:lnTo>
                <a:lnTo>
                  <a:pt x="2638" y="241898"/>
                </a:lnTo>
                <a:lnTo>
                  <a:pt x="0" y="302954"/>
                </a:lnTo>
                <a:lnTo>
                  <a:pt x="2638" y="364010"/>
                </a:lnTo>
                <a:lnTo>
                  <a:pt x="10206" y="420878"/>
                </a:lnTo>
                <a:lnTo>
                  <a:pt x="22182" y="472339"/>
                </a:lnTo>
                <a:lnTo>
                  <a:pt x="38041" y="517175"/>
                </a:lnTo>
                <a:lnTo>
                  <a:pt x="57264" y="554169"/>
                </a:lnTo>
                <a:lnTo>
                  <a:pt x="103707" y="599754"/>
                </a:lnTo>
                <a:lnTo>
                  <a:pt x="129882" y="605909"/>
                </a:lnTo>
                <a:lnTo>
                  <a:pt x="156058" y="599754"/>
                </a:lnTo>
                <a:lnTo>
                  <a:pt x="202501" y="554169"/>
                </a:lnTo>
                <a:lnTo>
                  <a:pt x="221723" y="517175"/>
                </a:lnTo>
                <a:lnTo>
                  <a:pt x="237582" y="472339"/>
                </a:lnTo>
                <a:lnTo>
                  <a:pt x="249557" y="420878"/>
                </a:lnTo>
                <a:lnTo>
                  <a:pt x="257125" y="364010"/>
                </a:lnTo>
                <a:lnTo>
                  <a:pt x="259764" y="302954"/>
                </a:lnTo>
                <a:lnTo>
                  <a:pt x="257125" y="241898"/>
                </a:lnTo>
                <a:lnTo>
                  <a:pt x="249557" y="185030"/>
                </a:lnTo>
                <a:lnTo>
                  <a:pt x="237582" y="133569"/>
                </a:lnTo>
                <a:lnTo>
                  <a:pt x="221723" y="88733"/>
                </a:lnTo>
                <a:lnTo>
                  <a:pt x="202501" y="51739"/>
                </a:lnTo>
                <a:lnTo>
                  <a:pt x="156058" y="6154"/>
                </a:lnTo>
                <a:lnTo>
                  <a:pt x="129882" y="0"/>
                </a:lnTo>
                <a:close/>
              </a:path>
            </a:pathLst>
          </a:custGeom>
          <a:solidFill>
            <a:srgbClr val="FFCC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627577" y="4922804"/>
            <a:ext cx="1717675" cy="662305"/>
            <a:chOff x="7627577" y="4922804"/>
            <a:chExt cx="1717675" cy="662305"/>
          </a:xfrm>
        </p:grpSpPr>
        <p:sp>
          <p:nvSpPr>
            <p:cNvPr id="4" name="object 4"/>
            <p:cNvSpPr/>
            <p:nvPr/>
          </p:nvSpPr>
          <p:spPr>
            <a:xfrm>
              <a:off x="7633927" y="4929154"/>
              <a:ext cx="1704975" cy="649605"/>
            </a:xfrm>
            <a:custGeom>
              <a:avLst/>
              <a:gdLst/>
              <a:ahLst/>
              <a:cxnLst/>
              <a:rect l="l" t="t" r="r" b="b"/>
              <a:pathLst>
                <a:path w="1704975" h="649604">
                  <a:moveTo>
                    <a:pt x="852285" y="0"/>
                  </a:moveTo>
                  <a:lnTo>
                    <a:pt x="785680" y="976"/>
                  </a:lnTo>
                  <a:lnTo>
                    <a:pt x="720476" y="3858"/>
                  </a:lnTo>
                  <a:lnTo>
                    <a:pt x="656864" y="8572"/>
                  </a:lnTo>
                  <a:lnTo>
                    <a:pt x="595033" y="15047"/>
                  </a:lnTo>
                  <a:lnTo>
                    <a:pt x="535172" y="23211"/>
                  </a:lnTo>
                  <a:lnTo>
                    <a:pt x="477472" y="32991"/>
                  </a:lnTo>
                  <a:lnTo>
                    <a:pt x="422120" y="44316"/>
                  </a:lnTo>
                  <a:lnTo>
                    <a:pt x="369308" y="57112"/>
                  </a:lnTo>
                  <a:lnTo>
                    <a:pt x="319224" y="71309"/>
                  </a:lnTo>
                  <a:lnTo>
                    <a:pt x="272058" y="86833"/>
                  </a:lnTo>
                  <a:lnTo>
                    <a:pt x="227999" y="103613"/>
                  </a:lnTo>
                  <a:lnTo>
                    <a:pt x="187237" y="121576"/>
                  </a:lnTo>
                  <a:lnTo>
                    <a:pt x="149961" y="140651"/>
                  </a:lnTo>
                  <a:lnTo>
                    <a:pt x="116362" y="160764"/>
                  </a:lnTo>
                  <a:lnTo>
                    <a:pt x="60947" y="203820"/>
                  </a:lnTo>
                  <a:lnTo>
                    <a:pt x="22509" y="250167"/>
                  </a:lnTo>
                  <a:lnTo>
                    <a:pt x="2564" y="299227"/>
                  </a:lnTo>
                  <a:lnTo>
                    <a:pt x="0" y="324594"/>
                  </a:lnTo>
                  <a:lnTo>
                    <a:pt x="2564" y="349961"/>
                  </a:lnTo>
                  <a:lnTo>
                    <a:pt x="22509" y="399020"/>
                  </a:lnTo>
                  <a:lnTo>
                    <a:pt x="60947" y="445367"/>
                  </a:lnTo>
                  <a:lnTo>
                    <a:pt x="116362" y="488422"/>
                  </a:lnTo>
                  <a:lnTo>
                    <a:pt x="149961" y="508536"/>
                  </a:lnTo>
                  <a:lnTo>
                    <a:pt x="187237" y="527611"/>
                  </a:lnTo>
                  <a:lnTo>
                    <a:pt x="227999" y="545574"/>
                  </a:lnTo>
                  <a:lnTo>
                    <a:pt x="272058" y="562354"/>
                  </a:lnTo>
                  <a:lnTo>
                    <a:pt x="319224" y="577878"/>
                  </a:lnTo>
                  <a:lnTo>
                    <a:pt x="369308" y="592075"/>
                  </a:lnTo>
                  <a:lnTo>
                    <a:pt x="422120" y="604871"/>
                  </a:lnTo>
                  <a:lnTo>
                    <a:pt x="477472" y="616196"/>
                  </a:lnTo>
                  <a:lnTo>
                    <a:pt x="535172" y="625976"/>
                  </a:lnTo>
                  <a:lnTo>
                    <a:pt x="595033" y="634140"/>
                  </a:lnTo>
                  <a:lnTo>
                    <a:pt x="656864" y="640615"/>
                  </a:lnTo>
                  <a:lnTo>
                    <a:pt x="720476" y="645330"/>
                  </a:lnTo>
                  <a:lnTo>
                    <a:pt x="785680" y="648211"/>
                  </a:lnTo>
                  <a:lnTo>
                    <a:pt x="852285" y="649188"/>
                  </a:lnTo>
                  <a:lnTo>
                    <a:pt x="918891" y="648211"/>
                  </a:lnTo>
                  <a:lnTo>
                    <a:pt x="984094" y="645330"/>
                  </a:lnTo>
                  <a:lnTo>
                    <a:pt x="1047707" y="640615"/>
                  </a:lnTo>
                  <a:lnTo>
                    <a:pt x="1109538" y="634140"/>
                  </a:lnTo>
                  <a:lnTo>
                    <a:pt x="1169398" y="625976"/>
                  </a:lnTo>
                  <a:lnTo>
                    <a:pt x="1227099" y="616196"/>
                  </a:lnTo>
                  <a:lnTo>
                    <a:pt x="1282450" y="604871"/>
                  </a:lnTo>
                  <a:lnTo>
                    <a:pt x="1335263" y="592075"/>
                  </a:lnTo>
                  <a:lnTo>
                    <a:pt x="1385347" y="577878"/>
                  </a:lnTo>
                  <a:lnTo>
                    <a:pt x="1432513" y="562354"/>
                  </a:lnTo>
                  <a:lnTo>
                    <a:pt x="1476571" y="545574"/>
                  </a:lnTo>
                  <a:lnTo>
                    <a:pt x="1517333" y="527611"/>
                  </a:lnTo>
                  <a:lnTo>
                    <a:pt x="1554609" y="508536"/>
                  </a:lnTo>
                  <a:lnTo>
                    <a:pt x="1588209" y="488422"/>
                  </a:lnTo>
                  <a:lnTo>
                    <a:pt x="1643623" y="445367"/>
                  </a:lnTo>
                  <a:lnTo>
                    <a:pt x="1682061" y="399020"/>
                  </a:lnTo>
                  <a:lnTo>
                    <a:pt x="1702006" y="349961"/>
                  </a:lnTo>
                  <a:lnTo>
                    <a:pt x="1704571" y="324594"/>
                  </a:lnTo>
                  <a:lnTo>
                    <a:pt x="1702006" y="299227"/>
                  </a:lnTo>
                  <a:lnTo>
                    <a:pt x="1682061" y="250167"/>
                  </a:lnTo>
                  <a:lnTo>
                    <a:pt x="1643623" y="203820"/>
                  </a:lnTo>
                  <a:lnTo>
                    <a:pt x="1588209" y="160764"/>
                  </a:lnTo>
                  <a:lnTo>
                    <a:pt x="1554609" y="140651"/>
                  </a:lnTo>
                  <a:lnTo>
                    <a:pt x="1517333" y="121576"/>
                  </a:lnTo>
                  <a:lnTo>
                    <a:pt x="1476571" y="103613"/>
                  </a:lnTo>
                  <a:lnTo>
                    <a:pt x="1432513" y="86833"/>
                  </a:lnTo>
                  <a:lnTo>
                    <a:pt x="1385347" y="71309"/>
                  </a:lnTo>
                  <a:lnTo>
                    <a:pt x="1335263" y="57112"/>
                  </a:lnTo>
                  <a:lnTo>
                    <a:pt x="1282450" y="44316"/>
                  </a:lnTo>
                  <a:lnTo>
                    <a:pt x="1227099" y="32991"/>
                  </a:lnTo>
                  <a:lnTo>
                    <a:pt x="1169398" y="23211"/>
                  </a:lnTo>
                  <a:lnTo>
                    <a:pt x="1109538" y="15047"/>
                  </a:lnTo>
                  <a:lnTo>
                    <a:pt x="1047707" y="8572"/>
                  </a:lnTo>
                  <a:lnTo>
                    <a:pt x="984094" y="3858"/>
                  </a:lnTo>
                  <a:lnTo>
                    <a:pt x="918891" y="976"/>
                  </a:lnTo>
                  <a:lnTo>
                    <a:pt x="852285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33927" y="4929154"/>
              <a:ext cx="1704975" cy="649605"/>
            </a:xfrm>
            <a:custGeom>
              <a:avLst/>
              <a:gdLst/>
              <a:ahLst/>
              <a:cxnLst/>
              <a:rect l="l" t="t" r="r" b="b"/>
              <a:pathLst>
                <a:path w="1704975" h="649604">
                  <a:moveTo>
                    <a:pt x="0" y="324594"/>
                  </a:moveTo>
                  <a:lnTo>
                    <a:pt x="10130" y="274394"/>
                  </a:lnTo>
                  <a:lnTo>
                    <a:pt x="39511" y="226619"/>
                  </a:lnTo>
                  <a:lnTo>
                    <a:pt x="86627" y="181846"/>
                  </a:lnTo>
                  <a:lnTo>
                    <a:pt x="149961" y="140651"/>
                  </a:lnTo>
                  <a:lnTo>
                    <a:pt x="187237" y="121577"/>
                  </a:lnTo>
                  <a:lnTo>
                    <a:pt x="227999" y="103613"/>
                  </a:lnTo>
                  <a:lnTo>
                    <a:pt x="272058" y="86834"/>
                  </a:lnTo>
                  <a:lnTo>
                    <a:pt x="319224" y="71309"/>
                  </a:lnTo>
                  <a:lnTo>
                    <a:pt x="369308" y="57113"/>
                  </a:lnTo>
                  <a:lnTo>
                    <a:pt x="422120" y="44316"/>
                  </a:lnTo>
                  <a:lnTo>
                    <a:pt x="477471" y="32992"/>
                  </a:lnTo>
                  <a:lnTo>
                    <a:pt x="535172" y="23211"/>
                  </a:lnTo>
                  <a:lnTo>
                    <a:pt x="595033" y="15048"/>
                  </a:lnTo>
                  <a:lnTo>
                    <a:pt x="656864" y="8572"/>
                  </a:lnTo>
                  <a:lnTo>
                    <a:pt x="720476" y="3858"/>
                  </a:lnTo>
                  <a:lnTo>
                    <a:pt x="785679" y="976"/>
                  </a:lnTo>
                  <a:lnTo>
                    <a:pt x="852285" y="0"/>
                  </a:lnTo>
                  <a:lnTo>
                    <a:pt x="918891" y="976"/>
                  </a:lnTo>
                  <a:lnTo>
                    <a:pt x="984094" y="3858"/>
                  </a:lnTo>
                  <a:lnTo>
                    <a:pt x="1047706" y="8572"/>
                  </a:lnTo>
                  <a:lnTo>
                    <a:pt x="1109537" y="15048"/>
                  </a:lnTo>
                  <a:lnTo>
                    <a:pt x="1169398" y="23211"/>
                  </a:lnTo>
                  <a:lnTo>
                    <a:pt x="1227099" y="32992"/>
                  </a:lnTo>
                  <a:lnTo>
                    <a:pt x="1282450" y="44316"/>
                  </a:lnTo>
                  <a:lnTo>
                    <a:pt x="1335262" y="57113"/>
                  </a:lnTo>
                  <a:lnTo>
                    <a:pt x="1385346" y="71309"/>
                  </a:lnTo>
                  <a:lnTo>
                    <a:pt x="1432512" y="86834"/>
                  </a:lnTo>
                  <a:lnTo>
                    <a:pt x="1476571" y="103613"/>
                  </a:lnTo>
                  <a:lnTo>
                    <a:pt x="1517333" y="121577"/>
                  </a:lnTo>
                  <a:lnTo>
                    <a:pt x="1554609" y="140651"/>
                  </a:lnTo>
                  <a:lnTo>
                    <a:pt x="1588209" y="160765"/>
                  </a:lnTo>
                  <a:lnTo>
                    <a:pt x="1643623" y="203821"/>
                  </a:lnTo>
                  <a:lnTo>
                    <a:pt x="1682061" y="250167"/>
                  </a:lnTo>
                  <a:lnTo>
                    <a:pt x="1702006" y="299227"/>
                  </a:lnTo>
                  <a:lnTo>
                    <a:pt x="1704571" y="324594"/>
                  </a:lnTo>
                  <a:lnTo>
                    <a:pt x="1702006" y="349961"/>
                  </a:lnTo>
                  <a:lnTo>
                    <a:pt x="1682061" y="399021"/>
                  </a:lnTo>
                  <a:lnTo>
                    <a:pt x="1643623" y="445367"/>
                  </a:lnTo>
                  <a:lnTo>
                    <a:pt x="1588209" y="488423"/>
                  </a:lnTo>
                  <a:lnTo>
                    <a:pt x="1554609" y="508537"/>
                  </a:lnTo>
                  <a:lnTo>
                    <a:pt x="1517333" y="527611"/>
                  </a:lnTo>
                  <a:lnTo>
                    <a:pt x="1476571" y="545575"/>
                  </a:lnTo>
                  <a:lnTo>
                    <a:pt x="1432512" y="562354"/>
                  </a:lnTo>
                  <a:lnTo>
                    <a:pt x="1385346" y="577879"/>
                  </a:lnTo>
                  <a:lnTo>
                    <a:pt x="1335262" y="592075"/>
                  </a:lnTo>
                  <a:lnTo>
                    <a:pt x="1282450" y="604872"/>
                  </a:lnTo>
                  <a:lnTo>
                    <a:pt x="1227099" y="616196"/>
                  </a:lnTo>
                  <a:lnTo>
                    <a:pt x="1169398" y="625977"/>
                  </a:lnTo>
                  <a:lnTo>
                    <a:pt x="1109537" y="634140"/>
                  </a:lnTo>
                  <a:lnTo>
                    <a:pt x="1047706" y="640616"/>
                  </a:lnTo>
                  <a:lnTo>
                    <a:pt x="984094" y="645330"/>
                  </a:lnTo>
                  <a:lnTo>
                    <a:pt x="918891" y="648212"/>
                  </a:lnTo>
                  <a:lnTo>
                    <a:pt x="852285" y="649189"/>
                  </a:lnTo>
                  <a:lnTo>
                    <a:pt x="785679" y="648212"/>
                  </a:lnTo>
                  <a:lnTo>
                    <a:pt x="720476" y="645330"/>
                  </a:lnTo>
                  <a:lnTo>
                    <a:pt x="656864" y="640616"/>
                  </a:lnTo>
                  <a:lnTo>
                    <a:pt x="595033" y="634140"/>
                  </a:lnTo>
                  <a:lnTo>
                    <a:pt x="535172" y="625977"/>
                  </a:lnTo>
                  <a:lnTo>
                    <a:pt x="477471" y="616196"/>
                  </a:lnTo>
                  <a:lnTo>
                    <a:pt x="422120" y="604872"/>
                  </a:lnTo>
                  <a:lnTo>
                    <a:pt x="369308" y="592075"/>
                  </a:lnTo>
                  <a:lnTo>
                    <a:pt x="319224" y="577879"/>
                  </a:lnTo>
                  <a:lnTo>
                    <a:pt x="272058" y="562354"/>
                  </a:lnTo>
                  <a:lnTo>
                    <a:pt x="227999" y="545575"/>
                  </a:lnTo>
                  <a:lnTo>
                    <a:pt x="187237" y="527611"/>
                  </a:lnTo>
                  <a:lnTo>
                    <a:pt x="149961" y="508537"/>
                  </a:lnTo>
                  <a:lnTo>
                    <a:pt x="116361" y="488423"/>
                  </a:lnTo>
                  <a:lnTo>
                    <a:pt x="60947" y="445367"/>
                  </a:lnTo>
                  <a:lnTo>
                    <a:pt x="22509" y="399021"/>
                  </a:lnTo>
                  <a:lnTo>
                    <a:pt x="2564" y="349961"/>
                  </a:lnTo>
                  <a:lnTo>
                    <a:pt x="0" y="32459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964720" y="4886267"/>
            <a:ext cx="1879600" cy="137922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2400" spc="-5" dirty="0">
                <a:latin typeface="Arial MT"/>
                <a:cs typeface="Arial MT"/>
              </a:rPr>
              <a:t>Which?</a:t>
            </a:r>
            <a:endParaRPr sz="2400">
              <a:latin typeface="Arial MT"/>
              <a:cs typeface="Arial MT"/>
            </a:endParaRPr>
          </a:p>
          <a:p>
            <a:pPr marL="536575" marR="5080" indent="-459740">
              <a:lnSpc>
                <a:spcPct val="102699"/>
              </a:lnSpc>
              <a:spcBef>
                <a:spcPts val="1090"/>
              </a:spcBef>
            </a:pPr>
            <a:r>
              <a:rPr sz="2200" b="1" dirty="0">
                <a:latin typeface="Arial"/>
                <a:cs typeface="Arial"/>
              </a:rPr>
              <a:t>Data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Objects,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Stores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29779" y="5854700"/>
            <a:ext cx="2261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Data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/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Materials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23015" y="3276601"/>
            <a:ext cx="851535" cy="939800"/>
            <a:chOff x="2923015" y="3276601"/>
            <a:chExt cx="851535" cy="939800"/>
          </a:xfrm>
        </p:grpSpPr>
        <p:sp>
          <p:nvSpPr>
            <p:cNvPr id="9" name="object 9"/>
            <p:cNvSpPr/>
            <p:nvPr/>
          </p:nvSpPr>
          <p:spPr>
            <a:xfrm>
              <a:off x="2923015" y="3276601"/>
              <a:ext cx="851535" cy="939800"/>
            </a:xfrm>
            <a:custGeom>
              <a:avLst/>
              <a:gdLst/>
              <a:ahLst/>
              <a:cxnLst/>
              <a:rect l="l" t="t" r="r" b="b"/>
              <a:pathLst>
                <a:path w="851535" h="939800">
                  <a:moveTo>
                    <a:pt x="769348" y="0"/>
                  </a:moveTo>
                  <a:lnTo>
                    <a:pt x="361960" y="352425"/>
                  </a:lnTo>
                  <a:lnTo>
                    <a:pt x="115769" y="39687"/>
                  </a:lnTo>
                  <a:lnTo>
                    <a:pt x="58616" y="52387"/>
                  </a:lnTo>
                  <a:lnTo>
                    <a:pt x="174386" y="404812"/>
                  </a:lnTo>
                  <a:lnTo>
                    <a:pt x="0" y="496887"/>
                  </a:lnTo>
                  <a:lnTo>
                    <a:pt x="0" y="561975"/>
                  </a:lnTo>
                  <a:lnTo>
                    <a:pt x="150939" y="614362"/>
                  </a:lnTo>
                  <a:lnTo>
                    <a:pt x="93786" y="849312"/>
                  </a:lnTo>
                  <a:lnTo>
                    <a:pt x="139216" y="874712"/>
                  </a:lnTo>
                  <a:lnTo>
                    <a:pt x="303343" y="757237"/>
                  </a:lnTo>
                  <a:lnTo>
                    <a:pt x="524621" y="939800"/>
                  </a:lnTo>
                  <a:lnTo>
                    <a:pt x="571515" y="914400"/>
                  </a:lnTo>
                  <a:lnTo>
                    <a:pt x="501175" y="666750"/>
                  </a:lnTo>
                  <a:lnTo>
                    <a:pt x="839688" y="614362"/>
                  </a:lnTo>
                  <a:lnTo>
                    <a:pt x="851411" y="549275"/>
                  </a:lnTo>
                  <a:lnTo>
                    <a:pt x="524621" y="457200"/>
                  </a:lnTo>
                  <a:lnTo>
                    <a:pt x="804518" y="39687"/>
                  </a:lnTo>
                  <a:lnTo>
                    <a:pt x="7693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16802" y="3486151"/>
              <a:ext cx="583565" cy="625475"/>
            </a:xfrm>
            <a:custGeom>
              <a:avLst/>
              <a:gdLst/>
              <a:ahLst/>
              <a:cxnLst/>
              <a:rect l="l" t="t" r="r" b="b"/>
              <a:pathLst>
                <a:path w="583564" h="625475">
                  <a:moveTo>
                    <a:pt x="524623" y="0"/>
                  </a:moveTo>
                  <a:lnTo>
                    <a:pt x="256449" y="234950"/>
                  </a:lnTo>
                  <a:lnTo>
                    <a:pt x="80599" y="0"/>
                  </a:lnTo>
                  <a:lnTo>
                    <a:pt x="150939" y="234950"/>
                  </a:lnTo>
                  <a:lnTo>
                    <a:pt x="0" y="312737"/>
                  </a:lnTo>
                  <a:lnTo>
                    <a:pt x="127492" y="365125"/>
                  </a:lnTo>
                  <a:lnTo>
                    <a:pt x="80599" y="560387"/>
                  </a:lnTo>
                  <a:lnTo>
                    <a:pt x="209556" y="469900"/>
                  </a:lnTo>
                  <a:lnTo>
                    <a:pt x="395664" y="625475"/>
                  </a:lnTo>
                  <a:lnTo>
                    <a:pt x="337047" y="404812"/>
                  </a:lnTo>
                  <a:lnTo>
                    <a:pt x="583239" y="352425"/>
                  </a:lnTo>
                  <a:lnTo>
                    <a:pt x="325324" y="287337"/>
                  </a:lnTo>
                  <a:lnTo>
                    <a:pt x="524623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9465" y="3368677"/>
              <a:ext cx="233001" cy="18256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29700" y="3406777"/>
              <a:ext cx="245110" cy="352425"/>
            </a:xfrm>
            <a:custGeom>
              <a:avLst/>
              <a:gdLst/>
              <a:ahLst/>
              <a:cxnLst/>
              <a:rect l="l" t="t" r="r" b="b"/>
              <a:pathLst>
                <a:path w="245110" h="352425">
                  <a:moveTo>
                    <a:pt x="197831" y="0"/>
                  </a:moveTo>
                  <a:lnTo>
                    <a:pt x="0" y="301623"/>
                  </a:lnTo>
                  <a:lnTo>
                    <a:pt x="186108" y="352423"/>
                  </a:lnTo>
                  <a:lnTo>
                    <a:pt x="209555" y="301623"/>
                  </a:lnTo>
                  <a:lnTo>
                    <a:pt x="92321" y="261936"/>
                  </a:lnTo>
                  <a:lnTo>
                    <a:pt x="244726" y="52387"/>
                  </a:lnTo>
                  <a:lnTo>
                    <a:pt x="197831" y="0"/>
                  </a:lnTo>
                  <a:close/>
                </a:path>
              </a:pathLst>
            </a:custGeom>
            <a:solidFill>
              <a:srgbClr val="997A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870563" y="3171826"/>
            <a:ext cx="840105" cy="1136650"/>
            <a:chOff x="4870563" y="3171826"/>
            <a:chExt cx="840105" cy="1136650"/>
          </a:xfrm>
        </p:grpSpPr>
        <p:sp>
          <p:nvSpPr>
            <p:cNvPr id="14" name="object 14"/>
            <p:cNvSpPr/>
            <p:nvPr/>
          </p:nvSpPr>
          <p:spPr>
            <a:xfrm>
              <a:off x="4870551" y="3486162"/>
              <a:ext cx="840105" cy="822325"/>
            </a:xfrm>
            <a:custGeom>
              <a:avLst/>
              <a:gdLst/>
              <a:ahLst/>
              <a:cxnLst/>
              <a:rect l="l" t="t" r="r" b="b"/>
              <a:pathLst>
                <a:path w="840104" h="822325">
                  <a:moveTo>
                    <a:pt x="536346" y="822325"/>
                  </a:moveTo>
                  <a:lnTo>
                    <a:pt x="512902" y="482600"/>
                  </a:lnTo>
                  <a:lnTo>
                    <a:pt x="0" y="339725"/>
                  </a:lnTo>
                  <a:lnTo>
                    <a:pt x="11734" y="600075"/>
                  </a:lnTo>
                  <a:lnTo>
                    <a:pt x="536346" y="822325"/>
                  </a:lnTo>
                  <a:close/>
                </a:path>
                <a:path w="840104" h="822325">
                  <a:moveTo>
                    <a:pt x="839698" y="312737"/>
                  </a:moveTo>
                  <a:lnTo>
                    <a:pt x="827976" y="0"/>
                  </a:lnTo>
                  <a:lnTo>
                    <a:pt x="688759" y="260350"/>
                  </a:lnTo>
                  <a:lnTo>
                    <a:pt x="839698" y="312737"/>
                  </a:lnTo>
                  <a:close/>
                </a:path>
              </a:pathLst>
            </a:custGeom>
            <a:solidFill>
              <a:srgbClr val="7A99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70563" y="3171826"/>
              <a:ext cx="840105" cy="771525"/>
            </a:xfrm>
            <a:custGeom>
              <a:avLst/>
              <a:gdLst/>
              <a:ahLst/>
              <a:cxnLst/>
              <a:rect l="l" t="t" r="r" b="b"/>
              <a:pathLst>
                <a:path w="840104" h="771525">
                  <a:moveTo>
                    <a:pt x="233001" y="0"/>
                  </a:moveTo>
                  <a:lnTo>
                    <a:pt x="152403" y="0"/>
                  </a:lnTo>
                  <a:lnTo>
                    <a:pt x="105510" y="92075"/>
                  </a:lnTo>
                  <a:lnTo>
                    <a:pt x="117233" y="196850"/>
                  </a:lnTo>
                  <a:lnTo>
                    <a:pt x="46893" y="222250"/>
                  </a:lnTo>
                  <a:lnTo>
                    <a:pt x="23446" y="496887"/>
                  </a:lnTo>
                  <a:lnTo>
                    <a:pt x="46893" y="522287"/>
                  </a:lnTo>
                  <a:lnTo>
                    <a:pt x="0" y="574675"/>
                  </a:lnTo>
                  <a:lnTo>
                    <a:pt x="0" y="627062"/>
                  </a:lnTo>
                  <a:lnTo>
                    <a:pt x="536345" y="771525"/>
                  </a:lnTo>
                  <a:lnTo>
                    <a:pt x="839688" y="249237"/>
                  </a:lnTo>
                  <a:lnTo>
                    <a:pt x="536345" y="209550"/>
                  </a:lnTo>
                  <a:lnTo>
                    <a:pt x="420577" y="287337"/>
                  </a:lnTo>
                  <a:lnTo>
                    <a:pt x="338513" y="234950"/>
                  </a:lnTo>
                  <a:lnTo>
                    <a:pt x="326788" y="196850"/>
                  </a:lnTo>
                  <a:lnTo>
                    <a:pt x="291618" y="169862"/>
                  </a:lnTo>
                  <a:lnTo>
                    <a:pt x="303342" y="66675"/>
                  </a:lnTo>
                  <a:lnTo>
                    <a:pt x="2330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64341" y="3394087"/>
              <a:ext cx="327025" cy="314325"/>
            </a:xfrm>
            <a:custGeom>
              <a:avLst/>
              <a:gdLst/>
              <a:ahLst/>
              <a:cxnLst/>
              <a:rect l="l" t="t" r="r" b="b"/>
              <a:pathLst>
                <a:path w="327025" h="314325">
                  <a:moveTo>
                    <a:pt x="221284" y="144462"/>
                  </a:moveTo>
                  <a:lnTo>
                    <a:pt x="197840" y="52387"/>
                  </a:lnTo>
                  <a:lnTo>
                    <a:pt x="186118" y="12700"/>
                  </a:lnTo>
                  <a:lnTo>
                    <a:pt x="162661" y="0"/>
                  </a:lnTo>
                  <a:lnTo>
                    <a:pt x="150939" y="26987"/>
                  </a:lnTo>
                  <a:lnTo>
                    <a:pt x="93789" y="26987"/>
                  </a:lnTo>
                  <a:lnTo>
                    <a:pt x="70345" y="12700"/>
                  </a:lnTo>
                  <a:lnTo>
                    <a:pt x="11722" y="39687"/>
                  </a:lnTo>
                  <a:lnTo>
                    <a:pt x="0" y="247650"/>
                  </a:lnTo>
                  <a:lnTo>
                    <a:pt x="186118" y="314325"/>
                  </a:lnTo>
                  <a:lnTo>
                    <a:pt x="197840" y="287337"/>
                  </a:lnTo>
                  <a:lnTo>
                    <a:pt x="82067" y="222250"/>
                  </a:lnTo>
                  <a:lnTo>
                    <a:pt x="70345" y="117475"/>
                  </a:lnTo>
                  <a:lnTo>
                    <a:pt x="127495" y="117475"/>
                  </a:lnTo>
                  <a:lnTo>
                    <a:pt x="127495" y="182562"/>
                  </a:lnTo>
                  <a:lnTo>
                    <a:pt x="139217" y="182562"/>
                  </a:lnTo>
                  <a:lnTo>
                    <a:pt x="221284" y="144462"/>
                  </a:lnTo>
                  <a:close/>
                </a:path>
                <a:path w="327025" h="314325">
                  <a:moveTo>
                    <a:pt x="326796" y="130175"/>
                  </a:moveTo>
                  <a:lnTo>
                    <a:pt x="268173" y="92075"/>
                  </a:lnTo>
                  <a:lnTo>
                    <a:pt x="279895" y="130175"/>
                  </a:lnTo>
                  <a:lnTo>
                    <a:pt x="326796" y="144462"/>
                  </a:lnTo>
                  <a:lnTo>
                    <a:pt x="326796" y="130175"/>
                  </a:lnTo>
                  <a:close/>
                </a:path>
              </a:pathLst>
            </a:custGeom>
            <a:solidFill>
              <a:srgbClr val="BFF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40903" y="3446463"/>
              <a:ext cx="665480" cy="430530"/>
            </a:xfrm>
            <a:custGeom>
              <a:avLst/>
              <a:gdLst/>
              <a:ahLst/>
              <a:cxnLst/>
              <a:rect l="l" t="t" r="r" b="b"/>
              <a:pathLst>
                <a:path w="665479" h="430529">
                  <a:moveTo>
                    <a:pt x="489451" y="0"/>
                  </a:moveTo>
                  <a:lnTo>
                    <a:pt x="430834" y="39687"/>
                  </a:lnTo>
                  <a:lnTo>
                    <a:pt x="477728" y="65087"/>
                  </a:lnTo>
                  <a:lnTo>
                    <a:pt x="524621" y="130175"/>
                  </a:lnTo>
                  <a:lnTo>
                    <a:pt x="466004" y="195262"/>
                  </a:lnTo>
                  <a:lnTo>
                    <a:pt x="385406" y="182562"/>
                  </a:lnTo>
                  <a:lnTo>
                    <a:pt x="361960" y="157162"/>
                  </a:lnTo>
                  <a:lnTo>
                    <a:pt x="268173" y="144462"/>
                  </a:lnTo>
                  <a:lnTo>
                    <a:pt x="233003" y="169862"/>
                  </a:lnTo>
                  <a:lnTo>
                    <a:pt x="338513" y="209550"/>
                  </a:lnTo>
                  <a:lnTo>
                    <a:pt x="385406" y="274637"/>
                  </a:lnTo>
                  <a:lnTo>
                    <a:pt x="338513" y="365125"/>
                  </a:lnTo>
                  <a:lnTo>
                    <a:pt x="58618" y="274637"/>
                  </a:lnTo>
                  <a:lnTo>
                    <a:pt x="0" y="312737"/>
                  </a:lnTo>
                  <a:lnTo>
                    <a:pt x="430834" y="430212"/>
                  </a:lnTo>
                  <a:lnTo>
                    <a:pt x="665302" y="26987"/>
                  </a:lnTo>
                  <a:lnTo>
                    <a:pt x="489451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97348" y="3551250"/>
              <a:ext cx="186690" cy="182880"/>
            </a:xfrm>
            <a:custGeom>
              <a:avLst/>
              <a:gdLst/>
              <a:ahLst/>
              <a:cxnLst/>
              <a:rect l="l" t="t" r="r" b="b"/>
              <a:pathLst>
                <a:path w="186689" h="182879">
                  <a:moveTo>
                    <a:pt x="58610" y="169862"/>
                  </a:moveTo>
                  <a:lnTo>
                    <a:pt x="23444" y="157162"/>
                  </a:lnTo>
                  <a:lnTo>
                    <a:pt x="0" y="169862"/>
                  </a:lnTo>
                  <a:lnTo>
                    <a:pt x="23444" y="182562"/>
                  </a:lnTo>
                  <a:lnTo>
                    <a:pt x="58610" y="182562"/>
                  </a:lnTo>
                  <a:lnTo>
                    <a:pt x="58610" y="169862"/>
                  </a:lnTo>
                  <a:close/>
                </a:path>
                <a:path w="186689" h="182879">
                  <a:moveTo>
                    <a:pt x="186105" y="12700"/>
                  </a:moveTo>
                  <a:lnTo>
                    <a:pt x="162661" y="0"/>
                  </a:lnTo>
                  <a:lnTo>
                    <a:pt x="140677" y="12700"/>
                  </a:lnTo>
                  <a:lnTo>
                    <a:pt x="152400" y="25400"/>
                  </a:lnTo>
                  <a:lnTo>
                    <a:pt x="186105" y="25400"/>
                  </a:lnTo>
                  <a:lnTo>
                    <a:pt x="186105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34691" y="3224213"/>
              <a:ext cx="80598" cy="131763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6655448" y="3276601"/>
            <a:ext cx="851535" cy="939800"/>
            <a:chOff x="6655448" y="3276601"/>
            <a:chExt cx="851535" cy="939800"/>
          </a:xfrm>
        </p:grpSpPr>
        <p:sp>
          <p:nvSpPr>
            <p:cNvPr id="21" name="object 21"/>
            <p:cNvSpPr/>
            <p:nvPr/>
          </p:nvSpPr>
          <p:spPr>
            <a:xfrm>
              <a:off x="6655448" y="3276601"/>
              <a:ext cx="851535" cy="939800"/>
            </a:xfrm>
            <a:custGeom>
              <a:avLst/>
              <a:gdLst/>
              <a:ahLst/>
              <a:cxnLst/>
              <a:rect l="l" t="t" r="r" b="b"/>
              <a:pathLst>
                <a:path w="851534" h="939800">
                  <a:moveTo>
                    <a:pt x="769346" y="0"/>
                  </a:moveTo>
                  <a:lnTo>
                    <a:pt x="361958" y="352425"/>
                  </a:lnTo>
                  <a:lnTo>
                    <a:pt x="117233" y="39687"/>
                  </a:lnTo>
                  <a:lnTo>
                    <a:pt x="58616" y="52387"/>
                  </a:lnTo>
                  <a:lnTo>
                    <a:pt x="174384" y="404812"/>
                  </a:lnTo>
                  <a:lnTo>
                    <a:pt x="0" y="496887"/>
                  </a:lnTo>
                  <a:lnTo>
                    <a:pt x="0" y="561975"/>
                  </a:lnTo>
                  <a:lnTo>
                    <a:pt x="150938" y="614362"/>
                  </a:lnTo>
                  <a:lnTo>
                    <a:pt x="93786" y="849312"/>
                  </a:lnTo>
                  <a:lnTo>
                    <a:pt x="140680" y="874712"/>
                  </a:lnTo>
                  <a:lnTo>
                    <a:pt x="303342" y="757237"/>
                  </a:lnTo>
                  <a:lnTo>
                    <a:pt x="524620" y="939800"/>
                  </a:lnTo>
                  <a:lnTo>
                    <a:pt x="571515" y="914400"/>
                  </a:lnTo>
                  <a:lnTo>
                    <a:pt x="501173" y="666750"/>
                  </a:lnTo>
                  <a:lnTo>
                    <a:pt x="839687" y="614362"/>
                  </a:lnTo>
                  <a:lnTo>
                    <a:pt x="851410" y="549275"/>
                  </a:lnTo>
                  <a:lnTo>
                    <a:pt x="524620" y="457200"/>
                  </a:lnTo>
                  <a:lnTo>
                    <a:pt x="804517" y="39687"/>
                  </a:lnTo>
                  <a:lnTo>
                    <a:pt x="7693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49235" y="3486151"/>
              <a:ext cx="583565" cy="625475"/>
            </a:xfrm>
            <a:custGeom>
              <a:avLst/>
              <a:gdLst/>
              <a:ahLst/>
              <a:cxnLst/>
              <a:rect l="l" t="t" r="r" b="b"/>
              <a:pathLst>
                <a:path w="583565" h="625475">
                  <a:moveTo>
                    <a:pt x="524621" y="0"/>
                  </a:moveTo>
                  <a:lnTo>
                    <a:pt x="256448" y="234950"/>
                  </a:lnTo>
                  <a:lnTo>
                    <a:pt x="80598" y="0"/>
                  </a:lnTo>
                  <a:lnTo>
                    <a:pt x="150938" y="234950"/>
                  </a:lnTo>
                  <a:lnTo>
                    <a:pt x="0" y="312737"/>
                  </a:lnTo>
                  <a:lnTo>
                    <a:pt x="127491" y="365125"/>
                  </a:lnTo>
                  <a:lnTo>
                    <a:pt x="80598" y="560387"/>
                  </a:lnTo>
                  <a:lnTo>
                    <a:pt x="209555" y="469900"/>
                  </a:lnTo>
                  <a:lnTo>
                    <a:pt x="395664" y="625475"/>
                  </a:lnTo>
                  <a:lnTo>
                    <a:pt x="338512" y="404812"/>
                  </a:lnTo>
                  <a:lnTo>
                    <a:pt x="583238" y="352425"/>
                  </a:lnTo>
                  <a:lnTo>
                    <a:pt x="326788" y="287337"/>
                  </a:lnTo>
                  <a:lnTo>
                    <a:pt x="524621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11897" y="3368677"/>
              <a:ext cx="233001" cy="18256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262135" y="3406777"/>
              <a:ext cx="245110" cy="352425"/>
            </a:xfrm>
            <a:custGeom>
              <a:avLst/>
              <a:gdLst/>
              <a:ahLst/>
              <a:cxnLst/>
              <a:rect l="l" t="t" r="r" b="b"/>
              <a:pathLst>
                <a:path w="245109" h="352425">
                  <a:moveTo>
                    <a:pt x="197831" y="0"/>
                  </a:moveTo>
                  <a:lnTo>
                    <a:pt x="0" y="301623"/>
                  </a:lnTo>
                  <a:lnTo>
                    <a:pt x="186108" y="352423"/>
                  </a:lnTo>
                  <a:lnTo>
                    <a:pt x="209555" y="301623"/>
                  </a:lnTo>
                  <a:lnTo>
                    <a:pt x="93786" y="261936"/>
                  </a:lnTo>
                  <a:lnTo>
                    <a:pt x="244725" y="52387"/>
                  </a:lnTo>
                  <a:lnTo>
                    <a:pt x="197831" y="0"/>
                  </a:lnTo>
                  <a:close/>
                </a:path>
              </a:pathLst>
            </a:custGeom>
            <a:solidFill>
              <a:srgbClr val="997A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3668915" y="1606552"/>
            <a:ext cx="851535" cy="939800"/>
            <a:chOff x="3668915" y="1606552"/>
            <a:chExt cx="851535" cy="939800"/>
          </a:xfrm>
        </p:grpSpPr>
        <p:sp>
          <p:nvSpPr>
            <p:cNvPr id="26" name="object 26"/>
            <p:cNvSpPr/>
            <p:nvPr/>
          </p:nvSpPr>
          <p:spPr>
            <a:xfrm>
              <a:off x="3668915" y="1606552"/>
              <a:ext cx="851535" cy="939800"/>
            </a:xfrm>
            <a:custGeom>
              <a:avLst/>
              <a:gdLst/>
              <a:ahLst/>
              <a:cxnLst/>
              <a:rect l="l" t="t" r="r" b="b"/>
              <a:pathLst>
                <a:path w="851535" h="939800">
                  <a:moveTo>
                    <a:pt x="559791" y="0"/>
                  </a:moveTo>
                  <a:lnTo>
                    <a:pt x="524621" y="0"/>
                  </a:lnTo>
                  <a:lnTo>
                    <a:pt x="490917" y="12700"/>
                  </a:lnTo>
                  <a:lnTo>
                    <a:pt x="479193" y="65087"/>
                  </a:lnTo>
                  <a:lnTo>
                    <a:pt x="490917" y="90487"/>
                  </a:lnTo>
                  <a:lnTo>
                    <a:pt x="444023" y="117475"/>
                  </a:lnTo>
                  <a:lnTo>
                    <a:pt x="432300" y="300037"/>
                  </a:lnTo>
                  <a:lnTo>
                    <a:pt x="432300" y="195262"/>
                  </a:lnTo>
                  <a:lnTo>
                    <a:pt x="385406" y="155575"/>
                  </a:lnTo>
                  <a:lnTo>
                    <a:pt x="397130" y="142875"/>
                  </a:lnTo>
                  <a:lnTo>
                    <a:pt x="397130" y="77787"/>
                  </a:lnTo>
                  <a:lnTo>
                    <a:pt x="373683" y="25400"/>
                  </a:lnTo>
                  <a:lnTo>
                    <a:pt x="326790" y="12700"/>
                  </a:lnTo>
                  <a:lnTo>
                    <a:pt x="291619" y="38100"/>
                  </a:lnTo>
                  <a:lnTo>
                    <a:pt x="268173" y="90487"/>
                  </a:lnTo>
                  <a:lnTo>
                    <a:pt x="268173" y="117475"/>
                  </a:lnTo>
                  <a:lnTo>
                    <a:pt x="291619" y="155575"/>
                  </a:lnTo>
                  <a:lnTo>
                    <a:pt x="234468" y="182562"/>
                  </a:lnTo>
                  <a:lnTo>
                    <a:pt x="222745" y="390525"/>
                  </a:lnTo>
                  <a:lnTo>
                    <a:pt x="222745" y="287337"/>
                  </a:lnTo>
                  <a:lnTo>
                    <a:pt x="175850" y="247650"/>
                  </a:lnTo>
                  <a:lnTo>
                    <a:pt x="187575" y="220662"/>
                  </a:lnTo>
                  <a:lnTo>
                    <a:pt x="199298" y="182562"/>
                  </a:lnTo>
                  <a:lnTo>
                    <a:pt x="187575" y="130175"/>
                  </a:lnTo>
                  <a:lnTo>
                    <a:pt x="164127" y="90487"/>
                  </a:lnTo>
                  <a:lnTo>
                    <a:pt x="105510" y="77787"/>
                  </a:lnTo>
                  <a:lnTo>
                    <a:pt x="70340" y="130175"/>
                  </a:lnTo>
                  <a:lnTo>
                    <a:pt x="58616" y="169862"/>
                  </a:lnTo>
                  <a:lnTo>
                    <a:pt x="58616" y="195262"/>
                  </a:lnTo>
                  <a:lnTo>
                    <a:pt x="70340" y="247650"/>
                  </a:lnTo>
                  <a:lnTo>
                    <a:pt x="23446" y="273050"/>
                  </a:lnTo>
                  <a:lnTo>
                    <a:pt x="0" y="534987"/>
                  </a:lnTo>
                  <a:lnTo>
                    <a:pt x="11723" y="600075"/>
                  </a:lnTo>
                  <a:lnTo>
                    <a:pt x="23446" y="600075"/>
                  </a:lnTo>
                  <a:lnTo>
                    <a:pt x="35170" y="860425"/>
                  </a:lnTo>
                  <a:lnTo>
                    <a:pt x="140680" y="860425"/>
                  </a:lnTo>
                  <a:lnTo>
                    <a:pt x="140680" y="887412"/>
                  </a:lnTo>
                  <a:lnTo>
                    <a:pt x="211021" y="900112"/>
                  </a:lnTo>
                  <a:lnTo>
                    <a:pt x="211021" y="625475"/>
                  </a:lnTo>
                  <a:lnTo>
                    <a:pt x="244726" y="639762"/>
                  </a:lnTo>
                  <a:lnTo>
                    <a:pt x="256449" y="742950"/>
                  </a:lnTo>
                  <a:lnTo>
                    <a:pt x="397130" y="742950"/>
                  </a:lnTo>
                  <a:lnTo>
                    <a:pt x="397130" y="652462"/>
                  </a:lnTo>
                  <a:lnTo>
                    <a:pt x="420577" y="665162"/>
                  </a:lnTo>
                  <a:lnTo>
                    <a:pt x="420577" y="925512"/>
                  </a:lnTo>
                  <a:lnTo>
                    <a:pt x="502640" y="939800"/>
                  </a:lnTo>
                  <a:lnTo>
                    <a:pt x="502640" y="677862"/>
                  </a:lnTo>
                  <a:lnTo>
                    <a:pt x="594961" y="677862"/>
                  </a:lnTo>
                  <a:lnTo>
                    <a:pt x="618408" y="939800"/>
                  </a:lnTo>
                  <a:lnTo>
                    <a:pt x="805982" y="939800"/>
                  </a:lnTo>
                  <a:lnTo>
                    <a:pt x="816241" y="652462"/>
                  </a:lnTo>
                  <a:lnTo>
                    <a:pt x="851411" y="612775"/>
                  </a:lnTo>
                  <a:lnTo>
                    <a:pt x="839688" y="325437"/>
                  </a:lnTo>
                  <a:lnTo>
                    <a:pt x="770812" y="287337"/>
                  </a:lnTo>
                  <a:lnTo>
                    <a:pt x="794259" y="260350"/>
                  </a:lnTo>
                  <a:lnTo>
                    <a:pt x="805982" y="220662"/>
                  </a:lnTo>
                  <a:lnTo>
                    <a:pt x="805982" y="182562"/>
                  </a:lnTo>
                  <a:lnTo>
                    <a:pt x="770812" y="130175"/>
                  </a:lnTo>
                  <a:lnTo>
                    <a:pt x="700472" y="117475"/>
                  </a:lnTo>
                  <a:lnTo>
                    <a:pt x="665302" y="142875"/>
                  </a:lnTo>
                  <a:lnTo>
                    <a:pt x="641855" y="169862"/>
                  </a:lnTo>
                  <a:lnTo>
                    <a:pt x="641855" y="234950"/>
                  </a:lnTo>
                  <a:lnTo>
                    <a:pt x="653578" y="287337"/>
                  </a:lnTo>
                  <a:lnTo>
                    <a:pt x="606685" y="300037"/>
                  </a:lnTo>
                  <a:lnTo>
                    <a:pt x="606685" y="130175"/>
                  </a:lnTo>
                  <a:lnTo>
                    <a:pt x="571515" y="103187"/>
                  </a:lnTo>
                  <a:lnTo>
                    <a:pt x="583238" y="77787"/>
                  </a:lnTo>
                  <a:lnTo>
                    <a:pt x="583238" y="38100"/>
                  </a:lnTo>
                  <a:lnTo>
                    <a:pt x="5597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86149" y="1658949"/>
              <a:ext cx="630555" cy="195580"/>
            </a:xfrm>
            <a:custGeom>
              <a:avLst/>
              <a:gdLst/>
              <a:ahLst/>
              <a:cxnLst/>
              <a:rect l="l" t="t" r="r" b="b"/>
              <a:pathLst>
                <a:path w="630554" h="195580">
                  <a:moveTo>
                    <a:pt x="23444" y="117475"/>
                  </a:moveTo>
                  <a:lnTo>
                    <a:pt x="11722" y="103187"/>
                  </a:lnTo>
                  <a:lnTo>
                    <a:pt x="0" y="103187"/>
                  </a:lnTo>
                  <a:lnTo>
                    <a:pt x="0" y="155575"/>
                  </a:lnTo>
                  <a:lnTo>
                    <a:pt x="11722" y="155575"/>
                  </a:lnTo>
                  <a:lnTo>
                    <a:pt x="23444" y="142875"/>
                  </a:lnTo>
                  <a:lnTo>
                    <a:pt x="23444" y="117475"/>
                  </a:lnTo>
                  <a:close/>
                </a:path>
                <a:path w="630554" h="195580">
                  <a:moveTo>
                    <a:pt x="232994" y="38100"/>
                  </a:moveTo>
                  <a:lnTo>
                    <a:pt x="221272" y="25400"/>
                  </a:lnTo>
                  <a:lnTo>
                    <a:pt x="209550" y="38100"/>
                  </a:lnTo>
                  <a:lnTo>
                    <a:pt x="209550" y="77787"/>
                  </a:lnTo>
                  <a:lnTo>
                    <a:pt x="221272" y="77787"/>
                  </a:lnTo>
                  <a:lnTo>
                    <a:pt x="232994" y="65087"/>
                  </a:lnTo>
                  <a:lnTo>
                    <a:pt x="232994" y="38100"/>
                  </a:lnTo>
                  <a:close/>
                </a:path>
                <a:path w="630554" h="195580">
                  <a:moveTo>
                    <a:pt x="419100" y="0"/>
                  </a:moveTo>
                  <a:lnTo>
                    <a:pt x="407377" y="0"/>
                  </a:lnTo>
                  <a:lnTo>
                    <a:pt x="397129" y="12700"/>
                  </a:lnTo>
                  <a:lnTo>
                    <a:pt x="407377" y="25400"/>
                  </a:lnTo>
                  <a:lnTo>
                    <a:pt x="407377" y="38100"/>
                  </a:lnTo>
                  <a:lnTo>
                    <a:pt x="419100" y="25400"/>
                  </a:lnTo>
                  <a:lnTo>
                    <a:pt x="419100" y="0"/>
                  </a:lnTo>
                  <a:close/>
                </a:path>
                <a:path w="630554" h="195580">
                  <a:moveTo>
                    <a:pt x="630123" y="142875"/>
                  </a:moveTo>
                  <a:lnTo>
                    <a:pt x="618401" y="130175"/>
                  </a:lnTo>
                  <a:lnTo>
                    <a:pt x="594956" y="130175"/>
                  </a:lnTo>
                  <a:lnTo>
                    <a:pt x="583234" y="142875"/>
                  </a:lnTo>
                  <a:lnTo>
                    <a:pt x="571512" y="168275"/>
                  </a:lnTo>
                  <a:lnTo>
                    <a:pt x="594956" y="195262"/>
                  </a:lnTo>
                  <a:lnTo>
                    <a:pt x="618401" y="195262"/>
                  </a:lnTo>
                  <a:lnTo>
                    <a:pt x="618401" y="182562"/>
                  </a:lnTo>
                  <a:lnTo>
                    <a:pt x="630123" y="168275"/>
                  </a:lnTo>
                  <a:lnTo>
                    <a:pt x="630123" y="142875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27532" y="1906588"/>
              <a:ext cx="105510" cy="20796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750979" y="2219327"/>
              <a:ext cx="59055" cy="182880"/>
            </a:xfrm>
            <a:custGeom>
              <a:avLst/>
              <a:gdLst/>
              <a:ahLst/>
              <a:cxnLst/>
              <a:rect l="l" t="t" r="r" b="b"/>
              <a:pathLst>
                <a:path w="59054" h="182880">
                  <a:moveTo>
                    <a:pt x="0" y="0"/>
                  </a:moveTo>
                  <a:lnTo>
                    <a:pt x="11723" y="182562"/>
                  </a:lnTo>
                  <a:lnTo>
                    <a:pt x="58618" y="182562"/>
                  </a:lnTo>
                  <a:lnTo>
                    <a:pt x="46894" y="1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48812" y="1814513"/>
              <a:ext cx="93786" cy="18256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983977" y="1749437"/>
              <a:ext cx="467995" cy="732155"/>
            </a:xfrm>
            <a:custGeom>
              <a:avLst/>
              <a:gdLst/>
              <a:ahLst/>
              <a:cxnLst/>
              <a:rect l="l" t="t" r="r" b="b"/>
              <a:pathLst>
                <a:path w="467995" h="732155">
                  <a:moveTo>
                    <a:pt x="46888" y="534987"/>
                  </a:moveTo>
                  <a:lnTo>
                    <a:pt x="35166" y="509587"/>
                  </a:lnTo>
                  <a:lnTo>
                    <a:pt x="0" y="496887"/>
                  </a:lnTo>
                  <a:lnTo>
                    <a:pt x="0" y="534987"/>
                  </a:lnTo>
                  <a:lnTo>
                    <a:pt x="46888" y="534987"/>
                  </a:lnTo>
                  <a:close/>
                </a:path>
                <a:path w="467995" h="732155">
                  <a:moveTo>
                    <a:pt x="244729" y="157162"/>
                  </a:moveTo>
                  <a:lnTo>
                    <a:pt x="233006" y="12700"/>
                  </a:lnTo>
                  <a:lnTo>
                    <a:pt x="209550" y="0"/>
                  </a:lnTo>
                  <a:lnTo>
                    <a:pt x="187579" y="12700"/>
                  </a:lnTo>
                  <a:lnTo>
                    <a:pt x="175844" y="157162"/>
                  </a:lnTo>
                  <a:lnTo>
                    <a:pt x="244729" y="157162"/>
                  </a:lnTo>
                  <a:close/>
                </a:path>
                <a:path w="467995" h="732155">
                  <a:moveTo>
                    <a:pt x="467474" y="444500"/>
                  </a:moveTo>
                  <a:lnTo>
                    <a:pt x="455739" y="222250"/>
                  </a:lnTo>
                  <a:lnTo>
                    <a:pt x="420573" y="195262"/>
                  </a:lnTo>
                  <a:lnTo>
                    <a:pt x="385406" y="195262"/>
                  </a:lnTo>
                  <a:lnTo>
                    <a:pt x="326783" y="209550"/>
                  </a:lnTo>
                  <a:lnTo>
                    <a:pt x="303339" y="444500"/>
                  </a:lnTo>
                  <a:lnTo>
                    <a:pt x="338505" y="457200"/>
                  </a:lnTo>
                  <a:lnTo>
                    <a:pt x="361962" y="731837"/>
                  </a:lnTo>
                  <a:lnTo>
                    <a:pt x="444017" y="731837"/>
                  </a:lnTo>
                  <a:lnTo>
                    <a:pt x="444017" y="469900"/>
                  </a:lnTo>
                  <a:lnTo>
                    <a:pt x="467474" y="44450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74427" y="1971677"/>
              <a:ext cx="478155" cy="247650"/>
            </a:xfrm>
            <a:custGeom>
              <a:avLst/>
              <a:gdLst/>
              <a:ahLst/>
              <a:cxnLst/>
              <a:rect l="l" t="t" r="r" b="b"/>
              <a:pathLst>
                <a:path w="478154" h="247650">
                  <a:moveTo>
                    <a:pt x="477728" y="0"/>
                  </a:moveTo>
                  <a:lnTo>
                    <a:pt x="350235" y="0"/>
                  </a:lnTo>
                  <a:lnTo>
                    <a:pt x="0" y="182562"/>
                  </a:lnTo>
                  <a:lnTo>
                    <a:pt x="454281" y="247650"/>
                  </a:lnTo>
                  <a:lnTo>
                    <a:pt x="4777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44767" y="1984376"/>
              <a:ext cx="384175" cy="195580"/>
            </a:xfrm>
            <a:custGeom>
              <a:avLst/>
              <a:gdLst/>
              <a:ahLst/>
              <a:cxnLst/>
              <a:rect l="l" t="t" r="r" b="b"/>
              <a:pathLst>
                <a:path w="384175" h="195580">
                  <a:moveTo>
                    <a:pt x="383940" y="0"/>
                  </a:moveTo>
                  <a:lnTo>
                    <a:pt x="279895" y="0"/>
                  </a:lnTo>
                  <a:lnTo>
                    <a:pt x="0" y="157163"/>
                  </a:lnTo>
                  <a:lnTo>
                    <a:pt x="360493" y="195263"/>
                  </a:lnTo>
                  <a:lnTo>
                    <a:pt x="383940" y="0"/>
                  </a:lnTo>
                  <a:close/>
                </a:path>
              </a:pathLst>
            </a:custGeom>
            <a:solidFill>
              <a:srgbClr val="9999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5909548" y="1606552"/>
            <a:ext cx="851535" cy="939800"/>
            <a:chOff x="5909548" y="1606552"/>
            <a:chExt cx="851535" cy="939800"/>
          </a:xfrm>
        </p:grpSpPr>
        <p:sp>
          <p:nvSpPr>
            <p:cNvPr id="35" name="object 35"/>
            <p:cNvSpPr/>
            <p:nvPr/>
          </p:nvSpPr>
          <p:spPr>
            <a:xfrm>
              <a:off x="5909538" y="1606562"/>
              <a:ext cx="722630" cy="939800"/>
            </a:xfrm>
            <a:custGeom>
              <a:avLst/>
              <a:gdLst/>
              <a:ahLst/>
              <a:cxnLst/>
              <a:rect l="l" t="t" r="r" b="b"/>
              <a:pathLst>
                <a:path w="722629" h="939800">
                  <a:moveTo>
                    <a:pt x="663841" y="0"/>
                  </a:moveTo>
                  <a:lnTo>
                    <a:pt x="45427" y="0"/>
                  </a:lnTo>
                  <a:lnTo>
                    <a:pt x="33705" y="625475"/>
                  </a:lnTo>
                  <a:lnTo>
                    <a:pt x="652119" y="652462"/>
                  </a:lnTo>
                  <a:lnTo>
                    <a:pt x="663841" y="0"/>
                  </a:lnTo>
                  <a:close/>
                </a:path>
                <a:path w="722629" h="939800">
                  <a:moveTo>
                    <a:pt x="722452" y="665162"/>
                  </a:moveTo>
                  <a:lnTo>
                    <a:pt x="0" y="665162"/>
                  </a:lnTo>
                  <a:lnTo>
                    <a:pt x="0" y="912812"/>
                  </a:lnTo>
                  <a:lnTo>
                    <a:pt x="722452" y="939800"/>
                  </a:lnTo>
                  <a:lnTo>
                    <a:pt x="722452" y="6651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85102" y="1631962"/>
              <a:ext cx="175895" cy="887730"/>
            </a:xfrm>
            <a:custGeom>
              <a:avLst/>
              <a:gdLst/>
              <a:ahLst/>
              <a:cxnLst/>
              <a:rect l="l" t="t" r="r" b="b"/>
              <a:pathLst>
                <a:path w="175895" h="887730">
                  <a:moveTo>
                    <a:pt x="128955" y="496887"/>
                  </a:moveTo>
                  <a:lnTo>
                    <a:pt x="117233" y="104775"/>
                  </a:lnTo>
                  <a:lnTo>
                    <a:pt x="11722" y="0"/>
                  </a:lnTo>
                  <a:lnTo>
                    <a:pt x="0" y="614362"/>
                  </a:lnTo>
                  <a:lnTo>
                    <a:pt x="128955" y="496887"/>
                  </a:lnTo>
                  <a:close/>
                </a:path>
                <a:path w="175895" h="887730">
                  <a:moveTo>
                    <a:pt x="175844" y="809625"/>
                  </a:moveTo>
                  <a:lnTo>
                    <a:pt x="152400" y="587375"/>
                  </a:lnTo>
                  <a:lnTo>
                    <a:pt x="70345" y="652462"/>
                  </a:lnTo>
                  <a:lnTo>
                    <a:pt x="82067" y="887412"/>
                  </a:lnTo>
                  <a:lnTo>
                    <a:pt x="175844" y="809625"/>
                  </a:lnTo>
                  <a:close/>
                </a:path>
              </a:pathLst>
            </a:custGeom>
            <a:solidFill>
              <a:srgbClr val="7A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966688" y="1671649"/>
              <a:ext cx="618490" cy="809625"/>
            </a:xfrm>
            <a:custGeom>
              <a:avLst/>
              <a:gdLst/>
              <a:ahLst/>
              <a:cxnLst/>
              <a:rect l="l" t="t" r="r" b="b"/>
              <a:pathLst>
                <a:path w="618490" h="809625">
                  <a:moveTo>
                    <a:pt x="548068" y="0"/>
                  </a:moveTo>
                  <a:lnTo>
                    <a:pt x="46901" y="0"/>
                  </a:lnTo>
                  <a:lnTo>
                    <a:pt x="35179" y="495300"/>
                  </a:lnTo>
                  <a:lnTo>
                    <a:pt x="537819" y="508000"/>
                  </a:lnTo>
                  <a:lnTo>
                    <a:pt x="548068" y="0"/>
                  </a:lnTo>
                  <a:close/>
                </a:path>
                <a:path w="618490" h="809625">
                  <a:moveTo>
                    <a:pt x="618413" y="665162"/>
                  </a:moveTo>
                  <a:lnTo>
                    <a:pt x="0" y="665162"/>
                  </a:lnTo>
                  <a:lnTo>
                    <a:pt x="0" y="782637"/>
                  </a:lnTo>
                  <a:lnTo>
                    <a:pt x="618413" y="809625"/>
                  </a:lnTo>
                  <a:lnTo>
                    <a:pt x="618413" y="66516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13589" y="1697049"/>
              <a:ext cx="525145" cy="744855"/>
            </a:xfrm>
            <a:custGeom>
              <a:avLst/>
              <a:gdLst/>
              <a:ahLst/>
              <a:cxnLst/>
              <a:rect l="l" t="t" r="r" b="b"/>
              <a:pathLst>
                <a:path w="525145" h="744855">
                  <a:moveTo>
                    <a:pt x="58610" y="666750"/>
                  </a:moveTo>
                  <a:lnTo>
                    <a:pt x="0" y="652462"/>
                  </a:lnTo>
                  <a:lnTo>
                    <a:pt x="0" y="717550"/>
                  </a:lnTo>
                  <a:lnTo>
                    <a:pt x="58610" y="717550"/>
                  </a:lnTo>
                  <a:lnTo>
                    <a:pt x="58610" y="666750"/>
                  </a:lnTo>
                  <a:close/>
                </a:path>
                <a:path w="525145" h="744855">
                  <a:moveTo>
                    <a:pt x="444017" y="404812"/>
                  </a:moveTo>
                  <a:lnTo>
                    <a:pt x="385406" y="404812"/>
                  </a:lnTo>
                  <a:lnTo>
                    <a:pt x="373684" y="469900"/>
                  </a:lnTo>
                  <a:lnTo>
                    <a:pt x="432295" y="469900"/>
                  </a:lnTo>
                  <a:lnTo>
                    <a:pt x="444017" y="404812"/>
                  </a:lnTo>
                  <a:close/>
                </a:path>
                <a:path w="525145" h="744855">
                  <a:moveTo>
                    <a:pt x="467474" y="0"/>
                  </a:moveTo>
                  <a:lnTo>
                    <a:pt x="35166" y="0"/>
                  </a:lnTo>
                  <a:lnTo>
                    <a:pt x="23444" y="379412"/>
                  </a:lnTo>
                  <a:lnTo>
                    <a:pt x="467474" y="365125"/>
                  </a:lnTo>
                  <a:lnTo>
                    <a:pt x="467474" y="0"/>
                  </a:lnTo>
                  <a:close/>
                </a:path>
                <a:path w="525145" h="744855">
                  <a:moveTo>
                    <a:pt x="524624" y="679450"/>
                  </a:moveTo>
                  <a:lnTo>
                    <a:pt x="361962" y="666750"/>
                  </a:lnTo>
                  <a:lnTo>
                    <a:pt x="361962" y="731837"/>
                  </a:lnTo>
                  <a:lnTo>
                    <a:pt x="524624" y="744537"/>
                  </a:lnTo>
                  <a:lnTo>
                    <a:pt x="524624" y="6794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107380" y="1762127"/>
              <a:ext cx="315595" cy="249554"/>
            </a:xfrm>
            <a:custGeom>
              <a:avLst/>
              <a:gdLst/>
              <a:ahLst/>
              <a:cxnLst/>
              <a:rect l="l" t="t" r="r" b="b"/>
              <a:pathLst>
                <a:path w="315595" h="249555">
                  <a:moveTo>
                    <a:pt x="315066" y="0"/>
                  </a:moveTo>
                  <a:lnTo>
                    <a:pt x="0" y="0"/>
                  </a:lnTo>
                  <a:lnTo>
                    <a:pt x="0" y="249237"/>
                  </a:lnTo>
                  <a:lnTo>
                    <a:pt x="315066" y="249237"/>
                  </a:lnTo>
                  <a:lnTo>
                    <a:pt x="315066" y="0"/>
                  </a:lnTo>
                  <a:close/>
                </a:path>
              </a:pathLst>
            </a:custGeom>
            <a:solidFill>
              <a:srgbClr val="B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3833044" y="4973638"/>
            <a:ext cx="816610" cy="887730"/>
            <a:chOff x="3833044" y="4973638"/>
            <a:chExt cx="816610" cy="887730"/>
          </a:xfrm>
        </p:grpSpPr>
        <p:sp>
          <p:nvSpPr>
            <p:cNvPr id="41" name="object 41"/>
            <p:cNvSpPr/>
            <p:nvPr/>
          </p:nvSpPr>
          <p:spPr>
            <a:xfrm>
              <a:off x="3879936" y="5300663"/>
              <a:ext cx="769620" cy="560705"/>
            </a:xfrm>
            <a:custGeom>
              <a:avLst/>
              <a:gdLst/>
              <a:ahLst/>
              <a:cxnLst/>
              <a:rect l="l" t="t" r="r" b="b"/>
              <a:pathLst>
                <a:path w="769620" h="560704">
                  <a:moveTo>
                    <a:pt x="769346" y="0"/>
                  </a:moveTo>
                  <a:lnTo>
                    <a:pt x="734176" y="0"/>
                  </a:lnTo>
                  <a:lnTo>
                    <a:pt x="734176" y="508000"/>
                  </a:lnTo>
                  <a:lnTo>
                    <a:pt x="0" y="457200"/>
                  </a:lnTo>
                  <a:lnTo>
                    <a:pt x="0" y="522288"/>
                  </a:lnTo>
                  <a:lnTo>
                    <a:pt x="757623" y="560388"/>
                  </a:lnTo>
                  <a:lnTo>
                    <a:pt x="769346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33044" y="4973638"/>
              <a:ext cx="758190" cy="809625"/>
            </a:xfrm>
            <a:custGeom>
              <a:avLst/>
              <a:gdLst/>
              <a:ahLst/>
              <a:cxnLst/>
              <a:rect l="l" t="t" r="r" b="b"/>
              <a:pathLst>
                <a:path w="758189" h="809625">
                  <a:moveTo>
                    <a:pt x="548068" y="0"/>
                  </a:moveTo>
                  <a:lnTo>
                    <a:pt x="489451" y="0"/>
                  </a:lnTo>
                  <a:lnTo>
                    <a:pt x="489451" y="12700"/>
                  </a:lnTo>
                  <a:lnTo>
                    <a:pt x="477728" y="12700"/>
                  </a:lnTo>
                  <a:lnTo>
                    <a:pt x="477728" y="26987"/>
                  </a:lnTo>
                  <a:lnTo>
                    <a:pt x="466004" y="26987"/>
                  </a:lnTo>
                  <a:lnTo>
                    <a:pt x="466004" y="65087"/>
                  </a:lnTo>
                  <a:lnTo>
                    <a:pt x="477728" y="65087"/>
                  </a:lnTo>
                  <a:lnTo>
                    <a:pt x="407388" y="222250"/>
                  </a:lnTo>
                  <a:lnTo>
                    <a:pt x="35170" y="196850"/>
                  </a:lnTo>
                  <a:lnTo>
                    <a:pt x="0" y="769937"/>
                  </a:lnTo>
                  <a:lnTo>
                    <a:pt x="757623" y="809625"/>
                  </a:lnTo>
                  <a:lnTo>
                    <a:pt x="757623" y="234950"/>
                  </a:lnTo>
                  <a:lnTo>
                    <a:pt x="466004" y="222250"/>
                  </a:lnTo>
                  <a:lnTo>
                    <a:pt x="512898" y="104775"/>
                  </a:lnTo>
                  <a:lnTo>
                    <a:pt x="524621" y="104775"/>
                  </a:lnTo>
                  <a:lnTo>
                    <a:pt x="524621" y="92075"/>
                  </a:lnTo>
                  <a:lnTo>
                    <a:pt x="548068" y="92075"/>
                  </a:lnTo>
                  <a:lnTo>
                    <a:pt x="548068" y="79375"/>
                  </a:lnTo>
                  <a:lnTo>
                    <a:pt x="559791" y="65087"/>
                  </a:lnTo>
                  <a:lnTo>
                    <a:pt x="559791" y="12700"/>
                  </a:lnTo>
                  <a:lnTo>
                    <a:pt x="548068" y="12700"/>
                  </a:lnTo>
                  <a:lnTo>
                    <a:pt x="548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891661" y="5235576"/>
              <a:ext cx="652145" cy="482600"/>
            </a:xfrm>
            <a:custGeom>
              <a:avLst/>
              <a:gdLst/>
              <a:ahLst/>
              <a:cxnLst/>
              <a:rect l="l" t="t" r="r" b="b"/>
              <a:pathLst>
                <a:path w="652145" h="482600">
                  <a:moveTo>
                    <a:pt x="21981" y="0"/>
                  </a:moveTo>
                  <a:lnTo>
                    <a:pt x="0" y="442913"/>
                  </a:lnTo>
                  <a:lnTo>
                    <a:pt x="652113" y="482600"/>
                  </a:lnTo>
                  <a:lnTo>
                    <a:pt x="652113" y="25400"/>
                  </a:lnTo>
                  <a:lnTo>
                    <a:pt x="372216" y="12700"/>
                  </a:lnTo>
                  <a:lnTo>
                    <a:pt x="337046" y="90487"/>
                  </a:lnTo>
                  <a:lnTo>
                    <a:pt x="337046" y="103187"/>
                  </a:lnTo>
                  <a:lnTo>
                    <a:pt x="301876" y="103187"/>
                  </a:lnTo>
                  <a:lnTo>
                    <a:pt x="301876" y="65087"/>
                  </a:lnTo>
                  <a:lnTo>
                    <a:pt x="313599" y="12700"/>
                  </a:lnTo>
                  <a:lnTo>
                    <a:pt x="219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83977" y="5405450"/>
              <a:ext cx="467995" cy="195580"/>
            </a:xfrm>
            <a:custGeom>
              <a:avLst/>
              <a:gdLst/>
              <a:ahLst/>
              <a:cxnLst/>
              <a:rect l="l" t="t" r="r" b="b"/>
              <a:pathLst>
                <a:path w="467995" h="195579">
                  <a:moveTo>
                    <a:pt x="408851" y="25400"/>
                  </a:moveTo>
                  <a:lnTo>
                    <a:pt x="11722" y="0"/>
                  </a:lnTo>
                  <a:lnTo>
                    <a:pt x="0" y="65087"/>
                  </a:lnTo>
                  <a:lnTo>
                    <a:pt x="397129" y="90487"/>
                  </a:lnTo>
                  <a:lnTo>
                    <a:pt x="408851" y="25400"/>
                  </a:lnTo>
                  <a:close/>
                </a:path>
                <a:path w="467995" h="195579">
                  <a:moveTo>
                    <a:pt x="467474" y="130175"/>
                  </a:moveTo>
                  <a:lnTo>
                    <a:pt x="0" y="103187"/>
                  </a:lnTo>
                  <a:lnTo>
                    <a:pt x="0" y="168275"/>
                  </a:lnTo>
                  <a:lnTo>
                    <a:pt x="467474" y="195262"/>
                  </a:lnTo>
                  <a:lnTo>
                    <a:pt x="467474" y="130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5909548" y="4986338"/>
            <a:ext cx="851535" cy="862330"/>
            <a:chOff x="5909548" y="4986338"/>
            <a:chExt cx="851535" cy="862330"/>
          </a:xfrm>
        </p:grpSpPr>
        <p:sp>
          <p:nvSpPr>
            <p:cNvPr id="46" name="object 46"/>
            <p:cNvSpPr/>
            <p:nvPr/>
          </p:nvSpPr>
          <p:spPr>
            <a:xfrm>
              <a:off x="5978423" y="4986350"/>
              <a:ext cx="514984" cy="692150"/>
            </a:xfrm>
            <a:custGeom>
              <a:avLst/>
              <a:gdLst/>
              <a:ahLst/>
              <a:cxnLst/>
              <a:rect l="l" t="t" r="r" b="b"/>
              <a:pathLst>
                <a:path w="514985" h="692150">
                  <a:moveTo>
                    <a:pt x="408851" y="249237"/>
                  </a:moveTo>
                  <a:lnTo>
                    <a:pt x="361950" y="249237"/>
                  </a:lnTo>
                  <a:lnTo>
                    <a:pt x="361950" y="301625"/>
                  </a:lnTo>
                  <a:lnTo>
                    <a:pt x="408851" y="301625"/>
                  </a:lnTo>
                  <a:lnTo>
                    <a:pt x="408851" y="249237"/>
                  </a:lnTo>
                  <a:close/>
                </a:path>
                <a:path w="514985" h="692150">
                  <a:moveTo>
                    <a:pt x="514362" y="314325"/>
                  </a:moveTo>
                  <a:lnTo>
                    <a:pt x="502640" y="314325"/>
                  </a:lnTo>
                  <a:lnTo>
                    <a:pt x="502640" y="287337"/>
                  </a:lnTo>
                  <a:lnTo>
                    <a:pt x="490905" y="287337"/>
                  </a:lnTo>
                  <a:lnTo>
                    <a:pt x="490905" y="274637"/>
                  </a:lnTo>
                  <a:lnTo>
                    <a:pt x="479183" y="274637"/>
                  </a:lnTo>
                  <a:lnTo>
                    <a:pt x="479183" y="261937"/>
                  </a:lnTo>
                  <a:lnTo>
                    <a:pt x="420573" y="261937"/>
                  </a:lnTo>
                  <a:lnTo>
                    <a:pt x="420573" y="314325"/>
                  </a:lnTo>
                  <a:lnTo>
                    <a:pt x="455739" y="314325"/>
                  </a:lnTo>
                  <a:lnTo>
                    <a:pt x="455739" y="327025"/>
                  </a:lnTo>
                  <a:lnTo>
                    <a:pt x="279895" y="327025"/>
                  </a:lnTo>
                  <a:lnTo>
                    <a:pt x="268173" y="314325"/>
                  </a:lnTo>
                  <a:lnTo>
                    <a:pt x="303339" y="314325"/>
                  </a:lnTo>
                  <a:lnTo>
                    <a:pt x="303339" y="261937"/>
                  </a:lnTo>
                  <a:lnTo>
                    <a:pt x="268173" y="261937"/>
                  </a:lnTo>
                  <a:lnTo>
                    <a:pt x="256438" y="274637"/>
                  </a:lnTo>
                  <a:lnTo>
                    <a:pt x="246189" y="287337"/>
                  </a:lnTo>
                  <a:lnTo>
                    <a:pt x="246189" y="222250"/>
                  </a:lnTo>
                  <a:lnTo>
                    <a:pt x="234467" y="131762"/>
                  </a:lnTo>
                  <a:lnTo>
                    <a:pt x="222745" y="131762"/>
                  </a:lnTo>
                  <a:lnTo>
                    <a:pt x="234467" y="79375"/>
                  </a:lnTo>
                  <a:lnTo>
                    <a:pt x="234467" y="14287"/>
                  </a:lnTo>
                  <a:lnTo>
                    <a:pt x="199288" y="0"/>
                  </a:lnTo>
                  <a:lnTo>
                    <a:pt x="140677" y="0"/>
                  </a:lnTo>
                  <a:lnTo>
                    <a:pt x="117233" y="66675"/>
                  </a:lnTo>
                  <a:lnTo>
                    <a:pt x="117233" y="131762"/>
                  </a:lnTo>
                  <a:lnTo>
                    <a:pt x="70332" y="131762"/>
                  </a:lnTo>
                  <a:lnTo>
                    <a:pt x="35166" y="184150"/>
                  </a:lnTo>
                  <a:lnTo>
                    <a:pt x="0" y="314325"/>
                  </a:lnTo>
                  <a:lnTo>
                    <a:pt x="35166" y="379412"/>
                  </a:lnTo>
                  <a:lnTo>
                    <a:pt x="58610" y="379412"/>
                  </a:lnTo>
                  <a:lnTo>
                    <a:pt x="70332" y="404812"/>
                  </a:lnTo>
                  <a:lnTo>
                    <a:pt x="70332" y="692150"/>
                  </a:lnTo>
                  <a:lnTo>
                    <a:pt x="222745" y="692150"/>
                  </a:lnTo>
                  <a:lnTo>
                    <a:pt x="222745" y="419100"/>
                  </a:lnTo>
                  <a:lnTo>
                    <a:pt x="268173" y="431800"/>
                  </a:lnTo>
                  <a:lnTo>
                    <a:pt x="303339" y="404812"/>
                  </a:lnTo>
                  <a:lnTo>
                    <a:pt x="315061" y="379412"/>
                  </a:lnTo>
                  <a:lnTo>
                    <a:pt x="420573" y="379412"/>
                  </a:lnTo>
                  <a:lnTo>
                    <a:pt x="432295" y="366712"/>
                  </a:lnTo>
                  <a:lnTo>
                    <a:pt x="479183" y="366712"/>
                  </a:lnTo>
                  <a:lnTo>
                    <a:pt x="490905" y="352425"/>
                  </a:lnTo>
                  <a:lnTo>
                    <a:pt x="502640" y="339725"/>
                  </a:lnTo>
                  <a:lnTo>
                    <a:pt x="502640" y="327025"/>
                  </a:lnTo>
                  <a:lnTo>
                    <a:pt x="514362" y="327025"/>
                  </a:lnTo>
                  <a:lnTo>
                    <a:pt x="514362" y="3143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025311" y="5156212"/>
              <a:ext cx="164465" cy="469900"/>
            </a:xfrm>
            <a:custGeom>
              <a:avLst/>
              <a:gdLst/>
              <a:ahLst/>
              <a:cxnLst/>
              <a:rect l="l" t="t" r="r" b="b"/>
              <a:pathLst>
                <a:path w="164464" h="469900">
                  <a:moveTo>
                    <a:pt x="70345" y="157162"/>
                  </a:moveTo>
                  <a:lnTo>
                    <a:pt x="23444" y="131762"/>
                  </a:lnTo>
                  <a:lnTo>
                    <a:pt x="58610" y="26987"/>
                  </a:lnTo>
                  <a:lnTo>
                    <a:pt x="46888" y="14287"/>
                  </a:lnTo>
                  <a:lnTo>
                    <a:pt x="23444" y="26987"/>
                  </a:lnTo>
                  <a:lnTo>
                    <a:pt x="0" y="131762"/>
                  </a:lnTo>
                  <a:lnTo>
                    <a:pt x="11722" y="157162"/>
                  </a:lnTo>
                  <a:lnTo>
                    <a:pt x="58610" y="182562"/>
                  </a:lnTo>
                  <a:lnTo>
                    <a:pt x="70345" y="157162"/>
                  </a:lnTo>
                  <a:close/>
                </a:path>
                <a:path w="164464" h="469900">
                  <a:moveTo>
                    <a:pt x="128955" y="274637"/>
                  </a:moveTo>
                  <a:lnTo>
                    <a:pt x="70345" y="261937"/>
                  </a:lnTo>
                  <a:lnTo>
                    <a:pt x="70345" y="469900"/>
                  </a:lnTo>
                  <a:lnTo>
                    <a:pt x="128955" y="469900"/>
                  </a:lnTo>
                  <a:lnTo>
                    <a:pt x="128955" y="274637"/>
                  </a:lnTo>
                  <a:close/>
                </a:path>
                <a:path w="164464" h="469900">
                  <a:moveTo>
                    <a:pt x="164122" y="65087"/>
                  </a:moveTo>
                  <a:lnTo>
                    <a:pt x="152400" y="0"/>
                  </a:lnTo>
                  <a:lnTo>
                    <a:pt x="82067" y="0"/>
                  </a:lnTo>
                  <a:lnTo>
                    <a:pt x="93789" y="26987"/>
                  </a:lnTo>
                  <a:lnTo>
                    <a:pt x="70345" y="117475"/>
                  </a:lnTo>
                  <a:lnTo>
                    <a:pt x="82067" y="117475"/>
                  </a:lnTo>
                  <a:lnTo>
                    <a:pt x="152400" y="144462"/>
                  </a:lnTo>
                  <a:lnTo>
                    <a:pt x="164122" y="144462"/>
                  </a:lnTo>
                  <a:lnTo>
                    <a:pt x="164122" y="65087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072200" y="5026037"/>
              <a:ext cx="362585" cy="417830"/>
            </a:xfrm>
            <a:custGeom>
              <a:avLst/>
              <a:gdLst/>
              <a:ahLst/>
              <a:cxnLst/>
              <a:rect l="l" t="t" r="r" b="b"/>
              <a:pathLst>
                <a:path w="362585" h="417829">
                  <a:moveTo>
                    <a:pt x="105511" y="274637"/>
                  </a:moveTo>
                  <a:lnTo>
                    <a:pt x="35179" y="247650"/>
                  </a:lnTo>
                  <a:lnTo>
                    <a:pt x="23456" y="287337"/>
                  </a:lnTo>
                  <a:lnTo>
                    <a:pt x="11722" y="312737"/>
                  </a:lnTo>
                  <a:lnTo>
                    <a:pt x="0" y="392112"/>
                  </a:lnTo>
                  <a:lnTo>
                    <a:pt x="23456" y="392112"/>
                  </a:lnTo>
                  <a:lnTo>
                    <a:pt x="82067" y="404812"/>
                  </a:lnTo>
                  <a:lnTo>
                    <a:pt x="105511" y="417512"/>
                  </a:lnTo>
                  <a:lnTo>
                    <a:pt x="105511" y="274637"/>
                  </a:lnTo>
                  <a:close/>
                </a:path>
                <a:path w="362585" h="417829">
                  <a:moveTo>
                    <a:pt x="105511" y="12700"/>
                  </a:moveTo>
                  <a:lnTo>
                    <a:pt x="93789" y="0"/>
                  </a:lnTo>
                  <a:lnTo>
                    <a:pt x="70345" y="12700"/>
                  </a:lnTo>
                  <a:lnTo>
                    <a:pt x="58623" y="26987"/>
                  </a:lnTo>
                  <a:lnTo>
                    <a:pt x="58623" y="52387"/>
                  </a:lnTo>
                  <a:lnTo>
                    <a:pt x="70345" y="77787"/>
                  </a:lnTo>
                  <a:lnTo>
                    <a:pt x="105511" y="52387"/>
                  </a:lnTo>
                  <a:lnTo>
                    <a:pt x="105511" y="12700"/>
                  </a:lnTo>
                  <a:close/>
                </a:path>
                <a:path w="362585" h="417829">
                  <a:moveTo>
                    <a:pt x="174383" y="327025"/>
                  </a:moveTo>
                  <a:lnTo>
                    <a:pt x="140690" y="327025"/>
                  </a:lnTo>
                  <a:lnTo>
                    <a:pt x="128955" y="339725"/>
                  </a:lnTo>
                  <a:lnTo>
                    <a:pt x="162661" y="339725"/>
                  </a:lnTo>
                  <a:lnTo>
                    <a:pt x="174383" y="327025"/>
                  </a:lnTo>
                  <a:close/>
                </a:path>
                <a:path w="362585" h="417829">
                  <a:moveTo>
                    <a:pt x="315074" y="261937"/>
                  </a:moveTo>
                  <a:lnTo>
                    <a:pt x="268173" y="261937"/>
                  </a:lnTo>
                  <a:lnTo>
                    <a:pt x="268173" y="274637"/>
                  </a:lnTo>
                  <a:lnTo>
                    <a:pt x="174396" y="274637"/>
                  </a:lnTo>
                  <a:lnTo>
                    <a:pt x="186118" y="287337"/>
                  </a:lnTo>
                  <a:lnTo>
                    <a:pt x="291630" y="287337"/>
                  </a:lnTo>
                  <a:lnTo>
                    <a:pt x="291630" y="274637"/>
                  </a:lnTo>
                  <a:lnTo>
                    <a:pt x="315074" y="274637"/>
                  </a:lnTo>
                  <a:lnTo>
                    <a:pt x="315074" y="261937"/>
                  </a:lnTo>
                  <a:close/>
                </a:path>
                <a:path w="362585" h="417829">
                  <a:moveTo>
                    <a:pt x="361962" y="274637"/>
                  </a:moveTo>
                  <a:lnTo>
                    <a:pt x="338518" y="274637"/>
                  </a:lnTo>
                  <a:lnTo>
                    <a:pt x="338518" y="287337"/>
                  </a:lnTo>
                  <a:lnTo>
                    <a:pt x="361962" y="287337"/>
                  </a:lnTo>
                  <a:lnTo>
                    <a:pt x="361962" y="274637"/>
                  </a:lnTo>
                  <a:close/>
                </a:path>
              </a:pathLst>
            </a:custGeom>
            <a:solidFill>
              <a:srgbClr val="BFF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909538" y="5000637"/>
              <a:ext cx="851535" cy="847725"/>
            </a:xfrm>
            <a:custGeom>
              <a:avLst/>
              <a:gdLst/>
              <a:ahLst/>
              <a:cxnLst/>
              <a:rect l="l" t="t" r="r" b="b"/>
              <a:pathLst>
                <a:path w="851534" h="847725">
                  <a:moveTo>
                    <a:pt x="186118" y="0"/>
                  </a:moveTo>
                  <a:lnTo>
                    <a:pt x="150939" y="38100"/>
                  </a:lnTo>
                  <a:lnTo>
                    <a:pt x="162661" y="117475"/>
                  </a:lnTo>
                  <a:lnTo>
                    <a:pt x="174383" y="103187"/>
                  </a:lnTo>
                  <a:lnTo>
                    <a:pt x="174383" y="52387"/>
                  </a:lnTo>
                  <a:lnTo>
                    <a:pt x="186118" y="0"/>
                  </a:lnTo>
                  <a:close/>
                </a:path>
                <a:path w="851534" h="847725">
                  <a:moveTo>
                    <a:pt x="851420" y="847725"/>
                  </a:moveTo>
                  <a:lnTo>
                    <a:pt x="781075" y="717550"/>
                  </a:lnTo>
                  <a:lnTo>
                    <a:pt x="594969" y="795337"/>
                  </a:lnTo>
                  <a:lnTo>
                    <a:pt x="348780" y="717550"/>
                  </a:lnTo>
                  <a:lnTo>
                    <a:pt x="348780" y="625475"/>
                  </a:lnTo>
                  <a:lnTo>
                    <a:pt x="303352" y="625475"/>
                  </a:lnTo>
                  <a:lnTo>
                    <a:pt x="303352" y="677862"/>
                  </a:lnTo>
                  <a:lnTo>
                    <a:pt x="139217" y="677862"/>
                  </a:lnTo>
                  <a:lnTo>
                    <a:pt x="127495" y="587375"/>
                  </a:lnTo>
                  <a:lnTo>
                    <a:pt x="115773" y="390525"/>
                  </a:lnTo>
                  <a:lnTo>
                    <a:pt x="92329" y="390525"/>
                  </a:lnTo>
                  <a:lnTo>
                    <a:pt x="57150" y="300037"/>
                  </a:lnTo>
                  <a:lnTo>
                    <a:pt x="80606" y="169862"/>
                  </a:lnTo>
                  <a:lnTo>
                    <a:pt x="33705" y="300037"/>
                  </a:lnTo>
                  <a:lnTo>
                    <a:pt x="57150" y="390525"/>
                  </a:lnTo>
                  <a:lnTo>
                    <a:pt x="104051" y="417512"/>
                  </a:lnTo>
                  <a:lnTo>
                    <a:pt x="115773" y="625475"/>
                  </a:lnTo>
                  <a:lnTo>
                    <a:pt x="0" y="847725"/>
                  </a:lnTo>
                  <a:lnTo>
                    <a:pt x="851420" y="847725"/>
                  </a:lnTo>
                  <a:close/>
                </a:path>
              </a:pathLst>
            </a:custGeom>
            <a:solidFill>
              <a:srgbClr val="7A99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81765" y="5103813"/>
              <a:ext cx="140681" cy="20955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258318" y="5470527"/>
              <a:ext cx="432434" cy="325755"/>
            </a:xfrm>
            <a:custGeom>
              <a:avLst/>
              <a:gdLst/>
              <a:ahLst/>
              <a:cxnLst/>
              <a:rect l="l" t="t" r="r" b="b"/>
              <a:pathLst>
                <a:path w="432434" h="325754">
                  <a:moveTo>
                    <a:pt x="432300" y="0"/>
                  </a:moveTo>
                  <a:lnTo>
                    <a:pt x="246190" y="65087"/>
                  </a:lnTo>
                  <a:lnTo>
                    <a:pt x="0" y="0"/>
                  </a:lnTo>
                  <a:lnTo>
                    <a:pt x="0" y="247649"/>
                  </a:lnTo>
                  <a:lnTo>
                    <a:pt x="246190" y="325437"/>
                  </a:lnTo>
                  <a:lnTo>
                    <a:pt x="432300" y="247649"/>
                  </a:lnTo>
                  <a:lnTo>
                    <a:pt x="432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281765" y="5405438"/>
              <a:ext cx="408940" cy="117475"/>
            </a:xfrm>
            <a:custGeom>
              <a:avLst/>
              <a:gdLst/>
              <a:ahLst/>
              <a:cxnLst/>
              <a:rect l="l" t="t" r="r" b="b"/>
              <a:pathLst>
                <a:path w="408940" h="117475">
                  <a:moveTo>
                    <a:pt x="187573" y="0"/>
                  </a:moveTo>
                  <a:lnTo>
                    <a:pt x="0" y="65087"/>
                  </a:lnTo>
                  <a:lnTo>
                    <a:pt x="222744" y="117475"/>
                  </a:lnTo>
                  <a:lnTo>
                    <a:pt x="408853" y="50800"/>
                  </a:lnTo>
                  <a:lnTo>
                    <a:pt x="187573" y="0"/>
                  </a:lnTo>
                  <a:close/>
                </a:path>
              </a:pathLst>
            </a:custGeom>
            <a:solidFill>
              <a:srgbClr val="7A99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3489" y="5508627"/>
              <a:ext cx="199297" cy="249237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6514768" y="5508627"/>
              <a:ext cx="152400" cy="262255"/>
            </a:xfrm>
            <a:custGeom>
              <a:avLst/>
              <a:gdLst/>
              <a:ahLst/>
              <a:cxnLst/>
              <a:rect l="l" t="t" r="r" b="b"/>
              <a:pathLst>
                <a:path w="152400" h="262254">
                  <a:moveTo>
                    <a:pt x="152403" y="0"/>
                  </a:moveTo>
                  <a:lnTo>
                    <a:pt x="0" y="52387"/>
                  </a:lnTo>
                  <a:lnTo>
                    <a:pt x="11723" y="261937"/>
                  </a:lnTo>
                  <a:lnTo>
                    <a:pt x="152403" y="209549"/>
                  </a:lnTo>
                  <a:lnTo>
                    <a:pt x="152403" y="0"/>
                  </a:lnTo>
                  <a:close/>
                </a:path>
              </a:pathLst>
            </a:custGeom>
            <a:solidFill>
              <a:srgbClr val="BFF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1425733" y="275844"/>
            <a:ext cx="54114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00000"/>
                </a:solidFill>
              </a:rPr>
              <a:t>Process</a:t>
            </a:r>
            <a:r>
              <a:rPr sz="3200" spc="-25" dirty="0">
                <a:solidFill>
                  <a:srgbClr val="C00000"/>
                </a:solidFill>
              </a:rPr>
              <a:t> </a:t>
            </a:r>
            <a:r>
              <a:rPr sz="3200" spc="-5" dirty="0">
                <a:solidFill>
                  <a:srgbClr val="C00000"/>
                </a:solidFill>
              </a:rPr>
              <a:t>Modelling</a:t>
            </a:r>
            <a:r>
              <a:rPr sz="3200" spc="-30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Viewpoints</a:t>
            </a:r>
            <a:endParaRPr sz="3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15418" y="1383284"/>
            <a:ext cx="5336540" cy="11017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i="1" spc="-15" dirty="0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Object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captures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artifact required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(input)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produced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(output)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activity.</a:t>
            </a:r>
            <a:endParaRPr sz="2400">
              <a:latin typeface="Calibri"/>
              <a:cs typeface="Calibri"/>
            </a:endParaRPr>
          </a:p>
          <a:p>
            <a:pPr marL="424180" indent="-182880">
              <a:lnSpc>
                <a:spcPct val="100000"/>
              </a:lnSpc>
              <a:spcBef>
                <a:spcPts val="53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physical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electronic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14878" y="1335800"/>
            <a:ext cx="1447165" cy="1787525"/>
            <a:chOff x="1514878" y="1335800"/>
            <a:chExt cx="1447165" cy="1787525"/>
          </a:xfrm>
        </p:grpSpPr>
        <p:sp>
          <p:nvSpPr>
            <p:cNvPr id="4" name="object 4"/>
            <p:cNvSpPr/>
            <p:nvPr/>
          </p:nvSpPr>
          <p:spPr>
            <a:xfrm>
              <a:off x="1519640" y="1340563"/>
              <a:ext cx="359410" cy="539115"/>
            </a:xfrm>
            <a:custGeom>
              <a:avLst/>
              <a:gdLst/>
              <a:ahLst/>
              <a:cxnLst/>
              <a:rect l="l" t="t" r="r" b="b"/>
              <a:pathLst>
                <a:path w="359410" h="539114">
                  <a:moveTo>
                    <a:pt x="0" y="0"/>
                  </a:moveTo>
                  <a:lnTo>
                    <a:pt x="0" y="538661"/>
                  </a:lnTo>
                  <a:lnTo>
                    <a:pt x="359392" y="538661"/>
                  </a:lnTo>
                  <a:lnTo>
                    <a:pt x="359392" y="143642"/>
                  </a:lnTo>
                  <a:lnTo>
                    <a:pt x="215632" y="143642"/>
                  </a:lnTo>
                  <a:lnTo>
                    <a:pt x="215632" y="0"/>
                  </a:lnTo>
                  <a:lnTo>
                    <a:pt x="0" y="0"/>
                  </a:lnTo>
                  <a:close/>
                </a:path>
              </a:pathLst>
            </a:custGeom>
            <a:ln w="9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0711" y="1336001"/>
              <a:ext cx="152883" cy="15276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79032" y="1609862"/>
              <a:ext cx="313055" cy="790575"/>
            </a:xfrm>
            <a:custGeom>
              <a:avLst/>
              <a:gdLst/>
              <a:ahLst/>
              <a:cxnLst/>
              <a:rect l="l" t="t" r="r" b="b"/>
              <a:pathLst>
                <a:path w="313055" h="790575">
                  <a:moveTo>
                    <a:pt x="0" y="0"/>
                  </a:moveTo>
                  <a:lnTo>
                    <a:pt x="312469" y="0"/>
                  </a:lnTo>
                  <a:lnTo>
                    <a:pt x="312469" y="789998"/>
                  </a:lnTo>
                </a:path>
              </a:pathLst>
            </a:custGeom>
            <a:ln w="4783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4119" y="2327548"/>
              <a:ext cx="74766" cy="747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79032" y="2399860"/>
              <a:ext cx="1078230" cy="718185"/>
            </a:xfrm>
            <a:custGeom>
              <a:avLst/>
              <a:gdLst/>
              <a:ahLst/>
              <a:cxnLst/>
              <a:rect l="l" t="t" r="r" b="b"/>
              <a:pathLst>
                <a:path w="1078230" h="718185">
                  <a:moveTo>
                    <a:pt x="71873" y="718126"/>
                  </a:moveTo>
                  <a:lnTo>
                    <a:pt x="1006316" y="718126"/>
                  </a:lnTo>
                  <a:lnTo>
                    <a:pt x="1034289" y="712482"/>
                  </a:lnTo>
                  <a:lnTo>
                    <a:pt x="1057140" y="697092"/>
                  </a:lnTo>
                  <a:lnTo>
                    <a:pt x="1072550" y="674266"/>
                  </a:lnTo>
                  <a:lnTo>
                    <a:pt x="1078202" y="646313"/>
                  </a:lnTo>
                  <a:lnTo>
                    <a:pt x="1078202" y="71808"/>
                  </a:lnTo>
                  <a:lnTo>
                    <a:pt x="1072550" y="43857"/>
                  </a:lnTo>
                  <a:lnTo>
                    <a:pt x="1057140" y="21031"/>
                  </a:lnTo>
                  <a:lnTo>
                    <a:pt x="1034289" y="5642"/>
                  </a:lnTo>
                  <a:lnTo>
                    <a:pt x="1006316" y="0"/>
                  </a:lnTo>
                  <a:lnTo>
                    <a:pt x="71873" y="0"/>
                  </a:lnTo>
                  <a:lnTo>
                    <a:pt x="43896" y="5642"/>
                  </a:lnTo>
                  <a:lnTo>
                    <a:pt x="21050" y="21031"/>
                  </a:lnTo>
                  <a:lnTo>
                    <a:pt x="5647" y="43857"/>
                  </a:lnTo>
                  <a:lnTo>
                    <a:pt x="0" y="71808"/>
                  </a:lnTo>
                  <a:lnTo>
                    <a:pt x="0" y="646313"/>
                  </a:lnTo>
                  <a:lnTo>
                    <a:pt x="5647" y="674266"/>
                  </a:lnTo>
                  <a:lnTo>
                    <a:pt x="21050" y="697092"/>
                  </a:lnTo>
                  <a:lnTo>
                    <a:pt x="43896" y="712482"/>
                  </a:lnTo>
                  <a:lnTo>
                    <a:pt x="71873" y="718126"/>
                  </a:lnTo>
                  <a:close/>
                </a:path>
              </a:pathLst>
            </a:custGeom>
            <a:ln w="9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06940" y="2551425"/>
            <a:ext cx="32385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10515" algn="l"/>
              </a:tabLst>
            </a:pP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44535" y="2551425"/>
            <a:ext cx="32385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10515" algn="l"/>
              </a:tabLst>
            </a:pP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0789" y="2551425"/>
            <a:ext cx="49784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4455">
              <a:lnSpc>
                <a:spcPct val="100000"/>
              </a:lnSpc>
              <a:spcBef>
                <a:spcPts val="105"/>
              </a:spcBef>
            </a:pPr>
            <a:r>
              <a:rPr sz="1200" spc="-5" dirty="0">
                <a:latin typeface="Arial MT"/>
                <a:cs typeface="Arial MT"/>
              </a:rPr>
              <a:t>Emit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</a:t>
            </a:r>
            <a:r>
              <a:rPr sz="1200" dirty="0">
                <a:latin typeface="Arial MT"/>
                <a:cs typeface="Arial MT"/>
              </a:rPr>
              <a:t>nv</a:t>
            </a:r>
            <a:r>
              <a:rPr sz="1200" spc="-35" dirty="0">
                <a:latin typeface="Arial MT"/>
                <a:cs typeface="Arial MT"/>
              </a:rPr>
              <a:t>o</a:t>
            </a:r>
            <a:r>
              <a:rPr sz="1200" spc="-5" dirty="0">
                <a:latin typeface="Arial MT"/>
                <a:cs typeface="Arial MT"/>
              </a:rPr>
              <a:t>i</a:t>
            </a:r>
            <a:r>
              <a:rPr sz="1200" dirty="0">
                <a:latin typeface="Arial MT"/>
                <a:cs typeface="Arial MT"/>
              </a:rPr>
              <a:t>ce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19548" y="1879938"/>
            <a:ext cx="56134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10" dirty="0">
                <a:latin typeface="Arial MT"/>
                <a:cs typeface="Arial MT"/>
              </a:rPr>
              <a:t>P</a:t>
            </a:r>
            <a:r>
              <a:rPr sz="1000" spc="-35" dirty="0">
                <a:latin typeface="Arial MT"/>
                <a:cs typeface="Arial MT"/>
              </a:rPr>
              <a:t>u</a:t>
            </a:r>
            <a:r>
              <a:rPr sz="1000" spc="5" dirty="0">
                <a:latin typeface="Arial MT"/>
                <a:cs typeface="Arial MT"/>
              </a:rPr>
              <a:t>r</a:t>
            </a:r>
            <a:r>
              <a:rPr sz="1000" spc="20" dirty="0">
                <a:latin typeface="Arial MT"/>
                <a:cs typeface="Arial MT"/>
              </a:rPr>
              <a:t>c</a:t>
            </a:r>
            <a:r>
              <a:rPr sz="1000" spc="-30" dirty="0">
                <a:latin typeface="Arial MT"/>
                <a:cs typeface="Arial MT"/>
              </a:rPr>
              <a:t>h</a:t>
            </a:r>
            <a:r>
              <a:rPr sz="1000" spc="5" dirty="0">
                <a:latin typeface="Arial MT"/>
                <a:cs typeface="Arial MT"/>
              </a:rPr>
              <a:t>a</a:t>
            </a:r>
            <a:r>
              <a:rPr sz="1000" spc="-20" dirty="0">
                <a:latin typeface="Arial MT"/>
                <a:cs typeface="Arial MT"/>
              </a:rPr>
              <a:t>s</a:t>
            </a:r>
            <a:r>
              <a:rPr sz="1000" spc="10" dirty="0">
                <a:latin typeface="Arial MT"/>
                <a:cs typeface="Arial MT"/>
              </a:rPr>
              <a:t>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9333" y="2032131"/>
            <a:ext cx="32321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dirty="0">
                <a:latin typeface="Arial MT"/>
                <a:cs typeface="Arial MT"/>
              </a:rPr>
              <a:t>or</a:t>
            </a:r>
            <a:r>
              <a:rPr sz="1000" spc="-25" dirty="0">
                <a:latin typeface="Arial MT"/>
                <a:cs typeface="Arial MT"/>
              </a:rPr>
              <a:t>d</a:t>
            </a:r>
            <a:r>
              <a:rPr sz="1000" dirty="0">
                <a:latin typeface="Arial MT"/>
                <a:cs typeface="Arial MT"/>
              </a:rPr>
              <a:t>er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46554" y="2723956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0" y="0"/>
                </a:moveTo>
                <a:lnTo>
                  <a:pt x="0" y="69921"/>
                </a:lnTo>
                <a:lnTo>
                  <a:pt x="69984" y="34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809048" y="1337827"/>
            <a:ext cx="1443990" cy="1456690"/>
            <a:chOff x="1809048" y="1337827"/>
            <a:chExt cx="1443990" cy="1456690"/>
          </a:xfrm>
        </p:grpSpPr>
        <p:sp>
          <p:nvSpPr>
            <p:cNvPr id="16" name="object 16"/>
            <p:cNvSpPr/>
            <p:nvPr/>
          </p:nvSpPr>
          <p:spPr>
            <a:xfrm>
              <a:off x="1809048" y="2723969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5" h="70485">
                  <a:moveTo>
                    <a:pt x="0" y="0"/>
                  </a:moveTo>
                  <a:lnTo>
                    <a:pt x="0" y="69921"/>
                  </a:lnTo>
                  <a:lnTo>
                    <a:pt x="69983" y="34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88645" y="1342590"/>
              <a:ext cx="360045" cy="539115"/>
            </a:xfrm>
            <a:custGeom>
              <a:avLst/>
              <a:gdLst/>
              <a:ahLst/>
              <a:cxnLst/>
              <a:rect l="l" t="t" r="r" b="b"/>
              <a:pathLst>
                <a:path w="360044" h="539114">
                  <a:moveTo>
                    <a:pt x="0" y="0"/>
                  </a:moveTo>
                  <a:lnTo>
                    <a:pt x="0" y="538572"/>
                  </a:lnTo>
                  <a:lnTo>
                    <a:pt x="359430" y="538572"/>
                  </a:lnTo>
                  <a:lnTo>
                    <a:pt x="359430" y="143642"/>
                  </a:lnTo>
                  <a:lnTo>
                    <a:pt x="215658" y="143642"/>
                  </a:lnTo>
                  <a:lnTo>
                    <a:pt x="215658" y="0"/>
                  </a:lnTo>
                  <a:lnTo>
                    <a:pt x="0" y="0"/>
                  </a:lnTo>
                  <a:close/>
                </a:path>
              </a:pathLst>
            </a:custGeom>
            <a:ln w="9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9741" y="1338027"/>
              <a:ext cx="152896" cy="15276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892427" y="1859038"/>
            <a:ext cx="42735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-15" dirty="0">
                <a:latin typeface="Arial MT"/>
                <a:cs typeface="Arial MT"/>
              </a:rPr>
              <a:t>I</a:t>
            </a:r>
            <a:r>
              <a:rPr sz="1000" spc="5" dirty="0">
                <a:latin typeface="Arial MT"/>
                <a:cs typeface="Arial MT"/>
              </a:rPr>
              <a:t>n</a:t>
            </a:r>
            <a:r>
              <a:rPr sz="1000" spc="-20" dirty="0">
                <a:latin typeface="Arial MT"/>
                <a:cs typeface="Arial MT"/>
              </a:rPr>
              <a:t>v</a:t>
            </a:r>
            <a:r>
              <a:rPr sz="1000" dirty="0">
                <a:latin typeface="Arial MT"/>
                <a:cs typeface="Arial MT"/>
              </a:rPr>
              <a:t>oi</a:t>
            </a:r>
            <a:r>
              <a:rPr sz="1000" spc="-20" dirty="0">
                <a:latin typeface="Arial MT"/>
                <a:cs typeface="Arial MT"/>
              </a:rPr>
              <a:t>c</a:t>
            </a:r>
            <a:r>
              <a:rPr sz="1000" spc="10" dirty="0">
                <a:latin typeface="Arial MT"/>
                <a:cs typeface="Arial MT"/>
              </a:rPr>
              <a:t>e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595413" y="1574537"/>
            <a:ext cx="295910" cy="828040"/>
            <a:chOff x="2595413" y="1574537"/>
            <a:chExt cx="295910" cy="828040"/>
          </a:xfrm>
        </p:grpSpPr>
        <p:sp>
          <p:nvSpPr>
            <p:cNvPr id="21" name="object 21"/>
            <p:cNvSpPr/>
            <p:nvPr/>
          </p:nvSpPr>
          <p:spPr>
            <a:xfrm>
              <a:off x="2597804" y="1611888"/>
              <a:ext cx="291465" cy="788035"/>
            </a:xfrm>
            <a:custGeom>
              <a:avLst/>
              <a:gdLst/>
              <a:ahLst/>
              <a:cxnLst/>
              <a:rect l="l" t="t" r="r" b="b"/>
              <a:pathLst>
                <a:path w="291464" h="788035">
                  <a:moveTo>
                    <a:pt x="0" y="787971"/>
                  </a:moveTo>
                  <a:lnTo>
                    <a:pt x="0" y="0"/>
                  </a:lnTo>
                  <a:lnTo>
                    <a:pt x="290840" y="0"/>
                  </a:lnTo>
                </a:path>
              </a:pathLst>
            </a:custGeom>
            <a:ln w="4783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6270" y="1574537"/>
              <a:ext cx="74766" cy="74703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1777433" y="4181148"/>
            <a:ext cx="1087755" cy="1488440"/>
            <a:chOff x="1777433" y="4181148"/>
            <a:chExt cx="1087755" cy="1488440"/>
          </a:xfrm>
        </p:grpSpPr>
        <p:sp>
          <p:nvSpPr>
            <p:cNvPr id="24" name="object 24"/>
            <p:cNvSpPr/>
            <p:nvPr/>
          </p:nvSpPr>
          <p:spPr>
            <a:xfrm>
              <a:off x="1943020" y="4183688"/>
              <a:ext cx="159385" cy="763270"/>
            </a:xfrm>
            <a:custGeom>
              <a:avLst/>
              <a:gdLst/>
              <a:ahLst/>
              <a:cxnLst/>
              <a:rect l="l" t="t" r="r" b="b"/>
              <a:pathLst>
                <a:path w="159385" h="763270">
                  <a:moveTo>
                    <a:pt x="0" y="0"/>
                  </a:moveTo>
                  <a:lnTo>
                    <a:pt x="158834" y="0"/>
                  </a:lnTo>
                  <a:lnTo>
                    <a:pt x="158834" y="762891"/>
                  </a:lnTo>
                </a:path>
              </a:pathLst>
            </a:custGeom>
            <a:ln w="4783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64471" y="4874267"/>
              <a:ext cx="74766" cy="7470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782196" y="4946579"/>
              <a:ext cx="1078230" cy="718185"/>
            </a:xfrm>
            <a:custGeom>
              <a:avLst/>
              <a:gdLst/>
              <a:ahLst/>
              <a:cxnLst/>
              <a:rect l="l" t="t" r="r" b="b"/>
              <a:pathLst>
                <a:path w="1078230" h="718185">
                  <a:moveTo>
                    <a:pt x="71873" y="718126"/>
                  </a:moveTo>
                  <a:lnTo>
                    <a:pt x="1006316" y="718126"/>
                  </a:lnTo>
                  <a:lnTo>
                    <a:pt x="1034290" y="712482"/>
                  </a:lnTo>
                  <a:lnTo>
                    <a:pt x="1057140" y="697092"/>
                  </a:lnTo>
                  <a:lnTo>
                    <a:pt x="1072550" y="674266"/>
                  </a:lnTo>
                  <a:lnTo>
                    <a:pt x="1078202" y="646313"/>
                  </a:lnTo>
                  <a:lnTo>
                    <a:pt x="1078202" y="71808"/>
                  </a:lnTo>
                  <a:lnTo>
                    <a:pt x="1072550" y="43857"/>
                  </a:lnTo>
                  <a:lnTo>
                    <a:pt x="1057140" y="21031"/>
                  </a:lnTo>
                  <a:lnTo>
                    <a:pt x="1034290" y="5642"/>
                  </a:lnTo>
                  <a:lnTo>
                    <a:pt x="1006316" y="0"/>
                  </a:lnTo>
                  <a:lnTo>
                    <a:pt x="71873" y="0"/>
                  </a:lnTo>
                  <a:lnTo>
                    <a:pt x="43896" y="5642"/>
                  </a:lnTo>
                  <a:lnTo>
                    <a:pt x="21050" y="21031"/>
                  </a:lnTo>
                  <a:lnTo>
                    <a:pt x="5647" y="43857"/>
                  </a:lnTo>
                  <a:lnTo>
                    <a:pt x="0" y="71808"/>
                  </a:lnTo>
                  <a:lnTo>
                    <a:pt x="0" y="646313"/>
                  </a:lnTo>
                  <a:lnTo>
                    <a:pt x="5647" y="674266"/>
                  </a:lnTo>
                  <a:lnTo>
                    <a:pt x="21050" y="697092"/>
                  </a:lnTo>
                  <a:lnTo>
                    <a:pt x="43896" y="712482"/>
                  </a:lnTo>
                  <a:lnTo>
                    <a:pt x="71873" y="718126"/>
                  </a:lnTo>
                  <a:close/>
                </a:path>
              </a:pathLst>
            </a:custGeom>
            <a:ln w="9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410103" y="5098144"/>
            <a:ext cx="176148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10515" algn="l"/>
                <a:tab pos="1748155" algn="l"/>
              </a:tabLst>
            </a:pP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Retrieve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client</a:t>
            </a:r>
            <a:r>
              <a:rPr sz="1200" spc="80" dirty="0">
                <a:latin typeface="Arial MT"/>
                <a:cs typeface="Arial MT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  <a:p>
            <a:pPr marL="536575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information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14286" y="4457982"/>
            <a:ext cx="72834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-5" dirty="0">
                <a:latin typeface="Arial MT"/>
                <a:cs typeface="Arial MT"/>
              </a:rPr>
              <a:t>Oracle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CRM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149718" y="5270675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0" y="0"/>
                </a:moveTo>
                <a:lnTo>
                  <a:pt x="0" y="69922"/>
                </a:lnTo>
                <a:lnTo>
                  <a:pt x="69984" y="34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1198630" y="3909626"/>
            <a:ext cx="1898014" cy="1431290"/>
            <a:chOff x="1198630" y="3909626"/>
            <a:chExt cx="1898014" cy="1431290"/>
          </a:xfrm>
        </p:grpSpPr>
        <p:sp>
          <p:nvSpPr>
            <p:cNvPr id="31" name="object 31"/>
            <p:cNvSpPr/>
            <p:nvPr/>
          </p:nvSpPr>
          <p:spPr>
            <a:xfrm>
              <a:off x="1712211" y="5270687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5" h="70485">
                  <a:moveTo>
                    <a:pt x="0" y="0"/>
                  </a:moveTo>
                  <a:lnTo>
                    <a:pt x="0" y="69922"/>
                  </a:lnTo>
                  <a:lnTo>
                    <a:pt x="69984" y="34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03392" y="3914389"/>
              <a:ext cx="1888489" cy="539115"/>
            </a:xfrm>
            <a:custGeom>
              <a:avLst/>
              <a:gdLst/>
              <a:ahLst/>
              <a:cxnLst/>
              <a:rect l="l" t="t" r="r" b="b"/>
              <a:pathLst>
                <a:path w="1888489" h="539114">
                  <a:moveTo>
                    <a:pt x="0" y="80688"/>
                  </a:moveTo>
                  <a:lnTo>
                    <a:pt x="0" y="457909"/>
                  </a:lnTo>
                  <a:lnTo>
                    <a:pt x="7513" y="472794"/>
                  </a:lnTo>
                  <a:lnTo>
                    <a:pt x="63157" y="499211"/>
                  </a:lnTo>
                  <a:lnTo>
                    <a:pt x="108314" y="510147"/>
                  </a:lnTo>
                  <a:lnTo>
                    <a:pt x="163045" y="519172"/>
                  </a:lnTo>
                  <a:lnTo>
                    <a:pt x="225863" y="525986"/>
                  </a:lnTo>
                  <a:lnTo>
                    <a:pt x="295282" y="530293"/>
                  </a:lnTo>
                  <a:lnTo>
                    <a:pt x="369814" y="531795"/>
                  </a:lnTo>
                  <a:lnTo>
                    <a:pt x="444345" y="530293"/>
                  </a:lnTo>
                  <a:lnTo>
                    <a:pt x="513764" y="525986"/>
                  </a:lnTo>
                  <a:lnTo>
                    <a:pt x="576582" y="519172"/>
                  </a:lnTo>
                  <a:lnTo>
                    <a:pt x="631313" y="510147"/>
                  </a:lnTo>
                  <a:lnTo>
                    <a:pt x="676470" y="499211"/>
                  </a:lnTo>
                  <a:lnTo>
                    <a:pt x="732114" y="472794"/>
                  </a:lnTo>
                  <a:lnTo>
                    <a:pt x="739628" y="457909"/>
                  </a:lnTo>
                  <a:lnTo>
                    <a:pt x="739628" y="80688"/>
                  </a:lnTo>
                  <a:lnTo>
                    <a:pt x="710566" y="51942"/>
                  </a:lnTo>
                  <a:lnTo>
                    <a:pt x="631313" y="28468"/>
                  </a:lnTo>
                  <a:lnTo>
                    <a:pt x="576582" y="19451"/>
                  </a:lnTo>
                  <a:lnTo>
                    <a:pt x="513764" y="12643"/>
                  </a:lnTo>
                  <a:lnTo>
                    <a:pt x="444345" y="8340"/>
                  </a:lnTo>
                  <a:lnTo>
                    <a:pt x="369814" y="6840"/>
                  </a:lnTo>
                  <a:lnTo>
                    <a:pt x="295282" y="8340"/>
                  </a:lnTo>
                  <a:lnTo>
                    <a:pt x="225863" y="12643"/>
                  </a:lnTo>
                  <a:lnTo>
                    <a:pt x="163045" y="19451"/>
                  </a:lnTo>
                  <a:lnTo>
                    <a:pt x="108314" y="28468"/>
                  </a:lnTo>
                  <a:lnTo>
                    <a:pt x="63157" y="39398"/>
                  </a:lnTo>
                  <a:lnTo>
                    <a:pt x="7513" y="65804"/>
                  </a:lnTo>
                  <a:lnTo>
                    <a:pt x="0" y="80688"/>
                  </a:lnTo>
                  <a:close/>
                </a:path>
                <a:path w="1888489" h="539114">
                  <a:moveTo>
                    <a:pt x="0" y="80688"/>
                  </a:moveTo>
                  <a:lnTo>
                    <a:pt x="29061" y="109507"/>
                  </a:lnTo>
                  <a:lnTo>
                    <a:pt x="108314" y="133018"/>
                  </a:lnTo>
                  <a:lnTo>
                    <a:pt x="163045" y="142045"/>
                  </a:lnTo>
                  <a:lnTo>
                    <a:pt x="225863" y="148858"/>
                  </a:lnTo>
                  <a:lnTo>
                    <a:pt x="295282" y="153162"/>
                  </a:lnTo>
                  <a:lnTo>
                    <a:pt x="369814" y="154663"/>
                  </a:lnTo>
                  <a:lnTo>
                    <a:pt x="444345" y="153162"/>
                  </a:lnTo>
                  <a:lnTo>
                    <a:pt x="513764" y="148858"/>
                  </a:lnTo>
                  <a:lnTo>
                    <a:pt x="576582" y="142045"/>
                  </a:lnTo>
                  <a:lnTo>
                    <a:pt x="631313" y="133018"/>
                  </a:lnTo>
                  <a:lnTo>
                    <a:pt x="676470" y="122074"/>
                  </a:lnTo>
                  <a:lnTo>
                    <a:pt x="732114" y="95613"/>
                  </a:lnTo>
                  <a:lnTo>
                    <a:pt x="739628" y="80688"/>
                  </a:lnTo>
                </a:path>
                <a:path w="1888489" h="539114">
                  <a:moveTo>
                    <a:pt x="0" y="117675"/>
                  </a:moveTo>
                  <a:lnTo>
                    <a:pt x="29061" y="146441"/>
                  </a:lnTo>
                  <a:lnTo>
                    <a:pt x="108314" y="169958"/>
                  </a:lnTo>
                  <a:lnTo>
                    <a:pt x="163045" y="178999"/>
                  </a:lnTo>
                  <a:lnTo>
                    <a:pt x="225863" y="185827"/>
                  </a:lnTo>
                  <a:lnTo>
                    <a:pt x="295282" y="190144"/>
                  </a:lnTo>
                  <a:lnTo>
                    <a:pt x="369814" y="191650"/>
                  </a:lnTo>
                  <a:lnTo>
                    <a:pt x="444345" y="190144"/>
                  </a:lnTo>
                  <a:lnTo>
                    <a:pt x="513764" y="185827"/>
                  </a:lnTo>
                  <a:lnTo>
                    <a:pt x="576582" y="178999"/>
                  </a:lnTo>
                  <a:lnTo>
                    <a:pt x="631313" y="169958"/>
                  </a:lnTo>
                  <a:lnTo>
                    <a:pt x="676470" y="159006"/>
                  </a:lnTo>
                  <a:lnTo>
                    <a:pt x="732114" y="132564"/>
                  </a:lnTo>
                  <a:lnTo>
                    <a:pt x="739628" y="117675"/>
                  </a:lnTo>
                </a:path>
                <a:path w="1888489" h="539114">
                  <a:moveTo>
                    <a:pt x="0" y="154663"/>
                  </a:moveTo>
                  <a:lnTo>
                    <a:pt x="29061" y="183409"/>
                  </a:lnTo>
                  <a:lnTo>
                    <a:pt x="108314" y="206882"/>
                  </a:lnTo>
                  <a:lnTo>
                    <a:pt x="163045" y="215899"/>
                  </a:lnTo>
                  <a:lnTo>
                    <a:pt x="225863" y="222708"/>
                  </a:lnTo>
                  <a:lnTo>
                    <a:pt x="295282" y="227011"/>
                  </a:lnTo>
                  <a:lnTo>
                    <a:pt x="369814" y="228511"/>
                  </a:lnTo>
                  <a:lnTo>
                    <a:pt x="444345" y="227011"/>
                  </a:lnTo>
                  <a:lnTo>
                    <a:pt x="513764" y="222708"/>
                  </a:lnTo>
                  <a:lnTo>
                    <a:pt x="576582" y="215899"/>
                  </a:lnTo>
                  <a:lnTo>
                    <a:pt x="631313" y="206882"/>
                  </a:lnTo>
                  <a:lnTo>
                    <a:pt x="676470" y="195953"/>
                  </a:lnTo>
                  <a:lnTo>
                    <a:pt x="732114" y="169546"/>
                  </a:lnTo>
                  <a:lnTo>
                    <a:pt x="739628" y="154663"/>
                  </a:lnTo>
                </a:path>
                <a:path w="1888489" h="539114">
                  <a:moveTo>
                    <a:pt x="1490159" y="0"/>
                  </a:moveTo>
                  <a:lnTo>
                    <a:pt x="1490159" y="538623"/>
                  </a:lnTo>
                  <a:lnTo>
                    <a:pt x="1888132" y="538623"/>
                  </a:lnTo>
                  <a:lnTo>
                    <a:pt x="1888132" y="143642"/>
                  </a:lnTo>
                  <a:lnTo>
                    <a:pt x="1728892" y="143642"/>
                  </a:lnTo>
                  <a:lnTo>
                    <a:pt x="1728892" y="0"/>
                  </a:lnTo>
                  <a:lnTo>
                    <a:pt x="1490159" y="0"/>
                  </a:lnTo>
                  <a:close/>
                </a:path>
              </a:pathLst>
            </a:custGeom>
            <a:ln w="9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27722" y="3909827"/>
              <a:ext cx="168363" cy="152766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2595780" y="4458882"/>
            <a:ext cx="58991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-10" dirty="0">
                <a:latin typeface="Arial MT"/>
                <a:cs typeface="Arial MT"/>
              </a:rPr>
              <a:t>Client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info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498576" y="4146336"/>
            <a:ext cx="197485" cy="802640"/>
            <a:chOff x="2498576" y="4146336"/>
            <a:chExt cx="197485" cy="802640"/>
          </a:xfrm>
        </p:grpSpPr>
        <p:sp>
          <p:nvSpPr>
            <p:cNvPr id="36" name="object 36"/>
            <p:cNvSpPr/>
            <p:nvPr/>
          </p:nvSpPr>
          <p:spPr>
            <a:xfrm>
              <a:off x="2500968" y="4183688"/>
              <a:ext cx="193040" cy="763270"/>
            </a:xfrm>
            <a:custGeom>
              <a:avLst/>
              <a:gdLst/>
              <a:ahLst/>
              <a:cxnLst/>
              <a:rect l="l" t="t" r="r" b="b"/>
              <a:pathLst>
                <a:path w="193039" h="763270">
                  <a:moveTo>
                    <a:pt x="0" y="762891"/>
                  </a:moveTo>
                  <a:lnTo>
                    <a:pt x="0" y="0"/>
                  </a:lnTo>
                  <a:lnTo>
                    <a:pt x="192583" y="0"/>
                  </a:lnTo>
                </a:path>
              </a:pathLst>
            </a:custGeom>
            <a:ln w="4783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21176" y="4146336"/>
              <a:ext cx="74766" cy="74703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3758808" y="3797300"/>
            <a:ext cx="5726430" cy="19278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85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i="1" spc="-15" dirty="0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Store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place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containing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objects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that must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persisted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beyond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duration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process instance.</a:t>
            </a:r>
            <a:endParaRPr sz="2400">
              <a:latin typeface="Calibri"/>
              <a:cs typeface="Calibri"/>
            </a:endParaRPr>
          </a:p>
          <a:p>
            <a:pPr marL="12700" marR="118110" algn="just">
              <a:lnSpc>
                <a:spcPts val="2810"/>
              </a:lnSpc>
              <a:spcBef>
                <a:spcPts val="780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It is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activity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store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(as output) or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retrieve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(as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input)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objects.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9" name="object 39"/>
          <p:cNvSpPr txBox="1"/>
          <p:nvPr/>
        </p:nvSpPr>
        <p:spPr>
          <a:xfrm>
            <a:off x="4806441" y="119418"/>
            <a:ext cx="2968625" cy="334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15"/>
              </a:lnSpc>
              <a:spcBef>
                <a:spcPts val="100"/>
              </a:spcBef>
            </a:pP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Data</a:t>
            </a:r>
            <a:r>
              <a:rPr sz="1050" spc="-2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Object</a:t>
            </a:r>
            <a:r>
              <a:rPr sz="1050" spc="-2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that</a:t>
            </a:r>
            <a:r>
              <a:rPr sz="1050" spc="-2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is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ts val="1215"/>
              </a:lnSpc>
            </a:pP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required</a:t>
            </a:r>
            <a:r>
              <a:rPr sz="1050" spc="-1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as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an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input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in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order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to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perform</a:t>
            </a:r>
            <a:r>
              <a:rPr sz="1050" spc="-1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an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activity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4800" spc="-7" baseline="-31250" dirty="0">
                <a:solidFill>
                  <a:srgbClr val="C00000"/>
                </a:solidFill>
                <a:latin typeface="Calibri"/>
                <a:cs typeface="Calibri"/>
              </a:rPr>
              <a:t>BP</a:t>
            </a:r>
            <a:r>
              <a:rPr sz="4800" baseline="-31250" dirty="0">
                <a:solidFill>
                  <a:srgbClr val="C00000"/>
                </a:solidFill>
                <a:latin typeface="Calibri"/>
                <a:cs typeface="Calibri"/>
              </a:rPr>
              <a:t>MN</a:t>
            </a:r>
            <a:r>
              <a:rPr sz="4800" spc="-7" baseline="-312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800" spc="7" baseline="-3125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4800" spc="-22" baseline="-3125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4800" spc="-104" baseline="-31250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4800" spc="-7" baseline="-31250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sz="4800" spc="7" baseline="-31250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4800" spc="-44" baseline="-3125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4800" baseline="-31250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4800" spc="-7" baseline="-3125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4800" baseline="-3125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4800" spc="7" baseline="-312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800" spc="-7" baseline="-31250" dirty="0">
                <a:solidFill>
                  <a:srgbClr val="C00000"/>
                </a:solidFill>
                <a:latin typeface="Calibri"/>
                <a:cs typeface="Calibri"/>
              </a:rPr>
              <a:t>Ar</a:t>
            </a:r>
            <a:r>
              <a:rPr sz="4800" baseline="-31250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4800" spc="-97" baseline="-31250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4800" spc="7" baseline="-3125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4800" spc="-1305" baseline="-3125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050" dirty="0"/>
              <a:t>o</a:t>
            </a:r>
            <a:r>
              <a:rPr sz="1050" spc="-75" dirty="0"/>
              <a:t>r</a:t>
            </a:r>
            <a:r>
              <a:rPr sz="4800" spc="-1064" baseline="-3125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050" dirty="0"/>
              <a:t>g</a:t>
            </a:r>
            <a:r>
              <a:rPr sz="1050" spc="-455" dirty="0"/>
              <a:t>e</a:t>
            </a:r>
            <a:r>
              <a:rPr sz="4800" spc="-1200" baseline="-3125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050" dirty="0"/>
              <a:t>nerated as an output by some activity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806441" y="863511"/>
            <a:ext cx="525145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15"/>
              </a:lnSpc>
              <a:spcBef>
                <a:spcPts val="100"/>
              </a:spcBef>
            </a:pP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Ex:</a:t>
            </a:r>
            <a:endParaRPr sz="1050">
              <a:latin typeface="Arial MT"/>
              <a:cs typeface="Arial MT"/>
            </a:endParaRPr>
          </a:p>
          <a:p>
            <a:pPr marL="12700" marR="5080">
              <a:lnSpc>
                <a:spcPts val="1170"/>
              </a:lnSpc>
              <a:spcBef>
                <a:spcPts val="70"/>
              </a:spcBef>
            </a:pP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We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make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use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of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database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to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check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if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an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item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is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available.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Here,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retailer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database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can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be </a:t>
            </a:r>
            <a:r>
              <a:rPr sz="1050" spc="-28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considered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as artifact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06441" y="1309966"/>
            <a:ext cx="580707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Once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invoice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is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generated,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it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is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sent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to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customer.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Here,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invoice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can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also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be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considered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as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artifacts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4652" y="4160011"/>
            <a:ext cx="7692390" cy="18669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4604" marR="5080" indent="-1905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purchase order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document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serves as an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input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stock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availability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check.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on the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outcome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check,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status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document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updated,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either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“approved”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“rejected”.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order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approved,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invoice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shipment </a:t>
            </a:r>
            <a:r>
              <a:rPr sz="2400" spc="-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notice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produced.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47294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C00000"/>
                </a:solidFill>
                <a:latin typeface="Calibri"/>
                <a:cs typeface="Calibri"/>
              </a:rPr>
              <a:t>Order-to-cash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process,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 again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92870" y="2715485"/>
            <a:ext cx="300355" cy="294005"/>
          </a:xfrm>
          <a:custGeom>
            <a:avLst/>
            <a:gdLst/>
            <a:ahLst/>
            <a:cxnLst/>
            <a:rect l="l" t="t" r="r" b="b"/>
            <a:pathLst>
              <a:path w="300355" h="294005">
                <a:moveTo>
                  <a:pt x="300247" y="146843"/>
                </a:moveTo>
                <a:lnTo>
                  <a:pt x="292593" y="100413"/>
                </a:lnTo>
                <a:lnTo>
                  <a:pt x="271280" y="60101"/>
                </a:lnTo>
                <a:lnTo>
                  <a:pt x="238782" y="28319"/>
                </a:lnTo>
                <a:lnTo>
                  <a:pt x="197572" y="7482"/>
                </a:lnTo>
                <a:lnTo>
                  <a:pt x="150123" y="0"/>
                </a:lnTo>
                <a:lnTo>
                  <a:pt x="102671" y="7482"/>
                </a:lnTo>
                <a:lnTo>
                  <a:pt x="61460" y="28319"/>
                </a:lnTo>
                <a:lnTo>
                  <a:pt x="28963" y="60101"/>
                </a:lnTo>
                <a:lnTo>
                  <a:pt x="7652" y="100413"/>
                </a:lnTo>
                <a:lnTo>
                  <a:pt x="0" y="146843"/>
                </a:lnTo>
                <a:lnTo>
                  <a:pt x="7652" y="193277"/>
                </a:lnTo>
                <a:lnTo>
                  <a:pt x="28963" y="233600"/>
                </a:lnTo>
                <a:lnTo>
                  <a:pt x="61460" y="265393"/>
                </a:lnTo>
                <a:lnTo>
                  <a:pt x="102671" y="286241"/>
                </a:lnTo>
                <a:lnTo>
                  <a:pt x="150123" y="293728"/>
                </a:lnTo>
                <a:lnTo>
                  <a:pt x="197572" y="286241"/>
                </a:lnTo>
                <a:lnTo>
                  <a:pt x="238782" y="265393"/>
                </a:lnTo>
                <a:lnTo>
                  <a:pt x="271280" y="233600"/>
                </a:lnTo>
                <a:lnTo>
                  <a:pt x="292593" y="193277"/>
                </a:lnTo>
                <a:lnTo>
                  <a:pt x="300247" y="146843"/>
                </a:lnTo>
                <a:close/>
              </a:path>
            </a:pathLst>
          </a:custGeom>
          <a:ln w="7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749916" y="2564782"/>
            <a:ext cx="963294" cy="595630"/>
            <a:chOff x="1749916" y="2564782"/>
            <a:chExt cx="963294" cy="595630"/>
          </a:xfrm>
        </p:grpSpPr>
        <p:sp>
          <p:nvSpPr>
            <p:cNvPr id="6" name="object 6"/>
            <p:cNvSpPr/>
            <p:nvPr/>
          </p:nvSpPr>
          <p:spPr>
            <a:xfrm>
              <a:off x="1808385" y="2568538"/>
              <a:ext cx="901065" cy="588010"/>
            </a:xfrm>
            <a:custGeom>
              <a:avLst/>
              <a:gdLst/>
              <a:ahLst/>
              <a:cxnLst/>
              <a:rect l="l" t="t" r="r" b="b"/>
              <a:pathLst>
                <a:path w="901064" h="588010">
                  <a:moveTo>
                    <a:pt x="60047" y="587560"/>
                  </a:moveTo>
                  <a:lnTo>
                    <a:pt x="840664" y="587560"/>
                  </a:lnTo>
                  <a:lnTo>
                    <a:pt x="864034" y="582941"/>
                  </a:lnTo>
                  <a:lnTo>
                    <a:pt x="883125" y="570348"/>
                  </a:lnTo>
                  <a:lnTo>
                    <a:pt x="896000" y="551671"/>
                  </a:lnTo>
                  <a:lnTo>
                    <a:pt x="900722" y="528801"/>
                  </a:lnTo>
                  <a:lnTo>
                    <a:pt x="900722" y="58758"/>
                  </a:lnTo>
                  <a:lnTo>
                    <a:pt x="896000" y="35893"/>
                  </a:lnTo>
                  <a:lnTo>
                    <a:pt x="883125" y="17215"/>
                  </a:lnTo>
                  <a:lnTo>
                    <a:pt x="864034" y="4619"/>
                  </a:lnTo>
                  <a:lnTo>
                    <a:pt x="840664" y="0"/>
                  </a:lnTo>
                  <a:lnTo>
                    <a:pt x="60047" y="0"/>
                  </a:lnTo>
                  <a:lnTo>
                    <a:pt x="36673" y="4619"/>
                  </a:lnTo>
                  <a:lnTo>
                    <a:pt x="17587" y="17215"/>
                  </a:lnTo>
                  <a:lnTo>
                    <a:pt x="4718" y="35893"/>
                  </a:lnTo>
                  <a:lnTo>
                    <a:pt x="0" y="58758"/>
                  </a:lnTo>
                  <a:lnTo>
                    <a:pt x="0" y="528801"/>
                  </a:lnTo>
                  <a:lnTo>
                    <a:pt x="4718" y="551671"/>
                  </a:lnTo>
                  <a:lnTo>
                    <a:pt x="17587" y="570348"/>
                  </a:lnTo>
                  <a:lnTo>
                    <a:pt x="36673" y="582941"/>
                  </a:lnTo>
                  <a:lnTo>
                    <a:pt x="60047" y="587560"/>
                  </a:lnTo>
                  <a:close/>
                </a:path>
              </a:pathLst>
            </a:custGeom>
            <a:ln w="7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49916" y="2833726"/>
              <a:ext cx="59055" cy="57785"/>
            </a:xfrm>
            <a:custGeom>
              <a:avLst/>
              <a:gdLst/>
              <a:ahLst/>
              <a:cxnLst/>
              <a:rect l="l" t="t" r="r" b="b"/>
              <a:pathLst>
                <a:path w="59055" h="57785">
                  <a:moveTo>
                    <a:pt x="0" y="0"/>
                  </a:moveTo>
                  <a:lnTo>
                    <a:pt x="0" y="57204"/>
                  </a:lnTo>
                  <a:lnTo>
                    <a:pt x="58469" y="28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180370" y="2017953"/>
            <a:ext cx="901065" cy="588010"/>
          </a:xfrm>
          <a:custGeom>
            <a:avLst/>
            <a:gdLst/>
            <a:ahLst/>
            <a:cxnLst/>
            <a:rect l="l" t="t" r="r" b="b"/>
            <a:pathLst>
              <a:path w="901064" h="588010">
                <a:moveTo>
                  <a:pt x="60058" y="587477"/>
                </a:moveTo>
                <a:lnTo>
                  <a:pt x="840706" y="587477"/>
                </a:lnTo>
                <a:lnTo>
                  <a:pt x="864077" y="582857"/>
                </a:lnTo>
                <a:lnTo>
                  <a:pt x="883168" y="570261"/>
                </a:lnTo>
                <a:lnTo>
                  <a:pt x="896042" y="551583"/>
                </a:lnTo>
                <a:lnTo>
                  <a:pt x="900764" y="528719"/>
                </a:lnTo>
                <a:lnTo>
                  <a:pt x="900764" y="58758"/>
                </a:lnTo>
                <a:lnTo>
                  <a:pt x="896042" y="35849"/>
                </a:lnTo>
                <a:lnTo>
                  <a:pt x="883168" y="17176"/>
                </a:lnTo>
                <a:lnTo>
                  <a:pt x="864077" y="4605"/>
                </a:lnTo>
                <a:lnTo>
                  <a:pt x="840706" y="0"/>
                </a:lnTo>
                <a:lnTo>
                  <a:pt x="60058" y="0"/>
                </a:lnTo>
                <a:lnTo>
                  <a:pt x="36687" y="4605"/>
                </a:lnTo>
                <a:lnTo>
                  <a:pt x="17596" y="17176"/>
                </a:lnTo>
                <a:lnTo>
                  <a:pt x="4721" y="35849"/>
                </a:lnTo>
                <a:lnTo>
                  <a:pt x="0" y="58758"/>
                </a:lnTo>
                <a:lnTo>
                  <a:pt x="0" y="528719"/>
                </a:lnTo>
                <a:lnTo>
                  <a:pt x="4721" y="551583"/>
                </a:lnTo>
                <a:lnTo>
                  <a:pt x="17596" y="570261"/>
                </a:lnTo>
                <a:lnTo>
                  <a:pt x="36687" y="582857"/>
                </a:lnTo>
                <a:lnTo>
                  <a:pt x="60058" y="587477"/>
                </a:lnTo>
                <a:close/>
              </a:path>
            </a:pathLst>
          </a:custGeom>
          <a:ln w="7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60131" y="2112085"/>
            <a:ext cx="1350645" cy="3740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75"/>
              </a:lnSpc>
              <a:spcBef>
                <a:spcPts val="90"/>
              </a:spcBef>
              <a:tabLst>
                <a:tab pos="720725" algn="l"/>
                <a:tab pos="1337310" algn="l"/>
              </a:tabLst>
            </a:pPr>
            <a:r>
              <a:rPr sz="1150" spc="5" dirty="0">
                <a:latin typeface="Arial MT"/>
                <a:cs typeface="Arial MT"/>
              </a:rPr>
              <a:t>Confirm	</a:t>
            </a:r>
            <a:r>
              <a:rPr sz="11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150">
              <a:latin typeface="Times New Roman"/>
              <a:cs typeface="Times New Roman"/>
            </a:endParaRPr>
          </a:p>
          <a:p>
            <a:pPr marL="98425">
              <a:lnSpc>
                <a:spcPts val="1375"/>
              </a:lnSpc>
            </a:pPr>
            <a:r>
              <a:rPr sz="1150" dirty="0">
                <a:latin typeface="Arial MT"/>
                <a:cs typeface="Arial MT"/>
              </a:rPr>
              <a:t>order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09614" y="1371614"/>
            <a:ext cx="901065" cy="588010"/>
          </a:xfrm>
          <a:custGeom>
            <a:avLst/>
            <a:gdLst/>
            <a:ahLst/>
            <a:cxnLst/>
            <a:rect l="l" t="t" r="r" b="b"/>
            <a:pathLst>
              <a:path w="901065" h="588010">
                <a:moveTo>
                  <a:pt x="60058" y="587580"/>
                </a:moveTo>
                <a:lnTo>
                  <a:pt x="840706" y="587580"/>
                </a:lnTo>
                <a:lnTo>
                  <a:pt x="864077" y="582961"/>
                </a:lnTo>
                <a:lnTo>
                  <a:pt x="883168" y="570365"/>
                </a:lnTo>
                <a:lnTo>
                  <a:pt x="896042" y="551687"/>
                </a:lnTo>
                <a:lnTo>
                  <a:pt x="900764" y="528822"/>
                </a:lnTo>
                <a:lnTo>
                  <a:pt x="900764" y="58758"/>
                </a:lnTo>
                <a:lnTo>
                  <a:pt x="896042" y="35893"/>
                </a:lnTo>
                <a:lnTo>
                  <a:pt x="883168" y="17215"/>
                </a:lnTo>
                <a:lnTo>
                  <a:pt x="864077" y="4619"/>
                </a:lnTo>
                <a:lnTo>
                  <a:pt x="840706" y="0"/>
                </a:lnTo>
                <a:lnTo>
                  <a:pt x="60058" y="0"/>
                </a:lnTo>
                <a:lnTo>
                  <a:pt x="36687" y="4619"/>
                </a:lnTo>
                <a:lnTo>
                  <a:pt x="17596" y="17215"/>
                </a:lnTo>
                <a:lnTo>
                  <a:pt x="4721" y="35893"/>
                </a:lnTo>
                <a:lnTo>
                  <a:pt x="0" y="58758"/>
                </a:lnTo>
                <a:lnTo>
                  <a:pt x="0" y="528822"/>
                </a:lnTo>
                <a:lnTo>
                  <a:pt x="4721" y="551687"/>
                </a:lnTo>
                <a:lnTo>
                  <a:pt x="17596" y="570365"/>
                </a:lnTo>
                <a:lnTo>
                  <a:pt x="36687" y="582961"/>
                </a:lnTo>
                <a:lnTo>
                  <a:pt x="60058" y="587580"/>
                </a:lnTo>
                <a:close/>
              </a:path>
            </a:pathLst>
          </a:custGeom>
          <a:ln w="7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2950928" y="2283038"/>
            <a:ext cx="2176780" cy="1537970"/>
            <a:chOff x="2950928" y="2283038"/>
            <a:chExt cx="2176780" cy="1537970"/>
          </a:xfrm>
        </p:grpSpPr>
        <p:sp>
          <p:nvSpPr>
            <p:cNvPr id="12" name="object 12"/>
            <p:cNvSpPr/>
            <p:nvPr/>
          </p:nvSpPr>
          <p:spPr>
            <a:xfrm>
              <a:off x="3234589" y="2311640"/>
              <a:ext cx="894715" cy="330835"/>
            </a:xfrm>
            <a:custGeom>
              <a:avLst/>
              <a:gdLst/>
              <a:ahLst/>
              <a:cxnLst/>
              <a:rect l="l" t="t" r="r" b="b"/>
              <a:pathLst>
                <a:path w="894714" h="330835">
                  <a:moveTo>
                    <a:pt x="0" y="330371"/>
                  </a:moveTo>
                  <a:lnTo>
                    <a:pt x="0" y="0"/>
                  </a:lnTo>
                  <a:lnTo>
                    <a:pt x="894621" y="0"/>
                  </a:lnTo>
                </a:path>
              </a:pathLst>
            </a:custGeom>
            <a:ln w="39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21901" y="2283038"/>
              <a:ext cx="59055" cy="57785"/>
            </a:xfrm>
            <a:custGeom>
              <a:avLst/>
              <a:gdLst/>
              <a:ahLst/>
              <a:cxnLst/>
              <a:rect l="l" t="t" r="r" b="b"/>
              <a:pathLst>
                <a:path w="59054" h="57785">
                  <a:moveTo>
                    <a:pt x="0" y="0"/>
                  </a:moveTo>
                  <a:lnTo>
                    <a:pt x="0" y="57203"/>
                  </a:lnTo>
                  <a:lnTo>
                    <a:pt x="58468" y="28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09872" y="3229530"/>
              <a:ext cx="901065" cy="588010"/>
            </a:xfrm>
            <a:custGeom>
              <a:avLst/>
              <a:gdLst/>
              <a:ahLst/>
              <a:cxnLst/>
              <a:rect l="l" t="t" r="r" b="b"/>
              <a:pathLst>
                <a:path w="901064" h="588010">
                  <a:moveTo>
                    <a:pt x="60058" y="587508"/>
                  </a:moveTo>
                  <a:lnTo>
                    <a:pt x="840706" y="587508"/>
                  </a:lnTo>
                  <a:lnTo>
                    <a:pt x="864077" y="582891"/>
                  </a:lnTo>
                  <a:lnTo>
                    <a:pt x="883168" y="570301"/>
                  </a:lnTo>
                  <a:lnTo>
                    <a:pt x="896042" y="551628"/>
                  </a:lnTo>
                  <a:lnTo>
                    <a:pt x="900764" y="528760"/>
                  </a:lnTo>
                  <a:lnTo>
                    <a:pt x="900764" y="58747"/>
                  </a:lnTo>
                  <a:lnTo>
                    <a:pt x="896042" y="35880"/>
                  </a:lnTo>
                  <a:lnTo>
                    <a:pt x="883168" y="17206"/>
                  </a:lnTo>
                  <a:lnTo>
                    <a:pt x="864077" y="4616"/>
                  </a:lnTo>
                  <a:lnTo>
                    <a:pt x="840706" y="0"/>
                  </a:lnTo>
                  <a:lnTo>
                    <a:pt x="60058" y="0"/>
                  </a:lnTo>
                  <a:lnTo>
                    <a:pt x="36687" y="4616"/>
                  </a:lnTo>
                  <a:lnTo>
                    <a:pt x="17596" y="17206"/>
                  </a:lnTo>
                  <a:lnTo>
                    <a:pt x="4721" y="35880"/>
                  </a:lnTo>
                  <a:lnTo>
                    <a:pt x="0" y="58747"/>
                  </a:lnTo>
                  <a:lnTo>
                    <a:pt x="0" y="528760"/>
                  </a:lnTo>
                  <a:lnTo>
                    <a:pt x="4721" y="551628"/>
                  </a:lnTo>
                  <a:lnTo>
                    <a:pt x="17596" y="570301"/>
                  </a:lnTo>
                  <a:lnTo>
                    <a:pt x="36687" y="582891"/>
                  </a:lnTo>
                  <a:lnTo>
                    <a:pt x="60058" y="587508"/>
                  </a:lnTo>
                  <a:close/>
                </a:path>
              </a:pathLst>
            </a:custGeom>
            <a:ln w="7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34589" y="3082656"/>
              <a:ext cx="324485" cy="440690"/>
            </a:xfrm>
            <a:custGeom>
              <a:avLst/>
              <a:gdLst/>
              <a:ahLst/>
              <a:cxnLst/>
              <a:rect l="l" t="t" r="r" b="b"/>
              <a:pathLst>
                <a:path w="324485" h="440689">
                  <a:moveTo>
                    <a:pt x="0" y="0"/>
                  </a:moveTo>
                  <a:lnTo>
                    <a:pt x="0" y="440633"/>
                  </a:lnTo>
                  <a:lnTo>
                    <a:pt x="324122" y="440633"/>
                  </a:lnTo>
                </a:path>
              </a:pathLst>
            </a:custGeom>
            <a:ln w="39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51402" y="3494688"/>
              <a:ext cx="59055" cy="57785"/>
            </a:xfrm>
            <a:custGeom>
              <a:avLst/>
              <a:gdLst/>
              <a:ahLst/>
              <a:cxnLst/>
              <a:rect l="l" t="t" r="r" b="b"/>
              <a:pathLst>
                <a:path w="59054" h="57785">
                  <a:moveTo>
                    <a:pt x="0" y="0"/>
                  </a:moveTo>
                  <a:lnTo>
                    <a:pt x="0" y="57203"/>
                  </a:lnTo>
                  <a:lnTo>
                    <a:pt x="58469" y="28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10636" y="3523290"/>
              <a:ext cx="249554" cy="0"/>
            </a:xfrm>
            <a:custGeom>
              <a:avLst/>
              <a:gdLst/>
              <a:ahLst/>
              <a:cxnLst/>
              <a:rect l="l" t="t" r="r" b="b"/>
              <a:pathLst>
                <a:path w="249554">
                  <a:moveTo>
                    <a:pt x="0" y="0"/>
                  </a:moveTo>
                  <a:lnTo>
                    <a:pt x="0" y="0"/>
                  </a:lnTo>
                  <a:lnTo>
                    <a:pt x="239487" y="0"/>
                  </a:lnTo>
                  <a:lnTo>
                    <a:pt x="249129" y="0"/>
                  </a:lnTo>
                </a:path>
              </a:pathLst>
            </a:custGeom>
            <a:ln w="3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52458" y="3494688"/>
              <a:ext cx="59055" cy="57785"/>
            </a:xfrm>
            <a:custGeom>
              <a:avLst/>
              <a:gdLst/>
              <a:ahLst/>
              <a:cxnLst/>
              <a:rect l="l" t="t" r="r" b="b"/>
              <a:pathLst>
                <a:path w="59054" h="57785">
                  <a:moveTo>
                    <a:pt x="0" y="0"/>
                  </a:moveTo>
                  <a:lnTo>
                    <a:pt x="0" y="57203"/>
                  </a:lnTo>
                  <a:lnTo>
                    <a:pt x="58469" y="28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10927" y="3376405"/>
              <a:ext cx="300355" cy="294005"/>
            </a:xfrm>
            <a:custGeom>
              <a:avLst/>
              <a:gdLst/>
              <a:ahLst/>
              <a:cxnLst/>
              <a:rect l="l" t="t" r="r" b="b"/>
              <a:pathLst>
                <a:path w="300354" h="294004">
                  <a:moveTo>
                    <a:pt x="300184" y="146884"/>
                  </a:moveTo>
                  <a:lnTo>
                    <a:pt x="292536" y="100458"/>
                  </a:lnTo>
                  <a:lnTo>
                    <a:pt x="271237" y="60136"/>
                  </a:lnTo>
                  <a:lnTo>
                    <a:pt x="238753" y="28340"/>
                  </a:lnTo>
                  <a:lnTo>
                    <a:pt x="197549" y="7488"/>
                  </a:lnTo>
                  <a:lnTo>
                    <a:pt x="150092" y="0"/>
                  </a:lnTo>
                  <a:lnTo>
                    <a:pt x="102634" y="7488"/>
                  </a:lnTo>
                  <a:lnTo>
                    <a:pt x="61430" y="28340"/>
                  </a:lnTo>
                  <a:lnTo>
                    <a:pt x="28946" y="60136"/>
                  </a:lnTo>
                  <a:lnTo>
                    <a:pt x="7647" y="100458"/>
                  </a:lnTo>
                  <a:lnTo>
                    <a:pt x="0" y="146884"/>
                  </a:lnTo>
                  <a:lnTo>
                    <a:pt x="7647" y="193306"/>
                  </a:lnTo>
                  <a:lnTo>
                    <a:pt x="28946" y="233624"/>
                  </a:lnTo>
                  <a:lnTo>
                    <a:pt x="61430" y="265419"/>
                  </a:lnTo>
                  <a:lnTo>
                    <a:pt x="102634" y="286271"/>
                  </a:lnTo>
                  <a:lnTo>
                    <a:pt x="150092" y="293759"/>
                  </a:lnTo>
                  <a:lnTo>
                    <a:pt x="197549" y="286271"/>
                  </a:lnTo>
                  <a:lnTo>
                    <a:pt x="238753" y="265419"/>
                  </a:lnTo>
                  <a:lnTo>
                    <a:pt x="271237" y="233624"/>
                  </a:lnTo>
                  <a:lnTo>
                    <a:pt x="292536" y="193306"/>
                  </a:lnTo>
                  <a:lnTo>
                    <a:pt x="300184" y="146884"/>
                  </a:lnTo>
                  <a:close/>
                </a:path>
              </a:pathLst>
            </a:custGeom>
            <a:ln w="326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09397" y="2642012"/>
              <a:ext cx="450850" cy="440690"/>
            </a:xfrm>
            <a:custGeom>
              <a:avLst/>
              <a:gdLst/>
              <a:ahLst/>
              <a:cxnLst/>
              <a:rect l="l" t="t" r="r" b="b"/>
              <a:pathLst>
                <a:path w="450850" h="440689">
                  <a:moveTo>
                    <a:pt x="0" y="220316"/>
                  </a:moveTo>
                  <a:lnTo>
                    <a:pt x="225191" y="0"/>
                  </a:lnTo>
                  <a:lnTo>
                    <a:pt x="450382" y="220316"/>
                  </a:lnTo>
                  <a:lnTo>
                    <a:pt x="225191" y="440644"/>
                  </a:lnTo>
                  <a:lnTo>
                    <a:pt x="0" y="220316"/>
                  </a:lnTo>
                  <a:close/>
                </a:path>
              </a:pathLst>
            </a:custGeom>
            <a:ln w="75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86500" y="2759528"/>
              <a:ext cx="96520" cy="205740"/>
            </a:xfrm>
            <a:custGeom>
              <a:avLst/>
              <a:gdLst/>
              <a:ahLst/>
              <a:cxnLst/>
              <a:rect l="l" t="t" r="r" b="b"/>
              <a:pathLst>
                <a:path w="96520" h="205739">
                  <a:moveTo>
                    <a:pt x="0" y="0"/>
                  </a:moveTo>
                  <a:lnTo>
                    <a:pt x="96071" y="205601"/>
                  </a:lnTo>
                </a:path>
                <a:path w="96520" h="205739">
                  <a:moveTo>
                    <a:pt x="96071" y="0"/>
                  </a:moveTo>
                  <a:lnTo>
                    <a:pt x="0" y="205601"/>
                  </a:lnTo>
                </a:path>
              </a:pathLst>
            </a:custGeom>
            <a:ln w="226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50928" y="2833726"/>
              <a:ext cx="59055" cy="57785"/>
            </a:xfrm>
            <a:custGeom>
              <a:avLst/>
              <a:gdLst/>
              <a:ahLst/>
              <a:cxnLst/>
              <a:rect l="l" t="t" r="r" b="b"/>
              <a:pathLst>
                <a:path w="59055" h="57785">
                  <a:moveTo>
                    <a:pt x="0" y="0"/>
                  </a:moveTo>
                  <a:lnTo>
                    <a:pt x="0" y="57204"/>
                  </a:lnTo>
                  <a:lnTo>
                    <a:pt x="58469" y="28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619033" y="1464813"/>
            <a:ext cx="1019810" cy="3740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9850">
              <a:lnSpc>
                <a:spcPts val="1375"/>
              </a:lnSpc>
              <a:spcBef>
                <a:spcPts val="90"/>
              </a:spcBef>
              <a:tabLst>
                <a:tab pos="690880" algn="l"/>
                <a:tab pos="1006475" algn="l"/>
              </a:tabLst>
            </a:pPr>
            <a:r>
              <a:rPr sz="1150" spc="5" dirty="0">
                <a:latin typeface="Arial MT"/>
                <a:cs typeface="Arial MT"/>
              </a:rPr>
              <a:t>Send	</a:t>
            </a:r>
            <a:r>
              <a:rPr sz="11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sz="1150" spc="5" dirty="0">
                <a:latin typeface="Arial MT"/>
                <a:cs typeface="Arial MT"/>
              </a:rPr>
              <a:t>invoice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972050" y="1636803"/>
            <a:ext cx="1342390" cy="1530985"/>
            <a:chOff x="5972050" y="1636803"/>
            <a:chExt cx="1342390" cy="1530985"/>
          </a:xfrm>
        </p:grpSpPr>
        <p:sp>
          <p:nvSpPr>
            <p:cNvPr id="25" name="object 25"/>
            <p:cNvSpPr/>
            <p:nvPr/>
          </p:nvSpPr>
          <p:spPr>
            <a:xfrm>
              <a:off x="5974273" y="1665405"/>
              <a:ext cx="384175" cy="426084"/>
            </a:xfrm>
            <a:custGeom>
              <a:avLst/>
              <a:gdLst/>
              <a:ahLst/>
              <a:cxnLst/>
              <a:rect l="l" t="t" r="r" b="b"/>
              <a:pathLst>
                <a:path w="384175" h="426085">
                  <a:moveTo>
                    <a:pt x="0" y="426021"/>
                  </a:moveTo>
                  <a:lnTo>
                    <a:pt x="0" y="0"/>
                  </a:lnTo>
                  <a:lnTo>
                    <a:pt x="384180" y="0"/>
                  </a:lnTo>
                </a:path>
              </a:pathLst>
            </a:custGeom>
            <a:ln w="39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51145" y="1636803"/>
              <a:ext cx="59055" cy="57785"/>
            </a:xfrm>
            <a:custGeom>
              <a:avLst/>
              <a:gdLst/>
              <a:ahLst/>
              <a:cxnLst/>
              <a:rect l="l" t="t" r="r" b="b"/>
              <a:pathLst>
                <a:path w="59054" h="57785">
                  <a:moveTo>
                    <a:pt x="0" y="0"/>
                  </a:moveTo>
                  <a:lnTo>
                    <a:pt x="0" y="57203"/>
                  </a:lnTo>
                  <a:lnTo>
                    <a:pt x="58469" y="28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09614" y="2576000"/>
              <a:ext cx="901065" cy="588010"/>
            </a:xfrm>
            <a:custGeom>
              <a:avLst/>
              <a:gdLst/>
              <a:ahLst/>
              <a:cxnLst/>
              <a:rect l="l" t="t" r="r" b="b"/>
              <a:pathLst>
                <a:path w="901065" h="588010">
                  <a:moveTo>
                    <a:pt x="60058" y="587560"/>
                  </a:moveTo>
                  <a:lnTo>
                    <a:pt x="840706" y="587560"/>
                  </a:lnTo>
                  <a:lnTo>
                    <a:pt x="864077" y="582941"/>
                  </a:lnTo>
                  <a:lnTo>
                    <a:pt x="883168" y="570348"/>
                  </a:lnTo>
                  <a:lnTo>
                    <a:pt x="896042" y="551671"/>
                  </a:lnTo>
                  <a:lnTo>
                    <a:pt x="900764" y="528801"/>
                  </a:lnTo>
                  <a:lnTo>
                    <a:pt x="900764" y="58758"/>
                  </a:lnTo>
                  <a:lnTo>
                    <a:pt x="896042" y="35893"/>
                  </a:lnTo>
                  <a:lnTo>
                    <a:pt x="883168" y="17215"/>
                  </a:lnTo>
                  <a:lnTo>
                    <a:pt x="864077" y="4619"/>
                  </a:lnTo>
                  <a:lnTo>
                    <a:pt x="840706" y="0"/>
                  </a:lnTo>
                  <a:lnTo>
                    <a:pt x="60058" y="0"/>
                  </a:lnTo>
                  <a:lnTo>
                    <a:pt x="36687" y="4619"/>
                  </a:lnTo>
                  <a:lnTo>
                    <a:pt x="17596" y="17215"/>
                  </a:lnTo>
                  <a:lnTo>
                    <a:pt x="4721" y="35893"/>
                  </a:lnTo>
                  <a:lnTo>
                    <a:pt x="0" y="58758"/>
                  </a:lnTo>
                  <a:lnTo>
                    <a:pt x="0" y="528801"/>
                  </a:lnTo>
                  <a:lnTo>
                    <a:pt x="4721" y="551671"/>
                  </a:lnTo>
                  <a:lnTo>
                    <a:pt x="17596" y="570348"/>
                  </a:lnTo>
                  <a:lnTo>
                    <a:pt x="36687" y="582941"/>
                  </a:lnTo>
                  <a:lnTo>
                    <a:pt x="60058" y="587560"/>
                  </a:lnTo>
                  <a:close/>
                </a:path>
              </a:pathLst>
            </a:custGeom>
            <a:ln w="7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478792" y="2758113"/>
            <a:ext cx="76644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5" dirty="0">
                <a:latin typeface="Arial MT"/>
                <a:cs typeface="Arial MT"/>
              </a:rPr>
              <a:t>Ship</a:t>
            </a:r>
            <a:r>
              <a:rPr sz="1150" spc="-4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goods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690613" y="2034223"/>
            <a:ext cx="2164080" cy="864235"/>
            <a:chOff x="5690613" y="2034223"/>
            <a:chExt cx="2164080" cy="864235"/>
          </a:xfrm>
        </p:grpSpPr>
        <p:sp>
          <p:nvSpPr>
            <p:cNvPr id="30" name="object 30"/>
            <p:cNvSpPr/>
            <p:nvPr/>
          </p:nvSpPr>
          <p:spPr>
            <a:xfrm>
              <a:off x="5974273" y="2532060"/>
              <a:ext cx="384175" cy="337820"/>
            </a:xfrm>
            <a:custGeom>
              <a:avLst/>
              <a:gdLst/>
              <a:ahLst/>
              <a:cxnLst/>
              <a:rect l="l" t="t" r="r" b="b"/>
              <a:pathLst>
                <a:path w="384175" h="337819">
                  <a:moveTo>
                    <a:pt x="0" y="0"/>
                  </a:moveTo>
                  <a:lnTo>
                    <a:pt x="0" y="337729"/>
                  </a:lnTo>
                  <a:lnTo>
                    <a:pt x="384180" y="337729"/>
                  </a:lnTo>
                </a:path>
              </a:pathLst>
            </a:custGeom>
            <a:ln w="3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51145" y="2841188"/>
              <a:ext cx="59055" cy="57785"/>
            </a:xfrm>
            <a:custGeom>
              <a:avLst/>
              <a:gdLst/>
              <a:ahLst/>
              <a:cxnLst/>
              <a:rect l="l" t="t" r="r" b="b"/>
              <a:pathLst>
                <a:path w="59054" h="57785">
                  <a:moveTo>
                    <a:pt x="0" y="0"/>
                  </a:moveTo>
                  <a:lnTo>
                    <a:pt x="0" y="57204"/>
                  </a:lnTo>
                  <a:lnTo>
                    <a:pt x="58469" y="28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310379" y="2471852"/>
              <a:ext cx="315595" cy="398145"/>
            </a:xfrm>
            <a:custGeom>
              <a:avLst/>
              <a:gdLst/>
              <a:ahLst/>
              <a:cxnLst/>
              <a:rect l="l" t="t" r="r" b="b"/>
              <a:pathLst>
                <a:path w="315595" h="398144">
                  <a:moveTo>
                    <a:pt x="0" y="397938"/>
                  </a:moveTo>
                  <a:lnTo>
                    <a:pt x="315331" y="397938"/>
                  </a:lnTo>
                  <a:lnTo>
                    <a:pt x="315331" y="0"/>
                  </a:lnTo>
                </a:path>
              </a:pathLst>
            </a:custGeom>
            <a:ln w="39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96475" y="2421798"/>
              <a:ext cx="59055" cy="57785"/>
            </a:xfrm>
            <a:custGeom>
              <a:avLst/>
              <a:gdLst/>
              <a:ahLst/>
              <a:cxnLst/>
              <a:rect l="l" t="t" r="r" b="b"/>
              <a:pathLst>
                <a:path w="59054" h="57785">
                  <a:moveTo>
                    <a:pt x="29234" y="0"/>
                  </a:moveTo>
                  <a:lnTo>
                    <a:pt x="0" y="57203"/>
                  </a:lnTo>
                  <a:lnTo>
                    <a:pt x="58469" y="57203"/>
                  </a:lnTo>
                  <a:lnTo>
                    <a:pt x="292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749082" y="2091427"/>
              <a:ext cx="450850" cy="440690"/>
            </a:xfrm>
            <a:custGeom>
              <a:avLst/>
              <a:gdLst/>
              <a:ahLst/>
              <a:cxnLst/>
              <a:rect l="l" t="t" r="r" b="b"/>
              <a:pathLst>
                <a:path w="450850" h="440689">
                  <a:moveTo>
                    <a:pt x="0" y="220316"/>
                  </a:moveTo>
                  <a:lnTo>
                    <a:pt x="225191" y="0"/>
                  </a:lnTo>
                  <a:lnTo>
                    <a:pt x="450382" y="220316"/>
                  </a:lnTo>
                  <a:lnTo>
                    <a:pt x="225191" y="440633"/>
                  </a:lnTo>
                  <a:lnTo>
                    <a:pt x="0" y="220316"/>
                  </a:lnTo>
                  <a:close/>
                </a:path>
              </a:pathLst>
            </a:custGeom>
            <a:ln w="75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54157" y="2194331"/>
              <a:ext cx="240665" cy="234950"/>
            </a:xfrm>
            <a:custGeom>
              <a:avLst/>
              <a:gdLst/>
              <a:ahLst/>
              <a:cxnLst/>
              <a:rect l="l" t="t" r="r" b="b"/>
              <a:pathLst>
                <a:path w="240664" h="234950">
                  <a:moveTo>
                    <a:pt x="0" y="117412"/>
                  </a:moveTo>
                  <a:lnTo>
                    <a:pt x="240232" y="117412"/>
                  </a:lnTo>
                </a:path>
                <a:path w="240664" h="234950">
                  <a:moveTo>
                    <a:pt x="120116" y="0"/>
                  </a:moveTo>
                  <a:lnTo>
                    <a:pt x="120116" y="234928"/>
                  </a:lnTo>
                </a:path>
              </a:pathLst>
            </a:custGeom>
            <a:ln w="326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596475" y="2034223"/>
              <a:ext cx="59055" cy="57785"/>
            </a:xfrm>
            <a:custGeom>
              <a:avLst/>
              <a:gdLst/>
              <a:ahLst/>
              <a:cxnLst/>
              <a:rect l="l" t="t" r="r" b="b"/>
              <a:pathLst>
                <a:path w="59054" h="57785">
                  <a:moveTo>
                    <a:pt x="58469" y="0"/>
                  </a:moveTo>
                  <a:lnTo>
                    <a:pt x="0" y="0"/>
                  </a:lnTo>
                  <a:lnTo>
                    <a:pt x="29234" y="57203"/>
                  </a:lnTo>
                  <a:lnTo>
                    <a:pt x="584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00519" y="2091427"/>
              <a:ext cx="450850" cy="440690"/>
            </a:xfrm>
            <a:custGeom>
              <a:avLst/>
              <a:gdLst/>
              <a:ahLst/>
              <a:cxnLst/>
              <a:rect l="l" t="t" r="r" b="b"/>
              <a:pathLst>
                <a:path w="450850" h="440689">
                  <a:moveTo>
                    <a:pt x="225190" y="0"/>
                  </a:moveTo>
                  <a:lnTo>
                    <a:pt x="0" y="220317"/>
                  </a:lnTo>
                  <a:lnTo>
                    <a:pt x="225190" y="440634"/>
                  </a:lnTo>
                  <a:lnTo>
                    <a:pt x="450275" y="220317"/>
                  </a:lnTo>
                  <a:lnTo>
                    <a:pt x="2251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00519" y="2091427"/>
              <a:ext cx="450850" cy="440690"/>
            </a:xfrm>
            <a:custGeom>
              <a:avLst/>
              <a:gdLst/>
              <a:ahLst/>
              <a:cxnLst/>
              <a:rect l="l" t="t" r="r" b="b"/>
              <a:pathLst>
                <a:path w="450850" h="440689">
                  <a:moveTo>
                    <a:pt x="0" y="220316"/>
                  </a:moveTo>
                  <a:lnTo>
                    <a:pt x="225191" y="0"/>
                  </a:lnTo>
                  <a:lnTo>
                    <a:pt x="450276" y="220316"/>
                  </a:lnTo>
                  <a:lnTo>
                    <a:pt x="225191" y="440633"/>
                  </a:lnTo>
                  <a:lnTo>
                    <a:pt x="0" y="220316"/>
                  </a:lnTo>
                  <a:close/>
                </a:path>
              </a:pathLst>
            </a:custGeom>
            <a:ln w="75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505594" y="2194331"/>
              <a:ext cx="240665" cy="234950"/>
            </a:xfrm>
            <a:custGeom>
              <a:avLst/>
              <a:gdLst/>
              <a:ahLst/>
              <a:cxnLst/>
              <a:rect l="l" t="t" r="r" b="b"/>
              <a:pathLst>
                <a:path w="240665" h="234950">
                  <a:moveTo>
                    <a:pt x="0" y="117412"/>
                  </a:moveTo>
                  <a:lnTo>
                    <a:pt x="240126" y="117412"/>
                  </a:lnTo>
                </a:path>
                <a:path w="240665" h="234950">
                  <a:moveTo>
                    <a:pt x="120116" y="0"/>
                  </a:moveTo>
                  <a:lnTo>
                    <a:pt x="120116" y="234928"/>
                  </a:lnTo>
                </a:path>
              </a:pathLst>
            </a:custGeom>
            <a:ln w="326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690613" y="2283142"/>
              <a:ext cx="59055" cy="57785"/>
            </a:xfrm>
            <a:custGeom>
              <a:avLst/>
              <a:gdLst/>
              <a:ahLst/>
              <a:cxnLst/>
              <a:rect l="l" t="t" r="r" b="b"/>
              <a:pathLst>
                <a:path w="59054" h="57785">
                  <a:moveTo>
                    <a:pt x="0" y="0"/>
                  </a:moveTo>
                  <a:lnTo>
                    <a:pt x="0" y="57203"/>
                  </a:lnTo>
                  <a:lnTo>
                    <a:pt x="58468" y="28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49755" y="3003985"/>
            <a:ext cx="563880" cy="474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3200"/>
              </a:lnSpc>
              <a:spcBef>
                <a:spcPts val="95"/>
              </a:spcBef>
            </a:pPr>
            <a:r>
              <a:rPr sz="950" spc="20" dirty="0">
                <a:latin typeface="Arial MT"/>
                <a:cs typeface="Arial MT"/>
              </a:rPr>
              <a:t>P</a:t>
            </a:r>
            <a:r>
              <a:rPr sz="950" spc="35" dirty="0">
                <a:latin typeface="Arial MT"/>
                <a:cs typeface="Arial MT"/>
              </a:rPr>
              <a:t>u</a:t>
            </a:r>
            <a:r>
              <a:rPr sz="950" spc="25" dirty="0">
                <a:latin typeface="Arial MT"/>
                <a:cs typeface="Arial MT"/>
              </a:rPr>
              <a:t>r</a:t>
            </a:r>
            <a:r>
              <a:rPr sz="950" spc="-10" dirty="0">
                <a:latin typeface="Arial MT"/>
                <a:cs typeface="Arial MT"/>
              </a:rPr>
              <a:t>c</a:t>
            </a:r>
            <a:r>
              <a:rPr sz="950" spc="35" dirty="0">
                <a:latin typeface="Arial MT"/>
                <a:cs typeface="Arial MT"/>
              </a:rPr>
              <a:t>ha</a:t>
            </a:r>
            <a:r>
              <a:rPr sz="950" spc="20" dirty="0">
                <a:latin typeface="Arial MT"/>
                <a:cs typeface="Arial MT"/>
              </a:rPr>
              <a:t>se  </a:t>
            </a:r>
            <a:r>
              <a:rPr sz="950" spc="25" dirty="0">
                <a:latin typeface="Arial MT"/>
                <a:cs typeface="Arial MT"/>
              </a:rPr>
              <a:t>order </a:t>
            </a:r>
            <a:r>
              <a:rPr sz="950" spc="30" dirty="0">
                <a:latin typeface="Arial MT"/>
                <a:cs typeface="Arial MT"/>
              </a:rPr>
              <a:t> </a:t>
            </a:r>
            <a:r>
              <a:rPr sz="950" spc="20" dirty="0">
                <a:latin typeface="Arial MT"/>
                <a:cs typeface="Arial MT"/>
              </a:rPr>
              <a:t>received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80417" y="2663395"/>
            <a:ext cx="2099945" cy="771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75"/>
              </a:lnSpc>
              <a:spcBef>
                <a:spcPts val="90"/>
              </a:spcBef>
              <a:tabLst>
                <a:tab pos="276225" algn="l"/>
                <a:tab pos="1477645" algn="l"/>
              </a:tabLst>
            </a:pPr>
            <a:r>
              <a:rPr sz="1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50" dirty="0">
                <a:latin typeface="Times New Roman"/>
                <a:cs typeface="Times New Roman"/>
              </a:rPr>
              <a:t>  </a:t>
            </a:r>
            <a:r>
              <a:rPr sz="1150" spc="-9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Arial MT"/>
                <a:cs typeface="Arial MT"/>
              </a:rPr>
              <a:t>Check</a:t>
            </a:r>
            <a:r>
              <a:rPr sz="1150" spc="-30" dirty="0">
                <a:latin typeface="Arial MT"/>
                <a:cs typeface="Arial MT"/>
              </a:rPr>
              <a:t> </a:t>
            </a:r>
            <a:r>
              <a:rPr sz="1150" spc="5" dirty="0">
                <a:latin typeface="Arial MT"/>
                <a:cs typeface="Arial MT"/>
              </a:rPr>
              <a:t>stock</a:t>
            </a:r>
            <a:r>
              <a:rPr sz="1150" spc="40" dirty="0">
                <a:latin typeface="Arial MT"/>
                <a:cs typeface="Arial MT"/>
              </a:rPr>
              <a:t> </a:t>
            </a:r>
            <a:r>
              <a:rPr sz="1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150">
              <a:latin typeface="Times New Roman"/>
              <a:cs typeface="Times New Roman"/>
            </a:endParaRPr>
          </a:p>
          <a:p>
            <a:pPr marL="436245">
              <a:lnSpc>
                <a:spcPts val="1375"/>
              </a:lnSpc>
            </a:pPr>
            <a:r>
              <a:rPr sz="1150" spc="5" dirty="0">
                <a:latin typeface="Arial MT"/>
                <a:cs typeface="Arial MT"/>
              </a:rPr>
              <a:t>availability</a:t>
            </a:r>
            <a:endParaRPr sz="1150">
              <a:latin typeface="Arial MT"/>
              <a:cs typeface="Arial MT"/>
            </a:endParaRPr>
          </a:p>
          <a:p>
            <a:pPr marL="1609090" marR="5080" indent="-180340">
              <a:lnSpc>
                <a:spcPct val="103200"/>
              </a:lnSpc>
              <a:spcBef>
                <a:spcPts val="765"/>
              </a:spcBef>
            </a:pPr>
            <a:r>
              <a:rPr sz="950" spc="20" dirty="0">
                <a:latin typeface="Arial MT"/>
                <a:cs typeface="Arial MT"/>
              </a:rPr>
              <a:t>Items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not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20" dirty="0">
                <a:latin typeface="Arial MT"/>
                <a:cs typeface="Arial MT"/>
              </a:rPr>
              <a:t>in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20" dirty="0">
                <a:latin typeface="Arial MT"/>
                <a:cs typeface="Arial MT"/>
              </a:rPr>
              <a:t>stock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03265" y="2299603"/>
            <a:ext cx="471805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 marR="5080" indent="-74295">
              <a:lnSpc>
                <a:spcPct val="103200"/>
              </a:lnSpc>
              <a:spcBef>
                <a:spcPts val="100"/>
              </a:spcBef>
            </a:pPr>
            <a:r>
              <a:rPr sz="950" spc="20" dirty="0">
                <a:latin typeface="Arial MT"/>
                <a:cs typeface="Arial MT"/>
              </a:rPr>
              <a:t>Items</a:t>
            </a:r>
            <a:r>
              <a:rPr sz="950" spc="-55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in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20" dirty="0">
                <a:latin typeface="Arial MT"/>
                <a:cs typeface="Arial MT"/>
              </a:rPr>
              <a:t>stock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644837" y="3319290"/>
            <a:ext cx="1576705" cy="67310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150" spc="5" dirty="0">
                <a:latin typeface="Arial MT"/>
                <a:cs typeface="Arial MT"/>
              </a:rPr>
              <a:t>Reject</a:t>
            </a:r>
            <a:r>
              <a:rPr sz="1150" spc="-2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order</a:t>
            </a:r>
            <a:endParaRPr sz="1150">
              <a:latin typeface="Arial MT"/>
              <a:cs typeface="Arial MT"/>
            </a:endParaRPr>
          </a:p>
          <a:p>
            <a:pPr marL="1109345" marR="5080" indent="63500">
              <a:lnSpc>
                <a:spcPct val="103200"/>
              </a:lnSpc>
              <a:spcBef>
                <a:spcPts val="630"/>
              </a:spcBef>
            </a:pPr>
            <a:r>
              <a:rPr sz="950" spc="25" dirty="0">
                <a:latin typeface="Arial MT"/>
                <a:cs typeface="Arial MT"/>
              </a:rPr>
              <a:t>Order </a:t>
            </a:r>
            <a:r>
              <a:rPr sz="950" spc="30" dirty="0">
                <a:latin typeface="Arial MT"/>
                <a:cs typeface="Arial MT"/>
              </a:rPr>
              <a:t> </a:t>
            </a:r>
            <a:r>
              <a:rPr sz="950" spc="25" dirty="0">
                <a:latin typeface="Arial MT"/>
                <a:cs typeface="Arial MT"/>
              </a:rPr>
              <a:t>r</a:t>
            </a:r>
            <a:r>
              <a:rPr sz="950" dirty="0">
                <a:latin typeface="Arial MT"/>
                <a:cs typeface="Arial MT"/>
              </a:rPr>
              <a:t>e</a:t>
            </a:r>
            <a:r>
              <a:rPr sz="950" spc="5" dirty="0">
                <a:latin typeface="Arial MT"/>
                <a:cs typeface="Arial MT"/>
              </a:rPr>
              <a:t>j</a:t>
            </a:r>
            <a:r>
              <a:rPr sz="950" spc="35" dirty="0">
                <a:latin typeface="Arial MT"/>
                <a:cs typeface="Arial MT"/>
              </a:rPr>
              <a:t>e</a:t>
            </a:r>
            <a:r>
              <a:rPr sz="950" spc="20" dirty="0">
                <a:latin typeface="Arial MT"/>
                <a:cs typeface="Arial MT"/>
              </a:rPr>
              <a:t>ct</a:t>
            </a:r>
            <a:r>
              <a:rPr sz="950" spc="35" dirty="0">
                <a:latin typeface="Arial MT"/>
                <a:cs typeface="Arial MT"/>
              </a:rPr>
              <a:t>e</a:t>
            </a:r>
            <a:r>
              <a:rPr sz="950" spc="30" dirty="0">
                <a:latin typeface="Arial MT"/>
                <a:cs typeface="Arial MT"/>
              </a:rPr>
              <a:t>d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9323647" y="2148452"/>
            <a:ext cx="375285" cy="327025"/>
            <a:chOff x="9323647" y="2148452"/>
            <a:chExt cx="375285" cy="327025"/>
          </a:xfrm>
        </p:grpSpPr>
        <p:sp>
          <p:nvSpPr>
            <p:cNvPr id="46" name="object 46"/>
            <p:cNvSpPr/>
            <p:nvPr/>
          </p:nvSpPr>
          <p:spPr>
            <a:xfrm>
              <a:off x="9323647" y="2283038"/>
              <a:ext cx="59055" cy="57785"/>
            </a:xfrm>
            <a:custGeom>
              <a:avLst/>
              <a:gdLst/>
              <a:ahLst/>
              <a:cxnLst/>
              <a:rect l="l" t="t" r="r" b="b"/>
              <a:pathLst>
                <a:path w="59054" h="57785">
                  <a:moveTo>
                    <a:pt x="0" y="0"/>
                  </a:moveTo>
                  <a:lnTo>
                    <a:pt x="0" y="57203"/>
                  </a:lnTo>
                  <a:lnTo>
                    <a:pt x="58468" y="28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382116" y="2164797"/>
              <a:ext cx="300355" cy="294005"/>
            </a:xfrm>
            <a:custGeom>
              <a:avLst/>
              <a:gdLst/>
              <a:ahLst/>
              <a:cxnLst/>
              <a:rect l="l" t="t" r="r" b="b"/>
              <a:pathLst>
                <a:path w="300354" h="294005">
                  <a:moveTo>
                    <a:pt x="300290" y="146843"/>
                  </a:moveTo>
                  <a:lnTo>
                    <a:pt x="292632" y="100452"/>
                  </a:lnTo>
                  <a:lnTo>
                    <a:pt x="271313" y="60145"/>
                  </a:lnTo>
                  <a:lnTo>
                    <a:pt x="238813" y="28349"/>
                  </a:lnTo>
                  <a:lnTo>
                    <a:pt x="197614" y="7492"/>
                  </a:lnTo>
                  <a:lnTo>
                    <a:pt x="150198" y="0"/>
                  </a:lnTo>
                  <a:lnTo>
                    <a:pt x="102729" y="7492"/>
                  </a:lnTo>
                  <a:lnTo>
                    <a:pt x="61499" y="28349"/>
                  </a:lnTo>
                  <a:lnTo>
                    <a:pt x="28983" y="60145"/>
                  </a:lnTo>
                  <a:lnTo>
                    <a:pt x="7658" y="100452"/>
                  </a:lnTo>
                  <a:lnTo>
                    <a:pt x="0" y="146843"/>
                  </a:lnTo>
                  <a:lnTo>
                    <a:pt x="7658" y="193284"/>
                  </a:lnTo>
                  <a:lnTo>
                    <a:pt x="28983" y="233622"/>
                  </a:lnTo>
                  <a:lnTo>
                    <a:pt x="61499" y="265433"/>
                  </a:lnTo>
                  <a:lnTo>
                    <a:pt x="102729" y="286297"/>
                  </a:lnTo>
                  <a:lnTo>
                    <a:pt x="150198" y="293790"/>
                  </a:lnTo>
                  <a:lnTo>
                    <a:pt x="197614" y="286297"/>
                  </a:lnTo>
                  <a:lnTo>
                    <a:pt x="238813" y="265433"/>
                  </a:lnTo>
                  <a:lnTo>
                    <a:pt x="271313" y="233622"/>
                  </a:lnTo>
                  <a:lnTo>
                    <a:pt x="292632" y="193284"/>
                  </a:lnTo>
                  <a:lnTo>
                    <a:pt x="300290" y="146843"/>
                  </a:lnTo>
                  <a:close/>
                </a:path>
              </a:pathLst>
            </a:custGeom>
            <a:ln w="326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321010" y="2462198"/>
            <a:ext cx="42037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925">
              <a:lnSpc>
                <a:spcPct val="103200"/>
              </a:lnSpc>
              <a:spcBef>
                <a:spcPts val="100"/>
              </a:spcBef>
            </a:pPr>
            <a:r>
              <a:rPr sz="950" spc="25" dirty="0">
                <a:latin typeface="Arial MT"/>
                <a:cs typeface="Arial MT"/>
              </a:rPr>
              <a:t>Order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f</a:t>
            </a:r>
            <a:r>
              <a:rPr sz="950" spc="35" dirty="0">
                <a:latin typeface="Arial MT"/>
                <a:cs typeface="Arial MT"/>
              </a:rPr>
              <a:t>u</a:t>
            </a:r>
            <a:r>
              <a:rPr sz="950" spc="5" dirty="0">
                <a:latin typeface="Arial MT"/>
                <a:cs typeface="Arial MT"/>
              </a:rPr>
              <a:t>l</a:t>
            </a:r>
            <a:r>
              <a:rPr sz="950" spc="-15" dirty="0">
                <a:latin typeface="Arial MT"/>
                <a:cs typeface="Arial MT"/>
              </a:rPr>
              <a:t>f</a:t>
            </a:r>
            <a:r>
              <a:rPr sz="950" spc="35" dirty="0">
                <a:latin typeface="Arial MT"/>
                <a:cs typeface="Arial MT"/>
              </a:rPr>
              <a:t>i</a:t>
            </a:r>
            <a:r>
              <a:rPr sz="950" spc="5" dirty="0">
                <a:latin typeface="Arial MT"/>
                <a:cs typeface="Arial MT"/>
              </a:rPr>
              <a:t>ll</a:t>
            </a:r>
            <a:r>
              <a:rPr sz="950" dirty="0">
                <a:latin typeface="Arial MT"/>
                <a:cs typeface="Arial MT"/>
              </a:rPr>
              <a:t>e</a:t>
            </a:r>
            <a:r>
              <a:rPr sz="950" spc="30" dirty="0">
                <a:latin typeface="Arial MT"/>
                <a:cs typeface="Arial MT"/>
              </a:rPr>
              <a:t>d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181168" y="2017953"/>
            <a:ext cx="901065" cy="588010"/>
          </a:xfrm>
          <a:custGeom>
            <a:avLst/>
            <a:gdLst/>
            <a:ahLst/>
            <a:cxnLst/>
            <a:rect l="l" t="t" r="r" b="b"/>
            <a:pathLst>
              <a:path w="901065" h="588010">
                <a:moveTo>
                  <a:pt x="60058" y="587477"/>
                </a:moveTo>
                <a:lnTo>
                  <a:pt x="840706" y="587477"/>
                </a:lnTo>
                <a:lnTo>
                  <a:pt x="864077" y="582857"/>
                </a:lnTo>
                <a:lnTo>
                  <a:pt x="883168" y="570261"/>
                </a:lnTo>
                <a:lnTo>
                  <a:pt x="896042" y="551583"/>
                </a:lnTo>
                <a:lnTo>
                  <a:pt x="900764" y="528719"/>
                </a:lnTo>
                <a:lnTo>
                  <a:pt x="900764" y="58758"/>
                </a:lnTo>
                <a:lnTo>
                  <a:pt x="896042" y="35849"/>
                </a:lnTo>
                <a:lnTo>
                  <a:pt x="883168" y="17176"/>
                </a:lnTo>
                <a:lnTo>
                  <a:pt x="864077" y="4605"/>
                </a:lnTo>
                <a:lnTo>
                  <a:pt x="840706" y="0"/>
                </a:lnTo>
                <a:lnTo>
                  <a:pt x="60058" y="0"/>
                </a:lnTo>
                <a:lnTo>
                  <a:pt x="36642" y="4605"/>
                </a:lnTo>
                <a:lnTo>
                  <a:pt x="17556" y="17176"/>
                </a:lnTo>
                <a:lnTo>
                  <a:pt x="4706" y="35849"/>
                </a:lnTo>
                <a:lnTo>
                  <a:pt x="0" y="58758"/>
                </a:lnTo>
                <a:lnTo>
                  <a:pt x="0" y="528719"/>
                </a:lnTo>
                <a:lnTo>
                  <a:pt x="4706" y="551583"/>
                </a:lnTo>
                <a:lnTo>
                  <a:pt x="17556" y="570261"/>
                </a:lnTo>
                <a:lnTo>
                  <a:pt x="36642" y="582857"/>
                </a:lnTo>
                <a:lnTo>
                  <a:pt x="60058" y="587477"/>
                </a:lnTo>
                <a:close/>
              </a:path>
            </a:pathLst>
          </a:custGeom>
          <a:ln w="7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838095" y="2112085"/>
            <a:ext cx="1505585" cy="3740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1375"/>
              </a:lnSpc>
              <a:spcBef>
                <a:spcPts val="90"/>
              </a:spcBef>
              <a:tabLst>
                <a:tab pos="278765" algn="l"/>
                <a:tab pos="536575" algn="l"/>
                <a:tab pos="1230630" algn="l"/>
                <a:tab pos="1479550" algn="l"/>
              </a:tabLst>
            </a:pPr>
            <a:r>
              <a:rPr sz="1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dirty="0">
                <a:latin typeface="Arial MT"/>
                <a:cs typeface="Arial MT"/>
              </a:rPr>
              <a:t>Archive	</a:t>
            </a:r>
            <a:r>
              <a:rPr sz="1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150">
              <a:latin typeface="Times New Roman"/>
              <a:cs typeface="Times New Roman"/>
            </a:endParaRPr>
          </a:p>
          <a:p>
            <a:pPr marL="86360" algn="ctr">
              <a:lnSpc>
                <a:spcPts val="1375"/>
              </a:lnSpc>
            </a:pPr>
            <a:r>
              <a:rPr sz="1150" dirty="0">
                <a:latin typeface="Arial MT"/>
                <a:cs typeface="Arial MT"/>
              </a:rPr>
              <a:t>order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122592" y="2283038"/>
            <a:ext cx="59055" cy="57785"/>
          </a:xfrm>
          <a:custGeom>
            <a:avLst/>
            <a:gdLst/>
            <a:ahLst/>
            <a:cxnLst/>
            <a:rect l="l" t="t" r="r" b="b"/>
            <a:pathLst>
              <a:path w="59054" h="57785">
                <a:moveTo>
                  <a:pt x="0" y="0"/>
                </a:moveTo>
                <a:lnTo>
                  <a:pt x="106" y="57203"/>
                </a:lnTo>
                <a:lnTo>
                  <a:pt x="58574" y="286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62046" y="911164"/>
            <a:ext cx="972185" cy="964565"/>
            <a:chOff x="5762046" y="911164"/>
            <a:chExt cx="972185" cy="964565"/>
          </a:xfrm>
        </p:grpSpPr>
        <p:sp>
          <p:nvSpPr>
            <p:cNvPr id="3" name="object 3"/>
            <p:cNvSpPr/>
            <p:nvPr/>
          </p:nvSpPr>
          <p:spPr>
            <a:xfrm>
              <a:off x="6109125" y="1184219"/>
              <a:ext cx="581025" cy="687070"/>
            </a:xfrm>
            <a:custGeom>
              <a:avLst/>
              <a:gdLst/>
              <a:ahLst/>
              <a:cxnLst/>
              <a:rect l="l" t="t" r="r" b="b"/>
              <a:pathLst>
                <a:path w="581025" h="687069">
                  <a:moveTo>
                    <a:pt x="0" y="0"/>
                  </a:moveTo>
                  <a:lnTo>
                    <a:pt x="580532" y="0"/>
                  </a:lnTo>
                  <a:lnTo>
                    <a:pt x="580532" y="686609"/>
                  </a:lnTo>
                </a:path>
              </a:pathLst>
            </a:custGeom>
            <a:ln w="923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5498" y="1783566"/>
              <a:ext cx="88320" cy="9189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766491" y="915614"/>
              <a:ext cx="342900" cy="537210"/>
            </a:xfrm>
            <a:custGeom>
              <a:avLst/>
              <a:gdLst/>
              <a:ahLst/>
              <a:cxnLst/>
              <a:rect l="l" t="t" r="r" b="b"/>
              <a:pathLst>
                <a:path w="342900" h="537210">
                  <a:moveTo>
                    <a:pt x="0" y="0"/>
                  </a:moveTo>
                  <a:lnTo>
                    <a:pt x="0" y="537210"/>
                  </a:lnTo>
                  <a:lnTo>
                    <a:pt x="342633" y="537210"/>
                  </a:lnTo>
                  <a:lnTo>
                    <a:pt x="342633" y="143247"/>
                  </a:lnTo>
                  <a:lnTo>
                    <a:pt x="205577" y="143247"/>
                  </a:lnTo>
                  <a:lnTo>
                    <a:pt x="205577" y="0"/>
                  </a:lnTo>
                  <a:lnTo>
                    <a:pt x="0" y="0"/>
                  </a:lnTo>
                  <a:close/>
                </a:path>
              </a:pathLst>
            </a:custGeom>
            <a:ln w="8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67619" y="911164"/>
              <a:ext cx="145955" cy="15214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627302" y="1442664"/>
            <a:ext cx="639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44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Purchase</a:t>
            </a:r>
            <a:endParaRPr sz="1200">
              <a:latin typeface="Arial MT"/>
              <a:cs typeface="Arial MT"/>
            </a:endParaRPr>
          </a:p>
          <a:p>
            <a:pPr marL="1270" algn="ctr">
              <a:lnSpc>
                <a:spcPts val="1440"/>
              </a:lnSpc>
            </a:pPr>
            <a:r>
              <a:rPr sz="1200" spc="-30" dirty="0">
                <a:latin typeface="Arial MT"/>
                <a:cs typeface="Arial MT"/>
              </a:rPr>
              <a:t>Order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979567" y="902093"/>
            <a:ext cx="762000" cy="974090"/>
            <a:chOff x="6979567" y="902093"/>
            <a:chExt cx="762000" cy="974090"/>
          </a:xfrm>
        </p:grpSpPr>
        <p:sp>
          <p:nvSpPr>
            <p:cNvPr id="9" name="object 9"/>
            <p:cNvSpPr/>
            <p:nvPr/>
          </p:nvSpPr>
          <p:spPr>
            <a:xfrm>
              <a:off x="6984330" y="1175148"/>
              <a:ext cx="410209" cy="695960"/>
            </a:xfrm>
            <a:custGeom>
              <a:avLst/>
              <a:gdLst/>
              <a:ahLst/>
              <a:cxnLst/>
              <a:rect l="l" t="t" r="r" b="b"/>
              <a:pathLst>
                <a:path w="410209" h="695960">
                  <a:moveTo>
                    <a:pt x="0" y="695680"/>
                  </a:moveTo>
                  <a:lnTo>
                    <a:pt x="0" y="0"/>
                  </a:lnTo>
                  <a:lnTo>
                    <a:pt x="409632" y="0"/>
                  </a:lnTo>
                </a:path>
              </a:pathLst>
            </a:custGeom>
            <a:ln w="917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0277" y="1129198"/>
              <a:ext cx="88320" cy="9189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393963" y="906543"/>
              <a:ext cx="342900" cy="537210"/>
            </a:xfrm>
            <a:custGeom>
              <a:avLst/>
              <a:gdLst/>
              <a:ahLst/>
              <a:cxnLst/>
              <a:rect l="l" t="t" r="r" b="b"/>
              <a:pathLst>
                <a:path w="342900" h="537210">
                  <a:moveTo>
                    <a:pt x="0" y="0"/>
                  </a:moveTo>
                  <a:lnTo>
                    <a:pt x="0" y="537210"/>
                  </a:lnTo>
                  <a:lnTo>
                    <a:pt x="342670" y="537210"/>
                  </a:lnTo>
                  <a:lnTo>
                    <a:pt x="342670" y="143260"/>
                  </a:lnTo>
                  <a:lnTo>
                    <a:pt x="205602" y="143260"/>
                  </a:lnTo>
                  <a:lnTo>
                    <a:pt x="205602" y="0"/>
                  </a:lnTo>
                  <a:lnTo>
                    <a:pt x="0" y="0"/>
                  </a:lnTo>
                  <a:close/>
                </a:path>
              </a:pathLst>
            </a:custGeom>
            <a:ln w="8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5115" y="902093"/>
              <a:ext cx="145967" cy="15215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334244" y="1452481"/>
            <a:ext cx="48704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30" dirty="0">
                <a:latin typeface="Arial MT"/>
                <a:cs typeface="Arial MT"/>
              </a:rPr>
              <a:t>Invoice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92870" y="3098258"/>
            <a:ext cx="300355" cy="294005"/>
          </a:xfrm>
          <a:custGeom>
            <a:avLst/>
            <a:gdLst/>
            <a:ahLst/>
            <a:cxnLst/>
            <a:rect l="l" t="t" r="r" b="b"/>
            <a:pathLst>
              <a:path w="300355" h="294004">
                <a:moveTo>
                  <a:pt x="300247" y="146843"/>
                </a:moveTo>
                <a:lnTo>
                  <a:pt x="292593" y="100413"/>
                </a:lnTo>
                <a:lnTo>
                  <a:pt x="271280" y="60101"/>
                </a:lnTo>
                <a:lnTo>
                  <a:pt x="238782" y="28319"/>
                </a:lnTo>
                <a:lnTo>
                  <a:pt x="197572" y="7482"/>
                </a:lnTo>
                <a:lnTo>
                  <a:pt x="150123" y="0"/>
                </a:lnTo>
                <a:lnTo>
                  <a:pt x="102671" y="7482"/>
                </a:lnTo>
                <a:lnTo>
                  <a:pt x="61460" y="28319"/>
                </a:lnTo>
                <a:lnTo>
                  <a:pt x="28963" y="60101"/>
                </a:lnTo>
                <a:lnTo>
                  <a:pt x="7652" y="100413"/>
                </a:lnTo>
                <a:lnTo>
                  <a:pt x="0" y="146843"/>
                </a:lnTo>
                <a:lnTo>
                  <a:pt x="7652" y="193277"/>
                </a:lnTo>
                <a:lnTo>
                  <a:pt x="28963" y="233600"/>
                </a:lnTo>
                <a:lnTo>
                  <a:pt x="61460" y="265393"/>
                </a:lnTo>
                <a:lnTo>
                  <a:pt x="102671" y="286241"/>
                </a:lnTo>
                <a:lnTo>
                  <a:pt x="150123" y="293728"/>
                </a:lnTo>
                <a:lnTo>
                  <a:pt x="197572" y="286241"/>
                </a:lnTo>
                <a:lnTo>
                  <a:pt x="238782" y="265393"/>
                </a:lnTo>
                <a:lnTo>
                  <a:pt x="271280" y="233600"/>
                </a:lnTo>
                <a:lnTo>
                  <a:pt x="292593" y="193277"/>
                </a:lnTo>
                <a:lnTo>
                  <a:pt x="300247" y="146843"/>
                </a:lnTo>
                <a:close/>
              </a:path>
            </a:pathLst>
          </a:custGeom>
          <a:ln w="7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08385" y="2951311"/>
            <a:ext cx="901065" cy="588010"/>
          </a:xfrm>
          <a:custGeom>
            <a:avLst/>
            <a:gdLst/>
            <a:ahLst/>
            <a:cxnLst/>
            <a:rect l="l" t="t" r="r" b="b"/>
            <a:pathLst>
              <a:path w="901064" h="588010">
                <a:moveTo>
                  <a:pt x="60047" y="587560"/>
                </a:moveTo>
                <a:lnTo>
                  <a:pt x="840664" y="587560"/>
                </a:lnTo>
                <a:lnTo>
                  <a:pt x="864034" y="582941"/>
                </a:lnTo>
                <a:lnTo>
                  <a:pt x="883125" y="570348"/>
                </a:lnTo>
                <a:lnTo>
                  <a:pt x="896000" y="551671"/>
                </a:lnTo>
                <a:lnTo>
                  <a:pt x="900722" y="528801"/>
                </a:lnTo>
                <a:lnTo>
                  <a:pt x="900722" y="58758"/>
                </a:lnTo>
                <a:lnTo>
                  <a:pt x="896000" y="35893"/>
                </a:lnTo>
                <a:lnTo>
                  <a:pt x="883125" y="17215"/>
                </a:lnTo>
                <a:lnTo>
                  <a:pt x="864034" y="4619"/>
                </a:lnTo>
                <a:lnTo>
                  <a:pt x="840664" y="0"/>
                </a:lnTo>
                <a:lnTo>
                  <a:pt x="60047" y="0"/>
                </a:lnTo>
                <a:lnTo>
                  <a:pt x="36673" y="4619"/>
                </a:lnTo>
                <a:lnTo>
                  <a:pt x="17587" y="17215"/>
                </a:lnTo>
                <a:lnTo>
                  <a:pt x="4718" y="35893"/>
                </a:lnTo>
                <a:lnTo>
                  <a:pt x="0" y="58758"/>
                </a:lnTo>
                <a:lnTo>
                  <a:pt x="0" y="528801"/>
                </a:lnTo>
                <a:lnTo>
                  <a:pt x="4718" y="551671"/>
                </a:lnTo>
                <a:lnTo>
                  <a:pt x="17587" y="570348"/>
                </a:lnTo>
                <a:lnTo>
                  <a:pt x="36673" y="582941"/>
                </a:lnTo>
                <a:lnTo>
                  <a:pt x="60047" y="587560"/>
                </a:lnTo>
                <a:close/>
              </a:path>
            </a:pathLst>
          </a:custGeom>
          <a:ln w="7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80417" y="3046169"/>
            <a:ext cx="1490980" cy="3740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75"/>
              </a:lnSpc>
              <a:spcBef>
                <a:spcPts val="90"/>
              </a:spcBef>
              <a:tabLst>
                <a:tab pos="276225" algn="l"/>
                <a:tab pos="1477645" algn="l"/>
              </a:tabLst>
            </a:pPr>
            <a:r>
              <a:rPr sz="1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50" dirty="0">
                <a:latin typeface="Times New Roman"/>
                <a:cs typeface="Times New Roman"/>
              </a:rPr>
              <a:t>  </a:t>
            </a:r>
            <a:r>
              <a:rPr sz="1150" spc="-9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Arial MT"/>
                <a:cs typeface="Arial MT"/>
              </a:rPr>
              <a:t>Check</a:t>
            </a:r>
            <a:r>
              <a:rPr sz="1150" spc="-30" dirty="0">
                <a:latin typeface="Arial MT"/>
                <a:cs typeface="Arial MT"/>
              </a:rPr>
              <a:t> </a:t>
            </a:r>
            <a:r>
              <a:rPr sz="1150" spc="5" dirty="0">
                <a:latin typeface="Arial MT"/>
                <a:cs typeface="Arial MT"/>
              </a:rPr>
              <a:t>stock</a:t>
            </a:r>
            <a:r>
              <a:rPr sz="1150" spc="40" dirty="0">
                <a:latin typeface="Arial MT"/>
                <a:cs typeface="Arial MT"/>
              </a:rPr>
              <a:t> </a:t>
            </a:r>
            <a:r>
              <a:rPr sz="1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150">
              <a:latin typeface="Times New Roman"/>
              <a:cs typeface="Times New Roman"/>
            </a:endParaRPr>
          </a:p>
          <a:p>
            <a:pPr marL="436245">
              <a:lnSpc>
                <a:spcPts val="1375"/>
              </a:lnSpc>
            </a:pPr>
            <a:r>
              <a:rPr sz="1150" spc="5" dirty="0">
                <a:latin typeface="Arial MT"/>
                <a:cs typeface="Arial MT"/>
              </a:rPr>
              <a:t>availability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80370" y="2400726"/>
            <a:ext cx="901065" cy="588010"/>
          </a:xfrm>
          <a:custGeom>
            <a:avLst/>
            <a:gdLst/>
            <a:ahLst/>
            <a:cxnLst/>
            <a:rect l="l" t="t" r="r" b="b"/>
            <a:pathLst>
              <a:path w="901064" h="588010">
                <a:moveTo>
                  <a:pt x="60058" y="587477"/>
                </a:moveTo>
                <a:lnTo>
                  <a:pt x="840706" y="587477"/>
                </a:lnTo>
                <a:lnTo>
                  <a:pt x="864077" y="582857"/>
                </a:lnTo>
                <a:lnTo>
                  <a:pt x="883168" y="570261"/>
                </a:lnTo>
                <a:lnTo>
                  <a:pt x="896042" y="551583"/>
                </a:lnTo>
                <a:lnTo>
                  <a:pt x="900764" y="528719"/>
                </a:lnTo>
                <a:lnTo>
                  <a:pt x="900764" y="58758"/>
                </a:lnTo>
                <a:lnTo>
                  <a:pt x="896042" y="35849"/>
                </a:lnTo>
                <a:lnTo>
                  <a:pt x="883168" y="17176"/>
                </a:lnTo>
                <a:lnTo>
                  <a:pt x="864077" y="4605"/>
                </a:lnTo>
                <a:lnTo>
                  <a:pt x="840706" y="0"/>
                </a:lnTo>
                <a:lnTo>
                  <a:pt x="60058" y="0"/>
                </a:lnTo>
                <a:lnTo>
                  <a:pt x="36687" y="4605"/>
                </a:lnTo>
                <a:lnTo>
                  <a:pt x="17596" y="17176"/>
                </a:lnTo>
                <a:lnTo>
                  <a:pt x="4721" y="35849"/>
                </a:lnTo>
                <a:lnTo>
                  <a:pt x="0" y="58758"/>
                </a:lnTo>
                <a:lnTo>
                  <a:pt x="0" y="528719"/>
                </a:lnTo>
                <a:lnTo>
                  <a:pt x="4721" y="551583"/>
                </a:lnTo>
                <a:lnTo>
                  <a:pt x="17596" y="570261"/>
                </a:lnTo>
                <a:lnTo>
                  <a:pt x="36687" y="582857"/>
                </a:lnTo>
                <a:lnTo>
                  <a:pt x="60058" y="587477"/>
                </a:lnTo>
                <a:close/>
              </a:path>
            </a:pathLst>
          </a:custGeom>
          <a:ln w="7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360131" y="2494858"/>
            <a:ext cx="1350645" cy="3740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75"/>
              </a:lnSpc>
              <a:spcBef>
                <a:spcPts val="90"/>
              </a:spcBef>
              <a:tabLst>
                <a:tab pos="720725" algn="l"/>
                <a:tab pos="1337310" algn="l"/>
              </a:tabLst>
            </a:pPr>
            <a:r>
              <a:rPr sz="1150" spc="5" dirty="0">
                <a:latin typeface="Arial MT"/>
                <a:cs typeface="Arial MT"/>
              </a:rPr>
              <a:t>Confirm	</a:t>
            </a:r>
            <a:r>
              <a:rPr sz="11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150">
              <a:latin typeface="Times New Roman"/>
              <a:cs typeface="Times New Roman"/>
            </a:endParaRPr>
          </a:p>
          <a:p>
            <a:pPr marL="98425">
              <a:lnSpc>
                <a:spcPts val="1375"/>
              </a:lnSpc>
            </a:pPr>
            <a:r>
              <a:rPr sz="1150" dirty="0">
                <a:latin typeface="Arial MT"/>
                <a:cs typeface="Arial MT"/>
              </a:rPr>
              <a:t>order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232366" y="2665811"/>
            <a:ext cx="1282700" cy="1537970"/>
            <a:chOff x="3232366" y="2665811"/>
            <a:chExt cx="1282700" cy="1537970"/>
          </a:xfrm>
        </p:grpSpPr>
        <p:sp>
          <p:nvSpPr>
            <p:cNvPr id="20" name="object 20"/>
            <p:cNvSpPr/>
            <p:nvPr/>
          </p:nvSpPr>
          <p:spPr>
            <a:xfrm>
              <a:off x="3234589" y="2694413"/>
              <a:ext cx="894715" cy="330835"/>
            </a:xfrm>
            <a:custGeom>
              <a:avLst/>
              <a:gdLst/>
              <a:ahLst/>
              <a:cxnLst/>
              <a:rect l="l" t="t" r="r" b="b"/>
              <a:pathLst>
                <a:path w="894714" h="330835">
                  <a:moveTo>
                    <a:pt x="0" y="330371"/>
                  </a:moveTo>
                  <a:lnTo>
                    <a:pt x="0" y="0"/>
                  </a:lnTo>
                  <a:lnTo>
                    <a:pt x="894621" y="0"/>
                  </a:lnTo>
                </a:path>
              </a:pathLst>
            </a:custGeom>
            <a:ln w="39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21901" y="2665811"/>
              <a:ext cx="59055" cy="57785"/>
            </a:xfrm>
            <a:custGeom>
              <a:avLst/>
              <a:gdLst/>
              <a:ahLst/>
              <a:cxnLst/>
              <a:rect l="l" t="t" r="r" b="b"/>
              <a:pathLst>
                <a:path w="59054" h="57785">
                  <a:moveTo>
                    <a:pt x="0" y="0"/>
                  </a:moveTo>
                  <a:lnTo>
                    <a:pt x="0" y="57203"/>
                  </a:lnTo>
                  <a:lnTo>
                    <a:pt x="58468" y="28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09872" y="3612303"/>
              <a:ext cx="901065" cy="588010"/>
            </a:xfrm>
            <a:custGeom>
              <a:avLst/>
              <a:gdLst/>
              <a:ahLst/>
              <a:cxnLst/>
              <a:rect l="l" t="t" r="r" b="b"/>
              <a:pathLst>
                <a:path w="901064" h="588010">
                  <a:moveTo>
                    <a:pt x="60058" y="587508"/>
                  </a:moveTo>
                  <a:lnTo>
                    <a:pt x="840706" y="587508"/>
                  </a:lnTo>
                  <a:lnTo>
                    <a:pt x="864077" y="582891"/>
                  </a:lnTo>
                  <a:lnTo>
                    <a:pt x="883168" y="570301"/>
                  </a:lnTo>
                  <a:lnTo>
                    <a:pt x="896042" y="551628"/>
                  </a:lnTo>
                  <a:lnTo>
                    <a:pt x="900764" y="528760"/>
                  </a:lnTo>
                  <a:lnTo>
                    <a:pt x="900764" y="58747"/>
                  </a:lnTo>
                  <a:lnTo>
                    <a:pt x="896042" y="35880"/>
                  </a:lnTo>
                  <a:lnTo>
                    <a:pt x="883168" y="17206"/>
                  </a:lnTo>
                  <a:lnTo>
                    <a:pt x="864077" y="4616"/>
                  </a:lnTo>
                  <a:lnTo>
                    <a:pt x="840706" y="0"/>
                  </a:lnTo>
                  <a:lnTo>
                    <a:pt x="60058" y="0"/>
                  </a:lnTo>
                  <a:lnTo>
                    <a:pt x="36687" y="4616"/>
                  </a:lnTo>
                  <a:lnTo>
                    <a:pt x="17596" y="17206"/>
                  </a:lnTo>
                  <a:lnTo>
                    <a:pt x="4721" y="35880"/>
                  </a:lnTo>
                  <a:lnTo>
                    <a:pt x="0" y="58747"/>
                  </a:lnTo>
                  <a:lnTo>
                    <a:pt x="0" y="528760"/>
                  </a:lnTo>
                  <a:lnTo>
                    <a:pt x="4721" y="551628"/>
                  </a:lnTo>
                  <a:lnTo>
                    <a:pt x="17596" y="570301"/>
                  </a:lnTo>
                  <a:lnTo>
                    <a:pt x="36687" y="582891"/>
                  </a:lnTo>
                  <a:lnTo>
                    <a:pt x="60058" y="587508"/>
                  </a:lnTo>
                  <a:close/>
                </a:path>
              </a:pathLst>
            </a:custGeom>
            <a:ln w="7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44837" y="3795484"/>
            <a:ext cx="833119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5" dirty="0">
                <a:latin typeface="Arial MT"/>
                <a:cs typeface="Arial MT"/>
              </a:rPr>
              <a:t>Reject</a:t>
            </a:r>
            <a:r>
              <a:rPr sz="1150" spc="-4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order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405804" y="1750577"/>
            <a:ext cx="908685" cy="595630"/>
            <a:chOff x="6405804" y="1750577"/>
            <a:chExt cx="908685" cy="595630"/>
          </a:xfrm>
        </p:grpSpPr>
        <p:sp>
          <p:nvSpPr>
            <p:cNvPr id="25" name="object 25"/>
            <p:cNvSpPr/>
            <p:nvPr/>
          </p:nvSpPr>
          <p:spPr>
            <a:xfrm>
              <a:off x="6409615" y="1754388"/>
              <a:ext cx="901065" cy="588010"/>
            </a:xfrm>
            <a:custGeom>
              <a:avLst/>
              <a:gdLst/>
              <a:ahLst/>
              <a:cxnLst/>
              <a:rect l="l" t="t" r="r" b="b"/>
              <a:pathLst>
                <a:path w="901065" h="588010">
                  <a:moveTo>
                    <a:pt x="840705" y="0"/>
                  </a:moveTo>
                  <a:lnTo>
                    <a:pt x="60058" y="0"/>
                  </a:lnTo>
                  <a:lnTo>
                    <a:pt x="36687" y="4619"/>
                  </a:lnTo>
                  <a:lnTo>
                    <a:pt x="17596" y="17215"/>
                  </a:lnTo>
                  <a:lnTo>
                    <a:pt x="4721" y="35893"/>
                  </a:lnTo>
                  <a:lnTo>
                    <a:pt x="0" y="58757"/>
                  </a:lnTo>
                  <a:lnTo>
                    <a:pt x="0" y="528822"/>
                  </a:lnTo>
                  <a:lnTo>
                    <a:pt x="4721" y="551687"/>
                  </a:lnTo>
                  <a:lnTo>
                    <a:pt x="17596" y="570365"/>
                  </a:lnTo>
                  <a:lnTo>
                    <a:pt x="36687" y="582961"/>
                  </a:lnTo>
                  <a:lnTo>
                    <a:pt x="60058" y="587580"/>
                  </a:lnTo>
                  <a:lnTo>
                    <a:pt x="840705" y="587580"/>
                  </a:lnTo>
                  <a:lnTo>
                    <a:pt x="864076" y="582961"/>
                  </a:lnTo>
                  <a:lnTo>
                    <a:pt x="883167" y="570365"/>
                  </a:lnTo>
                  <a:lnTo>
                    <a:pt x="896042" y="551687"/>
                  </a:lnTo>
                  <a:lnTo>
                    <a:pt x="900764" y="528822"/>
                  </a:lnTo>
                  <a:lnTo>
                    <a:pt x="900764" y="58757"/>
                  </a:lnTo>
                  <a:lnTo>
                    <a:pt x="896042" y="35893"/>
                  </a:lnTo>
                  <a:lnTo>
                    <a:pt x="883167" y="17215"/>
                  </a:lnTo>
                  <a:lnTo>
                    <a:pt x="864076" y="4619"/>
                  </a:lnTo>
                  <a:lnTo>
                    <a:pt x="8407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09614" y="1754387"/>
              <a:ext cx="901065" cy="588010"/>
            </a:xfrm>
            <a:custGeom>
              <a:avLst/>
              <a:gdLst/>
              <a:ahLst/>
              <a:cxnLst/>
              <a:rect l="l" t="t" r="r" b="b"/>
              <a:pathLst>
                <a:path w="901065" h="588010">
                  <a:moveTo>
                    <a:pt x="60058" y="587580"/>
                  </a:moveTo>
                  <a:lnTo>
                    <a:pt x="840706" y="587580"/>
                  </a:lnTo>
                  <a:lnTo>
                    <a:pt x="864077" y="582961"/>
                  </a:lnTo>
                  <a:lnTo>
                    <a:pt x="883168" y="570365"/>
                  </a:lnTo>
                  <a:lnTo>
                    <a:pt x="896042" y="551687"/>
                  </a:lnTo>
                  <a:lnTo>
                    <a:pt x="900764" y="528822"/>
                  </a:lnTo>
                  <a:lnTo>
                    <a:pt x="900764" y="58758"/>
                  </a:lnTo>
                  <a:lnTo>
                    <a:pt x="896042" y="35893"/>
                  </a:lnTo>
                  <a:lnTo>
                    <a:pt x="883168" y="17215"/>
                  </a:lnTo>
                  <a:lnTo>
                    <a:pt x="864077" y="4619"/>
                  </a:lnTo>
                  <a:lnTo>
                    <a:pt x="840706" y="0"/>
                  </a:lnTo>
                  <a:lnTo>
                    <a:pt x="60058" y="0"/>
                  </a:lnTo>
                  <a:lnTo>
                    <a:pt x="36687" y="4619"/>
                  </a:lnTo>
                  <a:lnTo>
                    <a:pt x="17596" y="17215"/>
                  </a:lnTo>
                  <a:lnTo>
                    <a:pt x="4721" y="35893"/>
                  </a:lnTo>
                  <a:lnTo>
                    <a:pt x="0" y="58758"/>
                  </a:lnTo>
                  <a:lnTo>
                    <a:pt x="0" y="528822"/>
                  </a:lnTo>
                  <a:lnTo>
                    <a:pt x="4721" y="551687"/>
                  </a:lnTo>
                  <a:lnTo>
                    <a:pt x="17596" y="570365"/>
                  </a:lnTo>
                  <a:lnTo>
                    <a:pt x="36687" y="582961"/>
                  </a:lnTo>
                  <a:lnTo>
                    <a:pt x="60058" y="587580"/>
                  </a:lnTo>
                  <a:close/>
                </a:path>
              </a:pathLst>
            </a:custGeom>
            <a:ln w="7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749916" y="3020975"/>
            <a:ext cx="3378200" cy="1049020"/>
            <a:chOff x="1749916" y="3020975"/>
            <a:chExt cx="3378200" cy="1049020"/>
          </a:xfrm>
        </p:grpSpPr>
        <p:sp>
          <p:nvSpPr>
            <p:cNvPr id="28" name="object 28"/>
            <p:cNvSpPr/>
            <p:nvPr/>
          </p:nvSpPr>
          <p:spPr>
            <a:xfrm>
              <a:off x="1749916" y="3216499"/>
              <a:ext cx="59055" cy="57785"/>
            </a:xfrm>
            <a:custGeom>
              <a:avLst/>
              <a:gdLst/>
              <a:ahLst/>
              <a:cxnLst/>
              <a:rect l="l" t="t" r="r" b="b"/>
              <a:pathLst>
                <a:path w="59055" h="57785">
                  <a:moveTo>
                    <a:pt x="0" y="0"/>
                  </a:moveTo>
                  <a:lnTo>
                    <a:pt x="0" y="57203"/>
                  </a:lnTo>
                  <a:lnTo>
                    <a:pt x="58469" y="28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34589" y="3465429"/>
              <a:ext cx="324485" cy="440690"/>
            </a:xfrm>
            <a:custGeom>
              <a:avLst/>
              <a:gdLst/>
              <a:ahLst/>
              <a:cxnLst/>
              <a:rect l="l" t="t" r="r" b="b"/>
              <a:pathLst>
                <a:path w="324485" h="440689">
                  <a:moveTo>
                    <a:pt x="0" y="0"/>
                  </a:moveTo>
                  <a:lnTo>
                    <a:pt x="0" y="440633"/>
                  </a:lnTo>
                  <a:lnTo>
                    <a:pt x="324122" y="440633"/>
                  </a:lnTo>
                </a:path>
              </a:pathLst>
            </a:custGeom>
            <a:ln w="39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51402" y="3877461"/>
              <a:ext cx="59055" cy="57785"/>
            </a:xfrm>
            <a:custGeom>
              <a:avLst/>
              <a:gdLst/>
              <a:ahLst/>
              <a:cxnLst/>
              <a:rect l="l" t="t" r="r" b="b"/>
              <a:pathLst>
                <a:path w="59054" h="57785">
                  <a:moveTo>
                    <a:pt x="0" y="0"/>
                  </a:moveTo>
                  <a:lnTo>
                    <a:pt x="0" y="57203"/>
                  </a:lnTo>
                  <a:lnTo>
                    <a:pt x="58469" y="28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10636" y="3906063"/>
              <a:ext cx="249554" cy="0"/>
            </a:xfrm>
            <a:custGeom>
              <a:avLst/>
              <a:gdLst/>
              <a:ahLst/>
              <a:cxnLst/>
              <a:rect l="l" t="t" r="r" b="b"/>
              <a:pathLst>
                <a:path w="249554">
                  <a:moveTo>
                    <a:pt x="0" y="0"/>
                  </a:moveTo>
                  <a:lnTo>
                    <a:pt x="0" y="0"/>
                  </a:lnTo>
                  <a:lnTo>
                    <a:pt x="239487" y="0"/>
                  </a:lnTo>
                  <a:lnTo>
                    <a:pt x="249129" y="0"/>
                  </a:lnTo>
                </a:path>
              </a:pathLst>
            </a:custGeom>
            <a:ln w="3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752457" y="3877461"/>
              <a:ext cx="59055" cy="57785"/>
            </a:xfrm>
            <a:custGeom>
              <a:avLst/>
              <a:gdLst/>
              <a:ahLst/>
              <a:cxnLst/>
              <a:rect l="l" t="t" r="r" b="b"/>
              <a:pathLst>
                <a:path w="59054" h="57785">
                  <a:moveTo>
                    <a:pt x="0" y="0"/>
                  </a:moveTo>
                  <a:lnTo>
                    <a:pt x="0" y="57203"/>
                  </a:lnTo>
                  <a:lnTo>
                    <a:pt x="58469" y="28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10927" y="3759178"/>
              <a:ext cx="300355" cy="294005"/>
            </a:xfrm>
            <a:custGeom>
              <a:avLst/>
              <a:gdLst/>
              <a:ahLst/>
              <a:cxnLst/>
              <a:rect l="l" t="t" r="r" b="b"/>
              <a:pathLst>
                <a:path w="300354" h="294004">
                  <a:moveTo>
                    <a:pt x="300184" y="146884"/>
                  </a:moveTo>
                  <a:lnTo>
                    <a:pt x="292536" y="100458"/>
                  </a:lnTo>
                  <a:lnTo>
                    <a:pt x="271237" y="60136"/>
                  </a:lnTo>
                  <a:lnTo>
                    <a:pt x="238753" y="28340"/>
                  </a:lnTo>
                  <a:lnTo>
                    <a:pt x="197549" y="7488"/>
                  </a:lnTo>
                  <a:lnTo>
                    <a:pt x="150092" y="0"/>
                  </a:lnTo>
                  <a:lnTo>
                    <a:pt x="102634" y="7488"/>
                  </a:lnTo>
                  <a:lnTo>
                    <a:pt x="61430" y="28340"/>
                  </a:lnTo>
                  <a:lnTo>
                    <a:pt x="28946" y="60136"/>
                  </a:lnTo>
                  <a:lnTo>
                    <a:pt x="7647" y="100458"/>
                  </a:lnTo>
                  <a:lnTo>
                    <a:pt x="0" y="146884"/>
                  </a:lnTo>
                  <a:lnTo>
                    <a:pt x="7647" y="193306"/>
                  </a:lnTo>
                  <a:lnTo>
                    <a:pt x="28946" y="233624"/>
                  </a:lnTo>
                  <a:lnTo>
                    <a:pt x="61430" y="265419"/>
                  </a:lnTo>
                  <a:lnTo>
                    <a:pt x="102634" y="286271"/>
                  </a:lnTo>
                  <a:lnTo>
                    <a:pt x="150092" y="293759"/>
                  </a:lnTo>
                  <a:lnTo>
                    <a:pt x="197549" y="286271"/>
                  </a:lnTo>
                  <a:lnTo>
                    <a:pt x="238753" y="265419"/>
                  </a:lnTo>
                  <a:lnTo>
                    <a:pt x="271237" y="233624"/>
                  </a:lnTo>
                  <a:lnTo>
                    <a:pt x="292536" y="193306"/>
                  </a:lnTo>
                  <a:lnTo>
                    <a:pt x="300184" y="146884"/>
                  </a:lnTo>
                  <a:close/>
                </a:path>
              </a:pathLst>
            </a:custGeom>
            <a:ln w="326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09397" y="3024785"/>
              <a:ext cx="450850" cy="440690"/>
            </a:xfrm>
            <a:custGeom>
              <a:avLst/>
              <a:gdLst/>
              <a:ahLst/>
              <a:cxnLst/>
              <a:rect l="l" t="t" r="r" b="b"/>
              <a:pathLst>
                <a:path w="450850" h="440689">
                  <a:moveTo>
                    <a:pt x="0" y="220316"/>
                  </a:moveTo>
                  <a:lnTo>
                    <a:pt x="225191" y="0"/>
                  </a:lnTo>
                  <a:lnTo>
                    <a:pt x="450382" y="220316"/>
                  </a:lnTo>
                  <a:lnTo>
                    <a:pt x="225191" y="440644"/>
                  </a:lnTo>
                  <a:lnTo>
                    <a:pt x="0" y="220316"/>
                  </a:lnTo>
                  <a:close/>
                </a:path>
              </a:pathLst>
            </a:custGeom>
            <a:ln w="75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186500" y="3142301"/>
              <a:ext cx="96520" cy="205740"/>
            </a:xfrm>
            <a:custGeom>
              <a:avLst/>
              <a:gdLst/>
              <a:ahLst/>
              <a:cxnLst/>
              <a:rect l="l" t="t" r="r" b="b"/>
              <a:pathLst>
                <a:path w="96520" h="205739">
                  <a:moveTo>
                    <a:pt x="0" y="0"/>
                  </a:moveTo>
                  <a:lnTo>
                    <a:pt x="96071" y="205601"/>
                  </a:lnTo>
                </a:path>
                <a:path w="96520" h="205739">
                  <a:moveTo>
                    <a:pt x="96071" y="0"/>
                  </a:moveTo>
                  <a:lnTo>
                    <a:pt x="0" y="205601"/>
                  </a:lnTo>
                </a:path>
              </a:pathLst>
            </a:custGeom>
            <a:ln w="226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50928" y="3216499"/>
              <a:ext cx="59055" cy="57785"/>
            </a:xfrm>
            <a:custGeom>
              <a:avLst/>
              <a:gdLst/>
              <a:ahLst/>
              <a:cxnLst/>
              <a:rect l="l" t="t" r="r" b="b"/>
              <a:pathLst>
                <a:path w="59055" h="57785">
                  <a:moveTo>
                    <a:pt x="0" y="0"/>
                  </a:moveTo>
                  <a:lnTo>
                    <a:pt x="0" y="57203"/>
                  </a:lnTo>
                  <a:lnTo>
                    <a:pt x="58469" y="28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619033" y="1847587"/>
            <a:ext cx="487045" cy="3740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90"/>
              </a:spcBef>
            </a:pPr>
            <a:r>
              <a:rPr sz="1150" spc="5" dirty="0">
                <a:latin typeface="Arial MT"/>
                <a:cs typeface="Arial MT"/>
              </a:rPr>
              <a:t>Send </a:t>
            </a:r>
            <a:r>
              <a:rPr sz="1150" spc="10" dirty="0">
                <a:latin typeface="Arial MT"/>
                <a:cs typeface="Arial MT"/>
              </a:rPr>
              <a:t> </a:t>
            </a:r>
            <a:r>
              <a:rPr sz="1150" spc="-10" dirty="0">
                <a:latin typeface="Arial MT"/>
                <a:cs typeface="Arial MT"/>
              </a:rPr>
              <a:t>i</a:t>
            </a:r>
            <a:r>
              <a:rPr sz="1150" spc="15" dirty="0">
                <a:latin typeface="Arial MT"/>
                <a:cs typeface="Arial MT"/>
              </a:rPr>
              <a:t>n</a:t>
            </a:r>
            <a:r>
              <a:rPr sz="1150" spc="-15" dirty="0">
                <a:latin typeface="Arial MT"/>
                <a:cs typeface="Arial MT"/>
              </a:rPr>
              <a:t>v</a:t>
            </a:r>
            <a:r>
              <a:rPr sz="1150" spc="15" dirty="0">
                <a:latin typeface="Arial MT"/>
                <a:cs typeface="Arial MT"/>
              </a:rPr>
              <a:t>o</a:t>
            </a:r>
            <a:r>
              <a:rPr sz="1150" spc="-10" dirty="0">
                <a:latin typeface="Arial MT"/>
                <a:cs typeface="Arial MT"/>
              </a:rPr>
              <a:t>i</a:t>
            </a:r>
            <a:r>
              <a:rPr sz="1150" spc="15" dirty="0">
                <a:latin typeface="Arial MT"/>
                <a:cs typeface="Arial MT"/>
              </a:rPr>
              <a:t>c</a:t>
            </a:r>
            <a:r>
              <a:rPr sz="1150" spc="5" dirty="0">
                <a:latin typeface="Arial MT"/>
                <a:cs typeface="Arial MT"/>
              </a:rPr>
              <a:t>e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972050" y="2019576"/>
            <a:ext cx="1342390" cy="1530985"/>
            <a:chOff x="5972050" y="2019576"/>
            <a:chExt cx="1342390" cy="1530985"/>
          </a:xfrm>
        </p:grpSpPr>
        <p:sp>
          <p:nvSpPr>
            <p:cNvPr id="39" name="object 39"/>
            <p:cNvSpPr/>
            <p:nvPr/>
          </p:nvSpPr>
          <p:spPr>
            <a:xfrm>
              <a:off x="5974273" y="2048178"/>
              <a:ext cx="384175" cy="426084"/>
            </a:xfrm>
            <a:custGeom>
              <a:avLst/>
              <a:gdLst/>
              <a:ahLst/>
              <a:cxnLst/>
              <a:rect l="l" t="t" r="r" b="b"/>
              <a:pathLst>
                <a:path w="384175" h="426085">
                  <a:moveTo>
                    <a:pt x="0" y="426021"/>
                  </a:moveTo>
                  <a:lnTo>
                    <a:pt x="0" y="0"/>
                  </a:lnTo>
                  <a:lnTo>
                    <a:pt x="384180" y="0"/>
                  </a:lnTo>
                </a:path>
              </a:pathLst>
            </a:custGeom>
            <a:ln w="39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51145" y="2019576"/>
              <a:ext cx="59055" cy="57785"/>
            </a:xfrm>
            <a:custGeom>
              <a:avLst/>
              <a:gdLst/>
              <a:ahLst/>
              <a:cxnLst/>
              <a:rect l="l" t="t" r="r" b="b"/>
              <a:pathLst>
                <a:path w="59054" h="57785">
                  <a:moveTo>
                    <a:pt x="0" y="0"/>
                  </a:moveTo>
                  <a:lnTo>
                    <a:pt x="0" y="57203"/>
                  </a:lnTo>
                  <a:lnTo>
                    <a:pt x="58469" y="28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09614" y="2958772"/>
              <a:ext cx="901065" cy="588010"/>
            </a:xfrm>
            <a:custGeom>
              <a:avLst/>
              <a:gdLst/>
              <a:ahLst/>
              <a:cxnLst/>
              <a:rect l="l" t="t" r="r" b="b"/>
              <a:pathLst>
                <a:path w="901065" h="588010">
                  <a:moveTo>
                    <a:pt x="60058" y="587560"/>
                  </a:moveTo>
                  <a:lnTo>
                    <a:pt x="840706" y="587560"/>
                  </a:lnTo>
                  <a:lnTo>
                    <a:pt x="864077" y="582941"/>
                  </a:lnTo>
                  <a:lnTo>
                    <a:pt x="883168" y="570348"/>
                  </a:lnTo>
                  <a:lnTo>
                    <a:pt x="896042" y="551671"/>
                  </a:lnTo>
                  <a:lnTo>
                    <a:pt x="900764" y="528801"/>
                  </a:lnTo>
                  <a:lnTo>
                    <a:pt x="900764" y="58758"/>
                  </a:lnTo>
                  <a:lnTo>
                    <a:pt x="896042" y="35893"/>
                  </a:lnTo>
                  <a:lnTo>
                    <a:pt x="883168" y="17215"/>
                  </a:lnTo>
                  <a:lnTo>
                    <a:pt x="864077" y="4619"/>
                  </a:lnTo>
                  <a:lnTo>
                    <a:pt x="840706" y="0"/>
                  </a:lnTo>
                  <a:lnTo>
                    <a:pt x="60058" y="0"/>
                  </a:lnTo>
                  <a:lnTo>
                    <a:pt x="36687" y="4619"/>
                  </a:lnTo>
                  <a:lnTo>
                    <a:pt x="17596" y="17215"/>
                  </a:lnTo>
                  <a:lnTo>
                    <a:pt x="4721" y="35893"/>
                  </a:lnTo>
                  <a:lnTo>
                    <a:pt x="0" y="58758"/>
                  </a:lnTo>
                  <a:lnTo>
                    <a:pt x="0" y="528801"/>
                  </a:lnTo>
                  <a:lnTo>
                    <a:pt x="4721" y="551671"/>
                  </a:lnTo>
                  <a:lnTo>
                    <a:pt x="17596" y="570348"/>
                  </a:lnTo>
                  <a:lnTo>
                    <a:pt x="36687" y="582941"/>
                  </a:lnTo>
                  <a:lnTo>
                    <a:pt x="60058" y="587560"/>
                  </a:lnTo>
                  <a:close/>
                </a:path>
              </a:pathLst>
            </a:custGeom>
            <a:ln w="7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478792" y="3140886"/>
            <a:ext cx="76644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5" dirty="0">
                <a:latin typeface="Arial MT"/>
                <a:cs typeface="Arial MT"/>
              </a:rPr>
              <a:t>Ship</a:t>
            </a:r>
            <a:r>
              <a:rPr sz="1150" spc="-4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goods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690613" y="2045955"/>
            <a:ext cx="2164080" cy="1235710"/>
            <a:chOff x="5690613" y="2045955"/>
            <a:chExt cx="2164080" cy="1235710"/>
          </a:xfrm>
        </p:grpSpPr>
        <p:sp>
          <p:nvSpPr>
            <p:cNvPr id="44" name="object 44"/>
            <p:cNvSpPr/>
            <p:nvPr/>
          </p:nvSpPr>
          <p:spPr>
            <a:xfrm>
              <a:off x="7310379" y="2048178"/>
              <a:ext cx="315595" cy="376555"/>
            </a:xfrm>
            <a:custGeom>
              <a:avLst/>
              <a:gdLst/>
              <a:ahLst/>
              <a:cxnLst/>
              <a:rect l="l" t="t" r="r" b="b"/>
              <a:pathLst>
                <a:path w="315595" h="376555">
                  <a:moveTo>
                    <a:pt x="0" y="0"/>
                  </a:moveTo>
                  <a:lnTo>
                    <a:pt x="315331" y="0"/>
                  </a:lnTo>
                  <a:lnTo>
                    <a:pt x="315331" y="375968"/>
                  </a:lnTo>
                </a:path>
              </a:pathLst>
            </a:custGeom>
            <a:ln w="39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596475" y="2416996"/>
              <a:ext cx="59055" cy="57785"/>
            </a:xfrm>
            <a:custGeom>
              <a:avLst/>
              <a:gdLst/>
              <a:ahLst/>
              <a:cxnLst/>
              <a:rect l="l" t="t" r="r" b="b"/>
              <a:pathLst>
                <a:path w="59054" h="57785">
                  <a:moveTo>
                    <a:pt x="58469" y="0"/>
                  </a:moveTo>
                  <a:lnTo>
                    <a:pt x="0" y="0"/>
                  </a:lnTo>
                  <a:lnTo>
                    <a:pt x="29234" y="57203"/>
                  </a:lnTo>
                  <a:lnTo>
                    <a:pt x="584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974273" y="2914834"/>
              <a:ext cx="384175" cy="337820"/>
            </a:xfrm>
            <a:custGeom>
              <a:avLst/>
              <a:gdLst/>
              <a:ahLst/>
              <a:cxnLst/>
              <a:rect l="l" t="t" r="r" b="b"/>
              <a:pathLst>
                <a:path w="384175" h="337820">
                  <a:moveTo>
                    <a:pt x="0" y="0"/>
                  </a:moveTo>
                  <a:lnTo>
                    <a:pt x="0" y="337729"/>
                  </a:lnTo>
                  <a:lnTo>
                    <a:pt x="384180" y="337729"/>
                  </a:lnTo>
                </a:path>
              </a:pathLst>
            </a:custGeom>
            <a:ln w="3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51145" y="3223961"/>
              <a:ext cx="59055" cy="57785"/>
            </a:xfrm>
            <a:custGeom>
              <a:avLst/>
              <a:gdLst/>
              <a:ahLst/>
              <a:cxnLst/>
              <a:rect l="l" t="t" r="r" b="b"/>
              <a:pathLst>
                <a:path w="59054" h="57785">
                  <a:moveTo>
                    <a:pt x="0" y="0"/>
                  </a:moveTo>
                  <a:lnTo>
                    <a:pt x="0" y="57204"/>
                  </a:lnTo>
                  <a:lnTo>
                    <a:pt x="58469" y="28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0379" y="2854625"/>
              <a:ext cx="315595" cy="398145"/>
            </a:xfrm>
            <a:custGeom>
              <a:avLst/>
              <a:gdLst/>
              <a:ahLst/>
              <a:cxnLst/>
              <a:rect l="l" t="t" r="r" b="b"/>
              <a:pathLst>
                <a:path w="315595" h="398145">
                  <a:moveTo>
                    <a:pt x="0" y="397938"/>
                  </a:moveTo>
                  <a:lnTo>
                    <a:pt x="315331" y="397938"/>
                  </a:lnTo>
                  <a:lnTo>
                    <a:pt x="315331" y="0"/>
                  </a:lnTo>
                </a:path>
              </a:pathLst>
            </a:custGeom>
            <a:ln w="39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596475" y="2804571"/>
              <a:ext cx="59055" cy="57785"/>
            </a:xfrm>
            <a:custGeom>
              <a:avLst/>
              <a:gdLst/>
              <a:ahLst/>
              <a:cxnLst/>
              <a:rect l="l" t="t" r="r" b="b"/>
              <a:pathLst>
                <a:path w="59054" h="57785">
                  <a:moveTo>
                    <a:pt x="29234" y="0"/>
                  </a:moveTo>
                  <a:lnTo>
                    <a:pt x="0" y="57203"/>
                  </a:lnTo>
                  <a:lnTo>
                    <a:pt x="58469" y="57203"/>
                  </a:lnTo>
                  <a:lnTo>
                    <a:pt x="292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749082" y="2474200"/>
              <a:ext cx="450850" cy="440690"/>
            </a:xfrm>
            <a:custGeom>
              <a:avLst/>
              <a:gdLst/>
              <a:ahLst/>
              <a:cxnLst/>
              <a:rect l="l" t="t" r="r" b="b"/>
              <a:pathLst>
                <a:path w="450850" h="440689">
                  <a:moveTo>
                    <a:pt x="0" y="220316"/>
                  </a:moveTo>
                  <a:lnTo>
                    <a:pt x="225191" y="0"/>
                  </a:lnTo>
                  <a:lnTo>
                    <a:pt x="450382" y="220316"/>
                  </a:lnTo>
                  <a:lnTo>
                    <a:pt x="225191" y="440633"/>
                  </a:lnTo>
                  <a:lnTo>
                    <a:pt x="0" y="220316"/>
                  </a:lnTo>
                  <a:close/>
                </a:path>
              </a:pathLst>
            </a:custGeom>
            <a:ln w="75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854157" y="2577104"/>
              <a:ext cx="240665" cy="234950"/>
            </a:xfrm>
            <a:custGeom>
              <a:avLst/>
              <a:gdLst/>
              <a:ahLst/>
              <a:cxnLst/>
              <a:rect l="l" t="t" r="r" b="b"/>
              <a:pathLst>
                <a:path w="240664" h="234950">
                  <a:moveTo>
                    <a:pt x="0" y="117412"/>
                  </a:moveTo>
                  <a:lnTo>
                    <a:pt x="240232" y="117412"/>
                  </a:lnTo>
                </a:path>
                <a:path w="240664" h="234950">
                  <a:moveTo>
                    <a:pt x="120116" y="0"/>
                  </a:moveTo>
                  <a:lnTo>
                    <a:pt x="120116" y="234928"/>
                  </a:lnTo>
                </a:path>
              </a:pathLst>
            </a:custGeom>
            <a:ln w="326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400519" y="2474200"/>
              <a:ext cx="450850" cy="440690"/>
            </a:xfrm>
            <a:custGeom>
              <a:avLst/>
              <a:gdLst/>
              <a:ahLst/>
              <a:cxnLst/>
              <a:rect l="l" t="t" r="r" b="b"/>
              <a:pathLst>
                <a:path w="450850" h="440689">
                  <a:moveTo>
                    <a:pt x="225190" y="0"/>
                  </a:moveTo>
                  <a:lnTo>
                    <a:pt x="0" y="220317"/>
                  </a:lnTo>
                  <a:lnTo>
                    <a:pt x="225190" y="440634"/>
                  </a:lnTo>
                  <a:lnTo>
                    <a:pt x="450275" y="220317"/>
                  </a:lnTo>
                  <a:lnTo>
                    <a:pt x="2251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00519" y="2474200"/>
              <a:ext cx="450850" cy="440690"/>
            </a:xfrm>
            <a:custGeom>
              <a:avLst/>
              <a:gdLst/>
              <a:ahLst/>
              <a:cxnLst/>
              <a:rect l="l" t="t" r="r" b="b"/>
              <a:pathLst>
                <a:path w="450850" h="440689">
                  <a:moveTo>
                    <a:pt x="0" y="220316"/>
                  </a:moveTo>
                  <a:lnTo>
                    <a:pt x="225191" y="0"/>
                  </a:lnTo>
                  <a:lnTo>
                    <a:pt x="450276" y="220316"/>
                  </a:lnTo>
                  <a:lnTo>
                    <a:pt x="225191" y="440633"/>
                  </a:lnTo>
                  <a:lnTo>
                    <a:pt x="0" y="220316"/>
                  </a:lnTo>
                  <a:close/>
                </a:path>
              </a:pathLst>
            </a:custGeom>
            <a:ln w="75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505594" y="2577104"/>
              <a:ext cx="240665" cy="234950"/>
            </a:xfrm>
            <a:custGeom>
              <a:avLst/>
              <a:gdLst/>
              <a:ahLst/>
              <a:cxnLst/>
              <a:rect l="l" t="t" r="r" b="b"/>
              <a:pathLst>
                <a:path w="240665" h="234950">
                  <a:moveTo>
                    <a:pt x="0" y="117412"/>
                  </a:moveTo>
                  <a:lnTo>
                    <a:pt x="240126" y="117412"/>
                  </a:lnTo>
                </a:path>
                <a:path w="240665" h="234950">
                  <a:moveTo>
                    <a:pt x="120116" y="0"/>
                  </a:moveTo>
                  <a:lnTo>
                    <a:pt x="120116" y="234928"/>
                  </a:lnTo>
                </a:path>
              </a:pathLst>
            </a:custGeom>
            <a:ln w="326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690613" y="2665915"/>
              <a:ext cx="59055" cy="57785"/>
            </a:xfrm>
            <a:custGeom>
              <a:avLst/>
              <a:gdLst/>
              <a:ahLst/>
              <a:cxnLst/>
              <a:rect l="l" t="t" r="r" b="b"/>
              <a:pathLst>
                <a:path w="59054" h="57785">
                  <a:moveTo>
                    <a:pt x="0" y="0"/>
                  </a:moveTo>
                  <a:lnTo>
                    <a:pt x="0" y="57203"/>
                  </a:lnTo>
                  <a:lnTo>
                    <a:pt x="58468" y="28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049755" y="3386758"/>
            <a:ext cx="563880" cy="474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3200"/>
              </a:lnSpc>
              <a:spcBef>
                <a:spcPts val="95"/>
              </a:spcBef>
            </a:pPr>
            <a:r>
              <a:rPr sz="950" spc="20" dirty="0">
                <a:latin typeface="Arial MT"/>
                <a:cs typeface="Arial MT"/>
              </a:rPr>
              <a:t>P</a:t>
            </a:r>
            <a:r>
              <a:rPr sz="950" spc="35" dirty="0">
                <a:latin typeface="Arial MT"/>
                <a:cs typeface="Arial MT"/>
              </a:rPr>
              <a:t>u</a:t>
            </a:r>
            <a:r>
              <a:rPr sz="950" spc="25" dirty="0">
                <a:latin typeface="Arial MT"/>
                <a:cs typeface="Arial MT"/>
              </a:rPr>
              <a:t>r</a:t>
            </a:r>
            <a:r>
              <a:rPr sz="950" spc="-10" dirty="0">
                <a:latin typeface="Arial MT"/>
                <a:cs typeface="Arial MT"/>
              </a:rPr>
              <a:t>c</a:t>
            </a:r>
            <a:r>
              <a:rPr sz="950" spc="35" dirty="0">
                <a:latin typeface="Arial MT"/>
                <a:cs typeface="Arial MT"/>
              </a:rPr>
              <a:t>ha</a:t>
            </a:r>
            <a:r>
              <a:rPr sz="950" spc="20" dirty="0">
                <a:latin typeface="Arial MT"/>
                <a:cs typeface="Arial MT"/>
              </a:rPr>
              <a:t>se  </a:t>
            </a:r>
            <a:r>
              <a:rPr sz="950" spc="25" dirty="0">
                <a:latin typeface="Arial MT"/>
                <a:cs typeface="Arial MT"/>
              </a:rPr>
              <a:t>order </a:t>
            </a:r>
            <a:r>
              <a:rPr sz="950" spc="30" dirty="0">
                <a:latin typeface="Arial MT"/>
                <a:cs typeface="Arial MT"/>
              </a:rPr>
              <a:t> </a:t>
            </a:r>
            <a:r>
              <a:rPr sz="950" spc="20" dirty="0">
                <a:latin typeface="Arial MT"/>
                <a:cs typeface="Arial MT"/>
              </a:rPr>
              <a:t>received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897236" y="3492243"/>
            <a:ext cx="683260" cy="32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marR="5080" indent="-180340">
              <a:lnSpc>
                <a:spcPct val="103200"/>
              </a:lnSpc>
              <a:spcBef>
                <a:spcPts val="100"/>
              </a:spcBef>
            </a:pPr>
            <a:r>
              <a:rPr sz="950" spc="20" dirty="0">
                <a:latin typeface="Arial MT"/>
                <a:cs typeface="Arial MT"/>
              </a:rPr>
              <a:t>Items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not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20" dirty="0">
                <a:latin typeface="Arial MT"/>
                <a:cs typeface="Arial MT"/>
              </a:rPr>
              <a:t>in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20" dirty="0">
                <a:latin typeface="Arial MT"/>
                <a:cs typeface="Arial MT"/>
              </a:rPr>
              <a:t>stock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003265" y="2682376"/>
            <a:ext cx="471805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 marR="5080" indent="-74295">
              <a:lnSpc>
                <a:spcPct val="103200"/>
              </a:lnSpc>
              <a:spcBef>
                <a:spcPts val="100"/>
              </a:spcBef>
            </a:pPr>
            <a:r>
              <a:rPr sz="950" spc="20" dirty="0">
                <a:latin typeface="Arial MT"/>
                <a:cs typeface="Arial MT"/>
              </a:rPr>
              <a:t>Items</a:t>
            </a:r>
            <a:r>
              <a:rPr sz="950" spc="-55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in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20" dirty="0">
                <a:latin typeface="Arial MT"/>
                <a:cs typeface="Arial MT"/>
              </a:rPr>
              <a:t>stock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741982" y="4049885"/>
            <a:ext cx="479425" cy="325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00">
              <a:lnSpc>
                <a:spcPct val="103200"/>
              </a:lnSpc>
              <a:spcBef>
                <a:spcPts val="95"/>
              </a:spcBef>
            </a:pPr>
            <a:r>
              <a:rPr sz="950" spc="25" dirty="0">
                <a:latin typeface="Arial MT"/>
                <a:cs typeface="Arial MT"/>
              </a:rPr>
              <a:t>Order </a:t>
            </a:r>
            <a:r>
              <a:rPr sz="950" spc="30" dirty="0">
                <a:latin typeface="Arial MT"/>
                <a:cs typeface="Arial MT"/>
              </a:rPr>
              <a:t> </a:t>
            </a:r>
            <a:r>
              <a:rPr sz="950" spc="25" dirty="0">
                <a:latin typeface="Arial MT"/>
                <a:cs typeface="Arial MT"/>
              </a:rPr>
              <a:t>r</a:t>
            </a:r>
            <a:r>
              <a:rPr sz="950" dirty="0">
                <a:latin typeface="Arial MT"/>
                <a:cs typeface="Arial MT"/>
              </a:rPr>
              <a:t>e</a:t>
            </a:r>
            <a:r>
              <a:rPr sz="950" spc="5" dirty="0">
                <a:latin typeface="Arial MT"/>
                <a:cs typeface="Arial MT"/>
              </a:rPr>
              <a:t>j</a:t>
            </a:r>
            <a:r>
              <a:rPr sz="950" spc="35" dirty="0">
                <a:latin typeface="Arial MT"/>
                <a:cs typeface="Arial MT"/>
              </a:rPr>
              <a:t>e</a:t>
            </a:r>
            <a:r>
              <a:rPr sz="950" spc="20" dirty="0">
                <a:latin typeface="Arial MT"/>
                <a:cs typeface="Arial MT"/>
              </a:rPr>
              <a:t>ct</a:t>
            </a:r>
            <a:r>
              <a:rPr sz="950" spc="35" dirty="0">
                <a:latin typeface="Arial MT"/>
                <a:cs typeface="Arial MT"/>
              </a:rPr>
              <a:t>e</a:t>
            </a:r>
            <a:r>
              <a:rPr sz="950" spc="30" dirty="0">
                <a:latin typeface="Arial MT"/>
                <a:cs typeface="Arial MT"/>
              </a:rPr>
              <a:t>d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9323647" y="2531224"/>
            <a:ext cx="375285" cy="327025"/>
            <a:chOff x="9323647" y="2531224"/>
            <a:chExt cx="375285" cy="327025"/>
          </a:xfrm>
        </p:grpSpPr>
        <p:sp>
          <p:nvSpPr>
            <p:cNvPr id="61" name="object 61"/>
            <p:cNvSpPr/>
            <p:nvPr/>
          </p:nvSpPr>
          <p:spPr>
            <a:xfrm>
              <a:off x="9323647" y="2665811"/>
              <a:ext cx="59055" cy="57785"/>
            </a:xfrm>
            <a:custGeom>
              <a:avLst/>
              <a:gdLst/>
              <a:ahLst/>
              <a:cxnLst/>
              <a:rect l="l" t="t" r="r" b="b"/>
              <a:pathLst>
                <a:path w="59054" h="57785">
                  <a:moveTo>
                    <a:pt x="0" y="0"/>
                  </a:moveTo>
                  <a:lnTo>
                    <a:pt x="0" y="57203"/>
                  </a:lnTo>
                  <a:lnTo>
                    <a:pt x="58468" y="28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382116" y="2547570"/>
              <a:ext cx="300355" cy="294005"/>
            </a:xfrm>
            <a:custGeom>
              <a:avLst/>
              <a:gdLst/>
              <a:ahLst/>
              <a:cxnLst/>
              <a:rect l="l" t="t" r="r" b="b"/>
              <a:pathLst>
                <a:path w="300354" h="294005">
                  <a:moveTo>
                    <a:pt x="300290" y="146843"/>
                  </a:moveTo>
                  <a:lnTo>
                    <a:pt x="292632" y="100452"/>
                  </a:lnTo>
                  <a:lnTo>
                    <a:pt x="271313" y="60145"/>
                  </a:lnTo>
                  <a:lnTo>
                    <a:pt x="238813" y="28349"/>
                  </a:lnTo>
                  <a:lnTo>
                    <a:pt x="197614" y="7492"/>
                  </a:lnTo>
                  <a:lnTo>
                    <a:pt x="150198" y="0"/>
                  </a:lnTo>
                  <a:lnTo>
                    <a:pt x="102729" y="7492"/>
                  </a:lnTo>
                  <a:lnTo>
                    <a:pt x="61499" y="28349"/>
                  </a:lnTo>
                  <a:lnTo>
                    <a:pt x="28983" y="60145"/>
                  </a:lnTo>
                  <a:lnTo>
                    <a:pt x="7658" y="100452"/>
                  </a:lnTo>
                  <a:lnTo>
                    <a:pt x="0" y="146843"/>
                  </a:lnTo>
                  <a:lnTo>
                    <a:pt x="7658" y="193284"/>
                  </a:lnTo>
                  <a:lnTo>
                    <a:pt x="28983" y="233622"/>
                  </a:lnTo>
                  <a:lnTo>
                    <a:pt x="61499" y="265433"/>
                  </a:lnTo>
                  <a:lnTo>
                    <a:pt x="102729" y="286297"/>
                  </a:lnTo>
                  <a:lnTo>
                    <a:pt x="150198" y="293790"/>
                  </a:lnTo>
                  <a:lnTo>
                    <a:pt x="197614" y="286297"/>
                  </a:lnTo>
                  <a:lnTo>
                    <a:pt x="238813" y="265433"/>
                  </a:lnTo>
                  <a:lnTo>
                    <a:pt x="271313" y="233622"/>
                  </a:lnTo>
                  <a:lnTo>
                    <a:pt x="292632" y="193284"/>
                  </a:lnTo>
                  <a:lnTo>
                    <a:pt x="300290" y="146843"/>
                  </a:lnTo>
                  <a:close/>
                </a:path>
              </a:pathLst>
            </a:custGeom>
            <a:ln w="326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9321010" y="2844971"/>
            <a:ext cx="42037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925">
              <a:lnSpc>
                <a:spcPct val="103200"/>
              </a:lnSpc>
              <a:spcBef>
                <a:spcPts val="100"/>
              </a:spcBef>
            </a:pPr>
            <a:r>
              <a:rPr sz="950" spc="25" dirty="0">
                <a:latin typeface="Arial MT"/>
                <a:cs typeface="Arial MT"/>
              </a:rPr>
              <a:t>Order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f</a:t>
            </a:r>
            <a:r>
              <a:rPr sz="950" spc="35" dirty="0">
                <a:latin typeface="Arial MT"/>
                <a:cs typeface="Arial MT"/>
              </a:rPr>
              <a:t>u</a:t>
            </a:r>
            <a:r>
              <a:rPr sz="950" spc="5" dirty="0">
                <a:latin typeface="Arial MT"/>
                <a:cs typeface="Arial MT"/>
              </a:rPr>
              <a:t>l</a:t>
            </a:r>
            <a:r>
              <a:rPr sz="950" spc="-15" dirty="0">
                <a:latin typeface="Arial MT"/>
                <a:cs typeface="Arial MT"/>
              </a:rPr>
              <a:t>f</a:t>
            </a:r>
            <a:r>
              <a:rPr sz="950" spc="35" dirty="0">
                <a:latin typeface="Arial MT"/>
                <a:cs typeface="Arial MT"/>
              </a:rPr>
              <a:t>i</a:t>
            </a:r>
            <a:r>
              <a:rPr sz="950" spc="5" dirty="0">
                <a:latin typeface="Arial MT"/>
                <a:cs typeface="Arial MT"/>
              </a:rPr>
              <a:t>ll</a:t>
            </a:r>
            <a:r>
              <a:rPr sz="950" dirty="0">
                <a:latin typeface="Arial MT"/>
                <a:cs typeface="Arial MT"/>
              </a:rPr>
              <a:t>e</a:t>
            </a:r>
            <a:r>
              <a:rPr sz="950" spc="30" dirty="0">
                <a:latin typeface="Arial MT"/>
                <a:cs typeface="Arial MT"/>
              </a:rPr>
              <a:t>d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8181168" y="2400726"/>
            <a:ext cx="901065" cy="588010"/>
          </a:xfrm>
          <a:custGeom>
            <a:avLst/>
            <a:gdLst/>
            <a:ahLst/>
            <a:cxnLst/>
            <a:rect l="l" t="t" r="r" b="b"/>
            <a:pathLst>
              <a:path w="901065" h="588010">
                <a:moveTo>
                  <a:pt x="60058" y="587477"/>
                </a:moveTo>
                <a:lnTo>
                  <a:pt x="840706" y="587477"/>
                </a:lnTo>
                <a:lnTo>
                  <a:pt x="864077" y="582857"/>
                </a:lnTo>
                <a:lnTo>
                  <a:pt x="883168" y="570261"/>
                </a:lnTo>
                <a:lnTo>
                  <a:pt x="896042" y="551583"/>
                </a:lnTo>
                <a:lnTo>
                  <a:pt x="900764" y="528719"/>
                </a:lnTo>
                <a:lnTo>
                  <a:pt x="900764" y="58758"/>
                </a:lnTo>
                <a:lnTo>
                  <a:pt x="896042" y="35849"/>
                </a:lnTo>
                <a:lnTo>
                  <a:pt x="883168" y="17176"/>
                </a:lnTo>
                <a:lnTo>
                  <a:pt x="864077" y="4605"/>
                </a:lnTo>
                <a:lnTo>
                  <a:pt x="840706" y="0"/>
                </a:lnTo>
                <a:lnTo>
                  <a:pt x="60058" y="0"/>
                </a:lnTo>
                <a:lnTo>
                  <a:pt x="36642" y="4605"/>
                </a:lnTo>
                <a:lnTo>
                  <a:pt x="17556" y="17176"/>
                </a:lnTo>
                <a:lnTo>
                  <a:pt x="4706" y="35849"/>
                </a:lnTo>
                <a:lnTo>
                  <a:pt x="0" y="58758"/>
                </a:lnTo>
                <a:lnTo>
                  <a:pt x="0" y="528719"/>
                </a:lnTo>
                <a:lnTo>
                  <a:pt x="4706" y="551583"/>
                </a:lnTo>
                <a:lnTo>
                  <a:pt x="17556" y="570261"/>
                </a:lnTo>
                <a:lnTo>
                  <a:pt x="36642" y="582857"/>
                </a:lnTo>
                <a:lnTo>
                  <a:pt x="60058" y="587477"/>
                </a:lnTo>
                <a:close/>
              </a:path>
            </a:pathLst>
          </a:custGeom>
          <a:ln w="7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838095" y="2494858"/>
            <a:ext cx="1505585" cy="3740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1375"/>
              </a:lnSpc>
              <a:spcBef>
                <a:spcPts val="90"/>
              </a:spcBef>
              <a:tabLst>
                <a:tab pos="278765" algn="l"/>
                <a:tab pos="536575" algn="l"/>
                <a:tab pos="1230630" algn="l"/>
                <a:tab pos="1479550" algn="l"/>
              </a:tabLst>
            </a:pPr>
            <a:r>
              <a:rPr sz="1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dirty="0">
                <a:latin typeface="Arial MT"/>
                <a:cs typeface="Arial MT"/>
              </a:rPr>
              <a:t>Archive	</a:t>
            </a:r>
            <a:r>
              <a:rPr sz="1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150">
              <a:latin typeface="Times New Roman"/>
              <a:cs typeface="Times New Roman"/>
            </a:endParaRPr>
          </a:p>
          <a:p>
            <a:pPr marL="86360" algn="ctr">
              <a:lnSpc>
                <a:spcPts val="1375"/>
              </a:lnSpc>
            </a:pPr>
            <a:r>
              <a:rPr sz="1150" dirty="0">
                <a:latin typeface="Arial MT"/>
                <a:cs typeface="Arial MT"/>
              </a:rPr>
              <a:t>order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1175551" y="1296880"/>
            <a:ext cx="3518535" cy="2297430"/>
            <a:chOff x="1175551" y="1296880"/>
            <a:chExt cx="3518535" cy="2297430"/>
          </a:xfrm>
        </p:grpSpPr>
        <p:sp>
          <p:nvSpPr>
            <p:cNvPr id="67" name="object 67"/>
            <p:cNvSpPr/>
            <p:nvPr/>
          </p:nvSpPr>
          <p:spPr>
            <a:xfrm>
              <a:off x="1522027" y="1570383"/>
              <a:ext cx="569595" cy="1370965"/>
            </a:xfrm>
            <a:custGeom>
              <a:avLst/>
              <a:gdLst/>
              <a:ahLst/>
              <a:cxnLst/>
              <a:rect l="l" t="t" r="r" b="b"/>
              <a:pathLst>
                <a:path w="569594" h="1370964">
                  <a:moveTo>
                    <a:pt x="0" y="0"/>
                  </a:moveTo>
                  <a:lnTo>
                    <a:pt x="569206" y="0"/>
                  </a:lnTo>
                  <a:lnTo>
                    <a:pt x="569206" y="1370362"/>
                  </a:lnTo>
                </a:path>
              </a:pathLst>
            </a:custGeom>
            <a:ln w="911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47143" y="2853344"/>
              <a:ext cx="88181" cy="92036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1179996" y="1301330"/>
              <a:ext cx="342265" cy="538480"/>
            </a:xfrm>
            <a:custGeom>
              <a:avLst/>
              <a:gdLst/>
              <a:ahLst/>
              <a:cxnLst/>
              <a:rect l="l" t="t" r="r" b="b"/>
              <a:pathLst>
                <a:path w="342265" h="538480">
                  <a:moveTo>
                    <a:pt x="0" y="0"/>
                  </a:moveTo>
                  <a:lnTo>
                    <a:pt x="0" y="538094"/>
                  </a:lnTo>
                  <a:lnTo>
                    <a:pt x="342030" y="538094"/>
                  </a:lnTo>
                  <a:lnTo>
                    <a:pt x="342030" y="143512"/>
                  </a:lnTo>
                  <a:lnTo>
                    <a:pt x="205215" y="143512"/>
                  </a:lnTo>
                  <a:lnTo>
                    <a:pt x="205215" y="0"/>
                  </a:lnTo>
                  <a:lnTo>
                    <a:pt x="0" y="0"/>
                  </a:lnTo>
                  <a:close/>
                </a:path>
              </a:pathLst>
            </a:custGeom>
            <a:ln w="8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0762" y="1296880"/>
              <a:ext cx="145714" cy="152411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3322306" y="1568858"/>
              <a:ext cx="1327785" cy="835660"/>
            </a:xfrm>
            <a:custGeom>
              <a:avLst/>
              <a:gdLst/>
              <a:ahLst/>
              <a:cxnLst/>
              <a:rect l="l" t="t" r="r" b="b"/>
              <a:pathLst>
                <a:path w="1327785" h="835660">
                  <a:moveTo>
                    <a:pt x="0" y="0"/>
                  </a:moveTo>
                  <a:lnTo>
                    <a:pt x="1327240" y="0"/>
                  </a:lnTo>
                  <a:lnTo>
                    <a:pt x="1327240" y="835153"/>
                  </a:lnTo>
                </a:path>
              </a:pathLst>
            </a:custGeom>
            <a:ln w="937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05395" y="2316513"/>
              <a:ext cx="88303" cy="92138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3322306" y="1568858"/>
              <a:ext cx="490220" cy="2020570"/>
            </a:xfrm>
            <a:custGeom>
              <a:avLst/>
              <a:gdLst/>
              <a:ahLst/>
              <a:cxnLst/>
              <a:rect l="l" t="t" r="r" b="b"/>
              <a:pathLst>
                <a:path w="490220" h="2020570">
                  <a:moveTo>
                    <a:pt x="0" y="0"/>
                  </a:moveTo>
                  <a:lnTo>
                    <a:pt x="489785" y="0"/>
                  </a:lnTo>
                  <a:lnTo>
                    <a:pt x="489785" y="2020267"/>
                  </a:lnTo>
                </a:path>
              </a:pathLst>
            </a:custGeom>
            <a:ln w="908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67928" y="3501628"/>
              <a:ext cx="88315" cy="92138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3313739" y="1434399"/>
              <a:ext cx="205740" cy="251460"/>
            </a:xfrm>
            <a:custGeom>
              <a:avLst/>
              <a:gdLst/>
              <a:ahLst/>
              <a:cxnLst/>
              <a:rect l="l" t="t" r="r" b="b"/>
              <a:pathLst>
                <a:path w="205739" h="251460">
                  <a:moveTo>
                    <a:pt x="205503" y="0"/>
                  </a:moveTo>
                  <a:lnTo>
                    <a:pt x="0" y="0"/>
                  </a:lnTo>
                  <a:lnTo>
                    <a:pt x="0" y="251394"/>
                  </a:lnTo>
                  <a:lnTo>
                    <a:pt x="205503" y="251394"/>
                  </a:lnTo>
                  <a:lnTo>
                    <a:pt x="2055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6" name="object 76"/>
          <p:cNvGrpSpPr/>
          <p:nvPr/>
        </p:nvGrpSpPr>
        <p:grpSpPr>
          <a:xfrm>
            <a:off x="8122592" y="2665811"/>
            <a:ext cx="568960" cy="857250"/>
            <a:chOff x="8122592" y="2665811"/>
            <a:chExt cx="568960" cy="857250"/>
          </a:xfrm>
        </p:grpSpPr>
        <p:sp>
          <p:nvSpPr>
            <p:cNvPr id="77" name="object 77"/>
            <p:cNvSpPr/>
            <p:nvPr/>
          </p:nvSpPr>
          <p:spPr>
            <a:xfrm>
              <a:off x="8122592" y="2665811"/>
              <a:ext cx="59055" cy="57785"/>
            </a:xfrm>
            <a:custGeom>
              <a:avLst/>
              <a:gdLst/>
              <a:ahLst/>
              <a:cxnLst/>
              <a:rect l="l" t="t" r="r" b="b"/>
              <a:pathLst>
                <a:path w="59054" h="57785">
                  <a:moveTo>
                    <a:pt x="0" y="0"/>
                  </a:moveTo>
                  <a:lnTo>
                    <a:pt x="106" y="57203"/>
                  </a:lnTo>
                  <a:lnTo>
                    <a:pt x="58574" y="28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647306" y="3002918"/>
              <a:ext cx="2540" cy="516255"/>
            </a:xfrm>
            <a:custGeom>
              <a:avLst/>
              <a:gdLst/>
              <a:ahLst/>
              <a:cxnLst/>
              <a:rect l="l" t="t" r="r" b="b"/>
              <a:pathLst>
                <a:path w="2540" h="516254">
                  <a:moveTo>
                    <a:pt x="1260" y="-3166"/>
                  </a:moveTo>
                  <a:lnTo>
                    <a:pt x="1260" y="518836"/>
                  </a:lnTo>
                </a:path>
              </a:pathLst>
            </a:custGeom>
            <a:ln w="885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08410" y="3438824"/>
              <a:ext cx="82833" cy="82933"/>
            </a:xfrm>
            <a:prstGeom prst="rect">
              <a:avLst/>
            </a:prstGeom>
          </p:spPr>
        </p:pic>
      </p:grpSp>
      <p:sp>
        <p:nvSpPr>
          <p:cNvPr id="80" name="object 80"/>
          <p:cNvSpPr txBox="1">
            <a:spLocks noGrp="1"/>
          </p:cNvSpPr>
          <p:nvPr>
            <p:ph type="title"/>
          </p:nvPr>
        </p:nvSpPr>
        <p:spPr>
          <a:xfrm>
            <a:off x="1423682" y="266700"/>
            <a:ext cx="54051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Model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information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artifacts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041389" y="1827914"/>
            <a:ext cx="640080" cy="391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0" marR="5080" indent="-121285">
              <a:lnSpc>
                <a:spcPct val="100000"/>
              </a:lnSpc>
              <a:spcBef>
                <a:spcPts val="105"/>
              </a:spcBef>
            </a:pPr>
            <a:r>
              <a:rPr sz="1200" spc="-50" dirty="0">
                <a:latin typeface="Arial MT"/>
                <a:cs typeface="Arial MT"/>
              </a:rPr>
              <a:t>P</a:t>
            </a:r>
            <a:r>
              <a:rPr sz="1200" spc="-25" dirty="0">
                <a:latin typeface="Arial MT"/>
                <a:cs typeface="Arial MT"/>
              </a:rPr>
              <a:t>u</a:t>
            </a:r>
            <a:r>
              <a:rPr sz="1200" spc="-10" dirty="0">
                <a:latin typeface="Arial MT"/>
                <a:cs typeface="Arial MT"/>
              </a:rPr>
              <a:t>r</a:t>
            </a:r>
            <a:r>
              <a:rPr sz="1200" spc="-65" dirty="0">
                <a:latin typeface="Arial MT"/>
                <a:cs typeface="Arial MT"/>
              </a:rPr>
              <a:t>c</a:t>
            </a:r>
            <a:r>
              <a:rPr sz="1200" spc="-25" dirty="0">
                <a:latin typeface="Arial MT"/>
                <a:cs typeface="Arial MT"/>
              </a:rPr>
              <a:t>hase  </a:t>
            </a:r>
            <a:r>
              <a:rPr sz="1200" spc="-30" dirty="0">
                <a:latin typeface="Arial MT"/>
                <a:cs typeface="Arial MT"/>
              </a:rPr>
              <a:t>Order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0098117" y="6565900"/>
            <a:ext cx="2508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3167672" y="1291158"/>
            <a:ext cx="351155" cy="548005"/>
            <a:chOff x="3167672" y="1291158"/>
            <a:chExt cx="351155" cy="548005"/>
          </a:xfrm>
        </p:grpSpPr>
        <p:sp>
          <p:nvSpPr>
            <p:cNvPr id="84" name="object 84"/>
            <p:cNvSpPr/>
            <p:nvPr/>
          </p:nvSpPr>
          <p:spPr>
            <a:xfrm>
              <a:off x="3172118" y="1438910"/>
              <a:ext cx="342265" cy="394970"/>
            </a:xfrm>
            <a:custGeom>
              <a:avLst/>
              <a:gdLst/>
              <a:ahLst/>
              <a:cxnLst/>
              <a:rect l="l" t="t" r="r" b="b"/>
              <a:pathLst>
                <a:path w="342264" h="394969">
                  <a:moveTo>
                    <a:pt x="0" y="394970"/>
                  </a:moveTo>
                  <a:lnTo>
                    <a:pt x="342064" y="394970"/>
                  </a:lnTo>
                  <a:lnTo>
                    <a:pt x="342064" y="0"/>
                  </a:lnTo>
                  <a:lnTo>
                    <a:pt x="0" y="0"/>
                  </a:lnTo>
                  <a:lnTo>
                    <a:pt x="0" y="3949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172117" y="1295611"/>
              <a:ext cx="342265" cy="539115"/>
            </a:xfrm>
            <a:custGeom>
              <a:avLst/>
              <a:gdLst/>
              <a:ahLst/>
              <a:cxnLst/>
              <a:rect l="l" t="t" r="r" b="b"/>
              <a:pathLst>
                <a:path w="342264" h="539114">
                  <a:moveTo>
                    <a:pt x="0" y="0"/>
                  </a:moveTo>
                  <a:lnTo>
                    <a:pt x="0" y="538752"/>
                  </a:lnTo>
                  <a:lnTo>
                    <a:pt x="342064" y="538752"/>
                  </a:lnTo>
                  <a:lnTo>
                    <a:pt x="342064" y="143684"/>
                  </a:lnTo>
                  <a:lnTo>
                    <a:pt x="205209" y="143684"/>
                  </a:lnTo>
                  <a:lnTo>
                    <a:pt x="205209" y="0"/>
                  </a:lnTo>
                  <a:lnTo>
                    <a:pt x="0" y="0"/>
                  </a:lnTo>
                  <a:close/>
                </a:path>
              </a:pathLst>
            </a:custGeom>
            <a:ln w="88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2874" y="1291158"/>
              <a:ext cx="145760" cy="152590"/>
            </a:xfrm>
            <a:prstGeom prst="rect">
              <a:avLst/>
            </a:prstGeom>
          </p:spPr>
        </p:pic>
      </p:grpSp>
      <p:sp>
        <p:nvSpPr>
          <p:cNvPr id="87" name="object 87"/>
          <p:cNvSpPr txBox="1"/>
          <p:nvPr/>
        </p:nvSpPr>
        <p:spPr>
          <a:xfrm>
            <a:off x="3031409" y="1812427"/>
            <a:ext cx="6477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5"/>
              </a:spcBef>
            </a:pPr>
            <a:r>
              <a:rPr sz="1200" spc="-50" dirty="0">
                <a:latin typeface="Arial MT"/>
                <a:cs typeface="Arial MT"/>
              </a:rPr>
              <a:t>P</a:t>
            </a:r>
            <a:r>
              <a:rPr sz="1200" spc="-30" dirty="0">
                <a:latin typeface="Arial MT"/>
                <a:cs typeface="Arial MT"/>
              </a:rPr>
              <a:t>u</a:t>
            </a:r>
            <a:r>
              <a:rPr sz="1200" spc="-10" dirty="0">
                <a:latin typeface="Arial MT"/>
                <a:cs typeface="Arial MT"/>
              </a:rPr>
              <a:t>r</a:t>
            </a:r>
            <a:r>
              <a:rPr sz="1200" spc="-70" dirty="0">
                <a:latin typeface="Arial MT"/>
                <a:cs typeface="Arial MT"/>
              </a:rPr>
              <a:t>c</a:t>
            </a:r>
            <a:r>
              <a:rPr sz="1200" spc="-25" dirty="0">
                <a:latin typeface="Arial MT"/>
                <a:cs typeface="Arial MT"/>
              </a:rPr>
              <a:t>hase  </a:t>
            </a:r>
            <a:r>
              <a:rPr sz="1200" spc="-35" dirty="0">
                <a:latin typeface="Arial MT"/>
                <a:cs typeface="Arial MT"/>
              </a:rPr>
              <a:t>Order 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[</a:t>
            </a:r>
            <a:r>
              <a:rPr sz="1200" spc="-30" dirty="0">
                <a:latin typeface="Arial MT"/>
                <a:cs typeface="Arial MT"/>
              </a:rPr>
              <a:t>c</a:t>
            </a:r>
            <a:r>
              <a:rPr sz="1200" spc="-25" dirty="0">
                <a:latin typeface="Arial MT"/>
                <a:cs typeface="Arial MT"/>
              </a:rPr>
              <a:t>h</a:t>
            </a:r>
            <a:r>
              <a:rPr sz="1200" spc="-60" dirty="0">
                <a:latin typeface="Arial MT"/>
                <a:cs typeface="Arial MT"/>
              </a:rPr>
              <a:t>e</a:t>
            </a:r>
            <a:r>
              <a:rPr sz="1200" spc="-30" dirty="0">
                <a:latin typeface="Arial MT"/>
                <a:cs typeface="Arial MT"/>
              </a:rPr>
              <a:t>ck</a:t>
            </a:r>
            <a:r>
              <a:rPr sz="1200" spc="-25" dirty="0">
                <a:latin typeface="Arial MT"/>
                <a:cs typeface="Arial MT"/>
              </a:rPr>
              <a:t>e</a:t>
            </a:r>
            <a:r>
              <a:rPr sz="1200" spc="-40" dirty="0">
                <a:latin typeface="Arial MT"/>
                <a:cs typeface="Arial MT"/>
              </a:rPr>
              <a:t>d</a:t>
            </a:r>
            <a:r>
              <a:rPr sz="1200" spc="-15" dirty="0">
                <a:latin typeface="Arial MT"/>
                <a:cs typeface="Arial MT"/>
              </a:rPr>
              <a:t>]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2337779" y="1518917"/>
            <a:ext cx="1671955" cy="3667125"/>
            <a:chOff x="2337779" y="1518917"/>
            <a:chExt cx="1671955" cy="3667125"/>
          </a:xfrm>
        </p:grpSpPr>
        <p:sp>
          <p:nvSpPr>
            <p:cNvPr id="89" name="object 89"/>
            <p:cNvSpPr/>
            <p:nvPr/>
          </p:nvSpPr>
          <p:spPr>
            <a:xfrm>
              <a:off x="2342541" y="1564988"/>
              <a:ext cx="829944" cy="1384935"/>
            </a:xfrm>
            <a:custGeom>
              <a:avLst/>
              <a:gdLst/>
              <a:ahLst/>
              <a:cxnLst/>
              <a:rect l="l" t="t" r="r" b="b"/>
              <a:pathLst>
                <a:path w="829944" h="1384935">
                  <a:moveTo>
                    <a:pt x="0" y="1384703"/>
                  </a:moveTo>
                  <a:lnTo>
                    <a:pt x="0" y="0"/>
                  </a:lnTo>
                  <a:lnTo>
                    <a:pt x="829576" y="0"/>
                  </a:lnTo>
                </a:path>
              </a:pathLst>
            </a:custGeom>
            <a:ln w="917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88552" y="1518917"/>
              <a:ext cx="88203" cy="92142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3662756" y="4642398"/>
              <a:ext cx="342900" cy="539115"/>
            </a:xfrm>
            <a:custGeom>
              <a:avLst/>
              <a:gdLst/>
              <a:ahLst/>
              <a:cxnLst/>
              <a:rect l="l" t="t" r="r" b="b"/>
              <a:pathLst>
                <a:path w="342900" h="539114">
                  <a:moveTo>
                    <a:pt x="0" y="0"/>
                  </a:moveTo>
                  <a:lnTo>
                    <a:pt x="0" y="538675"/>
                  </a:lnTo>
                  <a:lnTo>
                    <a:pt x="342353" y="538675"/>
                  </a:lnTo>
                  <a:lnTo>
                    <a:pt x="342353" y="143641"/>
                  </a:lnTo>
                  <a:lnTo>
                    <a:pt x="205417" y="143641"/>
                  </a:lnTo>
                  <a:lnTo>
                    <a:pt x="205417" y="0"/>
                  </a:lnTo>
                  <a:lnTo>
                    <a:pt x="0" y="0"/>
                  </a:lnTo>
                  <a:close/>
                </a:path>
              </a:pathLst>
            </a:custGeom>
            <a:ln w="88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63718" y="4637944"/>
              <a:ext cx="145845" cy="152550"/>
            </a:xfrm>
            <a:prstGeom prst="rect">
              <a:avLst/>
            </a:prstGeom>
          </p:spPr>
        </p:pic>
      </p:grpSp>
      <p:sp>
        <p:nvSpPr>
          <p:cNvPr id="93" name="object 93"/>
          <p:cNvSpPr txBox="1"/>
          <p:nvPr/>
        </p:nvSpPr>
        <p:spPr>
          <a:xfrm>
            <a:off x="3506564" y="5178472"/>
            <a:ext cx="64071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1200" spc="-50" dirty="0">
                <a:latin typeface="Arial MT"/>
                <a:cs typeface="Arial MT"/>
              </a:rPr>
              <a:t>P</a:t>
            </a:r>
            <a:r>
              <a:rPr sz="1200" spc="-25" dirty="0">
                <a:latin typeface="Arial MT"/>
                <a:cs typeface="Arial MT"/>
              </a:rPr>
              <a:t>u</a:t>
            </a:r>
            <a:r>
              <a:rPr sz="1200" spc="-10" dirty="0">
                <a:latin typeface="Arial MT"/>
                <a:cs typeface="Arial MT"/>
              </a:rPr>
              <a:t>r</a:t>
            </a:r>
            <a:r>
              <a:rPr sz="1200" spc="-65" dirty="0">
                <a:latin typeface="Arial MT"/>
                <a:cs typeface="Arial MT"/>
              </a:rPr>
              <a:t>c</a:t>
            </a:r>
            <a:r>
              <a:rPr sz="1200" spc="-25" dirty="0">
                <a:latin typeface="Arial MT"/>
                <a:cs typeface="Arial MT"/>
              </a:rPr>
              <a:t>hase  </a:t>
            </a:r>
            <a:r>
              <a:rPr sz="1200" spc="-30" dirty="0">
                <a:latin typeface="Arial MT"/>
                <a:cs typeface="Arial MT"/>
              </a:rPr>
              <a:t>Order </a:t>
            </a:r>
            <a:r>
              <a:rPr sz="1200" spc="-25" dirty="0">
                <a:latin typeface="Arial MT"/>
                <a:cs typeface="Arial MT"/>
              </a:rPr>
              <a:t> [rejected]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736824" y="4659388"/>
            <a:ext cx="342900" cy="539115"/>
          </a:xfrm>
          <a:custGeom>
            <a:avLst/>
            <a:gdLst/>
            <a:ahLst/>
            <a:cxnLst/>
            <a:rect l="l" t="t" r="r" b="b"/>
            <a:pathLst>
              <a:path w="342900" h="539114">
                <a:moveTo>
                  <a:pt x="0" y="0"/>
                </a:moveTo>
                <a:lnTo>
                  <a:pt x="0" y="538675"/>
                </a:lnTo>
                <a:lnTo>
                  <a:pt x="342402" y="538675"/>
                </a:lnTo>
                <a:lnTo>
                  <a:pt x="342402" y="143641"/>
                </a:lnTo>
                <a:lnTo>
                  <a:pt x="205441" y="143641"/>
                </a:lnTo>
                <a:lnTo>
                  <a:pt x="205441" y="0"/>
                </a:lnTo>
                <a:lnTo>
                  <a:pt x="0" y="0"/>
                </a:lnTo>
                <a:close/>
              </a:path>
              <a:path w="342900" h="539114">
                <a:moveTo>
                  <a:pt x="342402" y="143641"/>
                </a:moveTo>
                <a:lnTo>
                  <a:pt x="205441" y="0"/>
                </a:lnTo>
                <a:lnTo>
                  <a:pt x="205441" y="143641"/>
                </a:lnTo>
                <a:lnTo>
                  <a:pt x="342402" y="143641"/>
                </a:lnTo>
                <a:close/>
              </a:path>
            </a:pathLst>
          </a:custGeom>
          <a:ln w="8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4517016" y="5192496"/>
            <a:ext cx="712470" cy="574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5"/>
              </a:spcBef>
            </a:pPr>
            <a:r>
              <a:rPr sz="1200" spc="-30" dirty="0">
                <a:latin typeface="Arial MT"/>
                <a:cs typeface="Arial MT"/>
              </a:rPr>
              <a:t>Purchase 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Order 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[</a:t>
            </a:r>
            <a:r>
              <a:rPr sz="1200" spc="-25" dirty="0">
                <a:latin typeface="Arial MT"/>
                <a:cs typeface="Arial MT"/>
              </a:rPr>
              <a:t>a</a:t>
            </a:r>
            <a:r>
              <a:rPr sz="1200" spc="-60" dirty="0">
                <a:latin typeface="Arial MT"/>
                <a:cs typeface="Arial MT"/>
              </a:rPr>
              <a:t>p</a:t>
            </a:r>
            <a:r>
              <a:rPr sz="1200" spc="-25" dirty="0">
                <a:latin typeface="Arial MT"/>
                <a:cs typeface="Arial MT"/>
              </a:rPr>
              <a:t>p</a:t>
            </a:r>
            <a:r>
              <a:rPr sz="1200" spc="-10" dirty="0">
                <a:latin typeface="Arial MT"/>
                <a:cs typeface="Arial MT"/>
              </a:rPr>
              <a:t>r</a:t>
            </a:r>
            <a:r>
              <a:rPr sz="1200" spc="-60" dirty="0">
                <a:latin typeface="Arial MT"/>
                <a:cs typeface="Arial MT"/>
              </a:rPr>
              <a:t>o</a:t>
            </a:r>
            <a:r>
              <a:rPr sz="1200" spc="-30" dirty="0">
                <a:latin typeface="Arial MT"/>
                <a:cs typeface="Arial MT"/>
              </a:rPr>
              <a:t>v</a:t>
            </a:r>
            <a:r>
              <a:rPr sz="1200" spc="-25" dirty="0">
                <a:latin typeface="Arial MT"/>
                <a:cs typeface="Arial MT"/>
              </a:rPr>
              <a:t>e</a:t>
            </a:r>
            <a:r>
              <a:rPr sz="1200" spc="-35" dirty="0">
                <a:latin typeface="Arial MT"/>
                <a:cs typeface="Arial MT"/>
              </a:rPr>
              <a:t>d</a:t>
            </a:r>
            <a:r>
              <a:rPr sz="1200" spc="-15" dirty="0">
                <a:latin typeface="Arial MT"/>
                <a:cs typeface="Arial MT"/>
              </a:rPr>
              <a:t>]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5899201" y="3555078"/>
            <a:ext cx="817880" cy="609600"/>
            <a:chOff x="5899201" y="3555078"/>
            <a:chExt cx="817880" cy="609600"/>
          </a:xfrm>
        </p:grpSpPr>
        <p:sp>
          <p:nvSpPr>
            <p:cNvPr id="97" name="object 97"/>
            <p:cNvSpPr/>
            <p:nvPr/>
          </p:nvSpPr>
          <p:spPr>
            <a:xfrm>
              <a:off x="6246214" y="3559841"/>
              <a:ext cx="426720" cy="331470"/>
            </a:xfrm>
            <a:custGeom>
              <a:avLst/>
              <a:gdLst/>
              <a:ahLst/>
              <a:cxnLst/>
              <a:rect l="l" t="t" r="r" b="b"/>
              <a:pathLst>
                <a:path w="426720" h="331470">
                  <a:moveTo>
                    <a:pt x="0" y="331258"/>
                  </a:moveTo>
                  <a:lnTo>
                    <a:pt x="426181" y="331258"/>
                  </a:lnTo>
                  <a:lnTo>
                    <a:pt x="426181" y="0"/>
                  </a:lnTo>
                </a:path>
              </a:pathLst>
            </a:custGeom>
            <a:ln w="932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28243" y="3555206"/>
              <a:ext cx="88303" cy="91894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5903646" y="3622505"/>
              <a:ext cx="342900" cy="537210"/>
            </a:xfrm>
            <a:custGeom>
              <a:avLst/>
              <a:gdLst/>
              <a:ahLst/>
              <a:cxnLst/>
              <a:rect l="l" t="t" r="r" b="b"/>
              <a:pathLst>
                <a:path w="342900" h="537210">
                  <a:moveTo>
                    <a:pt x="0" y="0"/>
                  </a:moveTo>
                  <a:lnTo>
                    <a:pt x="0" y="537190"/>
                  </a:lnTo>
                  <a:lnTo>
                    <a:pt x="342567" y="537190"/>
                  </a:lnTo>
                  <a:lnTo>
                    <a:pt x="342567" y="143254"/>
                  </a:lnTo>
                  <a:lnTo>
                    <a:pt x="205537" y="143254"/>
                  </a:lnTo>
                  <a:lnTo>
                    <a:pt x="205537" y="0"/>
                  </a:lnTo>
                  <a:lnTo>
                    <a:pt x="0" y="0"/>
                  </a:lnTo>
                  <a:close/>
                </a:path>
              </a:pathLst>
            </a:custGeom>
            <a:ln w="8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04735" y="3618055"/>
              <a:ext cx="145927" cy="152153"/>
            </a:xfrm>
            <a:prstGeom prst="rect">
              <a:avLst/>
            </a:prstGeom>
          </p:spPr>
        </p:pic>
      </p:grpSp>
      <p:grpSp>
        <p:nvGrpSpPr>
          <p:cNvPr id="101" name="object 101"/>
          <p:cNvGrpSpPr/>
          <p:nvPr/>
        </p:nvGrpSpPr>
        <p:grpSpPr>
          <a:xfrm>
            <a:off x="1948556" y="2986274"/>
            <a:ext cx="3003550" cy="1678305"/>
            <a:chOff x="1948556" y="2986274"/>
            <a:chExt cx="3003550" cy="1678305"/>
          </a:xfrm>
        </p:grpSpPr>
        <p:sp>
          <p:nvSpPr>
            <p:cNvPr id="102" name="object 102"/>
            <p:cNvSpPr/>
            <p:nvPr/>
          </p:nvSpPr>
          <p:spPr>
            <a:xfrm>
              <a:off x="3832085" y="4201186"/>
              <a:ext cx="1905" cy="441325"/>
            </a:xfrm>
            <a:custGeom>
              <a:avLst/>
              <a:gdLst/>
              <a:ahLst/>
              <a:cxnLst/>
              <a:rect l="l" t="t" r="r" b="b"/>
              <a:pathLst>
                <a:path w="1904" h="441325">
                  <a:moveTo>
                    <a:pt x="0" y="0"/>
                  </a:moveTo>
                  <a:lnTo>
                    <a:pt x="1847" y="441212"/>
                  </a:lnTo>
                </a:path>
              </a:pathLst>
            </a:custGeom>
            <a:ln w="905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89449" y="4554700"/>
              <a:ext cx="88267" cy="92337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4904745" y="2991036"/>
              <a:ext cx="3810" cy="1668780"/>
            </a:xfrm>
            <a:custGeom>
              <a:avLst/>
              <a:gdLst/>
              <a:ahLst/>
              <a:cxnLst/>
              <a:rect l="l" t="t" r="r" b="b"/>
              <a:pathLst>
                <a:path w="3810" h="1668779">
                  <a:moveTo>
                    <a:pt x="0" y="0"/>
                  </a:moveTo>
                  <a:lnTo>
                    <a:pt x="3339" y="1668351"/>
                  </a:lnTo>
                </a:path>
              </a:pathLst>
            </a:custGeom>
            <a:ln w="905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63710" y="4571803"/>
              <a:ext cx="88267" cy="92224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1951731" y="3535754"/>
              <a:ext cx="353060" cy="796925"/>
            </a:xfrm>
            <a:custGeom>
              <a:avLst/>
              <a:gdLst/>
              <a:ahLst/>
              <a:cxnLst/>
              <a:rect l="l" t="t" r="r" b="b"/>
              <a:pathLst>
                <a:path w="353060" h="796925">
                  <a:moveTo>
                    <a:pt x="0" y="796415"/>
                  </a:moveTo>
                  <a:lnTo>
                    <a:pt x="352519" y="796415"/>
                  </a:lnTo>
                  <a:lnTo>
                    <a:pt x="352519" y="0"/>
                  </a:lnTo>
                </a:path>
              </a:pathLst>
            </a:custGeom>
            <a:ln w="6333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62834" y="3532585"/>
              <a:ext cx="82833" cy="82933"/>
            </a:xfrm>
            <a:prstGeom prst="rect">
              <a:avLst/>
            </a:prstGeom>
          </p:spPr>
        </p:pic>
      </p:grpSp>
      <p:sp>
        <p:nvSpPr>
          <p:cNvPr id="108" name="object 108"/>
          <p:cNvSpPr txBox="1"/>
          <p:nvPr/>
        </p:nvSpPr>
        <p:spPr>
          <a:xfrm>
            <a:off x="5764434" y="4148991"/>
            <a:ext cx="639445" cy="391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985" marR="5080" indent="-121285">
              <a:lnSpc>
                <a:spcPct val="100000"/>
              </a:lnSpc>
              <a:spcBef>
                <a:spcPts val="105"/>
              </a:spcBef>
            </a:pPr>
            <a:r>
              <a:rPr sz="1200" spc="-50" dirty="0">
                <a:latin typeface="Arial MT"/>
                <a:cs typeface="Arial MT"/>
              </a:rPr>
              <a:t>P</a:t>
            </a:r>
            <a:r>
              <a:rPr sz="1200" spc="-30" dirty="0">
                <a:latin typeface="Arial MT"/>
                <a:cs typeface="Arial MT"/>
              </a:rPr>
              <a:t>u</a:t>
            </a:r>
            <a:r>
              <a:rPr sz="1200" spc="-15" dirty="0">
                <a:latin typeface="Arial MT"/>
                <a:cs typeface="Arial MT"/>
              </a:rPr>
              <a:t>r</a:t>
            </a:r>
            <a:r>
              <a:rPr sz="1200" spc="-65" dirty="0">
                <a:latin typeface="Arial MT"/>
                <a:cs typeface="Arial MT"/>
              </a:rPr>
              <a:t>c</a:t>
            </a:r>
            <a:r>
              <a:rPr sz="1200" spc="-25" dirty="0">
                <a:latin typeface="Arial MT"/>
                <a:cs typeface="Arial MT"/>
              </a:rPr>
              <a:t>hase  </a:t>
            </a:r>
            <a:r>
              <a:rPr sz="1200" spc="-35" dirty="0">
                <a:latin typeface="Arial MT"/>
                <a:cs typeface="Arial MT"/>
              </a:rPr>
              <a:t>Order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7017099" y="3562349"/>
            <a:ext cx="755650" cy="622300"/>
            <a:chOff x="7017099" y="3562349"/>
            <a:chExt cx="755650" cy="622300"/>
          </a:xfrm>
        </p:grpSpPr>
        <p:sp>
          <p:nvSpPr>
            <p:cNvPr id="110" name="object 110"/>
            <p:cNvSpPr/>
            <p:nvPr/>
          </p:nvSpPr>
          <p:spPr>
            <a:xfrm>
              <a:off x="7021754" y="3567004"/>
              <a:ext cx="403860" cy="344805"/>
            </a:xfrm>
            <a:custGeom>
              <a:avLst/>
              <a:gdLst/>
              <a:ahLst/>
              <a:cxnLst/>
              <a:rect l="l" t="t" r="r" b="b"/>
              <a:pathLst>
                <a:path w="403859" h="344804">
                  <a:moveTo>
                    <a:pt x="0" y="0"/>
                  </a:moveTo>
                  <a:lnTo>
                    <a:pt x="0" y="344347"/>
                  </a:lnTo>
                  <a:lnTo>
                    <a:pt x="403631" y="344347"/>
                  </a:lnTo>
                </a:path>
              </a:pathLst>
            </a:custGeom>
            <a:ln w="9301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1" name="object 11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41717" y="3865404"/>
              <a:ext cx="88303" cy="91894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7425386" y="3642757"/>
              <a:ext cx="342900" cy="537210"/>
            </a:xfrm>
            <a:custGeom>
              <a:avLst/>
              <a:gdLst/>
              <a:ahLst/>
              <a:cxnLst/>
              <a:rect l="l" t="t" r="r" b="b"/>
              <a:pathLst>
                <a:path w="342900" h="537210">
                  <a:moveTo>
                    <a:pt x="0" y="0"/>
                  </a:moveTo>
                  <a:lnTo>
                    <a:pt x="0" y="537190"/>
                  </a:lnTo>
                  <a:lnTo>
                    <a:pt x="342603" y="537190"/>
                  </a:lnTo>
                  <a:lnTo>
                    <a:pt x="342603" y="143254"/>
                  </a:lnTo>
                  <a:lnTo>
                    <a:pt x="205562" y="143254"/>
                  </a:lnTo>
                  <a:lnTo>
                    <a:pt x="205562" y="0"/>
                  </a:lnTo>
                  <a:lnTo>
                    <a:pt x="0" y="0"/>
                  </a:lnTo>
                  <a:close/>
                </a:path>
              </a:pathLst>
            </a:custGeom>
            <a:ln w="8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6499" y="3638307"/>
              <a:ext cx="145940" cy="152153"/>
            </a:xfrm>
            <a:prstGeom prst="rect">
              <a:avLst/>
            </a:prstGeom>
          </p:spPr>
        </p:pic>
      </p:grpSp>
      <p:sp>
        <p:nvSpPr>
          <p:cNvPr id="114" name="object 114"/>
          <p:cNvSpPr txBox="1"/>
          <p:nvPr/>
        </p:nvSpPr>
        <p:spPr>
          <a:xfrm>
            <a:off x="7297880" y="4161195"/>
            <a:ext cx="641350" cy="391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5730" marR="5080" indent="-113664">
              <a:lnSpc>
                <a:spcPct val="100000"/>
              </a:lnSpc>
              <a:spcBef>
                <a:spcPts val="105"/>
              </a:spcBef>
            </a:pPr>
            <a:r>
              <a:rPr sz="1200" spc="-50" dirty="0">
                <a:latin typeface="Arial MT"/>
                <a:cs typeface="Arial MT"/>
              </a:rPr>
              <a:t>S</a:t>
            </a:r>
            <a:r>
              <a:rPr sz="1200" spc="-25" dirty="0">
                <a:latin typeface="Arial MT"/>
                <a:cs typeface="Arial MT"/>
              </a:rPr>
              <a:t>h</a:t>
            </a:r>
            <a:r>
              <a:rPr sz="1200" spc="-20" dirty="0">
                <a:latin typeface="Arial MT"/>
                <a:cs typeface="Arial MT"/>
              </a:rPr>
              <a:t>i</a:t>
            </a:r>
            <a:r>
              <a:rPr sz="1200" spc="-25" dirty="0">
                <a:latin typeface="Arial MT"/>
                <a:cs typeface="Arial MT"/>
              </a:rPr>
              <a:t>p</a:t>
            </a:r>
            <a:r>
              <a:rPr sz="1200" spc="-70" dirty="0">
                <a:latin typeface="Arial MT"/>
                <a:cs typeface="Arial MT"/>
              </a:rPr>
              <a:t>m</a:t>
            </a:r>
            <a:r>
              <a:rPr sz="1200" spc="-25" dirty="0">
                <a:latin typeface="Arial MT"/>
                <a:cs typeface="Arial MT"/>
              </a:rPr>
              <a:t>en</a:t>
            </a:r>
            <a:r>
              <a:rPr sz="1200" spc="-15" dirty="0">
                <a:latin typeface="Arial MT"/>
                <a:cs typeface="Arial MT"/>
              </a:rPr>
              <a:t>t  </a:t>
            </a:r>
            <a:r>
              <a:rPr sz="1200" spc="-30" dirty="0">
                <a:latin typeface="Arial MT"/>
                <a:cs typeface="Arial MT"/>
              </a:rPr>
              <a:t>notice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053641" y="4572717"/>
            <a:ext cx="11029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Warehouse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DB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1212863" y="4069394"/>
            <a:ext cx="739140" cy="525780"/>
          </a:xfrm>
          <a:custGeom>
            <a:avLst/>
            <a:gdLst/>
            <a:ahLst/>
            <a:cxnLst/>
            <a:rect l="l" t="t" r="r" b="b"/>
            <a:pathLst>
              <a:path w="739139" h="525779">
                <a:moveTo>
                  <a:pt x="0" y="73984"/>
                </a:moveTo>
                <a:lnTo>
                  <a:pt x="0" y="451577"/>
                </a:lnTo>
                <a:lnTo>
                  <a:pt x="7505" y="466487"/>
                </a:lnTo>
                <a:lnTo>
                  <a:pt x="63094" y="492939"/>
                </a:lnTo>
                <a:lnTo>
                  <a:pt x="108205" y="503886"/>
                </a:lnTo>
                <a:lnTo>
                  <a:pt x="162880" y="512918"/>
                </a:lnTo>
                <a:lnTo>
                  <a:pt x="225632" y="519737"/>
                </a:lnTo>
                <a:lnTo>
                  <a:pt x="294977" y="524046"/>
                </a:lnTo>
                <a:lnTo>
                  <a:pt x="369427" y="525549"/>
                </a:lnTo>
                <a:lnTo>
                  <a:pt x="443882" y="524046"/>
                </a:lnTo>
                <a:lnTo>
                  <a:pt x="513229" y="519737"/>
                </a:lnTo>
                <a:lnTo>
                  <a:pt x="575984" y="512918"/>
                </a:lnTo>
                <a:lnTo>
                  <a:pt x="630660" y="503886"/>
                </a:lnTo>
                <a:lnTo>
                  <a:pt x="675772" y="492939"/>
                </a:lnTo>
                <a:lnTo>
                  <a:pt x="731362" y="466487"/>
                </a:lnTo>
                <a:lnTo>
                  <a:pt x="738867" y="451577"/>
                </a:lnTo>
                <a:lnTo>
                  <a:pt x="738867" y="73984"/>
                </a:lnTo>
                <a:lnTo>
                  <a:pt x="709835" y="45186"/>
                </a:lnTo>
                <a:lnTo>
                  <a:pt x="630660" y="21669"/>
                </a:lnTo>
                <a:lnTo>
                  <a:pt x="575984" y="12635"/>
                </a:lnTo>
                <a:lnTo>
                  <a:pt x="513229" y="5814"/>
                </a:lnTo>
                <a:lnTo>
                  <a:pt x="443882" y="1503"/>
                </a:lnTo>
                <a:lnTo>
                  <a:pt x="369427" y="0"/>
                </a:lnTo>
                <a:lnTo>
                  <a:pt x="294977" y="1503"/>
                </a:lnTo>
                <a:lnTo>
                  <a:pt x="225632" y="5814"/>
                </a:lnTo>
                <a:lnTo>
                  <a:pt x="162880" y="12635"/>
                </a:lnTo>
                <a:lnTo>
                  <a:pt x="108205" y="21669"/>
                </a:lnTo>
                <a:lnTo>
                  <a:pt x="63094" y="32619"/>
                </a:lnTo>
                <a:lnTo>
                  <a:pt x="7505" y="59073"/>
                </a:lnTo>
                <a:lnTo>
                  <a:pt x="0" y="73984"/>
                </a:lnTo>
                <a:close/>
              </a:path>
              <a:path w="739139" h="525779">
                <a:moveTo>
                  <a:pt x="0" y="73984"/>
                </a:moveTo>
                <a:lnTo>
                  <a:pt x="29032" y="102782"/>
                </a:lnTo>
                <a:lnTo>
                  <a:pt x="108205" y="126298"/>
                </a:lnTo>
                <a:lnTo>
                  <a:pt x="162880" y="135333"/>
                </a:lnTo>
                <a:lnTo>
                  <a:pt x="225632" y="142154"/>
                </a:lnTo>
                <a:lnTo>
                  <a:pt x="294977" y="146465"/>
                </a:lnTo>
                <a:lnTo>
                  <a:pt x="369427" y="147968"/>
                </a:lnTo>
                <a:lnTo>
                  <a:pt x="443882" y="146465"/>
                </a:lnTo>
                <a:lnTo>
                  <a:pt x="513229" y="142154"/>
                </a:lnTo>
                <a:lnTo>
                  <a:pt x="575984" y="135333"/>
                </a:lnTo>
                <a:lnTo>
                  <a:pt x="630660" y="126298"/>
                </a:lnTo>
                <a:lnTo>
                  <a:pt x="675772" y="115349"/>
                </a:lnTo>
                <a:lnTo>
                  <a:pt x="731362" y="88894"/>
                </a:lnTo>
                <a:lnTo>
                  <a:pt x="738867" y="73984"/>
                </a:lnTo>
              </a:path>
              <a:path w="739139" h="525779">
                <a:moveTo>
                  <a:pt x="0" y="110976"/>
                </a:moveTo>
                <a:lnTo>
                  <a:pt x="29032" y="139774"/>
                </a:lnTo>
                <a:lnTo>
                  <a:pt x="108205" y="163291"/>
                </a:lnTo>
                <a:lnTo>
                  <a:pt x="162880" y="172325"/>
                </a:lnTo>
                <a:lnTo>
                  <a:pt x="225632" y="179146"/>
                </a:lnTo>
                <a:lnTo>
                  <a:pt x="294977" y="183457"/>
                </a:lnTo>
                <a:lnTo>
                  <a:pt x="369427" y="184960"/>
                </a:lnTo>
                <a:lnTo>
                  <a:pt x="443882" y="183457"/>
                </a:lnTo>
                <a:lnTo>
                  <a:pt x="513229" y="179146"/>
                </a:lnTo>
                <a:lnTo>
                  <a:pt x="575984" y="172325"/>
                </a:lnTo>
                <a:lnTo>
                  <a:pt x="630660" y="163291"/>
                </a:lnTo>
                <a:lnTo>
                  <a:pt x="675772" y="152341"/>
                </a:lnTo>
                <a:lnTo>
                  <a:pt x="731362" y="125886"/>
                </a:lnTo>
                <a:lnTo>
                  <a:pt x="738867" y="110976"/>
                </a:lnTo>
              </a:path>
              <a:path w="739139" h="525779">
                <a:moveTo>
                  <a:pt x="0" y="147968"/>
                </a:moveTo>
                <a:lnTo>
                  <a:pt x="29032" y="176766"/>
                </a:lnTo>
                <a:lnTo>
                  <a:pt x="108205" y="200283"/>
                </a:lnTo>
                <a:lnTo>
                  <a:pt x="162880" y="209317"/>
                </a:lnTo>
                <a:lnTo>
                  <a:pt x="225632" y="216138"/>
                </a:lnTo>
                <a:lnTo>
                  <a:pt x="294977" y="220449"/>
                </a:lnTo>
                <a:lnTo>
                  <a:pt x="369427" y="221952"/>
                </a:lnTo>
                <a:lnTo>
                  <a:pt x="443882" y="220449"/>
                </a:lnTo>
                <a:lnTo>
                  <a:pt x="513229" y="216138"/>
                </a:lnTo>
                <a:lnTo>
                  <a:pt x="575984" y="209317"/>
                </a:lnTo>
                <a:lnTo>
                  <a:pt x="630660" y="200283"/>
                </a:lnTo>
                <a:lnTo>
                  <a:pt x="675772" y="189333"/>
                </a:lnTo>
                <a:lnTo>
                  <a:pt x="731362" y="162878"/>
                </a:lnTo>
                <a:lnTo>
                  <a:pt x="738867" y="147968"/>
                </a:lnTo>
              </a:path>
            </a:pathLst>
          </a:custGeom>
          <a:ln w="9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8290965" y="4021912"/>
            <a:ext cx="7645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Orders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DB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8275834" y="1160720"/>
            <a:ext cx="748030" cy="2887980"/>
            <a:chOff x="8275834" y="1160720"/>
            <a:chExt cx="748030" cy="2887980"/>
          </a:xfrm>
        </p:grpSpPr>
        <p:sp>
          <p:nvSpPr>
            <p:cNvPr id="119" name="object 119"/>
            <p:cNvSpPr/>
            <p:nvPr/>
          </p:nvSpPr>
          <p:spPr>
            <a:xfrm>
              <a:off x="8280399" y="3518589"/>
              <a:ext cx="739140" cy="525780"/>
            </a:xfrm>
            <a:custGeom>
              <a:avLst/>
              <a:gdLst/>
              <a:ahLst/>
              <a:cxnLst/>
              <a:rect l="l" t="t" r="r" b="b"/>
              <a:pathLst>
                <a:path w="739140" h="525779">
                  <a:moveTo>
                    <a:pt x="0" y="73984"/>
                  </a:moveTo>
                  <a:lnTo>
                    <a:pt x="0" y="451577"/>
                  </a:lnTo>
                  <a:lnTo>
                    <a:pt x="7505" y="466487"/>
                  </a:lnTo>
                  <a:lnTo>
                    <a:pt x="63094" y="492939"/>
                  </a:lnTo>
                  <a:lnTo>
                    <a:pt x="108205" y="503886"/>
                  </a:lnTo>
                  <a:lnTo>
                    <a:pt x="162880" y="512918"/>
                  </a:lnTo>
                  <a:lnTo>
                    <a:pt x="225632" y="519737"/>
                  </a:lnTo>
                  <a:lnTo>
                    <a:pt x="294977" y="524046"/>
                  </a:lnTo>
                  <a:lnTo>
                    <a:pt x="369427" y="525549"/>
                  </a:lnTo>
                  <a:lnTo>
                    <a:pt x="443882" y="524046"/>
                  </a:lnTo>
                  <a:lnTo>
                    <a:pt x="513229" y="519737"/>
                  </a:lnTo>
                  <a:lnTo>
                    <a:pt x="575984" y="512918"/>
                  </a:lnTo>
                  <a:lnTo>
                    <a:pt x="630660" y="503886"/>
                  </a:lnTo>
                  <a:lnTo>
                    <a:pt x="675772" y="492939"/>
                  </a:lnTo>
                  <a:lnTo>
                    <a:pt x="731362" y="466487"/>
                  </a:lnTo>
                  <a:lnTo>
                    <a:pt x="738867" y="451577"/>
                  </a:lnTo>
                  <a:lnTo>
                    <a:pt x="738867" y="73984"/>
                  </a:lnTo>
                  <a:lnTo>
                    <a:pt x="709835" y="45186"/>
                  </a:lnTo>
                  <a:lnTo>
                    <a:pt x="630660" y="21669"/>
                  </a:lnTo>
                  <a:lnTo>
                    <a:pt x="575984" y="12635"/>
                  </a:lnTo>
                  <a:lnTo>
                    <a:pt x="513229" y="5814"/>
                  </a:lnTo>
                  <a:lnTo>
                    <a:pt x="443882" y="1503"/>
                  </a:lnTo>
                  <a:lnTo>
                    <a:pt x="369427" y="0"/>
                  </a:lnTo>
                  <a:lnTo>
                    <a:pt x="294977" y="1503"/>
                  </a:lnTo>
                  <a:lnTo>
                    <a:pt x="225632" y="5814"/>
                  </a:lnTo>
                  <a:lnTo>
                    <a:pt x="162880" y="12635"/>
                  </a:lnTo>
                  <a:lnTo>
                    <a:pt x="108205" y="21669"/>
                  </a:lnTo>
                  <a:lnTo>
                    <a:pt x="63094" y="32619"/>
                  </a:lnTo>
                  <a:lnTo>
                    <a:pt x="7505" y="59073"/>
                  </a:lnTo>
                  <a:lnTo>
                    <a:pt x="0" y="73984"/>
                  </a:lnTo>
                  <a:close/>
                </a:path>
                <a:path w="739140" h="525779">
                  <a:moveTo>
                    <a:pt x="0" y="73984"/>
                  </a:moveTo>
                  <a:lnTo>
                    <a:pt x="29032" y="102782"/>
                  </a:lnTo>
                  <a:lnTo>
                    <a:pt x="108205" y="126298"/>
                  </a:lnTo>
                  <a:lnTo>
                    <a:pt x="162880" y="135333"/>
                  </a:lnTo>
                  <a:lnTo>
                    <a:pt x="225632" y="142154"/>
                  </a:lnTo>
                  <a:lnTo>
                    <a:pt x="294977" y="146465"/>
                  </a:lnTo>
                  <a:lnTo>
                    <a:pt x="369427" y="147968"/>
                  </a:lnTo>
                  <a:lnTo>
                    <a:pt x="443882" y="146465"/>
                  </a:lnTo>
                  <a:lnTo>
                    <a:pt x="513229" y="142154"/>
                  </a:lnTo>
                  <a:lnTo>
                    <a:pt x="575984" y="135333"/>
                  </a:lnTo>
                  <a:lnTo>
                    <a:pt x="630660" y="126298"/>
                  </a:lnTo>
                  <a:lnTo>
                    <a:pt x="675772" y="115349"/>
                  </a:lnTo>
                  <a:lnTo>
                    <a:pt x="731362" y="88894"/>
                  </a:lnTo>
                  <a:lnTo>
                    <a:pt x="738867" y="73984"/>
                  </a:lnTo>
                </a:path>
                <a:path w="739140" h="525779">
                  <a:moveTo>
                    <a:pt x="0" y="110976"/>
                  </a:moveTo>
                  <a:lnTo>
                    <a:pt x="29032" y="139774"/>
                  </a:lnTo>
                  <a:lnTo>
                    <a:pt x="108205" y="163291"/>
                  </a:lnTo>
                  <a:lnTo>
                    <a:pt x="162880" y="172325"/>
                  </a:lnTo>
                  <a:lnTo>
                    <a:pt x="225632" y="179146"/>
                  </a:lnTo>
                  <a:lnTo>
                    <a:pt x="294977" y="183457"/>
                  </a:lnTo>
                  <a:lnTo>
                    <a:pt x="369427" y="184960"/>
                  </a:lnTo>
                  <a:lnTo>
                    <a:pt x="443882" y="183457"/>
                  </a:lnTo>
                  <a:lnTo>
                    <a:pt x="513229" y="179146"/>
                  </a:lnTo>
                  <a:lnTo>
                    <a:pt x="575984" y="172325"/>
                  </a:lnTo>
                  <a:lnTo>
                    <a:pt x="630660" y="163291"/>
                  </a:lnTo>
                  <a:lnTo>
                    <a:pt x="675772" y="152341"/>
                  </a:lnTo>
                  <a:lnTo>
                    <a:pt x="731362" y="125886"/>
                  </a:lnTo>
                  <a:lnTo>
                    <a:pt x="738867" y="110976"/>
                  </a:lnTo>
                </a:path>
                <a:path w="739140" h="525779">
                  <a:moveTo>
                    <a:pt x="0" y="147968"/>
                  </a:moveTo>
                  <a:lnTo>
                    <a:pt x="29032" y="176766"/>
                  </a:lnTo>
                  <a:lnTo>
                    <a:pt x="108205" y="200283"/>
                  </a:lnTo>
                  <a:lnTo>
                    <a:pt x="162880" y="209317"/>
                  </a:lnTo>
                  <a:lnTo>
                    <a:pt x="225632" y="216138"/>
                  </a:lnTo>
                  <a:lnTo>
                    <a:pt x="294977" y="220449"/>
                  </a:lnTo>
                  <a:lnTo>
                    <a:pt x="369427" y="221952"/>
                  </a:lnTo>
                  <a:lnTo>
                    <a:pt x="443882" y="220449"/>
                  </a:lnTo>
                  <a:lnTo>
                    <a:pt x="513229" y="216138"/>
                  </a:lnTo>
                  <a:lnTo>
                    <a:pt x="575984" y="209317"/>
                  </a:lnTo>
                  <a:lnTo>
                    <a:pt x="630660" y="200283"/>
                  </a:lnTo>
                  <a:lnTo>
                    <a:pt x="675772" y="189333"/>
                  </a:lnTo>
                  <a:lnTo>
                    <a:pt x="731362" y="162878"/>
                  </a:lnTo>
                  <a:lnTo>
                    <a:pt x="738867" y="147968"/>
                  </a:lnTo>
                </a:path>
              </a:pathLst>
            </a:custGeom>
            <a:ln w="9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659375" y="1433718"/>
              <a:ext cx="157480" cy="949325"/>
            </a:xfrm>
            <a:custGeom>
              <a:avLst/>
              <a:gdLst/>
              <a:ahLst/>
              <a:cxnLst/>
              <a:rect l="l" t="t" r="r" b="b"/>
              <a:pathLst>
                <a:path w="157479" h="949325">
                  <a:moveTo>
                    <a:pt x="157168" y="0"/>
                  </a:moveTo>
                  <a:lnTo>
                    <a:pt x="0" y="0"/>
                  </a:lnTo>
                  <a:lnTo>
                    <a:pt x="0" y="949061"/>
                  </a:lnTo>
                </a:path>
              </a:pathLst>
            </a:custGeom>
            <a:ln w="9051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" name="object 1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615330" y="2295523"/>
              <a:ext cx="88089" cy="91884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8474869" y="1308100"/>
              <a:ext cx="342265" cy="393700"/>
            </a:xfrm>
            <a:custGeom>
              <a:avLst/>
              <a:gdLst/>
              <a:ahLst/>
              <a:cxnLst/>
              <a:rect l="l" t="t" r="r" b="b"/>
              <a:pathLst>
                <a:path w="342265" h="393700">
                  <a:moveTo>
                    <a:pt x="0" y="393700"/>
                  </a:moveTo>
                  <a:lnTo>
                    <a:pt x="341674" y="393700"/>
                  </a:lnTo>
                  <a:lnTo>
                    <a:pt x="341674" y="0"/>
                  </a:lnTo>
                  <a:lnTo>
                    <a:pt x="0" y="0"/>
                  </a:lnTo>
                  <a:lnTo>
                    <a:pt x="0" y="393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474868" y="1165164"/>
              <a:ext cx="342265" cy="537210"/>
            </a:xfrm>
            <a:custGeom>
              <a:avLst/>
              <a:gdLst/>
              <a:ahLst/>
              <a:cxnLst/>
              <a:rect l="l" t="t" r="r" b="b"/>
              <a:pathLst>
                <a:path w="342265" h="537210">
                  <a:moveTo>
                    <a:pt x="0" y="0"/>
                  </a:moveTo>
                  <a:lnTo>
                    <a:pt x="0" y="537159"/>
                  </a:lnTo>
                  <a:lnTo>
                    <a:pt x="341674" y="537159"/>
                  </a:lnTo>
                  <a:lnTo>
                    <a:pt x="341674" y="143209"/>
                  </a:lnTo>
                  <a:lnTo>
                    <a:pt x="205009" y="143209"/>
                  </a:lnTo>
                  <a:lnTo>
                    <a:pt x="205009" y="0"/>
                  </a:lnTo>
                  <a:lnTo>
                    <a:pt x="0" y="0"/>
                  </a:lnTo>
                  <a:close/>
                </a:path>
              </a:pathLst>
            </a:custGeom>
            <a:ln w="8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675434" y="1160720"/>
              <a:ext cx="145552" cy="152097"/>
            </a:xfrm>
            <a:prstGeom prst="rect">
              <a:avLst/>
            </a:prstGeom>
          </p:spPr>
        </p:pic>
      </p:grpSp>
      <p:sp>
        <p:nvSpPr>
          <p:cNvPr id="125" name="object 125"/>
          <p:cNvSpPr txBox="1"/>
          <p:nvPr/>
        </p:nvSpPr>
        <p:spPr>
          <a:xfrm>
            <a:off x="7992901" y="1665567"/>
            <a:ext cx="640080" cy="391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200" spc="-35" dirty="0">
                <a:latin typeface="Arial MT"/>
                <a:cs typeface="Arial MT"/>
              </a:rPr>
              <a:t>Purchase</a:t>
            </a:r>
            <a:endParaRPr sz="12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200" spc="-30" dirty="0">
                <a:latin typeface="Arial MT"/>
                <a:cs typeface="Arial MT"/>
              </a:rPr>
              <a:t>Order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997110" y="5828284"/>
            <a:ext cx="8478520" cy="10344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200" b="1" spc="-5" dirty="0">
                <a:latin typeface="Arial"/>
                <a:cs typeface="Arial"/>
              </a:rPr>
              <a:t>Beware: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This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diagram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too </a:t>
            </a:r>
            <a:r>
              <a:rPr sz="2200" spc="-5" dirty="0">
                <a:latin typeface="Arial MT"/>
                <a:cs typeface="Arial MT"/>
              </a:rPr>
              <a:t>detailed.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illustration</a:t>
            </a:r>
            <a:r>
              <a:rPr sz="2200" dirty="0">
                <a:latin typeface="Arial MT"/>
                <a:cs typeface="Arial MT"/>
              </a:rPr>
              <a:t> purposes.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 </a:t>
            </a:r>
            <a:r>
              <a:rPr sz="2200" spc="-5" dirty="0">
                <a:latin typeface="Arial MT"/>
                <a:cs typeface="Arial MT"/>
              </a:rPr>
              <a:t>practice,</a:t>
            </a:r>
            <a:r>
              <a:rPr sz="2200" dirty="0">
                <a:latin typeface="Arial MT"/>
                <a:cs typeface="Arial MT"/>
              </a:rPr>
              <a:t> try to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only</a:t>
            </a:r>
            <a:r>
              <a:rPr sz="2200" dirty="0">
                <a:latin typeface="Arial MT"/>
                <a:cs typeface="Arial MT"/>
              </a:rPr>
              <a:t> model 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most </a:t>
            </a:r>
            <a:r>
              <a:rPr sz="2200" spc="-5" dirty="0">
                <a:latin typeface="Arial MT"/>
                <a:cs typeface="Arial MT"/>
              </a:rPr>
              <a:t>important</a:t>
            </a:r>
            <a:r>
              <a:rPr sz="2200" dirty="0">
                <a:latin typeface="Arial MT"/>
                <a:cs typeface="Arial MT"/>
              </a:rPr>
              <a:t> data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objects</a:t>
            </a:r>
            <a:r>
              <a:rPr sz="2200" dirty="0">
                <a:latin typeface="Arial MT"/>
                <a:cs typeface="Arial MT"/>
              </a:rPr>
              <a:t> and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associations.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Keep</a:t>
            </a:r>
            <a:r>
              <a:rPr sz="2200" dirty="0">
                <a:latin typeface="Arial MT"/>
                <a:cs typeface="Arial MT"/>
              </a:rPr>
              <a:t> the model </a:t>
            </a:r>
            <a:r>
              <a:rPr sz="2200" spc="-5" dirty="0">
                <a:latin typeface="Arial MT"/>
                <a:cs typeface="Arial MT"/>
              </a:rPr>
              <a:t>readable.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5519" y="1520825"/>
            <a:ext cx="4014470" cy="304800"/>
          </a:xfrm>
          <a:custGeom>
            <a:avLst/>
            <a:gdLst/>
            <a:ahLst/>
            <a:cxnLst/>
            <a:rect l="l" t="t" r="r" b="b"/>
            <a:pathLst>
              <a:path w="4014470" h="304800">
                <a:moveTo>
                  <a:pt x="4014355" y="0"/>
                </a:moveTo>
                <a:lnTo>
                  <a:pt x="0" y="0"/>
                </a:lnTo>
                <a:lnTo>
                  <a:pt x="0" y="304800"/>
                </a:lnTo>
                <a:lnTo>
                  <a:pt x="4014355" y="304800"/>
                </a:lnTo>
                <a:lnTo>
                  <a:pt x="4014355" y="0"/>
                </a:lnTo>
                <a:close/>
              </a:path>
            </a:pathLst>
          </a:custGeom>
          <a:solidFill>
            <a:srgbClr val="FFE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79506" y="1152525"/>
            <a:ext cx="4688205" cy="304800"/>
          </a:xfrm>
          <a:custGeom>
            <a:avLst/>
            <a:gdLst/>
            <a:ahLst/>
            <a:cxnLst/>
            <a:rect l="l" t="t" r="r" b="b"/>
            <a:pathLst>
              <a:path w="4688205" h="304800">
                <a:moveTo>
                  <a:pt x="4687658" y="0"/>
                </a:moveTo>
                <a:lnTo>
                  <a:pt x="0" y="0"/>
                </a:lnTo>
                <a:lnTo>
                  <a:pt x="0" y="304800"/>
                </a:lnTo>
                <a:lnTo>
                  <a:pt x="4687658" y="304800"/>
                </a:lnTo>
                <a:lnTo>
                  <a:pt x="4687658" y="0"/>
                </a:lnTo>
                <a:close/>
              </a:path>
            </a:pathLst>
          </a:custGeom>
          <a:solidFill>
            <a:srgbClr val="FFE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04880" y="0"/>
            <a:ext cx="775856" cy="6566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03299" y="940930"/>
            <a:ext cx="64816" cy="583723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21994" y="1060196"/>
            <a:ext cx="7386320" cy="11309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65" dirty="0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r>
              <a:rPr sz="2400" i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Annotation</a:t>
            </a:r>
            <a:r>
              <a:rPr sz="2400" i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mechanism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provide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additional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text </a:t>
            </a:r>
            <a:r>
              <a:rPr sz="2400" spc="-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reader</a:t>
            </a:r>
            <a:endParaRPr sz="2400">
              <a:latin typeface="Calibri"/>
              <a:cs typeface="Calibri"/>
            </a:endParaRPr>
          </a:p>
          <a:p>
            <a:pPr marL="424180" indent="-183515">
              <a:lnSpc>
                <a:spcPct val="100000"/>
              </a:lnSpc>
              <a:spcBef>
                <a:spcPts val="52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Doesn’t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affect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flow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tokens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through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61550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Final 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Note: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BPMN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85" dirty="0">
                <a:solidFill>
                  <a:srgbClr val="C00000"/>
                </a:solidFill>
                <a:latin typeface="Calibri"/>
                <a:cs typeface="Calibri"/>
              </a:rPr>
              <a:t>Text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Annotations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84650" y="3964154"/>
            <a:ext cx="1515745" cy="1007744"/>
          </a:xfrm>
          <a:custGeom>
            <a:avLst/>
            <a:gdLst/>
            <a:ahLst/>
            <a:cxnLst/>
            <a:rect l="l" t="t" r="r" b="b"/>
            <a:pathLst>
              <a:path w="1515745" h="1007745">
                <a:moveTo>
                  <a:pt x="101012" y="1007632"/>
                </a:moveTo>
                <a:lnTo>
                  <a:pt x="1414187" y="1007632"/>
                </a:lnTo>
                <a:lnTo>
                  <a:pt x="1453501" y="999713"/>
                </a:lnTo>
                <a:lnTo>
                  <a:pt x="1485616" y="978119"/>
                </a:lnTo>
                <a:lnTo>
                  <a:pt x="1507274" y="946090"/>
                </a:lnTo>
                <a:lnTo>
                  <a:pt x="1515217" y="906868"/>
                </a:lnTo>
                <a:lnTo>
                  <a:pt x="1515217" y="100758"/>
                </a:lnTo>
                <a:lnTo>
                  <a:pt x="1507274" y="61537"/>
                </a:lnTo>
                <a:lnTo>
                  <a:pt x="1485616" y="29510"/>
                </a:lnTo>
                <a:lnTo>
                  <a:pt x="1453501" y="7917"/>
                </a:lnTo>
                <a:lnTo>
                  <a:pt x="1414187" y="0"/>
                </a:lnTo>
                <a:lnTo>
                  <a:pt x="101012" y="0"/>
                </a:lnTo>
                <a:lnTo>
                  <a:pt x="61692" y="7917"/>
                </a:lnTo>
                <a:lnTo>
                  <a:pt x="29585" y="29510"/>
                </a:lnTo>
                <a:lnTo>
                  <a:pt x="7937" y="61537"/>
                </a:lnTo>
                <a:lnTo>
                  <a:pt x="0" y="100758"/>
                </a:lnTo>
                <a:lnTo>
                  <a:pt x="0" y="906868"/>
                </a:lnTo>
                <a:lnTo>
                  <a:pt x="7937" y="946090"/>
                </a:lnTo>
                <a:lnTo>
                  <a:pt x="29585" y="978119"/>
                </a:lnTo>
                <a:lnTo>
                  <a:pt x="61692" y="999713"/>
                </a:lnTo>
                <a:lnTo>
                  <a:pt x="101012" y="1007632"/>
                </a:lnTo>
                <a:close/>
              </a:path>
            </a:pathLst>
          </a:custGeom>
          <a:ln w="128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18952" y="4180662"/>
            <a:ext cx="1254125" cy="54038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73355" marR="5080" indent="-161290">
              <a:lnSpc>
                <a:spcPts val="2020"/>
              </a:lnSpc>
              <a:spcBef>
                <a:spcPts val="175"/>
              </a:spcBef>
            </a:pPr>
            <a:r>
              <a:rPr sz="1700" spc="-15" dirty="0">
                <a:latin typeface="Arial MT"/>
                <a:cs typeface="Arial MT"/>
              </a:rPr>
              <a:t>Clear</a:t>
            </a:r>
            <a:r>
              <a:rPr sz="1700" spc="-55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vendor </a:t>
            </a:r>
            <a:r>
              <a:rPr sz="1700" spc="-45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line</a:t>
            </a:r>
            <a:r>
              <a:rPr sz="1700" spc="-45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items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20074" y="3355233"/>
            <a:ext cx="101600" cy="201930"/>
          </a:xfrm>
          <a:custGeom>
            <a:avLst/>
            <a:gdLst/>
            <a:ahLst/>
            <a:cxnLst/>
            <a:rect l="l" t="t" r="r" b="b"/>
            <a:pathLst>
              <a:path w="101600" h="201929">
                <a:moveTo>
                  <a:pt x="101029" y="0"/>
                </a:moveTo>
                <a:lnTo>
                  <a:pt x="0" y="0"/>
                </a:lnTo>
                <a:lnTo>
                  <a:pt x="0" y="201516"/>
                </a:lnTo>
                <a:lnTo>
                  <a:pt x="101029" y="201516"/>
                </a:lnTo>
              </a:path>
            </a:pathLst>
          </a:custGeom>
          <a:ln w="12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56374" y="3320138"/>
            <a:ext cx="165862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5" dirty="0">
                <a:latin typeface="Arial MT"/>
                <a:cs typeface="Arial MT"/>
              </a:rPr>
              <a:t>For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blocked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invoices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79563" y="3530817"/>
            <a:ext cx="2652395" cy="986790"/>
            <a:chOff x="6079563" y="3530817"/>
            <a:chExt cx="2652395" cy="986790"/>
          </a:xfrm>
        </p:grpSpPr>
        <p:sp>
          <p:nvSpPr>
            <p:cNvPr id="13" name="object 13"/>
            <p:cNvSpPr/>
            <p:nvPr/>
          </p:nvSpPr>
          <p:spPr>
            <a:xfrm>
              <a:off x="7342286" y="3534177"/>
              <a:ext cx="278130" cy="430530"/>
            </a:xfrm>
            <a:custGeom>
              <a:avLst/>
              <a:gdLst/>
              <a:ahLst/>
              <a:cxnLst/>
              <a:rect l="l" t="t" r="r" b="b"/>
              <a:pathLst>
                <a:path w="278129" h="430529">
                  <a:moveTo>
                    <a:pt x="0" y="429977"/>
                  </a:moveTo>
                  <a:lnTo>
                    <a:pt x="277787" y="0"/>
                  </a:lnTo>
                </a:path>
              </a:pathLst>
            </a:custGeom>
            <a:ln w="671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79563" y="4467963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0" y="0"/>
                  </a:moveTo>
                  <a:lnTo>
                    <a:pt x="0" y="0"/>
                  </a:lnTo>
                  <a:lnTo>
                    <a:pt x="366839" y="0"/>
                  </a:lnTo>
                  <a:lnTo>
                    <a:pt x="419024" y="0"/>
                  </a:lnTo>
                </a:path>
              </a:pathLst>
            </a:custGeom>
            <a:ln w="6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86293" y="4418909"/>
              <a:ext cx="98425" cy="98425"/>
            </a:xfrm>
            <a:custGeom>
              <a:avLst/>
              <a:gdLst/>
              <a:ahLst/>
              <a:cxnLst/>
              <a:rect l="l" t="t" r="r" b="b"/>
              <a:pathLst>
                <a:path w="98425" h="98425">
                  <a:moveTo>
                    <a:pt x="0" y="0"/>
                  </a:moveTo>
                  <a:lnTo>
                    <a:pt x="0" y="98110"/>
                  </a:lnTo>
                  <a:lnTo>
                    <a:pt x="98357" y="490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99868" y="4467963"/>
              <a:ext cx="545465" cy="0"/>
            </a:xfrm>
            <a:custGeom>
              <a:avLst/>
              <a:gdLst/>
              <a:ahLst/>
              <a:cxnLst/>
              <a:rect l="l" t="t" r="r" b="b"/>
              <a:pathLst>
                <a:path w="545465">
                  <a:moveTo>
                    <a:pt x="0" y="0"/>
                  </a:moveTo>
                  <a:lnTo>
                    <a:pt x="545419" y="0"/>
                  </a:lnTo>
                </a:path>
              </a:pathLst>
            </a:custGeom>
            <a:ln w="6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32992" y="4418909"/>
              <a:ext cx="98425" cy="98425"/>
            </a:xfrm>
            <a:custGeom>
              <a:avLst/>
              <a:gdLst/>
              <a:ahLst/>
              <a:cxnLst/>
              <a:rect l="l" t="t" r="r" b="b"/>
              <a:pathLst>
                <a:path w="98425" h="98425">
                  <a:moveTo>
                    <a:pt x="0" y="0"/>
                  </a:moveTo>
                  <a:lnTo>
                    <a:pt x="0" y="98110"/>
                  </a:lnTo>
                  <a:lnTo>
                    <a:pt x="98357" y="490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2550896" y="3964154"/>
            <a:ext cx="1515745" cy="1007744"/>
          </a:xfrm>
          <a:custGeom>
            <a:avLst/>
            <a:gdLst/>
            <a:ahLst/>
            <a:cxnLst/>
            <a:rect l="l" t="t" r="r" b="b"/>
            <a:pathLst>
              <a:path w="1515745" h="1007745">
                <a:moveTo>
                  <a:pt x="101012" y="1007632"/>
                </a:moveTo>
                <a:lnTo>
                  <a:pt x="1414187" y="1007632"/>
                </a:lnTo>
                <a:lnTo>
                  <a:pt x="1453501" y="999713"/>
                </a:lnTo>
                <a:lnTo>
                  <a:pt x="1485616" y="978119"/>
                </a:lnTo>
                <a:lnTo>
                  <a:pt x="1507274" y="946090"/>
                </a:lnTo>
                <a:lnTo>
                  <a:pt x="1515217" y="906868"/>
                </a:lnTo>
                <a:lnTo>
                  <a:pt x="1515217" y="100758"/>
                </a:lnTo>
                <a:lnTo>
                  <a:pt x="1507274" y="61537"/>
                </a:lnTo>
                <a:lnTo>
                  <a:pt x="1485616" y="29510"/>
                </a:lnTo>
                <a:lnTo>
                  <a:pt x="1453501" y="7917"/>
                </a:lnTo>
                <a:lnTo>
                  <a:pt x="1414187" y="0"/>
                </a:lnTo>
                <a:lnTo>
                  <a:pt x="101012" y="0"/>
                </a:lnTo>
                <a:lnTo>
                  <a:pt x="61692" y="7917"/>
                </a:lnTo>
                <a:lnTo>
                  <a:pt x="29585" y="29510"/>
                </a:lnTo>
                <a:lnTo>
                  <a:pt x="7937" y="61537"/>
                </a:lnTo>
                <a:lnTo>
                  <a:pt x="0" y="100758"/>
                </a:lnTo>
                <a:lnTo>
                  <a:pt x="0" y="906868"/>
                </a:lnTo>
                <a:lnTo>
                  <a:pt x="7937" y="946090"/>
                </a:lnTo>
                <a:lnTo>
                  <a:pt x="29585" y="978119"/>
                </a:lnTo>
                <a:lnTo>
                  <a:pt x="61692" y="999713"/>
                </a:lnTo>
                <a:lnTo>
                  <a:pt x="101012" y="1007632"/>
                </a:lnTo>
                <a:close/>
              </a:path>
            </a:pathLst>
          </a:custGeom>
          <a:ln w="128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762439" y="4309218"/>
            <a:ext cx="1092835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10" dirty="0">
                <a:latin typeface="Arial MT"/>
                <a:cs typeface="Arial MT"/>
              </a:rPr>
              <a:t>Ship</a:t>
            </a:r>
            <a:r>
              <a:rPr sz="1700" spc="-75" dirty="0">
                <a:latin typeface="Arial MT"/>
                <a:cs typeface="Arial MT"/>
              </a:rPr>
              <a:t> </a:t>
            </a:r>
            <a:r>
              <a:rPr sz="1700" spc="-20" dirty="0">
                <a:latin typeface="Arial MT"/>
                <a:cs typeface="Arial MT"/>
              </a:rPr>
              <a:t>goods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86319" y="3355233"/>
            <a:ext cx="101600" cy="201930"/>
          </a:xfrm>
          <a:custGeom>
            <a:avLst/>
            <a:gdLst/>
            <a:ahLst/>
            <a:cxnLst/>
            <a:rect l="l" t="t" r="r" b="b"/>
            <a:pathLst>
              <a:path w="101600" h="201929">
                <a:moveTo>
                  <a:pt x="101029" y="0"/>
                </a:moveTo>
                <a:lnTo>
                  <a:pt x="0" y="0"/>
                </a:lnTo>
                <a:lnTo>
                  <a:pt x="0" y="201516"/>
                </a:lnTo>
                <a:lnTo>
                  <a:pt x="101029" y="201516"/>
                </a:lnTo>
              </a:path>
            </a:pathLst>
          </a:custGeom>
          <a:ln w="12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622619" y="3320138"/>
            <a:ext cx="155448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dirty="0">
                <a:latin typeface="Arial MT"/>
                <a:cs typeface="Arial MT"/>
              </a:rPr>
              <a:t>Includes</a:t>
            </a:r>
            <a:r>
              <a:rPr sz="1400" spc="-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packaging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045809" y="3530817"/>
            <a:ext cx="2652395" cy="986790"/>
            <a:chOff x="2045809" y="3530817"/>
            <a:chExt cx="2652395" cy="986790"/>
          </a:xfrm>
        </p:grpSpPr>
        <p:sp>
          <p:nvSpPr>
            <p:cNvPr id="23" name="object 23"/>
            <p:cNvSpPr/>
            <p:nvPr/>
          </p:nvSpPr>
          <p:spPr>
            <a:xfrm>
              <a:off x="3308531" y="3534177"/>
              <a:ext cx="278130" cy="430530"/>
            </a:xfrm>
            <a:custGeom>
              <a:avLst/>
              <a:gdLst/>
              <a:ahLst/>
              <a:cxnLst/>
              <a:rect l="l" t="t" r="r" b="b"/>
              <a:pathLst>
                <a:path w="278129" h="430529">
                  <a:moveTo>
                    <a:pt x="0" y="429977"/>
                  </a:moveTo>
                  <a:lnTo>
                    <a:pt x="277787" y="0"/>
                  </a:lnTo>
                </a:path>
              </a:pathLst>
            </a:custGeom>
            <a:ln w="671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45809" y="4467963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0" y="0"/>
                  </a:moveTo>
                  <a:lnTo>
                    <a:pt x="0" y="0"/>
                  </a:lnTo>
                  <a:lnTo>
                    <a:pt x="366839" y="0"/>
                  </a:lnTo>
                  <a:lnTo>
                    <a:pt x="419024" y="0"/>
                  </a:lnTo>
                </a:path>
              </a:pathLst>
            </a:custGeom>
            <a:ln w="6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52538" y="4418909"/>
              <a:ext cx="98425" cy="98425"/>
            </a:xfrm>
            <a:custGeom>
              <a:avLst/>
              <a:gdLst/>
              <a:ahLst/>
              <a:cxnLst/>
              <a:rect l="l" t="t" r="r" b="b"/>
              <a:pathLst>
                <a:path w="98425" h="98425">
                  <a:moveTo>
                    <a:pt x="0" y="0"/>
                  </a:moveTo>
                  <a:lnTo>
                    <a:pt x="0" y="98110"/>
                  </a:lnTo>
                  <a:lnTo>
                    <a:pt x="98357" y="490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66113" y="4467963"/>
              <a:ext cx="545465" cy="0"/>
            </a:xfrm>
            <a:custGeom>
              <a:avLst/>
              <a:gdLst/>
              <a:ahLst/>
              <a:cxnLst/>
              <a:rect l="l" t="t" r="r" b="b"/>
              <a:pathLst>
                <a:path w="545464">
                  <a:moveTo>
                    <a:pt x="0" y="0"/>
                  </a:moveTo>
                  <a:lnTo>
                    <a:pt x="545419" y="0"/>
                  </a:lnTo>
                </a:path>
              </a:pathLst>
            </a:custGeom>
            <a:ln w="6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99237" y="4418909"/>
              <a:ext cx="98425" cy="98425"/>
            </a:xfrm>
            <a:custGeom>
              <a:avLst/>
              <a:gdLst/>
              <a:ahLst/>
              <a:cxnLst/>
              <a:rect l="l" t="t" r="r" b="b"/>
              <a:pathLst>
                <a:path w="98425" h="98425">
                  <a:moveTo>
                    <a:pt x="0" y="0"/>
                  </a:moveTo>
                  <a:lnTo>
                    <a:pt x="0" y="98110"/>
                  </a:lnTo>
                  <a:lnTo>
                    <a:pt x="98357" y="490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1056" y="270763"/>
            <a:ext cx="20370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" dirty="0">
                <a:solidFill>
                  <a:srgbClr val="C00000"/>
                </a:solidFill>
                <a:latin typeface="Calibri"/>
                <a:cs typeface="Calibri"/>
              </a:rPr>
              <a:t>BPMN</a:t>
            </a:r>
            <a:r>
              <a:rPr sz="3000" spc="-1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spc="-45" dirty="0">
                <a:solidFill>
                  <a:srgbClr val="C00000"/>
                </a:solidFill>
                <a:latin typeface="Calibri"/>
                <a:cs typeface="Calibri"/>
              </a:rPr>
              <a:t>Poster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8766" y="986944"/>
            <a:ext cx="7806354" cy="557876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44272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BPMN</a:t>
            </a:r>
            <a:r>
              <a:rPr sz="32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C00000"/>
                </a:solidFill>
                <a:latin typeface="Calibri"/>
                <a:cs typeface="Calibri"/>
              </a:rPr>
              <a:t>from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10,000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miles…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325" y="1590547"/>
            <a:ext cx="8039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BPMN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graph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consisting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four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core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3325" y="1959355"/>
            <a:ext cx="1280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elements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0576" y="3214725"/>
            <a:ext cx="1550035" cy="1019810"/>
          </a:xfrm>
          <a:custGeom>
            <a:avLst/>
            <a:gdLst/>
            <a:ahLst/>
            <a:cxnLst/>
            <a:rect l="l" t="t" r="r" b="b"/>
            <a:pathLst>
              <a:path w="1550035" h="1019810">
                <a:moveTo>
                  <a:pt x="103322" y="1019259"/>
                </a:moveTo>
                <a:lnTo>
                  <a:pt x="1446506" y="1019259"/>
                </a:lnTo>
                <a:lnTo>
                  <a:pt x="1486723" y="1011249"/>
                </a:lnTo>
                <a:lnTo>
                  <a:pt x="1519563" y="989405"/>
                </a:lnTo>
                <a:lnTo>
                  <a:pt x="1541704" y="957007"/>
                </a:lnTo>
                <a:lnTo>
                  <a:pt x="1549823" y="917333"/>
                </a:lnTo>
                <a:lnTo>
                  <a:pt x="1549823" y="101920"/>
                </a:lnTo>
                <a:lnTo>
                  <a:pt x="1541704" y="62247"/>
                </a:lnTo>
                <a:lnTo>
                  <a:pt x="1519563" y="29851"/>
                </a:lnTo>
                <a:lnTo>
                  <a:pt x="1486723" y="8009"/>
                </a:lnTo>
                <a:lnTo>
                  <a:pt x="1446506" y="0"/>
                </a:lnTo>
                <a:lnTo>
                  <a:pt x="103322" y="0"/>
                </a:lnTo>
                <a:lnTo>
                  <a:pt x="63104" y="8009"/>
                </a:lnTo>
                <a:lnTo>
                  <a:pt x="30262" y="29851"/>
                </a:lnTo>
                <a:lnTo>
                  <a:pt x="8119" y="62247"/>
                </a:lnTo>
                <a:lnTo>
                  <a:pt x="0" y="101920"/>
                </a:lnTo>
                <a:lnTo>
                  <a:pt x="0" y="917333"/>
                </a:lnTo>
                <a:lnTo>
                  <a:pt x="8119" y="957007"/>
                </a:lnTo>
                <a:lnTo>
                  <a:pt x="30262" y="989405"/>
                </a:lnTo>
                <a:lnTo>
                  <a:pt x="63104" y="1011249"/>
                </a:lnTo>
                <a:lnTo>
                  <a:pt x="103322" y="1019259"/>
                </a:lnTo>
                <a:close/>
              </a:path>
            </a:pathLst>
          </a:custGeom>
          <a:ln w="12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66679" y="3266933"/>
            <a:ext cx="963930" cy="963930"/>
          </a:xfrm>
          <a:custGeom>
            <a:avLst/>
            <a:gdLst/>
            <a:ahLst/>
            <a:cxnLst/>
            <a:rect l="l" t="t" r="r" b="b"/>
            <a:pathLst>
              <a:path w="963929" h="963929">
                <a:moveTo>
                  <a:pt x="0" y="481938"/>
                </a:moveTo>
                <a:lnTo>
                  <a:pt x="481938" y="0"/>
                </a:lnTo>
                <a:lnTo>
                  <a:pt x="963877" y="481938"/>
                </a:lnTo>
                <a:lnTo>
                  <a:pt x="481938" y="963871"/>
                </a:lnTo>
                <a:lnTo>
                  <a:pt x="0" y="481938"/>
                </a:lnTo>
                <a:close/>
              </a:path>
            </a:pathLst>
          </a:custGeom>
          <a:ln w="16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43190" y="3433617"/>
            <a:ext cx="582295" cy="582295"/>
          </a:xfrm>
          <a:custGeom>
            <a:avLst/>
            <a:gdLst/>
            <a:ahLst/>
            <a:cxnLst/>
            <a:rect l="l" t="t" r="r" b="b"/>
            <a:pathLst>
              <a:path w="582295" h="582295">
                <a:moveTo>
                  <a:pt x="581850" y="290925"/>
                </a:moveTo>
                <a:lnTo>
                  <a:pt x="578043" y="243738"/>
                </a:lnTo>
                <a:lnTo>
                  <a:pt x="567020" y="198974"/>
                </a:lnTo>
                <a:lnTo>
                  <a:pt x="549379" y="157233"/>
                </a:lnTo>
                <a:lnTo>
                  <a:pt x="525721" y="119113"/>
                </a:lnTo>
                <a:lnTo>
                  <a:pt x="496644" y="85214"/>
                </a:lnTo>
                <a:lnTo>
                  <a:pt x="462746" y="56134"/>
                </a:lnTo>
                <a:lnTo>
                  <a:pt x="424626" y="32474"/>
                </a:lnTo>
                <a:lnTo>
                  <a:pt x="382883" y="14832"/>
                </a:lnTo>
                <a:lnTo>
                  <a:pt x="338117" y="3808"/>
                </a:lnTo>
                <a:lnTo>
                  <a:pt x="290925" y="0"/>
                </a:lnTo>
                <a:lnTo>
                  <a:pt x="243736" y="3808"/>
                </a:lnTo>
                <a:lnTo>
                  <a:pt x="198971" y="14832"/>
                </a:lnTo>
                <a:lnTo>
                  <a:pt x="157229" y="32474"/>
                </a:lnTo>
                <a:lnTo>
                  <a:pt x="119109" y="56134"/>
                </a:lnTo>
                <a:lnTo>
                  <a:pt x="85211" y="85214"/>
                </a:lnTo>
                <a:lnTo>
                  <a:pt x="56132" y="119113"/>
                </a:lnTo>
                <a:lnTo>
                  <a:pt x="32473" y="157233"/>
                </a:lnTo>
                <a:lnTo>
                  <a:pt x="14831" y="198974"/>
                </a:lnTo>
                <a:lnTo>
                  <a:pt x="3807" y="243738"/>
                </a:lnTo>
                <a:lnTo>
                  <a:pt x="0" y="290925"/>
                </a:lnTo>
                <a:lnTo>
                  <a:pt x="3807" y="338117"/>
                </a:lnTo>
                <a:lnTo>
                  <a:pt x="14831" y="382884"/>
                </a:lnTo>
                <a:lnTo>
                  <a:pt x="32473" y="424627"/>
                </a:lnTo>
                <a:lnTo>
                  <a:pt x="56132" y="462748"/>
                </a:lnTo>
                <a:lnTo>
                  <a:pt x="85211" y="496648"/>
                </a:lnTo>
                <a:lnTo>
                  <a:pt x="119109" y="525727"/>
                </a:lnTo>
                <a:lnTo>
                  <a:pt x="157229" y="549387"/>
                </a:lnTo>
                <a:lnTo>
                  <a:pt x="198971" y="567029"/>
                </a:lnTo>
                <a:lnTo>
                  <a:pt x="243736" y="578053"/>
                </a:lnTo>
                <a:lnTo>
                  <a:pt x="290925" y="581860"/>
                </a:lnTo>
                <a:lnTo>
                  <a:pt x="338117" y="578053"/>
                </a:lnTo>
                <a:lnTo>
                  <a:pt x="382883" y="567029"/>
                </a:lnTo>
                <a:lnTo>
                  <a:pt x="424626" y="549387"/>
                </a:lnTo>
                <a:lnTo>
                  <a:pt x="462746" y="525727"/>
                </a:lnTo>
                <a:lnTo>
                  <a:pt x="496644" y="496648"/>
                </a:lnTo>
                <a:lnTo>
                  <a:pt x="525721" y="462748"/>
                </a:lnTo>
                <a:lnTo>
                  <a:pt x="549379" y="424627"/>
                </a:lnTo>
                <a:lnTo>
                  <a:pt x="567020" y="382884"/>
                </a:lnTo>
                <a:lnTo>
                  <a:pt x="578043" y="338117"/>
                </a:lnTo>
                <a:lnTo>
                  <a:pt x="581850" y="290925"/>
                </a:lnTo>
                <a:close/>
              </a:path>
            </a:pathLst>
          </a:custGeom>
          <a:ln w="14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33813" y="3452337"/>
            <a:ext cx="587375" cy="587375"/>
          </a:xfrm>
          <a:custGeom>
            <a:avLst/>
            <a:gdLst/>
            <a:ahLst/>
            <a:cxnLst/>
            <a:rect l="l" t="t" r="r" b="b"/>
            <a:pathLst>
              <a:path w="587375" h="587375">
                <a:moveTo>
                  <a:pt x="586947" y="293473"/>
                </a:moveTo>
                <a:lnTo>
                  <a:pt x="583106" y="245873"/>
                </a:lnTo>
                <a:lnTo>
                  <a:pt x="571986" y="200717"/>
                </a:lnTo>
                <a:lnTo>
                  <a:pt x="554191" y="158610"/>
                </a:lnTo>
                <a:lnTo>
                  <a:pt x="530326" y="120156"/>
                </a:lnTo>
                <a:lnTo>
                  <a:pt x="500994" y="85960"/>
                </a:lnTo>
                <a:lnTo>
                  <a:pt x="466799" y="56626"/>
                </a:lnTo>
                <a:lnTo>
                  <a:pt x="428345" y="32759"/>
                </a:lnTo>
                <a:lnTo>
                  <a:pt x="386237" y="14962"/>
                </a:lnTo>
                <a:lnTo>
                  <a:pt x="341078" y="3841"/>
                </a:lnTo>
                <a:lnTo>
                  <a:pt x="293473" y="0"/>
                </a:lnTo>
                <a:lnTo>
                  <a:pt x="245871" y="3841"/>
                </a:lnTo>
                <a:lnTo>
                  <a:pt x="200714" y="14962"/>
                </a:lnTo>
                <a:lnTo>
                  <a:pt x="158606" y="32759"/>
                </a:lnTo>
                <a:lnTo>
                  <a:pt x="120153" y="56626"/>
                </a:lnTo>
                <a:lnTo>
                  <a:pt x="85957" y="85960"/>
                </a:lnTo>
                <a:lnTo>
                  <a:pt x="56624" y="120156"/>
                </a:lnTo>
                <a:lnTo>
                  <a:pt x="32757" y="158610"/>
                </a:lnTo>
                <a:lnTo>
                  <a:pt x="14961" y="200717"/>
                </a:lnTo>
                <a:lnTo>
                  <a:pt x="3841" y="245873"/>
                </a:lnTo>
                <a:lnTo>
                  <a:pt x="0" y="293473"/>
                </a:lnTo>
                <a:lnTo>
                  <a:pt x="3841" y="341078"/>
                </a:lnTo>
                <a:lnTo>
                  <a:pt x="14961" y="386237"/>
                </a:lnTo>
                <a:lnTo>
                  <a:pt x="32757" y="428347"/>
                </a:lnTo>
                <a:lnTo>
                  <a:pt x="56624" y="466802"/>
                </a:lnTo>
                <a:lnTo>
                  <a:pt x="85957" y="500998"/>
                </a:lnTo>
                <a:lnTo>
                  <a:pt x="120153" y="530332"/>
                </a:lnTo>
                <a:lnTo>
                  <a:pt x="158606" y="554199"/>
                </a:lnTo>
                <a:lnTo>
                  <a:pt x="200714" y="571995"/>
                </a:lnTo>
                <a:lnTo>
                  <a:pt x="245871" y="583116"/>
                </a:lnTo>
                <a:lnTo>
                  <a:pt x="293473" y="586957"/>
                </a:lnTo>
                <a:lnTo>
                  <a:pt x="341078" y="583116"/>
                </a:lnTo>
                <a:lnTo>
                  <a:pt x="386237" y="571995"/>
                </a:lnTo>
                <a:lnTo>
                  <a:pt x="428345" y="554199"/>
                </a:lnTo>
                <a:lnTo>
                  <a:pt x="466799" y="530332"/>
                </a:lnTo>
                <a:lnTo>
                  <a:pt x="500994" y="500998"/>
                </a:lnTo>
                <a:lnTo>
                  <a:pt x="530326" y="466802"/>
                </a:lnTo>
                <a:lnTo>
                  <a:pt x="554191" y="428347"/>
                </a:lnTo>
                <a:lnTo>
                  <a:pt x="571986" y="386237"/>
                </a:lnTo>
                <a:lnTo>
                  <a:pt x="583106" y="341078"/>
                </a:lnTo>
                <a:lnTo>
                  <a:pt x="586947" y="293473"/>
                </a:lnTo>
                <a:close/>
              </a:path>
            </a:pathLst>
          </a:custGeom>
          <a:ln w="646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8028754" y="3669112"/>
            <a:ext cx="1177925" cy="168275"/>
            <a:chOff x="8028754" y="3669112"/>
            <a:chExt cx="1177925" cy="168275"/>
          </a:xfrm>
        </p:grpSpPr>
        <p:sp>
          <p:nvSpPr>
            <p:cNvPr id="10" name="object 10"/>
            <p:cNvSpPr/>
            <p:nvPr/>
          </p:nvSpPr>
          <p:spPr>
            <a:xfrm>
              <a:off x="8028754" y="3753024"/>
              <a:ext cx="1023619" cy="0"/>
            </a:xfrm>
            <a:custGeom>
              <a:avLst/>
              <a:gdLst/>
              <a:ahLst/>
              <a:cxnLst/>
              <a:rect l="l" t="t" r="r" b="b"/>
              <a:pathLst>
                <a:path w="1023620">
                  <a:moveTo>
                    <a:pt x="0" y="0"/>
                  </a:moveTo>
                  <a:lnTo>
                    <a:pt x="0" y="0"/>
                  </a:lnTo>
                  <a:lnTo>
                    <a:pt x="974891" y="0"/>
                  </a:lnTo>
                  <a:lnTo>
                    <a:pt x="1023028" y="0"/>
                  </a:lnTo>
                </a:path>
              </a:pathLst>
            </a:custGeom>
            <a:ln w="72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029737" y="3669112"/>
              <a:ext cx="176530" cy="168275"/>
            </a:xfrm>
            <a:custGeom>
              <a:avLst/>
              <a:gdLst/>
              <a:ahLst/>
              <a:cxnLst/>
              <a:rect l="l" t="t" r="r" b="b"/>
              <a:pathLst>
                <a:path w="176529" h="168275">
                  <a:moveTo>
                    <a:pt x="0" y="0"/>
                  </a:moveTo>
                  <a:lnTo>
                    <a:pt x="0" y="167824"/>
                  </a:lnTo>
                  <a:lnTo>
                    <a:pt x="176362" y="83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795161" y="4453635"/>
            <a:ext cx="8794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 MT"/>
                <a:cs typeface="Arial MT"/>
              </a:rPr>
              <a:t>activity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01398" y="4447540"/>
            <a:ext cx="10674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 MT"/>
                <a:cs typeface="Arial MT"/>
              </a:rPr>
              <a:t>gateway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66479" y="3892803"/>
            <a:ext cx="15068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705" marR="5080" indent="-421640">
              <a:lnSpc>
                <a:spcPct val="136400"/>
              </a:lnSpc>
              <a:spcBef>
                <a:spcPts val="100"/>
              </a:spcBef>
              <a:tabLst>
                <a:tab pos="1026794" algn="l"/>
              </a:tabLst>
            </a:pPr>
            <a:r>
              <a:rPr sz="2200" dirty="0">
                <a:latin typeface="Arial MT"/>
                <a:cs typeface="Arial MT"/>
              </a:rPr>
              <a:t>start	end  event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37344" y="4459732"/>
            <a:ext cx="1238250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70205" marR="5080" indent="-358140">
              <a:lnSpc>
                <a:spcPct val="101800"/>
              </a:lnSpc>
              <a:spcBef>
                <a:spcPts val="50"/>
              </a:spcBef>
            </a:pPr>
            <a:r>
              <a:rPr sz="2200" dirty="0">
                <a:latin typeface="Arial MT"/>
                <a:cs typeface="Arial MT"/>
              </a:rPr>
              <a:t>sequence  </a:t>
            </a:r>
            <a:r>
              <a:rPr sz="2200" spc="-5" dirty="0">
                <a:latin typeface="Arial MT"/>
                <a:cs typeface="Arial MT"/>
              </a:rPr>
              <a:t>flow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86633" y="2081561"/>
            <a:ext cx="513969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15"/>
              </a:lnSpc>
              <a:spcBef>
                <a:spcPts val="100"/>
              </a:spcBef>
            </a:pP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It</a:t>
            </a:r>
            <a:r>
              <a:rPr sz="1050" spc="-2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involves</a:t>
            </a:r>
            <a:r>
              <a:rPr sz="1050" spc="-2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events</a:t>
            </a:r>
            <a:r>
              <a:rPr sz="1050" spc="-2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and</a:t>
            </a:r>
            <a:r>
              <a:rPr sz="1050" spc="-2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activities</a:t>
            </a:r>
            <a:endParaRPr sz="1050">
              <a:latin typeface="Arial MT"/>
              <a:cs typeface="Arial MT"/>
            </a:endParaRPr>
          </a:p>
          <a:p>
            <a:pPr marL="12700" marR="5080">
              <a:lnSpc>
                <a:spcPts val="1170"/>
              </a:lnSpc>
              <a:spcBef>
                <a:spcPts val="70"/>
              </a:spcBef>
            </a:pP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Events represent thing that happen instantaneously (Ex: invoice has been received) </a:t>
            </a:r>
            <a:r>
              <a:rPr sz="1050" spc="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Activities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represent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units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of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work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that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have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a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duration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(Ex: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an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activity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to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pay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an</a:t>
            </a:r>
            <a:r>
              <a:rPr sz="1050" spc="-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invoice)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86633" y="2676836"/>
            <a:ext cx="323532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Events</a:t>
            </a:r>
            <a:r>
              <a:rPr sz="1050" spc="-1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and</a:t>
            </a:r>
            <a:r>
              <a:rPr sz="1050" spc="-1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Activities</a:t>
            </a:r>
            <a:r>
              <a:rPr sz="1050" spc="-1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are</a:t>
            </a:r>
            <a:r>
              <a:rPr sz="1050" spc="-10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logically</a:t>
            </a:r>
            <a:r>
              <a:rPr sz="1050" spc="-1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related</a:t>
            </a:r>
            <a:r>
              <a:rPr sz="1050" spc="-1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by</a:t>
            </a:r>
            <a:r>
              <a:rPr sz="1050" spc="-1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0077D4"/>
                </a:solidFill>
                <a:latin typeface="Arial MT"/>
                <a:cs typeface="Arial MT"/>
              </a:rPr>
              <a:t>sequence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4652" y="978915"/>
            <a:ext cx="7581265" cy="3587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Order-to-cash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1695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order-to-cash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triggered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receipt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a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purchase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order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customer.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Upon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receipt,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purchase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order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checked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against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stock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determine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requested item(s)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available.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Depending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stock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availability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purchase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order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be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confirmed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rejected.</a:t>
            </a:r>
            <a:endParaRPr sz="2400">
              <a:latin typeface="Calibri"/>
              <a:cs typeface="Calibri"/>
            </a:endParaRPr>
          </a:p>
          <a:p>
            <a:pPr marL="12700" marR="63500">
              <a:lnSpc>
                <a:spcPct val="100800"/>
              </a:lnSpc>
              <a:spcBef>
                <a:spcPts val="480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purchase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order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confirmed,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invoice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emitted,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goods requested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shipped.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 completes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archiving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order.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32740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solidFill>
                  <a:srgbClr val="C00000"/>
                </a:solidFill>
                <a:latin typeface="Calibri"/>
                <a:cs typeface="Calibri"/>
              </a:rPr>
              <a:t>Let’s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C00000"/>
                </a:solidFill>
                <a:latin typeface="Calibri"/>
                <a:cs typeface="Calibri"/>
              </a:rPr>
              <a:t>start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modeling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4652" y="978915"/>
            <a:ext cx="7696834" cy="4097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Order-to-cash</a:t>
            </a:r>
            <a:endParaRPr sz="2200">
              <a:latin typeface="Calibri"/>
              <a:cs typeface="Calibri"/>
            </a:endParaRPr>
          </a:p>
          <a:p>
            <a:pPr marL="195580" marR="632460" indent="-182880">
              <a:lnSpc>
                <a:spcPct val="100800"/>
              </a:lnSpc>
              <a:spcBef>
                <a:spcPts val="1695"/>
              </a:spcBef>
              <a:buClr>
                <a:srgbClr val="7F7F7F"/>
              </a:buClr>
              <a:buFont typeface="Arial MT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order-to-cash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triggered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receipt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a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purchase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order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customer.</a:t>
            </a:r>
            <a:endParaRPr sz="2400">
              <a:latin typeface="Calibri"/>
              <a:cs typeface="Calibri"/>
            </a:endParaRPr>
          </a:p>
          <a:p>
            <a:pPr marL="195580" marR="5080" indent="-182880">
              <a:lnSpc>
                <a:spcPct val="100800"/>
              </a:lnSpc>
              <a:spcBef>
                <a:spcPts val="600"/>
              </a:spcBef>
              <a:buClr>
                <a:srgbClr val="7F7F7F"/>
              </a:buClr>
              <a:buFont typeface="Arial MT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Upon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receipt,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purchase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order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has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checked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against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stock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determine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if 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requested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item(s)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available.</a:t>
            </a:r>
            <a:endParaRPr sz="2400">
              <a:latin typeface="Calibri"/>
              <a:cs typeface="Calibri"/>
            </a:endParaRPr>
          </a:p>
          <a:p>
            <a:pPr marL="195580" marR="264795" indent="-182880">
              <a:lnSpc>
                <a:spcPct val="100000"/>
              </a:lnSpc>
              <a:spcBef>
                <a:spcPts val="530"/>
              </a:spcBef>
              <a:buClr>
                <a:srgbClr val="7F7F7F"/>
              </a:buClr>
              <a:buFont typeface="Arial MT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Depending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stock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availability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purchase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order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confirmed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rejected.</a:t>
            </a:r>
            <a:endParaRPr sz="2400">
              <a:latin typeface="Calibri"/>
              <a:cs typeface="Calibri"/>
            </a:endParaRPr>
          </a:p>
          <a:p>
            <a:pPr marL="195580" marR="73025" indent="-182880" algn="just">
              <a:lnSpc>
                <a:spcPct val="99200"/>
              </a:lnSpc>
              <a:spcBef>
                <a:spcPts val="645"/>
              </a:spcBef>
              <a:buClr>
                <a:srgbClr val="7F7F7F"/>
              </a:buClr>
              <a:buFont typeface="Arial MT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If 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purchase order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is confirmed,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invoice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emitted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goods requested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shipped.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 completes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archiving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order.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59385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solidFill>
                  <a:srgbClr val="C00000"/>
                </a:solidFill>
                <a:latin typeface="Calibri"/>
                <a:cs typeface="Calibri"/>
              </a:rPr>
              <a:t>Let’s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C00000"/>
                </a:solidFill>
                <a:latin typeface="Calibri"/>
                <a:cs typeface="Calibri"/>
              </a:rPr>
              <a:t>start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 modeling</a:t>
            </a:r>
            <a:r>
              <a:rPr sz="32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– 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break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it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down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4652" y="978915"/>
            <a:ext cx="7875270" cy="212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Order-to-cash</a:t>
            </a:r>
            <a:endParaRPr sz="2200">
              <a:latin typeface="Calibri"/>
              <a:cs typeface="Calibri"/>
            </a:endParaRPr>
          </a:p>
          <a:p>
            <a:pPr marL="195580" marR="675640" indent="-182880">
              <a:lnSpc>
                <a:spcPct val="100800"/>
              </a:lnSpc>
              <a:spcBef>
                <a:spcPts val="1695"/>
              </a:spcBef>
              <a:buClr>
                <a:srgbClr val="7F7F7F"/>
              </a:buClr>
              <a:buFont typeface="Arial MT"/>
              <a:buChar char="•"/>
              <a:tabLst>
                <a:tab pos="195580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order-to-cash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triggered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receipt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 a </a:t>
            </a:r>
            <a:r>
              <a:rPr sz="2400" b="1" spc="-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purchase order from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customer.</a:t>
            </a:r>
            <a:endParaRPr sz="2400">
              <a:latin typeface="Calibri"/>
              <a:cs typeface="Calibri"/>
            </a:endParaRPr>
          </a:p>
          <a:p>
            <a:pPr marL="195580" marR="5080" indent="-182880">
              <a:lnSpc>
                <a:spcPct val="100800"/>
              </a:lnSpc>
              <a:spcBef>
                <a:spcPts val="600"/>
              </a:spcBef>
              <a:buClr>
                <a:srgbClr val="7F7F7F"/>
              </a:buClr>
              <a:buFont typeface="Arial MT"/>
              <a:buChar char="•"/>
              <a:tabLst>
                <a:tab pos="195580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Upon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receipt,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purchase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order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checked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against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stock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determine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requested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item(s)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are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available.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59385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solidFill>
                  <a:srgbClr val="C00000"/>
                </a:solidFill>
                <a:latin typeface="Calibri"/>
                <a:cs typeface="Calibri"/>
              </a:rPr>
              <a:t>Let’s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C00000"/>
                </a:solidFill>
                <a:latin typeface="Calibri"/>
                <a:cs typeface="Calibri"/>
              </a:rPr>
              <a:t>start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 modeling</a:t>
            </a:r>
            <a:r>
              <a:rPr sz="32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– 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break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it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down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4955" y="5826125"/>
            <a:ext cx="5412105" cy="292100"/>
          </a:xfrm>
          <a:custGeom>
            <a:avLst/>
            <a:gdLst/>
            <a:ahLst/>
            <a:cxnLst/>
            <a:rect l="l" t="t" r="r" b="b"/>
            <a:pathLst>
              <a:path w="5412105" h="292100">
                <a:moveTo>
                  <a:pt x="5411749" y="0"/>
                </a:moveTo>
                <a:lnTo>
                  <a:pt x="5030660" y="0"/>
                </a:lnTo>
                <a:lnTo>
                  <a:pt x="4967135" y="0"/>
                </a:lnTo>
                <a:lnTo>
                  <a:pt x="0" y="0"/>
                </a:lnTo>
                <a:lnTo>
                  <a:pt x="0" y="292100"/>
                </a:lnTo>
                <a:lnTo>
                  <a:pt x="4967135" y="292100"/>
                </a:lnTo>
                <a:lnTo>
                  <a:pt x="5030660" y="292100"/>
                </a:lnTo>
                <a:lnTo>
                  <a:pt x="5411749" y="292100"/>
                </a:lnTo>
                <a:lnTo>
                  <a:pt x="5411749" y="0"/>
                </a:lnTo>
                <a:close/>
              </a:path>
            </a:pathLst>
          </a:custGeom>
          <a:solidFill>
            <a:srgbClr val="FFE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44959" y="5826125"/>
            <a:ext cx="4154170" cy="292100"/>
          </a:xfrm>
          <a:custGeom>
            <a:avLst/>
            <a:gdLst/>
            <a:ahLst/>
            <a:cxnLst/>
            <a:rect l="l" t="t" r="r" b="b"/>
            <a:pathLst>
              <a:path w="4154170" h="292100">
                <a:moveTo>
                  <a:pt x="4154102" y="0"/>
                </a:moveTo>
                <a:lnTo>
                  <a:pt x="0" y="0"/>
                </a:lnTo>
                <a:lnTo>
                  <a:pt x="0" y="292100"/>
                </a:lnTo>
                <a:lnTo>
                  <a:pt x="4154102" y="292100"/>
                </a:lnTo>
                <a:lnTo>
                  <a:pt x="4154102" y="0"/>
                </a:lnTo>
                <a:close/>
              </a:path>
            </a:pathLst>
          </a:custGeom>
          <a:solidFill>
            <a:srgbClr val="FFE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2255" y="5102225"/>
            <a:ext cx="2363470" cy="279400"/>
          </a:xfrm>
          <a:custGeom>
            <a:avLst/>
            <a:gdLst/>
            <a:ahLst/>
            <a:cxnLst/>
            <a:rect l="l" t="t" r="r" b="b"/>
            <a:pathLst>
              <a:path w="2363470" h="279400">
                <a:moveTo>
                  <a:pt x="2362885" y="0"/>
                </a:moveTo>
                <a:lnTo>
                  <a:pt x="0" y="0"/>
                </a:lnTo>
                <a:lnTo>
                  <a:pt x="0" y="279400"/>
                </a:lnTo>
                <a:lnTo>
                  <a:pt x="2362885" y="279400"/>
                </a:lnTo>
                <a:lnTo>
                  <a:pt x="2362885" y="0"/>
                </a:lnTo>
                <a:close/>
              </a:path>
            </a:pathLst>
          </a:custGeom>
          <a:solidFill>
            <a:srgbClr val="FFE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87957" y="5445125"/>
            <a:ext cx="7178040" cy="292100"/>
          </a:xfrm>
          <a:custGeom>
            <a:avLst/>
            <a:gdLst/>
            <a:ahLst/>
            <a:cxnLst/>
            <a:rect l="l" t="t" r="r" b="b"/>
            <a:pathLst>
              <a:path w="7178040" h="292100">
                <a:moveTo>
                  <a:pt x="7177582" y="0"/>
                </a:moveTo>
                <a:lnTo>
                  <a:pt x="0" y="0"/>
                </a:lnTo>
                <a:lnTo>
                  <a:pt x="0" y="292100"/>
                </a:lnTo>
                <a:lnTo>
                  <a:pt x="7177582" y="292100"/>
                </a:lnTo>
                <a:lnTo>
                  <a:pt x="7177582" y="0"/>
                </a:lnTo>
                <a:close/>
              </a:path>
            </a:pathLst>
          </a:custGeom>
          <a:solidFill>
            <a:srgbClr val="FFE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32255" y="5102225"/>
            <a:ext cx="2363470" cy="279400"/>
          </a:xfrm>
          <a:custGeom>
            <a:avLst/>
            <a:gdLst/>
            <a:ahLst/>
            <a:cxnLst/>
            <a:rect l="l" t="t" r="r" b="b"/>
            <a:pathLst>
              <a:path w="2363470" h="279400">
                <a:moveTo>
                  <a:pt x="2362885" y="0"/>
                </a:moveTo>
                <a:lnTo>
                  <a:pt x="0" y="0"/>
                </a:lnTo>
                <a:lnTo>
                  <a:pt x="0" y="279400"/>
                </a:lnTo>
                <a:lnTo>
                  <a:pt x="2362885" y="279400"/>
                </a:lnTo>
                <a:lnTo>
                  <a:pt x="2362885" y="0"/>
                </a:lnTo>
                <a:close/>
              </a:path>
            </a:pathLst>
          </a:custGeom>
          <a:solidFill>
            <a:srgbClr val="FFE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04880" y="0"/>
            <a:ext cx="775856" cy="65667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03299" y="940930"/>
            <a:ext cx="64816" cy="583723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22288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BPMN</a:t>
            </a:r>
            <a:r>
              <a:rPr sz="32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Model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54473" y="6565900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9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64654" y="978915"/>
            <a:ext cx="16275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Order-to-cash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21951" y="3046374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4" h="334645">
                <a:moveTo>
                  <a:pt x="334400" y="167074"/>
                </a:moveTo>
                <a:lnTo>
                  <a:pt x="328427" y="122665"/>
                </a:lnTo>
                <a:lnTo>
                  <a:pt x="311571" y="82756"/>
                </a:lnTo>
                <a:lnTo>
                  <a:pt x="285426" y="48941"/>
                </a:lnTo>
                <a:lnTo>
                  <a:pt x="251585" y="22814"/>
                </a:lnTo>
                <a:lnTo>
                  <a:pt x="211643" y="5969"/>
                </a:lnTo>
                <a:lnTo>
                  <a:pt x="167194" y="0"/>
                </a:lnTo>
                <a:lnTo>
                  <a:pt x="122749" y="5969"/>
                </a:lnTo>
                <a:lnTo>
                  <a:pt x="82810" y="22814"/>
                </a:lnTo>
                <a:lnTo>
                  <a:pt x="48972" y="48941"/>
                </a:lnTo>
                <a:lnTo>
                  <a:pt x="22828" y="82756"/>
                </a:lnTo>
                <a:lnTo>
                  <a:pt x="5972" y="122665"/>
                </a:lnTo>
                <a:lnTo>
                  <a:pt x="0" y="167074"/>
                </a:lnTo>
                <a:lnTo>
                  <a:pt x="5972" y="211476"/>
                </a:lnTo>
                <a:lnTo>
                  <a:pt x="22828" y="251365"/>
                </a:lnTo>
                <a:lnTo>
                  <a:pt x="48972" y="285154"/>
                </a:lnTo>
                <a:lnTo>
                  <a:pt x="82810" y="311256"/>
                </a:lnTo>
                <a:lnTo>
                  <a:pt x="122749" y="328081"/>
                </a:lnTo>
                <a:lnTo>
                  <a:pt x="167194" y="334043"/>
                </a:lnTo>
                <a:lnTo>
                  <a:pt x="211643" y="328081"/>
                </a:lnTo>
                <a:lnTo>
                  <a:pt x="251585" y="311256"/>
                </a:lnTo>
                <a:lnTo>
                  <a:pt x="285426" y="285154"/>
                </a:lnTo>
                <a:lnTo>
                  <a:pt x="311571" y="251365"/>
                </a:lnTo>
                <a:lnTo>
                  <a:pt x="328427" y="211476"/>
                </a:lnTo>
                <a:lnTo>
                  <a:pt x="334400" y="167074"/>
                </a:lnTo>
                <a:close/>
              </a:path>
            </a:pathLst>
          </a:custGeom>
          <a:ln w="84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88000" y="2879417"/>
            <a:ext cx="1007744" cy="668020"/>
          </a:xfrm>
          <a:custGeom>
            <a:avLst/>
            <a:gdLst/>
            <a:ahLst/>
            <a:cxnLst/>
            <a:rect l="l" t="t" r="r" b="b"/>
            <a:pathLst>
              <a:path w="1007744" h="668020">
                <a:moveTo>
                  <a:pt x="67155" y="667991"/>
                </a:moveTo>
                <a:lnTo>
                  <a:pt x="940051" y="667991"/>
                </a:lnTo>
                <a:lnTo>
                  <a:pt x="966184" y="662743"/>
                </a:lnTo>
                <a:lnTo>
                  <a:pt x="987531" y="648428"/>
                </a:lnTo>
                <a:lnTo>
                  <a:pt x="1001927" y="627197"/>
                </a:lnTo>
                <a:lnTo>
                  <a:pt x="1007207" y="601197"/>
                </a:lnTo>
                <a:lnTo>
                  <a:pt x="1007207" y="66806"/>
                </a:lnTo>
                <a:lnTo>
                  <a:pt x="1001927" y="40809"/>
                </a:lnTo>
                <a:lnTo>
                  <a:pt x="987531" y="19573"/>
                </a:lnTo>
                <a:lnTo>
                  <a:pt x="966184" y="5252"/>
                </a:lnTo>
                <a:lnTo>
                  <a:pt x="940051" y="0"/>
                </a:lnTo>
                <a:lnTo>
                  <a:pt x="67155" y="0"/>
                </a:lnTo>
                <a:lnTo>
                  <a:pt x="41018" y="5252"/>
                </a:lnTo>
                <a:lnTo>
                  <a:pt x="19671" y="19573"/>
                </a:lnTo>
                <a:lnTo>
                  <a:pt x="5278" y="40809"/>
                </a:lnTo>
                <a:lnTo>
                  <a:pt x="0" y="66806"/>
                </a:lnTo>
                <a:lnTo>
                  <a:pt x="0" y="601197"/>
                </a:lnTo>
                <a:lnTo>
                  <a:pt x="5278" y="627197"/>
                </a:lnTo>
                <a:lnTo>
                  <a:pt x="19671" y="648428"/>
                </a:lnTo>
                <a:lnTo>
                  <a:pt x="41018" y="662743"/>
                </a:lnTo>
                <a:lnTo>
                  <a:pt x="67155" y="667991"/>
                </a:lnTo>
                <a:close/>
              </a:path>
            </a:pathLst>
          </a:custGeom>
          <a:ln w="8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65717" y="2988535"/>
            <a:ext cx="1793875" cy="907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3709" algn="ctr">
              <a:lnSpc>
                <a:spcPct val="100000"/>
              </a:lnSpc>
              <a:spcBef>
                <a:spcPts val="95"/>
              </a:spcBef>
              <a:tabLst>
                <a:tab pos="751840" algn="l"/>
              </a:tabLst>
            </a:pPr>
            <a:r>
              <a:rPr sz="13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300" dirty="0">
                <a:latin typeface="Times New Roman"/>
                <a:cs typeface="Times New Roman"/>
              </a:rPr>
              <a:t>  </a:t>
            </a:r>
            <a:r>
              <a:rPr sz="1300" spc="-10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Arial MT"/>
                <a:cs typeface="Arial MT"/>
              </a:rPr>
              <a:t>Check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stock</a:t>
            </a:r>
            <a:endParaRPr sz="1300">
              <a:latin typeface="Arial MT"/>
              <a:cs typeface="Arial MT"/>
            </a:endParaRPr>
          </a:p>
          <a:p>
            <a:pPr marL="863600" algn="ctr">
              <a:lnSpc>
                <a:spcPts val="1470"/>
              </a:lnSpc>
            </a:pPr>
            <a:r>
              <a:rPr sz="1300" dirty="0">
                <a:latin typeface="Arial MT"/>
                <a:cs typeface="Arial MT"/>
              </a:rPr>
              <a:t>availability</a:t>
            </a:r>
            <a:endParaRPr sz="1300">
              <a:latin typeface="Arial MT"/>
              <a:cs typeface="Arial MT"/>
            </a:endParaRPr>
          </a:p>
          <a:p>
            <a:pPr marR="1158240" algn="ctr">
              <a:lnSpc>
                <a:spcPts val="1230"/>
              </a:lnSpc>
            </a:pPr>
            <a:r>
              <a:rPr sz="1100" spc="5" dirty="0">
                <a:latin typeface="Arial MT"/>
                <a:cs typeface="Arial MT"/>
              </a:rPr>
              <a:t>Purchase</a:t>
            </a:r>
            <a:endParaRPr sz="1100">
              <a:latin typeface="Arial MT"/>
              <a:cs typeface="Arial MT"/>
            </a:endParaRPr>
          </a:p>
          <a:p>
            <a:pPr marR="1156335" algn="ctr">
              <a:lnSpc>
                <a:spcPct val="100000"/>
              </a:lnSpc>
              <a:spcBef>
                <a:spcPts val="20"/>
              </a:spcBef>
            </a:pPr>
            <a:r>
              <a:rPr sz="1100" spc="5" dirty="0">
                <a:latin typeface="Arial MT"/>
                <a:cs typeface="Arial MT"/>
              </a:rPr>
              <a:t>order</a:t>
            </a:r>
            <a:endParaRPr sz="1100">
              <a:latin typeface="Arial MT"/>
              <a:cs typeface="Arial MT"/>
            </a:endParaRPr>
          </a:p>
          <a:p>
            <a:pPr marR="1157605" algn="ctr">
              <a:lnSpc>
                <a:spcPct val="100000"/>
              </a:lnSpc>
              <a:spcBef>
                <a:spcPts val="20"/>
              </a:spcBef>
            </a:pPr>
            <a:r>
              <a:rPr sz="1100" spc="5" dirty="0">
                <a:latin typeface="Arial MT"/>
                <a:cs typeface="Arial MT"/>
              </a:rPr>
              <a:t>received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22621" y="3180929"/>
            <a:ext cx="65405" cy="65405"/>
          </a:xfrm>
          <a:custGeom>
            <a:avLst/>
            <a:gdLst/>
            <a:ahLst/>
            <a:cxnLst/>
            <a:rect l="l" t="t" r="r" b="b"/>
            <a:pathLst>
              <a:path w="65405" h="65405">
                <a:moveTo>
                  <a:pt x="0" y="0"/>
                </a:moveTo>
                <a:lnTo>
                  <a:pt x="0" y="65039"/>
                </a:lnTo>
                <a:lnTo>
                  <a:pt x="65379" y="325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13703" y="5020564"/>
            <a:ext cx="7566659" cy="1095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Naming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conventions</a:t>
            </a:r>
            <a:endParaRPr sz="2200">
              <a:latin typeface="Calibri"/>
              <a:cs typeface="Calibri"/>
            </a:endParaRPr>
          </a:p>
          <a:p>
            <a:pPr marL="370205" indent="-343535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370205" algn="l"/>
                <a:tab pos="370840" algn="l"/>
              </a:tabLst>
            </a:pP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Event: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noun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+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past-participle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verb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(e.g.,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insurance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claim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lodged)</a:t>
            </a:r>
            <a:endParaRPr sz="2200">
              <a:latin typeface="Calibri"/>
              <a:cs typeface="Calibri"/>
            </a:endParaRPr>
          </a:p>
          <a:p>
            <a:pPr marL="372110" indent="-3435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372110" algn="l"/>
                <a:tab pos="372745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Activity: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verb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+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noun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(e.g.,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assess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credit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risk)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51201" y="6052004"/>
            <a:ext cx="203200" cy="101600"/>
          </a:xfrm>
          <a:custGeom>
            <a:avLst/>
            <a:gdLst/>
            <a:ahLst/>
            <a:cxnLst/>
            <a:rect l="l" t="t" r="r" b="b"/>
            <a:pathLst>
              <a:path w="203200" h="101600">
                <a:moveTo>
                  <a:pt x="0" y="101145"/>
                </a:moveTo>
                <a:lnTo>
                  <a:pt x="44005" y="86487"/>
                </a:lnTo>
                <a:lnTo>
                  <a:pt x="67782" y="78623"/>
                </a:lnTo>
                <a:lnTo>
                  <a:pt x="78009" y="75256"/>
                </a:lnTo>
                <a:lnTo>
                  <a:pt x="81360" y="74090"/>
                </a:lnTo>
                <a:lnTo>
                  <a:pt x="84211" y="72983"/>
                </a:lnTo>
                <a:lnTo>
                  <a:pt x="86644" y="71705"/>
                </a:lnTo>
                <a:lnTo>
                  <a:pt x="89072" y="70624"/>
                </a:lnTo>
                <a:lnTo>
                  <a:pt x="91499" y="69543"/>
                </a:lnTo>
                <a:lnTo>
                  <a:pt x="93691" y="68703"/>
                </a:lnTo>
                <a:lnTo>
                  <a:pt x="95926" y="67602"/>
                </a:lnTo>
                <a:lnTo>
                  <a:pt x="98161" y="66502"/>
                </a:lnTo>
                <a:lnTo>
                  <a:pt x="100291" y="65161"/>
                </a:lnTo>
                <a:lnTo>
                  <a:pt x="102482" y="64022"/>
                </a:lnTo>
                <a:lnTo>
                  <a:pt x="104673" y="62883"/>
                </a:lnTo>
                <a:lnTo>
                  <a:pt x="106843" y="61734"/>
                </a:lnTo>
                <a:lnTo>
                  <a:pt x="109071" y="60770"/>
                </a:lnTo>
                <a:lnTo>
                  <a:pt x="127884" y="55917"/>
                </a:lnTo>
                <a:lnTo>
                  <a:pt x="130112" y="55437"/>
                </a:lnTo>
                <a:lnTo>
                  <a:pt x="132338" y="54957"/>
                </a:lnTo>
                <a:lnTo>
                  <a:pt x="134243" y="54233"/>
                </a:lnTo>
                <a:lnTo>
                  <a:pt x="136233" y="53612"/>
                </a:lnTo>
                <a:lnTo>
                  <a:pt x="138222" y="52992"/>
                </a:lnTo>
                <a:lnTo>
                  <a:pt x="140301" y="52515"/>
                </a:lnTo>
                <a:lnTo>
                  <a:pt x="142049" y="51713"/>
                </a:lnTo>
                <a:lnTo>
                  <a:pt x="149715" y="45984"/>
                </a:lnTo>
                <a:lnTo>
                  <a:pt x="151330" y="44589"/>
                </a:lnTo>
                <a:lnTo>
                  <a:pt x="152945" y="43194"/>
                </a:lnTo>
                <a:lnTo>
                  <a:pt x="154823" y="41914"/>
                </a:lnTo>
                <a:lnTo>
                  <a:pt x="156414" y="40437"/>
                </a:lnTo>
                <a:lnTo>
                  <a:pt x="158004" y="38960"/>
                </a:lnTo>
                <a:lnTo>
                  <a:pt x="159348" y="37211"/>
                </a:lnTo>
                <a:lnTo>
                  <a:pt x="160872" y="35728"/>
                </a:lnTo>
                <a:lnTo>
                  <a:pt x="162396" y="34245"/>
                </a:lnTo>
                <a:lnTo>
                  <a:pt x="164108" y="32990"/>
                </a:lnTo>
                <a:lnTo>
                  <a:pt x="165556" y="31539"/>
                </a:lnTo>
                <a:lnTo>
                  <a:pt x="167003" y="30090"/>
                </a:lnTo>
                <a:lnTo>
                  <a:pt x="168176" y="28432"/>
                </a:lnTo>
                <a:lnTo>
                  <a:pt x="169555" y="27030"/>
                </a:lnTo>
                <a:lnTo>
                  <a:pt x="170935" y="25627"/>
                </a:lnTo>
                <a:lnTo>
                  <a:pt x="172503" y="24481"/>
                </a:lnTo>
                <a:lnTo>
                  <a:pt x="173830" y="23124"/>
                </a:lnTo>
                <a:lnTo>
                  <a:pt x="175157" y="21768"/>
                </a:lnTo>
                <a:lnTo>
                  <a:pt x="176223" y="20210"/>
                </a:lnTo>
                <a:lnTo>
                  <a:pt x="177514" y="18891"/>
                </a:lnTo>
                <a:lnTo>
                  <a:pt x="178804" y="17572"/>
                </a:lnTo>
                <a:lnTo>
                  <a:pt x="180304" y="16504"/>
                </a:lnTo>
                <a:lnTo>
                  <a:pt x="181573" y="15213"/>
                </a:lnTo>
                <a:lnTo>
                  <a:pt x="182842" y="13921"/>
                </a:lnTo>
                <a:lnTo>
                  <a:pt x="183655" y="12417"/>
                </a:lnTo>
                <a:lnTo>
                  <a:pt x="185130" y="11142"/>
                </a:lnTo>
                <a:lnTo>
                  <a:pt x="186604" y="9868"/>
                </a:lnTo>
                <a:lnTo>
                  <a:pt x="188447" y="8832"/>
                </a:lnTo>
                <a:lnTo>
                  <a:pt x="190422" y="7566"/>
                </a:lnTo>
                <a:lnTo>
                  <a:pt x="192396" y="6301"/>
                </a:lnTo>
                <a:lnTo>
                  <a:pt x="194872" y="4813"/>
                </a:lnTo>
                <a:lnTo>
                  <a:pt x="196978" y="3552"/>
                </a:lnTo>
                <a:lnTo>
                  <a:pt x="199082" y="2291"/>
                </a:lnTo>
                <a:lnTo>
                  <a:pt x="202039" y="592"/>
                </a:lnTo>
                <a:lnTo>
                  <a:pt x="203050" y="0"/>
                </a:lnTo>
              </a:path>
            </a:pathLst>
          </a:custGeom>
          <a:ln w="152399">
            <a:solidFill>
              <a:srgbClr val="FFEF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2672</Words>
  <Application>Microsoft Office PowerPoint</Application>
  <PresentationFormat>Custom</PresentationFormat>
  <Paragraphs>516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Arial MT</vt:lpstr>
      <vt:lpstr>Calibri</vt:lpstr>
      <vt:lpstr>Times New Roman</vt:lpstr>
      <vt:lpstr>Wingdings</vt:lpstr>
      <vt:lpstr>Office Theme</vt:lpstr>
      <vt:lpstr>Part I</vt:lpstr>
      <vt:lpstr>BPM lifecycle</vt:lpstr>
      <vt:lpstr>Purposes of process modeling</vt:lpstr>
      <vt:lpstr>Business Process Model and Notation (BPMN)</vt:lpstr>
      <vt:lpstr>BPMN from 10,000 miles…</vt:lpstr>
      <vt:lpstr>Let’s start modeling</vt:lpstr>
      <vt:lpstr>Let’s start modeling – break it down</vt:lpstr>
      <vt:lpstr>Let’s start modeling – break it down</vt:lpstr>
      <vt:lpstr>BPMN Model</vt:lpstr>
      <vt:lpstr>Let’s start modeling – break it down</vt:lpstr>
      <vt:lpstr>BPMN Model</vt:lpstr>
      <vt:lpstr>Execution of a process model  “Game of Tokens”</vt:lpstr>
      <vt:lpstr>A little bit more on events…</vt:lpstr>
      <vt:lpstr>Order-to-cash example revisited…</vt:lpstr>
      <vt:lpstr>First try</vt:lpstr>
      <vt:lpstr>A little more on gateways: XOR Gateway</vt:lpstr>
      <vt:lpstr>PowerPoint Presentation</vt:lpstr>
      <vt:lpstr>A little more on gateways: AND Gateway</vt:lpstr>
      <vt:lpstr>PowerPoint Presentation</vt:lpstr>
      <vt:lpstr>Revised order-to-cash process model</vt:lpstr>
      <vt:lpstr>Between XOR and AND</vt:lpstr>
      <vt:lpstr>Solution 1</vt:lpstr>
      <vt:lpstr>Solution 2</vt:lpstr>
      <vt:lpstr>OR Gateway</vt:lpstr>
      <vt:lpstr>PowerPoint Presentation</vt:lpstr>
      <vt:lpstr>What join type do we need here?</vt:lpstr>
      <vt:lpstr>Beware: Beginner’s Mistake…</vt:lpstr>
      <vt:lpstr>Guidelines: Naming Conventions</vt:lpstr>
      <vt:lpstr>Poll: Which model do you prefer?</vt:lpstr>
      <vt:lpstr>One more guideline…</vt:lpstr>
      <vt:lpstr>Rework and repetition</vt:lpstr>
      <vt:lpstr>PowerPoint Presentation</vt:lpstr>
      <vt:lpstr>How this process starts? How it ends?</vt:lpstr>
      <vt:lpstr>PowerPoint Presentation</vt:lpstr>
      <vt:lpstr>Process Modelling Viewpoints</vt:lpstr>
      <vt:lpstr>Organizational Elements in BPMN – Pools &amp; Lanes</vt:lpstr>
      <vt:lpstr>Order-to-cash process with lanes</vt:lpstr>
      <vt:lpstr>Message Flow</vt:lpstr>
      <vt:lpstr>Order-to-cash process with a black-box customer pool</vt:lpstr>
      <vt:lpstr>Pools, Lanes and Flows: syntactic rules</vt:lpstr>
      <vt:lpstr>One more guideline…</vt:lpstr>
      <vt:lpstr>Process Modelling Viewpoints</vt:lpstr>
      <vt:lpstr>BPMN Information Artifacortgesnerated as an output by some activity</vt:lpstr>
      <vt:lpstr>Order-to-cash process, again</vt:lpstr>
      <vt:lpstr>Model with information artifacts</vt:lpstr>
      <vt:lpstr>A Final Note: BPMN Text Annotations</vt:lpstr>
      <vt:lpstr>BPMN Poster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</dc:title>
  <cp:lastModifiedBy>LENOVO</cp:lastModifiedBy>
  <cp:revision>2</cp:revision>
  <dcterms:created xsi:type="dcterms:W3CDTF">2023-09-27T14:55:17Z</dcterms:created>
  <dcterms:modified xsi:type="dcterms:W3CDTF">2023-09-27T16:41:50Z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2023-09-22T00:00:00Z</vt:filetime>
  </property>
  <property fmtid="{D5CDD505-2E9C-101B-9397-08002B2CF9AE}" pid="3" name="LastSaved">
    <vt:filetime>2023-09-27T00:00:00Z</vt:filetime>
  </property>
</Properties>
</file>