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327" r:id="rId4"/>
    <p:sldId id="270" r:id="rId5"/>
    <p:sldId id="271" r:id="rId6"/>
    <p:sldId id="272" r:id="rId7"/>
    <p:sldId id="273" r:id="rId8"/>
    <p:sldId id="274" r:id="rId9"/>
    <p:sldId id="275" r:id="rId10"/>
    <p:sldId id="276" r:id="rId11"/>
    <p:sldId id="277" r:id="rId12"/>
    <p:sldId id="328" r:id="rId13"/>
    <p:sldId id="259" r:id="rId14"/>
    <p:sldId id="260" r:id="rId15"/>
    <p:sldId id="261" r:id="rId16"/>
    <p:sldId id="262" r:id="rId17"/>
    <p:sldId id="263" r:id="rId18"/>
    <p:sldId id="264" r:id="rId19"/>
    <p:sldId id="265" r:id="rId20"/>
    <p:sldId id="266" r:id="rId21"/>
    <p:sldId id="267" r:id="rId22"/>
    <p:sldId id="268" r:id="rId23"/>
    <p:sldId id="269" r:id="rId24"/>
    <p:sldId id="278" r:id="rId25"/>
    <p:sldId id="279" r:id="rId26"/>
    <p:sldId id="280" r:id="rId27"/>
    <p:sldId id="281" r:id="rId28"/>
    <p:sldId id="282" r:id="rId29"/>
    <p:sldId id="283" r:id="rId30"/>
    <p:sldId id="329" r:id="rId31"/>
    <p:sldId id="284" r:id="rId32"/>
    <p:sldId id="285" r:id="rId33"/>
    <p:sldId id="286" r:id="rId34"/>
    <p:sldId id="287" r:id="rId35"/>
    <p:sldId id="288" r:id="rId36"/>
    <p:sldId id="289" r:id="rId37"/>
    <p:sldId id="330" r:id="rId38"/>
    <p:sldId id="331" r:id="rId39"/>
    <p:sldId id="332" r:id="rId40"/>
    <p:sldId id="333" r:id="rId41"/>
    <p:sldId id="334" r:id="rId42"/>
    <p:sldId id="335" r:id="rId43"/>
    <p:sldId id="336"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37" r:id="rId61"/>
    <p:sldId id="306" r:id="rId62"/>
    <p:sldId id="338" r:id="rId63"/>
    <p:sldId id="339" r:id="rId64"/>
    <p:sldId id="340" r:id="rId65"/>
    <p:sldId id="341" r:id="rId66"/>
    <p:sldId id="342"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319" r:id="rId80"/>
    <p:sldId id="320" r:id="rId81"/>
    <p:sldId id="321" r:id="rId82"/>
    <p:sldId id="322" r:id="rId83"/>
    <p:sldId id="323" r:id="rId84"/>
    <p:sldId id="324" r:id="rId85"/>
    <p:sldId id="325" r:id="rId86"/>
  </p:sldIdLst>
  <p:sldSz cx="10985500" cy="6858000"/>
  <p:notesSz cx="109855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349" y="2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16T22:46:04.989" idx="1">
    <p:pos x="10" y="10"/>
    <p:text>resource utilization = p</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23912" y="2125980"/>
            <a:ext cx="9337675" cy="1440180"/>
          </a:xfrm>
          <a:prstGeom prst="rect">
            <a:avLst/>
          </a:prstGeom>
        </p:spPr>
        <p:txBody>
          <a:bodyPr wrap="square" lIns="0" tIns="0" rIns="0" bIns="0">
            <a:spAutoFit/>
          </a:bodyPr>
          <a:lstStyle>
            <a:lvl1pPr>
              <a:defRPr sz="3200" b="0" i="0">
                <a:solidFill>
                  <a:srgbClr val="C00000"/>
                </a:solidFill>
                <a:latin typeface="Calibri"/>
                <a:cs typeface="Calibri"/>
              </a:defRPr>
            </a:lvl1pPr>
          </a:lstStyle>
          <a:p>
            <a:endParaRPr/>
          </a:p>
        </p:txBody>
      </p:sp>
      <p:sp>
        <p:nvSpPr>
          <p:cNvPr id="3" name="Holder 3"/>
          <p:cNvSpPr>
            <a:spLocks noGrp="1"/>
          </p:cNvSpPr>
          <p:nvPr>
            <p:ph type="subTitle" idx="4"/>
          </p:nvPr>
        </p:nvSpPr>
        <p:spPr>
          <a:xfrm>
            <a:off x="1647825" y="3840480"/>
            <a:ext cx="7689850" cy="1714500"/>
          </a:xfrm>
          <a:prstGeom prst="rect">
            <a:avLst/>
          </a:prstGeom>
        </p:spPr>
        <p:txBody>
          <a:bodyPr wrap="square" lIns="0" tIns="0" rIns="0" bIns="0">
            <a:spAutoFit/>
          </a:bodyPr>
          <a:lstStyle>
            <a:lvl1pPr>
              <a:defRPr sz="2400" b="0" i="0">
                <a:solidFill>
                  <a:srgbClr val="404040"/>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6" name="Holder 6"/>
          <p:cNvSpPr>
            <a:spLocks noGrp="1"/>
          </p:cNvSpPr>
          <p:nvPr>
            <p:ph type="sldNum" sz="quarter" idx="7"/>
          </p:nvPr>
        </p:nvSpPr>
        <p:spPr/>
        <p:txBody>
          <a:bodyPr lIns="0" tIns="0" rIns="0" bIns="0"/>
          <a:lstStyle>
            <a:lvl1pPr>
              <a:defRPr sz="1600" b="0" i="0">
                <a:solidFill>
                  <a:srgbClr val="7F7F7F"/>
                </a:solidFill>
                <a:latin typeface="Arial MT"/>
                <a:cs typeface="Arial MT"/>
              </a:defRPr>
            </a:lvl1pPr>
          </a:lstStyle>
          <a:p>
            <a:pPr marL="38100">
              <a:lnSpc>
                <a:spcPts val="187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C0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rgbClr val="404040"/>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6" name="Holder 6"/>
          <p:cNvSpPr>
            <a:spLocks noGrp="1"/>
          </p:cNvSpPr>
          <p:nvPr>
            <p:ph type="sldNum" sz="quarter" idx="7"/>
          </p:nvPr>
        </p:nvSpPr>
        <p:spPr/>
        <p:txBody>
          <a:bodyPr lIns="0" tIns="0" rIns="0" bIns="0"/>
          <a:lstStyle>
            <a:lvl1pPr>
              <a:defRPr sz="1600" b="0" i="0">
                <a:solidFill>
                  <a:srgbClr val="7F7F7F"/>
                </a:solidFill>
                <a:latin typeface="Arial MT"/>
                <a:cs typeface="Arial MT"/>
              </a:defRPr>
            </a:lvl1pPr>
          </a:lstStyle>
          <a:p>
            <a:pPr marL="38100">
              <a:lnSpc>
                <a:spcPts val="187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C00000"/>
                </a:solidFill>
                <a:latin typeface="Calibri"/>
                <a:cs typeface="Calibri"/>
              </a:defRPr>
            </a:lvl1pPr>
          </a:lstStyle>
          <a:p>
            <a:endParaRPr/>
          </a:p>
        </p:txBody>
      </p:sp>
      <p:sp>
        <p:nvSpPr>
          <p:cNvPr id="3" name="Holder 3"/>
          <p:cNvSpPr>
            <a:spLocks noGrp="1"/>
          </p:cNvSpPr>
          <p:nvPr>
            <p:ph sz="half" idx="2"/>
          </p:nvPr>
        </p:nvSpPr>
        <p:spPr>
          <a:xfrm>
            <a:off x="549275" y="1577340"/>
            <a:ext cx="4778692"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657532" y="1577340"/>
            <a:ext cx="4778692"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7" name="Holder 7"/>
          <p:cNvSpPr>
            <a:spLocks noGrp="1"/>
          </p:cNvSpPr>
          <p:nvPr>
            <p:ph type="sldNum" sz="quarter" idx="7"/>
          </p:nvPr>
        </p:nvSpPr>
        <p:spPr/>
        <p:txBody>
          <a:bodyPr lIns="0" tIns="0" rIns="0" bIns="0"/>
          <a:lstStyle>
            <a:lvl1pPr>
              <a:defRPr sz="1600" b="0" i="0">
                <a:solidFill>
                  <a:srgbClr val="7F7F7F"/>
                </a:solidFill>
                <a:latin typeface="Arial MT"/>
                <a:cs typeface="Arial MT"/>
              </a:defRPr>
            </a:lvl1pPr>
          </a:lstStyle>
          <a:p>
            <a:pPr marL="38100">
              <a:lnSpc>
                <a:spcPts val="187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C0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5" name="Holder 5"/>
          <p:cNvSpPr>
            <a:spLocks noGrp="1"/>
          </p:cNvSpPr>
          <p:nvPr>
            <p:ph type="sldNum" sz="quarter" idx="7"/>
          </p:nvPr>
        </p:nvSpPr>
        <p:spPr/>
        <p:txBody>
          <a:bodyPr lIns="0" tIns="0" rIns="0" bIns="0"/>
          <a:lstStyle>
            <a:lvl1pPr>
              <a:defRPr sz="1600" b="0" i="0">
                <a:solidFill>
                  <a:srgbClr val="7F7F7F"/>
                </a:solidFill>
                <a:latin typeface="Arial MT"/>
                <a:cs typeface="Arial MT"/>
              </a:defRPr>
            </a:lvl1pPr>
          </a:lstStyle>
          <a:p>
            <a:pPr marL="38100">
              <a:lnSpc>
                <a:spcPts val="187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4" name="Holder 4"/>
          <p:cNvSpPr>
            <a:spLocks noGrp="1"/>
          </p:cNvSpPr>
          <p:nvPr>
            <p:ph type="sldNum" sz="quarter" idx="7"/>
          </p:nvPr>
        </p:nvSpPr>
        <p:spPr/>
        <p:txBody>
          <a:bodyPr lIns="0" tIns="0" rIns="0" bIns="0"/>
          <a:lstStyle>
            <a:lvl1pPr>
              <a:defRPr sz="1600" b="0" i="0">
                <a:solidFill>
                  <a:srgbClr val="7F7F7F"/>
                </a:solidFill>
                <a:latin typeface="Arial MT"/>
                <a:cs typeface="Arial MT"/>
              </a:defRPr>
            </a:lvl1pPr>
          </a:lstStyle>
          <a:p>
            <a:pPr marL="38100">
              <a:lnSpc>
                <a:spcPts val="187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204880" y="0"/>
            <a:ext cx="775856" cy="656672"/>
          </a:xfrm>
          <a:prstGeom prst="rect">
            <a:avLst/>
          </a:prstGeom>
        </p:spPr>
      </p:pic>
      <p:pic>
        <p:nvPicPr>
          <p:cNvPr id="17" name="bg object 17"/>
          <p:cNvPicPr/>
          <p:nvPr/>
        </p:nvPicPr>
        <p:blipFill>
          <a:blip r:embed="rId8" cstate="print"/>
          <a:stretch>
            <a:fillRect/>
          </a:stretch>
        </p:blipFill>
        <p:spPr>
          <a:xfrm>
            <a:off x="10803299" y="940930"/>
            <a:ext cx="64816" cy="5837237"/>
          </a:xfrm>
          <a:prstGeom prst="rect">
            <a:avLst/>
          </a:prstGeom>
        </p:spPr>
      </p:pic>
      <p:sp>
        <p:nvSpPr>
          <p:cNvPr id="2" name="Holder 2"/>
          <p:cNvSpPr>
            <a:spLocks noGrp="1"/>
          </p:cNvSpPr>
          <p:nvPr>
            <p:ph type="title"/>
          </p:nvPr>
        </p:nvSpPr>
        <p:spPr>
          <a:xfrm>
            <a:off x="614799" y="151619"/>
            <a:ext cx="8997950" cy="939056"/>
          </a:xfrm>
          <a:prstGeom prst="rect">
            <a:avLst/>
          </a:prstGeom>
        </p:spPr>
        <p:txBody>
          <a:bodyPr wrap="square" lIns="0" tIns="0" rIns="0" bIns="0">
            <a:spAutoFit/>
          </a:bodyPr>
          <a:lstStyle>
            <a:lvl1pPr>
              <a:defRPr sz="3200" b="0" i="0">
                <a:solidFill>
                  <a:srgbClr val="C00000"/>
                </a:solidFill>
                <a:latin typeface="Calibri"/>
                <a:cs typeface="Calibri"/>
              </a:defRPr>
            </a:lvl1pPr>
          </a:lstStyle>
          <a:p>
            <a:endParaRPr/>
          </a:p>
        </p:txBody>
      </p:sp>
      <p:sp>
        <p:nvSpPr>
          <p:cNvPr id="3" name="Holder 3"/>
          <p:cNvSpPr>
            <a:spLocks noGrp="1"/>
          </p:cNvSpPr>
          <p:nvPr>
            <p:ph type="body" idx="1"/>
          </p:nvPr>
        </p:nvSpPr>
        <p:spPr>
          <a:xfrm>
            <a:off x="1250789" y="1150620"/>
            <a:ext cx="8483920" cy="3553460"/>
          </a:xfrm>
          <a:prstGeom prst="rect">
            <a:avLst/>
          </a:prstGeom>
        </p:spPr>
        <p:txBody>
          <a:bodyPr wrap="square" lIns="0" tIns="0" rIns="0" bIns="0">
            <a:spAutoFit/>
          </a:bodyPr>
          <a:lstStyle>
            <a:lvl1pPr>
              <a:defRPr sz="2400" b="0" i="0">
                <a:solidFill>
                  <a:srgbClr val="404040"/>
                </a:solidFill>
                <a:latin typeface="Arial MT"/>
                <a:cs typeface="Arial MT"/>
              </a:defRPr>
            </a:lvl1pPr>
          </a:lstStyle>
          <a:p>
            <a:endParaRPr/>
          </a:p>
        </p:txBody>
      </p:sp>
      <p:sp>
        <p:nvSpPr>
          <p:cNvPr id="4" name="Holder 4"/>
          <p:cNvSpPr>
            <a:spLocks noGrp="1"/>
          </p:cNvSpPr>
          <p:nvPr>
            <p:ph type="ftr" sz="quarter" idx="5"/>
          </p:nvPr>
        </p:nvSpPr>
        <p:spPr>
          <a:xfrm>
            <a:off x="3735070" y="6377940"/>
            <a:ext cx="351536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49275" y="6377940"/>
            <a:ext cx="2526665"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6" name="Holder 6"/>
          <p:cNvSpPr>
            <a:spLocks noGrp="1"/>
          </p:cNvSpPr>
          <p:nvPr>
            <p:ph type="sldNum" sz="quarter" idx="7"/>
          </p:nvPr>
        </p:nvSpPr>
        <p:spPr>
          <a:xfrm>
            <a:off x="10072717" y="6585148"/>
            <a:ext cx="314325" cy="252729"/>
          </a:xfrm>
          <a:prstGeom prst="rect">
            <a:avLst/>
          </a:prstGeom>
        </p:spPr>
        <p:txBody>
          <a:bodyPr wrap="square" lIns="0" tIns="0" rIns="0" bIns="0">
            <a:spAutoFit/>
          </a:bodyPr>
          <a:lstStyle>
            <a:lvl1pPr>
              <a:defRPr sz="1600" b="0" i="0">
                <a:solidFill>
                  <a:srgbClr val="7F7F7F"/>
                </a:solidFill>
                <a:latin typeface="Arial MT"/>
                <a:cs typeface="Arial MT"/>
              </a:defRPr>
            </a:lvl1pPr>
          </a:lstStyle>
          <a:p>
            <a:pPr marL="38100">
              <a:lnSpc>
                <a:spcPts val="187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5.png"/><Relationship Id="rId7" Type="http://schemas.openxmlformats.org/officeDocument/2006/relationships/image" Target="../media/image37.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18" Type="http://schemas.openxmlformats.org/officeDocument/2006/relationships/image" Target="../media/image66.png"/><Relationship Id="rId26" Type="http://schemas.openxmlformats.org/officeDocument/2006/relationships/image" Target="../media/image74.png"/><Relationship Id="rId3" Type="http://schemas.openxmlformats.org/officeDocument/2006/relationships/image" Target="../media/image51.png"/><Relationship Id="rId21" Type="http://schemas.openxmlformats.org/officeDocument/2006/relationships/image" Target="../media/image69.png"/><Relationship Id="rId7" Type="http://schemas.openxmlformats.org/officeDocument/2006/relationships/image" Target="../media/image55.png"/><Relationship Id="rId12" Type="http://schemas.openxmlformats.org/officeDocument/2006/relationships/image" Target="../media/image60.png"/><Relationship Id="rId17" Type="http://schemas.openxmlformats.org/officeDocument/2006/relationships/image" Target="../media/image65.png"/><Relationship Id="rId25" Type="http://schemas.openxmlformats.org/officeDocument/2006/relationships/image" Target="../media/image73.png"/><Relationship Id="rId2" Type="http://schemas.openxmlformats.org/officeDocument/2006/relationships/image" Target="../media/image50.png"/><Relationship Id="rId16" Type="http://schemas.openxmlformats.org/officeDocument/2006/relationships/image" Target="../media/image64.png"/><Relationship Id="rId20"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9.png"/><Relationship Id="rId24" Type="http://schemas.openxmlformats.org/officeDocument/2006/relationships/image" Target="../media/image72.png"/><Relationship Id="rId5" Type="http://schemas.openxmlformats.org/officeDocument/2006/relationships/image" Target="../media/image53.png"/><Relationship Id="rId15" Type="http://schemas.openxmlformats.org/officeDocument/2006/relationships/image" Target="../media/image63.png"/><Relationship Id="rId23" Type="http://schemas.openxmlformats.org/officeDocument/2006/relationships/image" Target="../media/image71.png"/><Relationship Id="rId28" Type="http://schemas.openxmlformats.org/officeDocument/2006/relationships/image" Target="../media/image76.png"/><Relationship Id="rId10" Type="http://schemas.openxmlformats.org/officeDocument/2006/relationships/image" Target="../media/image58.png"/><Relationship Id="rId19" Type="http://schemas.openxmlformats.org/officeDocument/2006/relationships/image" Target="../media/image67.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2.png"/><Relationship Id="rId22" Type="http://schemas.openxmlformats.org/officeDocument/2006/relationships/image" Target="../media/image70.png"/><Relationship Id="rId27" Type="http://schemas.openxmlformats.org/officeDocument/2006/relationships/image" Target="../media/image75.png"/></Relationships>
</file>

<file path=ppt/slides/_rels/slide25.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48.jp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6.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48.jp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7.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48.jp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8.xml.rels><?xml version="1.0" encoding="UTF-8" standalone="yes"?>
<Relationships xmlns="http://schemas.openxmlformats.org/package/2006/relationships"><Relationship Id="rId3" Type="http://schemas.openxmlformats.org/officeDocument/2006/relationships/image" Target="../media/image84.jpg"/><Relationship Id="rId2" Type="http://schemas.openxmlformats.org/officeDocument/2006/relationships/image" Target="../media/image83.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5.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3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18" Type="http://schemas.openxmlformats.org/officeDocument/2006/relationships/image" Target="../media/image112.png"/><Relationship Id="rId3" Type="http://schemas.openxmlformats.org/officeDocument/2006/relationships/image" Target="../media/image97.png"/><Relationship Id="rId7" Type="http://schemas.openxmlformats.org/officeDocument/2006/relationships/image" Target="../media/image101.png"/><Relationship Id="rId12" Type="http://schemas.openxmlformats.org/officeDocument/2006/relationships/image" Target="../media/image106.png"/><Relationship Id="rId17" Type="http://schemas.openxmlformats.org/officeDocument/2006/relationships/image" Target="../media/image111.png"/><Relationship Id="rId2" Type="http://schemas.openxmlformats.org/officeDocument/2006/relationships/image" Target="../media/image96.png"/><Relationship Id="rId16"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105.png"/><Relationship Id="rId5" Type="http://schemas.openxmlformats.org/officeDocument/2006/relationships/image" Target="../media/image99.png"/><Relationship Id="rId15" Type="http://schemas.openxmlformats.org/officeDocument/2006/relationships/image" Target="../media/image109.png"/><Relationship Id="rId10" Type="http://schemas.openxmlformats.org/officeDocument/2006/relationships/image" Target="../media/image104.png"/><Relationship Id="rId19" Type="http://schemas.openxmlformats.org/officeDocument/2006/relationships/image" Target="../media/image113.png"/><Relationship Id="rId4" Type="http://schemas.openxmlformats.org/officeDocument/2006/relationships/image" Target="../media/image98.png"/><Relationship Id="rId9" Type="http://schemas.openxmlformats.org/officeDocument/2006/relationships/image" Target="../media/image103.png"/><Relationship Id="rId14" Type="http://schemas.openxmlformats.org/officeDocument/2006/relationships/image" Target="../media/image108.png"/></Relationships>
</file>

<file path=ppt/slides/_rels/slide46.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15.png"/><Relationship Id="rId7" Type="http://schemas.openxmlformats.org/officeDocument/2006/relationships/image" Target="../media/image119.png"/><Relationship Id="rId12" Type="http://schemas.openxmlformats.org/officeDocument/2006/relationships/image" Target="../media/image124.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18.png"/><Relationship Id="rId11" Type="http://schemas.openxmlformats.org/officeDocument/2006/relationships/image" Target="../media/image123.png"/><Relationship Id="rId5" Type="http://schemas.openxmlformats.org/officeDocument/2006/relationships/image" Target="../media/image117.png"/><Relationship Id="rId10" Type="http://schemas.openxmlformats.org/officeDocument/2006/relationships/image" Target="../media/image122.png"/><Relationship Id="rId4" Type="http://schemas.openxmlformats.org/officeDocument/2006/relationships/image" Target="../media/image116.png"/><Relationship Id="rId9" Type="http://schemas.openxmlformats.org/officeDocument/2006/relationships/image" Target="../media/image121.png"/></Relationships>
</file>

<file path=ppt/slides/_rels/slide47.xml.rels><?xml version="1.0" encoding="UTF-8" standalone="yes"?>
<Relationships xmlns="http://schemas.openxmlformats.org/package/2006/relationships"><Relationship Id="rId8" Type="http://schemas.openxmlformats.org/officeDocument/2006/relationships/image" Target="../media/image131.png"/><Relationship Id="rId13" Type="http://schemas.openxmlformats.org/officeDocument/2006/relationships/image" Target="../media/image136.png"/><Relationship Id="rId3" Type="http://schemas.openxmlformats.org/officeDocument/2006/relationships/image" Target="../media/image126.png"/><Relationship Id="rId7" Type="http://schemas.openxmlformats.org/officeDocument/2006/relationships/image" Target="../media/image130.png"/><Relationship Id="rId12" Type="http://schemas.openxmlformats.org/officeDocument/2006/relationships/image" Target="../media/image135.png"/><Relationship Id="rId2" Type="http://schemas.openxmlformats.org/officeDocument/2006/relationships/image" Target="../media/image125.png"/><Relationship Id="rId1" Type="http://schemas.openxmlformats.org/officeDocument/2006/relationships/slideLayout" Target="../slideLayouts/slideLayout2.xml"/><Relationship Id="rId6" Type="http://schemas.openxmlformats.org/officeDocument/2006/relationships/image" Target="../media/image129.png"/><Relationship Id="rId11" Type="http://schemas.openxmlformats.org/officeDocument/2006/relationships/image" Target="../media/image134.png"/><Relationship Id="rId5" Type="http://schemas.openxmlformats.org/officeDocument/2006/relationships/image" Target="../media/image128.png"/><Relationship Id="rId15" Type="http://schemas.openxmlformats.org/officeDocument/2006/relationships/image" Target="../media/image138.png"/><Relationship Id="rId10" Type="http://schemas.openxmlformats.org/officeDocument/2006/relationships/image" Target="../media/image133.png"/><Relationship Id="rId4" Type="http://schemas.openxmlformats.org/officeDocument/2006/relationships/image" Target="../media/image127.png"/><Relationship Id="rId9" Type="http://schemas.openxmlformats.org/officeDocument/2006/relationships/image" Target="../media/image132.png"/><Relationship Id="rId14" Type="http://schemas.openxmlformats.org/officeDocument/2006/relationships/image" Target="../media/image137.png"/></Relationships>
</file>

<file path=ppt/slides/_rels/slide48.xml.rels><?xml version="1.0" encoding="UTF-8" standalone="yes"?>
<Relationships xmlns="http://schemas.openxmlformats.org/package/2006/relationships"><Relationship Id="rId8" Type="http://schemas.openxmlformats.org/officeDocument/2006/relationships/image" Target="../media/image145.png"/><Relationship Id="rId13" Type="http://schemas.openxmlformats.org/officeDocument/2006/relationships/image" Target="../media/image150.png"/><Relationship Id="rId18" Type="http://schemas.openxmlformats.org/officeDocument/2006/relationships/image" Target="../media/image155.png"/><Relationship Id="rId3" Type="http://schemas.openxmlformats.org/officeDocument/2006/relationships/image" Target="../media/image140.png"/><Relationship Id="rId21" Type="http://schemas.openxmlformats.org/officeDocument/2006/relationships/image" Target="../media/image158.png"/><Relationship Id="rId7" Type="http://schemas.openxmlformats.org/officeDocument/2006/relationships/image" Target="../media/image144.png"/><Relationship Id="rId12" Type="http://schemas.openxmlformats.org/officeDocument/2006/relationships/image" Target="../media/image149.png"/><Relationship Id="rId17" Type="http://schemas.openxmlformats.org/officeDocument/2006/relationships/image" Target="../media/image154.png"/><Relationship Id="rId2" Type="http://schemas.openxmlformats.org/officeDocument/2006/relationships/image" Target="../media/image139.png"/><Relationship Id="rId16" Type="http://schemas.openxmlformats.org/officeDocument/2006/relationships/image" Target="../media/image153.png"/><Relationship Id="rId20" Type="http://schemas.openxmlformats.org/officeDocument/2006/relationships/image" Target="../media/image157.png"/><Relationship Id="rId1" Type="http://schemas.openxmlformats.org/officeDocument/2006/relationships/slideLayout" Target="../slideLayouts/slideLayout2.xml"/><Relationship Id="rId6" Type="http://schemas.openxmlformats.org/officeDocument/2006/relationships/image" Target="../media/image143.png"/><Relationship Id="rId11" Type="http://schemas.openxmlformats.org/officeDocument/2006/relationships/image" Target="../media/image148.png"/><Relationship Id="rId24" Type="http://schemas.openxmlformats.org/officeDocument/2006/relationships/image" Target="../media/image161.png"/><Relationship Id="rId5" Type="http://schemas.openxmlformats.org/officeDocument/2006/relationships/image" Target="../media/image142.png"/><Relationship Id="rId15" Type="http://schemas.openxmlformats.org/officeDocument/2006/relationships/image" Target="../media/image152.png"/><Relationship Id="rId23" Type="http://schemas.openxmlformats.org/officeDocument/2006/relationships/image" Target="../media/image160.png"/><Relationship Id="rId10" Type="http://schemas.openxmlformats.org/officeDocument/2006/relationships/image" Target="../media/image147.png"/><Relationship Id="rId19" Type="http://schemas.openxmlformats.org/officeDocument/2006/relationships/image" Target="../media/image156.png"/><Relationship Id="rId4" Type="http://schemas.openxmlformats.org/officeDocument/2006/relationships/image" Target="../media/image141.png"/><Relationship Id="rId9" Type="http://schemas.openxmlformats.org/officeDocument/2006/relationships/image" Target="../media/image146.png"/><Relationship Id="rId14" Type="http://schemas.openxmlformats.org/officeDocument/2006/relationships/image" Target="../media/image151.png"/><Relationship Id="rId22" Type="http://schemas.openxmlformats.org/officeDocument/2006/relationships/image" Target="../media/image159.png"/></Relationships>
</file>

<file path=ppt/slides/_rels/slide49.xml.rels><?xml version="1.0" encoding="UTF-8" standalone="yes"?>
<Relationships xmlns="http://schemas.openxmlformats.org/package/2006/relationships"><Relationship Id="rId2" Type="http://schemas.openxmlformats.org/officeDocument/2006/relationships/image" Target="../media/image16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www.supositorio.com/rcalc/rcalclite.htm"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69.png"/><Relationship Id="rId7" Type="http://schemas.openxmlformats.org/officeDocument/2006/relationships/image" Target="../media/image173.png"/><Relationship Id="rId2" Type="http://schemas.openxmlformats.org/officeDocument/2006/relationships/image" Target="../media/image168.png"/><Relationship Id="rId1" Type="http://schemas.openxmlformats.org/officeDocument/2006/relationships/slideLayout" Target="../slideLayouts/slideLayout2.xml"/><Relationship Id="rId6" Type="http://schemas.openxmlformats.org/officeDocument/2006/relationships/image" Target="../media/image172.png"/><Relationship Id="rId5" Type="http://schemas.openxmlformats.org/officeDocument/2006/relationships/image" Target="../media/image171.png"/><Relationship Id="rId4" Type="http://schemas.openxmlformats.org/officeDocument/2006/relationships/image" Target="../media/image170.png"/></Relationships>
</file>

<file path=ppt/slides/_rels/slide68.xml.rels><?xml version="1.0" encoding="UTF-8" standalone="yes"?>
<Relationships xmlns="http://schemas.openxmlformats.org/package/2006/relationships"><Relationship Id="rId2" Type="http://schemas.openxmlformats.org/officeDocument/2006/relationships/image" Target="../media/image85.jp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75.jpg"/><Relationship Id="rId2" Type="http://schemas.openxmlformats.org/officeDocument/2006/relationships/image" Target="../media/image174.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5.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181.png"/><Relationship Id="rId13" Type="http://schemas.openxmlformats.org/officeDocument/2006/relationships/image" Target="../media/image186.png"/><Relationship Id="rId18" Type="http://schemas.openxmlformats.org/officeDocument/2006/relationships/image" Target="../media/image191.png"/><Relationship Id="rId26" Type="http://schemas.openxmlformats.org/officeDocument/2006/relationships/image" Target="../media/image199.png"/><Relationship Id="rId3" Type="http://schemas.openxmlformats.org/officeDocument/2006/relationships/image" Target="../media/image176.png"/><Relationship Id="rId21" Type="http://schemas.openxmlformats.org/officeDocument/2006/relationships/image" Target="../media/image194.png"/><Relationship Id="rId7" Type="http://schemas.openxmlformats.org/officeDocument/2006/relationships/image" Target="../media/image180.png"/><Relationship Id="rId12" Type="http://schemas.openxmlformats.org/officeDocument/2006/relationships/image" Target="../media/image185.png"/><Relationship Id="rId17" Type="http://schemas.openxmlformats.org/officeDocument/2006/relationships/image" Target="../media/image190.png"/><Relationship Id="rId25" Type="http://schemas.openxmlformats.org/officeDocument/2006/relationships/image" Target="../media/image198.png"/><Relationship Id="rId2" Type="http://schemas.openxmlformats.org/officeDocument/2006/relationships/image" Target="../media/image85.jpg"/><Relationship Id="rId16" Type="http://schemas.openxmlformats.org/officeDocument/2006/relationships/image" Target="../media/image189.png"/><Relationship Id="rId20" Type="http://schemas.openxmlformats.org/officeDocument/2006/relationships/image" Target="../media/image193.png"/><Relationship Id="rId1" Type="http://schemas.openxmlformats.org/officeDocument/2006/relationships/slideLayout" Target="../slideLayouts/slideLayout2.xml"/><Relationship Id="rId6" Type="http://schemas.openxmlformats.org/officeDocument/2006/relationships/image" Target="../media/image179.png"/><Relationship Id="rId11" Type="http://schemas.openxmlformats.org/officeDocument/2006/relationships/image" Target="../media/image184.png"/><Relationship Id="rId24" Type="http://schemas.openxmlformats.org/officeDocument/2006/relationships/image" Target="../media/image197.png"/><Relationship Id="rId5" Type="http://schemas.openxmlformats.org/officeDocument/2006/relationships/image" Target="../media/image178.png"/><Relationship Id="rId15" Type="http://schemas.openxmlformats.org/officeDocument/2006/relationships/image" Target="../media/image188.png"/><Relationship Id="rId23" Type="http://schemas.openxmlformats.org/officeDocument/2006/relationships/image" Target="../media/image196.png"/><Relationship Id="rId28" Type="http://schemas.openxmlformats.org/officeDocument/2006/relationships/image" Target="../media/image201.png"/><Relationship Id="rId10" Type="http://schemas.openxmlformats.org/officeDocument/2006/relationships/image" Target="../media/image183.png"/><Relationship Id="rId19" Type="http://schemas.openxmlformats.org/officeDocument/2006/relationships/image" Target="../media/image192.png"/><Relationship Id="rId4" Type="http://schemas.openxmlformats.org/officeDocument/2006/relationships/image" Target="../media/image177.png"/><Relationship Id="rId9" Type="http://schemas.openxmlformats.org/officeDocument/2006/relationships/image" Target="../media/image182.png"/><Relationship Id="rId14" Type="http://schemas.openxmlformats.org/officeDocument/2006/relationships/image" Target="../media/image187.png"/><Relationship Id="rId22" Type="http://schemas.openxmlformats.org/officeDocument/2006/relationships/image" Target="../media/image195.png"/><Relationship Id="rId27" Type="http://schemas.openxmlformats.org/officeDocument/2006/relationships/image" Target="../media/image20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03.jpg"/><Relationship Id="rId2" Type="http://schemas.openxmlformats.org/officeDocument/2006/relationships/image" Target="../media/image202.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05.jpg"/><Relationship Id="rId2" Type="http://schemas.openxmlformats.org/officeDocument/2006/relationships/image" Target="../media/image204.jpg"/><Relationship Id="rId1" Type="http://schemas.openxmlformats.org/officeDocument/2006/relationships/slideLayout" Target="../slideLayouts/slideLayout2.xml"/><Relationship Id="rId5" Type="http://schemas.openxmlformats.org/officeDocument/2006/relationships/image" Target="../media/image207.jpg"/><Relationship Id="rId4" Type="http://schemas.openxmlformats.org/officeDocument/2006/relationships/image" Target="../media/image206.png"/></Relationships>
</file>

<file path=ppt/slides/_rels/slide78.xml.rels><?xml version="1.0" encoding="UTF-8" standalone="yes"?>
<Relationships xmlns="http://schemas.openxmlformats.org/package/2006/relationships"><Relationship Id="rId3" Type="http://schemas.openxmlformats.org/officeDocument/2006/relationships/image" Target="../media/image169.png"/><Relationship Id="rId7" Type="http://schemas.openxmlformats.org/officeDocument/2006/relationships/image" Target="../media/image208.png"/><Relationship Id="rId2" Type="http://schemas.openxmlformats.org/officeDocument/2006/relationships/image" Target="../media/image168.png"/><Relationship Id="rId1" Type="http://schemas.openxmlformats.org/officeDocument/2006/relationships/slideLayout" Target="../slideLayouts/slideLayout2.xml"/><Relationship Id="rId6" Type="http://schemas.openxmlformats.org/officeDocument/2006/relationships/image" Target="../media/image173.png"/><Relationship Id="rId5" Type="http://schemas.openxmlformats.org/officeDocument/2006/relationships/image" Target="../media/image172.png"/><Relationship Id="rId4" Type="http://schemas.openxmlformats.org/officeDocument/2006/relationships/image" Target="../media/image171.png"/></Relationships>
</file>

<file path=ppt/slides/_rels/slide79.xml.rels><?xml version="1.0" encoding="UTF-8" standalone="yes"?>
<Relationships xmlns="http://schemas.openxmlformats.org/package/2006/relationships"><Relationship Id="rId2" Type="http://schemas.openxmlformats.org/officeDocument/2006/relationships/image" Target="../media/image20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69.png"/><Relationship Id="rId7" Type="http://schemas.openxmlformats.org/officeDocument/2006/relationships/image" Target="../media/image208.png"/><Relationship Id="rId2" Type="http://schemas.openxmlformats.org/officeDocument/2006/relationships/image" Target="../media/image168.png"/><Relationship Id="rId1" Type="http://schemas.openxmlformats.org/officeDocument/2006/relationships/slideLayout" Target="../slideLayouts/slideLayout2.xml"/><Relationship Id="rId6" Type="http://schemas.openxmlformats.org/officeDocument/2006/relationships/image" Target="../media/image173.png"/><Relationship Id="rId5" Type="http://schemas.openxmlformats.org/officeDocument/2006/relationships/image" Target="../media/image172.png"/><Relationship Id="rId4" Type="http://schemas.openxmlformats.org/officeDocument/2006/relationships/image" Target="../media/image171.png"/></Relationships>
</file>

<file path=ppt/slides/_rels/slide81.xml.rels><?xml version="1.0" encoding="UTF-8" standalone="yes"?>
<Relationships xmlns="http://schemas.openxmlformats.org/package/2006/relationships"><Relationship Id="rId2" Type="http://schemas.openxmlformats.org/officeDocument/2006/relationships/image" Target="../media/image210.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image" Target="../media/image217.png"/><Relationship Id="rId3" Type="http://schemas.openxmlformats.org/officeDocument/2006/relationships/image" Target="../media/image212.png"/><Relationship Id="rId7" Type="http://schemas.openxmlformats.org/officeDocument/2006/relationships/image" Target="../media/image216.png"/><Relationship Id="rId2"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215.png"/><Relationship Id="rId5" Type="http://schemas.openxmlformats.org/officeDocument/2006/relationships/image" Target="../media/image214.png"/><Relationship Id="rId4" Type="http://schemas.openxmlformats.org/officeDocument/2006/relationships/image" Target="../media/image213.png"/><Relationship Id="rId9" Type="http://schemas.openxmlformats.org/officeDocument/2006/relationships/image" Target="../media/image21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6157" y="3931411"/>
            <a:ext cx="1918335" cy="96139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5B6973"/>
                </a:solidFill>
                <a:latin typeface="Calibri"/>
                <a:cs typeface="Calibri"/>
              </a:rPr>
              <a:t>Dimitris</a:t>
            </a:r>
            <a:r>
              <a:rPr sz="1800" spc="-40" dirty="0">
                <a:solidFill>
                  <a:srgbClr val="5B6973"/>
                </a:solidFill>
                <a:latin typeface="Calibri"/>
                <a:cs typeface="Calibri"/>
              </a:rPr>
              <a:t> </a:t>
            </a:r>
            <a:r>
              <a:rPr sz="1800" spc="-10" dirty="0">
                <a:solidFill>
                  <a:srgbClr val="5B6973"/>
                </a:solidFill>
                <a:latin typeface="Calibri"/>
                <a:cs typeface="Calibri"/>
              </a:rPr>
              <a:t>SACHARIDIS</a:t>
            </a:r>
            <a:endParaRPr sz="1800">
              <a:latin typeface="Calibri"/>
              <a:cs typeface="Calibri"/>
            </a:endParaRPr>
          </a:p>
          <a:p>
            <a:pPr>
              <a:lnSpc>
                <a:spcPct val="100000"/>
              </a:lnSpc>
              <a:spcBef>
                <a:spcPts val="55"/>
              </a:spcBef>
            </a:pPr>
            <a:endParaRPr sz="2450">
              <a:latin typeface="Calibri"/>
              <a:cs typeface="Calibri"/>
            </a:endParaRPr>
          </a:p>
          <a:p>
            <a:pPr marL="907415">
              <a:lnSpc>
                <a:spcPct val="100000"/>
              </a:lnSpc>
            </a:pPr>
            <a:r>
              <a:rPr sz="1800" spc="-10" dirty="0">
                <a:solidFill>
                  <a:srgbClr val="5B6973"/>
                </a:solidFill>
                <a:latin typeface="Calibri"/>
                <a:cs typeface="Calibri"/>
              </a:rPr>
              <a:t>2023-</a:t>
            </a:r>
            <a:r>
              <a:rPr sz="1800" spc="-20" dirty="0">
                <a:solidFill>
                  <a:srgbClr val="5B6973"/>
                </a:solidFill>
                <a:latin typeface="Calibri"/>
                <a:cs typeface="Calibri"/>
              </a:rPr>
              <a:t>2024</a:t>
            </a:r>
            <a:endParaRPr sz="1800">
              <a:latin typeface="Calibri"/>
              <a:cs typeface="Calibri"/>
            </a:endParaRPr>
          </a:p>
        </p:txBody>
      </p:sp>
      <p:grpSp>
        <p:nvGrpSpPr>
          <p:cNvPr id="3" name="object 3"/>
          <p:cNvGrpSpPr/>
          <p:nvPr/>
        </p:nvGrpSpPr>
        <p:grpSpPr>
          <a:xfrm>
            <a:off x="7009442" y="1201165"/>
            <a:ext cx="895985" cy="264795"/>
            <a:chOff x="7009442" y="1201165"/>
            <a:chExt cx="895985" cy="264795"/>
          </a:xfrm>
        </p:grpSpPr>
        <p:pic>
          <p:nvPicPr>
            <p:cNvPr id="4" name="object 4"/>
            <p:cNvPicPr/>
            <p:nvPr/>
          </p:nvPicPr>
          <p:blipFill>
            <a:blip r:embed="rId2" cstate="print"/>
            <a:stretch>
              <a:fillRect/>
            </a:stretch>
          </p:blipFill>
          <p:spPr>
            <a:xfrm>
              <a:off x="7009442" y="1201165"/>
              <a:ext cx="764000" cy="264318"/>
            </a:xfrm>
            <a:prstGeom prst="rect">
              <a:avLst/>
            </a:prstGeom>
          </p:spPr>
        </p:pic>
        <p:pic>
          <p:nvPicPr>
            <p:cNvPr id="5" name="object 5"/>
            <p:cNvPicPr/>
            <p:nvPr/>
          </p:nvPicPr>
          <p:blipFill>
            <a:blip r:embed="rId3" cstate="print"/>
            <a:stretch>
              <a:fillRect/>
            </a:stretch>
          </p:blipFill>
          <p:spPr>
            <a:xfrm>
              <a:off x="7807772" y="1348009"/>
              <a:ext cx="97036" cy="27186"/>
            </a:xfrm>
            <a:prstGeom prst="rect">
              <a:avLst/>
            </a:prstGeom>
          </p:spPr>
        </p:pic>
      </p:grpSp>
      <p:pic>
        <p:nvPicPr>
          <p:cNvPr id="6" name="object 6"/>
          <p:cNvPicPr/>
          <p:nvPr/>
        </p:nvPicPr>
        <p:blipFill>
          <a:blip r:embed="rId4" cstate="print"/>
          <a:stretch>
            <a:fillRect/>
          </a:stretch>
        </p:blipFill>
        <p:spPr>
          <a:xfrm>
            <a:off x="7952036" y="1201165"/>
            <a:ext cx="824460" cy="264318"/>
          </a:xfrm>
          <a:prstGeom prst="rect">
            <a:avLst/>
          </a:prstGeom>
        </p:spPr>
      </p:pic>
      <p:pic>
        <p:nvPicPr>
          <p:cNvPr id="7" name="object 7"/>
          <p:cNvPicPr/>
          <p:nvPr/>
        </p:nvPicPr>
        <p:blipFill>
          <a:blip r:embed="rId5" cstate="print"/>
          <a:stretch>
            <a:fillRect/>
          </a:stretch>
        </p:blipFill>
        <p:spPr>
          <a:xfrm>
            <a:off x="3267260" y="1666502"/>
            <a:ext cx="5492813" cy="350241"/>
          </a:xfrm>
          <a:prstGeom prst="rect">
            <a:avLst/>
          </a:prstGeom>
        </p:spPr>
      </p:pic>
      <p:pic>
        <p:nvPicPr>
          <p:cNvPr id="8" name="object 8"/>
          <p:cNvPicPr/>
          <p:nvPr/>
        </p:nvPicPr>
        <p:blipFill>
          <a:blip r:embed="rId6" cstate="print"/>
          <a:stretch>
            <a:fillRect/>
          </a:stretch>
        </p:blipFill>
        <p:spPr>
          <a:xfrm>
            <a:off x="5551736" y="2161802"/>
            <a:ext cx="3223022" cy="281581"/>
          </a:xfrm>
          <a:prstGeom prst="rect">
            <a:avLst/>
          </a:prstGeom>
        </p:spPr>
      </p:pic>
      <p:sp>
        <p:nvSpPr>
          <p:cNvPr id="9" name="object 9"/>
          <p:cNvSpPr txBox="1">
            <a:spLocks noGrp="1"/>
          </p:cNvSpPr>
          <p:nvPr>
            <p:ph type="title"/>
          </p:nvPr>
        </p:nvSpPr>
        <p:spPr>
          <a:xfrm>
            <a:off x="7895108" y="2503932"/>
            <a:ext cx="907415" cy="513080"/>
          </a:xfrm>
          <a:prstGeom prst="rect">
            <a:avLst/>
          </a:prstGeom>
        </p:spPr>
        <p:txBody>
          <a:bodyPr vert="horz" wrap="square" lIns="0" tIns="12700" rIns="0" bIns="0" rtlCol="0">
            <a:spAutoFit/>
          </a:bodyPr>
          <a:lstStyle/>
          <a:p>
            <a:pPr marL="12700">
              <a:lnSpc>
                <a:spcPct val="100000"/>
              </a:lnSpc>
              <a:spcBef>
                <a:spcPts val="100"/>
              </a:spcBef>
            </a:pPr>
            <a:r>
              <a:rPr i="1" dirty="0">
                <a:solidFill>
                  <a:srgbClr val="FF0000"/>
                </a:solidFill>
                <a:latin typeface="Calibri"/>
                <a:cs typeface="Calibri"/>
              </a:rPr>
              <a:t>Part</a:t>
            </a:r>
            <a:r>
              <a:rPr i="1" spc="-65" dirty="0">
                <a:solidFill>
                  <a:srgbClr val="FF0000"/>
                </a:solidFill>
                <a:latin typeface="Calibri"/>
                <a:cs typeface="Calibri"/>
              </a:rPr>
              <a:t> </a:t>
            </a:r>
            <a:r>
              <a:rPr i="1" spc="-50" dirty="0">
                <a:solidFill>
                  <a:srgbClr val="FF0000"/>
                </a:solidFill>
                <a:latin typeface="Calibri"/>
                <a:cs typeface="Calibri"/>
              </a:rPr>
              <a:t>I</a:t>
            </a:r>
          </a:p>
        </p:txBody>
      </p:sp>
      <p:sp>
        <p:nvSpPr>
          <p:cNvPr id="10" name="object 10"/>
          <p:cNvSpPr txBox="1"/>
          <p:nvPr/>
        </p:nvSpPr>
        <p:spPr>
          <a:xfrm>
            <a:off x="3545422" y="2997708"/>
            <a:ext cx="5257800" cy="513080"/>
          </a:xfrm>
          <a:prstGeom prst="rect">
            <a:avLst/>
          </a:prstGeom>
        </p:spPr>
        <p:txBody>
          <a:bodyPr vert="horz" wrap="square" lIns="0" tIns="12700" rIns="0" bIns="0" rtlCol="0">
            <a:spAutoFit/>
          </a:bodyPr>
          <a:lstStyle/>
          <a:p>
            <a:pPr marL="12700">
              <a:lnSpc>
                <a:spcPct val="100000"/>
              </a:lnSpc>
              <a:spcBef>
                <a:spcPts val="100"/>
              </a:spcBef>
            </a:pPr>
            <a:r>
              <a:rPr sz="3200" i="1" dirty="0">
                <a:solidFill>
                  <a:srgbClr val="FF0000"/>
                </a:solidFill>
                <a:latin typeface="Calibri"/>
                <a:cs typeface="Calibri"/>
              </a:rPr>
              <a:t>5.</a:t>
            </a:r>
            <a:r>
              <a:rPr sz="3200" i="1" spc="-40" dirty="0">
                <a:solidFill>
                  <a:srgbClr val="FF0000"/>
                </a:solidFill>
                <a:latin typeface="Calibri"/>
                <a:cs typeface="Calibri"/>
              </a:rPr>
              <a:t> </a:t>
            </a:r>
            <a:r>
              <a:rPr sz="3200" i="1" dirty="0">
                <a:solidFill>
                  <a:srgbClr val="FF0000"/>
                </a:solidFill>
                <a:latin typeface="Calibri"/>
                <a:cs typeface="Calibri"/>
              </a:rPr>
              <a:t>Quantitative</a:t>
            </a:r>
            <a:r>
              <a:rPr sz="3200" i="1" spc="-30" dirty="0">
                <a:solidFill>
                  <a:srgbClr val="FF0000"/>
                </a:solidFill>
                <a:latin typeface="Calibri"/>
                <a:cs typeface="Calibri"/>
              </a:rPr>
              <a:t> </a:t>
            </a:r>
            <a:r>
              <a:rPr sz="3200" i="1" dirty="0">
                <a:solidFill>
                  <a:srgbClr val="FF0000"/>
                </a:solidFill>
                <a:latin typeface="Calibri"/>
                <a:cs typeface="Calibri"/>
              </a:rPr>
              <a:t>Process</a:t>
            </a:r>
            <a:r>
              <a:rPr sz="3200" i="1" spc="-25" dirty="0">
                <a:solidFill>
                  <a:srgbClr val="FF0000"/>
                </a:solidFill>
                <a:latin typeface="Calibri"/>
                <a:cs typeface="Calibri"/>
              </a:rPr>
              <a:t> </a:t>
            </a:r>
            <a:r>
              <a:rPr sz="3200" i="1" spc="-10" dirty="0">
                <a:solidFill>
                  <a:srgbClr val="FF0000"/>
                </a:solidFill>
                <a:latin typeface="Calibri"/>
                <a:cs typeface="Calibri"/>
              </a:rPr>
              <a:t>Analysis</a:t>
            </a:r>
            <a:endParaRPr sz="32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3527" y="3174948"/>
            <a:ext cx="8306376" cy="1600310"/>
          </a:xfrm>
          <a:prstGeom prst="rect">
            <a:avLst/>
          </a:prstGeom>
        </p:spPr>
      </p:pic>
      <p:sp>
        <p:nvSpPr>
          <p:cNvPr id="3" name="object 3"/>
          <p:cNvSpPr txBox="1"/>
          <p:nvPr/>
        </p:nvSpPr>
        <p:spPr>
          <a:xfrm>
            <a:off x="3185953" y="1886203"/>
            <a:ext cx="4685030" cy="391160"/>
          </a:xfrm>
          <a:prstGeom prst="rect">
            <a:avLst/>
          </a:prstGeom>
        </p:spPr>
        <p:txBody>
          <a:bodyPr vert="horz" wrap="square" lIns="0" tIns="12700" rIns="0" bIns="0" rtlCol="0">
            <a:spAutoFit/>
          </a:bodyPr>
          <a:lstStyle/>
          <a:p>
            <a:pPr marL="350520" indent="-337820">
              <a:lnSpc>
                <a:spcPct val="100000"/>
              </a:lnSpc>
              <a:spcBef>
                <a:spcPts val="100"/>
              </a:spcBef>
              <a:buChar char="•"/>
              <a:tabLst>
                <a:tab pos="350520" algn="l"/>
              </a:tabLst>
            </a:pPr>
            <a:r>
              <a:rPr sz="2400" dirty="0">
                <a:latin typeface="Arial MT"/>
                <a:cs typeface="Arial MT"/>
              </a:rPr>
              <a:t>What</a:t>
            </a:r>
            <a:r>
              <a:rPr sz="2400" spc="-30" dirty="0">
                <a:latin typeface="Arial MT"/>
                <a:cs typeface="Arial MT"/>
              </a:rPr>
              <a:t> </a:t>
            </a:r>
            <a:r>
              <a:rPr sz="2400" dirty="0">
                <a:latin typeface="Arial MT"/>
                <a:cs typeface="Arial MT"/>
              </a:rPr>
              <a:t>is</a:t>
            </a:r>
            <a:r>
              <a:rPr sz="2400" spc="-10" dirty="0">
                <a:latin typeface="Arial MT"/>
                <a:cs typeface="Arial MT"/>
              </a:rPr>
              <a:t> </a:t>
            </a:r>
            <a:r>
              <a:rPr sz="2400" dirty="0">
                <a:latin typeface="Arial MT"/>
                <a:cs typeface="Arial MT"/>
              </a:rPr>
              <a:t>the</a:t>
            </a:r>
            <a:r>
              <a:rPr sz="2400" spc="-10" dirty="0">
                <a:latin typeface="Arial MT"/>
                <a:cs typeface="Arial MT"/>
              </a:rPr>
              <a:t> </a:t>
            </a:r>
            <a:r>
              <a:rPr sz="2400" dirty="0">
                <a:latin typeface="Arial MT"/>
                <a:cs typeface="Arial MT"/>
              </a:rPr>
              <a:t>average</a:t>
            </a:r>
            <a:r>
              <a:rPr sz="2400" spc="-10" dirty="0">
                <a:latin typeface="Arial MT"/>
                <a:cs typeface="Arial MT"/>
              </a:rPr>
              <a:t> </a:t>
            </a:r>
            <a:r>
              <a:rPr sz="2400" dirty="0">
                <a:latin typeface="Arial MT"/>
                <a:cs typeface="Arial MT"/>
              </a:rPr>
              <a:t>cycle</a:t>
            </a:r>
            <a:r>
              <a:rPr sz="2400" spc="-10" dirty="0">
                <a:latin typeface="Arial MT"/>
                <a:cs typeface="Arial MT"/>
              </a:rPr>
              <a:t> time?</a:t>
            </a:r>
            <a:endParaRPr sz="2400">
              <a:latin typeface="Arial MT"/>
              <a:cs typeface="Arial MT"/>
            </a:endParaRPr>
          </a:p>
        </p:txBody>
      </p:sp>
      <p:sp>
        <p:nvSpPr>
          <p:cNvPr id="4" name="object 4"/>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Example:</a:t>
            </a:r>
            <a:r>
              <a:rPr spc="-85" dirty="0"/>
              <a:t> </a:t>
            </a:r>
            <a:r>
              <a:rPr dirty="0"/>
              <a:t>Rework</a:t>
            </a:r>
            <a:r>
              <a:rPr spc="-90" dirty="0"/>
              <a:t> </a:t>
            </a:r>
            <a:r>
              <a:rPr spc="-20" dirty="0"/>
              <a:t>loop</a:t>
            </a:r>
          </a:p>
        </p:txBody>
      </p:sp>
      <p:sp>
        <p:nvSpPr>
          <p:cNvPr id="5" name="object 5"/>
          <p:cNvSpPr txBox="1"/>
          <p:nvPr/>
        </p:nvSpPr>
        <p:spPr>
          <a:xfrm>
            <a:off x="8579139" y="3426460"/>
            <a:ext cx="31877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00FF"/>
                </a:solidFill>
                <a:latin typeface="Arial MT"/>
                <a:cs typeface="Arial MT"/>
              </a:rPr>
              <a:t>1%</a:t>
            </a:r>
            <a:endParaRPr sz="1600">
              <a:latin typeface="Arial MT"/>
              <a:cs typeface="Arial MT"/>
            </a:endParaRPr>
          </a:p>
        </p:txBody>
      </p:sp>
      <p:sp>
        <p:nvSpPr>
          <p:cNvPr id="6" name="object 6"/>
          <p:cNvSpPr txBox="1"/>
          <p:nvPr/>
        </p:nvSpPr>
        <p:spPr>
          <a:xfrm>
            <a:off x="8248753" y="4377435"/>
            <a:ext cx="43180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00FF"/>
                </a:solidFill>
                <a:latin typeface="Arial MT"/>
                <a:cs typeface="Arial MT"/>
              </a:rPr>
              <a:t>99%</a:t>
            </a:r>
            <a:endParaRPr sz="1600">
              <a:latin typeface="Arial MT"/>
              <a:cs typeface="Arial MT"/>
            </a:endParaRPr>
          </a:p>
        </p:txBody>
      </p:sp>
      <p:sp>
        <p:nvSpPr>
          <p:cNvPr id="7" name="object 7"/>
          <p:cNvSpPr txBox="1"/>
          <p:nvPr/>
        </p:nvSpPr>
        <p:spPr>
          <a:xfrm>
            <a:off x="1923652" y="5866891"/>
            <a:ext cx="6649084" cy="760095"/>
          </a:xfrm>
          <a:prstGeom prst="rect">
            <a:avLst/>
          </a:prstGeom>
        </p:spPr>
        <p:txBody>
          <a:bodyPr vert="horz" wrap="square" lIns="0" tIns="12700" rIns="0" bIns="0" rtlCol="0">
            <a:spAutoFit/>
          </a:bodyPr>
          <a:lstStyle/>
          <a:p>
            <a:pPr algn="ctr">
              <a:lnSpc>
                <a:spcPct val="100000"/>
              </a:lnSpc>
              <a:spcBef>
                <a:spcPts val="100"/>
              </a:spcBef>
            </a:pPr>
            <a:r>
              <a:rPr sz="2400" dirty="0">
                <a:solidFill>
                  <a:srgbClr val="0000FF"/>
                </a:solidFill>
                <a:latin typeface="Arial MT"/>
                <a:cs typeface="Arial MT"/>
              </a:rPr>
              <a:t>Cycle</a:t>
            </a:r>
            <a:r>
              <a:rPr sz="2400" spc="-25" dirty="0">
                <a:solidFill>
                  <a:srgbClr val="0000FF"/>
                </a:solidFill>
                <a:latin typeface="Arial MT"/>
                <a:cs typeface="Arial MT"/>
              </a:rPr>
              <a:t> </a:t>
            </a:r>
            <a:r>
              <a:rPr sz="2400" dirty="0">
                <a:solidFill>
                  <a:srgbClr val="0000FF"/>
                </a:solidFill>
                <a:latin typeface="Arial MT"/>
                <a:cs typeface="Arial MT"/>
              </a:rPr>
              <a:t>time</a:t>
            </a:r>
            <a:r>
              <a:rPr sz="2400" spc="-20" dirty="0">
                <a:solidFill>
                  <a:srgbClr val="0000FF"/>
                </a:solidFill>
                <a:latin typeface="Arial MT"/>
                <a:cs typeface="Arial MT"/>
              </a:rPr>
              <a:t> </a:t>
            </a:r>
            <a:r>
              <a:rPr sz="2400" dirty="0">
                <a:solidFill>
                  <a:srgbClr val="0000FF"/>
                </a:solidFill>
                <a:latin typeface="Arial MT"/>
                <a:cs typeface="Arial MT"/>
              </a:rPr>
              <a:t>=</a:t>
            </a:r>
            <a:r>
              <a:rPr sz="2400" spc="-15" dirty="0">
                <a:solidFill>
                  <a:srgbClr val="0000FF"/>
                </a:solidFill>
                <a:latin typeface="Arial MT"/>
                <a:cs typeface="Arial MT"/>
              </a:rPr>
              <a:t> </a:t>
            </a:r>
            <a:r>
              <a:rPr sz="2400" dirty="0">
                <a:solidFill>
                  <a:srgbClr val="0000FF"/>
                </a:solidFill>
                <a:latin typeface="Arial MT"/>
                <a:cs typeface="Arial MT"/>
              </a:rPr>
              <a:t>10</a:t>
            </a:r>
            <a:r>
              <a:rPr sz="2400" spc="-15" dirty="0">
                <a:solidFill>
                  <a:srgbClr val="0000FF"/>
                </a:solidFill>
                <a:latin typeface="Arial MT"/>
                <a:cs typeface="Arial MT"/>
              </a:rPr>
              <a:t> </a:t>
            </a:r>
            <a:r>
              <a:rPr sz="2400" dirty="0">
                <a:solidFill>
                  <a:srgbClr val="0000FF"/>
                </a:solidFill>
                <a:latin typeface="Arial MT"/>
                <a:cs typeface="Arial MT"/>
              </a:rPr>
              <a:t>+</a:t>
            </a:r>
            <a:r>
              <a:rPr sz="2400" spc="-20" dirty="0">
                <a:solidFill>
                  <a:srgbClr val="0000FF"/>
                </a:solidFill>
                <a:latin typeface="Arial MT"/>
                <a:cs typeface="Arial MT"/>
              </a:rPr>
              <a:t> </a:t>
            </a:r>
            <a:r>
              <a:rPr sz="2400" dirty="0">
                <a:solidFill>
                  <a:srgbClr val="0000FF"/>
                </a:solidFill>
                <a:latin typeface="Arial MT"/>
                <a:cs typeface="Arial MT"/>
              </a:rPr>
              <a:t>20*(1+0.99+0.99</a:t>
            </a:r>
            <a:r>
              <a:rPr sz="2400" baseline="24305" dirty="0">
                <a:solidFill>
                  <a:srgbClr val="0000FF"/>
                </a:solidFill>
                <a:latin typeface="Arial MT"/>
                <a:cs typeface="Arial MT"/>
              </a:rPr>
              <a:t>2</a:t>
            </a:r>
            <a:r>
              <a:rPr sz="2400" dirty="0">
                <a:solidFill>
                  <a:srgbClr val="0000FF"/>
                </a:solidFill>
                <a:latin typeface="Arial MT"/>
                <a:cs typeface="Arial MT"/>
              </a:rPr>
              <a:t>+0.99</a:t>
            </a:r>
            <a:r>
              <a:rPr sz="2400" baseline="24305" dirty="0">
                <a:solidFill>
                  <a:srgbClr val="0000FF"/>
                </a:solidFill>
                <a:latin typeface="Arial MT"/>
                <a:cs typeface="Arial MT"/>
              </a:rPr>
              <a:t>3</a:t>
            </a:r>
            <a:r>
              <a:rPr sz="2400" dirty="0">
                <a:solidFill>
                  <a:srgbClr val="0000FF"/>
                </a:solidFill>
                <a:latin typeface="Arial MT"/>
                <a:cs typeface="Arial MT"/>
              </a:rPr>
              <a:t>+…)</a:t>
            </a:r>
            <a:r>
              <a:rPr sz="2400" spc="-15" dirty="0">
                <a:solidFill>
                  <a:srgbClr val="0000FF"/>
                </a:solidFill>
                <a:latin typeface="Arial MT"/>
                <a:cs typeface="Arial MT"/>
              </a:rPr>
              <a:t> </a:t>
            </a:r>
            <a:r>
              <a:rPr sz="2400" spc="-50" dirty="0">
                <a:solidFill>
                  <a:srgbClr val="0000FF"/>
                </a:solidFill>
                <a:latin typeface="Arial MT"/>
                <a:cs typeface="Arial MT"/>
              </a:rPr>
              <a:t>=</a:t>
            </a:r>
            <a:endParaRPr sz="2400">
              <a:latin typeface="Arial MT"/>
              <a:cs typeface="Arial MT"/>
            </a:endParaRPr>
          </a:p>
          <a:p>
            <a:pPr algn="ctr">
              <a:lnSpc>
                <a:spcPct val="100000"/>
              </a:lnSpc>
              <a:spcBef>
                <a:spcPts val="25"/>
              </a:spcBef>
            </a:pPr>
            <a:r>
              <a:rPr sz="2400" dirty="0">
                <a:solidFill>
                  <a:srgbClr val="0000FF"/>
                </a:solidFill>
                <a:latin typeface="Arial MT"/>
                <a:cs typeface="Arial MT"/>
              </a:rPr>
              <a:t>=</a:t>
            </a:r>
            <a:r>
              <a:rPr sz="2400" spc="-10" dirty="0">
                <a:solidFill>
                  <a:srgbClr val="0000FF"/>
                </a:solidFill>
                <a:latin typeface="Arial MT"/>
                <a:cs typeface="Arial MT"/>
              </a:rPr>
              <a:t> </a:t>
            </a:r>
            <a:r>
              <a:rPr sz="2400" dirty="0">
                <a:solidFill>
                  <a:srgbClr val="0000FF"/>
                </a:solidFill>
                <a:latin typeface="Arial MT"/>
                <a:cs typeface="Arial MT"/>
              </a:rPr>
              <a:t>10</a:t>
            </a:r>
            <a:r>
              <a:rPr sz="2400" spc="5" dirty="0">
                <a:solidFill>
                  <a:srgbClr val="0000FF"/>
                </a:solidFill>
                <a:latin typeface="Arial MT"/>
                <a:cs typeface="Arial MT"/>
              </a:rPr>
              <a:t> </a:t>
            </a:r>
            <a:r>
              <a:rPr sz="2400" dirty="0">
                <a:solidFill>
                  <a:srgbClr val="0000FF"/>
                </a:solidFill>
                <a:latin typeface="Arial MT"/>
                <a:cs typeface="Arial MT"/>
              </a:rPr>
              <a:t>+ </a:t>
            </a:r>
            <a:r>
              <a:rPr sz="2400" spc="-10" dirty="0">
                <a:solidFill>
                  <a:srgbClr val="0000FF"/>
                </a:solidFill>
                <a:latin typeface="Arial MT"/>
                <a:cs typeface="Arial MT"/>
              </a:rPr>
              <a:t>20/(1-</a:t>
            </a:r>
            <a:r>
              <a:rPr sz="2400" dirty="0">
                <a:solidFill>
                  <a:srgbClr val="0000FF"/>
                </a:solidFill>
                <a:latin typeface="Arial MT"/>
                <a:cs typeface="Arial MT"/>
              </a:rPr>
              <a:t>0.99)</a:t>
            </a:r>
            <a:r>
              <a:rPr sz="2400" spc="5" dirty="0">
                <a:solidFill>
                  <a:srgbClr val="0000FF"/>
                </a:solidFill>
                <a:latin typeface="Arial MT"/>
                <a:cs typeface="Arial MT"/>
              </a:rPr>
              <a:t> </a:t>
            </a:r>
            <a:r>
              <a:rPr sz="2400" dirty="0">
                <a:solidFill>
                  <a:srgbClr val="0000FF"/>
                </a:solidFill>
                <a:latin typeface="Arial MT"/>
                <a:cs typeface="Arial MT"/>
              </a:rPr>
              <a:t>= </a:t>
            </a:r>
            <a:r>
              <a:rPr sz="2400" spc="-20" dirty="0">
                <a:solidFill>
                  <a:srgbClr val="0000FF"/>
                </a:solidFill>
                <a:latin typeface="Arial MT"/>
                <a:cs typeface="Arial MT"/>
              </a:rPr>
              <a:t>2010</a:t>
            </a:r>
            <a:endParaRPr sz="2400">
              <a:latin typeface="Arial MT"/>
              <a:cs typeface="Arial MT"/>
            </a:endParaRPr>
          </a:p>
        </p:txBody>
      </p:sp>
    </p:spTree>
    <p:extLst>
      <p:ext uri="{BB962C8B-B14F-4D97-AF65-F5344CB8AC3E}">
        <p14:creationId xmlns:p14="http://schemas.microsoft.com/office/powerpoint/2010/main" val="2733296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3527" y="3174948"/>
            <a:ext cx="8306376" cy="1600310"/>
          </a:xfrm>
          <a:prstGeom prst="rect">
            <a:avLst/>
          </a:prstGeom>
        </p:spPr>
      </p:pic>
      <p:sp>
        <p:nvSpPr>
          <p:cNvPr id="3" name="object 3"/>
          <p:cNvSpPr txBox="1"/>
          <p:nvPr/>
        </p:nvSpPr>
        <p:spPr>
          <a:xfrm>
            <a:off x="3185953" y="1886203"/>
            <a:ext cx="4685030" cy="391160"/>
          </a:xfrm>
          <a:prstGeom prst="rect">
            <a:avLst/>
          </a:prstGeom>
        </p:spPr>
        <p:txBody>
          <a:bodyPr vert="horz" wrap="square" lIns="0" tIns="12700" rIns="0" bIns="0" rtlCol="0">
            <a:spAutoFit/>
          </a:bodyPr>
          <a:lstStyle/>
          <a:p>
            <a:pPr marL="350520" indent="-337820">
              <a:lnSpc>
                <a:spcPct val="100000"/>
              </a:lnSpc>
              <a:spcBef>
                <a:spcPts val="100"/>
              </a:spcBef>
              <a:buChar char="•"/>
              <a:tabLst>
                <a:tab pos="350520" algn="l"/>
              </a:tabLst>
            </a:pPr>
            <a:r>
              <a:rPr sz="2400" dirty="0">
                <a:latin typeface="Arial MT"/>
                <a:cs typeface="Arial MT"/>
              </a:rPr>
              <a:t>What</a:t>
            </a:r>
            <a:r>
              <a:rPr sz="2400" spc="-30" dirty="0">
                <a:latin typeface="Arial MT"/>
                <a:cs typeface="Arial MT"/>
              </a:rPr>
              <a:t> </a:t>
            </a:r>
            <a:r>
              <a:rPr sz="2400" dirty="0">
                <a:latin typeface="Arial MT"/>
                <a:cs typeface="Arial MT"/>
              </a:rPr>
              <a:t>is</a:t>
            </a:r>
            <a:r>
              <a:rPr sz="2400" spc="-10" dirty="0">
                <a:latin typeface="Arial MT"/>
                <a:cs typeface="Arial MT"/>
              </a:rPr>
              <a:t> </a:t>
            </a:r>
            <a:r>
              <a:rPr sz="2400" dirty="0">
                <a:latin typeface="Arial MT"/>
                <a:cs typeface="Arial MT"/>
              </a:rPr>
              <a:t>the</a:t>
            </a:r>
            <a:r>
              <a:rPr sz="2400" spc="-10" dirty="0">
                <a:latin typeface="Arial MT"/>
                <a:cs typeface="Arial MT"/>
              </a:rPr>
              <a:t> </a:t>
            </a:r>
            <a:r>
              <a:rPr sz="2400" dirty="0">
                <a:latin typeface="Arial MT"/>
                <a:cs typeface="Arial MT"/>
              </a:rPr>
              <a:t>average</a:t>
            </a:r>
            <a:r>
              <a:rPr sz="2400" spc="-10" dirty="0">
                <a:latin typeface="Arial MT"/>
                <a:cs typeface="Arial MT"/>
              </a:rPr>
              <a:t> </a:t>
            </a:r>
            <a:r>
              <a:rPr sz="2400" dirty="0">
                <a:latin typeface="Arial MT"/>
                <a:cs typeface="Arial MT"/>
              </a:rPr>
              <a:t>cycle</a:t>
            </a:r>
            <a:r>
              <a:rPr sz="2400" spc="-10" dirty="0">
                <a:latin typeface="Arial MT"/>
                <a:cs typeface="Arial MT"/>
              </a:rPr>
              <a:t> time?</a:t>
            </a:r>
            <a:endParaRPr sz="2400">
              <a:latin typeface="Arial MT"/>
              <a:cs typeface="Arial MT"/>
            </a:endParaRPr>
          </a:p>
        </p:txBody>
      </p:sp>
      <p:sp>
        <p:nvSpPr>
          <p:cNvPr id="4" name="object 4"/>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Example:</a:t>
            </a:r>
            <a:r>
              <a:rPr spc="-85" dirty="0"/>
              <a:t> </a:t>
            </a:r>
            <a:r>
              <a:rPr dirty="0"/>
              <a:t>Rework</a:t>
            </a:r>
            <a:r>
              <a:rPr spc="-90" dirty="0"/>
              <a:t> </a:t>
            </a:r>
            <a:r>
              <a:rPr spc="-20" dirty="0"/>
              <a:t>loop</a:t>
            </a:r>
          </a:p>
        </p:txBody>
      </p:sp>
      <p:sp>
        <p:nvSpPr>
          <p:cNvPr id="5" name="object 5"/>
          <p:cNvSpPr txBox="1"/>
          <p:nvPr/>
        </p:nvSpPr>
        <p:spPr>
          <a:xfrm>
            <a:off x="8459283" y="3350259"/>
            <a:ext cx="43180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00FF"/>
                </a:solidFill>
                <a:latin typeface="Arial MT"/>
                <a:cs typeface="Arial MT"/>
              </a:rPr>
              <a:t>80%</a:t>
            </a:r>
            <a:endParaRPr sz="1600">
              <a:latin typeface="Arial MT"/>
              <a:cs typeface="Arial MT"/>
            </a:endParaRPr>
          </a:p>
        </p:txBody>
      </p:sp>
      <p:sp>
        <p:nvSpPr>
          <p:cNvPr id="6" name="object 6"/>
          <p:cNvSpPr txBox="1"/>
          <p:nvPr/>
        </p:nvSpPr>
        <p:spPr>
          <a:xfrm>
            <a:off x="8103684" y="4542028"/>
            <a:ext cx="43180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00FF"/>
                </a:solidFill>
                <a:latin typeface="Arial MT"/>
                <a:cs typeface="Arial MT"/>
              </a:rPr>
              <a:t>20%</a:t>
            </a:r>
            <a:endParaRPr sz="1600">
              <a:latin typeface="Arial MT"/>
              <a:cs typeface="Arial MT"/>
            </a:endParaRPr>
          </a:p>
        </p:txBody>
      </p:sp>
      <p:sp>
        <p:nvSpPr>
          <p:cNvPr id="7" name="object 7"/>
          <p:cNvSpPr txBox="1"/>
          <p:nvPr/>
        </p:nvSpPr>
        <p:spPr>
          <a:xfrm>
            <a:off x="3282339" y="6007100"/>
            <a:ext cx="401447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FF"/>
                </a:solidFill>
                <a:latin typeface="Arial MT"/>
                <a:cs typeface="Arial MT"/>
              </a:rPr>
              <a:t>Cycle</a:t>
            </a:r>
            <a:r>
              <a:rPr sz="2400" spc="-10" dirty="0">
                <a:solidFill>
                  <a:srgbClr val="0000FF"/>
                </a:solidFill>
                <a:latin typeface="Arial MT"/>
                <a:cs typeface="Arial MT"/>
              </a:rPr>
              <a:t> </a:t>
            </a:r>
            <a:r>
              <a:rPr sz="2400" dirty="0">
                <a:solidFill>
                  <a:srgbClr val="0000FF"/>
                </a:solidFill>
                <a:latin typeface="Arial MT"/>
                <a:cs typeface="Arial MT"/>
              </a:rPr>
              <a:t>time</a:t>
            </a:r>
            <a:r>
              <a:rPr sz="2400" spc="-10" dirty="0">
                <a:solidFill>
                  <a:srgbClr val="0000FF"/>
                </a:solidFill>
                <a:latin typeface="Arial MT"/>
                <a:cs typeface="Arial MT"/>
              </a:rPr>
              <a:t> </a:t>
            </a:r>
            <a:r>
              <a:rPr sz="2400" dirty="0">
                <a:solidFill>
                  <a:srgbClr val="0000FF"/>
                </a:solidFill>
                <a:latin typeface="Arial MT"/>
                <a:cs typeface="Arial MT"/>
              </a:rPr>
              <a:t>=</a:t>
            </a:r>
            <a:r>
              <a:rPr sz="2400" spc="-15" dirty="0">
                <a:solidFill>
                  <a:srgbClr val="0000FF"/>
                </a:solidFill>
                <a:latin typeface="Arial MT"/>
                <a:cs typeface="Arial MT"/>
              </a:rPr>
              <a:t> </a:t>
            </a:r>
            <a:r>
              <a:rPr sz="2400" dirty="0">
                <a:solidFill>
                  <a:srgbClr val="0000FF"/>
                </a:solidFill>
                <a:latin typeface="Arial MT"/>
                <a:cs typeface="Arial MT"/>
              </a:rPr>
              <a:t>10</a:t>
            </a:r>
            <a:r>
              <a:rPr sz="2400" spc="-5" dirty="0">
                <a:solidFill>
                  <a:srgbClr val="0000FF"/>
                </a:solidFill>
                <a:latin typeface="Arial MT"/>
                <a:cs typeface="Arial MT"/>
              </a:rPr>
              <a:t> </a:t>
            </a:r>
            <a:r>
              <a:rPr sz="2400" dirty="0">
                <a:solidFill>
                  <a:srgbClr val="0000FF"/>
                </a:solidFill>
                <a:latin typeface="Arial MT"/>
                <a:cs typeface="Arial MT"/>
              </a:rPr>
              <a:t>+</a:t>
            </a:r>
            <a:r>
              <a:rPr sz="2400" spc="-15" dirty="0">
                <a:solidFill>
                  <a:srgbClr val="0000FF"/>
                </a:solidFill>
                <a:latin typeface="Arial MT"/>
                <a:cs typeface="Arial MT"/>
              </a:rPr>
              <a:t> </a:t>
            </a:r>
            <a:r>
              <a:rPr sz="2400" dirty="0">
                <a:solidFill>
                  <a:srgbClr val="0000FF"/>
                </a:solidFill>
                <a:latin typeface="Arial MT"/>
                <a:cs typeface="Arial MT"/>
              </a:rPr>
              <a:t>20/0.8</a:t>
            </a:r>
            <a:r>
              <a:rPr sz="2400" spc="-10" dirty="0">
                <a:solidFill>
                  <a:srgbClr val="0000FF"/>
                </a:solidFill>
                <a:latin typeface="Arial MT"/>
                <a:cs typeface="Arial MT"/>
              </a:rPr>
              <a:t> </a:t>
            </a:r>
            <a:r>
              <a:rPr sz="2400" dirty="0">
                <a:solidFill>
                  <a:srgbClr val="0000FF"/>
                </a:solidFill>
                <a:latin typeface="Arial MT"/>
                <a:cs typeface="Arial MT"/>
              </a:rPr>
              <a:t>=</a:t>
            </a:r>
            <a:r>
              <a:rPr sz="2400" spc="-10" dirty="0">
                <a:solidFill>
                  <a:srgbClr val="0000FF"/>
                </a:solidFill>
                <a:latin typeface="Arial MT"/>
                <a:cs typeface="Arial MT"/>
              </a:rPr>
              <a:t> </a:t>
            </a:r>
            <a:r>
              <a:rPr sz="2400" spc="-25" dirty="0">
                <a:solidFill>
                  <a:srgbClr val="0000FF"/>
                </a:solidFill>
                <a:latin typeface="Arial MT"/>
                <a:cs typeface="Arial MT"/>
              </a:rPr>
              <a:t>35</a:t>
            </a:r>
            <a:endParaRPr sz="2400">
              <a:latin typeface="Arial MT"/>
              <a:cs typeface="Arial MT"/>
            </a:endParaRPr>
          </a:p>
        </p:txBody>
      </p:sp>
    </p:spTree>
    <p:extLst>
      <p:ext uri="{BB962C8B-B14F-4D97-AF65-F5344CB8AC3E}">
        <p14:creationId xmlns:p14="http://schemas.microsoft.com/office/powerpoint/2010/main" val="3000455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1FF3-5386-4646-8EE7-19BE5F0F4B6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F5C309E-C759-4762-B2E1-D567F3B0A816}"/>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B326FBD1-756E-4116-A197-F6864330D416}"/>
              </a:ext>
            </a:extLst>
          </p:cNvPr>
          <p:cNvPicPr>
            <a:picLocks noChangeAspect="1"/>
          </p:cNvPicPr>
          <p:nvPr/>
        </p:nvPicPr>
        <p:blipFill>
          <a:blip r:embed="rId2"/>
          <a:stretch>
            <a:fillRect/>
          </a:stretch>
        </p:blipFill>
        <p:spPr>
          <a:xfrm>
            <a:off x="577423" y="621147"/>
            <a:ext cx="4915326" cy="4778154"/>
          </a:xfrm>
          <a:prstGeom prst="rect">
            <a:avLst/>
          </a:prstGeom>
        </p:spPr>
      </p:pic>
      <p:pic>
        <p:nvPicPr>
          <p:cNvPr id="7" name="Picture 6">
            <a:extLst>
              <a:ext uri="{FF2B5EF4-FFF2-40B4-BE49-F238E27FC236}">
                <a16:creationId xmlns:a16="http://schemas.microsoft.com/office/drawing/2014/main" id="{140F2796-F790-4064-B617-4F7586148C1A}"/>
              </a:ext>
            </a:extLst>
          </p:cNvPr>
          <p:cNvPicPr>
            <a:picLocks noChangeAspect="1"/>
          </p:cNvPicPr>
          <p:nvPr/>
        </p:nvPicPr>
        <p:blipFill>
          <a:blip r:embed="rId3"/>
          <a:stretch>
            <a:fillRect/>
          </a:stretch>
        </p:blipFill>
        <p:spPr>
          <a:xfrm>
            <a:off x="5517952" y="5105400"/>
            <a:ext cx="4625741" cy="1082134"/>
          </a:xfrm>
          <a:prstGeom prst="rect">
            <a:avLst/>
          </a:prstGeom>
        </p:spPr>
      </p:pic>
    </p:spTree>
    <p:extLst>
      <p:ext uri="{BB962C8B-B14F-4D97-AF65-F5344CB8AC3E}">
        <p14:creationId xmlns:p14="http://schemas.microsoft.com/office/powerpoint/2010/main" val="2071897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Process</a:t>
            </a:r>
            <a:r>
              <a:rPr spc="-80" dirty="0"/>
              <a:t> </a:t>
            </a:r>
            <a:r>
              <a:rPr spc="-10" dirty="0"/>
              <a:t>performance</a:t>
            </a:r>
          </a:p>
        </p:txBody>
      </p:sp>
      <p:pic>
        <p:nvPicPr>
          <p:cNvPr id="3" name="object 3"/>
          <p:cNvPicPr/>
          <p:nvPr/>
        </p:nvPicPr>
        <p:blipFill>
          <a:blip r:embed="rId2" cstate="print"/>
          <a:stretch>
            <a:fillRect/>
          </a:stretch>
        </p:blipFill>
        <p:spPr>
          <a:xfrm>
            <a:off x="4590288" y="3630167"/>
            <a:ext cx="1670304" cy="1539240"/>
          </a:xfrm>
          <a:prstGeom prst="rect">
            <a:avLst/>
          </a:prstGeom>
        </p:spPr>
      </p:pic>
      <p:sp>
        <p:nvSpPr>
          <p:cNvPr id="4" name="object 4"/>
          <p:cNvSpPr txBox="1"/>
          <p:nvPr/>
        </p:nvSpPr>
        <p:spPr>
          <a:xfrm>
            <a:off x="4745363" y="4070604"/>
            <a:ext cx="1360805" cy="607695"/>
          </a:xfrm>
          <a:prstGeom prst="rect">
            <a:avLst/>
          </a:prstGeom>
        </p:spPr>
        <p:txBody>
          <a:bodyPr vert="horz" wrap="square" lIns="0" tIns="45085" rIns="0" bIns="0" rtlCol="0">
            <a:spAutoFit/>
          </a:bodyPr>
          <a:lstStyle/>
          <a:p>
            <a:pPr marL="12700" marR="5080" indent="276225">
              <a:lnSpc>
                <a:spcPts val="2180"/>
              </a:lnSpc>
              <a:spcBef>
                <a:spcPts val="355"/>
              </a:spcBef>
            </a:pPr>
            <a:r>
              <a:rPr sz="2000" spc="-10" dirty="0">
                <a:solidFill>
                  <a:srgbClr val="FFFFFF"/>
                </a:solidFill>
                <a:latin typeface="Calibri"/>
                <a:cs typeface="Calibri"/>
              </a:rPr>
              <a:t>Process performance</a:t>
            </a:r>
            <a:endParaRPr sz="2000">
              <a:latin typeface="Calibri"/>
              <a:cs typeface="Calibri"/>
            </a:endParaRPr>
          </a:p>
        </p:txBody>
      </p:sp>
      <p:grpSp>
        <p:nvGrpSpPr>
          <p:cNvPr id="5" name="object 5"/>
          <p:cNvGrpSpPr/>
          <p:nvPr/>
        </p:nvGrpSpPr>
        <p:grpSpPr>
          <a:xfrm>
            <a:off x="4907279" y="1560575"/>
            <a:ext cx="1036319" cy="2092325"/>
            <a:chOff x="4907279" y="1560575"/>
            <a:chExt cx="1036319" cy="2092325"/>
          </a:xfrm>
        </p:grpSpPr>
        <p:sp>
          <p:nvSpPr>
            <p:cNvPr id="6" name="object 6"/>
            <p:cNvSpPr/>
            <p:nvPr/>
          </p:nvSpPr>
          <p:spPr>
            <a:xfrm>
              <a:off x="5425512" y="2585986"/>
              <a:ext cx="0" cy="1059180"/>
            </a:xfrm>
            <a:custGeom>
              <a:avLst/>
              <a:gdLst/>
              <a:ahLst/>
              <a:cxnLst/>
              <a:rect l="l" t="t" r="r" b="b"/>
              <a:pathLst>
                <a:path h="1059179">
                  <a:moveTo>
                    <a:pt x="0" y="1058745"/>
                  </a:moveTo>
                  <a:lnTo>
                    <a:pt x="0" y="0"/>
                  </a:lnTo>
                </a:path>
              </a:pathLst>
            </a:custGeom>
            <a:ln w="15875">
              <a:solidFill>
                <a:srgbClr val="789E1A"/>
              </a:solidFill>
            </a:ln>
          </p:spPr>
          <p:txBody>
            <a:bodyPr wrap="square" lIns="0" tIns="0" rIns="0" bIns="0" rtlCol="0"/>
            <a:lstStyle/>
            <a:p>
              <a:endParaRPr/>
            </a:p>
          </p:txBody>
        </p:sp>
        <p:pic>
          <p:nvPicPr>
            <p:cNvPr id="7" name="object 7"/>
            <p:cNvPicPr/>
            <p:nvPr/>
          </p:nvPicPr>
          <p:blipFill>
            <a:blip r:embed="rId3" cstate="print"/>
            <a:stretch>
              <a:fillRect/>
            </a:stretch>
          </p:blipFill>
          <p:spPr>
            <a:xfrm>
              <a:off x="4907279" y="1560575"/>
              <a:ext cx="1036320" cy="1039368"/>
            </a:xfrm>
            <a:prstGeom prst="rect">
              <a:avLst/>
            </a:prstGeom>
          </p:spPr>
        </p:pic>
      </p:grpSp>
      <p:sp>
        <p:nvSpPr>
          <p:cNvPr id="8" name="object 8"/>
          <p:cNvSpPr txBox="1"/>
          <p:nvPr/>
        </p:nvSpPr>
        <p:spPr>
          <a:xfrm>
            <a:off x="5157160" y="1891284"/>
            <a:ext cx="537210" cy="330200"/>
          </a:xfrm>
          <a:prstGeom prst="rect">
            <a:avLst/>
          </a:prstGeom>
        </p:spPr>
        <p:txBody>
          <a:bodyPr vert="horz" wrap="square" lIns="0" tIns="12700" rIns="0" bIns="0" rtlCol="0">
            <a:spAutoFit/>
          </a:bodyPr>
          <a:lstStyle/>
          <a:p>
            <a:pPr marL="12700">
              <a:lnSpc>
                <a:spcPct val="100000"/>
              </a:lnSpc>
              <a:spcBef>
                <a:spcPts val="100"/>
              </a:spcBef>
            </a:pPr>
            <a:r>
              <a:rPr sz="2000" spc="-20" dirty="0">
                <a:solidFill>
                  <a:srgbClr val="FFFFFF"/>
                </a:solidFill>
                <a:latin typeface="Calibri"/>
                <a:cs typeface="Calibri"/>
              </a:rPr>
              <a:t>Time</a:t>
            </a:r>
            <a:endParaRPr sz="2000">
              <a:latin typeface="Calibri"/>
              <a:cs typeface="Calibri"/>
            </a:endParaRPr>
          </a:p>
        </p:txBody>
      </p:sp>
      <p:grpSp>
        <p:nvGrpSpPr>
          <p:cNvPr id="9" name="object 9"/>
          <p:cNvGrpSpPr/>
          <p:nvPr/>
        </p:nvGrpSpPr>
        <p:grpSpPr>
          <a:xfrm>
            <a:off x="6238464" y="4865410"/>
            <a:ext cx="1713864" cy="1212850"/>
            <a:chOff x="6238464" y="4865410"/>
            <a:chExt cx="1713864" cy="1212850"/>
          </a:xfrm>
        </p:grpSpPr>
        <p:sp>
          <p:nvSpPr>
            <p:cNvPr id="10" name="object 10"/>
            <p:cNvSpPr/>
            <p:nvPr/>
          </p:nvSpPr>
          <p:spPr>
            <a:xfrm>
              <a:off x="6246402" y="4873348"/>
              <a:ext cx="681990" cy="393700"/>
            </a:xfrm>
            <a:custGeom>
              <a:avLst/>
              <a:gdLst/>
              <a:ahLst/>
              <a:cxnLst/>
              <a:rect l="l" t="t" r="r" b="b"/>
              <a:pathLst>
                <a:path w="681990" h="393700">
                  <a:moveTo>
                    <a:pt x="0" y="0"/>
                  </a:moveTo>
                  <a:lnTo>
                    <a:pt x="681836" y="393658"/>
                  </a:lnTo>
                </a:path>
              </a:pathLst>
            </a:custGeom>
            <a:ln w="15874">
              <a:solidFill>
                <a:srgbClr val="789E1A"/>
              </a:solidFill>
            </a:ln>
          </p:spPr>
          <p:txBody>
            <a:bodyPr wrap="square" lIns="0" tIns="0" rIns="0" bIns="0" rtlCol="0"/>
            <a:lstStyle/>
            <a:p>
              <a:endParaRPr/>
            </a:p>
          </p:txBody>
        </p:sp>
        <p:pic>
          <p:nvPicPr>
            <p:cNvPr id="11" name="object 11"/>
            <p:cNvPicPr/>
            <p:nvPr/>
          </p:nvPicPr>
          <p:blipFill>
            <a:blip r:embed="rId4" cstate="print"/>
            <a:stretch>
              <a:fillRect/>
            </a:stretch>
          </p:blipFill>
          <p:spPr>
            <a:xfrm>
              <a:off x="6912864" y="5038344"/>
              <a:ext cx="1039368" cy="1039368"/>
            </a:xfrm>
            <a:prstGeom prst="rect">
              <a:avLst/>
            </a:prstGeom>
          </p:spPr>
        </p:pic>
      </p:grpSp>
      <p:sp>
        <p:nvSpPr>
          <p:cNvPr id="12" name="object 12"/>
          <p:cNvSpPr txBox="1"/>
          <p:nvPr/>
        </p:nvSpPr>
        <p:spPr>
          <a:xfrm>
            <a:off x="7195714" y="5369052"/>
            <a:ext cx="476884" cy="330200"/>
          </a:xfrm>
          <a:prstGeom prst="rect">
            <a:avLst/>
          </a:prstGeom>
        </p:spPr>
        <p:txBody>
          <a:bodyPr vert="horz" wrap="square" lIns="0" tIns="12700" rIns="0" bIns="0" rtlCol="0">
            <a:spAutoFit/>
          </a:bodyPr>
          <a:lstStyle/>
          <a:p>
            <a:pPr marL="12700">
              <a:lnSpc>
                <a:spcPct val="100000"/>
              </a:lnSpc>
              <a:spcBef>
                <a:spcPts val="100"/>
              </a:spcBef>
            </a:pPr>
            <a:r>
              <a:rPr sz="2000" spc="-20" dirty="0">
                <a:solidFill>
                  <a:srgbClr val="FFFFFF"/>
                </a:solidFill>
                <a:latin typeface="Calibri"/>
                <a:cs typeface="Calibri"/>
              </a:rPr>
              <a:t>Cost</a:t>
            </a:r>
            <a:endParaRPr sz="2000">
              <a:latin typeface="Calibri"/>
              <a:cs typeface="Calibri"/>
            </a:endParaRPr>
          </a:p>
        </p:txBody>
      </p:sp>
      <p:grpSp>
        <p:nvGrpSpPr>
          <p:cNvPr id="13" name="object 13"/>
          <p:cNvGrpSpPr/>
          <p:nvPr/>
        </p:nvGrpSpPr>
        <p:grpSpPr>
          <a:xfrm>
            <a:off x="2898648" y="4865410"/>
            <a:ext cx="1714500" cy="1212850"/>
            <a:chOff x="2898648" y="4865410"/>
            <a:chExt cx="1714500" cy="1212850"/>
          </a:xfrm>
        </p:grpSpPr>
        <p:sp>
          <p:nvSpPr>
            <p:cNvPr id="14" name="object 14"/>
            <p:cNvSpPr/>
            <p:nvPr/>
          </p:nvSpPr>
          <p:spPr>
            <a:xfrm>
              <a:off x="3922786" y="4873348"/>
              <a:ext cx="681990" cy="393700"/>
            </a:xfrm>
            <a:custGeom>
              <a:avLst/>
              <a:gdLst/>
              <a:ahLst/>
              <a:cxnLst/>
              <a:rect l="l" t="t" r="r" b="b"/>
              <a:pathLst>
                <a:path w="681989" h="393700">
                  <a:moveTo>
                    <a:pt x="681836" y="0"/>
                  </a:moveTo>
                  <a:lnTo>
                    <a:pt x="0" y="393658"/>
                  </a:lnTo>
                </a:path>
              </a:pathLst>
            </a:custGeom>
            <a:ln w="15874">
              <a:solidFill>
                <a:srgbClr val="789E1A"/>
              </a:solidFill>
            </a:ln>
          </p:spPr>
          <p:txBody>
            <a:bodyPr wrap="square" lIns="0" tIns="0" rIns="0" bIns="0" rtlCol="0"/>
            <a:lstStyle/>
            <a:p>
              <a:endParaRPr/>
            </a:p>
          </p:txBody>
        </p:sp>
        <p:pic>
          <p:nvPicPr>
            <p:cNvPr id="15" name="object 15"/>
            <p:cNvPicPr/>
            <p:nvPr/>
          </p:nvPicPr>
          <p:blipFill>
            <a:blip r:embed="rId5" cstate="print"/>
            <a:stretch>
              <a:fillRect/>
            </a:stretch>
          </p:blipFill>
          <p:spPr>
            <a:xfrm>
              <a:off x="2898648" y="5038344"/>
              <a:ext cx="1039368" cy="1039368"/>
            </a:xfrm>
            <a:prstGeom prst="rect">
              <a:avLst/>
            </a:prstGeom>
          </p:spPr>
        </p:pic>
      </p:grpSp>
      <p:sp>
        <p:nvSpPr>
          <p:cNvPr id="16" name="object 16"/>
          <p:cNvSpPr txBox="1"/>
          <p:nvPr/>
        </p:nvSpPr>
        <p:spPr>
          <a:xfrm>
            <a:off x="3033104" y="5369052"/>
            <a:ext cx="768350" cy="330200"/>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FFFFFF"/>
                </a:solidFill>
                <a:latin typeface="Calibri"/>
                <a:cs typeface="Calibri"/>
              </a:rPr>
              <a:t>Quality</a:t>
            </a:r>
            <a:endParaRPr sz="20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76855" y="1328927"/>
            <a:ext cx="1786127" cy="1786127"/>
          </a:xfrm>
          <a:prstGeom prst="rect">
            <a:avLst/>
          </a:prstGeom>
        </p:spPr>
      </p:pic>
      <p:sp>
        <p:nvSpPr>
          <p:cNvPr id="3" name="object 3"/>
          <p:cNvSpPr txBox="1"/>
          <p:nvPr/>
        </p:nvSpPr>
        <p:spPr>
          <a:xfrm>
            <a:off x="2582067" y="1866391"/>
            <a:ext cx="1174115" cy="635000"/>
          </a:xfrm>
          <a:prstGeom prst="rect">
            <a:avLst/>
          </a:prstGeom>
        </p:spPr>
        <p:txBody>
          <a:bodyPr vert="horz" wrap="square" lIns="0" tIns="47625" rIns="0" bIns="0" rtlCol="0">
            <a:spAutoFit/>
          </a:bodyPr>
          <a:lstStyle/>
          <a:p>
            <a:pPr marL="338455" marR="5080" indent="-326390">
              <a:lnSpc>
                <a:spcPts val="2280"/>
              </a:lnSpc>
              <a:spcBef>
                <a:spcPts val="375"/>
              </a:spcBef>
            </a:pPr>
            <a:r>
              <a:rPr sz="2100" spc="-10" dirty="0">
                <a:solidFill>
                  <a:srgbClr val="FFFFFF"/>
                </a:solidFill>
                <a:latin typeface="Calibri"/>
                <a:cs typeface="Calibri"/>
              </a:rPr>
              <a:t>Processing </a:t>
            </a:r>
            <a:r>
              <a:rPr sz="2100" spc="-20" dirty="0">
                <a:solidFill>
                  <a:srgbClr val="FFFFFF"/>
                </a:solidFill>
                <a:latin typeface="Calibri"/>
                <a:cs typeface="Calibri"/>
              </a:rPr>
              <a:t>time</a:t>
            </a:r>
            <a:endParaRPr sz="2100">
              <a:latin typeface="Calibri"/>
              <a:cs typeface="Calibri"/>
            </a:endParaRPr>
          </a:p>
        </p:txBody>
      </p:sp>
      <p:pic>
        <p:nvPicPr>
          <p:cNvPr id="4" name="object 4"/>
          <p:cNvPicPr/>
          <p:nvPr/>
        </p:nvPicPr>
        <p:blipFill>
          <a:blip r:embed="rId3" cstate="print"/>
          <a:stretch>
            <a:fillRect/>
          </a:stretch>
        </p:blipFill>
        <p:spPr>
          <a:xfrm>
            <a:off x="2779776" y="3364991"/>
            <a:ext cx="777239" cy="777240"/>
          </a:xfrm>
          <a:prstGeom prst="rect">
            <a:avLst/>
          </a:prstGeom>
        </p:spPr>
      </p:pic>
      <p:pic>
        <p:nvPicPr>
          <p:cNvPr id="5" name="object 5"/>
          <p:cNvPicPr/>
          <p:nvPr/>
        </p:nvPicPr>
        <p:blipFill>
          <a:blip r:embed="rId4" cstate="print"/>
          <a:stretch>
            <a:fillRect/>
          </a:stretch>
        </p:blipFill>
        <p:spPr>
          <a:xfrm>
            <a:off x="4297679" y="3410711"/>
            <a:ext cx="588263" cy="682751"/>
          </a:xfrm>
          <a:prstGeom prst="rect">
            <a:avLst/>
          </a:prstGeom>
        </p:spPr>
      </p:pic>
      <p:grpSp>
        <p:nvGrpSpPr>
          <p:cNvPr id="6" name="object 6"/>
          <p:cNvGrpSpPr/>
          <p:nvPr/>
        </p:nvGrpSpPr>
        <p:grpSpPr>
          <a:xfrm>
            <a:off x="2276855" y="1981200"/>
            <a:ext cx="6355080" cy="4197350"/>
            <a:chOff x="2276855" y="1981200"/>
            <a:chExt cx="6355080" cy="4197350"/>
          </a:xfrm>
        </p:grpSpPr>
        <p:pic>
          <p:nvPicPr>
            <p:cNvPr id="7" name="object 7"/>
            <p:cNvPicPr/>
            <p:nvPr/>
          </p:nvPicPr>
          <p:blipFill>
            <a:blip r:embed="rId5" cstate="print"/>
            <a:stretch>
              <a:fillRect/>
            </a:stretch>
          </p:blipFill>
          <p:spPr>
            <a:xfrm>
              <a:off x="5090160" y="1981200"/>
              <a:ext cx="3541776" cy="3544824"/>
            </a:xfrm>
            <a:prstGeom prst="rect">
              <a:avLst/>
            </a:prstGeom>
          </p:spPr>
        </p:pic>
        <p:pic>
          <p:nvPicPr>
            <p:cNvPr id="8" name="object 8"/>
            <p:cNvPicPr/>
            <p:nvPr/>
          </p:nvPicPr>
          <p:blipFill>
            <a:blip r:embed="rId2" cstate="print"/>
            <a:stretch>
              <a:fillRect/>
            </a:stretch>
          </p:blipFill>
          <p:spPr>
            <a:xfrm>
              <a:off x="2276855" y="4392167"/>
              <a:ext cx="1786127" cy="1786127"/>
            </a:xfrm>
            <a:prstGeom prst="rect">
              <a:avLst/>
            </a:prstGeom>
          </p:spPr>
        </p:pic>
      </p:grpSp>
      <p:sp>
        <p:nvSpPr>
          <p:cNvPr id="9" name="object 9"/>
          <p:cNvSpPr txBox="1"/>
          <p:nvPr/>
        </p:nvSpPr>
        <p:spPr>
          <a:xfrm>
            <a:off x="5971871" y="2694432"/>
            <a:ext cx="1780539" cy="1918335"/>
          </a:xfrm>
          <a:prstGeom prst="rect">
            <a:avLst/>
          </a:prstGeom>
        </p:spPr>
        <p:txBody>
          <a:bodyPr vert="horz" wrap="square" lIns="0" tIns="114300" rIns="0" bIns="0" rtlCol="0">
            <a:spAutoFit/>
          </a:bodyPr>
          <a:lstStyle/>
          <a:p>
            <a:pPr marL="120650" marR="5080" indent="-108585">
              <a:lnSpc>
                <a:spcPts val="7100"/>
              </a:lnSpc>
              <a:spcBef>
                <a:spcPts val="900"/>
              </a:spcBef>
            </a:pPr>
            <a:r>
              <a:rPr sz="6500" spc="-25" dirty="0">
                <a:solidFill>
                  <a:srgbClr val="FFFFFF"/>
                </a:solidFill>
                <a:latin typeface="Calibri"/>
                <a:cs typeface="Calibri"/>
              </a:rPr>
              <a:t>Cycle </a:t>
            </a:r>
            <a:r>
              <a:rPr sz="6500" spc="-20" dirty="0">
                <a:solidFill>
                  <a:srgbClr val="FFFFFF"/>
                </a:solidFill>
                <a:latin typeface="Calibri"/>
                <a:cs typeface="Calibri"/>
              </a:rPr>
              <a:t>time</a:t>
            </a:r>
            <a:endParaRPr sz="6500">
              <a:latin typeface="Calibri"/>
              <a:cs typeface="Calibri"/>
            </a:endParaRPr>
          </a:p>
        </p:txBody>
      </p:sp>
      <p:pic>
        <p:nvPicPr>
          <p:cNvPr id="10" name="object 10"/>
          <p:cNvPicPr/>
          <p:nvPr/>
        </p:nvPicPr>
        <p:blipFill>
          <a:blip r:embed="rId6" cstate="print"/>
          <a:stretch>
            <a:fillRect/>
          </a:stretch>
        </p:blipFill>
        <p:spPr>
          <a:xfrm>
            <a:off x="4087367" y="844296"/>
            <a:ext cx="1944624" cy="1335024"/>
          </a:xfrm>
          <a:prstGeom prst="rect">
            <a:avLst/>
          </a:prstGeom>
        </p:spPr>
      </p:pic>
      <p:sp>
        <p:nvSpPr>
          <p:cNvPr id="11" name="object 11"/>
          <p:cNvSpPr txBox="1"/>
          <p:nvPr/>
        </p:nvSpPr>
        <p:spPr>
          <a:xfrm>
            <a:off x="4251990" y="878332"/>
            <a:ext cx="1614805" cy="1022350"/>
          </a:xfrm>
          <a:prstGeom prst="rect">
            <a:avLst/>
          </a:prstGeom>
        </p:spPr>
        <p:txBody>
          <a:bodyPr vert="horz" wrap="square" lIns="0" tIns="17145" rIns="0" bIns="0" rtlCol="0">
            <a:spAutoFit/>
          </a:bodyPr>
          <a:lstStyle/>
          <a:p>
            <a:pPr marL="12700" marR="5080" algn="ctr">
              <a:lnSpc>
                <a:spcPct val="98600"/>
              </a:lnSpc>
              <a:spcBef>
                <a:spcPts val="135"/>
              </a:spcBef>
            </a:pPr>
            <a:r>
              <a:rPr sz="2200" dirty="0">
                <a:solidFill>
                  <a:srgbClr val="FFFFFF"/>
                </a:solidFill>
                <a:latin typeface="Calibri"/>
                <a:cs typeface="Calibri"/>
              </a:rPr>
              <a:t>Time</a:t>
            </a:r>
            <a:r>
              <a:rPr sz="2200" spc="-55" dirty="0">
                <a:solidFill>
                  <a:srgbClr val="FFFFFF"/>
                </a:solidFill>
                <a:latin typeface="Calibri"/>
                <a:cs typeface="Calibri"/>
              </a:rPr>
              <a:t> </a:t>
            </a:r>
            <a:r>
              <a:rPr sz="2200" dirty="0">
                <a:solidFill>
                  <a:srgbClr val="FFFFFF"/>
                </a:solidFill>
                <a:latin typeface="Calibri"/>
                <a:cs typeface="Calibri"/>
              </a:rPr>
              <a:t>taken</a:t>
            </a:r>
            <a:r>
              <a:rPr sz="2200" spc="-55" dirty="0">
                <a:solidFill>
                  <a:srgbClr val="FFFFFF"/>
                </a:solidFill>
                <a:latin typeface="Calibri"/>
                <a:cs typeface="Calibri"/>
              </a:rPr>
              <a:t> </a:t>
            </a:r>
            <a:r>
              <a:rPr sz="2200" spc="-25" dirty="0">
                <a:solidFill>
                  <a:srgbClr val="FFFFFF"/>
                </a:solidFill>
                <a:latin typeface="Calibri"/>
                <a:cs typeface="Calibri"/>
              </a:rPr>
              <a:t>by </a:t>
            </a:r>
            <a:r>
              <a:rPr sz="2200" spc="-10" dirty="0">
                <a:solidFill>
                  <a:srgbClr val="FFFFFF"/>
                </a:solidFill>
                <a:latin typeface="Calibri"/>
                <a:cs typeface="Calibri"/>
              </a:rPr>
              <a:t>value-adding activities</a:t>
            </a:r>
            <a:endParaRPr sz="2200">
              <a:latin typeface="Calibri"/>
              <a:cs typeface="Calibri"/>
            </a:endParaRPr>
          </a:p>
        </p:txBody>
      </p:sp>
      <p:pic>
        <p:nvPicPr>
          <p:cNvPr id="12" name="object 12"/>
          <p:cNvPicPr/>
          <p:nvPr/>
        </p:nvPicPr>
        <p:blipFill>
          <a:blip r:embed="rId7" cstate="print"/>
          <a:stretch>
            <a:fillRect/>
          </a:stretch>
        </p:blipFill>
        <p:spPr>
          <a:xfrm>
            <a:off x="7043928" y="566927"/>
            <a:ext cx="2581655" cy="1383791"/>
          </a:xfrm>
          <a:prstGeom prst="rect">
            <a:avLst/>
          </a:prstGeom>
        </p:spPr>
      </p:pic>
      <p:sp>
        <p:nvSpPr>
          <p:cNvPr id="13" name="object 13"/>
          <p:cNvSpPr txBox="1"/>
          <p:nvPr/>
        </p:nvSpPr>
        <p:spPr>
          <a:xfrm>
            <a:off x="7187031" y="600963"/>
            <a:ext cx="2293620" cy="1022350"/>
          </a:xfrm>
          <a:prstGeom prst="rect">
            <a:avLst/>
          </a:prstGeom>
        </p:spPr>
        <p:txBody>
          <a:bodyPr vert="horz" wrap="square" lIns="0" tIns="17145" rIns="0" bIns="0" rtlCol="0">
            <a:spAutoFit/>
          </a:bodyPr>
          <a:lstStyle/>
          <a:p>
            <a:pPr marL="12700" marR="5080" indent="-1270" algn="ctr">
              <a:lnSpc>
                <a:spcPct val="98600"/>
              </a:lnSpc>
              <a:spcBef>
                <a:spcPts val="135"/>
              </a:spcBef>
            </a:pPr>
            <a:r>
              <a:rPr sz="2200" dirty="0">
                <a:solidFill>
                  <a:srgbClr val="FFFFFF"/>
                </a:solidFill>
                <a:latin typeface="Calibri"/>
                <a:cs typeface="Calibri"/>
              </a:rPr>
              <a:t>Time</a:t>
            </a:r>
            <a:r>
              <a:rPr sz="2200" spc="-20" dirty="0">
                <a:solidFill>
                  <a:srgbClr val="FFFFFF"/>
                </a:solidFill>
                <a:latin typeface="Calibri"/>
                <a:cs typeface="Calibri"/>
              </a:rPr>
              <a:t> </a:t>
            </a:r>
            <a:r>
              <a:rPr sz="2200" dirty="0">
                <a:solidFill>
                  <a:srgbClr val="FFFFFF"/>
                </a:solidFill>
                <a:latin typeface="Calibri"/>
                <a:cs typeface="Calibri"/>
              </a:rPr>
              <a:t>between</a:t>
            </a:r>
            <a:r>
              <a:rPr sz="2200" spc="-20" dirty="0">
                <a:solidFill>
                  <a:srgbClr val="FFFFFF"/>
                </a:solidFill>
                <a:latin typeface="Calibri"/>
                <a:cs typeface="Calibri"/>
              </a:rPr>
              <a:t> start </a:t>
            </a:r>
            <a:r>
              <a:rPr sz="2200" dirty="0">
                <a:solidFill>
                  <a:srgbClr val="FFFFFF"/>
                </a:solidFill>
                <a:latin typeface="Calibri"/>
                <a:cs typeface="Calibri"/>
              </a:rPr>
              <a:t>and</a:t>
            </a:r>
            <a:r>
              <a:rPr sz="2200" spc="-30" dirty="0">
                <a:solidFill>
                  <a:srgbClr val="FFFFFF"/>
                </a:solidFill>
                <a:latin typeface="Calibri"/>
                <a:cs typeface="Calibri"/>
              </a:rPr>
              <a:t> </a:t>
            </a:r>
            <a:r>
              <a:rPr sz="2200" dirty="0">
                <a:solidFill>
                  <a:srgbClr val="FFFFFF"/>
                </a:solidFill>
                <a:latin typeface="Calibri"/>
                <a:cs typeface="Calibri"/>
              </a:rPr>
              <a:t>completion</a:t>
            </a:r>
            <a:r>
              <a:rPr sz="2200" spc="-25" dirty="0">
                <a:solidFill>
                  <a:srgbClr val="FFFFFF"/>
                </a:solidFill>
                <a:latin typeface="Calibri"/>
                <a:cs typeface="Calibri"/>
              </a:rPr>
              <a:t> </a:t>
            </a:r>
            <a:r>
              <a:rPr sz="2200" dirty="0">
                <a:solidFill>
                  <a:srgbClr val="FFFFFF"/>
                </a:solidFill>
                <a:latin typeface="Calibri"/>
                <a:cs typeface="Calibri"/>
              </a:rPr>
              <a:t>of</a:t>
            </a:r>
            <a:r>
              <a:rPr sz="2200" spc="-15" dirty="0">
                <a:solidFill>
                  <a:srgbClr val="FFFFFF"/>
                </a:solidFill>
                <a:latin typeface="Calibri"/>
                <a:cs typeface="Calibri"/>
              </a:rPr>
              <a:t> </a:t>
            </a:r>
            <a:r>
              <a:rPr sz="2200" spc="-50" dirty="0">
                <a:solidFill>
                  <a:srgbClr val="FFFFFF"/>
                </a:solidFill>
                <a:latin typeface="Calibri"/>
                <a:cs typeface="Calibri"/>
              </a:rPr>
              <a:t>a </a:t>
            </a:r>
            <a:r>
              <a:rPr sz="2200" dirty="0">
                <a:solidFill>
                  <a:srgbClr val="FFFFFF"/>
                </a:solidFill>
                <a:latin typeface="Calibri"/>
                <a:cs typeface="Calibri"/>
              </a:rPr>
              <a:t>process</a:t>
            </a:r>
            <a:r>
              <a:rPr sz="2200" spc="-50" dirty="0">
                <a:solidFill>
                  <a:srgbClr val="FFFFFF"/>
                </a:solidFill>
                <a:latin typeface="Calibri"/>
                <a:cs typeface="Calibri"/>
              </a:rPr>
              <a:t> </a:t>
            </a:r>
            <a:r>
              <a:rPr sz="2200" spc="-10" dirty="0">
                <a:solidFill>
                  <a:srgbClr val="FFFFFF"/>
                </a:solidFill>
                <a:latin typeface="Calibri"/>
                <a:cs typeface="Calibri"/>
              </a:rPr>
              <a:t>instance</a:t>
            </a:r>
            <a:endParaRPr sz="2200">
              <a:latin typeface="Calibri"/>
              <a:cs typeface="Calibri"/>
            </a:endParaRPr>
          </a:p>
        </p:txBody>
      </p:sp>
      <p:pic>
        <p:nvPicPr>
          <p:cNvPr id="14" name="object 14"/>
          <p:cNvPicPr/>
          <p:nvPr/>
        </p:nvPicPr>
        <p:blipFill>
          <a:blip r:embed="rId8" cstate="print"/>
          <a:stretch>
            <a:fillRect/>
          </a:stretch>
        </p:blipFill>
        <p:spPr>
          <a:xfrm>
            <a:off x="4096511" y="5535167"/>
            <a:ext cx="2328672" cy="1240536"/>
          </a:xfrm>
          <a:prstGeom prst="rect">
            <a:avLst/>
          </a:prstGeom>
        </p:spPr>
      </p:pic>
      <p:sp>
        <p:nvSpPr>
          <p:cNvPr id="15" name="object 15"/>
          <p:cNvSpPr txBox="1"/>
          <p:nvPr/>
        </p:nvSpPr>
        <p:spPr>
          <a:xfrm>
            <a:off x="2739515" y="4929632"/>
            <a:ext cx="3523615" cy="1658620"/>
          </a:xfrm>
          <a:prstGeom prst="rect">
            <a:avLst/>
          </a:prstGeom>
        </p:spPr>
        <p:txBody>
          <a:bodyPr vert="horz" wrap="square" lIns="0" tIns="47625" rIns="0" bIns="0" rtlCol="0">
            <a:spAutoFit/>
          </a:bodyPr>
          <a:lstStyle/>
          <a:p>
            <a:pPr marL="12700" marR="2669540" algn="ctr">
              <a:lnSpc>
                <a:spcPts val="2280"/>
              </a:lnSpc>
              <a:spcBef>
                <a:spcPts val="375"/>
              </a:spcBef>
            </a:pPr>
            <a:r>
              <a:rPr sz="2100" spc="-25" dirty="0">
                <a:solidFill>
                  <a:srgbClr val="FFFFFF"/>
                </a:solidFill>
                <a:latin typeface="Calibri"/>
                <a:cs typeface="Calibri"/>
              </a:rPr>
              <a:t>Waiting </a:t>
            </a:r>
            <a:r>
              <a:rPr sz="2100" spc="-20" dirty="0">
                <a:solidFill>
                  <a:srgbClr val="FFFFFF"/>
                </a:solidFill>
                <a:latin typeface="Calibri"/>
                <a:cs typeface="Calibri"/>
              </a:rPr>
              <a:t>time</a:t>
            </a:r>
            <a:endParaRPr sz="2100">
              <a:latin typeface="Calibri"/>
              <a:cs typeface="Calibri"/>
            </a:endParaRPr>
          </a:p>
          <a:p>
            <a:pPr marL="1531620" marR="5080" algn="ctr">
              <a:lnSpc>
                <a:spcPts val="2590"/>
              </a:lnSpc>
              <a:spcBef>
                <a:spcPts val="325"/>
              </a:spcBef>
            </a:pPr>
            <a:r>
              <a:rPr sz="2200" dirty="0">
                <a:solidFill>
                  <a:srgbClr val="FFFFFF"/>
                </a:solidFill>
                <a:latin typeface="Calibri"/>
                <a:cs typeface="Calibri"/>
              </a:rPr>
              <a:t>Time</a:t>
            </a:r>
            <a:r>
              <a:rPr sz="2200" spc="-55" dirty="0">
                <a:solidFill>
                  <a:srgbClr val="FFFFFF"/>
                </a:solidFill>
                <a:latin typeface="Calibri"/>
                <a:cs typeface="Calibri"/>
              </a:rPr>
              <a:t> </a:t>
            </a:r>
            <a:r>
              <a:rPr sz="2200" dirty="0">
                <a:solidFill>
                  <a:srgbClr val="FFFFFF"/>
                </a:solidFill>
                <a:latin typeface="Calibri"/>
                <a:cs typeface="Calibri"/>
              </a:rPr>
              <a:t>taken</a:t>
            </a:r>
            <a:r>
              <a:rPr sz="2200" spc="-55" dirty="0">
                <a:solidFill>
                  <a:srgbClr val="FFFFFF"/>
                </a:solidFill>
                <a:latin typeface="Calibri"/>
                <a:cs typeface="Calibri"/>
              </a:rPr>
              <a:t> </a:t>
            </a:r>
            <a:r>
              <a:rPr sz="2200" spc="-25" dirty="0">
                <a:solidFill>
                  <a:srgbClr val="FFFFFF"/>
                </a:solidFill>
                <a:latin typeface="Calibri"/>
                <a:cs typeface="Calibri"/>
              </a:rPr>
              <a:t>by </a:t>
            </a:r>
            <a:r>
              <a:rPr sz="2200" spc="-10" dirty="0">
                <a:solidFill>
                  <a:srgbClr val="FFFFFF"/>
                </a:solidFill>
                <a:latin typeface="Calibri"/>
                <a:cs typeface="Calibri"/>
              </a:rPr>
              <a:t>non-value-adding activities</a:t>
            </a:r>
            <a:endParaRPr sz="2200">
              <a:latin typeface="Calibri"/>
              <a:cs typeface="Calibri"/>
            </a:endParaRP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14</a:t>
            </a:fld>
            <a:endParaRPr spc="-25" dirty="0"/>
          </a:p>
        </p:txBody>
      </p:sp>
      <p:sp>
        <p:nvSpPr>
          <p:cNvPr id="16" name="object 16"/>
          <p:cNvSpPr txBox="1"/>
          <p:nvPr/>
        </p:nvSpPr>
        <p:spPr>
          <a:xfrm>
            <a:off x="2967583" y="127031"/>
            <a:ext cx="7163434" cy="334645"/>
          </a:xfrm>
          <a:prstGeom prst="rect">
            <a:avLst/>
          </a:prstGeom>
        </p:spPr>
        <p:txBody>
          <a:bodyPr vert="horz" wrap="square" lIns="0" tIns="26670" rIns="0" bIns="0" rtlCol="0">
            <a:spAutoFit/>
          </a:bodyPr>
          <a:lstStyle/>
          <a:p>
            <a:pPr marL="12700" marR="5080">
              <a:lnSpc>
                <a:spcPts val="1170"/>
              </a:lnSpc>
              <a:spcBef>
                <a:spcPts val="210"/>
              </a:spcBef>
            </a:pPr>
            <a:r>
              <a:rPr sz="1050" dirty="0">
                <a:solidFill>
                  <a:srgbClr val="0077D4"/>
                </a:solidFill>
                <a:latin typeface="Arial MT"/>
                <a:cs typeface="Arial MT"/>
              </a:rPr>
              <a:t>cycle time of a process is the average time it takes between the moment the process starts and the moment it </a:t>
            </a:r>
            <a:r>
              <a:rPr sz="1050" spc="-10" dirty="0">
                <a:solidFill>
                  <a:srgbClr val="0077D4"/>
                </a:solidFill>
                <a:latin typeface="Arial MT"/>
                <a:cs typeface="Arial MT"/>
              </a:rPr>
              <a:t>completes. </a:t>
            </a:r>
            <a:r>
              <a:rPr sz="1050" dirty="0">
                <a:solidFill>
                  <a:srgbClr val="0077D4"/>
                </a:solidFill>
                <a:latin typeface="Arial MT"/>
                <a:cs typeface="Arial MT"/>
              </a:rPr>
              <a:t>By extension, we say that the cycle time of a task is the average time it takes between the moment the </a:t>
            </a:r>
            <a:r>
              <a:rPr sz="1050" spc="-20" dirty="0">
                <a:solidFill>
                  <a:srgbClr val="0077D4"/>
                </a:solidFill>
                <a:latin typeface="Arial MT"/>
                <a:cs typeface="Arial MT"/>
              </a:rPr>
              <a:t>task</a:t>
            </a:r>
            <a:endParaRPr sz="1050" dirty="0">
              <a:latin typeface="Arial MT"/>
              <a:cs typeface="Arial MT"/>
            </a:endParaRPr>
          </a:p>
        </p:txBody>
      </p:sp>
      <p:sp>
        <p:nvSpPr>
          <p:cNvPr id="17" name="object 17"/>
          <p:cNvSpPr txBox="1">
            <a:spLocks noGrp="1"/>
          </p:cNvSpPr>
          <p:nvPr>
            <p:ph type="title"/>
          </p:nvPr>
        </p:nvSpPr>
        <p:spPr>
          <a:xfrm>
            <a:off x="614799" y="151619"/>
            <a:ext cx="4516120" cy="513080"/>
          </a:xfrm>
          <a:prstGeom prst="rect">
            <a:avLst/>
          </a:prstGeom>
        </p:spPr>
        <p:txBody>
          <a:bodyPr vert="horz" wrap="square" lIns="0" tIns="12700" rIns="0" bIns="0" rtlCol="0">
            <a:spAutoFit/>
          </a:bodyPr>
          <a:lstStyle/>
          <a:p>
            <a:pPr marL="38100">
              <a:lnSpc>
                <a:spcPct val="100000"/>
              </a:lnSpc>
              <a:spcBef>
                <a:spcPts val="100"/>
              </a:spcBef>
            </a:pPr>
            <a:r>
              <a:rPr sz="4800" baseline="-30381" dirty="0"/>
              <a:t>Time</a:t>
            </a:r>
            <a:r>
              <a:rPr sz="4800" spc="22" baseline="-30381" dirty="0"/>
              <a:t> </a:t>
            </a:r>
            <a:r>
              <a:rPr sz="4800" baseline="-30381" dirty="0"/>
              <a:t>m</a:t>
            </a:r>
            <a:r>
              <a:rPr sz="4800" spc="-15" baseline="-30381" dirty="0"/>
              <a:t>e</a:t>
            </a:r>
            <a:r>
              <a:rPr sz="4800" spc="-7" baseline="-30381" dirty="0"/>
              <a:t>a</a:t>
            </a:r>
            <a:r>
              <a:rPr sz="4800" spc="-15" baseline="-30381" dirty="0"/>
              <a:t>s</a:t>
            </a:r>
            <a:r>
              <a:rPr sz="4800" baseline="-30381" dirty="0"/>
              <a:t>u</a:t>
            </a:r>
            <a:r>
              <a:rPr sz="4800" spc="-82" baseline="-30381" dirty="0"/>
              <a:t>r</a:t>
            </a:r>
            <a:r>
              <a:rPr sz="4800" spc="-225" baseline="-30381" dirty="0"/>
              <a:t>e</a:t>
            </a:r>
            <a:r>
              <a:rPr sz="1050" spc="-395" dirty="0">
                <a:solidFill>
                  <a:srgbClr val="0077D4"/>
                </a:solidFill>
                <a:latin typeface="Arial MT"/>
                <a:cs typeface="Arial MT"/>
              </a:rPr>
              <a:t>s</a:t>
            </a:r>
            <a:r>
              <a:rPr sz="4800" spc="-1305" baseline="-30381" dirty="0"/>
              <a:t>s</a:t>
            </a:r>
            <a:r>
              <a:rPr sz="1050" spc="-5" dirty="0">
                <a:solidFill>
                  <a:srgbClr val="0077D4"/>
                </a:solidFill>
                <a:latin typeface="Arial MT"/>
                <a:cs typeface="Arial MT"/>
              </a:rPr>
              <a:t>tarts</a:t>
            </a:r>
            <a:r>
              <a:rPr sz="1050" spc="10" dirty="0">
                <a:solidFill>
                  <a:srgbClr val="0077D4"/>
                </a:solidFill>
                <a:latin typeface="Arial MT"/>
                <a:cs typeface="Arial MT"/>
              </a:rPr>
              <a:t> </a:t>
            </a:r>
            <a:r>
              <a:rPr sz="1050" dirty="0">
                <a:solidFill>
                  <a:srgbClr val="0077D4"/>
                </a:solidFill>
                <a:latin typeface="Arial MT"/>
                <a:cs typeface="Arial MT"/>
              </a:rPr>
              <a:t>and</a:t>
            </a:r>
            <a:r>
              <a:rPr sz="1050" spc="10" dirty="0">
                <a:solidFill>
                  <a:srgbClr val="0077D4"/>
                </a:solidFill>
                <a:latin typeface="Arial MT"/>
                <a:cs typeface="Arial MT"/>
              </a:rPr>
              <a:t> </a:t>
            </a:r>
            <a:r>
              <a:rPr sz="1050" dirty="0">
                <a:solidFill>
                  <a:srgbClr val="0077D4"/>
                </a:solidFill>
                <a:latin typeface="Arial MT"/>
                <a:cs typeface="Arial MT"/>
              </a:rPr>
              <a:t>the</a:t>
            </a:r>
            <a:r>
              <a:rPr sz="1050" spc="10" dirty="0">
                <a:solidFill>
                  <a:srgbClr val="0077D4"/>
                </a:solidFill>
                <a:latin typeface="Arial MT"/>
                <a:cs typeface="Arial MT"/>
              </a:rPr>
              <a:t> </a:t>
            </a:r>
            <a:r>
              <a:rPr sz="1050" dirty="0">
                <a:solidFill>
                  <a:srgbClr val="0077D4"/>
                </a:solidFill>
                <a:latin typeface="Arial MT"/>
                <a:cs typeface="Arial MT"/>
              </a:rPr>
              <a:t>moment</a:t>
            </a:r>
            <a:r>
              <a:rPr sz="1050" spc="15" dirty="0">
                <a:solidFill>
                  <a:srgbClr val="0077D4"/>
                </a:solidFill>
                <a:latin typeface="Arial MT"/>
                <a:cs typeface="Arial MT"/>
              </a:rPr>
              <a:t> </a:t>
            </a:r>
            <a:r>
              <a:rPr sz="1050" dirty="0">
                <a:solidFill>
                  <a:srgbClr val="0077D4"/>
                </a:solidFill>
                <a:latin typeface="Arial MT"/>
                <a:cs typeface="Arial MT"/>
              </a:rPr>
              <a:t>it</a:t>
            </a:r>
            <a:r>
              <a:rPr sz="1050" spc="10" dirty="0">
                <a:solidFill>
                  <a:srgbClr val="0077D4"/>
                </a:solidFill>
                <a:latin typeface="Arial MT"/>
                <a:cs typeface="Arial MT"/>
              </a:rPr>
              <a:t> </a:t>
            </a:r>
            <a:r>
              <a:rPr sz="1050" spc="-10" dirty="0">
                <a:solidFill>
                  <a:srgbClr val="0077D4"/>
                </a:solidFill>
                <a:latin typeface="Arial MT"/>
                <a:cs typeface="Arial MT"/>
              </a:rPr>
              <a:t>completes.</a:t>
            </a:r>
            <a:endParaRPr sz="1050" dirty="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74647" y="2831592"/>
            <a:ext cx="1840991" cy="1840992"/>
          </a:xfrm>
          <a:prstGeom prst="rect">
            <a:avLst/>
          </a:prstGeom>
        </p:spPr>
      </p:pic>
      <p:sp>
        <p:nvSpPr>
          <p:cNvPr id="3" name="object 3"/>
          <p:cNvSpPr txBox="1"/>
          <p:nvPr/>
        </p:nvSpPr>
        <p:spPr>
          <a:xfrm>
            <a:off x="1680444" y="3386835"/>
            <a:ext cx="1227455" cy="665480"/>
          </a:xfrm>
          <a:prstGeom prst="rect">
            <a:avLst/>
          </a:prstGeom>
        </p:spPr>
        <p:txBody>
          <a:bodyPr vert="horz" wrap="square" lIns="0" tIns="48260" rIns="0" bIns="0" rtlCol="0">
            <a:spAutoFit/>
          </a:bodyPr>
          <a:lstStyle/>
          <a:p>
            <a:pPr marL="331470" marR="5080" indent="-319405">
              <a:lnSpc>
                <a:spcPts val="2400"/>
              </a:lnSpc>
              <a:spcBef>
                <a:spcPts val="380"/>
              </a:spcBef>
            </a:pPr>
            <a:r>
              <a:rPr sz="2200" spc="-10" dirty="0">
                <a:solidFill>
                  <a:srgbClr val="FFFFFF"/>
                </a:solidFill>
                <a:latin typeface="Calibri"/>
                <a:cs typeface="Calibri"/>
              </a:rPr>
              <a:t>Processing </a:t>
            </a:r>
            <a:r>
              <a:rPr sz="2200" spc="-20" dirty="0">
                <a:solidFill>
                  <a:srgbClr val="FFFFFF"/>
                </a:solidFill>
                <a:latin typeface="Calibri"/>
                <a:cs typeface="Calibri"/>
              </a:rPr>
              <a:t>Time</a:t>
            </a:r>
            <a:endParaRPr sz="2200">
              <a:latin typeface="Calibri"/>
              <a:cs typeface="Calibri"/>
            </a:endParaRPr>
          </a:p>
        </p:txBody>
      </p:sp>
      <p:pic>
        <p:nvPicPr>
          <p:cNvPr id="4" name="object 4"/>
          <p:cNvPicPr/>
          <p:nvPr/>
        </p:nvPicPr>
        <p:blipFill>
          <a:blip r:embed="rId3" cstate="print"/>
          <a:stretch>
            <a:fillRect/>
          </a:stretch>
        </p:blipFill>
        <p:spPr>
          <a:xfrm>
            <a:off x="4532376" y="2831592"/>
            <a:ext cx="1844039" cy="1840992"/>
          </a:xfrm>
          <a:prstGeom prst="rect">
            <a:avLst/>
          </a:prstGeom>
        </p:spPr>
      </p:pic>
      <p:sp>
        <p:nvSpPr>
          <p:cNvPr id="5" name="object 5"/>
          <p:cNvSpPr txBox="1"/>
          <p:nvPr/>
        </p:nvSpPr>
        <p:spPr>
          <a:xfrm>
            <a:off x="4831462" y="3539235"/>
            <a:ext cx="1245870" cy="360680"/>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FFFFFF"/>
                </a:solidFill>
                <a:latin typeface="Calibri"/>
                <a:cs typeface="Calibri"/>
              </a:rPr>
              <a:t>Cycle</a:t>
            </a:r>
            <a:r>
              <a:rPr sz="2200" spc="-50" dirty="0">
                <a:solidFill>
                  <a:srgbClr val="FFFFFF"/>
                </a:solidFill>
                <a:latin typeface="Calibri"/>
                <a:cs typeface="Calibri"/>
              </a:rPr>
              <a:t> </a:t>
            </a:r>
            <a:r>
              <a:rPr sz="2200" spc="-20" dirty="0">
                <a:solidFill>
                  <a:srgbClr val="FFFFFF"/>
                </a:solidFill>
                <a:latin typeface="Calibri"/>
                <a:cs typeface="Calibri"/>
              </a:rPr>
              <a:t>Time</a:t>
            </a:r>
            <a:endParaRPr sz="2200" dirty="0">
              <a:latin typeface="Calibri"/>
              <a:cs typeface="Calibri"/>
            </a:endParaRPr>
          </a:p>
        </p:txBody>
      </p:sp>
      <p:pic>
        <p:nvPicPr>
          <p:cNvPr id="6" name="object 6"/>
          <p:cNvPicPr/>
          <p:nvPr/>
        </p:nvPicPr>
        <p:blipFill>
          <a:blip r:embed="rId4" cstate="print"/>
          <a:stretch>
            <a:fillRect/>
          </a:stretch>
        </p:blipFill>
        <p:spPr>
          <a:xfrm>
            <a:off x="6632447" y="3429000"/>
            <a:ext cx="801624" cy="646176"/>
          </a:xfrm>
          <a:prstGeom prst="rect">
            <a:avLst/>
          </a:prstGeom>
        </p:spPr>
      </p:pic>
      <p:pic>
        <p:nvPicPr>
          <p:cNvPr id="7" name="object 7"/>
          <p:cNvPicPr/>
          <p:nvPr/>
        </p:nvPicPr>
        <p:blipFill>
          <a:blip r:embed="rId5" cstate="print"/>
          <a:stretch>
            <a:fillRect/>
          </a:stretch>
        </p:blipFill>
        <p:spPr>
          <a:xfrm>
            <a:off x="7693152" y="2831592"/>
            <a:ext cx="1840992" cy="1840992"/>
          </a:xfrm>
          <a:prstGeom prst="rect">
            <a:avLst/>
          </a:prstGeom>
        </p:spPr>
      </p:pic>
      <p:sp>
        <p:nvSpPr>
          <p:cNvPr id="8" name="object 8"/>
          <p:cNvSpPr txBox="1"/>
          <p:nvPr/>
        </p:nvSpPr>
        <p:spPr>
          <a:xfrm>
            <a:off x="7991685" y="3386835"/>
            <a:ext cx="1245870" cy="665480"/>
          </a:xfrm>
          <a:prstGeom prst="rect">
            <a:avLst/>
          </a:prstGeom>
        </p:spPr>
        <p:txBody>
          <a:bodyPr vert="horz" wrap="square" lIns="0" tIns="48260" rIns="0" bIns="0" rtlCol="0">
            <a:spAutoFit/>
          </a:bodyPr>
          <a:lstStyle/>
          <a:p>
            <a:pPr marL="86995" marR="5080" indent="-74930">
              <a:lnSpc>
                <a:spcPts val="2400"/>
              </a:lnSpc>
              <a:spcBef>
                <a:spcPts val="380"/>
              </a:spcBef>
            </a:pPr>
            <a:r>
              <a:rPr sz="2200" dirty="0">
                <a:solidFill>
                  <a:srgbClr val="FFFFFF"/>
                </a:solidFill>
                <a:latin typeface="Calibri"/>
                <a:cs typeface="Calibri"/>
              </a:rPr>
              <a:t>Cycle</a:t>
            </a:r>
            <a:r>
              <a:rPr sz="2200" spc="-50" dirty="0">
                <a:solidFill>
                  <a:srgbClr val="FFFFFF"/>
                </a:solidFill>
                <a:latin typeface="Calibri"/>
                <a:cs typeface="Calibri"/>
              </a:rPr>
              <a:t> </a:t>
            </a:r>
            <a:r>
              <a:rPr sz="2200" spc="-20" dirty="0">
                <a:solidFill>
                  <a:srgbClr val="FFFFFF"/>
                </a:solidFill>
                <a:latin typeface="Calibri"/>
                <a:cs typeface="Calibri"/>
              </a:rPr>
              <a:t>Time </a:t>
            </a:r>
            <a:r>
              <a:rPr sz="2200" spc="-10" dirty="0">
                <a:solidFill>
                  <a:srgbClr val="FFFFFF"/>
                </a:solidFill>
                <a:latin typeface="Calibri"/>
                <a:cs typeface="Calibri"/>
              </a:rPr>
              <a:t>Efficiency</a:t>
            </a:r>
            <a:endParaRPr sz="2200" dirty="0">
              <a:latin typeface="Calibri"/>
              <a:cs typeface="Calibri"/>
            </a:endParaRPr>
          </a:p>
        </p:txBody>
      </p:sp>
      <p:sp>
        <p:nvSpPr>
          <p:cNvPr id="9" name="object 9"/>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Cycle</a:t>
            </a:r>
            <a:r>
              <a:rPr spc="-25" dirty="0"/>
              <a:t> </a:t>
            </a:r>
            <a:r>
              <a:rPr dirty="0"/>
              <a:t>time</a:t>
            </a:r>
            <a:r>
              <a:rPr spc="-20" dirty="0"/>
              <a:t> </a:t>
            </a:r>
            <a:r>
              <a:rPr spc="-10" dirty="0"/>
              <a:t>efficiency</a:t>
            </a:r>
          </a:p>
        </p:txBody>
      </p:sp>
      <p:sp>
        <p:nvSpPr>
          <p:cNvPr id="12" name="Text Placeholder 11">
            <a:extLst>
              <a:ext uri="{FF2B5EF4-FFF2-40B4-BE49-F238E27FC236}">
                <a16:creationId xmlns:a16="http://schemas.microsoft.com/office/drawing/2014/main" id="{5835BC39-F75E-4FE2-A0F1-69D0ACC44C8C}"/>
              </a:ext>
            </a:extLst>
          </p:cNvPr>
          <p:cNvSpPr>
            <a:spLocks noGrp="1"/>
          </p:cNvSpPr>
          <p:nvPr>
            <p:ph type="body" idx="1"/>
          </p:nvPr>
        </p:nvSpPr>
        <p:spPr>
          <a:xfrm>
            <a:off x="82550" y="1150620"/>
            <a:ext cx="10667999" cy="923330"/>
          </a:xfrm>
        </p:spPr>
        <p:txBody>
          <a:bodyPr/>
          <a:lstStyle/>
          <a:p>
            <a:r>
              <a:rPr lang="en-US" sz="2000" dirty="0"/>
              <a:t>A cycle time efficiency close to 1 indicates that there is little room for improving the cycle time.</a:t>
            </a:r>
          </a:p>
          <a:p>
            <a:r>
              <a:rPr lang="en-US" sz="2000" dirty="0"/>
              <a:t>A ratio close to zero indicates that there is a significant amount of room for improving cycle time by reducing the waiting time.</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15</a:t>
            </a:fld>
            <a:endParaRPr spc="-25" dirty="0"/>
          </a:p>
        </p:txBody>
      </p:sp>
      <p:pic>
        <p:nvPicPr>
          <p:cNvPr id="10" name="object 10"/>
          <p:cNvPicPr/>
          <p:nvPr/>
        </p:nvPicPr>
        <p:blipFill>
          <a:blip r:embed="rId6" cstate="print"/>
          <a:stretch>
            <a:fillRect/>
          </a:stretch>
        </p:blipFill>
        <p:spPr>
          <a:xfrm>
            <a:off x="3520440" y="3422903"/>
            <a:ext cx="697991" cy="72847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76855" y="1328927"/>
            <a:ext cx="1786127" cy="1786127"/>
          </a:xfrm>
          <a:prstGeom prst="rect">
            <a:avLst/>
          </a:prstGeom>
        </p:spPr>
      </p:pic>
      <p:sp>
        <p:nvSpPr>
          <p:cNvPr id="3" name="object 3"/>
          <p:cNvSpPr txBox="1"/>
          <p:nvPr/>
        </p:nvSpPr>
        <p:spPr>
          <a:xfrm>
            <a:off x="2582067" y="1866391"/>
            <a:ext cx="1174115" cy="635000"/>
          </a:xfrm>
          <a:prstGeom prst="rect">
            <a:avLst/>
          </a:prstGeom>
        </p:spPr>
        <p:txBody>
          <a:bodyPr vert="horz" wrap="square" lIns="0" tIns="47625" rIns="0" bIns="0" rtlCol="0">
            <a:spAutoFit/>
          </a:bodyPr>
          <a:lstStyle/>
          <a:p>
            <a:pPr marL="365760" marR="5080" indent="-353695">
              <a:lnSpc>
                <a:spcPts val="2280"/>
              </a:lnSpc>
              <a:spcBef>
                <a:spcPts val="375"/>
              </a:spcBef>
            </a:pPr>
            <a:r>
              <a:rPr sz="2100" spc="-10" dirty="0">
                <a:solidFill>
                  <a:srgbClr val="FFFFFF"/>
                </a:solidFill>
                <a:latin typeface="Calibri"/>
                <a:cs typeface="Calibri"/>
              </a:rPr>
              <a:t>Processing </a:t>
            </a:r>
            <a:r>
              <a:rPr sz="2100" spc="-20" dirty="0">
                <a:solidFill>
                  <a:srgbClr val="FFFFFF"/>
                </a:solidFill>
                <a:latin typeface="Calibri"/>
                <a:cs typeface="Calibri"/>
              </a:rPr>
              <a:t>cost</a:t>
            </a:r>
            <a:endParaRPr sz="2100">
              <a:latin typeface="Calibri"/>
              <a:cs typeface="Calibri"/>
            </a:endParaRPr>
          </a:p>
        </p:txBody>
      </p:sp>
      <p:pic>
        <p:nvPicPr>
          <p:cNvPr id="4" name="object 4"/>
          <p:cNvPicPr/>
          <p:nvPr/>
        </p:nvPicPr>
        <p:blipFill>
          <a:blip r:embed="rId3" cstate="print"/>
          <a:stretch>
            <a:fillRect/>
          </a:stretch>
        </p:blipFill>
        <p:spPr>
          <a:xfrm>
            <a:off x="2779776" y="3364991"/>
            <a:ext cx="777239" cy="777240"/>
          </a:xfrm>
          <a:prstGeom prst="rect">
            <a:avLst/>
          </a:prstGeom>
        </p:spPr>
      </p:pic>
      <p:grpSp>
        <p:nvGrpSpPr>
          <p:cNvPr id="5" name="object 5"/>
          <p:cNvGrpSpPr/>
          <p:nvPr/>
        </p:nvGrpSpPr>
        <p:grpSpPr>
          <a:xfrm>
            <a:off x="2276855" y="4392167"/>
            <a:ext cx="4093845" cy="2444750"/>
            <a:chOff x="2276855" y="4392167"/>
            <a:chExt cx="4093845" cy="2444750"/>
          </a:xfrm>
        </p:grpSpPr>
        <p:pic>
          <p:nvPicPr>
            <p:cNvPr id="6" name="object 6"/>
            <p:cNvPicPr/>
            <p:nvPr/>
          </p:nvPicPr>
          <p:blipFill>
            <a:blip r:embed="rId2" cstate="print"/>
            <a:stretch>
              <a:fillRect/>
            </a:stretch>
          </p:blipFill>
          <p:spPr>
            <a:xfrm>
              <a:off x="2276855" y="4392167"/>
              <a:ext cx="1786127" cy="1786127"/>
            </a:xfrm>
            <a:prstGeom prst="rect">
              <a:avLst/>
            </a:prstGeom>
          </p:spPr>
        </p:pic>
        <p:pic>
          <p:nvPicPr>
            <p:cNvPr id="7" name="object 7"/>
            <p:cNvPicPr/>
            <p:nvPr/>
          </p:nvPicPr>
          <p:blipFill>
            <a:blip r:embed="rId4" cstate="print"/>
            <a:stretch>
              <a:fillRect/>
            </a:stretch>
          </p:blipFill>
          <p:spPr>
            <a:xfrm>
              <a:off x="4099560" y="5593079"/>
              <a:ext cx="2270760" cy="1243584"/>
            </a:xfrm>
            <a:prstGeom prst="rect">
              <a:avLst/>
            </a:prstGeom>
          </p:spPr>
        </p:pic>
      </p:grpSp>
      <p:pic>
        <p:nvPicPr>
          <p:cNvPr id="8" name="object 8"/>
          <p:cNvPicPr/>
          <p:nvPr/>
        </p:nvPicPr>
        <p:blipFill>
          <a:blip r:embed="rId5" cstate="print"/>
          <a:stretch>
            <a:fillRect/>
          </a:stretch>
        </p:blipFill>
        <p:spPr>
          <a:xfrm>
            <a:off x="4297679" y="3410711"/>
            <a:ext cx="588263" cy="682751"/>
          </a:xfrm>
          <a:prstGeom prst="rect">
            <a:avLst/>
          </a:prstGeom>
        </p:spPr>
      </p:pic>
      <p:pic>
        <p:nvPicPr>
          <p:cNvPr id="9" name="object 9"/>
          <p:cNvPicPr/>
          <p:nvPr/>
        </p:nvPicPr>
        <p:blipFill>
          <a:blip r:embed="rId6" cstate="print"/>
          <a:stretch>
            <a:fillRect/>
          </a:stretch>
        </p:blipFill>
        <p:spPr>
          <a:xfrm>
            <a:off x="5090159" y="1981200"/>
            <a:ext cx="3541776" cy="3544824"/>
          </a:xfrm>
          <a:prstGeom prst="rect">
            <a:avLst/>
          </a:prstGeom>
        </p:spPr>
      </p:pic>
      <p:sp>
        <p:nvSpPr>
          <p:cNvPr id="10" name="object 10"/>
          <p:cNvSpPr txBox="1"/>
          <p:nvPr/>
        </p:nvSpPr>
        <p:spPr>
          <a:xfrm>
            <a:off x="5680628" y="2495803"/>
            <a:ext cx="2360295" cy="2348230"/>
          </a:xfrm>
          <a:prstGeom prst="rect">
            <a:avLst/>
          </a:prstGeom>
        </p:spPr>
        <p:txBody>
          <a:bodyPr vert="horz" wrap="square" lIns="0" tIns="99060" rIns="0" bIns="0" rtlCol="0">
            <a:spAutoFit/>
          </a:bodyPr>
          <a:lstStyle/>
          <a:p>
            <a:pPr marL="12700" marR="5080" algn="ctr">
              <a:lnSpc>
                <a:spcPts val="5900"/>
              </a:lnSpc>
              <a:spcBef>
                <a:spcPts val="780"/>
              </a:spcBef>
            </a:pPr>
            <a:r>
              <a:rPr sz="5400" spc="-20" dirty="0">
                <a:solidFill>
                  <a:srgbClr val="FFFFFF"/>
                </a:solidFill>
                <a:latin typeface="Calibri"/>
                <a:cs typeface="Calibri"/>
              </a:rPr>
              <a:t>Per- </a:t>
            </a:r>
            <a:r>
              <a:rPr sz="5400" spc="-30" dirty="0">
                <a:solidFill>
                  <a:srgbClr val="FFFFFF"/>
                </a:solidFill>
                <a:latin typeface="Calibri"/>
                <a:cs typeface="Calibri"/>
              </a:rPr>
              <a:t>Instance </a:t>
            </a:r>
            <a:r>
              <a:rPr sz="5400" spc="-20" dirty="0">
                <a:solidFill>
                  <a:srgbClr val="FFFFFF"/>
                </a:solidFill>
                <a:latin typeface="Calibri"/>
                <a:cs typeface="Calibri"/>
              </a:rPr>
              <a:t>Cost</a:t>
            </a:r>
            <a:endParaRPr sz="5400">
              <a:latin typeface="Calibri"/>
              <a:cs typeface="Calibri"/>
            </a:endParaRPr>
          </a:p>
        </p:txBody>
      </p:sp>
      <p:sp>
        <p:nvSpPr>
          <p:cNvPr id="11" name="object 11"/>
          <p:cNvSpPr txBox="1">
            <a:spLocks noGrp="1"/>
          </p:cNvSpPr>
          <p:nvPr>
            <p:ph type="title"/>
          </p:nvPr>
        </p:nvSpPr>
        <p:spPr>
          <a:xfrm>
            <a:off x="640199" y="373380"/>
            <a:ext cx="2432050" cy="513080"/>
          </a:xfrm>
          <a:prstGeom prst="rect">
            <a:avLst/>
          </a:prstGeom>
        </p:spPr>
        <p:txBody>
          <a:bodyPr vert="horz" wrap="square" lIns="0" tIns="12700" rIns="0" bIns="0" rtlCol="0">
            <a:spAutoFit/>
          </a:bodyPr>
          <a:lstStyle/>
          <a:p>
            <a:pPr marL="12700">
              <a:lnSpc>
                <a:spcPct val="100000"/>
              </a:lnSpc>
              <a:spcBef>
                <a:spcPts val="100"/>
              </a:spcBef>
            </a:pPr>
            <a:r>
              <a:rPr dirty="0"/>
              <a:t>Cost</a:t>
            </a:r>
            <a:r>
              <a:rPr spc="-40" dirty="0"/>
              <a:t> </a:t>
            </a:r>
            <a:r>
              <a:rPr spc="-10" dirty="0"/>
              <a:t>measures</a:t>
            </a:r>
          </a:p>
        </p:txBody>
      </p:sp>
      <p:pic>
        <p:nvPicPr>
          <p:cNvPr id="12" name="object 12"/>
          <p:cNvPicPr/>
          <p:nvPr/>
        </p:nvPicPr>
        <p:blipFill>
          <a:blip r:embed="rId7" cstate="print"/>
          <a:stretch>
            <a:fillRect/>
          </a:stretch>
        </p:blipFill>
        <p:spPr>
          <a:xfrm>
            <a:off x="4117847" y="844296"/>
            <a:ext cx="1892807" cy="1271015"/>
          </a:xfrm>
          <a:prstGeom prst="rect">
            <a:avLst/>
          </a:prstGeom>
        </p:spPr>
      </p:pic>
      <p:sp>
        <p:nvSpPr>
          <p:cNvPr id="13" name="object 13"/>
          <p:cNvSpPr txBox="1"/>
          <p:nvPr/>
        </p:nvSpPr>
        <p:spPr>
          <a:xfrm>
            <a:off x="4278471" y="878332"/>
            <a:ext cx="1572260" cy="1022350"/>
          </a:xfrm>
          <a:prstGeom prst="rect">
            <a:avLst/>
          </a:prstGeom>
        </p:spPr>
        <p:txBody>
          <a:bodyPr vert="horz" wrap="square" lIns="0" tIns="17145" rIns="0" bIns="0" rtlCol="0">
            <a:spAutoFit/>
          </a:bodyPr>
          <a:lstStyle/>
          <a:p>
            <a:pPr marL="12700" marR="5080" algn="ctr">
              <a:lnSpc>
                <a:spcPct val="98600"/>
              </a:lnSpc>
              <a:spcBef>
                <a:spcPts val="135"/>
              </a:spcBef>
            </a:pPr>
            <a:r>
              <a:rPr sz="2200" dirty="0">
                <a:solidFill>
                  <a:srgbClr val="FFFFFF"/>
                </a:solidFill>
                <a:latin typeface="Calibri"/>
                <a:cs typeface="Calibri"/>
              </a:rPr>
              <a:t>Cost</a:t>
            </a:r>
            <a:r>
              <a:rPr sz="2200" spc="-25" dirty="0">
                <a:solidFill>
                  <a:srgbClr val="FFFFFF"/>
                </a:solidFill>
                <a:latin typeface="Calibri"/>
                <a:cs typeface="Calibri"/>
              </a:rPr>
              <a:t> </a:t>
            </a:r>
            <a:r>
              <a:rPr sz="2200" dirty="0">
                <a:solidFill>
                  <a:srgbClr val="FFFFFF"/>
                </a:solidFill>
                <a:latin typeface="Calibri"/>
                <a:cs typeface="Calibri"/>
              </a:rPr>
              <a:t>of</a:t>
            </a:r>
            <a:r>
              <a:rPr sz="2200" spc="-5" dirty="0">
                <a:solidFill>
                  <a:srgbClr val="FFFFFF"/>
                </a:solidFill>
                <a:latin typeface="Calibri"/>
                <a:cs typeface="Calibri"/>
              </a:rPr>
              <a:t> </a:t>
            </a:r>
            <a:r>
              <a:rPr sz="2200" spc="-20" dirty="0">
                <a:solidFill>
                  <a:srgbClr val="FFFFFF"/>
                </a:solidFill>
                <a:latin typeface="Calibri"/>
                <a:cs typeface="Calibri"/>
              </a:rPr>
              <a:t>value- </a:t>
            </a:r>
            <a:r>
              <a:rPr sz="2200" spc="-10" dirty="0">
                <a:solidFill>
                  <a:srgbClr val="FFFFFF"/>
                </a:solidFill>
                <a:latin typeface="Calibri"/>
                <a:cs typeface="Calibri"/>
              </a:rPr>
              <a:t>adding activities</a:t>
            </a:r>
            <a:endParaRPr sz="2200">
              <a:latin typeface="Calibri"/>
              <a:cs typeface="Calibri"/>
            </a:endParaRPr>
          </a:p>
        </p:txBody>
      </p:sp>
      <p:pic>
        <p:nvPicPr>
          <p:cNvPr id="14" name="object 14"/>
          <p:cNvPicPr/>
          <p:nvPr/>
        </p:nvPicPr>
        <p:blipFill>
          <a:blip r:embed="rId8" cstate="print"/>
          <a:stretch>
            <a:fillRect/>
          </a:stretch>
        </p:blipFill>
        <p:spPr>
          <a:xfrm>
            <a:off x="7257288" y="1115567"/>
            <a:ext cx="2228088" cy="969263"/>
          </a:xfrm>
          <a:prstGeom prst="rect">
            <a:avLst/>
          </a:prstGeom>
        </p:spPr>
      </p:pic>
      <p:sp>
        <p:nvSpPr>
          <p:cNvPr id="15" name="object 15"/>
          <p:cNvSpPr txBox="1"/>
          <p:nvPr/>
        </p:nvSpPr>
        <p:spPr>
          <a:xfrm>
            <a:off x="7369698" y="1149603"/>
            <a:ext cx="2005330" cy="693420"/>
          </a:xfrm>
          <a:prstGeom prst="rect">
            <a:avLst/>
          </a:prstGeom>
        </p:spPr>
        <p:txBody>
          <a:bodyPr vert="horz" wrap="square" lIns="0" tIns="25400" rIns="0" bIns="0" rtlCol="0">
            <a:spAutoFit/>
          </a:bodyPr>
          <a:lstStyle/>
          <a:p>
            <a:pPr marL="530860" marR="5080" indent="-518795">
              <a:lnSpc>
                <a:spcPts val="2620"/>
              </a:lnSpc>
              <a:spcBef>
                <a:spcPts val="200"/>
              </a:spcBef>
            </a:pPr>
            <a:r>
              <a:rPr sz="2200" dirty="0">
                <a:solidFill>
                  <a:srgbClr val="FFFFFF"/>
                </a:solidFill>
                <a:latin typeface="Calibri"/>
                <a:cs typeface="Calibri"/>
              </a:rPr>
              <a:t>Cost</a:t>
            </a:r>
            <a:r>
              <a:rPr sz="2200" spc="480" dirty="0">
                <a:solidFill>
                  <a:srgbClr val="FFFFFF"/>
                </a:solidFill>
                <a:latin typeface="Calibri"/>
                <a:cs typeface="Calibri"/>
              </a:rPr>
              <a:t> </a:t>
            </a:r>
            <a:r>
              <a:rPr sz="2200" dirty="0">
                <a:solidFill>
                  <a:srgbClr val="FFFFFF"/>
                </a:solidFill>
                <a:latin typeface="Calibri"/>
                <a:cs typeface="Calibri"/>
              </a:rPr>
              <a:t>of a</a:t>
            </a:r>
            <a:r>
              <a:rPr sz="2200" spc="-10" dirty="0">
                <a:solidFill>
                  <a:srgbClr val="FFFFFF"/>
                </a:solidFill>
                <a:latin typeface="Calibri"/>
                <a:cs typeface="Calibri"/>
              </a:rPr>
              <a:t> process instance</a:t>
            </a:r>
            <a:endParaRPr sz="2200">
              <a:latin typeface="Calibri"/>
              <a:cs typeface="Calibri"/>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16</a:t>
            </a:fld>
            <a:endParaRPr spc="-25" dirty="0"/>
          </a:p>
        </p:txBody>
      </p:sp>
      <p:sp>
        <p:nvSpPr>
          <p:cNvPr id="16" name="object 16"/>
          <p:cNvSpPr txBox="1"/>
          <p:nvPr/>
        </p:nvSpPr>
        <p:spPr>
          <a:xfrm>
            <a:off x="2778187" y="4929632"/>
            <a:ext cx="3197225" cy="1719580"/>
          </a:xfrm>
          <a:prstGeom prst="rect">
            <a:avLst/>
          </a:prstGeom>
        </p:spPr>
        <p:txBody>
          <a:bodyPr vert="horz" wrap="square" lIns="0" tIns="47625" rIns="0" bIns="0" rtlCol="0">
            <a:spAutoFit/>
          </a:bodyPr>
          <a:lstStyle/>
          <a:p>
            <a:pPr marL="12065" marR="2419985" algn="ctr">
              <a:lnSpc>
                <a:spcPts val="2280"/>
              </a:lnSpc>
              <a:spcBef>
                <a:spcPts val="375"/>
              </a:spcBef>
            </a:pPr>
            <a:r>
              <a:rPr sz="2100" dirty="0">
                <a:solidFill>
                  <a:srgbClr val="FFFFFF"/>
                </a:solidFill>
                <a:latin typeface="Calibri"/>
                <a:cs typeface="Calibri"/>
              </a:rPr>
              <a:t>Cost</a:t>
            </a:r>
            <a:r>
              <a:rPr sz="2100" spc="-30" dirty="0">
                <a:solidFill>
                  <a:srgbClr val="FFFFFF"/>
                </a:solidFill>
                <a:latin typeface="Calibri"/>
                <a:cs typeface="Calibri"/>
              </a:rPr>
              <a:t> </a:t>
            </a:r>
            <a:r>
              <a:rPr sz="2100" spc="-25" dirty="0">
                <a:solidFill>
                  <a:srgbClr val="FFFFFF"/>
                </a:solidFill>
                <a:latin typeface="Calibri"/>
                <a:cs typeface="Calibri"/>
              </a:rPr>
              <a:t>of </a:t>
            </a:r>
            <a:r>
              <a:rPr sz="2100" spc="-10" dirty="0">
                <a:solidFill>
                  <a:srgbClr val="FFFFFF"/>
                </a:solidFill>
                <a:latin typeface="Calibri"/>
                <a:cs typeface="Calibri"/>
              </a:rPr>
              <a:t>waste</a:t>
            </a:r>
            <a:endParaRPr sz="2100">
              <a:latin typeface="Calibri"/>
              <a:cs typeface="Calibri"/>
            </a:endParaRPr>
          </a:p>
          <a:p>
            <a:pPr marL="1727835" marR="5080" algn="ctr">
              <a:lnSpc>
                <a:spcPct val="98600"/>
              </a:lnSpc>
              <a:spcBef>
                <a:spcPts val="690"/>
              </a:spcBef>
            </a:pPr>
            <a:r>
              <a:rPr sz="2200" dirty="0">
                <a:solidFill>
                  <a:srgbClr val="FFFFFF"/>
                </a:solidFill>
                <a:latin typeface="Calibri"/>
                <a:cs typeface="Calibri"/>
              </a:rPr>
              <a:t>Cost</a:t>
            </a:r>
            <a:r>
              <a:rPr sz="2200" spc="-25" dirty="0">
                <a:solidFill>
                  <a:srgbClr val="FFFFFF"/>
                </a:solidFill>
                <a:latin typeface="Calibri"/>
                <a:cs typeface="Calibri"/>
              </a:rPr>
              <a:t> </a:t>
            </a:r>
            <a:r>
              <a:rPr sz="2200" dirty="0">
                <a:solidFill>
                  <a:srgbClr val="FFFFFF"/>
                </a:solidFill>
                <a:latin typeface="Calibri"/>
                <a:cs typeface="Calibri"/>
              </a:rPr>
              <a:t>of</a:t>
            </a:r>
            <a:r>
              <a:rPr sz="2200" spc="-5" dirty="0">
                <a:solidFill>
                  <a:srgbClr val="FFFFFF"/>
                </a:solidFill>
                <a:latin typeface="Calibri"/>
                <a:cs typeface="Calibri"/>
              </a:rPr>
              <a:t> </a:t>
            </a:r>
            <a:r>
              <a:rPr sz="2200" spc="-20" dirty="0">
                <a:solidFill>
                  <a:srgbClr val="FFFFFF"/>
                </a:solidFill>
                <a:latin typeface="Calibri"/>
                <a:cs typeface="Calibri"/>
              </a:rPr>
              <a:t>non- </a:t>
            </a:r>
            <a:r>
              <a:rPr sz="2200" spc="-10" dirty="0">
                <a:solidFill>
                  <a:srgbClr val="FFFFFF"/>
                </a:solidFill>
                <a:latin typeface="Calibri"/>
                <a:cs typeface="Calibri"/>
              </a:rPr>
              <a:t>value-adding activities</a:t>
            </a:r>
            <a:endParaRPr sz="22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71600" y="1444752"/>
            <a:ext cx="8165592" cy="1246632"/>
          </a:xfrm>
          <a:prstGeom prst="rect">
            <a:avLst/>
          </a:prstGeom>
        </p:spPr>
      </p:pic>
      <p:pic>
        <p:nvPicPr>
          <p:cNvPr id="3" name="object 3"/>
          <p:cNvPicPr/>
          <p:nvPr/>
        </p:nvPicPr>
        <p:blipFill>
          <a:blip r:embed="rId3" cstate="print"/>
          <a:stretch>
            <a:fillRect/>
          </a:stretch>
        </p:blipFill>
        <p:spPr>
          <a:xfrm>
            <a:off x="1371600" y="3739896"/>
            <a:ext cx="8165592" cy="1243583"/>
          </a:xfrm>
          <a:prstGeom prst="rect">
            <a:avLst/>
          </a:prstGeom>
        </p:spPr>
      </p:pic>
      <p:sp>
        <p:nvSpPr>
          <p:cNvPr id="4" name="object 4"/>
          <p:cNvSpPr txBox="1"/>
          <p:nvPr/>
        </p:nvSpPr>
        <p:spPr>
          <a:xfrm>
            <a:off x="1569772" y="1727708"/>
            <a:ext cx="7301230" cy="3601085"/>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FFFFFF"/>
                </a:solidFill>
                <a:latin typeface="Calibri"/>
                <a:cs typeface="Calibri"/>
              </a:rPr>
              <a:t>Material</a:t>
            </a:r>
            <a:r>
              <a:rPr sz="3600" b="1" spc="-90" dirty="0">
                <a:solidFill>
                  <a:srgbClr val="FFFFFF"/>
                </a:solidFill>
                <a:latin typeface="Calibri"/>
                <a:cs typeface="Calibri"/>
              </a:rPr>
              <a:t> </a:t>
            </a:r>
            <a:r>
              <a:rPr sz="3600" b="1" spc="-20" dirty="0">
                <a:solidFill>
                  <a:srgbClr val="FFFFFF"/>
                </a:solidFill>
                <a:latin typeface="Calibri"/>
                <a:cs typeface="Calibri"/>
              </a:rPr>
              <a:t>cost</a:t>
            </a:r>
            <a:endParaRPr sz="3600">
              <a:latin typeface="Calibri"/>
              <a:cs typeface="Calibri"/>
            </a:endParaRPr>
          </a:p>
          <a:p>
            <a:pPr marL="302895" marR="5080" indent="-228600">
              <a:lnSpc>
                <a:spcPts val="2620"/>
              </a:lnSpc>
              <a:spcBef>
                <a:spcPts val="3185"/>
              </a:spcBef>
              <a:buChar char="•"/>
              <a:tabLst>
                <a:tab pos="302895" algn="l"/>
              </a:tabLst>
            </a:pPr>
            <a:r>
              <a:rPr sz="2400" dirty="0">
                <a:latin typeface="Calibri"/>
                <a:cs typeface="Calibri"/>
              </a:rPr>
              <a:t>Cost</a:t>
            </a:r>
            <a:r>
              <a:rPr sz="2400" spc="-50" dirty="0">
                <a:latin typeface="Calibri"/>
                <a:cs typeface="Calibri"/>
              </a:rPr>
              <a:t> </a:t>
            </a:r>
            <a:r>
              <a:rPr sz="2400" dirty="0">
                <a:latin typeface="Calibri"/>
                <a:cs typeface="Calibri"/>
              </a:rPr>
              <a:t>of</a:t>
            </a:r>
            <a:r>
              <a:rPr sz="2400" spc="-35" dirty="0">
                <a:latin typeface="Calibri"/>
                <a:cs typeface="Calibri"/>
              </a:rPr>
              <a:t> </a:t>
            </a:r>
            <a:r>
              <a:rPr sz="2400" dirty="0">
                <a:latin typeface="Calibri"/>
                <a:cs typeface="Calibri"/>
              </a:rPr>
              <a:t>tangible</a:t>
            </a:r>
            <a:r>
              <a:rPr sz="2400" spc="-40" dirty="0">
                <a:latin typeface="Calibri"/>
                <a:cs typeface="Calibri"/>
              </a:rPr>
              <a:t> </a:t>
            </a:r>
            <a:r>
              <a:rPr sz="2400" dirty="0">
                <a:latin typeface="Calibri"/>
                <a:cs typeface="Calibri"/>
              </a:rPr>
              <a:t>or</a:t>
            </a:r>
            <a:r>
              <a:rPr sz="2400" spc="-35" dirty="0">
                <a:latin typeface="Calibri"/>
                <a:cs typeface="Calibri"/>
              </a:rPr>
              <a:t> </a:t>
            </a:r>
            <a:r>
              <a:rPr sz="2400" dirty="0">
                <a:latin typeface="Calibri"/>
                <a:cs typeface="Calibri"/>
              </a:rPr>
              <a:t>intangible</a:t>
            </a:r>
            <a:r>
              <a:rPr sz="2400" spc="-40" dirty="0">
                <a:latin typeface="Calibri"/>
                <a:cs typeface="Calibri"/>
              </a:rPr>
              <a:t> </a:t>
            </a:r>
            <a:r>
              <a:rPr sz="2400" dirty="0">
                <a:latin typeface="Calibri"/>
                <a:cs typeface="Calibri"/>
              </a:rPr>
              <a:t>resources</a:t>
            </a:r>
            <a:r>
              <a:rPr sz="2400" spc="-35" dirty="0">
                <a:latin typeface="Calibri"/>
                <a:cs typeface="Calibri"/>
              </a:rPr>
              <a:t> </a:t>
            </a:r>
            <a:r>
              <a:rPr sz="2400" dirty="0">
                <a:latin typeface="Calibri"/>
                <a:cs typeface="Calibri"/>
              </a:rPr>
              <a:t>used</a:t>
            </a:r>
            <a:r>
              <a:rPr sz="2400" spc="-40" dirty="0">
                <a:latin typeface="Calibri"/>
                <a:cs typeface="Calibri"/>
              </a:rPr>
              <a:t> </a:t>
            </a:r>
            <a:r>
              <a:rPr sz="2400" dirty="0">
                <a:latin typeface="Calibri"/>
                <a:cs typeface="Calibri"/>
              </a:rPr>
              <a:t>per</a:t>
            </a:r>
            <a:r>
              <a:rPr sz="2400" spc="-35" dirty="0">
                <a:latin typeface="Calibri"/>
                <a:cs typeface="Calibri"/>
              </a:rPr>
              <a:t> </a:t>
            </a:r>
            <a:r>
              <a:rPr sz="2400" spc="-10" dirty="0">
                <a:latin typeface="Calibri"/>
                <a:cs typeface="Calibri"/>
              </a:rPr>
              <a:t>process instance</a:t>
            </a:r>
            <a:endParaRPr sz="2400">
              <a:latin typeface="Calibri"/>
              <a:cs typeface="Calibri"/>
            </a:endParaRPr>
          </a:p>
          <a:p>
            <a:pPr>
              <a:lnSpc>
                <a:spcPct val="100000"/>
              </a:lnSpc>
              <a:buFont typeface="Calibri"/>
              <a:buChar char="•"/>
            </a:pPr>
            <a:endParaRPr sz="2900">
              <a:latin typeface="Calibri"/>
              <a:cs typeface="Calibri"/>
            </a:endParaRPr>
          </a:p>
          <a:p>
            <a:pPr marL="12700">
              <a:lnSpc>
                <a:spcPct val="100000"/>
              </a:lnSpc>
              <a:spcBef>
                <a:spcPts val="1785"/>
              </a:spcBef>
            </a:pPr>
            <a:r>
              <a:rPr sz="3600" b="1" dirty="0">
                <a:solidFill>
                  <a:srgbClr val="FFFFFF"/>
                </a:solidFill>
                <a:latin typeface="Calibri"/>
                <a:cs typeface="Calibri"/>
              </a:rPr>
              <a:t>Resource</a:t>
            </a:r>
            <a:r>
              <a:rPr sz="3600" b="1" spc="-125" dirty="0">
                <a:solidFill>
                  <a:srgbClr val="FFFFFF"/>
                </a:solidFill>
                <a:latin typeface="Calibri"/>
                <a:cs typeface="Calibri"/>
              </a:rPr>
              <a:t> </a:t>
            </a:r>
            <a:r>
              <a:rPr sz="3600" b="1" spc="-20" dirty="0">
                <a:solidFill>
                  <a:srgbClr val="FFFFFF"/>
                </a:solidFill>
                <a:latin typeface="Calibri"/>
                <a:cs typeface="Calibri"/>
              </a:rPr>
              <a:t>cost</a:t>
            </a:r>
            <a:endParaRPr sz="3600">
              <a:latin typeface="Calibri"/>
              <a:cs typeface="Calibri"/>
            </a:endParaRPr>
          </a:p>
          <a:p>
            <a:pPr marL="302260" indent="-227965">
              <a:lnSpc>
                <a:spcPct val="100000"/>
              </a:lnSpc>
              <a:spcBef>
                <a:spcPts val="2880"/>
              </a:spcBef>
              <a:buChar char="•"/>
              <a:tabLst>
                <a:tab pos="302260" algn="l"/>
              </a:tabLst>
            </a:pPr>
            <a:r>
              <a:rPr sz="2400" dirty="0">
                <a:latin typeface="Calibri"/>
                <a:cs typeface="Calibri"/>
              </a:rPr>
              <a:t>Cost</a:t>
            </a:r>
            <a:r>
              <a:rPr sz="2400" spc="-50" dirty="0">
                <a:latin typeface="Calibri"/>
                <a:cs typeface="Calibri"/>
              </a:rPr>
              <a:t> </a:t>
            </a:r>
            <a:r>
              <a:rPr sz="2400" dirty="0">
                <a:latin typeface="Calibri"/>
                <a:cs typeface="Calibri"/>
              </a:rPr>
              <a:t>of</a:t>
            </a:r>
            <a:r>
              <a:rPr sz="2400" spc="-40" dirty="0">
                <a:latin typeface="Calibri"/>
                <a:cs typeface="Calibri"/>
              </a:rPr>
              <a:t> </a:t>
            </a:r>
            <a:r>
              <a:rPr sz="2400" spc="-10" dirty="0">
                <a:latin typeface="Calibri"/>
                <a:cs typeface="Calibri"/>
              </a:rPr>
              <a:t>person-</a:t>
            </a:r>
            <a:r>
              <a:rPr sz="2400" dirty="0">
                <a:latin typeface="Calibri"/>
                <a:cs typeface="Calibri"/>
              </a:rPr>
              <a:t>hours</a:t>
            </a:r>
            <a:r>
              <a:rPr sz="2400" spc="-40" dirty="0">
                <a:latin typeface="Calibri"/>
                <a:cs typeface="Calibri"/>
              </a:rPr>
              <a:t> </a:t>
            </a:r>
            <a:r>
              <a:rPr sz="2400" dirty="0">
                <a:latin typeface="Calibri"/>
                <a:cs typeface="Calibri"/>
              </a:rPr>
              <a:t>employed</a:t>
            </a:r>
            <a:r>
              <a:rPr sz="2400" spc="-40" dirty="0">
                <a:latin typeface="Calibri"/>
                <a:cs typeface="Calibri"/>
              </a:rPr>
              <a:t> </a:t>
            </a:r>
            <a:r>
              <a:rPr sz="2400" dirty="0">
                <a:latin typeface="Calibri"/>
                <a:cs typeface="Calibri"/>
              </a:rPr>
              <a:t>per</a:t>
            </a:r>
            <a:r>
              <a:rPr sz="2400" spc="-40" dirty="0">
                <a:latin typeface="Calibri"/>
                <a:cs typeface="Calibri"/>
              </a:rPr>
              <a:t> </a:t>
            </a:r>
            <a:r>
              <a:rPr sz="2400" dirty="0">
                <a:latin typeface="Calibri"/>
                <a:cs typeface="Calibri"/>
              </a:rPr>
              <a:t>process</a:t>
            </a:r>
            <a:r>
              <a:rPr sz="2400" spc="-35" dirty="0">
                <a:latin typeface="Calibri"/>
                <a:cs typeface="Calibri"/>
              </a:rPr>
              <a:t> </a:t>
            </a:r>
            <a:r>
              <a:rPr sz="2400" spc="-10" dirty="0">
                <a:latin typeface="Calibri"/>
                <a:cs typeface="Calibri"/>
              </a:rPr>
              <a:t>instance</a:t>
            </a:r>
            <a:endParaRPr sz="240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17</a:t>
            </a:fld>
            <a:endParaRPr spc="-25" dirty="0"/>
          </a:p>
        </p:txBody>
      </p:sp>
      <p:sp>
        <p:nvSpPr>
          <p:cNvPr id="5" name="object 5"/>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Typical</a:t>
            </a:r>
            <a:r>
              <a:rPr spc="-70" dirty="0"/>
              <a:t> </a:t>
            </a:r>
            <a:r>
              <a:rPr dirty="0"/>
              <a:t>components</a:t>
            </a:r>
            <a:r>
              <a:rPr spc="-70" dirty="0"/>
              <a:t> </a:t>
            </a:r>
            <a:r>
              <a:rPr dirty="0"/>
              <a:t>of</a:t>
            </a:r>
            <a:r>
              <a:rPr spc="-70" dirty="0"/>
              <a:t> </a:t>
            </a:r>
            <a:r>
              <a:rPr spc="-20" dirty="0"/>
              <a:t>cost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28344" y="2237232"/>
            <a:ext cx="2151887" cy="1932432"/>
          </a:xfrm>
          <a:prstGeom prst="rect">
            <a:avLst/>
          </a:prstGeom>
        </p:spPr>
      </p:pic>
      <p:sp>
        <p:nvSpPr>
          <p:cNvPr id="3" name="object 3"/>
          <p:cNvSpPr txBox="1"/>
          <p:nvPr/>
        </p:nvSpPr>
        <p:spPr>
          <a:xfrm>
            <a:off x="1575828" y="2536444"/>
            <a:ext cx="1457325" cy="1263015"/>
          </a:xfrm>
          <a:prstGeom prst="rect">
            <a:avLst/>
          </a:prstGeom>
        </p:spPr>
        <p:txBody>
          <a:bodyPr vert="horz" wrap="square" lIns="0" tIns="46990" rIns="0" bIns="0" rtlCol="0">
            <a:spAutoFit/>
          </a:bodyPr>
          <a:lstStyle/>
          <a:p>
            <a:pPr marL="12700" marR="5080" algn="ctr">
              <a:lnSpc>
                <a:spcPct val="89700"/>
              </a:lnSpc>
              <a:spcBef>
                <a:spcPts val="370"/>
              </a:spcBef>
            </a:pPr>
            <a:r>
              <a:rPr sz="2200" dirty="0">
                <a:solidFill>
                  <a:srgbClr val="FFFFFF"/>
                </a:solidFill>
                <a:latin typeface="Calibri"/>
                <a:cs typeface="Calibri"/>
              </a:rPr>
              <a:t>Time</a:t>
            </a:r>
            <a:r>
              <a:rPr sz="2200" spc="-5" dirty="0">
                <a:solidFill>
                  <a:srgbClr val="FFFFFF"/>
                </a:solidFill>
                <a:latin typeface="Calibri"/>
                <a:cs typeface="Calibri"/>
              </a:rPr>
              <a:t> </a:t>
            </a:r>
            <a:r>
              <a:rPr sz="2200" spc="-20" dirty="0">
                <a:solidFill>
                  <a:srgbClr val="FFFFFF"/>
                </a:solidFill>
                <a:latin typeface="Calibri"/>
                <a:cs typeface="Calibri"/>
              </a:rPr>
              <a:t>spent </a:t>
            </a:r>
            <a:r>
              <a:rPr sz="2200" dirty="0">
                <a:solidFill>
                  <a:srgbClr val="FFFFFF"/>
                </a:solidFill>
                <a:latin typeface="Calibri"/>
                <a:cs typeface="Calibri"/>
              </a:rPr>
              <a:t>per</a:t>
            </a:r>
            <a:r>
              <a:rPr sz="2200" spc="-10" dirty="0">
                <a:solidFill>
                  <a:srgbClr val="FFFFFF"/>
                </a:solidFill>
                <a:latin typeface="Calibri"/>
                <a:cs typeface="Calibri"/>
              </a:rPr>
              <a:t> </a:t>
            </a:r>
            <a:r>
              <a:rPr sz="2200" spc="-20" dirty="0">
                <a:solidFill>
                  <a:srgbClr val="FFFFFF"/>
                </a:solidFill>
                <a:latin typeface="Calibri"/>
                <a:cs typeface="Calibri"/>
              </a:rPr>
              <a:t>resource </a:t>
            </a:r>
            <a:r>
              <a:rPr sz="2200" dirty="0">
                <a:solidFill>
                  <a:srgbClr val="FFFFFF"/>
                </a:solidFill>
                <a:latin typeface="Calibri"/>
                <a:cs typeface="Calibri"/>
              </a:rPr>
              <a:t>on</a:t>
            </a:r>
            <a:r>
              <a:rPr sz="2200" spc="-5" dirty="0">
                <a:solidFill>
                  <a:srgbClr val="FFFFFF"/>
                </a:solidFill>
                <a:latin typeface="Calibri"/>
                <a:cs typeface="Calibri"/>
              </a:rPr>
              <a:t> </a:t>
            </a:r>
            <a:r>
              <a:rPr sz="2200" spc="-10" dirty="0">
                <a:solidFill>
                  <a:srgbClr val="FFFFFF"/>
                </a:solidFill>
                <a:latin typeface="Calibri"/>
                <a:cs typeface="Calibri"/>
              </a:rPr>
              <a:t>process </a:t>
            </a:r>
            <a:r>
              <a:rPr sz="2200" spc="-20" dirty="0">
                <a:solidFill>
                  <a:srgbClr val="FFFFFF"/>
                </a:solidFill>
                <a:latin typeface="Calibri"/>
                <a:cs typeface="Calibri"/>
              </a:rPr>
              <a:t>work</a:t>
            </a:r>
            <a:endParaRPr sz="2200">
              <a:latin typeface="Calibri"/>
              <a:cs typeface="Calibri"/>
            </a:endParaRPr>
          </a:p>
        </p:txBody>
      </p:sp>
      <p:pic>
        <p:nvPicPr>
          <p:cNvPr id="4" name="object 4"/>
          <p:cNvPicPr/>
          <p:nvPr/>
        </p:nvPicPr>
        <p:blipFill>
          <a:blip r:embed="rId3" cstate="print"/>
          <a:stretch>
            <a:fillRect/>
          </a:stretch>
        </p:blipFill>
        <p:spPr>
          <a:xfrm>
            <a:off x="4373879" y="2237232"/>
            <a:ext cx="2118360" cy="1932432"/>
          </a:xfrm>
          <a:prstGeom prst="rect">
            <a:avLst/>
          </a:prstGeom>
        </p:spPr>
      </p:pic>
      <p:sp>
        <p:nvSpPr>
          <p:cNvPr id="5" name="object 5"/>
          <p:cNvSpPr txBox="1"/>
          <p:nvPr/>
        </p:nvSpPr>
        <p:spPr>
          <a:xfrm>
            <a:off x="4673222" y="2536444"/>
            <a:ext cx="1520190" cy="1263015"/>
          </a:xfrm>
          <a:prstGeom prst="rect">
            <a:avLst/>
          </a:prstGeom>
        </p:spPr>
        <p:txBody>
          <a:bodyPr vert="horz" wrap="square" lIns="0" tIns="46990" rIns="0" bIns="0" rtlCol="0">
            <a:spAutoFit/>
          </a:bodyPr>
          <a:lstStyle/>
          <a:p>
            <a:pPr marL="12700" marR="5080" indent="-635" algn="ctr">
              <a:lnSpc>
                <a:spcPct val="89700"/>
              </a:lnSpc>
              <a:spcBef>
                <a:spcPts val="370"/>
              </a:spcBef>
            </a:pPr>
            <a:r>
              <a:rPr sz="2200" spc="-20" dirty="0">
                <a:solidFill>
                  <a:srgbClr val="FFFFFF"/>
                </a:solidFill>
                <a:latin typeface="Calibri"/>
                <a:cs typeface="Calibri"/>
              </a:rPr>
              <a:t>Time </a:t>
            </a:r>
            <a:r>
              <a:rPr sz="2200" dirty="0">
                <a:solidFill>
                  <a:srgbClr val="FFFFFF"/>
                </a:solidFill>
                <a:latin typeface="Calibri"/>
                <a:cs typeface="Calibri"/>
              </a:rPr>
              <a:t>available</a:t>
            </a:r>
            <a:r>
              <a:rPr sz="2200" spc="-120" dirty="0">
                <a:solidFill>
                  <a:srgbClr val="FFFFFF"/>
                </a:solidFill>
                <a:latin typeface="Calibri"/>
                <a:cs typeface="Calibri"/>
              </a:rPr>
              <a:t> </a:t>
            </a:r>
            <a:r>
              <a:rPr sz="2200" spc="-25" dirty="0">
                <a:solidFill>
                  <a:srgbClr val="FFFFFF"/>
                </a:solidFill>
                <a:latin typeface="Calibri"/>
                <a:cs typeface="Calibri"/>
              </a:rPr>
              <a:t>per </a:t>
            </a:r>
            <a:r>
              <a:rPr sz="2200" dirty="0">
                <a:solidFill>
                  <a:srgbClr val="FFFFFF"/>
                </a:solidFill>
                <a:latin typeface="Calibri"/>
                <a:cs typeface="Calibri"/>
              </a:rPr>
              <a:t>resource</a:t>
            </a:r>
            <a:r>
              <a:rPr sz="2200" spc="-85" dirty="0">
                <a:solidFill>
                  <a:srgbClr val="FFFFFF"/>
                </a:solidFill>
                <a:latin typeface="Calibri"/>
                <a:cs typeface="Calibri"/>
              </a:rPr>
              <a:t> </a:t>
            </a:r>
            <a:r>
              <a:rPr sz="2200" spc="-25" dirty="0">
                <a:solidFill>
                  <a:srgbClr val="FFFFFF"/>
                </a:solidFill>
                <a:latin typeface="Calibri"/>
                <a:cs typeface="Calibri"/>
              </a:rPr>
              <a:t>for </a:t>
            </a:r>
            <a:r>
              <a:rPr sz="2200" dirty="0">
                <a:solidFill>
                  <a:srgbClr val="FFFFFF"/>
                </a:solidFill>
                <a:latin typeface="Calibri"/>
                <a:cs typeface="Calibri"/>
              </a:rPr>
              <a:t>process</a:t>
            </a:r>
            <a:r>
              <a:rPr sz="2200" spc="-50" dirty="0">
                <a:solidFill>
                  <a:srgbClr val="FFFFFF"/>
                </a:solidFill>
                <a:latin typeface="Calibri"/>
                <a:cs typeface="Calibri"/>
              </a:rPr>
              <a:t> </a:t>
            </a:r>
            <a:r>
              <a:rPr sz="2200" spc="-20" dirty="0">
                <a:solidFill>
                  <a:srgbClr val="FFFFFF"/>
                </a:solidFill>
                <a:latin typeface="Calibri"/>
                <a:cs typeface="Calibri"/>
              </a:rPr>
              <a:t>work</a:t>
            </a:r>
            <a:endParaRPr sz="2200">
              <a:latin typeface="Calibri"/>
              <a:cs typeface="Calibri"/>
            </a:endParaRPr>
          </a:p>
        </p:txBody>
      </p:sp>
      <p:pic>
        <p:nvPicPr>
          <p:cNvPr id="6" name="object 6"/>
          <p:cNvPicPr/>
          <p:nvPr/>
        </p:nvPicPr>
        <p:blipFill>
          <a:blip r:embed="rId4" cstate="print"/>
          <a:stretch>
            <a:fillRect/>
          </a:stretch>
        </p:blipFill>
        <p:spPr>
          <a:xfrm>
            <a:off x="6632447" y="2926079"/>
            <a:ext cx="801624" cy="646176"/>
          </a:xfrm>
          <a:prstGeom prst="rect">
            <a:avLst/>
          </a:prstGeom>
        </p:spPr>
      </p:pic>
      <p:pic>
        <p:nvPicPr>
          <p:cNvPr id="7" name="object 7"/>
          <p:cNvPicPr/>
          <p:nvPr/>
        </p:nvPicPr>
        <p:blipFill>
          <a:blip r:embed="rId5" cstate="print"/>
          <a:stretch>
            <a:fillRect/>
          </a:stretch>
        </p:blipFill>
        <p:spPr>
          <a:xfrm>
            <a:off x="7595616" y="2145792"/>
            <a:ext cx="1972055" cy="2023872"/>
          </a:xfrm>
          <a:prstGeom prst="rect">
            <a:avLst/>
          </a:prstGeom>
        </p:spPr>
      </p:pic>
      <p:sp>
        <p:nvSpPr>
          <p:cNvPr id="8" name="object 8"/>
          <p:cNvSpPr txBox="1"/>
          <p:nvPr/>
        </p:nvSpPr>
        <p:spPr>
          <a:xfrm>
            <a:off x="8009054" y="2792476"/>
            <a:ext cx="1145540" cy="665480"/>
          </a:xfrm>
          <a:prstGeom prst="rect">
            <a:avLst/>
          </a:prstGeom>
        </p:spPr>
        <p:txBody>
          <a:bodyPr vert="horz" wrap="square" lIns="0" tIns="48260" rIns="0" bIns="0" rtlCol="0">
            <a:spAutoFit/>
          </a:bodyPr>
          <a:lstStyle/>
          <a:p>
            <a:pPr marL="12700" marR="5080" indent="38735">
              <a:lnSpc>
                <a:spcPts val="2400"/>
              </a:lnSpc>
              <a:spcBef>
                <a:spcPts val="380"/>
              </a:spcBef>
            </a:pPr>
            <a:r>
              <a:rPr sz="2200" spc="-10" dirty="0">
                <a:solidFill>
                  <a:srgbClr val="FFFFFF"/>
                </a:solidFill>
                <a:latin typeface="Calibri"/>
                <a:cs typeface="Calibri"/>
              </a:rPr>
              <a:t>Resource utilization</a:t>
            </a:r>
            <a:endParaRPr sz="2200">
              <a:latin typeface="Calibri"/>
              <a:cs typeface="Calibri"/>
            </a:endParaRPr>
          </a:p>
        </p:txBody>
      </p:sp>
      <p:sp>
        <p:nvSpPr>
          <p:cNvPr id="9" name="object 9"/>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Resource</a:t>
            </a:r>
            <a:r>
              <a:rPr spc="-130" dirty="0"/>
              <a:t> </a:t>
            </a:r>
            <a:r>
              <a:rPr spc="-10" dirty="0"/>
              <a:t>utilization</a:t>
            </a:r>
          </a:p>
        </p:txBody>
      </p:sp>
      <p:pic>
        <p:nvPicPr>
          <p:cNvPr id="10" name="object 10"/>
          <p:cNvPicPr/>
          <p:nvPr/>
        </p:nvPicPr>
        <p:blipFill>
          <a:blip r:embed="rId6" cstate="print"/>
          <a:stretch>
            <a:fillRect/>
          </a:stretch>
        </p:blipFill>
        <p:spPr>
          <a:xfrm>
            <a:off x="3486911" y="2859023"/>
            <a:ext cx="701039" cy="725424"/>
          </a:xfrm>
          <a:prstGeom prst="rect">
            <a:avLst/>
          </a:prstGeom>
        </p:spPr>
      </p:pic>
      <p:sp>
        <p:nvSpPr>
          <p:cNvPr id="11" name="object 11"/>
          <p:cNvSpPr txBox="1"/>
          <p:nvPr/>
        </p:nvSpPr>
        <p:spPr>
          <a:xfrm>
            <a:off x="2107944" y="4778755"/>
            <a:ext cx="6556375" cy="1129030"/>
          </a:xfrm>
          <a:prstGeom prst="rect">
            <a:avLst/>
          </a:prstGeom>
        </p:spPr>
        <p:txBody>
          <a:bodyPr vert="horz" wrap="square" lIns="0" tIns="12700" rIns="0" bIns="0" rtlCol="0">
            <a:spAutoFit/>
          </a:bodyPr>
          <a:lstStyle/>
          <a:p>
            <a:pPr algn="ctr">
              <a:lnSpc>
                <a:spcPct val="100000"/>
              </a:lnSpc>
              <a:spcBef>
                <a:spcPts val="100"/>
              </a:spcBef>
            </a:pPr>
            <a:r>
              <a:rPr sz="2400" b="1" dirty="0">
                <a:latin typeface="Arial"/>
                <a:cs typeface="Arial"/>
              </a:rPr>
              <a:t>Resource</a:t>
            </a:r>
            <a:r>
              <a:rPr sz="2400" b="1" spc="-25" dirty="0">
                <a:latin typeface="Arial"/>
                <a:cs typeface="Arial"/>
              </a:rPr>
              <a:t> </a:t>
            </a:r>
            <a:r>
              <a:rPr sz="2400" b="1" dirty="0">
                <a:latin typeface="Arial"/>
                <a:cs typeface="Arial"/>
              </a:rPr>
              <a:t>utilization</a:t>
            </a:r>
            <a:r>
              <a:rPr sz="2400" b="1" spc="-20" dirty="0">
                <a:latin typeface="Arial"/>
                <a:cs typeface="Arial"/>
              </a:rPr>
              <a:t> </a:t>
            </a:r>
            <a:r>
              <a:rPr sz="2400" b="1" dirty="0">
                <a:latin typeface="Arial"/>
                <a:cs typeface="Arial"/>
              </a:rPr>
              <a:t>=</a:t>
            </a:r>
            <a:r>
              <a:rPr sz="2400" b="1" spc="-25" dirty="0">
                <a:latin typeface="Arial"/>
                <a:cs typeface="Arial"/>
              </a:rPr>
              <a:t> 60%</a:t>
            </a:r>
            <a:endParaRPr sz="2400">
              <a:latin typeface="Arial"/>
              <a:cs typeface="Arial"/>
            </a:endParaRPr>
          </a:p>
          <a:p>
            <a:pPr marL="12700" marR="5080" algn="ctr">
              <a:lnSpc>
                <a:spcPct val="100800"/>
              </a:lnSpc>
            </a:pPr>
            <a:r>
              <a:rPr sz="3525" spc="75" baseline="1182" dirty="0">
                <a:latin typeface="Wingdings"/>
                <a:cs typeface="Wingdings"/>
              </a:rPr>
              <a:t></a:t>
            </a:r>
            <a:r>
              <a:rPr sz="3525" spc="179" baseline="1182" dirty="0">
                <a:latin typeface="Times New Roman"/>
                <a:cs typeface="Times New Roman"/>
              </a:rPr>
              <a:t> </a:t>
            </a:r>
            <a:r>
              <a:rPr sz="2400" b="1" dirty="0">
                <a:latin typeface="Arial"/>
                <a:cs typeface="Arial"/>
              </a:rPr>
              <a:t>on</a:t>
            </a:r>
            <a:r>
              <a:rPr sz="2400" b="1" spc="-20" dirty="0">
                <a:latin typeface="Arial"/>
                <a:cs typeface="Arial"/>
              </a:rPr>
              <a:t> </a:t>
            </a:r>
            <a:r>
              <a:rPr sz="2400" b="1" dirty="0">
                <a:latin typeface="Arial"/>
                <a:cs typeface="Arial"/>
              </a:rPr>
              <a:t>average</a:t>
            </a:r>
            <a:r>
              <a:rPr sz="2400" b="1" spc="-10" dirty="0">
                <a:latin typeface="Arial"/>
                <a:cs typeface="Arial"/>
              </a:rPr>
              <a:t> </a:t>
            </a:r>
            <a:r>
              <a:rPr sz="2400" b="1" dirty="0">
                <a:latin typeface="Arial"/>
                <a:cs typeface="Arial"/>
              </a:rPr>
              <a:t>resources</a:t>
            </a:r>
            <a:r>
              <a:rPr sz="2400" b="1" spc="-10" dirty="0">
                <a:latin typeface="Arial"/>
                <a:cs typeface="Arial"/>
              </a:rPr>
              <a:t> </a:t>
            </a:r>
            <a:r>
              <a:rPr sz="2400" b="1" dirty="0">
                <a:latin typeface="Arial"/>
                <a:cs typeface="Arial"/>
              </a:rPr>
              <a:t>are</a:t>
            </a:r>
            <a:r>
              <a:rPr sz="2400" b="1" spc="-5" dirty="0">
                <a:latin typeface="Arial"/>
                <a:cs typeface="Arial"/>
              </a:rPr>
              <a:t> </a:t>
            </a:r>
            <a:r>
              <a:rPr sz="2400" b="1" dirty="0">
                <a:latin typeface="Arial"/>
                <a:cs typeface="Arial"/>
              </a:rPr>
              <a:t>idle</a:t>
            </a:r>
            <a:r>
              <a:rPr sz="2400" b="1" spc="-10" dirty="0">
                <a:latin typeface="Arial"/>
                <a:cs typeface="Arial"/>
              </a:rPr>
              <a:t> </a:t>
            </a:r>
            <a:r>
              <a:rPr sz="2400" b="1" dirty="0">
                <a:latin typeface="Arial"/>
                <a:cs typeface="Arial"/>
              </a:rPr>
              <a:t>40%</a:t>
            </a:r>
            <a:r>
              <a:rPr sz="2400" b="1" spc="-10" dirty="0">
                <a:latin typeface="Arial"/>
                <a:cs typeface="Arial"/>
              </a:rPr>
              <a:t> </a:t>
            </a:r>
            <a:r>
              <a:rPr sz="2400" b="1" dirty="0">
                <a:latin typeface="Arial"/>
                <a:cs typeface="Arial"/>
              </a:rPr>
              <a:t>of</a:t>
            </a:r>
            <a:r>
              <a:rPr sz="2400" b="1" spc="-10" dirty="0">
                <a:latin typeface="Arial"/>
                <a:cs typeface="Arial"/>
              </a:rPr>
              <a:t> their </a:t>
            </a:r>
            <a:r>
              <a:rPr sz="2400" b="1" dirty="0">
                <a:latin typeface="Arial"/>
                <a:cs typeface="Arial"/>
              </a:rPr>
              <a:t>allocated</a:t>
            </a:r>
            <a:r>
              <a:rPr sz="2400" b="1" spc="-25" dirty="0">
                <a:latin typeface="Arial"/>
                <a:cs typeface="Arial"/>
              </a:rPr>
              <a:t> </a:t>
            </a:r>
            <a:r>
              <a:rPr sz="2400" b="1" spc="-20" dirty="0">
                <a:latin typeface="Arial"/>
                <a:cs typeface="Arial"/>
              </a:rPr>
              <a:t>time</a:t>
            </a:r>
            <a:endParaRPr sz="2400">
              <a:latin typeface="Arial"/>
              <a:cs typeface="Arial"/>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18</a:t>
            </a:fld>
            <a:endParaRPr spc="-2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62455" y="1965960"/>
            <a:ext cx="8153400" cy="3270504"/>
          </a:xfrm>
          <a:prstGeom prst="rect">
            <a:avLst/>
          </a:prstGeom>
        </p:spPr>
      </p:pic>
      <p:sp>
        <p:nvSpPr>
          <p:cNvPr id="3" name="object 3"/>
          <p:cNvSpPr txBox="1"/>
          <p:nvPr/>
        </p:nvSpPr>
        <p:spPr>
          <a:xfrm>
            <a:off x="2529864" y="2591815"/>
            <a:ext cx="2319020" cy="1345565"/>
          </a:xfrm>
          <a:prstGeom prst="rect">
            <a:avLst/>
          </a:prstGeom>
        </p:spPr>
        <p:txBody>
          <a:bodyPr vert="horz" wrap="square" lIns="0" tIns="76835" rIns="0" bIns="0" rtlCol="0">
            <a:spAutoFit/>
          </a:bodyPr>
          <a:lstStyle/>
          <a:p>
            <a:pPr marL="12700" marR="5080" indent="83185">
              <a:lnSpc>
                <a:spcPts val="4990"/>
              </a:lnSpc>
              <a:spcBef>
                <a:spcPts val="605"/>
              </a:spcBef>
            </a:pPr>
            <a:r>
              <a:rPr sz="4500" spc="-10" dirty="0">
                <a:solidFill>
                  <a:srgbClr val="FFFFFF"/>
                </a:solidFill>
                <a:latin typeface="Calibri"/>
                <a:cs typeface="Calibri"/>
              </a:rPr>
              <a:t>Resource </a:t>
            </a:r>
            <a:r>
              <a:rPr sz="4500" spc="-20" dirty="0">
                <a:solidFill>
                  <a:srgbClr val="FFFFFF"/>
                </a:solidFill>
                <a:latin typeface="Calibri"/>
                <a:cs typeface="Calibri"/>
              </a:rPr>
              <a:t>utilization</a:t>
            </a:r>
            <a:endParaRPr sz="450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19</a:t>
            </a:fld>
            <a:endParaRPr spc="-25" dirty="0"/>
          </a:p>
        </p:txBody>
      </p:sp>
      <p:sp>
        <p:nvSpPr>
          <p:cNvPr id="4" name="object 4"/>
          <p:cNvSpPr txBox="1"/>
          <p:nvPr/>
        </p:nvSpPr>
        <p:spPr>
          <a:xfrm>
            <a:off x="5524047" y="3426967"/>
            <a:ext cx="3002915" cy="711200"/>
          </a:xfrm>
          <a:prstGeom prst="rect">
            <a:avLst/>
          </a:prstGeom>
        </p:spPr>
        <p:txBody>
          <a:bodyPr vert="horz" wrap="square" lIns="0" tIns="12700" rIns="0" bIns="0" rtlCol="0">
            <a:spAutoFit/>
          </a:bodyPr>
          <a:lstStyle/>
          <a:p>
            <a:pPr marL="12700">
              <a:lnSpc>
                <a:spcPct val="100000"/>
              </a:lnSpc>
              <a:spcBef>
                <a:spcPts val="100"/>
              </a:spcBef>
            </a:pPr>
            <a:r>
              <a:rPr sz="4500" dirty="0">
                <a:solidFill>
                  <a:srgbClr val="FFFFFF"/>
                </a:solidFill>
                <a:latin typeface="Calibri"/>
                <a:cs typeface="Calibri"/>
              </a:rPr>
              <a:t>Waiting</a:t>
            </a:r>
            <a:r>
              <a:rPr sz="4500" spc="-180" dirty="0">
                <a:solidFill>
                  <a:srgbClr val="FFFFFF"/>
                </a:solidFill>
                <a:latin typeface="Calibri"/>
                <a:cs typeface="Calibri"/>
              </a:rPr>
              <a:t> </a:t>
            </a:r>
            <a:r>
              <a:rPr sz="4500" spc="-20" dirty="0">
                <a:solidFill>
                  <a:srgbClr val="FFFFFF"/>
                </a:solidFill>
                <a:latin typeface="Calibri"/>
                <a:cs typeface="Calibri"/>
              </a:rPr>
              <a:t>time</a:t>
            </a:r>
            <a:endParaRPr sz="4500">
              <a:latin typeface="Calibri"/>
              <a:cs typeface="Calibri"/>
            </a:endParaRPr>
          </a:p>
        </p:txBody>
      </p:sp>
      <p:sp>
        <p:nvSpPr>
          <p:cNvPr id="5" name="object 5"/>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Resource</a:t>
            </a:r>
            <a:r>
              <a:rPr spc="-70" dirty="0"/>
              <a:t> </a:t>
            </a:r>
            <a:r>
              <a:rPr dirty="0"/>
              <a:t>utilization</a:t>
            </a:r>
            <a:r>
              <a:rPr spc="-60" dirty="0"/>
              <a:t> </a:t>
            </a:r>
            <a:r>
              <a:rPr dirty="0"/>
              <a:t>vs.</a:t>
            </a:r>
            <a:r>
              <a:rPr spc="-60" dirty="0"/>
              <a:t> </a:t>
            </a:r>
            <a:r>
              <a:rPr dirty="0"/>
              <a:t>waiting</a:t>
            </a:r>
            <a:r>
              <a:rPr spc="-55" dirty="0"/>
              <a:t> </a:t>
            </a:r>
            <a:r>
              <a:rPr spc="-20" dirty="0"/>
              <a:t>time</a:t>
            </a:r>
          </a:p>
        </p:txBody>
      </p:sp>
      <p:sp>
        <p:nvSpPr>
          <p:cNvPr id="6" name="object 6"/>
          <p:cNvSpPr txBox="1"/>
          <p:nvPr/>
        </p:nvSpPr>
        <p:spPr>
          <a:xfrm>
            <a:off x="2308487" y="5376164"/>
            <a:ext cx="6062980" cy="756920"/>
          </a:xfrm>
          <a:prstGeom prst="rect">
            <a:avLst/>
          </a:prstGeom>
        </p:spPr>
        <p:txBody>
          <a:bodyPr vert="horz" wrap="square" lIns="0" tIns="12700" rIns="0" bIns="0" rtlCol="0">
            <a:spAutoFit/>
          </a:bodyPr>
          <a:lstStyle/>
          <a:p>
            <a:pPr algn="ctr">
              <a:lnSpc>
                <a:spcPct val="100000"/>
              </a:lnSpc>
              <a:spcBef>
                <a:spcPts val="100"/>
              </a:spcBef>
            </a:pPr>
            <a:r>
              <a:rPr sz="2400" b="1" spc="-30" dirty="0">
                <a:latin typeface="Arial"/>
                <a:cs typeface="Arial"/>
              </a:rPr>
              <a:t>Typically,</a:t>
            </a:r>
            <a:r>
              <a:rPr sz="2400" b="1" spc="-50" dirty="0">
                <a:latin typeface="Arial"/>
                <a:cs typeface="Arial"/>
              </a:rPr>
              <a:t> </a:t>
            </a:r>
            <a:r>
              <a:rPr sz="2400" b="1" dirty="0">
                <a:latin typeface="Arial"/>
                <a:cs typeface="Arial"/>
              </a:rPr>
              <a:t>when</a:t>
            </a:r>
            <a:r>
              <a:rPr sz="2400" b="1" spc="-40" dirty="0">
                <a:latin typeface="Arial"/>
                <a:cs typeface="Arial"/>
              </a:rPr>
              <a:t> </a:t>
            </a:r>
            <a:r>
              <a:rPr sz="2400" b="1" dirty="0">
                <a:latin typeface="Arial"/>
                <a:cs typeface="Arial"/>
              </a:rPr>
              <a:t>resource</a:t>
            </a:r>
            <a:r>
              <a:rPr sz="2400" b="1" spc="-30" dirty="0">
                <a:latin typeface="Arial"/>
                <a:cs typeface="Arial"/>
              </a:rPr>
              <a:t> </a:t>
            </a:r>
            <a:r>
              <a:rPr sz="2400" b="1" dirty="0">
                <a:latin typeface="Arial"/>
                <a:cs typeface="Arial"/>
              </a:rPr>
              <a:t>utilization</a:t>
            </a:r>
            <a:r>
              <a:rPr sz="2400" b="1" spc="-40" dirty="0">
                <a:latin typeface="Arial"/>
                <a:cs typeface="Arial"/>
              </a:rPr>
              <a:t> </a:t>
            </a:r>
            <a:r>
              <a:rPr sz="2400" b="1" dirty="0">
                <a:latin typeface="Arial"/>
                <a:cs typeface="Arial"/>
              </a:rPr>
              <a:t>&gt;</a:t>
            </a:r>
            <a:r>
              <a:rPr sz="2400" b="1" spc="-35" dirty="0">
                <a:latin typeface="Arial"/>
                <a:cs typeface="Arial"/>
              </a:rPr>
              <a:t> </a:t>
            </a:r>
            <a:r>
              <a:rPr sz="2400" b="1" spc="-25" dirty="0">
                <a:latin typeface="Arial"/>
                <a:cs typeface="Arial"/>
              </a:rPr>
              <a:t>90%</a:t>
            </a:r>
            <a:endParaRPr sz="2400">
              <a:latin typeface="Arial"/>
              <a:cs typeface="Arial"/>
            </a:endParaRPr>
          </a:p>
          <a:p>
            <a:pPr marL="635" algn="ctr">
              <a:lnSpc>
                <a:spcPct val="100000"/>
              </a:lnSpc>
            </a:pPr>
            <a:r>
              <a:rPr sz="3525" spc="75" baseline="1182" dirty="0">
                <a:latin typeface="Wingdings"/>
                <a:cs typeface="Wingdings"/>
              </a:rPr>
              <a:t></a:t>
            </a:r>
            <a:r>
              <a:rPr sz="3525" spc="127" baseline="1182" dirty="0">
                <a:latin typeface="Times New Roman"/>
                <a:cs typeface="Times New Roman"/>
              </a:rPr>
              <a:t> </a:t>
            </a:r>
            <a:r>
              <a:rPr sz="2400" b="1" dirty="0">
                <a:latin typeface="Arial"/>
                <a:cs typeface="Arial"/>
              </a:rPr>
              <a:t>Waiting</a:t>
            </a:r>
            <a:r>
              <a:rPr sz="2400" b="1" spc="-45" dirty="0">
                <a:latin typeface="Arial"/>
                <a:cs typeface="Arial"/>
              </a:rPr>
              <a:t> </a:t>
            </a:r>
            <a:r>
              <a:rPr sz="2400" b="1" dirty="0">
                <a:latin typeface="Arial"/>
                <a:cs typeface="Arial"/>
              </a:rPr>
              <a:t>time</a:t>
            </a:r>
            <a:r>
              <a:rPr sz="2400" b="1" spc="-40" dirty="0">
                <a:latin typeface="Arial"/>
                <a:cs typeface="Arial"/>
              </a:rPr>
              <a:t> </a:t>
            </a:r>
            <a:r>
              <a:rPr sz="2400" b="1" dirty="0">
                <a:latin typeface="Arial"/>
                <a:cs typeface="Arial"/>
              </a:rPr>
              <a:t>increases</a:t>
            </a:r>
            <a:r>
              <a:rPr sz="2400" b="1" spc="-40" dirty="0">
                <a:latin typeface="Arial"/>
                <a:cs typeface="Arial"/>
              </a:rPr>
              <a:t> </a:t>
            </a:r>
            <a:r>
              <a:rPr sz="2400" b="1" spc="-10" dirty="0">
                <a:latin typeface="Arial"/>
                <a:cs typeface="Arial"/>
              </a:rPr>
              <a:t>steeply</a:t>
            </a:r>
            <a:endParaRPr sz="2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35024" y="1505711"/>
            <a:ext cx="8388350" cy="890269"/>
            <a:chOff x="1335024" y="1505711"/>
            <a:chExt cx="8388350" cy="890269"/>
          </a:xfrm>
        </p:grpSpPr>
        <p:pic>
          <p:nvPicPr>
            <p:cNvPr id="3" name="object 3"/>
            <p:cNvPicPr/>
            <p:nvPr/>
          </p:nvPicPr>
          <p:blipFill>
            <a:blip r:embed="rId2" cstate="print"/>
            <a:stretch>
              <a:fillRect/>
            </a:stretch>
          </p:blipFill>
          <p:spPr>
            <a:xfrm>
              <a:off x="1411224" y="1505711"/>
              <a:ext cx="8311896" cy="807720"/>
            </a:xfrm>
            <a:prstGeom prst="rect">
              <a:avLst/>
            </a:prstGeom>
          </p:spPr>
        </p:pic>
        <p:pic>
          <p:nvPicPr>
            <p:cNvPr id="4" name="object 4"/>
            <p:cNvPicPr/>
            <p:nvPr/>
          </p:nvPicPr>
          <p:blipFill>
            <a:blip r:embed="rId3" cstate="print"/>
            <a:stretch>
              <a:fillRect/>
            </a:stretch>
          </p:blipFill>
          <p:spPr>
            <a:xfrm>
              <a:off x="1335024" y="1511807"/>
              <a:ext cx="3931920" cy="883920"/>
            </a:xfrm>
            <a:prstGeom prst="rect">
              <a:avLst/>
            </a:prstGeom>
          </p:spPr>
        </p:pic>
        <p:pic>
          <p:nvPicPr>
            <p:cNvPr id="5" name="object 5"/>
            <p:cNvPicPr/>
            <p:nvPr/>
          </p:nvPicPr>
          <p:blipFill>
            <a:blip r:embed="rId4" cstate="print"/>
            <a:stretch>
              <a:fillRect/>
            </a:stretch>
          </p:blipFill>
          <p:spPr>
            <a:xfrm>
              <a:off x="1451768" y="1524001"/>
              <a:ext cx="8229600" cy="725398"/>
            </a:xfrm>
            <a:prstGeom prst="rect">
              <a:avLst/>
            </a:prstGeom>
          </p:spPr>
        </p:pic>
      </p:grpSp>
      <p:sp>
        <p:nvSpPr>
          <p:cNvPr id="6" name="object 6"/>
          <p:cNvSpPr txBox="1"/>
          <p:nvPr/>
        </p:nvSpPr>
        <p:spPr>
          <a:xfrm>
            <a:off x="1592590" y="1339955"/>
            <a:ext cx="4530090" cy="1339850"/>
          </a:xfrm>
          <a:prstGeom prst="rect">
            <a:avLst/>
          </a:prstGeom>
        </p:spPr>
        <p:txBody>
          <a:bodyPr vert="horz" wrap="square" lIns="0" tIns="280670" rIns="0" bIns="0" rtlCol="0">
            <a:spAutoFit/>
          </a:bodyPr>
          <a:lstStyle/>
          <a:p>
            <a:pPr marL="12700">
              <a:lnSpc>
                <a:spcPct val="100000"/>
              </a:lnSpc>
              <a:spcBef>
                <a:spcPts val="2210"/>
              </a:spcBef>
            </a:pPr>
            <a:r>
              <a:rPr sz="3100" dirty="0">
                <a:solidFill>
                  <a:srgbClr val="FFFFFF"/>
                </a:solidFill>
                <a:latin typeface="Arial MT"/>
                <a:cs typeface="Arial MT"/>
              </a:rPr>
              <a:t>Qualitative</a:t>
            </a:r>
            <a:r>
              <a:rPr sz="3100" spc="-35" dirty="0">
                <a:solidFill>
                  <a:srgbClr val="FFFFFF"/>
                </a:solidFill>
                <a:latin typeface="Arial MT"/>
                <a:cs typeface="Arial MT"/>
              </a:rPr>
              <a:t> </a:t>
            </a:r>
            <a:r>
              <a:rPr sz="3100" spc="-10" dirty="0">
                <a:solidFill>
                  <a:srgbClr val="FFFFFF"/>
                </a:solidFill>
                <a:latin typeface="Arial MT"/>
                <a:cs typeface="Arial MT"/>
              </a:rPr>
              <a:t>analysis</a:t>
            </a:r>
            <a:endParaRPr sz="3100">
              <a:latin typeface="Arial MT"/>
              <a:cs typeface="Arial MT"/>
            </a:endParaRPr>
          </a:p>
          <a:p>
            <a:pPr marL="347980" indent="-227965">
              <a:lnSpc>
                <a:spcPct val="100000"/>
              </a:lnSpc>
              <a:spcBef>
                <a:spcPts val="1640"/>
              </a:spcBef>
              <a:buChar char="•"/>
              <a:tabLst>
                <a:tab pos="347980" algn="l"/>
              </a:tabLst>
            </a:pPr>
            <a:r>
              <a:rPr sz="2400" spc="-40" dirty="0">
                <a:latin typeface="Arial MT"/>
                <a:cs typeface="Arial MT"/>
              </a:rPr>
              <a:t>Value-</a:t>
            </a:r>
            <a:r>
              <a:rPr sz="2400" dirty="0">
                <a:latin typeface="Arial MT"/>
                <a:cs typeface="Arial MT"/>
              </a:rPr>
              <a:t>Added</a:t>
            </a:r>
            <a:r>
              <a:rPr sz="2400" spc="10" dirty="0">
                <a:latin typeface="Arial MT"/>
                <a:cs typeface="Arial MT"/>
              </a:rPr>
              <a:t> </a:t>
            </a:r>
            <a:r>
              <a:rPr sz="2400" dirty="0">
                <a:latin typeface="Arial MT"/>
                <a:cs typeface="Arial MT"/>
              </a:rPr>
              <a:t>&amp;</a:t>
            </a:r>
            <a:r>
              <a:rPr sz="2400" spc="10" dirty="0">
                <a:latin typeface="Arial MT"/>
                <a:cs typeface="Arial MT"/>
              </a:rPr>
              <a:t> </a:t>
            </a:r>
            <a:r>
              <a:rPr sz="2400" spc="-20" dirty="0">
                <a:latin typeface="Arial MT"/>
                <a:cs typeface="Arial MT"/>
              </a:rPr>
              <a:t>Waste</a:t>
            </a:r>
            <a:r>
              <a:rPr sz="2400" spc="-125" dirty="0">
                <a:latin typeface="Arial MT"/>
                <a:cs typeface="Arial MT"/>
              </a:rPr>
              <a:t> </a:t>
            </a:r>
            <a:r>
              <a:rPr sz="2400" spc="-10" dirty="0">
                <a:latin typeface="Arial MT"/>
                <a:cs typeface="Arial MT"/>
              </a:rPr>
              <a:t>Analysis</a:t>
            </a:r>
            <a:endParaRPr sz="2400">
              <a:latin typeface="Arial MT"/>
              <a:cs typeface="Arial MT"/>
            </a:endParaRPr>
          </a:p>
        </p:txBody>
      </p:sp>
      <p:sp>
        <p:nvSpPr>
          <p:cNvPr id="7" name="object 7"/>
          <p:cNvSpPr txBox="1"/>
          <p:nvPr/>
        </p:nvSpPr>
        <p:spPr>
          <a:xfrm>
            <a:off x="1700358" y="2669540"/>
            <a:ext cx="3083560" cy="1165860"/>
          </a:xfrm>
          <a:prstGeom prst="rect">
            <a:avLst/>
          </a:prstGeom>
        </p:spPr>
        <p:txBody>
          <a:bodyPr vert="horz" wrap="square" lIns="0" tIns="12700" rIns="0" bIns="0" rtlCol="0">
            <a:spAutoFit/>
          </a:bodyPr>
          <a:lstStyle/>
          <a:p>
            <a:pPr marL="240665" indent="-227965">
              <a:lnSpc>
                <a:spcPct val="100000"/>
              </a:lnSpc>
              <a:spcBef>
                <a:spcPts val="100"/>
              </a:spcBef>
              <a:buChar char="•"/>
              <a:tabLst>
                <a:tab pos="240665" algn="l"/>
              </a:tabLst>
            </a:pPr>
            <a:r>
              <a:rPr sz="2400" spc="-10" dirty="0">
                <a:latin typeface="Arial MT"/>
                <a:cs typeface="Arial MT"/>
              </a:rPr>
              <a:t>Root-</a:t>
            </a:r>
            <a:r>
              <a:rPr sz="2400" dirty="0">
                <a:latin typeface="Arial MT"/>
                <a:cs typeface="Arial MT"/>
              </a:rPr>
              <a:t>Cause</a:t>
            </a:r>
            <a:r>
              <a:rPr sz="2400" spc="-105" dirty="0">
                <a:latin typeface="Arial MT"/>
                <a:cs typeface="Arial MT"/>
              </a:rPr>
              <a:t> </a:t>
            </a:r>
            <a:r>
              <a:rPr sz="2400" spc="-10" dirty="0">
                <a:latin typeface="Arial MT"/>
                <a:cs typeface="Arial MT"/>
              </a:rPr>
              <a:t>Analysis</a:t>
            </a:r>
            <a:endParaRPr sz="2400">
              <a:latin typeface="Arial MT"/>
              <a:cs typeface="Arial MT"/>
            </a:endParaRPr>
          </a:p>
          <a:p>
            <a:pPr marL="240665" indent="-227965">
              <a:lnSpc>
                <a:spcPct val="100000"/>
              </a:lnSpc>
              <a:spcBef>
                <a:spcPts val="120"/>
              </a:spcBef>
              <a:buChar char="•"/>
              <a:tabLst>
                <a:tab pos="240665" algn="l"/>
              </a:tabLst>
            </a:pPr>
            <a:r>
              <a:rPr sz="2400" dirty="0">
                <a:latin typeface="Arial MT"/>
                <a:cs typeface="Arial MT"/>
              </a:rPr>
              <a:t>Pareto</a:t>
            </a:r>
            <a:r>
              <a:rPr sz="2400" spc="-140" dirty="0">
                <a:latin typeface="Arial MT"/>
                <a:cs typeface="Arial MT"/>
              </a:rPr>
              <a:t> </a:t>
            </a:r>
            <a:r>
              <a:rPr sz="2400" spc="-10" dirty="0">
                <a:latin typeface="Arial MT"/>
                <a:cs typeface="Arial MT"/>
              </a:rPr>
              <a:t>Analysis</a:t>
            </a:r>
            <a:endParaRPr sz="2400">
              <a:latin typeface="Arial MT"/>
              <a:cs typeface="Arial MT"/>
            </a:endParaRPr>
          </a:p>
          <a:p>
            <a:pPr marL="240665" indent="-227965">
              <a:lnSpc>
                <a:spcPct val="100000"/>
              </a:lnSpc>
              <a:spcBef>
                <a:spcPts val="215"/>
              </a:spcBef>
              <a:buChar char="•"/>
              <a:tabLst>
                <a:tab pos="240665" algn="l"/>
              </a:tabLst>
            </a:pPr>
            <a:r>
              <a:rPr sz="2400" dirty="0">
                <a:latin typeface="Arial MT"/>
                <a:cs typeface="Arial MT"/>
              </a:rPr>
              <a:t>Issue</a:t>
            </a:r>
            <a:r>
              <a:rPr sz="2400" spc="-10" dirty="0">
                <a:latin typeface="Arial MT"/>
                <a:cs typeface="Arial MT"/>
              </a:rPr>
              <a:t> Register</a:t>
            </a:r>
            <a:endParaRPr sz="2400">
              <a:latin typeface="Arial MT"/>
              <a:cs typeface="Arial MT"/>
            </a:endParaRPr>
          </a:p>
        </p:txBody>
      </p:sp>
      <p:grpSp>
        <p:nvGrpSpPr>
          <p:cNvPr id="8" name="object 8"/>
          <p:cNvGrpSpPr/>
          <p:nvPr/>
        </p:nvGrpSpPr>
        <p:grpSpPr>
          <a:xfrm>
            <a:off x="1335024" y="3864864"/>
            <a:ext cx="8388350" cy="890269"/>
            <a:chOff x="1335024" y="3864864"/>
            <a:chExt cx="8388350" cy="890269"/>
          </a:xfrm>
        </p:grpSpPr>
        <p:pic>
          <p:nvPicPr>
            <p:cNvPr id="9" name="object 9"/>
            <p:cNvPicPr/>
            <p:nvPr/>
          </p:nvPicPr>
          <p:blipFill>
            <a:blip r:embed="rId5" cstate="print"/>
            <a:stretch>
              <a:fillRect/>
            </a:stretch>
          </p:blipFill>
          <p:spPr>
            <a:xfrm>
              <a:off x="1411224" y="3864864"/>
              <a:ext cx="8311896" cy="807719"/>
            </a:xfrm>
            <a:prstGeom prst="rect">
              <a:avLst/>
            </a:prstGeom>
          </p:spPr>
        </p:pic>
        <p:pic>
          <p:nvPicPr>
            <p:cNvPr id="10" name="object 10"/>
            <p:cNvPicPr/>
            <p:nvPr/>
          </p:nvPicPr>
          <p:blipFill>
            <a:blip r:embed="rId6" cstate="print"/>
            <a:stretch>
              <a:fillRect/>
            </a:stretch>
          </p:blipFill>
          <p:spPr>
            <a:xfrm>
              <a:off x="1335024" y="3870960"/>
              <a:ext cx="4194048" cy="883919"/>
            </a:xfrm>
            <a:prstGeom prst="rect">
              <a:avLst/>
            </a:prstGeom>
          </p:spPr>
        </p:pic>
        <p:pic>
          <p:nvPicPr>
            <p:cNvPr id="11" name="object 11"/>
            <p:cNvPicPr/>
            <p:nvPr/>
          </p:nvPicPr>
          <p:blipFill>
            <a:blip r:embed="rId7" cstate="print"/>
            <a:stretch>
              <a:fillRect/>
            </a:stretch>
          </p:blipFill>
          <p:spPr>
            <a:xfrm>
              <a:off x="1451768" y="3883447"/>
              <a:ext cx="8229600" cy="725398"/>
            </a:xfrm>
            <a:prstGeom prst="rect">
              <a:avLst/>
            </a:prstGeom>
          </p:spPr>
        </p:pic>
      </p:grpSp>
      <p:sp>
        <p:nvSpPr>
          <p:cNvPr id="12" name="object 12"/>
          <p:cNvSpPr txBox="1"/>
          <p:nvPr/>
        </p:nvSpPr>
        <p:spPr>
          <a:xfrm>
            <a:off x="1592590" y="3781784"/>
            <a:ext cx="3679825" cy="1955164"/>
          </a:xfrm>
          <a:prstGeom prst="rect">
            <a:avLst/>
          </a:prstGeom>
        </p:spPr>
        <p:txBody>
          <a:bodyPr vert="horz" wrap="square" lIns="0" tIns="198120" rIns="0" bIns="0" rtlCol="0">
            <a:spAutoFit/>
          </a:bodyPr>
          <a:lstStyle/>
          <a:p>
            <a:pPr marL="12700">
              <a:lnSpc>
                <a:spcPct val="100000"/>
              </a:lnSpc>
              <a:spcBef>
                <a:spcPts val="1560"/>
              </a:spcBef>
            </a:pPr>
            <a:r>
              <a:rPr sz="3100" dirty="0">
                <a:solidFill>
                  <a:srgbClr val="FFFFFF"/>
                </a:solidFill>
                <a:latin typeface="Arial MT"/>
                <a:cs typeface="Arial MT"/>
              </a:rPr>
              <a:t>Quantitative</a:t>
            </a:r>
            <a:r>
              <a:rPr sz="3100" spc="-210" dirty="0">
                <a:solidFill>
                  <a:srgbClr val="FFFFFF"/>
                </a:solidFill>
                <a:latin typeface="Arial MT"/>
                <a:cs typeface="Arial MT"/>
              </a:rPr>
              <a:t> </a:t>
            </a:r>
            <a:r>
              <a:rPr sz="3100" spc="-10" dirty="0">
                <a:solidFill>
                  <a:srgbClr val="FFFFFF"/>
                </a:solidFill>
                <a:latin typeface="Arial MT"/>
                <a:cs typeface="Arial MT"/>
              </a:rPr>
              <a:t>Analysis</a:t>
            </a:r>
            <a:endParaRPr sz="3100">
              <a:latin typeface="Arial MT"/>
              <a:cs typeface="Arial MT"/>
            </a:endParaRPr>
          </a:p>
          <a:p>
            <a:pPr marL="347980" indent="-227965">
              <a:lnSpc>
                <a:spcPct val="100000"/>
              </a:lnSpc>
              <a:spcBef>
                <a:spcPts val="1135"/>
              </a:spcBef>
              <a:buChar char="•"/>
              <a:tabLst>
                <a:tab pos="347980" algn="l"/>
              </a:tabLst>
            </a:pPr>
            <a:r>
              <a:rPr sz="2400" dirty="0">
                <a:solidFill>
                  <a:srgbClr val="FF0000"/>
                </a:solidFill>
                <a:latin typeface="Arial MT"/>
                <a:cs typeface="Arial MT"/>
              </a:rPr>
              <a:t>Flow</a:t>
            </a:r>
            <a:r>
              <a:rPr sz="2400" spc="-10" dirty="0">
                <a:solidFill>
                  <a:srgbClr val="FF0000"/>
                </a:solidFill>
                <a:latin typeface="Arial MT"/>
                <a:cs typeface="Arial MT"/>
              </a:rPr>
              <a:t> analysis</a:t>
            </a:r>
            <a:endParaRPr sz="2400">
              <a:latin typeface="Arial MT"/>
              <a:cs typeface="Arial MT"/>
            </a:endParaRPr>
          </a:p>
          <a:p>
            <a:pPr marL="347980" indent="-227965">
              <a:lnSpc>
                <a:spcPct val="100000"/>
              </a:lnSpc>
              <a:spcBef>
                <a:spcPts val="120"/>
              </a:spcBef>
              <a:buChar char="•"/>
              <a:tabLst>
                <a:tab pos="347980" algn="l"/>
              </a:tabLst>
            </a:pPr>
            <a:r>
              <a:rPr sz="2400" dirty="0">
                <a:latin typeface="Arial MT"/>
                <a:cs typeface="Arial MT"/>
              </a:rPr>
              <a:t>Queuing</a:t>
            </a:r>
            <a:r>
              <a:rPr sz="2400" spc="-15" dirty="0">
                <a:latin typeface="Arial MT"/>
                <a:cs typeface="Arial MT"/>
              </a:rPr>
              <a:t> </a:t>
            </a:r>
            <a:r>
              <a:rPr sz="2400" spc="-10" dirty="0">
                <a:latin typeface="Arial MT"/>
                <a:cs typeface="Arial MT"/>
              </a:rPr>
              <a:t>analysis</a:t>
            </a:r>
            <a:endParaRPr sz="2400">
              <a:latin typeface="Arial MT"/>
              <a:cs typeface="Arial MT"/>
            </a:endParaRPr>
          </a:p>
          <a:p>
            <a:pPr marL="347980" indent="-227965">
              <a:lnSpc>
                <a:spcPct val="100000"/>
              </a:lnSpc>
              <a:spcBef>
                <a:spcPts val="120"/>
              </a:spcBef>
              <a:buChar char="•"/>
              <a:tabLst>
                <a:tab pos="347980" algn="l"/>
              </a:tabLst>
            </a:pPr>
            <a:r>
              <a:rPr sz="2400" spc="-10" dirty="0">
                <a:latin typeface="Arial MT"/>
                <a:cs typeface="Arial MT"/>
              </a:rPr>
              <a:t>Simulation</a:t>
            </a:r>
            <a:endParaRPr sz="2400">
              <a:latin typeface="Arial MT"/>
              <a:cs typeface="Arial MT"/>
            </a:endParaRPr>
          </a:p>
        </p:txBody>
      </p:sp>
      <p:sp>
        <p:nvSpPr>
          <p:cNvPr id="13" name="object 13"/>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Process</a:t>
            </a:r>
            <a:r>
              <a:rPr spc="-70" dirty="0"/>
              <a:t> </a:t>
            </a:r>
            <a:r>
              <a:rPr dirty="0"/>
              <a:t>Analysis</a:t>
            </a:r>
            <a:r>
              <a:rPr spc="-55" dirty="0"/>
              <a:t> </a:t>
            </a:r>
            <a:r>
              <a:rPr spc="-25" dirty="0"/>
              <a:t>Techniques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71600" y="1362455"/>
            <a:ext cx="8165592" cy="893063"/>
          </a:xfrm>
          <a:prstGeom prst="rect">
            <a:avLst/>
          </a:prstGeom>
        </p:spPr>
      </p:pic>
      <p:pic>
        <p:nvPicPr>
          <p:cNvPr id="3" name="object 3"/>
          <p:cNvPicPr/>
          <p:nvPr/>
        </p:nvPicPr>
        <p:blipFill>
          <a:blip r:embed="rId2" cstate="print"/>
          <a:stretch>
            <a:fillRect/>
          </a:stretch>
        </p:blipFill>
        <p:spPr>
          <a:xfrm>
            <a:off x="1371600" y="2822448"/>
            <a:ext cx="8165592" cy="893063"/>
          </a:xfrm>
          <a:prstGeom prst="rect">
            <a:avLst/>
          </a:prstGeom>
        </p:spPr>
      </p:pic>
      <p:pic>
        <p:nvPicPr>
          <p:cNvPr id="4" name="object 4"/>
          <p:cNvPicPr/>
          <p:nvPr/>
        </p:nvPicPr>
        <p:blipFill>
          <a:blip r:embed="rId2" cstate="print"/>
          <a:stretch>
            <a:fillRect/>
          </a:stretch>
        </p:blipFill>
        <p:spPr>
          <a:xfrm>
            <a:off x="1371600" y="4654296"/>
            <a:ext cx="8165592" cy="893063"/>
          </a:xfrm>
          <a:prstGeom prst="rect">
            <a:avLst/>
          </a:prstGeom>
        </p:spPr>
      </p:pic>
      <p:sp>
        <p:nvSpPr>
          <p:cNvPr id="5" name="object 5"/>
          <p:cNvSpPr txBox="1"/>
          <p:nvPr/>
        </p:nvSpPr>
        <p:spPr>
          <a:xfrm>
            <a:off x="1552524" y="1220434"/>
            <a:ext cx="4036695" cy="4733925"/>
          </a:xfrm>
          <a:prstGeom prst="rect">
            <a:avLst/>
          </a:prstGeom>
        </p:spPr>
        <p:txBody>
          <a:bodyPr vert="horz" wrap="square" lIns="0" tIns="260985" rIns="0" bIns="0" rtlCol="0">
            <a:spAutoFit/>
          </a:bodyPr>
          <a:lstStyle/>
          <a:p>
            <a:pPr marL="12700">
              <a:lnSpc>
                <a:spcPct val="100000"/>
              </a:lnSpc>
              <a:spcBef>
                <a:spcPts val="2055"/>
              </a:spcBef>
            </a:pPr>
            <a:r>
              <a:rPr sz="3600" dirty="0">
                <a:solidFill>
                  <a:srgbClr val="FFFFFF"/>
                </a:solidFill>
                <a:latin typeface="Calibri"/>
                <a:cs typeface="Calibri"/>
              </a:rPr>
              <a:t>Product</a:t>
            </a:r>
            <a:r>
              <a:rPr sz="3600" spc="-60" dirty="0">
                <a:solidFill>
                  <a:srgbClr val="FFFFFF"/>
                </a:solidFill>
                <a:latin typeface="Calibri"/>
                <a:cs typeface="Calibri"/>
              </a:rPr>
              <a:t> </a:t>
            </a:r>
            <a:r>
              <a:rPr sz="3600" spc="-10" dirty="0">
                <a:solidFill>
                  <a:srgbClr val="FFFFFF"/>
                </a:solidFill>
                <a:latin typeface="Calibri"/>
                <a:cs typeface="Calibri"/>
              </a:rPr>
              <a:t>quality</a:t>
            </a:r>
            <a:endParaRPr sz="3600">
              <a:latin typeface="Calibri"/>
              <a:cs typeface="Calibri"/>
            </a:endParaRPr>
          </a:p>
          <a:p>
            <a:pPr marL="376555" indent="-285115">
              <a:lnSpc>
                <a:spcPct val="100000"/>
              </a:lnSpc>
              <a:spcBef>
                <a:spcPts val="1520"/>
              </a:spcBef>
              <a:buChar char="•"/>
              <a:tabLst>
                <a:tab pos="376555" algn="l"/>
              </a:tabLst>
            </a:pPr>
            <a:r>
              <a:rPr sz="2800" dirty="0">
                <a:latin typeface="Calibri"/>
                <a:cs typeface="Calibri"/>
              </a:rPr>
              <a:t>Defect</a:t>
            </a:r>
            <a:r>
              <a:rPr sz="2800" spc="-105" dirty="0">
                <a:latin typeface="Calibri"/>
                <a:cs typeface="Calibri"/>
              </a:rPr>
              <a:t> </a:t>
            </a:r>
            <a:r>
              <a:rPr sz="2800" spc="-20" dirty="0">
                <a:latin typeface="Calibri"/>
                <a:cs typeface="Calibri"/>
              </a:rPr>
              <a:t>rate</a:t>
            </a:r>
            <a:endParaRPr sz="2800">
              <a:latin typeface="Calibri"/>
              <a:cs typeface="Calibri"/>
            </a:endParaRPr>
          </a:p>
          <a:p>
            <a:pPr marL="12700">
              <a:lnSpc>
                <a:spcPct val="100000"/>
              </a:lnSpc>
              <a:spcBef>
                <a:spcPts val="2295"/>
              </a:spcBef>
            </a:pPr>
            <a:r>
              <a:rPr sz="3600" dirty="0">
                <a:solidFill>
                  <a:srgbClr val="FFFFFF"/>
                </a:solidFill>
                <a:latin typeface="Calibri"/>
                <a:cs typeface="Calibri"/>
              </a:rPr>
              <a:t>Delivery</a:t>
            </a:r>
            <a:r>
              <a:rPr sz="3600" spc="-45" dirty="0">
                <a:solidFill>
                  <a:srgbClr val="FFFFFF"/>
                </a:solidFill>
                <a:latin typeface="Calibri"/>
                <a:cs typeface="Calibri"/>
              </a:rPr>
              <a:t> </a:t>
            </a:r>
            <a:r>
              <a:rPr sz="3600" spc="-10" dirty="0">
                <a:solidFill>
                  <a:srgbClr val="FFFFFF"/>
                </a:solidFill>
                <a:latin typeface="Calibri"/>
                <a:cs typeface="Calibri"/>
              </a:rPr>
              <a:t>quality</a:t>
            </a:r>
            <a:endParaRPr sz="3600">
              <a:latin typeface="Calibri"/>
              <a:cs typeface="Calibri"/>
            </a:endParaRPr>
          </a:p>
          <a:p>
            <a:pPr marL="376555" indent="-285115">
              <a:lnSpc>
                <a:spcPct val="100000"/>
              </a:lnSpc>
              <a:spcBef>
                <a:spcPts val="1520"/>
              </a:spcBef>
              <a:buChar char="•"/>
              <a:tabLst>
                <a:tab pos="376555" algn="l"/>
              </a:tabLst>
            </a:pPr>
            <a:r>
              <a:rPr sz="2800" spc="-10" dirty="0">
                <a:latin typeface="Calibri"/>
                <a:cs typeface="Calibri"/>
              </a:rPr>
              <a:t>On-</a:t>
            </a:r>
            <a:r>
              <a:rPr sz="2800" dirty="0">
                <a:latin typeface="Calibri"/>
                <a:cs typeface="Calibri"/>
              </a:rPr>
              <a:t>time</a:t>
            </a:r>
            <a:r>
              <a:rPr sz="2800" spc="-15" dirty="0">
                <a:latin typeface="Calibri"/>
                <a:cs typeface="Calibri"/>
              </a:rPr>
              <a:t> </a:t>
            </a:r>
            <a:r>
              <a:rPr sz="2800" dirty="0">
                <a:latin typeface="Calibri"/>
                <a:cs typeface="Calibri"/>
              </a:rPr>
              <a:t>delivery</a:t>
            </a:r>
            <a:r>
              <a:rPr sz="2800" spc="-10" dirty="0">
                <a:latin typeface="Calibri"/>
                <a:cs typeface="Calibri"/>
              </a:rPr>
              <a:t> </a:t>
            </a:r>
            <a:r>
              <a:rPr sz="2800" spc="-20" dirty="0">
                <a:latin typeface="Calibri"/>
                <a:cs typeface="Calibri"/>
              </a:rPr>
              <a:t>rate</a:t>
            </a:r>
            <a:endParaRPr sz="2800">
              <a:latin typeface="Calibri"/>
              <a:cs typeface="Calibri"/>
            </a:endParaRPr>
          </a:p>
          <a:p>
            <a:pPr marL="376555" indent="-285115">
              <a:lnSpc>
                <a:spcPct val="100000"/>
              </a:lnSpc>
              <a:spcBef>
                <a:spcPts val="430"/>
              </a:spcBef>
              <a:buChar char="•"/>
              <a:tabLst>
                <a:tab pos="376555" algn="l"/>
              </a:tabLst>
            </a:pPr>
            <a:r>
              <a:rPr sz="2800" dirty="0">
                <a:latin typeface="Calibri"/>
                <a:cs typeface="Calibri"/>
              </a:rPr>
              <a:t>Cycle</a:t>
            </a:r>
            <a:r>
              <a:rPr sz="2800" spc="-30" dirty="0">
                <a:latin typeface="Calibri"/>
                <a:cs typeface="Calibri"/>
              </a:rPr>
              <a:t> </a:t>
            </a:r>
            <a:r>
              <a:rPr sz="2800" dirty="0">
                <a:latin typeface="Calibri"/>
                <a:cs typeface="Calibri"/>
              </a:rPr>
              <a:t>time</a:t>
            </a:r>
            <a:r>
              <a:rPr sz="2800" spc="-30" dirty="0">
                <a:latin typeface="Calibri"/>
                <a:cs typeface="Calibri"/>
              </a:rPr>
              <a:t> </a:t>
            </a:r>
            <a:r>
              <a:rPr sz="2800" spc="-10" dirty="0">
                <a:latin typeface="Calibri"/>
                <a:cs typeface="Calibri"/>
              </a:rPr>
              <a:t>variance</a:t>
            </a:r>
            <a:endParaRPr sz="2800">
              <a:latin typeface="Calibri"/>
              <a:cs typeface="Calibri"/>
            </a:endParaRPr>
          </a:p>
          <a:p>
            <a:pPr marL="12700">
              <a:lnSpc>
                <a:spcPct val="100000"/>
              </a:lnSpc>
              <a:spcBef>
                <a:spcPts val="1435"/>
              </a:spcBef>
            </a:pPr>
            <a:r>
              <a:rPr sz="3600" dirty="0">
                <a:solidFill>
                  <a:srgbClr val="FFFFFF"/>
                </a:solidFill>
                <a:latin typeface="Calibri"/>
                <a:cs typeface="Calibri"/>
              </a:rPr>
              <a:t>Customer</a:t>
            </a:r>
            <a:r>
              <a:rPr sz="3600" spc="-85" dirty="0">
                <a:solidFill>
                  <a:srgbClr val="FFFFFF"/>
                </a:solidFill>
                <a:latin typeface="Calibri"/>
                <a:cs typeface="Calibri"/>
              </a:rPr>
              <a:t> </a:t>
            </a:r>
            <a:r>
              <a:rPr sz="3600" spc="-10" dirty="0">
                <a:solidFill>
                  <a:srgbClr val="FFFFFF"/>
                </a:solidFill>
                <a:latin typeface="Calibri"/>
                <a:cs typeface="Calibri"/>
              </a:rPr>
              <a:t>satisfaction</a:t>
            </a:r>
            <a:endParaRPr sz="3600">
              <a:latin typeface="Calibri"/>
              <a:cs typeface="Calibri"/>
            </a:endParaRPr>
          </a:p>
          <a:p>
            <a:pPr marL="376555" indent="-285115">
              <a:lnSpc>
                <a:spcPct val="100000"/>
              </a:lnSpc>
              <a:spcBef>
                <a:spcPts val="1520"/>
              </a:spcBef>
              <a:buChar char="•"/>
              <a:tabLst>
                <a:tab pos="376555" algn="l"/>
              </a:tabLst>
            </a:pPr>
            <a:r>
              <a:rPr sz="2800" dirty="0">
                <a:latin typeface="Calibri"/>
                <a:cs typeface="Calibri"/>
              </a:rPr>
              <a:t>Customer</a:t>
            </a:r>
            <a:r>
              <a:rPr sz="2800" spc="-90" dirty="0">
                <a:latin typeface="Calibri"/>
                <a:cs typeface="Calibri"/>
              </a:rPr>
              <a:t> </a:t>
            </a:r>
            <a:r>
              <a:rPr sz="2800" dirty="0">
                <a:latin typeface="Calibri"/>
                <a:cs typeface="Calibri"/>
              </a:rPr>
              <a:t>feedback</a:t>
            </a:r>
            <a:r>
              <a:rPr sz="2800" spc="-80" dirty="0">
                <a:latin typeface="Calibri"/>
                <a:cs typeface="Calibri"/>
              </a:rPr>
              <a:t> </a:t>
            </a:r>
            <a:r>
              <a:rPr sz="2800" spc="-10" dirty="0">
                <a:latin typeface="Calibri"/>
                <a:cs typeface="Calibri"/>
              </a:rPr>
              <a:t>score</a:t>
            </a:r>
            <a:endParaRPr sz="280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20</a:t>
            </a:fld>
            <a:endParaRPr spc="-25" dirty="0"/>
          </a:p>
        </p:txBody>
      </p:sp>
      <p:sp>
        <p:nvSpPr>
          <p:cNvPr id="6" name="object 6"/>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spc="-10" dirty="0"/>
              <a:t>Quality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01506" y="4596834"/>
            <a:ext cx="3201024" cy="3303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76855" y="1328927"/>
            <a:ext cx="1786127" cy="1786127"/>
          </a:xfrm>
          <a:prstGeom prst="rect">
            <a:avLst/>
          </a:prstGeom>
        </p:spPr>
      </p:pic>
      <p:sp>
        <p:nvSpPr>
          <p:cNvPr id="3" name="object 3"/>
          <p:cNvSpPr txBox="1"/>
          <p:nvPr/>
        </p:nvSpPr>
        <p:spPr>
          <a:xfrm>
            <a:off x="2804222" y="1919732"/>
            <a:ext cx="729615" cy="553085"/>
          </a:xfrm>
          <a:prstGeom prst="rect">
            <a:avLst/>
          </a:prstGeom>
        </p:spPr>
        <p:txBody>
          <a:bodyPr vert="horz" wrap="square" lIns="0" tIns="38735" rIns="0" bIns="0" rtlCol="0">
            <a:spAutoFit/>
          </a:bodyPr>
          <a:lstStyle/>
          <a:p>
            <a:pPr marL="69850" marR="5080" indent="-57785">
              <a:lnSpc>
                <a:spcPts val="1989"/>
              </a:lnSpc>
              <a:spcBef>
                <a:spcPts val="305"/>
              </a:spcBef>
            </a:pPr>
            <a:r>
              <a:rPr sz="1800" spc="-10" dirty="0">
                <a:solidFill>
                  <a:srgbClr val="FFFFFF"/>
                </a:solidFill>
                <a:latin typeface="Calibri"/>
                <a:cs typeface="Calibri"/>
              </a:rPr>
              <a:t>Process model</a:t>
            </a:r>
            <a:endParaRPr sz="1800">
              <a:latin typeface="Calibri"/>
              <a:cs typeface="Calibri"/>
            </a:endParaRPr>
          </a:p>
        </p:txBody>
      </p:sp>
      <p:pic>
        <p:nvPicPr>
          <p:cNvPr id="4" name="object 4"/>
          <p:cNvPicPr/>
          <p:nvPr/>
        </p:nvPicPr>
        <p:blipFill>
          <a:blip r:embed="rId3" cstate="print"/>
          <a:stretch>
            <a:fillRect/>
          </a:stretch>
        </p:blipFill>
        <p:spPr>
          <a:xfrm>
            <a:off x="2779776" y="3364991"/>
            <a:ext cx="777239" cy="777240"/>
          </a:xfrm>
          <a:prstGeom prst="rect">
            <a:avLst/>
          </a:prstGeom>
        </p:spPr>
      </p:pic>
      <p:pic>
        <p:nvPicPr>
          <p:cNvPr id="5" name="object 5"/>
          <p:cNvPicPr/>
          <p:nvPr/>
        </p:nvPicPr>
        <p:blipFill>
          <a:blip r:embed="rId2" cstate="print"/>
          <a:stretch>
            <a:fillRect/>
          </a:stretch>
        </p:blipFill>
        <p:spPr>
          <a:xfrm>
            <a:off x="2276855" y="4392167"/>
            <a:ext cx="1786127" cy="1786127"/>
          </a:xfrm>
          <a:prstGeom prst="rect">
            <a:avLst/>
          </a:prstGeom>
        </p:spPr>
      </p:pic>
      <p:sp>
        <p:nvSpPr>
          <p:cNvPr id="6" name="object 6"/>
          <p:cNvSpPr txBox="1"/>
          <p:nvPr/>
        </p:nvSpPr>
        <p:spPr>
          <a:xfrm>
            <a:off x="2558794" y="4858004"/>
            <a:ext cx="1220470" cy="793750"/>
          </a:xfrm>
          <a:prstGeom prst="rect">
            <a:avLst/>
          </a:prstGeom>
        </p:spPr>
        <p:txBody>
          <a:bodyPr vert="horz" wrap="square" lIns="0" tIns="40005" rIns="0" bIns="0" rtlCol="0">
            <a:spAutoFit/>
          </a:bodyPr>
          <a:lstStyle/>
          <a:p>
            <a:pPr marL="268605" marR="5080" indent="-256540">
              <a:lnSpc>
                <a:spcPct val="90000"/>
              </a:lnSpc>
              <a:spcBef>
                <a:spcPts val="315"/>
              </a:spcBef>
            </a:pPr>
            <a:r>
              <a:rPr sz="1800" spc="-10" dirty="0">
                <a:solidFill>
                  <a:srgbClr val="FFFFFF"/>
                </a:solidFill>
                <a:latin typeface="Calibri"/>
                <a:cs typeface="Calibri"/>
              </a:rPr>
              <a:t>Performance </a:t>
            </a:r>
            <a:r>
              <a:rPr sz="1800" dirty="0">
                <a:solidFill>
                  <a:srgbClr val="FFFFFF"/>
                </a:solidFill>
                <a:latin typeface="Calibri"/>
                <a:cs typeface="Calibri"/>
              </a:rPr>
              <a:t>of </a:t>
            </a:r>
            <a:r>
              <a:rPr sz="1800" spc="-20" dirty="0">
                <a:solidFill>
                  <a:srgbClr val="FFFFFF"/>
                </a:solidFill>
                <a:latin typeface="Calibri"/>
                <a:cs typeface="Calibri"/>
              </a:rPr>
              <a:t>each </a:t>
            </a:r>
            <a:r>
              <a:rPr sz="1800" spc="-10" dirty="0">
                <a:solidFill>
                  <a:srgbClr val="FFFFFF"/>
                </a:solidFill>
                <a:latin typeface="Calibri"/>
                <a:cs typeface="Calibri"/>
              </a:rPr>
              <a:t>activity</a:t>
            </a:r>
            <a:endParaRPr sz="1800">
              <a:latin typeface="Calibri"/>
              <a:cs typeface="Calibri"/>
            </a:endParaRPr>
          </a:p>
        </p:txBody>
      </p:sp>
      <p:pic>
        <p:nvPicPr>
          <p:cNvPr id="7" name="object 7"/>
          <p:cNvPicPr/>
          <p:nvPr/>
        </p:nvPicPr>
        <p:blipFill>
          <a:blip r:embed="rId4" cstate="print"/>
          <a:stretch>
            <a:fillRect/>
          </a:stretch>
        </p:blipFill>
        <p:spPr>
          <a:xfrm>
            <a:off x="4297679" y="3410711"/>
            <a:ext cx="588263" cy="682751"/>
          </a:xfrm>
          <a:prstGeom prst="rect">
            <a:avLst/>
          </a:prstGeom>
        </p:spPr>
      </p:pic>
      <p:pic>
        <p:nvPicPr>
          <p:cNvPr id="8" name="object 8"/>
          <p:cNvPicPr/>
          <p:nvPr/>
        </p:nvPicPr>
        <p:blipFill>
          <a:blip r:embed="rId5" cstate="print"/>
          <a:stretch>
            <a:fillRect/>
          </a:stretch>
        </p:blipFill>
        <p:spPr>
          <a:xfrm>
            <a:off x="5090159" y="1981200"/>
            <a:ext cx="3541776" cy="3544824"/>
          </a:xfrm>
          <a:prstGeom prst="rect">
            <a:avLst/>
          </a:prstGeom>
        </p:spPr>
      </p:pic>
      <p:sp>
        <p:nvSpPr>
          <p:cNvPr id="9" name="object 9"/>
          <p:cNvSpPr txBox="1"/>
          <p:nvPr/>
        </p:nvSpPr>
        <p:spPr>
          <a:xfrm>
            <a:off x="5680152" y="3176016"/>
            <a:ext cx="2361565" cy="1052830"/>
          </a:xfrm>
          <a:prstGeom prst="rect">
            <a:avLst/>
          </a:prstGeom>
        </p:spPr>
        <p:txBody>
          <a:bodyPr vert="horz" wrap="square" lIns="0" tIns="61594" rIns="0" bIns="0" rtlCol="0">
            <a:spAutoFit/>
          </a:bodyPr>
          <a:lstStyle/>
          <a:p>
            <a:pPr marL="12700" marR="5080" indent="483234">
              <a:lnSpc>
                <a:spcPts val="3890"/>
              </a:lnSpc>
              <a:spcBef>
                <a:spcPts val="484"/>
              </a:spcBef>
            </a:pPr>
            <a:r>
              <a:rPr sz="3500" spc="-10" dirty="0">
                <a:solidFill>
                  <a:srgbClr val="FFFFFF"/>
                </a:solidFill>
                <a:latin typeface="Calibri"/>
                <a:cs typeface="Calibri"/>
              </a:rPr>
              <a:t>Process </a:t>
            </a:r>
            <a:r>
              <a:rPr sz="3500" spc="-20" dirty="0">
                <a:solidFill>
                  <a:srgbClr val="FFFFFF"/>
                </a:solidFill>
                <a:latin typeface="Calibri"/>
                <a:cs typeface="Calibri"/>
              </a:rPr>
              <a:t>performance</a:t>
            </a:r>
            <a:endParaRPr sz="3500">
              <a:latin typeface="Calibri"/>
              <a:cs typeface="Calibri"/>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22</a:t>
            </a:fld>
            <a:endParaRPr spc="-25" dirty="0"/>
          </a:p>
        </p:txBody>
      </p:sp>
      <p:sp>
        <p:nvSpPr>
          <p:cNvPr id="10" name="object 10"/>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Flow</a:t>
            </a:r>
            <a:r>
              <a:rPr spc="-5" dirty="0"/>
              <a:t> </a:t>
            </a:r>
            <a:r>
              <a:rPr spc="-10" dirty="0"/>
              <a:t>analysis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53331" y="1924788"/>
            <a:ext cx="8664520" cy="1753880"/>
          </a:xfrm>
          <a:prstGeom prst="rect">
            <a:avLst/>
          </a:prstGeom>
        </p:spPr>
      </p:pic>
      <p:sp>
        <p:nvSpPr>
          <p:cNvPr id="3" name="object 3"/>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Flow</a:t>
            </a:r>
            <a:r>
              <a:rPr spc="-30" dirty="0"/>
              <a:t> </a:t>
            </a:r>
            <a:r>
              <a:rPr dirty="0"/>
              <a:t>analysis</a:t>
            </a:r>
            <a:r>
              <a:rPr spc="-15" dirty="0"/>
              <a:t> </a:t>
            </a:r>
            <a:r>
              <a:rPr dirty="0"/>
              <a:t>of</a:t>
            </a:r>
            <a:r>
              <a:rPr spc="-15" dirty="0"/>
              <a:t> </a:t>
            </a:r>
            <a:r>
              <a:rPr dirty="0"/>
              <a:t>cycle</a:t>
            </a:r>
            <a:r>
              <a:rPr spc="-20" dirty="0"/>
              <a:t> time</a:t>
            </a:r>
          </a:p>
        </p:txBody>
      </p:sp>
      <p:sp>
        <p:nvSpPr>
          <p:cNvPr id="4" name="object 4"/>
          <p:cNvSpPr txBox="1"/>
          <p:nvPr/>
        </p:nvSpPr>
        <p:spPr>
          <a:xfrm>
            <a:off x="2523890" y="3362452"/>
            <a:ext cx="52260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1 </a:t>
            </a:r>
            <a:r>
              <a:rPr sz="1600" spc="-25" dirty="0">
                <a:solidFill>
                  <a:srgbClr val="0000FF"/>
                </a:solidFill>
                <a:latin typeface="Arial MT"/>
                <a:cs typeface="Arial MT"/>
              </a:rPr>
              <a:t>day</a:t>
            </a:r>
            <a:endParaRPr sz="1600">
              <a:latin typeface="Arial MT"/>
              <a:cs typeface="Arial MT"/>
            </a:endParaRPr>
          </a:p>
        </p:txBody>
      </p:sp>
      <p:sp>
        <p:nvSpPr>
          <p:cNvPr id="5" name="object 5"/>
          <p:cNvSpPr txBox="1"/>
          <p:nvPr/>
        </p:nvSpPr>
        <p:spPr>
          <a:xfrm>
            <a:off x="4804351" y="1463547"/>
            <a:ext cx="52260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1 </a:t>
            </a:r>
            <a:r>
              <a:rPr sz="1600" spc="-25" dirty="0">
                <a:solidFill>
                  <a:srgbClr val="0000FF"/>
                </a:solidFill>
                <a:latin typeface="Arial MT"/>
                <a:cs typeface="Arial MT"/>
              </a:rPr>
              <a:t>day</a:t>
            </a:r>
            <a:endParaRPr sz="1600">
              <a:latin typeface="Arial MT"/>
              <a:cs typeface="Arial MT"/>
            </a:endParaRPr>
          </a:p>
        </p:txBody>
      </p:sp>
      <p:sp>
        <p:nvSpPr>
          <p:cNvPr id="6" name="object 6"/>
          <p:cNvSpPr txBox="1"/>
          <p:nvPr/>
        </p:nvSpPr>
        <p:spPr>
          <a:xfrm>
            <a:off x="4798810" y="3850132"/>
            <a:ext cx="62420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3 </a:t>
            </a:r>
            <a:r>
              <a:rPr sz="1600" spc="-20" dirty="0">
                <a:solidFill>
                  <a:srgbClr val="0000FF"/>
                </a:solidFill>
                <a:latin typeface="Arial MT"/>
                <a:cs typeface="Arial MT"/>
              </a:rPr>
              <a:t>days</a:t>
            </a:r>
            <a:endParaRPr sz="1600">
              <a:latin typeface="Arial MT"/>
              <a:cs typeface="Arial MT"/>
            </a:endParaRPr>
          </a:p>
        </p:txBody>
      </p:sp>
      <p:sp>
        <p:nvSpPr>
          <p:cNvPr id="7" name="object 7"/>
          <p:cNvSpPr txBox="1"/>
          <p:nvPr/>
        </p:nvSpPr>
        <p:spPr>
          <a:xfrm>
            <a:off x="6244413" y="3313684"/>
            <a:ext cx="62420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3 </a:t>
            </a:r>
            <a:r>
              <a:rPr sz="1600" spc="-20" dirty="0">
                <a:solidFill>
                  <a:srgbClr val="0000FF"/>
                </a:solidFill>
                <a:latin typeface="Arial MT"/>
                <a:cs typeface="Arial MT"/>
              </a:rPr>
              <a:t>days</a:t>
            </a:r>
            <a:endParaRPr sz="1600">
              <a:latin typeface="Arial MT"/>
              <a:cs typeface="Arial MT"/>
            </a:endParaRPr>
          </a:p>
        </p:txBody>
      </p:sp>
      <p:sp>
        <p:nvSpPr>
          <p:cNvPr id="8" name="object 8"/>
          <p:cNvSpPr txBox="1"/>
          <p:nvPr/>
        </p:nvSpPr>
        <p:spPr>
          <a:xfrm>
            <a:off x="7801444" y="1536700"/>
            <a:ext cx="52260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1 </a:t>
            </a:r>
            <a:r>
              <a:rPr sz="1600" spc="-25" dirty="0">
                <a:solidFill>
                  <a:srgbClr val="0000FF"/>
                </a:solidFill>
                <a:latin typeface="Arial MT"/>
                <a:cs typeface="Arial MT"/>
              </a:rPr>
              <a:t>day</a:t>
            </a:r>
            <a:endParaRPr sz="1600">
              <a:latin typeface="Arial MT"/>
              <a:cs typeface="Arial MT"/>
            </a:endParaRPr>
          </a:p>
        </p:txBody>
      </p:sp>
      <p:sp>
        <p:nvSpPr>
          <p:cNvPr id="9" name="object 9"/>
          <p:cNvSpPr txBox="1"/>
          <p:nvPr/>
        </p:nvSpPr>
        <p:spPr>
          <a:xfrm>
            <a:off x="7735913" y="3786123"/>
            <a:ext cx="62420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2 </a:t>
            </a:r>
            <a:r>
              <a:rPr sz="1600" spc="-20" dirty="0">
                <a:solidFill>
                  <a:srgbClr val="0000FF"/>
                </a:solidFill>
                <a:latin typeface="Arial MT"/>
                <a:cs typeface="Arial MT"/>
              </a:rPr>
              <a:t>days</a:t>
            </a:r>
            <a:endParaRPr sz="1600">
              <a:latin typeface="Arial MT"/>
              <a:cs typeface="Arial MT"/>
            </a:endParaRPr>
          </a:p>
        </p:txBody>
      </p:sp>
      <p:grpSp>
        <p:nvGrpSpPr>
          <p:cNvPr id="10" name="object 10"/>
          <p:cNvGrpSpPr/>
          <p:nvPr/>
        </p:nvGrpSpPr>
        <p:grpSpPr>
          <a:xfrm>
            <a:off x="4828032" y="4392167"/>
            <a:ext cx="591820" cy="783590"/>
            <a:chOff x="4828032" y="4392167"/>
            <a:chExt cx="591820" cy="783590"/>
          </a:xfrm>
        </p:grpSpPr>
        <p:pic>
          <p:nvPicPr>
            <p:cNvPr id="11" name="object 11"/>
            <p:cNvPicPr/>
            <p:nvPr/>
          </p:nvPicPr>
          <p:blipFill>
            <a:blip r:embed="rId3" cstate="print"/>
            <a:stretch>
              <a:fillRect/>
            </a:stretch>
          </p:blipFill>
          <p:spPr>
            <a:xfrm>
              <a:off x="4828032" y="4392167"/>
              <a:ext cx="591312" cy="783336"/>
            </a:xfrm>
            <a:prstGeom prst="rect">
              <a:avLst/>
            </a:prstGeom>
          </p:spPr>
        </p:pic>
        <p:sp>
          <p:nvSpPr>
            <p:cNvPr id="12" name="object 12"/>
            <p:cNvSpPr/>
            <p:nvPr/>
          </p:nvSpPr>
          <p:spPr>
            <a:xfrm>
              <a:off x="4881214" y="4416958"/>
              <a:ext cx="485140" cy="688975"/>
            </a:xfrm>
            <a:custGeom>
              <a:avLst/>
              <a:gdLst/>
              <a:ahLst/>
              <a:cxnLst/>
              <a:rect l="l" t="t" r="r" b="b"/>
              <a:pathLst>
                <a:path w="485139" h="688975">
                  <a:moveTo>
                    <a:pt x="363474" y="0"/>
                  </a:moveTo>
                  <a:lnTo>
                    <a:pt x="121158" y="0"/>
                  </a:lnTo>
                  <a:lnTo>
                    <a:pt x="121158" y="446162"/>
                  </a:lnTo>
                  <a:lnTo>
                    <a:pt x="0" y="446162"/>
                  </a:lnTo>
                  <a:lnTo>
                    <a:pt x="242317" y="688477"/>
                  </a:lnTo>
                  <a:lnTo>
                    <a:pt x="484632" y="446162"/>
                  </a:lnTo>
                  <a:lnTo>
                    <a:pt x="363474" y="446162"/>
                  </a:lnTo>
                  <a:lnTo>
                    <a:pt x="363474" y="0"/>
                  </a:lnTo>
                  <a:close/>
                </a:path>
              </a:pathLst>
            </a:custGeom>
            <a:solidFill>
              <a:srgbClr val="72951A"/>
            </a:solidFill>
          </p:spPr>
          <p:txBody>
            <a:bodyPr wrap="square" lIns="0" tIns="0" rIns="0" bIns="0" rtlCol="0"/>
            <a:lstStyle/>
            <a:p>
              <a:endParaRPr/>
            </a:p>
          </p:txBody>
        </p:sp>
        <p:sp>
          <p:nvSpPr>
            <p:cNvPr id="13" name="object 13"/>
            <p:cNvSpPr/>
            <p:nvPr/>
          </p:nvSpPr>
          <p:spPr>
            <a:xfrm>
              <a:off x="4881214" y="4416958"/>
              <a:ext cx="485140" cy="688975"/>
            </a:xfrm>
            <a:custGeom>
              <a:avLst/>
              <a:gdLst/>
              <a:ahLst/>
              <a:cxnLst/>
              <a:rect l="l" t="t" r="r" b="b"/>
              <a:pathLst>
                <a:path w="485139" h="688975">
                  <a:moveTo>
                    <a:pt x="0" y="446161"/>
                  </a:moveTo>
                  <a:lnTo>
                    <a:pt x="121158" y="446161"/>
                  </a:lnTo>
                  <a:lnTo>
                    <a:pt x="121158" y="0"/>
                  </a:lnTo>
                  <a:lnTo>
                    <a:pt x="363473" y="0"/>
                  </a:lnTo>
                  <a:lnTo>
                    <a:pt x="363473" y="446161"/>
                  </a:lnTo>
                  <a:lnTo>
                    <a:pt x="484632" y="446161"/>
                  </a:lnTo>
                  <a:lnTo>
                    <a:pt x="242316" y="688477"/>
                  </a:lnTo>
                  <a:lnTo>
                    <a:pt x="0" y="446161"/>
                  </a:lnTo>
                  <a:close/>
                </a:path>
              </a:pathLst>
            </a:custGeom>
            <a:ln w="9525">
              <a:solidFill>
                <a:srgbClr val="96C71E"/>
              </a:solidFill>
            </a:ln>
          </p:spPr>
          <p:txBody>
            <a:bodyPr wrap="square" lIns="0" tIns="0" rIns="0" bIns="0" rtlCol="0"/>
            <a:lstStyle/>
            <a:p>
              <a:endParaRPr/>
            </a:p>
          </p:txBody>
        </p:sp>
      </p:grpSp>
      <p:sp>
        <p:nvSpPr>
          <p:cNvPr id="14" name="object 14"/>
          <p:cNvSpPr txBox="1"/>
          <p:nvPr/>
        </p:nvSpPr>
        <p:spPr>
          <a:xfrm>
            <a:off x="3958816" y="5278628"/>
            <a:ext cx="272732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366FF"/>
                </a:solidFill>
                <a:latin typeface="Arial MT"/>
                <a:cs typeface="Arial MT"/>
              </a:rPr>
              <a:t>Cycle</a:t>
            </a:r>
            <a:r>
              <a:rPr sz="2400" spc="-10" dirty="0">
                <a:solidFill>
                  <a:srgbClr val="3366FF"/>
                </a:solidFill>
                <a:latin typeface="Arial MT"/>
                <a:cs typeface="Arial MT"/>
              </a:rPr>
              <a:t> </a:t>
            </a:r>
            <a:r>
              <a:rPr sz="2400" dirty="0">
                <a:solidFill>
                  <a:srgbClr val="3366FF"/>
                </a:solidFill>
                <a:latin typeface="Arial MT"/>
                <a:cs typeface="Arial MT"/>
              </a:rPr>
              <a:t>time</a:t>
            </a:r>
            <a:r>
              <a:rPr sz="2400" spc="-10" dirty="0">
                <a:solidFill>
                  <a:srgbClr val="3366FF"/>
                </a:solidFill>
                <a:latin typeface="Arial MT"/>
                <a:cs typeface="Arial MT"/>
              </a:rPr>
              <a:t> </a:t>
            </a:r>
            <a:r>
              <a:rPr sz="2400" dirty="0">
                <a:solidFill>
                  <a:srgbClr val="3366FF"/>
                </a:solidFill>
                <a:latin typeface="Arial MT"/>
                <a:cs typeface="Arial MT"/>
              </a:rPr>
              <a:t>=</a:t>
            </a:r>
            <a:r>
              <a:rPr sz="2400" spc="-15" dirty="0">
                <a:solidFill>
                  <a:srgbClr val="3366FF"/>
                </a:solidFill>
                <a:latin typeface="Arial MT"/>
                <a:cs typeface="Arial MT"/>
              </a:rPr>
              <a:t> </a:t>
            </a:r>
            <a:r>
              <a:rPr sz="2400" dirty="0">
                <a:solidFill>
                  <a:srgbClr val="3366FF"/>
                </a:solidFill>
                <a:latin typeface="Arial MT"/>
                <a:cs typeface="Arial MT"/>
              </a:rPr>
              <a:t>X</a:t>
            </a:r>
            <a:r>
              <a:rPr sz="2400" spc="-10" dirty="0">
                <a:solidFill>
                  <a:srgbClr val="3366FF"/>
                </a:solidFill>
                <a:latin typeface="Arial MT"/>
                <a:cs typeface="Arial MT"/>
              </a:rPr>
              <a:t> </a:t>
            </a:r>
            <a:r>
              <a:rPr sz="2400" spc="-20" dirty="0">
                <a:solidFill>
                  <a:srgbClr val="3366FF"/>
                </a:solidFill>
                <a:latin typeface="Arial MT"/>
                <a:cs typeface="Arial MT"/>
              </a:rPr>
              <a:t>days</a:t>
            </a:r>
            <a:endParaRPr sz="2400">
              <a:latin typeface="Arial MT"/>
              <a:cs typeface="Arial MT"/>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23</a:t>
            </a:fld>
            <a:endParaRPr spc="-2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9700" rIns="0" bIns="0" rtlCol="0">
            <a:spAutoFit/>
          </a:bodyPr>
          <a:lstStyle/>
          <a:p>
            <a:pPr marL="38100">
              <a:lnSpc>
                <a:spcPct val="100000"/>
              </a:lnSpc>
              <a:spcBef>
                <a:spcPts val="100"/>
              </a:spcBef>
            </a:pPr>
            <a:r>
              <a:rPr dirty="0">
                <a:latin typeface="Times New Roman"/>
                <a:cs typeface="Times New Roman"/>
              </a:rPr>
              <a:t>Flow</a:t>
            </a:r>
            <a:r>
              <a:rPr spc="-25" dirty="0">
                <a:latin typeface="Times New Roman"/>
                <a:cs typeface="Times New Roman"/>
              </a:rPr>
              <a:t> </a:t>
            </a:r>
            <a:r>
              <a:rPr dirty="0">
                <a:latin typeface="Times New Roman"/>
                <a:cs typeface="Times New Roman"/>
              </a:rPr>
              <a:t>analysis</a:t>
            </a:r>
            <a:r>
              <a:rPr spc="-10" dirty="0">
                <a:latin typeface="Times New Roman"/>
                <a:cs typeface="Times New Roman"/>
              </a:rPr>
              <a:t> </a:t>
            </a:r>
            <a:r>
              <a:rPr dirty="0">
                <a:latin typeface="Times New Roman"/>
                <a:cs typeface="Times New Roman"/>
              </a:rPr>
              <a:t>equations</a:t>
            </a:r>
            <a:r>
              <a:rPr spc="-15" dirty="0">
                <a:latin typeface="Times New Roman"/>
                <a:cs typeface="Times New Roman"/>
              </a:rPr>
              <a:t> </a:t>
            </a:r>
            <a:r>
              <a:rPr dirty="0">
                <a:latin typeface="Times New Roman"/>
                <a:cs typeface="Times New Roman"/>
              </a:rPr>
              <a:t>for</a:t>
            </a:r>
            <a:r>
              <a:rPr spc="-15" dirty="0">
                <a:latin typeface="Times New Roman"/>
                <a:cs typeface="Times New Roman"/>
              </a:rPr>
              <a:t> </a:t>
            </a:r>
            <a:r>
              <a:rPr dirty="0">
                <a:latin typeface="Times New Roman"/>
                <a:cs typeface="Times New Roman"/>
              </a:rPr>
              <a:t>cycle</a:t>
            </a:r>
            <a:r>
              <a:rPr spc="-10" dirty="0">
                <a:latin typeface="Times New Roman"/>
                <a:cs typeface="Times New Roman"/>
              </a:rPr>
              <a:t> </a:t>
            </a:r>
            <a:r>
              <a:rPr spc="-20" dirty="0">
                <a:latin typeface="Times New Roman"/>
                <a:cs typeface="Times New Roman"/>
              </a:rPr>
              <a:t>time</a:t>
            </a:r>
          </a:p>
        </p:txBody>
      </p:sp>
      <p:sp>
        <p:nvSpPr>
          <p:cNvPr id="3" name="object 3"/>
          <p:cNvSpPr txBox="1"/>
          <p:nvPr/>
        </p:nvSpPr>
        <p:spPr>
          <a:xfrm>
            <a:off x="6010028" y="4318507"/>
            <a:ext cx="3091815" cy="391160"/>
          </a:xfrm>
          <a:prstGeom prst="rect">
            <a:avLst/>
          </a:prstGeom>
        </p:spPr>
        <p:txBody>
          <a:bodyPr vert="horz" wrap="square" lIns="0" tIns="12700" rIns="0" bIns="0" rtlCol="0">
            <a:spAutoFit/>
          </a:bodyPr>
          <a:lstStyle/>
          <a:p>
            <a:pPr marL="38100">
              <a:lnSpc>
                <a:spcPct val="100000"/>
              </a:lnSpc>
              <a:spcBef>
                <a:spcPts val="100"/>
              </a:spcBef>
            </a:pPr>
            <a:r>
              <a:rPr sz="2400" dirty="0">
                <a:latin typeface="Times New Roman"/>
                <a:cs typeface="Times New Roman"/>
              </a:rPr>
              <a:t>CT</a:t>
            </a:r>
            <a:r>
              <a:rPr sz="2400" spc="-60" dirty="0">
                <a:latin typeface="Times New Roman"/>
                <a:cs typeface="Times New Roman"/>
              </a:rPr>
              <a:t> </a:t>
            </a: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max(T</a:t>
            </a:r>
            <a:r>
              <a:rPr sz="2400" baseline="-17361" dirty="0">
                <a:latin typeface="Times New Roman"/>
                <a:cs typeface="Times New Roman"/>
              </a:rPr>
              <a:t>1</a:t>
            </a:r>
            <a:r>
              <a:rPr sz="2400" dirty="0">
                <a:latin typeface="Times New Roman"/>
                <a:cs typeface="Times New Roman"/>
              </a:rPr>
              <a:t>,</a:t>
            </a:r>
            <a:r>
              <a:rPr sz="2400" spc="-50" dirty="0">
                <a:latin typeface="Times New Roman"/>
                <a:cs typeface="Times New Roman"/>
              </a:rPr>
              <a:t> </a:t>
            </a:r>
            <a:r>
              <a:rPr sz="2400" dirty="0">
                <a:latin typeface="Times New Roman"/>
                <a:cs typeface="Times New Roman"/>
              </a:rPr>
              <a:t>T</a:t>
            </a:r>
            <a:r>
              <a:rPr sz="2400" baseline="-17361" dirty="0">
                <a:latin typeface="Times New Roman"/>
                <a:cs typeface="Times New Roman"/>
              </a:rPr>
              <a:t>2</a:t>
            </a:r>
            <a:r>
              <a:rPr sz="2400" dirty="0">
                <a:latin typeface="Times New Roman"/>
                <a:cs typeface="Times New Roman"/>
              </a:rPr>
              <a:t>,…,</a:t>
            </a:r>
            <a:r>
              <a:rPr sz="2400" spc="-50" dirty="0">
                <a:latin typeface="Times New Roman"/>
                <a:cs typeface="Times New Roman"/>
              </a:rPr>
              <a:t> </a:t>
            </a:r>
            <a:r>
              <a:rPr sz="2400" spc="-25" dirty="0">
                <a:latin typeface="Times New Roman"/>
                <a:cs typeface="Times New Roman"/>
              </a:rPr>
              <a:t>T</a:t>
            </a:r>
            <a:r>
              <a:rPr sz="2400" spc="-37" baseline="-17361" dirty="0">
                <a:latin typeface="Times New Roman"/>
                <a:cs typeface="Times New Roman"/>
              </a:rPr>
              <a:t>N</a:t>
            </a:r>
            <a:r>
              <a:rPr sz="2400" spc="-25" dirty="0">
                <a:latin typeface="Times New Roman"/>
                <a:cs typeface="Times New Roman"/>
              </a:rPr>
              <a:t>)</a:t>
            </a:r>
            <a:endParaRPr sz="2400">
              <a:latin typeface="Times New Roman"/>
              <a:cs typeface="Times New Roman"/>
            </a:endParaRPr>
          </a:p>
        </p:txBody>
      </p:sp>
      <p:sp>
        <p:nvSpPr>
          <p:cNvPr id="4" name="object 4"/>
          <p:cNvSpPr txBox="1"/>
          <p:nvPr/>
        </p:nvSpPr>
        <p:spPr>
          <a:xfrm>
            <a:off x="5683630" y="2916428"/>
            <a:ext cx="3805554" cy="391160"/>
          </a:xfrm>
          <a:prstGeom prst="rect">
            <a:avLst/>
          </a:prstGeom>
        </p:spPr>
        <p:txBody>
          <a:bodyPr vert="horz" wrap="square" lIns="0" tIns="12700" rIns="0" bIns="0" rtlCol="0">
            <a:spAutoFit/>
          </a:bodyPr>
          <a:lstStyle/>
          <a:p>
            <a:pPr marL="38100">
              <a:lnSpc>
                <a:spcPct val="100000"/>
              </a:lnSpc>
              <a:spcBef>
                <a:spcPts val="100"/>
              </a:spcBef>
            </a:pPr>
            <a:r>
              <a:rPr sz="2400" dirty="0">
                <a:latin typeface="Times New Roman"/>
                <a:cs typeface="Times New Roman"/>
              </a:rPr>
              <a:t>CT</a:t>
            </a:r>
            <a:r>
              <a:rPr sz="2400" spc="-70" dirty="0">
                <a:latin typeface="Times New Roman"/>
                <a:cs typeface="Times New Roman"/>
              </a:rPr>
              <a:t> </a:t>
            </a:r>
            <a:r>
              <a:rPr sz="2400" dirty="0">
                <a:latin typeface="Times New Roman"/>
                <a:cs typeface="Times New Roman"/>
              </a:rPr>
              <a:t>=</a:t>
            </a:r>
            <a:r>
              <a:rPr sz="2400" spc="-15" dirty="0">
                <a:latin typeface="Times New Roman"/>
                <a:cs typeface="Times New Roman"/>
              </a:rPr>
              <a:t> </a:t>
            </a:r>
            <a:r>
              <a:rPr sz="2400" dirty="0">
                <a:latin typeface="Times New Roman"/>
                <a:cs typeface="Times New Roman"/>
              </a:rPr>
              <a:t>p</a:t>
            </a:r>
            <a:r>
              <a:rPr sz="2400" baseline="-17361" dirty="0">
                <a:latin typeface="Times New Roman"/>
                <a:cs typeface="Times New Roman"/>
              </a:rPr>
              <a:t>1</a:t>
            </a:r>
            <a:r>
              <a:rPr sz="2400" dirty="0">
                <a:latin typeface="Times New Roman"/>
                <a:cs typeface="Times New Roman"/>
              </a:rPr>
              <a:t>*T</a:t>
            </a:r>
            <a:r>
              <a:rPr sz="2400" baseline="-17361" dirty="0">
                <a:latin typeface="Times New Roman"/>
                <a:cs typeface="Times New Roman"/>
              </a:rPr>
              <a:t>1</a:t>
            </a:r>
            <a:r>
              <a:rPr sz="2400" dirty="0">
                <a:latin typeface="Times New Roman"/>
                <a:cs typeface="Times New Roman"/>
              </a:rPr>
              <a:t>+p</a:t>
            </a:r>
            <a:r>
              <a:rPr sz="2400" baseline="-17361" dirty="0">
                <a:latin typeface="Times New Roman"/>
                <a:cs typeface="Times New Roman"/>
              </a:rPr>
              <a:t>2</a:t>
            </a:r>
            <a:r>
              <a:rPr sz="2400" dirty="0">
                <a:latin typeface="Times New Roman"/>
                <a:cs typeface="Times New Roman"/>
              </a:rPr>
              <a:t>*T</a:t>
            </a:r>
            <a:r>
              <a:rPr sz="2400" baseline="-17361" dirty="0">
                <a:latin typeface="Times New Roman"/>
                <a:cs typeface="Times New Roman"/>
              </a:rPr>
              <a:t>2</a:t>
            </a:r>
            <a:r>
              <a:rPr sz="2400" dirty="0">
                <a:latin typeface="Times New Roman"/>
                <a:cs typeface="Times New Roman"/>
              </a:rPr>
              <a:t>+…+</a:t>
            </a:r>
            <a:r>
              <a:rPr sz="2400" spc="-10" dirty="0">
                <a:latin typeface="Times New Roman"/>
                <a:cs typeface="Times New Roman"/>
              </a:rPr>
              <a:t> p</a:t>
            </a:r>
            <a:r>
              <a:rPr sz="2400" spc="-15" baseline="-17361" dirty="0">
                <a:latin typeface="Times New Roman"/>
                <a:cs typeface="Times New Roman"/>
              </a:rPr>
              <a:t>n</a:t>
            </a:r>
            <a:r>
              <a:rPr sz="2400" spc="-10" dirty="0">
                <a:latin typeface="Times New Roman"/>
                <a:cs typeface="Times New Roman"/>
              </a:rPr>
              <a:t>*T</a:t>
            </a:r>
            <a:r>
              <a:rPr sz="2400" spc="-15" baseline="-17361" dirty="0">
                <a:latin typeface="Times New Roman"/>
                <a:cs typeface="Times New Roman"/>
              </a:rPr>
              <a:t>N</a:t>
            </a:r>
            <a:endParaRPr sz="2400" baseline="-17361">
              <a:latin typeface="Times New Roman"/>
              <a:cs typeface="Times New Roman"/>
            </a:endParaRPr>
          </a:p>
        </p:txBody>
      </p:sp>
      <p:grpSp>
        <p:nvGrpSpPr>
          <p:cNvPr id="5" name="object 5"/>
          <p:cNvGrpSpPr/>
          <p:nvPr/>
        </p:nvGrpSpPr>
        <p:grpSpPr>
          <a:xfrm>
            <a:off x="4914106" y="2814640"/>
            <a:ext cx="542925" cy="542925"/>
            <a:chOff x="4914106" y="2814640"/>
            <a:chExt cx="542925" cy="542925"/>
          </a:xfrm>
        </p:grpSpPr>
        <p:sp>
          <p:nvSpPr>
            <p:cNvPr id="6" name="object 6"/>
            <p:cNvSpPr/>
            <p:nvPr/>
          </p:nvSpPr>
          <p:spPr>
            <a:xfrm>
              <a:off x="4918868" y="2819402"/>
              <a:ext cx="533400" cy="533400"/>
            </a:xfrm>
            <a:custGeom>
              <a:avLst/>
              <a:gdLst/>
              <a:ahLst/>
              <a:cxnLst/>
              <a:rect l="l" t="t" r="r" b="b"/>
              <a:pathLst>
                <a:path w="533400" h="533400">
                  <a:moveTo>
                    <a:pt x="400050" y="0"/>
                  </a:moveTo>
                  <a:lnTo>
                    <a:pt x="400050" y="133350"/>
                  </a:lnTo>
                  <a:lnTo>
                    <a:pt x="0" y="133350"/>
                  </a:lnTo>
                  <a:lnTo>
                    <a:pt x="0" y="400050"/>
                  </a:lnTo>
                  <a:lnTo>
                    <a:pt x="400050" y="400050"/>
                  </a:lnTo>
                  <a:lnTo>
                    <a:pt x="400050" y="533400"/>
                  </a:lnTo>
                  <a:lnTo>
                    <a:pt x="533400" y="266700"/>
                  </a:lnTo>
                  <a:lnTo>
                    <a:pt x="400050" y="0"/>
                  </a:lnTo>
                  <a:close/>
                </a:path>
              </a:pathLst>
            </a:custGeom>
            <a:solidFill>
              <a:srgbClr val="333399"/>
            </a:solidFill>
          </p:spPr>
          <p:txBody>
            <a:bodyPr wrap="square" lIns="0" tIns="0" rIns="0" bIns="0" rtlCol="0"/>
            <a:lstStyle/>
            <a:p>
              <a:endParaRPr/>
            </a:p>
          </p:txBody>
        </p:sp>
        <p:sp>
          <p:nvSpPr>
            <p:cNvPr id="7" name="object 7"/>
            <p:cNvSpPr/>
            <p:nvPr/>
          </p:nvSpPr>
          <p:spPr>
            <a:xfrm>
              <a:off x="4918868" y="2819402"/>
              <a:ext cx="533400" cy="533400"/>
            </a:xfrm>
            <a:custGeom>
              <a:avLst/>
              <a:gdLst/>
              <a:ahLst/>
              <a:cxnLst/>
              <a:rect l="l" t="t" r="r" b="b"/>
              <a:pathLst>
                <a:path w="533400" h="533400">
                  <a:moveTo>
                    <a:pt x="0" y="133350"/>
                  </a:moveTo>
                  <a:lnTo>
                    <a:pt x="400050" y="133350"/>
                  </a:lnTo>
                  <a:lnTo>
                    <a:pt x="400050" y="0"/>
                  </a:lnTo>
                  <a:lnTo>
                    <a:pt x="533400" y="266700"/>
                  </a:lnTo>
                  <a:lnTo>
                    <a:pt x="400050" y="533400"/>
                  </a:lnTo>
                  <a:lnTo>
                    <a:pt x="400050" y="400050"/>
                  </a:lnTo>
                  <a:lnTo>
                    <a:pt x="0" y="400050"/>
                  </a:lnTo>
                  <a:lnTo>
                    <a:pt x="0" y="133350"/>
                  </a:lnTo>
                  <a:close/>
                </a:path>
              </a:pathLst>
            </a:custGeom>
            <a:ln w="9525">
              <a:solidFill>
                <a:srgbClr val="000000"/>
              </a:solidFill>
            </a:ln>
          </p:spPr>
          <p:txBody>
            <a:bodyPr wrap="square" lIns="0" tIns="0" rIns="0" bIns="0" rtlCol="0"/>
            <a:lstStyle/>
            <a:p>
              <a:endParaRPr/>
            </a:p>
          </p:txBody>
        </p:sp>
      </p:grpSp>
      <p:sp>
        <p:nvSpPr>
          <p:cNvPr id="8" name="object 8"/>
          <p:cNvSpPr txBox="1"/>
          <p:nvPr/>
        </p:nvSpPr>
        <p:spPr>
          <a:xfrm>
            <a:off x="5667724" y="5863844"/>
            <a:ext cx="170307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CT</a:t>
            </a:r>
            <a:r>
              <a:rPr sz="2400" spc="-55" dirty="0">
                <a:latin typeface="Times New Roman"/>
                <a:cs typeface="Times New Roman"/>
              </a:rPr>
              <a:t> </a:t>
            </a:r>
            <a:r>
              <a:rPr sz="2400" dirty="0">
                <a:latin typeface="Times New Roman"/>
                <a:cs typeface="Times New Roman"/>
              </a:rPr>
              <a:t>=</a:t>
            </a:r>
            <a:r>
              <a:rPr sz="2400" spc="-50" dirty="0">
                <a:latin typeface="Times New Roman"/>
                <a:cs typeface="Times New Roman"/>
              </a:rPr>
              <a:t> </a:t>
            </a:r>
            <a:r>
              <a:rPr sz="2400" dirty="0">
                <a:latin typeface="Times New Roman"/>
                <a:cs typeface="Times New Roman"/>
              </a:rPr>
              <a:t>T</a:t>
            </a:r>
            <a:r>
              <a:rPr sz="2400" spc="-50" dirty="0">
                <a:latin typeface="Times New Roman"/>
                <a:cs typeface="Times New Roman"/>
              </a:rPr>
              <a:t> </a:t>
            </a:r>
            <a:r>
              <a:rPr sz="2400" dirty="0">
                <a:latin typeface="Times New Roman"/>
                <a:cs typeface="Times New Roman"/>
              </a:rPr>
              <a:t>/</a:t>
            </a:r>
            <a:r>
              <a:rPr sz="2400" spc="-5" dirty="0">
                <a:latin typeface="Times New Roman"/>
                <a:cs typeface="Times New Roman"/>
              </a:rPr>
              <a:t> </a:t>
            </a:r>
            <a:r>
              <a:rPr sz="2400" dirty="0">
                <a:latin typeface="Times New Roman"/>
                <a:cs typeface="Times New Roman"/>
              </a:rPr>
              <a:t>(1-</a:t>
            </a:r>
            <a:r>
              <a:rPr sz="2400" spc="-25" dirty="0">
                <a:latin typeface="Times New Roman"/>
                <a:cs typeface="Times New Roman"/>
              </a:rPr>
              <a:t>r)</a:t>
            </a:r>
            <a:endParaRPr sz="2400">
              <a:latin typeface="Times New Roman"/>
              <a:cs typeface="Times New Roman"/>
            </a:endParaRPr>
          </a:p>
        </p:txBody>
      </p:sp>
      <p:grpSp>
        <p:nvGrpSpPr>
          <p:cNvPr id="9" name="object 9"/>
          <p:cNvGrpSpPr/>
          <p:nvPr/>
        </p:nvGrpSpPr>
        <p:grpSpPr>
          <a:xfrm>
            <a:off x="4914106" y="5761037"/>
            <a:ext cx="542925" cy="542925"/>
            <a:chOff x="4914106" y="5761037"/>
            <a:chExt cx="542925" cy="542925"/>
          </a:xfrm>
        </p:grpSpPr>
        <p:sp>
          <p:nvSpPr>
            <p:cNvPr id="10" name="object 10"/>
            <p:cNvSpPr/>
            <p:nvPr/>
          </p:nvSpPr>
          <p:spPr>
            <a:xfrm>
              <a:off x="4918868" y="5765799"/>
              <a:ext cx="533400" cy="533400"/>
            </a:xfrm>
            <a:custGeom>
              <a:avLst/>
              <a:gdLst/>
              <a:ahLst/>
              <a:cxnLst/>
              <a:rect l="l" t="t" r="r" b="b"/>
              <a:pathLst>
                <a:path w="533400" h="533400">
                  <a:moveTo>
                    <a:pt x="400050" y="0"/>
                  </a:moveTo>
                  <a:lnTo>
                    <a:pt x="400050" y="133350"/>
                  </a:lnTo>
                  <a:lnTo>
                    <a:pt x="0" y="133350"/>
                  </a:lnTo>
                  <a:lnTo>
                    <a:pt x="0" y="400050"/>
                  </a:lnTo>
                  <a:lnTo>
                    <a:pt x="400050" y="400050"/>
                  </a:lnTo>
                  <a:lnTo>
                    <a:pt x="400050" y="533400"/>
                  </a:lnTo>
                  <a:lnTo>
                    <a:pt x="533400" y="266700"/>
                  </a:lnTo>
                  <a:lnTo>
                    <a:pt x="400050" y="0"/>
                  </a:lnTo>
                  <a:close/>
                </a:path>
              </a:pathLst>
            </a:custGeom>
            <a:solidFill>
              <a:srgbClr val="333399"/>
            </a:solidFill>
          </p:spPr>
          <p:txBody>
            <a:bodyPr wrap="square" lIns="0" tIns="0" rIns="0" bIns="0" rtlCol="0"/>
            <a:lstStyle/>
            <a:p>
              <a:endParaRPr/>
            </a:p>
          </p:txBody>
        </p:sp>
        <p:sp>
          <p:nvSpPr>
            <p:cNvPr id="11" name="object 11"/>
            <p:cNvSpPr/>
            <p:nvPr/>
          </p:nvSpPr>
          <p:spPr>
            <a:xfrm>
              <a:off x="4918868" y="5765799"/>
              <a:ext cx="533400" cy="533400"/>
            </a:xfrm>
            <a:custGeom>
              <a:avLst/>
              <a:gdLst/>
              <a:ahLst/>
              <a:cxnLst/>
              <a:rect l="l" t="t" r="r" b="b"/>
              <a:pathLst>
                <a:path w="533400" h="533400">
                  <a:moveTo>
                    <a:pt x="0" y="133350"/>
                  </a:moveTo>
                  <a:lnTo>
                    <a:pt x="400050" y="133350"/>
                  </a:lnTo>
                  <a:lnTo>
                    <a:pt x="400050" y="0"/>
                  </a:lnTo>
                  <a:lnTo>
                    <a:pt x="533400" y="266700"/>
                  </a:lnTo>
                  <a:lnTo>
                    <a:pt x="400050" y="533400"/>
                  </a:lnTo>
                  <a:lnTo>
                    <a:pt x="400050" y="400050"/>
                  </a:lnTo>
                  <a:lnTo>
                    <a:pt x="0" y="400050"/>
                  </a:lnTo>
                  <a:lnTo>
                    <a:pt x="0" y="133350"/>
                  </a:lnTo>
                  <a:close/>
                </a:path>
              </a:pathLst>
            </a:custGeom>
            <a:ln w="9525">
              <a:solidFill>
                <a:srgbClr val="000000"/>
              </a:solidFill>
            </a:ln>
          </p:spPr>
          <p:txBody>
            <a:bodyPr wrap="square" lIns="0" tIns="0" rIns="0" bIns="0" rtlCol="0"/>
            <a:lstStyle/>
            <a:p>
              <a:endParaRPr/>
            </a:p>
          </p:txBody>
        </p:sp>
      </p:grpSp>
      <p:grpSp>
        <p:nvGrpSpPr>
          <p:cNvPr id="12" name="object 12"/>
          <p:cNvGrpSpPr/>
          <p:nvPr/>
        </p:nvGrpSpPr>
        <p:grpSpPr>
          <a:xfrm>
            <a:off x="4901406" y="4313237"/>
            <a:ext cx="542925" cy="542925"/>
            <a:chOff x="4901406" y="4313237"/>
            <a:chExt cx="542925" cy="542925"/>
          </a:xfrm>
        </p:grpSpPr>
        <p:sp>
          <p:nvSpPr>
            <p:cNvPr id="13" name="object 13"/>
            <p:cNvSpPr/>
            <p:nvPr/>
          </p:nvSpPr>
          <p:spPr>
            <a:xfrm>
              <a:off x="4906168" y="4318000"/>
              <a:ext cx="533400" cy="533400"/>
            </a:xfrm>
            <a:custGeom>
              <a:avLst/>
              <a:gdLst/>
              <a:ahLst/>
              <a:cxnLst/>
              <a:rect l="l" t="t" r="r" b="b"/>
              <a:pathLst>
                <a:path w="533400" h="533400">
                  <a:moveTo>
                    <a:pt x="400050" y="0"/>
                  </a:moveTo>
                  <a:lnTo>
                    <a:pt x="400050" y="133350"/>
                  </a:lnTo>
                  <a:lnTo>
                    <a:pt x="0" y="133350"/>
                  </a:lnTo>
                  <a:lnTo>
                    <a:pt x="0" y="400050"/>
                  </a:lnTo>
                  <a:lnTo>
                    <a:pt x="400050" y="400050"/>
                  </a:lnTo>
                  <a:lnTo>
                    <a:pt x="400050" y="533400"/>
                  </a:lnTo>
                  <a:lnTo>
                    <a:pt x="533400" y="266700"/>
                  </a:lnTo>
                  <a:lnTo>
                    <a:pt x="400050" y="0"/>
                  </a:lnTo>
                  <a:close/>
                </a:path>
              </a:pathLst>
            </a:custGeom>
            <a:solidFill>
              <a:srgbClr val="333399"/>
            </a:solidFill>
          </p:spPr>
          <p:txBody>
            <a:bodyPr wrap="square" lIns="0" tIns="0" rIns="0" bIns="0" rtlCol="0"/>
            <a:lstStyle/>
            <a:p>
              <a:endParaRPr/>
            </a:p>
          </p:txBody>
        </p:sp>
        <p:sp>
          <p:nvSpPr>
            <p:cNvPr id="14" name="object 14"/>
            <p:cNvSpPr/>
            <p:nvPr/>
          </p:nvSpPr>
          <p:spPr>
            <a:xfrm>
              <a:off x="4906168" y="4318000"/>
              <a:ext cx="533400" cy="533400"/>
            </a:xfrm>
            <a:custGeom>
              <a:avLst/>
              <a:gdLst/>
              <a:ahLst/>
              <a:cxnLst/>
              <a:rect l="l" t="t" r="r" b="b"/>
              <a:pathLst>
                <a:path w="533400" h="533400">
                  <a:moveTo>
                    <a:pt x="0" y="133350"/>
                  </a:moveTo>
                  <a:lnTo>
                    <a:pt x="400050" y="133350"/>
                  </a:lnTo>
                  <a:lnTo>
                    <a:pt x="400050" y="0"/>
                  </a:lnTo>
                  <a:lnTo>
                    <a:pt x="533400" y="266700"/>
                  </a:lnTo>
                  <a:lnTo>
                    <a:pt x="400050" y="533400"/>
                  </a:lnTo>
                  <a:lnTo>
                    <a:pt x="400050" y="400050"/>
                  </a:lnTo>
                  <a:lnTo>
                    <a:pt x="0" y="400050"/>
                  </a:lnTo>
                  <a:lnTo>
                    <a:pt x="0" y="133350"/>
                  </a:lnTo>
                  <a:close/>
                </a:path>
              </a:pathLst>
            </a:custGeom>
            <a:ln w="9525">
              <a:solidFill>
                <a:srgbClr val="000000"/>
              </a:solidFill>
            </a:ln>
          </p:spPr>
          <p:txBody>
            <a:bodyPr wrap="square" lIns="0" tIns="0" rIns="0" bIns="0" rtlCol="0"/>
            <a:lstStyle/>
            <a:p>
              <a:endParaRPr/>
            </a:p>
          </p:txBody>
        </p:sp>
      </p:grpSp>
      <p:sp>
        <p:nvSpPr>
          <p:cNvPr id="15" name="object 15"/>
          <p:cNvSpPr txBox="1"/>
          <p:nvPr/>
        </p:nvSpPr>
        <p:spPr>
          <a:xfrm>
            <a:off x="5913759" y="1645411"/>
            <a:ext cx="2574925" cy="391160"/>
          </a:xfrm>
          <a:prstGeom prst="rect">
            <a:avLst/>
          </a:prstGeom>
        </p:spPr>
        <p:txBody>
          <a:bodyPr vert="horz" wrap="square" lIns="0" tIns="12700" rIns="0" bIns="0" rtlCol="0">
            <a:spAutoFit/>
          </a:bodyPr>
          <a:lstStyle/>
          <a:p>
            <a:pPr marL="38100">
              <a:lnSpc>
                <a:spcPct val="100000"/>
              </a:lnSpc>
              <a:spcBef>
                <a:spcPts val="100"/>
              </a:spcBef>
            </a:pPr>
            <a:r>
              <a:rPr sz="2400" dirty="0">
                <a:latin typeface="Times New Roman"/>
                <a:cs typeface="Times New Roman"/>
              </a:rPr>
              <a:t>CT</a:t>
            </a:r>
            <a:r>
              <a:rPr sz="2400" spc="-60" dirty="0">
                <a:latin typeface="Times New Roman"/>
                <a:cs typeface="Times New Roman"/>
              </a:rPr>
              <a:t> </a:t>
            </a:r>
            <a:r>
              <a:rPr sz="2400" dirty="0">
                <a:latin typeface="Times New Roman"/>
                <a:cs typeface="Times New Roman"/>
              </a:rPr>
              <a:t>=</a:t>
            </a:r>
            <a:r>
              <a:rPr sz="2400" spc="-60" dirty="0">
                <a:latin typeface="Times New Roman"/>
                <a:cs typeface="Times New Roman"/>
              </a:rPr>
              <a:t> </a:t>
            </a:r>
            <a:r>
              <a:rPr sz="2400" dirty="0">
                <a:latin typeface="Times New Roman"/>
                <a:cs typeface="Times New Roman"/>
              </a:rPr>
              <a:t>T</a:t>
            </a:r>
            <a:r>
              <a:rPr sz="2400" baseline="-17361" dirty="0">
                <a:latin typeface="Times New Roman"/>
                <a:cs typeface="Times New Roman"/>
              </a:rPr>
              <a:t>1</a:t>
            </a:r>
            <a:r>
              <a:rPr sz="2400" dirty="0">
                <a:latin typeface="Times New Roman"/>
                <a:cs typeface="Times New Roman"/>
              </a:rPr>
              <a:t>+T</a:t>
            </a:r>
            <a:r>
              <a:rPr sz="2400" baseline="-17361" dirty="0">
                <a:latin typeface="Times New Roman"/>
                <a:cs typeface="Times New Roman"/>
              </a:rPr>
              <a:t>2</a:t>
            </a:r>
            <a:r>
              <a:rPr sz="2400" dirty="0">
                <a:latin typeface="Times New Roman"/>
                <a:cs typeface="Times New Roman"/>
              </a:rPr>
              <a:t>+…+</a:t>
            </a:r>
            <a:r>
              <a:rPr sz="2400" spc="-55" dirty="0">
                <a:latin typeface="Times New Roman"/>
                <a:cs typeface="Times New Roman"/>
              </a:rPr>
              <a:t> </a:t>
            </a:r>
            <a:r>
              <a:rPr sz="2400" spc="-25" dirty="0">
                <a:latin typeface="Times New Roman"/>
                <a:cs typeface="Times New Roman"/>
              </a:rPr>
              <a:t>T</a:t>
            </a:r>
            <a:r>
              <a:rPr sz="2400" spc="-37" baseline="-17361" dirty="0">
                <a:latin typeface="Times New Roman"/>
                <a:cs typeface="Times New Roman"/>
              </a:rPr>
              <a:t>N</a:t>
            </a:r>
            <a:endParaRPr sz="2400" baseline="-17361">
              <a:latin typeface="Times New Roman"/>
              <a:cs typeface="Times New Roman"/>
            </a:endParaRPr>
          </a:p>
        </p:txBody>
      </p:sp>
      <p:grpSp>
        <p:nvGrpSpPr>
          <p:cNvPr id="16" name="object 16"/>
          <p:cNvGrpSpPr/>
          <p:nvPr/>
        </p:nvGrpSpPr>
        <p:grpSpPr>
          <a:xfrm>
            <a:off x="4926806" y="1595440"/>
            <a:ext cx="542925" cy="542925"/>
            <a:chOff x="4926806" y="1595440"/>
            <a:chExt cx="542925" cy="542925"/>
          </a:xfrm>
        </p:grpSpPr>
        <p:sp>
          <p:nvSpPr>
            <p:cNvPr id="17" name="object 17"/>
            <p:cNvSpPr/>
            <p:nvPr/>
          </p:nvSpPr>
          <p:spPr>
            <a:xfrm>
              <a:off x="4931568" y="1600202"/>
              <a:ext cx="533400" cy="533400"/>
            </a:xfrm>
            <a:custGeom>
              <a:avLst/>
              <a:gdLst/>
              <a:ahLst/>
              <a:cxnLst/>
              <a:rect l="l" t="t" r="r" b="b"/>
              <a:pathLst>
                <a:path w="533400" h="533400">
                  <a:moveTo>
                    <a:pt x="400050" y="0"/>
                  </a:moveTo>
                  <a:lnTo>
                    <a:pt x="400050" y="133350"/>
                  </a:lnTo>
                  <a:lnTo>
                    <a:pt x="0" y="133350"/>
                  </a:lnTo>
                  <a:lnTo>
                    <a:pt x="0" y="400050"/>
                  </a:lnTo>
                  <a:lnTo>
                    <a:pt x="400050" y="400050"/>
                  </a:lnTo>
                  <a:lnTo>
                    <a:pt x="400050" y="533400"/>
                  </a:lnTo>
                  <a:lnTo>
                    <a:pt x="533400" y="266700"/>
                  </a:lnTo>
                  <a:lnTo>
                    <a:pt x="400050" y="0"/>
                  </a:lnTo>
                  <a:close/>
                </a:path>
              </a:pathLst>
            </a:custGeom>
            <a:solidFill>
              <a:srgbClr val="333399"/>
            </a:solidFill>
          </p:spPr>
          <p:txBody>
            <a:bodyPr wrap="square" lIns="0" tIns="0" rIns="0" bIns="0" rtlCol="0"/>
            <a:lstStyle/>
            <a:p>
              <a:endParaRPr/>
            </a:p>
          </p:txBody>
        </p:sp>
        <p:sp>
          <p:nvSpPr>
            <p:cNvPr id="18" name="object 18"/>
            <p:cNvSpPr/>
            <p:nvPr/>
          </p:nvSpPr>
          <p:spPr>
            <a:xfrm>
              <a:off x="4931568" y="1600202"/>
              <a:ext cx="533400" cy="533400"/>
            </a:xfrm>
            <a:custGeom>
              <a:avLst/>
              <a:gdLst/>
              <a:ahLst/>
              <a:cxnLst/>
              <a:rect l="l" t="t" r="r" b="b"/>
              <a:pathLst>
                <a:path w="533400" h="533400">
                  <a:moveTo>
                    <a:pt x="0" y="133350"/>
                  </a:moveTo>
                  <a:lnTo>
                    <a:pt x="400050" y="133350"/>
                  </a:lnTo>
                  <a:lnTo>
                    <a:pt x="400050" y="0"/>
                  </a:lnTo>
                  <a:lnTo>
                    <a:pt x="533400" y="266700"/>
                  </a:lnTo>
                  <a:lnTo>
                    <a:pt x="400050" y="533400"/>
                  </a:lnTo>
                  <a:lnTo>
                    <a:pt x="400050" y="400050"/>
                  </a:lnTo>
                  <a:lnTo>
                    <a:pt x="0" y="400050"/>
                  </a:lnTo>
                  <a:lnTo>
                    <a:pt x="0" y="133350"/>
                  </a:lnTo>
                  <a:close/>
                </a:path>
              </a:pathLst>
            </a:custGeom>
            <a:ln w="9525">
              <a:solidFill>
                <a:srgbClr val="000000"/>
              </a:solidFill>
            </a:ln>
          </p:spPr>
          <p:txBody>
            <a:bodyPr wrap="square" lIns="0" tIns="0" rIns="0" bIns="0" rtlCol="0"/>
            <a:lstStyle/>
            <a:p>
              <a:endParaRPr/>
            </a:p>
          </p:txBody>
        </p:sp>
      </p:grpSp>
      <p:grpSp>
        <p:nvGrpSpPr>
          <p:cNvPr id="19" name="object 19"/>
          <p:cNvGrpSpPr/>
          <p:nvPr/>
        </p:nvGrpSpPr>
        <p:grpSpPr>
          <a:xfrm>
            <a:off x="2143902" y="5727225"/>
            <a:ext cx="1588770" cy="547370"/>
            <a:chOff x="2143902" y="5727225"/>
            <a:chExt cx="1588770" cy="547370"/>
          </a:xfrm>
        </p:grpSpPr>
        <p:pic>
          <p:nvPicPr>
            <p:cNvPr id="20" name="object 20"/>
            <p:cNvPicPr/>
            <p:nvPr/>
          </p:nvPicPr>
          <p:blipFill>
            <a:blip r:embed="rId2" cstate="print"/>
            <a:stretch>
              <a:fillRect/>
            </a:stretch>
          </p:blipFill>
          <p:spPr>
            <a:xfrm>
              <a:off x="2143902" y="5727225"/>
              <a:ext cx="1588734" cy="547182"/>
            </a:xfrm>
            <a:prstGeom prst="rect">
              <a:avLst/>
            </a:prstGeom>
          </p:spPr>
        </p:pic>
        <p:sp>
          <p:nvSpPr>
            <p:cNvPr id="21" name="object 21"/>
            <p:cNvSpPr/>
            <p:nvPr/>
          </p:nvSpPr>
          <p:spPr>
            <a:xfrm>
              <a:off x="2274189" y="5781603"/>
              <a:ext cx="1332865" cy="393065"/>
            </a:xfrm>
            <a:custGeom>
              <a:avLst/>
              <a:gdLst/>
              <a:ahLst/>
              <a:cxnLst/>
              <a:rect l="l" t="t" r="r" b="b"/>
              <a:pathLst>
                <a:path w="1332864" h="393064">
                  <a:moveTo>
                    <a:pt x="982070" y="350308"/>
                  </a:moveTo>
                  <a:lnTo>
                    <a:pt x="515693" y="350308"/>
                  </a:lnTo>
                  <a:lnTo>
                    <a:pt x="534286" y="366026"/>
                  </a:lnTo>
                  <a:lnTo>
                    <a:pt x="568040" y="377917"/>
                  </a:lnTo>
                  <a:lnTo>
                    <a:pt x="613489" y="386209"/>
                  </a:lnTo>
                  <a:lnTo>
                    <a:pt x="667165" y="391131"/>
                  </a:lnTo>
                  <a:lnTo>
                    <a:pt x="725601" y="392908"/>
                  </a:lnTo>
                  <a:lnTo>
                    <a:pt x="785333" y="391770"/>
                  </a:lnTo>
                  <a:lnTo>
                    <a:pt x="842891" y="387944"/>
                  </a:lnTo>
                  <a:lnTo>
                    <a:pt x="894811" y="381657"/>
                  </a:lnTo>
                  <a:lnTo>
                    <a:pt x="937625" y="373137"/>
                  </a:lnTo>
                  <a:lnTo>
                    <a:pt x="982070" y="350308"/>
                  </a:lnTo>
                  <a:close/>
                </a:path>
                <a:path w="1332864" h="393064">
                  <a:moveTo>
                    <a:pt x="294316" y="39035"/>
                  </a:moveTo>
                  <a:lnTo>
                    <a:pt x="234094" y="40084"/>
                  </a:lnTo>
                  <a:lnTo>
                    <a:pt x="180590" y="45109"/>
                  </a:lnTo>
                  <a:lnTo>
                    <a:pt x="133873" y="53552"/>
                  </a:lnTo>
                  <a:lnTo>
                    <a:pt x="94013" y="64855"/>
                  </a:lnTo>
                  <a:lnTo>
                    <a:pt x="35142" y="93811"/>
                  </a:lnTo>
                  <a:lnTo>
                    <a:pt x="4532" y="127515"/>
                  </a:lnTo>
                  <a:lnTo>
                    <a:pt x="0" y="144753"/>
                  </a:lnTo>
                  <a:lnTo>
                    <a:pt x="2741" y="161506"/>
                  </a:lnTo>
                  <a:lnTo>
                    <a:pt x="30323" y="191321"/>
                  </a:lnTo>
                  <a:lnTo>
                    <a:pt x="87836" y="212499"/>
                  </a:lnTo>
                  <a:lnTo>
                    <a:pt x="127991" y="218455"/>
                  </a:lnTo>
                  <a:lnTo>
                    <a:pt x="86053" y="232029"/>
                  </a:lnTo>
                  <a:lnTo>
                    <a:pt x="54551" y="245644"/>
                  </a:lnTo>
                  <a:lnTo>
                    <a:pt x="32788" y="259179"/>
                  </a:lnTo>
                  <a:lnTo>
                    <a:pt x="20072" y="272512"/>
                  </a:lnTo>
                  <a:lnTo>
                    <a:pt x="15709" y="285522"/>
                  </a:lnTo>
                  <a:lnTo>
                    <a:pt x="19005" y="298086"/>
                  </a:lnTo>
                  <a:lnTo>
                    <a:pt x="67907" y="331890"/>
                  </a:lnTo>
                  <a:lnTo>
                    <a:pt x="126083" y="349967"/>
                  </a:lnTo>
                  <a:lnTo>
                    <a:pt x="198241" y="363340"/>
                  </a:lnTo>
                  <a:lnTo>
                    <a:pt x="237830" y="367958"/>
                  </a:lnTo>
                  <a:lnTo>
                    <a:pt x="278832" y="371035"/>
                  </a:lnTo>
                  <a:lnTo>
                    <a:pt x="320555" y="372448"/>
                  </a:lnTo>
                  <a:lnTo>
                    <a:pt x="362305" y="372077"/>
                  </a:lnTo>
                  <a:lnTo>
                    <a:pt x="403388" y="369800"/>
                  </a:lnTo>
                  <a:lnTo>
                    <a:pt x="443109" y="365493"/>
                  </a:lnTo>
                  <a:lnTo>
                    <a:pt x="480775" y="359037"/>
                  </a:lnTo>
                  <a:lnTo>
                    <a:pt x="515693" y="350308"/>
                  </a:lnTo>
                  <a:lnTo>
                    <a:pt x="1088647" y="350308"/>
                  </a:lnTo>
                  <a:lnTo>
                    <a:pt x="1145557" y="341653"/>
                  </a:lnTo>
                  <a:lnTo>
                    <a:pt x="1183557" y="332161"/>
                  </a:lnTo>
                  <a:lnTo>
                    <a:pt x="1250822" y="307310"/>
                  </a:lnTo>
                  <a:lnTo>
                    <a:pt x="1301402" y="277421"/>
                  </a:lnTo>
                  <a:lnTo>
                    <a:pt x="1329252" y="245839"/>
                  </a:lnTo>
                  <a:lnTo>
                    <a:pt x="1332763" y="230458"/>
                  </a:lnTo>
                  <a:lnTo>
                    <a:pt x="1328325" y="215908"/>
                  </a:lnTo>
                  <a:lnTo>
                    <a:pt x="1315182" y="202606"/>
                  </a:lnTo>
                  <a:lnTo>
                    <a:pt x="1292577" y="190971"/>
                  </a:lnTo>
                  <a:lnTo>
                    <a:pt x="1259756" y="181420"/>
                  </a:lnTo>
                  <a:lnTo>
                    <a:pt x="1215963" y="174372"/>
                  </a:lnTo>
                  <a:lnTo>
                    <a:pt x="1249665" y="162787"/>
                  </a:lnTo>
                  <a:lnTo>
                    <a:pt x="1273256" y="150257"/>
                  </a:lnTo>
                  <a:lnTo>
                    <a:pt x="1287412" y="137052"/>
                  </a:lnTo>
                  <a:lnTo>
                    <a:pt x="1292811" y="123444"/>
                  </a:lnTo>
                  <a:lnTo>
                    <a:pt x="1290130" y="109704"/>
                  </a:lnTo>
                  <a:lnTo>
                    <a:pt x="1240383" y="70406"/>
                  </a:lnTo>
                  <a:lnTo>
                    <a:pt x="1179240" y="48521"/>
                  </a:lnTo>
                  <a:lnTo>
                    <a:pt x="1154148" y="42519"/>
                  </a:lnTo>
                  <a:lnTo>
                    <a:pt x="361186" y="42519"/>
                  </a:lnTo>
                  <a:lnTo>
                    <a:pt x="294316" y="39035"/>
                  </a:lnTo>
                  <a:close/>
                </a:path>
                <a:path w="1332864" h="393064">
                  <a:moveTo>
                    <a:pt x="1088647" y="350308"/>
                  </a:moveTo>
                  <a:lnTo>
                    <a:pt x="982070" y="350308"/>
                  </a:lnTo>
                  <a:lnTo>
                    <a:pt x="1023153" y="353378"/>
                  </a:lnTo>
                  <a:lnTo>
                    <a:pt x="1064599" y="352679"/>
                  </a:lnTo>
                  <a:lnTo>
                    <a:pt x="1088647" y="350308"/>
                  </a:lnTo>
                  <a:close/>
                </a:path>
                <a:path w="1332864" h="393064">
                  <a:moveTo>
                    <a:pt x="578014" y="0"/>
                  </a:moveTo>
                  <a:lnTo>
                    <a:pt x="517611" y="2202"/>
                  </a:lnTo>
                  <a:lnTo>
                    <a:pt x="461947" y="7420"/>
                  </a:lnTo>
                  <a:lnTo>
                    <a:pt x="414802" y="15788"/>
                  </a:lnTo>
                  <a:lnTo>
                    <a:pt x="361186" y="42519"/>
                  </a:lnTo>
                  <a:lnTo>
                    <a:pt x="828260" y="42519"/>
                  </a:lnTo>
                  <a:lnTo>
                    <a:pt x="791409" y="18633"/>
                  </a:lnTo>
                  <a:lnTo>
                    <a:pt x="749852" y="10129"/>
                  </a:lnTo>
                  <a:lnTo>
                    <a:pt x="697914" y="4099"/>
                  </a:lnTo>
                  <a:lnTo>
                    <a:pt x="639375" y="677"/>
                  </a:lnTo>
                  <a:lnTo>
                    <a:pt x="578014" y="0"/>
                  </a:lnTo>
                  <a:close/>
                </a:path>
                <a:path w="1332864" h="393064">
                  <a:moveTo>
                    <a:pt x="967973" y="24733"/>
                  </a:moveTo>
                  <a:lnTo>
                    <a:pt x="921127" y="27448"/>
                  </a:lnTo>
                  <a:lnTo>
                    <a:pt x="874330" y="33286"/>
                  </a:lnTo>
                  <a:lnTo>
                    <a:pt x="828260" y="42519"/>
                  </a:lnTo>
                  <a:lnTo>
                    <a:pt x="1154148" y="42519"/>
                  </a:lnTo>
                  <a:lnTo>
                    <a:pt x="1102036" y="32619"/>
                  </a:lnTo>
                  <a:lnTo>
                    <a:pt x="1059105" y="27590"/>
                  </a:lnTo>
                  <a:lnTo>
                    <a:pt x="1014192" y="24871"/>
                  </a:lnTo>
                  <a:lnTo>
                    <a:pt x="967973" y="24733"/>
                  </a:lnTo>
                  <a:close/>
                </a:path>
              </a:pathLst>
            </a:custGeom>
            <a:solidFill>
              <a:srgbClr val="FFFFFF"/>
            </a:solidFill>
          </p:spPr>
          <p:txBody>
            <a:bodyPr wrap="square" lIns="0" tIns="0" rIns="0" bIns="0" rtlCol="0"/>
            <a:lstStyle/>
            <a:p>
              <a:endParaRPr/>
            </a:p>
          </p:txBody>
        </p:sp>
        <p:sp>
          <p:nvSpPr>
            <p:cNvPr id="22" name="object 22"/>
            <p:cNvSpPr/>
            <p:nvPr/>
          </p:nvSpPr>
          <p:spPr>
            <a:xfrm>
              <a:off x="2273918" y="5781602"/>
              <a:ext cx="1333500" cy="393065"/>
            </a:xfrm>
            <a:custGeom>
              <a:avLst/>
              <a:gdLst/>
              <a:ahLst/>
              <a:cxnLst/>
              <a:rect l="l" t="t" r="r" b="b"/>
              <a:pathLst>
                <a:path w="1333500" h="393064">
                  <a:moveTo>
                    <a:pt x="127153" y="224913"/>
                  </a:moveTo>
                  <a:lnTo>
                    <a:pt x="87194" y="217820"/>
                  </a:lnTo>
                  <a:lnTo>
                    <a:pt x="29999" y="194784"/>
                  </a:lnTo>
                  <a:lnTo>
                    <a:pt x="2651" y="163604"/>
                  </a:lnTo>
                  <a:lnTo>
                    <a:pt x="0" y="146330"/>
                  </a:lnTo>
                  <a:lnTo>
                    <a:pt x="4606" y="128664"/>
                  </a:lnTo>
                  <a:lnTo>
                    <a:pt x="35320" y="94352"/>
                  </a:lnTo>
                  <a:lnTo>
                    <a:pt x="94250" y="65052"/>
                  </a:lnTo>
                  <a:lnTo>
                    <a:pt x="134127" y="53653"/>
                  </a:lnTo>
                  <a:lnTo>
                    <a:pt x="180854" y="45152"/>
                  </a:lnTo>
                  <a:lnTo>
                    <a:pt x="234363" y="40097"/>
                  </a:lnTo>
                  <a:lnTo>
                    <a:pt x="294587" y="39036"/>
                  </a:lnTo>
                  <a:lnTo>
                    <a:pt x="361457" y="42519"/>
                  </a:lnTo>
                  <a:lnTo>
                    <a:pt x="380226" y="27442"/>
                  </a:lnTo>
                  <a:lnTo>
                    <a:pt x="415073" y="15788"/>
                  </a:lnTo>
                  <a:lnTo>
                    <a:pt x="462219" y="7420"/>
                  </a:lnTo>
                  <a:lnTo>
                    <a:pt x="517883" y="2202"/>
                  </a:lnTo>
                  <a:lnTo>
                    <a:pt x="578285" y="0"/>
                  </a:lnTo>
                  <a:lnTo>
                    <a:pt x="639646" y="677"/>
                  </a:lnTo>
                  <a:lnTo>
                    <a:pt x="698186" y="4098"/>
                  </a:lnTo>
                  <a:lnTo>
                    <a:pt x="750124" y="10129"/>
                  </a:lnTo>
                  <a:lnTo>
                    <a:pt x="791681" y="18633"/>
                  </a:lnTo>
                  <a:lnTo>
                    <a:pt x="828531" y="42519"/>
                  </a:lnTo>
                  <a:lnTo>
                    <a:pt x="874601" y="33285"/>
                  </a:lnTo>
                  <a:lnTo>
                    <a:pt x="921398" y="27447"/>
                  </a:lnTo>
                  <a:lnTo>
                    <a:pt x="968245" y="24733"/>
                  </a:lnTo>
                  <a:lnTo>
                    <a:pt x="1014463" y="24871"/>
                  </a:lnTo>
                  <a:lnTo>
                    <a:pt x="1059377" y="27590"/>
                  </a:lnTo>
                  <a:lnTo>
                    <a:pt x="1102307" y="32619"/>
                  </a:lnTo>
                  <a:lnTo>
                    <a:pt x="1142578" y="39686"/>
                  </a:lnTo>
                  <a:lnTo>
                    <a:pt x="1212429" y="58851"/>
                  </a:lnTo>
                  <a:lnTo>
                    <a:pt x="1263509" y="82914"/>
                  </a:lnTo>
                  <a:lnTo>
                    <a:pt x="1293082" y="123444"/>
                  </a:lnTo>
                  <a:lnTo>
                    <a:pt x="1287683" y="137052"/>
                  </a:lnTo>
                  <a:lnTo>
                    <a:pt x="1273527" y="150257"/>
                  </a:lnTo>
                  <a:lnTo>
                    <a:pt x="1249937" y="162787"/>
                  </a:lnTo>
                  <a:lnTo>
                    <a:pt x="1216234" y="174371"/>
                  </a:lnTo>
                  <a:lnTo>
                    <a:pt x="1260027" y="181419"/>
                  </a:lnTo>
                  <a:lnTo>
                    <a:pt x="1292848" y="190970"/>
                  </a:lnTo>
                  <a:lnTo>
                    <a:pt x="1315452" y="202606"/>
                  </a:lnTo>
                  <a:lnTo>
                    <a:pt x="1328596" y="215908"/>
                  </a:lnTo>
                  <a:lnTo>
                    <a:pt x="1333034" y="230458"/>
                  </a:lnTo>
                  <a:lnTo>
                    <a:pt x="1329522" y="245839"/>
                  </a:lnTo>
                  <a:lnTo>
                    <a:pt x="1301673" y="277421"/>
                  </a:lnTo>
                  <a:lnTo>
                    <a:pt x="1251093" y="307310"/>
                  </a:lnTo>
                  <a:lnTo>
                    <a:pt x="1183828" y="332162"/>
                  </a:lnTo>
                  <a:lnTo>
                    <a:pt x="1145828" y="341653"/>
                  </a:lnTo>
                  <a:lnTo>
                    <a:pt x="1105923" y="348632"/>
                  </a:lnTo>
                  <a:lnTo>
                    <a:pt x="1064870" y="352679"/>
                  </a:lnTo>
                  <a:lnTo>
                    <a:pt x="1023424" y="353377"/>
                  </a:lnTo>
                  <a:lnTo>
                    <a:pt x="982340" y="350308"/>
                  </a:lnTo>
                  <a:lnTo>
                    <a:pt x="968138" y="362612"/>
                  </a:lnTo>
                  <a:lnTo>
                    <a:pt x="895082" y="381657"/>
                  </a:lnTo>
                  <a:lnTo>
                    <a:pt x="843163" y="387944"/>
                  </a:lnTo>
                  <a:lnTo>
                    <a:pt x="785604" y="391770"/>
                  </a:lnTo>
                  <a:lnTo>
                    <a:pt x="725873" y="392908"/>
                  </a:lnTo>
                  <a:lnTo>
                    <a:pt x="667436" y="391130"/>
                  </a:lnTo>
                  <a:lnTo>
                    <a:pt x="613760" y="386209"/>
                  </a:lnTo>
                  <a:lnTo>
                    <a:pt x="568311" y="377917"/>
                  </a:lnTo>
                  <a:lnTo>
                    <a:pt x="534557" y="366026"/>
                  </a:lnTo>
                  <a:lnTo>
                    <a:pt x="515963" y="350308"/>
                  </a:lnTo>
                  <a:lnTo>
                    <a:pt x="481046" y="359037"/>
                  </a:lnTo>
                  <a:lnTo>
                    <a:pt x="443379" y="365499"/>
                  </a:lnTo>
                  <a:lnTo>
                    <a:pt x="403655" y="369818"/>
                  </a:lnTo>
                  <a:lnTo>
                    <a:pt x="362568" y="372122"/>
                  </a:lnTo>
                  <a:lnTo>
                    <a:pt x="320811" y="372536"/>
                  </a:lnTo>
                  <a:lnTo>
                    <a:pt x="279077" y="371185"/>
                  </a:lnTo>
                  <a:lnTo>
                    <a:pt x="238059" y="368197"/>
                  </a:lnTo>
                  <a:lnTo>
                    <a:pt x="198451" y="363697"/>
                  </a:lnTo>
                  <a:lnTo>
                    <a:pt x="126233" y="350664"/>
                  </a:lnTo>
                  <a:lnTo>
                    <a:pt x="67971" y="333095"/>
                  </a:lnTo>
                  <a:lnTo>
                    <a:pt x="29208" y="311997"/>
                  </a:lnTo>
                  <a:lnTo>
                    <a:pt x="15489" y="288378"/>
                  </a:lnTo>
                  <a:lnTo>
                    <a:pt x="19754" y="275937"/>
                  </a:lnTo>
                  <a:lnTo>
                    <a:pt x="32360" y="263245"/>
                  </a:lnTo>
                  <a:lnTo>
                    <a:pt x="54000" y="250426"/>
                  </a:lnTo>
                  <a:lnTo>
                    <a:pt x="85366" y="237606"/>
                  </a:lnTo>
                  <a:lnTo>
                    <a:pt x="127153" y="224913"/>
                  </a:lnTo>
                  <a:close/>
                </a:path>
              </a:pathLst>
            </a:custGeom>
            <a:ln w="11402">
              <a:solidFill>
                <a:srgbClr val="000000"/>
              </a:solidFill>
            </a:ln>
          </p:spPr>
          <p:txBody>
            <a:bodyPr wrap="square" lIns="0" tIns="0" rIns="0" bIns="0" rtlCol="0"/>
            <a:lstStyle/>
            <a:p>
              <a:endParaRPr/>
            </a:p>
          </p:txBody>
        </p:sp>
      </p:grpSp>
      <p:sp>
        <p:nvSpPr>
          <p:cNvPr id="23" name="object 23"/>
          <p:cNvSpPr txBox="1"/>
          <p:nvPr/>
        </p:nvSpPr>
        <p:spPr>
          <a:xfrm>
            <a:off x="2884137" y="5874120"/>
            <a:ext cx="109220" cy="189865"/>
          </a:xfrm>
          <a:prstGeom prst="rect">
            <a:avLst/>
          </a:prstGeom>
        </p:spPr>
        <p:txBody>
          <a:bodyPr vert="horz" wrap="square" lIns="0" tIns="15875" rIns="0" bIns="0" rtlCol="0">
            <a:spAutoFit/>
          </a:bodyPr>
          <a:lstStyle/>
          <a:p>
            <a:pPr marL="12700">
              <a:lnSpc>
                <a:spcPct val="100000"/>
              </a:lnSpc>
              <a:spcBef>
                <a:spcPts val="125"/>
              </a:spcBef>
            </a:pPr>
            <a:r>
              <a:rPr sz="1050" spc="15" dirty="0">
                <a:latin typeface="Arial MT"/>
                <a:cs typeface="Arial MT"/>
              </a:rPr>
              <a:t>T</a:t>
            </a:r>
            <a:endParaRPr sz="1050">
              <a:latin typeface="Arial MT"/>
              <a:cs typeface="Arial MT"/>
            </a:endParaRPr>
          </a:p>
        </p:txBody>
      </p:sp>
      <p:grpSp>
        <p:nvGrpSpPr>
          <p:cNvPr id="24" name="object 24"/>
          <p:cNvGrpSpPr/>
          <p:nvPr/>
        </p:nvGrpSpPr>
        <p:grpSpPr>
          <a:xfrm>
            <a:off x="1904102" y="5938111"/>
            <a:ext cx="387985" cy="80010"/>
            <a:chOff x="1904102" y="5938111"/>
            <a:chExt cx="387985" cy="80010"/>
          </a:xfrm>
        </p:grpSpPr>
        <p:sp>
          <p:nvSpPr>
            <p:cNvPr id="25" name="object 25"/>
            <p:cNvSpPr/>
            <p:nvPr/>
          </p:nvSpPr>
          <p:spPr>
            <a:xfrm>
              <a:off x="1909817" y="5978015"/>
              <a:ext cx="285115" cy="0"/>
            </a:xfrm>
            <a:custGeom>
              <a:avLst/>
              <a:gdLst/>
              <a:ahLst/>
              <a:cxnLst/>
              <a:rect l="l" t="t" r="r" b="b"/>
              <a:pathLst>
                <a:path w="285114">
                  <a:moveTo>
                    <a:pt x="0" y="0"/>
                  </a:moveTo>
                  <a:lnTo>
                    <a:pt x="284960" y="0"/>
                  </a:lnTo>
                </a:path>
              </a:pathLst>
            </a:custGeom>
            <a:ln w="11399">
              <a:solidFill>
                <a:srgbClr val="000000"/>
              </a:solidFill>
            </a:ln>
          </p:spPr>
          <p:txBody>
            <a:bodyPr wrap="square" lIns="0" tIns="0" rIns="0" bIns="0" rtlCol="0"/>
            <a:lstStyle/>
            <a:p>
              <a:endParaRPr/>
            </a:p>
          </p:txBody>
        </p:sp>
        <p:pic>
          <p:nvPicPr>
            <p:cNvPr id="26" name="object 26"/>
            <p:cNvPicPr/>
            <p:nvPr/>
          </p:nvPicPr>
          <p:blipFill>
            <a:blip r:embed="rId3" cstate="print"/>
            <a:stretch>
              <a:fillRect/>
            </a:stretch>
          </p:blipFill>
          <p:spPr>
            <a:xfrm>
              <a:off x="2189073" y="5938111"/>
              <a:ext cx="102848" cy="79808"/>
            </a:xfrm>
            <a:prstGeom prst="rect">
              <a:avLst/>
            </a:prstGeom>
          </p:spPr>
        </p:pic>
      </p:grpSp>
      <p:sp>
        <p:nvSpPr>
          <p:cNvPr id="27" name="object 27"/>
          <p:cNvSpPr txBox="1"/>
          <p:nvPr/>
        </p:nvSpPr>
        <p:spPr>
          <a:xfrm>
            <a:off x="4202330" y="6295906"/>
            <a:ext cx="79375" cy="189865"/>
          </a:xfrm>
          <a:prstGeom prst="rect">
            <a:avLst/>
          </a:prstGeom>
        </p:spPr>
        <p:txBody>
          <a:bodyPr vert="horz" wrap="square" lIns="0" tIns="15875" rIns="0" bIns="0" rtlCol="0">
            <a:spAutoFit/>
          </a:bodyPr>
          <a:lstStyle/>
          <a:p>
            <a:pPr marL="12700">
              <a:lnSpc>
                <a:spcPct val="100000"/>
              </a:lnSpc>
              <a:spcBef>
                <a:spcPts val="125"/>
              </a:spcBef>
            </a:pPr>
            <a:r>
              <a:rPr sz="1050" b="1" spc="10" dirty="0">
                <a:latin typeface="Arial"/>
                <a:cs typeface="Arial"/>
              </a:rPr>
              <a:t>r</a:t>
            </a:r>
            <a:endParaRPr sz="1050">
              <a:latin typeface="Arial"/>
              <a:cs typeface="Arial"/>
            </a:endParaRPr>
          </a:p>
        </p:txBody>
      </p:sp>
      <p:grpSp>
        <p:nvGrpSpPr>
          <p:cNvPr id="28" name="object 28"/>
          <p:cNvGrpSpPr/>
          <p:nvPr/>
        </p:nvGrpSpPr>
        <p:grpSpPr>
          <a:xfrm>
            <a:off x="1419719" y="5731551"/>
            <a:ext cx="3291840" cy="759460"/>
            <a:chOff x="1419719" y="5731551"/>
            <a:chExt cx="3291840" cy="759460"/>
          </a:xfrm>
        </p:grpSpPr>
        <p:pic>
          <p:nvPicPr>
            <p:cNvPr id="29" name="object 29"/>
            <p:cNvPicPr/>
            <p:nvPr/>
          </p:nvPicPr>
          <p:blipFill>
            <a:blip r:embed="rId4" cstate="print"/>
            <a:stretch>
              <a:fillRect/>
            </a:stretch>
          </p:blipFill>
          <p:spPr>
            <a:xfrm>
              <a:off x="3605623" y="5970709"/>
              <a:ext cx="261666" cy="79755"/>
            </a:xfrm>
            <a:prstGeom prst="rect">
              <a:avLst/>
            </a:prstGeom>
          </p:spPr>
        </p:pic>
        <p:sp>
          <p:nvSpPr>
            <p:cNvPr id="30" name="object 30"/>
            <p:cNvSpPr/>
            <p:nvPr/>
          </p:nvSpPr>
          <p:spPr>
            <a:xfrm>
              <a:off x="1669568" y="6257532"/>
              <a:ext cx="2468880" cy="227965"/>
            </a:xfrm>
            <a:custGeom>
              <a:avLst/>
              <a:gdLst/>
              <a:ahLst/>
              <a:cxnLst/>
              <a:rect l="l" t="t" r="r" b="b"/>
              <a:pathLst>
                <a:path w="2468879" h="227964">
                  <a:moveTo>
                    <a:pt x="2468825" y="0"/>
                  </a:moveTo>
                  <a:lnTo>
                    <a:pt x="2468825" y="135655"/>
                  </a:lnTo>
                  <a:lnTo>
                    <a:pt x="2468825" y="227767"/>
                  </a:lnTo>
                  <a:lnTo>
                    <a:pt x="1240584" y="227767"/>
                  </a:lnTo>
                  <a:lnTo>
                    <a:pt x="0" y="227767"/>
                  </a:lnTo>
                  <a:lnTo>
                    <a:pt x="0" y="98492"/>
                  </a:lnTo>
                  <a:lnTo>
                    <a:pt x="0" y="75693"/>
                  </a:lnTo>
                </a:path>
              </a:pathLst>
            </a:custGeom>
            <a:ln w="11399">
              <a:solidFill>
                <a:srgbClr val="000000"/>
              </a:solidFill>
            </a:ln>
          </p:spPr>
          <p:txBody>
            <a:bodyPr wrap="square" lIns="0" tIns="0" rIns="0" bIns="0" rtlCol="0"/>
            <a:lstStyle/>
            <a:p>
              <a:endParaRPr/>
            </a:p>
          </p:txBody>
        </p:sp>
        <p:pic>
          <p:nvPicPr>
            <p:cNvPr id="31" name="object 31"/>
            <p:cNvPicPr/>
            <p:nvPr/>
          </p:nvPicPr>
          <p:blipFill>
            <a:blip r:embed="rId5" cstate="print"/>
            <a:stretch>
              <a:fillRect/>
            </a:stretch>
          </p:blipFill>
          <p:spPr>
            <a:xfrm>
              <a:off x="1626824" y="6236319"/>
              <a:ext cx="79997" cy="102615"/>
            </a:xfrm>
            <a:prstGeom prst="rect">
              <a:avLst/>
            </a:prstGeom>
          </p:spPr>
        </p:pic>
        <p:sp>
          <p:nvSpPr>
            <p:cNvPr id="32" name="object 32"/>
            <p:cNvSpPr/>
            <p:nvPr/>
          </p:nvSpPr>
          <p:spPr>
            <a:xfrm>
              <a:off x="1423828" y="5735660"/>
              <a:ext cx="486409" cy="485140"/>
            </a:xfrm>
            <a:custGeom>
              <a:avLst/>
              <a:gdLst/>
              <a:ahLst/>
              <a:cxnLst/>
              <a:rect l="l" t="t" r="r" b="b"/>
              <a:pathLst>
                <a:path w="486410" h="485139">
                  <a:moveTo>
                    <a:pt x="0" y="242354"/>
                  </a:moveTo>
                  <a:lnTo>
                    <a:pt x="242994" y="0"/>
                  </a:lnTo>
                  <a:lnTo>
                    <a:pt x="485989" y="242354"/>
                  </a:lnTo>
                  <a:lnTo>
                    <a:pt x="242994" y="484708"/>
                  </a:lnTo>
                  <a:lnTo>
                    <a:pt x="0" y="242354"/>
                  </a:lnTo>
                  <a:close/>
                </a:path>
              </a:pathLst>
            </a:custGeom>
            <a:ln w="8218">
              <a:solidFill>
                <a:srgbClr val="000000"/>
              </a:solidFill>
            </a:ln>
          </p:spPr>
          <p:txBody>
            <a:bodyPr wrap="square" lIns="0" tIns="0" rIns="0" bIns="0" rtlCol="0"/>
            <a:lstStyle/>
            <a:p>
              <a:endParaRPr/>
            </a:p>
          </p:txBody>
        </p:sp>
        <p:sp>
          <p:nvSpPr>
            <p:cNvPr id="33" name="object 33"/>
            <p:cNvSpPr/>
            <p:nvPr/>
          </p:nvSpPr>
          <p:spPr>
            <a:xfrm>
              <a:off x="1614990" y="5864920"/>
              <a:ext cx="104139" cy="226695"/>
            </a:xfrm>
            <a:custGeom>
              <a:avLst/>
              <a:gdLst/>
              <a:ahLst/>
              <a:cxnLst/>
              <a:rect l="l" t="t" r="r" b="b"/>
              <a:pathLst>
                <a:path w="104139" h="226695">
                  <a:moveTo>
                    <a:pt x="0" y="0"/>
                  </a:moveTo>
                  <a:lnTo>
                    <a:pt x="103667" y="226191"/>
                  </a:lnTo>
                </a:path>
                <a:path w="104139" h="226695">
                  <a:moveTo>
                    <a:pt x="103667" y="0"/>
                  </a:moveTo>
                  <a:lnTo>
                    <a:pt x="0" y="226191"/>
                  </a:lnTo>
                </a:path>
              </a:pathLst>
            </a:custGeom>
            <a:ln w="24655">
              <a:solidFill>
                <a:srgbClr val="000000"/>
              </a:solidFill>
            </a:ln>
          </p:spPr>
          <p:txBody>
            <a:bodyPr wrap="square" lIns="0" tIns="0" rIns="0" bIns="0" rtlCol="0"/>
            <a:lstStyle/>
            <a:p>
              <a:endParaRPr/>
            </a:p>
          </p:txBody>
        </p:sp>
        <p:sp>
          <p:nvSpPr>
            <p:cNvPr id="34" name="object 34"/>
            <p:cNvSpPr/>
            <p:nvPr/>
          </p:nvSpPr>
          <p:spPr>
            <a:xfrm>
              <a:off x="3887396" y="5772823"/>
              <a:ext cx="486409" cy="485140"/>
            </a:xfrm>
            <a:custGeom>
              <a:avLst/>
              <a:gdLst/>
              <a:ahLst/>
              <a:cxnLst/>
              <a:rect l="l" t="t" r="r" b="b"/>
              <a:pathLst>
                <a:path w="486410" h="485139">
                  <a:moveTo>
                    <a:pt x="0" y="242354"/>
                  </a:moveTo>
                  <a:lnTo>
                    <a:pt x="242994" y="0"/>
                  </a:lnTo>
                  <a:lnTo>
                    <a:pt x="485989" y="242354"/>
                  </a:lnTo>
                  <a:lnTo>
                    <a:pt x="242994" y="484708"/>
                  </a:lnTo>
                  <a:lnTo>
                    <a:pt x="0" y="242354"/>
                  </a:lnTo>
                  <a:close/>
                </a:path>
              </a:pathLst>
            </a:custGeom>
            <a:ln w="8218">
              <a:solidFill>
                <a:srgbClr val="000000"/>
              </a:solidFill>
            </a:ln>
          </p:spPr>
          <p:txBody>
            <a:bodyPr wrap="square" lIns="0" tIns="0" rIns="0" bIns="0" rtlCol="0"/>
            <a:lstStyle/>
            <a:p>
              <a:endParaRPr/>
            </a:p>
          </p:txBody>
        </p:sp>
        <p:sp>
          <p:nvSpPr>
            <p:cNvPr id="35" name="object 35"/>
            <p:cNvSpPr/>
            <p:nvPr/>
          </p:nvSpPr>
          <p:spPr>
            <a:xfrm>
              <a:off x="4078558" y="5902083"/>
              <a:ext cx="104139" cy="226695"/>
            </a:xfrm>
            <a:custGeom>
              <a:avLst/>
              <a:gdLst/>
              <a:ahLst/>
              <a:cxnLst/>
              <a:rect l="l" t="t" r="r" b="b"/>
              <a:pathLst>
                <a:path w="104139" h="226695">
                  <a:moveTo>
                    <a:pt x="0" y="0"/>
                  </a:moveTo>
                  <a:lnTo>
                    <a:pt x="103667" y="226191"/>
                  </a:lnTo>
                </a:path>
                <a:path w="104139" h="226695">
                  <a:moveTo>
                    <a:pt x="103667" y="0"/>
                  </a:moveTo>
                  <a:lnTo>
                    <a:pt x="0" y="226191"/>
                  </a:lnTo>
                </a:path>
              </a:pathLst>
            </a:custGeom>
            <a:ln w="24655">
              <a:solidFill>
                <a:srgbClr val="000000"/>
              </a:solidFill>
            </a:ln>
          </p:spPr>
          <p:txBody>
            <a:bodyPr wrap="square" lIns="0" tIns="0" rIns="0" bIns="0" rtlCol="0"/>
            <a:lstStyle/>
            <a:p>
              <a:endParaRPr/>
            </a:p>
          </p:txBody>
        </p:sp>
        <p:pic>
          <p:nvPicPr>
            <p:cNvPr id="36" name="object 36"/>
            <p:cNvPicPr/>
            <p:nvPr/>
          </p:nvPicPr>
          <p:blipFill>
            <a:blip r:embed="rId6" cstate="print"/>
            <a:stretch>
              <a:fillRect/>
            </a:stretch>
          </p:blipFill>
          <p:spPr>
            <a:xfrm>
              <a:off x="4367689" y="5971438"/>
              <a:ext cx="343783" cy="79805"/>
            </a:xfrm>
            <a:prstGeom prst="rect">
              <a:avLst/>
            </a:prstGeom>
          </p:spPr>
        </p:pic>
      </p:grpSp>
      <p:sp>
        <p:nvSpPr>
          <p:cNvPr id="37" name="object 37"/>
          <p:cNvSpPr txBox="1"/>
          <p:nvPr/>
        </p:nvSpPr>
        <p:spPr>
          <a:xfrm>
            <a:off x="4411736" y="5782923"/>
            <a:ext cx="277495" cy="189865"/>
          </a:xfrm>
          <a:prstGeom prst="rect">
            <a:avLst/>
          </a:prstGeom>
        </p:spPr>
        <p:txBody>
          <a:bodyPr vert="horz" wrap="square" lIns="0" tIns="15875" rIns="0" bIns="0" rtlCol="0">
            <a:spAutoFit/>
          </a:bodyPr>
          <a:lstStyle/>
          <a:p>
            <a:pPr marL="12700">
              <a:lnSpc>
                <a:spcPct val="100000"/>
              </a:lnSpc>
              <a:spcBef>
                <a:spcPts val="125"/>
              </a:spcBef>
            </a:pPr>
            <a:r>
              <a:rPr sz="1050" b="1" dirty="0">
                <a:latin typeface="Arial"/>
                <a:cs typeface="Arial"/>
              </a:rPr>
              <a:t>1</a:t>
            </a:r>
            <a:r>
              <a:rPr sz="1050" b="1" spc="10" dirty="0">
                <a:latin typeface="Arial"/>
                <a:cs typeface="Arial"/>
              </a:rPr>
              <a:t> </a:t>
            </a:r>
            <a:r>
              <a:rPr sz="1050" b="1" dirty="0">
                <a:latin typeface="Arial"/>
                <a:cs typeface="Arial"/>
              </a:rPr>
              <a:t>-</a:t>
            </a:r>
            <a:r>
              <a:rPr sz="1050" b="1" spc="15" dirty="0">
                <a:latin typeface="Arial"/>
                <a:cs typeface="Arial"/>
              </a:rPr>
              <a:t> </a:t>
            </a:r>
            <a:r>
              <a:rPr sz="1050" b="1" spc="-50" dirty="0">
                <a:latin typeface="Arial"/>
                <a:cs typeface="Arial"/>
              </a:rPr>
              <a:t>r</a:t>
            </a:r>
            <a:endParaRPr sz="1050">
              <a:latin typeface="Arial"/>
              <a:cs typeface="Arial"/>
            </a:endParaRPr>
          </a:p>
        </p:txBody>
      </p:sp>
      <p:grpSp>
        <p:nvGrpSpPr>
          <p:cNvPr id="38" name="object 38"/>
          <p:cNvGrpSpPr/>
          <p:nvPr/>
        </p:nvGrpSpPr>
        <p:grpSpPr>
          <a:xfrm>
            <a:off x="2037620" y="4028289"/>
            <a:ext cx="1376045" cy="1534795"/>
            <a:chOff x="2037620" y="4028289"/>
            <a:chExt cx="1376045" cy="1534795"/>
          </a:xfrm>
        </p:grpSpPr>
        <p:pic>
          <p:nvPicPr>
            <p:cNvPr id="39" name="object 39"/>
            <p:cNvPicPr/>
            <p:nvPr/>
          </p:nvPicPr>
          <p:blipFill>
            <a:blip r:embed="rId7" cstate="print"/>
            <a:stretch>
              <a:fillRect/>
            </a:stretch>
          </p:blipFill>
          <p:spPr>
            <a:xfrm>
              <a:off x="2037620" y="4028289"/>
              <a:ext cx="1327801" cy="457434"/>
            </a:xfrm>
            <a:prstGeom prst="rect">
              <a:avLst/>
            </a:prstGeom>
          </p:spPr>
        </p:pic>
        <p:pic>
          <p:nvPicPr>
            <p:cNvPr id="40" name="object 40"/>
            <p:cNvPicPr/>
            <p:nvPr/>
          </p:nvPicPr>
          <p:blipFill>
            <a:blip r:embed="rId8" cstate="print"/>
            <a:stretch>
              <a:fillRect/>
            </a:stretch>
          </p:blipFill>
          <p:spPr>
            <a:xfrm>
              <a:off x="2324196" y="4895508"/>
              <a:ext cx="783307" cy="228717"/>
            </a:xfrm>
            <a:prstGeom prst="rect">
              <a:avLst/>
            </a:prstGeom>
          </p:spPr>
        </p:pic>
        <p:pic>
          <p:nvPicPr>
            <p:cNvPr id="41" name="object 41"/>
            <p:cNvPicPr/>
            <p:nvPr/>
          </p:nvPicPr>
          <p:blipFill>
            <a:blip r:embed="rId9" cstate="print"/>
            <a:stretch>
              <a:fillRect/>
            </a:stretch>
          </p:blipFill>
          <p:spPr>
            <a:xfrm>
              <a:off x="2047172" y="4447603"/>
              <a:ext cx="1327801" cy="457434"/>
            </a:xfrm>
            <a:prstGeom prst="rect">
              <a:avLst/>
            </a:prstGeom>
          </p:spPr>
        </p:pic>
        <p:pic>
          <p:nvPicPr>
            <p:cNvPr id="42" name="object 42"/>
            <p:cNvPicPr/>
            <p:nvPr/>
          </p:nvPicPr>
          <p:blipFill>
            <a:blip r:embed="rId9" cstate="print"/>
            <a:stretch>
              <a:fillRect/>
            </a:stretch>
          </p:blipFill>
          <p:spPr>
            <a:xfrm>
              <a:off x="2085383" y="5105166"/>
              <a:ext cx="1327801" cy="457433"/>
            </a:xfrm>
            <a:prstGeom prst="rect">
              <a:avLst/>
            </a:prstGeom>
          </p:spPr>
        </p:pic>
        <p:sp>
          <p:nvSpPr>
            <p:cNvPr id="43" name="object 43"/>
            <p:cNvSpPr/>
            <p:nvPr/>
          </p:nvSpPr>
          <p:spPr>
            <a:xfrm>
              <a:off x="2150658" y="4070715"/>
              <a:ext cx="1113790" cy="328930"/>
            </a:xfrm>
            <a:custGeom>
              <a:avLst/>
              <a:gdLst/>
              <a:ahLst/>
              <a:cxnLst/>
              <a:rect l="l" t="t" r="r" b="b"/>
              <a:pathLst>
                <a:path w="1113789" h="328929">
                  <a:moveTo>
                    <a:pt x="820587" y="292768"/>
                  </a:moveTo>
                  <a:lnTo>
                    <a:pt x="430807" y="292768"/>
                  </a:lnTo>
                  <a:lnTo>
                    <a:pt x="451623" y="308386"/>
                  </a:lnTo>
                  <a:lnTo>
                    <a:pt x="490404" y="319289"/>
                  </a:lnTo>
                  <a:lnTo>
                    <a:pt x="541863" y="325825"/>
                  </a:lnTo>
                  <a:lnTo>
                    <a:pt x="600707" y="328339"/>
                  </a:lnTo>
                  <a:lnTo>
                    <a:pt x="661649" y="327181"/>
                  </a:lnTo>
                  <a:lnTo>
                    <a:pt x="719398" y="322698"/>
                  </a:lnTo>
                  <a:lnTo>
                    <a:pt x="768663" y="315236"/>
                  </a:lnTo>
                  <a:lnTo>
                    <a:pt x="804156" y="305144"/>
                  </a:lnTo>
                  <a:lnTo>
                    <a:pt x="820587" y="292768"/>
                  </a:lnTo>
                  <a:close/>
                </a:path>
                <a:path w="1113789" h="328929">
                  <a:moveTo>
                    <a:pt x="233679" y="32432"/>
                  </a:moveTo>
                  <a:lnTo>
                    <a:pt x="174118" y="34980"/>
                  </a:lnTo>
                  <a:lnTo>
                    <a:pt x="123103" y="42237"/>
                  </a:lnTo>
                  <a:lnTo>
                    <a:pt x="80742" y="53333"/>
                  </a:lnTo>
                  <a:lnTo>
                    <a:pt x="22413" y="83566"/>
                  </a:lnTo>
                  <a:lnTo>
                    <a:pt x="0" y="118726"/>
                  </a:lnTo>
                  <a:lnTo>
                    <a:pt x="2532" y="135980"/>
                  </a:lnTo>
                  <a:lnTo>
                    <a:pt x="14367" y="151858"/>
                  </a:lnTo>
                  <a:lnTo>
                    <a:pt x="35615" y="165490"/>
                  </a:lnTo>
                  <a:lnTo>
                    <a:pt x="66384" y="176008"/>
                  </a:lnTo>
                  <a:lnTo>
                    <a:pt x="106781" y="182542"/>
                  </a:lnTo>
                  <a:lnTo>
                    <a:pt x="66753" y="195786"/>
                  </a:lnTo>
                  <a:lnTo>
                    <a:pt x="38464" y="209055"/>
                  </a:lnTo>
                  <a:lnTo>
                    <a:pt x="20991" y="222186"/>
                  </a:lnTo>
                  <a:lnTo>
                    <a:pt x="13416" y="235019"/>
                  </a:lnTo>
                  <a:lnTo>
                    <a:pt x="14816" y="247391"/>
                  </a:lnTo>
                  <a:lnTo>
                    <a:pt x="63660" y="280128"/>
                  </a:lnTo>
                  <a:lnTo>
                    <a:pt x="124219" y="296686"/>
                  </a:lnTo>
                  <a:lnTo>
                    <a:pt x="198580" y="307523"/>
                  </a:lnTo>
                  <a:lnTo>
                    <a:pt x="238634" y="310391"/>
                  </a:lnTo>
                  <a:lnTo>
                    <a:pt x="279377" y="311344"/>
                  </a:lnTo>
                  <a:lnTo>
                    <a:pt x="319886" y="310220"/>
                  </a:lnTo>
                  <a:lnTo>
                    <a:pt x="359241" y="306857"/>
                  </a:lnTo>
                  <a:lnTo>
                    <a:pt x="396522" y="301094"/>
                  </a:lnTo>
                  <a:lnTo>
                    <a:pt x="430807" y="292768"/>
                  </a:lnTo>
                  <a:lnTo>
                    <a:pt x="910457" y="292768"/>
                  </a:lnTo>
                  <a:lnTo>
                    <a:pt x="984566" y="278847"/>
                  </a:lnTo>
                  <a:lnTo>
                    <a:pt x="1052210" y="253445"/>
                  </a:lnTo>
                  <a:lnTo>
                    <a:pt x="1098228" y="222424"/>
                  </a:lnTo>
                  <a:lnTo>
                    <a:pt x="1113574" y="190787"/>
                  </a:lnTo>
                  <a:lnTo>
                    <a:pt x="1106918" y="176302"/>
                  </a:lnTo>
                  <a:lnTo>
                    <a:pt x="1089202" y="163540"/>
                  </a:lnTo>
                  <a:lnTo>
                    <a:pt x="1059294" y="153127"/>
                  </a:lnTo>
                  <a:lnTo>
                    <a:pt x="1016065" y="145688"/>
                  </a:lnTo>
                  <a:lnTo>
                    <a:pt x="1048834" y="133965"/>
                  </a:lnTo>
                  <a:lnTo>
                    <a:pt x="1069595" y="121168"/>
                  </a:lnTo>
                  <a:lnTo>
                    <a:pt x="1079329" y="107690"/>
                  </a:lnTo>
                  <a:lnTo>
                    <a:pt x="1079012" y="93923"/>
                  </a:lnTo>
                  <a:lnTo>
                    <a:pt x="1027546" y="54803"/>
                  </a:lnTo>
                  <a:lnTo>
                    <a:pt x="964770" y="35461"/>
                  </a:lnTo>
                  <a:lnTo>
                    <a:pt x="301676" y="35461"/>
                  </a:lnTo>
                  <a:lnTo>
                    <a:pt x="233679" y="32432"/>
                  </a:lnTo>
                  <a:close/>
                </a:path>
                <a:path w="1113789" h="328929">
                  <a:moveTo>
                    <a:pt x="910457" y="292768"/>
                  </a:moveTo>
                  <a:lnTo>
                    <a:pt x="820587" y="292768"/>
                  </a:lnTo>
                  <a:lnTo>
                    <a:pt x="862341" y="295462"/>
                  </a:lnTo>
                  <a:lnTo>
                    <a:pt x="904343" y="293623"/>
                  </a:lnTo>
                  <a:lnTo>
                    <a:pt x="910457" y="292768"/>
                  </a:lnTo>
                  <a:close/>
                </a:path>
                <a:path w="1113789" h="328929">
                  <a:moveTo>
                    <a:pt x="477186" y="0"/>
                  </a:moveTo>
                  <a:lnTo>
                    <a:pt x="416307" y="2925"/>
                  </a:lnTo>
                  <a:lnTo>
                    <a:pt x="362917" y="9673"/>
                  </a:lnTo>
                  <a:lnTo>
                    <a:pt x="322784" y="20449"/>
                  </a:lnTo>
                  <a:lnTo>
                    <a:pt x="301676" y="35461"/>
                  </a:lnTo>
                  <a:lnTo>
                    <a:pt x="692039" y="35461"/>
                  </a:lnTo>
                  <a:lnTo>
                    <a:pt x="647077" y="12085"/>
                  </a:lnTo>
                  <a:lnTo>
                    <a:pt x="598339" y="4786"/>
                  </a:lnTo>
                  <a:lnTo>
                    <a:pt x="539786" y="689"/>
                  </a:lnTo>
                  <a:lnTo>
                    <a:pt x="477186" y="0"/>
                  </a:lnTo>
                  <a:close/>
                </a:path>
                <a:path w="1113789" h="328929">
                  <a:moveTo>
                    <a:pt x="832081" y="20391"/>
                  </a:moveTo>
                  <a:lnTo>
                    <a:pt x="785341" y="21654"/>
                  </a:lnTo>
                  <a:lnTo>
                    <a:pt x="738334" y="26547"/>
                  </a:lnTo>
                  <a:lnTo>
                    <a:pt x="692039" y="35461"/>
                  </a:lnTo>
                  <a:lnTo>
                    <a:pt x="964770" y="35461"/>
                  </a:lnTo>
                  <a:lnTo>
                    <a:pt x="960921" y="34460"/>
                  </a:lnTo>
                  <a:lnTo>
                    <a:pt x="920850" y="27186"/>
                  </a:lnTo>
                  <a:lnTo>
                    <a:pt x="877577" y="22365"/>
                  </a:lnTo>
                  <a:lnTo>
                    <a:pt x="832081" y="20391"/>
                  </a:lnTo>
                  <a:close/>
                </a:path>
              </a:pathLst>
            </a:custGeom>
            <a:solidFill>
              <a:srgbClr val="FFFFFF"/>
            </a:solidFill>
          </p:spPr>
          <p:txBody>
            <a:bodyPr wrap="square" lIns="0" tIns="0" rIns="0" bIns="0" rtlCol="0"/>
            <a:lstStyle/>
            <a:p>
              <a:endParaRPr/>
            </a:p>
          </p:txBody>
        </p:sp>
        <p:sp>
          <p:nvSpPr>
            <p:cNvPr id="44" name="object 44"/>
            <p:cNvSpPr/>
            <p:nvPr/>
          </p:nvSpPr>
          <p:spPr>
            <a:xfrm>
              <a:off x="2151741" y="4070715"/>
              <a:ext cx="1112520" cy="328930"/>
            </a:xfrm>
            <a:custGeom>
              <a:avLst/>
              <a:gdLst/>
              <a:ahLst/>
              <a:cxnLst/>
              <a:rect l="l" t="t" r="r" b="b"/>
              <a:pathLst>
                <a:path w="1112520" h="328929">
                  <a:moveTo>
                    <a:pt x="110363" y="181525"/>
                  </a:moveTo>
                  <a:lnTo>
                    <a:pt x="71601" y="175803"/>
                  </a:lnTo>
                  <a:lnTo>
                    <a:pt x="19305" y="154504"/>
                  </a:lnTo>
                  <a:lnTo>
                    <a:pt x="0" y="124721"/>
                  </a:lnTo>
                  <a:lnTo>
                    <a:pt x="2476" y="108393"/>
                  </a:lnTo>
                  <a:lnTo>
                    <a:pt x="31203" y="76356"/>
                  </a:lnTo>
                  <a:lnTo>
                    <a:pt x="90982" y="49798"/>
                  </a:lnTo>
                  <a:lnTo>
                    <a:pt x="132274" y="40319"/>
                  </a:lnTo>
                  <a:lnTo>
                    <a:pt x="181038" y="34304"/>
                  </a:lnTo>
                  <a:lnTo>
                    <a:pt x="237177" y="32452"/>
                  </a:lnTo>
                  <a:lnTo>
                    <a:pt x="300594" y="35461"/>
                  </a:lnTo>
                  <a:lnTo>
                    <a:pt x="321702" y="20449"/>
                  </a:lnTo>
                  <a:lnTo>
                    <a:pt x="361835" y="9673"/>
                  </a:lnTo>
                  <a:lnTo>
                    <a:pt x="415225" y="2925"/>
                  </a:lnTo>
                  <a:lnTo>
                    <a:pt x="476104" y="0"/>
                  </a:lnTo>
                  <a:lnTo>
                    <a:pt x="538704" y="689"/>
                  </a:lnTo>
                  <a:lnTo>
                    <a:pt x="597257" y="4786"/>
                  </a:lnTo>
                  <a:lnTo>
                    <a:pt x="645995" y="12085"/>
                  </a:lnTo>
                  <a:lnTo>
                    <a:pt x="679151" y="22379"/>
                  </a:lnTo>
                  <a:lnTo>
                    <a:pt x="690956" y="35461"/>
                  </a:lnTo>
                  <a:lnTo>
                    <a:pt x="737251" y="26546"/>
                  </a:lnTo>
                  <a:lnTo>
                    <a:pt x="784258" y="21654"/>
                  </a:lnTo>
                  <a:lnTo>
                    <a:pt x="830999" y="20390"/>
                  </a:lnTo>
                  <a:lnTo>
                    <a:pt x="876495" y="22365"/>
                  </a:lnTo>
                  <a:lnTo>
                    <a:pt x="919767" y="27185"/>
                  </a:lnTo>
                  <a:lnTo>
                    <a:pt x="959839" y="34459"/>
                  </a:lnTo>
                  <a:lnTo>
                    <a:pt x="1026463" y="54802"/>
                  </a:lnTo>
                  <a:lnTo>
                    <a:pt x="1068541" y="80257"/>
                  </a:lnTo>
                  <a:lnTo>
                    <a:pt x="1078246" y="107690"/>
                  </a:lnTo>
                  <a:lnTo>
                    <a:pt x="1068513" y="121168"/>
                  </a:lnTo>
                  <a:lnTo>
                    <a:pt x="1047751" y="133964"/>
                  </a:lnTo>
                  <a:lnTo>
                    <a:pt x="1014983" y="145687"/>
                  </a:lnTo>
                  <a:lnTo>
                    <a:pt x="1058212" y="153126"/>
                  </a:lnTo>
                  <a:lnTo>
                    <a:pt x="1088119" y="163540"/>
                  </a:lnTo>
                  <a:lnTo>
                    <a:pt x="1105835" y="176302"/>
                  </a:lnTo>
                  <a:lnTo>
                    <a:pt x="1112491" y="190787"/>
                  </a:lnTo>
                  <a:lnTo>
                    <a:pt x="1109217" y="206369"/>
                  </a:lnTo>
                  <a:lnTo>
                    <a:pt x="1077405" y="238324"/>
                  </a:lnTo>
                  <a:lnTo>
                    <a:pt x="1019443" y="267161"/>
                  </a:lnTo>
                  <a:lnTo>
                    <a:pt x="944379" y="287875"/>
                  </a:lnTo>
                  <a:lnTo>
                    <a:pt x="903260" y="293622"/>
                  </a:lnTo>
                  <a:lnTo>
                    <a:pt x="861258" y="295462"/>
                  </a:lnTo>
                  <a:lnTo>
                    <a:pt x="819504" y="292768"/>
                  </a:lnTo>
                  <a:lnTo>
                    <a:pt x="803073" y="305143"/>
                  </a:lnTo>
                  <a:lnTo>
                    <a:pt x="767580" y="315236"/>
                  </a:lnTo>
                  <a:lnTo>
                    <a:pt x="718315" y="322698"/>
                  </a:lnTo>
                  <a:lnTo>
                    <a:pt x="660566" y="327181"/>
                  </a:lnTo>
                  <a:lnTo>
                    <a:pt x="599625" y="328339"/>
                  </a:lnTo>
                  <a:lnTo>
                    <a:pt x="540780" y="325824"/>
                  </a:lnTo>
                  <a:lnTo>
                    <a:pt x="489322" y="319289"/>
                  </a:lnTo>
                  <a:lnTo>
                    <a:pt x="450540" y="308386"/>
                  </a:lnTo>
                  <a:lnTo>
                    <a:pt x="429724" y="292768"/>
                  </a:lnTo>
                  <a:lnTo>
                    <a:pt x="395440" y="301093"/>
                  </a:lnTo>
                  <a:lnTo>
                    <a:pt x="358164" y="306855"/>
                  </a:lnTo>
                  <a:lnTo>
                    <a:pt x="318824" y="310215"/>
                  </a:lnTo>
                  <a:lnTo>
                    <a:pt x="278345" y="311333"/>
                  </a:lnTo>
                  <a:lnTo>
                    <a:pt x="237652" y="310369"/>
                  </a:lnTo>
                  <a:lnTo>
                    <a:pt x="197670" y="307485"/>
                  </a:lnTo>
                  <a:lnTo>
                    <a:pt x="159327" y="302841"/>
                  </a:lnTo>
                  <a:lnTo>
                    <a:pt x="91255" y="288914"/>
                  </a:lnTo>
                  <a:lnTo>
                    <a:pt x="40841" y="269875"/>
                  </a:lnTo>
                  <a:lnTo>
                    <a:pt x="14528" y="234541"/>
                  </a:lnTo>
                  <a:lnTo>
                    <a:pt x="22609" y="221598"/>
                  </a:lnTo>
                  <a:lnTo>
                    <a:pt x="40657" y="208341"/>
                  </a:lnTo>
                  <a:lnTo>
                    <a:pt x="69600" y="194930"/>
                  </a:lnTo>
                  <a:lnTo>
                    <a:pt x="110363" y="181525"/>
                  </a:lnTo>
                  <a:close/>
                </a:path>
              </a:pathLst>
            </a:custGeom>
            <a:ln w="9531">
              <a:solidFill>
                <a:srgbClr val="000000"/>
              </a:solidFill>
            </a:ln>
          </p:spPr>
          <p:txBody>
            <a:bodyPr wrap="square" lIns="0" tIns="0" rIns="0" bIns="0" rtlCol="0"/>
            <a:lstStyle/>
            <a:p>
              <a:endParaRPr/>
            </a:p>
          </p:txBody>
        </p:sp>
      </p:grpSp>
      <p:sp>
        <p:nvSpPr>
          <p:cNvPr id="45" name="object 45"/>
          <p:cNvSpPr txBox="1"/>
          <p:nvPr/>
        </p:nvSpPr>
        <p:spPr>
          <a:xfrm>
            <a:off x="2603534" y="4122066"/>
            <a:ext cx="205104" cy="163195"/>
          </a:xfrm>
          <a:prstGeom prst="rect">
            <a:avLst/>
          </a:prstGeom>
        </p:spPr>
        <p:txBody>
          <a:bodyPr vert="horz" wrap="square" lIns="0" tIns="12700" rIns="0" bIns="0" rtlCol="0">
            <a:spAutoFit/>
          </a:bodyPr>
          <a:lstStyle/>
          <a:p>
            <a:pPr marL="38100">
              <a:lnSpc>
                <a:spcPct val="100000"/>
              </a:lnSpc>
              <a:spcBef>
                <a:spcPts val="100"/>
              </a:spcBef>
            </a:pPr>
            <a:r>
              <a:rPr sz="900" spc="-25" dirty="0">
                <a:latin typeface="Arial MT"/>
                <a:cs typeface="Arial MT"/>
              </a:rPr>
              <a:t>T</a:t>
            </a:r>
            <a:r>
              <a:rPr sz="1200" spc="-37" baseline="-27777" dirty="0">
                <a:latin typeface="Arial MT"/>
                <a:cs typeface="Arial MT"/>
              </a:rPr>
              <a:t>1</a:t>
            </a:r>
            <a:endParaRPr sz="1200" baseline="-27777">
              <a:latin typeface="Arial MT"/>
              <a:cs typeface="Arial MT"/>
            </a:endParaRPr>
          </a:p>
        </p:txBody>
      </p:sp>
      <p:grpSp>
        <p:nvGrpSpPr>
          <p:cNvPr id="46" name="object 46"/>
          <p:cNvGrpSpPr/>
          <p:nvPr/>
        </p:nvGrpSpPr>
        <p:grpSpPr>
          <a:xfrm>
            <a:off x="2156214" y="4488066"/>
            <a:ext cx="1122680" cy="569595"/>
            <a:chOff x="2156214" y="4488066"/>
            <a:chExt cx="1122680" cy="569595"/>
          </a:xfrm>
        </p:grpSpPr>
        <p:sp>
          <p:nvSpPr>
            <p:cNvPr id="47" name="object 47"/>
            <p:cNvSpPr/>
            <p:nvPr/>
          </p:nvSpPr>
          <p:spPr>
            <a:xfrm>
              <a:off x="2385855" y="4933627"/>
              <a:ext cx="659130" cy="114935"/>
            </a:xfrm>
            <a:custGeom>
              <a:avLst/>
              <a:gdLst/>
              <a:ahLst/>
              <a:cxnLst/>
              <a:rect l="l" t="t" r="r" b="b"/>
              <a:pathLst>
                <a:path w="659130" h="114935">
                  <a:moveTo>
                    <a:pt x="659124" y="0"/>
                  </a:moveTo>
                  <a:lnTo>
                    <a:pt x="0" y="0"/>
                  </a:lnTo>
                  <a:lnTo>
                    <a:pt x="0" y="114358"/>
                  </a:lnTo>
                  <a:lnTo>
                    <a:pt x="659124" y="114358"/>
                  </a:lnTo>
                  <a:lnTo>
                    <a:pt x="659124" y="0"/>
                  </a:lnTo>
                  <a:close/>
                </a:path>
              </a:pathLst>
            </a:custGeom>
            <a:solidFill>
              <a:srgbClr val="FFFFFF"/>
            </a:solidFill>
          </p:spPr>
          <p:txBody>
            <a:bodyPr wrap="square" lIns="0" tIns="0" rIns="0" bIns="0" rtlCol="0"/>
            <a:lstStyle/>
            <a:p>
              <a:endParaRPr/>
            </a:p>
          </p:txBody>
        </p:sp>
        <p:sp>
          <p:nvSpPr>
            <p:cNvPr id="48" name="object 48"/>
            <p:cNvSpPr/>
            <p:nvPr/>
          </p:nvSpPr>
          <p:spPr>
            <a:xfrm>
              <a:off x="2386288" y="4938392"/>
              <a:ext cx="659130" cy="114935"/>
            </a:xfrm>
            <a:custGeom>
              <a:avLst/>
              <a:gdLst/>
              <a:ahLst/>
              <a:cxnLst/>
              <a:rect l="l" t="t" r="r" b="b"/>
              <a:pathLst>
                <a:path w="659130" h="114935">
                  <a:moveTo>
                    <a:pt x="0" y="0"/>
                  </a:moveTo>
                  <a:lnTo>
                    <a:pt x="659124" y="0"/>
                  </a:lnTo>
                  <a:lnTo>
                    <a:pt x="659124" y="114358"/>
                  </a:lnTo>
                  <a:lnTo>
                    <a:pt x="0" y="114358"/>
                  </a:lnTo>
                  <a:lnTo>
                    <a:pt x="0" y="0"/>
                  </a:lnTo>
                  <a:close/>
                </a:path>
              </a:pathLst>
            </a:custGeom>
            <a:ln w="9530">
              <a:solidFill>
                <a:srgbClr val="000000"/>
              </a:solidFill>
            </a:ln>
          </p:spPr>
          <p:txBody>
            <a:bodyPr wrap="square" lIns="0" tIns="0" rIns="0" bIns="0" rtlCol="0"/>
            <a:lstStyle/>
            <a:p>
              <a:endParaRPr/>
            </a:p>
          </p:txBody>
        </p:sp>
        <p:sp>
          <p:nvSpPr>
            <p:cNvPr id="49" name="object 49"/>
            <p:cNvSpPr/>
            <p:nvPr/>
          </p:nvSpPr>
          <p:spPr>
            <a:xfrm>
              <a:off x="2160212" y="4493146"/>
              <a:ext cx="1113790" cy="328930"/>
            </a:xfrm>
            <a:custGeom>
              <a:avLst/>
              <a:gdLst/>
              <a:ahLst/>
              <a:cxnLst/>
              <a:rect l="l" t="t" r="r" b="b"/>
              <a:pathLst>
                <a:path w="1113789" h="328929">
                  <a:moveTo>
                    <a:pt x="820585" y="292768"/>
                  </a:moveTo>
                  <a:lnTo>
                    <a:pt x="430806" y="292768"/>
                  </a:lnTo>
                  <a:lnTo>
                    <a:pt x="451622" y="308386"/>
                  </a:lnTo>
                  <a:lnTo>
                    <a:pt x="490404" y="319289"/>
                  </a:lnTo>
                  <a:lnTo>
                    <a:pt x="541862" y="325825"/>
                  </a:lnTo>
                  <a:lnTo>
                    <a:pt x="600707" y="328339"/>
                  </a:lnTo>
                  <a:lnTo>
                    <a:pt x="661649" y="327181"/>
                  </a:lnTo>
                  <a:lnTo>
                    <a:pt x="719397" y="322698"/>
                  </a:lnTo>
                  <a:lnTo>
                    <a:pt x="768663" y="315236"/>
                  </a:lnTo>
                  <a:lnTo>
                    <a:pt x="804155" y="305144"/>
                  </a:lnTo>
                  <a:lnTo>
                    <a:pt x="820585" y="292768"/>
                  </a:lnTo>
                  <a:close/>
                </a:path>
                <a:path w="1113789" h="328929">
                  <a:moveTo>
                    <a:pt x="233679" y="32432"/>
                  </a:moveTo>
                  <a:lnTo>
                    <a:pt x="174118" y="34980"/>
                  </a:lnTo>
                  <a:lnTo>
                    <a:pt x="123103" y="42237"/>
                  </a:lnTo>
                  <a:lnTo>
                    <a:pt x="80742" y="53333"/>
                  </a:lnTo>
                  <a:lnTo>
                    <a:pt x="22413" y="83566"/>
                  </a:lnTo>
                  <a:lnTo>
                    <a:pt x="0" y="118725"/>
                  </a:lnTo>
                  <a:lnTo>
                    <a:pt x="2532" y="135979"/>
                  </a:lnTo>
                  <a:lnTo>
                    <a:pt x="14367" y="151857"/>
                  </a:lnTo>
                  <a:lnTo>
                    <a:pt x="35615" y="165489"/>
                  </a:lnTo>
                  <a:lnTo>
                    <a:pt x="66384" y="176007"/>
                  </a:lnTo>
                  <a:lnTo>
                    <a:pt x="106781" y="182541"/>
                  </a:lnTo>
                  <a:lnTo>
                    <a:pt x="66753" y="195785"/>
                  </a:lnTo>
                  <a:lnTo>
                    <a:pt x="38464" y="209054"/>
                  </a:lnTo>
                  <a:lnTo>
                    <a:pt x="20991" y="222186"/>
                  </a:lnTo>
                  <a:lnTo>
                    <a:pt x="13416" y="235018"/>
                  </a:lnTo>
                  <a:lnTo>
                    <a:pt x="14816" y="247391"/>
                  </a:lnTo>
                  <a:lnTo>
                    <a:pt x="63660" y="280128"/>
                  </a:lnTo>
                  <a:lnTo>
                    <a:pt x="124219" y="296686"/>
                  </a:lnTo>
                  <a:lnTo>
                    <a:pt x="198580" y="307523"/>
                  </a:lnTo>
                  <a:lnTo>
                    <a:pt x="238634" y="310391"/>
                  </a:lnTo>
                  <a:lnTo>
                    <a:pt x="279376" y="311344"/>
                  </a:lnTo>
                  <a:lnTo>
                    <a:pt x="319885" y="310220"/>
                  </a:lnTo>
                  <a:lnTo>
                    <a:pt x="359240" y="306857"/>
                  </a:lnTo>
                  <a:lnTo>
                    <a:pt x="396521" y="301094"/>
                  </a:lnTo>
                  <a:lnTo>
                    <a:pt x="430806" y="292768"/>
                  </a:lnTo>
                  <a:lnTo>
                    <a:pt x="910454" y="292768"/>
                  </a:lnTo>
                  <a:lnTo>
                    <a:pt x="984566" y="278846"/>
                  </a:lnTo>
                  <a:lnTo>
                    <a:pt x="1052209" y="253445"/>
                  </a:lnTo>
                  <a:lnTo>
                    <a:pt x="1098227" y="222423"/>
                  </a:lnTo>
                  <a:lnTo>
                    <a:pt x="1113573" y="190787"/>
                  </a:lnTo>
                  <a:lnTo>
                    <a:pt x="1106917" y="176302"/>
                  </a:lnTo>
                  <a:lnTo>
                    <a:pt x="1089201" y="163540"/>
                  </a:lnTo>
                  <a:lnTo>
                    <a:pt x="1059294" y="153127"/>
                  </a:lnTo>
                  <a:lnTo>
                    <a:pt x="1016065" y="145688"/>
                  </a:lnTo>
                  <a:lnTo>
                    <a:pt x="1048834" y="133965"/>
                  </a:lnTo>
                  <a:lnTo>
                    <a:pt x="1069595" y="121168"/>
                  </a:lnTo>
                  <a:lnTo>
                    <a:pt x="1079329" y="107690"/>
                  </a:lnTo>
                  <a:lnTo>
                    <a:pt x="1079012" y="93923"/>
                  </a:lnTo>
                  <a:lnTo>
                    <a:pt x="1027545" y="54803"/>
                  </a:lnTo>
                  <a:lnTo>
                    <a:pt x="964769" y="35461"/>
                  </a:lnTo>
                  <a:lnTo>
                    <a:pt x="301676" y="35461"/>
                  </a:lnTo>
                  <a:lnTo>
                    <a:pt x="233679" y="32432"/>
                  </a:lnTo>
                  <a:close/>
                </a:path>
                <a:path w="1113789" h="328929">
                  <a:moveTo>
                    <a:pt x="910454" y="292768"/>
                  </a:moveTo>
                  <a:lnTo>
                    <a:pt x="820585" y="292768"/>
                  </a:lnTo>
                  <a:lnTo>
                    <a:pt x="862340" y="295462"/>
                  </a:lnTo>
                  <a:lnTo>
                    <a:pt x="904342" y="293622"/>
                  </a:lnTo>
                  <a:lnTo>
                    <a:pt x="910454" y="292768"/>
                  </a:lnTo>
                  <a:close/>
                </a:path>
                <a:path w="1113789" h="328929">
                  <a:moveTo>
                    <a:pt x="477186" y="0"/>
                  </a:moveTo>
                  <a:lnTo>
                    <a:pt x="416307" y="2925"/>
                  </a:lnTo>
                  <a:lnTo>
                    <a:pt x="362917" y="9673"/>
                  </a:lnTo>
                  <a:lnTo>
                    <a:pt x="322784" y="20449"/>
                  </a:lnTo>
                  <a:lnTo>
                    <a:pt x="301676" y="35461"/>
                  </a:lnTo>
                  <a:lnTo>
                    <a:pt x="692039" y="35461"/>
                  </a:lnTo>
                  <a:lnTo>
                    <a:pt x="647077" y="12085"/>
                  </a:lnTo>
                  <a:lnTo>
                    <a:pt x="598339" y="4786"/>
                  </a:lnTo>
                  <a:lnTo>
                    <a:pt x="539786" y="689"/>
                  </a:lnTo>
                  <a:lnTo>
                    <a:pt x="477186" y="0"/>
                  </a:lnTo>
                  <a:close/>
                </a:path>
                <a:path w="1113789" h="328929">
                  <a:moveTo>
                    <a:pt x="832081" y="20391"/>
                  </a:moveTo>
                  <a:lnTo>
                    <a:pt x="785340" y="21654"/>
                  </a:lnTo>
                  <a:lnTo>
                    <a:pt x="738334" y="26547"/>
                  </a:lnTo>
                  <a:lnTo>
                    <a:pt x="692039" y="35461"/>
                  </a:lnTo>
                  <a:lnTo>
                    <a:pt x="964769" y="35461"/>
                  </a:lnTo>
                  <a:lnTo>
                    <a:pt x="960921" y="34460"/>
                  </a:lnTo>
                  <a:lnTo>
                    <a:pt x="920849" y="27186"/>
                  </a:lnTo>
                  <a:lnTo>
                    <a:pt x="877577" y="22365"/>
                  </a:lnTo>
                  <a:lnTo>
                    <a:pt x="832081" y="20391"/>
                  </a:lnTo>
                  <a:close/>
                </a:path>
              </a:pathLst>
            </a:custGeom>
            <a:solidFill>
              <a:srgbClr val="FFFFFF"/>
            </a:solidFill>
          </p:spPr>
          <p:txBody>
            <a:bodyPr wrap="square" lIns="0" tIns="0" rIns="0" bIns="0" rtlCol="0"/>
            <a:lstStyle/>
            <a:p>
              <a:endParaRPr/>
            </a:p>
          </p:txBody>
        </p:sp>
        <p:sp>
          <p:nvSpPr>
            <p:cNvPr id="50" name="object 50"/>
            <p:cNvSpPr/>
            <p:nvPr/>
          </p:nvSpPr>
          <p:spPr>
            <a:xfrm>
              <a:off x="2161294" y="4493146"/>
              <a:ext cx="1112520" cy="328930"/>
            </a:xfrm>
            <a:custGeom>
              <a:avLst/>
              <a:gdLst/>
              <a:ahLst/>
              <a:cxnLst/>
              <a:rect l="l" t="t" r="r" b="b"/>
              <a:pathLst>
                <a:path w="1112520" h="328929">
                  <a:moveTo>
                    <a:pt x="110363" y="187939"/>
                  </a:moveTo>
                  <a:lnTo>
                    <a:pt x="71601" y="180938"/>
                  </a:lnTo>
                  <a:lnTo>
                    <a:pt x="19305" y="157615"/>
                  </a:lnTo>
                  <a:lnTo>
                    <a:pt x="0" y="126425"/>
                  </a:lnTo>
                  <a:lnTo>
                    <a:pt x="2476" y="109590"/>
                  </a:lnTo>
                  <a:lnTo>
                    <a:pt x="31203" y="76861"/>
                  </a:lnTo>
                  <a:lnTo>
                    <a:pt x="90982" y="49947"/>
                  </a:lnTo>
                  <a:lnTo>
                    <a:pt x="132274" y="40382"/>
                  </a:lnTo>
                  <a:lnTo>
                    <a:pt x="181038" y="34323"/>
                  </a:lnTo>
                  <a:lnTo>
                    <a:pt x="237177" y="32455"/>
                  </a:lnTo>
                  <a:lnTo>
                    <a:pt x="300594" y="35461"/>
                  </a:lnTo>
                  <a:lnTo>
                    <a:pt x="321702" y="20449"/>
                  </a:lnTo>
                  <a:lnTo>
                    <a:pt x="361835" y="9673"/>
                  </a:lnTo>
                  <a:lnTo>
                    <a:pt x="415225" y="2925"/>
                  </a:lnTo>
                  <a:lnTo>
                    <a:pt x="476104" y="0"/>
                  </a:lnTo>
                  <a:lnTo>
                    <a:pt x="538704" y="689"/>
                  </a:lnTo>
                  <a:lnTo>
                    <a:pt x="597257" y="4786"/>
                  </a:lnTo>
                  <a:lnTo>
                    <a:pt x="645995" y="12085"/>
                  </a:lnTo>
                  <a:lnTo>
                    <a:pt x="679151" y="22379"/>
                  </a:lnTo>
                  <a:lnTo>
                    <a:pt x="690956" y="35461"/>
                  </a:lnTo>
                  <a:lnTo>
                    <a:pt x="737251" y="26546"/>
                  </a:lnTo>
                  <a:lnTo>
                    <a:pt x="784258" y="21654"/>
                  </a:lnTo>
                  <a:lnTo>
                    <a:pt x="830999" y="20390"/>
                  </a:lnTo>
                  <a:lnTo>
                    <a:pt x="876495" y="22365"/>
                  </a:lnTo>
                  <a:lnTo>
                    <a:pt x="919767" y="27185"/>
                  </a:lnTo>
                  <a:lnTo>
                    <a:pt x="959839" y="34459"/>
                  </a:lnTo>
                  <a:lnTo>
                    <a:pt x="1026463" y="54802"/>
                  </a:lnTo>
                  <a:lnTo>
                    <a:pt x="1068541" y="80257"/>
                  </a:lnTo>
                  <a:lnTo>
                    <a:pt x="1078246" y="107690"/>
                  </a:lnTo>
                  <a:lnTo>
                    <a:pt x="1068513" y="121168"/>
                  </a:lnTo>
                  <a:lnTo>
                    <a:pt x="1047751" y="133964"/>
                  </a:lnTo>
                  <a:lnTo>
                    <a:pt x="1014983" y="145687"/>
                  </a:lnTo>
                  <a:lnTo>
                    <a:pt x="1058212" y="153126"/>
                  </a:lnTo>
                  <a:lnTo>
                    <a:pt x="1088119" y="163540"/>
                  </a:lnTo>
                  <a:lnTo>
                    <a:pt x="1105835" y="176302"/>
                  </a:lnTo>
                  <a:lnTo>
                    <a:pt x="1112491" y="190787"/>
                  </a:lnTo>
                  <a:lnTo>
                    <a:pt x="1109217" y="206369"/>
                  </a:lnTo>
                  <a:lnTo>
                    <a:pt x="1077405" y="238324"/>
                  </a:lnTo>
                  <a:lnTo>
                    <a:pt x="1019443" y="267161"/>
                  </a:lnTo>
                  <a:lnTo>
                    <a:pt x="944379" y="287875"/>
                  </a:lnTo>
                  <a:lnTo>
                    <a:pt x="903260" y="293622"/>
                  </a:lnTo>
                  <a:lnTo>
                    <a:pt x="861258" y="295462"/>
                  </a:lnTo>
                  <a:lnTo>
                    <a:pt x="819504" y="292768"/>
                  </a:lnTo>
                  <a:lnTo>
                    <a:pt x="803073" y="305143"/>
                  </a:lnTo>
                  <a:lnTo>
                    <a:pt x="767580" y="315236"/>
                  </a:lnTo>
                  <a:lnTo>
                    <a:pt x="718315" y="322698"/>
                  </a:lnTo>
                  <a:lnTo>
                    <a:pt x="660566" y="327181"/>
                  </a:lnTo>
                  <a:lnTo>
                    <a:pt x="599625" y="328339"/>
                  </a:lnTo>
                  <a:lnTo>
                    <a:pt x="540780" y="325824"/>
                  </a:lnTo>
                  <a:lnTo>
                    <a:pt x="489322" y="319289"/>
                  </a:lnTo>
                  <a:lnTo>
                    <a:pt x="450540" y="308386"/>
                  </a:lnTo>
                  <a:lnTo>
                    <a:pt x="429724" y="292768"/>
                  </a:lnTo>
                  <a:lnTo>
                    <a:pt x="395440" y="301094"/>
                  </a:lnTo>
                  <a:lnTo>
                    <a:pt x="358164" y="306864"/>
                  </a:lnTo>
                  <a:lnTo>
                    <a:pt x="318824" y="310245"/>
                  </a:lnTo>
                  <a:lnTo>
                    <a:pt x="278345" y="311403"/>
                  </a:lnTo>
                  <a:lnTo>
                    <a:pt x="237652" y="310507"/>
                  </a:lnTo>
                  <a:lnTo>
                    <a:pt x="197670" y="307722"/>
                  </a:lnTo>
                  <a:lnTo>
                    <a:pt x="159327" y="303218"/>
                  </a:lnTo>
                  <a:lnTo>
                    <a:pt x="91255" y="289716"/>
                  </a:lnTo>
                  <a:lnTo>
                    <a:pt x="40841" y="271339"/>
                  </a:lnTo>
                  <a:lnTo>
                    <a:pt x="14528" y="237558"/>
                  </a:lnTo>
                  <a:lnTo>
                    <a:pt x="22609" y="225309"/>
                  </a:lnTo>
                  <a:lnTo>
                    <a:pt x="40657" y="212845"/>
                  </a:lnTo>
                  <a:lnTo>
                    <a:pt x="69600" y="200333"/>
                  </a:lnTo>
                  <a:lnTo>
                    <a:pt x="110363" y="187939"/>
                  </a:lnTo>
                  <a:close/>
                </a:path>
              </a:pathLst>
            </a:custGeom>
            <a:ln w="9531">
              <a:solidFill>
                <a:srgbClr val="000000"/>
              </a:solidFill>
            </a:ln>
          </p:spPr>
          <p:txBody>
            <a:bodyPr wrap="square" lIns="0" tIns="0" rIns="0" bIns="0" rtlCol="0"/>
            <a:lstStyle/>
            <a:p>
              <a:endParaRPr/>
            </a:p>
          </p:txBody>
        </p:sp>
      </p:grpSp>
      <p:sp>
        <p:nvSpPr>
          <p:cNvPr id="51" name="object 51"/>
          <p:cNvSpPr txBox="1"/>
          <p:nvPr/>
        </p:nvSpPr>
        <p:spPr>
          <a:xfrm>
            <a:off x="2613087" y="4544497"/>
            <a:ext cx="205104" cy="163195"/>
          </a:xfrm>
          <a:prstGeom prst="rect">
            <a:avLst/>
          </a:prstGeom>
        </p:spPr>
        <p:txBody>
          <a:bodyPr vert="horz" wrap="square" lIns="0" tIns="12700" rIns="0" bIns="0" rtlCol="0">
            <a:spAutoFit/>
          </a:bodyPr>
          <a:lstStyle/>
          <a:p>
            <a:pPr marL="38100">
              <a:lnSpc>
                <a:spcPct val="100000"/>
              </a:lnSpc>
              <a:spcBef>
                <a:spcPts val="100"/>
              </a:spcBef>
            </a:pPr>
            <a:r>
              <a:rPr sz="900" spc="-25" dirty="0">
                <a:latin typeface="Arial MT"/>
                <a:cs typeface="Arial MT"/>
              </a:rPr>
              <a:t>T</a:t>
            </a:r>
            <a:r>
              <a:rPr sz="1200" spc="-37" baseline="-27777" dirty="0">
                <a:latin typeface="Arial MT"/>
                <a:cs typeface="Arial MT"/>
              </a:rPr>
              <a:t>2</a:t>
            </a:r>
            <a:endParaRPr sz="1200" baseline="-27777">
              <a:latin typeface="Arial MT"/>
              <a:cs typeface="Arial MT"/>
            </a:endParaRPr>
          </a:p>
        </p:txBody>
      </p:sp>
      <p:grpSp>
        <p:nvGrpSpPr>
          <p:cNvPr id="52" name="object 52"/>
          <p:cNvGrpSpPr/>
          <p:nvPr/>
        </p:nvGrpSpPr>
        <p:grpSpPr>
          <a:xfrm>
            <a:off x="1794102" y="4246317"/>
            <a:ext cx="1523365" cy="1238250"/>
            <a:chOff x="1794102" y="4246317"/>
            <a:chExt cx="1523365" cy="1238250"/>
          </a:xfrm>
        </p:grpSpPr>
        <p:pic>
          <p:nvPicPr>
            <p:cNvPr id="53" name="object 53"/>
            <p:cNvPicPr/>
            <p:nvPr/>
          </p:nvPicPr>
          <p:blipFill>
            <a:blip r:embed="rId10" cstate="print"/>
            <a:stretch>
              <a:fillRect/>
            </a:stretch>
          </p:blipFill>
          <p:spPr>
            <a:xfrm>
              <a:off x="1898676" y="4623901"/>
              <a:ext cx="276167" cy="66717"/>
            </a:xfrm>
            <a:prstGeom prst="rect">
              <a:avLst/>
            </a:prstGeom>
          </p:spPr>
        </p:pic>
        <p:sp>
          <p:nvSpPr>
            <p:cNvPr id="54" name="object 54"/>
            <p:cNvSpPr/>
            <p:nvPr/>
          </p:nvSpPr>
          <p:spPr>
            <a:xfrm>
              <a:off x="1799499" y="4306420"/>
              <a:ext cx="234950" cy="247650"/>
            </a:xfrm>
            <a:custGeom>
              <a:avLst/>
              <a:gdLst/>
              <a:ahLst/>
              <a:cxnLst/>
              <a:rect l="l" t="t" r="r" b="b"/>
              <a:pathLst>
                <a:path w="234950" h="247650">
                  <a:moveTo>
                    <a:pt x="0" y="247046"/>
                  </a:moveTo>
                  <a:lnTo>
                    <a:pt x="234722" y="0"/>
                  </a:lnTo>
                </a:path>
              </a:pathLst>
            </a:custGeom>
            <a:ln w="9541">
              <a:solidFill>
                <a:srgbClr val="000000"/>
              </a:solidFill>
            </a:ln>
          </p:spPr>
          <p:txBody>
            <a:bodyPr wrap="square" lIns="0" tIns="0" rIns="0" bIns="0" rtlCol="0"/>
            <a:lstStyle/>
            <a:p>
              <a:endParaRPr/>
            </a:p>
          </p:txBody>
        </p:sp>
        <p:pic>
          <p:nvPicPr>
            <p:cNvPr id="55" name="object 55"/>
            <p:cNvPicPr/>
            <p:nvPr/>
          </p:nvPicPr>
          <p:blipFill>
            <a:blip r:embed="rId11" cstate="print"/>
            <a:stretch>
              <a:fillRect/>
            </a:stretch>
          </p:blipFill>
          <p:spPr>
            <a:xfrm>
              <a:off x="2008652" y="4246317"/>
              <a:ext cx="82911" cy="84541"/>
            </a:xfrm>
            <a:prstGeom prst="rect">
              <a:avLst/>
            </a:prstGeom>
          </p:spPr>
        </p:pic>
        <p:sp>
          <p:nvSpPr>
            <p:cNvPr id="56" name="object 56"/>
            <p:cNvSpPr/>
            <p:nvPr/>
          </p:nvSpPr>
          <p:spPr>
            <a:xfrm>
              <a:off x="1799182" y="4761316"/>
              <a:ext cx="292100" cy="392430"/>
            </a:xfrm>
            <a:custGeom>
              <a:avLst/>
              <a:gdLst/>
              <a:ahLst/>
              <a:cxnLst/>
              <a:rect l="l" t="t" r="r" b="b"/>
              <a:pathLst>
                <a:path w="292100" h="392429">
                  <a:moveTo>
                    <a:pt x="0" y="0"/>
                  </a:moveTo>
                  <a:lnTo>
                    <a:pt x="291509" y="391968"/>
                  </a:lnTo>
                </a:path>
              </a:pathLst>
            </a:custGeom>
            <a:ln w="9544">
              <a:solidFill>
                <a:srgbClr val="000000"/>
              </a:solidFill>
            </a:ln>
          </p:spPr>
          <p:txBody>
            <a:bodyPr wrap="square" lIns="0" tIns="0" rIns="0" bIns="0" rtlCol="0"/>
            <a:lstStyle/>
            <a:p>
              <a:endParaRPr/>
            </a:p>
          </p:txBody>
        </p:sp>
        <p:pic>
          <p:nvPicPr>
            <p:cNvPr id="57" name="object 57"/>
            <p:cNvPicPr/>
            <p:nvPr/>
          </p:nvPicPr>
          <p:blipFill>
            <a:blip r:embed="rId12" cstate="print"/>
            <a:stretch>
              <a:fillRect/>
            </a:stretch>
          </p:blipFill>
          <p:spPr>
            <a:xfrm>
              <a:off x="2062906" y="5131478"/>
              <a:ext cx="78092" cy="87804"/>
            </a:xfrm>
            <a:prstGeom prst="rect">
              <a:avLst/>
            </a:prstGeom>
          </p:spPr>
        </p:pic>
        <p:sp>
          <p:nvSpPr>
            <p:cNvPr id="58" name="object 58"/>
            <p:cNvSpPr/>
            <p:nvPr/>
          </p:nvSpPr>
          <p:spPr>
            <a:xfrm>
              <a:off x="2198422" y="5150707"/>
              <a:ext cx="1113790" cy="328930"/>
            </a:xfrm>
            <a:custGeom>
              <a:avLst/>
              <a:gdLst/>
              <a:ahLst/>
              <a:cxnLst/>
              <a:rect l="l" t="t" r="r" b="b"/>
              <a:pathLst>
                <a:path w="1113789" h="328929">
                  <a:moveTo>
                    <a:pt x="820585" y="292768"/>
                  </a:moveTo>
                  <a:lnTo>
                    <a:pt x="430806" y="292768"/>
                  </a:lnTo>
                  <a:lnTo>
                    <a:pt x="451622" y="308386"/>
                  </a:lnTo>
                  <a:lnTo>
                    <a:pt x="490404" y="319289"/>
                  </a:lnTo>
                  <a:lnTo>
                    <a:pt x="541862" y="325825"/>
                  </a:lnTo>
                  <a:lnTo>
                    <a:pt x="600707" y="328339"/>
                  </a:lnTo>
                  <a:lnTo>
                    <a:pt x="661648" y="327181"/>
                  </a:lnTo>
                  <a:lnTo>
                    <a:pt x="719397" y="322698"/>
                  </a:lnTo>
                  <a:lnTo>
                    <a:pt x="768662" y="315236"/>
                  </a:lnTo>
                  <a:lnTo>
                    <a:pt x="804155" y="305144"/>
                  </a:lnTo>
                  <a:lnTo>
                    <a:pt x="820585" y="292768"/>
                  </a:lnTo>
                  <a:close/>
                </a:path>
                <a:path w="1113789" h="328929">
                  <a:moveTo>
                    <a:pt x="233679" y="32432"/>
                  </a:moveTo>
                  <a:lnTo>
                    <a:pt x="174118" y="34980"/>
                  </a:lnTo>
                  <a:lnTo>
                    <a:pt x="123103" y="42237"/>
                  </a:lnTo>
                  <a:lnTo>
                    <a:pt x="80742" y="53333"/>
                  </a:lnTo>
                  <a:lnTo>
                    <a:pt x="22413" y="83566"/>
                  </a:lnTo>
                  <a:lnTo>
                    <a:pt x="0" y="118725"/>
                  </a:lnTo>
                  <a:lnTo>
                    <a:pt x="2532" y="135979"/>
                  </a:lnTo>
                  <a:lnTo>
                    <a:pt x="14367" y="151857"/>
                  </a:lnTo>
                  <a:lnTo>
                    <a:pt x="35615" y="165489"/>
                  </a:lnTo>
                  <a:lnTo>
                    <a:pt x="66384" y="176007"/>
                  </a:lnTo>
                  <a:lnTo>
                    <a:pt x="106781" y="182541"/>
                  </a:lnTo>
                  <a:lnTo>
                    <a:pt x="66753" y="195785"/>
                  </a:lnTo>
                  <a:lnTo>
                    <a:pt x="38464" y="209054"/>
                  </a:lnTo>
                  <a:lnTo>
                    <a:pt x="20991" y="222186"/>
                  </a:lnTo>
                  <a:lnTo>
                    <a:pt x="13416" y="235018"/>
                  </a:lnTo>
                  <a:lnTo>
                    <a:pt x="14815" y="247391"/>
                  </a:lnTo>
                  <a:lnTo>
                    <a:pt x="63660" y="280128"/>
                  </a:lnTo>
                  <a:lnTo>
                    <a:pt x="124219" y="296686"/>
                  </a:lnTo>
                  <a:lnTo>
                    <a:pt x="198579" y="307523"/>
                  </a:lnTo>
                  <a:lnTo>
                    <a:pt x="238633" y="310391"/>
                  </a:lnTo>
                  <a:lnTo>
                    <a:pt x="279375" y="311344"/>
                  </a:lnTo>
                  <a:lnTo>
                    <a:pt x="319884" y="310220"/>
                  </a:lnTo>
                  <a:lnTo>
                    <a:pt x="359240" y="306857"/>
                  </a:lnTo>
                  <a:lnTo>
                    <a:pt x="396521" y="301094"/>
                  </a:lnTo>
                  <a:lnTo>
                    <a:pt x="430806" y="292768"/>
                  </a:lnTo>
                  <a:lnTo>
                    <a:pt x="910454" y="292768"/>
                  </a:lnTo>
                  <a:lnTo>
                    <a:pt x="984566" y="278846"/>
                  </a:lnTo>
                  <a:lnTo>
                    <a:pt x="1052209" y="253445"/>
                  </a:lnTo>
                  <a:lnTo>
                    <a:pt x="1098227" y="222423"/>
                  </a:lnTo>
                  <a:lnTo>
                    <a:pt x="1113573" y="190787"/>
                  </a:lnTo>
                  <a:lnTo>
                    <a:pt x="1106917" y="176302"/>
                  </a:lnTo>
                  <a:lnTo>
                    <a:pt x="1089201" y="163540"/>
                  </a:lnTo>
                  <a:lnTo>
                    <a:pt x="1059294" y="153127"/>
                  </a:lnTo>
                  <a:lnTo>
                    <a:pt x="1016065" y="145688"/>
                  </a:lnTo>
                  <a:lnTo>
                    <a:pt x="1048833" y="133965"/>
                  </a:lnTo>
                  <a:lnTo>
                    <a:pt x="1069595" y="121168"/>
                  </a:lnTo>
                  <a:lnTo>
                    <a:pt x="1079328" y="107690"/>
                  </a:lnTo>
                  <a:lnTo>
                    <a:pt x="1079011" y="93923"/>
                  </a:lnTo>
                  <a:lnTo>
                    <a:pt x="1027545" y="54803"/>
                  </a:lnTo>
                  <a:lnTo>
                    <a:pt x="964769" y="35461"/>
                  </a:lnTo>
                  <a:lnTo>
                    <a:pt x="301676" y="35461"/>
                  </a:lnTo>
                  <a:lnTo>
                    <a:pt x="233679" y="32432"/>
                  </a:lnTo>
                  <a:close/>
                </a:path>
                <a:path w="1113789" h="328929">
                  <a:moveTo>
                    <a:pt x="910454" y="292768"/>
                  </a:moveTo>
                  <a:lnTo>
                    <a:pt x="820585" y="292768"/>
                  </a:lnTo>
                  <a:lnTo>
                    <a:pt x="862340" y="295462"/>
                  </a:lnTo>
                  <a:lnTo>
                    <a:pt x="904342" y="293622"/>
                  </a:lnTo>
                  <a:lnTo>
                    <a:pt x="910454" y="292768"/>
                  </a:lnTo>
                  <a:close/>
                </a:path>
                <a:path w="1113789" h="328929">
                  <a:moveTo>
                    <a:pt x="477186" y="0"/>
                  </a:moveTo>
                  <a:lnTo>
                    <a:pt x="416307" y="2925"/>
                  </a:lnTo>
                  <a:lnTo>
                    <a:pt x="362917" y="9673"/>
                  </a:lnTo>
                  <a:lnTo>
                    <a:pt x="322784" y="20449"/>
                  </a:lnTo>
                  <a:lnTo>
                    <a:pt x="301676" y="35461"/>
                  </a:lnTo>
                  <a:lnTo>
                    <a:pt x="692039" y="35461"/>
                  </a:lnTo>
                  <a:lnTo>
                    <a:pt x="647077" y="12085"/>
                  </a:lnTo>
                  <a:lnTo>
                    <a:pt x="598339" y="4786"/>
                  </a:lnTo>
                  <a:lnTo>
                    <a:pt x="539786" y="689"/>
                  </a:lnTo>
                  <a:lnTo>
                    <a:pt x="477186" y="0"/>
                  </a:lnTo>
                  <a:close/>
                </a:path>
                <a:path w="1113789" h="328929">
                  <a:moveTo>
                    <a:pt x="832081" y="20391"/>
                  </a:moveTo>
                  <a:lnTo>
                    <a:pt x="785340" y="21654"/>
                  </a:lnTo>
                  <a:lnTo>
                    <a:pt x="738334" y="26547"/>
                  </a:lnTo>
                  <a:lnTo>
                    <a:pt x="692039" y="35461"/>
                  </a:lnTo>
                  <a:lnTo>
                    <a:pt x="964769" y="35461"/>
                  </a:lnTo>
                  <a:lnTo>
                    <a:pt x="960920" y="34460"/>
                  </a:lnTo>
                  <a:lnTo>
                    <a:pt x="920849" y="27186"/>
                  </a:lnTo>
                  <a:lnTo>
                    <a:pt x="877577" y="22365"/>
                  </a:lnTo>
                  <a:lnTo>
                    <a:pt x="832081" y="20391"/>
                  </a:lnTo>
                  <a:close/>
                </a:path>
              </a:pathLst>
            </a:custGeom>
            <a:solidFill>
              <a:srgbClr val="FFFFFF"/>
            </a:solidFill>
          </p:spPr>
          <p:txBody>
            <a:bodyPr wrap="square" lIns="0" tIns="0" rIns="0" bIns="0" rtlCol="0"/>
            <a:lstStyle/>
            <a:p>
              <a:endParaRPr/>
            </a:p>
          </p:txBody>
        </p:sp>
        <p:sp>
          <p:nvSpPr>
            <p:cNvPr id="59" name="object 59"/>
            <p:cNvSpPr/>
            <p:nvPr/>
          </p:nvSpPr>
          <p:spPr>
            <a:xfrm>
              <a:off x="2199504" y="5150707"/>
              <a:ext cx="1112520" cy="328930"/>
            </a:xfrm>
            <a:custGeom>
              <a:avLst/>
              <a:gdLst/>
              <a:ahLst/>
              <a:cxnLst/>
              <a:rect l="l" t="t" r="r" b="b"/>
              <a:pathLst>
                <a:path w="1112520" h="328929">
                  <a:moveTo>
                    <a:pt x="110363" y="187939"/>
                  </a:moveTo>
                  <a:lnTo>
                    <a:pt x="71601" y="180938"/>
                  </a:lnTo>
                  <a:lnTo>
                    <a:pt x="19305" y="157615"/>
                  </a:lnTo>
                  <a:lnTo>
                    <a:pt x="0" y="126425"/>
                  </a:lnTo>
                  <a:lnTo>
                    <a:pt x="2476" y="109590"/>
                  </a:lnTo>
                  <a:lnTo>
                    <a:pt x="31203" y="76861"/>
                  </a:lnTo>
                  <a:lnTo>
                    <a:pt x="90982" y="49947"/>
                  </a:lnTo>
                  <a:lnTo>
                    <a:pt x="132274" y="40382"/>
                  </a:lnTo>
                  <a:lnTo>
                    <a:pt x="181038" y="34323"/>
                  </a:lnTo>
                  <a:lnTo>
                    <a:pt x="237177" y="32455"/>
                  </a:lnTo>
                  <a:lnTo>
                    <a:pt x="300594" y="35461"/>
                  </a:lnTo>
                  <a:lnTo>
                    <a:pt x="321702" y="20449"/>
                  </a:lnTo>
                  <a:lnTo>
                    <a:pt x="361835" y="9673"/>
                  </a:lnTo>
                  <a:lnTo>
                    <a:pt x="415225" y="2925"/>
                  </a:lnTo>
                  <a:lnTo>
                    <a:pt x="476104" y="0"/>
                  </a:lnTo>
                  <a:lnTo>
                    <a:pt x="538704" y="689"/>
                  </a:lnTo>
                  <a:lnTo>
                    <a:pt x="597257" y="4786"/>
                  </a:lnTo>
                  <a:lnTo>
                    <a:pt x="645995" y="12085"/>
                  </a:lnTo>
                  <a:lnTo>
                    <a:pt x="679151" y="22379"/>
                  </a:lnTo>
                  <a:lnTo>
                    <a:pt x="690956" y="35461"/>
                  </a:lnTo>
                  <a:lnTo>
                    <a:pt x="737251" y="26546"/>
                  </a:lnTo>
                  <a:lnTo>
                    <a:pt x="784258" y="21654"/>
                  </a:lnTo>
                  <a:lnTo>
                    <a:pt x="830999" y="20390"/>
                  </a:lnTo>
                  <a:lnTo>
                    <a:pt x="876495" y="22365"/>
                  </a:lnTo>
                  <a:lnTo>
                    <a:pt x="919767" y="27185"/>
                  </a:lnTo>
                  <a:lnTo>
                    <a:pt x="959839" y="34459"/>
                  </a:lnTo>
                  <a:lnTo>
                    <a:pt x="1026463" y="54802"/>
                  </a:lnTo>
                  <a:lnTo>
                    <a:pt x="1068541" y="80257"/>
                  </a:lnTo>
                  <a:lnTo>
                    <a:pt x="1078246" y="107690"/>
                  </a:lnTo>
                  <a:lnTo>
                    <a:pt x="1068513" y="121168"/>
                  </a:lnTo>
                  <a:lnTo>
                    <a:pt x="1047751" y="133964"/>
                  </a:lnTo>
                  <a:lnTo>
                    <a:pt x="1014983" y="145687"/>
                  </a:lnTo>
                  <a:lnTo>
                    <a:pt x="1058212" y="153126"/>
                  </a:lnTo>
                  <a:lnTo>
                    <a:pt x="1088119" y="163540"/>
                  </a:lnTo>
                  <a:lnTo>
                    <a:pt x="1105835" y="176302"/>
                  </a:lnTo>
                  <a:lnTo>
                    <a:pt x="1112491" y="190787"/>
                  </a:lnTo>
                  <a:lnTo>
                    <a:pt x="1109217" y="206369"/>
                  </a:lnTo>
                  <a:lnTo>
                    <a:pt x="1077405" y="238324"/>
                  </a:lnTo>
                  <a:lnTo>
                    <a:pt x="1019443" y="267161"/>
                  </a:lnTo>
                  <a:lnTo>
                    <a:pt x="944379" y="287875"/>
                  </a:lnTo>
                  <a:lnTo>
                    <a:pt x="903260" y="293622"/>
                  </a:lnTo>
                  <a:lnTo>
                    <a:pt x="861258" y="295462"/>
                  </a:lnTo>
                  <a:lnTo>
                    <a:pt x="819504" y="292768"/>
                  </a:lnTo>
                  <a:lnTo>
                    <a:pt x="803073" y="305143"/>
                  </a:lnTo>
                  <a:lnTo>
                    <a:pt x="767580" y="315236"/>
                  </a:lnTo>
                  <a:lnTo>
                    <a:pt x="718315" y="322698"/>
                  </a:lnTo>
                  <a:lnTo>
                    <a:pt x="660566" y="327181"/>
                  </a:lnTo>
                  <a:lnTo>
                    <a:pt x="599625" y="328339"/>
                  </a:lnTo>
                  <a:lnTo>
                    <a:pt x="540780" y="325824"/>
                  </a:lnTo>
                  <a:lnTo>
                    <a:pt x="489322" y="319289"/>
                  </a:lnTo>
                  <a:lnTo>
                    <a:pt x="450540" y="308386"/>
                  </a:lnTo>
                  <a:lnTo>
                    <a:pt x="429724" y="292768"/>
                  </a:lnTo>
                  <a:lnTo>
                    <a:pt x="395440" y="301094"/>
                  </a:lnTo>
                  <a:lnTo>
                    <a:pt x="358164" y="306864"/>
                  </a:lnTo>
                  <a:lnTo>
                    <a:pt x="318824" y="310245"/>
                  </a:lnTo>
                  <a:lnTo>
                    <a:pt x="278345" y="311403"/>
                  </a:lnTo>
                  <a:lnTo>
                    <a:pt x="237652" y="310507"/>
                  </a:lnTo>
                  <a:lnTo>
                    <a:pt x="197670" y="307722"/>
                  </a:lnTo>
                  <a:lnTo>
                    <a:pt x="159327" y="303218"/>
                  </a:lnTo>
                  <a:lnTo>
                    <a:pt x="91255" y="289716"/>
                  </a:lnTo>
                  <a:lnTo>
                    <a:pt x="40841" y="271339"/>
                  </a:lnTo>
                  <a:lnTo>
                    <a:pt x="14528" y="237558"/>
                  </a:lnTo>
                  <a:lnTo>
                    <a:pt x="22609" y="225309"/>
                  </a:lnTo>
                  <a:lnTo>
                    <a:pt x="40657" y="212845"/>
                  </a:lnTo>
                  <a:lnTo>
                    <a:pt x="69600" y="200333"/>
                  </a:lnTo>
                  <a:lnTo>
                    <a:pt x="110363" y="187939"/>
                  </a:lnTo>
                  <a:close/>
                </a:path>
              </a:pathLst>
            </a:custGeom>
            <a:ln w="9531">
              <a:solidFill>
                <a:srgbClr val="000000"/>
              </a:solidFill>
            </a:ln>
          </p:spPr>
          <p:txBody>
            <a:bodyPr wrap="square" lIns="0" tIns="0" rIns="0" bIns="0" rtlCol="0"/>
            <a:lstStyle/>
            <a:p>
              <a:endParaRPr/>
            </a:p>
          </p:txBody>
        </p:sp>
      </p:grpSp>
      <p:sp>
        <p:nvSpPr>
          <p:cNvPr id="60" name="object 60"/>
          <p:cNvSpPr txBox="1"/>
          <p:nvPr/>
        </p:nvSpPr>
        <p:spPr>
          <a:xfrm>
            <a:off x="2629875" y="4901867"/>
            <a:ext cx="247650" cy="462915"/>
          </a:xfrm>
          <a:prstGeom prst="rect">
            <a:avLst/>
          </a:prstGeom>
        </p:spPr>
        <p:txBody>
          <a:bodyPr vert="horz" wrap="square" lIns="0" tIns="12700" rIns="0" bIns="0" rtlCol="0">
            <a:spAutoFit/>
          </a:bodyPr>
          <a:lstStyle/>
          <a:p>
            <a:pPr marL="37465">
              <a:lnSpc>
                <a:spcPct val="100000"/>
              </a:lnSpc>
              <a:spcBef>
                <a:spcPts val="100"/>
              </a:spcBef>
            </a:pPr>
            <a:r>
              <a:rPr sz="900" b="1" spc="-25" dirty="0">
                <a:latin typeface="Arial"/>
                <a:cs typeface="Arial"/>
              </a:rPr>
              <a:t>...</a:t>
            </a:r>
            <a:endParaRPr sz="900">
              <a:latin typeface="Arial"/>
              <a:cs typeface="Arial"/>
            </a:endParaRPr>
          </a:p>
          <a:p>
            <a:pPr>
              <a:lnSpc>
                <a:spcPct val="100000"/>
              </a:lnSpc>
              <a:spcBef>
                <a:spcPts val="15"/>
              </a:spcBef>
            </a:pPr>
            <a:endParaRPr sz="1100">
              <a:latin typeface="Arial"/>
              <a:cs typeface="Arial"/>
            </a:endParaRPr>
          </a:p>
          <a:p>
            <a:pPr marL="50800">
              <a:lnSpc>
                <a:spcPct val="100000"/>
              </a:lnSpc>
              <a:spcBef>
                <a:spcPts val="5"/>
              </a:spcBef>
            </a:pPr>
            <a:r>
              <a:rPr sz="900" spc="-25" dirty="0">
                <a:latin typeface="Arial MT"/>
                <a:cs typeface="Arial MT"/>
              </a:rPr>
              <a:t>T</a:t>
            </a:r>
            <a:r>
              <a:rPr sz="1200" spc="-37" baseline="-27777" dirty="0">
                <a:latin typeface="Arial MT"/>
                <a:cs typeface="Arial MT"/>
              </a:rPr>
              <a:t>N</a:t>
            </a:r>
            <a:endParaRPr sz="1200" baseline="-27777">
              <a:latin typeface="Arial MT"/>
              <a:cs typeface="Arial MT"/>
            </a:endParaRPr>
          </a:p>
        </p:txBody>
      </p:sp>
      <p:grpSp>
        <p:nvGrpSpPr>
          <p:cNvPr id="61" name="object 61"/>
          <p:cNvGrpSpPr/>
          <p:nvPr/>
        </p:nvGrpSpPr>
        <p:grpSpPr>
          <a:xfrm>
            <a:off x="1489070" y="4318946"/>
            <a:ext cx="2453005" cy="943610"/>
            <a:chOff x="1489070" y="4318946"/>
            <a:chExt cx="2453005" cy="943610"/>
          </a:xfrm>
        </p:grpSpPr>
        <p:pic>
          <p:nvPicPr>
            <p:cNvPr id="62" name="object 62"/>
            <p:cNvPicPr/>
            <p:nvPr/>
          </p:nvPicPr>
          <p:blipFill>
            <a:blip r:embed="rId13" cstate="print"/>
            <a:stretch>
              <a:fillRect/>
            </a:stretch>
          </p:blipFill>
          <p:spPr>
            <a:xfrm>
              <a:off x="3317234" y="4318946"/>
              <a:ext cx="303940" cy="228893"/>
            </a:xfrm>
            <a:prstGeom prst="rect">
              <a:avLst/>
            </a:prstGeom>
          </p:spPr>
        </p:pic>
        <p:pic>
          <p:nvPicPr>
            <p:cNvPr id="63" name="object 63"/>
            <p:cNvPicPr/>
            <p:nvPr/>
          </p:nvPicPr>
          <p:blipFill>
            <a:blip r:embed="rId14" cstate="print"/>
            <a:stretch>
              <a:fillRect/>
            </a:stretch>
          </p:blipFill>
          <p:spPr>
            <a:xfrm>
              <a:off x="3255328" y="4623901"/>
              <a:ext cx="260010" cy="66717"/>
            </a:xfrm>
            <a:prstGeom prst="rect">
              <a:avLst/>
            </a:prstGeom>
          </p:spPr>
        </p:pic>
        <p:sp>
          <p:nvSpPr>
            <p:cNvPr id="64" name="object 64"/>
            <p:cNvSpPr/>
            <p:nvPr/>
          </p:nvSpPr>
          <p:spPr>
            <a:xfrm>
              <a:off x="3360213" y="4844354"/>
              <a:ext cx="226695" cy="413384"/>
            </a:xfrm>
            <a:custGeom>
              <a:avLst/>
              <a:gdLst/>
              <a:ahLst/>
              <a:cxnLst/>
              <a:rect l="l" t="t" r="r" b="b"/>
              <a:pathLst>
                <a:path w="226695" h="413385">
                  <a:moveTo>
                    <a:pt x="0" y="413288"/>
                  </a:moveTo>
                  <a:lnTo>
                    <a:pt x="226475" y="0"/>
                  </a:lnTo>
                </a:path>
              </a:pathLst>
            </a:custGeom>
            <a:ln w="9547">
              <a:solidFill>
                <a:srgbClr val="000000"/>
              </a:solidFill>
            </a:ln>
          </p:spPr>
          <p:txBody>
            <a:bodyPr wrap="square" lIns="0" tIns="0" rIns="0" bIns="0" rtlCol="0"/>
            <a:lstStyle/>
            <a:p>
              <a:endParaRPr/>
            </a:p>
          </p:txBody>
        </p:sp>
        <p:pic>
          <p:nvPicPr>
            <p:cNvPr id="65" name="object 65"/>
            <p:cNvPicPr/>
            <p:nvPr/>
          </p:nvPicPr>
          <p:blipFill>
            <a:blip r:embed="rId15" cstate="print"/>
            <a:stretch>
              <a:fillRect/>
            </a:stretch>
          </p:blipFill>
          <p:spPr>
            <a:xfrm>
              <a:off x="3556771" y="4772687"/>
              <a:ext cx="71346" cy="90153"/>
            </a:xfrm>
            <a:prstGeom prst="rect">
              <a:avLst/>
            </a:prstGeom>
          </p:spPr>
        </p:pic>
        <p:sp>
          <p:nvSpPr>
            <p:cNvPr id="66" name="object 66"/>
            <p:cNvSpPr/>
            <p:nvPr/>
          </p:nvSpPr>
          <p:spPr>
            <a:xfrm>
              <a:off x="1492505" y="4454655"/>
              <a:ext cx="406400" cy="405765"/>
            </a:xfrm>
            <a:custGeom>
              <a:avLst/>
              <a:gdLst/>
              <a:ahLst/>
              <a:cxnLst/>
              <a:rect l="l" t="t" r="r" b="b"/>
              <a:pathLst>
                <a:path w="406400" h="405764">
                  <a:moveTo>
                    <a:pt x="203085" y="0"/>
                  </a:moveTo>
                  <a:lnTo>
                    <a:pt x="0" y="202604"/>
                  </a:lnTo>
                  <a:lnTo>
                    <a:pt x="203085" y="405207"/>
                  </a:lnTo>
                  <a:lnTo>
                    <a:pt x="406171" y="202604"/>
                  </a:lnTo>
                  <a:lnTo>
                    <a:pt x="203085" y="0"/>
                  </a:lnTo>
                  <a:close/>
                </a:path>
              </a:pathLst>
            </a:custGeom>
            <a:solidFill>
              <a:srgbClr val="FFFFFF"/>
            </a:solidFill>
          </p:spPr>
          <p:txBody>
            <a:bodyPr wrap="square" lIns="0" tIns="0" rIns="0" bIns="0" rtlCol="0"/>
            <a:lstStyle/>
            <a:p>
              <a:endParaRPr/>
            </a:p>
          </p:txBody>
        </p:sp>
        <p:sp>
          <p:nvSpPr>
            <p:cNvPr id="67" name="object 67"/>
            <p:cNvSpPr/>
            <p:nvPr/>
          </p:nvSpPr>
          <p:spPr>
            <a:xfrm>
              <a:off x="1492505" y="4454655"/>
              <a:ext cx="406400" cy="405765"/>
            </a:xfrm>
            <a:custGeom>
              <a:avLst/>
              <a:gdLst/>
              <a:ahLst/>
              <a:cxnLst/>
              <a:rect l="l" t="t" r="r" b="b"/>
              <a:pathLst>
                <a:path w="406400" h="405764">
                  <a:moveTo>
                    <a:pt x="0" y="202604"/>
                  </a:moveTo>
                  <a:lnTo>
                    <a:pt x="203085" y="0"/>
                  </a:lnTo>
                  <a:lnTo>
                    <a:pt x="406170" y="202604"/>
                  </a:lnTo>
                  <a:lnTo>
                    <a:pt x="203085" y="405207"/>
                  </a:lnTo>
                  <a:lnTo>
                    <a:pt x="0" y="202604"/>
                  </a:lnTo>
                  <a:close/>
                </a:path>
              </a:pathLst>
            </a:custGeom>
            <a:ln w="6869">
              <a:solidFill>
                <a:srgbClr val="000000"/>
              </a:solidFill>
            </a:ln>
          </p:spPr>
          <p:txBody>
            <a:bodyPr wrap="square" lIns="0" tIns="0" rIns="0" bIns="0" rtlCol="0"/>
            <a:lstStyle/>
            <a:p>
              <a:endParaRPr/>
            </a:p>
          </p:txBody>
        </p:sp>
        <p:sp>
          <p:nvSpPr>
            <p:cNvPr id="68" name="object 68"/>
            <p:cNvSpPr/>
            <p:nvPr/>
          </p:nvSpPr>
          <p:spPr>
            <a:xfrm>
              <a:off x="1587276" y="4549201"/>
              <a:ext cx="217170" cy="216535"/>
            </a:xfrm>
            <a:custGeom>
              <a:avLst/>
              <a:gdLst/>
              <a:ahLst/>
              <a:cxnLst/>
              <a:rect l="l" t="t" r="r" b="b"/>
              <a:pathLst>
                <a:path w="217169" h="216535">
                  <a:moveTo>
                    <a:pt x="0" y="108059"/>
                  </a:moveTo>
                  <a:lnTo>
                    <a:pt x="216629" y="108059"/>
                  </a:lnTo>
                </a:path>
                <a:path w="217169" h="216535">
                  <a:moveTo>
                    <a:pt x="106453" y="0"/>
                  </a:moveTo>
                  <a:lnTo>
                    <a:pt x="106453" y="216118"/>
                  </a:lnTo>
                </a:path>
              </a:pathLst>
            </a:custGeom>
            <a:ln w="29768">
              <a:solidFill>
                <a:srgbClr val="000000"/>
              </a:solidFill>
            </a:ln>
          </p:spPr>
          <p:txBody>
            <a:bodyPr wrap="square" lIns="0" tIns="0" rIns="0" bIns="0" rtlCol="0"/>
            <a:lstStyle/>
            <a:p>
              <a:endParaRPr/>
            </a:p>
          </p:txBody>
        </p:sp>
        <p:sp>
          <p:nvSpPr>
            <p:cNvPr id="69" name="object 69"/>
            <p:cNvSpPr/>
            <p:nvPr/>
          </p:nvSpPr>
          <p:spPr>
            <a:xfrm>
              <a:off x="3532158" y="4454655"/>
              <a:ext cx="406400" cy="405765"/>
            </a:xfrm>
            <a:custGeom>
              <a:avLst/>
              <a:gdLst/>
              <a:ahLst/>
              <a:cxnLst/>
              <a:rect l="l" t="t" r="r" b="b"/>
              <a:pathLst>
                <a:path w="406400" h="405764">
                  <a:moveTo>
                    <a:pt x="203085" y="0"/>
                  </a:moveTo>
                  <a:lnTo>
                    <a:pt x="0" y="202604"/>
                  </a:lnTo>
                  <a:lnTo>
                    <a:pt x="203085" y="405207"/>
                  </a:lnTo>
                  <a:lnTo>
                    <a:pt x="406171" y="202604"/>
                  </a:lnTo>
                  <a:lnTo>
                    <a:pt x="203085" y="0"/>
                  </a:lnTo>
                  <a:close/>
                </a:path>
              </a:pathLst>
            </a:custGeom>
            <a:solidFill>
              <a:srgbClr val="FFFFFF"/>
            </a:solidFill>
          </p:spPr>
          <p:txBody>
            <a:bodyPr wrap="square" lIns="0" tIns="0" rIns="0" bIns="0" rtlCol="0"/>
            <a:lstStyle/>
            <a:p>
              <a:endParaRPr/>
            </a:p>
          </p:txBody>
        </p:sp>
        <p:sp>
          <p:nvSpPr>
            <p:cNvPr id="70" name="object 70"/>
            <p:cNvSpPr/>
            <p:nvPr/>
          </p:nvSpPr>
          <p:spPr>
            <a:xfrm>
              <a:off x="3532158" y="4454655"/>
              <a:ext cx="406400" cy="405765"/>
            </a:xfrm>
            <a:custGeom>
              <a:avLst/>
              <a:gdLst/>
              <a:ahLst/>
              <a:cxnLst/>
              <a:rect l="l" t="t" r="r" b="b"/>
              <a:pathLst>
                <a:path w="406400" h="405764">
                  <a:moveTo>
                    <a:pt x="0" y="202604"/>
                  </a:moveTo>
                  <a:lnTo>
                    <a:pt x="203084" y="0"/>
                  </a:lnTo>
                  <a:lnTo>
                    <a:pt x="406170" y="202604"/>
                  </a:lnTo>
                  <a:lnTo>
                    <a:pt x="203084" y="405207"/>
                  </a:lnTo>
                  <a:lnTo>
                    <a:pt x="0" y="202604"/>
                  </a:lnTo>
                  <a:close/>
                </a:path>
              </a:pathLst>
            </a:custGeom>
            <a:ln w="6869">
              <a:solidFill>
                <a:srgbClr val="000000"/>
              </a:solidFill>
            </a:ln>
          </p:spPr>
          <p:txBody>
            <a:bodyPr wrap="square" lIns="0" tIns="0" rIns="0" bIns="0" rtlCol="0"/>
            <a:lstStyle/>
            <a:p>
              <a:endParaRPr/>
            </a:p>
          </p:txBody>
        </p:sp>
        <p:sp>
          <p:nvSpPr>
            <p:cNvPr id="71" name="object 71"/>
            <p:cNvSpPr/>
            <p:nvPr/>
          </p:nvSpPr>
          <p:spPr>
            <a:xfrm>
              <a:off x="3626929" y="4549201"/>
              <a:ext cx="217170" cy="216535"/>
            </a:xfrm>
            <a:custGeom>
              <a:avLst/>
              <a:gdLst/>
              <a:ahLst/>
              <a:cxnLst/>
              <a:rect l="l" t="t" r="r" b="b"/>
              <a:pathLst>
                <a:path w="217170" h="216535">
                  <a:moveTo>
                    <a:pt x="0" y="108059"/>
                  </a:moveTo>
                  <a:lnTo>
                    <a:pt x="216632" y="108059"/>
                  </a:lnTo>
                </a:path>
                <a:path w="217170" h="216535">
                  <a:moveTo>
                    <a:pt x="111041" y="0"/>
                  </a:moveTo>
                  <a:lnTo>
                    <a:pt x="111041" y="216118"/>
                  </a:lnTo>
                </a:path>
              </a:pathLst>
            </a:custGeom>
            <a:ln w="29768">
              <a:solidFill>
                <a:srgbClr val="000000"/>
              </a:solidFill>
            </a:ln>
          </p:spPr>
          <p:txBody>
            <a:bodyPr wrap="square" lIns="0" tIns="0" rIns="0" bIns="0" rtlCol="0"/>
            <a:lstStyle/>
            <a:p>
              <a:endParaRPr/>
            </a:p>
          </p:txBody>
        </p:sp>
      </p:grpSp>
      <p:grpSp>
        <p:nvGrpSpPr>
          <p:cNvPr id="72" name="object 72"/>
          <p:cNvGrpSpPr/>
          <p:nvPr/>
        </p:nvGrpSpPr>
        <p:grpSpPr>
          <a:xfrm>
            <a:off x="2182990" y="2368657"/>
            <a:ext cx="1416685" cy="1581150"/>
            <a:chOff x="2182990" y="2368657"/>
            <a:chExt cx="1416685" cy="1581150"/>
          </a:xfrm>
        </p:grpSpPr>
        <p:pic>
          <p:nvPicPr>
            <p:cNvPr id="73" name="object 73"/>
            <p:cNvPicPr/>
            <p:nvPr/>
          </p:nvPicPr>
          <p:blipFill>
            <a:blip r:embed="rId16" cstate="print"/>
            <a:stretch>
              <a:fillRect/>
            </a:stretch>
          </p:blipFill>
          <p:spPr>
            <a:xfrm>
              <a:off x="2182990" y="2368657"/>
              <a:ext cx="1367458" cy="471366"/>
            </a:xfrm>
            <a:prstGeom prst="rect">
              <a:avLst/>
            </a:prstGeom>
          </p:spPr>
        </p:pic>
        <p:pic>
          <p:nvPicPr>
            <p:cNvPr id="74" name="object 74"/>
            <p:cNvPicPr/>
            <p:nvPr/>
          </p:nvPicPr>
          <p:blipFill>
            <a:blip r:embed="rId8" cstate="print"/>
            <a:stretch>
              <a:fillRect/>
            </a:stretch>
          </p:blipFill>
          <p:spPr>
            <a:xfrm>
              <a:off x="2478125" y="3262289"/>
              <a:ext cx="796864" cy="235683"/>
            </a:xfrm>
            <a:prstGeom prst="rect">
              <a:avLst/>
            </a:prstGeom>
          </p:spPr>
        </p:pic>
        <p:pic>
          <p:nvPicPr>
            <p:cNvPr id="75" name="object 75"/>
            <p:cNvPicPr/>
            <p:nvPr/>
          </p:nvPicPr>
          <p:blipFill>
            <a:blip r:embed="rId2" cstate="print"/>
            <a:stretch>
              <a:fillRect/>
            </a:stretch>
          </p:blipFill>
          <p:spPr>
            <a:xfrm>
              <a:off x="2192827" y="2800743"/>
              <a:ext cx="1367458" cy="471366"/>
            </a:xfrm>
            <a:prstGeom prst="rect">
              <a:avLst/>
            </a:prstGeom>
          </p:spPr>
        </p:pic>
        <p:pic>
          <p:nvPicPr>
            <p:cNvPr id="76" name="object 76"/>
            <p:cNvPicPr/>
            <p:nvPr/>
          </p:nvPicPr>
          <p:blipFill>
            <a:blip r:embed="rId2" cstate="print"/>
            <a:stretch>
              <a:fillRect/>
            </a:stretch>
          </p:blipFill>
          <p:spPr>
            <a:xfrm>
              <a:off x="2232180" y="3478333"/>
              <a:ext cx="1367458" cy="471365"/>
            </a:xfrm>
            <a:prstGeom prst="rect">
              <a:avLst/>
            </a:prstGeom>
          </p:spPr>
        </p:pic>
        <p:sp>
          <p:nvSpPr>
            <p:cNvPr id="77" name="object 77"/>
            <p:cNvSpPr/>
            <p:nvPr/>
          </p:nvSpPr>
          <p:spPr>
            <a:xfrm>
              <a:off x="2295164" y="2412376"/>
              <a:ext cx="1147445" cy="338455"/>
            </a:xfrm>
            <a:custGeom>
              <a:avLst/>
              <a:gdLst/>
              <a:ahLst/>
              <a:cxnLst/>
              <a:rect l="l" t="t" r="r" b="b"/>
              <a:pathLst>
                <a:path w="1147445" h="338455">
                  <a:moveTo>
                    <a:pt x="845256" y="301684"/>
                  </a:moveTo>
                  <a:lnTo>
                    <a:pt x="443834" y="301684"/>
                  </a:lnTo>
                  <a:lnTo>
                    <a:pt x="465272" y="317778"/>
                  </a:lnTo>
                  <a:lnTo>
                    <a:pt x="505212" y="329013"/>
                  </a:lnTo>
                  <a:lnTo>
                    <a:pt x="558208" y="335748"/>
                  </a:lnTo>
                  <a:lnTo>
                    <a:pt x="618810" y="338339"/>
                  </a:lnTo>
                  <a:lnTo>
                    <a:pt x="681572" y="337146"/>
                  </a:lnTo>
                  <a:lnTo>
                    <a:pt x="741045" y="332526"/>
                  </a:lnTo>
                  <a:lnTo>
                    <a:pt x="791782" y="324837"/>
                  </a:lnTo>
                  <a:lnTo>
                    <a:pt x="828335" y="314437"/>
                  </a:lnTo>
                  <a:lnTo>
                    <a:pt x="845256" y="301684"/>
                  </a:lnTo>
                  <a:close/>
                </a:path>
                <a:path w="1147445" h="338455">
                  <a:moveTo>
                    <a:pt x="245534" y="33441"/>
                  </a:moveTo>
                  <a:lnTo>
                    <a:pt x="187706" y="35352"/>
                  </a:lnTo>
                  <a:lnTo>
                    <a:pt x="137453" y="41557"/>
                  </a:lnTo>
                  <a:lnTo>
                    <a:pt x="94863" y="51339"/>
                  </a:lnTo>
                  <a:lnTo>
                    <a:pt x="33033" y="78764"/>
                  </a:lnTo>
                  <a:lnTo>
                    <a:pt x="2930" y="111890"/>
                  </a:lnTo>
                  <a:lnTo>
                    <a:pt x="0" y="128798"/>
                  </a:lnTo>
                  <a:lnTo>
                    <a:pt x="5269" y="144979"/>
                  </a:lnTo>
                  <a:lnTo>
                    <a:pt x="18828" y="159718"/>
                  </a:lnTo>
                  <a:lnTo>
                    <a:pt x="40765" y="172296"/>
                  </a:lnTo>
                  <a:lnTo>
                    <a:pt x="71170" y="181996"/>
                  </a:lnTo>
                  <a:lnTo>
                    <a:pt x="110132" y="188102"/>
                  </a:lnTo>
                  <a:lnTo>
                    <a:pt x="68908" y="201749"/>
                  </a:lnTo>
                  <a:lnTo>
                    <a:pt x="39774" y="215422"/>
                  </a:lnTo>
                  <a:lnTo>
                    <a:pt x="21780" y="228953"/>
                  </a:lnTo>
                  <a:lnTo>
                    <a:pt x="13978" y="242176"/>
                  </a:lnTo>
                  <a:lnTo>
                    <a:pt x="15419" y="254925"/>
                  </a:lnTo>
                  <a:lnTo>
                    <a:pt x="65723" y="288659"/>
                  </a:lnTo>
                  <a:lnTo>
                    <a:pt x="128090" y="305722"/>
                  </a:lnTo>
                  <a:lnTo>
                    <a:pt x="204672" y="316888"/>
                  </a:lnTo>
                  <a:lnTo>
                    <a:pt x="245922" y="319844"/>
                  </a:lnTo>
                  <a:lnTo>
                    <a:pt x="287881" y="320826"/>
                  </a:lnTo>
                  <a:lnTo>
                    <a:pt x="329600" y="319668"/>
                  </a:lnTo>
                  <a:lnTo>
                    <a:pt x="370131" y="316202"/>
                  </a:lnTo>
                  <a:lnTo>
                    <a:pt x="408525" y="310263"/>
                  </a:lnTo>
                  <a:lnTo>
                    <a:pt x="443834" y="301684"/>
                  </a:lnTo>
                  <a:lnTo>
                    <a:pt x="937813" y="301684"/>
                  </a:lnTo>
                  <a:lnTo>
                    <a:pt x="1014133" y="287339"/>
                  </a:lnTo>
                  <a:lnTo>
                    <a:pt x="1051167" y="275298"/>
                  </a:lnTo>
                  <a:lnTo>
                    <a:pt x="1110860" y="245583"/>
                  </a:lnTo>
                  <a:lnTo>
                    <a:pt x="1143623" y="212655"/>
                  </a:lnTo>
                  <a:lnTo>
                    <a:pt x="1146994" y="196597"/>
                  </a:lnTo>
                  <a:lnTo>
                    <a:pt x="1140140" y="181671"/>
                  </a:lnTo>
                  <a:lnTo>
                    <a:pt x="1121894" y="168521"/>
                  </a:lnTo>
                  <a:lnTo>
                    <a:pt x="1091094" y="157790"/>
                  </a:lnTo>
                  <a:lnTo>
                    <a:pt x="1046574" y="150125"/>
                  </a:lnTo>
                  <a:lnTo>
                    <a:pt x="1080321" y="138045"/>
                  </a:lnTo>
                  <a:lnTo>
                    <a:pt x="1101703" y="124858"/>
                  </a:lnTo>
                  <a:lnTo>
                    <a:pt x="1111727" y="110970"/>
                  </a:lnTo>
                  <a:lnTo>
                    <a:pt x="1111400" y="96783"/>
                  </a:lnTo>
                  <a:lnTo>
                    <a:pt x="1083728" y="69130"/>
                  </a:lnTo>
                  <a:lnTo>
                    <a:pt x="1026745" y="45130"/>
                  </a:lnTo>
                  <a:lnTo>
                    <a:pt x="993747" y="36541"/>
                  </a:lnTo>
                  <a:lnTo>
                    <a:pt x="310848" y="36541"/>
                  </a:lnTo>
                  <a:lnTo>
                    <a:pt x="245534" y="33441"/>
                  </a:lnTo>
                  <a:close/>
                </a:path>
                <a:path w="1147445" h="338455">
                  <a:moveTo>
                    <a:pt x="937813" y="301684"/>
                  </a:moveTo>
                  <a:lnTo>
                    <a:pt x="845256" y="301684"/>
                  </a:lnTo>
                  <a:lnTo>
                    <a:pt x="888258" y="304460"/>
                  </a:lnTo>
                  <a:lnTo>
                    <a:pt x="931514" y="302565"/>
                  </a:lnTo>
                  <a:lnTo>
                    <a:pt x="937813" y="301684"/>
                  </a:lnTo>
                  <a:close/>
                </a:path>
                <a:path w="1147445" h="338455">
                  <a:moveTo>
                    <a:pt x="491599" y="0"/>
                  </a:moveTo>
                  <a:lnTo>
                    <a:pt x="428902" y="3015"/>
                  </a:lnTo>
                  <a:lnTo>
                    <a:pt x="373918" y="9968"/>
                  </a:lnTo>
                  <a:lnTo>
                    <a:pt x="332586" y="21072"/>
                  </a:lnTo>
                  <a:lnTo>
                    <a:pt x="310848" y="36541"/>
                  </a:lnTo>
                  <a:lnTo>
                    <a:pt x="712869" y="36541"/>
                  </a:lnTo>
                  <a:lnTo>
                    <a:pt x="666565" y="12453"/>
                  </a:lnTo>
                  <a:lnTo>
                    <a:pt x="616371" y="4932"/>
                  </a:lnTo>
                  <a:lnTo>
                    <a:pt x="556069" y="710"/>
                  </a:lnTo>
                  <a:lnTo>
                    <a:pt x="491599" y="0"/>
                  </a:lnTo>
                  <a:close/>
                </a:path>
                <a:path w="1147445" h="338455">
                  <a:moveTo>
                    <a:pt x="857094" y="21011"/>
                  </a:moveTo>
                  <a:lnTo>
                    <a:pt x="808957" y="22313"/>
                  </a:lnTo>
                  <a:lnTo>
                    <a:pt x="760546" y="27355"/>
                  </a:lnTo>
                  <a:lnTo>
                    <a:pt x="712869" y="36541"/>
                  </a:lnTo>
                  <a:lnTo>
                    <a:pt x="993747" y="36541"/>
                  </a:lnTo>
                  <a:lnTo>
                    <a:pt x="989782" y="35509"/>
                  </a:lnTo>
                  <a:lnTo>
                    <a:pt x="948514" y="28013"/>
                  </a:lnTo>
                  <a:lnTo>
                    <a:pt x="903949" y="23046"/>
                  </a:lnTo>
                  <a:lnTo>
                    <a:pt x="857094" y="21011"/>
                  </a:lnTo>
                  <a:close/>
                </a:path>
              </a:pathLst>
            </a:custGeom>
            <a:solidFill>
              <a:srgbClr val="FFFFFF"/>
            </a:solidFill>
          </p:spPr>
          <p:txBody>
            <a:bodyPr wrap="square" lIns="0" tIns="0" rIns="0" bIns="0" rtlCol="0"/>
            <a:lstStyle/>
            <a:p>
              <a:endParaRPr/>
            </a:p>
          </p:txBody>
        </p:sp>
        <p:sp>
          <p:nvSpPr>
            <p:cNvPr id="78" name="object 78"/>
            <p:cNvSpPr/>
            <p:nvPr/>
          </p:nvSpPr>
          <p:spPr>
            <a:xfrm>
              <a:off x="2294910" y="2412376"/>
              <a:ext cx="1147445" cy="338455"/>
            </a:xfrm>
            <a:custGeom>
              <a:avLst/>
              <a:gdLst/>
              <a:ahLst/>
              <a:cxnLst/>
              <a:rect l="l" t="t" r="r" b="b"/>
              <a:pathLst>
                <a:path w="1147445" h="338455">
                  <a:moveTo>
                    <a:pt x="109431" y="187054"/>
                  </a:moveTo>
                  <a:lnTo>
                    <a:pt x="70659" y="181157"/>
                  </a:lnTo>
                  <a:lnTo>
                    <a:pt x="18618" y="159210"/>
                  </a:lnTo>
                  <a:lnTo>
                    <a:pt x="0" y="128519"/>
                  </a:lnTo>
                  <a:lnTo>
                    <a:pt x="3005" y="111694"/>
                  </a:lnTo>
                  <a:lnTo>
                    <a:pt x="33212" y="78681"/>
                  </a:lnTo>
                  <a:lnTo>
                    <a:pt x="95095" y="51314"/>
                  </a:lnTo>
                  <a:lnTo>
                    <a:pt x="137698" y="41547"/>
                  </a:lnTo>
                  <a:lnTo>
                    <a:pt x="187958" y="35349"/>
                  </a:lnTo>
                  <a:lnTo>
                    <a:pt x="245788" y="33441"/>
                  </a:lnTo>
                  <a:lnTo>
                    <a:pt x="311102" y="36541"/>
                  </a:lnTo>
                  <a:lnTo>
                    <a:pt x="332840" y="21072"/>
                  </a:lnTo>
                  <a:lnTo>
                    <a:pt x="374172" y="9968"/>
                  </a:lnTo>
                  <a:lnTo>
                    <a:pt x="429157" y="3014"/>
                  </a:lnTo>
                  <a:lnTo>
                    <a:pt x="491854" y="0"/>
                  </a:lnTo>
                  <a:lnTo>
                    <a:pt x="556323" y="710"/>
                  </a:lnTo>
                  <a:lnTo>
                    <a:pt x="616625" y="4932"/>
                  </a:lnTo>
                  <a:lnTo>
                    <a:pt x="666819" y="12453"/>
                  </a:lnTo>
                  <a:lnTo>
                    <a:pt x="700965" y="23061"/>
                  </a:lnTo>
                  <a:lnTo>
                    <a:pt x="713123" y="36541"/>
                  </a:lnTo>
                  <a:lnTo>
                    <a:pt x="760801" y="27355"/>
                  </a:lnTo>
                  <a:lnTo>
                    <a:pt x="809212" y="22313"/>
                  </a:lnTo>
                  <a:lnTo>
                    <a:pt x="857348" y="21011"/>
                  </a:lnTo>
                  <a:lnTo>
                    <a:pt x="904203" y="23046"/>
                  </a:lnTo>
                  <a:lnTo>
                    <a:pt x="948768" y="28013"/>
                  </a:lnTo>
                  <a:lnTo>
                    <a:pt x="990036" y="35509"/>
                  </a:lnTo>
                  <a:lnTo>
                    <a:pt x="1026999" y="45130"/>
                  </a:lnTo>
                  <a:lnTo>
                    <a:pt x="1083982" y="69130"/>
                  </a:lnTo>
                  <a:lnTo>
                    <a:pt x="1111654" y="96783"/>
                  </a:lnTo>
                  <a:lnTo>
                    <a:pt x="1111980" y="110970"/>
                  </a:lnTo>
                  <a:lnTo>
                    <a:pt x="1101956" y="124858"/>
                  </a:lnTo>
                  <a:lnTo>
                    <a:pt x="1080574" y="138044"/>
                  </a:lnTo>
                  <a:lnTo>
                    <a:pt x="1046827" y="150125"/>
                  </a:lnTo>
                  <a:lnTo>
                    <a:pt x="1091347" y="157790"/>
                  </a:lnTo>
                  <a:lnTo>
                    <a:pt x="1122148" y="168521"/>
                  </a:lnTo>
                  <a:lnTo>
                    <a:pt x="1140393" y="181671"/>
                  </a:lnTo>
                  <a:lnTo>
                    <a:pt x="1147248" y="196597"/>
                  </a:lnTo>
                  <a:lnTo>
                    <a:pt x="1143876" y="212655"/>
                  </a:lnTo>
                  <a:lnTo>
                    <a:pt x="1111113" y="245583"/>
                  </a:lnTo>
                  <a:lnTo>
                    <a:pt x="1051421" y="275298"/>
                  </a:lnTo>
                  <a:lnTo>
                    <a:pt x="1014387" y="287339"/>
                  </a:lnTo>
                  <a:lnTo>
                    <a:pt x="974115" y="296643"/>
                  </a:lnTo>
                  <a:lnTo>
                    <a:pt x="931768" y="302565"/>
                  </a:lnTo>
                  <a:lnTo>
                    <a:pt x="888511" y="304460"/>
                  </a:lnTo>
                  <a:lnTo>
                    <a:pt x="845510" y="301685"/>
                  </a:lnTo>
                  <a:lnTo>
                    <a:pt x="828589" y="314437"/>
                  </a:lnTo>
                  <a:lnTo>
                    <a:pt x="792036" y="324837"/>
                  </a:lnTo>
                  <a:lnTo>
                    <a:pt x="741299" y="332526"/>
                  </a:lnTo>
                  <a:lnTo>
                    <a:pt x="681826" y="337146"/>
                  </a:lnTo>
                  <a:lnTo>
                    <a:pt x="619064" y="338339"/>
                  </a:lnTo>
                  <a:lnTo>
                    <a:pt x="558462" y="335748"/>
                  </a:lnTo>
                  <a:lnTo>
                    <a:pt x="505466" y="329013"/>
                  </a:lnTo>
                  <a:lnTo>
                    <a:pt x="465526" y="317778"/>
                  </a:lnTo>
                  <a:lnTo>
                    <a:pt x="444089" y="301685"/>
                  </a:lnTo>
                  <a:lnTo>
                    <a:pt x="408779" y="310263"/>
                  </a:lnTo>
                  <a:lnTo>
                    <a:pt x="370384" y="316201"/>
                  </a:lnTo>
                  <a:lnTo>
                    <a:pt x="329850" y="319663"/>
                  </a:lnTo>
                  <a:lnTo>
                    <a:pt x="288125" y="320815"/>
                  </a:lnTo>
                  <a:lnTo>
                    <a:pt x="246156" y="319822"/>
                  </a:lnTo>
                  <a:lnTo>
                    <a:pt x="204891" y="316850"/>
                  </a:lnTo>
                  <a:lnTo>
                    <a:pt x="165276" y="312064"/>
                  </a:lnTo>
                  <a:lnTo>
                    <a:pt x="94790" y="297714"/>
                  </a:lnTo>
                  <a:lnTo>
                    <a:pt x="42276" y="278095"/>
                  </a:lnTo>
                  <a:lnTo>
                    <a:pt x="13783" y="241684"/>
                  </a:lnTo>
                  <a:lnTo>
                    <a:pt x="21481" y="228347"/>
                  </a:lnTo>
                  <a:lnTo>
                    <a:pt x="39357" y="214686"/>
                  </a:lnTo>
                  <a:lnTo>
                    <a:pt x="68358" y="200867"/>
                  </a:lnTo>
                  <a:lnTo>
                    <a:pt x="109431" y="187054"/>
                  </a:lnTo>
                  <a:close/>
                </a:path>
              </a:pathLst>
            </a:custGeom>
            <a:ln w="9821">
              <a:solidFill>
                <a:srgbClr val="000000"/>
              </a:solidFill>
            </a:ln>
          </p:spPr>
          <p:txBody>
            <a:bodyPr wrap="square" lIns="0" tIns="0" rIns="0" bIns="0" rtlCol="0"/>
            <a:lstStyle/>
            <a:p>
              <a:endParaRPr/>
            </a:p>
          </p:txBody>
        </p:sp>
      </p:grpSp>
      <p:sp>
        <p:nvSpPr>
          <p:cNvPr id="79" name="object 79"/>
          <p:cNvSpPr txBox="1"/>
          <p:nvPr/>
        </p:nvSpPr>
        <p:spPr>
          <a:xfrm>
            <a:off x="2762865" y="2465678"/>
            <a:ext cx="208915" cy="167005"/>
          </a:xfrm>
          <a:prstGeom prst="rect">
            <a:avLst/>
          </a:prstGeom>
        </p:spPr>
        <p:txBody>
          <a:bodyPr vert="horz" wrap="square" lIns="0" tIns="15875" rIns="0" bIns="0" rtlCol="0">
            <a:spAutoFit/>
          </a:bodyPr>
          <a:lstStyle/>
          <a:p>
            <a:pPr marL="38100">
              <a:lnSpc>
                <a:spcPct val="100000"/>
              </a:lnSpc>
              <a:spcBef>
                <a:spcPts val="125"/>
              </a:spcBef>
            </a:pPr>
            <a:r>
              <a:rPr sz="900" spc="-25" dirty="0">
                <a:latin typeface="Arial MT"/>
                <a:cs typeface="Arial MT"/>
              </a:rPr>
              <a:t>T</a:t>
            </a:r>
            <a:r>
              <a:rPr sz="1275" spc="-37" baseline="-26143" dirty="0">
                <a:latin typeface="Arial MT"/>
                <a:cs typeface="Arial MT"/>
              </a:rPr>
              <a:t>1</a:t>
            </a:r>
            <a:endParaRPr sz="1275" baseline="-26143">
              <a:latin typeface="Arial MT"/>
              <a:cs typeface="Arial MT"/>
            </a:endParaRPr>
          </a:p>
        </p:txBody>
      </p:sp>
      <p:grpSp>
        <p:nvGrpSpPr>
          <p:cNvPr id="80" name="object 80"/>
          <p:cNvGrpSpPr/>
          <p:nvPr/>
        </p:nvGrpSpPr>
        <p:grpSpPr>
          <a:xfrm>
            <a:off x="2536991" y="3301400"/>
            <a:ext cx="688975" cy="128270"/>
            <a:chOff x="2536991" y="3301400"/>
            <a:chExt cx="688975" cy="128270"/>
          </a:xfrm>
        </p:grpSpPr>
        <p:sp>
          <p:nvSpPr>
            <p:cNvPr id="81" name="object 81"/>
            <p:cNvSpPr/>
            <p:nvPr/>
          </p:nvSpPr>
          <p:spPr>
            <a:xfrm>
              <a:off x="2537546" y="3301569"/>
              <a:ext cx="678815" cy="118110"/>
            </a:xfrm>
            <a:custGeom>
              <a:avLst/>
              <a:gdLst/>
              <a:ahLst/>
              <a:cxnLst/>
              <a:rect l="l" t="t" r="r" b="b"/>
              <a:pathLst>
                <a:path w="678814" h="118110">
                  <a:moveTo>
                    <a:pt x="678810" y="0"/>
                  </a:moveTo>
                  <a:lnTo>
                    <a:pt x="0" y="0"/>
                  </a:lnTo>
                  <a:lnTo>
                    <a:pt x="0" y="117841"/>
                  </a:lnTo>
                  <a:lnTo>
                    <a:pt x="678810" y="117841"/>
                  </a:lnTo>
                  <a:lnTo>
                    <a:pt x="678810" y="0"/>
                  </a:lnTo>
                  <a:close/>
                </a:path>
              </a:pathLst>
            </a:custGeom>
            <a:solidFill>
              <a:srgbClr val="FFFFFF"/>
            </a:solidFill>
          </p:spPr>
          <p:txBody>
            <a:bodyPr wrap="square" lIns="0" tIns="0" rIns="0" bIns="0" rtlCol="0"/>
            <a:lstStyle/>
            <a:p>
              <a:endParaRPr/>
            </a:p>
          </p:txBody>
        </p:sp>
        <p:sp>
          <p:nvSpPr>
            <p:cNvPr id="82" name="object 82"/>
            <p:cNvSpPr/>
            <p:nvPr/>
          </p:nvSpPr>
          <p:spPr>
            <a:xfrm>
              <a:off x="2542071" y="3306480"/>
              <a:ext cx="678815" cy="118110"/>
            </a:xfrm>
            <a:custGeom>
              <a:avLst/>
              <a:gdLst/>
              <a:ahLst/>
              <a:cxnLst/>
              <a:rect l="l" t="t" r="r" b="b"/>
              <a:pathLst>
                <a:path w="678814" h="118110">
                  <a:moveTo>
                    <a:pt x="0" y="0"/>
                  </a:moveTo>
                  <a:lnTo>
                    <a:pt x="678810" y="0"/>
                  </a:lnTo>
                  <a:lnTo>
                    <a:pt x="678810" y="117841"/>
                  </a:lnTo>
                  <a:lnTo>
                    <a:pt x="0" y="117841"/>
                  </a:lnTo>
                  <a:lnTo>
                    <a:pt x="0" y="0"/>
                  </a:lnTo>
                  <a:close/>
                </a:path>
              </a:pathLst>
            </a:custGeom>
            <a:ln w="9820">
              <a:solidFill>
                <a:srgbClr val="000000"/>
              </a:solidFill>
            </a:ln>
          </p:spPr>
          <p:txBody>
            <a:bodyPr wrap="square" lIns="0" tIns="0" rIns="0" bIns="0" rtlCol="0"/>
            <a:lstStyle/>
            <a:p>
              <a:endParaRPr/>
            </a:p>
          </p:txBody>
        </p:sp>
      </p:grpSp>
      <p:sp>
        <p:nvSpPr>
          <p:cNvPr id="83" name="object 83"/>
          <p:cNvSpPr txBox="1"/>
          <p:nvPr/>
        </p:nvSpPr>
        <p:spPr>
          <a:xfrm>
            <a:off x="2815052" y="3269229"/>
            <a:ext cx="123825" cy="167005"/>
          </a:xfrm>
          <a:prstGeom prst="rect">
            <a:avLst/>
          </a:prstGeom>
        </p:spPr>
        <p:txBody>
          <a:bodyPr vert="horz" wrap="square" lIns="0" tIns="15875" rIns="0" bIns="0" rtlCol="0">
            <a:spAutoFit/>
          </a:bodyPr>
          <a:lstStyle/>
          <a:p>
            <a:pPr marL="12700">
              <a:lnSpc>
                <a:spcPct val="100000"/>
              </a:lnSpc>
              <a:spcBef>
                <a:spcPts val="125"/>
              </a:spcBef>
            </a:pPr>
            <a:r>
              <a:rPr sz="900" b="1" spc="-25" dirty="0">
                <a:latin typeface="Arial"/>
                <a:cs typeface="Arial"/>
              </a:rPr>
              <a:t>...</a:t>
            </a:r>
            <a:endParaRPr sz="900">
              <a:latin typeface="Arial"/>
              <a:cs typeface="Arial"/>
            </a:endParaRPr>
          </a:p>
        </p:txBody>
      </p:sp>
      <p:grpSp>
        <p:nvGrpSpPr>
          <p:cNvPr id="84" name="object 84"/>
          <p:cNvGrpSpPr/>
          <p:nvPr/>
        </p:nvGrpSpPr>
        <p:grpSpPr>
          <a:xfrm>
            <a:off x="2299668" y="2842592"/>
            <a:ext cx="1157605" cy="348615"/>
            <a:chOff x="2299668" y="2842592"/>
            <a:chExt cx="1157605" cy="348615"/>
          </a:xfrm>
        </p:grpSpPr>
        <p:sp>
          <p:nvSpPr>
            <p:cNvPr id="85" name="object 85"/>
            <p:cNvSpPr/>
            <p:nvPr/>
          </p:nvSpPr>
          <p:spPr>
            <a:xfrm>
              <a:off x="2305001" y="2847673"/>
              <a:ext cx="1147445" cy="338455"/>
            </a:xfrm>
            <a:custGeom>
              <a:avLst/>
              <a:gdLst/>
              <a:ahLst/>
              <a:cxnLst/>
              <a:rect l="l" t="t" r="r" b="b"/>
              <a:pathLst>
                <a:path w="1147445" h="338455">
                  <a:moveTo>
                    <a:pt x="845256" y="301685"/>
                  </a:moveTo>
                  <a:lnTo>
                    <a:pt x="443835" y="301685"/>
                  </a:lnTo>
                  <a:lnTo>
                    <a:pt x="465273" y="317779"/>
                  </a:lnTo>
                  <a:lnTo>
                    <a:pt x="505213" y="329014"/>
                  </a:lnTo>
                  <a:lnTo>
                    <a:pt x="558208" y="335748"/>
                  </a:lnTo>
                  <a:lnTo>
                    <a:pt x="618810" y="338339"/>
                  </a:lnTo>
                  <a:lnTo>
                    <a:pt x="681572" y="337146"/>
                  </a:lnTo>
                  <a:lnTo>
                    <a:pt x="741045" y="332526"/>
                  </a:lnTo>
                  <a:lnTo>
                    <a:pt x="791782" y="324837"/>
                  </a:lnTo>
                  <a:lnTo>
                    <a:pt x="828335" y="314437"/>
                  </a:lnTo>
                  <a:lnTo>
                    <a:pt x="845256" y="301685"/>
                  </a:lnTo>
                  <a:close/>
                </a:path>
                <a:path w="1147445" h="338455">
                  <a:moveTo>
                    <a:pt x="245535" y="33441"/>
                  </a:moveTo>
                  <a:lnTo>
                    <a:pt x="187707" y="35352"/>
                  </a:lnTo>
                  <a:lnTo>
                    <a:pt x="137454" y="41557"/>
                  </a:lnTo>
                  <a:lnTo>
                    <a:pt x="94864" y="51339"/>
                  </a:lnTo>
                  <a:lnTo>
                    <a:pt x="33033" y="78764"/>
                  </a:lnTo>
                  <a:lnTo>
                    <a:pt x="2930" y="111890"/>
                  </a:lnTo>
                  <a:lnTo>
                    <a:pt x="0" y="128798"/>
                  </a:lnTo>
                  <a:lnTo>
                    <a:pt x="5269" y="144979"/>
                  </a:lnTo>
                  <a:lnTo>
                    <a:pt x="18827" y="159718"/>
                  </a:lnTo>
                  <a:lnTo>
                    <a:pt x="40764" y="172296"/>
                  </a:lnTo>
                  <a:lnTo>
                    <a:pt x="71169" y="181996"/>
                  </a:lnTo>
                  <a:lnTo>
                    <a:pt x="110131" y="188101"/>
                  </a:lnTo>
                  <a:lnTo>
                    <a:pt x="68908" y="201749"/>
                  </a:lnTo>
                  <a:lnTo>
                    <a:pt x="39774" y="215422"/>
                  </a:lnTo>
                  <a:lnTo>
                    <a:pt x="21780" y="228953"/>
                  </a:lnTo>
                  <a:lnTo>
                    <a:pt x="13978" y="242177"/>
                  </a:lnTo>
                  <a:lnTo>
                    <a:pt x="15420" y="254926"/>
                  </a:lnTo>
                  <a:lnTo>
                    <a:pt x="65723" y="288660"/>
                  </a:lnTo>
                  <a:lnTo>
                    <a:pt x="128091" y="305723"/>
                  </a:lnTo>
                  <a:lnTo>
                    <a:pt x="204673" y="316889"/>
                  </a:lnTo>
                  <a:lnTo>
                    <a:pt x="245923" y="319845"/>
                  </a:lnTo>
                  <a:lnTo>
                    <a:pt x="287882" y="320827"/>
                  </a:lnTo>
                  <a:lnTo>
                    <a:pt x="329601" y="319668"/>
                  </a:lnTo>
                  <a:lnTo>
                    <a:pt x="370132" y="316203"/>
                  </a:lnTo>
                  <a:lnTo>
                    <a:pt x="408526" y="310264"/>
                  </a:lnTo>
                  <a:lnTo>
                    <a:pt x="443835" y="301685"/>
                  </a:lnTo>
                  <a:lnTo>
                    <a:pt x="937809" y="301685"/>
                  </a:lnTo>
                  <a:lnTo>
                    <a:pt x="1014133" y="287339"/>
                  </a:lnTo>
                  <a:lnTo>
                    <a:pt x="1051167" y="275298"/>
                  </a:lnTo>
                  <a:lnTo>
                    <a:pt x="1110859" y="245583"/>
                  </a:lnTo>
                  <a:lnTo>
                    <a:pt x="1143622" y="212655"/>
                  </a:lnTo>
                  <a:lnTo>
                    <a:pt x="1146994" y="196598"/>
                  </a:lnTo>
                  <a:lnTo>
                    <a:pt x="1140139" y="181672"/>
                  </a:lnTo>
                  <a:lnTo>
                    <a:pt x="1121894" y="168521"/>
                  </a:lnTo>
                  <a:lnTo>
                    <a:pt x="1091094" y="157791"/>
                  </a:lnTo>
                  <a:lnTo>
                    <a:pt x="1046573" y="150126"/>
                  </a:lnTo>
                  <a:lnTo>
                    <a:pt x="1080321" y="138045"/>
                  </a:lnTo>
                  <a:lnTo>
                    <a:pt x="1101702" y="124859"/>
                  </a:lnTo>
                  <a:lnTo>
                    <a:pt x="1111726" y="110970"/>
                  </a:lnTo>
                  <a:lnTo>
                    <a:pt x="1111400" y="96784"/>
                  </a:lnTo>
                  <a:lnTo>
                    <a:pt x="1083728" y="69130"/>
                  </a:lnTo>
                  <a:lnTo>
                    <a:pt x="1026746" y="45130"/>
                  </a:lnTo>
                  <a:lnTo>
                    <a:pt x="993746" y="36541"/>
                  </a:lnTo>
                  <a:lnTo>
                    <a:pt x="310848" y="36541"/>
                  </a:lnTo>
                  <a:lnTo>
                    <a:pt x="245535" y="33441"/>
                  </a:lnTo>
                  <a:close/>
                </a:path>
                <a:path w="1147445" h="338455">
                  <a:moveTo>
                    <a:pt x="937809" y="301685"/>
                  </a:moveTo>
                  <a:lnTo>
                    <a:pt x="845256" y="301685"/>
                  </a:lnTo>
                  <a:lnTo>
                    <a:pt x="888257" y="304461"/>
                  </a:lnTo>
                  <a:lnTo>
                    <a:pt x="931514" y="302565"/>
                  </a:lnTo>
                  <a:lnTo>
                    <a:pt x="937809" y="301685"/>
                  </a:lnTo>
                  <a:close/>
                </a:path>
                <a:path w="1147445" h="338455">
                  <a:moveTo>
                    <a:pt x="491600" y="0"/>
                  </a:moveTo>
                  <a:lnTo>
                    <a:pt x="428903" y="3014"/>
                  </a:lnTo>
                  <a:lnTo>
                    <a:pt x="373918" y="9967"/>
                  </a:lnTo>
                  <a:lnTo>
                    <a:pt x="332587" y="21072"/>
                  </a:lnTo>
                  <a:lnTo>
                    <a:pt x="310848" y="36541"/>
                  </a:lnTo>
                  <a:lnTo>
                    <a:pt x="712870" y="36541"/>
                  </a:lnTo>
                  <a:lnTo>
                    <a:pt x="666565" y="12453"/>
                  </a:lnTo>
                  <a:lnTo>
                    <a:pt x="616371" y="4932"/>
                  </a:lnTo>
                  <a:lnTo>
                    <a:pt x="556069" y="710"/>
                  </a:lnTo>
                  <a:lnTo>
                    <a:pt x="491600" y="0"/>
                  </a:lnTo>
                  <a:close/>
                </a:path>
                <a:path w="1147445" h="338455">
                  <a:moveTo>
                    <a:pt x="857095" y="21011"/>
                  </a:moveTo>
                  <a:lnTo>
                    <a:pt x="808958" y="22313"/>
                  </a:lnTo>
                  <a:lnTo>
                    <a:pt x="760547" y="27355"/>
                  </a:lnTo>
                  <a:lnTo>
                    <a:pt x="712870" y="36541"/>
                  </a:lnTo>
                  <a:lnTo>
                    <a:pt x="993746" y="36541"/>
                  </a:lnTo>
                  <a:lnTo>
                    <a:pt x="989782" y="35509"/>
                  </a:lnTo>
                  <a:lnTo>
                    <a:pt x="948514" y="28013"/>
                  </a:lnTo>
                  <a:lnTo>
                    <a:pt x="903949" y="23046"/>
                  </a:lnTo>
                  <a:lnTo>
                    <a:pt x="857095" y="21011"/>
                  </a:lnTo>
                  <a:close/>
                </a:path>
              </a:pathLst>
            </a:custGeom>
            <a:solidFill>
              <a:srgbClr val="FFFFFF"/>
            </a:solidFill>
          </p:spPr>
          <p:txBody>
            <a:bodyPr wrap="square" lIns="0" tIns="0" rIns="0" bIns="0" rtlCol="0"/>
            <a:lstStyle/>
            <a:p>
              <a:endParaRPr/>
            </a:p>
          </p:txBody>
        </p:sp>
        <p:sp>
          <p:nvSpPr>
            <p:cNvPr id="86" name="object 86"/>
            <p:cNvSpPr/>
            <p:nvPr/>
          </p:nvSpPr>
          <p:spPr>
            <a:xfrm>
              <a:off x="2304748" y="2847672"/>
              <a:ext cx="1147445" cy="338455"/>
            </a:xfrm>
            <a:custGeom>
              <a:avLst/>
              <a:gdLst/>
              <a:ahLst/>
              <a:cxnLst/>
              <a:rect l="l" t="t" r="r" b="b"/>
              <a:pathLst>
                <a:path w="1147445" h="338455">
                  <a:moveTo>
                    <a:pt x="109431" y="193663"/>
                  </a:moveTo>
                  <a:lnTo>
                    <a:pt x="70659" y="186449"/>
                  </a:lnTo>
                  <a:lnTo>
                    <a:pt x="18618" y="162416"/>
                  </a:lnTo>
                  <a:lnTo>
                    <a:pt x="0" y="130275"/>
                  </a:lnTo>
                  <a:lnTo>
                    <a:pt x="3005" y="112927"/>
                  </a:lnTo>
                  <a:lnTo>
                    <a:pt x="33212" y="79201"/>
                  </a:lnTo>
                  <a:lnTo>
                    <a:pt x="95095" y="51469"/>
                  </a:lnTo>
                  <a:lnTo>
                    <a:pt x="137698" y="41612"/>
                  </a:lnTo>
                  <a:lnTo>
                    <a:pt x="187958" y="35368"/>
                  </a:lnTo>
                  <a:lnTo>
                    <a:pt x="245788" y="33443"/>
                  </a:lnTo>
                  <a:lnTo>
                    <a:pt x="311102" y="36541"/>
                  </a:lnTo>
                  <a:lnTo>
                    <a:pt x="332840" y="21072"/>
                  </a:lnTo>
                  <a:lnTo>
                    <a:pt x="374172" y="9968"/>
                  </a:lnTo>
                  <a:lnTo>
                    <a:pt x="429157" y="3014"/>
                  </a:lnTo>
                  <a:lnTo>
                    <a:pt x="491854" y="0"/>
                  </a:lnTo>
                  <a:lnTo>
                    <a:pt x="556323" y="710"/>
                  </a:lnTo>
                  <a:lnTo>
                    <a:pt x="616625" y="4932"/>
                  </a:lnTo>
                  <a:lnTo>
                    <a:pt x="666819" y="12453"/>
                  </a:lnTo>
                  <a:lnTo>
                    <a:pt x="700965" y="23061"/>
                  </a:lnTo>
                  <a:lnTo>
                    <a:pt x="713123" y="36541"/>
                  </a:lnTo>
                  <a:lnTo>
                    <a:pt x="760801" y="27355"/>
                  </a:lnTo>
                  <a:lnTo>
                    <a:pt x="809212" y="22313"/>
                  </a:lnTo>
                  <a:lnTo>
                    <a:pt x="857348" y="21011"/>
                  </a:lnTo>
                  <a:lnTo>
                    <a:pt x="904203" y="23046"/>
                  </a:lnTo>
                  <a:lnTo>
                    <a:pt x="948768" y="28013"/>
                  </a:lnTo>
                  <a:lnTo>
                    <a:pt x="990036" y="35509"/>
                  </a:lnTo>
                  <a:lnTo>
                    <a:pt x="1026999" y="45130"/>
                  </a:lnTo>
                  <a:lnTo>
                    <a:pt x="1083982" y="69130"/>
                  </a:lnTo>
                  <a:lnTo>
                    <a:pt x="1111654" y="96783"/>
                  </a:lnTo>
                  <a:lnTo>
                    <a:pt x="1111980" y="110970"/>
                  </a:lnTo>
                  <a:lnTo>
                    <a:pt x="1101956" y="124858"/>
                  </a:lnTo>
                  <a:lnTo>
                    <a:pt x="1080574" y="138044"/>
                  </a:lnTo>
                  <a:lnTo>
                    <a:pt x="1046827" y="150125"/>
                  </a:lnTo>
                  <a:lnTo>
                    <a:pt x="1091347" y="157790"/>
                  </a:lnTo>
                  <a:lnTo>
                    <a:pt x="1122148" y="168521"/>
                  </a:lnTo>
                  <a:lnTo>
                    <a:pt x="1140393" y="181671"/>
                  </a:lnTo>
                  <a:lnTo>
                    <a:pt x="1147248" y="196597"/>
                  </a:lnTo>
                  <a:lnTo>
                    <a:pt x="1143876" y="212655"/>
                  </a:lnTo>
                  <a:lnTo>
                    <a:pt x="1111113" y="245583"/>
                  </a:lnTo>
                  <a:lnTo>
                    <a:pt x="1051421" y="275298"/>
                  </a:lnTo>
                  <a:lnTo>
                    <a:pt x="1014387" y="287339"/>
                  </a:lnTo>
                  <a:lnTo>
                    <a:pt x="974115" y="296643"/>
                  </a:lnTo>
                  <a:lnTo>
                    <a:pt x="931768" y="302565"/>
                  </a:lnTo>
                  <a:lnTo>
                    <a:pt x="888511" y="304460"/>
                  </a:lnTo>
                  <a:lnTo>
                    <a:pt x="845510" y="301685"/>
                  </a:lnTo>
                  <a:lnTo>
                    <a:pt x="828589" y="314437"/>
                  </a:lnTo>
                  <a:lnTo>
                    <a:pt x="792036" y="324837"/>
                  </a:lnTo>
                  <a:lnTo>
                    <a:pt x="741299" y="332526"/>
                  </a:lnTo>
                  <a:lnTo>
                    <a:pt x="681826" y="337146"/>
                  </a:lnTo>
                  <a:lnTo>
                    <a:pt x="619064" y="338339"/>
                  </a:lnTo>
                  <a:lnTo>
                    <a:pt x="558462" y="335748"/>
                  </a:lnTo>
                  <a:lnTo>
                    <a:pt x="505466" y="329013"/>
                  </a:lnTo>
                  <a:lnTo>
                    <a:pt x="465526" y="317778"/>
                  </a:lnTo>
                  <a:lnTo>
                    <a:pt x="444089" y="301685"/>
                  </a:lnTo>
                  <a:lnTo>
                    <a:pt x="408779" y="310265"/>
                  </a:lnTo>
                  <a:lnTo>
                    <a:pt x="370384" y="316210"/>
                  </a:lnTo>
                  <a:lnTo>
                    <a:pt x="329850" y="319694"/>
                  </a:lnTo>
                  <a:lnTo>
                    <a:pt x="288125" y="320887"/>
                  </a:lnTo>
                  <a:lnTo>
                    <a:pt x="246156" y="319964"/>
                  </a:lnTo>
                  <a:lnTo>
                    <a:pt x="204891" y="317095"/>
                  </a:lnTo>
                  <a:lnTo>
                    <a:pt x="165276" y="312453"/>
                  </a:lnTo>
                  <a:lnTo>
                    <a:pt x="94790" y="298540"/>
                  </a:lnTo>
                  <a:lnTo>
                    <a:pt x="42276" y="279603"/>
                  </a:lnTo>
                  <a:lnTo>
                    <a:pt x="13783" y="244793"/>
                  </a:lnTo>
                  <a:lnTo>
                    <a:pt x="21481" y="232172"/>
                  </a:lnTo>
                  <a:lnTo>
                    <a:pt x="39357" y="219328"/>
                  </a:lnTo>
                  <a:lnTo>
                    <a:pt x="68358" y="206434"/>
                  </a:lnTo>
                  <a:lnTo>
                    <a:pt x="109431" y="193663"/>
                  </a:lnTo>
                  <a:close/>
                </a:path>
              </a:pathLst>
            </a:custGeom>
            <a:ln w="9821">
              <a:solidFill>
                <a:srgbClr val="000000"/>
              </a:solidFill>
            </a:ln>
          </p:spPr>
          <p:txBody>
            <a:bodyPr wrap="square" lIns="0" tIns="0" rIns="0" bIns="0" rtlCol="0"/>
            <a:lstStyle/>
            <a:p>
              <a:endParaRPr/>
            </a:p>
          </p:txBody>
        </p:sp>
      </p:grpSp>
      <p:sp>
        <p:nvSpPr>
          <p:cNvPr id="87" name="object 87"/>
          <p:cNvSpPr txBox="1"/>
          <p:nvPr/>
        </p:nvSpPr>
        <p:spPr>
          <a:xfrm>
            <a:off x="2772702" y="2900975"/>
            <a:ext cx="208915" cy="167005"/>
          </a:xfrm>
          <a:prstGeom prst="rect">
            <a:avLst/>
          </a:prstGeom>
        </p:spPr>
        <p:txBody>
          <a:bodyPr vert="horz" wrap="square" lIns="0" tIns="15875" rIns="0" bIns="0" rtlCol="0">
            <a:spAutoFit/>
          </a:bodyPr>
          <a:lstStyle/>
          <a:p>
            <a:pPr marL="38100">
              <a:lnSpc>
                <a:spcPct val="100000"/>
              </a:lnSpc>
              <a:spcBef>
                <a:spcPts val="125"/>
              </a:spcBef>
            </a:pPr>
            <a:r>
              <a:rPr sz="900" spc="-25" dirty="0">
                <a:latin typeface="Arial MT"/>
                <a:cs typeface="Arial MT"/>
              </a:rPr>
              <a:t>T</a:t>
            </a:r>
            <a:r>
              <a:rPr sz="1275" spc="-37" baseline="-26143" dirty="0">
                <a:latin typeface="Arial MT"/>
                <a:cs typeface="Arial MT"/>
              </a:rPr>
              <a:t>2</a:t>
            </a:r>
            <a:endParaRPr sz="1275" baseline="-26143">
              <a:latin typeface="Arial MT"/>
              <a:cs typeface="Arial MT"/>
            </a:endParaRPr>
          </a:p>
        </p:txBody>
      </p:sp>
      <p:grpSp>
        <p:nvGrpSpPr>
          <p:cNvPr id="88" name="object 88"/>
          <p:cNvGrpSpPr/>
          <p:nvPr/>
        </p:nvGrpSpPr>
        <p:grpSpPr>
          <a:xfrm>
            <a:off x="1881690" y="2640211"/>
            <a:ext cx="1614805" cy="1228725"/>
            <a:chOff x="1881690" y="2640211"/>
            <a:chExt cx="1614805" cy="1228725"/>
          </a:xfrm>
        </p:grpSpPr>
        <p:pic>
          <p:nvPicPr>
            <p:cNvPr id="89" name="object 89"/>
            <p:cNvPicPr/>
            <p:nvPr/>
          </p:nvPicPr>
          <p:blipFill>
            <a:blip r:embed="rId17" cstate="print"/>
            <a:stretch>
              <a:fillRect/>
            </a:stretch>
          </p:blipFill>
          <p:spPr>
            <a:xfrm>
              <a:off x="1991346" y="2982411"/>
              <a:ext cx="328887" cy="68747"/>
            </a:xfrm>
            <a:prstGeom prst="rect">
              <a:avLst/>
            </a:prstGeom>
          </p:spPr>
        </p:pic>
        <p:sp>
          <p:nvSpPr>
            <p:cNvPr id="90" name="object 90"/>
            <p:cNvSpPr/>
            <p:nvPr/>
          </p:nvSpPr>
          <p:spPr>
            <a:xfrm>
              <a:off x="1889585" y="2692805"/>
              <a:ext cx="285750" cy="217804"/>
            </a:xfrm>
            <a:custGeom>
              <a:avLst/>
              <a:gdLst/>
              <a:ahLst/>
              <a:cxnLst/>
              <a:rect l="l" t="t" r="r" b="b"/>
              <a:pathLst>
                <a:path w="285750" h="217805">
                  <a:moveTo>
                    <a:pt x="0" y="217446"/>
                  </a:moveTo>
                  <a:lnTo>
                    <a:pt x="285257" y="0"/>
                  </a:lnTo>
                </a:path>
              </a:pathLst>
            </a:custGeom>
            <a:ln w="9826">
              <a:solidFill>
                <a:srgbClr val="000000"/>
              </a:solidFill>
            </a:ln>
          </p:spPr>
          <p:txBody>
            <a:bodyPr wrap="square" lIns="0" tIns="0" rIns="0" bIns="0" rtlCol="0"/>
            <a:lstStyle/>
            <a:p>
              <a:endParaRPr/>
            </a:p>
          </p:txBody>
        </p:sp>
        <p:pic>
          <p:nvPicPr>
            <p:cNvPr id="91" name="object 91"/>
            <p:cNvPicPr/>
            <p:nvPr/>
          </p:nvPicPr>
          <p:blipFill>
            <a:blip r:embed="rId18" cstate="print"/>
            <a:stretch>
              <a:fillRect/>
            </a:stretch>
          </p:blipFill>
          <p:spPr>
            <a:xfrm>
              <a:off x="2152017" y="2640211"/>
              <a:ext cx="90290" cy="80921"/>
            </a:xfrm>
            <a:prstGeom prst="rect">
              <a:avLst/>
            </a:prstGeom>
          </p:spPr>
        </p:pic>
        <p:sp>
          <p:nvSpPr>
            <p:cNvPr id="92" name="object 92"/>
            <p:cNvSpPr/>
            <p:nvPr/>
          </p:nvSpPr>
          <p:spPr>
            <a:xfrm>
              <a:off x="1886770" y="3121172"/>
              <a:ext cx="342900" cy="410209"/>
            </a:xfrm>
            <a:custGeom>
              <a:avLst/>
              <a:gdLst/>
              <a:ahLst/>
              <a:cxnLst/>
              <a:rect l="l" t="t" r="r" b="b"/>
              <a:pathLst>
                <a:path w="342900" h="410210">
                  <a:moveTo>
                    <a:pt x="0" y="0"/>
                  </a:moveTo>
                  <a:lnTo>
                    <a:pt x="342471" y="410141"/>
                  </a:lnTo>
                </a:path>
              </a:pathLst>
            </a:custGeom>
            <a:ln w="9830">
              <a:solidFill>
                <a:srgbClr val="000000"/>
              </a:solidFill>
            </a:ln>
          </p:spPr>
          <p:txBody>
            <a:bodyPr wrap="square" lIns="0" tIns="0" rIns="0" bIns="0" rtlCol="0"/>
            <a:lstStyle/>
            <a:p>
              <a:endParaRPr/>
            </a:p>
          </p:txBody>
        </p:sp>
        <p:pic>
          <p:nvPicPr>
            <p:cNvPr id="93" name="object 93"/>
            <p:cNvPicPr/>
            <p:nvPr/>
          </p:nvPicPr>
          <p:blipFill>
            <a:blip r:embed="rId19" cstate="print"/>
            <a:stretch>
              <a:fillRect/>
            </a:stretch>
          </p:blipFill>
          <p:spPr>
            <a:xfrm>
              <a:off x="2201655" y="3507537"/>
              <a:ext cx="82891" cy="89038"/>
            </a:xfrm>
            <a:prstGeom prst="rect">
              <a:avLst/>
            </a:prstGeom>
          </p:spPr>
        </p:pic>
        <p:sp>
          <p:nvSpPr>
            <p:cNvPr id="94" name="object 94"/>
            <p:cNvSpPr/>
            <p:nvPr/>
          </p:nvSpPr>
          <p:spPr>
            <a:xfrm>
              <a:off x="2344352" y="3525262"/>
              <a:ext cx="1147445" cy="338455"/>
            </a:xfrm>
            <a:custGeom>
              <a:avLst/>
              <a:gdLst/>
              <a:ahLst/>
              <a:cxnLst/>
              <a:rect l="l" t="t" r="r" b="b"/>
              <a:pathLst>
                <a:path w="1147445" h="338454">
                  <a:moveTo>
                    <a:pt x="845257" y="301684"/>
                  </a:moveTo>
                  <a:lnTo>
                    <a:pt x="443835" y="301684"/>
                  </a:lnTo>
                  <a:lnTo>
                    <a:pt x="465273" y="317778"/>
                  </a:lnTo>
                  <a:lnTo>
                    <a:pt x="505213" y="329013"/>
                  </a:lnTo>
                  <a:lnTo>
                    <a:pt x="558208" y="335748"/>
                  </a:lnTo>
                  <a:lnTo>
                    <a:pt x="618810" y="338339"/>
                  </a:lnTo>
                  <a:lnTo>
                    <a:pt x="681572" y="337146"/>
                  </a:lnTo>
                  <a:lnTo>
                    <a:pt x="741045" y="332526"/>
                  </a:lnTo>
                  <a:lnTo>
                    <a:pt x="791782" y="324837"/>
                  </a:lnTo>
                  <a:lnTo>
                    <a:pt x="828335" y="314437"/>
                  </a:lnTo>
                  <a:lnTo>
                    <a:pt x="845257" y="301684"/>
                  </a:lnTo>
                  <a:close/>
                </a:path>
                <a:path w="1147445" h="338454">
                  <a:moveTo>
                    <a:pt x="245535" y="33441"/>
                  </a:moveTo>
                  <a:lnTo>
                    <a:pt x="187707" y="35352"/>
                  </a:lnTo>
                  <a:lnTo>
                    <a:pt x="137454" y="41557"/>
                  </a:lnTo>
                  <a:lnTo>
                    <a:pt x="94864" y="51339"/>
                  </a:lnTo>
                  <a:lnTo>
                    <a:pt x="33033" y="78764"/>
                  </a:lnTo>
                  <a:lnTo>
                    <a:pt x="2930" y="111889"/>
                  </a:lnTo>
                  <a:lnTo>
                    <a:pt x="0" y="128797"/>
                  </a:lnTo>
                  <a:lnTo>
                    <a:pt x="5269" y="144979"/>
                  </a:lnTo>
                  <a:lnTo>
                    <a:pt x="18827" y="159717"/>
                  </a:lnTo>
                  <a:lnTo>
                    <a:pt x="40764" y="172295"/>
                  </a:lnTo>
                  <a:lnTo>
                    <a:pt x="71169" y="181995"/>
                  </a:lnTo>
                  <a:lnTo>
                    <a:pt x="110131" y="188100"/>
                  </a:lnTo>
                  <a:lnTo>
                    <a:pt x="68908" y="201748"/>
                  </a:lnTo>
                  <a:lnTo>
                    <a:pt x="39774" y="215421"/>
                  </a:lnTo>
                  <a:lnTo>
                    <a:pt x="21780" y="228952"/>
                  </a:lnTo>
                  <a:lnTo>
                    <a:pt x="13978" y="242176"/>
                  </a:lnTo>
                  <a:lnTo>
                    <a:pt x="15420" y="254925"/>
                  </a:lnTo>
                  <a:lnTo>
                    <a:pt x="65723" y="288659"/>
                  </a:lnTo>
                  <a:lnTo>
                    <a:pt x="128091" y="305722"/>
                  </a:lnTo>
                  <a:lnTo>
                    <a:pt x="204673" y="316888"/>
                  </a:lnTo>
                  <a:lnTo>
                    <a:pt x="245923" y="319844"/>
                  </a:lnTo>
                  <a:lnTo>
                    <a:pt x="287882" y="320826"/>
                  </a:lnTo>
                  <a:lnTo>
                    <a:pt x="329601" y="319668"/>
                  </a:lnTo>
                  <a:lnTo>
                    <a:pt x="370132" y="316202"/>
                  </a:lnTo>
                  <a:lnTo>
                    <a:pt x="408526" y="310263"/>
                  </a:lnTo>
                  <a:lnTo>
                    <a:pt x="443835" y="301684"/>
                  </a:lnTo>
                  <a:lnTo>
                    <a:pt x="937811" y="301684"/>
                  </a:lnTo>
                  <a:lnTo>
                    <a:pt x="1014134" y="287339"/>
                  </a:lnTo>
                  <a:lnTo>
                    <a:pt x="1051168" y="275297"/>
                  </a:lnTo>
                  <a:lnTo>
                    <a:pt x="1110860" y="245582"/>
                  </a:lnTo>
                  <a:lnTo>
                    <a:pt x="1143623" y="212654"/>
                  </a:lnTo>
                  <a:lnTo>
                    <a:pt x="1146994" y="196597"/>
                  </a:lnTo>
                  <a:lnTo>
                    <a:pt x="1140139" y="181671"/>
                  </a:lnTo>
                  <a:lnTo>
                    <a:pt x="1121894" y="168521"/>
                  </a:lnTo>
                  <a:lnTo>
                    <a:pt x="1091094" y="157790"/>
                  </a:lnTo>
                  <a:lnTo>
                    <a:pt x="1046573" y="150125"/>
                  </a:lnTo>
                  <a:lnTo>
                    <a:pt x="1080321" y="138045"/>
                  </a:lnTo>
                  <a:lnTo>
                    <a:pt x="1101702" y="124858"/>
                  </a:lnTo>
                  <a:lnTo>
                    <a:pt x="1111726" y="110970"/>
                  </a:lnTo>
                  <a:lnTo>
                    <a:pt x="1111400" y="96783"/>
                  </a:lnTo>
                  <a:lnTo>
                    <a:pt x="1083728" y="69130"/>
                  </a:lnTo>
                  <a:lnTo>
                    <a:pt x="1026746" y="45130"/>
                  </a:lnTo>
                  <a:lnTo>
                    <a:pt x="993748" y="36541"/>
                  </a:lnTo>
                  <a:lnTo>
                    <a:pt x="310848" y="36541"/>
                  </a:lnTo>
                  <a:lnTo>
                    <a:pt x="245535" y="33441"/>
                  </a:lnTo>
                  <a:close/>
                </a:path>
                <a:path w="1147445" h="338454">
                  <a:moveTo>
                    <a:pt x="937811" y="301684"/>
                  </a:moveTo>
                  <a:lnTo>
                    <a:pt x="845257" y="301684"/>
                  </a:lnTo>
                  <a:lnTo>
                    <a:pt x="888259" y="304460"/>
                  </a:lnTo>
                  <a:lnTo>
                    <a:pt x="931515" y="302565"/>
                  </a:lnTo>
                  <a:lnTo>
                    <a:pt x="937811" y="301684"/>
                  </a:lnTo>
                  <a:close/>
                </a:path>
                <a:path w="1147445" h="338454">
                  <a:moveTo>
                    <a:pt x="491600" y="0"/>
                  </a:moveTo>
                  <a:lnTo>
                    <a:pt x="428903" y="3015"/>
                  </a:lnTo>
                  <a:lnTo>
                    <a:pt x="373918" y="9968"/>
                  </a:lnTo>
                  <a:lnTo>
                    <a:pt x="332587" y="21072"/>
                  </a:lnTo>
                  <a:lnTo>
                    <a:pt x="310848" y="36541"/>
                  </a:lnTo>
                  <a:lnTo>
                    <a:pt x="712870" y="36541"/>
                  </a:lnTo>
                  <a:lnTo>
                    <a:pt x="666565" y="12453"/>
                  </a:lnTo>
                  <a:lnTo>
                    <a:pt x="616371" y="4932"/>
                  </a:lnTo>
                  <a:lnTo>
                    <a:pt x="556069" y="710"/>
                  </a:lnTo>
                  <a:lnTo>
                    <a:pt x="491600" y="0"/>
                  </a:lnTo>
                  <a:close/>
                </a:path>
                <a:path w="1147445" h="338454">
                  <a:moveTo>
                    <a:pt x="857095" y="21011"/>
                  </a:moveTo>
                  <a:lnTo>
                    <a:pt x="808958" y="22313"/>
                  </a:lnTo>
                  <a:lnTo>
                    <a:pt x="760547" y="27355"/>
                  </a:lnTo>
                  <a:lnTo>
                    <a:pt x="712870" y="36541"/>
                  </a:lnTo>
                  <a:lnTo>
                    <a:pt x="993748" y="36541"/>
                  </a:lnTo>
                  <a:lnTo>
                    <a:pt x="989782" y="35509"/>
                  </a:lnTo>
                  <a:lnTo>
                    <a:pt x="948514" y="28013"/>
                  </a:lnTo>
                  <a:lnTo>
                    <a:pt x="903949" y="23046"/>
                  </a:lnTo>
                  <a:lnTo>
                    <a:pt x="857095" y="21011"/>
                  </a:lnTo>
                  <a:close/>
                </a:path>
              </a:pathLst>
            </a:custGeom>
            <a:solidFill>
              <a:srgbClr val="FFFFFF"/>
            </a:solidFill>
          </p:spPr>
          <p:txBody>
            <a:bodyPr wrap="square" lIns="0" tIns="0" rIns="0" bIns="0" rtlCol="0"/>
            <a:lstStyle/>
            <a:p>
              <a:endParaRPr/>
            </a:p>
          </p:txBody>
        </p:sp>
        <p:sp>
          <p:nvSpPr>
            <p:cNvPr id="95" name="object 95"/>
            <p:cNvSpPr/>
            <p:nvPr/>
          </p:nvSpPr>
          <p:spPr>
            <a:xfrm>
              <a:off x="2344099" y="3525261"/>
              <a:ext cx="1147445" cy="338455"/>
            </a:xfrm>
            <a:custGeom>
              <a:avLst/>
              <a:gdLst/>
              <a:ahLst/>
              <a:cxnLst/>
              <a:rect l="l" t="t" r="r" b="b"/>
              <a:pathLst>
                <a:path w="1147445" h="338454">
                  <a:moveTo>
                    <a:pt x="109431" y="193663"/>
                  </a:moveTo>
                  <a:lnTo>
                    <a:pt x="70659" y="186449"/>
                  </a:lnTo>
                  <a:lnTo>
                    <a:pt x="18618" y="162416"/>
                  </a:lnTo>
                  <a:lnTo>
                    <a:pt x="0" y="130275"/>
                  </a:lnTo>
                  <a:lnTo>
                    <a:pt x="3005" y="112927"/>
                  </a:lnTo>
                  <a:lnTo>
                    <a:pt x="33212" y="79201"/>
                  </a:lnTo>
                  <a:lnTo>
                    <a:pt x="95095" y="51469"/>
                  </a:lnTo>
                  <a:lnTo>
                    <a:pt x="137698" y="41612"/>
                  </a:lnTo>
                  <a:lnTo>
                    <a:pt x="187958" y="35368"/>
                  </a:lnTo>
                  <a:lnTo>
                    <a:pt x="245788" y="33443"/>
                  </a:lnTo>
                  <a:lnTo>
                    <a:pt x="311102" y="36541"/>
                  </a:lnTo>
                  <a:lnTo>
                    <a:pt x="332840" y="21072"/>
                  </a:lnTo>
                  <a:lnTo>
                    <a:pt x="374172" y="9968"/>
                  </a:lnTo>
                  <a:lnTo>
                    <a:pt x="429157" y="3014"/>
                  </a:lnTo>
                  <a:lnTo>
                    <a:pt x="491854" y="0"/>
                  </a:lnTo>
                  <a:lnTo>
                    <a:pt x="556323" y="710"/>
                  </a:lnTo>
                  <a:lnTo>
                    <a:pt x="616625" y="4932"/>
                  </a:lnTo>
                  <a:lnTo>
                    <a:pt x="666819" y="12453"/>
                  </a:lnTo>
                  <a:lnTo>
                    <a:pt x="700965" y="23061"/>
                  </a:lnTo>
                  <a:lnTo>
                    <a:pt x="713123" y="36541"/>
                  </a:lnTo>
                  <a:lnTo>
                    <a:pt x="760801" y="27355"/>
                  </a:lnTo>
                  <a:lnTo>
                    <a:pt x="809212" y="22313"/>
                  </a:lnTo>
                  <a:lnTo>
                    <a:pt x="857348" y="21011"/>
                  </a:lnTo>
                  <a:lnTo>
                    <a:pt x="904203" y="23046"/>
                  </a:lnTo>
                  <a:lnTo>
                    <a:pt x="948768" y="28013"/>
                  </a:lnTo>
                  <a:lnTo>
                    <a:pt x="990036" y="35509"/>
                  </a:lnTo>
                  <a:lnTo>
                    <a:pt x="1026999" y="45130"/>
                  </a:lnTo>
                  <a:lnTo>
                    <a:pt x="1083982" y="69130"/>
                  </a:lnTo>
                  <a:lnTo>
                    <a:pt x="1111654" y="96783"/>
                  </a:lnTo>
                  <a:lnTo>
                    <a:pt x="1111980" y="110970"/>
                  </a:lnTo>
                  <a:lnTo>
                    <a:pt x="1101956" y="124858"/>
                  </a:lnTo>
                  <a:lnTo>
                    <a:pt x="1080574" y="138044"/>
                  </a:lnTo>
                  <a:lnTo>
                    <a:pt x="1046827" y="150125"/>
                  </a:lnTo>
                  <a:lnTo>
                    <a:pt x="1091347" y="157790"/>
                  </a:lnTo>
                  <a:lnTo>
                    <a:pt x="1122148" y="168521"/>
                  </a:lnTo>
                  <a:lnTo>
                    <a:pt x="1140393" y="181671"/>
                  </a:lnTo>
                  <a:lnTo>
                    <a:pt x="1147248" y="196597"/>
                  </a:lnTo>
                  <a:lnTo>
                    <a:pt x="1143876" y="212655"/>
                  </a:lnTo>
                  <a:lnTo>
                    <a:pt x="1111113" y="245583"/>
                  </a:lnTo>
                  <a:lnTo>
                    <a:pt x="1051421" y="275298"/>
                  </a:lnTo>
                  <a:lnTo>
                    <a:pt x="1014387" y="287339"/>
                  </a:lnTo>
                  <a:lnTo>
                    <a:pt x="974115" y="296643"/>
                  </a:lnTo>
                  <a:lnTo>
                    <a:pt x="931768" y="302565"/>
                  </a:lnTo>
                  <a:lnTo>
                    <a:pt x="888511" y="304460"/>
                  </a:lnTo>
                  <a:lnTo>
                    <a:pt x="845510" y="301685"/>
                  </a:lnTo>
                  <a:lnTo>
                    <a:pt x="828589" y="314437"/>
                  </a:lnTo>
                  <a:lnTo>
                    <a:pt x="792036" y="324837"/>
                  </a:lnTo>
                  <a:lnTo>
                    <a:pt x="741299" y="332526"/>
                  </a:lnTo>
                  <a:lnTo>
                    <a:pt x="681826" y="337146"/>
                  </a:lnTo>
                  <a:lnTo>
                    <a:pt x="619064" y="338339"/>
                  </a:lnTo>
                  <a:lnTo>
                    <a:pt x="558462" y="335748"/>
                  </a:lnTo>
                  <a:lnTo>
                    <a:pt x="505466" y="329013"/>
                  </a:lnTo>
                  <a:lnTo>
                    <a:pt x="465526" y="317778"/>
                  </a:lnTo>
                  <a:lnTo>
                    <a:pt x="444089" y="301685"/>
                  </a:lnTo>
                  <a:lnTo>
                    <a:pt x="408779" y="310265"/>
                  </a:lnTo>
                  <a:lnTo>
                    <a:pt x="370384" y="316210"/>
                  </a:lnTo>
                  <a:lnTo>
                    <a:pt x="329850" y="319694"/>
                  </a:lnTo>
                  <a:lnTo>
                    <a:pt x="288125" y="320887"/>
                  </a:lnTo>
                  <a:lnTo>
                    <a:pt x="246156" y="319964"/>
                  </a:lnTo>
                  <a:lnTo>
                    <a:pt x="204891" y="317095"/>
                  </a:lnTo>
                  <a:lnTo>
                    <a:pt x="165276" y="312453"/>
                  </a:lnTo>
                  <a:lnTo>
                    <a:pt x="94790" y="298540"/>
                  </a:lnTo>
                  <a:lnTo>
                    <a:pt x="42276" y="279603"/>
                  </a:lnTo>
                  <a:lnTo>
                    <a:pt x="13783" y="244793"/>
                  </a:lnTo>
                  <a:lnTo>
                    <a:pt x="21481" y="232172"/>
                  </a:lnTo>
                  <a:lnTo>
                    <a:pt x="39357" y="219328"/>
                  </a:lnTo>
                  <a:lnTo>
                    <a:pt x="68358" y="206434"/>
                  </a:lnTo>
                  <a:lnTo>
                    <a:pt x="109431" y="193663"/>
                  </a:lnTo>
                  <a:close/>
                </a:path>
              </a:pathLst>
            </a:custGeom>
            <a:ln w="9821">
              <a:solidFill>
                <a:srgbClr val="000000"/>
              </a:solidFill>
            </a:ln>
          </p:spPr>
          <p:txBody>
            <a:bodyPr wrap="square" lIns="0" tIns="0" rIns="0" bIns="0" rtlCol="0"/>
            <a:lstStyle/>
            <a:p>
              <a:endParaRPr/>
            </a:p>
          </p:txBody>
        </p:sp>
      </p:grpSp>
      <p:sp>
        <p:nvSpPr>
          <p:cNvPr id="96" name="object 96"/>
          <p:cNvSpPr txBox="1"/>
          <p:nvPr/>
        </p:nvSpPr>
        <p:spPr>
          <a:xfrm>
            <a:off x="2803071" y="3578564"/>
            <a:ext cx="226695" cy="167005"/>
          </a:xfrm>
          <a:prstGeom prst="rect">
            <a:avLst/>
          </a:prstGeom>
        </p:spPr>
        <p:txBody>
          <a:bodyPr vert="horz" wrap="square" lIns="0" tIns="15875" rIns="0" bIns="0" rtlCol="0">
            <a:spAutoFit/>
          </a:bodyPr>
          <a:lstStyle/>
          <a:p>
            <a:pPr marL="38100">
              <a:lnSpc>
                <a:spcPct val="100000"/>
              </a:lnSpc>
              <a:spcBef>
                <a:spcPts val="125"/>
              </a:spcBef>
            </a:pPr>
            <a:r>
              <a:rPr sz="900" spc="-25" dirty="0">
                <a:latin typeface="Arial MT"/>
                <a:cs typeface="Arial MT"/>
              </a:rPr>
              <a:t>T</a:t>
            </a:r>
            <a:r>
              <a:rPr sz="1275" spc="-37" baseline="-26143" dirty="0">
                <a:latin typeface="Arial MT"/>
                <a:cs typeface="Arial MT"/>
              </a:rPr>
              <a:t>N</a:t>
            </a:r>
            <a:endParaRPr sz="1275" baseline="-26143">
              <a:latin typeface="Arial MT"/>
              <a:cs typeface="Arial MT"/>
            </a:endParaRPr>
          </a:p>
        </p:txBody>
      </p:sp>
      <p:sp>
        <p:nvSpPr>
          <p:cNvPr id="97" name="object 97"/>
          <p:cNvSpPr txBox="1"/>
          <p:nvPr/>
        </p:nvSpPr>
        <p:spPr>
          <a:xfrm>
            <a:off x="2040277" y="2984446"/>
            <a:ext cx="207645" cy="167005"/>
          </a:xfrm>
          <a:prstGeom prst="rect">
            <a:avLst/>
          </a:prstGeom>
        </p:spPr>
        <p:txBody>
          <a:bodyPr vert="horz" wrap="square" lIns="0" tIns="15875" rIns="0" bIns="0" rtlCol="0">
            <a:spAutoFit/>
          </a:bodyPr>
          <a:lstStyle/>
          <a:p>
            <a:pPr marL="38100">
              <a:lnSpc>
                <a:spcPct val="100000"/>
              </a:lnSpc>
              <a:spcBef>
                <a:spcPts val="125"/>
              </a:spcBef>
            </a:pPr>
            <a:r>
              <a:rPr sz="900" spc="-25" dirty="0">
                <a:latin typeface="Arial MT"/>
                <a:cs typeface="Arial MT"/>
              </a:rPr>
              <a:t>p</a:t>
            </a:r>
            <a:r>
              <a:rPr sz="1350" spc="-37" baseline="-24691" dirty="0">
                <a:latin typeface="Arial MT"/>
                <a:cs typeface="Arial MT"/>
              </a:rPr>
              <a:t>2</a:t>
            </a:r>
            <a:endParaRPr sz="1350" baseline="-24691">
              <a:latin typeface="Arial MT"/>
              <a:cs typeface="Arial MT"/>
            </a:endParaRPr>
          </a:p>
        </p:txBody>
      </p:sp>
      <p:sp>
        <p:nvSpPr>
          <p:cNvPr id="98" name="object 98"/>
          <p:cNvSpPr txBox="1"/>
          <p:nvPr/>
        </p:nvSpPr>
        <p:spPr>
          <a:xfrm>
            <a:off x="1912384" y="3318330"/>
            <a:ext cx="207645" cy="167005"/>
          </a:xfrm>
          <a:prstGeom prst="rect">
            <a:avLst/>
          </a:prstGeom>
        </p:spPr>
        <p:txBody>
          <a:bodyPr vert="horz" wrap="square" lIns="0" tIns="15875" rIns="0" bIns="0" rtlCol="0">
            <a:spAutoFit/>
          </a:bodyPr>
          <a:lstStyle/>
          <a:p>
            <a:pPr marL="38100">
              <a:lnSpc>
                <a:spcPct val="100000"/>
              </a:lnSpc>
              <a:spcBef>
                <a:spcPts val="125"/>
              </a:spcBef>
            </a:pPr>
            <a:r>
              <a:rPr sz="900" spc="-25" dirty="0">
                <a:latin typeface="Arial MT"/>
                <a:cs typeface="Arial MT"/>
              </a:rPr>
              <a:t>p</a:t>
            </a:r>
            <a:r>
              <a:rPr sz="1350" spc="-37" baseline="-24691" dirty="0">
                <a:latin typeface="Arial MT"/>
                <a:cs typeface="Arial MT"/>
              </a:rPr>
              <a:t>n</a:t>
            </a:r>
            <a:endParaRPr sz="1350" baseline="-24691">
              <a:latin typeface="Arial MT"/>
              <a:cs typeface="Arial MT"/>
            </a:endParaRPr>
          </a:p>
        </p:txBody>
      </p:sp>
      <p:sp>
        <p:nvSpPr>
          <p:cNvPr id="99" name="object 99"/>
          <p:cNvSpPr txBox="1"/>
          <p:nvPr/>
        </p:nvSpPr>
        <p:spPr>
          <a:xfrm>
            <a:off x="1912384" y="2549149"/>
            <a:ext cx="207645" cy="167005"/>
          </a:xfrm>
          <a:prstGeom prst="rect">
            <a:avLst/>
          </a:prstGeom>
        </p:spPr>
        <p:txBody>
          <a:bodyPr vert="horz" wrap="square" lIns="0" tIns="15875" rIns="0" bIns="0" rtlCol="0">
            <a:spAutoFit/>
          </a:bodyPr>
          <a:lstStyle/>
          <a:p>
            <a:pPr marL="38100">
              <a:lnSpc>
                <a:spcPct val="100000"/>
              </a:lnSpc>
              <a:spcBef>
                <a:spcPts val="125"/>
              </a:spcBef>
            </a:pPr>
            <a:r>
              <a:rPr sz="900" spc="-25" dirty="0">
                <a:latin typeface="Arial MT"/>
                <a:cs typeface="Arial MT"/>
              </a:rPr>
              <a:t>p</a:t>
            </a:r>
            <a:r>
              <a:rPr sz="1350" spc="-37" baseline="-24691" dirty="0">
                <a:latin typeface="Arial MT"/>
                <a:cs typeface="Arial MT"/>
              </a:rPr>
              <a:t>1</a:t>
            </a:r>
            <a:endParaRPr sz="1350" baseline="-24691">
              <a:latin typeface="Arial MT"/>
              <a:cs typeface="Arial MT"/>
            </a:endParaRPr>
          </a:p>
        </p:txBody>
      </p:sp>
      <p:grpSp>
        <p:nvGrpSpPr>
          <p:cNvPr id="100" name="object 100"/>
          <p:cNvGrpSpPr/>
          <p:nvPr/>
        </p:nvGrpSpPr>
        <p:grpSpPr>
          <a:xfrm>
            <a:off x="1569506" y="2668167"/>
            <a:ext cx="2546350" cy="1002030"/>
            <a:chOff x="1569506" y="2668167"/>
            <a:chExt cx="2546350" cy="1002030"/>
          </a:xfrm>
        </p:grpSpPr>
        <p:pic>
          <p:nvPicPr>
            <p:cNvPr id="101" name="object 101"/>
            <p:cNvPicPr/>
            <p:nvPr/>
          </p:nvPicPr>
          <p:blipFill>
            <a:blip r:embed="rId20" cstate="print"/>
            <a:stretch>
              <a:fillRect/>
            </a:stretch>
          </p:blipFill>
          <p:spPr>
            <a:xfrm>
              <a:off x="3496739" y="2668167"/>
              <a:ext cx="289855" cy="266158"/>
            </a:xfrm>
            <a:prstGeom prst="rect">
              <a:avLst/>
            </a:prstGeom>
          </p:spPr>
        </p:pic>
        <p:pic>
          <p:nvPicPr>
            <p:cNvPr id="102" name="object 102"/>
            <p:cNvPicPr/>
            <p:nvPr/>
          </p:nvPicPr>
          <p:blipFill>
            <a:blip r:embed="rId21" cstate="print"/>
            <a:stretch>
              <a:fillRect/>
            </a:stretch>
          </p:blipFill>
          <p:spPr>
            <a:xfrm>
              <a:off x="3450959" y="3010493"/>
              <a:ext cx="225228" cy="68701"/>
            </a:xfrm>
            <a:prstGeom prst="rect">
              <a:avLst/>
            </a:prstGeom>
          </p:spPr>
        </p:pic>
        <p:sp>
          <p:nvSpPr>
            <p:cNvPr id="103" name="object 103"/>
            <p:cNvSpPr/>
            <p:nvPr/>
          </p:nvSpPr>
          <p:spPr>
            <a:xfrm>
              <a:off x="3541005" y="3243251"/>
              <a:ext cx="212090" cy="422275"/>
            </a:xfrm>
            <a:custGeom>
              <a:avLst/>
              <a:gdLst/>
              <a:ahLst/>
              <a:cxnLst/>
              <a:rect l="l" t="t" r="r" b="b"/>
              <a:pathLst>
                <a:path w="212089" h="422275">
                  <a:moveTo>
                    <a:pt x="0" y="421663"/>
                  </a:moveTo>
                  <a:lnTo>
                    <a:pt x="211818" y="0"/>
                  </a:lnTo>
                </a:path>
              </a:pathLst>
            </a:custGeom>
            <a:ln w="9834">
              <a:solidFill>
                <a:srgbClr val="000000"/>
              </a:solidFill>
            </a:ln>
          </p:spPr>
          <p:txBody>
            <a:bodyPr wrap="square" lIns="0" tIns="0" rIns="0" bIns="0" rtlCol="0"/>
            <a:lstStyle/>
            <a:p>
              <a:endParaRPr/>
            </a:p>
          </p:txBody>
        </p:sp>
        <p:pic>
          <p:nvPicPr>
            <p:cNvPr id="104" name="object 104"/>
            <p:cNvPicPr/>
            <p:nvPr/>
          </p:nvPicPr>
          <p:blipFill>
            <a:blip r:embed="rId22" cstate="print"/>
            <a:stretch>
              <a:fillRect/>
            </a:stretch>
          </p:blipFill>
          <p:spPr>
            <a:xfrm>
              <a:off x="3721524" y="3168108"/>
              <a:ext cx="71492" cy="93263"/>
            </a:xfrm>
            <a:prstGeom prst="rect">
              <a:avLst/>
            </a:prstGeom>
          </p:spPr>
        </p:pic>
        <p:sp>
          <p:nvSpPr>
            <p:cNvPr id="105" name="object 105"/>
            <p:cNvSpPr/>
            <p:nvPr/>
          </p:nvSpPr>
          <p:spPr>
            <a:xfrm>
              <a:off x="1573044" y="2808010"/>
              <a:ext cx="418465" cy="417830"/>
            </a:xfrm>
            <a:custGeom>
              <a:avLst/>
              <a:gdLst/>
              <a:ahLst/>
              <a:cxnLst/>
              <a:rect l="l" t="t" r="r" b="b"/>
              <a:pathLst>
                <a:path w="418464" h="417830">
                  <a:moveTo>
                    <a:pt x="209149" y="0"/>
                  </a:moveTo>
                  <a:lnTo>
                    <a:pt x="0" y="208775"/>
                  </a:lnTo>
                  <a:lnTo>
                    <a:pt x="209149" y="417549"/>
                  </a:lnTo>
                  <a:lnTo>
                    <a:pt x="418301" y="208775"/>
                  </a:lnTo>
                  <a:lnTo>
                    <a:pt x="209149" y="0"/>
                  </a:lnTo>
                  <a:close/>
                </a:path>
              </a:pathLst>
            </a:custGeom>
            <a:solidFill>
              <a:srgbClr val="FFFFFF"/>
            </a:solidFill>
          </p:spPr>
          <p:txBody>
            <a:bodyPr wrap="square" lIns="0" tIns="0" rIns="0" bIns="0" rtlCol="0"/>
            <a:lstStyle/>
            <a:p>
              <a:endParaRPr/>
            </a:p>
          </p:txBody>
        </p:sp>
        <p:sp>
          <p:nvSpPr>
            <p:cNvPr id="106" name="object 106"/>
            <p:cNvSpPr/>
            <p:nvPr/>
          </p:nvSpPr>
          <p:spPr>
            <a:xfrm>
              <a:off x="1573044" y="2808010"/>
              <a:ext cx="418465" cy="417830"/>
            </a:xfrm>
            <a:custGeom>
              <a:avLst/>
              <a:gdLst/>
              <a:ahLst/>
              <a:cxnLst/>
              <a:rect l="l" t="t" r="r" b="b"/>
              <a:pathLst>
                <a:path w="418464" h="417830">
                  <a:moveTo>
                    <a:pt x="0" y="208774"/>
                  </a:moveTo>
                  <a:lnTo>
                    <a:pt x="209150" y="0"/>
                  </a:lnTo>
                  <a:lnTo>
                    <a:pt x="418301" y="208774"/>
                  </a:lnTo>
                  <a:lnTo>
                    <a:pt x="209150" y="417548"/>
                  </a:lnTo>
                  <a:lnTo>
                    <a:pt x="0" y="208774"/>
                  </a:lnTo>
                  <a:close/>
                </a:path>
              </a:pathLst>
            </a:custGeom>
            <a:ln w="7076">
              <a:solidFill>
                <a:srgbClr val="000000"/>
              </a:solidFill>
            </a:ln>
          </p:spPr>
          <p:txBody>
            <a:bodyPr wrap="square" lIns="0" tIns="0" rIns="0" bIns="0" rtlCol="0"/>
            <a:lstStyle/>
            <a:p>
              <a:endParaRPr/>
            </a:p>
          </p:txBody>
        </p:sp>
        <p:sp>
          <p:nvSpPr>
            <p:cNvPr id="107" name="object 107"/>
            <p:cNvSpPr/>
            <p:nvPr/>
          </p:nvSpPr>
          <p:spPr>
            <a:xfrm>
              <a:off x="1737582" y="2919360"/>
              <a:ext cx="89535" cy="194945"/>
            </a:xfrm>
            <a:custGeom>
              <a:avLst/>
              <a:gdLst/>
              <a:ahLst/>
              <a:cxnLst/>
              <a:rect l="l" t="t" r="r" b="b"/>
              <a:pathLst>
                <a:path w="89535" h="194944">
                  <a:moveTo>
                    <a:pt x="0" y="0"/>
                  </a:moveTo>
                  <a:lnTo>
                    <a:pt x="89229" y="194850"/>
                  </a:lnTo>
                </a:path>
                <a:path w="89535" h="194944">
                  <a:moveTo>
                    <a:pt x="89229" y="0"/>
                  </a:moveTo>
                  <a:lnTo>
                    <a:pt x="0" y="194850"/>
                  </a:lnTo>
                </a:path>
              </a:pathLst>
            </a:custGeom>
            <a:ln w="21230">
              <a:solidFill>
                <a:srgbClr val="000000"/>
              </a:solidFill>
            </a:ln>
          </p:spPr>
          <p:txBody>
            <a:bodyPr wrap="square" lIns="0" tIns="0" rIns="0" bIns="0" rtlCol="0"/>
            <a:lstStyle/>
            <a:p>
              <a:endParaRPr/>
            </a:p>
          </p:txBody>
        </p:sp>
        <p:sp>
          <p:nvSpPr>
            <p:cNvPr id="108" name="object 108"/>
            <p:cNvSpPr/>
            <p:nvPr/>
          </p:nvSpPr>
          <p:spPr>
            <a:xfrm>
              <a:off x="3693491" y="2840024"/>
              <a:ext cx="418465" cy="417830"/>
            </a:xfrm>
            <a:custGeom>
              <a:avLst/>
              <a:gdLst/>
              <a:ahLst/>
              <a:cxnLst/>
              <a:rect l="l" t="t" r="r" b="b"/>
              <a:pathLst>
                <a:path w="418464" h="417829">
                  <a:moveTo>
                    <a:pt x="209149" y="0"/>
                  </a:moveTo>
                  <a:lnTo>
                    <a:pt x="0" y="208774"/>
                  </a:lnTo>
                  <a:lnTo>
                    <a:pt x="209149" y="417548"/>
                  </a:lnTo>
                  <a:lnTo>
                    <a:pt x="418302" y="208774"/>
                  </a:lnTo>
                  <a:lnTo>
                    <a:pt x="209149" y="0"/>
                  </a:lnTo>
                  <a:close/>
                </a:path>
              </a:pathLst>
            </a:custGeom>
            <a:solidFill>
              <a:srgbClr val="FFFFFF"/>
            </a:solidFill>
          </p:spPr>
          <p:txBody>
            <a:bodyPr wrap="square" lIns="0" tIns="0" rIns="0" bIns="0" rtlCol="0"/>
            <a:lstStyle/>
            <a:p>
              <a:endParaRPr/>
            </a:p>
          </p:txBody>
        </p:sp>
        <p:sp>
          <p:nvSpPr>
            <p:cNvPr id="109" name="object 109"/>
            <p:cNvSpPr/>
            <p:nvPr/>
          </p:nvSpPr>
          <p:spPr>
            <a:xfrm>
              <a:off x="3693491" y="2840023"/>
              <a:ext cx="418465" cy="417830"/>
            </a:xfrm>
            <a:custGeom>
              <a:avLst/>
              <a:gdLst/>
              <a:ahLst/>
              <a:cxnLst/>
              <a:rect l="l" t="t" r="r" b="b"/>
              <a:pathLst>
                <a:path w="418464" h="417829">
                  <a:moveTo>
                    <a:pt x="0" y="208774"/>
                  </a:moveTo>
                  <a:lnTo>
                    <a:pt x="209150" y="0"/>
                  </a:lnTo>
                  <a:lnTo>
                    <a:pt x="418301" y="208774"/>
                  </a:lnTo>
                  <a:lnTo>
                    <a:pt x="209150" y="417548"/>
                  </a:lnTo>
                  <a:lnTo>
                    <a:pt x="0" y="208774"/>
                  </a:lnTo>
                  <a:close/>
                </a:path>
              </a:pathLst>
            </a:custGeom>
            <a:ln w="7076">
              <a:solidFill>
                <a:srgbClr val="000000"/>
              </a:solidFill>
            </a:ln>
          </p:spPr>
          <p:txBody>
            <a:bodyPr wrap="square" lIns="0" tIns="0" rIns="0" bIns="0" rtlCol="0"/>
            <a:lstStyle/>
            <a:p>
              <a:endParaRPr/>
            </a:p>
          </p:txBody>
        </p:sp>
        <p:sp>
          <p:nvSpPr>
            <p:cNvPr id="110" name="object 110"/>
            <p:cNvSpPr/>
            <p:nvPr/>
          </p:nvSpPr>
          <p:spPr>
            <a:xfrm>
              <a:off x="3858029" y="2951374"/>
              <a:ext cx="89535" cy="194945"/>
            </a:xfrm>
            <a:custGeom>
              <a:avLst/>
              <a:gdLst/>
              <a:ahLst/>
              <a:cxnLst/>
              <a:rect l="l" t="t" r="r" b="b"/>
              <a:pathLst>
                <a:path w="89535" h="194944">
                  <a:moveTo>
                    <a:pt x="0" y="0"/>
                  </a:moveTo>
                  <a:lnTo>
                    <a:pt x="89229" y="194850"/>
                  </a:lnTo>
                </a:path>
                <a:path w="89535" h="194944">
                  <a:moveTo>
                    <a:pt x="89229" y="0"/>
                  </a:moveTo>
                  <a:lnTo>
                    <a:pt x="0" y="194850"/>
                  </a:lnTo>
                </a:path>
              </a:pathLst>
            </a:custGeom>
            <a:ln w="21230">
              <a:solidFill>
                <a:srgbClr val="000000"/>
              </a:solidFill>
            </a:ln>
          </p:spPr>
          <p:txBody>
            <a:bodyPr wrap="square" lIns="0" tIns="0" rIns="0" bIns="0" rtlCol="0"/>
            <a:lstStyle/>
            <a:p>
              <a:endParaRPr/>
            </a:p>
          </p:txBody>
        </p:sp>
      </p:grpSp>
      <p:grpSp>
        <p:nvGrpSpPr>
          <p:cNvPr id="111" name="object 111"/>
          <p:cNvGrpSpPr/>
          <p:nvPr/>
        </p:nvGrpSpPr>
        <p:grpSpPr>
          <a:xfrm>
            <a:off x="1299368" y="1587500"/>
            <a:ext cx="3309620" cy="622300"/>
            <a:chOff x="1299368" y="1587500"/>
            <a:chExt cx="3309620" cy="622300"/>
          </a:xfrm>
        </p:grpSpPr>
        <p:pic>
          <p:nvPicPr>
            <p:cNvPr id="112" name="object 112"/>
            <p:cNvPicPr/>
            <p:nvPr/>
          </p:nvPicPr>
          <p:blipFill>
            <a:blip r:embed="rId23" cstate="print"/>
            <a:stretch>
              <a:fillRect/>
            </a:stretch>
          </p:blipFill>
          <p:spPr>
            <a:xfrm>
              <a:off x="1299368" y="1600200"/>
              <a:ext cx="836761" cy="609600"/>
            </a:xfrm>
            <a:prstGeom prst="rect">
              <a:avLst/>
            </a:prstGeom>
          </p:spPr>
        </p:pic>
        <p:pic>
          <p:nvPicPr>
            <p:cNvPr id="113" name="object 113"/>
            <p:cNvPicPr/>
            <p:nvPr/>
          </p:nvPicPr>
          <p:blipFill>
            <a:blip r:embed="rId24" cstate="print"/>
            <a:stretch>
              <a:fillRect/>
            </a:stretch>
          </p:blipFill>
          <p:spPr>
            <a:xfrm>
              <a:off x="2174165" y="1587500"/>
              <a:ext cx="836761" cy="609600"/>
            </a:xfrm>
            <a:prstGeom prst="rect">
              <a:avLst/>
            </a:prstGeom>
          </p:spPr>
        </p:pic>
        <p:sp>
          <p:nvSpPr>
            <p:cNvPr id="114" name="object 114"/>
            <p:cNvSpPr/>
            <p:nvPr/>
          </p:nvSpPr>
          <p:spPr>
            <a:xfrm>
              <a:off x="1404694" y="1661147"/>
              <a:ext cx="626745" cy="437515"/>
            </a:xfrm>
            <a:custGeom>
              <a:avLst/>
              <a:gdLst/>
              <a:ahLst/>
              <a:cxnLst/>
              <a:rect l="l" t="t" r="r" b="b"/>
              <a:pathLst>
                <a:path w="626744" h="437514">
                  <a:moveTo>
                    <a:pt x="461524" y="389902"/>
                  </a:moveTo>
                  <a:lnTo>
                    <a:pt x="242139" y="389902"/>
                  </a:lnTo>
                  <a:lnTo>
                    <a:pt x="263691" y="418737"/>
                  </a:lnTo>
                  <a:lnTo>
                    <a:pt x="304646" y="433954"/>
                  </a:lnTo>
                  <a:lnTo>
                    <a:pt x="354955" y="437117"/>
                  </a:lnTo>
                  <a:lnTo>
                    <a:pt x="404571" y="429788"/>
                  </a:lnTo>
                  <a:lnTo>
                    <a:pt x="443443" y="413528"/>
                  </a:lnTo>
                  <a:lnTo>
                    <a:pt x="461524" y="389902"/>
                  </a:lnTo>
                  <a:close/>
                </a:path>
                <a:path w="626744" h="437514">
                  <a:moveTo>
                    <a:pt x="120628" y="43255"/>
                  </a:moveTo>
                  <a:lnTo>
                    <a:pt x="79854" y="51484"/>
                  </a:lnTo>
                  <a:lnTo>
                    <a:pt x="23010" y="93686"/>
                  </a:lnTo>
                  <a:lnTo>
                    <a:pt x="0" y="153247"/>
                  </a:lnTo>
                  <a:lnTo>
                    <a:pt x="1516" y="183175"/>
                  </a:lnTo>
                  <a:lnTo>
                    <a:pt x="11893" y="209808"/>
                  </a:lnTo>
                  <a:lnTo>
                    <a:pt x="31264" y="230601"/>
                  </a:lnTo>
                  <a:lnTo>
                    <a:pt x="59763" y="243008"/>
                  </a:lnTo>
                  <a:lnTo>
                    <a:pt x="26370" y="271921"/>
                  </a:lnTo>
                  <a:lnTo>
                    <a:pt x="9783" y="300553"/>
                  </a:lnTo>
                  <a:lnTo>
                    <a:pt x="7734" y="327962"/>
                  </a:lnTo>
                  <a:lnTo>
                    <a:pt x="17950" y="353203"/>
                  </a:lnTo>
                  <a:lnTo>
                    <a:pt x="66096" y="393406"/>
                  </a:lnTo>
                  <a:lnTo>
                    <a:pt x="136052" y="413611"/>
                  </a:lnTo>
                  <a:lnTo>
                    <a:pt x="173532" y="413854"/>
                  </a:lnTo>
                  <a:lnTo>
                    <a:pt x="209651" y="406266"/>
                  </a:lnTo>
                  <a:lnTo>
                    <a:pt x="242139" y="389902"/>
                  </a:lnTo>
                  <a:lnTo>
                    <a:pt x="508130" y="389902"/>
                  </a:lnTo>
                  <a:lnTo>
                    <a:pt x="558029" y="368491"/>
                  </a:lnTo>
                  <a:lnTo>
                    <a:pt x="606682" y="317347"/>
                  </a:lnTo>
                  <a:lnTo>
                    <a:pt x="626488" y="258059"/>
                  </a:lnTo>
                  <a:lnTo>
                    <a:pt x="621207" y="231081"/>
                  </a:lnTo>
                  <a:lnTo>
                    <a:pt x="603476" y="208930"/>
                  </a:lnTo>
                  <a:lnTo>
                    <a:pt x="571548" y="193895"/>
                  </a:lnTo>
                  <a:lnTo>
                    <a:pt x="596645" y="169892"/>
                  </a:lnTo>
                  <a:lnTo>
                    <a:pt x="607155" y="143257"/>
                  </a:lnTo>
                  <a:lnTo>
                    <a:pt x="604939" y="115755"/>
                  </a:lnTo>
                  <a:lnTo>
                    <a:pt x="591854" y="89147"/>
                  </a:lnTo>
                  <a:lnTo>
                    <a:pt x="569758" y="65197"/>
                  </a:lnTo>
                  <a:lnTo>
                    <a:pt x="542509" y="47002"/>
                  </a:lnTo>
                  <a:lnTo>
                    <a:pt x="169458" y="47002"/>
                  </a:lnTo>
                  <a:lnTo>
                    <a:pt x="120628" y="43255"/>
                  </a:lnTo>
                  <a:close/>
                </a:path>
                <a:path w="626744" h="437514">
                  <a:moveTo>
                    <a:pt x="508130" y="389902"/>
                  </a:moveTo>
                  <a:lnTo>
                    <a:pt x="461524" y="389902"/>
                  </a:lnTo>
                  <a:lnTo>
                    <a:pt x="494500" y="393189"/>
                  </a:lnTo>
                  <a:lnTo>
                    <a:pt x="508130" y="389902"/>
                  </a:lnTo>
                  <a:close/>
                </a:path>
                <a:path w="626744" h="437514">
                  <a:moveTo>
                    <a:pt x="263213" y="0"/>
                  </a:moveTo>
                  <a:lnTo>
                    <a:pt x="220394" y="6857"/>
                  </a:lnTo>
                  <a:lnTo>
                    <a:pt x="186842" y="22329"/>
                  </a:lnTo>
                  <a:lnTo>
                    <a:pt x="169458" y="47002"/>
                  </a:lnTo>
                  <a:lnTo>
                    <a:pt x="389172" y="47002"/>
                  </a:lnTo>
                  <a:lnTo>
                    <a:pt x="378280" y="25257"/>
                  </a:lnTo>
                  <a:lnTo>
                    <a:pt x="349056" y="9785"/>
                  </a:lnTo>
                  <a:lnTo>
                    <a:pt x="308400" y="1171"/>
                  </a:lnTo>
                  <a:lnTo>
                    <a:pt x="263213" y="0"/>
                  </a:lnTo>
                  <a:close/>
                </a:path>
                <a:path w="626744" h="437514">
                  <a:moveTo>
                    <a:pt x="467994" y="26918"/>
                  </a:moveTo>
                  <a:lnTo>
                    <a:pt x="428442" y="31224"/>
                  </a:lnTo>
                  <a:lnTo>
                    <a:pt x="389172" y="47002"/>
                  </a:lnTo>
                  <a:lnTo>
                    <a:pt x="542509" y="47002"/>
                  </a:lnTo>
                  <a:lnTo>
                    <a:pt x="540510" y="45667"/>
                  </a:lnTo>
                  <a:lnTo>
                    <a:pt x="505970" y="32319"/>
                  </a:lnTo>
                  <a:lnTo>
                    <a:pt x="467994" y="26918"/>
                  </a:lnTo>
                  <a:close/>
                </a:path>
              </a:pathLst>
            </a:custGeom>
            <a:solidFill>
              <a:srgbClr val="FFFFFF"/>
            </a:solidFill>
          </p:spPr>
          <p:txBody>
            <a:bodyPr wrap="square" lIns="0" tIns="0" rIns="0" bIns="0" rtlCol="0"/>
            <a:lstStyle/>
            <a:p>
              <a:endParaRPr/>
            </a:p>
          </p:txBody>
        </p:sp>
        <p:sp>
          <p:nvSpPr>
            <p:cNvPr id="115" name="object 115"/>
            <p:cNvSpPr/>
            <p:nvPr/>
          </p:nvSpPr>
          <p:spPr>
            <a:xfrm>
              <a:off x="1406005" y="1661148"/>
              <a:ext cx="625475" cy="437515"/>
            </a:xfrm>
            <a:custGeom>
              <a:avLst/>
              <a:gdLst/>
              <a:ahLst/>
              <a:cxnLst/>
              <a:rect l="l" t="t" r="r" b="b"/>
              <a:pathLst>
                <a:path w="625475" h="437514">
                  <a:moveTo>
                    <a:pt x="64519" y="250201"/>
                  </a:moveTo>
                  <a:lnTo>
                    <a:pt x="34376" y="235844"/>
                  </a:lnTo>
                  <a:lnTo>
                    <a:pt x="13689" y="213490"/>
                  </a:lnTo>
                  <a:lnTo>
                    <a:pt x="2287" y="185642"/>
                  </a:lnTo>
                  <a:lnTo>
                    <a:pt x="0" y="154800"/>
                  </a:lnTo>
                  <a:lnTo>
                    <a:pt x="6657" y="123468"/>
                  </a:lnTo>
                  <a:lnTo>
                    <a:pt x="22088" y="94146"/>
                  </a:lnTo>
                  <a:lnTo>
                    <a:pt x="46124" y="69336"/>
                  </a:lnTo>
                  <a:lnTo>
                    <a:pt x="78592" y="51541"/>
                  </a:lnTo>
                  <a:lnTo>
                    <a:pt x="119324" y="43262"/>
                  </a:lnTo>
                  <a:lnTo>
                    <a:pt x="168148" y="47001"/>
                  </a:lnTo>
                  <a:lnTo>
                    <a:pt x="185532" y="22329"/>
                  </a:lnTo>
                  <a:lnTo>
                    <a:pt x="219083" y="6857"/>
                  </a:lnTo>
                  <a:lnTo>
                    <a:pt x="261903" y="0"/>
                  </a:lnTo>
                  <a:lnTo>
                    <a:pt x="307090" y="1171"/>
                  </a:lnTo>
                  <a:lnTo>
                    <a:pt x="347745" y="9785"/>
                  </a:lnTo>
                  <a:lnTo>
                    <a:pt x="376969" y="25257"/>
                  </a:lnTo>
                  <a:lnTo>
                    <a:pt x="387861" y="47001"/>
                  </a:lnTo>
                  <a:lnTo>
                    <a:pt x="427131" y="31224"/>
                  </a:lnTo>
                  <a:lnTo>
                    <a:pt x="466683" y="26918"/>
                  </a:lnTo>
                  <a:lnTo>
                    <a:pt x="504659" y="32320"/>
                  </a:lnTo>
                  <a:lnTo>
                    <a:pt x="568447" y="65197"/>
                  </a:lnTo>
                  <a:lnTo>
                    <a:pt x="603628" y="115755"/>
                  </a:lnTo>
                  <a:lnTo>
                    <a:pt x="605845" y="143258"/>
                  </a:lnTo>
                  <a:lnTo>
                    <a:pt x="595334" y="169892"/>
                  </a:lnTo>
                  <a:lnTo>
                    <a:pt x="570237" y="193896"/>
                  </a:lnTo>
                  <a:lnTo>
                    <a:pt x="602166" y="208931"/>
                  </a:lnTo>
                  <a:lnTo>
                    <a:pt x="619897" y="231081"/>
                  </a:lnTo>
                  <a:lnTo>
                    <a:pt x="625177" y="258059"/>
                  </a:lnTo>
                  <a:lnTo>
                    <a:pt x="619753" y="287577"/>
                  </a:lnTo>
                  <a:lnTo>
                    <a:pt x="583777" y="345081"/>
                  </a:lnTo>
                  <a:lnTo>
                    <a:pt x="525940" y="385290"/>
                  </a:lnTo>
                  <a:lnTo>
                    <a:pt x="493190" y="393189"/>
                  </a:lnTo>
                  <a:lnTo>
                    <a:pt x="460213" y="389901"/>
                  </a:lnTo>
                  <a:lnTo>
                    <a:pt x="442132" y="413528"/>
                  </a:lnTo>
                  <a:lnTo>
                    <a:pt x="403260" y="429788"/>
                  </a:lnTo>
                  <a:lnTo>
                    <a:pt x="353645" y="437117"/>
                  </a:lnTo>
                  <a:lnTo>
                    <a:pt x="303335" y="433954"/>
                  </a:lnTo>
                  <a:lnTo>
                    <a:pt x="262380" y="418736"/>
                  </a:lnTo>
                  <a:lnTo>
                    <a:pt x="240828" y="389901"/>
                  </a:lnTo>
                  <a:lnTo>
                    <a:pt x="208345" y="406271"/>
                  </a:lnTo>
                  <a:lnTo>
                    <a:pt x="172258" y="413897"/>
                  </a:lnTo>
                  <a:lnTo>
                    <a:pt x="134865" y="413757"/>
                  </a:lnTo>
                  <a:lnTo>
                    <a:pt x="98464" y="406826"/>
                  </a:lnTo>
                  <a:lnTo>
                    <a:pt x="65355" y="394082"/>
                  </a:lnTo>
                  <a:lnTo>
                    <a:pt x="37835" y="376500"/>
                  </a:lnTo>
                  <a:lnTo>
                    <a:pt x="18203" y="355056"/>
                  </a:lnTo>
                  <a:lnTo>
                    <a:pt x="8757" y="330729"/>
                  </a:lnTo>
                  <a:lnTo>
                    <a:pt x="11795" y="304493"/>
                  </a:lnTo>
                  <a:lnTo>
                    <a:pt x="29617" y="277325"/>
                  </a:lnTo>
                  <a:lnTo>
                    <a:pt x="64519" y="250201"/>
                  </a:lnTo>
                  <a:close/>
                </a:path>
              </a:pathLst>
            </a:custGeom>
            <a:ln w="12692">
              <a:solidFill>
                <a:srgbClr val="000000"/>
              </a:solidFill>
            </a:ln>
          </p:spPr>
          <p:txBody>
            <a:bodyPr wrap="square" lIns="0" tIns="0" rIns="0" bIns="0" rtlCol="0"/>
            <a:lstStyle/>
            <a:p>
              <a:endParaRPr/>
            </a:p>
          </p:txBody>
        </p:sp>
        <p:pic>
          <p:nvPicPr>
            <p:cNvPr id="116" name="object 116"/>
            <p:cNvPicPr/>
            <p:nvPr/>
          </p:nvPicPr>
          <p:blipFill>
            <a:blip r:embed="rId25" cstate="print"/>
            <a:stretch>
              <a:fillRect/>
            </a:stretch>
          </p:blipFill>
          <p:spPr>
            <a:xfrm>
              <a:off x="3175742" y="1739900"/>
              <a:ext cx="519806" cy="304800"/>
            </a:xfrm>
            <a:prstGeom prst="rect">
              <a:avLst/>
            </a:prstGeom>
          </p:spPr>
        </p:pic>
        <p:pic>
          <p:nvPicPr>
            <p:cNvPr id="117" name="object 117"/>
            <p:cNvPicPr/>
            <p:nvPr/>
          </p:nvPicPr>
          <p:blipFill>
            <a:blip r:embed="rId26" cstate="print"/>
            <a:stretch>
              <a:fillRect/>
            </a:stretch>
          </p:blipFill>
          <p:spPr>
            <a:xfrm>
              <a:off x="3771618" y="1587500"/>
              <a:ext cx="836761" cy="609600"/>
            </a:xfrm>
            <a:prstGeom prst="rect">
              <a:avLst/>
            </a:prstGeom>
          </p:spPr>
        </p:pic>
      </p:grpSp>
      <p:sp>
        <p:nvSpPr>
          <p:cNvPr id="118" name="object 118"/>
          <p:cNvSpPr txBox="1"/>
          <p:nvPr/>
        </p:nvSpPr>
        <p:spPr>
          <a:xfrm>
            <a:off x="1593504" y="1733550"/>
            <a:ext cx="247015" cy="208279"/>
          </a:xfrm>
          <a:prstGeom prst="rect">
            <a:avLst/>
          </a:prstGeom>
        </p:spPr>
        <p:txBody>
          <a:bodyPr vert="horz" wrap="square" lIns="0" tIns="12700" rIns="0" bIns="0" rtlCol="0">
            <a:spAutoFit/>
          </a:bodyPr>
          <a:lstStyle/>
          <a:p>
            <a:pPr marL="38100">
              <a:lnSpc>
                <a:spcPct val="100000"/>
              </a:lnSpc>
              <a:spcBef>
                <a:spcPts val="100"/>
              </a:spcBef>
            </a:pPr>
            <a:r>
              <a:rPr sz="1200" spc="-25" dirty="0">
                <a:latin typeface="Arial MT"/>
                <a:cs typeface="Arial MT"/>
              </a:rPr>
              <a:t>T</a:t>
            </a:r>
            <a:r>
              <a:rPr sz="1650" spc="-37" baseline="-25252" dirty="0">
                <a:latin typeface="Arial MT"/>
                <a:cs typeface="Arial MT"/>
              </a:rPr>
              <a:t>1</a:t>
            </a:r>
            <a:endParaRPr sz="1650" baseline="-25252">
              <a:latin typeface="Arial MT"/>
              <a:cs typeface="Arial MT"/>
            </a:endParaRPr>
          </a:p>
        </p:txBody>
      </p:sp>
      <p:sp>
        <p:nvSpPr>
          <p:cNvPr id="119" name="object 119"/>
          <p:cNvSpPr txBox="1"/>
          <p:nvPr/>
        </p:nvSpPr>
        <p:spPr>
          <a:xfrm>
            <a:off x="3258150" y="1797050"/>
            <a:ext cx="355600" cy="152400"/>
          </a:xfrm>
          <a:prstGeom prst="rect">
            <a:avLst/>
          </a:prstGeom>
          <a:solidFill>
            <a:srgbClr val="FFFFFF"/>
          </a:solidFill>
          <a:ln w="12696">
            <a:solidFill>
              <a:srgbClr val="000000"/>
            </a:solidFill>
          </a:ln>
        </p:spPr>
        <p:txBody>
          <a:bodyPr vert="horz" wrap="square" lIns="0" tIns="0" rIns="0" bIns="0" rtlCol="0">
            <a:spAutoFit/>
          </a:bodyPr>
          <a:lstStyle/>
          <a:p>
            <a:pPr marL="110489">
              <a:lnSpc>
                <a:spcPts val="1190"/>
              </a:lnSpc>
            </a:pPr>
            <a:r>
              <a:rPr sz="1200" b="1" spc="-25" dirty="0">
                <a:latin typeface="Arial"/>
                <a:cs typeface="Arial"/>
              </a:rPr>
              <a:t>...</a:t>
            </a:r>
            <a:endParaRPr sz="1200">
              <a:latin typeface="Arial"/>
              <a:cs typeface="Arial"/>
            </a:endParaRPr>
          </a:p>
        </p:txBody>
      </p:sp>
      <p:grpSp>
        <p:nvGrpSpPr>
          <p:cNvPr id="120" name="object 120"/>
          <p:cNvGrpSpPr/>
          <p:nvPr/>
        </p:nvGrpSpPr>
        <p:grpSpPr>
          <a:xfrm>
            <a:off x="2014152" y="1642098"/>
            <a:ext cx="904240" cy="450215"/>
            <a:chOff x="2014152" y="1642098"/>
            <a:chExt cx="904240" cy="450215"/>
          </a:xfrm>
        </p:grpSpPr>
        <p:pic>
          <p:nvPicPr>
            <p:cNvPr id="121" name="object 121"/>
            <p:cNvPicPr/>
            <p:nvPr/>
          </p:nvPicPr>
          <p:blipFill>
            <a:blip r:embed="rId27" cstate="print"/>
            <a:stretch>
              <a:fillRect/>
            </a:stretch>
          </p:blipFill>
          <p:spPr>
            <a:xfrm>
              <a:off x="2014152" y="1828579"/>
              <a:ext cx="268911" cy="88883"/>
            </a:xfrm>
            <a:prstGeom prst="rect">
              <a:avLst/>
            </a:prstGeom>
          </p:spPr>
        </p:pic>
        <p:sp>
          <p:nvSpPr>
            <p:cNvPr id="122" name="object 122"/>
            <p:cNvSpPr/>
            <p:nvPr/>
          </p:nvSpPr>
          <p:spPr>
            <a:xfrm>
              <a:off x="2285180" y="1648447"/>
              <a:ext cx="626745" cy="437515"/>
            </a:xfrm>
            <a:custGeom>
              <a:avLst/>
              <a:gdLst/>
              <a:ahLst/>
              <a:cxnLst/>
              <a:rect l="l" t="t" r="r" b="b"/>
              <a:pathLst>
                <a:path w="626744" h="437514">
                  <a:moveTo>
                    <a:pt x="461523" y="389902"/>
                  </a:moveTo>
                  <a:lnTo>
                    <a:pt x="242139" y="389902"/>
                  </a:lnTo>
                  <a:lnTo>
                    <a:pt x="263691" y="418737"/>
                  </a:lnTo>
                  <a:lnTo>
                    <a:pt x="304646" y="433954"/>
                  </a:lnTo>
                  <a:lnTo>
                    <a:pt x="354955" y="437117"/>
                  </a:lnTo>
                  <a:lnTo>
                    <a:pt x="404570" y="429788"/>
                  </a:lnTo>
                  <a:lnTo>
                    <a:pt x="443442" y="413528"/>
                  </a:lnTo>
                  <a:lnTo>
                    <a:pt x="461523" y="389902"/>
                  </a:lnTo>
                  <a:close/>
                </a:path>
                <a:path w="626744" h="437514">
                  <a:moveTo>
                    <a:pt x="120628" y="43255"/>
                  </a:moveTo>
                  <a:lnTo>
                    <a:pt x="79854" y="51484"/>
                  </a:lnTo>
                  <a:lnTo>
                    <a:pt x="23010" y="93686"/>
                  </a:lnTo>
                  <a:lnTo>
                    <a:pt x="0" y="153247"/>
                  </a:lnTo>
                  <a:lnTo>
                    <a:pt x="1516" y="183175"/>
                  </a:lnTo>
                  <a:lnTo>
                    <a:pt x="11893" y="209808"/>
                  </a:lnTo>
                  <a:lnTo>
                    <a:pt x="31264" y="230601"/>
                  </a:lnTo>
                  <a:lnTo>
                    <a:pt x="59763" y="243008"/>
                  </a:lnTo>
                  <a:lnTo>
                    <a:pt x="26370" y="271921"/>
                  </a:lnTo>
                  <a:lnTo>
                    <a:pt x="9783" y="300553"/>
                  </a:lnTo>
                  <a:lnTo>
                    <a:pt x="7734" y="327962"/>
                  </a:lnTo>
                  <a:lnTo>
                    <a:pt x="17950" y="353203"/>
                  </a:lnTo>
                  <a:lnTo>
                    <a:pt x="66096" y="393406"/>
                  </a:lnTo>
                  <a:lnTo>
                    <a:pt x="136052" y="413611"/>
                  </a:lnTo>
                  <a:lnTo>
                    <a:pt x="173532" y="413854"/>
                  </a:lnTo>
                  <a:lnTo>
                    <a:pt x="209651" y="406266"/>
                  </a:lnTo>
                  <a:lnTo>
                    <a:pt x="242139" y="389902"/>
                  </a:lnTo>
                  <a:lnTo>
                    <a:pt x="508130" y="389902"/>
                  </a:lnTo>
                  <a:lnTo>
                    <a:pt x="558028" y="368491"/>
                  </a:lnTo>
                  <a:lnTo>
                    <a:pt x="606682" y="317347"/>
                  </a:lnTo>
                  <a:lnTo>
                    <a:pt x="626488" y="258059"/>
                  </a:lnTo>
                  <a:lnTo>
                    <a:pt x="621207" y="231081"/>
                  </a:lnTo>
                  <a:lnTo>
                    <a:pt x="603476" y="208930"/>
                  </a:lnTo>
                  <a:lnTo>
                    <a:pt x="571547" y="193895"/>
                  </a:lnTo>
                  <a:lnTo>
                    <a:pt x="596644" y="169892"/>
                  </a:lnTo>
                  <a:lnTo>
                    <a:pt x="607155" y="143257"/>
                  </a:lnTo>
                  <a:lnTo>
                    <a:pt x="604938" y="115755"/>
                  </a:lnTo>
                  <a:lnTo>
                    <a:pt x="591853" y="89147"/>
                  </a:lnTo>
                  <a:lnTo>
                    <a:pt x="569758" y="65197"/>
                  </a:lnTo>
                  <a:lnTo>
                    <a:pt x="542509" y="47002"/>
                  </a:lnTo>
                  <a:lnTo>
                    <a:pt x="169458" y="47002"/>
                  </a:lnTo>
                  <a:lnTo>
                    <a:pt x="120628" y="43255"/>
                  </a:lnTo>
                  <a:close/>
                </a:path>
                <a:path w="626744" h="437514">
                  <a:moveTo>
                    <a:pt x="508130" y="389902"/>
                  </a:moveTo>
                  <a:lnTo>
                    <a:pt x="461523" y="389902"/>
                  </a:lnTo>
                  <a:lnTo>
                    <a:pt x="494500" y="393189"/>
                  </a:lnTo>
                  <a:lnTo>
                    <a:pt x="508130" y="389902"/>
                  </a:lnTo>
                  <a:close/>
                </a:path>
                <a:path w="626744" h="437514">
                  <a:moveTo>
                    <a:pt x="263213" y="0"/>
                  </a:moveTo>
                  <a:lnTo>
                    <a:pt x="220394" y="6857"/>
                  </a:lnTo>
                  <a:lnTo>
                    <a:pt x="186842" y="22329"/>
                  </a:lnTo>
                  <a:lnTo>
                    <a:pt x="169458" y="47002"/>
                  </a:lnTo>
                  <a:lnTo>
                    <a:pt x="389171" y="47002"/>
                  </a:lnTo>
                  <a:lnTo>
                    <a:pt x="378279" y="25257"/>
                  </a:lnTo>
                  <a:lnTo>
                    <a:pt x="349056" y="9785"/>
                  </a:lnTo>
                  <a:lnTo>
                    <a:pt x="308400" y="1171"/>
                  </a:lnTo>
                  <a:lnTo>
                    <a:pt x="263213" y="0"/>
                  </a:lnTo>
                  <a:close/>
                </a:path>
                <a:path w="626744" h="437514">
                  <a:moveTo>
                    <a:pt x="467993" y="26918"/>
                  </a:moveTo>
                  <a:lnTo>
                    <a:pt x="428441" y="31224"/>
                  </a:lnTo>
                  <a:lnTo>
                    <a:pt x="389171" y="47002"/>
                  </a:lnTo>
                  <a:lnTo>
                    <a:pt x="542509" y="47002"/>
                  </a:lnTo>
                  <a:lnTo>
                    <a:pt x="540510" y="45667"/>
                  </a:lnTo>
                  <a:lnTo>
                    <a:pt x="505969" y="32319"/>
                  </a:lnTo>
                  <a:lnTo>
                    <a:pt x="467993" y="26918"/>
                  </a:lnTo>
                  <a:close/>
                </a:path>
              </a:pathLst>
            </a:custGeom>
            <a:solidFill>
              <a:srgbClr val="FFFFFF"/>
            </a:solidFill>
          </p:spPr>
          <p:txBody>
            <a:bodyPr wrap="square" lIns="0" tIns="0" rIns="0" bIns="0" rtlCol="0"/>
            <a:lstStyle/>
            <a:p>
              <a:endParaRPr/>
            </a:p>
          </p:txBody>
        </p:sp>
        <p:sp>
          <p:nvSpPr>
            <p:cNvPr id="123" name="object 123"/>
            <p:cNvSpPr/>
            <p:nvPr/>
          </p:nvSpPr>
          <p:spPr>
            <a:xfrm>
              <a:off x="2285262" y="1648448"/>
              <a:ext cx="626745" cy="437515"/>
            </a:xfrm>
            <a:custGeom>
              <a:avLst/>
              <a:gdLst/>
              <a:ahLst/>
              <a:cxnLst/>
              <a:rect l="l" t="t" r="r" b="b"/>
              <a:pathLst>
                <a:path w="626744" h="437514">
                  <a:moveTo>
                    <a:pt x="60057" y="250201"/>
                  </a:moveTo>
                  <a:lnTo>
                    <a:pt x="31457" y="235844"/>
                  </a:lnTo>
                  <a:lnTo>
                    <a:pt x="12004" y="213490"/>
                  </a:lnTo>
                  <a:lnTo>
                    <a:pt x="1564" y="185642"/>
                  </a:lnTo>
                  <a:lnTo>
                    <a:pt x="0" y="154800"/>
                  </a:lnTo>
                  <a:lnTo>
                    <a:pt x="7175" y="123468"/>
                  </a:lnTo>
                  <a:lnTo>
                    <a:pt x="22953" y="94146"/>
                  </a:lnTo>
                  <a:lnTo>
                    <a:pt x="47199" y="69336"/>
                  </a:lnTo>
                  <a:lnTo>
                    <a:pt x="79776" y="51541"/>
                  </a:lnTo>
                  <a:lnTo>
                    <a:pt x="120547" y="43262"/>
                  </a:lnTo>
                  <a:lnTo>
                    <a:pt x="169378" y="47001"/>
                  </a:lnTo>
                  <a:lnTo>
                    <a:pt x="186761" y="22329"/>
                  </a:lnTo>
                  <a:lnTo>
                    <a:pt x="220313" y="6857"/>
                  </a:lnTo>
                  <a:lnTo>
                    <a:pt x="263132" y="0"/>
                  </a:lnTo>
                  <a:lnTo>
                    <a:pt x="308319" y="1171"/>
                  </a:lnTo>
                  <a:lnTo>
                    <a:pt x="348974" y="9785"/>
                  </a:lnTo>
                  <a:lnTo>
                    <a:pt x="378198" y="25257"/>
                  </a:lnTo>
                  <a:lnTo>
                    <a:pt x="389090" y="47001"/>
                  </a:lnTo>
                  <a:lnTo>
                    <a:pt x="428360" y="31224"/>
                  </a:lnTo>
                  <a:lnTo>
                    <a:pt x="467912" y="26918"/>
                  </a:lnTo>
                  <a:lnTo>
                    <a:pt x="505888" y="32320"/>
                  </a:lnTo>
                  <a:lnTo>
                    <a:pt x="569676" y="65197"/>
                  </a:lnTo>
                  <a:lnTo>
                    <a:pt x="604857" y="115755"/>
                  </a:lnTo>
                  <a:lnTo>
                    <a:pt x="607074" y="143258"/>
                  </a:lnTo>
                  <a:lnTo>
                    <a:pt x="596562" y="169892"/>
                  </a:lnTo>
                  <a:lnTo>
                    <a:pt x="571465" y="193896"/>
                  </a:lnTo>
                  <a:lnTo>
                    <a:pt x="603394" y="208931"/>
                  </a:lnTo>
                  <a:lnTo>
                    <a:pt x="621126" y="231081"/>
                  </a:lnTo>
                  <a:lnTo>
                    <a:pt x="626406" y="258059"/>
                  </a:lnTo>
                  <a:lnTo>
                    <a:pt x="620982" y="287577"/>
                  </a:lnTo>
                  <a:lnTo>
                    <a:pt x="585006" y="345081"/>
                  </a:lnTo>
                  <a:lnTo>
                    <a:pt x="527169" y="385290"/>
                  </a:lnTo>
                  <a:lnTo>
                    <a:pt x="494419" y="393189"/>
                  </a:lnTo>
                  <a:lnTo>
                    <a:pt x="461443" y="389901"/>
                  </a:lnTo>
                  <a:lnTo>
                    <a:pt x="443362" y="413528"/>
                  </a:lnTo>
                  <a:lnTo>
                    <a:pt x="404489" y="429788"/>
                  </a:lnTo>
                  <a:lnTo>
                    <a:pt x="354874" y="437117"/>
                  </a:lnTo>
                  <a:lnTo>
                    <a:pt x="304564" y="433954"/>
                  </a:lnTo>
                  <a:lnTo>
                    <a:pt x="263609" y="418736"/>
                  </a:lnTo>
                  <a:lnTo>
                    <a:pt x="242057" y="389901"/>
                  </a:lnTo>
                  <a:lnTo>
                    <a:pt x="209569" y="406271"/>
                  </a:lnTo>
                  <a:lnTo>
                    <a:pt x="173452" y="413897"/>
                  </a:lnTo>
                  <a:lnTo>
                    <a:pt x="135978" y="413757"/>
                  </a:lnTo>
                  <a:lnTo>
                    <a:pt x="99420" y="406826"/>
                  </a:lnTo>
                  <a:lnTo>
                    <a:pt x="66050" y="394082"/>
                  </a:lnTo>
                  <a:lnTo>
                    <a:pt x="38141" y="376500"/>
                  </a:lnTo>
                  <a:lnTo>
                    <a:pt x="17966" y="355056"/>
                  </a:lnTo>
                  <a:lnTo>
                    <a:pt x="7797" y="330729"/>
                  </a:lnTo>
                  <a:lnTo>
                    <a:pt x="9908" y="304493"/>
                  </a:lnTo>
                  <a:lnTo>
                    <a:pt x="26570" y="277325"/>
                  </a:lnTo>
                  <a:lnTo>
                    <a:pt x="60057" y="250201"/>
                  </a:lnTo>
                  <a:close/>
                </a:path>
              </a:pathLst>
            </a:custGeom>
            <a:ln w="12692">
              <a:solidFill>
                <a:srgbClr val="000000"/>
              </a:solidFill>
            </a:ln>
          </p:spPr>
          <p:txBody>
            <a:bodyPr wrap="square" lIns="0" tIns="0" rIns="0" bIns="0" rtlCol="0"/>
            <a:lstStyle/>
            <a:p>
              <a:endParaRPr/>
            </a:p>
          </p:txBody>
        </p:sp>
      </p:grpSp>
      <p:sp>
        <p:nvSpPr>
          <p:cNvPr id="124" name="object 124"/>
          <p:cNvSpPr txBox="1"/>
          <p:nvPr/>
        </p:nvSpPr>
        <p:spPr>
          <a:xfrm>
            <a:off x="2473991" y="1720850"/>
            <a:ext cx="247015" cy="208279"/>
          </a:xfrm>
          <a:prstGeom prst="rect">
            <a:avLst/>
          </a:prstGeom>
        </p:spPr>
        <p:txBody>
          <a:bodyPr vert="horz" wrap="square" lIns="0" tIns="12700" rIns="0" bIns="0" rtlCol="0">
            <a:spAutoFit/>
          </a:bodyPr>
          <a:lstStyle/>
          <a:p>
            <a:pPr marL="38100">
              <a:lnSpc>
                <a:spcPct val="100000"/>
              </a:lnSpc>
              <a:spcBef>
                <a:spcPts val="100"/>
              </a:spcBef>
            </a:pPr>
            <a:r>
              <a:rPr sz="1200" spc="-25" dirty="0">
                <a:latin typeface="Arial MT"/>
                <a:cs typeface="Arial MT"/>
              </a:rPr>
              <a:t>T</a:t>
            </a:r>
            <a:r>
              <a:rPr sz="1650" spc="-37" baseline="-25252" dirty="0">
                <a:latin typeface="Arial MT"/>
                <a:cs typeface="Arial MT"/>
              </a:rPr>
              <a:t>2</a:t>
            </a:r>
            <a:endParaRPr sz="1650" baseline="-25252">
              <a:latin typeface="Arial MT"/>
              <a:cs typeface="Arial MT"/>
            </a:endParaRPr>
          </a:p>
        </p:txBody>
      </p:sp>
      <p:grpSp>
        <p:nvGrpSpPr>
          <p:cNvPr id="125" name="object 125"/>
          <p:cNvGrpSpPr/>
          <p:nvPr/>
        </p:nvGrpSpPr>
        <p:grpSpPr>
          <a:xfrm>
            <a:off x="2897758" y="1642098"/>
            <a:ext cx="1619885" cy="450215"/>
            <a:chOff x="2897758" y="1642098"/>
            <a:chExt cx="1619885" cy="450215"/>
          </a:xfrm>
        </p:grpSpPr>
        <p:pic>
          <p:nvPicPr>
            <p:cNvPr id="126" name="object 126"/>
            <p:cNvPicPr/>
            <p:nvPr/>
          </p:nvPicPr>
          <p:blipFill>
            <a:blip r:embed="rId28" cstate="print"/>
            <a:stretch>
              <a:fillRect/>
            </a:stretch>
          </p:blipFill>
          <p:spPr>
            <a:xfrm>
              <a:off x="2897758" y="1821035"/>
              <a:ext cx="275215" cy="88892"/>
            </a:xfrm>
            <a:prstGeom prst="rect">
              <a:avLst/>
            </a:prstGeom>
          </p:spPr>
        </p:pic>
        <p:sp>
          <p:nvSpPr>
            <p:cNvPr id="127" name="object 127"/>
            <p:cNvSpPr/>
            <p:nvPr/>
          </p:nvSpPr>
          <p:spPr>
            <a:xfrm>
              <a:off x="3884430" y="1648447"/>
              <a:ext cx="626745" cy="437515"/>
            </a:xfrm>
            <a:custGeom>
              <a:avLst/>
              <a:gdLst/>
              <a:ahLst/>
              <a:cxnLst/>
              <a:rect l="l" t="t" r="r" b="b"/>
              <a:pathLst>
                <a:path w="626745" h="437514">
                  <a:moveTo>
                    <a:pt x="461524" y="389902"/>
                  </a:moveTo>
                  <a:lnTo>
                    <a:pt x="242139" y="389902"/>
                  </a:lnTo>
                  <a:lnTo>
                    <a:pt x="263691" y="418737"/>
                  </a:lnTo>
                  <a:lnTo>
                    <a:pt x="304646" y="433954"/>
                  </a:lnTo>
                  <a:lnTo>
                    <a:pt x="354955" y="437117"/>
                  </a:lnTo>
                  <a:lnTo>
                    <a:pt x="404571" y="429788"/>
                  </a:lnTo>
                  <a:lnTo>
                    <a:pt x="443443" y="413528"/>
                  </a:lnTo>
                  <a:lnTo>
                    <a:pt x="461524" y="389902"/>
                  </a:lnTo>
                  <a:close/>
                </a:path>
                <a:path w="626745" h="437514">
                  <a:moveTo>
                    <a:pt x="120628" y="43255"/>
                  </a:moveTo>
                  <a:lnTo>
                    <a:pt x="79854" y="51484"/>
                  </a:lnTo>
                  <a:lnTo>
                    <a:pt x="23010" y="93686"/>
                  </a:lnTo>
                  <a:lnTo>
                    <a:pt x="0" y="153247"/>
                  </a:lnTo>
                  <a:lnTo>
                    <a:pt x="1516" y="183175"/>
                  </a:lnTo>
                  <a:lnTo>
                    <a:pt x="11893" y="209808"/>
                  </a:lnTo>
                  <a:lnTo>
                    <a:pt x="31264" y="230601"/>
                  </a:lnTo>
                  <a:lnTo>
                    <a:pt x="59763" y="243008"/>
                  </a:lnTo>
                  <a:lnTo>
                    <a:pt x="26370" y="271921"/>
                  </a:lnTo>
                  <a:lnTo>
                    <a:pt x="9784" y="300553"/>
                  </a:lnTo>
                  <a:lnTo>
                    <a:pt x="7734" y="327962"/>
                  </a:lnTo>
                  <a:lnTo>
                    <a:pt x="17951" y="353203"/>
                  </a:lnTo>
                  <a:lnTo>
                    <a:pt x="66096" y="393406"/>
                  </a:lnTo>
                  <a:lnTo>
                    <a:pt x="136053" y="413611"/>
                  </a:lnTo>
                  <a:lnTo>
                    <a:pt x="173532" y="413854"/>
                  </a:lnTo>
                  <a:lnTo>
                    <a:pt x="209651" y="406266"/>
                  </a:lnTo>
                  <a:lnTo>
                    <a:pt x="242139" y="389902"/>
                  </a:lnTo>
                  <a:lnTo>
                    <a:pt x="508131" y="389902"/>
                  </a:lnTo>
                  <a:lnTo>
                    <a:pt x="558029" y="368491"/>
                  </a:lnTo>
                  <a:lnTo>
                    <a:pt x="606682" y="317347"/>
                  </a:lnTo>
                  <a:lnTo>
                    <a:pt x="626488" y="258059"/>
                  </a:lnTo>
                  <a:lnTo>
                    <a:pt x="621207" y="231081"/>
                  </a:lnTo>
                  <a:lnTo>
                    <a:pt x="603476" y="208930"/>
                  </a:lnTo>
                  <a:lnTo>
                    <a:pt x="571548" y="193895"/>
                  </a:lnTo>
                  <a:lnTo>
                    <a:pt x="596645" y="169892"/>
                  </a:lnTo>
                  <a:lnTo>
                    <a:pt x="607155" y="143257"/>
                  </a:lnTo>
                  <a:lnTo>
                    <a:pt x="604939" y="115755"/>
                  </a:lnTo>
                  <a:lnTo>
                    <a:pt x="591854" y="89147"/>
                  </a:lnTo>
                  <a:lnTo>
                    <a:pt x="569758" y="65197"/>
                  </a:lnTo>
                  <a:lnTo>
                    <a:pt x="542509" y="47002"/>
                  </a:lnTo>
                  <a:lnTo>
                    <a:pt x="169458" y="47002"/>
                  </a:lnTo>
                  <a:lnTo>
                    <a:pt x="120628" y="43255"/>
                  </a:lnTo>
                  <a:close/>
                </a:path>
                <a:path w="626745" h="437514">
                  <a:moveTo>
                    <a:pt x="508131" y="389902"/>
                  </a:moveTo>
                  <a:lnTo>
                    <a:pt x="461524" y="389902"/>
                  </a:lnTo>
                  <a:lnTo>
                    <a:pt x="494500" y="393189"/>
                  </a:lnTo>
                  <a:lnTo>
                    <a:pt x="508131" y="389902"/>
                  </a:lnTo>
                  <a:close/>
                </a:path>
                <a:path w="626745" h="437514">
                  <a:moveTo>
                    <a:pt x="263213" y="0"/>
                  </a:moveTo>
                  <a:lnTo>
                    <a:pt x="220394" y="6857"/>
                  </a:lnTo>
                  <a:lnTo>
                    <a:pt x="186842" y="22329"/>
                  </a:lnTo>
                  <a:lnTo>
                    <a:pt x="169458" y="47002"/>
                  </a:lnTo>
                  <a:lnTo>
                    <a:pt x="389172" y="47002"/>
                  </a:lnTo>
                  <a:lnTo>
                    <a:pt x="378280" y="25257"/>
                  </a:lnTo>
                  <a:lnTo>
                    <a:pt x="349056" y="9785"/>
                  </a:lnTo>
                  <a:lnTo>
                    <a:pt x="308400" y="1171"/>
                  </a:lnTo>
                  <a:lnTo>
                    <a:pt x="263213" y="0"/>
                  </a:lnTo>
                  <a:close/>
                </a:path>
                <a:path w="626745" h="437514">
                  <a:moveTo>
                    <a:pt x="467994" y="26918"/>
                  </a:moveTo>
                  <a:lnTo>
                    <a:pt x="428442" y="31224"/>
                  </a:lnTo>
                  <a:lnTo>
                    <a:pt x="389172" y="47002"/>
                  </a:lnTo>
                  <a:lnTo>
                    <a:pt x="542509" y="47002"/>
                  </a:lnTo>
                  <a:lnTo>
                    <a:pt x="540510" y="45667"/>
                  </a:lnTo>
                  <a:lnTo>
                    <a:pt x="505970" y="32319"/>
                  </a:lnTo>
                  <a:lnTo>
                    <a:pt x="467994" y="26918"/>
                  </a:lnTo>
                  <a:close/>
                </a:path>
              </a:pathLst>
            </a:custGeom>
            <a:solidFill>
              <a:srgbClr val="FFFFFF"/>
            </a:solidFill>
          </p:spPr>
          <p:txBody>
            <a:bodyPr wrap="square" lIns="0" tIns="0" rIns="0" bIns="0" rtlCol="0"/>
            <a:lstStyle/>
            <a:p>
              <a:endParaRPr/>
            </a:p>
          </p:txBody>
        </p:sp>
        <p:sp>
          <p:nvSpPr>
            <p:cNvPr id="128" name="object 128"/>
            <p:cNvSpPr/>
            <p:nvPr/>
          </p:nvSpPr>
          <p:spPr>
            <a:xfrm>
              <a:off x="3884124" y="1648448"/>
              <a:ext cx="627380" cy="437515"/>
            </a:xfrm>
            <a:custGeom>
              <a:avLst/>
              <a:gdLst/>
              <a:ahLst/>
              <a:cxnLst/>
              <a:rect l="l" t="t" r="r" b="b"/>
              <a:pathLst>
                <a:path w="627379" h="437514">
                  <a:moveTo>
                    <a:pt x="58649" y="250201"/>
                  </a:moveTo>
                  <a:lnTo>
                    <a:pt x="30535" y="235844"/>
                  </a:lnTo>
                  <a:lnTo>
                    <a:pt x="11472" y="213490"/>
                  </a:lnTo>
                  <a:lnTo>
                    <a:pt x="1336" y="185642"/>
                  </a:lnTo>
                  <a:lnTo>
                    <a:pt x="0" y="154800"/>
                  </a:lnTo>
                  <a:lnTo>
                    <a:pt x="7338" y="123468"/>
                  </a:lnTo>
                  <a:lnTo>
                    <a:pt x="23226" y="94146"/>
                  </a:lnTo>
                  <a:lnTo>
                    <a:pt x="47539" y="69336"/>
                  </a:lnTo>
                  <a:lnTo>
                    <a:pt x="80150" y="51541"/>
                  </a:lnTo>
                  <a:lnTo>
                    <a:pt x="120934" y="43262"/>
                  </a:lnTo>
                  <a:lnTo>
                    <a:pt x="169765" y="47001"/>
                  </a:lnTo>
                  <a:lnTo>
                    <a:pt x="187149" y="22329"/>
                  </a:lnTo>
                  <a:lnTo>
                    <a:pt x="220700" y="6857"/>
                  </a:lnTo>
                  <a:lnTo>
                    <a:pt x="263520" y="0"/>
                  </a:lnTo>
                  <a:lnTo>
                    <a:pt x="308707" y="1171"/>
                  </a:lnTo>
                  <a:lnTo>
                    <a:pt x="349362" y="9785"/>
                  </a:lnTo>
                  <a:lnTo>
                    <a:pt x="378586" y="25257"/>
                  </a:lnTo>
                  <a:lnTo>
                    <a:pt x="389478" y="47001"/>
                  </a:lnTo>
                  <a:lnTo>
                    <a:pt x="428748" y="31224"/>
                  </a:lnTo>
                  <a:lnTo>
                    <a:pt x="468300" y="26918"/>
                  </a:lnTo>
                  <a:lnTo>
                    <a:pt x="506276" y="32320"/>
                  </a:lnTo>
                  <a:lnTo>
                    <a:pt x="570064" y="65197"/>
                  </a:lnTo>
                  <a:lnTo>
                    <a:pt x="605245" y="115755"/>
                  </a:lnTo>
                  <a:lnTo>
                    <a:pt x="607462" y="143258"/>
                  </a:lnTo>
                  <a:lnTo>
                    <a:pt x="596951" y="169892"/>
                  </a:lnTo>
                  <a:lnTo>
                    <a:pt x="571854" y="193896"/>
                  </a:lnTo>
                  <a:lnTo>
                    <a:pt x="603783" y="208931"/>
                  </a:lnTo>
                  <a:lnTo>
                    <a:pt x="621514" y="231081"/>
                  </a:lnTo>
                  <a:lnTo>
                    <a:pt x="626794" y="258059"/>
                  </a:lnTo>
                  <a:lnTo>
                    <a:pt x="621370" y="287577"/>
                  </a:lnTo>
                  <a:lnTo>
                    <a:pt x="585394" y="345081"/>
                  </a:lnTo>
                  <a:lnTo>
                    <a:pt x="527557" y="385290"/>
                  </a:lnTo>
                  <a:lnTo>
                    <a:pt x="494807" y="393189"/>
                  </a:lnTo>
                  <a:lnTo>
                    <a:pt x="461830" y="389901"/>
                  </a:lnTo>
                  <a:lnTo>
                    <a:pt x="443749" y="413528"/>
                  </a:lnTo>
                  <a:lnTo>
                    <a:pt x="404877" y="429788"/>
                  </a:lnTo>
                  <a:lnTo>
                    <a:pt x="355262" y="437117"/>
                  </a:lnTo>
                  <a:lnTo>
                    <a:pt x="304952" y="433954"/>
                  </a:lnTo>
                  <a:lnTo>
                    <a:pt x="263997" y="418736"/>
                  </a:lnTo>
                  <a:lnTo>
                    <a:pt x="242446" y="389901"/>
                  </a:lnTo>
                  <a:lnTo>
                    <a:pt x="209957" y="406271"/>
                  </a:lnTo>
                  <a:lnTo>
                    <a:pt x="173830" y="413897"/>
                  </a:lnTo>
                  <a:lnTo>
                    <a:pt x="136330" y="413757"/>
                  </a:lnTo>
                  <a:lnTo>
                    <a:pt x="99722" y="406826"/>
                  </a:lnTo>
                  <a:lnTo>
                    <a:pt x="66269" y="394082"/>
                  </a:lnTo>
                  <a:lnTo>
                    <a:pt x="38237" y="376500"/>
                  </a:lnTo>
                  <a:lnTo>
                    <a:pt x="17891" y="355056"/>
                  </a:lnTo>
                  <a:lnTo>
                    <a:pt x="7494" y="330729"/>
                  </a:lnTo>
                  <a:lnTo>
                    <a:pt x="9312" y="304493"/>
                  </a:lnTo>
                  <a:lnTo>
                    <a:pt x="25608" y="277325"/>
                  </a:lnTo>
                  <a:lnTo>
                    <a:pt x="58649" y="250201"/>
                  </a:lnTo>
                  <a:close/>
                </a:path>
              </a:pathLst>
            </a:custGeom>
            <a:ln w="12692">
              <a:solidFill>
                <a:srgbClr val="000000"/>
              </a:solidFill>
            </a:ln>
          </p:spPr>
          <p:txBody>
            <a:bodyPr wrap="square" lIns="0" tIns="0" rIns="0" bIns="0" rtlCol="0"/>
            <a:lstStyle/>
            <a:p>
              <a:endParaRPr/>
            </a:p>
          </p:txBody>
        </p:sp>
      </p:grpSp>
      <p:sp>
        <p:nvSpPr>
          <p:cNvPr id="129" name="object 129"/>
          <p:cNvSpPr txBox="1"/>
          <p:nvPr/>
        </p:nvSpPr>
        <p:spPr>
          <a:xfrm>
            <a:off x="4061663" y="1720850"/>
            <a:ext cx="269875" cy="208279"/>
          </a:xfrm>
          <a:prstGeom prst="rect">
            <a:avLst/>
          </a:prstGeom>
        </p:spPr>
        <p:txBody>
          <a:bodyPr vert="horz" wrap="square" lIns="0" tIns="12700" rIns="0" bIns="0" rtlCol="0">
            <a:spAutoFit/>
          </a:bodyPr>
          <a:lstStyle/>
          <a:p>
            <a:pPr marL="38100">
              <a:lnSpc>
                <a:spcPct val="100000"/>
              </a:lnSpc>
              <a:spcBef>
                <a:spcPts val="100"/>
              </a:spcBef>
            </a:pPr>
            <a:r>
              <a:rPr sz="1200" spc="-25" dirty="0">
                <a:latin typeface="Arial MT"/>
                <a:cs typeface="Arial MT"/>
              </a:rPr>
              <a:t>T</a:t>
            </a:r>
            <a:r>
              <a:rPr sz="1650" spc="-37" baseline="-25252" dirty="0">
                <a:latin typeface="Arial MT"/>
                <a:cs typeface="Arial MT"/>
              </a:rPr>
              <a:t>N</a:t>
            </a:r>
            <a:endParaRPr sz="1650" baseline="-25252">
              <a:latin typeface="Arial MT"/>
              <a:cs typeface="Arial MT"/>
            </a:endParaRPr>
          </a:p>
        </p:txBody>
      </p:sp>
      <p:pic>
        <p:nvPicPr>
          <p:cNvPr id="130" name="object 130"/>
          <p:cNvPicPr/>
          <p:nvPr/>
        </p:nvPicPr>
        <p:blipFill>
          <a:blip r:embed="rId28" cstate="print"/>
          <a:stretch>
            <a:fillRect/>
          </a:stretch>
        </p:blipFill>
        <p:spPr>
          <a:xfrm>
            <a:off x="3605442" y="1829184"/>
            <a:ext cx="275217" cy="8889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53331" y="1898799"/>
            <a:ext cx="8664520" cy="1753879"/>
          </a:xfrm>
          <a:prstGeom prst="rect">
            <a:avLst/>
          </a:prstGeom>
        </p:spPr>
      </p:pic>
      <p:sp>
        <p:nvSpPr>
          <p:cNvPr id="3" name="object 3"/>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Flow</a:t>
            </a:r>
            <a:r>
              <a:rPr spc="-30" dirty="0"/>
              <a:t> </a:t>
            </a:r>
            <a:r>
              <a:rPr dirty="0"/>
              <a:t>analysis</a:t>
            </a:r>
            <a:r>
              <a:rPr spc="-15" dirty="0"/>
              <a:t> </a:t>
            </a:r>
            <a:r>
              <a:rPr dirty="0"/>
              <a:t>of</a:t>
            </a:r>
            <a:r>
              <a:rPr spc="-15" dirty="0"/>
              <a:t> </a:t>
            </a:r>
            <a:r>
              <a:rPr dirty="0"/>
              <a:t>cycle</a:t>
            </a:r>
            <a:r>
              <a:rPr spc="-20" dirty="0"/>
              <a:t> time</a:t>
            </a:r>
          </a:p>
        </p:txBody>
      </p:sp>
      <p:sp>
        <p:nvSpPr>
          <p:cNvPr id="4" name="object 4"/>
          <p:cNvSpPr txBox="1"/>
          <p:nvPr/>
        </p:nvSpPr>
        <p:spPr>
          <a:xfrm>
            <a:off x="10098117" y="6565900"/>
            <a:ext cx="250825"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7F7F7F"/>
                </a:solidFill>
                <a:latin typeface="Arial MT"/>
                <a:cs typeface="Arial MT"/>
              </a:rPr>
              <a:t>24</a:t>
            </a:r>
            <a:endParaRPr sz="1600">
              <a:latin typeface="Arial MT"/>
              <a:cs typeface="Arial MT"/>
            </a:endParaRPr>
          </a:p>
        </p:txBody>
      </p:sp>
      <p:sp>
        <p:nvSpPr>
          <p:cNvPr id="5" name="object 5"/>
          <p:cNvSpPr txBox="1"/>
          <p:nvPr/>
        </p:nvSpPr>
        <p:spPr>
          <a:xfrm>
            <a:off x="2523890" y="3338067"/>
            <a:ext cx="52260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1 </a:t>
            </a:r>
            <a:r>
              <a:rPr sz="1600" spc="-25" dirty="0">
                <a:solidFill>
                  <a:srgbClr val="0000FF"/>
                </a:solidFill>
                <a:latin typeface="Arial MT"/>
                <a:cs typeface="Arial MT"/>
              </a:rPr>
              <a:t>day</a:t>
            </a:r>
            <a:endParaRPr sz="1600">
              <a:latin typeface="Arial MT"/>
              <a:cs typeface="Arial MT"/>
            </a:endParaRPr>
          </a:p>
        </p:txBody>
      </p:sp>
      <p:sp>
        <p:nvSpPr>
          <p:cNvPr id="6" name="object 6"/>
          <p:cNvSpPr txBox="1"/>
          <p:nvPr/>
        </p:nvSpPr>
        <p:spPr>
          <a:xfrm>
            <a:off x="4804351" y="1481835"/>
            <a:ext cx="52260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1 </a:t>
            </a:r>
            <a:r>
              <a:rPr sz="1600" spc="-25" dirty="0">
                <a:solidFill>
                  <a:srgbClr val="0000FF"/>
                </a:solidFill>
                <a:latin typeface="Arial MT"/>
                <a:cs typeface="Arial MT"/>
              </a:rPr>
              <a:t>day</a:t>
            </a:r>
            <a:endParaRPr sz="1600">
              <a:latin typeface="Arial MT"/>
              <a:cs typeface="Arial MT"/>
            </a:endParaRPr>
          </a:p>
        </p:txBody>
      </p:sp>
      <p:sp>
        <p:nvSpPr>
          <p:cNvPr id="7" name="object 7"/>
          <p:cNvSpPr txBox="1"/>
          <p:nvPr/>
        </p:nvSpPr>
        <p:spPr>
          <a:xfrm>
            <a:off x="4798810" y="3792220"/>
            <a:ext cx="62420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3 </a:t>
            </a:r>
            <a:r>
              <a:rPr sz="1600" spc="-20" dirty="0">
                <a:solidFill>
                  <a:srgbClr val="0000FF"/>
                </a:solidFill>
                <a:latin typeface="Arial MT"/>
                <a:cs typeface="Arial MT"/>
              </a:rPr>
              <a:t>days</a:t>
            </a:r>
            <a:endParaRPr sz="1600">
              <a:latin typeface="Arial MT"/>
              <a:cs typeface="Arial MT"/>
            </a:endParaRPr>
          </a:p>
        </p:txBody>
      </p:sp>
      <p:sp>
        <p:nvSpPr>
          <p:cNvPr id="8" name="object 8"/>
          <p:cNvSpPr txBox="1"/>
          <p:nvPr/>
        </p:nvSpPr>
        <p:spPr>
          <a:xfrm>
            <a:off x="6244413" y="3286252"/>
            <a:ext cx="62420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3 </a:t>
            </a:r>
            <a:r>
              <a:rPr sz="1600" spc="-20" dirty="0">
                <a:solidFill>
                  <a:srgbClr val="0000FF"/>
                </a:solidFill>
                <a:latin typeface="Arial MT"/>
                <a:cs typeface="Arial MT"/>
              </a:rPr>
              <a:t>days</a:t>
            </a:r>
            <a:endParaRPr sz="1600">
              <a:latin typeface="Arial MT"/>
              <a:cs typeface="Arial MT"/>
            </a:endParaRPr>
          </a:p>
        </p:txBody>
      </p:sp>
      <p:sp>
        <p:nvSpPr>
          <p:cNvPr id="9" name="object 9"/>
          <p:cNvSpPr txBox="1"/>
          <p:nvPr/>
        </p:nvSpPr>
        <p:spPr>
          <a:xfrm>
            <a:off x="7801444" y="1512315"/>
            <a:ext cx="52260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1 </a:t>
            </a:r>
            <a:r>
              <a:rPr sz="1600" spc="-25" dirty="0">
                <a:solidFill>
                  <a:srgbClr val="0000FF"/>
                </a:solidFill>
                <a:latin typeface="Arial MT"/>
                <a:cs typeface="Arial MT"/>
              </a:rPr>
              <a:t>day</a:t>
            </a:r>
            <a:endParaRPr sz="1600">
              <a:latin typeface="Arial MT"/>
              <a:cs typeface="Arial MT"/>
            </a:endParaRPr>
          </a:p>
        </p:txBody>
      </p:sp>
      <p:sp>
        <p:nvSpPr>
          <p:cNvPr id="10" name="object 10"/>
          <p:cNvSpPr txBox="1"/>
          <p:nvPr/>
        </p:nvSpPr>
        <p:spPr>
          <a:xfrm>
            <a:off x="7735913" y="3761740"/>
            <a:ext cx="62420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2 </a:t>
            </a:r>
            <a:r>
              <a:rPr sz="1600" spc="-20" dirty="0">
                <a:solidFill>
                  <a:srgbClr val="0000FF"/>
                </a:solidFill>
                <a:latin typeface="Arial MT"/>
                <a:cs typeface="Arial MT"/>
              </a:rPr>
              <a:t>days</a:t>
            </a:r>
            <a:endParaRPr sz="1600">
              <a:latin typeface="Arial MT"/>
              <a:cs typeface="Arial MT"/>
            </a:endParaRPr>
          </a:p>
        </p:txBody>
      </p:sp>
      <p:grpSp>
        <p:nvGrpSpPr>
          <p:cNvPr id="11" name="object 11"/>
          <p:cNvGrpSpPr/>
          <p:nvPr/>
        </p:nvGrpSpPr>
        <p:grpSpPr>
          <a:xfrm>
            <a:off x="4828032" y="4873751"/>
            <a:ext cx="591820" cy="783590"/>
            <a:chOff x="4828032" y="4873751"/>
            <a:chExt cx="591820" cy="783590"/>
          </a:xfrm>
        </p:grpSpPr>
        <p:pic>
          <p:nvPicPr>
            <p:cNvPr id="12" name="object 12"/>
            <p:cNvPicPr/>
            <p:nvPr/>
          </p:nvPicPr>
          <p:blipFill>
            <a:blip r:embed="rId3" cstate="print"/>
            <a:stretch>
              <a:fillRect/>
            </a:stretch>
          </p:blipFill>
          <p:spPr>
            <a:xfrm>
              <a:off x="4828032" y="4873751"/>
              <a:ext cx="591312" cy="783336"/>
            </a:xfrm>
            <a:prstGeom prst="rect">
              <a:avLst/>
            </a:prstGeom>
          </p:spPr>
        </p:pic>
        <p:sp>
          <p:nvSpPr>
            <p:cNvPr id="13" name="object 13"/>
            <p:cNvSpPr/>
            <p:nvPr/>
          </p:nvSpPr>
          <p:spPr>
            <a:xfrm>
              <a:off x="4881214" y="4895835"/>
              <a:ext cx="485140" cy="688975"/>
            </a:xfrm>
            <a:custGeom>
              <a:avLst/>
              <a:gdLst/>
              <a:ahLst/>
              <a:cxnLst/>
              <a:rect l="l" t="t" r="r" b="b"/>
              <a:pathLst>
                <a:path w="485139" h="688975">
                  <a:moveTo>
                    <a:pt x="363474" y="0"/>
                  </a:moveTo>
                  <a:lnTo>
                    <a:pt x="121158" y="0"/>
                  </a:lnTo>
                  <a:lnTo>
                    <a:pt x="121158" y="446161"/>
                  </a:lnTo>
                  <a:lnTo>
                    <a:pt x="0" y="446161"/>
                  </a:lnTo>
                  <a:lnTo>
                    <a:pt x="242317" y="688477"/>
                  </a:lnTo>
                  <a:lnTo>
                    <a:pt x="484632" y="446161"/>
                  </a:lnTo>
                  <a:lnTo>
                    <a:pt x="363474" y="446161"/>
                  </a:lnTo>
                  <a:lnTo>
                    <a:pt x="363474" y="0"/>
                  </a:lnTo>
                  <a:close/>
                </a:path>
              </a:pathLst>
            </a:custGeom>
            <a:solidFill>
              <a:srgbClr val="72951A"/>
            </a:solidFill>
          </p:spPr>
          <p:txBody>
            <a:bodyPr wrap="square" lIns="0" tIns="0" rIns="0" bIns="0" rtlCol="0"/>
            <a:lstStyle/>
            <a:p>
              <a:endParaRPr/>
            </a:p>
          </p:txBody>
        </p:sp>
        <p:sp>
          <p:nvSpPr>
            <p:cNvPr id="14" name="object 14"/>
            <p:cNvSpPr/>
            <p:nvPr/>
          </p:nvSpPr>
          <p:spPr>
            <a:xfrm>
              <a:off x="4881214" y="4895835"/>
              <a:ext cx="485140" cy="688975"/>
            </a:xfrm>
            <a:custGeom>
              <a:avLst/>
              <a:gdLst/>
              <a:ahLst/>
              <a:cxnLst/>
              <a:rect l="l" t="t" r="r" b="b"/>
              <a:pathLst>
                <a:path w="485139" h="688975">
                  <a:moveTo>
                    <a:pt x="0" y="446161"/>
                  </a:moveTo>
                  <a:lnTo>
                    <a:pt x="121158" y="446161"/>
                  </a:lnTo>
                  <a:lnTo>
                    <a:pt x="121158" y="0"/>
                  </a:lnTo>
                  <a:lnTo>
                    <a:pt x="363473" y="0"/>
                  </a:lnTo>
                  <a:lnTo>
                    <a:pt x="363473" y="446161"/>
                  </a:lnTo>
                  <a:lnTo>
                    <a:pt x="484632" y="446161"/>
                  </a:lnTo>
                  <a:lnTo>
                    <a:pt x="242316" y="688477"/>
                  </a:lnTo>
                  <a:lnTo>
                    <a:pt x="0" y="446161"/>
                  </a:lnTo>
                  <a:close/>
                </a:path>
              </a:pathLst>
            </a:custGeom>
            <a:ln w="9525">
              <a:solidFill>
                <a:srgbClr val="96C71E"/>
              </a:solidFill>
            </a:ln>
          </p:spPr>
          <p:txBody>
            <a:bodyPr wrap="square" lIns="0" tIns="0" rIns="0" bIns="0" rtlCol="0"/>
            <a:lstStyle/>
            <a:p>
              <a:endParaRPr/>
            </a:p>
          </p:txBody>
        </p:sp>
      </p:grpSp>
      <p:sp>
        <p:nvSpPr>
          <p:cNvPr id="15" name="object 15"/>
          <p:cNvSpPr txBox="1"/>
          <p:nvPr/>
        </p:nvSpPr>
        <p:spPr>
          <a:xfrm>
            <a:off x="2302870" y="5726683"/>
            <a:ext cx="5943600" cy="391160"/>
          </a:xfrm>
          <a:prstGeom prst="rect">
            <a:avLst/>
          </a:prstGeom>
        </p:spPr>
        <p:txBody>
          <a:bodyPr vert="horz" wrap="square" lIns="0" tIns="12700" rIns="0" bIns="0" rtlCol="0">
            <a:spAutoFit/>
          </a:bodyPr>
          <a:lstStyle/>
          <a:p>
            <a:pPr marL="12700">
              <a:lnSpc>
                <a:spcPct val="100000"/>
              </a:lnSpc>
              <a:spcBef>
                <a:spcPts val="100"/>
              </a:spcBef>
              <a:tabLst>
                <a:tab pos="4345940" algn="l"/>
              </a:tabLst>
            </a:pPr>
            <a:r>
              <a:rPr sz="2400" dirty="0">
                <a:solidFill>
                  <a:srgbClr val="0000FF"/>
                </a:solidFill>
                <a:latin typeface="Arial MT"/>
                <a:cs typeface="Arial MT"/>
              </a:rPr>
              <a:t>Cycle</a:t>
            </a:r>
            <a:r>
              <a:rPr sz="2400" spc="-10" dirty="0">
                <a:solidFill>
                  <a:srgbClr val="0000FF"/>
                </a:solidFill>
                <a:latin typeface="Arial MT"/>
                <a:cs typeface="Arial MT"/>
              </a:rPr>
              <a:t> </a:t>
            </a:r>
            <a:r>
              <a:rPr sz="2400" dirty="0">
                <a:solidFill>
                  <a:srgbClr val="0000FF"/>
                </a:solidFill>
                <a:latin typeface="Arial MT"/>
                <a:cs typeface="Arial MT"/>
              </a:rPr>
              <a:t>time</a:t>
            </a:r>
            <a:r>
              <a:rPr sz="2400" spc="-5" dirty="0">
                <a:solidFill>
                  <a:srgbClr val="0000FF"/>
                </a:solidFill>
                <a:latin typeface="Arial MT"/>
                <a:cs typeface="Arial MT"/>
              </a:rPr>
              <a:t> </a:t>
            </a:r>
            <a:r>
              <a:rPr sz="2400" dirty="0">
                <a:solidFill>
                  <a:srgbClr val="0000FF"/>
                </a:solidFill>
                <a:latin typeface="Arial MT"/>
                <a:cs typeface="Arial MT"/>
              </a:rPr>
              <a:t>=</a:t>
            </a:r>
            <a:r>
              <a:rPr sz="2400" spc="-15" dirty="0">
                <a:solidFill>
                  <a:srgbClr val="0000FF"/>
                </a:solidFill>
                <a:latin typeface="Arial MT"/>
                <a:cs typeface="Arial MT"/>
              </a:rPr>
              <a:t> </a:t>
            </a:r>
            <a:r>
              <a:rPr sz="2400" dirty="0">
                <a:solidFill>
                  <a:srgbClr val="0000FF"/>
                </a:solidFill>
                <a:latin typeface="Arial MT"/>
                <a:cs typeface="Arial MT"/>
              </a:rPr>
              <a:t>1.25</a:t>
            </a:r>
            <a:r>
              <a:rPr sz="2400" spc="-5" dirty="0">
                <a:solidFill>
                  <a:srgbClr val="0000FF"/>
                </a:solidFill>
                <a:latin typeface="Arial MT"/>
                <a:cs typeface="Arial MT"/>
              </a:rPr>
              <a:t> </a:t>
            </a:r>
            <a:r>
              <a:rPr sz="2400" dirty="0">
                <a:solidFill>
                  <a:srgbClr val="0000FF"/>
                </a:solidFill>
                <a:latin typeface="Arial MT"/>
                <a:cs typeface="Arial MT"/>
              </a:rPr>
              <a:t>+</a:t>
            </a:r>
            <a:r>
              <a:rPr sz="2400" spc="-15" dirty="0">
                <a:solidFill>
                  <a:srgbClr val="0000FF"/>
                </a:solidFill>
                <a:latin typeface="Arial MT"/>
                <a:cs typeface="Arial MT"/>
              </a:rPr>
              <a:t> </a:t>
            </a:r>
            <a:r>
              <a:rPr sz="2400" dirty="0">
                <a:solidFill>
                  <a:srgbClr val="0000FF"/>
                </a:solidFill>
                <a:latin typeface="Arial MT"/>
                <a:cs typeface="Arial MT"/>
              </a:rPr>
              <a:t>3</a:t>
            </a:r>
            <a:r>
              <a:rPr sz="2400" spc="-5" dirty="0">
                <a:solidFill>
                  <a:srgbClr val="0000FF"/>
                </a:solidFill>
                <a:latin typeface="Arial MT"/>
                <a:cs typeface="Arial MT"/>
              </a:rPr>
              <a:t> </a:t>
            </a:r>
            <a:r>
              <a:rPr sz="2400" dirty="0">
                <a:solidFill>
                  <a:srgbClr val="0000FF"/>
                </a:solidFill>
                <a:latin typeface="Arial MT"/>
                <a:cs typeface="Arial MT"/>
              </a:rPr>
              <a:t>+</a:t>
            </a:r>
            <a:r>
              <a:rPr sz="2400" spc="-15" dirty="0">
                <a:solidFill>
                  <a:srgbClr val="0000FF"/>
                </a:solidFill>
                <a:latin typeface="Arial MT"/>
                <a:cs typeface="Arial MT"/>
              </a:rPr>
              <a:t> </a:t>
            </a:r>
            <a:r>
              <a:rPr sz="2400" dirty="0">
                <a:solidFill>
                  <a:srgbClr val="0000FF"/>
                </a:solidFill>
                <a:latin typeface="Arial MT"/>
                <a:cs typeface="Arial MT"/>
              </a:rPr>
              <a:t>3</a:t>
            </a:r>
            <a:r>
              <a:rPr sz="2400" spc="-5" dirty="0">
                <a:solidFill>
                  <a:srgbClr val="0000FF"/>
                </a:solidFill>
                <a:latin typeface="Arial MT"/>
                <a:cs typeface="Arial MT"/>
              </a:rPr>
              <a:t> </a:t>
            </a:r>
            <a:r>
              <a:rPr sz="2400" dirty="0">
                <a:solidFill>
                  <a:srgbClr val="0000FF"/>
                </a:solidFill>
                <a:latin typeface="Arial MT"/>
                <a:cs typeface="Arial MT"/>
              </a:rPr>
              <a:t>+</a:t>
            </a:r>
            <a:r>
              <a:rPr sz="2400" spc="-10" dirty="0">
                <a:solidFill>
                  <a:srgbClr val="0000FF"/>
                </a:solidFill>
                <a:latin typeface="Arial MT"/>
                <a:cs typeface="Arial MT"/>
              </a:rPr>
              <a:t> </a:t>
            </a:r>
            <a:r>
              <a:rPr sz="2400" spc="-25" dirty="0">
                <a:solidFill>
                  <a:srgbClr val="0000FF"/>
                </a:solidFill>
                <a:latin typeface="Arial MT"/>
                <a:cs typeface="Arial MT"/>
              </a:rPr>
              <a:t>1.4</a:t>
            </a:r>
            <a:r>
              <a:rPr sz="2400" dirty="0">
                <a:solidFill>
                  <a:srgbClr val="0000FF"/>
                </a:solidFill>
                <a:latin typeface="Arial MT"/>
                <a:cs typeface="Arial MT"/>
              </a:rPr>
              <a:t>	=</a:t>
            </a:r>
            <a:r>
              <a:rPr sz="2400" spc="-25" dirty="0">
                <a:solidFill>
                  <a:srgbClr val="0000FF"/>
                </a:solidFill>
                <a:latin typeface="Arial MT"/>
                <a:cs typeface="Arial MT"/>
              </a:rPr>
              <a:t> </a:t>
            </a:r>
            <a:r>
              <a:rPr sz="2400" dirty="0">
                <a:solidFill>
                  <a:srgbClr val="0000FF"/>
                </a:solidFill>
                <a:latin typeface="Arial MT"/>
                <a:cs typeface="Arial MT"/>
              </a:rPr>
              <a:t>8.65</a:t>
            </a:r>
            <a:r>
              <a:rPr sz="2400" spc="-5" dirty="0">
                <a:solidFill>
                  <a:srgbClr val="0000FF"/>
                </a:solidFill>
                <a:latin typeface="Arial MT"/>
                <a:cs typeface="Arial MT"/>
              </a:rPr>
              <a:t> </a:t>
            </a:r>
            <a:r>
              <a:rPr sz="2400" spc="-20" dirty="0">
                <a:solidFill>
                  <a:srgbClr val="0000FF"/>
                </a:solidFill>
                <a:latin typeface="Arial MT"/>
                <a:cs typeface="Arial MT"/>
              </a:rPr>
              <a:t>days</a:t>
            </a:r>
            <a:endParaRPr sz="2400">
              <a:latin typeface="Arial MT"/>
              <a:cs typeface="Arial MT"/>
            </a:endParaRPr>
          </a:p>
        </p:txBody>
      </p:sp>
      <p:grpSp>
        <p:nvGrpSpPr>
          <p:cNvPr id="16" name="object 16"/>
          <p:cNvGrpSpPr/>
          <p:nvPr/>
        </p:nvGrpSpPr>
        <p:grpSpPr>
          <a:xfrm>
            <a:off x="1435608" y="2286000"/>
            <a:ext cx="7531734" cy="1057910"/>
            <a:chOff x="1435608" y="2286000"/>
            <a:chExt cx="7531734" cy="1057910"/>
          </a:xfrm>
        </p:grpSpPr>
        <p:pic>
          <p:nvPicPr>
            <p:cNvPr id="17" name="object 17"/>
            <p:cNvPicPr/>
            <p:nvPr/>
          </p:nvPicPr>
          <p:blipFill>
            <a:blip r:embed="rId4" cstate="print"/>
            <a:stretch>
              <a:fillRect/>
            </a:stretch>
          </p:blipFill>
          <p:spPr>
            <a:xfrm>
              <a:off x="1435608" y="2334767"/>
              <a:ext cx="97535" cy="1008888"/>
            </a:xfrm>
            <a:prstGeom prst="rect">
              <a:avLst/>
            </a:prstGeom>
          </p:spPr>
        </p:pic>
        <p:sp>
          <p:nvSpPr>
            <p:cNvPr id="18" name="object 18"/>
            <p:cNvSpPr/>
            <p:nvPr/>
          </p:nvSpPr>
          <p:spPr>
            <a:xfrm>
              <a:off x="1484490" y="2356128"/>
              <a:ext cx="0" cy="918210"/>
            </a:xfrm>
            <a:custGeom>
              <a:avLst/>
              <a:gdLst/>
              <a:ahLst/>
              <a:cxnLst/>
              <a:rect l="l" t="t" r="r" b="b"/>
              <a:pathLst>
                <a:path h="918210">
                  <a:moveTo>
                    <a:pt x="0" y="0"/>
                  </a:moveTo>
                  <a:lnTo>
                    <a:pt x="1" y="917970"/>
                  </a:lnTo>
                </a:path>
              </a:pathLst>
            </a:custGeom>
            <a:ln w="15875">
              <a:solidFill>
                <a:srgbClr val="FF0000"/>
              </a:solidFill>
            </a:ln>
          </p:spPr>
          <p:txBody>
            <a:bodyPr wrap="square" lIns="0" tIns="0" rIns="0" bIns="0" rtlCol="0"/>
            <a:lstStyle/>
            <a:p>
              <a:endParaRPr/>
            </a:p>
          </p:txBody>
        </p:sp>
        <p:pic>
          <p:nvPicPr>
            <p:cNvPr id="19" name="object 19"/>
            <p:cNvPicPr/>
            <p:nvPr/>
          </p:nvPicPr>
          <p:blipFill>
            <a:blip r:embed="rId5" cstate="print"/>
            <a:stretch>
              <a:fillRect/>
            </a:stretch>
          </p:blipFill>
          <p:spPr>
            <a:xfrm>
              <a:off x="3944112" y="2319528"/>
              <a:ext cx="97536" cy="1008888"/>
            </a:xfrm>
            <a:prstGeom prst="rect">
              <a:avLst/>
            </a:prstGeom>
          </p:spPr>
        </p:pic>
        <p:sp>
          <p:nvSpPr>
            <p:cNvPr id="20" name="object 20"/>
            <p:cNvSpPr/>
            <p:nvPr/>
          </p:nvSpPr>
          <p:spPr>
            <a:xfrm>
              <a:off x="3993177" y="2340232"/>
              <a:ext cx="0" cy="918210"/>
            </a:xfrm>
            <a:custGeom>
              <a:avLst/>
              <a:gdLst/>
              <a:ahLst/>
              <a:cxnLst/>
              <a:rect l="l" t="t" r="r" b="b"/>
              <a:pathLst>
                <a:path h="918210">
                  <a:moveTo>
                    <a:pt x="0" y="0"/>
                  </a:moveTo>
                  <a:lnTo>
                    <a:pt x="1" y="917970"/>
                  </a:lnTo>
                </a:path>
              </a:pathLst>
            </a:custGeom>
            <a:ln w="15875">
              <a:solidFill>
                <a:srgbClr val="FF0000"/>
              </a:solidFill>
            </a:ln>
          </p:spPr>
          <p:txBody>
            <a:bodyPr wrap="square" lIns="0" tIns="0" rIns="0" bIns="0" rtlCol="0"/>
            <a:lstStyle/>
            <a:p>
              <a:endParaRPr/>
            </a:p>
          </p:txBody>
        </p:sp>
        <p:pic>
          <p:nvPicPr>
            <p:cNvPr id="21" name="object 21"/>
            <p:cNvPicPr/>
            <p:nvPr/>
          </p:nvPicPr>
          <p:blipFill>
            <a:blip r:embed="rId6" cstate="print"/>
            <a:stretch>
              <a:fillRect/>
            </a:stretch>
          </p:blipFill>
          <p:spPr>
            <a:xfrm>
              <a:off x="5900928" y="2304288"/>
              <a:ext cx="100584" cy="1008888"/>
            </a:xfrm>
            <a:prstGeom prst="rect">
              <a:avLst/>
            </a:prstGeom>
          </p:spPr>
        </p:pic>
        <p:sp>
          <p:nvSpPr>
            <p:cNvPr id="22" name="object 22"/>
            <p:cNvSpPr/>
            <p:nvPr/>
          </p:nvSpPr>
          <p:spPr>
            <a:xfrm>
              <a:off x="5951042" y="2324338"/>
              <a:ext cx="0" cy="918210"/>
            </a:xfrm>
            <a:custGeom>
              <a:avLst/>
              <a:gdLst/>
              <a:ahLst/>
              <a:cxnLst/>
              <a:rect l="l" t="t" r="r" b="b"/>
              <a:pathLst>
                <a:path h="918210">
                  <a:moveTo>
                    <a:pt x="0" y="0"/>
                  </a:moveTo>
                  <a:lnTo>
                    <a:pt x="1" y="917970"/>
                  </a:lnTo>
                </a:path>
              </a:pathLst>
            </a:custGeom>
            <a:ln w="15875">
              <a:solidFill>
                <a:srgbClr val="FF0000"/>
              </a:solidFill>
            </a:ln>
          </p:spPr>
          <p:txBody>
            <a:bodyPr wrap="square" lIns="0" tIns="0" rIns="0" bIns="0" rtlCol="0"/>
            <a:lstStyle/>
            <a:p>
              <a:endParaRPr/>
            </a:p>
          </p:txBody>
        </p:sp>
        <p:pic>
          <p:nvPicPr>
            <p:cNvPr id="23" name="object 23"/>
            <p:cNvPicPr/>
            <p:nvPr/>
          </p:nvPicPr>
          <p:blipFill>
            <a:blip r:embed="rId7" cstate="print"/>
            <a:stretch>
              <a:fillRect/>
            </a:stretch>
          </p:blipFill>
          <p:spPr>
            <a:xfrm>
              <a:off x="6986016" y="2286000"/>
              <a:ext cx="100583" cy="1008888"/>
            </a:xfrm>
            <a:prstGeom prst="rect">
              <a:avLst/>
            </a:prstGeom>
          </p:spPr>
        </p:pic>
        <p:sp>
          <p:nvSpPr>
            <p:cNvPr id="24" name="object 24"/>
            <p:cNvSpPr/>
            <p:nvPr/>
          </p:nvSpPr>
          <p:spPr>
            <a:xfrm>
              <a:off x="7036777" y="2308443"/>
              <a:ext cx="0" cy="918210"/>
            </a:xfrm>
            <a:custGeom>
              <a:avLst/>
              <a:gdLst/>
              <a:ahLst/>
              <a:cxnLst/>
              <a:rect l="l" t="t" r="r" b="b"/>
              <a:pathLst>
                <a:path h="918210">
                  <a:moveTo>
                    <a:pt x="0" y="0"/>
                  </a:moveTo>
                  <a:lnTo>
                    <a:pt x="1" y="917970"/>
                  </a:lnTo>
                </a:path>
              </a:pathLst>
            </a:custGeom>
            <a:ln w="15875">
              <a:solidFill>
                <a:srgbClr val="FF0000"/>
              </a:solidFill>
            </a:ln>
          </p:spPr>
          <p:txBody>
            <a:bodyPr wrap="square" lIns="0" tIns="0" rIns="0" bIns="0" rtlCol="0"/>
            <a:lstStyle/>
            <a:p>
              <a:endParaRPr/>
            </a:p>
          </p:txBody>
        </p:sp>
        <p:pic>
          <p:nvPicPr>
            <p:cNvPr id="25" name="object 25"/>
            <p:cNvPicPr/>
            <p:nvPr/>
          </p:nvPicPr>
          <p:blipFill>
            <a:blip r:embed="rId8" cstate="print"/>
            <a:stretch>
              <a:fillRect/>
            </a:stretch>
          </p:blipFill>
          <p:spPr>
            <a:xfrm>
              <a:off x="8869679" y="2286000"/>
              <a:ext cx="97535" cy="1008888"/>
            </a:xfrm>
            <a:prstGeom prst="rect">
              <a:avLst/>
            </a:prstGeom>
          </p:spPr>
        </p:pic>
        <p:sp>
          <p:nvSpPr>
            <p:cNvPr id="26" name="object 26"/>
            <p:cNvSpPr/>
            <p:nvPr/>
          </p:nvSpPr>
          <p:spPr>
            <a:xfrm>
              <a:off x="8918141" y="2307849"/>
              <a:ext cx="0" cy="918210"/>
            </a:xfrm>
            <a:custGeom>
              <a:avLst/>
              <a:gdLst/>
              <a:ahLst/>
              <a:cxnLst/>
              <a:rect l="l" t="t" r="r" b="b"/>
              <a:pathLst>
                <a:path h="918210">
                  <a:moveTo>
                    <a:pt x="0" y="0"/>
                  </a:moveTo>
                  <a:lnTo>
                    <a:pt x="1" y="917970"/>
                  </a:lnTo>
                </a:path>
              </a:pathLst>
            </a:custGeom>
            <a:ln w="15875">
              <a:solidFill>
                <a:srgbClr val="FF0000"/>
              </a:solidFill>
            </a:ln>
          </p:spPr>
          <p:txBody>
            <a:bodyPr wrap="square" lIns="0" tIns="0" rIns="0" bIns="0" rtlCol="0"/>
            <a:lstStyle/>
            <a:p>
              <a:endParaRPr/>
            </a:p>
          </p:txBody>
        </p:sp>
      </p:grpSp>
      <p:sp>
        <p:nvSpPr>
          <p:cNvPr id="27" name="object 27"/>
          <p:cNvSpPr txBox="1"/>
          <p:nvPr/>
        </p:nvSpPr>
        <p:spPr>
          <a:xfrm>
            <a:off x="3547762" y="1899411"/>
            <a:ext cx="43180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00FF"/>
                </a:solidFill>
                <a:latin typeface="Arial MT"/>
                <a:cs typeface="Arial MT"/>
              </a:rPr>
              <a:t>20%</a:t>
            </a:r>
            <a:endParaRPr sz="1600">
              <a:latin typeface="Arial MT"/>
              <a:cs typeface="Arial MT"/>
            </a:endParaRPr>
          </a:p>
        </p:txBody>
      </p:sp>
      <p:sp>
        <p:nvSpPr>
          <p:cNvPr id="28" name="object 28"/>
          <p:cNvSpPr txBox="1"/>
          <p:nvPr/>
        </p:nvSpPr>
        <p:spPr>
          <a:xfrm>
            <a:off x="7258153" y="1914652"/>
            <a:ext cx="43180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00FF"/>
                </a:solidFill>
                <a:latin typeface="Arial MT"/>
                <a:cs typeface="Arial MT"/>
              </a:rPr>
              <a:t>60%</a:t>
            </a:r>
            <a:endParaRPr sz="1600">
              <a:latin typeface="Arial MT"/>
              <a:cs typeface="Arial MT"/>
            </a:endParaRPr>
          </a:p>
        </p:txBody>
      </p:sp>
      <p:sp>
        <p:nvSpPr>
          <p:cNvPr id="29" name="object 29"/>
          <p:cNvSpPr txBox="1"/>
          <p:nvPr/>
        </p:nvSpPr>
        <p:spPr>
          <a:xfrm>
            <a:off x="2472705" y="4273804"/>
            <a:ext cx="648335" cy="360680"/>
          </a:xfrm>
          <a:prstGeom prst="rect">
            <a:avLst/>
          </a:prstGeom>
        </p:spPr>
        <p:txBody>
          <a:bodyPr vert="horz" wrap="square" lIns="0" tIns="12700" rIns="0" bIns="0" rtlCol="0">
            <a:spAutoFit/>
          </a:bodyPr>
          <a:lstStyle/>
          <a:p>
            <a:pPr marL="12700">
              <a:lnSpc>
                <a:spcPct val="100000"/>
              </a:lnSpc>
              <a:spcBef>
                <a:spcPts val="100"/>
              </a:spcBef>
            </a:pPr>
            <a:r>
              <a:rPr sz="2200" spc="-10" dirty="0">
                <a:solidFill>
                  <a:srgbClr val="0000FF"/>
                </a:solidFill>
                <a:latin typeface="Arial MT"/>
                <a:cs typeface="Arial MT"/>
              </a:rPr>
              <a:t>1/0.8</a:t>
            </a:r>
            <a:endParaRPr sz="2200">
              <a:latin typeface="Arial MT"/>
              <a:cs typeface="Arial MT"/>
            </a:endParaRPr>
          </a:p>
        </p:txBody>
      </p:sp>
      <p:sp>
        <p:nvSpPr>
          <p:cNvPr id="30" name="object 30"/>
          <p:cNvSpPr txBox="1"/>
          <p:nvPr/>
        </p:nvSpPr>
        <p:spPr>
          <a:xfrm>
            <a:off x="4396592" y="4273804"/>
            <a:ext cx="1129665" cy="360680"/>
          </a:xfrm>
          <a:prstGeom prst="rect">
            <a:avLst/>
          </a:prstGeom>
        </p:spPr>
        <p:txBody>
          <a:bodyPr vert="horz" wrap="square" lIns="0" tIns="12700" rIns="0" bIns="0" rtlCol="0">
            <a:spAutoFit/>
          </a:bodyPr>
          <a:lstStyle/>
          <a:p>
            <a:pPr marL="12700">
              <a:lnSpc>
                <a:spcPct val="100000"/>
              </a:lnSpc>
              <a:spcBef>
                <a:spcPts val="100"/>
              </a:spcBef>
            </a:pPr>
            <a:r>
              <a:rPr sz="2200" spc="-10" dirty="0">
                <a:solidFill>
                  <a:srgbClr val="0000FF"/>
                </a:solidFill>
                <a:latin typeface="Arial MT"/>
                <a:cs typeface="Arial MT"/>
              </a:rPr>
              <a:t>max(1,3)</a:t>
            </a:r>
            <a:endParaRPr sz="2200">
              <a:latin typeface="Arial MT"/>
              <a:cs typeface="Arial MT"/>
            </a:endParaRPr>
          </a:p>
        </p:txBody>
      </p:sp>
      <p:sp>
        <p:nvSpPr>
          <p:cNvPr id="31" name="object 31"/>
          <p:cNvSpPr txBox="1"/>
          <p:nvPr/>
        </p:nvSpPr>
        <p:spPr>
          <a:xfrm>
            <a:off x="6511638" y="4273804"/>
            <a:ext cx="180975" cy="360680"/>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00FF"/>
                </a:solidFill>
                <a:latin typeface="Arial MT"/>
                <a:cs typeface="Arial MT"/>
              </a:rPr>
              <a:t>3</a:t>
            </a:r>
            <a:endParaRPr sz="2200">
              <a:latin typeface="Arial MT"/>
              <a:cs typeface="Arial MT"/>
            </a:endParaRPr>
          </a:p>
        </p:txBody>
      </p:sp>
      <p:sp>
        <p:nvSpPr>
          <p:cNvPr id="32" name="object 32"/>
          <p:cNvSpPr txBox="1"/>
          <p:nvPr/>
        </p:nvSpPr>
        <p:spPr>
          <a:xfrm>
            <a:off x="7439349" y="4273804"/>
            <a:ext cx="1494155" cy="360680"/>
          </a:xfrm>
          <a:prstGeom prst="rect">
            <a:avLst/>
          </a:prstGeom>
        </p:spPr>
        <p:txBody>
          <a:bodyPr vert="horz" wrap="square" lIns="0" tIns="12700" rIns="0" bIns="0" rtlCol="0">
            <a:spAutoFit/>
          </a:bodyPr>
          <a:lstStyle/>
          <a:p>
            <a:pPr marL="12700">
              <a:lnSpc>
                <a:spcPct val="100000"/>
              </a:lnSpc>
              <a:spcBef>
                <a:spcPts val="100"/>
              </a:spcBef>
            </a:pPr>
            <a:r>
              <a:rPr sz="2200" spc="-10" dirty="0">
                <a:solidFill>
                  <a:srgbClr val="0000FF"/>
                </a:solidFill>
                <a:latin typeface="Arial MT"/>
                <a:cs typeface="Arial MT"/>
              </a:rPr>
              <a:t>0.6*1+0.4*2</a:t>
            </a:r>
            <a:endParaRPr sz="2200">
              <a:latin typeface="Arial MT"/>
              <a:cs typeface="Arial MT"/>
            </a:endParaRPr>
          </a:p>
        </p:txBody>
      </p:sp>
      <p:sp>
        <p:nvSpPr>
          <p:cNvPr id="33" name="object 33"/>
          <p:cNvSpPr txBox="1"/>
          <p:nvPr/>
        </p:nvSpPr>
        <p:spPr>
          <a:xfrm>
            <a:off x="3868470" y="3030220"/>
            <a:ext cx="43180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00FF"/>
                </a:solidFill>
                <a:latin typeface="Arial MT"/>
                <a:cs typeface="Arial MT"/>
              </a:rPr>
              <a:t>80%</a:t>
            </a:r>
            <a:endParaRPr sz="1600">
              <a:latin typeface="Arial MT"/>
              <a:cs typeface="Arial MT"/>
            </a:endParaRPr>
          </a:p>
        </p:txBody>
      </p:sp>
      <p:sp>
        <p:nvSpPr>
          <p:cNvPr id="34" name="object 34"/>
          <p:cNvSpPr txBox="1"/>
          <p:nvPr/>
        </p:nvSpPr>
        <p:spPr>
          <a:xfrm>
            <a:off x="7181046" y="3365500"/>
            <a:ext cx="43180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00FF"/>
                </a:solidFill>
                <a:latin typeface="Arial MT"/>
                <a:cs typeface="Arial MT"/>
              </a:rPr>
              <a:t>40%</a:t>
            </a:r>
            <a:endParaRPr sz="1600">
              <a:latin typeface="Arial MT"/>
              <a:cs typeface="Arial M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53331" y="1898799"/>
            <a:ext cx="8664520" cy="1753879"/>
          </a:xfrm>
          <a:prstGeom prst="rect">
            <a:avLst/>
          </a:prstGeom>
        </p:spPr>
      </p:pic>
      <p:sp>
        <p:nvSpPr>
          <p:cNvPr id="3" name="object 3"/>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Flow</a:t>
            </a:r>
            <a:r>
              <a:rPr spc="-35" dirty="0"/>
              <a:t> </a:t>
            </a:r>
            <a:r>
              <a:rPr dirty="0"/>
              <a:t>analysis</a:t>
            </a:r>
            <a:r>
              <a:rPr spc="-20" dirty="0"/>
              <a:t> </a:t>
            </a:r>
            <a:r>
              <a:rPr dirty="0"/>
              <a:t>of</a:t>
            </a:r>
            <a:r>
              <a:rPr spc="-25" dirty="0"/>
              <a:t> </a:t>
            </a:r>
            <a:r>
              <a:rPr dirty="0"/>
              <a:t>processing</a:t>
            </a:r>
            <a:r>
              <a:rPr spc="-15" dirty="0"/>
              <a:t> </a:t>
            </a:r>
            <a:r>
              <a:rPr spc="-20" dirty="0"/>
              <a:t>time</a:t>
            </a:r>
          </a:p>
        </p:txBody>
      </p:sp>
      <p:sp>
        <p:nvSpPr>
          <p:cNvPr id="4" name="object 4"/>
          <p:cNvSpPr txBox="1"/>
          <p:nvPr/>
        </p:nvSpPr>
        <p:spPr>
          <a:xfrm>
            <a:off x="10098117" y="6565900"/>
            <a:ext cx="250825"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7F7F7F"/>
                </a:solidFill>
                <a:latin typeface="Arial MT"/>
                <a:cs typeface="Arial MT"/>
              </a:rPr>
              <a:t>25</a:t>
            </a:r>
            <a:endParaRPr sz="1600">
              <a:latin typeface="Arial MT"/>
              <a:cs typeface="Arial MT"/>
            </a:endParaRPr>
          </a:p>
        </p:txBody>
      </p:sp>
      <p:sp>
        <p:nvSpPr>
          <p:cNvPr id="5" name="object 5"/>
          <p:cNvSpPr txBox="1"/>
          <p:nvPr/>
        </p:nvSpPr>
        <p:spPr>
          <a:xfrm>
            <a:off x="2241201" y="3338067"/>
            <a:ext cx="703580"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2 </a:t>
            </a:r>
            <a:r>
              <a:rPr sz="1600" spc="-10" dirty="0">
                <a:solidFill>
                  <a:srgbClr val="0000FF"/>
                </a:solidFill>
                <a:latin typeface="Arial MT"/>
                <a:cs typeface="Arial MT"/>
              </a:rPr>
              <a:t>hours</a:t>
            </a:r>
            <a:endParaRPr sz="1600">
              <a:latin typeface="Arial MT"/>
              <a:cs typeface="Arial MT"/>
            </a:endParaRPr>
          </a:p>
        </p:txBody>
      </p:sp>
      <p:sp>
        <p:nvSpPr>
          <p:cNvPr id="6" name="object 6"/>
          <p:cNvSpPr txBox="1"/>
          <p:nvPr/>
        </p:nvSpPr>
        <p:spPr>
          <a:xfrm>
            <a:off x="4716984" y="1481835"/>
            <a:ext cx="771525"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0.5 </a:t>
            </a:r>
            <a:r>
              <a:rPr sz="1600" spc="-20" dirty="0">
                <a:solidFill>
                  <a:srgbClr val="0000FF"/>
                </a:solidFill>
                <a:latin typeface="Arial MT"/>
                <a:cs typeface="Arial MT"/>
              </a:rPr>
              <a:t>hour</a:t>
            </a:r>
            <a:endParaRPr sz="1600">
              <a:latin typeface="Arial MT"/>
              <a:cs typeface="Arial MT"/>
            </a:endParaRPr>
          </a:p>
        </p:txBody>
      </p:sp>
      <p:sp>
        <p:nvSpPr>
          <p:cNvPr id="7" name="object 7"/>
          <p:cNvSpPr txBox="1"/>
          <p:nvPr/>
        </p:nvSpPr>
        <p:spPr>
          <a:xfrm>
            <a:off x="6182046" y="3286252"/>
            <a:ext cx="703580"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2 </a:t>
            </a:r>
            <a:r>
              <a:rPr sz="1600" spc="-10" dirty="0">
                <a:solidFill>
                  <a:srgbClr val="0000FF"/>
                </a:solidFill>
                <a:latin typeface="Arial MT"/>
                <a:cs typeface="Arial MT"/>
              </a:rPr>
              <a:t>hours</a:t>
            </a:r>
            <a:endParaRPr sz="1600">
              <a:latin typeface="Arial MT"/>
              <a:cs typeface="Arial MT"/>
            </a:endParaRPr>
          </a:p>
        </p:txBody>
      </p:sp>
      <p:sp>
        <p:nvSpPr>
          <p:cNvPr id="8" name="object 8"/>
          <p:cNvSpPr txBox="1"/>
          <p:nvPr/>
        </p:nvSpPr>
        <p:spPr>
          <a:xfrm>
            <a:off x="7764505" y="1512315"/>
            <a:ext cx="703580"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2 </a:t>
            </a:r>
            <a:r>
              <a:rPr sz="1600" spc="-10" dirty="0">
                <a:solidFill>
                  <a:srgbClr val="0000FF"/>
                </a:solidFill>
                <a:latin typeface="Arial MT"/>
                <a:cs typeface="Arial MT"/>
              </a:rPr>
              <a:t>hours</a:t>
            </a:r>
            <a:endParaRPr sz="1600">
              <a:latin typeface="Arial MT"/>
              <a:cs typeface="Arial MT"/>
            </a:endParaRPr>
          </a:p>
        </p:txBody>
      </p:sp>
      <p:sp>
        <p:nvSpPr>
          <p:cNvPr id="9" name="object 9"/>
          <p:cNvSpPr txBox="1"/>
          <p:nvPr/>
        </p:nvSpPr>
        <p:spPr>
          <a:xfrm>
            <a:off x="7688676" y="3761740"/>
            <a:ext cx="873760"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0.5 </a:t>
            </a:r>
            <a:r>
              <a:rPr sz="1600" spc="-10" dirty="0">
                <a:solidFill>
                  <a:srgbClr val="0000FF"/>
                </a:solidFill>
                <a:latin typeface="Arial MT"/>
                <a:cs typeface="Arial MT"/>
              </a:rPr>
              <a:t>hours</a:t>
            </a:r>
            <a:endParaRPr sz="1600">
              <a:latin typeface="Arial MT"/>
              <a:cs typeface="Arial MT"/>
            </a:endParaRPr>
          </a:p>
        </p:txBody>
      </p:sp>
      <p:grpSp>
        <p:nvGrpSpPr>
          <p:cNvPr id="10" name="object 10"/>
          <p:cNvGrpSpPr/>
          <p:nvPr/>
        </p:nvGrpSpPr>
        <p:grpSpPr>
          <a:xfrm>
            <a:off x="4828032" y="4873751"/>
            <a:ext cx="591820" cy="783590"/>
            <a:chOff x="4828032" y="4873751"/>
            <a:chExt cx="591820" cy="783590"/>
          </a:xfrm>
        </p:grpSpPr>
        <p:pic>
          <p:nvPicPr>
            <p:cNvPr id="11" name="object 11"/>
            <p:cNvPicPr/>
            <p:nvPr/>
          </p:nvPicPr>
          <p:blipFill>
            <a:blip r:embed="rId3" cstate="print"/>
            <a:stretch>
              <a:fillRect/>
            </a:stretch>
          </p:blipFill>
          <p:spPr>
            <a:xfrm>
              <a:off x="4828032" y="4873751"/>
              <a:ext cx="591312" cy="783336"/>
            </a:xfrm>
            <a:prstGeom prst="rect">
              <a:avLst/>
            </a:prstGeom>
          </p:spPr>
        </p:pic>
        <p:sp>
          <p:nvSpPr>
            <p:cNvPr id="12" name="object 12"/>
            <p:cNvSpPr/>
            <p:nvPr/>
          </p:nvSpPr>
          <p:spPr>
            <a:xfrm>
              <a:off x="4881214" y="4895835"/>
              <a:ext cx="485140" cy="688975"/>
            </a:xfrm>
            <a:custGeom>
              <a:avLst/>
              <a:gdLst/>
              <a:ahLst/>
              <a:cxnLst/>
              <a:rect l="l" t="t" r="r" b="b"/>
              <a:pathLst>
                <a:path w="485139" h="688975">
                  <a:moveTo>
                    <a:pt x="363474" y="0"/>
                  </a:moveTo>
                  <a:lnTo>
                    <a:pt x="121158" y="0"/>
                  </a:lnTo>
                  <a:lnTo>
                    <a:pt x="121158" y="446161"/>
                  </a:lnTo>
                  <a:lnTo>
                    <a:pt x="0" y="446161"/>
                  </a:lnTo>
                  <a:lnTo>
                    <a:pt x="242317" y="688477"/>
                  </a:lnTo>
                  <a:lnTo>
                    <a:pt x="484632" y="446161"/>
                  </a:lnTo>
                  <a:lnTo>
                    <a:pt x="363474" y="446161"/>
                  </a:lnTo>
                  <a:lnTo>
                    <a:pt x="363474" y="0"/>
                  </a:lnTo>
                  <a:close/>
                </a:path>
              </a:pathLst>
            </a:custGeom>
            <a:solidFill>
              <a:srgbClr val="72951A"/>
            </a:solidFill>
          </p:spPr>
          <p:txBody>
            <a:bodyPr wrap="square" lIns="0" tIns="0" rIns="0" bIns="0" rtlCol="0"/>
            <a:lstStyle/>
            <a:p>
              <a:endParaRPr/>
            </a:p>
          </p:txBody>
        </p:sp>
        <p:sp>
          <p:nvSpPr>
            <p:cNvPr id="13" name="object 13"/>
            <p:cNvSpPr/>
            <p:nvPr/>
          </p:nvSpPr>
          <p:spPr>
            <a:xfrm>
              <a:off x="4881214" y="4895835"/>
              <a:ext cx="485140" cy="688975"/>
            </a:xfrm>
            <a:custGeom>
              <a:avLst/>
              <a:gdLst/>
              <a:ahLst/>
              <a:cxnLst/>
              <a:rect l="l" t="t" r="r" b="b"/>
              <a:pathLst>
                <a:path w="485139" h="688975">
                  <a:moveTo>
                    <a:pt x="0" y="446161"/>
                  </a:moveTo>
                  <a:lnTo>
                    <a:pt x="121158" y="446161"/>
                  </a:lnTo>
                  <a:lnTo>
                    <a:pt x="121158" y="0"/>
                  </a:lnTo>
                  <a:lnTo>
                    <a:pt x="363473" y="0"/>
                  </a:lnTo>
                  <a:lnTo>
                    <a:pt x="363473" y="446161"/>
                  </a:lnTo>
                  <a:lnTo>
                    <a:pt x="484632" y="446161"/>
                  </a:lnTo>
                  <a:lnTo>
                    <a:pt x="242316" y="688477"/>
                  </a:lnTo>
                  <a:lnTo>
                    <a:pt x="0" y="446161"/>
                  </a:lnTo>
                  <a:close/>
                </a:path>
              </a:pathLst>
            </a:custGeom>
            <a:ln w="9525">
              <a:solidFill>
                <a:srgbClr val="96C71E"/>
              </a:solidFill>
            </a:ln>
          </p:spPr>
          <p:txBody>
            <a:bodyPr wrap="square" lIns="0" tIns="0" rIns="0" bIns="0" rtlCol="0"/>
            <a:lstStyle/>
            <a:p>
              <a:endParaRPr/>
            </a:p>
          </p:txBody>
        </p:sp>
      </p:grpSp>
      <p:sp>
        <p:nvSpPr>
          <p:cNvPr id="14" name="object 14"/>
          <p:cNvSpPr txBox="1"/>
          <p:nvPr/>
        </p:nvSpPr>
        <p:spPr>
          <a:xfrm>
            <a:off x="1920936" y="5726683"/>
            <a:ext cx="6468745" cy="391160"/>
          </a:xfrm>
          <a:prstGeom prst="rect">
            <a:avLst/>
          </a:prstGeom>
        </p:spPr>
        <p:txBody>
          <a:bodyPr vert="horz" wrap="square" lIns="0" tIns="12700" rIns="0" bIns="0" rtlCol="0">
            <a:spAutoFit/>
          </a:bodyPr>
          <a:lstStyle/>
          <a:p>
            <a:pPr marL="12700">
              <a:lnSpc>
                <a:spcPct val="100000"/>
              </a:lnSpc>
              <a:spcBef>
                <a:spcPts val="100"/>
              </a:spcBef>
              <a:tabLst>
                <a:tab pos="4921885" algn="l"/>
              </a:tabLst>
            </a:pPr>
            <a:r>
              <a:rPr sz="2400" dirty="0">
                <a:solidFill>
                  <a:srgbClr val="0000FF"/>
                </a:solidFill>
                <a:latin typeface="Arial MT"/>
                <a:cs typeface="Arial MT"/>
              </a:rPr>
              <a:t>Processing</a:t>
            </a:r>
            <a:r>
              <a:rPr sz="2400" spc="-20" dirty="0">
                <a:solidFill>
                  <a:srgbClr val="0000FF"/>
                </a:solidFill>
                <a:latin typeface="Arial MT"/>
                <a:cs typeface="Arial MT"/>
              </a:rPr>
              <a:t> </a:t>
            </a:r>
            <a:r>
              <a:rPr sz="2400" dirty="0">
                <a:solidFill>
                  <a:srgbClr val="0000FF"/>
                </a:solidFill>
                <a:latin typeface="Arial MT"/>
                <a:cs typeface="Arial MT"/>
              </a:rPr>
              <a:t>time</a:t>
            </a:r>
            <a:r>
              <a:rPr sz="2400" spc="-10" dirty="0">
                <a:solidFill>
                  <a:srgbClr val="0000FF"/>
                </a:solidFill>
                <a:latin typeface="Arial MT"/>
                <a:cs typeface="Arial MT"/>
              </a:rPr>
              <a:t> </a:t>
            </a:r>
            <a:r>
              <a:rPr sz="2400" dirty="0">
                <a:solidFill>
                  <a:srgbClr val="0000FF"/>
                </a:solidFill>
                <a:latin typeface="Arial MT"/>
                <a:cs typeface="Arial MT"/>
              </a:rPr>
              <a:t>=</a:t>
            </a:r>
            <a:r>
              <a:rPr sz="2400" spc="-10" dirty="0">
                <a:solidFill>
                  <a:srgbClr val="0000FF"/>
                </a:solidFill>
                <a:latin typeface="Arial MT"/>
                <a:cs typeface="Arial MT"/>
              </a:rPr>
              <a:t> </a:t>
            </a:r>
            <a:r>
              <a:rPr sz="2400" dirty="0">
                <a:solidFill>
                  <a:srgbClr val="0000FF"/>
                </a:solidFill>
                <a:latin typeface="Arial MT"/>
                <a:cs typeface="Arial MT"/>
              </a:rPr>
              <a:t>2.5</a:t>
            </a:r>
            <a:r>
              <a:rPr sz="2400" spc="-10" dirty="0">
                <a:solidFill>
                  <a:srgbClr val="0000FF"/>
                </a:solidFill>
                <a:latin typeface="Arial MT"/>
                <a:cs typeface="Arial MT"/>
              </a:rPr>
              <a:t> </a:t>
            </a:r>
            <a:r>
              <a:rPr sz="2400" dirty="0">
                <a:solidFill>
                  <a:srgbClr val="0000FF"/>
                </a:solidFill>
                <a:latin typeface="Arial MT"/>
                <a:cs typeface="Arial MT"/>
              </a:rPr>
              <a:t>+</a:t>
            </a:r>
            <a:r>
              <a:rPr sz="2400" spc="-15" dirty="0">
                <a:solidFill>
                  <a:srgbClr val="0000FF"/>
                </a:solidFill>
                <a:latin typeface="Arial MT"/>
                <a:cs typeface="Arial MT"/>
              </a:rPr>
              <a:t> </a:t>
            </a:r>
            <a:r>
              <a:rPr sz="2400" dirty="0">
                <a:solidFill>
                  <a:srgbClr val="0000FF"/>
                </a:solidFill>
                <a:latin typeface="Arial MT"/>
                <a:cs typeface="Arial MT"/>
              </a:rPr>
              <a:t>3</a:t>
            </a:r>
            <a:r>
              <a:rPr sz="2400" spc="-5" dirty="0">
                <a:solidFill>
                  <a:srgbClr val="0000FF"/>
                </a:solidFill>
                <a:latin typeface="Arial MT"/>
                <a:cs typeface="Arial MT"/>
              </a:rPr>
              <a:t> </a:t>
            </a:r>
            <a:r>
              <a:rPr sz="2400" dirty="0">
                <a:solidFill>
                  <a:srgbClr val="0000FF"/>
                </a:solidFill>
                <a:latin typeface="Arial MT"/>
                <a:cs typeface="Arial MT"/>
              </a:rPr>
              <a:t>+</a:t>
            </a:r>
            <a:r>
              <a:rPr sz="2400" spc="-15" dirty="0">
                <a:solidFill>
                  <a:srgbClr val="0000FF"/>
                </a:solidFill>
                <a:latin typeface="Arial MT"/>
                <a:cs typeface="Arial MT"/>
              </a:rPr>
              <a:t> </a:t>
            </a:r>
            <a:r>
              <a:rPr sz="2400" dirty="0">
                <a:solidFill>
                  <a:srgbClr val="0000FF"/>
                </a:solidFill>
                <a:latin typeface="Arial MT"/>
                <a:cs typeface="Arial MT"/>
              </a:rPr>
              <a:t>2</a:t>
            </a:r>
            <a:r>
              <a:rPr sz="2400" spc="-10" dirty="0">
                <a:solidFill>
                  <a:srgbClr val="0000FF"/>
                </a:solidFill>
                <a:latin typeface="Arial MT"/>
                <a:cs typeface="Arial MT"/>
              </a:rPr>
              <a:t> </a:t>
            </a:r>
            <a:r>
              <a:rPr sz="2400" dirty="0">
                <a:solidFill>
                  <a:srgbClr val="0000FF"/>
                </a:solidFill>
                <a:latin typeface="Arial MT"/>
                <a:cs typeface="Arial MT"/>
              </a:rPr>
              <a:t>+</a:t>
            </a:r>
            <a:r>
              <a:rPr sz="2400" spc="-10" dirty="0">
                <a:solidFill>
                  <a:srgbClr val="0000FF"/>
                </a:solidFill>
                <a:latin typeface="Arial MT"/>
                <a:cs typeface="Arial MT"/>
              </a:rPr>
              <a:t> </a:t>
            </a:r>
            <a:r>
              <a:rPr sz="2400" spc="-25" dirty="0">
                <a:solidFill>
                  <a:srgbClr val="0000FF"/>
                </a:solidFill>
                <a:latin typeface="Arial MT"/>
                <a:cs typeface="Arial MT"/>
              </a:rPr>
              <a:t>1.4</a:t>
            </a:r>
            <a:r>
              <a:rPr sz="2400" dirty="0">
                <a:solidFill>
                  <a:srgbClr val="0000FF"/>
                </a:solidFill>
                <a:latin typeface="Arial MT"/>
                <a:cs typeface="Arial MT"/>
              </a:rPr>
              <a:t>	=</a:t>
            </a:r>
            <a:r>
              <a:rPr sz="2400" spc="-25" dirty="0">
                <a:solidFill>
                  <a:srgbClr val="0000FF"/>
                </a:solidFill>
                <a:latin typeface="Arial MT"/>
                <a:cs typeface="Arial MT"/>
              </a:rPr>
              <a:t> </a:t>
            </a:r>
            <a:r>
              <a:rPr sz="2400" dirty="0">
                <a:solidFill>
                  <a:srgbClr val="0000FF"/>
                </a:solidFill>
                <a:latin typeface="Arial MT"/>
                <a:cs typeface="Arial MT"/>
              </a:rPr>
              <a:t>8.9</a:t>
            </a:r>
            <a:r>
              <a:rPr sz="2400" spc="-5" dirty="0">
                <a:solidFill>
                  <a:srgbClr val="0000FF"/>
                </a:solidFill>
                <a:latin typeface="Arial MT"/>
                <a:cs typeface="Arial MT"/>
              </a:rPr>
              <a:t> </a:t>
            </a:r>
            <a:r>
              <a:rPr sz="2400" spc="-20" dirty="0">
                <a:solidFill>
                  <a:srgbClr val="0000FF"/>
                </a:solidFill>
                <a:latin typeface="Arial MT"/>
                <a:cs typeface="Arial MT"/>
              </a:rPr>
              <a:t>hours</a:t>
            </a:r>
            <a:endParaRPr sz="2400">
              <a:latin typeface="Arial MT"/>
              <a:cs typeface="Arial MT"/>
            </a:endParaRPr>
          </a:p>
        </p:txBody>
      </p:sp>
      <p:grpSp>
        <p:nvGrpSpPr>
          <p:cNvPr id="15" name="object 15"/>
          <p:cNvGrpSpPr/>
          <p:nvPr/>
        </p:nvGrpSpPr>
        <p:grpSpPr>
          <a:xfrm>
            <a:off x="1435608" y="2286000"/>
            <a:ext cx="7531734" cy="1057910"/>
            <a:chOff x="1435608" y="2286000"/>
            <a:chExt cx="7531734" cy="1057910"/>
          </a:xfrm>
        </p:grpSpPr>
        <p:pic>
          <p:nvPicPr>
            <p:cNvPr id="16" name="object 16"/>
            <p:cNvPicPr/>
            <p:nvPr/>
          </p:nvPicPr>
          <p:blipFill>
            <a:blip r:embed="rId4" cstate="print"/>
            <a:stretch>
              <a:fillRect/>
            </a:stretch>
          </p:blipFill>
          <p:spPr>
            <a:xfrm>
              <a:off x="1435608" y="2334767"/>
              <a:ext cx="97535" cy="1008888"/>
            </a:xfrm>
            <a:prstGeom prst="rect">
              <a:avLst/>
            </a:prstGeom>
          </p:spPr>
        </p:pic>
        <p:sp>
          <p:nvSpPr>
            <p:cNvPr id="17" name="object 17"/>
            <p:cNvSpPr/>
            <p:nvPr/>
          </p:nvSpPr>
          <p:spPr>
            <a:xfrm>
              <a:off x="1484490" y="2356128"/>
              <a:ext cx="0" cy="918210"/>
            </a:xfrm>
            <a:custGeom>
              <a:avLst/>
              <a:gdLst/>
              <a:ahLst/>
              <a:cxnLst/>
              <a:rect l="l" t="t" r="r" b="b"/>
              <a:pathLst>
                <a:path h="918210">
                  <a:moveTo>
                    <a:pt x="0" y="0"/>
                  </a:moveTo>
                  <a:lnTo>
                    <a:pt x="1" y="917970"/>
                  </a:lnTo>
                </a:path>
              </a:pathLst>
            </a:custGeom>
            <a:ln w="15875">
              <a:solidFill>
                <a:srgbClr val="FF0000"/>
              </a:solidFill>
            </a:ln>
          </p:spPr>
          <p:txBody>
            <a:bodyPr wrap="square" lIns="0" tIns="0" rIns="0" bIns="0" rtlCol="0"/>
            <a:lstStyle/>
            <a:p>
              <a:endParaRPr/>
            </a:p>
          </p:txBody>
        </p:sp>
        <p:pic>
          <p:nvPicPr>
            <p:cNvPr id="18" name="object 18"/>
            <p:cNvPicPr/>
            <p:nvPr/>
          </p:nvPicPr>
          <p:blipFill>
            <a:blip r:embed="rId5" cstate="print"/>
            <a:stretch>
              <a:fillRect/>
            </a:stretch>
          </p:blipFill>
          <p:spPr>
            <a:xfrm>
              <a:off x="3944112" y="2319528"/>
              <a:ext cx="97536" cy="1008888"/>
            </a:xfrm>
            <a:prstGeom prst="rect">
              <a:avLst/>
            </a:prstGeom>
          </p:spPr>
        </p:pic>
        <p:sp>
          <p:nvSpPr>
            <p:cNvPr id="19" name="object 19"/>
            <p:cNvSpPr/>
            <p:nvPr/>
          </p:nvSpPr>
          <p:spPr>
            <a:xfrm>
              <a:off x="3993177" y="2340232"/>
              <a:ext cx="0" cy="918210"/>
            </a:xfrm>
            <a:custGeom>
              <a:avLst/>
              <a:gdLst/>
              <a:ahLst/>
              <a:cxnLst/>
              <a:rect l="l" t="t" r="r" b="b"/>
              <a:pathLst>
                <a:path h="918210">
                  <a:moveTo>
                    <a:pt x="0" y="0"/>
                  </a:moveTo>
                  <a:lnTo>
                    <a:pt x="1" y="917970"/>
                  </a:lnTo>
                </a:path>
              </a:pathLst>
            </a:custGeom>
            <a:ln w="15875">
              <a:solidFill>
                <a:srgbClr val="FF0000"/>
              </a:solidFill>
            </a:ln>
          </p:spPr>
          <p:txBody>
            <a:bodyPr wrap="square" lIns="0" tIns="0" rIns="0" bIns="0" rtlCol="0"/>
            <a:lstStyle/>
            <a:p>
              <a:endParaRPr/>
            </a:p>
          </p:txBody>
        </p:sp>
        <p:pic>
          <p:nvPicPr>
            <p:cNvPr id="20" name="object 20"/>
            <p:cNvPicPr/>
            <p:nvPr/>
          </p:nvPicPr>
          <p:blipFill>
            <a:blip r:embed="rId6" cstate="print"/>
            <a:stretch>
              <a:fillRect/>
            </a:stretch>
          </p:blipFill>
          <p:spPr>
            <a:xfrm>
              <a:off x="5900928" y="2304288"/>
              <a:ext cx="100584" cy="1008888"/>
            </a:xfrm>
            <a:prstGeom prst="rect">
              <a:avLst/>
            </a:prstGeom>
          </p:spPr>
        </p:pic>
        <p:sp>
          <p:nvSpPr>
            <p:cNvPr id="21" name="object 21"/>
            <p:cNvSpPr/>
            <p:nvPr/>
          </p:nvSpPr>
          <p:spPr>
            <a:xfrm>
              <a:off x="5951042" y="2324338"/>
              <a:ext cx="0" cy="918210"/>
            </a:xfrm>
            <a:custGeom>
              <a:avLst/>
              <a:gdLst/>
              <a:ahLst/>
              <a:cxnLst/>
              <a:rect l="l" t="t" r="r" b="b"/>
              <a:pathLst>
                <a:path h="918210">
                  <a:moveTo>
                    <a:pt x="0" y="0"/>
                  </a:moveTo>
                  <a:lnTo>
                    <a:pt x="1" y="917970"/>
                  </a:lnTo>
                </a:path>
              </a:pathLst>
            </a:custGeom>
            <a:ln w="15875">
              <a:solidFill>
                <a:srgbClr val="FF0000"/>
              </a:solidFill>
            </a:ln>
          </p:spPr>
          <p:txBody>
            <a:bodyPr wrap="square" lIns="0" tIns="0" rIns="0" bIns="0" rtlCol="0"/>
            <a:lstStyle/>
            <a:p>
              <a:endParaRPr/>
            </a:p>
          </p:txBody>
        </p:sp>
        <p:pic>
          <p:nvPicPr>
            <p:cNvPr id="22" name="object 22"/>
            <p:cNvPicPr/>
            <p:nvPr/>
          </p:nvPicPr>
          <p:blipFill>
            <a:blip r:embed="rId7" cstate="print"/>
            <a:stretch>
              <a:fillRect/>
            </a:stretch>
          </p:blipFill>
          <p:spPr>
            <a:xfrm>
              <a:off x="6986016" y="2286000"/>
              <a:ext cx="100583" cy="1008888"/>
            </a:xfrm>
            <a:prstGeom prst="rect">
              <a:avLst/>
            </a:prstGeom>
          </p:spPr>
        </p:pic>
        <p:sp>
          <p:nvSpPr>
            <p:cNvPr id="23" name="object 23"/>
            <p:cNvSpPr/>
            <p:nvPr/>
          </p:nvSpPr>
          <p:spPr>
            <a:xfrm>
              <a:off x="7036777" y="2308443"/>
              <a:ext cx="0" cy="918210"/>
            </a:xfrm>
            <a:custGeom>
              <a:avLst/>
              <a:gdLst/>
              <a:ahLst/>
              <a:cxnLst/>
              <a:rect l="l" t="t" r="r" b="b"/>
              <a:pathLst>
                <a:path h="918210">
                  <a:moveTo>
                    <a:pt x="0" y="0"/>
                  </a:moveTo>
                  <a:lnTo>
                    <a:pt x="1" y="917970"/>
                  </a:lnTo>
                </a:path>
              </a:pathLst>
            </a:custGeom>
            <a:ln w="15875">
              <a:solidFill>
                <a:srgbClr val="FF0000"/>
              </a:solidFill>
            </a:ln>
          </p:spPr>
          <p:txBody>
            <a:bodyPr wrap="square" lIns="0" tIns="0" rIns="0" bIns="0" rtlCol="0"/>
            <a:lstStyle/>
            <a:p>
              <a:endParaRPr/>
            </a:p>
          </p:txBody>
        </p:sp>
        <p:pic>
          <p:nvPicPr>
            <p:cNvPr id="24" name="object 24"/>
            <p:cNvPicPr/>
            <p:nvPr/>
          </p:nvPicPr>
          <p:blipFill>
            <a:blip r:embed="rId8" cstate="print"/>
            <a:stretch>
              <a:fillRect/>
            </a:stretch>
          </p:blipFill>
          <p:spPr>
            <a:xfrm>
              <a:off x="8869679" y="2286000"/>
              <a:ext cx="97535" cy="1008888"/>
            </a:xfrm>
            <a:prstGeom prst="rect">
              <a:avLst/>
            </a:prstGeom>
          </p:spPr>
        </p:pic>
        <p:sp>
          <p:nvSpPr>
            <p:cNvPr id="25" name="object 25"/>
            <p:cNvSpPr/>
            <p:nvPr/>
          </p:nvSpPr>
          <p:spPr>
            <a:xfrm>
              <a:off x="8918141" y="2307849"/>
              <a:ext cx="0" cy="918210"/>
            </a:xfrm>
            <a:custGeom>
              <a:avLst/>
              <a:gdLst/>
              <a:ahLst/>
              <a:cxnLst/>
              <a:rect l="l" t="t" r="r" b="b"/>
              <a:pathLst>
                <a:path h="918210">
                  <a:moveTo>
                    <a:pt x="0" y="0"/>
                  </a:moveTo>
                  <a:lnTo>
                    <a:pt x="1" y="917970"/>
                  </a:lnTo>
                </a:path>
              </a:pathLst>
            </a:custGeom>
            <a:ln w="15875">
              <a:solidFill>
                <a:srgbClr val="FF0000"/>
              </a:solidFill>
            </a:ln>
          </p:spPr>
          <p:txBody>
            <a:bodyPr wrap="square" lIns="0" tIns="0" rIns="0" bIns="0" rtlCol="0"/>
            <a:lstStyle/>
            <a:p>
              <a:endParaRPr/>
            </a:p>
          </p:txBody>
        </p:sp>
      </p:grpSp>
      <p:sp>
        <p:nvSpPr>
          <p:cNvPr id="26" name="object 26"/>
          <p:cNvSpPr txBox="1"/>
          <p:nvPr/>
        </p:nvSpPr>
        <p:spPr>
          <a:xfrm>
            <a:off x="3547762" y="1899411"/>
            <a:ext cx="43180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00FF"/>
                </a:solidFill>
                <a:latin typeface="Arial MT"/>
                <a:cs typeface="Arial MT"/>
              </a:rPr>
              <a:t>20%</a:t>
            </a:r>
            <a:endParaRPr sz="1600">
              <a:latin typeface="Arial MT"/>
              <a:cs typeface="Arial MT"/>
            </a:endParaRPr>
          </a:p>
        </p:txBody>
      </p:sp>
      <p:sp>
        <p:nvSpPr>
          <p:cNvPr id="27" name="object 27"/>
          <p:cNvSpPr txBox="1"/>
          <p:nvPr/>
        </p:nvSpPr>
        <p:spPr>
          <a:xfrm>
            <a:off x="7258153" y="1914652"/>
            <a:ext cx="43180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00FF"/>
                </a:solidFill>
                <a:latin typeface="Arial MT"/>
                <a:cs typeface="Arial MT"/>
              </a:rPr>
              <a:t>60%</a:t>
            </a:r>
            <a:endParaRPr sz="1600">
              <a:latin typeface="Arial MT"/>
              <a:cs typeface="Arial MT"/>
            </a:endParaRPr>
          </a:p>
        </p:txBody>
      </p:sp>
      <p:sp>
        <p:nvSpPr>
          <p:cNvPr id="28" name="object 28"/>
          <p:cNvSpPr txBox="1"/>
          <p:nvPr/>
        </p:nvSpPr>
        <p:spPr>
          <a:xfrm>
            <a:off x="2472705" y="4273804"/>
            <a:ext cx="648335" cy="360680"/>
          </a:xfrm>
          <a:prstGeom prst="rect">
            <a:avLst/>
          </a:prstGeom>
        </p:spPr>
        <p:txBody>
          <a:bodyPr vert="horz" wrap="square" lIns="0" tIns="12700" rIns="0" bIns="0" rtlCol="0">
            <a:spAutoFit/>
          </a:bodyPr>
          <a:lstStyle/>
          <a:p>
            <a:pPr marL="12700">
              <a:lnSpc>
                <a:spcPct val="100000"/>
              </a:lnSpc>
              <a:spcBef>
                <a:spcPts val="100"/>
              </a:spcBef>
            </a:pPr>
            <a:r>
              <a:rPr sz="2200" spc="-10" dirty="0">
                <a:solidFill>
                  <a:srgbClr val="0000FF"/>
                </a:solidFill>
                <a:latin typeface="Arial MT"/>
                <a:cs typeface="Arial MT"/>
              </a:rPr>
              <a:t>2/0.8</a:t>
            </a:r>
            <a:endParaRPr sz="2200">
              <a:latin typeface="Arial MT"/>
              <a:cs typeface="Arial MT"/>
            </a:endParaRPr>
          </a:p>
        </p:txBody>
      </p:sp>
      <p:sp>
        <p:nvSpPr>
          <p:cNvPr id="29" name="object 29"/>
          <p:cNvSpPr txBox="1"/>
          <p:nvPr/>
        </p:nvSpPr>
        <p:spPr>
          <a:xfrm>
            <a:off x="4443869" y="4273804"/>
            <a:ext cx="1363345" cy="360680"/>
          </a:xfrm>
          <a:prstGeom prst="rect">
            <a:avLst/>
          </a:prstGeom>
        </p:spPr>
        <p:txBody>
          <a:bodyPr vert="horz" wrap="square" lIns="0" tIns="12700" rIns="0" bIns="0" rtlCol="0">
            <a:spAutoFit/>
          </a:bodyPr>
          <a:lstStyle/>
          <a:p>
            <a:pPr marL="12700">
              <a:lnSpc>
                <a:spcPct val="100000"/>
              </a:lnSpc>
              <a:spcBef>
                <a:spcPts val="100"/>
              </a:spcBef>
            </a:pPr>
            <a:r>
              <a:rPr sz="2200" spc="-10" dirty="0">
                <a:solidFill>
                  <a:srgbClr val="0000FF"/>
                </a:solidFill>
                <a:latin typeface="Arial MT"/>
                <a:cs typeface="Arial MT"/>
              </a:rPr>
              <a:t>max(0.5,3)</a:t>
            </a:r>
            <a:endParaRPr sz="2200">
              <a:latin typeface="Arial MT"/>
              <a:cs typeface="Arial MT"/>
            </a:endParaRPr>
          </a:p>
        </p:txBody>
      </p:sp>
      <p:sp>
        <p:nvSpPr>
          <p:cNvPr id="30" name="object 30"/>
          <p:cNvSpPr txBox="1"/>
          <p:nvPr/>
        </p:nvSpPr>
        <p:spPr>
          <a:xfrm>
            <a:off x="6511638" y="4273804"/>
            <a:ext cx="180975" cy="360680"/>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0000FF"/>
                </a:solidFill>
                <a:latin typeface="Arial MT"/>
                <a:cs typeface="Arial MT"/>
              </a:rPr>
              <a:t>2</a:t>
            </a:r>
            <a:endParaRPr sz="2200">
              <a:latin typeface="Arial MT"/>
              <a:cs typeface="Arial MT"/>
            </a:endParaRPr>
          </a:p>
        </p:txBody>
      </p:sp>
      <p:sp>
        <p:nvSpPr>
          <p:cNvPr id="31" name="object 31"/>
          <p:cNvSpPr txBox="1"/>
          <p:nvPr/>
        </p:nvSpPr>
        <p:spPr>
          <a:xfrm>
            <a:off x="7411975" y="4273804"/>
            <a:ext cx="1727835" cy="360680"/>
          </a:xfrm>
          <a:prstGeom prst="rect">
            <a:avLst/>
          </a:prstGeom>
        </p:spPr>
        <p:txBody>
          <a:bodyPr vert="horz" wrap="square" lIns="0" tIns="12700" rIns="0" bIns="0" rtlCol="0">
            <a:spAutoFit/>
          </a:bodyPr>
          <a:lstStyle/>
          <a:p>
            <a:pPr marL="12700">
              <a:lnSpc>
                <a:spcPct val="100000"/>
              </a:lnSpc>
              <a:spcBef>
                <a:spcPts val="100"/>
              </a:spcBef>
            </a:pPr>
            <a:r>
              <a:rPr sz="2200" spc="-10" dirty="0">
                <a:solidFill>
                  <a:srgbClr val="0000FF"/>
                </a:solidFill>
                <a:latin typeface="Arial MT"/>
                <a:cs typeface="Arial MT"/>
              </a:rPr>
              <a:t>0.6*2+0.4*0.5</a:t>
            </a:r>
            <a:endParaRPr sz="2200">
              <a:latin typeface="Arial MT"/>
              <a:cs typeface="Arial MT"/>
            </a:endParaRPr>
          </a:p>
        </p:txBody>
      </p:sp>
      <p:sp>
        <p:nvSpPr>
          <p:cNvPr id="32" name="object 32"/>
          <p:cNvSpPr txBox="1"/>
          <p:nvPr/>
        </p:nvSpPr>
        <p:spPr>
          <a:xfrm>
            <a:off x="3868470" y="3030220"/>
            <a:ext cx="43180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00FF"/>
                </a:solidFill>
                <a:latin typeface="Arial MT"/>
                <a:cs typeface="Arial MT"/>
              </a:rPr>
              <a:t>80%</a:t>
            </a:r>
            <a:endParaRPr sz="1600">
              <a:latin typeface="Arial MT"/>
              <a:cs typeface="Arial MT"/>
            </a:endParaRPr>
          </a:p>
        </p:txBody>
      </p:sp>
      <p:sp>
        <p:nvSpPr>
          <p:cNvPr id="33" name="object 33"/>
          <p:cNvSpPr txBox="1"/>
          <p:nvPr/>
        </p:nvSpPr>
        <p:spPr>
          <a:xfrm>
            <a:off x="7181046" y="3365500"/>
            <a:ext cx="43180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00FF"/>
                </a:solidFill>
                <a:latin typeface="Arial MT"/>
                <a:cs typeface="Arial MT"/>
              </a:rPr>
              <a:t>40%</a:t>
            </a:r>
            <a:endParaRPr sz="1600">
              <a:latin typeface="Arial MT"/>
              <a:cs typeface="Arial MT"/>
            </a:endParaRPr>
          </a:p>
        </p:txBody>
      </p:sp>
      <p:sp>
        <p:nvSpPr>
          <p:cNvPr id="34" name="object 34"/>
          <p:cNvSpPr txBox="1"/>
          <p:nvPr/>
        </p:nvSpPr>
        <p:spPr>
          <a:xfrm>
            <a:off x="4689636" y="3776979"/>
            <a:ext cx="703580"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3 </a:t>
            </a:r>
            <a:r>
              <a:rPr sz="1600" spc="-10" dirty="0">
                <a:solidFill>
                  <a:srgbClr val="0000FF"/>
                </a:solidFill>
                <a:latin typeface="Arial MT"/>
                <a:cs typeface="Arial MT"/>
              </a:rPr>
              <a:t>hours</a:t>
            </a:r>
            <a:endParaRPr sz="1600">
              <a:latin typeface="Arial MT"/>
              <a:cs typeface="Arial MT"/>
            </a:endParaRPr>
          </a:p>
        </p:txBody>
      </p:sp>
      <p:sp>
        <p:nvSpPr>
          <p:cNvPr id="35" name="object 35"/>
          <p:cNvSpPr txBox="1"/>
          <p:nvPr/>
        </p:nvSpPr>
        <p:spPr>
          <a:xfrm>
            <a:off x="1583580" y="6339332"/>
            <a:ext cx="720280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FF"/>
                </a:solidFill>
                <a:latin typeface="Arial MT"/>
                <a:cs typeface="Arial MT"/>
              </a:rPr>
              <a:t>Cycle</a:t>
            </a:r>
            <a:r>
              <a:rPr sz="2400" spc="-25" dirty="0">
                <a:solidFill>
                  <a:srgbClr val="0000FF"/>
                </a:solidFill>
                <a:latin typeface="Arial MT"/>
                <a:cs typeface="Arial MT"/>
              </a:rPr>
              <a:t> </a:t>
            </a:r>
            <a:r>
              <a:rPr sz="2400" dirty="0">
                <a:solidFill>
                  <a:srgbClr val="0000FF"/>
                </a:solidFill>
                <a:latin typeface="Arial MT"/>
                <a:cs typeface="Arial MT"/>
              </a:rPr>
              <a:t>time</a:t>
            </a:r>
            <a:r>
              <a:rPr sz="2400" spc="-15" dirty="0">
                <a:solidFill>
                  <a:srgbClr val="0000FF"/>
                </a:solidFill>
                <a:latin typeface="Arial MT"/>
                <a:cs typeface="Arial MT"/>
              </a:rPr>
              <a:t> </a:t>
            </a:r>
            <a:r>
              <a:rPr sz="2400" dirty="0">
                <a:solidFill>
                  <a:srgbClr val="0000FF"/>
                </a:solidFill>
                <a:latin typeface="Arial MT"/>
                <a:cs typeface="Arial MT"/>
              </a:rPr>
              <a:t>efficiency</a:t>
            </a:r>
            <a:r>
              <a:rPr sz="2400" spc="-15" dirty="0">
                <a:solidFill>
                  <a:srgbClr val="0000FF"/>
                </a:solidFill>
                <a:latin typeface="Arial MT"/>
                <a:cs typeface="Arial MT"/>
              </a:rPr>
              <a:t> </a:t>
            </a:r>
            <a:r>
              <a:rPr sz="2400" dirty="0">
                <a:solidFill>
                  <a:srgbClr val="0000FF"/>
                </a:solidFill>
                <a:latin typeface="Arial MT"/>
                <a:cs typeface="Arial MT"/>
              </a:rPr>
              <a:t>=</a:t>
            </a:r>
            <a:r>
              <a:rPr sz="2400" spc="-15" dirty="0">
                <a:solidFill>
                  <a:srgbClr val="0000FF"/>
                </a:solidFill>
                <a:latin typeface="Arial MT"/>
                <a:cs typeface="Arial MT"/>
              </a:rPr>
              <a:t> </a:t>
            </a:r>
            <a:r>
              <a:rPr sz="2400" dirty="0">
                <a:solidFill>
                  <a:srgbClr val="0000FF"/>
                </a:solidFill>
                <a:latin typeface="Arial MT"/>
                <a:cs typeface="Arial MT"/>
              </a:rPr>
              <a:t>8.9</a:t>
            </a:r>
            <a:r>
              <a:rPr sz="2400" spc="-15" dirty="0">
                <a:solidFill>
                  <a:srgbClr val="0000FF"/>
                </a:solidFill>
                <a:latin typeface="Arial MT"/>
                <a:cs typeface="Arial MT"/>
              </a:rPr>
              <a:t> </a:t>
            </a:r>
            <a:r>
              <a:rPr sz="2400" dirty="0">
                <a:solidFill>
                  <a:srgbClr val="0000FF"/>
                </a:solidFill>
                <a:latin typeface="Arial MT"/>
                <a:cs typeface="Arial MT"/>
              </a:rPr>
              <a:t>hours</a:t>
            </a:r>
            <a:r>
              <a:rPr sz="2400" spc="-15" dirty="0">
                <a:solidFill>
                  <a:srgbClr val="0000FF"/>
                </a:solidFill>
                <a:latin typeface="Arial MT"/>
                <a:cs typeface="Arial MT"/>
              </a:rPr>
              <a:t> </a:t>
            </a:r>
            <a:r>
              <a:rPr sz="2400" dirty="0">
                <a:solidFill>
                  <a:srgbClr val="0000FF"/>
                </a:solidFill>
                <a:latin typeface="Arial MT"/>
                <a:cs typeface="Arial MT"/>
              </a:rPr>
              <a:t>/</a:t>
            </a:r>
            <a:r>
              <a:rPr sz="2400" spc="-15" dirty="0">
                <a:solidFill>
                  <a:srgbClr val="0000FF"/>
                </a:solidFill>
                <a:latin typeface="Arial MT"/>
                <a:cs typeface="Arial MT"/>
              </a:rPr>
              <a:t> </a:t>
            </a:r>
            <a:r>
              <a:rPr sz="2400" dirty="0">
                <a:solidFill>
                  <a:srgbClr val="0000FF"/>
                </a:solidFill>
                <a:latin typeface="Arial MT"/>
                <a:cs typeface="Arial MT"/>
              </a:rPr>
              <a:t>8.65</a:t>
            </a:r>
            <a:r>
              <a:rPr sz="2400" spc="-15" dirty="0">
                <a:solidFill>
                  <a:srgbClr val="0000FF"/>
                </a:solidFill>
                <a:latin typeface="Arial MT"/>
                <a:cs typeface="Arial MT"/>
              </a:rPr>
              <a:t> </a:t>
            </a:r>
            <a:r>
              <a:rPr sz="2400" dirty="0">
                <a:solidFill>
                  <a:srgbClr val="0000FF"/>
                </a:solidFill>
                <a:latin typeface="Arial MT"/>
                <a:cs typeface="Arial MT"/>
              </a:rPr>
              <a:t>days</a:t>
            </a:r>
            <a:r>
              <a:rPr sz="2400" spc="-15" dirty="0">
                <a:solidFill>
                  <a:srgbClr val="0000FF"/>
                </a:solidFill>
                <a:latin typeface="Arial MT"/>
                <a:cs typeface="Arial MT"/>
              </a:rPr>
              <a:t> </a:t>
            </a:r>
            <a:r>
              <a:rPr sz="2400" dirty="0">
                <a:solidFill>
                  <a:srgbClr val="0000FF"/>
                </a:solidFill>
                <a:latin typeface="Arial MT"/>
                <a:cs typeface="Arial MT"/>
              </a:rPr>
              <a:t>=</a:t>
            </a:r>
            <a:r>
              <a:rPr sz="2400" spc="-15" dirty="0">
                <a:solidFill>
                  <a:srgbClr val="0000FF"/>
                </a:solidFill>
                <a:latin typeface="Arial MT"/>
                <a:cs typeface="Arial MT"/>
              </a:rPr>
              <a:t> </a:t>
            </a:r>
            <a:r>
              <a:rPr sz="2400" spc="-10" dirty="0">
                <a:solidFill>
                  <a:srgbClr val="0000FF"/>
                </a:solidFill>
                <a:latin typeface="Arial MT"/>
                <a:cs typeface="Arial MT"/>
              </a:rPr>
              <a:t>12.9%</a:t>
            </a:r>
            <a:endParaRPr sz="2400">
              <a:latin typeface="Arial MT"/>
              <a:cs typeface="Arial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53331" y="1898799"/>
            <a:ext cx="8664520" cy="1753879"/>
          </a:xfrm>
          <a:prstGeom prst="rect">
            <a:avLst/>
          </a:prstGeom>
        </p:spPr>
      </p:pic>
      <p:sp>
        <p:nvSpPr>
          <p:cNvPr id="3" name="object 3"/>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Flow</a:t>
            </a:r>
            <a:r>
              <a:rPr spc="-10" dirty="0"/>
              <a:t> </a:t>
            </a:r>
            <a:r>
              <a:rPr dirty="0"/>
              <a:t>analysis</a:t>
            </a:r>
            <a:r>
              <a:rPr spc="-5" dirty="0"/>
              <a:t> </a:t>
            </a:r>
            <a:r>
              <a:rPr dirty="0"/>
              <a:t>of</a:t>
            </a:r>
            <a:r>
              <a:rPr spc="-5" dirty="0"/>
              <a:t> </a:t>
            </a:r>
            <a:r>
              <a:rPr spc="-20" dirty="0"/>
              <a:t>cost</a:t>
            </a:r>
          </a:p>
        </p:txBody>
      </p:sp>
      <p:sp>
        <p:nvSpPr>
          <p:cNvPr id="4" name="object 4"/>
          <p:cNvSpPr txBox="1"/>
          <p:nvPr/>
        </p:nvSpPr>
        <p:spPr>
          <a:xfrm>
            <a:off x="10098117" y="6565900"/>
            <a:ext cx="250825"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7F7F7F"/>
                </a:solidFill>
                <a:latin typeface="Arial MT"/>
                <a:cs typeface="Arial MT"/>
              </a:rPr>
              <a:t>26</a:t>
            </a:r>
            <a:endParaRPr sz="1600">
              <a:latin typeface="Arial MT"/>
              <a:cs typeface="Arial MT"/>
            </a:endParaRPr>
          </a:p>
        </p:txBody>
      </p:sp>
      <p:sp>
        <p:nvSpPr>
          <p:cNvPr id="5" name="object 5"/>
          <p:cNvSpPr txBox="1"/>
          <p:nvPr/>
        </p:nvSpPr>
        <p:spPr>
          <a:xfrm>
            <a:off x="2513489" y="3338067"/>
            <a:ext cx="421640"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20</a:t>
            </a:r>
            <a:r>
              <a:rPr sz="1600" spc="-5" dirty="0">
                <a:solidFill>
                  <a:srgbClr val="0000FF"/>
                </a:solidFill>
                <a:latin typeface="Arial MT"/>
                <a:cs typeface="Arial MT"/>
              </a:rPr>
              <a:t> </a:t>
            </a:r>
            <a:r>
              <a:rPr sz="1600" spc="-780" dirty="0">
                <a:solidFill>
                  <a:srgbClr val="0000FF"/>
                </a:solidFill>
                <a:latin typeface="Arial MT"/>
                <a:cs typeface="Arial MT"/>
              </a:rPr>
              <a:t>€</a:t>
            </a:r>
            <a:endParaRPr sz="1600">
              <a:latin typeface="Arial MT"/>
              <a:cs typeface="Arial MT"/>
            </a:endParaRPr>
          </a:p>
        </p:txBody>
      </p:sp>
      <p:sp>
        <p:nvSpPr>
          <p:cNvPr id="6" name="object 6"/>
          <p:cNvSpPr txBox="1"/>
          <p:nvPr/>
        </p:nvSpPr>
        <p:spPr>
          <a:xfrm>
            <a:off x="4887884" y="1481835"/>
            <a:ext cx="308610"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5 </a:t>
            </a:r>
            <a:r>
              <a:rPr sz="1600" spc="-770" dirty="0">
                <a:solidFill>
                  <a:srgbClr val="0000FF"/>
                </a:solidFill>
                <a:latin typeface="Arial MT"/>
                <a:cs typeface="Arial MT"/>
              </a:rPr>
              <a:t>€</a:t>
            </a:r>
            <a:endParaRPr sz="1600">
              <a:latin typeface="Arial MT"/>
              <a:cs typeface="Arial MT"/>
            </a:endParaRPr>
          </a:p>
        </p:txBody>
      </p:sp>
      <p:sp>
        <p:nvSpPr>
          <p:cNvPr id="7" name="object 7"/>
          <p:cNvSpPr txBox="1"/>
          <p:nvPr/>
        </p:nvSpPr>
        <p:spPr>
          <a:xfrm>
            <a:off x="6346013" y="3286252"/>
            <a:ext cx="421640"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20</a:t>
            </a:r>
            <a:r>
              <a:rPr sz="1600" spc="-5" dirty="0">
                <a:solidFill>
                  <a:srgbClr val="0000FF"/>
                </a:solidFill>
                <a:latin typeface="Arial MT"/>
                <a:cs typeface="Arial MT"/>
              </a:rPr>
              <a:t> </a:t>
            </a:r>
            <a:r>
              <a:rPr sz="1600" spc="-780" dirty="0">
                <a:solidFill>
                  <a:srgbClr val="0000FF"/>
                </a:solidFill>
                <a:latin typeface="Arial MT"/>
                <a:cs typeface="Arial MT"/>
              </a:rPr>
              <a:t>€</a:t>
            </a:r>
            <a:endParaRPr sz="1600">
              <a:latin typeface="Arial MT"/>
              <a:cs typeface="Arial MT"/>
            </a:endParaRPr>
          </a:p>
        </p:txBody>
      </p:sp>
      <p:sp>
        <p:nvSpPr>
          <p:cNvPr id="8" name="object 8"/>
          <p:cNvSpPr txBox="1"/>
          <p:nvPr/>
        </p:nvSpPr>
        <p:spPr>
          <a:xfrm>
            <a:off x="7875765" y="1512315"/>
            <a:ext cx="421640"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20</a:t>
            </a:r>
            <a:r>
              <a:rPr sz="1600" spc="-5" dirty="0">
                <a:solidFill>
                  <a:srgbClr val="0000FF"/>
                </a:solidFill>
                <a:latin typeface="Arial MT"/>
                <a:cs typeface="Arial MT"/>
              </a:rPr>
              <a:t> </a:t>
            </a:r>
            <a:r>
              <a:rPr sz="1600" spc="-780" dirty="0">
                <a:solidFill>
                  <a:srgbClr val="0000FF"/>
                </a:solidFill>
                <a:latin typeface="Arial MT"/>
                <a:cs typeface="Arial MT"/>
              </a:rPr>
              <a:t>€</a:t>
            </a:r>
            <a:endParaRPr sz="1600">
              <a:latin typeface="Arial MT"/>
              <a:cs typeface="Arial MT"/>
            </a:endParaRPr>
          </a:p>
        </p:txBody>
      </p:sp>
      <p:sp>
        <p:nvSpPr>
          <p:cNvPr id="9" name="object 9"/>
          <p:cNvSpPr txBox="1"/>
          <p:nvPr/>
        </p:nvSpPr>
        <p:spPr>
          <a:xfrm>
            <a:off x="7971249" y="3761740"/>
            <a:ext cx="308610"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5 </a:t>
            </a:r>
            <a:r>
              <a:rPr sz="1600" spc="-770" dirty="0">
                <a:solidFill>
                  <a:srgbClr val="0000FF"/>
                </a:solidFill>
                <a:latin typeface="Arial MT"/>
                <a:cs typeface="Arial MT"/>
              </a:rPr>
              <a:t>€</a:t>
            </a:r>
            <a:endParaRPr sz="1600">
              <a:latin typeface="Arial MT"/>
              <a:cs typeface="Arial MT"/>
            </a:endParaRPr>
          </a:p>
        </p:txBody>
      </p:sp>
      <p:grpSp>
        <p:nvGrpSpPr>
          <p:cNvPr id="10" name="object 10"/>
          <p:cNvGrpSpPr/>
          <p:nvPr/>
        </p:nvGrpSpPr>
        <p:grpSpPr>
          <a:xfrm>
            <a:off x="4828032" y="4873751"/>
            <a:ext cx="591820" cy="783590"/>
            <a:chOff x="4828032" y="4873751"/>
            <a:chExt cx="591820" cy="783590"/>
          </a:xfrm>
        </p:grpSpPr>
        <p:pic>
          <p:nvPicPr>
            <p:cNvPr id="11" name="object 11"/>
            <p:cNvPicPr/>
            <p:nvPr/>
          </p:nvPicPr>
          <p:blipFill>
            <a:blip r:embed="rId3" cstate="print"/>
            <a:stretch>
              <a:fillRect/>
            </a:stretch>
          </p:blipFill>
          <p:spPr>
            <a:xfrm>
              <a:off x="4828032" y="4873751"/>
              <a:ext cx="591312" cy="783336"/>
            </a:xfrm>
            <a:prstGeom prst="rect">
              <a:avLst/>
            </a:prstGeom>
          </p:spPr>
        </p:pic>
        <p:sp>
          <p:nvSpPr>
            <p:cNvPr id="12" name="object 12"/>
            <p:cNvSpPr/>
            <p:nvPr/>
          </p:nvSpPr>
          <p:spPr>
            <a:xfrm>
              <a:off x="4881214" y="4895835"/>
              <a:ext cx="485140" cy="688975"/>
            </a:xfrm>
            <a:custGeom>
              <a:avLst/>
              <a:gdLst/>
              <a:ahLst/>
              <a:cxnLst/>
              <a:rect l="l" t="t" r="r" b="b"/>
              <a:pathLst>
                <a:path w="485139" h="688975">
                  <a:moveTo>
                    <a:pt x="363474" y="0"/>
                  </a:moveTo>
                  <a:lnTo>
                    <a:pt x="121158" y="0"/>
                  </a:lnTo>
                  <a:lnTo>
                    <a:pt x="121158" y="446161"/>
                  </a:lnTo>
                  <a:lnTo>
                    <a:pt x="0" y="446161"/>
                  </a:lnTo>
                  <a:lnTo>
                    <a:pt x="242317" y="688477"/>
                  </a:lnTo>
                  <a:lnTo>
                    <a:pt x="484632" y="446161"/>
                  </a:lnTo>
                  <a:lnTo>
                    <a:pt x="363474" y="446161"/>
                  </a:lnTo>
                  <a:lnTo>
                    <a:pt x="363474" y="0"/>
                  </a:lnTo>
                  <a:close/>
                </a:path>
              </a:pathLst>
            </a:custGeom>
            <a:solidFill>
              <a:srgbClr val="72951A"/>
            </a:solidFill>
          </p:spPr>
          <p:txBody>
            <a:bodyPr wrap="square" lIns="0" tIns="0" rIns="0" bIns="0" rtlCol="0"/>
            <a:lstStyle/>
            <a:p>
              <a:endParaRPr/>
            </a:p>
          </p:txBody>
        </p:sp>
        <p:sp>
          <p:nvSpPr>
            <p:cNvPr id="13" name="object 13"/>
            <p:cNvSpPr/>
            <p:nvPr/>
          </p:nvSpPr>
          <p:spPr>
            <a:xfrm>
              <a:off x="4881214" y="4895835"/>
              <a:ext cx="485140" cy="688975"/>
            </a:xfrm>
            <a:custGeom>
              <a:avLst/>
              <a:gdLst/>
              <a:ahLst/>
              <a:cxnLst/>
              <a:rect l="l" t="t" r="r" b="b"/>
              <a:pathLst>
                <a:path w="485139" h="688975">
                  <a:moveTo>
                    <a:pt x="0" y="446161"/>
                  </a:moveTo>
                  <a:lnTo>
                    <a:pt x="121158" y="446161"/>
                  </a:lnTo>
                  <a:lnTo>
                    <a:pt x="121158" y="0"/>
                  </a:lnTo>
                  <a:lnTo>
                    <a:pt x="363473" y="0"/>
                  </a:lnTo>
                  <a:lnTo>
                    <a:pt x="363473" y="446161"/>
                  </a:lnTo>
                  <a:lnTo>
                    <a:pt x="484632" y="446161"/>
                  </a:lnTo>
                  <a:lnTo>
                    <a:pt x="242316" y="688477"/>
                  </a:lnTo>
                  <a:lnTo>
                    <a:pt x="0" y="446161"/>
                  </a:lnTo>
                  <a:close/>
                </a:path>
              </a:pathLst>
            </a:custGeom>
            <a:ln w="9525">
              <a:solidFill>
                <a:srgbClr val="96C71E"/>
              </a:solidFill>
            </a:ln>
          </p:spPr>
          <p:txBody>
            <a:bodyPr wrap="square" lIns="0" tIns="0" rIns="0" bIns="0" rtlCol="0"/>
            <a:lstStyle/>
            <a:p>
              <a:endParaRPr/>
            </a:p>
          </p:txBody>
        </p:sp>
      </p:grpSp>
      <p:sp>
        <p:nvSpPr>
          <p:cNvPr id="14" name="object 14"/>
          <p:cNvSpPr txBox="1"/>
          <p:nvPr/>
        </p:nvSpPr>
        <p:spPr>
          <a:xfrm>
            <a:off x="2987736" y="5726683"/>
            <a:ext cx="433514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FF"/>
                </a:solidFill>
                <a:latin typeface="Arial MT"/>
                <a:cs typeface="Arial MT"/>
              </a:rPr>
              <a:t>Cost</a:t>
            </a:r>
            <a:r>
              <a:rPr sz="2400" spc="-10" dirty="0">
                <a:solidFill>
                  <a:srgbClr val="0000FF"/>
                </a:solidFill>
                <a:latin typeface="Arial MT"/>
                <a:cs typeface="Arial MT"/>
              </a:rPr>
              <a:t> </a:t>
            </a:r>
            <a:r>
              <a:rPr sz="2400" dirty="0">
                <a:solidFill>
                  <a:srgbClr val="0000FF"/>
                </a:solidFill>
                <a:latin typeface="Arial MT"/>
                <a:cs typeface="Arial MT"/>
              </a:rPr>
              <a:t>=</a:t>
            </a:r>
            <a:r>
              <a:rPr sz="2400" spc="-10" dirty="0">
                <a:solidFill>
                  <a:srgbClr val="0000FF"/>
                </a:solidFill>
                <a:latin typeface="Arial MT"/>
                <a:cs typeface="Arial MT"/>
              </a:rPr>
              <a:t> </a:t>
            </a:r>
            <a:r>
              <a:rPr sz="2400" dirty="0">
                <a:solidFill>
                  <a:srgbClr val="0000FF"/>
                </a:solidFill>
                <a:latin typeface="Arial MT"/>
                <a:cs typeface="Arial MT"/>
              </a:rPr>
              <a:t>25</a:t>
            </a:r>
            <a:r>
              <a:rPr sz="2400" spc="-5" dirty="0">
                <a:solidFill>
                  <a:srgbClr val="0000FF"/>
                </a:solidFill>
                <a:latin typeface="Arial MT"/>
                <a:cs typeface="Arial MT"/>
              </a:rPr>
              <a:t> </a:t>
            </a:r>
            <a:r>
              <a:rPr sz="2400" dirty="0">
                <a:solidFill>
                  <a:srgbClr val="0000FF"/>
                </a:solidFill>
                <a:latin typeface="Arial MT"/>
                <a:cs typeface="Arial MT"/>
              </a:rPr>
              <a:t>+</a:t>
            </a:r>
            <a:r>
              <a:rPr sz="2400" spc="-10" dirty="0">
                <a:solidFill>
                  <a:srgbClr val="0000FF"/>
                </a:solidFill>
                <a:latin typeface="Arial MT"/>
                <a:cs typeface="Arial MT"/>
              </a:rPr>
              <a:t> </a:t>
            </a:r>
            <a:r>
              <a:rPr sz="2400" dirty="0">
                <a:solidFill>
                  <a:srgbClr val="0000FF"/>
                </a:solidFill>
                <a:latin typeface="Arial MT"/>
                <a:cs typeface="Arial MT"/>
              </a:rPr>
              <a:t>35</a:t>
            </a:r>
            <a:r>
              <a:rPr sz="2400" spc="-5" dirty="0">
                <a:solidFill>
                  <a:srgbClr val="0000FF"/>
                </a:solidFill>
                <a:latin typeface="Arial MT"/>
                <a:cs typeface="Arial MT"/>
              </a:rPr>
              <a:t> </a:t>
            </a:r>
            <a:r>
              <a:rPr sz="2400" dirty="0">
                <a:solidFill>
                  <a:srgbClr val="0000FF"/>
                </a:solidFill>
                <a:latin typeface="Arial MT"/>
                <a:cs typeface="Arial MT"/>
              </a:rPr>
              <a:t>+</a:t>
            </a:r>
            <a:r>
              <a:rPr sz="2400" spc="-10" dirty="0">
                <a:solidFill>
                  <a:srgbClr val="0000FF"/>
                </a:solidFill>
                <a:latin typeface="Arial MT"/>
                <a:cs typeface="Arial MT"/>
              </a:rPr>
              <a:t> </a:t>
            </a:r>
            <a:r>
              <a:rPr sz="2400" dirty="0">
                <a:solidFill>
                  <a:srgbClr val="0000FF"/>
                </a:solidFill>
                <a:latin typeface="Arial MT"/>
                <a:cs typeface="Arial MT"/>
              </a:rPr>
              <a:t>20</a:t>
            </a:r>
            <a:r>
              <a:rPr sz="2400" spc="-5" dirty="0">
                <a:solidFill>
                  <a:srgbClr val="0000FF"/>
                </a:solidFill>
                <a:latin typeface="Arial MT"/>
                <a:cs typeface="Arial MT"/>
              </a:rPr>
              <a:t> </a:t>
            </a:r>
            <a:r>
              <a:rPr sz="2400" dirty="0">
                <a:solidFill>
                  <a:srgbClr val="0000FF"/>
                </a:solidFill>
                <a:latin typeface="Arial MT"/>
                <a:cs typeface="Arial MT"/>
              </a:rPr>
              <a:t>+</a:t>
            </a:r>
            <a:r>
              <a:rPr sz="2400" spc="-10" dirty="0">
                <a:solidFill>
                  <a:srgbClr val="0000FF"/>
                </a:solidFill>
                <a:latin typeface="Arial MT"/>
                <a:cs typeface="Arial MT"/>
              </a:rPr>
              <a:t> </a:t>
            </a:r>
            <a:r>
              <a:rPr sz="2400" dirty="0">
                <a:solidFill>
                  <a:srgbClr val="0000FF"/>
                </a:solidFill>
                <a:latin typeface="Arial MT"/>
                <a:cs typeface="Arial MT"/>
              </a:rPr>
              <a:t>14</a:t>
            </a:r>
            <a:r>
              <a:rPr sz="2400" spc="-5" dirty="0">
                <a:solidFill>
                  <a:srgbClr val="0000FF"/>
                </a:solidFill>
                <a:latin typeface="Arial MT"/>
                <a:cs typeface="Arial MT"/>
              </a:rPr>
              <a:t> </a:t>
            </a:r>
            <a:r>
              <a:rPr sz="2400" dirty="0">
                <a:solidFill>
                  <a:srgbClr val="0000FF"/>
                </a:solidFill>
                <a:latin typeface="Arial MT"/>
                <a:cs typeface="Arial MT"/>
              </a:rPr>
              <a:t>=</a:t>
            </a:r>
            <a:r>
              <a:rPr sz="2400" spc="-10" dirty="0">
                <a:solidFill>
                  <a:srgbClr val="0000FF"/>
                </a:solidFill>
                <a:latin typeface="Arial MT"/>
                <a:cs typeface="Arial MT"/>
              </a:rPr>
              <a:t> </a:t>
            </a:r>
            <a:r>
              <a:rPr sz="2400" dirty="0">
                <a:solidFill>
                  <a:srgbClr val="0000FF"/>
                </a:solidFill>
                <a:latin typeface="Arial MT"/>
                <a:cs typeface="Arial MT"/>
              </a:rPr>
              <a:t>94</a:t>
            </a:r>
            <a:r>
              <a:rPr sz="2400" spc="-5" dirty="0">
                <a:solidFill>
                  <a:srgbClr val="0000FF"/>
                </a:solidFill>
                <a:latin typeface="Arial MT"/>
                <a:cs typeface="Arial MT"/>
              </a:rPr>
              <a:t> </a:t>
            </a:r>
            <a:r>
              <a:rPr sz="2400" spc="-1130" dirty="0">
                <a:solidFill>
                  <a:srgbClr val="0000FF"/>
                </a:solidFill>
                <a:latin typeface="Arial MT"/>
                <a:cs typeface="Arial MT"/>
              </a:rPr>
              <a:t>€</a:t>
            </a:r>
            <a:endParaRPr sz="2400">
              <a:latin typeface="Arial MT"/>
              <a:cs typeface="Arial MT"/>
            </a:endParaRPr>
          </a:p>
        </p:txBody>
      </p:sp>
      <p:grpSp>
        <p:nvGrpSpPr>
          <p:cNvPr id="15" name="object 15"/>
          <p:cNvGrpSpPr/>
          <p:nvPr/>
        </p:nvGrpSpPr>
        <p:grpSpPr>
          <a:xfrm>
            <a:off x="1435608" y="2286000"/>
            <a:ext cx="7531734" cy="1057910"/>
            <a:chOff x="1435608" y="2286000"/>
            <a:chExt cx="7531734" cy="1057910"/>
          </a:xfrm>
        </p:grpSpPr>
        <p:pic>
          <p:nvPicPr>
            <p:cNvPr id="16" name="object 16"/>
            <p:cNvPicPr/>
            <p:nvPr/>
          </p:nvPicPr>
          <p:blipFill>
            <a:blip r:embed="rId4" cstate="print"/>
            <a:stretch>
              <a:fillRect/>
            </a:stretch>
          </p:blipFill>
          <p:spPr>
            <a:xfrm>
              <a:off x="1435608" y="2334767"/>
              <a:ext cx="97535" cy="1008888"/>
            </a:xfrm>
            <a:prstGeom prst="rect">
              <a:avLst/>
            </a:prstGeom>
          </p:spPr>
        </p:pic>
        <p:sp>
          <p:nvSpPr>
            <p:cNvPr id="17" name="object 17"/>
            <p:cNvSpPr/>
            <p:nvPr/>
          </p:nvSpPr>
          <p:spPr>
            <a:xfrm>
              <a:off x="1484490" y="2356128"/>
              <a:ext cx="0" cy="918210"/>
            </a:xfrm>
            <a:custGeom>
              <a:avLst/>
              <a:gdLst/>
              <a:ahLst/>
              <a:cxnLst/>
              <a:rect l="l" t="t" r="r" b="b"/>
              <a:pathLst>
                <a:path h="918210">
                  <a:moveTo>
                    <a:pt x="0" y="0"/>
                  </a:moveTo>
                  <a:lnTo>
                    <a:pt x="1" y="917970"/>
                  </a:lnTo>
                </a:path>
              </a:pathLst>
            </a:custGeom>
            <a:ln w="15875">
              <a:solidFill>
                <a:srgbClr val="FF0000"/>
              </a:solidFill>
            </a:ln>
          </p:spPr>
          <p:txBody>
            <a:bodyPr wrap="square" lIns="0" tIns="0" rIns="0" bIns="0" rtlCol="0"/>
            <a:lstStyle/>
            <a:p>
              <a:endParaRPr/>
            </a:p>
          </p:txBody>
        </p:sp>
        <p:pic>
          <p:nvPicPr>
            <p:cNvPr id="18" name="object 18"/>
            <p:cNvPicPr/>
            <p:nvPr/>
          </p:nvPicPr>
          <p:blipFill>
            <a:blip r:embed="rId5" cstate="print"/>
            <a:stretch>
              <a:fillRect/>
            </a:stretch>
          </p:blipFill>
          <p:spPr>
            <a:xfrm>
              <a:off x="3944112" y="2319528"/>
              <a:ext cx="97536" cy="1008888"/>
            </a:xfrm>
            <a:prstGeom prst="rect">
              <a:avLst/>
            </a:prstGeom>
          </p:spPr>
        </p:pic>
        <p:sp>
          <p:nvSpPr>
            <p:cNvPr id="19" name="object 19"/>
            <p:cNvSpPr/>
            <p:nvPr/>
          </p:nvSpPr>
          <p:spPr>
            <a:xfrm>
              <a:off x="3993177" y="2340232"/>
              <a:ext cx="0" cy="918210"/>
            </a:xfrm>
            <a:custGeom>
              <a:avLst/>
              <a:gdLst/>
              <a:ahLst/>
              <a:cxnLst/>
              <a:rect l="l" t="t" r="r" b="b"/>
              <a:pathLst>
                <a:path h="918210">
                  <a:moveTo>
                    <a:pt x="0" y="0"/>
                  </a:moveTo>
                  <a:lnTo>
                    <a:pt x="1" y="917970"/>
                  </a:lnTo>
                </a:path>
              </a:pathLst>
            </a:custGeom>
            <a:ln w="15875">
              <a:solidFill>
                <a:srgbClr val="FF0000"/>
              </a:solidFill>
            </a:ln>
          </p:spPr>
          <p:txBody>
            <a:bodyPr wrap="square" lIns="0" tIns="0" rIns="0" bIns="0" rtlCol="0"/>
            <a:lstStyle/>
            <a:p>
              <a:endParaRPr/>
            </a:p>
          </p:txBody>
        </p:sp>
        <p:pic>
          <p:nvPicPr>
            <p:cNvPr id="20" name="object 20"/>
            <p:cNvPicPr/>
            <p:nvPr/>
          </p:nvPicPr>
          <p:blipFill>
            <a:blip r:embed="rId6" cstate="print"/>
            <a:stretch>
              <a:fillRect/>
            </a:stretch>
          </p:blipFill>
          <p:spPr>
            <a:xfrm>
              <a:off x="5900928" y="2304288"/>
              <a:ext cx="100584" cy="1008888"/>
            </a:xfrm>
            <a:prstGeom prst="rect">
              <a:avLst/>
            </a:prstGeom>
          </p:spPr>
        </p:pic>
        <p:sp>
          <p:nvSpPr>
            <p:cNvPr id="21" name="object 21"/>
            <p:cNvSpPr/>
            <p:nvPr/>
          </p:nvSpPr>
          <p:spPr>
            <a:xfrm>
              <a:off x="5951042" y="2324338"/>
              <a:ext cx="0" cy="918210"/>
            </a:xfrm>
            <a:custGeom>
              <a:avLst/>
              <a:gdLst/>
              <a:ahLst/>
              <a:cxnLst/>
              <a:rect l="l" t="t" r="r" b="b"/>
              <a:pathLst>
                <a:path h="918210">
                  <a:moveTo>
                    <a:pt x="0" y="0"/>
                  </a:moveTo>
                  <a:lnTo>
                    <a:pt x="1" y="917970"/>
                  </a:lnTo>
                </a:path>
              </a:pathLst>
            </a:custGeom>
            <a:ln w="15875">
              <a:solidFill>
                <a:srgbClr val="FF0000"/>
              </a:solidFill>
            </a:ln>
          </p:spPr>
          <p:txBody>
            <a:bodyPr wrap="square" lIns="0" tIns="0" rIns="0" bIns="0" rtlCol="0"/>
            <a:lstStyle/>
            <a:p>
              <a:endParaRPr/>
            </a:p>
          </p:txBody>
        </p:sp>
        <p:pic>
          <p:nvPicPr>
            <p:cNvPr id="22" name="object 22"/>
            <p:cNvPicPr/>
            <p:nvPr/>
          </p:nvPicPr>
          <p:blipFill>
            <a:blip r:embed="rId7" cstate="print"/>
            <a:stretch>
              <a:fillRect/>
            </a:stretch>
          </p:blipFill>
          <p:spPr>
            <a:xfrm>
              <a:off x="6986016" y="2286000"/>
              <a:ext cx="100583" cy="1008888"/>
            </a:xfrm>
            <a:prstGeom prst="rect">
              <a:avLst/>
            </a:prstGeom>
          </p:spPr>
        </p:pic>
        <p:sp>
          <p:nvSpPr>
            <p:cNvPr id="23" name="object 23"/>
            <p:cNvSpPr/>
            <p:nvPr/>
          </p:nvSpPr>
          <p:spPr>
            <a:xfrm>
              <a:off x="7036777" y="2308443"/>
              <a:ext cx="0" cy="918210"/>
            </a:xfrm>
            <a:custGeom>
              <a:avLst/>
              <a:gdLst/>
              <a:ahLst/>
              <a:cxnLst/>
              <a:rect l="l" t="t" r="r" b="b"/>
              <a:pathLst>
                <a:path h="918210">
                  <a:moveTo>
                    <a:pt x="0" y="0"/>
                  </a:moveTo>
                  <a:lnTo>
                    <a:pt x="1" y="917970"/>
                  </a:lnTo>
                </a:path>
              </a:pathLst>
            </a:custGeom>
            <a:ln w="15875">
              <a:solidFill>
                <a:srgbClr val="FF0000"/>
              </a:solidFill>
            </a:ln>
          </p:spPr>
          <p:txBody>
            <a:bodyPr wrap="square" lIns="0" tIns="0" rIns="0" bIns="0" rtlCol="0"/>
            <a:lstStyle/>
            <a:p>
              <a:endParaRPr/>
            </a:p>
          </p:txBody>
        </p:sp>
        <p:pic>
          <p:nvPicPr>
            <p:cNvPr id="24" name="object 24"/>
            <p:cNvPicPr/>
            <p:nvPr/>
          </p:nvPicPr>
          <p:blipFill>
            <a:blip r:embed="rId8" cstate="print"/>
            <a:stretch>
              <a:fillRect/>
            </a:stretch>
          </p:blipFill>
          <p:spPr>
            <a:xfrm>
              <a:off x="8869679" y="2286000"/>
              <a:ext cx="97535" cy="1008888"/>
            </a:xfrm>
            <a:prstGeom prst="rect">
              <a:avLst/>
            </a:prstGeom>
          </p:spPr>
        </p:pic>
        <p:sp>
          <p:nvSpPr>
            <p:cNvPr id="25" name="object 25"/>
            <p:cNvSpPr/>
            <p:nvPr/>
          </p:nvSpPr>
          <p:spPr>
            <a:xfrm>
              <a:off x="8918141" y="2307849"/>
              <a:ext cx="0" cy="918210"/>
            </a:xfrm>
            <a:custGeom>
              <a:avLst/>
              <a:gdLst/>
              <a:ahLst/>
              <a:cxnLst/>
              <a:rect l="l" t="t" r="r" b="b"/>
              <a:pathLst>
                <a:path h="918210">
                  <a:moveTo>
                    <a:pt x="0" y="0"/>
                  </a:moveTo>
                  <a:lnTo>
                    <a:pt x="1" y="917970"/>
                  </a:lnTo>
                </a:path>
              </a:pathLst>
            </a:custGeom>
            <a:ln w="15875">
              <a:solidFill>
                <a:srgbClr val="FF0000"/>
              </a:solidFill>
            </a:ln>
          </p:spPr>
          <p:txBody>
            <a:bodyPr wrap="square" lIns="0" tIns="0" rIns="0" bIns="0" rtlCol="0"/>
            <a:lstStyle/>
            <a:p>
              <a:endParaRPr/>
            </a:p>
          </p:txBody>
        </p:sp>
      </p:grpSp>
      <p:sp>
        <p:nvSpPr>
          <p:cNvPr id="26" name="object 26"/>
          <p:cNvSpPr txBox="1"/>
          <p:nvPr/>
        </p:nvSpPr>
        <p:spPr>
          <a:xfrm>
            <a:off x="3547762" y="1899411"/>
            <a:ext cx="43180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00FF"/>
                </a:solidFill>
                <a:latin typeface="Arial MT"/>
                <a:cs typeface="Arial MT"/>
              </a:rPr>
              <a:t>20%</a:t>
            </a:r>
            <a:endParaRPr sz="1600">
              <a:latin typeface="Arial MT"/>
              <a:cs typeface="Arial MT"/>
            </a:endParaRPr>
          </a:p>
        </p:txBody>
      </p:sp>
      <p:sp>
        <p:nvSpPr>
          <p:cNvPr id="27" name="object 27"/>
          <p:cNvSpPr txBox="1"/>
          <p:nvPr/>
        </p:nvSpPr>
        <p:spPr>
          <a:xfrm>
            <a:off x="7258153" y="1914652"/>
            <a:ext cx="43180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00FF"/>
                </a:solidFill>
                <a:latin typeface="Arial MT"/>
                <a:cs typeface="Arial MT"/>
              </a:rPr>
              <a:t>60%</a:t>
            </a:r>
            <a:endParaRPr sz="1600">
              <a:latin typeface="Arial MT"/>
              <a:cs typeface="Arial MT"/>
            </a:endParaRPr>
          </a:p>
        </p:txBody>
      </p:sp>
      <p:sp>
        <p:nvSpPr>
          <p:cNvPr id="28" name="object 28"/>
          <p:cNvSpPr txBox="1"/>
          <p:nvPr/>
        </p:nvSpPr>
        <p:spPr>
          <a:xfrm>
            <a:off x="2295621" y="4273804"/>
            <a:ext cx="803910" cy="360680"/>
          </a:xfrm>
          <a:prstGeom prst="rect">
            <a:avLst/>
          </a:prstGeom>
        </p:spPr>
        <p:txBody>
          <a:bodyPr vert="horz" wrap="square" lIns="0" tIns="12700" rIns="0" bIns="0" rtlCol="0">
            <a:spAutoFit/>
          </a:bodyPr>
          <a:lstStyle/>
          <a:p>
            <a:pPr marL="12700">
              <a:lnSpc>
                <a:spcPct val="100000"/>
              </a:lnSpc>
              <a:spcBef>
                <a:spcPts val="100"/>
              </a:spcBef>
            </a:pPr>
            <a:r>
              <a:rPr sz="2200" spc="-10" dirty="0">
                <a:solidFill>
                  <a:srgbClr val="0000FF"/>
                </a:solidFill>
                <a:latin typeface="Arial MT"/>
                <a:cs typeface="Arial MT"/>
              </a:rPr>
              <a:t>20/0.8</a:t>
            </a:r>
            <a:endParaRPr sz="2200">
              <a:latin typeface="Arial MT"/>
              <a:cs typeface="Arial MT"/>
            </a:endParaRPr>
          </a:p>
        </p:txBody>
      </p:sp>
      <p:sp>
        <p:nvSpPr>
          <p:cNvPr id="29" name="object 29"/>
          <p:cNvSpPr txBox="1"/>
          <p:nvPr/>
        </p:nvSpPr>
        <p:spPr>
          <a:xfrm>
            <a:off x="4501419" y="4252343"/>
            <a:ext cx="1080135" cy="431165"/>
          </a:xfrm>
          <a:prstGeom prst="rect">
            <a:avLst/>
          </a:prstGeom>
          <a:ln w="25400">
            <a:solidFill>
              <a:srgbClr val="FF0000"/>
            </a:solidFill>
          </a:ln>
        </p:spPr>
        <p:txBody>
          <a:bodyPr vert="horz" wrap="square" lIns="0" tIns="33655" rIns="0" bIns="0" rtlCol="0">
            <a:spAutoFit/>
          </a:bodyPr>
          <a:lstStyle/>
          <a:p>
            <a:pPr marL="146685">
              <a:lnSpc>
                <a:spcPct val="100000"/>
              </a:lnSpc>
              <a:spcBef>
                <a:spcPts val="265"/>
              </a:spcBef>
            </a:pPr>
            <a:r>
              <a:rPr sz="2200" dirty="0">
                <a:solidFill>
                  <a:srgbClr val="0000FF"/>
                </a:solidFill>
                <a:latin typeface="Arial MT"/>
                <a:cs typeface="Arial MT"/>
              </a:rPr>
              <a:t>5 + </a:t>
            </a:r>
            <a:r>
              <a:rPr sz="2200" spc="-25" dirty="0">
                <a:solidFill>
                  <a:srgbClr val="0000FF"/>
                </a:solidFill>
                <a:latin typeface="Arial MT"/>
                <a:cs typeface="Arial MT"/>
              </a:rPr>
              <a:t>30</a:t>
            </a:r>
            <a:endParaRPr sz="2200">
              <a:latin typeface="Arial MT"/>
              <a:cs typeface="Arial MT"/>
            </a:endParaRPr>
          </a:p>
        </p:txBody>
      </p:sp>
      <p:sp>
        <p:nvSpPr>
          <p:cNvPr id="30" name="object 30"/>
          <p:cNvSpPr txBox="1"/>
          <p:nvPr/>
        </p:nvSpPr>
        <p:spPr>
          <a:xfrm>
            <a:off x="6433853" y="4273804"/>
            <a:ext cx="336550" cy="360680"/>
          </a:xfrm>
          <a:prstGeom prst="rect">
            <a:avLst/>
          </a:prstGeom>
        </p:spPr>
        <p:txBody>
          <a:bodyPr vert="horz" wrap="square" lIns="0" tIns="12700" rIns="0" bIns="0" rtlCol="0">
            <a:spAutoFit/>
          </a:bodyPr>
          <a:lstStyle/>
          <a:p>
            <a:pPr marL="12700">
              <a:lnSpc>
                <a:spcPct val="100000"/>
              </a:lnSpc>
              <a:spcBef>
                <a:spcPts val="100"/>
              </a:spcBef>
            </a:pPr>
            <a:r>
              <a:rPr sz="2200" spc="-25" dirty="0">
                <a:solidFill>
                  <a:srgbClr val="0000FF"/>
                </a:solidFill>
                <a:latin typeface="Arial MT"/>
                <a:cs typeface="Arial MT"/>
              </a:rPr>
              <a:t>20</a:t>
            </a:r>
            <a:endParaRPr sz="2200">
              <a:latin typeface="Arial MT"/>
              <a:cs typeface="Arial MT"/>
            </a:endParaRPr>
          </a:p>
        </p:txBody>
      </p:sp>
      <p:sp>
        <p:nvSpPr>
          <p:cNvPr id="31" name="object 31"/>
          <p:cNvSpPr txBox="1"/>
          <p:nvPr/>
        </p:nvSpPr>
        <p:spPr>
          <a:xfrm>
            <a:off x="7450869" y="4273804"/>
            <a:ext cx="1649730" cy="360680"/>
          </a:xfrm>
          <a:prstGeom prst="rect">
            <a:avLst/>
          </a:prstGeom>
        </p:spPr>
        <p:txBody>
          <a:bodyPr vert="horz" wrap="square" lIns="0" tIns="12700" rIns="0" bIns="0" rtlCol="0">
            <a:spAutoFit/>
          </a:bodyPr>
          <a:lstStyle/>
          <a:p>
            <a:pPr marL="12700">
              <a:lnSpc>
                <a:spcPct val="100000"/>
              </a:lnSpc>
              <a:spcBef>
                <a:spcPts val="100"/>
              </a:spcBef>
            </a:pPr>
            <a:r>
              <a:rPr sz="2200" spc="-10" dirty="0">
                <a:solidFill>
                  <a:srgbClr val="0000FF"/>
                </a:solidFill>
                <a:latin typeface="Arial MT"/>
                <a:cs typeface="Arial MT"/>
              </a:rPr>
              <a:t>0.6*20+0.4*5</a:t>
            </a:r>
            <a:endParaRPr sz="2200">
              <a:latin typeface="Arial MT"/>
              <a:cs typeface="Arial MT"/>
            </a:endParaRPr>
          </a:p>
        </p:txBody>
      </p:sp>
      <p:sp>
        <p:nvSpPr>
          <p:cNvPr id="32" name="object 32"/>
          <p:cNvSpPr txBox="1"/>
          <p:nvPr/>
        </p:nvSpPr>
        <p:spPr>
          <a:xfrm>
            <a:off x="3868470" y="3030220"/>
            <a:ext cx="43180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00FF"/>
                </a:solidFill>
                <a:latin typeface="Arial MT"/>
                <a:cs typeface="Arial MT"/>
              </a:rPr>
              <a:t>80%</a:t>
            </a:r>
            <a:endParaRPr sz="1600">
              <a:latin typeface="Arial MT"/>
              <a:cs typeface="Arial MT"/>
            </a:endParaRPr>
          </a:p>
        </p:txBody>
      </p:sp>
      <p:sp>
        <p:nvSpPr>
          <p:cNvPr id="33" name="object 33"/>
          <p:cNvSpPr txBox="1"/>
          <p:nvPr/>
        </p:nvSpPr>
        <p:spPr>
          <a:xfrm>
            <a:off x="7181044" y="3365500"/>
            <a:ext cx="43180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00FF"/>
                </a:solidFill>
                <a:latin typeface="Arial MT"/>
                <a:cs typeface="Arial MT"/>
              </a:rPr>
              <a:t>40%</a:t>
            </a:r>
            <a:endParaRPr sz="1600">
              <a:latin typeface="Arial MT"/>
              <a:cs typeface="Arial MT"/>
            </a:endParaRPr>
          </a:p>
        </p:txBody>
      </p:sp>
      <p:sp>
        <p:nvSpPr>
          <p:cNvPr id="34" name="object 34"/>
          <p:cNvSpPr txBox="1"/>
          <p:nvPr/>
        </p:nvSpPr>
        <p:spPr>
          <a:xfrm>
            <a:off x="4830923" y="3776979"/>
            <a:ext cx="421640"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0000FF"/>
                </a:solidFill>
                <a:latin typeface="Arial MT"/>
                <a:cs typeface="Arial MT"/>
              </a:rPr>
              <a:t>30</a:t>
            </a:r>
            <a:r>
              <a:rPr sz="1600" spc="-5" dirty="0">
                <a:solidFill>
                  <a:srgbClr val="0000FF"/>
                </a:solidFill>
                <a:latin typeface="Arial MT"/>
                <a:cs typeface="Arial MT"/>
              </a:rPr>
              <a:t> </a:t>
            </a:r>
            <a:r>
              <a:rPr sz="1600" spc="-780" dirty="0">
                <a:solidFill>
                  <a:srgbClr val="0000FF"/>
                </a:solidFill>
                <a:latin typeface="Arial MT"/>
                <a:cs typeface="Arial MT"/>
              </a:rPr>
              <a:t>€</a:t>
            </a:r>
            <a:endParaRPr sz="1600">
              <a:latin typeface="Arial MT"/>
              <a:cs typeface="Arial M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1036" rIns="0" bIns="0" rtlCol="0">
            <a:spAutoFit/>
          </a:bodyPr>
          <a:lstStyle/>
          <a:p>
            <a:pPr marL="748030">
              <a:lnSpc>
                <a:spcPct val="100000"/>
              </a:lnSpc>
              <a:spcBef>
                <a:spcPts val="100"/>
              </a:spcBef>
            </a:pPr>
            <a:r>
              <a:rPr dirty="0">
                <a:latin typeface="Arial MT"/>
                <a:cs typeface="Arial MT"/>
              </a:rPr>
              <a:t>Exercise:</a:t>
            </a:r>
            <a:r>
              <a:rPr spc="-60" dirty="0">
                <a:latin typeface="Arial MT"/>
                <a:cs typeface="Arial MT"/>
              </a:rPr>
              <a:t> </a:t>
            </a:r>
            <a:r>
              <a:rPr dirty="0">
                <a:latin typeface="Arial MT"/>
                <a:cs typeface="Arial MT"/>
              </a:rPr>
              <a:t>Calculate</a:t>
            </a:r>
            <a:r>
              <a:rPr spc="-50" dirty="0">
                <a:latin typeface="Arial MT"/>
                <a:cs typeface="Arial MT"/>
              </a:rPr>
              <a:t> </a:t>
            </a:r>
            <a:r>
              <a:rPr dirty="0">
                <a:latin typeface="Arial MT"/>
                <a:cs typeface="Arial MT"/>
              </a:rPr>
              <a:t>the</a:t>
            </a:r>
            <a:r>
              <a:rPr spc="-50" dirty="0">
                <a:latin typeface="Arial MT"/>
                <a:cs typeface="Arial MT"/>
              </a:rPr>
              <a:t> </a:t>
            </a:r>
            <a:r>
              <a:rPr dirty="0">
                <a:latin typeface="Arial MT"/>
                <a:cs typeface="Arial MT"/>
              </a:rPr>
              <a:t>Cycle</a:t>
            </a:r>
            <a:r>
              <a:rPr spc="-105" dirty="0">
                <a:latin typeface="Arial MT"/>
                <a:cs typeface="Arial MT"/>
              </a:rPr>
              <a:t> </a:t>
            </a:r>
            <a:r>
              <a:rPr dirty="0">
                <a:latin typeface="Arial MT"/>
                <a:cs typeface="Arial MT"/>
              </a:rPr>
              <a:t>Time</a:t>
            </a:r>
            <a:r>
              <a:rPr spc="-50" dirty="0">
                <a:latin typeface="Arial MT"/>
                <a:cs typeface="Arial MT"/>
              </a:rPr>
              <a:t> </a:t>
            </a:r>
            <a:r>
              <a:rPr spc="-10" dirty="0">
                <a:latin typeface="Arial MT"/>
                <a:cs typeface="Arial MT"/>
              </a:rPr>
              <a:t>Efficiency</a:t>
            </a:r>
          </a:p>
        </p:txBody>
      </p:sp>
      <p:pic>
        <p:nvPicPr>
          <p:cNvPr id="3" name="object 3"/>
          <p:cNvPicPr/>
          <p:nvPr/>
        </p:nvPicPr>
        <p:blipFill>
          <a:blip r:embed="rId2" cstate="print"/>
          <a:stretch>
            <a:fillRect/>
          </a:stretch>
        </p:blipFill>
        <p:spPr>
          <a:xfrm>
            <a:off x="924084" y="2000135"/>
            <a:ext cx="9149714" cy="1308735"/>
          </a:xfrm>
          <a:prstGeom prst="rect">
            <a:avLst/>
          </a:prstGeom>
        </p:spPr>
      </p:pic>
      <p:pic>
        <p:nvPicPr>
          <p:cNvPr id="4" name="object 4"/>
          <p:cNvPicPr/>
          <p:nvPr/>
        </p:nvPicPr>
        <p:blipFill>
          <a:blip r:embed="rId3" cstate="print"/>
          <a:stretch>
            <a:fillRect/>
          </a:stretch>
        </p:blipFill>
        <p:spPr>
          <a:xfrm>
            <a:off x="2337998" y="3780534"/>
            <a:ext cx="6309908" cy="221699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9700" rIns="0" bIns="0" rtlCol="0">
            <a:spAutoFit/>
          </a:bodyPr>
          <a:lstStyle/>
          <a:p>
            <a:pPr marL="38100">
              <a:lnSpc>
                <a:spcPct val="100000"/>
              </a:lnSpc>
              <a:spcBef>
                <a:spcPts val="100"/>
              </a:spcBef>
            </a:pPr>
            <a:r>
              <a:rPr dirty="0">
                <a:latin typeface="Arial MT"/>
                <a:cs typeface="Arial MT"/>
              </a:rPr>
              <a:t>Flow</a:t>
            </a:r>
            <a:r>
              <a:rPr spc="-30" dirty="0">
                <a:latin typeface="Arial MT"/>
                <a:cs typeface="Arial MT"/>
              </a:rPr>
              <a:t> </a:t>
            </a:r>
            <a:r>
              <a:rPr dirty="0">
                <a:latin typeface="Arial MT"/>
                <a:cs typeface="Arial MT"/>
              </a:rPr>
              <a:t>analysis:</a:t>
            </a:r>
            <a:r>
              <a:rPr spc="-20" dirty="0">
                <a:latin typeface="Arial MT"/>
                <a:cs typeface="Arial MT"/>
              </a:rPr>
              <a:t> </a:t>
            </a:r>
            <a:r>
              <a:rPr dirty="0">
                <a:latin typeface="Arial MT"/>
                <a:cs typeface="Arial MT"/>
              </a:rPr>
              <a:t>scope</a:t>
            </a:r>
            <a:r>
              <a:rPr spc="-25" dirty="0">
                <a:latin typeface="Arial MT"/>
                <a:cs typeface="Arial MT"/>
              </a:rPr>
              <a:t> </a:t>
            </a:r>
            <a:r>
              <a:rPr dirty="0">
                <a:latin typeface="Arial MT"/>
                <a:cs typeface="Arial MT"/>
              </a:rPr>
              <a:t>and</a:t>
            </a:r>
            <a:r>
              <a:rPr spc="-25" dirty="0">
                <a:latin typeface="Arial MT"/>
                <a:cs typeface="Arial MT"/>
              </a:rPr>
              <a:t> </a:t>
            </a:r>
            <a:r>
              <a:rPr spc="-10" dirty="0">
                <a:latin typeface="Arial MT"/>
                <a:cs typeface="Arial MT"/>
              </a:rPr>
              <a:t>limitations</a:t>
            </a:r>
          </a:p>
        </p:txBody>
      </p:sp>
      <p:sp>
        <p:nvSpPr>
          <p:cNvPr id="3" name="object 3"/>
          <p:cNvSpPr txBox="1"/>
          <p:nvPr/>
        </p:nvSpPr>
        <p:spPr>
          <a:xfrm>
            <a:off x="640197" y="1282699"/>
            <a:ext cx="7748153" cy="2339743"/>
          </a:xfrm>
          <a:prstGeom prst="rect">
            <a:avLst/>
          </a:prstGeom>
        </p:spPr>
        <p:txBody>
          <a:bodyPr vert="horz" wrap="square" lIns="0" tIns="92075" rIns="0" bIns="0" rtlCol="0">
            <a:spAutoFit/>
          </a:bodyPr>
          <a:lstStyle/>
          <a:p>
            <a:pPr marL="194945" indent="-182245">
              <a:lnSpc>
                <a:spcPct val="100000"/>
              </a:lnSpc>
              <a:spcBef>
                <a:spcPts val="725"/>
              </a:spcBef>
              <a:buClr>
                <a:srgbClr val="7F7F7F"/>
              </a:buClr>
              <a:buChar char="•"/>
              <a:tabLst>
                <a:tab pos="194945" algn="l"/>
              </a:tabLst>
            </a:pPr>
            <a:r>
              <a:rPr sz="2400" dirty="0">
                <a:solidFill>
                  <a:srgbClr val="404040"/>
                </a:solidFill>
                <a:latin typeface="Arial MT"/>
                <a:cs typeface="Arial MT"/>
              </a:rPr>
              <a:t>Flow</a:t>
            </a:r>
            <a:r>
              <a:rPr sz="2400" spc="-20" dirty="0">
                <a:solidFill>
                  <a:srgbClr val="404040"/>
                </a:solidFill>
                <a:latin typeface="Arial MT"/>
                <a:cs typeface="Arial MT"/>
              </a:rPr>
              <a:t> </a:t>
            </a:r>
            <a:r>
              <a:rPr sz="2400" dirty="0">
                <a:solidFill>
                  <a:srgbClr val="404040"/>
                </a:solidFill>
                <a:latin typeface="Arial MT"/>
                <a:cs typeface="Arial MT"/>
              </a:rPr>
              <a:t>analysis</a:t>
            </a:r>
            <a:r>
              <a:rPr sz="2400" spc="-15" dirty="0">
                <a:solidFill>
                  <a:srgbClr val="404040"/>
                </a:solidFill>
                <a:latin typeface="Arial MT"/>
                <a:cs typeface="Arial MT"/>
              </a:rPr>
              <a:t> </a:t>
            </a:r>
            <a:r>
              <a:rPr sz="2400" dirty="0">
                <a:solidFill>
                  <a:srgbClr val="404040"/>
                </a:solidFill>
                <a:latin typeface="Arial MT"/>
                <a:cs typeface="Arial MT"/>
              </a:rPr>
              <a:t>for</a:t>
            </a:r>
            <a:r>
              <a:rPr sz="2400" spc="-10" dirty="0">
                <a:solidFill>
                  <a:srgbClr val="404040"/>
                </a:solidFill>
                <a:latin typeface="Arial MT"/>
                <a:cs typeface="Arial MT"/>
              </a:rPr>
              <a:t> </a:t>
            </a:r>
            <a:r>
              <a:rPr sz="2400" dirty="0">
                <a:solidFill>
                  <a:srgbClr val="404040"/>
                </a:solidFill>
                <a:latin typeface="Arial MT"/>
                <a:cs typeface="Arial MT"/>
              </a:rPr>
              <a:t>cycle</a:t>
            </a:r>
            <a:r>
              <a:rPr sz="2400" spc="-15" dirty="0">
                <a:solidFill>
                  <a:srgbClr val="404040"/>
                </a:solidFill>
                <a:latin typeface="Arial MT"/>
                <a:cs typeface="Arial MT"/>
              </a:rPr>
              <a:t> </a:t>
            </a:r>
            <a:r>
              <a:rPr sz="2400" dirty="0">
                <a:solidFill>
                  <a:srgbClr val="404040"/>
                </a:solidFill>
                <a:latin typeface="Arial MT"/>
                <a:cs typeface="Arial MT"/>
              </a:rPr>
              <a:t>time</a:t>
            </a:r>
            <a:r>
              <a:rPr sz="2400" spc="-10" dirty="0">
                <a:solidFill>
                  <a:srgbClr val="404040"/>
                </a:solidFill>
                <a:latin typeface="Arial MT"/>
                <a:cs typeface="Arial MT"/>
              </a:rPr>
              <a:t> calculation</a:t>
            </a:r>
            <a:endParaRPr sz="2400" dirty="0">
              <a:latin typeface="Arial MT"/>
              <a:cs typeface="Arial MT"/>
            </a:endParaRPr>
          </a:p>
          <a:p>
            <a:pPr marL="194945" indent="-182245">
              <a:lnSpc>
                <a:spcPct val="100000"/>
              </a:lnSpc>
              <a:spcBef>
                <a:spcPts val="620"/>
              </a:spcBef>
              <a:buClr>
                <a:srgbClr val="7F7F7F"/>
              </a:buClr>
              <a:buChar char="•"/>
              <a:tabLst>
                <a:tab pos="194945" algn="l"/>
              </a:tabLst>
            </a:pPr>
            <a:r>
              <a:rPr sz="2400" dirty="0">
                <a:solidFill>
                  <a:srgbClr val="404040"/>
                </a:solidFill>
                <a:latin typeface="Arial MT"/>
                <a:cs typeface="Arial MT"/>
              </a:rPr>
              <a:t>Other</a:t>
            </a:r>
            <a:r>
              <a:rPr sz="2400" spc="-15" dirty="0">
                <a:solidFill>
                  <a:srgbClr val="404040"/>
                </a:solidFill>
                <a:latin typeface="Arial MT"/>
                <a:cs typeface="Arial MT"/>
              </a:rPr>
              <a:t> </a:t>
            </a:r>
            <a:r>
              <a:rPr sz="2400" spc="-10" dirty="0">
                <a:solidFill>
                  <a:srgbClr val="404040"/>
                </a:solidFill>
                <a:latin typeface="Arial MT"/>
                <a:cs typeface="Arial MT"/>
              </a:rPr>
              <a:t>applications:</a:t>
            </a:r>
            <a:endParaRPr sz="2400" dirty="0">
              <a:latin typeface="Arial MT"/>
              <a:cs typeface="Arial MT"/>
            </a:endParaRPr>
          </a:p>
          <a:p>
            <a:pPr marL="423545" lvl="1" indent="-182245">
              <a:lnSpc>
                <a:spcPct val="100000"/>
              </a:lnSpc>
              <a:spcBef>
                <a:spcPts val="409"/>
              </a:spcBef>
              <a:buClr>
                <a:srgbClr val="7F7F7F"/>
              </a:buClr>
              <a:buChar char="•"/>
              <a:tabLst>
                <a:tab pos="423545" algn="l"/>
              </a:tabLst>
            </a:pPr>
            <a:r>
              <a:rPr sz="1800" dirty="0">
                <a:solidFill>
                  <a:srgbClr val="404040"/>
                </a:solidFill>
                <a:latin typeface="Arial MT"/>
                <a:cs typeface="Arial MT"/>
              </a:rPr>
              <a:t>Calculating</a:t>
            </a:r>
            <a:r>
              <a:rPr sz="1800" spc="85" dirty="0">
                <a:solidFill>
                  <a:srgbClr val="404040"/>
                </a:solidFill>
                <a:latin typeface="Arial MT"/>
                <a:cs typeface="Arial MT"/>
              </a:rPr>
              <a:t> </a:t>
            </a:r>
            <a:r>
              <a:rPr sz="1800" spc="-10" dirty="0">
                <a:solidFill>
                  <a:srgbClr val="404040"/>
                </a:solidFill>
                <a:latin typeface="Arial MT"/>
                <a:cs typeface="Arial MT"/>
              </a:rPr>
              <a:t>cost-per-process-instance</a:t>
            </a:r>
            <a:endParaRPr sz="1800" dirty="0">
              <a:latin typeface="Arial MT"/>
              <a:cs typeface="Arial MT"/>
            </a:endParaRPr>
          </a:p>
          <a:p>
            <a:pPr marL="423545" lvl="1" indent="-182245">
              <a:lnSpc>
                <a:spcPct val="100000"/>
              </a:lnSpc>
              <a:spcBef>
                <a:spcPts val="430"/>
              </a:spcBef>
              <a:buClr>
                <a:srgbClr val="7F7F7F"/>
              </a:buClr>
              <a:buChar char="•"/>
              <a:tabLst>
                <a:tab pos="423545" algn="l"/>
              </a:tabLst>
            </a:pPr>
            <a:r>
              <a:rPr sz="1800" dirty="0">
                <a:solidFill>
                  <a:srgbClr val="404040"/>
                </a:solidFill>
                <a:latin typeface="Arial MT"/>
                <a:cs typeface="Arial MT"/>
              </a:rPr>
              <a:t>Calculating</a:t>
            </a:r>
            <a:r>
              <a:rPr sz="1800" spc="-30" dirty="0">
                <a:solidFill>
                  <a:srgbClr val="404040"/>
                </a:solidFill>
                <a:latin typeface="Arial MT"/>
                <a:cs typeface="Arial MT"/>
              </a:rPr>
              <a:t> </a:t>
            </a:r>
            <a:r>
              <a:rPr sz="1800" dirty="0">
                <a:solidFill>
                  <a:srgbClr val="404040"/>
                </a:solidFill>
                <a:latin typeface="Arial MT"/>
                <a:cs typeface="Arial MT"/>
              </a:rPr>
              <a:t>error</a:t>
            </a:r>
            <a:r>
              <a:rPr sz="1800" spc="-20" dirty="0">
                <a:solidFill>
                  <a:srgbClr val="404040"/>
                </a:solidFill>
                <a:latin typeface="Arial MT"/>
                <a:cs typeface="Arial MT"/>
              </a:rPr>
              <a:t> </a:t>
            </a:r>
            <a:r>
              <a:rPr sz="1800" dirty="0">
                <a:solidFill>
                  <a:srgbClr val="404040"/>
                </a:solidFill>
                <a:latin typeface="Arial MT"/>
                <a:cs typeface="Arial MT"/>
              </a:rPr>
              <a:t>rates</a:t>
            </a:r>
            <a:r>
              <a:rPr sz="1800" spc="-20" dirty="0">
                <a:solidFill>
                  <a:srgbClr val="404040"/>
                </a:solidFill>
                <a:latin typeface="Arial MT"/>
                <a:cs typeface="Arial MT"/>
              </a:rPr>
              <a:t> </a:t>
            </a:r>
            <a:r>
              <a:rPr sz="1800" dirty="0">
                <a:solidFill>
                  <a:srgbClr val="404040"/>
                </a:solidFill>
                <a:latin typeface="Arial MT"/>
                <a:cs typeface="Arial MT"/>
              </a:rPr>
              <a:t>at</a:t>
            </a:r>
            <a:r>
              <a:rPr sz="1800" spc="-20" dirty="0">
                <a:solidFill>
                  <a:srgbClr val="404040"/>
                </a:solidFill>
                <a:latin typeface="Arial MT"/>
                <a:cs typeface="Arial MT"/>
              </a:rPr>
              <a:t> </a:t>
            </a:r>
            <a:r>
              <a:rPr sz="1800" dirty="0">
                <a:solidFill>
                  <a:srgbClr val="404040"/>
                </a:solidFill>
                <a:latin typeface="Arial MT"/>
                <a:cs typeface="Arial MT"/>
              </a:rPr>
              <a:t>the</a:t>
            </a:r>
            <a:r>
              <a:rPr sz="1800" spc="-15" dirty="0">
                <a:solidFill>
                  <a:srgbClr val="404040"/>
                </a:solidFill>
                <a:latin typeface="Arial MT"/>
                <a:cs typeface="Arial MT"/>
              </a:rPr>
              <a:t> </a:t>
            </a:r>
            <a:r>
              <a:rPr sz="1800" dirty="0">
                <a:solidFill>
                  <a:srgbClr val="404040"/>
                </a:solidFill>
                <a:latin typeface="Arial MT"/>
                <a:cs typeface="Arial MT"/>
              </a:rPr>
              <a:t>process</a:t>
            </a:r>
            <a:r>
              <a:rPr sz="1800" spc="-20" dirty="0">
                <a:solidFill>
                  <a:srgbClr val="404040"/>
                </a:solidFill>
                <a:latin typeface="Arial MT"/>
                <a:cs typeface="Arial MT"/>
              </a:rPr>
              <a:t> </a:t>
            </a:r>
            <a:r>
              <a:rPr sz="1800" spc="-10" dirty="0">
                <a:solidFill>
                  <a:srgbClr val="404040"/>
                </a:solidFill>
                <a:latin typeface="Arial MT"/>
                <a:cs typeface="Arial MT"/>
              </a:rPr>
              <a:t>level</a:t>
            </a:r>
            <a:endParaRPr sz="1800" dirty="0">
              <a:latin typeface="Arial MT"/>
              <a:cs typeface="Arial MT"/>
            </a:endParaRPr>
          </a:p>
          <a:p>
            <a:pPr marL="423545" lvl="1" indent="-182245">
              <a:lnSpc>
                <a:spcPct val="100000"/>
              </a:lnSpc>
              <a:spcBef>
                <a:spcPts val="459"/>
              </a:spcBef>
              <a:buClr>
                <a:srgbClr val="7F7F7F"/>
              </a:buClr>
              <a:buChar char="•"/>
              <a:tabLst>
                <a:tab pos="423545" algn="l"/>
              </a:tabLst>
            </a:pPr>
            <a:r>
              <a:rPr sz="1800" dirty="0">
                <a:solidFill>
                  <a:srgbClr val="404040"/>
                </a:solidFill>
                <a:latin typeface="Arial MT"/>
                <a:cs typeface="Arial MT"/>
              </a:rPr>
              <a:t>Estimating</a:t>
            </a:r>
            <a:r>
              <a:rPr sz="1800" spc="-35" dirty="0">
                <a:solidFill>
                  <a:srgbClr val="404040"/>
                </a:solidFill>
                <a:latin typeface="Arial MT"/>
                <a:cs typeface="Arial MT"/>
              </a:rPr>
              <a:t> </a:t>
            </a:r>
            <a:r>
              <a:rPr sz="1800" dirty="0">
                <a:solidFill>
                  <a:srgbClr val="404040"/>
                </a:solidFill>
                <a:latin typeface="Arial MT"/>
                <a:cs typeface="Arial MT"/>
              </a:rPr>
              <a:t>capacity</a:t>
            </a:r>
            <a:r>
              <a:rPr sz="1800" spc="-30" dirty="0">
                <a:solidFill>
                  <a:srgbClr val="404040"/>
                </a:solidFill>
                <a:latin typeface="Arial MT"/>
                <a:cs typeface="Arial MT"/>
              </a:rPr>
              <a:t> </a:t>
            </a:r>
            <a:r>
              <a:rPr sz="1800" spc="-10" dirty="0">
                <a:solidFill>
                  <a:srgbClr val="404040"/>
                </a:solidFill>
                <a:latin typeface="Arial MT"/>
                <a:cs typeface="Arial MT"/>
              </a:rPr>
              <a:t>requirements</a:t>
            </a:r>
            <a:endParaRPr sz="1800" dirty="0">
              <a:latin typeface="Arial MT"/>
              <a:cs typeface="Arial MT"/>
            </a:endParaRPr>
          </a:p>
          <a:p>
            <a:pPr marL="194945" indent="-182245">
              <a:lnSpc>
                <a:spcPct val="100000"/>
              </a:lnSpc>
              <a:spcBef>
                <a:spcPts val="525"/>
              </a:spcBef>
              <a:buClr>
                <a:srgbClr val="7F7F7F"/>
              </a:buClr>
              <a:buChar char="•"/>
              <a:tabLst>
                <a:tab pos="194945" algn="l"/>
              </a:tabLst>
            </a:pPr>
            <a:r>
              <a:rPr sz="2400" dirty="0">
                <a:solidFill>
                  <a:srgbClr val="404040"/>
                </a:solidFill>
                <a:latin typeface="Arial MT"/>
                <a:cs typeface="Arial MT"/>
              </a:rPr>
              <a:t>But</a:t>
            </a:r>
            <a:r>
              <a:rPr sz="2400" spc="-15" dirty="0">
                <a:solidFill>
                  <a:srgbClr val="404040"/>
                </a:solidFill>
                <a:latin typeface="Arial MT"/>
                <a:cs typeface="Arial MT"/>
              </a:rPr>
              <a:t> </a:t>
            </a:r>
            <a:r>
              <a:rPr sz="2400" dirty="0">
                <a:solidFill>
                  <a:srgbClr val="404040"/>
                </a:solidFill>
                <a:latin typeface="Arial MT"/>
                <a:cs typeface="Arial MT"/>
              </a:rPr>
              <a:t>it</a:t>
            </a:r>
            <a:r>
              <a:rPr sz="2400" spc="-10" dirty="0">
                <a:solidFill>
                  <a:srgbClr val="404040"/>
                </a:solidFill>
                <a:latin typeface="Arial MT"/>
                <a:cs typeface="Arial MT"/>
              </a:rPr>
              <a:t> </a:t>
            </a:r>
            <a:r>
              <a:rPr sz="2400" dirty="0">
                <a:solidFill>
                  <a:srgbClr val="404040"/>
                </a:solidFill>
                <a:latin typeface="Arial MT"/>
                <a:cs typeface="Arial MT"/>
              </a:rPr>
              <a:t>has</a:t>
            </a:r>
            <a:r>
              <a:rPr sz="2400" spc="-10" dirty="0">
                <a:solidFill>
                  <a:srgbClr val="404040"/>
                </a:solidFill>
                <a:latin typeface="Arial MT"/>
                <a:cs typeface="Arial MT"/>
              </a:rPr>
              <a:t> </a:t>
            </a:r>
            <a:r>
              <a:rPr sz="2400" dirty="0">
                <a:solidFill>
                  <a:srgbClr val="404040"/>
                </a:solidFill>
                <a:latin typeface="Arial MT"/>
                <a:cs typeface="Arial MT"/>
              </a:rPr>
              <a:t>its</a:t>
            </a:r>
            <a:r>
              <a:rPr sz="2400" spc="-5" dirty="0">
                <a:solidFill>
                  <a:srgbClr val="404040"/>
                </a:solidFill>
                <a:latin typeface="Arial MT"/>
                <a:cs typeface="Arial MT"/>
              </a:rPr>
              <a:t> </a:t>
            </a:r>
            <a:r>
              <a:rPr sz="2400" spc="-10" dirty="0">
                <a:solidFill>
                  <a:srgbClr val="404040"/>
                </a:solidFill>
                <a:latin typeface="Arial MT"/>
                <a:cs typeface="Arial MT"/>
              </a:rPr>
              <a:t>limitations…</a:t>
            </a:r>
            <a:endParaRPr sz="2400" dirty="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E2CF4-1623-401E-8ED7-DD6DBB6CFBE4}"/>
              </a:ext>
            </a:extLst>
          </p:cNvPr>
          <p:cNvSpPr>
            <a:spLocks noGrp="1"/>
          </p:cNvSpPr>
          <p:nvPr>
            <p:ph type="title"/>
          </p:nvPr>
        </p:nvSpPr>
        <p:spPr>
          <a:xfrm>
            <a:off x="614799" y="151619"/>
            <a:ext cx="8997950" cy="492443"/>
          </a:xfrm>
        </p:spPr>
        <p:txBody>
          <a:bodyPr/>
          <a:lstStyle/>
          <a:p>
            <a:r>
              <a:rPr lang="en-US" dirty="0"/>
              <a:t>Flow Analysis</a:t>
            </a:r>
          </a:p>
        </p:txBody>
      </p:sp>
      <p:sp>
        <p:nvSpPr>
          <p:cNvPr id="3" name="Text Placeholder 2">
            <a:extLst>
              <a:ext uri="{FF2B5EF4-FFF2-40B4-BE49-F238E27FC236}">
                <a16:creationId xmlns:a16="http://schemas.microsoft.com/office/drawing/2014/main" id="{BCAB4D7B-1E57-4637-B604-1778C0EDA091}"/>
              </a:ext>
            </a:extLst>
          </p:cNvPr>
          <p:cNvSpPr>
            <a:spLocks noGrp="1"/>
          </p:cNvSpPr>
          <p:nvPr>
            <p:ph type="body" idx="1"/>
          </p:nvPr>
        </p:nvSpPr>
        <p:spPr>
          <a:xfrm>
            <a:off x="158750" y="1150620"/>
            <a:ext cx="10363200" cy="4524315"/>
          </a:xfrm>
        </p:spPr>
        <p:txBody>
          <a:bodyPr/>
          <a:lstStyle/>
          <a:p>
            <a:pPr marL="12700" marR="27305">
              <a:lnSpc>
                <a:spcPts val="1170"/>
              </a:lnSpc>
              <a:spcBef>
                <a:spcPts val="210"/>
              </a:spcBef>
            </a:pPr>
            <a:r>
              <a:rPr lang="en-US" sz="2400" dirty="0">
                <a:solidFill>
                  <a:srgbClr val="0077D4"/>
                </a:solidFill>
                <a:latin typeface="Arial MT"/>
                <a:cs typeface="Arial MT"/>
              </a:rPr>
              <a:t>Flow analysis is a family of techniques to estimate the overall</a:t>
            </a:r>
          </a:p>
          <a:p>
            <a:pPr marL="12700" marR="27305">
              <a:lnSpc>
                <a:spcPts val="1170"/>
              </a:lnSpc>
              <a:spcBef>
                <a:spcPts val="210"/>
              </a:spcBef>
            </a:pPr>
            <a:endParaRPr lang="en-US" dirty="0">
              <a:solidFill>
                <a:srgbClr val="0077D4"/>
              </a:solidFill>
            </a:endParaRPr>
          </a:p>
          <a:p>
            <a:pPr marL="12700" marR="27305">
              <a:lnSpc>
                <a:spcPts val="1170"/>
              </a:lnSpc>
              <a:spcBef>
                <a:spcPts val="210"/>
              </a:spcBef>
            </a:pPr>
            <a:r>
              <a:rPr lang="en-US" sz="2400" dirty="0">
                <a:solidFill>
                  <a:srgbClr val="0077D4"/>
                </a:solidFill>
                <a:latin typeface="Arial MT"/>
                <a:cs typeface="Arial MT"/>
              </a:rPr>
              <a:t>performance of a process </a:t>
            </a:r>
            <a:r>
              <a:rPr lang="en-US" sz="2400" spc="-10" dirty="0">
                <a:solidFill>
                  <a:srgbClr val="0077D4"/>
                </a:solidFill>
                <a:latin typeface="Arial MT"/>
                <a:cs typeface="Arial MT"/>
              </a:rPr>
              <a:t>given </a:t>
            </a:r>
            <a:r>
              <a:rPr lang="en-US" sz="2400" dirty="0">
                <a:solidFill>
                  <a:srgbClr val="0077D4"/>
                </a:solidFill>
                <a:latin typeface="Arial MT"/>
                <a:cs typeface="Arial MT"/>
              </a:rPr>
              <a:t>some knowledge about the </a:t>
            </a:r>
          </a:p>
          <a:p>
            <a:pPr marL="12700" marR="27305">
              <a:lnSpc>
                <a:spcPts val="1170"/>
              </a:lnSpc>
              <a:spcBef>
                <a:spcPts val="210"/>
              </a:spcBef>
            </a:pPr>
            <a:endParaRPr lang="en-US" dirty="0">
              <a:solidFill>
                <a:srgbClr val="0077D4"/>
              </a:solidFill>
            </a:endParaRPr>
          </a:p>
          <a:p>
            <a:pPr marL="12700" marR="27305">
              <a:lnSpc>
                <a:spcPts val="1170"/>
              </a:lnSpc>
              <a:spcBef>
                <a:spcPts val="210"/>
              </a:spcBef>
            </a:pPr>
            <a:r>
              <a:rPr lang="en-US" sz="2400" dirty="0">
                <a:solidFill>
                  <a:srgbClr val="0077D4"/>
                </a:solidFill>
                <a:latin typeface="Arial MT"/>
                <a:cs typeface="Arial MT"/>
              </a:rPr>
              <a:t>performance of its </a:t>
            </a:r>
            <a:r>
              <a:rPr lang="en-US" sz="2400" spc="-10" dirty="0">
                <a:solidFill>
                  <a:srgbClr val="0077D4"/>
                </a:solidFill>
                <a:latin typeface="Arial MT"/>
                <a:cs typeface="Arial MT"/>
              </a:rPr>
              <a:t>tasks.</a:t>
            </a:r>
          </a:p>
          <a:p>
            <a:pPr marL="12700" marR="27305">
              <a:lnSpc>
                <a:spcPts val="1170"/>
              </a:lnSpc>
              <a:spcBef>
                <a:spcPts val="210"/>
              </a:spcBef>
            </a:pPr>
            <a:endParaRPr lang="en-US" spc="-10" dirty="0">
              <a:solidFill>
                <a:srgbClr val="0077D4"/>
              </a:solidFill>
            </a:endParaRPr>
          </a:p>
          <a:p>
            <a:pPr marL="12700" marR="27305">
              <a:lnSpc>
                <a:spcPts val="1170"/>
              </a:lnSpc>
              <a:spcBef>
                <a:spcPts val="210"/>
              </a:spcBef>
            </a:pPr>
            <a:endParaRPr lang="en-US" sz="2400" dirty="0">
              <a:latin typeface="Arial MT"/>
              <a:cs typeface="Arial MT"/>
            </a:endParaRPr>
          </a:p>
          <a:p>
            <a:pPr marL="12700" marR="5080">
              <a:lnSpc>
                <a:spcPts val="1170"/>
              </a:lnSpc>
              <a:spcBef>
                <a:spcPts val="5"/>
              </a:spcBef>
            </a:pPr>
            <a:r>
              <a:rPr lang="en-US" sz="2400" dirty="0">
                <a:solidFill>
                  <a:srgbClr val="0077D4"/>
                </a:solidFill>
                <a:latin typeface="Arial MT"/>
                <a:cs typeface="Arial MT"/>
              </a:rPr>
              <a:t>For example, using flow analysis we can calculate the average cycle </a:t>
            </a:r>
          </a:p>
          <a:p>
            <a:pPr marL="12700" marR="5080">
              <a:lnSpc>
                <a:spcPts val="1170"/>
              </a:lnSpc>
              <a:spcBef>
                <a:spcPts val="5"/>
              </a:spcBef>
            </a:pPr>
            <a:endParaRPr lang="en-US" dirty="0">
              <a:solidFill>
                <a:srgbClr val="0077D4"/>
              </a:solidFill>
            </a:endParaRPr>
          </a:p>
          <a:p>
            <a:pPr marL="12700" marR="5080">
              <a:lnSpc>
                <a:spcPts val="1170"/>
              </a:lnSpc>
              <a:spcBef>
                <a:spcPts val="5"/>
              </a:spcBef>
            </a:pPr>
            <a:r>
              <a:rPr lang="en-US" sz="2400" dirty="0">
                <a:solidFill>
                  <a:srgbClr val="0077D4"/>
                </a:solidFill>
                <a:latin typeface="Arial MT"/>
                <a:cs typeface="Arial MT"/>
              </a:rPr>
              <a:t>time of an entire </a:t>
            </a:r>
            <a:r>
              <a:rPr lang="en-US" sz="2400" spc="-10" dirty="0">
                <a:solidFill>
                  <a:srgbClr val="0077D4"/>
                </a:solidFill>
                <a:latin typeface="Arial MT"/>
                <a:cs typeface="Arial MT"/>
              </a:rPr>
              <a:t>process </a:t>
            </a:r>
            <a:r>
              <a:rPr lang="en-US" sz="2400" dirty="0">
                <a:solidFill>
                  <a:srgbClr val="0077D4"/>
                </a:solidFill>
                <a:latin typeface="Arial MT"/>
                <a:cs typeface="Arial MT"/>
              </a:rPr>
              <a:t>if we know the average cycle time of each </a:t>
            </a:r>
          </a:p>
          <a:p>
            <a:pPr marL="12700" marR="5080">
              <a:lnSpc>
                <a:spcPts val="1170"/>
              </a:lnSpc>
              <a:spcBef>
                <a:spcPts val="5"/>
              </a:spcBef>
            </a:pPr>
            <a:endParaRPr lang="en-US" dirty="0">
              <a:solidFill>
                <a:srgbClr val="0077D4"/>
              </a:solidFill>
            </a:endParaRPr>
          </a:p>
          <a:p>
            <a:pPr marL="12700" marR="5080">
              <a:lnSpc>
                <a:spcPts val="1170"/>
              </a:lnSpc>
              <a:spcBef>
                <a:spcPts val="5"/>
              </a:spcBef>
            </a:pPr>
            <a:r>
              <a:rPr lang="en-US" sz="2400" dirty="0">
                <a:solidFill>
                  <a:srgbClr val="0077D4"/>
                </a:solidFill>
                <a:latin typeface="Arial MT"/>
                <a:cs typeface="Arial MT"/>
              </a:rPr>
              <a:t>task and the probability of taking </a:t>
            </a:r>
            <a:r>
              <a:rPr lang="en-US" sz="2400" spc="-20" dirty="0">
                <a:solidFill>
                  <a:srgbClr val="0077D4"/>
                </a:solidFill>
                <a:latin typeface="Arial MT"/>
                <a:cs typeface="Arial MT"/>
              </a:rPr>
              <a:t>each</a:t>
            </a:r>
          </a:p>
          <a:p>
            <a:pPr marL="12700" marR="5080">
              <a:lnSpc>
                <a:spcPts val="1170"/>
              </a:lnSpc>
              <a:spcBef>
                <a:spcPts val="5"/>
              </a:spcBef>
            </a:pPr>
            <a:endParaRPr lang="en-US" dirty="0">
              <a:solidFill>
                <a:srgbClr val="0077D4"/>
              </a:solidFill>
            </a:endParaRPr>
          </a:p>
          <a:p>
            <a:pPr marL="12700">
              <a:lnSpc>
                <a:spcPts val="1150"/>
              </a:lnSpc>
            </a:pPr>
            <a:r>
              <a:rPr lang="en-US" sz="2400" dirty="0">
                <a:solidFill>
                  <a:srgbClr val="0077D4"/>
                </a:solidFill>
                <a:latin typeface="Arial MT"/>
                <a:cs typeface="Arial MT"/>
              </a:rPr>
              <a:t>flow stemming from a decision </a:t>
            </a:r>
            <a:r>
              <a:rPr lang="en-US" sz="2400" spc="-10" dirty="0">
                <a:solidFill>
                  <a:srgbClr val="0077D4"/>
                </a:solidFill>
                <a:latin typeface="Arial MT"/>
                <a:cs typeface="Arial MT"/>
              </a:rPr>
              <a:t>gateway</a:t>
            </a:r>
            <a:endParaRPr lang="en-US" sz="2400" dirty="0">
              <a:latin typeface="Arial MT"/>
              <a:cs typeface="Arial MT"/>
            </a:endParaRPr>
          </a:p>
          <a:p>
            <a:endParaRPr lang="en-US" sz="2400" dirty="0">
              <a:solidFill>
                <a:srgbClr val="0077D4"/>
              </a:solidFill>
              <a:latin typeface="Arial MT"/>
              <a:cs typeface="Arial MT"/>
            </a:endParaRPr>
          </a:p>
          <a:p>
            <a:r>
              <a:rPr lang="en-US" dirty="0">
                <a:solidFill>
                  <a:srgbClr val="0077D4"/>
                </a:solidFill>
              </a:rPr>
              <a:t>C</a:t>
            </a:r>
            <a:r>
              <a:rPr lang="en-US" sz="2400" dirty="0">
                <a:solidFill>
                  <a:srgbClr val="0077D4"/>
                </a:solidFill>
                <a:latin typeface="Arial MT"/>
                <a:cs typeface="Arial MT"/>
              </a:rPr>
              <a:t>ycle time of a process is the average time it takes between the moment the process starts and the moment it </a:t>
            </a:r>
            <a:r>
              <a:rPr lang="en-US" sz="2400" spc="-10" dirty="0">
                <a:solidFill>
                  <a:srgbClr val="0077D4"/>
                </a:solidFill>
                <a:latin typeface="Arial MT"/>
                <a:cs typeface="Arial MT"/>
              </a:rPr>
              <a:t>completes. </a:t>
            </a:r>
            <a:r>
              <a:rPr lang="en-US" sz="2400" dirty="0">
                <a:solidFill>
                  <a:srgbClr val="0077D4"/>
                </a:solidFill>
                <a:latin typeface="Arial MT"/>
                <a:cs typeface="Arial MT"/>
              </a:rPr>
              <a:t>By extension, we say that the cycle time of a task is the average time it takes between the moment the </a:t>
            </a:r>
            <a:r>
              <a:rPr lang="en-US" sz="2400" spc="-20" dirty="0">
                <a:solidFill>
                  <a:srgbClr val="0077D4"/>
                </a:solidFill>
                <a:latin typeface="Arial MT"/>
                <a:cs typeface="Arial MT"/>
              </a:rPr>
              <a:t>task</a:t>
            </a:r>
            <a:endParaRPr lang="en-US" sz="2400" dirty="0">
              <a:latin typeface="Arial MT"/>
              <a:cs typeface="Arial MT"/>
            </a:endParaRPr>
          </a:p>
          <a:p>
            <a:endParaRPr lang="en-US" dirty="0"/>
          </a:p>
        </p:txBody>
      </p:sp>
    </p:spTree>
    <p:extLst>
      <p:ext uri="{BB962C8B-B14F-4D97-AF65-F5344CB8AC3E}">
        <p14:creationId xmlns:p14="http://schemas.microsoft.com/office/powerpoint/2010/main" val="210707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D270-9B75-42E9-9DA6-E7BB4E113387}"/>
              </a:ext>
            </a:extLst>
          </p:cNvPr>
          <p:cNvSpPr>
            <a:spLocks noGrp="1"/>
          </p:cNvSpPr>
          <p:nvPr>
            <p:ph type="title"/>
          </p:nvPr>
        </p:nvSpPr>
        <p:spPr>
          <a:xfrm>
            <a:off x="614799" y="151619"/>
            <a:ext cx="8997950" cy="492443"/>
          </a:xfrm>
        </p:spPr>
        <p:txBody>
          <a:bodyPr/>
          <a:lstStyle/>
          <a:p>
            <a:r>
              <a:rPr lang="en-US" dirty="0"/>
              <a:t>Flow Analysis Limitation</a:t>
            </a:r>
          </a:p>
        </p:txBody>
      </p:sp>
      <p:sp>
        <p:nvSpPr>
          <p:cNvPr id="3" name="Text Placeholder 2">
            <a:extLst>
              <a:ext uri="{FF2B5EF4-FFF2-40B4-BE49-F238E27FC236}">
                <a16:creationId xmlns:a16="http://schemas.microsoft.com/office/drawing/2014/main" id="{C87C0463-F477-4187-81ED-D893E1E0137C}"/>
              </a:ext>
            </a:extLst>
          </p:cNvPr>
          <p:cNvSpPr>
            <a:spLocks noGrp="1"/>
          </p:cNvSpPr>
          <p:nvPr>
            <p:ph type="body" idx="1"/>
          </p:nvPr>
        </p:nvSpPr>
        <p:spPr>
          <a:xfrm>
            <a:off x="387350" y="1150620"/>
            <a:ext cx="10439400" cy="5416868"/>
          </a:xfrm>
        </p:spPr>
        <p:txBody>
          <a:bodyPr/>
          <a:lstStyle/>
          <a:p>
            <a:pPr marL="457200" indent="-457200">
              <a:buAutoNum type="arabicPeriod"/>
            </a:pPr>
            <a:r>
              <a:rPr lang="en-US" sz="1600" dirty="0"/>
              <a:t>Equations for calculating processing and cycle time only work in the case of block-structured process models. In particular, we cannot use these equations to calculate the cycle time of an unstructured process model</a:t>
            </a:r>
          </a:p>
          <a:p>
            <a:pPr marL="457200" indent="-457200">
              <a:buAutoNum type="arabicPeriod"/>
            </a:pPr>
            <a:endParaRPr lang="en-US" sz="1600" dirty="0"/>
          </a:p>
          <a:p>
            <a:pPr marL="457200" indent="-457200">
              <a:buAutoNum type="arabicPeriod"/>
            </a:pPr>
            <a:r>
              <a:rPr lang="en-US" sz="1600" dirty="0"/>
              <a:t>A more fundamental roadblock faced by analysts when applying flow analysis is the fact that they first need to estimate the average cycle time of each task in the process model. There are at least two approaches to address this obstacle. The first one is based on interviews or observation. In this approach, analysts interview the stakeholders involved in each task or they observe how the stakeholders work during a given day or period of time. A second approach is to collect logs from the information systems used in the process. For example, if a task “Approve purchase requisition” is performed via a Web </a:t>
            </a:r>
            <a:r>
              <a:rPr lang="en-US" sz="1600"/>
              <a:t>portal.</a:t>
            </a:r>
          </a:p>
          <a:p>
            <a:pPr marL="457200" indent="-457200">
              <a:buAutoNum type="arabicPeriod"/>
            </a:pPr>
            <a:endParaRPr lang="en-US" sz="1600" dirty="0"/>
          </a:p>
          <a:p>
            <a:pPr marL="457200" indent="-457200">
              <a:buAutoNum type="arabicPeriod"/>
            </a:pPr>
            <a:r>
              <a:rPr lang="en-US" sz="1600" dirty="0"/>
              <a:t>A more fundamental limitation of flow analysis is that it does not take into account the fact that a process behaves differently depending on the load. Intuitively, the cycle time of a process for handling insurance claims would be much slower if the insurance company is handling thousands of claims at once, due for example to a recent natural disaster such as a storm, versus the case where the load is low and the insurance company is only handling a hundred claims at once. When the load goes up and the number of resources (e.g., claim handlers) remains relatively constant, it is clear that the waiting times are going to be longer. This is due to a phenomenon known as resource contention. Resource contention occurs when there is more work to be done than resources available to perform the work, like for example more claims than insurance claim handlers. In such scenarios, some tasks will be in waiting mode until one of the necessary resources is freed up. Flow analysis does not directly inform us about the effects of increased resource contention.</a:t>
            </a:r>
          </a:p>
          <a:p>
            <a:pPr marL="457200" indent="-457200">
              <a:buAutoNum type="arabicPeriod"/>
            </a:pPr>
            <a:endParaRPr lang="en-US" sz="1600" dirty="0"/>
          </a:p>
          <a:p>
            <a:pPr marL="457200" indent="-457200">
              <a:buAutoNum type="arabicPeriod"/>
            </a:pPr>
            <a:endParaRPr lang="en-US" sz="1600" dirty="0"/>
          </a:p>
        </p:txBody>
      </p:sp>
    </p:spTree>
    <p:extLst>
      <p:ext uri="{BB962C8B-B14F-4D97-AF65-F5344CB8AC3E}">
        <p14:creationId xmlns:p14="http://schemas.microsoft.com/office/powerpoint/2010/main" val="1121616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38676" rIns="0" bIns="0" rtlCol="0">
            <a:spAutoFit/>
          </a:bodyPr>
          <a:lstStyle/>
          <a:p>
            <a:pPr marL="775970">
              <a:lnSpc>
                <a:spcPct val="100000"/>
              </a:lnSpc>
              <a:spcBef>
                <a:spcPts val="100"/>
              </a:spcBef>
            </a:pPr>
            <a:r>
              <a:rPr dirty="0">
                <a:latin typeface="Arial MT"/>
                <a:cs typeface="Arial MT"/>
              </a:rPr>
              <a:t>Limitation</a:t>
            </a:r>
            <a:r>
              <a:rPr spc="-35" dirty="0">
                <a:latin typeface="Arial MT"/>
                <a:cs typeface="Arial MT"/>
              </a:rPr>
              <a:t> </a:t>
            </a:r>
            <a:r>
              <a:rPr dirty="0">
                <a:latin typeface="Arial MT"/>
                <a:cs typeface="Arial MT"/>
              </a:rPr>
              <a:t>1:</a:t>
            </a:r>
            <a:r>
              <a:rPr spc="-15" dirty="0">
                <a:latin typeface="Arial MT"/>
                <a:cs typeface="Arial MT"/>
              </a:rPr>
              <a:t> </a:t>
            </a:r>
            <a:r>
              <a:rPr dirty="0">
                <a:latin typeface="Arial MT"/>
                <a:cs typeface="Arial MT"/>
              </a:rPr>
              <a:t>Not</a:t>
            </a:r>
            <a:r>
              <a:rPr spc="-20" dirty="0">
                <a:latin typeface="Arial MT"/>
                <a:cs typeface="Arial MT"/>
              </a:rPr>
              <a:t> </a:t>
            </a:r>
            <a:r>
              <a:rPr dirty="0">
                <a:latin typeface="Arial MT"/>
                <a:cs typeface="Arial MT"/>
              </a:rPr>
              <a:t>all</a:t>
            </a:r>
            <a:r>
              <a:rPr spc="-10" dirty="0">
                <a:latin typeface="Arial MT"/>
                <a:cs typeface="Arial MT"/>
              </a:rPr>
              <a:t> </a:t>
            </a:r>
            <a:r>
              <a:rPr dirty="0">
                <a:latin typeface="Arial MT"/>
                <a:cs typeface="Arial MT"/>
              </a:rPr>
              <a:t>Models</a:t>
            </a:r>
            <a:r>
              <a:rPr spc="-20" dirty="0">
                <a:latin typeface="Arial MT"/>
                <a:cs typeface="Arial MT"/>
              </a:rPr>
              <a:t> </a:t>
            </a:r>
            <a:r>
              <a:rPr dirty="0">
                <a:latin typeface="Arial MT"/>
                <a:cs typeface="Arial MT"/>
              </a:rPr>
              <a:t>are</a:t>
            </a:r>
            <a:r>
              <a:rPr spc="-20" dirty="0">
                <a:latin typeface="Arial MT"/>
                <a:cs typeface="Arial MT"/>
              </a:rPr>
              <a:t> </a:t>
            </a:r>
            <a:r>
              <a:rPr spc="-10" dirty="0">
                <a:latin typeface="Arial MT"/>
                <a:cs typeface="Arial MT"/>
              </a:rPr>
              <a:t>Structured</a:t>
            </a:r>
          </a:p>
        </p:txBody>
      </p:sp>
      <p:pic>
        <p:nvPicPr>
          <p:cNvPr id="3" name="object 3"/>
          <p:cNvPicPr/>
          <p:nvPr/>
        </p:nvPicPr>
        <p:blipFill>
          <a:blip r:embed="rId2" cstate="print"/>
          <a:stretch>
            <a:fillRect/>
          </a:stretch>
        </p:blipFill>
        <p:spPr>
          <a:xfrm>
            <a:off x="1191146" y="2120817"/>
            <a:ext cx="8313569" cy="270849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38676" rIns="0" bIns="0" rtlCol="0">
            <a:spAutoFit/>
          </a:bodyPr>
          <a:lstStyle/>
          <a:p>
            <a:pPr marL="608965">
              <a:lnSpc>
                <a:spcPct val="100000"/>
              </a:lnSpc>
              <a:spcBef>
                <a:spcPts val="100"/>
              </a:spcBef>
            </a:pPr>
            <a:r>
              <a:rPr dirty="0">
                <a:latin typeface="Arial MT"/>
                <a:cs typeface="Arial MT"/>
              </a:rPr>
              <a:t>Limitation</a:t>
            </a:r>
            <a:r>
              <a:rPr spc="-40" dirty="0">
                <a:latin typeface="Arial MT"/>
                <a:cs typeface="Arial MT"/>
              </a:rPr>
              <a:t> </a:t>
            </a:r>
            <a:r>
              <a:rPr dirty="0">
                <a:latin typeface="Arial MT"/>
                <a:cs typeface="Arial MT"/>
              </a:rPr>
              <a:t>2:</a:t>
            </a:r>
            <a:r>
              <a:rPr spc="-25" dirty="0">
                <a:latin typeface="Arial MT"/>
                <a:cs typeface="Arial MT"/>
              </a:rPr>
              <a:t> </a:t>
            </a:r>
            <a:r>
              <a:rPr dirty="0">
                <a:latin typeface="Arial MT"/>
                <a:cs typeface="Arial MT"/>
              </a:rPr>
              <a:t>Fixed</a:t>
            </a:r>
            <a:r>
              <a:rPr spc="-25" dirty="0">
                <a:latin typeface="Arial MT"/>
                <a:cs typeface="Arial MT"/>
              </a:rPr>
              <a:t> </a:t>
            </a:r>
            <a:r>
              <a:rPr dirty="0">
                <a:latin typeface="Arial MT"/>
                <a:cs typeface="Arial MT"/>
              </a:rPr>
              <a:t>arrival</a:t>
            </a:r>
            <a:r>
              <a:rPr spc="-20" dirty="0">
                <a:latin typeface="Arial MT"/>
                <a:cs typeface="Arial MT"/>
              </a:rPr>
              <a:t> </a:t>
            </a:r>
            <a:r>
              <a:rPr dirty="0">
                <a:latin typeface="Arial MT"/>
                <a:cs typeface="Arial MT"/>
              </a:rPr>
              <a:t>rate</a:t>
            </a:r>
            <a:r>
              <a:rPr spc="-25" dirty="0">
                <a:latin typeface="Arial MT"/>
                <a:cs typeface="Arial MT"/>
              </a:rPr>
              <a:t> </a:t>
            </a:r>
            <a:r>
              <a:rPr spc="-10" dirty="0">
                <a:latin typeface="Arial MT"/>
                <a:cs typeface="Arial MT"/>
              </a:rPr>
              <a:t>capacity</a:t>
            </a:r>
          </a:p>
        </p:txBody>
      </p:sp>
      <p:sp>
        <p:nvSpPr>
          <p:cNvPr id="3" name="object 3"/>
          <p:cNvSpPr txBox="1"/>
          <p:nvPr/>
        </p:nvSpPr>
        <p:spPr>
          <a:xfrm>
            <a:off x="1211422" y="1559051"/>
            <a:ext cx="7922259" cy="3818254"/>
          </a:xfrm>
          <a:prstGeom prst="rect">
            <a:avLst/>
          </a:prstGeom>
        </p:spPr>
        <p:txBody>
          <a:bodyPr vert="horz" wrap="square" lIns="0" tIns="102235" rIns="0" bIns="0" rtlCol="0">
            <a:spAutoFit/>
          </a:bodyPr>
          <a:lstStyle/>
          <a:p>
            <a:pPr marL="194945" indent="-182245">
              <a:lnSpc>
                <a:spcPct val="100000"/>
              </a:lnSpc>
              <a:spcBef>
                <a:spcPts val="805"/>
              </a:spcBef>
              <a:buClr>
                <a:srgbClr val="7F7F7F"/>
              </a:buClr>
              <a:buChar char="•"/>
              <a:tabLst>
                <a:tab pos="194945" algn="l"/>
              </a:tabLst>
            </a:pPr>
            <a:r>
              <a:rPr sz="2400" dirty="0">
                <a:latin typeface="Arial MT"/>
                <a:cs typeface="Arial MT"/>
              </a:rPr>
              <a:t>Cycle</a:t>
            </a:r>
            <a:r>
              <a:rPr sz="2400" spc="-20" dirty="0">
                <a:latin typeface="Arial MT"/>
                <a:cs typeface="Arial MT"/>
              </a:rPr>
              <a:t> </a:t>
            </a:r>
            <a:r>
              <a:rPr sz="2400" dirty="0">
                <a:latin typeface="Arial MT"/>
                <a:cs typeface="Arial MT"/>
              </a:rPr>
              <a:t>time</a:t>
            </a:r>
            <a:r>
              <a:rPr sz="2400" spc="-10" dirty="0">
                <a:latin typeface="Arial MT"/>
                <a:cs typeface="Arial MT"/>
              </a:rPr>
              <a:t> </a:t>
            </a:r>
            <a:r>
              <a:rPr sz="2400" dirty="0">
                <a:latin typeface="Arial MT"/>
                <a:cs typeface="Arial MT"/>
              </a:rPr>
              <a:t>analysis</a:t>
            </a:r>
            <a:r>
              <a:rPr sz="2400" spc="-10" dirty="0">
                <a:latin typeface="Arial MT"/>
                <a:cs typeface="Arial MT"/>
              </a:rPr>
              <a:t> </a:t>
            </a:r>
            <a:r>
              <a:rPr sz="2400" dirty="0">
                <a:latin typeface="Arial MT"/>
                <a:cs typeface="Arial MT"/>
              </a:rPr>
              <a:t>does</a:t>
            </a:r>
            <a:r>
              <a:rPr sz="2400" spc="-10" dirty="0">
                <a:latin typeface="Arial MT"/>
                <a:cs typeface="Arial MT"/>
              </a:rPr>
              <a:t> </a:t>
            </a:r>
            <a:r>
              <a:rPr sz="2400" dirty="0">
                <a:latin typeface="Arial MT"/>
                <a:cs typeface="Arial MT"/>
              </a:rPr>
              <a:t>not</a:t>
            </a:r>
            <a:r>
              <a:rPr sz="2400" spc="-15" dirty="0">
                <a:latin typeface="Arial MT"/>
                <a:cs typeface="Arial MT"/>
              </a:rPr>
              <a:t> </a:t>
            </a:r>
            <a:r>
              <a:rPr sz="2400" spc="-10" dirty="0">
                <a:latin typeface="Arial MT"/>
                <a:cs typeface="Arial MT"/>
              </a:rPr>
              <a:t>consider:</a:t>
            </a:r>
            <a:endParaRPr sz="2400">
              <a:latin typeface="Arial MT"/>
              <a:cs typeface="Arial MT"/>
            </a:endParaRPr>
          </a:p>
          <a:p>
            <a:pPr marL="422909" lvl="1" indent="-182245">
              <a:lnSpc>
                <a:spcPct val="100000"/>
              </a:lnSpc>
              <a:spcBef>
                <a:spcPts val="525"/>
              </a:spcBef>
              <a:buClr>
                <a:srgbClr val="7F7F7F"/>
              </a:buClr>
              <a:buChar char="•"/>
              <a:tabLst>
                <a:tab pos="422909" algn="l"/>
              </a:tabLst>
            </a:pPr>
            <a:r>
              <a:rPr sz="1800" dirty="0">
                <a:latin typeface="Arial MT"/>
                <a:cs typeface="Arial MT"/>
              </a:rPr>
              <a:t>The</a:t>
            </a:r>
            <a:r>
              <a:rPr sz="1800" spc="-30" dirty="0">
                <a:latin typeface="Arial MT"/>
                <a:cs typeface="Arial MT"/>
              </a:rPr>
              <a:t> </a:t>
            </a:r>
            <a:r>
              <a:rPr sz="1800" dirty="0">
                <a:latin typeface="Arial MT"/>
                <a:cs typeface="Arial MT"/>
              </a:rPr>
              <a:t>rate</a:t>
            </a:r>
            <a:r>
              <a:rPr sz="1800" spc="-20" dirty="0">
                <a:latin typeface="Arial MT"/>
                <a:cs typeface="Arial MT"/>
              </a:rPr>
              <a:t> </a:t>
            </a:r>
            <a:r>
              <a:rPr sz="1800" dirty="0">
                <a:latin typeface="Arial MT"/>
                <a:cs typeface="Arial MT"/>
              </a:rPr>
              <a:t>at</a:t>
            </a:r>
            <a:r>
              <a:rPr sz="1800" spc="-15" dirty="0">
                <a:latin typeface="Arial MT"/>
                <a:cs typeface="Arial MT"/>
              </a:rPr>
              <a:t> </a:t>
            </a:r>
            <a:r>
              <a:rPr sz="1800" dirty="0">
                <a:latin typeface="Arial MT"/>
                <a:cs typeface="Arial MT"/>
              </a:rPr>
              <a:t>which</a:t>
            </a:r>
            <a:r>
              <a:rPr sz="1800" spc="-20" dirty="0">
                <a:latin typeface="Arial MT"/>
                <a:cs typeface="Arial MT"/>
              </a:rPr>
              <a:t> </a:t>
            </a:r>
            <a:r>
              <a:rPr sz="1800" dirty="0">
                <a:latin typeface="Arial MT"/>
                <a:cs typeface="Arial MT"/>
              </a:rPr>
              <a:t>new</a:t>
            </a:r>
            <a:r>
              <a:rPr sz="1800" spc="-10" dirty="0">
                <a:latin typeface="Arial MT"/>
                <a:cs typeface="Arial MT"/>
              </a:rPr>
              <a:t> </a:t>
            </a:r>
            <a:r>
              <a:rPr sz="1800" dirty="0">
                <a:latin typeface="Arial MT"/>
                <a:cs typeface="Arial MT"/>
              </a:rPr>
              <a:t>process</a:t>
            </a:r>
            <a:r>
              <a:rPr sz="1800" spc="-20" dirty="0">
                <a:latin typeface="Arial MT"/>
                <a:cs typeface="Arial MT"/>
              </a:rPr>
              <a:t> </a:t>
            </a:r>
            <a:r>
              <a:rPr sz="1800" dirty="0">
                <a:latin typeface="Arial MT"/>
                <a:cs typeface="Arial MT"/>
              </a:rPr>
              <a:t>instances</a:t>
            </a:r>
            <a:r>
              <a:rPr sz="1800" spc="-20" dirty="0">
                <a:latin typeface="Arial MT"/>
                <a:cs typeface="Arial MT"/>
              </a:rPr>
              <a:t> </a:t>
            </a:r>
            <a:r>
              <a:rPr sz="1800" dirty="0">
                <a:latin typeface="Arial MT"/>
                <a:cs typeface="Arial MT"/>
              </a:rPr>
              <a:t>are</a:t>
            </a:r>
            <a:r>
              <a:rPr sz="1800" spc="-15" dirty="0">
                <a:latin typeface="Arial MT"/>
                <a:cs typeface="Arial MT"/>
              </a:rPr>
              <a:t> </a:t>
            </a:r>
            <a:r>
              <a:rPr sz="1800" dirty="0">
                <a:latin typeface="Arial MT"/>
                <a:cs typeface="Arial MT"/>
              </a:rPr>
              <a:t>created</a:t>
            </a:r>
            <a:r>
              <a:rPr sz="1800" spc="-20" dirty="0">
                <a:latin typeface="Arial MT"/>
                <a:cs typeface="Arial MT"/>
              </a:rPr>
              <a:t> </a:t>
            </a:r>
            <a:r>
              <a:rPr sz="1800" dirty="0">
                <a:latin typeface="Arial MT"/>
                <a:cs typeface="Arial MT"/>
              </a:rPr>
              <a:t>(arrival</a:t>
            </a:r>
            <a:r>
              <a:rPr sz="1800" spc="-10" dirty="0">
                <a:latin typeface="Arial MT"/>
                <a:cs typeface="Arial MT"/>
              </a:rPr>
              <a:t> rate)</a:t>
            </a:r>
            <a:endParaRPr sz="1800">
              <a:latin typeface="Arial MT"/>
              <a:cs typeface="Arial MT"/>
            </a:endParaRPr>
          </a:p>
          <a:p>
            <a:pPr marL="422909" lvl="1" indent="-182245">
              <a:lnSpc>
                <a:spcPct val="100000"/>
              </a:lnSpc>
              <a:spcBef>
                <a:spcPts val="434"/>
              </a:spcBef>
              <a:buClr>
                <a:srgbClr val="7F7F7F"/>
              </a:buClr>
              <a:buChar char="•"/>
              <a:tabLst>
                <a:tab pos="422909" algn="l"/>
              </a:tabLst>
            </a:pPr>
            <a:r>
              <a:rPr sz="1800" dirty="0">
                <a:latin typeface="Arial MT"/>
                <a:cs typeface="Arial MT"/>
              </a:rPr>
              <a:t>The</a:t>
            </a:r>
            <a:r>
              <a:rPr sz="1800" spc="-20" dirty="0">
                <a:latin typeface="Arial MT"/>
                <a:cs typeface="Arial MT"/>
              </a:rPr>
              <a:t> </a:t>
            </a:r>
            <a:r>
              <a:rPr sz="1800" dirty="0">
                <a:latin typeface="Arial MT"/>
                <a:cs typeface="Arial MT"/>
              </a:rPr>
              <a:t>number</a:t>
            </a:r>
            <a:r>
              <a:rPr sz="1800" spc="-15" dirty="0">
                <a:latin typeface="Arial MT"/>
                <a:cs typeface="Arial MT"/>
              </a:rPr>
              <a:t> </a:t>
            </a:r>
            <a:r>
              <a:rPr sz="1800" dirty="0">
                <a:latin typeface="Arial MT"/>
                <a:cs typeface="Arial MT"/>
              </a:rPr>
              <a:t>of</a:t>
            </a:r>
            <a:r>
              <a:rPr sz="1800" spc="-20" dirty="0">
                <a:latin typeface="Arial MT"/>
                <a:cs typeface="Arial MT"/>
              </a:rPr>
              <a:t> </a:t>
            </a:r>
            <a:r>
              <a:rPr sz="1800" dirty="0">
                <a:latin typeface="Arial MT"/>
                <a:cs typeface="Arial MT"/>
              </a:rPr>
              <a:t>available</a:t>
            </a:r>
            <a:r>
              <a:rPr sz="1800" spc="-15" dirty="0">
                <a:latin typeface="Arial MT"/>
                <a:cs typeface="Arial MT"/>
              </a:rPr>
              <a:t> </a:t>
            </a:r>
            <a:r>
              <a:rPr sz="1800" spc="-10" dirty="0">
                <a:latin typeface="Arial MT"/>
                <a:cs typeface="Arial MT"/>
              </a:rPr>
              <a:t>resources</a:t>
            </a:r>
            <a:endParaRPr sz="1800">
              <a:latin typeface="Arial MT"/>
              <a:cs typeface="Arial MT"/>
            </a:endParaRPr>
          </a:p>
          <a:p>
            <a:pPr marL="194945" indent="-182245">
              <a:lnSpc>
                <a:spcPct val="100000"/>
              </a:lnSpc>
              <a:spcBef>
                <a:spcPts val="550"/>
              </a:spcBef>
              <a:buClr>
                <a:srgbClr val="7F7F7F"/>
              </a:buClr>
              <a:buChar char="•"/>
              <a:tabLst>
                <a:tab pos="194945" algn="l"/>
              </a:tabLst>
            </a:pPr>
            <a:r>
              <a:rPr sz="2400" dirty="0">
                <a:latin typeface="Arial MT"/>
                <a:cs typeface="Arial MT"/>
              </a:rPr>
              <a:t>Higher</a:t>
            </a:r>
            <a:r>
              <a:rPr sz="2400" spc="-20" dirty="0">
                <a:latin typeface="Arial MT"/>
                <a:cs typeface="Arial MT"/>
              </a:rPr>
              <a:t> </a:t>
            </a:r>
            <a:r>
              <a:rPr sz="2400" dirty="0">
                <a:latin typeface="Arial MT"/>
                <a:cs typeface="Arial MT"/>
              </a:rPr>
              <a:t>arrival</a:t>
            </a:r>
            <a:r>
              <a:rPr sz="2400" spc="-5" dirty="0">
                <a:latin typeface="Arial MT"/>
                <a:cs typeface="Arial MT"/>
              </a:rPr>
              <a:t> </a:t>
            </a:r>
            <a:r>
              <a:rPr sz="2400" dirty="0">
                <a:latin typeface="Arial MT"/>
                <a:cs typeface="Arial MT"/>
              </a:rPr>
              <a:t>rate</a:t>
            </a:r>
            <a:r>
              <a:rPr sz="2400" spc="-10" dirty="0">
                <a:latin typeface="Arial MT"/>
                <a:cs typeface="Arial MT"/>
              </a:rPr>
              <a:t> </a:t>
            </a:r>
            <a:r>
              <a:rPr sz="2400" dirty="0">
                <a:latin typeface="Arial MT"/>
                <a:cs typeface="Arial MT"/>
              </a:rPr>
              <a:t>at</a:t>
            </a:r>
            <a:r>
              <a:rPr sz="2400" spc="-15" dirty="0">
                <a:latin typeface="Arial MT"/>
                <a:cs typeface="Arial MT"/>
              </a:rPr>
              <a:t> </a:t>
            </a:r>
            <a:r>
              <a:rPr sz="2400" dirty="0">
                <a:latin typeface="Arial MT"/>
                <a:cs typeface="Arial MT"/>
              </a:rPr>
              <a:t>fixed</a:t>
            </a:r>
            <a:r>
              <a:rPr sz="2400" spc="-10" dirty="0">
                <a:latin typeface="Arial MT"/>
                <a:cs typeface="Arial MT"/>
              </a:rPr>
              <a:t> </a:t>
            </a:r>
            <a:r>
              <a:rPr sz="2400" dirty="0">
                <a:latin typeface="Arial MT"/>
                <a:cs typeface="Arial MT"/>
              </a:rPr>
              <a:t>resource</a:t>
            </a:r>
            <a:r>
              <a:rPr sz="2400" spc="-10" dirty="0">
                <a:latin typeface="Arial MT"/>
                <a:cs typeface="Arial MT"/>
              </a:rPr>
              <a:t> capacity</a:t>
            </a:r>
            <a:endParaRPr sz="2400">
              <a:latin typeface="Arial MT"/>
              <a:cs typeface="Arial MT"/>
            </a:endParaRPr>
          </a:p>
          <a:p>
            <a:pPr marL="194945">
              <a:lnSpc>
                <a:spcPts val="2830"/>
              </a:lnSpc>
              <a:spcBef>
                <a:spcPts val="25"/>
              </a:spcBef>
            </a:pPr>
            <a:r>
              <a:rPr sz="2400" dirty="0">
                <a:latin typeface="Wingdings"/>
                <a:cs typeface="Wingdings"/>
              </a:rPr>
              <a:t></a:t>
            </a:r>
            <a:r>
              <a:rPr sz="2400" spc="55" dirty="0">
                <a:latin typeface="Times New Roman"/>
                <a:cs typeface="Times New Roman"/>
              </a:rPr>
              <a:t> </a:t>
            </a:r>
            <a:r>
              <a:rPr sz="2400" dirty="0">
                <a:latin typeface="Arial MT"/>
                <a:cs typeface="Arial MT"/>
              </a:rPr>
              <a:t>high</a:t>
            </a:r>
            <a:r>
              <a:rPr sz="2400" spc="-10" dirty="0">
                <a:latin typeface="Arial MT"/>
                <a:cs typeface="Arial MT"/>
              </a:rPr>
              <a:t> </a:t>
            </a:r>
            <a:r>
              <a:rPr sz="2400" dirty="0">
                <a:latin typeface="Arial MT"/>
                <a:cs typeface="Arial MT"/>
              </a:rPr>
              <a:t>resource</a:t>
            </a:r>
            <a:r>
              <a:rPr sz="2400" spc="-5" dirty="0">
                <a:latin typeface="Arial MT"/>
                <a:cs typeface="Arial MT"/>
              </a:rPr>
              <a:t> </a:t>
            </a:r>
            <a:r>
              <a:rPr sz="2400" spc="-10" dirty="0">
                <a:latin typeface="Arial MT"/>
                <a:cs typeface="Arial MT"/>
              </a:rPr>
              <a:t>contention</a:t>
            </a:r>
            <a:endParaRPr sz="2400">
              <a:latin typeface="Arial MT"/>
              <a:cs typeface="Arial MT"/>
            </a:endParaRPr>
          </a:p>
          <a:p>
            <a:pPr marL="194945">
              <a:lnSpc>
                <a:spcPts val="2830"/>
              </a:lnSpc>
            </a:pPr>
            <a:r>
              <a:rPr sz="2400" dirty="0">
                <a:latin typeface="Wingdings"/>
                <a:cs typeface="Wingdings"/>
              </a:rPr>
              <a:t></a:t>
            </a:r>
            <a:r>
              <a:rPr sz="2400" spc="45" dirty="0">
                <a:latin typeface="Times New Roman"/>
                <a:cs typeface="Times New Roman"/>
              </a:rPr>
              <a:t> </a:t>
            </a:r>
            <a:r>
              <a:rPr sz="2400" dirty="0">
                <a:latin typeface="Arial MT"/>
                <a:cs typeface="Arial MT"/>
              </a:rPr>
              <a:t>higher</a:t>
            </a:r>
            <a:r>
              <a:rPr sz="2400" spc="-10" dirty="0">
                <a:latin typeface="Arial MT"/>
                <a:cs typeface="Arial MT"/>
              </a:rPr>
              <a:t> </a:t>
            </a:r>
            <a:r>
              <a:rPr sz="2400" dirty="0">
                <a:latin typeface="Arial MT"/>
                <a:cs typeface="Arial MT"/>
              </a:rPr>
              <a:t>activity</a:t>
            </a:r>
            <a:r>
              <a:rPr sz="2400" spc="-10" dirty="0">
                <a:latin typeface="Arial MT"/>
                <a:cs typeface="Arial MT"/>
              </a:rPr>
              <a:t> </a:t>
            </a:r>
            <a:r>
              <a:rPr sz="2400" dirty="0">
                <a:latin typeface="Arial MT"/>
                <a:cs typeface="Arial MT"/>
              </a:rPr>
              <a:t>waiting</a:t>
            </a:r>
            <a:r>
              <a:rPr sz="2400" spc="-10" dirty="0">
                <a:latin typeface="Arial MT"/>
                <a:cs typeface="Arial MT"/>
              </a:rPr>
              <a:t> </a:t>
            </a:r>
            <a:r>
              <a:rPr sz="2400" dirty="0">
                <a:latin typeface="Arial MT"/>
                <a:cs typeface="Arial MT"/>
              </a:rPr>
              <a:t>times</a:t>
            </a:r>
            <a:r>
              <a:rPr sz="2400" spc="-10" dirty="0">
                <a:latin typeface="Arial MT"/>
                <a:cs typeface="Arial MT"/>
              </a:rPr>
              <a:t> </a:t>
            </a:r>
            <a:r>
              <a:rPr sz="2400" dirty="0">
                <a:latin typeface="Arial MT"/>
                <a:cs typeface="Arial MT"/>
              </a:rPr>
              <a:t>(longer</a:t>
            </a:r>
            <a:r>
              <a:rPr sz="2400" spc="-5" dirty="0">
                <a:latin typeface="Arial MT"/>
                <a:cs typeface="Arial MT"/>
              </a:rPr>
              <a:t> </a:t>
            </a:r>
            <a:r>
              <a:rPr sz="2400" spc="-10" dirty="0">
                <a:latin typeface="Arial MT"/>
                <a:cs typeface="Arial MT"/>
              </a:rPr>
              <a:t>queues)</a:t>
            </a:r>
            <a:endParaRPr sz="2400">
              <a:latin typeface="Arial MT"/>
              <a:cs typeface="Arial MT"/>
            </a:endParaRPr>
          </a:p>
          <a:p>
            <a:pPr marL="194945">
              <a:lnSpc>
                <a:spcPct val="100000"/>
              </a:lnSpc>
              <a:spcBef>
                <a:spcPts val="25"/>
              </a:spcBef>
            </a:pPr>
            <a:r>
              <a:rPr sz="2400" dirty="0">
                <a:latin typeface="Wingdings"/>
                <a:cs typeface="Wingdings"/>
              </a:rPr>
              <a:t></a:t>
            </a:r>
            <a:r>
              <a:rPr sz="2400" spc="40" dirty="0">
                <a:latin typeface="Times New Roman"/>
                <a:cs typeface="Times New Roman"/>
              </a:rPr>
              <a:t> </a:t>
            </a:r>
            <a:r>
              <a:rPr sz="2400" dirty="0">
                <a:latin typeface="Arial MT"/>
                <a:cs typeface="Arial MT"/>
              </a:rPr>
              <a:t>higher</a:t>
            </a:r>
            <a:r>
              <a:rPr sz="2400" spc="-10" dirty="0">
                <a:latin typeface="Arial MT"/>
                <a:cs typeface="Arial MT"/>
              </a:rPr>
              <a:t> </a:t>
            </a:r>
            <a:r>
              <a:rPr sz="2400" dirty="0">
                <a:latin typeface="Arial MT"/>
                <a:cs typeface="Arial MT"/>
              </a:rPr>
              <a:t>activity</a:t>
            </a:r>
            <a:r>
              <a:rPr sz="2400" spc="-15" dirty="0">
                <a:latin typeface="Arial MT"/>
                <a:cs typeface="Arial MT"/>
              </a:rPr>
              <a:t> </a:t>
            </a:r>
            <a:r>
              <a:rPr sz="2400" dirty="0">
                <a:latin typeface="Arial MT"/>
                <a:cs typeface="Arial MT"/>
              </a:rPr>
              <a:t>cycle</a:t>
            </a:r>
            <a:r>
              <a:rPr sz="2400" spc="-10" dirty="0">
                <a:latin typeface="Arial MT"/>
                <a:cs typeface="Arial MT"/>
              </a:rPr>
              <a:t> </a:t>
            </a:r>
            <a:r>
              <a:rPr sz="2400" spc="-20" dirty="0">
                <a:latin typeface="Arial MT"/>
                <a:cs typeface="Arial MT"/>
              </a:rPr>
              <a:t>time</a:t>
            </a:r>
            <a:endParaRPr sz="2400">
              <a:latin typeface="Arial MT"/>
              <a:cs typeface="Arial MT"/>
            </a:endParaRPr>
          </a:p>
          <a:p>
            <a:pPr marL="194945">
              <a:lnSpc>
                <a:spcPct val="100000"/>
              </a:lnSpc>
              <a:spcBef>
                <a:spcPts val="20"/>
              </a:spcBef>
            </a:pPr>
            <a:r>
              <a:rPr sz="2400" dirty="0">
                <a:latin typeface="Wingdings"/>
                <a:cs typeface="Wingdings"/>
              </a:rPr>
              <a:t></a:t>
            </a:r>
            <a:r>
              <a:rPr sz="2400" spc="55" dirty="0">
                <a:latin typeface="Times New Roman"/>
                <a:cs typeface="Times New Roman"/>
              </a:rPr>
              <a:t> </a:t>
            </a:r>
            <a:r>
              <a:rPr sz="2400" dirty="0">
                <a:latin typeface="Arial MT"/>
                <a:cs typeface="Arial MT"/>
              </a:rPr>
              <a:t>higher</a:t>
            </a:r>
            <a:r>
              <a:rPr sz="2400" spc="-10" dirty="0">
                <a:latin typeface="Arial MT"/>
                <a:cs typeface="Arial MT"/>
              </a:rPr>
              <a:t> </a:t>
            </a:r>
            <a:r>
              <a:rPr sz="2400" dirty="0">
                <a:latin typeface="Arial MT"/>
                <a:cs typeface="Arial MT"/>
              </a:rPr>
              <a:t>overall</a:t>
            </a:r>
            <a:r>
              <a:rPr sz="2400" spc="-5" dirty="0">
                <a:latin typeface="Arial MT"/>
                <a:cs typeface="Arial MT"/>
              </a:rPr>
              <a:t> </a:t>
            </a:r>
            <a:r>
              <a:rPr sz="2400" dirty="0">
                <a:latin typeface="Arial MT"/>
                <a:cs typeface="Arial MT"/>
              </a:rPr>
              <a:t>cycle</a:t>
            </a:r>
            <a:r>
              <a:rPr sz="2400" spc="-10" dirty="0">
                <a:latin typeface="Arial MT"/>
                <a:cs typeface="Arial MT"/>
              </a:rPr>
              <a:t> </a:t>
            </a:r>
            <a:r>
              <a:rPr sz="2400" spc="-20" dirty="0">
                <a:latin typeface="Arial MT"/>
                <a:cs typeface="Arial MT"/>
              </a:rPr>
              <a:t>time</a:t>
            </a:r>
            <a:endParaRPr sz="2400">
              <a:latin typeface="Arial MT"/>
              <a:cs typeface="Arial MT"/>
            </a:endParaRPr>
          </a:p>
          <a:p>
            <a:pPr marL="194945" indent="-182245">
              <a:lnSpc>
                <a:spcPct val="100000"/>
              </a:lnSpc>
              <a:spcBef>
                <a:spcPts val="625"/>
              </a:spcBef>
              <a:buClr>
                <a:srgbClr val="7F7F7F"/>
              </a:buClr>
              <a:buChar char="•"/>
              <a:tabLst>
                <a:tab pos="194945" algn="l"/>
              </a:tabLst>
            </a:pPr>
            <a:r>
              <a:rPr sz="2400" dirty="0">
                <a:latin typeface="Arial MT"/>
                <a:cs typeface="Arial MT"/>
              </a:rPr>
              <a:t>The</a:t>
            </a:r>
            <a:r>
              <a:rPr sz="2400" spc="-10" dirty="0">
                <a:latin typeface="Arial MT"/>
                <a:cs typeface="Arial MT"/>
              </a:rPr>
              <a:t> </a:t>
            </a:r>
            <a:r>
              <a:rPr sz="2400" dirty="0">
                <a:latin typeface="Arial MT"/>
                <a:cs typeface="Arial MT"/>
              </a:rPr>
              <a:t>slower</a:t>
            </a:r>
            <a:r>
              <a:rPr sz="2400" spc="-10" dirty="0">
                <a:latin typeface="Arial MT"/>
                <a:cs typeface="Arial MT"/>
              </a:rPr>
              <a:t> </a:t>
            </a:r>
            <a:r>
              <a:rPr sz="2400" dirty="0">
                <a:latin typeface="Arial MT"/>
                <a:cs typeface="Arial MT"/>
              </a:rPr>
              <a:t>you</a:t>
            </a:r>
            <a:r>
              <a:rPr sz="2400" spc="-5" dirty="0">
                <a:latin typeface="Arial MT"/>
                <a:cs typeface="Arial MT"/>
              </a:rPr>
              <a:t> </a:t>
            </a:r>
            <a:r>
              <a:rPr sz="2400" dirty="0">
                <a:latin typeface="Arial MT"/>
                <a:cs typeface="Arial MT"/>
              </a:rPr>
              <a:t>are,</a:t>
            </a:r>
            <a:r>
              <a:rPr sz="2400" spc="-15" dirty="0">
                <a:latin typeface="Arial MT"/>
                <a:cs typeface="Arial MT"/>
              </a:rPr>
              <a:t> </a:t>
            </a:r>
            <a:r>
              <a:rPr sz="2400" dirty="0">
                <a:latin typeface="Arial MT"/>
                <a:cs typeface="Arial MT"/>
              </a:rPr>
              <a:t>the</a:t>
            </a:r>
            <a:r>
              <a:rPr sz="2400" spc="-5" dirty="0">
                <a:latin typeface="Arial MT"/>
                <a:cs typeface="Arial MT"/>
              </a:rPr>
              <a:t> </a:t>
            </a:r>
            <a:r>
              <a:rPr sz="2400" dirty="0">
                <a:latin typeface="Arial MT"/>
                <a:cs typeface="Arial MT"/>
              </a:rPr>
              <a:t>more</a:t>
            </a:r>
            <a:r>
              <a:rPr sz="2400" spc="-10" dirty="0">
                <a:latin typeface="Arial MT"/>
                <a:cs typeface="Arial MT"/>
              </a:rPr>
              <a:t> </a:t>
            </a:r>
            <a:r>
              <a:rPr sz="2400" dirty="0">
                <a:latin typeface="Arial MT"/>
                <a:cs typeface="Arial MT"/>
              </a:rPr>
              <a:t>people</a:t>
            </a:r>
            <a:r>
              <a:rPr sz="2400" spc="-10" dirty="0">
                <a:latin typeface="Arial MT"/>
                <a:cs typeface="Arial MT"/>
              </a:rPr>
              <a:t> </a:t>
            </a:r>
            <a:r>
              <a:rPr sz="2400" dirty="0">
                <a:latin typeface="Arial MT"/>
                <a:cs typeface="Arial MT"/>
              </a:rPr>
              <a:t>have</a:t>
            </a:r>
            <a:r>
              <a:rPr sz="2400" spc="-5" dirty="0">
                <a:latin typeface="Arial MT"/>
                <a:cs typeface="Arial MT"/>
              </a:rPr>
              <a:t> </a:t>
            </a:r>
            <a:r>
              <a:rPr sz="2400" dirty="0">
                <a:latin typeface="Arial MT"/>
                <a:cs typeface="Arial MT"/>
              </a:rPr>
              <a:t>to</a:t>
            </a:r>
            <a:r>
              <a:rPr sz="2400" spc="-10" dirty="0">
                <a:latin typeface="Arial MT"/>
                <a:cs typeface="Arial MT"/>
              </a:rPr>
              <a:t> </a:t>
            </a:r>
            <a:r>
              <a:rPr sz="2400" dirty="0">
                <a:latin typeface="Arial MT"/>
                <a:cs typeface="Arial MT"/>
              </a:rPr>
              <a:t>queue</a:t>
            </a:r>
            <a:r>
              <a:rPr sz="2400" spc="-5" dirty="0">
                <a:latin typeface="Arial MT"/>
                <a:cs typeface="Arial MT"/>
              </a:rPr>
              <a:t> </a:t>
            </a:r>
            <a:r>
              <a:rPr sz="2400" spc="-25" dirty="0">
                <a:latin typeface="Arial MT"/>
                <a:cs typeface="Arial MT"/>
              </a:rPr>
              <a:t>up…</a:t>
            </a:r>
            <a:endParaRPr sz="2400">
              <a:latin typeface="Arial MT"/>
              <a:cs typeface="Arial MT"/>
            </a:endParaRPr>
          </a:p>
          <a:p>
            <a:pPr marL="422909" lvl="1" indent="-182245">
              <a:lnSpc>
                <a:spcPct val="100000"/>
              </a:lnSpc>
              <a:spcBef>
                <a:spcPts val="409"/>
              </a:spcBef>
              <a:buClr>
                <a:srgbClr val="7F7F7F"/>
              </a:buClr>
              <a:buChar char="•"/>
              <a:tabLst>
                <a:tab pos="422909" algn="l"/>
              </a:tabLst>
            </a:pPr>
            <a:r>
              <a:rPr sz="1800" dirty="0">
                <a:latin typeface="Arial MT"/>
                <a:cs typeface="Arial MT"/>
              </a:rPr>
              <a:t>and</a:t>
            </a:r>
            <a:r>
              <a:rPr sz="1800" spc="10" dirty="0">
                <a:latin typeface="Arial MT"/>
                <a:cs typeface="Arial MT"/>
              </a:rPr>
              <a:t> </a:t>
            </a:r>
            <a:r>
              <a:rPr sz="1800" spc="-10" dirty="0">
                <a:latin typeface="Arial MT"/>
                <a:cs typeface="Arial MT"/>
              </a:rPr>
              <a:t>vice-versa</a:t>
            </a:r>
            <a:endParaRPr sz="1800">
              <a:latin typeface="Arial MT"/>
              <a:cs typeface="Arial M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25880" y="1487424"/>
            <a:ext cx="8397240" cy="905510"/>
            <a:chOff x="1325880" y="1487424"/>
            <a:chExt cx="8397240" cy="905510"/>
          </a:xfrm>
        </p:grpSpPr>
        <p:pic>
          <p:nvPicPr>
            <p:cNvPr id="3" name="object 3"/>
            <p:cNvPicPr/>
            <p:nvPr/>
          </p:nvPicPr>
          <p:blipFill>
            <a:blip r:embed="rId2" cstate="print"/>
            <a:stretch>
              <a:fillRect/>
            </a:stretch>
          </p:blipFill>
          <p:spPr>
            <a:xfrm>
              <a:off x="1411224" y="1505712"/>
              <a:ext cx="8311896" cy="801624"/>
            </a:xfrm>
            <a:prstGeom prst="rect">
              <a:avLst/>
            </a:prstGeom>
          </p:spPr>
        </p:pic>
        <p:pic>
          <p:nvPicPr>
            <p:cNvPr id="4" name="object 4"/>
            <p:cNvPicPr/>
            <p:nvPr/>
          </p:nvPicPr>
          <p:blipFill>
            <a:blip r:embed="rId3" cstate="print"/>
            <a:stretch>
              <a:fillRect/>
            </a:stretch>
          </p:blipFill>
          <p:spPr>
            <a:xfrm>
              <a:off x="1325880" y="1487424"/>
              <a:ext cx="3532632" cy="905255"/>
            </a:xfrm>
            <a:prstGeom prst="rect">
              <a:avLst/>
            </a:prstGeom>
          </p:spPr>
        </p:pic>
        <p:pic>
          <p:nvPicPr>
            <p:cNvPr id="5" name="object 5"/>
            <p:cNvPicPr/>
            <p:nvPr/>
          </p:nvPicPr>
          <p:blipFill>
            <a:blip r:embed="rId4" cstate="print"/>
            <a:stretch>
              <a:fillRect/>
            </a:stretch>
          </p:blipFill>
          <p:spPr>
            <a:xfrm>
              <a:off x="1451768" y="1524001"/>
              <a:ext cx="8229600" cy="719548"/>
            </a:xfrm>
            <a:prstGeom prst="rect">
              <a:avLst/>
            </a:prstGeom>
          </p:spPr>
        </p:pic>
      </p:grpSp>
      <p:grpSp>
        <p:nvGrpSpPr>
          <p:cNvPr id="6" name="object 6"/>
          <p:cNvGrpSpPr/>
          <p:nvPr/>
        </p:nvGrpSpPr>
        <p:grpSpPr>
          <a:xfrm>
            <a:off x="1325880" y="3840479"/>
            <a:ext cx="8397240" cy="905510"/>
            <a:chOff x="1325880" y="3840479"/>
            <a:chExt cx="8397240" cy="905510"/>
          </a:xfrm>
        </p:grpSpPr>
        <p:pic>
          <p:nvPicPr>
            <p:cNvPr id="7" name="object 7"/>
            <p:cNvPicPr/>
            <p:nvPr/>
          </p:nvPicPr>
          <p:blipFill>
            <a:blip r:embed="rId5" cstate="print"/>
            <a:stretch>
              <a:fillRect/>
            </a:stretch>
          </p:blipFill>
          <p:spPr>
            <a:xfrm>
              <a:off x="1411224" y="3858767"/>
              <a:ext cx="8311896" cy="801624"/>
            </a:xfrm>
            <a:prstGeom prst="rect">
              <a:avLst/>
            </a:prstGeom>
          </p:spPr>
        </p:pic>
        <p:pic>
          <p:nvPicPr>
            <p:cNvPr id="8" name="object 8"/>
            <p:cNvPicPr/>
            <p:nvPr/>
          </p:nvPicPr>
          <p:blipFill>
            <a:blip r:embed="rId6" cstate="print"/>
            <a:stretch>
              <a:fillRect/>
            </a:stretch>
          </p:blipFill>
          <p:spPr>
            <a:xfrm>
              <a:off x="1325880" y="3840479"/>
              <a:ext cx="3806952" cy="905256"/>
            </a:xfrm>
            <a:prstGeom prst="rect">
              <a:avLst/>
            </a:prstGeom>
          </p:spPr>
        </p:pic>
        <p:pic>
          <p:nvPicPr>
            <p:cNvPr id="9" name="object 9"/>
            <p:cNvPicPr/>
            <p:nvPr/>
          </p:nvPicPr>
          <p:blipFill>
            <a:blip r:embed="rId4" cstate="print"/>
            <a:stretch>
              <a:fillRect/>
            </a:stretch>
          </p:blipFill>
          <p:spPr>
            <a:xfrm>
              <a:off x="1451768" y="3877237"/>
              <a:ext cx="8229600" cy="719548"/>
            </a:xfrm>
            <a:prstGeom prst="rect">
              <a:avLst/>
            </a:prstGeom>
          </p:spPr>
        </p:pic>
      </p:grpSp>
      <p:sp>
        <p:nvSpPr>
          <p:cNvPr id="10" name="object 10"/>
          <p:cNvSpPr txBox="1"/>
          <p:nvPr/>
        </p:nvSpPr>
        <p:spPr>
          <a:xfrm>
            <a:off x="1588494" y="1599691"/>
            <a:ext cx="3978275" cy="413512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Calibri"/>
                <a:cs typeface="Calibri"/>
              </a:rPr>
              <a:t>Qualitative</a:t>
            </a:r>
            <a:r>
              <a:rPr sz="3000" spc="-125" dirty="0">
                <a:solidFill>
                  <a:srgbClr val="FFFFFF"/>
                </a:solidFill>
                <a:latin typeface="Calibri"/>
                <a:cs typeface="Calibri"/>
              </a:rPr>
              <a:t> </a:t>
            </a:r>
            <a:r>
              <a:rPr sz="3000" spc="-10" dirty="0">
                <a:solidFill>
                  <a:srgbClr val="FFFFFF"/>
                </a:solidFill>
                <a:latin typeface="Calibri"/>
                <a:cs typeface="Calibri"/>
              </a:rPr>
              <a:t>analysis</a:t>
            </a:r>
            <a:endParaRPr sz="3000">
              <a:latin typeface="Calibri"/>
              <a:cs typeface="Calibri"/>
            </a:endParaRPr>
          </a:p>
          <a:p>
            <a:pPr marL="352425" indent="-227965">
              <a:lnSpc>
                <a:spcPct val="100000"/>
              </a:lnSpc>
              <a:spcBef>
                <a:spcPts val="1660"/>
              </a:spcBef>
              <a:buChar char="•"/>
              <a:tabLst>
                <a:tab pos="352425" algn="l"/>
              </a:tabLst>
            </a:pPr>
            <a:r>
              <a:rPr sz="2300" spc="-30" dirty="0">
                <a:latin typeface="Calibri"/>
                <a:cs typeface="Calibri"/>
              </a:rPr>
              <a:t>Value-</a:t>
            </a:r>
            <a:r>
              <a:rPr sz="2300" dirty="0">
                <a:latin typeface="Calibri"/>
                <a:cs typeface="Calibri"/>
              </a:rPr>
              <a:t>Added</a:t>
            </a:r>
            <a:r>
              <a:rPr sz="2300" spc="-30" dirty="0">
                <a:latin typeface="Calibri"/>
                <a:cs typeface="Calibri"/>
              </a:rPr>
              <a:t> </a:t>
            </a:r>
            <a:r>
              <a:rPr sz="2300" dirty="0">
                <a:latin typeface="Calibri"/>
                <a:cs typeface="Calibri"/>
              </a:rPr>
              <a:t>&amp;</a:t>
            </a:r>
            <a:r>
              <a:rPr sz="2300" spc="-25" dirty="0">
                <a:latin typeface="Calibri"/>
                <a:cs typeface="Calibri"/>
              </a:rPr>
              <a:t> </a:t>
            </a:r>
            <a:r>
              <a:rPr sz="2300" spc="-10" dirty="0">
                <a:latin typeface="Calibri"/>
                <a:cs typeface="Calibri"/>
              </a:rPr>
              <a:t>Waste</a:t>
            </a:r>
            <a:r>
              <a:rPr sz="2300" spc="-20" dirty="0">
                <a:latin typeface="Calibri"/>
                <a:cs typeface="Calibri"/>
              </a:rPr>
              <a:t> </a:t>
            </a:r>
            <a:r>
              <a:rPr sz="2300" spc="-10" dirty="0">
                <a:latin typeface="Calibri"/>
                <a:cs typeface="Calibri"/>
              </a:rPr>
              <a:t>Analysis</a:t>
            </a:r>
            <a:endParaRPr sz="2300">
              <a:latin typeface="Calibri"/>
              <a:cs typeface="Calibri"/>
            </a:endParaRPr>
          </a:p>
          <a:p>
            <a:pPr marL="352425" indent="-227965">
              <a:lnSpc>
                <a:spcPct val="100000"/>
              </a:lnSpc>
              <a:spcBef>
                <a:spcPts val="335"/>
              </a:spcBef>
              <a:buChar char="•"/>
              <a:tabLst>
                <a:tab pos="352425" algn="l"/>
              </a:tabLst>
            </a:pPr>
            <a:r>
              <a:rPr sz="2300" spc="-35" dirty="0">
                <a:latin typeface="Calibri"/>
                <a:cs typeface="Calibri"/>
              </a:rPr>
              <a:t>Root-</a:t>
            </a:r>
            <a:r>
              <a:rPr sz="2300" dirty="0">
                <a:latin typeface="Calibri"/>
                <a:cs typeface="Calibri"/>
              </a:rPr>
              <a:t>Cause</a:t>
            </a:r>
            <a:r>
              <a:rPr sz="2300" spc="40" dirty="0">
                <a:latin typeface="Calibri"/>
                <a:cs typeface="Calibri"/>
              </a:rPr>
              <a:t> </a:t>
            </a:r>
            <a:r>
              <a:rPr sz="2300" spc="-10" dirty="0">
                <a:latin typeface="Calibri"/>
                <a:cs typeface="Calibri"/>
              </a:rPr>
              <a:t>Analysis</a:t>
            </a:r>
            <a:endParaRPr sz="2300">
              <a:latin typeface="Calibri"/>
              <a:cs typeface="Calibri"/>
            </a:endParaRPr>
          </a:p>
          <a:p>
            <a:pPr marL="352425" indent="-227965">
              <a:lnSpc>
                <a:spcPct val="100000"/>
              </a:lnSpc>
              <a:spcBef>
                <a:spcPts val="360"/>
              </a:spcBef>
              <a:buChar char="•"/>
              <a:tabLst>
                <a:tab pos="352425" algn="l"/>
              </a:tabLst>
            </a:pPr>
            <a:r>
              <a:rPr sz="2300" spc="-10" dirty="0">
                <a:latin typeface="Calibri"/>
                <a:cs typeface="Calibri"/>
              </a:rPr>
              <a:t>Pareto</a:t>
            </a:r>
            <a:r>
              <a:rPr sz="2300" spc="-75" dirty="0">
                <a:latin typeface="Calibri"/>
                <a:cs typeface="Calibri"/>
              </a:rPr>
              <a:t> </a:t>
            </a:r>
            <a:r>
              <a:rPr sz="2300" spc="-10" dirty="0">
                <a:latin typeface="Calibri"/>
                <a:cs typeface="Calibri"/>
              </a:rPr>
              <a:t>Analysis</a:t>
            </a:r>
            <a:endParaRPr sz="2300">
              <a:latin typeface="Calibri"/>
              <a:cs typeface="Calibri"/>
            </a:endParaRPr>
          </a:p>
          <a:p>
            <a:pPr marL="352425" indent="-227965">
              <a:lnSpc>
                <a:spcPct val="100000"/>
              </a:lnSpc>
              <a:spcBef>
                <a:spcPts val="335"/>
              </a:spcBef>
              <a:buChar char="•"/>
              <a:tabLst>
                <a:tab pos="352425" algn="l"/>
              </a:tabLst>
            </a:pPr>
            <a:r>
              <a:rPr sz="2300" dirty="0">
                <a:latin typeface="Calibri"/>
                <a:cs typeface="Calibri"/>
              </a:rPr>
              <a:t>Issue</a:t>
            </a:r>
            <a:r>
              <a:rPr sz="2300" spc="-5" dirty="0">
                <a:latin typeface="Calibri"/>
                <a:cs typeface="Calibri"/>
              </a:rPr>
              <a:t> </a:t>
            </a:r>
            <a:r>
              <a:rPr sz="2300" spc="-10" dirty="0">
                <a:latin typeface="Calibri"/>
                <a:cs typeface="Calibri"/>
              </a:rPr>
              <a:t>Register</a:t>
            </a:r>
            <a:endParaRPr sz="2300">
              <a:latin typeface="Calibri"/>
              <a:cs typeface="Calibri"/>
            </a:endParaRPr>
          </a:p>
          <a:p>
            <a:pPr marL="12700">
              <a:lnSpc>
                <a:spcPct val="100000"/>
              </a:lnSpc>
              <a:spcBef>
                <a:spcPts val="1195"/>
              </a:spcBef>
            </a:pPr>
            <a:r>
              <a:rPr sz="3000" dirty="0">
                <a:solidFill>
                  <a:srgbClr val="FFFFFF"/>
                </a:solidFill>
                <a:latin typeface="Calibri"/>
                <a:cs typeface="Calibri"/>
              </a:rPr>
              <a:t>Quantitative</a:t>
            </a:r>
            <a:r>
              <a:rPr sz="3000" spc="-160" dirty="0">
                <a:solidFill>
                  <a:srgbClr val="FFFFFF"/>
                </a:solidFill>
                <a:latin typeface="Calibri"/>
                <a:cs typeface="Calibri"/>
              </a:rPr>
              <a:t> </a:t>
            </a:r>
            <a:r>
              <a:rPr sz="3000" spc="-10" dirty="0">
                <a:solidFill>
                  <a:srgbClr val="FFFFFF"/>
                </a:solidFill>
                <a:latin typeface="Calibri"/>
                <a:cs typeface="Calibri"/>
              </a:rPr>
              <a:t>Analysis</a:t>
            </a:r>
            <a:endParaRPr sz="3000">
              <a:latin typeface="Calibri"/>
              <a:cs typeface="Calibri"/>
            </a:endParaRPr>
          </a:p>
          <a:p>
            <a:pPr marL="352425" indent="-227965">
              <a:lnSpc>
                <a:spcPct val="100000"/>
              </a:lnSpc>
              <a:spcBef>
                <a:spcPts val="1280"/>
              </a:spcBef>
              <a:buChar char="•"/>
              <a:tabLst>
                <a:tab pos="352425" algn="l"/>
              </a:tabLst>
            </a:pPr>
            <a:r>
              <a:rPr sz="2300" dirty="0">
                <a:latin typeface="Calibri"/>
                <a:cs typeface="Calibri"/>
              </a:rPr>
              <a:t>Flow</a:t>
            </a:r>
            <a:r>
              <a:rPr sz="2300" spc="-15" dirty="0">
                <a:latin typeface="Calibri"/>
                <a:cs typeface="Calibri"/>
              </a:rPr>
              <a:t> </a:t>
            </a:r>
            <a:r>
              <a:rPr sz="2300" spc="-10" dirty="0">
                <a:latin typeface="Calibri"/>
                <a:cs typeface="Calibri"/>
              </a:rPr>
              <a:t>analysis</a:t>
            </a:r>
            <a:endParaRPr sz="2300">
              <a:latin typeface="Calibri"/>
              <a:cs typeface="Calibri"/>
            </a:endParaRPr>
          </a:p>
          <a:p>
            <a:pPr marL="352425" indent="-227965">
              <a:lnSpc>
                <a:spcPct val="100000"/>
              </a:lnSpc>
              <a:spcBef>
                <a:spcPts val="335"/>
              </a:spcBef>
              <a:buChar char="•"/>
              <a:tabLst>
                <a:tab pos="352425" algn="l"/>
              </a:tabLst>
            </a:pPr>
            <a:r>
              <a:rPr sz="2300" dirty="0">
                <a:solidFill>
                  <a:srgbClr val="FF0000"/>
                </a:solidFill>
                <a:latin typeface="Calibri"/>
                <a:cs typeface="Calibri"/>
              </a:rPr>
              <a:t>Queuing</a:t>
            </a:r>
            <a:r>
              <a:rPr sz="2300" spc="-15" dirty="0">
                <a:solidFill>
                  <a:srgbClr val="FF0000"/>
                </a:solidFill>
                <a:latin typeface="Calibri"/>
                <a:cs typeface="Calibri"/>
              </a:rPr>
              <a:t> </a:t>
            </a:r>
            <a:r>
              <a:rPr sz="2300" spc="-10" dirty="0">
                <a:solidFill>
                  <a:srgbClr val="FF0000"/>
                </a:solidFill>
                <a:latin typeface="Calibri"/>
                <a:cs typeface="Calibri"/>
              </a:rPr>
              <a:t>analysis</a:t>
            </a:r>
            <a:endParaRPr sz="2300">
              <a:latin typeface="Calibri"/>
              <a:cs typeface="Calibri"/>
            </a:endParaRPr>
          </a:p>
          <a:p>
            <a:pPr marL="352425" indent="-227965">
              <a:lnSpc>
                <a:spcPct val="100000"/>
              </a:lnSpc>
              <a:spcBef>
                <a:spcPts val="335"/>
              </a:spcBef>
              <a:buChar char="•"/>
              <a:tabLst>
                <a:tab pos="352425" algn="l"/>
              </a:tabLst>
            </a:pPr>
            <a:r>
              <a:rPr sz="2300" spc="-10" dirty="0">
                <a:solidFill>
                  <a:srgbClr val="FF0000"/>
                </a:solidFill>
                <a:latin typeface="Calibri"/>
                <a:cs typeface="Calibri"/>
              </a:rPr>
              <a:t>Simulation</a:t>
            </a:r>
            <a:endParaRPr sz="2300">
              <a:latin typeface="Calibri"/>
              <a:cs typeface="Calibri"/>
            </a:endParaRPr>
          </a:p>
        </p:txBody>
      </p:sp>
      <p:sp>
        <p:nvSpPr>
          <p:cNvPr id="11" name="object 11"/>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Process</a:t>
            </a:r>
            <a:r>
              <a:rPr spc="-70" dirty="0"/>
              <a:t> </a:t>
            </a:r>
            <a:r>
              <a:rPr dirty="0"/>
              <a:t>Analysis</a:t>
            </a:r>
            <a:r>
              <a:rPr spc="-55" dirty="0"/>
              <a:t> </a:t>
            </a:r>
            <a:r>
              <a:rPr spc="-25" dirty="0"/>
              <a:t>Techniques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77696" y="1328927"/>
            <a:ext cx="3944112" cy="4849368"/>
          </a:xfrm>
          <a:prstGeom prst="rect">
            <a:avLst/>
          </a:prstGeom>
        </p:spPr>
      </p:pic>
      <p:sp>
        <p:nvSpPr>
          <p:cNvPr id="3" name="object 3"/>
          <p:cNvSpPr txBox="1"/>
          <p:nvPr/>
        </p:nvSpPr>
        <p:spPr>
          <a:xfrm>
            <a:off x="1712230" y="2896107"/>
            <a:ext cx="3274060" cy="1635125"/>
          </a:xfrm>
          <a:prstGeom prst="rect">
            <a:avLst/>
          </a:prstGeom>
        </p:spPr>
        <p:txBody>
          <a:bodyPr vert="horz" wrap="square" lIns="0" tIns="45085" rIns="0" bIns="0" rtlCol="0">
            <a:spAutoFit/>
          </a:bodyPr>
          <a:lstStyle/>
          <a:p>
            <a:pPr marL="12700" marR="5080" algn="ctr">
              <a:lnSpc>
                <a:spcPct val="92400"/>
              </a:lnSpc>
              <a:spcBef>
                <a:spcPts val="355"/>
              </a:spcBef>
            </a:pPr>
            <a:r>
              <a:rPr sz="2800" dirty="0">
                <a:solidFill>
                  <a:srgbClr val="FFFFFF"/>
                </a:solidFill>
                <a:latin typeface="Calibri"/>
                <a:cs typeface="Calibri"/>
              </a:rPr>
              <a:t>Flow</a:t>
            </a:r>
            <a:r>
              <a:rPr sz="2800" spc="-35" dirty="0">
                <a:solidFill>
                  <a:srgbClr val="FFFFFF"/>
                </a:solidFill>
                <a:latin typeface="Calibri"/>
                <a:cs typeface="Calibri"/>
              </a:rPr>
              <a:t> </a:t>
            </a:r>
            <a:r>
              <a:rPr sz="2800" dirty="0">
                <a:solidFill>
                  <a:srgbClr val="FFFFFF"/>
                </a:solidFill>
                <a:latin typeface="Calibri"/>
                <a:cs typeface="Calibri"/>
              </a:rPr>
              <a:t>analysis</a:t>
            </a:r>
            <a:r>
              <a:rPr sz="2800" spc="-20" dirty="0">
                <a:solidFill>
                  <a:srgbClr val="FFFFFF"/>
                </a:solidFill>
                <a:latin typeface="Calibri"/>
                <a:cs typeface="Calibri"/>
              </a:rPr>
              <a:t> </a:t>
            </a:r>
            <a:r>
              <a:rPr sz="2800" dirty="0">
                <a:solidFill>
                  <a:srgbClr val="FFFFFF"/>
                </a:solidFill>
                <a:latin typeface="Calibri"/>
                <a:cs typeface="Calibri"/>
              </a:rPr>
              <a:t>does</a:t>
            </a:r>
            <a:r>
              <a:rPr sz="2800" spc="-20" dirty="0">
                <a:solidFill>
                  <a:srgbClr val="FFFFFF"/>
                </a:solidFill>
                <a:latin typeface="Calibri"/>
                <a:cs typeface="Calibri"/>
              </a:rPr>
              <a:t> </a:t>
            </a:r>
            <a:r>
              <a:rPr sz="2800" spc="-25" dirty="0">
                <a:solidFill>
                  <a:srgbClr val="FFFFFF"/>
                </a:solidFill>
                <a:latin typeface="Calibri"/>
                <a:cs typeface="Calibri"/>
              </a:rPr>
              <a:t>not </a:t>
            </a:r>
            <a:r>
              <a:rPr sz="2800" dirty="0">
                <a:solidFill>
                  <a:srgbClr val="FFFFFF"/>
                </a:solidFill>
                <a:latin typeface="Calibri"/>
                <a:cs typeface="Calibri"/>
              </a:rPr>
              <a:t>consider</a:t>
            </a:r>
            <a:r>
              <a:rPr sz="2800" spc="-40" dirty="0">
                <a:solidFill>
                  <a:srgbClr val="FFFFFF"/>
                </a:solidFill>
                <a:latin typeface="Calibri"/>
                <a:cs typeface="Calibri"/>
              </a:rPr>
              <a:t> </a:t>
            </a:r>
            <a:r>
              <a:rPr sz="2800" dirty="0">
                <a:solidFill>
                  <a:srgbClr val="FFFFFF"/>
                </a:solidFill>
                <a:latin typeface="Calibri"/>
                <a:cs typeface="Calibri"/>
              </a:rPr>
              <a:t>waiting</a:t>
            </a:r>
            <a:r>
              <a:rPr sz="2800" spc="-40" dirty="0">
                <a:solidFill>
                  <a:srgbClr val="FFFFFF"/>
                </a:solidFill>
                <a:latin typeface="Calibri"/>
                <a:cs typeface="Calibri"/>
              </a:rPr>
              <a:t> </a:t>
            </a:r>
            <a:r>
              <a:rPr sz="2800" spc="-20" dirty="0">
                <a:solidFill>
                  <a:srgbClr val="FFFFFF"/>
                </a:solidFill>
                <a:latin typeface="Calibri"/>
                <a:cs typeface="Calibri"/>
              </a:rPr>
              <a:t>times </a:t>
            </a:r>
            <a:r>
              <a:rPr sz="2800" dirty="0">
                <a:solidFill>
                  <a:srgbClr val="FFFFFF"/>
                </a:solidFill>
                <a:latin typeface="Calibri"/>
                <a:cs typeface="Calibri"/>
              </a:rPr>
              <a:t>due</a:t>
            </a:r>
            <a:r>
              <a:rPr sz="2800" spc="-20" dirty="0">
                <a:solidFill>
                  <a:srgbClr val="FFFFFF"/>
                </a:solidFill>
                <a:latin typeface="Calibri"/>
                <a:cs typeface="Calibri"/>
              </a:rPr>
              <a:t> </a:t>
            </a:r>
            <a:r>
              <a:rPr sz="2800" dirty="0">
                <a:solidFill>
                  <a:srgbClr val="FFFFFF"/>
                </a:solidFill>
                <a:latin typeface="Calibri"/>
                <a:cs typeface="Calibri"/>
              </a:rPr>
              <a:t>to</a:t>
            </a:r>
            <a:r>
              <a:rPr sz="2800" spc="-20" dirty="0">
                <a:solidFill>
                  <a:srgbClr val="FFFFFF"/>
                </a:solidFill>
                <a:latin typeface="Calibri"/>
                <a:cs typeface="Calibri"/>
              </a:rPr>
              <a:t> </a:t>
            </a:r>
            <a:r>
              <a:rPr sz="2800" spc="-10" dirty="0">
                <a:solidFill>
                  <a:srgbClr val="FFFFFF"/>
                </a:solidFill>
                <a:latin typeface="Calibri"/>
                <a:cs typeface="Calibri"/>
              </a:rPr>
              <a:t>resource contention</a:t>
            </a:r>
            <a:endParaRPr sz="2800">
              <a:latin typeface="Calibri"/>
              <a:cs typeface="Calibri"/>
            </a:endParaRPr>
          </a:p>
        </p:txBody>
      </p:sp>
      <p:pic>
        <p:nvPicPr>
          <p:cNvPr id="4" name="object 4"/>
          <p:cNvPicPr/>
          <p:nvPr/>
        </p:nvPicPr>
        <p:blipFill>
          <a:blip r:embed="rId3" cstate="print"/>
          <a:stretch>
            <a:fillRect/>
          </a:stretch>
        </p:blipFill>
        <p:spPr>
          <a:xfrm>
            <a:off x="5586984" y="1328927"/>
            <a:ext cx="3944112" cy="4849368"/>
          </a:xfrm>
          <a:prstGeom prst="rect">
            <a:avLst/>
          </a:prstGeom>
        </p:spPr>
      </p:pic>
      <p:sp>
        <p:nvSpPr>
          <p:cNvPr id="5" name="object 5"/>
          <p:cNvSpPr txBox="1"/>
          <p:nvPr/>
        </p:nvSpPr>
        <p:spPr>
          <a:xfrm>
            <a:off x="6018960" y="2701035"/>
            <a:ext cx="3082925" cy="2012950"/>
          </a:xfrm>
          <a:prstGeom prst="rect">
            <a:avLst/>
          </a:prstGeom>
        </p:spPr>
        <p:txBody>
          <a:bodyPr vert="horz" wrap="square" lIns="0" tIns="48895" rIns="0" bIns="0" rtlCol="0">
            <a:spAutoFit/>
          </a:bodyPr>
          <a:lstStyle/>
          <a:p>
            <a:pPr marL="12700" marR="5080" algn="ctr">
              <a:lnSpc>
                <a:spcPct val="91400"/>
              </a:lnSpc>
              <a:spcBef>
                <a:spcPts val="385"/>
              </a:spcBef>
            </a:pPr>
            <a:r>
              <a:rPr sz="2800" dirty="0">
                <a:solidFill>
                  <a:srgbClr val="FFFFFF"/>
                </a:solidFill>
                <a:latin typeface="Calibri"/>
                <a:cs typeface="Calibri"/>
              </a:rPr>
              <a:t>Queuing</a:t>
            </a:r>
            <a:r>
              <a:rPr sz="2800" spc="-30" dirty="0">
                <a:solidFill>
                  <a:srgbClr val="FFFFFF"/>
                </a:solidFill>
                <a:latin typeface="Calibri"/>
                <a:cs typeface="Calibri"/>
              </a:rPr>
              <a:t> </a:t>
            </a:r>
            <a:r>
              <a:rPr sz="2800" dirty="0">
                <a:solidFill>
                  <a:srgbClr val="FFFFFF"/>
                </a:solidFill>
                <a:latin typeface="Calibri"/>
                <a:cs typeface="Calibri"/>
              </a:rPr>
              <a:t>analysis</a:t>
            </a:r>
            <a:r>
              <a:rPr sz="2800" spc="-30" dirty="0">
                <a:solidFill>
                  <a:srgbClr val="FFFFFF"/>
                </a:solidFill>
                <a:latin typeface="Calibri"/>
                <a:cs typeface="Calibri"/>
              </a:rPr>
              <a:t> </a:t>
            </a:r>
            <a:r>
              <a:rPr sz="2800" spc="-25" dirty="0">
                <a:solidFill>
                  <a:srgbClr val="FFFFFF"/>
                </a:solidFill>
                <a:latin typeface="Calibri"/>
                <a:cs typeface="Calibri"/>
              </a:rPr>
              <a:t>and </a:t>
            </a:r>
            <a:r>
              <a:rPr sz="2800" dirty="0">
                <a:solidFill>
                  <a:srgbClr val="FFFFFF"/>
                </a:solidFill>
                <a:latin typeface="Calibri"/>
                <a:cs typeface="Calibri"/>
              </a:rPr>
              <a:t>simulation</a:t>
            </a:r>
            <a:r>
              <a:rPr sz="2800" spc="-45" dirty="0">
                <a:solidFill>
                  <a:srgbClr val="FFFFFF"/>
                </a:solidFill>
                <a:latin typeface="Calibri"/>
                <a:cs typeface="Calibri"/>
              </a:rPr>
              <a:t> </a:t>
            </a:r>
            <a:r>
              <a:rPr sz="2800" spc="-10" dirty="0">
                <a:solidFill>
                  <a:srgbClr val="FFFFFF"/>
                </a:solidFill>
                <a:latin typeface="Calibri"/>
                <a:cs typeface="Calibri"/>
              </a:rPr>
              <a:t>address </a:t>
            </a:r>
            <a:r>
              <a:rPr sz="2800" dirty="0">
                <a:solidFill>
                  <a:srgbClr val="FFFFFF"/>
                </a:solidFill>
                <a:latin typeface="Calibri"/>
                <a:cs typeface="Calibri"/>
              </a:rPr>
              <a:t>these</a:t>
            </a:r>
            <a:r>
              <a:rPr sz="2800" spc="-60" dirty="0">
                <a:solidFill>
                  <a:srgbClr val="FFFFFF"/>
                </a:solidFill>
                <a:latin typeface="Calibri"/>
                <a:cs typeface="Calibri"/>
              </a:rPr>
              <a:t> </a:t>
            </a:r>
            <a:r>
              <a:rPr sz="2800" dirty="0">
                <a:solidFill>
                  <a:srgbClr val="FFFFFF"/>
                </a:solidFill>
                <a:latin typeface="Calibri"/>
                <a:cs typeface="Calibri"/>
              </a:rPr>
              <a:t>limitations</a:t>
            </a:r>
            <a:r>
              <a:rPr sz="2800" spc="-45" dirty="0">
                <a:solidFill>
                  <a:srgbClr val="FFFFFF"/>
                </a:solidFill>
                <a:latin typeface="Calibri"/>
                <a:cs typeface="Calibri"/>
              </a:rPr>
              <a:t> </a:t>
            </a:r>
            <a:r>
              <a:rPr sz="2800" spc="-25" dirty="0">
                <a:solidFill>
                  <a:srgbClr val="FFFFFF"/>
                </a:solidFill>
                <a:latin typeface="Calibri"/>
                <a:cs typeface="Calibri"/>
              </a:rPr>
              <a:t>and </a:t>
            </a:r>
            <a:r>
              <a:rPr sz="2800" dirty="0">
                <a:solidFill>
                  <a:srgbClr val="FFFFFF"/>
                </a:solidFill>
                <a:latin typeface="Calibri"/>
                <a:cs typeface="Calibri"/>
              </a:rPr>
              <a:t>have</a:t>
            </a:r>
            <a:r>
              <a:rPr sz="2800" spc="-45" dirty="0">
                <a:solidFill>
                  <a:srgbClr val="FFFFFF"/>
                </a:solidFill>
                <a:latin typeface="Calibri"/>
                <a:cs typeface="Calibri"/>
              </a:rPr>
              <a:t> </a:t>
            </a:r>
            <a:r>
              <a:rPr sz="2800" dirty="0">
                <a:solidFill>
                  <a:srgbClr val="FFFFFF"/>
                </a:solidFill>
                <a:latin typeface="Calibri"/>
                <a:cs typeface="Calibri"/>
              </a:rPr>
              <a:t>a</a:t>
            </a:r>
            <a:r>
              <a:rPr sz="2800" spc="-40" dirty="0">
                <a:solidFill>
                  <a:srgbClr val="FFFFFF"/>
                </a:solidFill>
                <a:latin typeface="Calibri"/>
                <a:cs typeface="Calibri"/>
              </a:rPr>
              <a:t> </a:t>
            </a:r>
            <a:r>
              <a:rPr sz="2800" spc="-10" dirty="0">
                <a:solidFill>
                  <a:srgbClr val="FFFFFF"/>
                </a:solidFill>
                <a:latin typeface="Calibri"/>
                <a:cs typeface="Calibri"/>
              </a:rPr>
              <a:t>broader applicability</a:t>
            </a:r>
            <a:endParaRPr sz="2800">
              <a:latin typeface="Calibri"/>
              <a:cs typeface="Calibri"/>
            </a:endParaRPr>
          </a:p>
        </p:txBody>
      </p:sp>
      <p:sp>
        <p:nvSpPr>
          <p:cNvPr id="6" name="object 6"/>
          <p:cNvSpPr txBox="1">
            <a:spLocks noGrp="1"/>
          </p:cNvSpPr>
          <p:nvPr>
            <p:ph type="title"/>
          </p:nvPr>
        </p:nvSpPr>
        <p:spPr>
          <a:prstGeom prst="rect">
            <a:avLst/>
          </a:prstGeom>
        </p:spPr>
        <p:txBody>
          <a:bodyPr vert="horz" wrap="square" lIns="0" tIns="249700" rIns="0" bIns="0" rtlCol="0">
            <a:spAutoFit/>
          </a:bodyPr>
          <a:lstStyle/>
          <a:p>
            <a:pPr marL="38100">
              <a:lnSpc>
                <a:spcPct val="100000"/>
              </a:lnSpc>
              <a:spcBef>
                <a:spcPts val="100"/>
              </a:spcBef>
            </a:pPr>
            <a:r>
              <a:rPr dirty="0">
                <a:latin typeface="Arial MT"/>
                <a:cs typeface="Arial MT"/>
              </a:rPr>
              <a:t>Why</a:t>
            </a:r>
            <a:r>
              <a:rPr spc="-25" dirty="0">
                <a:latin typeface="Arial MT"/>
                <a:cs typeface="Arial MT"/>
              </a:rPr>
              <a:t> </a:t>
            </a:r>
            <a:r>
              <a:rPr dirty="0">
                <a:latin typeface="Arial MT"/>
                <a:cs typeface="Arial MT"/>
              </a:rPr>
              <a:t>flow</a:t>
            </a:r>
            <a:r>
              <a:rPr spc="-10" dirty="0">
                <a:latin typeface="Arial MT"/>
                <a:cs typeface="Arial MT"/>
              </a:rPr>
              <a:t> </a:t>
            </a:r>
            <a:r>
              <a:rPr dirty="0">
                <a:latin typeface="Arial MT"/>
                <a:cs typeface="Arial MT"/>
              </a:rPr>
              <a:t>analysis</a:t>
            </a:r>
            <a:r>
              <a:rPr spc="-15" dirty="0">
                <a:latin typeface="Arial MT"/>
                <a:cs typeface="Arial MT"/>
              </a:rPr>
              <a:t> </a:t>
            </a:r>
            <a:r>
              <a:rPr dirty="0">
                <a:latin typeface="Arial MT"/>
                <a:cs typeface="Arial MT"/>
              </a:rPr>
              <a:t>is</a:t>
            </a:r>
            <a:r>
              <a:rPr spc="-15" dirty="0">
                <a:latin typeface="Arial MT"/>
                <a:cs typeface="Arial MT"/>
              </a:rPr>
              <a:t> </a:t>
            </a:r>
            <a:r>
              <a:rPr dirty="0">
                <a:latin typeface="Arial MT"/>
                <a:cs typeface="Arial MT"/>
              </a:rPr>
              <a:t>not</a:t>
            </a:r>
            <a:r>
              <a:rPr spc="-15" dirty="0">
                <a:latin typeface="Arial MT"/>
                <a:cs typeface="Arial MT"/>
              </a:rPr>
              <a:t> </a:t>
            </a:r>
            <a:r>
              <a:rPr spc="-10" dirty="0">
                <a:latin typeface="Arial MT"/>
                <a:cs typeface="Arial MT"/>
              </a:rPr>
              <a:t>enough?</a:t>
            </a:r>
          </a:p>
        </p:txBody>
      </p:sp>
      <p:sp>
        <p:nvSpPr>
          <p:cNvPr id="7" name="object 7"/>
          <p:cNvSpPr txBox="1"/>
          <p:nvPr/>
        </p:nvSpPr>
        <p:spPr>
          <a:xfrm>
            <a:off x="10098117" y="6565900"/>
            <a:ext cx="250825"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7F7F7F"/>
                </a:solidFill>
                <a:latin typeface="Arial MT"/>
                <a:cs typeface="Arial MT"/>
              </a:rPr>
              <a:t>32</a:t>
            </a:r>
            <a:endParaRPr sz="1600">
              <a:latin typeface="Arial MT"/>
              <a:cs typeface="Arial M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1036" rIns="0" bIns="0" rtlCol="0">
            <a:spAutoFit/>
          </a:bodyPr>
          <a:lstStyle/>
          <a:p>
            <a:pPr marL="852169">
              <a:lnSpc>
                <a:spcPct val="100000"/>
              </a:lnSpc>
              <a:spcBef>
                <a:spcPts val="100"/>
              </a:spcBef>
            </a:pPr>
            <a:r>
              <a:rPr spc="-10" dirty="0">
                <a:latin typeface="Arial MT"/>
                <a:cs typeface="Arial MT"/>
              </a:rPr>
              <a:t>Exercise</a:t>
            </a:r>
          </a:p>
        </p:txBody>
      </p:sp>
      <p:sp>
        <p:nvSpPr>
          <p:cNvPr id="3" name="object 3"/>
          <p:cNvSpPr txBox="1"/>
          <p:nvPr/>
        </p:nvSpPr>
        <p:spPr>
          <a:xfrm>
            <a:off x="988129" y="1233932"/>
            <a:ext cx="9213215" cy="5209540"/>
          </a:xfrm>
          <a:prstGeom prst="rect">
            <a:avLst/>
          </a:prstGeom>
        </p:spPr>
        <p:txBody>
          <a:bodyPr vert="horz" wrap="square" lIns="0" tIns="12065" rIns="0" bIns="0" rtlCol="0">
            <a:spAutoFit/>
          </a:bodyPr>
          <a:lstStyle/>
          <a:p>
            <a:pPr marL="12700" marR="5080">
              <a:lnSpc>
                <a:spcPct val="100099"/>
              </a:lnSpc>
              <a:spcBef>
                <a:spcPts val="95"/>
              </a:spcBef>
            </a:pPr>
            <a:r>
              <a:rPr sz="2400" dirty="0">
                <a:latin typeface="Arial MT"/>
                <a:cs typeface="Arial MT"/>
              </a:rPr>
              <a:t>A</a:t>
            </a:r>
            <a:r>
              <a:rPr sz="2400" spc="-140" dirty="0">
                <a:latin typeface="Arial MT"/>
                <a:cs typeface="Arial MT"/>
              </a:rPr>
              <a:t> </a:t>
            </a:r>
            <a:r>
              <a:rPr sz="2400" spc="-10" dirty="0">
                <a:latin typeface="Arial MT"/>
                <a:cs typeface="Arial MT"/>
              </a:rPr>
              <a:t>fast-</a:t>
            </a:r>
            <a:r>
              <a:rPr sz="2400" dirty="0">
                <a:latin typeface="Arial MT"/>
                <a:cs typeface="Arial MT"/>
              </a:rPr>
              <a:t>food</a:t>
            </a:r>
            <a:r>
              <a:rPr sz="2400" spc="-5" dirty="0">
                <a:latin typeface="Arial MT"/>
                <a:cs typeface="Arial MT"/>
              </a:rPr>
              <a:t> </a:t>
            </a:r>
            <a:r>
              <a:rPr sz="2400" dirty="0">
                <a:latin typeface="Arial MT"/>
                <a:cs typeface="Arial MT"/>
              </a:rPr>
              <a:t>restaurant</a:t>
            </a:r>
            <a:r>
              <a:rPr sz="2400" spc="-10" dirty="0">
                <a:latin typeface="Arial MT"/>
                <a:cs typeface="Arial MT"/>
              </a:rPr>
              <a:t> </a:t>
            </a:r>
            <a:r>
              <a:rPr sz="2400" dirty="0">
                <a:latin typeface="Arial MT"/>
                <a:cs typeface="Arial MT"/>
              </a:rPr>
              <a:t>receives</a:t>
            </a:r>
            <a:r>
              <a:rPr sz="2400" spc="-5" dirty="0">
                <a:latin typeface="Arial MT"/>
                <a:cs typeface="Arial MT"/>
              </a:rPr>
              <a:t> </a:t>
            </a:r>
            <a:r>
              <a:rPr sz="2400" dirty="0">
                <a:latin typeface="Arial MT"/>
                <a:cs typeface="Arial MT"/>
              </a:rPr>
              <a:t>on</a:t>
            </a:r>
            <a:r>
              <a:rPr sz="2400" spc="-5" dirty="0">
                <a:latin typeface="Arial MT"/>
                <a:cs typeface="Arial MT"/>
              </a:rPr>
              <a:t> </a:t>
            </a:r>
            <a:r>
              <a:rPr sz="2400" dirty="0">
                <a:latin typeface="Arial MT"/>
                <a:cs typeface="Arial MT"/>
              </a:rPr>
              <a:t>average</a:t>
            </a:r>
            <a:r>
              <a:rPr sz="2400" spc="-5" dirty="0">
                <a:latin typeface="Arial MT"/>
                <a:cs typeface="Arial MT"/>
              </a:rPr>
              <a:t> </a:t>
            </a:r>
            <a:r>
              <a:rPr sz="2400" dirty="0">
                <a:latin typeface="Arial MT"/>
                <a:cs typeface="Arial MT"/>
              </a:rPr>
              <a:t>1200</a:t>
            </a:r>
            <a:r>
              <a:rPr sz="2400" spc="-5" dirty="0">
                <a:latin typeface="Arial MT"/>
                <a:cs typeface="Arial MT"/>
              </a:rPr>
              <a:t> </a:t>
            </a:r>
            <a:r>
              <a:rPr sz="2400" dirty="0">
                <a:latin typeface="Arial MT"/>
                <a:cs typeface="Arial MT"/>
              </a:rPr>
              <a:t>customers</a:t>
            </a:r>
            <a:r>
              <a:rPr sz="2400" spc="-5" dirty="0">
                <a:latin typeface="Arial MT"/>
                <a:cs typeface="Arial MT"/>
              </a:rPr>
              <a:t> </a:t>
            </a:r>
            <a:r>
              <a:rPr sz="2400" dirty="0">
                <a:latin typeface="Arial MT"/>
                <a:cs typeface="Arial MT"/>
              </a:rPr>
              <a:t>per </a:t>
            </a:r>
            <a:r>
              <a:rPr sz="2400" spc="-25" dirty="0">
                <a:latin typeface="Arial MT"/>
                <a:cs typeface="Arial MT"/>
              </a:rPr>
              <a:t>day </a:t>
            </a:r>
            <a:r>
              <a:rPr sz="2400" dirty="0">
                <a:latin typeface="Arial MT"/>
                <a:cs typeface="Arial MT"/>
              </a:rPr>
              <a:t>(between 10:00 and 22:00).</a:t>
            </a:r>
            <a:r>
              <a:rPr sz="2400" spc="-5" dirty="0">
                <a:latin typeface="Arial MT"/>
                <a:cs typeface="Arial MT"/>
              </a:rPr>
              <a:t> </a:t>
            </a:r>
            <a:r>
              <a:rPr sz="2400" dirty="0">
                <a:latin typeface="Arial MT"/>
                <a:cs typeface="Arial MT"/>
              </a:rPr>
              <a:t>During peak times </a:t>
            </a:r>
            <a:r>
              <a:rPr sz="2400" spc="-10" dirty="0">
                <a:latin typeface="Arial MT"/>
                <a:cs typeface="Arial MT"/>
              </a:rPr>
              <a:t>(12:00-</a:t>
            </a:r>
            <a:r>
              <a:rPr sz="2400" dirty="0">
                <a:latin typeface="Arial MT"/>
                <a:cs typeface="Arial MT"/>
              </a:rPr>
              <a:t>15:00 </a:t>
            </a:r>
            <a:r>
              <a:rPr sz="2400" spc="-25" dirty="0">
                <a:latin typeface="Arial MT"/>
                <a:cs typeface="Arial MT"/>
              </a:rPr>
              <a:t>and </a:t>
            </a:r>
            <a:r>
              <a:rPr sz="2400" spc="-10" dirty="0">
                <a:latin typeface="Arial MT"/>
                <a:cs typeface="Arial MT"/>
              </a:rPr>
              <a:t>18:00-</a:t>
            </a:r>
            <a:r>
              <a:rPr sz="2400" dirty="0">
                <a:latin typeface="Arial MT"/>
                <a:cs typeface="Arial MT"/>
              </a:rPr>
              <a:t>21:00),</a:t>
            </a:r>
            <a:r>
              <a:rPr sz="2400" spc="-10" dirty="0">
                <a:latin typeface="Arial MT"/>
                <a:cs typeface="Arial MT"/>
              </a:rPr>
              <a:t> </a:t>
            </a:r>
            <a:r>
              <a:rPr sz="2400" dirty="0">
                <a:latin typeface="Arial MT"/>
                <a:cs typeface="Arial MT"/>
              </a:rPr>
              <a:t>the restaurant</a:t>
            </a:r>
            <a:r>
              <a:rPr sz="2400" spc="-10" dirty="0">
                <a:latin typeface="Arial MT"/>
                <a:cs typeface="Arial MT"/>
              </a:rPr>
              <a:t> </a:t>
            </a:r>
            <a:r>
              <a:rPr sz="2400" dirty="0">
                <a:latin typeface="Arial MT"/>
                <a:cs typeface="Arial MT"/>
              </a:rPr>
              <a:t>receives around</a:t>
            </a:r>
            <a:r>
              <a:rPr sz="2400" spc="-5" dirty="0">
                <a:latin typeface="Arial MT"/>
                <a:cs typeface="Arial MT"/>
              </a:rPr>
              <a:t> </a:t>
            </a:r>
            <a:r>
              <a:rPr sz="2400" dirty="0">
                <a:latin typeface="Arial MT"/>
                <a:cs typeface="Arial MT"/>
              </a:rPr>
              <a:t>900 customers</a:t>
            </a:r>
            <a:r>
              <a:rPr sz="2400" spc="-5" dirty="0">
                <a:latin typeface="Arial MT"/>
                <a:cs typeface="Arial MT"/>
              </a:rPr>
              <a:t> </a:t>
            </a:r>
            <a:r>
              <a:rPr sz="2400" dirty="0">
                <a:latin typeface="Arial MT"/>
                <a:cs typeface="Arial MT"/>
              </a:rPr>
              <a:t>in </a:t>
            </a:r>
            <a:r>
              <a:rPr sz="2400" spc="-10" dirty="0">
                <a:latin typeface="Arial MT"/>
                <a:cs typeface="Arial MT"/>
              </a:rPr>
              <a:t>total, </a:t>
            </a:r>
            <a:r>
              <a:rPr sz="2400" dirty="0">
                <a:latin typeface="Arial MT"/>
                <a:cs typeface="Arial MT"/>
              </a:rPr>
              <a:t>and</a:t>
            </a:r>
            <a:r>
              <a:rPr sz="2400" spc="-10" dirty="0">
                <a:latin typeface="Arial MT"/>
                <a:cs typeface="Arial MT"/>
              </a:rPr>
              <a:t> </a:t>
            </a:r>
            <a:r>
              <a:rPr sz="2400" dirty="0">
                <a:latin typeface="Arial MT"/>
                <a:cs typeface="Arial MT"/>
              </a:rPr>
              <a:t>90</a:t>
            </a:r>
            <a:r>
              <a:rPr sz="2400" spc="-10" dirty="0">
                <a:latin typeface="Arial MT"/>
                <a:cs typeface="Arial MT"/>
              </a:rPr>
              <a:t> </a:t>
            </a:r>
            <a:r>
              <a:rPr sz="2400" dirty="0">
                <a:latin typeface="Arial MT"/>
                <a:cs typeface="Arial MT"/>
              </a:rPr>
              <a:t>customers</a:t>
            </a:r>
            <a:r>
              <a:rPr sz="2400" spc="-5" dirty="0">
                <a:latin typeface="Arial MT"/>
                <a:cs typeface="Arial MT"/>
              </a:rPr>
              <a:t> </a:t>
            </a:r>
            <a:r>
              <a:rPr sz="2400" dirty="0">
                <a:latin typeface="Arial MT"/>
                <a:cs typeface="Arial MT"/>
              </a:rPr>
              <a:t>can</a:t>
            </a:r>
            <a:r>
              <a:rPr sz="2400" spc="-10" dirty="0">
                <a:latin typeface="Arial MT"/>
                <a:cs typeface="Arial MT"/>
              </a:rPr>
              <a:t> </a:t>
            </a:r>
            <a:r>
              <a:rPr sz="2400" dirty="0">
                <a:latin typeface="Arial MT"/>
                <a:cs typeface="Arial MT"/>
              </a:rPr>
              <a:t>be</a:t>
            </a:r>
            <a:r>
              <a:rPr sz="2400" spc="-5" dirty="0">
                <a:latin typeface="Arial MT"/>
                <a:cs typeface="Arial MT"/>
              </a:rPr>
              <a:t> </a:t>
            </a:r>
            <a:r>
              <a:rPr sz="2400" dirty="0">
                <a:latin typeface="Arial MT"/>
                <a:cs typeface="Arial MT"/>
              </a:rPr>
              <a:t>found</a:t>
            </a:r>
            <a:r>
              <a:rPr sz="2400" spc="-10" dirty="0">
                <a:latin typeface="Arial MT"/>
                <a:cs typeface="Arial MT"/>
              </a:rPr>
              <a:t> </a:t>
            </a:r>
            <a:r>
              <a:rPr sz="2400" dirty="0">
                <a:latin typeface="Arial MT"/>
                <a:cs typeface="Arial MT"/>
              </a:rPr>
              <a:t>in</a:t>
            </a:r>
            <a:r>
              <a:rPr sz="2400" spc="-10" dirty="0">
                <a:latin typeface="Arial MT"/>
                <a:cs typeface="Arial MT"/>
              </a:rPr>
              <a:t> </a:t>
            </a:r>
            <a:r>
              <a:rPr sz="2400" dirty="0">
                <a:latin typeface="Arial MT"/>
                <a:cs typeface="Arial MT"/>
              </a:rPr>
              <a:t>the</a:t>
            </a:r>
            <a:r>
              <a:rPr sz="2400" spc="-5" dirty="0">
                <a:latin typeface="Arial MT"/>
                <a:cs typeface="Arial MT"/>
              </a:rPr>
              <a:t> </a:t>
            </a:r>
            <a:r>
              <a:rPr sz="2400" dirty="0">
                <a:latin typeface="Arial MT"/>
                <a:cs typeface="Arial MT"/>
              </a:rPr>
              <a:t>restaurant</a:t>
            </a:r>
            <a:r>
              <a:rPr sz="2400" spc="-15" dirty="0">
                <a:latin typeface="Arial MT"/>
                <a:cs typeface="Arial MT"/>
              </a:rPr>
              <a:t> </a:t>
            </a:r>
            <a:r>
              <a:rPr sz="2400" dirty="0">
                <a:latin typeface="Arial MT"/>
                <a:cs typeface="Arial MT"/>
              </a:rPr>
              <a:t>(on</a:t>
            </a:r>
            <a:r>
              <a:rPr sz="2400" spc="-5" dirty="0">
                <a:latin typeface="Arial MT"/>
                <a:cs typeface="Arial MT"/>
              </a:rPr>
              <a:t> </a:t>
            </a:r>
            <a:r>
              <a:rPr sz="2400" dirty="0">
                <a:latin typeface="Arial MT"/>
                <a:cs typeface="Arial MT"/>
              </a:rPr>
              <a:t>average)</a:t>
            </a:r>
            <a:r>
              <a:rPr sz="2400" spc="-10" dirty="0">
                <a:latin typeface="Arial MT"/>
                <a:cs typeface="Arial MT"/>
              </a:rPr>
              <a:t> </a:t>
            </a:r>
            <a:r>
              <a:rPr sz="2400" dirty="0">
                <a:latin typeface="Arial MT"/>
                <a:cs typeface="Arial MT"/>
              </a:rPr>
              <a:t>at</a:t>
            </a:r>
            <a:r>
              <a:rPr sz="2400" spc="-10" dirty="0">
                <a:latin typeface="Arial MT"/>
                <a:cs typeface="Arial MT"/>
              </a:rPr>
              <a:t> </a:t>
            </a:r>
            <a:r>
              <a:rPr sz="2400" spc="-50" dirty="0">
                <a:latin typeface="Arial MT"/>
                <a:cs typeface="Arial MT"/>
              </a:rPr>
              <a:t>a </a:t>
            </a:r>
            <a:r>
              <a:rPr sz="2400" dirty="0">
                <a:latin typeface="Arial MT"/>
                <a:cs typeface="Arial MT"/>
              </a:rPr>
              <a:t>given</a:t>
            </a:r>
            <a:r>
              <a:rPr sz="2400" spc="-10" dirty="0">
                <a:latin typeface="Arial MT"/>
                <a:cs typeface="Arial MT"/>
              </a:rPr>
              <a:t> </a:t>
            </a:r>
            <a:r>
              <a:rPr sz="2400" dirty="0">
                <a:latin typeface="Arial MT"/>
                <a:cs typeface="Arial MT"/>
              </a:rPr>
              <a:t>point</a:t>
            </a:r>
            <a:r>
              <a:rPr sz="2400" spc="-15" dirty="0">
                <a:latin typeface="Arial MT"/>
                <a:cs typeface="Arial MT"/>
              </a:rPr>
              <a:t> </a:t>
            </a:r>
            <a:r>
              <a:rPr sz="2400" dirty="0">
                <a:latin typeface="Arial MT"/>
                <a:cs typeface="Arial MT"/>
              </a:rPr>
              <a:t>in</a:t>
            </a:r>
            <a:r>
              <a:rPr sz="2400" spc="-10" dirty="0">
                <a:latin typeface="Arial MT"/>
                <a:cs typeface="Arial MT"/>
              </a:rPr>
              <a:t> </a:t>
            </a:r>
            <a:r>
              <a:rPr sz="2400" dirty="0">
                <a:latin typeface="Arial MT"/>
                <a:cs typeface="Arial MT"/>
              </a:rPr>
              <a:t>time.</a:t>
            </a:r>
            <a:r>
              <a:rPr sz="2400" spc="-150" dirty="0">
                <a:latin typeface="Arial MT"/>
                <a:cs typeface="Arial MT"/>
              </a:rPr>
              <a:t> </a:t>
            </a:r>
            <a:r>
              <a:rPr sz="2400" dirty="0">
                <a:latin typeface="Arial MT"/>
                <a:cs typeface="Arial MT"/>
              </a:rPr>
              <a:t>At</a:t>
            </a:r>
            <a:r>
              <a:rPr sz="2400" spc="-10" dirty="0">
                <a:latin typeface="Arial MT"/>
                <a:cs typeface="Arial MT"/>
              </a:rPr>
              <a:t> </a:t>
            </a:r>
            <a:r>
              <a:rPr sz="2400" dirty="0">
                <a:latin typeface="Arial MT"/>
                <a:cs typeface="Arial MT"/>
              </a:rPr>
              <a:t>non-peak</a:t>
            </a:r>
            <a:r>
              <a:rPr sz="2400" spc="-10" dirty="0">
                <a:latin typeface="Arial MT"/>
                <a:cs typeface="Arial MT"/>
              </a:rPr>
              <a:t> </a:t>
            </a:r>
            <a:r>
              <a:rPr sz="2400" dirty="0">
                <a:latin typeface="Arial MT"/>
                <a:cs typeface="Arial MT"/>
              </a:rPr>
              <a:t>times,</a:t>
            </a:r>
            <a:r>
              <a:rPr sz="2400" spc="-15" dirty="0">
                <a:latin typeface="Arial MT"/>
                <a:cs typeface="Arial MT"/>
              </a:rPr>
              <a:t> </a:t>
            </a:r>
            <a:r>
              <a:rPr sz="2400" dirty="0">
                <a:latin typeface="Arial MT"/>
                <a:cs typeface="Arial MT"/>
              </a:rPr>
              <a:t>the</a:t>
            </a:r>
            <a:r>
              <a:rPr sz="2400" spc="-10" dirty="0">
                <a:latin typeface="Arial MT"/>
                <a:cs typeface="Arial MT"/>
              </a:rPr>
              <a:t> </a:t>
            </a:r>
            <a:r>
              <a:rPr sz="2400" dirty="0">
                <a:latin typeface="Arial MT"/>
                <a:cs typeface="Arial MT"/>
              </a:rPr>
              <a:t>restaurant</a:t>
            </a:r>
            <a:r>
              <a:rPr sz="2400" spc="-15" dirty="0">
                <a:latin typeface="Arial MT"/>
                <a:cs typeface="Arial MT"/>
              </a:rPr>
              <a:t> </a:t>
            </a:r>
            <a:r>
              <a:rPr sz="2400" dirty="0">
                <a:latin typeface="Arial MT"/>
                <a:cs typeface="Arial MT"/>
              </a:rPr>
              <a:t>receives</a:t>
            </a:r>
            <a:r>
              <a:rPr sz="2400" spc="-5" dirty="0">
                <a:latin typeface="Arial MT"/>
                <a:cs typeface="Arial MT"/>
              </a:rPr>
              <a:t> </a:t>
            </a:r>
            <a:r>
              <a:rPr sz="2400" spc="-25" dirty="0">
                <a:latin typeface="Arial MT"/>
                <a:cs typeface="Arial MT"/>
              </a:rPr>
              <a:t>300 </a:t>
            </a:r>
            <a:r>
              <a:rPr sz="2400" dirty="0">
                <a:latin typeface="Arial MT"/>
                <a:cs typeface="Arial MT"/>
              </a:rPr>
              <a:t>customers</a:t>
            </a:r>
            <a:r>
              <a:rPr sz="2400" spc="-10" dirty="0">
                <a:latin typeface="Arial MT"/>
                <a:cs typeface="Arial MT"/>
              </a:rPr>
              <a:t> </a:t>
            </a:r>
            <a:r>
              <a:rPr sz="2400" dirty="0">
                <a:latin typeface="Arial MT"/>
                <a:cs typeface="Arial MT"/>
              </a:rPr>
              <a:t>in</a:t>
            </a:r>
            <a:r>
              <a:rPr sz="2400" spc="-10" dirty="0">
                <a:latin typeface="Arial MT"/>
                <a:cs typeface="Arial MT"/>
              </a:rPr>
              <a:t> </a:t>
            </a:r>
            <a:r>
              <a:rPr sz="2400" dirty="0">
                <a:latin typeface="Arial MT"/>
                <a:cs typeface="Arial MT"/>
              </a:rPr>
              <a:t>total,</a:t>
            </a:r>
            <a:r>
              <a:rPr sz="2400" spc="-15" dirty="0">
                <a:latin typeface="Arial MT"/>
                <a:cs typeface="Arial MT"/>
              </a:rPr>
              <a:t> </a:t>
            </a:r>
            <a:r>
              <a:rPr sz="2400" dirty="0">
                <a:latin typeface="Arial MT"/>
                <a:cs typeface="Arial MT"/>
              </a:rPr>
              <a:t>and</a:t>
            </a:r>
            <a:r>
              <a:rPr sz="2400" spc="-10" dirty="0">
                <a:latin typeface="Arial MT"/>
                <a:cs typeface="Arial MT"/>
              </a:rPr>
              <a:t> </a:t>
            </a:r>
            <a:r>
              <a:rPr sz="2400" dirty="0">
                <a:latin typeface="Arial MT"/>
                <a:cs typeface="Arial MT"/>
              </a:rPr>
              <a:t>30</a:t>
            </a:r>
            <a:r>
              <a:rPr sz="2400" spc="-10" dirty="0">
                <a:latin typeface="Arial MT"/>
                <a:cs typeface="Arial MT"/>
              </a:rPr>
              <a:t> </a:t>
            </a:r>
            <a:r>
              <a:rPr sz="2400" dirty="0">
                <a:latin typeface="Arial MT"/>
                <a:cs typeface="Arial MT"/>
              </a:rPr>
              <a:t>customers</a:t>
            </a:r>
            <a:r>
              <a:rPr sz="2400" spc="-5" dirty="0">
                <a:latin typeface="Arial MT"/>
                <a:cs typeface="Arial MT"/>
              </a:rPr>
              <a:t> </a:t>
            </a:r>
            <a:r>
              <a:rPr sz="2400" dirty="0">
                <a:latin typeface="Arial MT"/>
                <a:cs typeface="Arial MT"/>
              </a:rPr>
              <a:t>can</a:t>
            </a:r>
            <a:r>
              <a:rPr sz="2400" spc="-10" dirty="0">
                <a:latin typeface="Arial MT"/>
                <a:cs typeface="Arial MT"/>
              </a:rPr>
              <a:t> </a:t>
            </a:r>
            <a:r>
              <a:rPr sz="2400" dirty="0">
                <a:latin typeface="Arial MT"/>
                <a:cs typeface="Arial MT"/>
              </a:rPr>
              <a:t>be</a:t>
            </a:r>
            <a:r>
              <a:rPr sz="2400" spc="-10" dirty="0">
                <a:latin typeface="Arial MT"/>
                <a:cs typeface="Arial MT"/>
              </a:rPr>
              <a:t> </a:t>
            </a:r>
            <a:r>
              <a:rPr sz="2400" dirty="0">
                <a:latin typeface="Arial MT"/>
                <a:cs typeface="Arial MT"/>
              </a:rPr>
              <a:t>found</a:t>
            </a:r>
            <a:r>
              <a:rPr sz="2400" spc="-10" dirty="0">
                <a:latin typeface="Arial MT"/>
                <a:cs typeface="Arial MT"/>
              </a:rPr>
              <a:t> </a:t>
            </a:r>
            <a:r>
              <a:rPr sz="2400" dirty="0">
                <a:latin typeface="Arial MT"/>
                <a:cs typeface="Arial MT"/>
              </a:rPr>
              <a:t>in</a:t>
            </a:r>
            <a:r>
              <a:rPr sz="2400" spc="-10" dirty="0">
                <a:latin typeface="Arial MT"/>
                <a:cs typeface="Arial MT"/>
              </a:rPr>
              <a:t> </a:t>
            </a:r>
            <a:r>
              <a:rPr sz="2400" dirty="0">
                <a:latin typeface="Arial MT"/>
                <a:cs typeface="Arial MT"/>
              </a:rPr>
              <a:t>the</a:t>
            </a:r>
            <a:r>
              <a:rPr sz="2400" spc="-5" dirty="0">
                <a:latin typeface="Arial MT"/>
                <a:cs typeface="Arial MT"/>
              </a:rPr>
              <a:t> </a:t>
            </a:r>
            <a:r>
              <a:rPr sz="2400" spc="-10" dirty="0">
                <a:latin typeface="Arial MT"/>
                <a:cs typeface="Arial MT"/>
              </a:rPr>
              <a:t>restaurant </a:t>
            </a:r>
            <a:r>
              <a:rPr sz="2400" dirty="0">
                <a:latin typeface="Arial MT"/>
                <a:cs typeface="Arial MT"/>
              </a:rPr>
              <a:t>(on</a:t>
            </a:r>
            <a:r>
              <a:rPr sz="2400" spc="-20" dirty="0">
                <a:latin typeface="Arial MT"/>
                <a:cs typeface="Arial MT"/>
              </a:rPr>
              <a:t> </a:t>
            </a:r>
            <a:r>
              <a:rPr sz="2400" dirty="0">
                <a:latin typeface="Arial MT"/>
                <a:cs typeface="Arial MT"/>
              </a:rPr>
              <a:t>average)</a:t>
            </a:r>
            <a:r>
              <a:rPr sz="2400" spc="-5" dirty="0">
                <a:latin typeface="Arial MT"/>
                <a:cs typeface="Arial MT"/>
              </a:rPr>
              <a:t> </a:t>
            </a:r>
            <a:r>
              <a:rPr sz="2400" dirty="0">
                <a:latin typeface="Arial MT"/>
                <a:cs typeface="Arial MT"/>
              </a:rPr>
              <a:t>at</a:t>
            </a:r>
            <a:r>
              <a:rPr sz="2400" spc="-10" dirty="0">
                <a:latin typeface="Arial MT"/>
                <a:cs typeface="Arial MT"/>
              </a:rPr>
              <a:t> </a:t>
            </a:r>
            <a:r>
              <a:rPr sz="2400" dirty="0">
                <a:latin typeface="Arial MT"/>
                <a:cs typeface="Arial MT"/>
              </a:rPr>
              <a:t>a</a:t>
            </a:r>
            <a:r>
              <a:rPr sz="2400" spc="-10" dirty="0">
                <a:latin typeface="Arial MT"/>
                <a:cs typeface="Arial MT"/>
              </a:rPr>
              <a:t> </a:t>
            </a:r>
            <a:r>
              <a:rPr sz="2400" dirty="0">
                <a:latin typeface="Arial MT"/>
                <a:cs typeface="Arial MT"/>
              </a:rPr>
              <a:t>given</a:t>
            </a:r>
            <a:r>
              <a:rPr sz="2400" spc="-5" dirty="0">
                <a:latin typeface="Arial MT"/>
                <a:cs typeface="Arial MT"/>
              </a:rPr>
              <a:t> </a:t>
            </a:r>
            <a:r>
              <a:rPr sz="2400" dirty="0">
                <a:latin typeface="Arial MT"/>
                <a:cs typeface="Arial MT"/>
              </a:rPr>
              <a:t>point</a:t>
            </a:r>
            <a:r>
              <a:rPr sz="2400" spc="-10" dirty="0">
                <a:latin typeface="Arial MT"/>
                <a:cs typeface="Arial MT"/>
              </a:rPr>
              <a:t> </a:t>
            </a:r>
            <a:r>
              <a:rPr sz="2400" dirty="0">
                <a:latin typeface="Arial MT"/>
                <a:cs typeface="Arial MT"/>
              </a:rPr>
              <a:t>in</a:t>
            </a:r>
            <a:r>
              <a:rPr sz="2400" spc="-5" dirty="0">
                <a:latin typeface="Arial MT"/>
                <a:cs typeface="Arial MT"/>
              </a:rPr>
              <a:t> </a:t>
            </a:r>
            <a:r>
              <a:rPr sz="2400" spc="-10" dirty="0">
                <a:latin typeface="Arial MT"/>
                <a:cs typeface="Arial MT"/>
              </a:rPr>
              <a:t>time.</a:t>
            </a:r>
            <a:endParaRPr sz="2400">
              <a:latin typeface="Arial MT"/>
              <a:cs typeface="Arial MT"/>
            </a:endParaRPr>
          </a:p>
          <a:p>
            <a:pPr marL="743585" marR="272415" indent="-457200">
              <a:lnSpc>
                <a:spcPct val="100000"/>
              </a:lnSpc>
              <a:spcBef>
                <a:spcPts val="520"/>
              </a:spcBef>
              <a:buClr>
                <a:srgbClr val="7F7F7F"/>
              </a:buClr>
              <a:buAutoNum type="arabicPeriod"/>
              <a:tabLst>
                <a:tab pos="743585" algn="l"/>
              </a:tabLst>
            </a:pPr>
            <a:r>
              <a:rPr sz="2000" dirty="0">
                <a:latin typeface="Arial MT"/>
                <a:cs typeface="Arial MT"/>
              </a:rPr>
              <a:t>What</a:t>
            </a:r>
            <a:r>
              <a:rPr sz="2000" spc="-35" dirty="0">
                <a:latin typeface="Arial MT"/>
                <a:cs typeface="Arial MT"/>
              </a:rPr>
              <a:t> </a:t>
            </a:r>
            <a:r>
              <a:rPr sz="2000" dirty="0">
                <a:latin typeface="Arial MT"/>
                <a:cs typeface="Arial MT"/>
              </a:rPr>
              <a:t>is</a:t>
            </a:r>
            <a:r>
              <a:rPr sz="2000" spc="-15"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average</a:t>
            </a:r>
            <a:r>
              <a:rPr sz="2000" spc="-15" dirty="0">
                <a:latin typeface="Arial MT"/>
                <a:cs typeface="Arial MT"/>
              </a:rPr>
              <a:t> </a:t>
            </a:r>
            <a:r>
              <a:rPr sz="2000" dirty="0">
                <a:latin typeface="Arial MT"/>
                <a:cs typeface="Arial MT"/>
              </a:rPr>
              <a:t>time</a:t>
            </a:r>
            <a:r>
              <a:rPr sz="2000" spc="-20" dirty="0">
                <a:latin typeface="Arial MT"/>
                <a:cs typeface="Arial MT"/>
              </a:rPr>
              <a:t> </a:t>
            </a:r>
            <a:r>
              <a:rPr sz="2000" dirty="0">
                <a:latin typeface="Arial MT"/>
                <a:cs typeface="Arial MT"/>
              </a:rPr>
              <a:t>that</a:t>
            </a:r>
            <a:r>
              <a:rPr sz="2000" spc="-20" dirty="0">
                <a:latin typeface="Arial MT"/>
                <a:cs typeface="Arial MT"/>
              </a:rPr>
              <a:t> </a:t>
            </a:r>
            <a:r>
              <a:rPr sz="2000" dirty="0">
                <a:latin typeface="Arial MT"/>
                <a:cs typeface="Arial MT"/>
              </a:rPr>
              <a:t>a</a:t>
            </a:r>
            <a:r>
              <a:rPr sz="2000" spc="-20" dirty="0">
                <a:latin typeface="Arial MT"/>
                <a:cs typeface="Arial MT"/>
              </a:rPr>
              <a:t> </a:t>
            </a:r>
            <a:r>
              <a:rPr sz="2000" dirty="0">
                <a:latin typeface="Arial MT"/>
                <a:cs typeface="Arial MT"/>
              </a:rPr>
              <a:t>customer</a:t>
            </a:r>
            <a:r>
              <a:rPr sz="2000" spc="-15" dirty="0">
                <a:latin typeface="Arial MT"/>
                <a:cs typeface="Arial MT"/>
              </a:rPr>
              <a:t> </a:t>
            </a:r>
            <a:r>
              <a:rPr sz="2000" dirty="0">
                <a:latin typeface="Arial MT"/>
                <a:cs typeface="Arial MT"/>
              </a:rPr>
              <a:t>spends</a:t>
            </a:r>
            <a:r>
              <a:rPr sz="2000" spc="-20" dirty="0">
                <a:latin typeface="Arial MT"/>
                <a:cs typeface="Arial MT"/>
              </a:rPr>
              <a:t> </a:t>
            </a:r>
            <a:r>
              <a:rPr sz="2000" dirty="0">
                <a:latin typeface="Arial MT"/>
                <a:cs typeface="Arial MT"/>
              </a:rPr>
              <a:t>in</a:t>
            </a:r>
            <a:r>
              <a:rPr sz="2000" spc="-15"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restaurant</a:t>
            </a:r>
            <a:r>
              <a:rPr sz="2000" spc="-20" dirty="0">
                <a:latin typeface="Arial MT"/>
                <a:cs typeface="Arial MT"/>
              </a:rPr>
              <a:t> </a:t>
            </a:r>
            <a:r>
              <a:rPr sz="2000" spc="-10" dirty="0">
                <a:latin typeface="Arial MT"/>
                <a:cs typeface="Arial MT"/>
              </a:rPr>
              <a:t>during </a:t>
            </a:r>
            <a:r>
              <a:rPr sz="2000" u="sng" dirty="0">
                <a:uFill>
                  <a:solidFill>
                    <a:srgbClr val="000000"/>
                  </a:solidFill>
                </a:uFill>
                <a:latin typeface="Arial MT"/>
                <a:cs typeface="Arial MT"/>
              </a:rPr>
              <a:t>peak</a:t>
            </a:r>
            <a:r>
              <a:rPr sz="2000" spc="-20" dirty="0">
                <a:latin typeface="Arial MT"/>
                <a:cs typeface="Arial MT"/>
              </a:rPr>
              <a:t> </a:t>
            </a:r>
            <a:r>
              <a:rPr sz="2000" spc="-10" dirty="0">
                <a:latin typeface="Arial MT"/>
                <a:cs typeface="Arial MT"/>
              </a:rPr>
              <a:t>times?</a:t>
            </a:r>
            <a:endParaRPr sz="2000">
              <a:latin typeface="Arial MT"/>
              <a:cs typeface="Arial MT"/>
            </a:endParaRPr>
          </a:p>
          <a:p>
            <a:pPr marL="743585" marR="272415" indent="-457200">
              <a:lnSpc>
                <a:spcPct val="100000"/>
              </a:lnSpc>
              <a:spcBef>
                <a:spcPts val="505"/>
              </a:spcBef>
              <a:buClr>
                <a:srgbClr val="7F7F7F"/>
              </a:buClr>
              <a:buAutoNum type="arabicPeriod"/>
              <a:tabLst>
                <a:tab pos="743585" algn="l"/>
              </a:tabLst>
            </a:pPr>
            <a:r>
              <a:rPr sz="2000" dirty="0">
                <a:latin typeface="Arial MT"/>
                <a:cs typeface="Arial MT"/>
              </a:rPr>
              <a:t>What</a:t>
            </a:r>
            <a:r>
              <a:rPr sz="2000" spc="-35" dirty="0">
                <a:latin typeface="Arial MT"/>
                <a:cs typeface="Arial MT"/>
              </a:rPr>
              <a:t> </a:t>
            </a:r>
            <a:r>
              <a:rPr sz="2000" dirty="0">
                <a:latin typeface="Arial MT"/>
                <a:cs typeface="Arial MT"/>
              </a:rPr>
              <a:t>is</a:t>
            </a:r>
            <a:r>
              <a:rPr sz="2000" spc="-15"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average</a:t>
            </a:r>
            <a:r>
              <a:rPr sz="2000" spc="-15" dirty="0">
                <a:latin typeface="Arial MT"/>
                <a:cs typeface="Arial MT"/>
              </a:rPr>
              <a:t> </a:t>
            </a:r>
            <a:r>
              <a:rPr sz="2000" dirty="0">
                <a:latin typeface="Arial MT"/>
                <a:cs typeface="Arial MT"/>
              </a:rPr>
              <a:t>time</a:t>
            </a:r>
            <a:r>
              <a:rPr sz="2000" spc="-20" dirty="0">
                <a:latin typeface="Arial MT"/>
                <a:cs typeface="Arial MT"/>
              </a:rPr>
              <a:t> </a:t>
            </a:r>
            <a:r>
              <a:rPr sz="2000" dirty="0">
                <a:latin typeface="Arial MT"/>
                <a:cs typeface="Arial MT"/>
              </a:rPr>
              <a:t>that</a:t>
            </a:r>
            <a:r>
              <a:rPr sz="2000" spc="-20" dirty="0">
                <a:latin typeface="Arial MT"/>
                <a:cs typeface="Arial MT"/>
              </a:rPr>
              <a:t> </a:t>
            </a:r>
            <a:r>
              <a:rPr sz="2000" dirty="0">
                <a:latin typeface="Arial MT"/>
                <a:cs typeface="Arial MT"/>
              </a:rPr>
              <a:t>a</a:t>
            </a:r>
            <a:r>
              <a:rPr sz="2000" spc="-20" dirty="0">
                <a:latin typeface="Arial MT"/>
                <a:cs typeface="Arial MT"/>
              </a:rPr>
              <a:t> </a:t>
            </a:r>
            <a:r>
              <a:rPr sz="2000" dirty="0">
                <a:latin typeface="Arial MT"/>
                <a:cs typeface="Arial MT"/>
              </a:rPr>
              <a:t>customer</a:t>
            </a:r>
            <a:r>
              <a:rPr sz="2000" spc="-15" dirty="0">
                <a:latin typeface="Arial MT"/>
                <a:cs typeface="Arial MT"/>
              </a:rPr>
              <a:t> </a:t>
            </a:r>
            <a:r>
              <a:rPr sz="2000" dirty="0">
                <a:latin typeface="Arial MT"/>
                <a:cs typeface="Arial MT"/>
              </a:rPr>
              <a:t>spends</a:t>
            </a:r>
            <a:r>
              <a:rPr sz="2000" spc="-20" dirty="0">
                <a:latin typeface="Arial MT"/>
                <a:cs typeface="Arial MT"/>
              </a:rPr>
              <a:t> </a:t>
            </a:r>
            <a:r>
              <a:rPr sz="2000" dirty="0">
                <a:latin typeface="Arial MT"/>
                <a:cs typeface="Arial MT"/>
              </a:rPr>
              <a:t>in</a:t>
            </a:r>
            <a:r>
              <a:rPr sz="2000" spc="-15" dirty="0">
                <a:latin typeface="Arial MT"/>
                <a:cs typeface="Arial MT"/>
              </a:rPr>
              <a:t> </a:t>
            </a:r>
            <a:r>
              <a:rPr sz="2000" dirty="0">
                <a:latin typeface="Arial MT"/>
                <a:cs typeface="Arial MT"/>
              </a:rPr>
              <a:t>the</a:t>
            </a:r>
            <a:r>
              <a:rPr sz="2000" spc="-20" dirty="0">
                <a:latin typeface="Arial MT"/>
                <a:cs typeface="Arial MT"/>
              </a:rPr>
              <a:t> </a:t>
            </a:r>
            <a:r>
              <a:rPr sz="2000" dirty="0">
                <a:latin typeface="Arial MT"/>
                <a:cs typeface="Arial MT"/>
              </a:rPr>
              <a:t>restaurant</a:t>
            </a:r>
            <a:r>
              <a:rPr sz="2000" spc="-20" dirty="0">
                <a:latin typeface="Arial MT"/>
                <a:cs typeface="Arial MT"/>
              </a:rPr>
              <a:t> </a:t>
            </a:r>
            <a:r>
              <a:rPr sz="2000" spc="-10" dirty="0">
                <a:latin typeface="Arial MT"/>
                <a:cs typeface="Arial MT"/>
              </a:rPr>
              <a:t>during </a:t>
            </a:r>
            <a:r>
              <a:rPr sz="2000" u="sng" spc="-10" dirty="0">
                <a:uFill>
                  <a:solidFill>
                    <a:srgbClr val="000000"/>
                  </a:solidFill>
                </a:uFill>
                <a:latin typeface="Arial MT"/>
                <a:cs typeface="Arial MT"/>
              </a:rPr>
              <a:t>non-</a:t>
            </a:r>
            <a:r>
              <a:rPr sz="2000" u="sng" dirty="0">
                <a:uFill>
                  <a:solidFill>
                    <a:srgbClr val="000000"/>
                  </a:solidFill>
                </a:uFill>
                <a:latin typeface="Arial MT"/>
                <a:cs typeface="Arial MT"/>
              </a:rPr>
              <a:t>peak</a:t>
            </a:r>
            <a:r>
              <a:rPr sz="2000" spc="25" dirty="0">
                <a:latin typeface="Arial MT"/>
                <a:cs typeface="Arial MT"/>
              </a:rPr>
              <a:t> </a:t>
            </a:r>
            <a:r>
              <a:rPr sz="2000" spc="-10" dirty="0">
                <a:latin typeface="Arial MT"/>
                <a:cs typeface="Arial MT"/>
              </a:rPr>
              <a:t>times?</a:t>
            </a:r>
            <a:endParaRPr sz="2000">
              <a:latin typeface="Arial MT"/>
              <a:cs typeface="Arial MT"/>
            </a:endParaRPr>
          </a:p>
          <a:p>
            <a:pPr marL="743585" marR="127635" indent="-457200">
              <a:lnSpc>
                <a:spcPct val="100000"/>
              </a:lnSpc>
              <a:spcBef>
                <a:spcPts val="409"/>
              </a:spcBef>
              <a:buClr>
                <a:srgbClr val="7F7F7F"/>
              </a:buClr>
              <a:buAutoNum type="arabicPeriod"/>
              <a:tabLst>
                <a:tab pos="743585" algn="l"/>
              </a:tabLst>
            </a:pPr>
            <a:r>
              <a:rPr sz="2000" dirty="0">
                <a:latin typeface="Arial MT"/>
                <a:cs typeface="Arial MT"/>
              </a:rPr>
              <a:t>The</a:t>
            </a:r>
            <a:r>
              <a:rPr sz="2000" spc="-30" dirty="0">
                <a:latin typeface="Arial MT"/>
                <a:cs typeface="Arial MT"/>
              </a:rPr>
              <a:t> </a:t>
            </a:r>
            <a:r>
              <a:rPr sz="2000" dirty="0">
                <a:latin typeface="Arial MT"/>
                <a:cs typeface="Arial MT"/>
              </a:rPr>
              <a:t>restaurant</a:t>
            </a:r>
            <a:r>
              <a:rPr sz="2000" spc="-25" dirty="0">
                <a:latin typeface="Arial MT"/>
                <a:cs typeface="Arial MT"/>
              </a:rPr>
              <a:t> </a:t>
            </a:r>
            <a:r>
              <a:rPr sz="2000" dirty="0">
                <a:latin typeface="Arial MT"/>
                <a:cs typeface="Arial MT"/>
              </a:rPr>
              <a:t>plans</a:t>
            </a:r>
            <a:r>
              <a:rPr sz="2000" spc="-20" dirty="0">
                <a:latin typeface="Arial MT"/>
                <a:cs typeface="Arial MT"/>
              </a:rPr>
              <a:t> </a:t>
            </a:r>
            <a:r>
              <a:rPr sz="2000" dirty="0">
                <a:latin typeface="Arial MT"/>
                <a:cs typeface="Arial MT"/>
              </a:rPr>
              <a:t>to</a:t>
            </a:r>
            <a:r>
              <a:rPr sz="2000" spc="-15" dirty="0">
                <a:latin typeface="Arial MT"/>
                <a:cs typeface="Arial MT"/>
              </a:rPr>
              <a:t> </a:t>
            </a:r>
            <a:r>
              <a:rPr sz="2000" dirty="0">
                <a:latin typeface="Arial MT"/>
                <a:cs typeface="Arial MT"/>
              </a:rPr>
              <a:t>launch</a:t>
            </a:r>
            <a:r>
              <a:rPr sz="2000" spc="-20" dirty="0">
                <a:latin typeface="Arial MT"/>
                <a:cs typeface="Arial MT"/>
              </a:rPr>
              <a:t> </a:t>
            </a:r>
            <a:r>
              <a:rPr sz="2000" dirty="0">
                <a:latin typeface="Arial MT"/>
                <a:cs typeface="Arial MT"/>
              </a:rPr>
              <a:t>a</a:t>
            </a:r>
            <a:r>
              <a:rPr sz="2000" spc="-20" dirty="0">
                <a:latin typeface="Arial MT"/>
                <a:cs typeface="Arial MT"/>
              </a:rPr>
              <a:t> </a:t>
            </a:r>
            <a:r>
              <a:rPr sz="2000" dirty="0">
                <a:latin typeface="Arial MT"/>
                <a:cs typeface="Arial MT"/>
              </a:rPr>
              <a:t>marketing</a:t>
            </a:r>
            <a:r>
              <a:rPr sz="2000" spc="-15" dirty="0">
                <a:latin typeface="Arial MT"/>
                <a:cs typeface="Arial MT"/>
              </a:rPr>
              <a:t> </a:t>
            </a:r>
            <a:r>
              <a:rPr sz="2000" dirty="0">
                <a:latin typeface="Arial MT"/>
                <a:cs typeface="Arial MT"/>
              </a:rPr>
              <a:t>campaign</a:t>
            </a:r>
            <a:r>
              <a:rPr sz="2000" spc="-20" dirty="0">
                <a:latin typeface="Arial MT"/>
                <a:cs typeface="Arial MT"/>
              </a:rPr>
              <a:t> </a:t>
            </a:r>
            <a:r>
              <a:rPr sz="2000" dirty="0">
                <a:latin typeface="Arial MT"/>
                <a:cs typeface="Arial MT"/>
              </a:rPr>
              <a:t>to</a:t>
            </a:r>
            <a:r>
              <a:rPr sz="2000" spc="-20" dirty="0">
                <a:latin typeface="Arial MT"/>
                <a:cs typeface="Arial MT"/>
              </a:rPr>
              <a:t> </a:t>
            </a:r>
            <a:r>
              <a:rPr sz="2000" dirty="0">
                <a:latin typeface="Arial MT"/>
                <a:cs typeface="Arial MT"/>
              </a:rPr>
              <a:t>attract</a:t>
            </a:r>
            <a:r>
              <a:rPr sz="2000" spc="-20" dirty="0">
                <a:latin typeface="Arial MT"/>
                <a:cs typeface="Arial MT"/>
              </a:rPr>
              <a:t> more </a:t>
            </a:r>
            <a:r>
              <a:rPr sz="2000" dirty="0">
                <a:latin typeface="Arial MT"/>
                <a:cs typeface="Arial MT"/>
              </a:rPr>
              <a:t>customers.</a:t>
            </a:r>
            <a:r>
              <a:rPr sz="2000" spc="-50" dirty="0">
                <a:latin typeface="Arial MT"/>
                <a:cs typeface="Arial MT"/>
              </a:rPr>
              <a:t> </a:t>
            </a:r>
            <a:r>
              <a:rPr sz="2000" dirty="0">
                <a:latin typeface="Arial MT"/>
                <a:cs typeface="Arial MT"/>
              </a:rPr>
              <a:t>However,</a:t>
            </a:r>
            <a:r>
              <a:rPr sz="2000" spc="-35" dirty="0">
                <a:latin typeface="Arial MT"/>
                <a:cs typeface="Arial MT"/>
              </a:rPr>
              <a:t> </a:t>
            </a:r>
            <a:r>
              <a:rPr sz="2000" dirty="0">
                <a:latin typeface="Arial MT"/>
                <a:cs typeface="Arial MT"/>
              </a:rPr>
              <a:t>the</a:t>
            </a:r>
            <a:r>
              <a:rPr sz="2000" spc="-30" dirty="0">
                <a:latin typeface="Arial MT"/>
                <a:cs typeface="Arial MT"/>
              </a:rPr>
              <a:t> </a:t>
            </a:r>
            <a:r>
              <a:rPr sz="2000" dirty="0">
                <a:latin typeface="Arial MT"/>
                <a:cs typeface="Arial MT"/>
              </a:rPr>
              <a:t>restaurant</a:t>
            </a:r>
            <a:r>
              <a:rPr sz="2000" dirty="0">
                <a:latin typeface="MS PGothic"/>
                <a:cs typeface="MS PGothic"/>
              </a:rPr>
              <a:t>’</a:t>
            </a:r>
            <a:r>
              <a:rPr sz="2000" dirty="0">
                <a:latin typeface="Arial MT"/>
                <a:cs typeface="Arial MT"/>
              </a:rPr>
              <a:t>s</a:t>
            </a:r>
            <a:r>
              <a:rPr sz="2000" spc="-35" dirty="0">
                <a:latin typeface="Arial MT"/>
                <a:cs typeface="Arial MT"/>
              </a:rPr>
              <a:t> </a:t>
            </a:r>
            <a:r>
              <a:rPr sz="2000" dirty="0">
                <a:latin typeface="Arial MT"/>
                <a:cs typeface="Arial MT"/>
              </a:rPr>
              <a:t>capacity</a:t>
            </a:r>
            <a:r>
              <a:rPr sz="2000" spc="-30" dirty="0">
                <a:latin typeface="Arial MT"/>
                <a:cs typeface="Arial MT"/>
              </a:rPr>
              <a:t> </a:t>
            </a:r>
            <a:r>
              <a:rPr sz="2000" dirty="0">
                <a:latin typeface="Arial MT"/>
                <a:cs typeface="Arial MT"/>
              </a:rPr>
              <a:t>is</a:t>
            </a:r>
            <a:r>
              <a:rPr sz="2000" spc="-30" dirty="0">
                <a:latin typeface="Arial MT"/>
                <a:cs typeface="Arial MT"/>
              </a:rPr>
              <a:t> </a:t>
            </a:r>
            <a:r>
              <a:rPr sz="2000" dirty="0">
                <a:latin typeface="Arial MT"/>
                <a:cs typeface="Arial MT"/>
              </a:rPr>
              <a:t>limited</a:t>
            </a:r>
            <a:r>
              <a:rPr sz="2000" spc="-35" dirty="0">
                <a:latin typeface="Arial MT"/>
                <a:cs typeface="Arial MT"/>
              </a:rPr>
              <a:t> </a:t>
            </a:r>
            <a:r>
              <a:rPr sz="2000" dirty="0">
                <a:latin typeface="Arial MT"/>
                <a:cs typeface="Arial MT"/>
              </a:rPr>
              <a:t>and</a:t>
            </a:r>
            <a:r>
              <a:rPr sz="2000" spc="-30" dirty="0">
                <a:latin typeface="Arial MT"/>
                <a:cs typeface="Arial MT"/>
              </a:rPr>
              <a:t> </a:t>
            </a:r>
            <a:r>
              <a:rPr sz="2000" dirty="0">
                <a:latin typeface="Arial MT"/>
                <a:cs typeface="Arial MT"/>
              </a:rPr>
              <a:t>becomes</a:t>
            </a:r>
            <a:r>
              <a:rPr sz="2000" spc="-30" dirty="0">
                <a:latin typeface="Arial MT"/>
                <a:cs typeface="Arial MT"/>
              </a:rPr>
              <a:t> </a:t>
            </a:r>
            <a:r>
              <a:rPr sz="2000" spc="-25" dirty="0">
                <a:latin typeface="Arial MT"/>
                <a:cs typeface="Arial MT"/>
              </a:rPr>
              <a:t>too </a:t>
            </a:r>
            <a:r>
              <a:rPr sz="2000" dirty="0">
                <a:latin typeface="Arial MT"/>
                <a:cs typeface="Arial MT"/>
              </a:rPr>
              <a:t>full</a:t>
            </a:r>
            <a:r>
              <a:rPr sz="2000" spc="-20" dirty="0">
                <a:latin typeface="Arial MT"/>
                <a:cs typeface="Arial MT"/>
              </a:rPr>
              <a:t> </a:t>
            </a:r>
            <a:r>
              <a:rPr sz="2000" dirty="0">
                <a:latin typeface="Arial MT"/>
                <a:cs typeface="Arial MT"/>
              </a:rPr>
              <a:t>during</a:t>
            </a:r>
            <a:r>
              <a:rPr sz="2000" spc="-15" dirty="0">
                <a:latin typeface="Arial MT"/>
                <a:cs typeface="Arial MT"/>
              </a:rPr>
              <a:t> </a:t>
            </a:r>
            <a:r>
              <a:rPr sz="2000" dirty="0">
                <a:latin typeface="Arial MT"/>
                <a:cs typeface="Arial MT"/>
              </a:rPr>
              <a:t>peak</a:t>
            </a:r>
            <a:r>
              <a:rPr sz="2000" spc="-15" dirty="0">
                <a:latin typeface="Arial MT"/>
                <a:cs typeface="Arial MT"/>
              </a:rPr>
              <a:t> </a:t>
            </a:r>
            <a:r>
              <a:rPr sz="2000" dirty="0">
                <a:latin typeface="Arial MT"/>
                <a:cs typeface="Arial MT"/>
              </a:rPr>
              <a:t>times.</a:t>
            </a:r>
            <a:r>
              <a:rPr sz="2000" spc="-25" dirty="0">
                <a:latin typeface="Arial MT"/>
                <a:cs typeface="Arial MT"/>
              </a:rPr>
              <a:t> </a:t>
            </a:r>
            <a:r>
              <a:rPr sz="2000" dirty="0">
                <a:latin typeface="Arial MT"/>
                <a:cs typeface="Arial MT"/>
              </a:rPr>
              <a:t>What</a:t>
            </a:r>
            <a:r>
              <a:rPr sz="2000" spc="-20" dirty="0">
                <a:latin typeface="Arial MT"/>
                <a:cs typeface="Arial MT"/>
              </a:rPr>
              <a:t> </a:t>
            </a:r>
            <a:r>
              <a:rPr sz="2000" dirty="0">
                <a:latin typeface="Arial MT"/>
                <a:cs typeface="Arial MT"/>
              </a:rPr>
              <a:t>can</a:t>
            </a:r>
            <a:r>
              <a:rPr sz="2000" spc="-15"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restaurant</a:t>
            </a:r>
            <a:r>
              <a:rPr sz="2000" spc="-20" dirty="0">
                <a:latin typeface="Arial MT"/>
                <a:cs typeface="Arial MT"/>
              </a:rPr>
              <a:t> </a:t>
            </a:r>
            <a:r>
              <a:rPr sz="2000" dirty="0">
                <a:latin typeface="Arial MT"/>
                <a:cs typeface="Arial MT"/>
              </a:rPr>
              <a:t>do</a:t>
            </a:r>
            <a:r>
              <a:rPr sz="2000" spc="-20" dirty="0">
                <a:latin typeface="Arial MT"/>
                <a:cs typeface="Arial MT"/>
              </a:rPr>
              <a:t> </a:t>
            </a:r>
            <a:r>
              <a:rPr sz="2000" dirty="0">
                <a:latin typeface="Arial MT"/>
                <a:cs typeface="Arial MT"/>
              </a:rPr>
              <a:t>to</a:t>
            </a:r>
            <a:r>
              <a:rPr sz="2000" spc="-15" dirty="0">
                <a:latin typeface="Arial MT"/>
                <a:cs typeface="Arial MT"/>
              </a:rPr>
              <a:t> </a:t>
            </a:r>
            <a:r>
              <a:rPr sz="2000" dirty="0">
                <a:latin typeface="Arial MT"/>
                <a:cs typeface="Arial MT"/>
              </a:rPr>
              <a:t>address</a:t>
            </a:r>
            <a:r>
              <a:rPr sz="2000" spc="-15" dirty="0">
                <a:latin typeface="Arial MT"/>
                <a:cs typeface="Arial MT"/>
              </a:rPr>
              <a:t> </a:t>
            </a:r>
            <a:r>
              <a:rPr sz="2000" dirty="0">
                <a:latin typeface="Arial MT"/>
                <a:cs typeface="Arial MT"/>
              </a:rPr>
              <a:t>this</a:t>
            </a:r>
            <a:r>
              <a:rPr sz="2000" spc="-15" dirty="0">
                <a:latin typeface="Arial MT"/>
                <a:cs typeface="Arial MT"/>
              </a:rPr>
              <a:t> </a:t>
            </a:r>
            <a:r>
              <a:rPr sz="2000" spc="-10" dirty="0">
                <a:latin typeface="Arial MT"/>
                <a:cs typeface="Arial MT"/>
              </a:rPr>
              <a:t>issue </a:t>
            </a:r>
            <a:r>
              <a:rPr sz="2000" dirty="0">
                <a:latin typeface="Arial MT"/>
                <a:cs typeface="Arial MT"/>
              </a:rPr>
              <a:t>without</a:t>
            </a:r>
            <a:r>
              <a:rPr sz="2000" spc="-20" dirty="0">
                <a:latin typeface="Arial MT"/>
                <a:cs typeface="Arial MT"/>
              </a:rPr>
              <a:t> </a:t>
            </a:r>
            <a:r>
              <a:rPr sz="2000" dirty="0">
                <a:latin typeface="Arial MT"/>
                <a:cs typeface="Arial MT"/>
              </a:rPr>
              <a:t>investing</a:t>
            </a:r>
            <a:r>
              <a:rPr sz="2000" spc="-10" dirty="0">
                <a:latin typeface="Arial MT"/>
                <a:cs typeface="Arial MT"/>
              </a:rPr>
              <a:t> </a:t>
            </a:r>
            <a:r>
              <a:rPr sz="2000" dirty="0">
                <a:latin typeface="Arial MT"/>
                <a:cs typeface="Arial MT"/>
              </a:rPr>
              <a:t>in</a:t>
            </a:r>
            <a:r>
              <a:rPr sz="2000" spc="-15" dirty="0">
                <a:latin typeface="Arial MT"/>
                <a:cs typeface="Arial MT"/>
              </a:rPr>
              <a:t> </a:t>
            </a:r>
            <a:r>
              <a:rPr sz="2000" dirty="0">
                <a:latin typeface="Arial MT"/>
                <a:cs typeface="Arial MT"/>
              </a:rPr>
              <a:t>extending</a:t>
            </a:r>
            <a:r>
              <a:rPr sz="2000" spc="-10" dirty="0">
                <a:latin typeface="Arial MT"/>
                <a:cs typeface="Arial MT"/>
              </a:rPr>
              <a:t> </a:t>
            </a:r>
            <a:r>
              <a:rPr sz="2000" dirty="0">
                <a:latin typeface="Arial MT"/>
                <a:cs typeface="Arial MT"/>
              </a:rPr>
              <a:t>its</a:t>
            </a:r>
            <a:r>
              <a:rPr sz="2000" spc="-10" dirty="0">
                <a:latin typeface="Arial MT"/>
                <a:cs typeface="Arial MT"/>
              </a:rPr>
              <a:t> building?</a:t>
            </a:r>
            <a:endParaRPr sz="2000">
              <a:latin typeface="Arial MT"/>
              <a:cs typeface="Arial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84780" y="1407667"/>
            <a:ext cx="8062595" cy="4725670"/>
          </a:xfrm>
          <a:prstGeom prst="rect">
            <a:avLst/>
          </a:prstGeom>
        </p:spPr>
        <p:txBody>
          <a:bodyPr vert="horz" wrap="square" lIns="0" tIns="92075" rIns="0" bIns="0" rtlCol="0">
            <a:spAutoFit/>
          </a:bodyPr>
          <a:lstStyle/>
          <a:p>
            <a:pPr marL="194945" indent="-182245">
              <a:lnSpc>
                <a:spcPct val="100000"/>
              </a:lnSpc>
              <a:spcBef>
                <a:spcPts val="725"/>
              </a:spcBef>
              <a:buClr>
                <a:srgbClr val="7F7F7F"/>
              </a:buClr>
              <a:buFont typeface="Arial MT"/>
              <a:buChar char="•"/>
              <a:tabLst>
                <a:tab pos="194945" algn="l"/>
              </a:tabLst>
            </a:pPr>
            <a:r>
              <a:rPr sz="2400" dirty="0">
                <a:solidFill>
                  <a:srgbClr val="404040"/>
                </a:solidFill>
                <a:latin typeface="Calibri"/>
                <a:cs typeface="Calibri"/>
              </a:rPr>
              <a:t>WIP</a:t>
            </a:r>
            <a:r>
              <a:rPr sz="2400" spc="-30" dirty="0">
                <a:solidFill>
                  <a:srgbClr val="404040"/>
                </a:solidFill>
                <a:latin typeface="Calibri"/>
                <a:cs typeface="Calibri"/>
              </a:rPr>
              <a:t> </a:t>
            </a:r>
            <a:r>
              <a:rPr sz="2400" dirty="0">
                <a:solidFill>
                  <a:srgbClr val="404040"/>
                </a:solidFill>
                <a:latin typeface="Calibri"/>
                <a:cs typeface="Calibri"/>
              </a:rPr>
              <a:t>=</a:t>
            </a:r>
            <a:r>
              <a:rPr sz="2400" spc="-15" dirty="0">
                <a:solidFill>
                  <a:srgbClr val="404040"/>
                </a:solidFill>
                <a:latin typeface="Calibri"/>
                <a:cs typeface="Calibri"/>
              </a:rPr>
              <a:t> </a:t>
            </a:r>
            <a:r>
              <a:rPr sz="2400" spc="-10" dirty="0">
                <a:solidFill>
                  <a:srgbClr val="404040"/>
                </a:solidFill>
                <a:latin typeface="Calibri"/>
                <a:cs typeface="Calibri"/>
              </a:rPr>
              <a:t>(average)</a:t>
            </a:r>
            <a:r>
              <a:rPr sz="2400" spc="-20" dirty="0">
                <a:solidFill>
                  <a:srgbClr val="404040"/>
                </a:solidFill>
                <a:latin typeface="Calibri"/>
                <a:cs typeface="Calibri"/>
              </a:rPr>
              <a:t> </a:t>
            </a:r>
            <a:r>
              <a:rPr sz="2400" spc="-40" dirty="0">
                <a:solidFill>
                  <a:srgbClr val="404040"/>
                </a:solidFill>
                <a:latin typeface="Calibri"/>
                <a:cs typeface="Calibri"/>
              </a:rPr>
              <a:t>Work-</a:t>
            </a:r>
            <a:r>
              <a:rPr sz="2400" spc="-10" dirty="0">
                <a:solidFill>
                  <a:srgbClr val="404040"/>
                </a:solidFill>
                <a:latin typeface="Calibri"/>
                <a:cs typeface="Calibri"/>
              </a:rPr>
              <a:t>In-Process</a:t>
            </a:r>
            <a:endParaRPr sz="2400">
              <a:latin typeface="Calibri"/>
              <a:cs typeface="Calibri"/>
            </a:endParaRPr>
          </a:p>
          <a:p>
            <a:pPr marL="424180" marR="5080" lvl="1" indent="-182880">
              <a:lnSpc>
                <a:spcPct val="100800"/>
              </a:lnSpc>
              <a:spcBef>
                <a:spcPts val="600"/>
              </a:spcBef>
              <a:buClr>
                <a:srgbClr val="7F7F7F"/>
              </a:buClr>
              <a:buFont typeface="Arial MT"/>
              <a:buChar char="•"/>
              <a:tabLst>
                <a:tab pos="424180" algn="l"/>
              </a:tabLst>
            </a:pPr>
            <a:r>
              <a:rPr sz="2400" dirty="0">
                <a:solidFill>
                  <a:srgbClr val="404040"/>
                </a:solidFill>
                <a:latin typeface="Calibri"/>
                <a:cs typeface="Calibri"/>
              </a:rPr>
              <a:t>Number</a:t>
            </a:r>
            <a:r>
              <a:rPr sz="2400" spc="-35" dirty="0">
                <a:solidFill>
                  <a:srgbClr val="404040"/>
                </a:solidFill>
                <a:latin typeface="Calibri"/>
                <a:cs typeface="Calibri"/>
              </a:rPr>
              <a:t> </a:t>
            </a:r>
            <a:r>
              <a:rPr sz="2400" dirty="0">
                <a:solidFill>
                  <a:srgbClr val="404040"/>
                </a:solidFill>
                <a:latin typeface="Calibri"/>
                <a:cs typeface="Calibri"/>
              </a:rPr>
              <a:t>of</a:t>
            </a:r>
            <a:r>
              <a:rPr sz="2400" spc="-20" dirty="0">
                <a:solidFill>
                  <a:srgbClr val="404040"/>
                </a:solidFill>
                <a:latin typeface="Calibri"/>
                <a:cs typeface="Calibri"/>
              </a:rPr>
              <a:t> </a:t>
            </a:r>
            <a:r>
              <a:rPr sz="2400" dirty="0">
                <a:solidFill>
                  <a:srgbClr val="404040"/>
                </a:solidFill>
                <a:latin typeface="Calibri"/>
                <a:cs typeface="Calibri"/>
              </a:rPr>
              <a:t>cases</a:t>
            </a:r>
            <a:r>
              <a:rPr sz="2400" spc="-30" dirty="0">
                <a:solidFill>
                  <a:srgbClr val="404040"/>
                </a:solidFill>
                <a:latin typeface="Calibri"/>
                <a:cs typeface="Calibri"/>
              </a:rPr>
              <a:t> </a:t>
            </a:r>
            <a:r>
              <a:rPr sz="2400" dirty="0">
                <a:solidFill>
                  <a:srgbClr val="404040"/>
                </a:solidFill>
                <a:latin typeface="Calibri"/>
                <a:cs typeface="Calibri"/>
              </a:rPr>
              <a:t>that</a:t>
            </a:r>
            <a:r>
              <a:rPr sz="2400" spc="-30" dirty="0">
                <a:solidFill>
                  <a:srgbClr val="404040"/>
                </a:solidFill>
                <a:latin typeface="Calibri"/>
                <a:cs typeface="Calibri"/>
              </a:rPr>
              <a:t> </a:t>
            </a:r>
            <a:r>
              <a:rPr sz="2400" dirty="0">
                <a:solidFill>
                  <a:srgbClr val="404040"/>
                </a:solidFill>
                <a:latin typeface="Calibri"/>
                <a:cs typeface="Calibri"/>
              </a:rPr>
              <a:t>are</a:t>
            </a:r>
            <a:r>
              <a:rPr sz="2400" spc="-20" dirty="0">
                <a:solidFill>
                  <a:srgbClr val="404040"/>
                </a:solidFill>
                <a:latin typeface="Calibri"/>
                <a:cs typeface="Calibri"/>
              </a:rPr>
              <a:t> </a:t>
            </a:r>
            <a:r>
              <a:rPr sz="2400" dirty="0">
                <a:solidFill>
                  <a:srgbClr val="404040"/>
                </a:solidFill>
                <a:latin typeface="Calibri"/>
                <a:cs typeface="Calibri"/>
              </a:rPr>
              <a:t>running</a:t>
            </a:r>
            <a:r>
              <a:rPr sz="2400" spc="-30" dirty="0">
                <a:solidFill>
                  <a:srgbClr val="404040"/>
                </a:solidFill>
                <a:latin typeface="Calibri"/>
                <a:cs typeface="Calibri"/>
              </a:rPr>
              <a:t> </a:t>
            </a:r>
            <a:r>
              <a:rPr sz="2400" dirty="0">
                <a:solidFill>
                  <a:srgbClr val="404040"/>
                </a:solidFill>
                <a:latin typeface="Calibri"/>
                <a:cs typeface="Calibri"/>
              </a:rPr>
              <a:t>–</a:t>
            </a:r>
            <a:r>
              <a:rPr sz="2400" spc="-25" dirty="0">
                <a:solidFill>
                  <a:srgbClr val="404040"/>
                </a:solidFill>
                <a:latin typeface="Calibri"/>
                <a:cs typeface="Calibri"/>
              </a:rPr>
              <a:t> </a:t>
            </a:r>
            <a:r>
              <a:rPr sz="2400" dirty="0">
                <a:solidFill>
                  <a:srgbClr val="404040"/>
                </a:solidFill>
                <a:latin typeface="Calibri"/>
                <a:cs typeface="Calibri"/>
              </a:rPr>
              <a:t>in</a:t>
            </a:r>
            <a:r>
              <a:rPr sz="2400" spc="-25" dirty="0">
                <a:solidFill>
                  <a:srgbClr val="404040"/>
                </a:solidFill>
                <a:latin typeface="Calibri"/>
                <a:cs typeface="Calibri"/>
              </a:rPr>
              <a:t> </a:t>
            </a:r>
            <a:r>
              <a:rPr sz="2400" dirty="0">
                <a:solidFill>
                  <a:srgbClr val="404040"/>
                </a:solidFill>
                <a:latin typeface="Calibri"/>
                <a:cs typeface="Calibri"/>
              </a:rPr>
              <a:t>other</a:t>
            </a:r>
            <a:r>
              <a:rPr sz="2400" spc="-25" dirty="0">
                <a:solidFill>
                  <a:srgbClr val="404040"/>
                </a:solidFill>
                <a:latin typeface="Calibri"/>
                <a:cs typeface="Calibri"/>
              </a:rPr>
              <a:t> </a:t>
            </a:r>
            <a:r>
              <a:rPr sz="2400" dirty="0">
                <a:solidFill>
                  <a:srgbClr val="404040"/>
                </a:solidFill>
                <a:latin typeface="Calibri"/>
                <a:cs typeface="Calibri"/>
              </a:rPr>
              <a:t>words:</a:t>
            </a:r>
            <a:r>
              <a:rPr sz="2400" spc="-30" dirty="0">
                <a:solidFill>
                  <a:srgbClr val="404040"/>
                </a:solidFill>
                <a:latin typeface="Calibri"/>
                <a:cs typeface="Calibri"/>
              </a:rPr>
              <a:t> </a:t>
            </a:r>
            <a:r>
              <a:rPr sz="2400" dirty="0">
                <a:solidFill>
                  <a:srgbClr val="404040"/>
                </a:solidFill>
                <a:latin typeface="Calibri"/>
                <a:cs typeface="Calibri"/>
              </a:rPr>
              <a:t>cases</a:t>
            </a:r>
            <a:r>
              <a:rPr sz="2400" spc="-25" dirty="0">
                <a:solidFill>
                  <a:srgbClr val="404040"/>
                </a:solidFill>
                <a:latin typeface="Calibri"/>
                <a:cs typeface="Calibri"/>
              </a:rPr>
              <a:t> </a:t>
            </a:r>
            <a:r>
              <a:rPr sz="2400" spc="-20" dirty="0">
                <a:solidFill>
                  <a:srgbClr val="404040"/>
                </a:solidFill>
                <a:latin typeface="Calibri"/>
                <a:cs typeface="Calibri"/>
              </a:rPr>
              <a:t>that </a:t>
            </a:r>
            <a:r>
              <a:rPr sz="2400" dirty="0">
                <a:solidFill>
                  <a:srgbClr val="404040"/>
                </a:solidFill>
                <a:latin typeface="Calibri"/>
                <a:cs typeface="Calibri"/>
              </a:rPr>
              <a:t>have</a:t>
            </a:r>
            <a:r>
              <a:rPr sz="2400" spc="-55" dirty="0">
                <a:solidFill>
                  <a:srgbClr val="404040"/>
                </a:solidFill>
                <a:latin typeface="Calibri"/>
                <a:cs typeface="Calibri"/>
              </a:rPr>
              <a:t> </a:t>
            </a:r>
            <a:r>
              <a:rPr sz="2400" dirty="0">
                <a:solidFill>
                  <a:srgbClr val="404040"/>
                </a:solidFill>
                <a:latin typeface="Calibri"/>
                <a:cs typeface="Calibri"/>
              </a:rPr>
              <a:t>started</a:t>
            </a:r>
            <a:r>
              <a:rPr sz="2400" spc="-45" dirty="0">
                <a:solidFill>
                  <a:srgbClr val="404040"/>
                </a:solidFill>
                <a:latin typeface="Calibri"/>
                <a:cs typeface="Calibri"/>
              </a:rPr>
              <a:t> </a:t>
            </a:r>
            <a:r>
              <a:rPr sz="2400" dirty="0">
                <a:solidFill>
                  <a:srgbClr val="404040"/>
                </a:solidFill>
                <a:latin typeface="Calibri"/>
                <a:cs typeface="Calibri"/>
              </a:rPr>
              <a:t>but</a:t>
            </a:r>
            <a:r>
              <a:rPr sz="2400" spc="-50" dirty="0">
                <a:solidFill>
                  <a:srgbClr val="404040"/>
                </a:solidFill>
                <a:latin typeface="Calibri"/>
                <a:cs typeface="Calibri"/>
              </a:rPr>
              <a:t> </a:t>
            </a:r>
            <a:r>
              <a:rPr sz="2400" dirty="0">
                <a:solidFill>
                  <a:srgbClr val="404040"/>
                </a:solidFill>
                <a:latin typeface="Calibri"/>
                <a:cs typeface="Calibri"/>
              </a:rPr>
              <a:t>not</a:t>
            </a:r>
            <a:r>
              <a:rPr sz="2400" spc="-50" dirty="0">
                <a:solidFill>
                  <a:srgbClr val="404040"/>
                </a:solidFill>
                <a:latin typeface="Calibri"/>
                <a:cs typeface="Calibri"/>
              </a:rPr>
              <a:t> </a:t>
            </a:r>
            <a:r>
              <a:rPr sz="2400" dirty="0">
                <a:solidFill>
                  <a:srgbClr val="404040"/>
                </a:solidFill>
                <a:latin typeface="Calibri"/>
                <a:cs typeface="Calibri"/>
              </a:rPr>
              <a:t>yet</a:t>
            </a:r>
            <a:r>
              <a:rPr sz="2400" spc="-45" dirty="0">
                <a:solidFill>
                  <a:srgbClr val="404040"/>
                </a:solidFill>
                <a:latin typeface="Calibri"/>
                <a:cs typeface="Calibri"/>
              </a:rPr>
              <a:t> </a:t>
            </a:r>
            <a:r>
              <a:rPr sz="2400" spc="-10" dirty="0">
                <a:solidFill>
                  <a:srgbClr val="404040"/>
                </a:solidFill>
                <a:latin typeface="Calibri"/>
                <a:cs typeface="Calibri"/>
              </a:rPr>
              <a:t>completed.</a:t>
            </a:r>
            <a:endParaRPr sz="2400">
              <a:latin typeface="Calibri"/>
              <a:cs typeface="Calibri"/>
            </a:endParaRPr>
          </a:p>
          <a:p>
            <a:pPr marL="424180" marR="569595" lvl="1" indent="-182880">
              <a:lnSpc>
                <a:spcPct val="100000"/>
              </a:lnSpc>
              <a:spcBef>
                <a:spcPts val="525"/>
              </a:spcBef>
              <a:buClr>
                <a:srgbClr val="7F7F7F"/>
              </a:buClr>
              <a:buFont typeface="Arial MT"/>
              <a:buChar char="•"/>
              <a:tabLst>
                <a:tab pos="424180" algn="l"/>
              </a:tabLst>
            </a:pPr>
            <a:r>
              <a:rPr sz="2400" dirty="0">
                <a:solidFill>
                  <a:srgbClr val="404040"/>
                </a:solidFill>
                <a:latin typeface="Calibri"/>
                <a:cs typeface="Calibri"/>
              </a:rPr>
              <a:t>Example:</a:t>
            </a:r>
            <a:r>
              <a:rPr sz="2400" spc="-35" dirty="0">
                <a:solidFill>
                  <a:srgbClr val="404040"/>
                </a:solidFill>
                <a:latin typeface="Calibri"/>
                <a:cs typeface="Calibri"/>
              </a:rPr>
              <a:t> </a:t>
            </a:r>
            <a:r>
              <a:rPr sz="2400" dirty="0">
                <a:solidFill>
                  <a:srgbClr val="404040"/>
                </a:solidFill>
                <a:latin typeface="Calibri"/>
                <a:cs typeface="Calibri"/>
              </a:rPr>
              <a:t>the</a:t>
            </a:r>
            <a:r>
              <a:rPr sz="2400" spc="-15" dirty="0">
                <a:solidFill>
                  <a:srgbClr val="404040"/>
                </a:solidFill>
                <a:latin typeface="Calibri"/>
                <a:cs typeface="Calibri"/>
              </a:rPr>
              <a:t> </a:t>
            </a:r>
            <a:r>
              <a:rPr sz="2400" dirty="0">
                <a:solidFill>
                  <a:srgbClr val="404040"/>
                </a:solidFill>
                <a:latin typeface="Calibri"/>
                <a:cs typeface="Calibri"/>
              </a:rPr>
              <a:t>number</a:t>
            </a:r>
            <a:r>
              <a:rPr sz="2400" spc="-20" dirty="0">
                <a:solidFill>
                  <a:srgbClr val="404040"/>
                </a:solidFill>
                <a:latin typeface="Calibri"/>
                <a:cs typeface="Calibri"/>
              </a:rPr>
              <a:t> </a:t>
            </a:r>
            <a:r>
              <a:rPr sz="2400" dirty="0">
                <a:solidFill>
                  <a:srgbClr val="404040"/>
                </a:solidFill>
                <a:latin typeface="Calibri"/>
                <a:cs typeface="Calibri"/>
              </a:rPr>
              <a:t>of</a:t>
            </a:r>
            <a:r>
              <a:rPr sz="2400" spc="-20" dirty="0">
                <a:solidFill>
                  <a:srgbClr val="404040"/>
                </a:solidFill>
                <a:latin typeface="Calibri"/>
                <a:cs typeface="Calibri"/>
              </a:rPr>
              <a:t> </a:t>
            </a:r>
            <a:r>
              <a:rPr sz="2400" dirty="0">
                <a:solidFill>
                  <a:srgbClr val="404040"/>
                </a:solidFill>
                <a:latin typeface="Calibri"/>
                <a:cs typeface="Calibri"/>
              </a:rPr>
              <a:t>active</a:t>
            </a:r>
            <a:r>
              <a:rPr sz="2400" spc="-15" dirty="0">
                <a:solidFill>
                  <a:srgbClr val="404040"/>
                </a:solidFill>
                <a:latin typeface="Calibri"/>
                <a:cs typeface="Calibri"/>
              </a:rPr>
              <a:t> </a:t>
            </a:r>
            <a:r>
              <a:rPr sz="2400" dirty="0">
                <a:solidFill>
                  <a:srgbClr val="404040"/>
                </a:solidFill>
                <a:latin typeface="Calibri"/>
                <a:cs typeface="Calibri"/>
              </a:rPr>
              <a:t>orders</a:t>
            </a:r>
            <a:r>
              <a:rPr sz="2400" spc="-20" dirty="0">
                <a:solidFill>
                  <a:srgbClr val="404040"/>
                </a:solidFill>
                <a:latin typeface="Calibri"/>
                <a:cs typeface="Calibri"/>
              </a:rPr>
              <a:t> </a:t>
            </a:r>
            <a:r>
              <a:rPr sz="2400" dirty="0">
                <a:solidFill>
                  <a:srgbClr val="404040"/>
                </a:solidFill>
                <a:latin typeface="Calibri"/>
                <a:cs typeface="Calibri"/>
              </a:rPr>
              <a:t>in</a:t>
            </a:r>
            <a:r>
              <a:rPr sz="2400" spc="-20" dirty="0">
                <a:solidFill>
                  <a:srgbClr val="404040"/>
                </a:solidFill>
                <a:latin typeface="Calibri"/>
                <a:cs typeface="Calibri"/>
              </a:rPr>
              <a:t> </a:t>
            </a:r>
            <a:r>
              <a:rPr sz="2400" dirty="0">
                <a:solidFill>
                  <a:srgbClr val="404040"/>
                </a:solidFill>
                <a:latin typeface="Calibri"/>
                <a:cs typeface="Calibri"/>
              </a:rPr>
              <a:t>an</a:t>
            </a:r>
            <a:r>
              <a:rPr sz="2400" spc="-20" dirty="0">
                <a:solidFill>
                  <a:srgbClr val="404040"/>
                </a:solidFill>
                <a:latin typeface="Calibri"/>
                <a:cs typeface="Calibri"/>
              </a:rPr>
              <a:t> </a:t>
            </a:r>
            <a:r>
              <a:rPr sz="2400" spc="-25" dirty="0">
                <a:solidFill>
                  <a:srgbClr val="404040"/>
                </a:solidFill>
                <a:latin typeface="Calibri"/>
                <a:cs typeface="Calibri"/>
              </a:rPr>
              <a:t>order-</a:t>
            </a:r>
            <a:r>
              <a:rPr sz="2400" spc="-20" dirty="0">
                <a:solidFill>
                  <a:srgbClr val="404040"/>
                </a:solidFill>
                <a:latin typeface="Calibri"/>
                <a:cs typeface="Calibri"/>
              </a:rPr>
              <a:t>to-cash </a:t>
            </a:r>
            <a:r>
              <a:rPr sz="2400" spc="-10" dirty="0">
                <a:solidFill>
                  <a:srgbClr val="404040"/>
                </a:solidFill>
                <a:latin typeface="Calibri"/>
                <a:cs typeface="Calibri"/>
              </a:rPr>
              <a:t>process.</a:t>
            </a:r>
            <a:endParaRPr sz="2400">
              <a:latin typeface="Calibri"/>
              <a:cs typeface="Calibri"/>
            </a:endParaRPr>
          </a:p>
          <a:p>
            <a:pPr marL="194945" indent="-182245">
              <a:lnSpc>
                <a:spcPct val="100000"/>
              </a:lnSpc>
              <a:spcBef>
                <a:spcPts val="625"/>
              </a:spcBef>
              <a:buClr>
                <a:srgbClr val="7F7F7F"/>
              </a:buClr>
              <a:buFont typeface="Arial MT"/>
              <a:buChar char="•"/>
              <a:tabLst>
                <a:tab pos="194945" algn="l"/>
              </a:tabLst>
            </a:pPr>
            <a:r>
              <a:rPr sz="2400" dirty="0">
                <a:solidFill>
                  <a:srgbClr val="404040"/>
                </a:solidFill>
                <a:latin typeface="Calibri"/>
                <a:cs typeface="Calibri"/>
              </a:rPr>
              <a:t>WIP</a:t>
            </a:r>
            <a:r>
              <a:rPr sz="2400" spc="-25" dirty="0">
                <a:solidFill>
                  <a:srgbClr val="404040"/>
                </a:solidFill>
                <a:latin typeface="Calibri"/>
                <a:cs typeface="Calibri"/>
              </a:rPr>
              <a:t> </a:t>
            </a:r>
            <a:r>
              <a:rPr sz="2400" dirty="0">
                <a:solidFill>
                  <a:srgbClr val="404040"/>
                </a:solidFill>
                <a:latin typeface="Calibri"/>
                <a:cs typeface="Calibri"/>
              </a:rPr>
              <a:t>is</a:t>
            </a:r>
            <a:r>
              <a:rPr sz="2400" spc="-25" dirty="0">
                <a:solidFill>
                  <a:srgbClr val="404040"/>
                </a:solidFill>
                <a:latin typeface="Calibri"/>
                <a:cs typeface="Calibri"/>
              </a:rPr>
              <a:t> </a:t>
            </a:r>
            <a:r>
              <a:rPr sz="2400" dirty="0">
                <a:solidFill>
                  <a:srgbClr val="404040"/>
                </a:solidFill>
                <a:latin typeface="Calibri"/>
                <a:cs typeface="Calibri"/>
              </a:rPr>
              <a:t>a</a:t>
            </a:r>
            <a:r>
              <a:rPr sz="2400" spc="-20" dirty="0">
                <a:solidFill>
                  <a:srgbClr val="404040"/>
                </a:solidFill>
                <a:latin typeface="Calibri"/>
                <a:cs typeface="Calibri"/>
              </a:rPr>
              <a:t> </a:t>
            </a:r>
            <a:r>
              <a:rPr sz="2400" dirty="0">
                <a:solidFill>
                  <a:srgbClr val="404040"/>
                </a:solidFill>
                <a:latin typeface="Calibri"/>
                <a:cs typeface="Calibri"/>
              </a:rPr>
              <a:t>form</a:t>
            </a:r>
            <a:r>
              <a:rPr sz="2400" spc="-25" dirty="0">
                <a:solidFill>
                  <a:srgbClr val="404040"/>
                </a:solidFill>
                <a:latin typeface="Calibri"/>
                <a:cs typeface="Calibri"/>
              </a:rPr>
              <a:t> </a:t>
            </a:r>
            <a:r>
              <a:rPr sz="2400" dirty="0">
                <a:solidFill>
                  <a:srgbClr val="404040"/>
                </a:solidFill>
                <a:latin typeface="Calibri"/>
                <a:cs typeface="Calibri"/>
              </a:rPr>
              <a:t>of</a:t>
            </a:r>
            <a:r>
              <a:rPr sz="2400" spc="-10" dirty="0">
                <a:solidFill>
                  <a:srgbClr val="404040"/>
                </a:solidFill>
                <a:latin typeface="Calibri"/>
                <a:cs typeface="Calibri"/>
              </a:rPr>
              <a:t> </a:t>
            </a:r>
            <a:r>
              <a:rPr sz="2400" spc="-20" dirty="0">
                <a:solidFill>
                  <a:srgbClr val="404040"/>
                </a:solidFill>
                <a:latin typeface="Calibri"/>
                <a:cs typeface="Calibri"/>
              </a:rPr>
              <a:t>waste</a:t>
            </a:r>
            <a:endParaRPr sz="2400">
              <a:latin typeface="Calibri"/>
              <a:cs typeface="Calibri"/>
            </a:endParaRPr>
          </a:p>
          <a:p>
            <a:pPr>
              <a:lnSpc>
                <a:spcPct val="100000"/>
              </a:lnSpc>
              <a:spcBef>
                <a:spcPts val="5"/>
              </a:spcBef>
              <a:buClr>
                <a:srgbClr val="7F7F7F"/>
              </a:buClr>
              <a:buFont typeface="Arial MT"/>
              <a:buChar char="•"/>
            </a:pPr>
            <a:endParaRPr sz="3300">
              <a:latin typeface="Calibri"/>
              <a:cs typeface="Calibri"/>
            </a:endParaRPr>
          </a:p>
          <a:p>
            <a:pPr marL="194945" indent="-182245">
              <a:lnSpc>
                <a:spcPct val="100000"/>
              </a:lnSpc>
              <a:buClr>
                <a:srgbClr val="7F7F7F"/>
              </a:buClr>
              <a:buFont typeface="Arial MT"/>
              <a:buChar char="•"/>
              <a:tabLst>
                <a:tab pos="194945" algn="l"/>
              </a:tabLst>
            </a:pPr>
            <a:r>
              <a:rPr sz="2400" b="1" spc="-10" dirty="0">
                <a:solidFill>
                  <a:srgbClr val="404040"/>
                </a:solidFill>
                <a:latin typeface="Calibri"/>
                <a:cs typeface="Calibri"/>
              </a:rPr>
              <a:t>Little’s</a:t>
            </a:r>
            <a:r>
              <a:rPr sz="2400" b="1" spc="-50" dirty="0">
                <a:solidFill>
                  <a:srgbClr val="404040"/>
                </a:solidFill>
                <a:latin typeface="Calibri"/>
                <a:cs typeface="Calibri"/>
              </a:rPr>
              <a:t> </a:t>
            </a:r>
            <a:r>
              <a:rPr sz="2400" b="1" dirty="0">
                <a:solidFill>
                  <a:srgbClr val="404040"/>
                </a:solidFill>
                <a:latin typeface="Calibri"/>
                <a:cs typeface="Calibri"/>
              </a:rPr>
              <a:t>Formula:</a:t>
            </a:r>
            <a:r>
              <a:rPr sz="2400" b="1" spc="-40" dirty="0">
                <a:solidFill>
                  <a:srgbClr val="404040"/>
                </a:solidFill>
                <a:latin typeface="Calibri"/>
                <a:cs typeface="Calibri"/>
              </a:rPr>
              <a:t> </a:t>
            </a:r>
            <a:r>
              <a:rPr sz="2400" dirty="0">
                <a:solidFill>
                  <a:srgbClr val="404040"/>
                </a:solidFill>
                <a:latin typeface="Calibri"/>
                <a:cs typeface="Calibri"/>
              </a:rPr>
              <a:t>L</a:t>
            </a:r>
            <a:r>
              <a:rPr sz="2400" spc="-40" dirty="0">
                <a:solidFill>
                  <a:srgbClr val="404040"/>
                </a:solidFill>
                <a:latin typeface="Calibri"/>
                <a:cs typeface="Calibri"/>
              </a:rPr>
              <a:t> </a:t>
            </a:r>
            <a:r>
              <a:rPr sz="2400" dirty="0">
                <a:solidFill>
                  <a:srgbClr val="404040"/>
                </a:solidFill>
                <a:latin typeface="Calibri"/>
                <a:cs typeface="Calibri"/>
              </a:rPr>
              <a:t>=</a:t>
            </a:r>
            <a:r>
              <a:rPr sz="2400" spc="-40" dirty="0">
                <a:solidFill>
                  <a:srgbClr val="404040"/>
                </a:solidFill>
                <a:latin typeface="Calibri"/>
                <a:cs typeface="Calibri"/>
              </a:rPr>
              <a:t> </a:t>
            </a:r>
            <a:r>
              <a:rPr sz="2400" spc="-25" dirty="0">
                <a:solidFill>
                  <a:srgbClr val="404040"/>
                </a:solidFill>
                <a:latin typeface="Symbol"/>
                <a:cs typeface="Symbol"/>
              </a:rPr>
              <a:t></a:t>
            </a:r>
            <a:r>
              <a:rPr sz="2400" spc="-25" dirty="0">
                <a:solidFill>
                  <a:srgbClr val="404040"/>
                </a:solidFill>
                <a:latin typeface="Calibri"/>
                <a:cs typeface="Calibri"/>
              </a:rPr>
              <a:t>·W</a:t>
            </a:r>
            <a:endParaRPr sz="2400">
              <a:latin typeface="Calibri"/>
              <a:cs typeface="Calibri"/>
            </a:endParaRPr>
          </a:p>
          <a:p>
            <a:pPr marL="423545" lvl="1" indent="-182245">
              <a:lnSpc>
                <a:spcPct val="100000"/>
              </a:lnSpc>
              <a:spcBef>
                <a:spcPts val="505"/>
              </a:spcBef>
              <a:buClr>
                <a:srgbClr val="7F7F7F"/>
              </a:buClr>
              <a:buFont typeface="Arial MT"/>
              <a:buChar char="•"/>
              <a:tabLst>
                <a:tab pos="423545" algn="l"/>
              </a:tabLst>
            </a:pPr>
            <a:r>
              <a:rPr sz="2400" dirty="0">
                <a:solidFill>
                  <a:srgbClr val="404040"/>
                </a:solidFill>
                <a:latin typeface="Calibri"/>
                <a:cs typeface="Calibri"/>
              </a:rPr>
              <a:t>L</a:t>
            </a:r>
            <a:r>
              <a:rPr sz="2400" spc="-5" dirty="0">
                <a:solidFill>
                  <a:srgbClr val="404040"/>
                </a:solidFill>
                <a:latin typeface="Calibri"/>
                <a:cs typeface="Calibri"/>
              </a:rPr>
              <a:t> </a:t>
            </a:r>
            <a:r>
              <a:rPr sz="2400" dirty="0">
                <a:solidFill>
                  <a:srgbClr val="404040"/>
                </a:solidFill>
                <a:latin typeface="Calibri"/>
                <a:cs typeface="Calibri"/>
              </a:rPr>
              <a:t>=</a:t>
            </a:r>
            <a:r>
              <a:rPr sz="2400" spc="-5" dirty="0">
                <a:solidFill>
                  <a:srgbClr val="404040"/>
                </a:solidFill>
                <a:latin typeface="Calibri"/>
                <a:cs typeface="Calibri"/>
              </a:rPr>
              <a:t> </a:t>
            </a:r>
            <a:r>
              <a:rPr sz="2400" spc="-25" dirty="0">
                <a:solidFill>
                  <a:srgbClr val="404040"/>
                </a:solidFill>
                <a:latin typeface="Calibri"/>
                <a:cs typeface="Calibri"/>
              </a:rPr>
              <a:t>WIP</a:t>
            </a:r>
            <a:endParaRPr sz="2400">
              <a:latin typeface="Calibri"/>
              <a:cs typeface="Calibri"/>
            </a:endParaRPr>
          </a:p>
          <a:p>
            <a:pPr marL="423545" lvl="1" indent="-182245">
              <a:lnSpc>
                <a:spcPct val="100000"/>
              </a:lnSpc>
              <a:spcBef>
                <a:spcPts val="620"/>
              </a:spcBef>
              <a:buClr>
                <a:srgbClr val="7F7F7F"/>
              </a:buClr>
              <a:buFont typeface="Arial MT"/>
              <a:buChar char="•"/>
              <a:tabLst>
                <a:tab pos="423545" algn="l"/>
              </a:tabLst>
            </a:pPr>
            <a:r>
              <a:rPr sz="2400" dirty="0">
                <a:solidFill>
                  <a:srgbClr val="404040"/>
                </a:solidFill>
                <a:latin typeface="Symbol"/>
                <a:cs typeface="Symbol"/>
              </a:rPr>
              <a:t></a:t>
            </a:r>
            <a:r>
              <a:rPr sz="2400" spc="-105" dirty="0">
                <a:solidFill>
                  <a:srgbClr val="404040"/>
                </a:solidFill>
                <a:latin typeface="Times New Roman"/>
                <a:cs typeface="Times New Roman"/>
              </a:rPr>
              <a:t> </a:t>
            </a:r>
            <a:r>
              <a:rPr sz="2400" dirty="0">
                <a:solidFill>
                  <a:srgbClr val="404040"/>
                </a:solidFill>
                <a:latin typeface="Calibri"/>
                <a:cs typeface="Calibri"/>
              </a:rPr>
              <a:t>=</a:t>
            </a:r>
            <a:r>
              <a:rPr sz="2400" spc="-25" dirty="0">
                <a:solidFill>
                  <a:srgbClr val="404040"/>
                </a:solidFill>
                <a:latin typeface="Calibri"/>
                <a:cs typeface="Calibri"/>
              </a:rPr>
              <a:t> </a:t>
            </a:r>
            <a:r>
              <a:rPr sz="2400" dirty="0">
                <a:solidFill>
                  <a:srgbClr val="404040"/>
                </a:solidFill>
                <a:latin typeface="Calibri"/>
                <a:cs typeface="Calibri"/>
              </a:rPr>
              <a:t>arrival</a:t>
            </a:r>
            <a:r>
              <a:rPr sz="2400" spc="-30" dirty="0">
                <a:solidFill>
                  <a:srgbClr val="404040"/>
                </a:solidFill>
                <a:latin typeface="Calibri"/>
                <a:cs typeface="Calibri"/>
              </a:rPr>
              <a:t> </a:t>
            </a:r>
            <a:r>
              <a:rPr sz="2400" dirty="0">
                <a:solidFill>
                  <a:srgbClr val="404040"/>
                </a:solidFill>
                <a:latin typeface="Calibri"/>
                <a:cs typeface="Calibri"/>
              </a:rPr>
              <a:t>rate</a:t>
            </a:r>
            <a:r>
              <a:rPr sz="2400" spc="-20" dirty="0">
                <a:solidFill>
                  <a:srgbClr val="404040"/>
                </a:solidFill>
                <a:latin typeface="Calibri"/>
                <a:cs typeface="Calibri"/>
              </a:rPr>
              <a:t> </a:t>
            </a:r>
            <a:r>
              <a:rPr sz="2400" dirty="0">
                <a:solidFill>
                  <a:srgbClr val="404040"/>
                </a:solidFill>
                <a:latin typeface="Calibri"/>
                <a:cs typeface="Calibri"/>
              </a:rPr>
              <a:t>(number</a:t>
            </a:r>
            <a:r>
              <a:rPr sz="2400" spc="-25" dirty="0">
                <a:solidFill>
                  <a:srgbClr val="404040"/>
                </a:solidFill>
                <a:latin typeface="Calibri"/>
                <a:cs typeface="Calibri"/>
              </a:rPr>
              <a:t> </a:t>
            </a:r>
            <a:r>
              <a:rPr sz="2400" dirty="0">
                <a:solidFill>
                  <a:srgbClr val="404040"/>
                </a:solidFill>
                <a:latin typeface="Calibri"/>
                <a:cs typeface="Calibri"/>
              </a:rPr>
              <a:t>of</a:t>
            </a:r>
            <a:r>
              <a:rPr sz="2400" spc="-25" dirty="0">
                <a:solidFill>
                  <a:srgbClr val="404040"/>
                </a:solidFill>
                <a:latin typeface="Calibri"/>
                <a:cs typeface="Calibri"/>
              </a:rPr>
              <a:t> </a:t>
            </a:r>
            <a:r>
              <a:rPr sz="2400" dirty="0">
                <a:solidFill>
                  <a:srgbClr val="404040"/>
                </a:solidFill>
                <a:latin typeface="Calibri"/>
                <a:cs typeface="Calibri"/>
              </a:rPr>
              <a:t>new</a:t>
            </a:r>
            <a:r>
              <a:rPr sz="2400" spc="-30" dirty="0">
                <a:solidFill>
                  <a:srgbClr val="404040"/>
                </a:solidFill>
                <a:latin typeface="Calibri"/>
                <a:cs typeface="Calibri"/>
              </a:rPr>
              <a:t> </a:t>
            </a:r>
            <a:r>
              <a:rPr sz="2400" dirty="0">
                <a:solidFill>
                  <a:srgbClr val="404040"/>
                </a:solidFill>
                <a:latin typeface="Calibri"/>
                <a:cs typeface="Calibri"/>
              </a:rPr>
              <a:t>cases</a:t>
            </a:r>
            <a:r>
              <a:rPr sz="2400" spc="-30" dirty="0">
                <a:solidFill>
                  <a:srgbClr val="404040"/>
                </a:solidFill>
                <a:latin typeface="Calibri"/>
                <a:cs typeface="Calibri"/>
              </a:rPr>
              <a:t> </a:t>
            </a:r>
            <a:r>
              <a:rPr sz="2400" dirty="0">
                <a:solidFill>
                  <a:srgbClr val="404040"/>
                </a:solidFill>
                <a:latin typeface="Calibri"/>
                <a:cs typeface="Calibri"/>
              </a:rPr>
              <a:t>per</a:t>
            </a:r>
            <a:r>
              <a:rPr sz="2400" spc="-25" dirty="0">
                <a:solidFill>
                  <a:srgbClr val="404040"/>
                </a:solidFill>
                <a:latin typeface="Calibri"/>
                <a:cs typeface="Calibri"/>
              </a:rPr>
              <a:t> </a:t>
            </a:r>
            <a:r>
              <a:rPr sz="2400" dirty="0">
                <a:solidFill>
                  <a:srgbClr val="404040"/>
                </a:solidFill>
                <a:latin typeface="Calibri"/>
                <a:cs typeface="Calibri"/>
              </a:rPr>
              <a:t>time</a:t>
            </a:r>
            <a:r>
              <a:rPr sz="2400" spc="-20" dirty="0">
                <a:solidFill>
                  <a:srgbClr val="404040"/>
                </a:solidFill>
                <a:latin typeface="Calibri"/>
                <a:cs typeface="Calibri"/>
              </a:rPr>
              <a:t> </a:t>
            </a:r>
            <a:r>
              <a:rPr sz="2400" spc="-10" dirty="0">
                <a:solidFill>
                  <a:srgbClr val="404040"/>
                </a:solidFill>
                <a:latin typeface="Calibri"/>
                <a:cs typeface="Calibri"/>
              </a:rPr>
              <a:t>unit)</a:t>
            </a:r>
            <a:endParaRPr sz="2400">
              <a:latin typeface="Calibri"/>
              <a:cs typeface="Calibri"/>
            </a:endParaRPr>
          </a:p>
          <a:p>
            <a:pPr marL="423545" lvl="1" indent="-182245">
              <a:lnSpc>
                <a:spcPct val="100000"/>
              </a:lnSpc>
              <a:spcBef>
                <a:spcPts val="625"/>
              </a:spcBef>
              <a:buClr>
                <a:srgbClr val="7F7F7F"/>
              </a:buClr>
              <a:buFont typeface="Arial MT"/>
              <a:buChar char="•"/>
              <a:tabLst>
                <a:tab pos="423545" algn="l"/>
              </a:tabLst>
            </a:pPr>
            <a:r>
              <a:rPr sz="2400" dirty="0">
                <a:solidFill>
                  <a:srgbClr val="404040"/>
                </a:solidFill>
                <a:latin typeface="Calibri"/>
                <a:cs typeface="Calibri"/>
              </a:rPr>
              <a:t>W</a:t>
            </a:r>
            <a:r>
              <a:rPr sz="2400" spc="-20" dirty="0">
                <a:solidFill>
                  <a:srgbClr val="404040"/>
                </a:solidFill>
                <a:latin typeface="Calibri"/>
                <a:cs typeface="Calibri"/>
              </a:rPr>
              <a:t> </a:t>
            </a:r>
            <a:r>
              <a:rPr sz="2400" dirty="0">
                <a:solidFill>
                  <a:srgbClr val="404040"/>
                </a:solidFill>
                <a:latin typeface="Calibri"/>
                <a:cs typeface="Calibri"/>
              </a:rPr>
              <a:t>=</a:t>
            </a:r>
            <a:r>
              <a:rPr sz="2400" spc="-20" dirty="0">
                <a:solidFill>
                  <a:srgbClr val="404040"/>
                </a:solidFill>
                <a:latin typeface="Calibri"/>
                <a:cs typeface="Calibri"/>
              </a:rPr>
              <a:t> </a:t>
            </a:r>
            <a:r>
              <a:rPr sz="2400" dirty="0">
                <a:solidFill>
                  <a:srgbClr val="404040"/>
                </a:solidFill>
                <a:latin typeface="Calibri"/>
                <a:cs typeface="Calibri"/>
              </a:rPr>
              <a:t>cycle</a:t>
            </a:r>
            <a:r>
              <a:rPr sz="2400" spc="-15" dirty="0">
                <a:solidFill>
                  <a:srgbClr val="404040"/>
                </a:solidFill>
                <a:latin typeface="Calibri"/>
                <a:cs typeface="Calibri"/>
              </a:rPr>
              <a:t> </a:t>
            </a:r>
            <a:r>
              <a:rPr sz="2400" spc="-20" dirty="0">
                <a:solidFill>
                  <a:srgbClr val="404040"/>
                </a:solidFill>
                <a:latin typeface="Calibri"/>
                <a:cs typeface="Calibri"/>
              </a:rPr>
              <a:t>time</a:t>
            </a:r>
            <a:endParaRPr sz="2400">
              <a:latin typeface="Calibri"/>
              <a:cs typeface="Calibri"/>
            </a:endParaRPr>
          </a:p>
        </p:txBody>
      </p:sp>
      <p:sp>
        <p:nvSpPr>
          <p:cNvPr id="3" name="object 3"/>
          <p:cNvSpPr txBox="1">
            <a:spLocks noGrp="1"/>
          </p:cNvSpPr>
          <p:nvPr>
            <p:ph type="title"/>
          </p:nvPr>
        </p:nvSpPr>
        <p:spPr>
          <a:prstGeom prst="rect">
            <a:avLst/>
          </a:prstGeom>
        </p:spPr>
        <p:txBody>
          <a:bodyPr vert="horz" wrap="square" lIns="0" tIns="262908" rIns="0" bIns="0" rtlCol="0">
            <a:spAutoFit/>
          </a:bodyPr>
          <a:lstStyle/>
          <a:p>
            <a:pPr marL="680720">
              <a:lnSpc>
                <a:spcPct val="100000"/>
              </a:lnSpc>
              <a:spcBef>
                <a:spcPts val="100"/>
              </a:spcBef>
            </a:pPr>
            <a:r>
              <a:rPr sz="3600" dirty="0">
                <a:latin typeface="Arial MT"/>
                <a:cs typeface="Arial MT"/>
              </a:rPr>
              <a:t>Cycle</a:t>
            </a:r>
            <a:r>
              <a:rPr sz="3600" spc="-114" dirty="0">
                <a:latin typeface="Arial MT"/>
                <a:cs typeface="Arial MT"/>
              </a:rPr>
              <a:t> </a:t>
            </a:r>
            <a:r>
              <a:rPr sz="3600" dirty="0">
                <a:latin typeface="Arial MT"/>
                <a:cs typeface="Arial MT"/>
              </a:rPr>
              <a:t>Time</a:t>
            </a:r>
            <a:r>
              <a:rPr sz="3600" spc="-35" dirty="0">
                <a:latin typeface="Arial MT"/>
                <a:cs typeface="Arial MT"/>
              </a:rPr>
              <a:t> </a:t>
            </a:r>
            <a:r>
              <a:rPr sz="3600" dirty="0">
                <a:latin typeface="Arial MT"/>
                <a:cs typeface="Arial MT"/>
              </a:rPr>
              <a:t>&amp;</a:t>
            </a:r>
            <a:r>
              <a:rPr sz="3600" spc="-35" dirty="0">
                <a:latin typeface="Arial MT"/>
                <a:cs typeface="Arial MT"/>
              </a:rPr>
              <a:t> </a:t>
            </a:r>
            <a:r>
              <a:rPr sz="3600" spc="-20" dirty="0">
                <a:latin typeface="Arial MT"/>
                <a:cs typeface="Arial MT"/>
              </a:rPr>
              <a:t>Work-</a:t>
            </a:r>
            <a:r>
              <a:rPr sz="3600" spc="-10" dirty="0">
                <a:latin typeface="Arial MT"/>
                <a:cs typeface="Arial MT"/>
              </a:rPr>
              <a:t>In-Progress</a:t>
            </a:r>
            <a:endParaRPr sz="3600">
              <a:latin typeface="Arial MT"/>
              <a:cs typeface="Arial M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14A6-AD65-42ED-9227-E71E923A8DFD}"/>
              </a:ext>
            </a:extLst>
          </p:cNvPr>
          <p:cNvSpPr>
            <a:spLocks noGrp="1"/>
          </p:cNvSpPr>
          <p:nvPr>
            <p:ph type="title"/>
          </p:nvPr>
        </p:nvSpPr>
        <p:spPr>
          <a:xfrm>
            <a:off x="614799" y="151619"/>
            <a:ext cx="8997950" cy="492443"/>
          </a:xfrm>
        </p:spPr>
        <p:txBody>
          <a:bodyPr/>
          <a:lstStyle/>
          <a:p>
            <a:r>
              <a:rPr lang="en-US" dirty="0"/>
              <a:t>Queueing Theory</a:t>
            </a:r>
          </a:p>
        </p:txBody>
      </p:sp>
      <p:sp>
        <p:nvSpPr>
          <p:cNvPr id="3" name="Text Placeholder 2">
            <a:extLst>
              <a:ext uri="{FF2B5EF4-FFF2-40B4-BE49-F238E27FC236}">
                <a16:creationId xmlns:a16="http://schemas.microsoft.com/office/drawing/2014/main" id="{CA8E1486-D421-4500-B3F4-422140AD0778}"/>
              </a:ext>
            </a:extLst>
          </p:cNvPr>
          <p:cNvSpPr>
            <a:spLocks noGrp="1"/>
          </p:cNvSpPr>
          <p:nvPr>
            <p:ph type="body" idx="1"/>
          </p:nvPr>
        </p:nvSpPr>
        <p:spPr>
          <a:xfrm>
            <a:off x="387350" y="762000"/>
            <a:ext cx="10287000" cy="5909310"/>
          </a:xfrm>
        </p:spPr>
        <p:txBody>
          <a:bodyPr/>
          <a:lstStyle/>
          <a:p>
            <a:r>
              <a:rPr lang="en-US" sz="1600" dirty="0"/>
              <a:t>Queueing theory is a collection of mathematical techniques to analyze systems that have resource contention.</a:t>
            </a:r>
          </a:p>
          <a:p>
            <a:r>
              <a:rPr lang="en-US" sz="1600" dirty="0"/>
              <a:t>Queueing theory gives us techniques to analyze important parameters of a queue such as the expected length of the queue or the expected waiting time of an individual case in a queue.</a:t>
            </a:r>
          </a:p>
          <a:p>
            <a:endParaRPr lang="en-US" sz="1600" dirty="0"/>
          </a:p>
          <a:p>
            <a:r>
              <a:rPr lang="en-US" sz="1600" dirty="0"/>
              <a:t>In basic queueing theory, a queueing system consists of one or multiple queues and a service that is provided by one or multiple servers. The elements inside a queue are called jobs or customers, depending on the specific context.</a:t>
            </a:r>
          </a:p>
          <a:p>
            <a:endParaRPr lang="en-US" sz="1600" dirty="0"/>
          </a:p>
          <a:p>
            <a:r>
              <a:rPr lang="en-US" sz="1600" dirty="0"/>
              <a:t>For example, in the case of a supermarket, the service is that of checking out. This service is provided by multiple cashiers (the servers). Meanwhile, in the case of a bank office, the service is to perform a banking transaction, the servers are tellers, and there is generally a single queue that leads to multiple servers (the tellers). These two examples illustrate an important distinction between multi-line (i.e., multi-queue) queueing systems (like the supermarket) and single-line queueing systems (like the bank office).</a:t>
            </a:r>
          </a:p>
          <a:p>
            <a:endParaRPr lang="en-US" sz="1600" dirty="0"/>
          </a:p>
          <a:p>
            <a:r>
              <a:rPr lang="en-US" sz="1600" dirty="0"/>
              <a:t>In the two models we will be presenting there is a single queue (single-line queueing system). Instances arrive at a given average arrival rate λ. This is the same concept of arrival rate that we discussed above when presenting Little’s law. For example, we can say that customers arrive to the bank office at a mean rate of 20 per hour. This implies that, on average, one customer arrives every 3 min ( 1 20 h). This latter number is called the mean inter-arrival time. We observe that if λ is the arrival rate per time unit, then 1/λ is the mean inter-arrival time. It would be illusory to think that the time between the arrival of two customers at the bank office is always 3 min. This is just the mean value. In practice, customers arrive independently from one another.</a:t>
            </a:r>
          </a:p>
          <a:p>
            <a:endParaRPr lang="en-US" sz="1600" dirty="0"/>
          </a:p>
          <a:p>
            <a:r>
              <a:rPr lang="en-US" sz="1600" dirty="0"/>
              <a:t>so the time between the arrival of one customer and the arrival of the next customer is completely random. Such an arrival process is called a Poisson process</a:t>
            </a:r>
          </a:p>
        </p:txBody>
      </p:sp>
    </p:spTree>
    <p:extLst>
      <p:ext uri="{BB962C8B-B14F-4D97-AF65-F5344CB8AC3E}">
        <p14:creationId xmlns:p14="http://schemas.microsoft.com/office/powerpoint/2010/main" val="4280132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BB695-0EFE-4655-B75A-6F340474B71A}"/>
              </a:ext>
            </a:extLst>
          </p:cNvPr>
          <p:cNvSpPr>
            <a:spLocks noGrp="1"/>
          </p:cNvSpPr>
          <p:nvPr>
            <p:ph type="title"/>
          </p:nvPr>
        </p:nvSpPr>
        <p:spPr>
          <a:xfrm>
            <a:off x="614799" y="151619"/>
            <a:ext cx="8997950" cy="492443"/>
          </a:xfrm>
        </p:spPr>
        <p:txBody>
          <a:bodyPr/>
          <a:lstStyle/>
          <a:p>
            <a:r>
              <a:rPr lang="en-US" dirty="0"/>
              <a:t>M/M/1 and M/M/c</a:t>
            </a:r>
          </a:p>
        </p:txBody>
      </p:sp>
      <p:sp>
        <p:nvSpPr>
          <p:cNvPr id="3" name="Text Placeholder 2">
            <a:extLst>
              <a:ext uri="{FF2B5EF4-FFF2-40B4-BE49-F238E27FC236}">
                <a16:creationId xmlns:a16="http://schemas.microsoft.com/office/drawing/2014/main" id="{90F2F1AF-8596-45AC-ADC0-D128851E6118}"/>
              </a:ext>
            </a:extLst>
          </p:cNvPr>
          <p:cNvSpPr>
            <a:spLocks noGrp="1"/>
          </p:cNvSpPr>
          <p:nvPr>
            <p:ph type="body" idx="1"/>
          </p:nvPr>
        </p:nvSpPr>
        <p:spPr>
          <a:xfrm>
            <a:off x="234950" y="1150620"/>
            <a:ext cx="10591800" cy="5909310"/>
          </a:xfrm>
        </p:spPr>
        <p:txBody>
          <a:bodyPr/>
          <a:lstStyle/>
          <a:p>
            <a:r>
              <a:rPr lang="en-US" dirty="0"/>
              <a:t>In the queueing theory field, a single-queue system is called an M/M/1 queue5 if the inter-arrival times of customers follow an exponential distribution, the processing times follow an exponential distribution, there is one single server and instances are served on a First-In-First-Out (FIFO) basis. In the case of M/M/1 queue, we also assume that when an instance arrives it enters the queue and it stays there until it is taken on by the server.</a:t>
            </a:r>
          </a:p>
          <a:p>
            <a:r>
              <a:rPr lang="en-US" dirty="0"/>
              <a:t>If the above conditions are satisfied, but there are multiple servers instead of a single server, the queueing system is said to be M/M/c, where c is the number of servers. For example, a system is M/M/5 if the inter-arrival times of customers follow an exponential distribution, the processing times follow an exponential distribution, and there are 5 servers at the end of the queue. The “M” in this denomination stands for “Markovian”, which is the name given to the assumptions that inter-arrival times and processing times follow an exponential distribution. Other queueing models exist that make different assumptions</a:t>
            </a:r>
          </a:p>
        </p:txBody>
      </p:sp>
    </p:spTree>
    <p:extLst>
      <p:ext uri="{BB962C8B-B14F-4D97-AF65-F5344CB8AC3E}">
        <p14:creationId xmlns:p14="http://schemas.microsoft.com/office/powerpoint/2010/main" val="31681339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994A3C-1F14-4151-A2E2-E1E0D70D9BFE}"/>
              </a:ext>
            </a:extLst>
          </p:cNvPr>
          <p:cNvSpPr>
            <a:spLocks noGrp="1"/>
          </p:cNvSpPr>
          <p:nvPr>
            <p:ph type="body" idx="1"/>
          </p:nvPr>
        </p:nvSpPr>
        <p:spPr>
          <a:xfrm>
            <a:off x="152400" y="81915"/>
            <a:ext cx="10826750" cy="7080885"/>
          </a:xfrm>
        </p:spPr>
        <p:txBody>
          <a:bodyPr/>
          <a:lstStyle/>
          <a:p>
            <a:r>
              <a:rPr lang="en-US" sz="2000" dirty="0"/>
              <a:t>The previous discussion, an M/M/1 queue or M/M/c queue can be defined by means of the following parameters: </a:t>
            </a:r>
          </a:p>
          <a:p>
            <a:r>
              <a:rPr lang="en-US" sz="2000" dirty="0"/>
              <a:t>• λ is the mean arrival rate per time unit. The mean inter-arrival time is then 1/λ. For example, λ = 5 means that there are 5 arrivals per hour and this entails that the mean inter-arrival time between two consecutive instances is 1/5 h, that is 12 min. </a:t>
            </a:r>
          </a:p>
          <a:p>
            <a:r>
              <a:rPr lang="en-US" sz="2000" dirty="0"/>
              <a:t>• μ is the theoretical capacity per server (i.e., theoretical capacity per resource) or in other words, the number of instances that a server can execute per time unit. For example, μ = 6 means that 6 instances are served per hour, which means that one instance is served in 10 min (on average).6 </a:t>
            </a:r>
          </a:p>
          <a:p>
            <a:r>
              <a:rPr lang="en-US" sz="2000" dirty="0"/>
              <a:t>• In the case of M/M/c, the number of servers is c. Given parameters λ and μ, we defined in Section 7.1.5 the resource utilization ρ = λ/μ. In the above example, the resource utilization is 5/6 = 83.34%.</a:t>
            </a:r>
          </a:p>
          <a:p>
            <a:endParaRPr lang="en-US" sz="2000" dirty="0"/>
          </a:p>
          <a:p>
            <a:r>
              <a:rPr lang="en-US" sz="2000" dirty="0"/>
              <a:t>A system with a resource utilization of more than 100% is unstable, which means that the queue will become longer and longer forever because the server cannot cope with all the demand. In fact, even a system with a resource utilization close to 100% is unstable because of the randomness with which new instances arrive and the variability in the processing times per instance</a:t>
            </a:r>
          </a:p>
          <a:p>
            <a:r>
              <a:rPr lang="en-US" sz="1600" dirty="0"/>
              <a:t>In the case of an M/M/c system, the resource utilization is λ </a:t>
            </a:r>
            <a:r>
              <a:rPr lang="en-US" sz="1600" dirty="0" err="1"/>
              <a:t>cμ</a:t>
            </a:r>
            <a:r>
              <a:rPr lang="en-US" sz="1600" dirty="0"/>
              <a:t> since the system consists of a pool of resources that can collectively handle instances at a rate of </a:t>
            </a:r>
            <a:r>
              <a:rPr lang="en-US" sz="1600" dirty="0" err="1"/>
              <a:t>cμ</a:t>
            </a:r>
            <a:r>
              <a:rPr lang="en-US" sz="1600" dirty="0"/>
              <a:t>. For example, if the system has 2 servers and each server can handle 2 instances per hour, the system can handle 4 instances per hour. If instances arrive at a mean rate of 3 per hour, the resource utilization of the system is 3/4 = 75%.</a:t>
            </a:r>
            <a:endParaRPr lang="en-US" sz="2000" dirty="0"/>
          </a:p>
        </p:txBody>
      </p:sp>
    </p:spTree>
    <p:extLst>
      <p:ext uri="{BB962C8B-B14F-4D97-AF65-F5344CB8AC3E}">
        <p14:creationId xmlns:p14="http://schemas.microsoft.com/office/powerpoint/2010/main" val="2874191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Sequence</a:t>
            </a:r>
            <a:r>
              <a:rPr spc="-15" dirty="0"/>
              <a:t> </a:t>
            </a:r>
            <a:r>
              <a:rPr dirty="0"/>
              <a:t>–</a:t>
            </a:r>
            <a:r>
              <a:rPr spc="5" dirty="0"/>
              <a:t> </a:t>
            </a:r>
            <a:r>
              <a:rPr spc="-10" dirty="0"/>
              <a:t>Example</a:t>
            </a:r>
          </a:p>
        </p:txBody>
      </p:sp>
      <p:pic>
        <p:nvPicPr>
          <p:cNvPr id="3" name="object 3"/>
          <p:cNvPicPr/>
          <p:nvPr/>
        </p:nvPicPr>
        <p:blipFill>
          <a:blip r:embed="rId2" cstate="print"/>
          <a:stretch>
            <a:fillRect/>
          </a:stretch>
        </p:blipFill>
        <p:spPr>
          <a:xfrm>
            <a:off x="1686505" y="2666955"/>
            <a:ext cx="7125198" cy="1538393"/>
          </a:xfrm>
          <a:prstGeom prst="rect">
            <a:avLst/>
          </a:prstGeom>
        </p:spPr>
      </p:pic>
      <p:sp>
        <p:nvSpPr>
          <p:cNvPr id="4" name="object 4"/>
          <p:cNvSpPr txBox="1"/>
          <p:nvPr/>
        </p:nvSpPr>
        <p:spPr>
          <a:xfrm>
            <a:off x="3185953" y="1886203"/>
            <a:ext cx="4685030" cy="391160"/>
          </a:xfrm>
          <a:prstGeom prst="rect">
            <a:avLst/>
          </a:prstGeom>
        </p:spPr>
        <p:txBody>
          <a:bodyPr vert="horz" wrap="square" lIns="0" tIns="12700" rIns="0" bIns="0" rtlCol="0">
            <a:spAutoFit/>
          </a:bodyPr>
          <a:lstStyle/>
          <a:p>
            <a:pPr marL="350520" indent="-337820">
              <a:lnSpc>
                <a:spcPct val="100000"/>
              </a:lnSpc>
              <a:spcBef>
                <a:spcPts val="100"/>
              </a:spcBef>
              <a:buChar char="•"/>
              <a:tabLst>
                <a:tab pos="350520" algn="l"/>
              </a:tabLst>
            </a:pPr>
            <a:r>
              <a:rPr sz="2400" dirty="0">
                <a:latin typeface="Arial MT"/>
                <a:cs typeface="Arial MT"/>
              </a:rPr>
              <a:t>What</a:t>
            </a:r>
            <a:r>
              <a:rPr sz="2400" spc="-30" dirty="0">
                <a:latin typeface="Arial MT"/>
                <a:cs typeface="Arial MT"/>
              </a:rPr>
              <a:t> </a:t>
            </a:r>
            <a:r>
              <a:rPr sz="2400" dirty="0">
                <a:latin typeface="Arial MT"/>
                <a:cs typeface="Arial MT"/>
              </a:rPr>
              <a:t>is</a:t>
            </a:r>
            <a:r>
              <a:rPr sz="2400" spc="-10" dirty="0">
                <a:latin typeface="Arial MT"/>
                <a:cs typeface="Arial MT"/>
              </a:rPr>
              <a:t> </a:t>
            </a:r>
            <a:r>
              <a:rPr sz="2400" dirty="0">
                <a:latin typeface="Arial MT"/>
                <a:cs typeface="Arial MT"/>
              </a:rPr>
              <a:t>the</a:t>
            </a:r>
            <a:r>
              <a:rPr sz="2400" spc="-10" dirty="0">
                <a:latin typeface="Arial MT"/>
                <a:cs typeface="Arial MT"/>
              </a:rPr>
              <a:t> </a:t>
            </a:r>
            <a:r>
              <a:rPr sz="2400" dirty="0">
                <a:latin typeface="Arial MT"/>
                <a:cs typeface="Arial MT"/>
              </a:rPr>
              <a:t>average</a:t>
            </a:r>
            <a:r>
              <a:rPr sz="2400" spc="-10" dirty="0">
                <a:latin typeface="Arial MT"/>
                <a:cs typeface="Arial MT"/>
              </a:rPr>
              <a:t> </a:t>
            </a:r>
            <a:r>
              <a:rPr sz="2400" dirty="0">
                <a:latin typeface="Arial MT"/>
                <a:cs typeface="Arial MT"/>
              </a:rPr>
              <a:t>cycle</a:t>
            </a:r>
            <a:r>
              <a:rPr sz="2400" spc="-10" dirty="0">
                <a:latin typeface="Arial MT"/>
                <a:cs typeface="Arial MT"/>
              </a:rPr>
              <a:t> time?</a:t>
            </a:r>
            <a:endParaRPr sz="2400">
              <a:latin typeface="Arial MT"/>
              <a:cs typeface="Arial MT"/>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4</a:t>
            </a:fld>
            <a:endParaRPr spc="-25" dirty="0"/>
          </a:p>
        </p:txBody>
      </p:sp>
      <p:sp>
        <p:nvSpPr>
          <p:cNvPr id="5" name="object 5"/>
          <p:cNvSpPr txBox="1"/>
          <p:nvPr/>
        </p:nvSpPr>
        <p:spPr>
          <a:xfrm>
            <a:off x="3637939" y="5598667"/>
            <a:ext cx="350647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FF"/>
                </a:solidFill>
                <a:latin typeface="Arial MT"/>
                <a:cs typeface="Arial MT"/>
              </a:rPr>
              <a:t>Cycle</a:t>
            </a:r>
            <a:r>
              <a:rPr sz="2400" spc="-10" dirty="0">
                <a:solidFill>
                  <a:srgbClr val="0000FF"/>
                </a:solidFill>
                <a:latin typeface="Arial MT"/>
                <a:cs typeface="Arial MT"/>
              </a:rPr>
              <a:t> </a:t>
            </a:r>
            <a:r>
              <a:rPr sz="2400" dirty="0">
                <a:solidFill>
                  <a:srgbClr val="0000FF"/>
                </a:solidFill>
                <a:latin typeface="Arial MT"/>
                <a:cs typeface="Arial MT"/>
              </a:rPr>
              <a:t>time</a:t>
            </a:r>
            <a:r>
              <a:rPr sz="2400" spc="-5" dirty="0">
                <a:solidFill>
                  <a:srgbClr val="0000FF"/>
                </a:solidFill>
                <a:latin typeface="Arial MT"/>
                <a:cs typeface="Arial MT"/>
              </a:rPr>
              <a:t> </a:t>
            </a:r>
            <a:r>
              <a:rPr sz="2400" dirty="0">
                <a:solidFill>
                  <a:srgbClr val="0000FF"/>
                </a:solidFill>
                <a:latin typeface="Arial MT"/>
                <a:cs typeface="Arial MT"/>
              </a:rPr>
              <a:t>=</a:t>
            </a:r>
            <a:r>
              <a:rPr sz="2400" spc="-15" dirty="0">
                <a:solidFill>
                  <a:srgbClr val="0000FF"/>
                </a:solidFill>
                <a:latin typeface="Arial MT"/>
                <a:cs typeface="Arial MT"/>
              </a:rPr>
              <a:t> </a:t>
            </a:r>
            <a:r>
              <a:rPr sz="2400" dirty="0">
                <a:solidFill>
                  <a:srgbClr val="0000FF"/>
                </a:solidFill>
                <a:latin typeface="Arial MT"/>
                <a:cs typeface="Arial MT"/>
              </a:rPr>
              <a:t>10</a:t>
            </a:r>
            <a:r>
              <a:rPr sz="2400" spc="-5" dirty="0">
                <a:solidFill>
                  <a:srgbClr val="0000FF"/>
                </a:solidFill>
                <a:latin typeface="Arial MT"/>
                <a:cs typeface="Arial MT"/>
              </a:rPr>
              <a:t> </a:t>
            </a:r>
            <a:r>
              <a:rPr sz="2400" dirty="0">
                <a:solidFill>
                  <a:srgbClr val="0000FF"/>
                </a:solidFill>
                <a:latin typeface="Arial MT"/>
                <a:cs typeface="Arial MT"/>
              </a:rPr>
              <a:t>+</a:t>
            </a:r>
            <a:r>
              <a:rPr sz="2400" spc="-15" dirty="0">
                <a:solidFill>
                  <a:srgbClr val="0000FF"/>
                </a:solidFill>
                <a:latin typeface="Arial MT"/>
                <a:cs typeface="Arial MT"/>
              </a:rPr>
              <a:t> </a:t>
            </a:r>
            <a:r>
              <a:rPr sz="2400" dirty="0">
                <a:solidFill>
                  <a:srgbClr val="0000FF"/>
                </a:solidFill>
                <a:latin typeface="Arial MT"/>
                <a:cs typeface="Arial MT"/>
              </a:rPr>
              <a:t>20</a:t>
            </a:r>
            <a:r>
              <a:rPr sz="2400" spc="-5" dirty="0">
                <a:solidFill>
                  <a:srgbClr val="0000FF"/>
                </a:solidFill>
                <a:latin typeface="Arial MT"/>
                <a:cs typeface="Arial MT"/>
              </a:rPr>
              <a:t> </a:t>
            </a:r>
            <a:r>
              <a:rPr sz="2400" dirty="0">
                <a:solidFill>
                  <a:srgbClr val="0000FF"/>
                </a:solidFill>
                <a:latin typeface="Arial MT"/>
                <a:cs typeface="Arial MT"/>
              </a:rPr>
              <a:t>=</a:t>
            </a:r>
            <a:r>
              <a:rPr sz="2400" spc="-10" dirty="0">
                <a:solidFill>
                  <a:srgbClr val="0000FF"/>
                </a:solidFill>
                <a:latin typeface="Arial MT"/>
                <a:cs typeface="Arial MT"/>
              </a:rPr>
              <a:t> </a:t>
            </a:r>
            <a:r>
              <a:rPr sz="2400" spc="-25" dirty="0">
                <a:solidFill>
                  <a:srgbClr val="0000FF"/>
                </a:solidFill>
                <a:latin typeface="Arial MT"/>
                <a:cs typeface="Arial MT"/>
              </a:rPr>
              <a:t>30</a:t>
            </a:r>
            <a:endParaRPr sz="2400">
              <a:latin typeface="Arial MT"/>
              <a:cs typeface="Arial M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A4ABCF-1936-424A-A9B0-DC198E9A6726}"/>
              </a:ext>
            </a:extLst>
          </p:cNvPr>
          <p:cNvSpPr>
            <a:spLocks noGrp="1"/>
          </p:cNvSpPr>
          <p:nvPr>
            <p:ph type="body" idx="1"/>
          </p:nvPr>
        </p:nvSpPr>
        <p:spPr>
          <a:xfrm>
            <a:off x="234950" y="1150620"/>
            <a:ext cx="10515600" cy="3323987"/>
          </a:xfrm>
        </p:spPr>
        <p:txBody>
          <a:bodyPr/>
          <a:lstStyle/>
          <a:p>
            <a:r>
              <a:rPr lang="en-US" dirty="0"/>
              <a:t>Given an M/M/1 or M/M/c system, queueing theory allows us to calculate the following parameters: </a:t>
            </a:r>
          </a:p>
          <a:p>
            <a:r>
              <a:rPr lang="en-US" dirty="0"/>
              <a:t>• </a:t>
            </a:r>
            <a:r>
              <a:rPr lang="en-US" dirty="0" err="1"/>
              <a:t>Lq</a:t>
            </a:r>
            <a:r>
              <a:rPr lang="en-US" dirty="0"/>
              <a:t> is the average number of instances in the queue. </a:t>
            </a:r>
          </a:p>
          <a:p>
            <a:r>
              <a:rPr lang="en-US" dirty="0"/>
              <a:t>• </a:t>
            </a:r>
            <a:r>
              <a:rPr lang="en-US" dirty="0" err="1"/>
              <a:t>Wq</a:t>
            </a:r>
            <a:r>
              <a:rPr lang="en-US" dirty="0"/>
              <a:t> is the average time one instance spends in the queue. </a:t>
            </a:r>
          </a:p>
          <a:p>
            <a:r>
              <a:rPr lang="en-US" dirty="0"/>
              <a:t>• W is the average time one instance spends in the entire system. This includes both the time the instance spends in the queue but also the time it spends being serviced. </a:t>
            </a:r>
          </a:p>
          <a:p>
            <a:r>
              <a:rPr lang="en-US" dirty="0"/>
              <a:t>• L is the average number of instances in the system (i.e., the Work-In-Process referenced in Little’s law)</a:t>
            </a:r>
          </a:p>
        </p:txBody>
      </p:sp>
    </p:spTree>
    <p:extLst>
      <p:ext uri="{BB962C8B-B14F-4D97-AF65-F5344CB8AC3E}">
        <p14:creationId xmlns:p14="http://schemas.microsoft.com/office/powerpoint/2010/main" val="447970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72F847-664E-4C4B-9A6B-999917DC7032}"/>
              </a:ext>
            </a:extLst>
          </p:cNvPr>
          <p:cNvPicPr>
            <a:picLocks noChangeAspect="1"/>
          </p:cNvPicPr>
          <p:nvPr/>
        </p:nvPicPr>
        <p:blipFill>
          <a:blip r:embed="rId2"/>
          <a:stretch>
            <a:fillRect/>
          </a:stretch>
        </p:blipFill>
        <p:spPr>
          <a:xfrm>
            <a:off x="1377950" y="57310"/>
            <a:ext cx="6887817" cy="6743380"/>
          </a:xfrm>
          <a:prstGeom prst="rect">
            <a:avLst/>
          </a:prstGeom>
        </p:spPr>
      </p:pic>
    </p:spTree>
    <p:extLst>
      <p:ext uri="{BB962C8B-B14F-4D97-AF65-F5344CB8AC3E}">
        <p14:creationId xmlns:p14="http://schemas.microsoft.com/office/powerpoint/2010/main" val="9068282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585587-5EEE-4262-A54B-B1F31BDB65C4}"/>
              </a:ext>
            </a:extLst>
          </p:cNvPr>
          <p:cNvPicPr>
            <a:picLocks noChangeAspect="1"/>
          </p:cNvPicPr>
          <p:nvPr/>
        </p:nvPicPr>
        <p:blipFill>
          <a:blip r:embed="rId2"/>
          <a:stretch>
            <a:fillRect/>
          </a:stretch>
        </p:blipFill>
        <p:spPr>
          <a:xfrm>
            <a:off x="37523" y="1828800"/>
            <a:ext cx="10910453" cy="3200399"/>
          </a:xfrm>
          <a:prstGeom prst="rect">
            <a:avLst/>
          </a:prstGeom>
        </p:spPr>
      </p:pic>
    </p:spTree>
    <p:extLst>
      <p:ext uri="{BB962C8B-B14F-4D97-AF65-F5344CB8AC3E}">
        <p14:creationId xmlns:p14="http://schemas.microsoft.com/office/powerpoint/2010/main" val="1865660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3D97-438B-4341-87AE-4BC187E72F7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A376479-6165-4A87-8484-2A5F6A533F42}"/>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3BAE7142-4C06-4DDC-855A-9AECDFE775A7}"/>
              </a:ext>
            </a:extLst>
          </p:cNvPr>
          <p:cNvPicPr>
            <a:picLocks noChangeAspect="1"/>
          </p:cNvPicPr>
          <p:nvPr/>
        </p:nvPicPr>
        <p:blipFill>
          <a:blip r:embed="rId2"/>
          <a:stretch>
            <a:fillRect/>
          </a:stretch>
        </p:blipFill>
        <p:spPr>
          <a:xfrm>
            <a:off x="158749" y="228600"/>
            <a:ext cx="10744201" cy="6172200"/>
          </a:xfrm>
          <a:prstGeom prst="rect">
            <a:avLst/>
          </a:prstGeom>
        </p:spPr>
      </p:pic>
    </p:spTree>
    <p:extLst>
      <p:ext uri="{BB962C8B-B14F-4D97-AF65-F5344CB8AC3E}">
        <p14:creationId xmlns:p14="http://schemas.microsoft.com/office/powerpoint/2010/main" val="3960065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0197" y="1272336"/>
            <a:ext cx="9515475" cy="2119630"/>
          </a:xfrm>
          <a:prstGeom prst="rect">
            <a:avLst/>
          </a:prstGeom>
        </p:spPr>
        <p:txBody>
          <a:bodyPr vert="horz" wrap="square" lIns="0" tIns="62230" rIns="0" bIns="0" rtlCol="0">
            <a:spAutoFit/>
          </a:bodyPr>
          <a:lstStyle/>
          <a:p>
            <a:pPr marL="194945" indent="-182245">
              <a:lnSpc>
                <a:spcPct val="100000"/>
              </a:lnSpc>
              <a:spcBef>
                <a:spcPts val="490"/>
              </a:spcBef>
              <a:buClr>
                <a:srgbClr val="7F7F7F"/>
              </a:buClr>
              <a:buChar char="•"/>
              <a:tabLst>
                <a:tab pos="194945" algn="l"/>
              </a:tabLst>
            </a:pPr>
            <a:r>
              <a:rPr sz="2400" dirty="0">
                <a:solidFill>
                  <a:srgbClr val="404040"/>
                </a:solidFill>
                <a:latin typeface="Arial MT"/>
                <a:cs typeface="Arial MT"/>
              </a:rPr>
              <a:t>Capacity</a:t>
            </a:r>
            <a:r>
              <a:rPr sz="2400" spc="-10" dirty="0">
                <a:solidFill>
                  <a:srgbClr val="404040"/>
                </a:solidFill>
                <a:latin typeface="Arial MT"/>
                <a:cs typeface="Arial MT"/>
              </a:rPr>
              <a:t> </a:t>
            </a:r>
            <a:r>
              <a:rPr sz="2400" dirty="0">
                <a:solidFill>
                  <a:srgbClr val="404040"/>
                </a:solidFill>
                <a:latin typeface="Arial MT"/>
                <a:cs typeface="Arial MT"/>
              </a:rPr>
              <a:t>problems</a:t>
            </a:r>
            <a:r>
              <a:rPr sz="2400" spc="-10" dirty="0">
                <a:solidFill>
                  <a:srgbClr val="404040"/>
                </a:solidFill>
                <a:latin typeface="Arial MT"/>
                <a:cs typeface="Arial MT"/>
              </a:rPr>
              <a:t> </a:t>
            </a:r>
            <a:r>
              <a:rPr sz="2400" dirty="0">
                <a:solidFill>
                  <a:srgbClr val="404040"/>
                </a:solidFill>
                <a:latin typeface="Arial MT"/>
                <a:cs typeface="Arial MT"/>
              </a:rPr>
              <a:t>are</a:t>
            </a:r>
            <a:r>
              <a:rPr sz="2400" spc="-5" dirty="0">
                <a:solidFill>
                  <a:srgbClr val="404040"/>
                </a:solidFill>
                <a:latin typeface="Arial MT"/>
                <a:cs typeface="Arial MT"/>
              </a:rPr>
              <a:t> </a:t>
            </a:r>
            <a:r>
              <a:rPr sz="2400" dirty="0">
                <a:solidFill>
                  <a:srgbClr val="404040"/>
                </a:solidFill>
                <a:latin typeface="Arial MT"/>
                <a:cs typeface="Arial MT"/>
              </a:rPr>
              <a:t>common</a:t>
            </a:r>
            <a:r>
              <a:rPr sz="2400" spc="-10" dirty="0">
                <a:solidFill>
                  <a:srgbClr val="404040"/>
                </a:solidFill>
                <a:latin typeface="Arial MT"/>
                <a:cs typeface="Arial MT"/>
              </a:rPr>
              <a:t> </a:t>
            </a:r>
            <a:r>
              <a:rPr sz="2400" dirty="0">
                <a:solidFill>
                  <a:srgbClr val="404040"/>
                </a:solidFill>
                <a:latin typeface="Arial MT"/>
                <a:cs typeface="Arial MT"/>
              </a:rPr>
              <a:t>and</a:t>
            </a:r>
            <a:r>
              <a:rPr sz="2400" spc="-5" dirty="0">
                <a:solidFill>
                  <a:srgbClr val="404040"/>
                </a:solidFill>
                <a:latin typeface="Arial MT"/>
                <a:cs typeface="Arial MT"/>
              </a:rPr>
              <a:t> </a:t>
            </a:r>
            <a:r>
              <a:rPr sz="2400" dirty="0">
                <a:solidFill>
                  <a:srgbClr val="404040"/>
                </a:solidFill>
                <a:latin typeface="Arial MT"/>
                <a:cs typeface="Arial MT"/>
              </a:rPr>
              <a:t>a</a:t>
            </a:r>
            <a:r>
              <a:rPr sz="2400" spc="-10" dirty="0">
                <a:solidFill>
                  <a:srgbClr val="404040"/>
                </a:solidFill>
                <a:latin typeface="Arial MT"/>
                <a:cs typeface="Arial MT"/>
              </a:rPr>
              <a:t> </a:t>
            </a:r>
            <a:r>
              <a:rPr sz="2400" dirty="0">
                <a:solidFill>
                  <a:srgbClr val="404040"/>
                </a:solidFill>
                <a:latin typeface="Arial MT"/>
                <a:cs typeface="Arial MT"/>
              </a:rPr>
              <a:t>key</a:t>
            </a:r>
            <a:r>
              <a:rPr sz="2400" spc="-10" dirty="0">
                <a:solidFill>
                  <a:srgbClr val="404040"/>
                </a:solidFill>
                <a:latin typeface="Arial MT"/>
                <a:cs typeface="Arial MT"/>
              </a:rPr>
              <a:t> </a:t>
            </a:r>
            <a:r>
              <a:rPr sz="2400" dirty="0">
                <a:solidFill>
                  <a:srgbClr val="404040"/>
                </a:solidFill>
                <a:latin typeface="Arial MT"/>
                <a:cs typeface="Arial MT"/>
              </a:rPr>
              <a:t>driver</a:t>
            </a:r>
            <a:r>
              <a:rPr sz="2400" spc="-5" dirty="0">
                <a:solidFill>
                  <a:srgbClr val="404040"/>
                </a:solidFill>
                <a:latin typeface="Arial MT"/>
                <a:cs typeface="Arial MT"/>
              </a:rPr>
              <a:t> </a:t>
            </a:r>
            <a:r>
              <a:rPr sz="2400" dirty="0">
                <a:solidFill>
                  <a:srgbClr val="404040"/>
                </a:solidFill>
                <a:latin typeface="Arial MT"/>
                <a:cs typeface="Arial MT"/>
              </a:rPr>
              <a:t>of</a:t>
            </a:r>
            <a:r>
              <a:rPr sz="2400" spc="-15" dirty="0">
                <a:solidFill>
                  <a:srgbClr val="404040"/>
                </a:solidFill>
                <a:latin typeface="Arial MT"/>
                <a:cs typeface="Arial MT"/>
              </a:rPr>
              <a:t> </a:t>
            </a:r>
            <a:r>
              <a:rPr sz="2400" dirty="0">
                <a:solidFill>
                  <a:srgbClr val="404040"/>
                </a:solidFill>
                <a:latin typeface="Arial MT"/>
                <a:cs typeface="Arial MT"/>
              </a:rPr>
              <a:t>process</a:t>
            </a:r>
            <a:r>
              <a:rPr sz="2400" spc="-5" dirty="0">
                <a:solidFill>
                  <a:srgbClr val="404040"/>
                </a:solidFill>
                <a:latin typeface="Arial MT"/>
                <a:cs typeface="Arial MT"/>
              </a:rPr>
              <a:t> </a:t>
            </a:r>
            <a:r>
              <a:rPr sz="2400" spc="-10" dirty="0">
                <a:solidFill>
                  <a:srgbClr val="404040"/>
                </a:solidFill>
                <a:latin typeface="Arial MT"/>
                <a:cs typeface="Arial MT"/>
              </a:rPr>
              <a:t>redesign</a:t>
            </a:r>
            <a:endParaRPr sz="2400">
              <a:latin typeface="Arial MT"/>
              <a:cs typeface="Arial MT"/>
            </a:endParaRPr>
          </a:p>
          <a:p>
            <a:pPr marL="424180" marR="380365" lvl="1" indent="-182880">
              <a:lnSpc>
                <a:spcPts val="2090"/>
              </a:lnSpc>
              <a:spcBef>
                <a:spcPts val="660"/>
              </a:spcBef>
              <a:buClr>
                <a:srgbClr val="7F7F7F"/>
              </a:buClr>
              <a:buChar char="•"/>
              <a:tabLst>
                <a:tab pos="424180" algn="l"/>
              </a:tabLst>
            </a:pPr>
            <a:r>
              <a:rPr sz="2000" dirty="0">
                <a:latin typeface="Arial MT"/>
                <a:cs typeface="Arial MT"/>
              </a:rPr>
              <a:t>Need</a:t>
            </a:r>
            <a:r>
              <a:rPr sz="2000" spc="-25" dirty="0">
                <a:latin typeface="Arial MT"/>
                <a:cs typeface="Arial MT"/>
              </a:rPr>
              <a:t> </a:t>
            </a:r>
            <a:r>
              <a:rPr sz="2000" dirty="0">
                <a:latin typeface="Arial MT"/>
                <a:cs typeface="Arial MT"/>
              </a:rPr>
              <a:t>to</a:t>
            </a:r>
            <a:r>
              <a:rPr sz="2000" spc="-15" dirty="0">
                <a:latin typeface="Arial MT"/>
                <a:cs typeface="Arial MT"/>
              </a:rPr>
              <a:t> </a:t>
            </a:r>
            <a:r>
              <a:rPr sz="2000" dirty="0">
                <a:latin typeface="Arial MT"/>
                <a:cs typeface="Arial MT"/>
              </a:rPr>
              <a:t>balance</a:t>
            </a:r>
            <a:r>
              <a:rPr sz="2000" spc="-10"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cost</a:t>
            </a:r>
            <a:r>
              <a:rPr sz="2000" spc="-20" dirty="0">
                <a:latin typeface="Arial MT"/>
                <a:cs typeface="Arial MT"/>
              </a:rPr>
              <a:t> </a:t>
            </a:r>
            <a:r>
              <a:rPr sz="2000" dirty="0">
                <a:latin typeface="Arial MT"/>
                <a:cs typeface="Arial MT"/>
              </a:rPr>
              <a:t>of</a:t>
            </a:r>
            <a:r>
              <a:rPr sz="2000" spc="-15" dirty="0">
                <a:latin typeface="Arial MT"/>
                <a:cs typeface="Arial MT"/>
              </a:rPr>
              <a:t> </a:t>
            </a:r>
            <a:r>
              <a:rPr sz="2000" dirty="0">
                <a:latin typeface="Arial MT"/>
                <a:cs typeface="Arial MT"/>
              </a:rPr>
              <a:t>increased</a:t>
            </a:r>
            <a:r>
              <a:rPr sz="2000" spc="-15" dirty="0">
                <a:latin typeface="Arial MT"/>
                <a:cs typeface="Arial MT"/>
              </a:rPr>
              <a:t> </a:t>
            </a:r>
            <a:r>
              <a:rPr sz="2000" dirty="0">
                <a:latin typeface="Arial MT"/>
                <a:cs typeface="Arial MT"/>
              </a:rPr>
              <a:t>capacity</a:t>
            </a:r>
            <a:r>
              <a:rPr sz="2000" spc="-15" dirty="0">
                <a:latin typeface="Arial MT"/>
                <a:cs typeface="Arial MT"/>
              </a:rPr>
              <a:t> </a:t>
            </a:r>
            <a:r>
              <a:rPr sz="2000" dirty="0">
                <a:latin typeface="Arial MT"/>
                <a:cs typeface="Arial MT"/>
              </a:rPr>
              <a:t>against</a:t>
            </a:r>
            <a:r>
              <a:rPr sz="2000" spc="-15"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gains</a:t>
            </a:r>
            <a:r>
              <a:rPr sz="2000" spc="-15" dirty="0">
                <a:latin typeface="Arial MT"/>
                <a:cs typeface="Arial MT"/>
              </a:rPr>
              <a:t> </a:t>
            </a:r>
            <a:r>
              <a:rPr sz="2000" dirty="0">
                <a:latin typeface="Arial MT"/>
                <a:cs typeface="Arial MT"/>
              </a:rPr>
              <a:t>of</a:t>
            </a:r>
            <a:r>
              <a:rPr sz="2000" spc="-15" dirty="0">
                <a:latin typeface="Arial MT"/>
                <a:cs typeface="Arial MT"/>
              </a:rPr>
              <a:t> </a:t>
            </a:r>
            <a:r>
              <a:rPr sz="2000" spc="-10" dirty="0">
                <a:latin typeface="Arial MT"/>
                <a:cs typeface="Arial MT"/>
              </a:rPr>
              <a:t>increased </a:t>
            </a:r>
            <a:r>
              <a:rPr sz="2000" dirty="0">
                <a:latin typeface="Arial MT"/>
                <a:cs typeface="Arial MT"/>
              </a:rPr>
              <a:t>productivity</a:t>
            </a:r>
            <a:r>
              <a:rPr sz="2000" spc="-20" dirty="0">
                <a:latin typeface="Arial MT"/>
                <a:cs typeface="Arial MT"/>
              </a:rPr>
              <a:t> </a:t>
            </a:r>
            <a:r>
              <a:rPr sz="2000" dirty="0">
                <a:latin typeface="Arial MT"/>
                <a:cs typeface="Arial MT"/>
              </a:rPr>
              <a:t>and</a:t>
            </a:r>
            <a:r>
              <a:rPr sz="2000" spc="-20" dirty="0">
                <a:latin typeface="Arial MT"/>
                <a:cs typeface="Arial MT"/>
              </a:rPr>
              <a:t> </a:t>
            </a:r>
            <a:r>
              <a:rPr sz="2000" spc="-10" dirty="0">
                <a:latin typeface="Arial MT"/>
                <a:cs typeface="Arial MT"/>
              </a:rPr>
              <a:t>service</a:t>
            </a:r>
            <a:endParaRPr sz="2000">
              <a:latin typeface="Arial MT"/>
              <a:cs typeface="Arial MT"/>
            </a:endParaRPr>
          </a:p>
          <a:p>
            <a:pPr marL="195580" marR="86995" indent="-182880">
              <a:lnSpc>
                <a:spcPts val="2590"/>
              </a:lnSpc>
              <a:spcBef>
                <a:spcPts val="625"/>
              </a:spcBef>
              <a:buClr>
                <a:srgbClr val="7F7F7F"/>
              </a:buClr>
              <a:buChar char="•"/>
              <a:tabLst>
                <a:tab pos="195580" algn="l"/>
              </a:tabLst>
            </a:pPr>
            <a:r>
              <a:rPr sz="2400" dirty="0">
                <a:solidFill>
                  <a:srgbClr val="404040"/>
                </a:solidFill>
                <a:latin typeface="Arial MT"/>
                <a:cs typeface="Arial MT"/>
              </a:rPr>
              <a:t>Queuing</a:t>
            </a:r>
            <a:r>
              <a:rPr sz="2400" spc="-20" dirty="0">
                <a:solidFill>
                  <a:srgbClr val="404040"/>
                </a:solidFill>
                <a:latin typeface="Arial MT"/>
                <a:cs typeface="Arial MT"/>
              </a:rPr>
              <a:t> </a:t>
            </a:r>
            <a:r>
              <a:rPr sz="2400" dirty="0">
                <a:solidFill>
                  <a:srgbClr val="404040"/>
                </a:solidFill>
                <a:latin typeface="Arial MT"/>
                <a:cs typeface="Arial MT"/>
              </a:rPr>
              <a:t>and</a:t>
            </a:r>
            <a:r>
              <a:rPr sz="2400" spc="-10" dirty="0">
                <a:solidFill>
                  <a:srgbClr val="404040"/>
                </a:solidFill>
                <a:latin typeface="Arial MT"/>
                <a:cs typeface="Arial MT"/>
              </a:rPr>
              <a:t> </a:t>
            </a:r>
            <a:r>
              <a:rPr sz="2400" dirty="0">
                <a:solidFill>
                  <a:srgbClr val="404040"/>
                </a:solidFill>
                <a:latin typeface="Arial MT"/>
                <a:cs typeface="Arial MT"/>
              </a:rPr>
              <a:t>waiting</a:t>
            </a:r>
            <a:r>
              <a:rPr sz="2400" spc="-10" dirty="0">
                <a:solidFill>
                  <a:srgbClr val="404040"/>
                </a:solidFill>
                <a:latin typeface="Arial MT"/>
                <a:cs typeface="Arial MT"/>
              </a:rPr>
              <a:t> </a:t>
            </a:r>
            <a:r>
              <a:rPr sz="2400" dirty="0">
                <a:solidFill>
                  <a:srgbClr val="404040"/>
                </a:solidFill>
                <a:latin typeface="Arial MT"/>
                <a:cs typeface="Arial MT"/>
              </a:rPr>
              <a:t>time</a:t>
            </a:r>
            <a:r>
              <a:rPr sz="2400" spc="-10" dirty="0">
                <a:solidFill>
                  <a:srgbClr val="404040"/>
                </a:solidFill>
                <a:latin typeface="Arial MT"/>
                <a:cs typeface="Arial MT"/>
              </a:rPr>
              <a:t> </a:t>
            </a:r>
            <a:r>
              <a:rPr sz="2400" dirty="0">
                <a:solidFill>
                  <a:srgbClr val="404040"/>
                </a:solidFill>
                <a:latin typeface="Arial MT"/>
                <a:cs typeface="Arial MT"/>
              </a:rPr>
              <a:t>analysis</a:t>
            </a:r>
            <a:r>
              <a:rPr sz="2400" spc="-10" dirty="0">
                <a:solidFill>
                  <a:srgbClr val="404040"/>
                </a:solidFill>
                <a:latin typeface="Arial MT"/>
                <a:cs typeface="Arial MT"/>
              </a:rPr>
              <a:t> </a:t>
            </a:r>
            <a:r>
              <a:rPr sz="2400" dirty="0">
                <a:solidFill>
                  <a:srgbClr val="404040"/>
                </a:solidFill>
                <a:latin typeface="Arial MT"/>
                <a:cs typeface="Arial MT"/>
              </a:rPr>
              <a:t>is</a:t>
            </a:r>
            <a:r>
              <a:rPr sz="2400" spc="-10" dirty="0">
                <a:solidFill>
                  <a:srgbClr val="404040"/>
                </a:solidFill>
                <a:latin typeface="Arial MT"/>
                <a:cs typeface="Arial MT"/>
              </a:rPr>
              <a:t> </a:t>
            </a:r>
            <a:r>
              <a:rPr sz="2400" dirty="0">
                <a:solidFill>
                  <a:srgbClr val="404040"/>
                </a:solidFill>
                <a:latin typeface="Arial MT"/>
                <a:cs typeface="Arial MT"/>
              </a:rPr>
              <a:t>particularly</a:t>
            </a:r>
            <a:r>
              <a:rPr sz="2400" spc="-10" dirty="0">
                <a:solidFill>
                  <a:srgbClr val="404040"/>
                </a:solidFill>
                <a:latin typeface="Arial MT"/>
                <a:cs typeface="Arial MT"/>
              </a:rPr>
              <a:t> </a:t>
            </a:r>
            <a:r>
              <a:rPr sz="2400" dirty="0">
                <a:solidFill>
                  <a:srgbClr val="404040"/>
                </a:solidFill>
                <a:latin typeface="Arial MT"/>
                <a:cs typeface="Arial MT"/>
              </a:rPr>
              <a:t>important</a:t>
            </a:r>
            <a:r>
              <a:rPr sz="2400" spc="-15" dirty="0">
                <a:solidFill>
                  <a:srgbClr val="404040"/>
                </a:solidFill>
                <a:latin typeface="Arial MT"/>
                <a:cs typeface="Arial MT"/>
              </a:rPr>
              <a:t> </a:t>
            </a:r>
            <a:r>
              <a:rPr sz="2400" dirty="0">
                <a:solidFill>
                  <a:srgbClr val="404040"/>
                </a:solidFill>
                <a:latin typeface="Arial MT"/>
                <a:cs typeface="Arial MT"/>
              </a:rPr>
              <a:t>in</a:t>
            </a:r>
            <a:r>
              <a:rPr sz="2400" spc="-5" dirty="0">
                <a:solidFill>
                  <a:srgbClr val="404040"/>
                </a:solidFill>
                <a:latin typeface="Arial MT"/>
                <a:cs typeface="Arial MT"/>
              </a:rPr>
              <a:t> </a:t>
            </a:r>
            <a:r>
              <a:rPr sz="2400" spc="-10" dirty="0">
                <a:solidFill>
                  <a:srgbClr val="404040"/>
                </a:solidFill>
                <a:latin typeface="Arial MT"/>
                <a:cs typeface="Arial MT"/>
              </a:rPr>
              <a:t>service systems</a:t>
            </a:r>
            <a:endParaRPr sz="2400">
              <a:latin typeface="Arial MT"/>
              <a:cs typeface="Arial MT"/>
            </a:endParaRPr>
          </a:p>
          <a:p>
            <a:pPr marL="423545" lvl="1" indent="-182245">
              <a:lnSpc>
                <a:spcPct val="100000"/>
              </a:lnSpc>
              <a:spcBef>
                <a:spcPts val="175"/>
              </a:spcBef>
              <a:buClr>
                <a:srgbClr val="7F7F7F"/>
              </a:buClr>
              <a:buChar char="•"/>
              <a:tabLst>
                <a:tab pos="423545" algn="l"/>
              </a:tabLst>
            </a:pPr>
            <a:r>
              <a:rPr sz="2000" dirty="0">
                <a:latin typeface="Arial MT"/>
                <a:cs typeface="Arial MT"/>
              </a:rPr>
              <a:t>Large</a:t>
            </a:r>
            <a:r>
              <a:rPr sz="2000" spc="-25" dirty="0">
                <a:latin typeface="Arial MT"/>
                <a:cs typeface="Arial MT"/>
              </a:rPr>
              <a:t> </a:t>
            </a:r>
            <a:r>
              <a:rPr sz="2000" dirty="0">
                <a:latin typeface="Arial MT"/>
                <a:cs typeface="Arial MT"/>
              </a:rPr>
              <a:t>costs</a:t>
            </a:r>
            <a:r>
              <a:rPr sz="2000" spc="-15" dirty="0">
                <a:latin typeface="Arial MT"/>
                <a:cs typeface="Arial MT"/>
              </a:rPr>
              <a:t> </a:t>
            </a:r>
            <a:r>
              <a:rPr sz="2000" dirty="0">
                <a:latin typeface="Arial MT"/>
                <a:cs typeface="Arial MT"/>
              </a:rPr>
              <a:t>of</a:t>
            </a:r>
            <a:r>
              <a:rPr sz="2000" spc="-15" dirty="0">
                <a:latin typeface="Arial MT"/>
                <a:cs typeface="Arial MT"/>
              </a:rPr>
              <a:t> </a:t>
            </a:r>
            <a:r>
              <a:rPr sz="2000" dirty="0">
                <a:latin typeface="Arial MT"/>
                <a:cs typeface="Arial MT"/>
              </a:rPr>
              <a:t>waiting</a:t>
            </a:r>
            <a:r>
              <a:rPr sz="2000" spc="-15" dirty="0">
                <a:latin typeface="Arial MT"/>
                <a:cs typeface="Arial MT"/>
              </a:rPr>
              <a:t> </a:t>
            </a:r>
            <a:r>
              <a:rPr sz="2000" dirty="0">
                <a:latin typeface="Arial MT"/>
                <a:cs typeface="Arial MT"/>
              </a:rPr>
              <a:t>and/or</a:t>
            </a:r>
            <a:r>
              <a:rPr sz="2000" spc="-15" dirty="0">
                <a:latin typeface="Arial MT"/>
                <a:cs typeface="Arial MT"/>
              </a:rPr>
              <a:t> </a:t>
            </a:r>
            <a:r>
              <a:rPr sz="2000" dirty="0">
                <a:latin typeface="Arial MT"/>
                <a:cs typeface="Arial MT"/>
              </a:rPr>
              <a:t>lost</a:t>
            </a:r>
            <a:r>
              <a:rPr sz="2000" spc="-15" dirty="0">
                <a:latin typeface="Arial MT"/>
                <a:cs typeface="Arial MT"/>
              </a:rPr>
              <a:t> </a:t>
            </a:r>
            <a:r>
              <a:rPr sz="2000" dirty="0">
                <a:latin typeface="Arial MT"/>
                <a:cs typeface="Arial MT"/>
              </a:rPr>
              <a:t>sales</a:t>
            </a:r>
            <a:r>
              <a:rPr sz="2000" spc="-15" dirty="0">
                <a:latin typeface="Arial MT"/>
                <a:cs typeface="Arial MT"/>
              </a:rPr>
              <a:t> </a:t>
            </a:r>
            <a:r>
              <a:rPr sz="2000" dirty="0">
                <a:latin typeface="Arial MT"/>
                <a:cs typeface="Arial MT"/>
              </a:rPr>
              <a:t>due</a:t>
            </a:r>
            <a:r>
              <a:rPr sz="2000" spc="-15" dirty="0">
                <a:latin typeface="Arial MT"/>
                <a:cs typeface="Arial MT"/>
              </a:rPr>
              <a:t> </a:t>
            </a:r>
            <a:r>
              <a:rPr sz="2000" dirty="0">
                <a:latin typeface="Arial MT"/>
                <a:cs typeface="Arial MT"/>
              </a:rPr>
              <a:t>to</a:t>
            </a:r>
            <a:r>
              <a:rPr sz="2000" spc="-10" dirty="0">
                <a:latin typeface="Arial MT"/>
                <a:cs typeface="Arial MT"/>
              </a:rPr>
              <a:t> waiting</a:t>
            </a:r>
            <a:endParaRPr sz="2000">
              <a:latin typeface="Arial MT"/>
              <a:cs typeface="Arial MT"/>
            </a:endParaRPr>
          </a:p>
        </p:txBody>
      </p:sp>
      <p:sp>
        <p:nvSpPr>
          <p:cNvPr id="3" name="object 3"/>
          <p:cNvSpPr txBox="1"/>
          <p:nvPr/>
        </p:nvSpPr>
        <p:spPr>
          <a:xfrm>
            <a:off x="521702" y="3654283"/>
            <a:ext cx="8153400" cy="2294255"/>
          </a:xfrm>
          <a:prstGeom prst="rect">
            <a:avLst/>
          </a:prstGeom>
          <a:solidFill>
            <a:srgbClr val="FFFF99"/>
          </a:solidFill>
          <a:ln w="9525">
            <a:solidFill>
              <a:srgbClr val="000000"/>
            </a:solidFill>
          </a:ln>
        </p:spPr>
        <p:txBody>
          <a:bodyPr vert="horz" wrap="square" lIns="0" tIns="106680" rIns="0" bIns="0" rtlCol="0">
            <a:spAutoFit/>
          </a:bodyPr>
          <a:lstStyle/>
          <a:p>
            <a:pPr marL="130810">
              <a:lnSpc>
                <a:spcPct val="100000"/>
              </a:lnSpc>
              <a:spcBef>
                <a:spcPts val="840"/>
              </a:spcBef>
            </a:pPr>
            <a:r>
              <a:rPr sz="2400" b="1" dirty="0">
                <a:solidFill>
                  <a:srgbClr val="404040"/>
                </a:solidFill>
                <a:latin typeface="Arial"/>
                <a:cs typeface="Arial"/>
              </a:rPr>
              <a:t>Prototype</a:t>
            </a:r>
            <a:r>
              <a:rPr sz="2400" b="1" spc="-25" dirty="0">
                <a:solidFill>
                  <a:srgbClr val="404040"/>
                </a:solidFill>
                <a:latin typeface="Arial"/>
                <a:cs typeface="Arial"/>
              </a:rPr>
              <a:t> </a:t>
            </a:r>
            <a:r>
              <a:rPr sz="2400" b="1" dirty="0">
                <a:solidFill>
                  <a:srgbClr val="404040"/>
                </a:solidFill>
                <a:latin typeface="Arial"/>
                <a:cs typeface="Arial"/>
              </a:rPr>
              <a:t>Example</a:t>
            </a:r>
            <a:r>
              <a:rPr sz="2400" b="1" spc="-15" dirty="0">
                <a:solidFill>
                  <a:srgbClr val="404040"/>
                </a:solidFill>
                <a:latin typeface="Arial"/>
                <a:cs typeface="Arial"/>
              </a:rPr>
              <a:t> </a:t>
            </a:r>
            <a:r>
              <a:rPr sz="2400" b="1" dirty="0">
                <a:solidFill>
                  <a:srgbClr val="404040"/>
                </a:solidFill>
                <a:latin typeface="Arial"/>
                <a:cs typeface="Arial"/>
              </a:rPr>
              <a:t>–</a:t>
            </a:r>
            <a:r>
              <a:rPr sz="2400" b="1" spc="-15" dirty="0">
                <a:solidFill>
                  <a:srgbClr val="404040"/>
                </a:solidFill>
                <a:latin typeface="Arial"/>
                <a:cs typeface="Arial"/>
              </a:rPr>
              <a:t> </a:t>
            </a:r>
            <a:r>
              <a:rPr sz="2400" b="1" dirty="0">
                <a:solidFill>
                  <a:srgbClr val="404040"/>
                </a:solidFill>
                <a:latin typeface="Arial"/>
                <a:cs typeface="Arial"/>
              </a:rPr>
              <a:t>ER</a:t>
            </a:r>
            <a:r>
              <a:rPr sz="2400" b="1" spc="-10" dirty="0">
                <a:solidFill>
                  <a:srgbClr val="404040"/>
                </a:solidFill>
                <a:latin typeface="Arial"/>
                <a:cs typeface="Arial"/>
              </a:rPr>
              <a:t> </a:t>
            </a:r>
            <a:r>
              <a:rPr sz="2400" b="1" dirty="0">
                <a:solidFill>
                  <a:srgbClr val="404040"/>
                </a:solidFill>
                <a:latin typeface="Arial"/>
                <a:cs typeface="Arial"/>
              </a:rPr>
              <a:t>at</a:t>
            </a:r>
            <a:r>
              <a:rPr sz="2400" b="1" spc="-15" dirty="0">
                <a:solidFill>
                  <a:srgbClr val="404040"/>
                </a:solidFill>
                <a:latin typeface="Arial"/>
                <a:cs typeface="Arial"/>
              </a:rPr>
              <a:t> </a:t>
            </a:r>
            <a:r>
              <a:rPr sz="2400" b="1" dirty="0">
                <a:solidFill>
                  <a:srgbClr val="404040"/>
                </a:solidFill>
                <a:latin typeface="Arial"/>
                <a:cs typeface="Arial"/>
              </a:rPr>
              <a:t>a</a:t>
            </a:r>
            <a:r>
              <a:rPr sz="2400" b="1" spc="-10" dirty="0">
                <a:solidFill>
                  <a:srgbClr val="404040"/>
                </a:solidFill>
                <a:latin typeface="Arial"/>
                <a:cs typeface="Arial"/>
              </a:rPr>
              <a:t> Hospital</a:t>
            </a:r>
            <a:endParaRPr sz="2400">
              <a:latin typeface="Arial"/>
              <a:cs typeface="Arial"/>
            </a:endParaRPr>
          </a:p>
          <a:p>
            <a:pPr marL="313055" indent="-182245">
              <a:lnSpc>
                <a:spcPct val="100000"/>
              </a:lnSpc>
              <a:spcBef>
                <a:spcPts val="215"/>
              </a:spcBef>
              <a:buClr>
                <a:srgbClr val="7F7F7F"/>
              </a:buClr>
              <a:buChar char="•"/>
              <a:tabLst>
                <a:tab pos="313055" algn="l"/>
              </a:tabLst>
            </a:pPr>
            <a:r>
              <a:rPr sz="2400" dirty="0">
                <a:solidFill>
                  <a:srgbClr val="404040"/>
                </a:solidFill>
                <a:latin typeface="Arial MT"/>
                <a:cs typeface="Arial MT"/>
              </a:rPr>
              <a:t>Patients</a:t>
            </a:r>
            <a:r>
              <a:rPr sz="2400" spc="-20" dirty="0">
                <a:solidFill>
                  <a:srgbClr val="404040"/>
                </a:solidFill>
                <a:latin typeface="Arial MT"/>
                <a:cs typeface="Arial MT"/>
              </a:rPr>
              <a:t> </a:t>
            </a:r>
            <a:r>
              <a:rPr sz="2400" dirty="0">
                <a:solidFill>
                  <a:srgbClr val="404040"/>
                </a:solidFill>
                <a:latin typeface="Arial MT"/>
                <a:cs typeface="Arial MT"/>
              </a:rPr>
              <a:t>arrive</a:t>
            </a:r>
            <a:r>
              <a:rPr sz="2400" spc="-10" dirty="0">
                <a:solidFill>
                  <a:srgbClr val="404040"/>
                </a:solidFill>
                <a:latin typeface="Arial MT"/>
                <a:cs typeface="Arial MT"/>
              </a:rPr>
              <a:t> </a:t>
            </a:r>
            <a:r>
              <a:rPr sz="2400" dirty="0">
                <a:solidFill>
                  <a:srgbClr val="404040"/>
                </a:solidFill>
                <a:latin typeface="Arial MT"/>
                <a:cs typeface="Arial MT"/>
              </a:rPr>
              <a:t>by</a:t>
            </a:r>
            <a:r>
              <a:rPr sz="2400" spc="-10" dirty="0">
                <a:solidFill>
                  <a:srgbClr val="404040"/>
                </a:solidFill>
                <a:latin typeface="Arial MT"/>
                <a:cs typeface="Arial MT"/>
              </a:rPr>
              <a:t> </a:t>
            </a:r>
            <a:r>
              <a:rPr sz="2400" dirty="0">
                <a:solidFill>
                  <a:srgbClr val="404040"/>
                </a:solidFill>
                <a:latin typeface="Arial MT"/>
                <a:cs typeface="Arial MT"/>
              </a:rPr>
              <a:t>ambulance</a:t>
            </a:r>
            <a:r>
              <a:rPr sz="2400" spc="-5" dirty="0">
                <a:solidFill>
                  <a:srgbClr val="404040"/>
                </a:solidFill>
                <a:latin typeface="Arial MT"/>
                <a:cs typeface="Arial MT"/>
              </a:rPr>
              <a:t> </a:t>
            </a:r>
            <a:r>
              <a:rPr sz="2400" dirty="0">
                <a:solidFill>
                  <a:srgbClr val="404040"/>
                </a:solidFill>
                <a:latin typeface="Arial MT"/>
                <a:cs typeface="Arial MT"/>
              </a:rPr>
              <a:t>or</a:t>
            </a:r>
            <a:r>
              <a:rPr sz="2400" spc="-10" dirty="0">
                <a:solidFill>
                  <a:srgbClr val="404040"/>
                </a:solidFill>
                <a:latin typeface="Arial MT"/>
                <a:cs typeface="Arial MT"/>
              </a:rPr>
              <a:t> </a:t>
            </a:r>
            <a:r>
              <a:rPr sz="2400" dirty="0">
                <a:solidFill>
                  <a:srgbClr val="404040"/>
                </a:solidFill>
                <a:latin typeface="Arial MT"/>
                <a:cs typeface="Arial MT"/>
              </a:rPr>
              <a:t>by</a:t>
            </a:r>
            <a:r>
              <a:rPr sz="2400" spc="-10" dirty="0">
                <a:solidFill>
                  <a:srgbClr val="404040"/>
                </a:solidFill>
                <a:latin typeface="Arial MT"/>
                <a:cs typeface="Arial MT"/>
              </a:rPr>
              <a:t> </a:t>
            </a:r>
            <a:r>
              <a:rPr sz="2400" dirty="0">
                <a:solidFill>
                  <a:srgbClr val="404040"/>
                </a:solidFill>
                <a:latin typeface="Arial MT"/>
                <a:cs typeface="Arial MT"/>
              </a:rPr>
              <a:t>their</a:t>
            </a:r>
            <a:r>
              <a:rPr sz="2400" spc="-10" dirty="0">
                <a:solidFill>
                  <a:srgbClr val="404040"/>
                </a:solidFill>
                <a:latin typeface="Arial MT"/>
                <a:cs typeface="Arial MT"/>
              </a:rPr>
              <a:t> </a:t>
            </a:r>
            <a:r>
              <a:rPr sz="2400" dirty="0">
                <a:solidFill>
                  <a:srgbClr val="404040"/>
                </a:solidFill>
                <a:latin typeface="Arial MT"/>
                <a:cs typeface="Arial MT"/>
              </a:rPr>
              <a:t>own</a:t>
            </a:r>
            <a:r>
              <a:rPr sz="2400" spc="-5" dirty="0">
                <a:solidFill>
                  <a:srgbClr val="404040"/>
                </a:solidFill>
                <a:latin typeface="Arial MT"/>
                <a:cs typeface="Arial MT"/>
              </a:rPr>
              <a:t> </a:t>
            </a:r>
            <a:r>
              <a:rPr sz="2400" spc="-10" dirty="0">
                <a:solidFill>
                  <a:srgbClr val="404040"/>
                </a:solidFill>
                <a:latin typeface="Arial MT"/>
                <a:cs typeface="Arial MT"/>
              </a:rPr>
              <a:t>accord</a:t>
            </a:r>
            <a:endParaRPr sz="2400">
              <a:latin typeface="Arial MT"/>
              <a:cs typeface="Arial MT"/>
            </a:endParaRPr>
          </a:p>
          <a:p>
            <a:pPr marL="313055" indent="-182245">
              <a:lnSpc>
                <a:spcPct val="100000"/>
              </a:lnSpc>
              <a:spcBef>
                <a:spcPts val="340"/>
              </a:spcBef>
              <a:buClr>
                <a:srgbClr val="7F7F7F"/>
              </a:buClr>
              <a:buChar char="•"/>
              <a:tabLst>
                <a:tab pos="313055" algn="l"/>
              </a:tabLst>
            </a:pPr>
            <a:r>
              <a:rPr sz="2400" dirty="0">
                <a:solidFill>
                  <a:srgbClr val="404040"/>
                </a:solidFill>
                <a:latin typeface="Arial MT"/>
                <a:cs typeface="Arial MT"/>
              </a:rPr>
              <a:t>One</a:t>
            </a:r>
            <a:r>
              <a:rPr sz="2400" spc="-10" dirty="0">
                <a:solidFill>
                  <a:srgbClr val="404040"/>
                </a:solidFill>
                <a:latin typeface="Arial MT"/>
                <a:cs typeface="Arial MT"/>
              </a:rPr>
              <a:t> </a:t>
            </a:r>
            <a:r>
              <a:rPr sz="2400" dirty="0">
                <a:solidFill>
                  <a:srgbClr val="404040"/>
                </a:solidFill>
                <a:latin typeface="Arial MT"/>
                <a:cs typeface="Arial MT"/>
              </a:rPr>
              <a:t>doctor</a:t>
            </a:r>
            <a:r>
              <a:rPr sz="2400" spc="-5" dirty="0">
                <a:solidFill>
                  <a:srgbClr val="404040"/>
                </a:solidFill>
                <a:latin typeface="Arial MT"/>
                <a:cs typeface="Arial MT"/>
              </a:rPr>
              <a:t> </a:t>
            </a:r>
            <a:r>
              <a:rPr sz="2400" dirty="0">
                <a:solidFill>
                  <a:srgbClr val="404040"/>
                </a:solidFill>
                <a:latin typeface="Arial MT"/>
                <a:cs typeface="Arial MT"/>
              </a:rPr>
              <a:t>is</a:t>
            </a:r>
            <a:r>
              <a:rPr sz="2400" spc="-10" dirty="0">
                <a:solidFill>
                  <a:srgbClr val="404040"/>
                </a:solidFill>
                <a:latin typeface="Arial MT"/>
                <a:cs typeface="Arial MT"/>
              </a:rPr>
              <a:t> </a:t>
            </a:r>
            <a:r>
              <a:rPr sz="2400" dirty="0">
                <a:solidFill>
                  <a:srgbClr val="404040"/>
                </a:solidFill>
                <a:latin typeface="Arial MT"/>
                <a:cs typeface="Arial MT"/>
              </a:rPr>
              <a:t>always</a:t>
            </a:r>
            <a:r>
              <a:rPr sz="2400" spc="-5" dirty="0">
                <a:solidFill>
                  <a:srgbClr val="404040"/>
                </a:solidFill>
                <a:latin typeface="Arial MT"/>
                <a:cs typeface="Arial MT"/>
              </a:rPr>
              <a:t> </a:t>
            </a:r>
            <a:r>
              <a:rPr sz="2400" dirty="0">
                <a:solidFill>
                  <a:srgbClr val="404040"/>
                </a:solidFill>
                <a:latin typeface="Arial MT"/>
                <a:cs typeface="Arial MT"/>
              </a:rPr>
              <a:t>on</a:t>
            </a:r>
            <a:r>
              <a:rPr sz="2400" spc="-5" dirty="0">
                <a:solidFill>
                  <a:srgbClr val="404040"/>
                </a:solidFill>
                <a:latin typeface="Arial MT"/>
                <a:cs typeface="Arial MT"/>
              </a:rPr>
              <a:t> </a:t>
            </a:r>
            <a:r>
              <a:rPr sz="2400" spc="-20" dirty="0">
                <a:solidFill>
                  <a:srgbClr val="404040"/>
                </a:solidFill>
                <a:latin typeface="Arial MT"/>
                <a:cs typeface="Arial MT"/>
              </a:rPr>
              <a:t>duty</a:t>
            </a:r>
            <a:endParaRPr sz="2400">
              <a:latin typeface="Arial MT"/>
              <a:cs typeface="Arial MT"/>
            </a:endParaRPr>
          </a:p>
          <a:p>
            <a:pPr marL="313055" indent="-182245">
              <a:lnSpc>
                <a:spcPct val="100000"/>
              </a:lnSpc>
              <a:spcBef>
                <a:spcPts val="310"/>
              </a:spcBef>
              <a:buClr>
                <a:srgbClr val="7F7F7F"/>
              </a:buClr>
              <a:buChar char="•"/>
              <a:tabLst>
                <a:tab pos="313055" algn="l"/>
              </a:tabLst>
            </a:pPr>
            <a:r>
              <a:rPr sz="2400" dirty="0">
                <a:solidFill>
                  <a:srgbClr val="404040"/>
                </a:solidFill>
                <a:latin typeface="Arial MT"/>
                <a:cs typeface="Arial MT"/>
              </a:rPr>
              <a:t>More</a:t>
            </a:r>
            <a:r>
              <a:rPr sz="2400" spc="-10" dirty="0">
                <a:solidFill>
                  <a:srgbClr val="404040"/>
                </a:solidFill>
                <a:latin typeface="Arial MT"/>
                <a:cs typeface="Arial MT"/>
              </a:rPr>
              <a:t> </a:t>
            </a:r>
            <a:r>
              <a:rPr sz="2400" dirty="0">
                <a:solidFill>
                  <a:srgbClr val="404040"/>
                </a:solidFill>
                <a:latin typeface="Arial MT"/>
                <a:cs typeface="Arial MT"/>
              </a:rPr>
              <a:t>patients</a:t>
            </a:r>
            <a:r>
              <a:rPr sz="2400" spc="-5" dirty="0">
                <a:solidFill>
                  <a:srgbClr val="404040"/>
                </a:solidFill>
                <a:latin typeface="Arial MT"/>
                <a:cs typeface="Arial MT"/>
              </a:rPr>
              <a:t> </a:t>
            </a:r>
            <a:r>
              <a:rPr sz="2400" dirty="0">
                <a:solidFill>
                  <a:srgbClr val="404040"/>
                </a:solidFill>
                <a:latin typeface="Arial MT"/>
                <a:cs typeface="Arial MT"/>
              </a:rPr>
              <a:t>seeks</a:t>
            </a:r>
            <a:r>
              <a:rPr sz="2400" spc="-10" dirty="0">
                <a:solidFill>
                  <a:srgbClr val="404040"/>
                </a:solidFill>
                <a:latin typeface="Arial MT"/>
                <a:cs typeface="Arial MT"/>
              </a:rPr>
              <a:t> </a:t>
            </a:r>
            <a:r>
              <a:rPr sz="2400" dirty="0">
                <a:solidFill>
                  <a:srgbClr val="404040"/>
                </a:solidFill>
                <a:latin typeface="Arial MT"/>
                <a:cs typeface="Arial MT"/>
              </a:rPr>
              <a:t>help</a:t>
            </a:r>
            <a:r>
              <a:rPr sz="2400" spc="-5" dirty="0">
                <a:solidFill>
                  <a:srgbClr val="404040"/>
                </a:solidFill>
                <a:latin typeface="Arial MT"/>
                <a:cs typeface="Arial MT"/>
              </a:rPr>
              <a:t> </a:t>
            </a:r>
            <a:r>
              <a:rPr sz="2400" dirty="0">
                <a:solidFill>
                  <a:srgbClr val="404040"/>
                </a:solidFill>
                <a:latin typeface="Symbol"/>
                <a:cs typeface="Symbol"/>
              </a:rPr>
              <a:t></a:t>
            </a:r>
            <a:r>
              <a:rPr sz="2400" spc="50" dirty="0">
                <a:solidFill>
                  <a:srgbClr val="404040"/>
                </a:solidFill>
                <a:latin typeface="Times New Roman"/>
                <a:cs typeface="Times New Roman"/>
              </a:rPr>
              <a:t> </a:t>
            </a:r>
            <a:r>
              <a:rPr sz="2400" dirty="0">
                <a:solidFill>
                  <a:srgbClr val="404040"/>
                </a:solidFill>
                <a:latin typeface="Arial MT"/>
                <a:cs typeface="Arial MT"/>
              </a:rPr>
              <a:t>longer</a:t>
            </a:r>
            <a:r>
              <a:rPr sz="2400" spc="-5" dirty="0">
                <a:solidFill>
                  <a:srgbClr val="404040"/>
                </a:solidFill>
                <a:latin typeface="Arial MT"/>
                <a:cs typeface="Arial MT"/>
              </a:rPr>
              <a:t> </a:t>
            </a:r>
            <a:r>
              <a:rPr sz="2400" dirty="0">
                <a:solidFill>
                  <a:srgbClr val="404040"/>
                </a:solidFill>
                <a:latin typeface="Arial MT"/>
                <a:cs typeface="Arial MT"/>
              </a:rPr>
              <a:t>waiting</a:t>
            </a:r>
            <a:r>
              <a:rPr sz="2400" spc="-5" dirty="0">
                <a:solidFill>
                  <a:srgbClr val="404040"/>
                </a:solidFill>
                <a:latin typeface="Arial MT"/>
                <a:cs typeface="Arial MT"/>
              </a:rPr>
              <a:t> </a:t>
            </a:r>
            <a:r>
              <a:rPr sz="2400" spc="-10" dirty="0">
                <a:solidFill>
                  <a:srgbClr val="404040"/>
                </a:solidFill>
                <a:latin typeface="Arial MT"/>
                <a:cs typeface="Arial MT"/>
              </a:rPr>
              <a:t>times</a:t>
            </a:r>
            <a:endParaRPr sz="2400">
              <a:latin typeface="Arial MT"/>
              <a:cs typeface="Arial MT"/>
            </a:endParaRPr>
          </a:p>
          <a:p>
            <a:pPr marL="373380" indent="-245110">
              <a:lnSpc>
                <a:spcPct val="100000"/>
              </a:lnSpc>
              <a:spcBef>
                <a:spcPts val="215"/>
              </a:spcBef>
              <a:buClr>
                <a:srgbClr val="7F7F7F"/>
              </a:buClr>
              <a:buSzPct val="95833"/>
              <a:buFont typeface="Wingdings"/>
              <a:buChar char=""/>
              <a:tabLst>
                <a:tab pos="373380" algn="l"/>
              </a:tabLst>
            </a:pPr>
            <a:r>
              <a:rPr sz="2400" b="1" i="1" u="sng" dirty="0">
                <a:solidFill>
                  <a:srgbClr val="404040"/>
                </a:solidFill>
                <a:uFill>
                  <a:solidFill>
                    <a:srgbClr val="404040"/>
                  </a:solidFill>
                </a:uFill>
                <a:latin typeface="Arial"/>
                <a:cs typeface="Arial"/>
              </a:rPr>
              <a:t>Question</a:t>
            </a:r>
            <a:r>
              <a:rPr sz="2400" dirty="0">
                <a:solidFill>
                  <a:srgbClr val="404040"/>
                </a:solidFill>
                <a:latin typeface="Arial MT"/>
                <a:cs typeface="Arial MT"/>
              </a:rPr>
              <a:t>:</a:t>
            </a:r>
            <a:r>
              <a:rPr sz="2400" spc="-40" dirty="0">
                <a:solidFill>
                  <a:srgbClr val="404040"/>
                </a:solidFill>
                <a:latin typeface="Arial MT"/>
                <a:cs typeface="Arial MT"/>
              </a:rPr>
              <a:t> </a:t>
            </a:r>
            <a:r>
              <a:rPr sz="2400" b="1" i="1" dirty="0">
                <a:solidFill>
                  <a:srgbClr val="404040"/>
                </a:solidFill>
                <a:latin typeface="Arial"/>
                <a:cs typeface="Arial"/>
              </a:rPr>
              <a:t>Should</a:t>
            </a:r>
            <a:r>
              <a:rPr sz="2400" b="1" i="1" spc="-30" dirty="0">
                <a:solidFill>
                  <a:srgbClr val="404040"/>
                </a:solidFill>
                <a:latin typeface="Arial"/>
                <a:cs typeface="Arial"/>
              </a:rPr>
              <a:t> </a:t>
            </a:r>
            <a:r>
              <a:rPr sz="2400" b="1" i="1" dirty="0">
                <a:solidFill>
                  <a:srgbClr val="404040"/>
                </a:solidFill>
                <a:latin typeface="Arial"/>
                <a:cs typeface="Arial"/>
              </a:rPr>
              <a:t>another</a:t>
            </a:r>
            <a:r>
              <a:rPr sz="2400" b="1" i="1" spc="-25" dirty="0">
                <a:solidFill>
                  <a:srgbClr val="404040"/>
                </a:solidFill>
                <a:latin typeface="Arial"/>
                <a:cs typeface="Arial"/>
              </a:rPr>
              <a:t> </a:t>
            </a:r>
            <a:r>
              <a:rPr sz="2400" b="1" i="1" dirty="0">
                <a:solidFill>
                  <a:srgbClr val="404040"/>
                </a:solidFill>
                <a:latin typeface="Arial"/>
                <a:cs typeface="Arial"/>
              </a:rPr>
              <a:t>MD</a:t>
            </a:r>
            <a:r>
              <a:rPr sz="2400" b="1" i="1" spc="-25" dirty="0">
                <a:solidFill>
                  <a:srgbClr val="404040"/>
                </a:solidFill>
                <a:latin typeface="Arial"/>
                <a:cs typeface="Arial"/>
              </a:rPr>
              <a:t> </a:t>
            </a:r>
            <a:r>
              <a:rPr sz="2400" b="1" i="1" dirty="0">
                <a:solidFill>
                  <a:srgbClr val="404040"/>
                </a:solidFill>
                <a:latin typeface="Arial"/>
                <a:cs typeface="Arial"/>
              </a:rPr>
              <a:t>position</a:t>
            </a:r>
            <a:r>
              <a:rPr sz="2400" b="1" i="1" spc="-30" dirty="0">
                <a:solidFill>
                  <a:srgbClr val="404040"/>
                </a:solidFill>
                <a:latin typeface="Arial"/>
                <a:cs typeface="Arial"/>
              </a:rPr>
              <a:t> </a:t>
            </a:r>
            <a:r>
              <a:rPr sz="2400" b="1" i="1" dirty="0">
                <a:solidFill>
                  <a:srgbClr val="404040"/>
                </a:solidFill>
                <a:latin typeface="Arial"/>
                <a:cs typeface="Arial"/>
              </a:rPr>
              <a:t>be</a:t>
            </a:r>
            <a:r>
              <a:rPr sz="2400" b="1" i="1" spc="-20" dirty="0">
                <a:solidFill>
                  <a:srgbClr val="404040"/>
                </a:solidFill>
                <a:latin typeface="Arial"/>
                <a:cs typeface="Arial"/>
              </a:rPr>
              <a:t> </a:t>
            </a:r>
            <a:r>
              <a:rPr sz="2400" b="1" i="1" spc="-10" dirty="0">
                <a:solidFill>
                  <a:srgbClr val="404040"/>
                </a:solidFill>
                <a:latin typeface="Arial"/>
                <a:cs typeface="Arial"/>
              </a:rPr>
              <a:t>instated?</a:t>
            </a:r>
            <a:endParaRPr sz="2400">
              <a:latin typeface="Arial"/>
              <a:cs typeface="Arial"/>
            </a:endParaRPr>
          </a:p>
        </p:txBody>
      </p:sp>
      <p:sp>
        <p:nvSpPr>
          <p:cNvPr id="4" name="object 4"/>
          <p:cNvSpPr txBox="1">
            <a:spLocks noGrp="1"/>
          </p:cNvSpPr>
          <p:nvPr>
            <p:ph type="title"/>
          </p:nvPr>
        </p:nvSpPr>
        <p:spPr>
          <a:prstGeom prst="rect">
            <a:avLst/>
          </a:prstGeom>
        </p:spPr>
        <p:txBody>
          <a:bodyPr vert="horz" wrap="square" lIns="0" tIns="249700" rIns="0" bIns="0" rtlCol="0">
            <a:spAutoFit/>
          </a:bodyPr>
          <a:lstStyle/>
          <a:p>
            <a:pPr marL="38100">
              <a:lnSpc>
                <a:spcPct val="100000"/>
              </a:lnSpc>
              <a:spcBef>
                <a:spcPts val="100"/>
              </a:spcBef>
            </a:pPr>
            <a:r>
              <a:rPr dirty="0">
                <a:latin typeface="Arial MT"/>
                <a:cs typeface="Arial MT"/>
              </a:rPr>
              <a:t>Queuing</a:t>
            </a:r>
            <a:r>
              <a:rPr spc="-210" dirty="0">
                <a:latin typeface="Arial MT"/>
                <a:cs typeface="Arial MT"/>
              </a:rPr>
              <a:t> </a:t>
            </a:r>
            <a:r>
              <a:rPr spc="-10" dirty="0">
                <a:latin typeface="Arial MT"/>
                <a:cs typeface="Arial MT"/>
              </a:rPr>
              <a:t>Analysis</a:t>
            </a:r>
          </a:p>
        </p:txBody>
      </p:sp>
      <p:sp>
        <p:nvSpPr>
          <p:cNvPr id="5" name="object 5"/>
          <p:cNvSpPr txBox="1"/>
          <p:nvPr/>
        </p:nvSpPr>
        <p:spPr>
          <a:xfrm>
            <a:off x="1422401" y="6319011"/>
            <a:ext cx="199263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MT"/>
                <a:cs typeface="Arial MT"/>
              </a:rPr>
              <a:t>©</a:t>
            </a:r>
            <a:r>
              <a:rPr sz="1600" spc="-10" dirty="0">
                <a:latin typeface="Arial MT"/>
                <a:cs typeface="Arial MT"/>
              </a:rPr>
              <a:t> </a:t>
            </a:r>
            <a:r>
              <a:rPr sz="1600" dirty="0">
                <a:latin typeface="Arial MT"/>
                <a:cs typeface="Arial MT"/>
              </a:rPr>
              <a:t>Laguna</a:t>
            </a:r>
            <a:r>
              <a:rPr sz="1600" spc="-10" dirty="0">
                <a:latin typeface="Arial MT"/>
                <a:cs typeface="Arial MT"/>
              </a:rPr>
              <a:t> </a:t>
            </a:r>
            <a:r>
              <a:rPr sz="1600" dirty="0">
                <a:latin typeface="Arial MT"/>
                <a:cs typeface="Arial MT"/>
              </a:rPr>
              <a:t>&amp;</a:t>
            </a:r>
            <a:r>
              <a:rPr sz="1600" spc="-5" dirty="0">
                <a:latin typeface="Arial MT"/>
                <a:cs typeface="Arial MT"/>
              </a:rPr>
              <a:t> </a:t>
            </a:r>
            <a:r>
              <a:rPr sz="1600" spc="-10" dirty="0">
                <a:latin typeface="Arial MT"/>
                <a:cs typeface="Arial MT"/>
              </a:rPr>
              <a:t>Marklund</a:t>
            </a:r>
            <a:endParaRPr sz="1600">
              <a:latin typeface="Arial MT"/>
              <a:cs typeface="Arial MT"/>
            </a:endParaRPr>
          </a:p>
        </p:txBody>
      </p:sp>
      <p:sp>
        <p:nvSpPr>
          <p:cNvPr id="6" name="object 6"/>
          <p:cNvSpPr txBox="1"/>
          <p:nvPr/>
        </p:nvSpPr>
        <p:spPr>
          <a:xfrm>
            <a:off x="10098117" y="6565900"/>
            <a:ext cx="250825"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7F7F7F"/>
                </a:solidFill>
                <a:latin typeface="Arial MT"/>
                <a:cs typeface="Arial MT"/>
              </a:rPr>
              <a:t>35</a:t>
            </a:r>
            <a:endParaRPr sz="1600">
              <a:latin typeface="Arial MT"/>
              <a:cs typeface="Arial M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9700" rIns="0" bIns="0" rtlCol="0">
            <a:spAutoFit/>
          </a:bodyPr>
          <a:lstStyle/>
          <a:p>
            <a:pPr marL="38100">
              <a:lnSpc>
                <a:spcPct val="100000"/>
              </a:lnSpc>
              <a:spcBef>
                <a:spcPts val="100"/>
              </a:spcBef>
            </a:pPr>
            <a:r>
              <a:rPr dirty="0">
                <a:latin typeface="Arial MT"/>
                <a:cs typeface="Arial MT"/>
              </a:rPr>
              <a:t>Delay</a:t>
            </a:r>
            <a:r>
              <a:rPr spc="-15" dirty="0">
                <a:latin typeface="Arial MT"/>
                <a:cs typeface="Arial MT"/>
              </a:rPr>
              <a:t> </a:t>
            </a:r>
            <a:r>
              <a:rPr dirty="0">
                <a:latin typeface="Arial MT"/>
                <a:cs typeface="Arial MT"/>
              </a:rPr>
              <a:t>is</a:t>
            </a:r>
            <a:r>
              <a:rPr spc="-15" dirty="0">
                <a:latin typeface="Arial MT"/>
                <a:cs typeface="Arial MT"/>
              </a:rPr>
              <a:t> </a:t>
            </a:r>
            <a:r>
              <a:rPr dirty="0">
                <a:latin typeface="Arial MT"/>
                <a:cs typeface="Arial MT"/>
              </a:rPr>
              <a:t>Caused</a:t>
            </a:r>
            <a:r>
              <a:rPr spc="-20" dirty="0">
                <a:latin typeface="Arial MT"/>
                <a:cs typeface="Arial MT"/>
              </a:rPr>
              <a:t> </a:t>
            </a:r>
            <a:r>
              <a:rPr dirty="0">
                <a:latin typeface="Arial MT"/>
                <a:cs typeface="Arial MT"/>
              </a:rPr>
              <a:t>by</a:t>
            </a:r>
            <a:r>
              <a:rPr spc="-15" dirty="0">
                <a:latin typeface="Arial MT"/>
                <a:cs typeface="Arial MT"/>
              </a:rPr>
              <a:t> </a:t>
            </a:r>
            <a:r>
              <a:rPr dirty="0">
                <a:latin typeface="Arial MT"/>
                <a:cs typeface="Arial MT"/>
              </a:rPr>
              <a:t>Job</a:t>
            </a:r>
            <a:r>
              <a:rPr spc="-15" dirty="0">
                <a:latin typeface="Arial MT"/>
                <a:cs typeface="Arial MT"/>
              </a:rPr>
              <a:t> </a:t>
            </a:r>
            <a:r>
              <a:rPr spc="-10" dirty="0">
                <a:latin typeface="Arial MT"/>
                <a:cs typeface="Arial MT"/>
              </a:rPr>
              <a:t>Interference</a:t>
            </a:r>
          </a:p>
        </p:txBody>
      </p:sp>
      <p:sp>
        <p:nvSpPr>
          <p:cNvPr id="3" name="object 3"/>
          <p:cNvSpPr txBox="1"/>
          <p:nvPr/>
        </p:nvSpPr>
        <p:spPr>
          <a:xfrm>
            <a:off x="6944524" y="2690876"/>
            <a:ext cx="267208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a:cs typeface="Times New Roman"/>
              </a:rPr>
              <a:t>Deterministic</a:t>
            </a:r>
            <a:r>
              <a:rPr sz="2400" b="1" spc="-35" dirty="0">
                <a:latin typeface="Times New Roman"/>
                <a:cs typeface="Times New Roman"/>
              </a:rPr>
              <a:t> </a:t>
            </a:r>
            <a:r>
              <a:rPr sz="2400" b="1" spc="-10" dirty="0">
                <a:latin typeface="Times New Roman"/>
                <a:cs typeface="Times New Roman"/>
              </a:rPr>
              <a:t>traffic</a:t>
            </a:r>
            <a:endParaRPr sz="2400">
              <a:latin typeface="Times New Roman"/>
              <a:cs typeface="Times New Roman"/>
            </a:endParaRPr>
          </a:p>
        </p:txBody>
      </p:sp>
      <p:sp>
        <p:nvSpPr>
          <p:cNvPr id="4" name="object 4"/>
          <p:cNvSpPr txBox="1"/>
          <p:nvPr/>
        </p:nvSpPr>
        <p:spPr>
          <a:xfrm>
            <a:off x="7511262" y="4562347"/>
            <a:ext cx="1694180" cy="1129030"/>
          </a:xfrm>
          <a:prstGeom prst="rect">
            <a:avLst/>
          </a:prstGeom>
        </p:spPr>
        <p:txBody>
          <a:bodyPr vert="horz" wrap="square" lIns="0" tIns="9525" rIns="0" bIns="0" rtlCol="0">
            <a:spAutoFit/>
          </a:bodyPr>
          <a:lstStyle/>
          <a:p>
            <a:pPr marL="12700" marR="5080" indent="-635" algn="ctr">
              <a:lnSpc>
                <a:spcPct val="100800"/>
              </a:lnSpc>
              <a:spcBef>
                <a:spcPts val="75"/>
              </a:spcBef>
            </a:pPr>
            <a:r>
              <a:rPr sz="2400" b="1" spc="-20" dirty="0">
                <a:latin typeface="Times New Roman"/>
                <a:cs typeface="Times New Roman"/>
              </a:rPr>
              <a:t>Variable</a:t>
            </a:r>
            <a:r>
              <a:rPr sz="2400" b="1" spc="-85" dirty="0">
                <a:latin typeface="Times New Roman"/>
                <a:cs typeface="Times New Roman"/>
              </a:rPr>
              <a:t> </a:t>
            </a:r>
            <a:r>
              <a:rPr sz="2400" b="1" spc="-25" dirty="0">
                <a:latin typeface="Times New Roman"/>
                <a:cs typeface="Times New Roman"/>
              </a:rPr>
              <a:t>but </a:t>
            </a:r>
            <a:r>
              <a:rPr sz="2400" b="1" dirty="0">
                <a:latin typeface="Times New Roman"/>
                <a:cs typeface="Times New Roman"/>
              </a:rPr>
              <a:t>spaced</a:t>
            </a:r>
            <a:r>
              <a:rPr sz="2400" b="1" spc="-20" dirty="0">
                <a:latin typeface="Times New Roman"/>
                <a:cs typeface="Times New Roman"/>
              </a:rPr>
              <a:t> </a:t>
            </a:r>
            <a:r>
              <a:rPr sz="2400" b="1" spc="-10" dirty="0">
                <a:latin typeface="Times New Roman"/>
                <a:cs typeface="Times New Roman"/>
              </a:rPr>
              <a:t>apart traffic</a:t>
            </a:r>
            <a:endParaRPr sz="2400">
              <a:latin typeface="Times New Roman"/>
              <a:cs typeface="Times New Roman"/>
            </a:endParaRPr>
          </a:p>
        </p:txBody>
      </p:sp>
      <p:grpSp>
        <p:nvGrpSpPr>
          <p:cNvPr id="5" name="object 5"/>
          <p:cNvGrpSpPr/>
          <p:nvPr/>
        </p:nvGrpSpPr>
        <p:grpSpPr>
          <a:xfrm>
            <a:off x="1451775" y="2099730"/>
            <a:ext cx="5010150" cy="1314450"/>
            <a:chOff x="1451775" y="2099730"/>
            <a:chExt cx="5010150" cy="1314450"/>
          </a:xfrm>
        </p:grpSpPr>
        <p:pic>
          <p:nvPicPr>
            <p:cNvPr id="6" name="object 6"/>
            <p:cNvPicPr/>
            <p:nvPr/>
          </p:nvPicPr>
          <p:blipFill>
            <a:blip r:embed="rId2" cstate="print"/>
            <a:stretch>
              <a:fillRect/>
            </a:stretch>
          </p:blipFill>
          <p:spPr>
            <a:xfrm>
              <a:off x="6265075" y="2823630"/>
              <a:ext cx="196850" cy="82550"/>
            </a:xfrm>
            <a:prstGeom prst="rect">
              <a:avLst/>
            </a:prstGeom>
          </p:spPr>
        </p:pic>
        <p:sp>
          <p:nvSpPr>
            <p:cNvPr id="7" name="object 7"/>
            <p:cNvSpPr/>
            <p:nvPr/>
          </p:nvSpPr>
          <p:spPr>
            <a:xfrm>
              <a:off x="1451775" y="2868080"/>
              <a:ext cx="4826000" cy="0"/>
            </a:xfrm>
            <a:custGeom>
              <a:avLst/>
              <a:gdLst/>
              <a:ahLst/>
              <a:cxnLst/>
              <a:rect l="l" t="t" r="r" b="b"/>
              <a:pathLst>
                <a:path w="4826000">
                  <a:moveTo>
                    <a:pt x="0" y="0"/>
                  </a:moveTo>
                  <a:lnTo>
                    <a:pt x="4826000" y="0"/>
                  </a:lnTo>
                </a:path>
              </a:pathLst>
            </a:custGeom>
            <a:ln w="12700">
              <a:solidFill>
                <a:srgbClr val="000000"/>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781975" y="2455330"/>
              <a:ext cx="69850" cy="196850"/>
            </a:xfrm>
            <a:prstGeom prst="rect">
              <a:avLst/>
            </a:prstGeom>
          </p:spPr>
        </p:pic>
        <p:sp>
          <p:nvSpPr>
            <p:cNvPr id="9" name="object 9"/>
            <p:cNvSpPr/>
            <p:nvPr/>
          </p:nvSpPr>
          <p:spPr>
            <a:xfrm>
              <a:off x="1813725" y="2099730"/>
              <a:ext cx="0" cy="368300"/>
            </a:xfrm>
            <a:custGeom>
              <a:avLst/>
              <a:gdLst/>
              <a:ahLst/>
              <a:cxnLst/>
              <a:rect l="l" t="t" r="r" b="b"/>
              <a:pathLst>
                <a:path h="368300">
                  <a:moveTo>
                    <a:pt x="0" y="0"/>
                  </a:moveTo>
                  <a:lnTo>
                    <a:pt x="0" y="368300"/>
                  </a:lnTo>
                </a:path>
              </a:pathLst>
            </a:custGeom>
            <a:ln w="12700">
              <a:solidFill>
                <a:srgbClr val="990000"/>
              </a:solidFill>
            </a:ln>
          </p:spPr>
          <p:txBody>
            <a:bodyPr wrap="square" lIns="0" tIns="0" rIns="0" bIns="0" rtlCol="0"/>
            <a:lstStyle/>
            <a:p>
              <a:endParaRPr/>
            </a:p>
          </p:txBody>
        </p:sp>
        <p:sp>
          <p:nvSpPr>
            <p:cNvPr id="10" name="object 10"/>
            <p:cNvSpPr/>
            <p:nvPr/>
          </p:nvSpPr>
          <p:spPr>
            <a:xfrm>
              <a:off x="1807375" y="2607730"/>
              <a:ext cx="774700" cy="254000"/>
            </a:xfrm>
            <a:custGeom>
              <a:avLst/>
              <a:gdLst/>
              <a:ahLst/>
              <a:cxnLst/>
              <a:rect l="l" t="t" r="r" b="b"/>
              <a:pathLst>
                <a:path w="774700" h="254000">
                  <a:moveTo>
                    <a:pt x="774700" y="0"/>
                  </a:moveTo>
                  <a:lnTo>
                    <a:pt x="0" y="0"/>
                  </a:lnTo>
                  <a:lnTo>
                    <a:pt x="0" y="254000"/>
                  </a:lnTo>
                  <a:lnTo>
                    <a:pt x="774700" y="254000"/>
                  </a:lnTo>
                  <a:lnTo>
                    <a:pt x="774700" y="0"/>
                  </a:lnTo>
                  <a:close/>
                </a:path>
              </a:pathLst>
            </a:custGeom>
            <a:solidFill>
              <a:srgbClr val="CC8080"/>
            </a:solidFill>
          </p:spPr>
          <p:txBody>
            <a:bodyPr wrap="square" lIns="0" tIns="0" rIns="0" bIns="0" rtlCol="0"/>
            <a:lstStyle/>
            <a:p>
              <a:endParaRPr/>
            </a:p>
          </p:txBody>
        </p:sp>
        <p:sp>
          <p:nvSpPr>
            <p:cNvPr id="11" name="object 11"/>
            <p:cNvSpPr/>
            <p:nvPr/>
          </p:nvSpPr>
          <p:spPr>
            <a:xfrm>
              <a:off x="1813725" y="2614080"/>
              <a:ext cx="762000" cy="241300"/>
            </a:xfrm>
            <a:custGeom>
              <a:avLst/>
              <a:gdLst/>
              <a:ahLst/>
              <a:cxnLst/>
              <a:rect l="l" t="t" r="r" b="b"/>
              <a:pathLst>
                <a:path w="762000" h="241300">
                  <a:moveTo>
                    <a:pt x="0" y="0"/>
                  </a:moveTo>
                  <a:lnTo>
                    <a:pt x="762000" y="0"/>
                  </a:lnTo>
                  <a:lnTo>
                    <a:pt x="762000" y="241300"/>
                  </a:lnTo>
                  <a:lnTo>
                    <a:pt x="0" y="241300"/>
                  </a:lnTo>
                  <a:lnTo>
                    <a:pt x="0" y="0"/>
                  </a:lnTo>
                  <a:close/>
                </a:path>
              </a:pathLst>
            </a:custGeom>
            <a:ln w="12700">
              <a:solidFill>
                <a:srgbClr val="000000"/>
              </a:solidFill>
            </a:ln>
          </p:spPr>
          <p:txBody>
            <a:bodyPr wrap="square" lIns="0" tIns="0" rIns="0" bIns="0" rtlCol="0"/>
            <a:lstStyle/>
            <a:p>
              <a:endParaRPr/>
            </a:p>
          </p:txBody>
        </p:sp>
        <p:pic>
          <p:nvPicPr>
            <p:cNvPr id="12" name="object 12"/>
            <p:cNvPicPr/>
            <p:nvPr/>
          </p:nvPicPr>
          <p:blipFill>
            <a:blip r:embed="rId4" cstate="print"/>
            <a:stretch>
              <a:fillRect/>
            </a:stretch>
          </p:blipFill>
          <p:spPr>
            <a:xfrm>
              <a:off x="2531275" y="3217330"/>
              <a:ext cx="82550" cy="196850"/>
            </a:xfrm>
            <a:prstGeom prst="rect">
              <a:avLst/>
            </a:prstGeom>
          </p:spPr>
        </p:pic>
        <p:sp>
          <p:nvSpPr>
            <p:cNvPr id="13" name="object 13"/>
            <p:cNvSpPr/>
            <p:nvPr/>
          </p:nvSpPr>
          <p:spPr>
            <a:xfrm>
              <a:off x="2563025" y="2861730"/>
              <a:ext cx="0" cy="368300"/>
            </a:xfrm>
            <a:custGeom>
              <a:avLst/>
              <a:gdLst/>
              <a:ahLst/>
              <a:cxnLst/>
              <a:rect l="l" t="t" r="r" b="b"/>
              <a:pathLst>
                <a:path h="368300">
                  <a:moveTo>
                    <a:pt x="0" y="0"/>
                  </a:moveTo>
                  <a:lnTo>
                    <a:pt x="0" y="368300"/>
                  </a:lnTo>
                </a:path>
              </a:pathLst>
            </a:custGeom>
            <a:ln w="12700">
              <a:solidFill>
                <a:srgbClr val="CC0000"/>
              </a:solidFill>
            </a:ln>
          </p:spPr>
          <p:txBody>
            <a:bodyPr wrap="square" lIns="0" tIns="0" rIns="0" bIns="0" rtlCol="0"/>
            <a:lstStyle/>
            <a:p>
              <a:endParaRPr/>
            </a:p>
          </p:txBody>
        </p:sp>
        <p:pic>
          <p:nvPicPr>
            <p:cNvPr id="14" name="object 14"/>
            <p:cNvPicPr/>
            <p:nvPr/>
          </p:nvPicPr>
          <p:blipFill>
            <a:blip r:embed="rId5" cstate="print"/>
            <a:stretch>
              <a:fillRect/>
            </a:stretch>
          </p:blipFill>
          <p:spPr>
            <a:xfrm>
              <a:off x="5083975" y="2455330"/>
              <a:ext cx="82550" cy="196850"/>
            </a:xfrm>
            <a:prstGeom prst="rect">
              <a:avLst/>
            </a:prstGeom>
          </p:spPr>
        </p:pic>
        <p:sp>
          <p:nvSpPr>
            <p:cNvPr id="15" name="object 15"/>
            <p:cNvSpPr/>
            <p:nvPr/>
          </p:nvSpPr>
          <p:spPr>
            <a:xfrm>
              <a:off x="5128425" y="2099730"/>
              <a:ext cx="0" cy="368300"/>
            </a:xfrm>
            <a:custGeom>
              <a:avLst/>
              <a:gdLst/>
              <a:ahLst/>
              <a:cxnLst/>
              <a:rect l="l" t="t" r="r" b="b"/>
              <a:pathLst>
                <a:path h="368300">
                  <a:moveTo>
                    <a:pt x="0" y="0"/>
                  </a:moveTo>
                  <a:lnTo>
                    <a:pt x="0" y="368300"/>
                  </a:lnTo>
                </a:path>
              </a:pathLst>
            </a:custGeom>
            <a:ln w="12700">
              <a:solidFill>
                <a:srgbClr val="FFBF00"/>
              </a:solidFill>
            </a:ln>
          </p:spPr>
          <p:txBody>
            <a:bodyPr wrap="square" lIns="0" tIns="0" rIns="0" bIns="0" rtlCol="0"/>
            <a:lstStyle/>
            <a:p>
              <a:endParaRPr/>
            </a:p>
          </p:txBody>
        </p:sp>
        <p:sp>
          <p:nvSpPr>
            <p:cNvPr id="16" name="object 16"/>
            <p:cNvSpPr/>
            <p:nvPr/>
          </p:nvSpPr>
          <p:spPr>
            <a:xfrm>
              <a:off x="5122075" y="2607730"/>
              <a:ext cx="762000" cy="254000"/>
            </a:xfrm>
            <a:custGeom>
              <a:avLst/>
              <a:gdLst/>
              <a:ahLst/>
              <a:cxnLst/>
              <a:rect l="l" t="t" r="r" b="b"/>
              <a:pathLst>
                <a:path w="762000" h="254000">
                  <a:moveTo>
                    <a:pt x="762000" y="0"/>
                  </a:moveTo>
                  <a:lnTo>
                    <a:pt x="0" y="0"/>
                  </a:lnTo>
                  <a:lnTo>
                    <a:pt x="0" y="254000"/>
                  </a:lnTo>
                  <a:lnTo>
                    <a:pt x="762000" y="254000"/>
                  </a:lnTo>
                  <a:lnTo>
                    <a:pt x="762000" y="0"/>
                  </a:lnTo>
                  <a:close/>
                </a:path>
              </a:pathLst>
            </a:custGeom>
            <a:solidFill>
              <a:srgbClr val="FFEF80"/>
            </a:solidFill>
          </p:spPr>
          <p:txBody>
            <a:bodyPr wrap="square" lIns="0" tIns="0" rIns="0" bIns="0" rtlCol="0"/>
            <a:lstStyle/>
            <a:p>
              <a:endParaRPr/>
            </a:p>
          </p:txBody>
        </p:sp>
        <p:sp>
          <p:nvSpPr>
            <p:cNvPr id="17" name="object 17"/>
            <p:cNvSpPr/>
            <p:nvPr/>
          </p:nvSpPr>
          <p:spPr>
            <a:xfrm>
              <a:off x="5128425" y="2614080"/>
              <a:ext cx="749300" cy="241300"/>
            </a:xfrm>
            <a:custGeom>
              <a:avLst/>
              <a:gdLst/>
              <a:ahLst/>
              <a:cxnLst/>
              <a:rect l="l" t="t" r="r" b="b"/>
              <a:pathLst>
                <a:path w="749300" h="241300">
                  <a:moveTo>
                    <a:pt x="0" y="0"/>
                  </a:moveTo>
                  <a:lnTo>
                    <a:pt x="749300" y="0"/>
                  </a:lnTo>
                  <a:lnTo>
                    <a:pt x="749300" y="241300"/>
                  </a:lnTo>
                  <a:lnTo>
                    <a:pt x="0" y="241300"/>
                  </a:lnTo>
                  <a:lnTo>
                    <a:pt x="0" y="0"/>
                  </a:lnTo>
                  <a:close/>
                </a:path>
              </a:pathLst>
            </a:custGeom>
            <a:ln w="12700">
              <a:solidFill>
                <a:srgbClr val="000000"/>
              </a:solidFill>
            </a:ln>
          </p:spPr>
          <p:txBody>
            <a:bodyPr wrap="square" lIns="0" tIns="0" rIns="0" bIns="0" rtlCol="0"/>
            <a:lstStyle/>
            <a:p>
              <a:endParaRPr/>
            </a:p>
          </p:txBody>
        </p:sp>
        <p:pic>
          <p:nvPicPr>
            <p:cNvPr id="18" name="object 18"/>
            <p:cNvPicPr/>
            <p:nvPr/>
          </p:nvPicPr>
          <p:blipFill>
            <a:blip r:embed="rId6" cstate="print"/>
            <a:stretch>
              <a:fillRect/>
            </a:stretch>
          </p:blipFill>
          <p:spPr>
            <a:xfrm>
              <a:off x="5845975" y="3217330"/>
              <a:ext cx="82550" cy="196850"/>
            </a:xfrm>
            <a:prstGeom prst="rect">
              <a:avLst/>
            </a:prstGeom>
          </p:spPr>
        </p:pic>
        <p:sp>
          <p:nvSpPr>
            <p:cNvPr id="19" name="object 19"/>
            <p:cNvSpPr/>
            <p:nvPr/>
          </p:nvSpPr>
          <p:spPr>
            <a:xfrm>
              <a:off x="5877725" y="2861730"/>
              <a:ext cx="0" cy="368300"/>
            </a:xfrm>
            <a:custGeom>
              <a:avLst/>
              <a:gdLst/>
              <a:ahLst/>
              <a:cxnLst/>
              <a:rect l="l" t="t" r="r" b="b"/>
              <a:pathLst>
                <a:path h="368300">
                  <a:moveTo>
                    <a:pt x="0" y="0"/>
                  </a:moveTo>
                  <a:lnTo>
                    <a:pt x="0" y="368300"/>
                  </a:lnTo>
                </a:path>
              </a:pathLst>
            </a:custGeom>
            <a:ln w="12700">
              <a:solidFill>
                <a:srgbClr val="FFBF00"/>
              </a:solidFill>
            </a:ln>
          </p:spPr>
          <p:txBody>
            <a:bodyPr wrap="square" lIns="0" tIns="0" rIns="0" bIns="0" rtlCol="0"/>
            <a:lstStyle/>
            <a:p>
              <a:endParaRPr/>
            </a:p>
          </p:txBody>
        </p:sp>
        <p:pic>
          <p:nvPicPr>
            <p:cNvPr id="20" name="object 20"/>
            <p:cNvPicPr/>
            <p:nvPr/>
          </p:nvPicPr>
          <p:blipFill>
            <a:blip r:embed="rId7" cstate="print"/>
            <a:stretch>
              <a:fillRect/>
            </a:stretch>
          </p:blipFill>
          <p:spPr>
            <a:xfrm>
              <a:off x="3966375" y="2455330"/>
              <a:ext cx="82550" cy="196850"/>
            </a:xfrm>
            <a:prstGeom prst="rect">
              <a:avLst/>
            </a:prstGeom>
          </p:spPr>
        </p:pic>
        <p:sp>
          <p:nvSpPr>
            <p:cNvPr id="21" name="object 21"/>
            <p:cNvSpPr/>
            <p:nvPr/>
          </p:nvSpPr>
          <p:spPr>
            <a:xfrm>
              <a:off x="3998125" y="2099730"/>
              <a:ext cx="0" cy="368300"/>
            </a:xfrm>
            <a:custGeom>
              <a:avLst/>
              <a:gdLst/>
              <a:ahLst/>
              <a:cxnLst/>
              <a:rect l="l" t="t" r="r" b="b"/>
              <a:pathLst>
                <a:path h="368300">
                  <a:moveTo>
                    <a:pt x="0" y="0"/>
                  </a:moveTo>
                  <a:lnTo>
                    <a:pt x="0" y="368300"/>
                  </a:lnTo>
                </a:path>
              </a:pathLst>
            </a:custGeom>
            <a:ln w="12700">
              <a:solidFill>
                <a:srgbClr val="4D9900"/>
              </a:solidFill>
            </a:ln>
          </p:spPr>
          <p:txBody>
            <a:bodyPr wrap="square" lIns="0" tIns="0" rIns="0" bIns="0" rtlCol="0"/>
            <a:lstStyle/>
            <a:p>
              <a:endParaRPr/>
            </a:p>
          </p:txBody>
        </p:sp>
        <p:sp>
          <p:nvSpPr>
            <p:cNvPr id="22" name="object 22"/>
            <p:cNvSpPr/>
            <p:nvPr/>
          </p:nvSpPr>
          <p:spPr>
            <a:xfrm>
              <a:off x="3991775" y="2607730"/>
              <a:ext cx="774700" cy="254000"/>
            </a:xfrm>
            <a:custGeom>
              <a:avLst/>
              <a:gdLst/>
              <a:ahLst/>
              <a:cxnLst/>
              <a:rect l="l" t="t" r="r" b="b"/>
              <a:pathLst>
                <a:path w="774700" h="254000">
                  <a:moveTo>
                    <a:pt x="774700" y="0"/>
                  </a:moveTo>
                  <a:lnTo>
                    <a:pt x="0" y="0"/>
                  </a:lnTo>
                  <a:lnTo>
                    <a:pt x="0" y="254000"/>
                  </a:lnTo>
                  <a:lnTo>
                    <a:pt x="774700" y="254000"/>
                  </a:lnTo>
                  <a:lnTo>
                    <a:pt x="774700" y="0"/>
                  </a:lnTo>
                  <a:close/>
                </a:path>
              </a:pathLst>
            </a:custGeom>
            <a:solidFill>
              <a:srgbClr val="B3E580"/>
            </a:solidFill>
          </p:spPr>
          <p:txBody>
            <a:bodyPr wrap="square" lIns="0" tIns="0" rIns="0" bIns="0" rtlCol="0"/>
            <a:lstStyle/>
            <a:p>
              <a:endParaRPr/>
            </a:p>
          </p:txBody>
        </p:sp>
        <p:sp>
          <p:nvSpPr>
            <p:cNvPr id="23" name="object 23"/>
            <p:cNvSpPr/>
            <p:nvPr/>
          </p:nvSpPr>
          <p:spPr>
            <a:xfrm>
              <a:off x="3998125" y="2614080"/>
              <a:ext cx="762000" cy="241300"/>
            </a:xfrm>
            <a:custGeom>
              <a:avLst/>
              <a:gdLst/>
              <a:ahLst/>
              <a:cxnLst/>
              <a:rect l="l" t="t" r="r" b="b"/>
              <a:pathLst>
                <a:path w="762000" h="241300">
                  <a:moveTo>
                    <a:pt x="0" y="0"/>
                  </a:moveTo>
                  <a:lnTo>
                    <a:pt x="762000" y="0"/>
                  </a:lnTo>
                  <a:lnTo>
                    <a:pt x="762000" y="241300"/>
                  </a:lnTo>
                  <a:lnTo>
                    <a:pt x="0" y="241300"/>
                  </a:lnTo>
                  <a:lnTo>
                    <a:pt x="0" y="0"/>
                  </a:lnTo>
                  <a:close/>
                </a:path>
              </a:pathLst>
            </a:custGeom>
            <a:ln w="12700">
              <a:solidFill>
                <a:srgbClr val="000000"/>
              </a:solidFill>
            </a:ln>
          </p:spPr>
          <p:txBody>
            <a:bodyPr wrap="square" lIns="0" tIns="0" rIns="0" bIns="0" rtlCol="0"/>
            <a:lstStyle/>
            <a:p>
              <a:endParaRPr/>
            </a:p>
          </p:txBody>
        </p:sp>
        <p:pic>
          <p:nvPicPr>
            <p:cNvPr id="24" name="object 24"/>
            <p:cNvPicPr/>
            <p:nvPr/>
          </p:nvPicPr>
          <p:blipFill>
            <a:blip r:embed="rId8" cstate="print"/>
            <a:stretch>
              <a:fillRect/>
            </a:stretch>
          </p:blipFill>
          <p:spPr>
            <a:xfrm>
              <a:off x="4728375" y="3217330"/>
              <a:ext cx="69850" cy="196850"/>
            </a:xfrm>
            <a:prstGeom prst="rect">
              <a:avLst/>
            </a:prstGeom>
          </p:spPr>
        </p:pic>
        <p:sp>
          <p:nvSpPr>
            <p:cNvPr id="25" name="object 25"/>
            <p:cNvSpPr/>
            <p:nvPr/>
          </p:nvSpPr>
          <p:spPr>
            <a:xfrm>
              <a:off x="4760125" y="2861730"/>
              <a:ext cx="0" cy="368300"/>
            </a:xfrm>
            <a:custGeom>
              <a:avLst/>
              <a:gdLst/>
              <a:ahLst/>
              <a:cxnLst/>
              <a:rect l="l" t="t" r="r" b="b"/>
              <a:pathLst>
                <a:path h="368300">
                  <a:moveTo>
                    <a:pt x="0" y="0"/>
                  </a:moveTo>
                  <a:lnTo>
                    <a:pt x="0" y="368300"/>
                  </a:lnTo>
                </a:path>
              </a:pathLst>
            </a:custGeom>
            <a:ln w="12700">
              <a:solidFill>
                <a:srgbClr val="4D9900"/>
              </a:solidFill>
            </a:ln>
          </p:spPr>
          <p:txBody>
            <a:bodyPr wrap="square" lIns="0" tIns="0" rIns="0" bIns="0" rtlCol="0"/>
            <a:lstStyle/>
            <a:p>
              <a:endParaRPr/>
            </a:p>
          </p:txBody>
        </p:sp>
        <p:pic>
          <p:nvPicPr>
            <p:cNvPr id="26" name="object 26"/>
            <p:cNvPicPr/>
            <p:nvPr/>
          </p:nvPicPr>
          <p:blipFill>
            <a:blip r:embed="rId9" cstate="print"/>
            <a:stretch>
              <a:fillRect/>
            </a:stretch>
          </p:blipFill>
          <p:spPr>
            <a:xfrm>
              <a:off x="2823375" y="2455330"/>
              <a:ext cx="69850" cy="196850"/>
            </a:xfrm>
            <a:prstGeom prst="rect">
              <a:avLst/>
            </a:prstGeom>
          </p:spPr>
        </p:pic>
        <p:sp>
          <p:nvSpPr>
            <p:cNvPr id="27" name="object 27"/>
            <p:cNvSpPr/>
            <p:nvPr/>
          </p:nvSpPr>
          <p:spPr>
            <a:xfrm>
              <a:off x="2855125" y="2099730"/>
              <a:ext cx="0" cy="368300"/>
            </a:xfrm>
            <a:custGeom>
              <a:avLst/>
              <a:gdLst/>
              <a:ahLst/>
              <a:cxnLst/>
              <a:rect l="l" t="t" r="r" b="b"/>
              <a:pathLst>
                <a:path h="368300">
                  <a:moveTo>
                    <a:pt x="0" y="0"/>
                  </a:moveTo>
                  <a:lnTo>
                    <a:pt x="0" y="368300"/>
                  </a:lnTo>
                </a:path>
              </a:pathLst>
            </a:custGeom>
            <a:ln w="12700">
              <a:solidFill>
                <a:srgbClr val="007399"/>
              </a:solidFill>
            </a:ln>
          </p:spPr>
          <p:txBody>
            <a:bodyPr wrap="square" lIns="0" tIns="0" rIns="0" bIns="0" rtlCol="0"/>
            <a:lstStyle/>
            <a:p>
              <a:endParaRPr/>
            </a:p>
          </p:txBody>
        </p:sp>
        <p:sp>
          <p:nvSpPr>
            <p:cNvPr id="28" name="object 28"/>
            <p:cNvSpPr/>
            <p:nvPr/>
          </p:nvSpPr>
          <p:spPr>
            <a:xfrm>
              <a:off x="2848775" y="2607730"/>
              <a:ext cx="774700" cy="254000"/>
            </a:xfrm>
            <a:custGeom>
              <a:avLst/>
              <a:gdLst/>
              <a:ahLst/>
              <a:cxnLst/>
              <a:rect l="l" t="t" r="r" b="b"/>
              <a:pathLst>
                <a:path w="774700" h="254000">
                  <a:moveTo>
                    <a:pt x="774700" y="0"/>
                  </a:moveTo>
                  <a:lnTo>
                    <a:pt x="0" y="0"/>
                  </a:lnTo>
                  <a:lnTo>
                    <a:pt x="0" y="254000"/>
                  </a:lnTo>
                  <a:lnTo>
                    <a:pt x="774700" y="254000"/>
                  </a:lnTo>
                  <a:lnTo>
                    <a:pt x="774700" y="0"/>
                  </a:lnTo>
                  <a:close/>
                </a:path>
              </a:pathLst>
            </a:custGeom>
            <a:solidFill>
              <a:srgbClr val="80BFE5"/>
            </a:solidFill>
          </p:spPr>
          <p:txBody>
            <a:bodyPr wrap="square" lIns="0" tIns="0" rIns="0" bIns="0" rtlCol="0"/>
            <a:lstStyle/>
            <a:p>
              <a:endParaRPr/>
            </a:p>
          </p:txBody>
        </p:sp>
        <p:sp>
          <p:nvSpPr>
            <p:cNvPr id="29" name="object 29"/>
            <p:cNvSpPr/>
            <p:nvPr/>
          </p:nvSpPr>
          <p:spPr>
            <a:xfrm>
              <a:off x="2855125" y="2614080"/>
              <a:ext cx="762000" cy="241300"/>
            </a:xfrm>
            <a:custGeom>
              <a:avLst/>
              <a:gdLst/>
              <a:ahLst/>
              <a:cxnLst/>
              <a:rect l="l" t="t" r="r" b="b"/>
              <a:pathLst>
                <a:path w="762000" h="241300">
                  <a:moveTo>
                    <a:pt x="0" y="0"/>
                  </a:moveTo>
                  <a:lnTo>
                    <a:pt x="762000" y="0"/>
                  </a:lnTo>
                  <a:lnTo>
                    <a:pt x="762000" y="241300"/>
                  </a:lnTo>
                  <a:lnTo>
                    <a:pt x="0" y="241300"/>
                  </a:lnTo>
                  <a:lnTo>
                    <a:pt x="0" y="0"/>
                  </a:lnTo>
                  <a:close/>
                </a:path>
              </a:pathLst>
            </a:custGeom>
            <a:ln w="12700">
              <a:solidFill>
                <a:srgbClr val="000000"/>
              </a:solidFill>
            </a:ln>
          </p:spPr>
          <p:txBody>
            <a:bodyPr wrap="square" lIns="0" tIns="0" rIns="0" bIns="0" rtlCol="0"/>
            <a:lstStyle/>
            <a:p>
              <a:endParaRPr/>
            </a:p>
          </p:txBody>
        </p:sp>
        <p:pic>
          <p:nvPicPr>
            <p:cNvPr id="30" name="object 30"/>
            <p:cNvPicPr/>
            <p:nvPr/>
          </p:nvPicPr>
          <p:blipFill>
            <a:blip r:embed="rId10" cstate="print"/>
            <a:stretch>
              <a:fillRect/>
            </a:stretch>
          </p:blipFill>
          <p:spPr>
            <a:xfrm>
              <a:off x="3585375" y="3217330"/>
              <a:ext cx="69850" cy="196850"/>
            </a:xfrm>
            <a:prstGeom prst="rect">
              <a:avLst/>
            </a:prstGeom>
          </p:spPr>
        </p:pic>
        <p:sp>
          <p:nvSpPr>
            <p:cNvPr id="31" name="object 31"/>
            <p:cNvSpPr/>
            <p:nvPr/>
          </p:nvSpPr>
          <p:spPr>
            <a:xfrm>
              <a:off x="3617125" y="2861730"/>
              <a:ext cx="0" cy="368300"/>
            </a:xfrm>
            <a:custGeom>
              <a:avLst/>
              <a:gdLst/>
              <a:ahLst/>
              <a:cxnLst/>
              <a:rect l="l" t="t" r="r" b="b"/>
              <a:pathLst>
                <a:path h="368300">
                  <a:moveTo>
                    <a:pt x="0" y="0"/>
                  </a:moveTo>
                  <a:lnTo>
                    <a:pt x="0" y="368300"/>
                  </a:lnTo>
                </a:path>
              </a:pathLst>
            </a:custGeom>
            <a:ln w="12700">
              <a:solidFill>
                <a:srgbClr val="008699"/>
              </a:solidFill>
            </a:ln>
          </p:spPr>
          <p:txBody>
            <a:bodyPr wrap="square" lIns="0" tIns="0" rIns="0" bIns="0" rtlCol="0"/>
            <a:lstStyle/>
            <a:p>
              <a:endParaRPr/>
            </a:p>
          </p:txBody>
        </p:sp>
      </p:grpSp>
      <p:sp>
        <p:nvSpPr>
          <p:cNvPr id="32" name="object 32"/>
          <p:cNvSpPr txBox="1"/>
          <p:nvPr/>
        </p:nvSpPr>
        <p:spPr>
          <a:xfrm>
            <a:off x="6087274" y="3014130"/>
            <a:ext cx="410845" cy="223520"/>
          </a:xfrm>
          <a:prstGeom prst="rect">
            <a:avLst/>
          </a:prstGeom>
        </p:spPr>
        <p:txBody>
          <a:bodyPr vert="horz" wrap="square" lIns="0" tIns="12700" rIns="0" bIns="0" rtlCol="0">
            <a:spAutoFit/>
          </a:bodyPr>
          <a:lstStyle/>
          <a:p>
            <a:pPr marL="12700">
              <a:lnSpc>
                <a:spcPct val="100000"/>
              </a:lnSpc>
              <a:spcBef>
                <a:spcPts val="100"/>
              </a:spcBef>
            </a:pPr>
            <a:r>
              <a:rPr sz="1300" b="1" spc="-20" dirty="0">
                <a:latin typeface="Arial"/>
                <a:cs typeface="Arial"/>
              </a:rPr>
              <a:t>Time</a:t>
            </a:r>
            <a:endParaRPr sz="1300">
              <a:latin typeface="Arial"/>
              <a:cs typeface="Arial"/>
            </a:endParaRPr>
          </a:p>
        </p:txBody>
      </p:sp>
      <p:sp>
        <p:nvSpPr>
          <p:cNvPr id="33" name="object 33"/>
          <p:cNvSpPr txBox="1"/>
          <p:nvPr/>
        </p:nvSpPr>
        <p:spPr>
          <a:xfrm>
            <a:off x="1284977" y="1327403"/>
            <a:ext cx="7797800" cy="71945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404040"/>
                </a:solidFill>
                <a:latin typeface="Calibri"/>
                <a:cs typeface="Calibri"/>
              </a:rPr>
              <a:t>If</a:t>
            </a:r>
            <a:r>
              <a:rPr sz="2000" b="1" spc="-30" dirty="0">
                <a:solidFill>
                  <a:srgbClr val="404040"/>
                </a:solidFill>
                <a:latin typeface="Calibri"/>
                <a:cs typeface="Calibri"/>
              </a:rPr>
              <a:t> </a:t>
            </a:r>
            <a:r>
              <a:rPr sz="2000" b="1" dirty="0">
                <a:solidFill>
                  <a:srgbClr val="404040"/>
                </a:solidFill>
                <a:latin typeface="Calibri"/>
                <a:cs typeface="Calibri"/>
              </a:rPr>
              <a:t>arrivals</a:t>
            </a:r>
            <a:r>
              <a:rPr sz="2000" b="1" spc="-25" dirty="0">
                <a:solidFill>
                  <a:srgbClr val="404040"/>
                </a:solidFill>
                <a:latin typeface="Calibri"/>
                <a:cs typeface="Calibri"/>
              </a:rPr>
              <a:t> </a:t>
            </a:r>
            <a:r>
              <a:rPr sz="2000" b="1" dirty="0">
                <a:solidFill>
                  <a:srgbClr val="404040"/>
                </a:solidFill>
                <a:latin typeface="Calibri"/>
                <a:cs typeface="Calibri"/>
              </a:rPr>
              <a:t>are</a:t>
            </a:r>
            <a:r>
              <a:rPr sz="2000" b="1" spc="-15" dirty="0">
                <a:solidFill>
                  <a:srgbClr val="404040"/>
                </a:solidFill>
                <a:latin typeface="Calibri"/>
                <a:cs typeface="Calibri"/>
              </a:rPr>
              <a:t> </a:t>
            </a:r>
            <a:r>
              <a:rPr sz="2000" b="1" dirty="0">
                <a:solidFill>
                  <a:srgbClr val="404040"/>
                </a:solidFill>
                <a:latin typeface="Calibri"/>
                <a:cs typeface="Calibri"/>
              </a:rPr>
              <a:t>regular</a:t>
            </a:r>
            <a:r>
              <a:rPr sz="2000" b="1" spc="-25" dirty="0">
                <a:solidFill>
                  <a:srgbClr val="404040"/>
                </a:solidFill>
                <a:latin typeface="Calibri"/>
                <a:cs typeface="Calibri"/>
              </a:rPr>
              <a:t> </a:t>
            </a:r>
            <a:r>
              <a:rPr sz="2000" b="1" dirty="0">
                <a:solidFill>
                  <a:srgbClr val="404040"/>
                </a:solidFill>
                <a:latin typeface="Calibri"/>
                <a:cs typeface="Calibri"/>
              </a:rPr>
              <a:t>or</a:t>
            </a:r>
            <a:r>
              <a:rPr sz="2000" b="1" spc="-25" dirty="0">
                <a:solidFill>
                  <a:srgbClr val="404040"/>
                </a:solidFill>
                <a:latin typeface="Calibri"/>
                <a:cs typeface="Calibri"/>
              </a:rPr>
              <a:t> </a:t>
            </a:r>
            <a:r>
              <a:rPr sz="2000" b="1" dirty="0">
                <a:solidFill>
                  <a:srgbClr val="404040"/>
                </a:solidFill>
                <a:latin typeface="Calibri"/>
                <a:cs typeface="Calibri"/>
              </a:rPr>
              <a:t>sufficiently</a:t>
            </a:r>
            <a:r>
              <a:rPr sz="2000" b="1" spc="-20" dirty="0">
                <a:solidFill>
                  <a:srgbClr val="404040"/>
                </a:solidFill>
                <a:latin typeface="Calibri"/>
                <a:cs typeface="Calibri"/>
              </a:rPr>
              <a:t> </a:t>
            </a:r>
            <a:r>
              <a:rPr sz="2000" b="1" dirty="0">
                <a:solidFill>
                  <a:srgbClr val="404040"/>
                </a:solidFill>
                <a:latin typeface="Calibri"/>
                <a:cs typeface="Calibri"/>
              </a:rPr>
              <a:t>spaced</a:t>
            </a:r>
            <a:r>
              <a:rPr sz="2000" b="1" spc="-25" dirty="0">
                <a:solidFill>
                  <a:srgbClr val="404040"/>
                </a:solidFill>
                <a:latin typeface="Calibri"/>
                <a:cs typeface="Calibri"/>
              </a:rPr>
              <a:t> </a:t>
            </a:r>
            <a:r>
              <a:rPr sz="2000" b="1" dirty="0">
                <a:solidFill>
                  <a:srgbClr val="404040"/>
                </a:solidFill>
                <a:latin typeface="Calibri"/>
                <a:cs typeface="Calibri"/>
              </a:rPr>
              <a:t>apart,</a:t>
            </a:r>
            <a:r>
              <a:rPr sz="2000" b="1" spc="-30" dirty="0">
                <a:solidFill>
                  <a:srgbClr val="404040"/>
                </a:solidFill>
                <a:latin typeface="Calibri"/>
                <a:cs typeface="Calibri"/>
              </a:rPr>
              <a:t> </a:t>
            </a:r>
            <a:r>
              <a:rPr sz="2000" b="1" dirty="0">
                <a:solidFill>
                  <a:srgbClr val="404040"/>
                </a:solidFill>
                <a:latin typeface="Calibri"/>
                <a:cs typeface="Calibri"/>
              </a:rPr>
              <a:t>no</a:t>
            </a:r>
            <a:r>
              <a:rPr sz="2000" b="1" spc="-20" dirty="0">
                <a:solidFill>
                  <a:srgbClr val="404040"/>
                </a:solidFill>
                <a:latin typeface="Calibri"/>
                <a:cs typeface="Calibri"/>
              </a:rPr>
              <a:t> </a:t>
            </a:r>
            <a:r>
              <a:rPr sz="2000" b="1" dirty="0">
                <a:solidFill>
                  <a:srgbClr val="404040"/>
                </a:solidFill>
                <a:latin typeface="Calibri"/>
                <a:cs typeface="Calibri"/>
              </a:rPr>
              <a:t>queuing</a:t>
            </a:r>
            <a:r>
              <a:rPr sz="2000" b="1" spc="-25" dirty="0">
                <a:solidFill>
                  <a:srgbClr val="404040"/>
                </a:solidFill>
                <a:latin typeface="Calibri"/>
                <a:cs typeface="Calibri"/>
              </a:rPr>
              <a:t> </a:t>
            </a:r>
            <a:r>
              <a:rPr sz="2000" b="1" dirty="0">
                <a:solidFill>
                  <a:srgbClr val="404040"/>
                </a:solidFill>
                <a:latin typeface="Calibri"/>
                <a:cs typeface="Calibri"/>
              </a:rPr>
              <a:t>delay</a:t>
            </a:r>
            <a:r>
              <a:rPr sz="2000" b="1" spc="-20" dirty="0">
                <a:solidFill>
                  <a:srgbClr val="404040"/>
                </a:solidFill>
                <a:latin typeface="Calibri"/>
                <a:cs typeface="Calibri"/>
              </a:rPr>
              <a:t> </a:t>
            </a:r>
            <a:r>
              <a:rPr sz="2000" b="1" spc="-10" dirty="0">
                <a:solidFill>
                  <a:srgbClr val="404040"/>
                </a:solidFill>
                <a:latin typeface="Calibri"/>
                <a:cs typeface="Calibri"/>
              </a:rPr>
              <a:t>occurs</a:t>
            </a:r>
            <a:endParaRPr sz="2000">
              <a:latin typeface="Calibri"/>
              <a:cs typeface="Calibri"/>
            </a:endParaRPr>
          </a:p>
          <a:p>
            <a:pPr marL="26670">
              <a:lnSpc>
                <a:spcPct val="100000"/>
              </a:lnSpc>
              <a:spcBef>
                <a:spcPts val="1380"/>
              </a:spcBef>
            </a:pPr>
            <a:r>
              <a:rPr sz="1400" b="1" dirty="0">
                <a:latin typeface="Arial"/>
                <a:cs typeface="Arial"/>
              </a:rPr>
              <a:t>Arrival </a:t>
            </a:r>
            <a:r>
              <a:rPr sz="1400" b="1" spc="-10" dirty="0">
                <a:latin typeface="Arial"/>
                <a:cs typeface="Arial"/>
              </a:rPr>
              <a:t>Times</a:t>
            </a:r>
            <a:endParaRPr sz="1400">
              <a:latin typeface="Arial"/>
              <a:cs typeface="Arial"/>
            </a:endParaRPr>
          </a:p>
        </p:txBody>
      </p:sp>
      <p:sp>
        <p:nvSpPr>
          <p:cNvPr id="34" name="object 34"/>
          <p:cNvSpPr txBox="1"/>
          <p:nvPr/>
        </p:nvSpPr>
        <p:spPr>
          <a:xfrm>
            <a:off x="1629575" y="2061630"/>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1</a:t>
            </a:r>
            <a:endParaRPr sz="1200">
              <a:latin typeface="Arial MT"/>
              <a:cs typeface="Arial MT"/>
            </a:endParaRPr>
          </a:p>
        </p:txBody>
      </p:sp>
      <p:sp>
        <p:nvSpPr>
          <p:cNvPr id="35" name="object 35"/>
          <p:cNvSpPr txBox="1"/>
          <p:nvPr/>
        </p:nvSpPr>
        <p:spPr>
          <a:xfrm>
            <a:off x="3813974" y="1998130"/>
            <a:ext cx="1240790" cy="208279"/>
          </a:xfrm>
          <a:prstGeom prst="rect">
            <a:avLst/>
          </a:prstGeom>
        </p:spPr>
        <p:txBody>
          <a:bodyPr vert="horz" wrap="square" lIns="0" tIns="12700" rIns="0" bIns="0" rtlCol="0">
            <a:spAutoFit/>
          </a:bodyPr>
          <a:lstStyle/>
          <a:p>
            <a:pPr marL="12700">
              <a:lnSpc>
                <a:spcPct val="100000"/>
              </a:lnSpc>
              <a:spcBef>
                <a:spcPts val="100"/>
              </a:spcBef>
              <a:tabLst>
                <a:tab pos="1142365" algn="l"/>
              </a:tabLst>
            </a:pPr>
            <a:r>
              <a:rPr sz="1800" spc="-75" baseline="-4629" dirty="0">
                <a:latin typeface="Arial MT"/>
                <a:cs typeface="Arial MT"/>
              </a:rPr>
              <a:t>3</a:t>
            </a:r>
            <a:r>
              <a:rPr sz="1800" baseline="-4629" dirty="0">
                <a:latin typeface="Arial MT"/>
                <a:cs typeface="Arial MT"/>
              </a:rPr>
              <a:t>	</a:t>
            </a:r>
            <a:r>
              <a:rPr sz="1200" spc="-50" dirty="0">
                <a:latin typeface="Arial MT"/>
                <a:cs typeface="Arial MT"/>
              </a:rPr>
              <a:t>4</a:t>
            </a:r>
            <a:endParaRPr sz="1200">
              <a:latin typeface="Arial MT"/>
              <a:cs typeface="Arial MT"/>
            </a:endParaRPr>
          </a:p>
        </p:txBody>
      </p:sp>
      <p:sp>
        <p:nvSpPr>
          <p:cNvPr id="36" name="object 36"/>
          <p:cNvSpPr txBox="1"/>
          <p:nvPr/>
        </p:nvSpPr>
        <p:spPr>
          <a:xfrm>
            <a:off x="2658275" y="2036230"/>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2</a:t>
            </a:r>
            <a:endParaRPr sz="1200">
              <a:latin typeface="Arial MT"/>
              <a:cs typeface="Arial MT"/>
            </a:endParaRPr>
          </a:p>
        </p:txBody>
      </p:sp>
      <p:sp>
        <p:nvSpPr>
          <p:cNvPr id="37" name="object 37"/>
          <p:cNvSpPr txBox="1"/>
          <p:nvPr/>
        </p:nvSpPr>
        <p:spPr>
          <a:xfrm>
            <a:off x="2391575" y="3217330"/>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1</a:t>
            </a:r>
            <a:endParaRPr sz="1200">
              <a:latin typeface="Arial MT"/>
              <a:cs typeface="Arial MT"/>
            </a:endParaRPr>
          </a:p>
        </p:txBody>
      </p:sp>
      <p:sp>
        <p:nvSpPr>
          <p:cNvPr id="38" name="object 38"/>
          <p:cNvSpPr txBox="1"/>
          <p:nvPr/>
        </p:nvSpPr>
        <p:spPr>
          <a:xfrm>
            <a:off x="4588674" y="3204630"/>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3</a:t>
            </a:r>
            <a:endParaRPr sz="1200">
              <a:latin typeface="Arial MT"/>
              <a:cs typeface="Arial MT"/>
            </a:endParaRPr>
          </a:p>
        </p:txBody>
      </p:sp>
      <p:sp>
        <p:nvSpPr>
          <p:cNvPr id="39" name="object 39"/>
          <p:cNvSpPr txBox="1"/>
          <p:nvPr/>
        </p:nvSpPr>
        <p:spPr>
          <a:xfrm>
            <a:off x="5693574" y="3191930"/>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4</a:t>
            </a:r>
            <a:endParaRPr sz="1200">
              <a:latin typeface="Arial MT"/>
              <a:cs typeface="Arial MT"/>
            </a:endParaRPr>
          </a:p>
        </p:txBody>
      </p:sp>
      <p:sp>
        <p:nvSpPr>
          <p:cNvPr id="40" name="object 40"/>
          <p:cNvSpPr txBox="1"/>
          <p:nvPr/>
        </p:nvSpPr>
        <p:spPr>
          <a:xfrm>
            <a:off x="2810675" y="3135034"/>
            <a:ext cx="925830" cy="755650"/>
          </a:xfrm>
          <a:prstGeom prst="rect">
            <a:avLst/>
          </a:prstGeom>
        </p:spPr>
        <p:txBody>
          <a:bodyPr vert="horz" wrap="square" lIns="0" tIns="69215" rIns="0" bIns="0" rtlCol="0">
            <a:spAutoFit/>
          </a:bodyPr>
          <a:lstStyle/>
          <a:p>
            <a:pPr marR="197485" algn="r">
              <a:lnSpc>
                <a:spcPct val="100000"/>
              </a:lnSpc>
              <a:spcBef>
                <a:spcPts val="545"/>
              </a:spcBef>
            </a:pPr>
            <a:r>
              <a:rPr sz="1200" dirty="0">
                <a:latin typeface="Arial MT"/>
                <a:cs typeface="Arial MT"/>
              </a:rPr>
              <a:t>2</a:t>
            </a:r>
            <a:endParaRPr sz="1200">
              <a:latin typeface="Arial MT"/>
              <a:cs typeface="Arial MT"/>
            </a:endParaRPr>
          </a:p>
          <a:p>
            <a:pPr marL="12700" marR="5080">
              <a:lnSpc>
                <a:spcPts val="1500"/>
              </a:lnSpc>
              <a:spcBef>
                <a:spcPts val="860"/>
              </a:spcBef>
            </a:pPr>
            <a:r>
              <a:rPr sz="1500" b="1" spc="-10" dirty="0">
                <a:latin typeface="Arial"/>
                <a:cs typeface="Arial"/>
              </a:rPr>
              <a:t>Departure Times</a:t>
            </a:r>
            <a:endParaRPr sz="1500">
              <a:latin typeface="Arial"/>
              <a:cs typeface="Arial"/>
            </a:endParaRPr>
          </a:p>
        </p:txBody>
      </p:sp>
      <p:grpSp>
        <p:nvGrpSpPr>
          <p:cNvPr id="41" name="object 41"/>
          <p:cNvGrpSpPr/>
          <p:nvPr/>
        </p:nvGrpSpPr>
        <p:grpSpPr>
          <a:xfrm>
            <a:off x="1388274" y="4131729"/>
            <a:ext cx="5073650" cy="1365250"/>
            <a:chOff x="1388274" y="4131729"/>
            <a:chExt cx="5073650" cy="1365250"/>
          </a:xfrm>
        </p:grpSpPr>
        <p:pic>
          <p:nvPicPr>
            <p:cNvPr id="42" name="object 42"/>
            <p:cNvPicPr/>
            <p:nvPr/>
          </p:nvPicPr>
          <p:blipFill>
            <a:blip r:embed="rId11" cstate="print"/>
            <a:stretch>
              <a:fillRect/>
            </a:stretch>
          </p:blipFill>
          <p:spPr>
            <a:xfrm>
              <a:off x="6252374" y="4906429"/>
              <a:ext cx="209549" cy="69850"/>
            </a:xfrm>
            <a:prstGeom prst="rect">
              <a:avLst/>
            </a:prstGeom>
          </p:spPr>
        </p:pic>
        <p:sp>
          <p:nvSpPr>
            <p:cNvPr id="43" name="object 43"/>
            <p:cNvSpPr/>
            <p:nvPr/>
          </p:nvSpPr>
          <p:spPr>
            <a:xfrm>
              <a:off x="1388274" y="4938179"/>
              <a:ext cx="4876800" cy="0"/>
            </a:xfrm>
            <a:custGeom>
              <a:avLst/>
              <a:gdLst/>
              <a:ahLst/>
              <a:cxnLst/>
              <a:rect l="l" t="t" r="r" b="b"/>
              <a:pathLst>
                <a:path w="4876800">
                  <a:moveTo>
                    <a:pt x="0" y="0"/>
                  </a:moveTo>
                  <a:lnTo>
                    <a:pt x="4876800" y="0"/>
                  </a:lnTo>
                </a:path>
              </a:pathLst>
            </a:custGeom>
            <a:ln w="12700">
              <a:solidFill>
                <a:srgbClr val="000000"/>
              </a:solidFill>
            </a:ln>
          </p:spPr>
          <p:txBody>
            <a:bodyPr wrap="square" lIns="0" tIns="0" rIns="0" bIns="0" rtlCol="0"/>
            <a:lstStyle/>
            <a:p>
              <a:endParaRPr/>
            </a:p>
          </p:txBody>
        </p:sp>
        <p:pic>
          <p:nvPicPr>
            <p:cNvPr id="44" name="object 44"/>
            <p:cNvPicPr/>
            <p:nvPr/>
          </p:nvPicPr>
          <p:blipFill>
            <a:blip r:embed="rId12" cstate="print"/>
            <a:stretch>
              <a:fillRect/>
            </a:stretch>
          </p:blipFill>
          <p:spPr>
            <a:xfrm>
              <a:off x="1705775" y="4525429"/>
              <a:ext cx="82549" cy="196850"/>
            </a:xfrm>
            <a:prstGeom prst="rect">
              <a:avLst/>
            </a:prstGeom>
          </p:spPr>
        </p:pic>
        <p:sp>
          <p:nvSpPr>
            <p:cNvPr id="45" name="object 45"/>
            <p:cNvSpPr/>
            <p:nvPr/>
          </p:nvSpPr>
          <p:spPr>
            <a:xfrm>
              <a:off x="1737524" y="4157129"/>
              <a:ext cx="0" cy="381000"/>
            </a:xfrm>
            <a:custGeom>
              <a:avLst/>
              <a:gdLst/>
              <a:ahLst/>
              <a:cxnLst/>
              <a:rect l="l" t="t" r="r" b="b"/>
              <a:pathLst>
                <a:path h="381000">
                  <a:moveTo>
                    <a:pt x="0" y="0"/>
                  </a:moveTo>
                  <a:lnTo>
                    <a:pt x="0" y="381000"/>
                  </a:lnTo>
                </a:path>
              </a:pathLst>
            </a:custGeom>
            <a:ln w="12700">
              <a:solidFill>
                <a:srgbClr val="CC0000"/>
              </a:solidFill>
            </a:ln>
          </p:spPr>
          <p:txBody>
            <a:bodyPr wrap="square" lIns="0" tIns="0" rIns="0" bIns="0" rtlCol="0"/>
            <a:lstStyle/>
            <a:p>
              <a:endParaRPr/>
            </a:p>
          </p:txBody>
        </p:sp>
        <p:sp>
          <p:nvSpPr>
            <p:cNvPr id="46" name="object 46"/>
            <p:cNvSpPr/>
            <p:nvPr/>
          </p:nvSpPr>
          <p:spPr>
            <a:xfrm>
              <a:off x="1731175" y="4677829"/>
              <a:ext cx="914400" cy="254000"/>
            </a:xfrm>
            <a:custGeom>
              <a:avLst/>
              <a:gdLst/>
              <a:ahLst/>
              <a:cxnLst/>
              <a:rect l="l" t="t" r="r" b="b"/>
              <a:pathLst>
                <a:path w="914400" h="254000">
                  <a:moveTo>
                    <a:pt x="914400" y="0"/>
                  </a:moveTo>
                  <a:lnTo>
                    <a:pt x="0" y="0"/>
                  </a:lnTo>
                  <a:lnTo>
                    <a:pt x="0" y="254000"/>
                  </a:lnTo>
                  <a:lnTo>
                    <a:pt x="914400" y="254000"/>
                  </a:lnTo>
                  <a:lnTo>
                    <a:pt x="914400" y="0"/>
                  </a:lnTo>
                  <a:close/>
                </a:path>
              </a:pathLst>
            </a:custGeom>
            <a:solidFill>
              <a:srgbClr val="E58080"/>
            </a:solidFill>
          </p:spPr>
          <p:txBody>
            <a:bodyPr wrap="square" lIns="0" tIns="0" rIns="0" bIns="0" rtlCol="0"/>
            <a:lstStyle/>
            <a:p>
              <a:endParaRPr/>
            </a:p>
          </p:txBody>
        </p:sp>
        <p:sp>
          <p:nvSpPr>
            <p:cNvPr id="47" name="object 47"/>
            <p:cNvSpPr/>
            <p:nvPr/>
          </p:nvSpPr>
          <p:spPr>
            <a:xfrm>
              <a:off x="1737524" y="4684179"/>
              <a:ext cx="901700" cy="241300"/>
            </a:xfrm>
            <a:custGeom>
              <a:avLst/>
              <a:gdLst/>
              <a:ahLst/>
              <a:cxnLst/>
              <a:rect l="l" t="t" r="r" b="b"/>
              <a:pathLst>
                <a:path w="901700" h="241300">
                  <a:moveTo>
                    <a:pt x="0" y="0"/>
                  </a:moveTo>
                  <a:lnTo>
                    <a:pt x="901699" y="0"/>
                  </a:lnTo>
                  <a:lnTo>
                    <a:pt x="901699" y="241300"/>
                  </a:lnTo>
                  <a:lnTo>
                    <a:pt x="0" y="241300"/>
                  </a:lnTo>
                  <a:lnTo>
                    <a:pt x="0" y="0"/>
                  </a:lnTo>
                  <a:close/>
                </a:path>
              </a:pathLst>
            </a:custGeom>
            <a:ln w="12700">
              <a:solidFill>
                <a:srgbClr val="CC0000"/>
              </a:solidFill>
            </a:ln>
          </p:spPr>
          <p:txBody>
            <a:bodyPr wrap="square" lIns="0" tIns="0" rIns="0" bIns="0" rtlCol="0"/>
            <a:lstStyle/>
            <a:p>
              <a:endParaRPr/>
            </a:p>
          </p:txBody>
        </p:sp>
        <p:pic>
          <p:nvPicPr>
            <p:cNvPr id="48" name="object 48"/>
            <p:cNvPicPr/>
            <p:nvPr/>
          </p:nvPicPr>
          <p:blipFill>
            <a:blip r:embed="rId13" cstate="print"/>
            <a:stretch>
              <a:fillRect/>
            </a:stretch>
          </p:blipFill>
          <p:spPr>
            <a:xfrm>
              <a:off x="2607475" y="5287429"/>
              <a:ext cx="69849" cy="209550"/>
            </a:xfrm>
            <a:prstGeom prst="rect">
              <a:avLst/>
            </a:prstGeom>
          </p:spPr>
        </p:pic>
        <p:sp>
          <p:nvSpPr>
            <p:cNvPr id="49" name="object 49"/>
            <p:cNvSpPr/>
            <p:nvPr/>
          </p:nvSpPr>
          <p:spPr>
            <a:xfrm>
              <a:off x="2639224" y="4931829"/>
              <a:ext cx="0" cy="368300"/>
            </a:xfrm>
            <a:custGeom>
              <a:avLst/>
              <a:gdLst/>
              <a:ahLst/>
              <a:cxnLst/>
              <a:rect l="l" t="t" r="r" b="b"/>
              <a:pathLst>
                <a:path h="368300">
                  <a:moveTo>
                    <a:pt x="0" y="0"/>
                  </a:moveTo>
                  <a:lnTo>
                    <a:pt x="0" y="368300"/>
                  </a:lnTo>
                </a:path>
              </a:pathLst>
            </a:custGeom>
            <a:ln w="12700">
              <a:solidFill>
                <a:srgbClr val="CC0000"/>
              </a:solidFill>
            </a:ln>
          </p:spPr>
          <p:txBody>
            <a:bodyPr wrap="square" lIns="0" tIns="0" rIns="0" bIns="0" rtlCol="0"/>
            <a:lstStyle/>
            <a:p>
              <a:endParaRPr/>
            </a:p>
          </p:txBody>
        </p:sp>
        <p:pic>
          <p:nvPicPr>
            <p:cNvPr id="50" name="object 50"/>
            <p:cNvPicPr/>
            <p:nvPr/>
          </p:nvPicPr>
          <p:blipFill>
            <a:blip r:embed="rId14" cstate="print"/>
            <a:stretch>
              <a:fillRect/>
            </a:stretch>
          </p:blipFill>
          <p:spPr>
            <a:xfrm>
              <a:off x="4918874" y="4500029"/>
              <a:ext cx="69849" cy="196850"/>
            </a:xfrm>
            <a:prstGeom prst="rect">
              <a:avLst/>
            </a:prstGeom>
          </p:spPr>
        </p:pic>
        <p:sp>
          <p:nvSpPr>
            <p:cNvPr id="51" name="object 51"/>
            <p:cNvSpPr/>
            <p:nvPr/>
          </p:nvSpPr>
          <p:spPr>
            <a:xfrm>
              <a:off x="4950624" y="4131729"/>
              <a:ext cx="0" cy="381000"/>
            </a:xfrm>
            <a:custGeom>
              <a:avLst/>
              <a:gdLst/>
              <a:ahLst/>
              <a:cxnLst/>
              <a:rect l="l" t="t" r="r" b="b"/>
              <a:pathLst>
                <a:path h="381000">
                  <a:moveTo>
                    <a:pt x="0" y="0"/>
                  </a:moveTo>
                  <a:lnTo>
                    <a:pt x="0" y="381000"/>
                  </a:lnTo>
                </a:path>
              </a:pathLst>
            </a:custGeom>
            <a:ln w="12700">
              <a:solidFill>
                <a:srgbClr val="FFDF00"/>
              </a:solidFill>
            </a:ln>
          </p:spPr>
          <p:txBody>
            <a:bodyPr wrap="square" lIns="0" tIns="0" rIns="0" bIns="0" rtlCol="0"/>
            <a:lstStyle/>
            <a:p>
              <a:endParaRPr/>
            </a:p>
          </p:txBody>
        </p:sp>
        <p:sp>
          <p:nvSpPr>
            <p:cNvPr id="52" name="object 52"/>
            <p:cNvSpPr/>
            <p:nvPr/>
          </p:nvSpPr>
          <p:spPr>
            <a:xfrm>
              <a:off x="4944274" y="4677829"/>
              <a:ext cx="1041400" cy="254000"/>
            </a:xfrm>
            <a:custGeom>
              <a:avLst/>
              <a:gdLst/>
              <a:ahLst/>
              <a:cxnLst/>
              <a:rect l="l" t="t" r="r" b="b"/>
              <a:pathLst>
                <a:path w="1041400" h="254000">
                  <a:moveTo>
                    <a:pt x="1041400" y="0"/>
                  </a:moveTo>
                  <a:lnTo>
                    <a:pt x="0" y="0"/>
                  </a:lnTo>
                  <a:lnTo>
                    <a:pt x="0" y="254000"/>
                  </a:lnTo>
                  <a:lnTo>
                    <a:pt x="1041400" y="254000"/>
                  </a:lnTo>
                  <a:lnTo>
                    <a:pt x="1041400" y="0"/>
                  </a:lnTo>
                  <a:close/>
                </a:path>
              </a:pathLst>
            </a:custGeom>
            <a:solidFill>
              <a:srgbClr val="FFEF80"/>
            </a:solidFill>
          </p:spPr>
          <p:txBody>
            <a:bodyPr wrap="square" lIns="0" tIns="0" rIns="0" bIns="0" rtlCol="0"/>
            <a:lstStyle/>
            <a:p>
              <a:endParaRPr/>
            </a:p>
          </p:txBody>
        </p:sp>
        <p:sp>
          <p:nvSpPr>
            <p:cNvPr id="53" name="object 53"/>
            <p:cNvSpPr/>
            <p:nvPr/>
          </p:nvSpPr>
          <p:spPr>
            <a:xfrm>
              <a:off x="4950624" y="4684179"/>
              <a:ext cx="1028700" cy="241300"/>
            </a:xfrm>
            <a:custGeom>
              <a:avLst/>
              <a:gdLst/>
              <a:ahLst/>
              <a:cxnLst/>
              <a:rect l="l" t="t" r="r" b="b"/>
              <a:pathLst>
                <a:path w="1028700" h="241300">
                  <a:moveTo>
                    <a:pt x="0" y="0"/>
                  </a:moveTo>
                  <a:lnTo>
                    <a:pt x="1028700" y="0"/>
                  </a:lnTo>
                  <a:lnTo>
                    <a:pt x="1028700" y="241300"/>
                  </a:lnTo>
                  <a:lnTo>
                    <a:pt x="0" y="241300"/>
                  </a:lnTo>
                  <a:lnTo>
                    <a:pt x="0" y="0"/>
                  </a:lnTo>
                  <a:close/>
                </a:path>
              </a:pathLst>
            </a:custGeom>
            <a:ln w="12700">
              <a:solidFill>
                <a:srgbClr val="000000"/>
              </a:solidFill>
            </a:ln>
          </p:spPr>
          <p:txBody>
            <a:bodyPr wrap="square" lIns="0" tIns="0" rIns="0" bIns="0" rtlCol="0"/>
            <a:lstStyle/>
            <a:p>
              <a:endParaRPr/>
            </a:p>
          </p:txBody>
        </p:sp>
        <p:pic>
          <p:nvPicPr>
            <p:cNvPr id="54" name="object 54"/>
            <p:cNvPicPr/>
            <p:nvPr/>
          </p:nvPicPr>
          <p:blipFill>
            <a:blip r:embed="rId15" cstate="print"/>
            <a:stretch>
              <a:fillRect/>
            </a:stretch>
          </p:blipFill>
          <p:spPr>
            <a:xfrm>
              <a:off x="5947574" y="5287429"/>
              <a:ext cx="69849" cy="209550"/>
            </a:xfrm>
            <a:prstGeom prst="rect">
              <a:avLst/>
            </a:prstGeom>
          </p:spPr>
        </p:pic>
        <p:sp>
          <p:nvSpPr>
            <p:cNvPr id="55" name="object 55"/>
            <p:cNvSpPr/>
            <p:nvPr/>
          </p:nvSpPr>
          <p:spPr>
            <a:xfrm>
              <a:off x="5979324" y="4931829"/>
              <a:ext cx="0" cy="368300"/>
            </a:xfrm>
            <a:custGeom>
              <a:avLst/>
              <a:gdLst/>
              <a:ahLst/>
              <a:cxnLst/>
              <a:rect l="l" t="t" r="r" b="b"/>
              <a:pathLst>
                <a:path h="368300">
                  <a:moveTo>
                    <a:pt x="0" y="0"/>
                  </a:moveTo>
                  <a:lnTo>
                    <a:pt x="0" y="368300"/>
                  </a:lnTo>
                </a:path>
              </a:pathLst>
            </a:custGeom>
            <a:ln w="12700">
              <a:solidFill>
                <a:srgbClr val="FFDF00"/>
              </a:solidFill>
            </a:ln>
          </p:spPr>
          <p:txBody>
            <a:bodyPr wrap="square" lIns="0" tIns="0" rIns="0" bIns="0" rtlCol="0"/>
            <a:lstStyle/>
            <a:p>
              <a:endParaRPr/>
            </a:p>
          </p:txBody>
        </p:sp>
        <p:pic>
          <p:nvPicPr>
            <p:cNvPr id="56" name="object 56"/>
            <p:cNvPicPr/>
            <p:nvPr/>
          </p:nvPicPr>
          <p:blipFill>
            <a:blip r:embed="rId16" cstate="print"/>
            <a:stretch>
              <a:fillRect/>
            </a:stretch>
          </p:blipFill>
          <p:spPr>
            <a:xfrm>
              <a:off x="3852075" y="4525429"/>
              <a:ext cx="69849" cy="196850"/>
            </a:xfrm>
            <a:prstGeom prst="rect">
              <a:avLst/>
            </a:prstGeom>
          </p:spPr>
        </p:pic>
        <p:sp>
          <p:nvSpPr>
            <p:cNvPr id="57" name="object 57"/>
            <p:cNvSpPr/>
            <p:nvPr/>
          </p:nvSpPr>
          <p:spPr>
            <a:xfrm>
              <a:off x="3883824" y="4157129"/>
              <a:ext cx="0" cy="381000"/>
            </a:xfrm>
            <a:custGeom>
              <a:avLst/>
              <a:gdLst/>
              <a:ahLst/>
              <a:cxnLst/>
              <a:rect l="l" t="t" r="r" b="b"/>
              <a:pathLst>
                <a:path h="381000">
                  <a:moveTo>
                    <a:pt x="0" y="0"/>
                  </a:moveTo>
                  <a:lnTo>
                    <a:pt x="0" y="381000"/>
                  </a:lnTo>
                </a:path>
              </a:pathLst>
            </a:custGeom>
            <a:ln w="12700">
              <a:solidFill>
                <a:srgbClr val="66CC00"/>
              </a:solidFill>
            </a:ln>
          </p:spPr>
          <p:txBody>
            <a:bodyPr wrap="square" lIns="0" tIns="0" rIns="0" bIns="0" rtlCol="0"/>
            <a:lstStyle/>
            <a:p>
              <a:endParaRPr/>
            </a:p>
          </p:txBody>
        </p:sp>
        <p:sp>
          <p:nvSpPr>
            <p:cNvPr id="58" name="object 58"/>
            <p:cNvSpPr/>
            <p:nvPr/>
          </p:nvSpPr>
          <p:spPr>
            <a:xfrm>
              <a:off x="3877475" y="4677829"/>
              <a:ext cx="787400" cy="254000"/>
            </a:xfrm>
            <a:custGeom>
              <a:avLst/>
              <a:gdLst/>
              <a:ahLst/>
              <a:cxnLst/>
              <a:rect l="l" t="t" r="r" b="b"/>
              <a:pathLst>
                <a:path w="787400" h="254000">
                  <a:moveTo>
                    <a:pt x="787400" y="0"/>
                  </a:moveTo>
                  <a:lnTo>
                    <a:pt x="0" y="0"/>
                  </a:lnTo>
                  <a:lnTo>
                    <a:pt x="0" y="254000"/>
                  </a:lnTo>
                  <a:lnTo>
                    <a:pt x="787400" y="254000"/>
                  </a:lnTo>
                  <a:lnTo>
                    <a:pt x="787400" y="0"/>
                  </a:lnTo>
                  <a:close/>
                </a:path>
              </a:pathLst>
            </a:custGeom>
            <a:solidFill>
              <a:srgbClr val="B3E580"/>
            </a:solidFill>
          </p:spPr>
          <p:txBody>
            <a:bodyPr wrap="square" lIns="0" tIns="0" rIns="0" bIns="0" rtlCol="0"/>
            <a:lstStyle/>
            <a:p>
              <a:endParaRPr/>
            </a:p>
          </p:txBody>
        </p:sp>
        <p:sp>
          <p:nvSpPr>
            <p:cNvPr id="59" name="object 59"/>
            <p:cNvSpPr/>
            <p:nvPr/>
          </p:nvSpPr>
          <p:spPr>
            <a:xfrm>
              <a:off x="3883824" y="4684179"/>
              <a:ext cx="774700" cy="241300"/>
            </a:xfrm>
            <a:custGeom>
              <a:avLst/>
              <a:gdLst/>
              <a:ahLst/>
              <a:cxnLst/>
              <a:rect l="l" t="t" r="r" b="b"/>
              <a:pathLst>
                <a:path w="774700" h="241300">
                  <a:moveTo>
                    <a:pt x="0" y="0"/>
                  </a:moveTo>
                  <a:lnTo>
                    <a:pt x="774700" y="0"/>
                  </a:lnTo>
                  <a:lnTo>
                    <a:pt x="774700" y="241300"/>
                  </a:lnTo>
                  <a:lnTo>
                    <a:pt x="0" y="241300"/>
                  </a:lnTo>
                  <a:lnTo>
                    <a:pt x="0" y="0"/>
                  </a:lnTo>
                  <a:close/>
                </a:path>
              </a:pathLst>
            </a:custGeom>
            <a:ln w="12700">
              <a:solidFill>
                <a:srgbClr val="000000"/>
              </a:solidFill>
            </a:ln>
          </p:spPr>
          <p:txBody>
            <a:bodyPr wrap="square" lIns="0" tIns="0" rIns="0" bIns="0" rtlCol="0"/>
            <a:lstStyle/>
            <a:p>
              <a:endParaRPr/>
            </a:p>
          </p:txBody>
        </p:sp>
        <p:pic>
          <p:nvPicPr>
            <p:cNvPr id="60" name="object 60"/>
            <p:cNvPicPr/>
            <p:nvPr/>
          </p:nvPicPr>
          <p:blipFill>
            <a:blip r:embed="rId17" cstate="print"/>
            <a:stretch>
              <a:fillRect/>
            </a:stretch>
          </p:blipFill>
          <p:spPr>
            <a:xfrm>
              <a:off x="4614075" y="5287429"/>
              <a:ext cx="82549" cy="209550"/>
            </a:xfrm>
            <a:prstGeom prst="rect">
              <a:avLst/>
            </a:prstGeom>
          </p:spPr>
        </p:pic>
        <p:sp>
          <p:nvSpPr>
            <p:cNvPr id="61" name="object 61"/>
            <p:cNvSpPr/>
            <p:nvPr/>
          </p:nvSpPr>
          <p:spPr>
            <a:xfrm>
              <a:off x="4658524" y="4931829"/>
              <a:ext cx="0" cy="368300"/>
            </a:xfrm>
            <a:custGeom>
              <a:avLst/>
              <a:gdLst/>
              <a:ahLst/>
              <a:cxnLst/>
              <a:rect l="l" t="t" r="r" b="b"/>
              <a:pathLst>
                <a:path h="368300">
                  <a:moveTo>
                    <a:pt x="0" y="0"/>
                  </a:moveTo>
                  <a:lnTo>
                    <a:pt x="0" y="368300"/>
                  </a:lnTo>
                </a:path>
              </a:pathLst>
            </a:custGeom>
            <a:ln w="12700">
              <a:solidFill>
                <a:srgbClr val="66CC00"/>
              </a:solidFill>
            </a:ln>
          </p:spPr>
          <p:txBody>
            <a:bodyPr wrap="square" lIns="0" tIns="0" rIns="0" bIns="0" rtlCol="0"/>
            <a:lstStyle/>
            <a:p>
              <a:endParaRPr/>
            </a:p>
          </p:txBody>
        </p:sp>
        <p:pic>
          <p:nvPicPr>
            <p:cNvPr id="62" name="object 62"/>
            <p:cNvPicPr/>
            <p:nvPr/>
          </p:nvPicPr>
          <p:blipFill>
            <a:blip r:embed="rId18" cstate="print"/>
            <a:stretch>
              <a:fillRect/>
            </a:stretch>
          </p:blipFill>
          <p:spPr>
            <a:xfrm>
              <a:off x="2886875" y="4525429"/>
              <a:ext cx="69849" cy="196850"/>
            </a:xfrm>
            <a:prstGeom prst="rect">
              <a:avLst/>
            </a:prstGeom>
          </p:spPr>
        </p:pic>
        <p:sp>
          <p:nvSpPr>
            <p:cNvPr id="63" name="object 63"/>
            <p:cNvSpPr/>
            <p:nvPr/>
          </p:nvSpPr>
          <p:spPr>
            <a:xfrm>
              <a:off x="2918624" y="4157129"/>
              <a:ext cx="0" cy="381000"/>
            </a:xfrm>
            <a:custGeom>
              <a:avLst/>
              <a:gdLst/>
              <a:ahLst/>
              <a:cxnLst/>
              <a:rect l="l" t="t" r="r" b="b"/>
              <a:pathLst>
                <a:path h="381000">
                  <a:moveTo>
                    <a:pt x="0" y="0"/>
                  </a:moveTo>
                  <a:lnTo>
                    <a:pt x="0" y="381000"/>
                  </a:lnTo>
                </a:path>
              </a:pathLst>
            </a:custGeom>
            <a:ln w="12700">
              <a:solidFill>
                <a:srgbClr val="007FCC"/>
              </a:solidFill>
            </a:ln>
          </p:spPr>
          <p:txBody>
            <a:bodyPr wrap="square" lIns="0" tIns="0" rIns="0" bIns="0" rtlCol="0"/>
            <a:lstStyle/>
            <a:p>
              <a:endParaRPr/>
            </a:p>
          </p:txBody>
        </p:sp>
        <p:sp>
          <p:nvSpPr>
            <p:cNvPr id="64" name="object 64"/>
            <p:cNvSpPr/>
            <p:nvPr/>
          </p:nvSpPr>
          <p:spPr>
            <a:xfrm>
              <a:off x="2912275" y="4677829"/>
              <a:ext cx="609600" cy="254000"/>
            </a:xfrm>
            <a:custGeom>
              <a:avLst/>
              <a:gdLst/>
              <a:ahLst/>
              <a:cxnLst/>
              <a:rect l="l" t="t" r="r" b="b"/>
              <a:pathLst>
                <a:path w="609600" h="254000">
                  <a:moveTo>
                    <a:pt x="609600" y="0"/>
                  </a:moveTo>
                  <a:lnTo>
                    <a:pt x="0" y="0"/>
                  </a:lnTo>
                  <a:lnTo>
                    <a:pt x="0" y="254000"/>
                  </a:lnTo>
                  <a:lnTo>
                    <a:pt x="609600" y="254000"/>
                  </a:lnTo>
                  <a:lnTo>
                    <a:pt x="609600" y="0"/>
                  </a:lnTo>
                  <a:close/>
                </a:path>
              </a:pathLst>
            </a:custGeom>
            <a:solidFill>
              <a:srgbClr val="80CCE5"/>
            </a:solidFill>
          </p:spPr>
          <p:txBody>
            <a:bodyPr wrap="square" lIns="0" tIns="0" rIns="0" bIns="0" rtlCol="0"/>
            <a:lstStyle/>
            <a:p>
              <a:endParaRPr/>
            </a:p>
          </p:txBody>
        </p:sp>
        <p:sp>
          <p:nvSpPr>
            <p:cNvPr id="65" name="object 65"/>
            <p:cNvSpPr/>
            <p:nvPr/>
          </p:nvSpPr>
          <p:spPr>
            <a:xfrm>
              <a:off x="2918624" y="4684179"/>
              <a:ext cx="596900" cy="241300"/>
            </a:xfrm>
            <a:custGeom>
              <a:avLst/>
              <a:gdLst/>
              <a:ahLst/>
              <a:cxnLst/>
              <a:rect l="l" t="t" r="r" b="b"/>
              <a:pathLst>
                <a:path w="596900" h="241300">
                  <a:moveTo>
                    <a:pt x="0" y="0"/>
                  </a:moveTo>
                  <a:lnTo>
                    <a:pt x="596900" y="0"/>
                  </a:lnTo>
                  <a:lnTo>
                    <a:pt x="596900" y="241300"/>
                  </a:lnTo>
                  <a:lnTo>
                    <a:pt x="0" y="241300"/>
                  </a:lnTo>
                  <a:lnTo>
                    <a:pt x="0" y="0"/>
                  </a:lnTo>
                  <a:close/>
                </a:path>
              </a:pathLst>
            </a:custGeom>
            <a:ln w="12700">
              <a:solidFill>
                <a:srgbClr val="000000"/>
              </a:solidFill>
            </a:ln>
          </p:spPr>
          <p:txBody>
            <a:bodyPr wrap="square" lIns="0" tIns="0" rIns="0" bIns="0" rtlCol="0"/>
            <a:lstStyle/>
            <a:p>
              <a:endParaRPr/>
            </a:p>
          </p:txBody>
        </p:sp>
        <p:pic>
          <p:nvPicPr>
            <p:cNvPr id="66" name="object 66"/>
            <p:cNvPicPr/>
            <p:nvPr/>
          </p:nvPicPr>
          <p:blipFill>
            <a:blip r:embed="rId19" cstate="print"/>
            <a:stretch>
              <a:fillRect/>
            </a:stretch>
          </p:blipFill>
          <p:spPr>
            <a:xfrm>
              <a:off x="3483775" y="5287429"/>
              <a:ext cx="82549" cy="209550"/>
            </a:xfrm>
            <a:prstGeom prst="rect">
              <a:avLst/>
            </a:prstGeom>
          </p:spPr>
        </p:pic>
        <p:sp>
          <p:nvSpPr>
            <p:cNvPr id="67" name="object 67"/>
            <p:cNvSpPr/>
            <p:nvPr/>
          </p:nvSpPr>
          <p:spPr>
            <a:xfrm>
              <a:off x="3515524" y="4931829"/>
              <a:ext cx="0" cy="368300"/>
            </a:xfrm>
            <a:custGeom>
              <a:avLst/>
              <a:gdLst/>
              <a:ahLst/>
              <a:cxnLst/>
              <a:rect l="l" t="t" r="r" b="b"/>
              <a:pathLst>
                <a:path h="368300">
                  <a:moveTo>
                    <a:pt x="0" y="0"/>
                  </a:moveTo>
                  <a:lnTo>
                    <a:pt x="0" y="368300"/>
                  </a:lnTo>
                </a:path>
              </a:pathLst>
            </a:custGeom>
            <a:ln w="12700">
              <a:solidFill>
                <a:srgbClr val="00B3CC"/>
              </a:solidFill>
            </a:ln>
          </p:spPr>
          <p:txBody>
            <a:bodyPr wrap="square" lIns="0" tIns="0" rIns="0" bIns="0" rtlCol="0"/>
            <a:lstStyle/>
            <a:p>
              <a:endParaRPr/>
            </a:p>
          </p:txBody>
        </p:sp>
      </p:grpSp>
      <p:sp>
        <p:nvSpPr>
          <p:cNvPr id="68" name="object 68"/>
          <p:cNvSpPr txBox="1"/>
          <p:nvPr/>
        </p:nvSpPr>
        <p:spPr>
          <a:xfrm>
            <a:off x="6074574" y="5084229"/>
            <a:ext cx="410845" cy="223520"/>
          </a:xfrm>
          <a:prstGeom prst="rect">
            <a:avLst/>
          </a:prstGeom>
        </p:spPr>
        <p:txBody>
          <a:bodyPr vert="horz" wrap="square" lIns="0" tIns="12700" rIns="0" bIns="0" rtlCol="0">
            <a:spAutoFit/>
          </a:bodyPr>
          <a:lstStyle/>
          <a:p>
            <a:pPr marL="12700">
              <a:lnSpc>
                <a:spcPct val="100000"/>
              </a:lnSpc>
              <a:spcBef>
                <a:spcPts val="100"/>
              </a:spcBef>
            </a:pPr>
            <a:r>
              <a:rPr sz="1300" b="1" spc="-20" dirty="0">
                <a:latin typeface="Arial"/>
                <a:cs typeface="Arial"/>
              </a:rPr>
              <a:t>Time</a:t>
            </a:r>
            <a:endParaRPr sz="1300">
              <a:latin typeface="Arial"/>
              <a:cs typeface="Arial"/>
            </a:endParaRPr>
          </a:p>
        </p:txBody>
      </p:sp>
      <p:sp>
        <p:nvSpPr>
          <p:cNvPr id="69" name="object 69"/>
          <p:cNvSpPr txBox="1"/>
          <p:nvPr/>
        </p:nvSpPr>
        <p:spPr>
          <a:xfrm>
            <a:off x="1223174" y="3877729"/>
            <a:ext cx="1153160" cy="238760"/>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Arrival </a:t>
            </a:r>
            <a:r>
              <a:rPr sz="1400" b="1" spc="-10" dirty="0">
                <a:latin typeface="Arial"/>
                <a:cs typeface="Arial"/>
              </a:rPr>
              <a:t>Times</a:t>
            </a:r>
            <a:endParaRPr sz="1400">
              <a:latin typeface="Arial"/>
              <a:cs typeface="Arial"/>
            </a:endParaRPr>
          </a:p>
        </p:txBody>
      </p:sp>
      <p:sp>
        <p:nvSpPr>
          <p:cNvPr id="70" name="object 70"/>
          <p:cNvSpPr txBox="1"/>
          <p:nvPr/>
        </p:nvSpPr>
        <p:spPr>
          <a:xfrm>
            <a:off x="1578774" y="4157129"/>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1</a:t>
            </a:r>
            <a:endParaRPr sz="1200">
              <a:latin typeface="Arial MT"/>
              <a:cs typeface="Arial MT"/>
            </a:endParaRPr>
          </a:p>
        </p:txBody>
      </p:sp>
      <p:sp>
        <p:nvSpPr>
          <p:cNvPr id="71" name="object 71"/>
          <p:cNvSpPr txBox="1"/>
          <p:nvPr/>
        </p:nvSpPr>
        <p:spPr>
          <a:xfrm>
            <a:off x="3725074" y="4157129"/>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3</a:t>
            </a:r>
            <a:endParaRPr sz="1200">
              <a:latin typeface="Arial MT"/>
              <a:cs typeface="Arial MT"/>
            </a:endParaRPr>
          </a:p>
        </p:txBody>
      </p:sp>
      <p:sp>
        <p:nvSpPr>
          <p:cNvPr id="72" name="object 72"/>
          <p:cNvSpPr txBox="1"/>
          <p:nvPr/>
        </p:nvSpPr>
        <p:spPr>
          <a:xfrm>
            <a:off x="4791874" y="4131729"/>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4</a:t>
            </a:r>
            <a:endParaRPr sz="1200">
              <a:latin typeface="Arial MT"/>
              <a:cs typeface="Arial MT"/>
            </a:endParaRPr>
          </a:p>
        </p:txBody>
      </p:sp>
      <p:sp>
        <p:nvSpPr>
          <p:cNvPr id="73" name="object 73"/>
          <p:cNvSpPr txBox="1"/>
          <p:nvPr/>
        </p:nvSpPr>
        <p:spPr>
          <a:xfrm>
            <a:off x="2721774" y="4157129"/>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2</a:t>
            </a:r>
            <a:endParaRPr sz="1200">
              <a:latin typeface="Arial MT"/>
              <a:cs typeface="Arial MT"/>
            </a:endParaRPr>
          </a:p>
        </p:txBody>
      </p:sp>
      <p:sp>
        <p:nvSpPr>
          <p:cNvPr id="74" name="object 74"/>
          <p:cNvSpPr txBox="1"/>
          <p:nvPr/>
        </p:nvSpPr>
        <p:spPr>
          <a:xfrm>
            <a:off x="2442374" y="5300129"/>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1</a:t>
            </a:r>
            <a:endParaRPr sz="1200">
              <a:latin typeface="Arial MT"/>
              <a:cs typeface="Arial MT"/>
            </a:endParaRPr>
          </a:p>
        </p:txBody>
      </p:sp>
      <p:sp>
        <p:nvSpPr>
          <p:cNvPr id="75" name="object 75"/>
          <p:cNvSpPr txBox="1"/>
          <p:nvPr/>
        </p:nvSpPr>
        <p:spPr>
          <a:xfrm>
            <a:off x="4474374" y="5274729"/>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3</a:t>
            </a:r>
            <a:endParaRPr sz="1200">
              <a:latin typeface="Arial MT"/>
              <a:cs typeface="Arial MT"/>
            </a:endParaRPr>
          </a:p>
        </p:txBody>
      </p:sp>
      <p:sp>
        <p:nvSpPr>
          <p:cNvPr id="76" name="object 76"/>
          <p:cNvSpPr txBox="1"/>
          <p:nvPr/>
        </p:nvSpPr>
        <p:spPr>
          <a:xfrm>
            <a:off x="5807874" y="5287429"/>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4</a:t>
            </a:r>
            <a:endParaRPr sz="1200">
              <a:latin typeface="Arial MT"/>
              <a:cs typeface="Arial MT"/>
            </a:endParaRPr>
          </a:p>
        </p:txBody>
      </p:sp>
      <p:sp>
        <p:nvSpPr>
          <p:cNvPr id="77" name="object 77"/>
          <p:cNvSpPr txBox="1"/>
          <p:nvPr/>
        </p:nvSpPr>
        <p:spPr>
          <a:xfrm>
            <a:off x="2759874" y="5227993"/>
            <a:ext cx="925830" cy="732790"/>
          </a:xfrm>
          <a:prstGeom prst="rect">
            <a:avLst/>
          </a:prstGeom>
        </p:spPr>
        <p:txBody>
          <a:bodyPr vert="horz" wrap="square" lIns="0" tIns="59055" rIns="0" bIns="0" rtlCol="0">
            <a:spAutoFit/>
          </a:bodyPr>
          <a:lstStyle/>
          <a:p>
            <a:pPr marL="596900">
              <a:lnSpc>
                <a:spcPct val="100000"/>
              </a:lnSpc>
              <a:spcBef>
                <a:spcPts val="465"/>
              </a:spcBef>
            </a:pPr>
            <a:r>
              <a:rPr sz="1200" dirty="0">
                <a:latin typeface="Arial MT"/>
                <a:cs typeface="Arial MT"/>
              </a:rPr>
              <a:t>2</a:t>
            </a:r>
            <a:endParaRPr sz="1200">
              <a:latin typeface="Arial MT"/>
              <a:cs typeface="Arial MT"/>
            </a:endParaRPr>
          </a:p>
          <a:p>
            <a:pPr marL="12700" marR="5080">
              <a:lnSpc>
                <a:spcPts val="1500"/>
              </a:lnSpc>
              <a:spcBef>
                <a:spcPts val="760"/>
              </a:spcBef>
            </a:pPr>
            <a:r>
              <a:rPr sz="1500" b="1" spc="-10" dirty="0">
                <a:latin typeface="Arial"/>
                <a:cs typeface="Arial"/>
              </a:rPr>
              <a:t>Departure Times</a:t>
            </a:r>
            <a:endParaRPr sz="1500">
              <a:latin typeface="Arial"/>
              <a:cs typeface="Arial"/>
            </a:endParaRPr>
          </a:p>
        </p:txBody>
      </p:sp>
      <p:sp>
        <p:nvSpPr>
          <p:cNvPr id="78" name="object 78"/>
          <p:cNvSpPr txBox="1"/>
          <p:nvPr/>
        </p:nvSpPr>
        <p:spPr>
          <a:xfrm>
            <a:off x="1137857" y="6532371"/>
            <a:ext cx="1990089"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MT"/>
                <a:cs typeface="Arial MT"/>
              </a:rPr>
              <a:t>©</a:t>
            </a:r>
            <a:r>
              <a:rPr sz="1600" spc="-15" dirty="0">
                <a:latin typeface="Arial MT"/>
                <a:cs typeface="Arial MT"/>
              </a:rPr>
              <a:t> </a:t>
            </a:r>
            <a:r>
              <a:rPr sz="1600" dirty="0">
                <a:latin typeface="Arial MT"/>
                <a:cs typeface="Arial MT"/>
              </a:rPr>
              <a:t>Dimitri</a:t>
            </a:r>
            <a:r>
              <a:rPr sz="1600" spc="-20" dirty="0">
                <a:latin typeface="Arial MT"/>
                <a:cs typeface="Arial MT"/>
              </a:rPr>
              <a:t> </a:t>
            </a:r>
            <a:r>
              <a:rPr sz="1600" spc="-95" dirty="0">
                <a:latin typeface="Arial MT"/>
                <a:cs typeface="Arial MT"/>
              </a:rPr>
              <a:t>P.</a:t>
            </a:r>
            <a:r>
              <a:rPr sz="1600" spc="-5" dirty="0">
                <a:latin typeface="Arial MT"/>
                <a:cs typeface="Arial MT"/>
              </a:rPr>
              <a:t> </a:t>
            </a:r>
            <a:r>
              <a:rPr sz="1600" spc="-10" dirty="0">
                <a:latin typeface="Arial MT"/>
                <a:cs typeface="Arial MT"/>
              </a:rPr>
              <a:t>Bertsekas</a:t>
            </a:r>
            <a:endParaRPr sz="1600">
              <a:latin typeface="Arial MT"/>
              <a:cs typeface="Arial MT"/>
            </a:endParaRPr>
          </a:p>
        </p:txBody>
      </p:sp>
      <p:sp>
        <p:nvSpPr>
          <p:cNvPr id="79" name="object 79"/>
          <p:cNvSpPr txBox="1"/>
          <p:nvPr/>
        </p:nvSpPr>
        <p:spPr>
          <a:xfrm>
            <a:off x="10098117" y="6565900"/>
            <a:ext cx="250825"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7F7F7F"/>
                </a:solidFill>
                <a:latin typeface="Arial MT"/>
                <a:cs typeface="Arial MT"/>
              </a:rPr>
              <a:t>36</a:t>
            </a:r>
            <a:endParaRPr sz="1600">
              <a:latin typeface="Arial MT"/>
              <a:cs typeface="Arial M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0197" y="1361947"/>
            <a:ext cx="5550535" cy="391160"/>
          </a:xfrm>
          <a:prstGeom prst="rect">
            <a:avLst/>
          </a:prstGeom>
        </p:spPr>
        <p:txBody>
          <a:bodyPr vert="horz" wrap="square" lIns="0" tIns="12700" rIns="0" bIns="0" rtlCol="0">
            <a:spAutoFit/>
          </a:bodyPr>
          <a:lstStyle/>
          <a:p>
            <a:pPr marL="194945" indent="-182245">
              <a:lnSpc>
                <a:spcPct val="100000"/>
              </a:lnSpc>
              <a:spcBef>
                <a:spcPts val="100"/>
              </a:spcBef>
              <a:buClr>
                <a:srgbClr val="7F7F7F"/>
              </a:buClr>
              <a:buChar char="•"/>
              <a:tabLst>
                <a:tab pos="194945" algn="l"/>
              </a:tabLst>
            </a:pPr>
            <a:r>
              <a:rPr sz="2400" dirty="0">
                <a:solidFill>
                  <a:srgbClr val="404040"/>
                </a:solidFill>
                <a:latin typeface="Arial MT"/>
                <a:cs typeface="Arial MT"/>
              </a:rPr>
              <a:t>Deterministic</a:t>
            </a:r>
            <a:r>
              <a:rPr sz="2400" spc="-20" dirty="0">
                <a:solidFill>
                  <a:srgbClr val="404040"/>
                </a:solidFill>
                <a:latin typeface="Arial MT"/>
                <a:cs typeface="Arial MT"/>
              </a:rPr>
              <a:t> </a:t>
            </a:r>
            <a:r>
              <a:rPr sz="2400" dirty="0">
                <a:solidFill>
                  <a:srgbClr val="404040"/>
                </a:solidFill>
                <a:latin typeface="Arial MT"/>
                <a:cs typeface="Arial MT"/>
              </a:rPr>
              <a:t>arrivals,</a:t>
            </a:r>
            <a:r>
              <a:rPr sz="2400" spc="-15" dirty="0">
                <a:solidFill>
                  <a:srgbClr val="404040"/>
                </a:solidFill>
                <a:latin typeface="Arial MT"/>
                <a:cs typeface="Arial MT"/>
              </a:rPr>
              <a:t> </a:t>
            </a:r>
            <a:r>
              <a:rPr sz="2400" dirty="0">
                <a:solidFill>
                  <a:srgbClr val="404040"/>
                </a:solidFill>
                <a:latin typeface="Arial MT"/>
                <a:cs typeface="Arial MT"/>
              </a:rPr>
              <a:t>variable</a:t>
            </a:r>
            <a:r>
              <a:rPr sz="2400" spc="-10" dirty="0">
                <a:solidFill>
                  <a:srgbClr val="404040"/>
                </a:solidFill>
                <a:latin typeface="Arial MT"/>
                <a:cs typeface="Arial MT"/>
              </a:rPr>
              <a:t> </a:t>
            </a:r>
            <a:r>
              <a:rPr sz="2400" dirty="0">
                <a:solidFill>
                  <a:srgbClr val="404040"/>
                </a:solidFill>
                <a:latin typeface="Arial MT"/>
                <a:cs typeface="Arial MT"/>
              </a:rPr>
              <a:t>job</a:t>
            </a:r>
            <a:r>
              <a:rPr sz="2400" spc="-10" dirty="0">
                <a:solidFill>
                  <a:srgbClr val="404040"/>
                </a:solidFill>
                <a:latin typeface="Arial MT"/>
                <a:cs typeface="Arial MT"/>
              </a:rPr>
              <a:t> sizes</a:t>
            </a:r>
            <a:endParaRPr sz="24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249700" rIns="0" bIns="0" rtlCol="0">
            <a:spAutoFit/>
          </a:bodyPr>
          <a:lstStyle/>
          <a:p>
            <a:pPr marL="38100">
              <a:lnSpc>
                <a:spcPct val="100000"/>
              </a:lnSpc>
              <a:spcBef>
                <a:spcPts val="100"/>
              </a:spcBef>
            </a:pPr>
            <a:r>
              <a:rPr dirty="0">
                <a:latin typeface="Arial MT"/>
                <a:cs typeface="Arial MT"/>
              </a:rPr>
              <a:t>Job</a:t>
            </a:r>
            <a:r>
              <a:rPr spc="-65" dirty="0">
                <a:latin typeface="Arial MT"/>
                <a:cs typeface="Arial MT"/>
              </a:rPr>
              <a:t> </a:t>
            </a:r>
            <a:r>
              <a:rPr dirty="0">
                <a:latin typeface="Arial MT"/>
                <a:cs typeface="Arial MT"/>
              </a:rPr>
              <a:t>Size</a:t>
            </a:r>
            <a:r>
              <a:rPr spc="-60" dirty="0">
                <a:latin typeface="Arial MT"/>
                <a:cs typeface="Arial MT"/>
              </a:rPr>
              <a:t> </a:t>
            </a:r>
            <a:r>
              <a:rPr spc="-10" dirty="0">
                <a:latin typeface="Arial MT"/>
                <a:cs typeface="Arial MT"/>
              </a:rPr>
              <a:t>Variation</a:t>
            </a:r>
            <a:r>
              <a:rPr spc="-60" dirty="0">
                <a:latin typeface="Arial MT"/>
                <a:cs typeface="Arial MT"/>
              </a:rPr>
              <a:t> </a:t>
            </a:r>
            <a:r>
              <a:rPr dirty="0">
                <a:latin typeface="Arial MT"/>
                <a:cs typeface="Arial MT"/>
              </a:rPr>
              <a:t>Causes</a:t>
            </a:r>
            <a:r>
              <a:rPr spc="-55" dirty="0">
                <a:latin typeface="Arial MT"/>
                <a:cs typeface="Arial MT"/>
              </a:rPr>
              <a:t> </a:t>
            </a:r>
            <a:r>
              <a:rPr spc="-10" dirty="0">
                <a:latin typeface="Arial MT"/>
                <a:cs typeface="Arial MT"/>
              </a:rPr>
              <a:t>Interference</a:t>
            </a:r>
          </a:p>
        </p:txBody>
      </p:sp>
      <p:grpSp>
        <p:nvGrpSpPr>
          <p:cNvPr id="4" name="object 4"/>
          <p:cNvGrpSpPr/>
          <p:nvPr/>
        </p:nvGrpSpPr>
        <p:grpSpPr>
          <a:xfrm>
            <a:off x="1915318" y="2605087"/>
            <a:ext cx="6032500" cy="1976120"/>
            <a:chOff x="1915318" y="2605087"/>
            <a:chExt cx="6032500" cy="1976120"/>
          </a:xfrm>
        </p:grpSpPr>
        <p:pic>
          <p:nvPicPr>
            <p:cNvPr id="5" name="object 5"/>
            <p:cNvPicPr/>
            <p:nvPr/>
          </p:nvPicPr>
          <p:blipFill>
            <a:blip r:embed="rId2" cstate="print"/>
            <a:stretch>
              <a:fillRect/>
            </a:stretch>
          </p:blipFill>
          <p:spPr>
            <a:xfrm>
              <a:off x="3547268" y="3055937"/>
              <a:ext cx="82550" cy="234950"/>
            </a:xfrm>
            <a:prstGeom prst="rect">
              <a:avLst/>
            </a:prstGeom>
          </p:spPr>
        </p:pic>
        <p:sp>
          <p:nvSpPr>
            <p:cNvPr id="6" name="object 6"/>
            <p:cNvSpPr/>
            <p:nvPr/>
          </p:nvSpPr>
          <p:spPr>
            <a:xfrm>
              <a:off x="3591718" y="2611437"/>
              <a:ext cx="0" cy="457200"/>
            </a:xfrm>
            <a:custGeom>
              <a:avLst/>
              <a:gdLst/>
              <a:ahLst/>
              <a:cxnLst/>
              <a:rect l="l" t="t" r="r" b="b"/>
              <a:pathLst>
                <a:path h="457200">
                  <a:moveTo>
                    <a:pt x="0" y="0"/>
                  </a:moveTo>
                  <a:lnTo>
                    <a:pt x="0" y="457200"/>
                  </a:lnTo>
                </a:path>
              </a:pathLst>
            </a:custGeom>
            <a:ln w="12700">
              <a:solidFill>
                <a:srgbClr val="007399"/>
              </a:solidFill>
            </a:ln>
          </p:spPr>
          <p:txBody>
            <a:bodyPr wrap="square" lIns="0" tIns="0" rIns="0" bIns="0" rtlCol="0"/>
            <a:lstStyle/>
            <a:p>
              <a:endParaRPr/>
            </a:p>
          </p:txBody>
        </p:sp>
        <p:sp>
          <p:nvSpPr>
            <p:cNvPr id="7" name="object 7"/>
            <p:cNvSpPr/>
            <p:nvPr/>
          </p:nvSpPr>
          <p:spPr>
            <a:xfrm>
              <a:off x="3585368" y="3233737"/>
              <a:ext cx="1193800" cy="317500"/>
            </a:xfrm>
            <a:custGeom>
              <a:avLst/>
              <a:gdLst/>
              <a:ahLst/>
              <a:cxnLst/>
              <a:rect l="l" t="t" r="r" b="b"/>
              <a:pathLst>
                <a:path w="1193800" h="317500">
                  <a:moveTo>
                    <a:pt x="1193799" y="0"/>
                  </a:moveTo>
                  <a:lnTo>
                    <a:pt x="0" y="0"/>
                  </a:lnTo>
                  <a:lnTo>
                    <a:pt x="0" y="317500"/>
                  </a:lnTo>
                  <a:lnTo>
                    <a:pt x="1193799" y="317500"/>
                  </a:lnTo>
                  <a:lnTo>
                    <a:pt x="1193799" y="0"/>
                  </a:lnTo>
                  <a:close/>
                </a:path>
              </a:pathLst>
            </a:custGeom>
            <a:solidFill>
              <a:srgbClr val="80BFE5"/>
            </a:solidFill>
          </p:spPr>
          <p:txBody>
            <a:bodyPr wrap="square" lIns="0" tIns="0" rIns="0" bIns="0" rtlCol="0"/>
            <a:lstStyle/>
            <a:p>
              <a:endParaRPr/>
            </a:p>
          </p:txBody>
        </p:sp>
        <p:sp>
          <p:nvSpPr>
            <p:cNvPr id="8" name="object 8"/>
            <p:cNvSpPr/>
            <p:nvPr/>
          </p:nvSpPr>
          <p:spPr>
            <a:xfrm>
              <a:off x="3591718" y="3240087"/>
              <a:ext cx="1181100" cy="304800"/>
            </a:xfrm>
            <a:custGeom>
              <a:avLst/>
              <a:gdLst/>
              <a:ahLst/>
              <a:cxnLst/>
              <a:rect l="l" t="t" r="r" b="b"/>
              <a:pathLst>
                <a:path w="1181100" h="304800">
                  <a:moveTo>
                    <a:pt x="0" y="0"/>
                  </a:moveTo>
                  <a:lnTo>
                    <a:pt x="1181100" y="0"/>
                  </a:lnTo>
                  <a:lnTo>
                    <a:pt x="1181100" y="304800"/>
                  </a:lnTo>
                  <a:lnTo>
                    <a:pt x="0" y="304800"/>
                  </a:lnTo>
                  <a:lnTo>
                    <a:pt x="0" y="0"/>
                  </a:lnTo>
                  <a:close/>
                </a:path>
              </a:pathLst>
            </a:custGeom>
            <a:ln w="12700">
              <a:solidFill>
                <a:srgbClr val="000000"/>
              </a:solidFill>
            </a:ln>
          </p:spPr>
          <p:txBody>
            <a:bodyPr wrap="square" lIns="0" tIns="0" rIns="0" bIns="0" rtlCol="0"/>
            <a:lstStyle/>
            <a:p>
              <a:endParaRPr/>
            </a:p>
          </p:txBody>
        </p:sp>
        <p:pic>
          <p:nvPicPr>
            <p:cNvPr id="9" name="object 9"/>
            <p:cNvPicPr/>
            <p:nvPr/>
          </p:nvPicPr>
          <p:blipFill>
            <a:blip r:embed="rId3" cstate="print"/>
            <a:stretch>
              <a:fillRect/>
            </a:stretch>
          </p:blipFill>
          <p:spPr>
            <a:xfrm>
              <a:off x="7712868" y="3500437"/>
              <a:ext cx="234950" cy="82550"/>
            </a:xfrm>
            <a:prstGeom prst="rect">
              <a:avLst/>
            </a:prstGeom>
          </p:spPr>
        </p:pic>
        <p:sp>
          <p:nvSpPr>
            <p:cNvPr id="10" name="object 10"/>
            <p:cNvSpPr/>
            <p:nvPr/>
          </p:nvSpPr>
          <p:spPr>
            <a:xfrm>
              <a:off x="1921668" y="3544887"/>
              <a:ext cx="5803900" cy="0"/>
            </a:xfrm>
            <a:custGeom>
              <a:avLst/>
              <a:gdLst/>
              <a:ahLst/>
              <a:cxnLst/>
              <a:rect l="l" t="t" r="r" b="b"/>
              <a:pathLst>
                <a:path w="5803900">
                  <a:moveTo>
                    <a:pt x="0" y="0"/>
                  </a:moveTo>
                  <a:lnTo>
                    <a:pt x="5803900" y="0"/>
                  </a:lnTo>
                </a:path>
              </a:pathLst>
            </a:custGeom>
            <a:ln w="12700">
              <a:solidFill>
                <a:srgbClr val="000000"/>
              </a:solidFill>
            </a:ln>
          </p:spPr>
          <p:txBody>
            <a:bodyPr wrap="square" lIns="0" tIns="0" rIns="0" bIns="0" rtlCol="0"/>
            <a:lstStyle/>
            <a:p>
              <a:endParaRPr/>
            </a:p>
          </p:txBody>
        </p:sp>
        <p:pic>
          <p:nvPicPr>
            <p:cNvPr id="11" name="object 11"/>
            <p:cNvPicPr/>
            <p:nvPr/>
          </p:nvPicPr>
          <p:blipFill>
            <a:blip r:embed="rId4" cstate="print"/>
            <a:stretch>
              <a:fillRect/>
            </a:stretch>
          </p:blipFill>
          <p:spPr>
            <a:xfrm>
              <a:off x="2213768" y="3055937"/>
              <a:ext cx="82550" cy="234950"/>
            </a:xfrm>
            <a:prstGeom prst="rect">
              <a:avLst/>
            </a:prstGeom>
          </p:spPr>
        </p:pic>
        <p:sp>
          <p:nvSpPr>
            <p:cNvPr id="12" name="object 12"/>
            <p:cNvSpPr/>
            <p:nvPr/>
          </p:nvSpPr>
          <p:spPr>
            <a:xfrm>
              <a:off x="2258218" y="2624137"/>
              <a:ext cx="0" cy="444500"/>
            </a:xfrm>
            <a:custGeom>
              <a:avLst/>
              <a:gdLst/>
              <a:ahLst/>
              <a:cxnLst/>
              <a:rect l="l" t="t" r="r" b="b"/>
              <a:pathLst>
                <a:path h="444500">
                  <a:moveTo>
                    <a:pt x="0" y="0"/>
                  </a:moveTo>
                  <a:lnTo>
                    <a:pt x="0" y="444500"/>
                  </a:lnTo>
                </a:path>
              </a:pathLst>
            </a:custGeom>
            <a:ln w="12700">
              <a:solidFill>
                <a:srgbClr val="990000"/>
              </a:solidFill>
            </a:ln>
          </p:spPr>
          <p:txBody>
            <a:bodyPr wrap="square" lIns="0" tIns="0" rIns="0" bIns="0" rtlCol="0"/>
            <a:lstStyle/>
            <a:p>
              <a:endParaRPr/>
            </a:p>
          </p:txBody>
        </p:sp>
        <p:sp>
          <p:nvSpPr>
            <p:cNvPr id="13" name="object 13"/>
            <p:cNvSpPr/>
            <p:nvPr/>
          </p:nvSpPr>
          <p:spPr>
            <a:xfrm>
              <a:off x="2251868" y="3233737"/>
              <a:ext cx="1828800" cy="304800"/>
            </a:xfrm>
            <a:custGeom>
              <a:avLst/>
              <a:gdLst/>
              <a:ahLst/>
              <a:cxnLst/>
              <a:rect l="l" t="t" r="r" b="b"/>
              <a:pathLst>
                <a:path w="1828800" h="304800">
                  <a:moveTo>
                    <a:pt x="1828800" y="0"/>
                  </a:moveTo>
                  <a:lnTo>
                    <a:pt x="0" y="0"/>
                  </a:lnTo>
                  <a:lnTo>
                    <a:pt x="0" y="304800"/>
                  </a:lnTo>
                  <a:lnTo>
                    <a:pt x="1828800" y="304800"/>
                  </a:lnTo>
                  <a:lnTo>
                    <a:pt x="1828800" y="0"/>
                  </a:lnTo>
                  <a:close/>
                </a:path>
              </a:pathLst>
            </a:custGeom>
            <a:solidFill>
              <a:srgbClr val="CC8080"/>
            </a:solidFill>
          </p:spPr>
          <p:txBody>
            <a:bodyPr wrap="square" lIns="0" tIns="0" rIns="0" bIns="0" rtlCol="0"/>
            <a:lstStyle/>
            <a:p>
              <a:endParaRPr/>
            </a:p>
          </p:txBody>
        </p:sp>
        <p:sp>
          <p:nvSpPr>
            <p:cNvPr id="14" name="object 14"/>
            <p:cNvSpPr/>
            <p:nvPr/>
          </p:nvSpPr>
          <p:spPr>
            <a:xfrm>
              <a:off x="2258218" y="3240087"/>
              <a:ext cx="1816100" cy="292100"/>
            </a:xfrm>
            <a:custGeom>
              <a:avLst/>
              <a:gdLst/>
              <a:ahLst/>
              <a:cxnLst/>
              <a:rect l="l" t="t" r="r" b="b"/>
              <a:pathLst>
                <a:path w="1816100" h="292100">
                  <a:moveTo>
                    <a:pt x="0" y="0"/>
                  </a:moveTo>
                  <a:lnTo>
                    <a:pt x="1816100" y="0"/>
                  </a:lnTo>
                  <a:lnTo>
                    <a:pt x="1816100" y="292100"/>
                  </a:lnTo>
                  <a:lnTo>
                    <a:pt x="0" y="292100"/>
                  </a:lnTo>
                  <a:lnTo>
                    <a:pt x="0" y="0"/>
                  </a:lnTo>
                  <a:close/>
                </a:path>
              </a:pathLst>
            </a:custGeom>
            <a:ln w="12700">
              <a:solidFill>
                <a:srgbClr val="000000"/>
              </a:solidFill>
            </a:ln>
          </p:spPr>
          <p:txBody>
            <a:bodyPr wrap="square" lIns="0" tIns="0" rIns="0" bIns="0" rtlCol="0"/>
            <a:lstStyle/>
            <a:p>
              <a:endParaRPr/>
            </a:p>
          </p:txBody>
        </p:sp>
        <p:pic>
          <p:nvPicPr>
            <p:cNvPr id="15" name="object 15"/>
            <p:cNvPicPr/>
            <p:nvPr/>
          </p:nvPicPr>
          <p:blipFill>
            <a:blip r:embed="rId5" cstate="print"/>
            <a:stretch>
              <a:fillRect/>
            </a:stretch>
          </p:blipFill>
          <p:spPr>
            <a:xfrm>
              <a:off x="4029868" y="3970337"/>
              <a:ext cx="82550" cy="234950"/>
            </a:xfrm>
            <a:prstGeom prst="rect">
              <a:avLst/>
            </a:prstGeom>
          </p:spPr>
        </p:pic>
        <p:sp>
          <p:nvSpPr>
            <p:cNvPr id="16" name="object 16"/>
            <p:cNvSpPr/>
            <p:nvPr/>
          </p:nvSpPr>
          <p:spPr>
            <a:xfrm>
              <a:off x="4074318" y="3538537"/>
              <a:ext cx="0" cy="444500"/>
            </a:xfrm>
            <a:custGeom>
              <a:avLst/>
              <a:gdLst/>
              <a:ahLst/>
              <a:cxnLst/>
              <a:rect l="l" t="t" r="r" b="b"/>
              <a:pathLst>
                <a:path h="444500">
                  <a:moveTo>
                    <a:pt x="0" y="0"/>
                  </a:moveTo>
                  <a:lnTo>
                    <a:pt x="0" y="444500"/>
                  </a:lnTo>
                </a:path>
              </a:pathLst>
            </a:custGeom>
            <a:ln w="12700">
              <a:solidFill>
                <a:srgbClr val="CC0000"/>
              </a:solidFill>
            </a:ln>
          </p:spPr>
          <p:txBody>
            <a:bodyPr wrap="square" lIns="0" tIns="0" rIns="0" bIns="0" rtlCol="0"/>
            <a:lstStyle/>
            <a:p>
              <a:endParaRPr/>
            </a:p>
          </p:txBody>
        </p:sp>
        <p:pic>
          <p:nvPicPr>
            <p:cNvPr id="17" name="object 17"/>
            <p:cNvPicPr/>
            <p:nvPr/>
          </p:nvPicPr>
          <p:blipFill>
            <a:blip r:embed="rId6" cstate="print"/>
            <a:stretch>
              <a:fillRect/>
            </a:stretch>
          </p:blipFill>
          <p:spPr>
            <a:xfrm>
              <a:off x="6303168" y="3055937"/>
              <a:ext cx="82550" cy="234950"/>
            </a:xfrm>
            <a:prstGeom prst="rect">
              <a:avLst/>
            </a:prstGeom>
          </p:spPr>
        </p:pic>
        <p:sp>
          <p:nvSpPr>
            <p:cNvPr id="18" name="object 18"/>
            <p:cNvSpPr/>
            <p:nvPr/>
          </p:nvSpPr>
          <p:spPr>
            <a:xfrm>
              <a:off x="6334918" y="2624137"/>
              <a:ext cx="0" cy="444500"/>
            </a:xfrm>
            <a:custGeom>
              <a:avLst/>
              <a:gdLst/>
              <a:ahLst/>
              <a:cxnLst/>
              <a:rect l="l" t="t" r="r" b="b"/>
              <a:pathLst>
                <a:path h="444500">
                  <a:moveTo>
                    <a:pt x="0" y="0"/>
                  </a:moveTo>
                  <a:lnTo>
                    <a:pt x="0" y="444500"/>
                  </a:lnTo>
                </a:path>
              </a:pathLst>
            </a:custGeom>
            <a:ln w="12700">
              <a:solidFill>
                <a:srgbClr val="FFBF00"/>
              </a:solidFill>
            </a:ln>
          </p:spPr>
          <p:txBody>
            <a:bodyPr wrap="square" lIns="0" tIns="0" rIns="0" bIns="0" rtlCol="0"/>
            <a:lstStyle/>
            <a:p>
              <a:endParaRPr/>
            </a:p>
          </p:txBody>
        </p:sp>
        <p:sp>
          <p:nvSpPr>
            <p:cNvPr id="19" name="object 19"/>
            <p:cNvSpPr/>
            <p:nvPr/>
          </p:nvSpPr>
          <p:spPr>
            <a:xfrm>
              <a:off x="6328568" y="3233737"/>
              <a:ext cx="939800" cy="304800"/>
            </a:xfrm>
            <a:custGeom>
              <a:avLst/>
              <a:gdLst/>
              <a:ahLst/>
              <a:cxnLst/>
              <a:rect l="l" t="t" r="r" b="b"/>
              <a:pathLst>
                <a:path w="939800" h="304800">
                  <a:moveTo>
                    <a:pt x="939800" y="0"/>
                  </a:moveTo>
                  <a:lnTo>
                    <a:pt x="0" y="0"/>
                  </a:lnTo>
                  <a:lnTo>
                    <a:pt x="0" y="304800"/>
                  </a:lnTo>
                  <a:lnTo>
                    <a:pt x="939800" y="304800"/>
                  </a:lnTo>
                  <a:lnTo>
                    <a:pt x="939800" y="0"/>
                  </a:lnTo>
                  <a:close/>
                </a:path>
              </a:pathLst>
            </a:custGeom>
            <a:solidFill>
              <a:srgbClr val="FFEF80"/>
            </a:solidFill>
          </p:spPr>
          <p:txBody>
            <a:bodyPr wrap="square" lIns="0" tIns="0" rIns="0" bIns="0" rtlCol="0"/>
            <a:lstStyle/>
            <a:p>
              <a:endParaRPr/>
            </a:p>
          </p:txBody>
        </p:sp>
        <p:sp>
          <p:nvSpPr>
            <p:cNvPr id="20" name="object 20"/>
            <p:cNvSpPr/>
            <p:nvPr/>
          </p:nvSpPr>
          <p:spPr>
            <a:xfrm>
              <a:off x="6334918" y="3240087"/>
              <a:ext cx="927100" cy="292100"/>
            </a:xfrm>
            <a:custGeom>
              <a:avLst/>
              <a:gdLst/>
              <a:ahLst/>
              <a:cxnLst/>
              <a:rect l="l" t="t" r="r" b="b"/>
              <a:pathLst>
                <a:path w="927100" h="292100">
                  <a:moveTo>
                    <a:pt x="0" y="0"/>
                  </a:moveTo>
                  <a:lnTo>
                    <a:pt x="927100" y="0"/>
                  </a:lnTo>
                  <a:lnTo>
                    <a:pt x="927100" y="292100"/>
                  </a:lnTo>
                  <a:lnTo>
                    <a:pt x="0" y="292100"/>
                  </a:lnTo>
                  <a:lnTo>
                    <a:pt x="0" y="0"/>
                  </a:lnTo>
                  <a:close/>
                </a:path>
              </a:pathLst>
            </a:custGeom>
            <a:ln w="12700">
              <a:solidFill>
                <a:srgbClr val="000000"/>
              </a:solidFill>
            </a:ln>
          </p:spPr>
          <p:txBody>
            <a:bodyPr wrap="square" lIns="0" tIns="0" rIns="0" bIns="0" rtlCol="0"/>
            <a:lstStyle/>
            <a:p>
              <a:endParaRPr/>
            </a:p>
          </p:txBody>
        </p:sp>
        <p:pic>
          <p:nvPicPr>
            <p:cNvPr id="21" name="object 21"/>
            <p:cNvPicPr/>
            <p:nvPr/>
          </p:nvPicPr>
          <p:blipFill>
            <a:blip r:embed="rId7" cstate="print"/>
            <a:stretch>
              <a:fillRect/>
            </a:stretch>
          </p:blipFill>
          <p:spPr>
            <a:xfrm>
              <a:off x="7217568" y="3970337"/>
              <a:ext cx="82550" cy="234950"/>
            </a:xfrm>
            <a:prstGeom prst="rect">
              <a:avLst/>
            </a:prstGeom>
          </p:spPr>
        </p:pic>
        <p:sp>
          <p:nvSpPr>
            <p:cNvPr id="22" name="object 22"/>
            <p:cNvSpPr/>
            <p:nvPr/>
          </p:nvSpPr>
          <p:spPr>
            <a:xfrm>
              <a:off x="7249318" y="3538537"/>
              <a:ext cx="0" cy="444500"/>
            </a:xfrm>
            <a:custGeom>
              <a:avLst/>
              <a:gdLst/>
              <a:ahLst/>
              <a:cxnLst/>
              <a:rect l="l" t="t" r="r" b="b"/>
              <a:pathLst>
                <a:path h="444500">
                  <a:moveTo>
                    <a:pt x="0" y="0"/>
                  </a:moveTo>
                  <a:lnTo>
                    <a:pt x="0" y="444500"/>
                  </a:lnTo>
                </a:path>
              </a:pathLst>
            </a:custGeom>
            <a:ln w="12700">
              <a:solidFill>
                <a:srgbClr val="FFBF00"/>
              </a:solidFill>
            </a:ln>
          </p:spPr>
          <p:txBody>
            <a:bodyPr wrap="square" lIns="0" tIns="0" rIns="0" bIns="0" rtlCol="0"/>
            <a:lstStyle/>
            <a:p>
              <a:endParaRPr/>
            </a:p>
          </p:txBody>
        </p:sp>
        <p:pic>
          <p:nvPicPr>
            <p:cNvPr id="23" name="object 23"/>
            <p:cNvPicPr/>
            <p:nvPr/>
          </p:nvPicPr>
          <p:blipFill>
            <a:blip r:embed="rId8" cstate="print"/>
            <a:stretch>
              <a:fillRect/>
            </a:stretch>
          </p:blipFill>
          <p:spPr>
            <a:xfrm>
              <a:off x="4944268" y="3055937"/>
              <a:ext cx="95250" cy="234950"/>
            </a:xfrm>
            <a:prstGeom prst="rect">
              <a:avLst/>
            </a:prstGeom>
          </p:spPr>
        </p:pic>
        <p:sp>
          <p:nvSpPr>
            <p:cNvPr id="24" name="object 24"/>
            <p:cNvSpPr/>
            <p:nvPr/>
          </p:nvSpPr>
          <p:spPr>
            <a:xfrm>
              <a:off x="4988718" y="2624137"/>
              <a:ext cx="0" cy="444500"/>
            </a:xfrm>
            <a:custGeom>
              <a:avLst/>
              <a:gdLst/>
              <a:ahLst/>
              <a:cxnLst/>
              <a:rect l="l" t="t" r="r" b="b"/>
              <a:pathLst>
                <a:path h="444500">
                  <a:moveTo>
                    <a:pt x="0" y="0"/>
                  </a:moveTo>
                  <a:lnTo>
                    <a:pt x="0" y="444500"/>
                  </a:lnTo>
                </a:path>
              </a:pathLst>
            </a:custGeom>
            <a:ln w="12700">
              <a:solidFill>
                <a:srgbClr val="4D9900"/>
              </a:solidFill>
            </a:ln>
          </p:spPr>
          <p:txBody>
            <a:bodyPr wrap="square" lIns="0" tIns="0" rIns="0" bIns="0" rtlCol="0"/>
            <a:lstStyle/>
            <a:p>
              <a:endParaRPr/>
            </a:p>
          </p:txBody>
        </p:sp>
        <p:sp>
          <p:nvSpPr>
            <p:cNvPr id="25" name="object 25"/>
            <p:cNvSpPr/>
            <p:nvPr/>
          </p:nvSpPr>
          <p:spPr>
            <a:xfrm>
              <a:off x="4982368" y="3233737"/>
              <a:ext cx="927100" cy="304800"/>
            </a:xfrm>
            <a:custGeom>
              <a:avLst/>
              <a:gdLst/>
              <a:ahLst/>
              <a:cxnLst/>
              <a:rect l="l" t="t" r="r" b="b"/>
              <a:pathLst>
                <a:path w="927100" h="304800">
                  <a:moveTo>
                    <a:pt x="927100" y="0"/>
                  </a:moveTo>
                  <a:lnTo>
                    <a:pt x="0" y="0"/>
                  </a:lnTo>
                  <a:lnTo>
                    <a:pt x="0" y="304800"/>
                  </a:lnTo>
                  <a:lnTo>
                    <a:pt x="927100" y="304800"/>
                  </a:lnTo>
                  <a:lnTo>
                    <a:pt x="927100" y="0"/>
                  </a:lnTo>
                  <a:close/>
                </a:path>
              </a:pathLst>
            </a:custGeom>
            <a:solidFill>
              <a:srgbClr val="B3E580"/>
            </a:solidFill>
          </p:spPr>
          <p:txBody>
            <a:bodyPr wrap="square" lIns="0" tIns="0" rIns="0" bIns="0" rtlCol="0"/>
            <a:lstStyle/>
            <a:p>
              <a:endParaRPr/>
            </a:p>
          </p:txBody>
        </p:sp>
        <p:sp>
          <p:nvSpPr>
            <p:cNvPr id="26" name="object 26"/>
            <p:cNvSpPr/>
            <p:nvPr/>
          </p:nvSpPr>
          <p:spPr>
            <a:xfrm>
              <a:off x="4988718" y="3240087"/>
              <a:ext cx="914400" cy="292100"/>
            </a:xfrm>
            <a:custGeom>
              <a:avLst/>
              <a:gdLst/>
              <a:ahLst/>
              <a:cxnLst/>
              <a:rect l="l" t="t" r="r" b="b"/>
              <a:pathLst>
                <a:path w="914400" h="292100">
                  <a:moveTo>
                    <a:pt x="0" y="0"/>
                  </a:moveTo>
                  <a:lnTo>
                    <a:pt x="914400" y="0"/>
                  </a:lnTo>
                  <a:lnTo>
                    <a:pt x="914400" y="292100"/>
                  </a:lnTo>
                  <a:lnTo>
                    <a:pt x="0" y="292100"/>
                  </a:lnTo>
                  <a:lnTo>
                    <a:pt x="0" y="0"/>
                  </a:lnTo>
                  <a:close/>
                </a:path>
              </a:pathLst>
            </a:custGeom>
            <a:ln w="12700">
              <a:solidFill>
                <a:srgbClr val="000000"/>
              </a:solidFill>
            </a:ln>
          </p:spPr>
          <p:txBody>
            <a:bodyPr wrap="square" lIns="0" tIns="0" rIns="0" bIns="0" rtlCol="0"/>
            <a:lstStyle/>
            <a:p>
              <a:endParaRPr/>
            </a:p>
          </p:txBody>
        </p:sp>
        <p:pic>
          <p:nvPicPr>
            <p:cNvPr id="27" name="object 27"/>
            <p:cNvPicPr/>
            <p:nvPr/>
          </p:nvPicPr>
          <p:blipFill>
            <a:blip r:embed="rId9" cstate="print"/>
            <a:stretch>
              <a:fillRect/>
            </a:stretch>
          </p:blipFill>
          <p:spPr>
            <a:xfrm>
              <a:off x="6099968" y="3983037"/>
              <a:ext cx="82550" cy="234950"/>
            </a:xfrm>
            <a:prstGeom prst="rect">
              <a:avLst/>
            </a:prstGeom>
          </p:spPr>
        </p:pic>
        <p:sp>
          <p:nvSpPr>
            <p:cNvPr id="28" name="object 28"/>
            <p:cNvSpPr/>
            <p:nvPr/>
          </p:nvSpPr>
          <p:spPr>
            <a:xfrm>
              <a:off x="6144418" y="3551237"/>
              <a:ext cx="0" cy="444500"/>
            </a:xfrm>
            <a:custGeom>
              <a:avLst/>
              <a:gdLst/>
              <a:ahLst/>
              <a:cxnLst/>
              <a:rect l="l" t="t" r="r" b="b"/>
              <a:pathLst>
                <a:path h="444500">
                  <a:moveTo>
                    <a:pt x="0" y="0"/>
                  </a:moveTo>
                  <a:lnTo>
                    <a:pt x="0" y="444500"/>
                  </a:lnTo>
                </a:path>
              </a:pathLst>
            </a:custGeom>
            <a:ln w="12700">
              <a:solidFill>
                <a:srgbClr val="4D9900"/>
              </a:solidFill>
            </a:ln>
          </p:spPr>
          <p:txBody>
            <a:bodyPr wrap="square" lIns="0" tIns="0" rIns="0" bIns="0" rtlCol="0"/>
            <a:lstStyle/>
            <a:p>
              <a:endParaRPr/>
            </a:p>
          </p:txBody>
        </p:sp>
        <p:pic>
          <p:nvPicPr>
            <p:cNvPr id="29" name="object 29"/>
            <p:cNvPicPr/>
            <p:nvPr/>
          </p:nvPicPr>
          <p:blipFill>
            <a:blip r:embed="rId10" cstate="print"/>
            <a:stretch>
              <a:fillRect/>
            </a:stretch>
          </p:blipFill>
          <p:spPr>
            <a:xfrm>
              <a:off x="5210968" y="3983037"/>
              <a:ext cx="95250" cy="234950"/>
            </a:xfrm>
            <a:prstGeom prst="rect">
              <a:avLst/>
            </a:prstGeom>
          </p:spPr>
        </p:pic>
        <p:sp>
          <p:nvSpPr>
            <p:cNvPr id="30" name="object 30"/>
            <p:cNvSpPr/>
            <p:nvPr/>
          </p:nvSpPr>
          <p:spPr>
            <a:xfrm>
              <a:off x="5255418" y="3551237"/>
              <a:ext cx="0" cy="444500"/>
            </a:xfrm>
            <a:custGeom>
              <a:avLst/>
              <a:gdLst/>
              <a:ahLst/>
              <a:cxnLst/>
              <a:rect l="l" t="t" r="r" b="b"/>
              <a:pathLst>
                <a:path h="444500">
                  <a:moveTo>
                    <a:pt x="0" y="0"/>
                  </a:moveTo>
                  <a:lnTo>
                    <a:pt x="0" y="444500"/>
                  </a:lnTo>
                </a:path>
              </a:pathLst>
            </a:custGeom>
            <a:ln w="12700">
              <a:solidFill>
                <a:srgbClr val="008699"/>
              </a:solidFill>
            </a:ln>
          </p:spPr>
          <p:txBody>
            <a:bodyPr wrap="square" lIns="0" tIns="0" rIns="0" bIns="0" rtlCol="0"/>
            <a:lstStyle/>
            <a:p>
              <a:endParaRPr/>
            </a:p>
          </p:txBody>
        </p:sp>
        <p:sp>
          <p:nvSpPr>
            <p:cNvPr id="31" name="object 31"/>
            <p:cNvSpPr/>
            <p:nvPr/>
          </p:nvSpPr>
          <p:spPr>
            <a:xfrm>
              <a:off x="3547262" y="3716337"/>
              <a:ext cx="228600" cy="76200"/>
            </a:xfrm>
            <a:custGeom>
              <a:avLst/>
              <a:gdLst/>
              <a:ahLst/>
              <a:cxnLst/>
              <a:rect l="l" t="t" r="r" b="b"/>
              <a:pathLst>
                <a:path w="228600" h="76200">
                  <a:moveTo>
                    <a:pt x="228600" y="12700"/>
                  </a:moveTo>
                  <a:lnTo>
                    <a:pt x="215900" y="14947"/>
                  </a:lnTo>
                  <a:lnTo>
                    <a:pt x="215900" y="0"/>
                  </a:lnTo>
                  <a:lnTo>
                    <a:pt x="0" y="38100"/>
                  </a:lnTo>
                  <a:lnTo>
                    <a:pt x="50800" y="44081"/>
                  </a:lnTo>
                  <a:lnTo>
                    <a:pt x="12700" y="50800"/>
                  </a:lnTo>
                  <a:lnTo>
                    <a:pt x="228600" y="76200"/>
                  </a:lnTo>
                  <a:lnTo>
                    <a:pt x="228600" y="12700"/>
                  </a:lnTo>
                  <a:close/>
                </a:path>
              </a:pathLst>
            </a:custGeom>
            <a:solidFill>
              <a:srgbClr val="0099CC"/>
            </a:solidFill>
          </p:spPr>
          <p:txBody>
            <a:bodyPr wrap="square" lIns="0" tIns="0" rIns="0" bIns="0" rtlCol="0"/>
            <a:lstStyle/>
            <a:p>
              <a:endParaRPr/>
            </a:p>
          </p:txBody>
        </p:sp>
        <p:sp>
          <p:nvSpPr>
            <p:cNvPr id="32" name="object 32"/>
            <p:cNvSpPr/>
            <p:nvPr/>
          </p:nvSpPr>
          <p:spPr>
            <a:xfrm>
              <a:off x="3559968" y="3729037"/>
              <a:ext cx="215900" cy="63500"/>
            </a:xfrm>
            <a:custGeom>
              <a:avLst/>
              <a:gdLst/>
              <a:ahLst/>
              <a:cxnLst/>
              <a:rect l="l" t="t" r="r" b="b"/>
              <a:pathLst>
                <a:path w="215900" h="63500">
                  <a:moveTo>
                    <a:pt x="0" y="38100"/>
                  </a:moveTo>
                  <a:lnTo>
                    <a:pt x="6743" y="36906"/>
                  </a:lnTo>
                  <a:lnTo>
                    <a:pt x="26977" y="33330"/>
                  </a:lnTo>
                  <a:lnTo>
                    <a:pt x="60710" y="27377"/>
                  </a:lnTo>
                  <a:lnTo>
                    <a:pt x="107950" y="19050"/>
                  </a:lnTo>
                  <a:lnTo>
                    <a:pt x="155167" y="10708"/>
                  </a:lnTo>
                  <a:lnTo>
                    <a:pt x="188902" y="4755"/>
                  </a:lnTo>
                  <a:lnTo>
                    <a:pt x="209149" y="1188"/>
                  </a:lnTo>
                  <a:lnTo>
                    <a:pt x="215900" y="0"/>
                  </a:lnTo>
                  <a:lnTo>
                    <a:pt x="215900" y="6332"/>
                  </a:lnTo>
                  <a:lnTo>
                    <a:pt x="215900" y="19050"/>
                  </a:lnTo>
                  <a:lnTo>
                    <a:pt x="215900" y="31732"/>
                  </a:lnTo>
                  <a:lnTo>
                    <a:pt x="215900" y="38100"/>
                  </a:lnTo>
                  <a:lnTo>
                    <a:pt x="215900" y="42315"/>
                  </a:lnTo>
                  <a:lnTo>
                    <a:pt x="215900" y="50800"/>
                  </a:lnTo>
                  <a:lnTo>
                    <a:pt x="215900" y="59248"/>
                  </a:lnTo>
                  <a:lnTo>
                    <a:pt x="215900" y="63500"/>
                  </a:lnTo>
                  <a:lnTo>
                    <a:pt x="209149" y="62703"/>
                  </a:lnTo>
                  <a:lnTo>
                    <a:pt x="188902" y="60318"/>
                  </a:lnTo>
                  <a:lnTo>
                    <a:pt x="155167" y="56348"/>
                  </a:lnTo>
                  <a:lnTo>
                    <a:pt x="107950" y="50800"/>
                  </a:lnTo>
                  <a:lnTo>
                    <a:pt x="60710" y="45236"/>
                  </a:lnTo>
                  <a:lnTo>
                    <a:pt x="26977" y="41268"/>
                  </a:lnTo>
                  <a:lnTo>
                    <a:pt x="6743" y="38891"/>
                  </a:lnTo>
                  <a:lnTo>
                    <a:pt x="0" y="38100"/>
                  </a:lnTo>
                </a:path>
              </a:pathLst>
            </a:custGeom>
            <a:ln w="12700">
              <a:solidFill>
                <a:srgbClr val="0099CC"/>
              </a:solidFill>
            </a:ln>
          </p:spPr>
          <p:txBody>
            <a:bodyPr wrap="square" lIns="0" tIns="0" rIns="0" bIns="0" rtlCol="0"/>
            <a:lstStyle/>
            <a:p>
              <a:endParaRPr/>
            </a:p>
          </p:txBody>
        </p:sp>
        <p:sp>
          <p:nvSpPr>
            <p:cNvPr id="33" name="object 33"/>
            <p:cNvSpPr/>
            <p:nvPr/>
          </p:nvSpPr>
          <p:spPr>
            <a:xfrm>
              <a:off x="3826662" y="3716337"/>
              <a:ext cx="241300" cy="76200"/>
            </a:xfrm>
            <a:custGeom>
              <a:avLst/>
              <a:gdLst/>
              <a:ahLst/>
              <a:cxnLst/>
              <a:rect l="l" t="t" r="r" b="b"/>
              <a:pathLst>
                <a:path w="241300" h="76200">
                  <a:moveTo>
                    <a:pt x="241300" y="50800"/>
                  </a:moveTo>
                  <a:lnTo>
                    <a:pt x="190500" y="42341"/>
                  </a:lnTo>
                  <a:lnTo>
                    <a:pt x="228600" y="38100"/>
                  </a:lnTo>
                  <a:lnTo>
                    <a:pt x="0" y="0"/>
                  </a:lnTo>
                  <a:lnTo>
                    <a:pt x="0" y="63500"/>
                  </a:lnTo>
                  <a:lnTo>
                    <a:pt x="12700" y="62090"/>
                  </a:lnTo>
                  <a:lnTo>
                    <a:pt x="12700" y="76200"/>
                  </a:lnTo>
                  <a:lnTo>
                    <a:pt x="241300" y="50800"/>
                  </a:lnTo>
                  <a:close/>
                </a:path>
              </a:pathLst>
            </a:custGeom>
            <a:solidFill>
              <a:srgbClr val="0099CC"/>
            </a:solidFill>
          </p:spPr>
          <p:txBody>
            <a:bodyPr wrap="square" lIns="0" tIns="0" rIns="0" bIns="0" rtlCol="0"/>
            <a:lstStyle/>
            <a:p>
              <a:endParaRPr/>
            </a:p>
          </p:txBody>
        </p:sp>
        <p:sp>
          <p:nvSpPr>
            <p:cNvPr id="34" name="object 34"/>
            <p:cNvSpPr/>
            <p:nvPr/>
          </p:nvSpPr>
          <p:spPr>
            <a:xfrm>
              <a:off x="3763168" y="3729037"/>
              <a:ext cx="304800" cy="63500"/>
            </a:xfrm>
            <a:custGeom>
              <a:avLst/>
              <a:gdLst/>
              <a:ahLst/>
              <a:cxnLst/>
              <a:rect l="l" t="t" r="r" b="b"/>
              <a:pathLst>
                <a:path w="304800" h="63500">
                  <a:moveTo>
                    <a:pt x="304800" y="38100"/>
                  </a:moveTo>
                  <a:lnTo>
                    <a:pt x="297651" y="38891"/>
                  </a:lnTo>
                  <a:lnTo>
                    <a:pt x="276213" y="41268"/>
                  </a:lnTo>
                  <a:lnTo>
                    <a:pt x="240493" y="45236"/>
                  </a:lnTo>
                  <a:lnTo>
                    <a:pt x="190500" y="50800"/>
                  </a:lnTo>
                  <a:lnTo>
                    <a:pt x="140480" y="56348"/>
                  </a:lnTo>
                  <a:lnTo>
                    <a:pt x="104763" y="60318"/>
                  </a:lnTo>
                  <a:lnTo>
                    <a:pt x="83339" y="62703"/>
                  </a:lnTo>
                  <a:lnTo>
                    <a:pt x="76200" y="63500"/>
                  </a:lnTo>
                  <a:lnTo>
                    <a:pt x="76200" y="59248"/>
                  </a:lnTo>
                  <a:lnTo>
                    <a:pt x="76200" y="50800"/>
                  </a:lnTo>
                  <a:lnTo>
                    <a:pt x="76200" y="42315"/>
                  </a:lnTo>
                  <a:lnTo>
                    <a:pt x="76200" y="38100"/>
                  </a:lnTo>
                  <a:lnTo>
                    <a:pt x="76200" y="31732"/>
                  </a:lnTo>
                  <a:lnTo>
                    <a:pt x="76200" y="19050"/>
                  </a:lnTo>
                  <a:lnTo>
                    <a:pt x="76200" y="6332"/>
                  </a:lnTo>
                  <a:lnTo>
                    <a:pt x="76200" y="0"/>
                  </a:lnTo>
                  <a:lnTo>
                    <a:pt x="83339" y="1188"/>
                  </a:lnTo>
                  <a:lnTo>
                    <a:pt x="104763" y="4755"/>
                  </a:lnTo>
                  <a:lnTo>
                    <a:pt x="140480" y="10708"/>
                  </a:lnTo>
                  <a:lnTo>
                    <a:pt x="190500" y="19050"/>
                  </a:lnTo>
                  <a:lnTo>
                    <a:pt x="240493" y="27377"/>
                  </a:lnTo>
                  <a:lnTo>
                    <a:pt x="276213" y="33330"/>
                  </a:lnTo>
                  <a:lnTo>
                    <a:pt x="297651" y="36906"/>
                  </a:lnTo>
                  <a:lnTo>
                    <a:pt x="304800" y="38100"/>
                  </a:lnTo>
                </a:path>
                <a:path w="304800" h="63500">
                  <a:moveTo>
                    <a:pt x="0" y="31750"/>
                  </a:moveTo>
                  <a:lnTo>
                    <a:pt x="76200" y="31750"/>
                  </a:lnTo>
                </a:path>
              </a:pathLst>
            </a:custGeom>
            <a:ln w="12700">
              <a:solidFill>
                <a:srgbClr val="0099CC"/>
              </a:solidFill>
            </a:ln>
          </p:spPr>
          <p:txBody>
            <a:bodyPr wrap="square" lIns="0" tIns="0" rIns="0" bIns="0" rtlCol="0"/>
            <a:lstStyle/>
            <a:p>
              <a:endParaRPr/>
            </a:p>
          </p:txBody>
        </p:sp>
        <p:pic>
          <p:nvPicPr>
            <p:cNvPr id="35" name="object 35"/>
            <p:cNvPicPr/>
            <p:nvPr/>
          </p:nvPicPr>
          <p:blipFill>
            <a:blip r:embed="rId11" cstate="print"/>
            <a:stretch>
              <a:fillRect/>
            </a:stretch>
          </p:blipFill>
          <p:spPr>
            <a:xfrm>
              <a:off x="3788469" y="3855938"/>
              <a:ext cx="127198" cy="203398"/>
            </a:xfrm>
            <a:prstGeom prst="rect">
              <a:avLst/>
            </a:prstGeom>
          </p:spPr>
        </p:pic>
        <p:sp>
          <p:nvSpPr>
            <p:cNvPr id="36" name="object 36"/>
            <p:cNvSpPr/>
            <p:nvPr/>
          </p:nvSpPr>
          <p:spPr>
            <a:xfrm>
              <a:off x="3902868" y="4071937"/>
              <a:ext cx="241300" cy="508000"/>
            </a:xfrm>
            <a:custGeom>
              <a:avLst/>
              <a:gdLst/>
              <a:ahLst/>
              <a:cxnLst/>
              <a:rect l="l" t="t" r="r" b="b"/>
              <a:pathLst>
                <a:path w="241300" h="508000">
                  <a:moveTo>
                    <a:pt x="241300" y="508000"/>
                  </a:moveTo>
                  <a:lnTo>
                    <a:pt x="0" y="0"/>
                  </a:lnTo>
                </a:path>
              </a:pathLst>
            </a:custGeom>
            <a:ln w="3175">
              <a:solidFill>
                <a:srgbClr val="000000"/>
              </a:solidFill>
            </a:ln>
          </p:spPr>
          <p:txBody>
            <a:bodyPr wrap="square" lIns="0" tIns="0" rIns="0" bIns="0" rtlCol="0"/>
            <a:lstStyle/>
            <a:p>
              <a:endParaRPr/>
            </a:p>
          </p:txBody>
        </p:sp>
      </p:grpSp>
      <p:sp>
        <p:nvSpPr>
          <p:cNvPr id="37" name="object 37"/>
          <p:cNvSpPr txBox="1"/>
          <p:nvPr/>
        </p:nvSpPr>
        <p:spPr>
          <a:xfrm>
            <a:off x="7496968" y="3729037"/>
            <a:ext cx="499745" cy="269240"/>
          </a:xfrm>
          <a:prstGeom prst="rect">
            <a:avLst/>
          </a:prstGeom>
        </p:spPr>
        <p:txBody>
          <a:bodyPr vert="horz" wrap="square" lIns="0" tIns="12700" rIns="0" bIns="0" rtlCol="0">
            <a:spAutoFit/>
          </a:bodyPr>
          <a:lstStyle/>
          <a:p>
            <a:pPr marL="12700">
              <a:lnSpc>
                <a:spcPct val="100000"/>
              </a:lnSpc>
              <a:spcBef>
                <a:spcPts val="100"/>
              </a:spcBef>
            </a:pPr>
            <a:r>
              <a:rPr sz="1600" b="1" spc="-20" dirty="0">
                <a:latin typeface="Arial"/>
                <a:cs typeface="Arial"/>
              </a:rPr>
              <a:t>Time</a:t>
            </a:r>
            <a:endParaRPr sz="1600">
              <a:latin typeface="Arial"/>
              <a:cs typeface="Arial"/>
            </a:endParaRPr>
          </a:p>
        </p:txBody>
      </p:sp>
      <p:sp>
        <p:nvSpPr>
          <p:cNvPr id="38" name="object 38"/>
          <p:cNvSpPr txBox="1"/>
          <p:nvPr/>
        </p:nvSpPr>
        <p:spPr>
          <a:xfrm>
            <a:off x="3204368" y="4491037"/>
            <a:ext cx="2573020" cy="497840"/>
          </a:xfrm>
          <a:prstGeom prst="rect">
            <a:avLst/>
          </a:prstGeom>
        </p:spPr>
        <p:txBody>
          <a:bodyPr vert="horz" wrap="square" lIns="0" tIns="12700" rIns="0" bIns="0" rtlCol="0">
            <a:spAutoFit/>
          </a:bodyPr>
          <a:lstStyle/>
          <a:p>
            <a:pPr marL="12700">
              <a:lnSpc>
                <a:spcPct val="100000"/>
              </a:lnSpc>
              <a:spcBef>
                <a:spcPts val="100"/>
              </a:spcBef>
            </a:pPr>
            <a:r>
              <a:rPr sz="3100" dirty="0">
                <a:latin typeface="Times New Roman"/>
                <a:cs typeface="Times New Roman"/>
              </a:rPr>
              <a:t>Queuing</a:t>
            </a:r>
            <a:r>
              <a:rPr sz="3100" spc="-10" dirty="0">
                <a:latin typeface="Times New Roman"/>
                <a:cs typeface="Times New Roman"/>
              </a:rPr>
              <a:t> Delays</a:t>
            </a:r>
            <a:endParaRPr sz="3100">
              <a:latin typeface="Times New Roman"/>
              <a:cs typeface="Times New Roman"/>
            </a:endParaRPr>
          </a:p>
        </p:txBody>
      </p:sp>
      <p:grpSp>
        <p:nvGrpSpPr>
          <p:cNvPr id="39" name="object 39"/>
          <p:cNvGrpSpPr/>
          <p:nvPr/>
        </p:nvGrpSpPr>
        <p:grpSpPr>
          <a:xfrm>
            <a:off x="3584606" y="3538537"/>
            <a:ext cx="1671320" cy="1029969"/>
            <a:chOff x="3584606" y="3538537"/>
            <a:chExt cx="1671320" cy="1029969"/>
          </a:xfrm>
        </p:grpSpPr>
        <p:sp>
          <p:nvSpPr>
            <p:cNvPr id="40" name="object 40"/>
            <p:cNvSpPr/>
            <p:nvPr/>
          </p:nvSpPr>
          <p:spPr>
            <a:xfrm>
              <a:off x="4982362" y="3729037"/>
              <a:ext cx="127000" cy="50800"/>
            </a:xfrm>
            <a:custGeom>
              <a:avLst/>
              <a:gdLst/>
              <a:ahLst/>
              <a:cxnLst/>
              <a:rect l="l" t="t" r="r" b="b"/>
              <a:pathLst>
                <a:path w="127000" h="50800">
                  <a:moveTo>
                    <a:pt x="127000" y="12700"/>
                  </a:moveTo>
                  <a:lnTo>
                    <a:pt x="114300" y="15532"/>
                  </a:lnTo>
                  <a:lnTo>
                    <a:pt x="114300" y="0"/>
                  </a:lnTo>
                  <a:lnTo>
                    <a:pt x="0" y="25400"/>
                  </a:lnTo>
                  <a:lnTo>
                    <a:pt x="46558" y="30581"/>
                  </a:lnTo>
                  <a:lnTo>
                    <a:pt x="12700" y="38100"/>
                  </a:lnTo>
                  <a:lnTo>
                    <a:pt x="127000" y="50800"/>
                  </a:lnTo>
                  <a:lnTo>
                    <a:pt x="127000" y="12700"/>
                  </a:lnTo>
                  <a:close/>
                </a:path>
              </a:pathLst>
            </a:custGeom>
            <a:solidFill>
              <a:srgbClr val="66CC00"/>
            </a:solidFill>
          </p:spPr>
          <p:txBody>
            <a:bodyPr wrap="square" lIns="0" tIns="0" rIns="0" bIns="0" rtlCol="0"/>
            <a:lstStyle/>
            <a:p>
              <a:endParaRPr/>
            </a:p>
          </p:txBody>
        </p:sp>
        <p:sp>
          <p:nvSpPr>
            <p:cNvPr id="41" name="object 41"/>
            <p:cNvSpPr/>
            <p:nvPr/>
          </p:nvSpPr>
          <p:spPr>
            <a:xfrm>
              <a:off x="4995068" y="3741737"/>
              <a:ext cx="114300" cy="38100"/>
            </a:xfrm>
            <a:custGeom>
              <a:avLst/>
              <a:gdLst/>
              <a:ahLst/>
              <a:cxnLst/>
              <a:rect l="l" t="t" r="r" b="b"/>
              <a:pathLst>
                <a:path w="114300" h="38100">
                  <a:moveTo>
                    <a:pt x="0" y="25400"/>
                  </a:moveTo>
                  <a:lnTo>
                    <a:pt x="3565" y="24603"/>
                  </a:lnTo>
                  <a:lnTo>
                    <a:pt x="14269" y="22218"/>
                  </a:lnTo>
                  <a:lnTo>
                    <a:pt x="32126" y="18248"/>
                  </a:lnTo>
                  <a:lnTo>
                    <a:pt x="57150" y="12700"/>
                  </a:lnTo>
                  <a:lnTo>
                    <a:pt x="82132" y="7136"/>
                  </a:lnTo>
                  <a:lnTo>
                    <a:pt x="99994" y="3168"/>
                  </a:lnTo>
                  <a:lnTo>
                    <a:pt x="110721" y="791"/>
                  </a:lnTo>
                  <a:lnTo>
                    <a:pt x="114300" y="0"/>
                  </a:lnTo>
                  <a:lnTo>
                    <a:pt x="114300" y="4215"/>
                  </a:lnTo>
                  <a:lnTo>
                    <a:pt x="114300" y="12700"/>
                  </a:lnTo>
                  <a:lnTo>
                    <a:pt x="114300" y="21149"/>
                  </a:lnTo>
                  <a:lnTo>
                    <a:pt x="114300" y="25400"/>
                  </a:lnTo>
                  <a:lnTo>
                    <a:pt x="114300" y="27498"/>
                  </a:lnTo>
                  <a:lnTo>
                    <a:pt x="114300" y="31750"/>
                  </a:lnTo>
                  <a:lnTo>
                    <a:pt x="114300" y="35965"/>
                  </a:lnTo>
                  <a:lnTo>
                    <a:pt x="114300" y="38100"/>
                  </a:lnTo>
                  <a:lnTo>
                    <a:pt x="110721" y="37700"/>
                  </a:lnTo>
                  <a:lnTo>
                    <a:pt x="99994" y="36505"/>
                  </a:lnTo>
                  <a:lnTo>
                    <a:pt x="82132" y="34520"/>
                  </a:lnTo>
                  <a:lnTo>
                    <a:pt x="57150" y="31750"/>
                  </a:lnTo>
                  <a:lnTo>
                    <a:pt x="32126" y="28964"/>
                  </a:lnTo>
                  <a:lnTo>
                    <a:pt x="14269" y="26980"/>
                  </a:lnTo>
                  <a:lnTo>
                    <a:pt x="3565" y="25794"/>
                  </a:lnTo>
                  <a:lnTo>
                    <a:pt x="0" y="25400"/>
                  </a:lnTo>
                </a:path>
              </a:pathLst>
            </a:custGeom>
            <a:ln w="12700">
              <a:solidFill>
                <a:srgbClr val="66CC00"/>
              </a:solidFill>
            </a:ln>
          </p:spPr>
          <p:txBody>
            <a:bodyPr wrap="square" lIns="0" tIns="0" rIns="0" bIns="0" rtlCol="0"/>
            <a:lstStyle/>
            <a:p>
              <a:endParaRPr/>
            </a:p>
          </p:txBody>
        </p:sp>
        <p:sp>
          <p:nvSpPr>
            <p:cNvPr id="42" name="object 42"/>
            <p:cNvSpPr/>
            <p:nvPr/>
          </p:nvSpPr>
          <p:spPr>
            <a:xfrm>
              <a:off x="5109362" y="3729037"/>
              <a:ext cx="139700" cy="50800"/>
            </a:xfrm>
            <a:custGeom>
              <a:avLst/>
              <a:gdLst/>
              <a:ahLst/>
              <a:cxnLst/>
              <a:rect l="l" t="t" r="r" b="b"/>
              <a:pathLst>
                <a:path w="139700" h="50800">
                  <a:moveTo>
                    <a:pt x="139700" y="38100"/>
                  </a:moveTo>
                  <a:lnTo>
                    <a:pt x="93129" y="28790"/>
                  </a:lnTo>
                  <a:lnTo>
                    <a:pt x="127000" y="25400"/>
                  </a:lnTo>
                  <a:lnTo>
                    <a:pt x="0" y="0"/>
                  </a:lnTo>
                  <a:lnTo>
                    <a:pt x="0" y="38100"/>
                  </a:lnTo>
                  <a:lnTo>
                    <a:pt x="12700" y="36830"/>
                  </a:lnTo>
                  <a:lnTo>
                    <a:pt x="12700" y="50800"/>
                  </a:lnTo>
                  <a:lnTo>
                    <a:pt x="139700" y="38100"/>
                  </a:lnTo>
                  <a:close/>
                </a:path>
              </a:pathLst>
            </a:custGeom>
            <a:solidFill>
              <a:srgbClr val="66CC00"/>
            </a:solidFill>
          </p:spPr>
          <p:txBody>
            <a:bodyPr wrap="square" lIns="0" tIns="0" rIns="0" bIns="0" rtlCol="0"/>
            <a:lstStyle/>
            <a:p>
              <a:endParaRPr/>
            </a:p>
          </p:txBody>
        </p:sp>
        <p:sp>
          <p:nvSpPr>
            <p:cNvPr id="43" name="object 43"/>
            <p:cNvSpPr/>
            <p:nvPr/>
          </p:nvSpPr>
          <p:spPr>
            <a:xfrm>
              <a:off x="5096668" y="3741737"/>
              <a:ext cx="152400" cy="38100"/>
            </a:xfrm>
            <a:custGeom>
              <a:avLst/>
              <a:gdLst/>
              <a:ahLst/>
              <a:cxnLst/>
              <a:rect l="l" t="t" r="r" b="b"/>
              <a:pathLst>
                <a:path w="152400" h="38100">
                  <a:moveTo>
                    <a:pt x="152400" y="25400"/>
                  </a:moveTo>
                  <a:lnTo>
                    <a:pt x="148424" y="25794"/>
                  </a:lnTo>
                  <a:lnTo>
                    <a:pt x="136506" y="26980"/>
                  </a:lnTo>
                  <a:lnTo>
                    <a:pt x="116660" y="28964"/>
                  </a:lnTo>
                  <a:lnTo>
                    <a:pt x="88900" y="31750"/>
                  </a:lnTo>
                  <a:lnTo>
                    <a:pt x="61097" y="34520"/>
                  </a:lnTo>
                  <a:lnTo>
                    <a:pt x="41256" y="36505"/>
                  </a:lnTo>
                  <a:lnTo>
                    <a:pt x="29361" y="37700"/>
                  </a:lnTo>
                  <a:lnTo>
                    <a:pt x="25400" y="38100"/>
                  </a:lnTo>
                  <a:lnTo>
                    <a:pt x="25400" y="35965"/>
                  </a:lnTo>
                  <a:lnTo>
                    <a:pt x="25400" y="31750"/>
                  </a:lnTo>
                  <a:lnTo>
                    <a:pt x="25400" y="27498"/>
                  </a:lnTo>
                  <a:lnTo>
                    <a:pt x="25400" y="25400"/>
                  </a:lnTo>
                  <a:lnTo>
                    <a:pt x="25400" y="21149"/>
                  </a:lnTo>
                  <a:lnTo>
                    <a:pt x="25400" y="12700"/>
                  </a:lnTo>
                  <a:lnTo>
                    <a:pt x="25400" y="4215"/>
                  </a:lnTo>
                  <a:lnTo>
                    <a:pt x="25400" y="0"/>
                  </a:lnTo>
                  <a:lnTo>
                    <a:pt x="29361" y="791"/>
                  </a:lnTo>
                  <a:lnTo>
                    <a:pt x="41256" y="3168"/>
                  </a:lnTo>
                  <a:lnTo>
                    <a:pt x="61097" y="7136"/>
                  </a:lnTo>
                  <a:lnTo>
                    <a:pt x="88900" y="12700"/>
                  </a:lnTo>
                  <a:lnTo>
                    <a:pt x="116660" y="18248"/>
                  </a:lnTo>
                  <a:lnTo>
                    <a:pt x="136506" y="22218"/>
                  </a:lnTo>
                  <a:lnTo>
                    <a:pt x="148424" y="24603"/>
                  </a:lnTo>
                  <a:lnTo>
                    <a:pt x="152400" y="25400"/>
                  </a:lnTo>
                </a:path>
                <a:path w="152400" h="38100">
                  <a:moveTo>
                    <a:pt x="0" y="19050"/>
                  </a:moveTo>
                  <a:lnTo>
                    <a:pt x="25400" y="19050"/>
                  </a:lnTo>
                </a:path>
              </a:pathLst>
            </a:custGeom>
            <a:ln w="12700">
              <a:solidFill>
                <a:srgbClr val="66CC00"/>
              </a:solidFill>
            </a:ln>
          </p:spPr>
          <p:txBody>
            <a:bodyPr wrap="square" lIns="0" tIns="0" rIns="0" bIns="0" rtlCol="0"/>
            <a:lstStyle/>
            <a:p>
              <a:endParaRPr/>
            </a:p>
          </p:txBody>
        </p:sp>
        <p:sp>
          <p:nvSpPr>
            <p:cNvPr id="44" name="object 44"/>
            <p:cNvSpPr/>
            <p:nvPr/>
          </p:nvSpPr>
          <p:spPr>
            <a:xfrm>
              <a:off x="3585368" y="3538537"/>
              <a:ext cx="1397000" cy="330200"/>
            </a:xfrm>
            <a:custGeom>
              <a:avLst/>
              <a:gdLst/>
              <a:ahLst/>
              <a:cxnLst/>
              <a:rect l="l" t="t" r="r" b="b"/>
              <a:pathLst>
                <a:path w="1397000" h="330200">
                  <a:moveTo>
                    <a:pt x="0" y="0"/>
                  </a:moveTo>
                  <a:lnTo>
                    <a:pt x="0" y="330200"/>
                  </a:lnTo>
                </a:path>
                <a:path w="1397000" h="330200">
                  <a:moveTo>
                    <a:pt x="0" y="0"/>
                  </a:moveTo>
                  <a:lnTo>
                    <a:pt x="0" y="330200"/>
                  </a:lnTo>
                </a:path>
                <a:path w="1397000" h="330200">
                  <a:moveTo>
                    <a:pt x="1397000" y="12700"/>
                  </a:moveTo>
                  <a:lnTo>
                    <a:pt x="1397000" y="330200"/>
                  </a:lnTo>
                </a:path>
              </a:pathLst>
            </a:custGeom>
            <a:ln w="3175">
              <a:solidFill>
                <a:srgbClr val="000000"/>
              </a:solidFill>
            </a:ln>
          </p:spPr>
          <p:txBody>
            <a:bodyPr wrap="square" lIns="0" tIns="0" rIns="0" bIns="0" rtlCol="0"/>
            <a:lstStyle/>
            <a:p>
              <a:endParaRPr/>
            </a:p>
          </p:txBody>
        </p:sp>
        <p:pic>
          <p:nvPicPr>
            <p:cNvPr id="45" name="object 45"/>
            <p:cNvPicPr/>
            <p:nvPr/>
          </p:nvPicPr>
          <p:blipFill>
            <a:blip r:embed="rId12" cstate="print"/>
            <a:stretch>
              <a:fillRect/>
            </a:stretch>
          </p:blipFill>
          <p:spPr>
            <a:xfrm>
              <a:off x="5007669" y="3817838"/>
              <a:ext cx="139898" cy="203398"/>
            </a:xfrm>
            <a:prstGeom prst="rect">
              <a:avLst/>
            </a:prstGeom>
          </p:spPr>
        </p:pic>
        <p:sp>
          <p:nvSpPr>
            <p:cNvPr id="46" name="object 46"/>
            <p:cNvSpPr/>
            <p:nvPr/>
          </p:nvSpPr>
          <p:spPr>
            <a:xfrm>
              <a:off x="4652168" y="4021137"/>
              <a:ext cx="393700" cy="546100"/>
            </a:xfrm>
            <a:custGeom>
              <a:avLst/>
              <a:gdLst/>
              <a:ahLst/>
              <a:cxnLst/>
              <a:rect l="l" t="t" r="r" b="b"/>
              <a:pathLst>
                <a:path w="393700" h="546100">
                  <a:moveTo>
                    <a:pt x="393700" y="0"/>
                  </a:moveTo>
                  <a:lnTo>
                    <a:pt x="0" y="546100"/>
                  </a:lnTo>
                </a:path>
              </a:pathLst>
            </a:custGeom>
            <a:ln w="3175">
              <a:solidFill>
                <a:srgbClr val="000000"/>
              </a:solidFill>
            </a:ln>
          </p:spPr>
          <p:txBody>
            <a:bodyPr wrap="square" lIns="0" tIns="0" rIns="0" bIns="0" rtlCol="0"/>
            <a:lstStyle/>
            <a:p>
              <a:endParaRPr/>
            </a:p>
          </p:txBody>
        </p:sp>
      </p:grpSp>
      <p:sp>
        <p:nvSpPr>
          <p:cNvPr id="47" name="object 47"/>
          <p:cNvSpPr txBox="1"/>
          <p:nvPr/>
        </p:nvSpPr>
        <p:spPr>
          <a:xfrm>
            <a:off x="1423607" y="6319011"/>
            <a:ext cx="1990089"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MT"/>
                <a:cs typeface="Arial MT"/>
              </a:rPr>
              <a:t>©</a:t>
            </a:r>
            <a:r>
              <a:rPr sz="1600" spc="-20" dirty="0">
                <a:latin typeface="Arial MT"/>
                <a:cs typeface="Arial MT"/>
              </a:rPr>
              <a:t> </a:t>
            </a:r>
            <a:r>
              <a:rPr sz="1600" dirty="0">
                <a:latin typeface="Arial MT"/>
                <a:cs typeface="Arial MT"/>
              </a:rPr>
              <a:t>Dimitri</a:t>
            </a:r>
            <a:r>
              <a:rPr sz="1600" spc="-15" dirty="0">
                <a:latin typeface="Arial MT"/>
                <a:cs typeface="Arial MT"/>
              </a:rPr>
              <a:t> </a:t>
            </a:r>
            <a:r>
              <a:rPr sz="1600" spc="-95" dirty="0">
                <a:latin typeface="Arial MT"/>
                <a:cs typeface="Arial MT"/>
              </a:rPr>
              <a:t>P.</a:t>
            </a:r>
            <a:r>
              <a:rPr sz="1600" spc="-5" dirty="0">
                <a:latin typeface="Arial MT"/>
                <a:cs typeface="Arial MT"/>
              </a:rPr>
              <a:t> </a:t>
            </a:r>
            <a:r>
              <a:rPr sz="1600" spc="-10" dirty="0">
                <a:latin typeface="Arial MT"/>
                <a:cs typeface="Arial MT"/>
              </a:rPr>
              <a:t>Bertsekas</a:t>
            </a:r>
            <a:endParaRPr sz="1600">
              <a:latin typeface="Arial MT"/>
              <a:cs typeface="Arial MT"/>
            </a:endParaRPr>
          </a:p>
        </p:txBody>
      </p:sp>
      <p:sp>
        <p:nvSpPr>
          <p:cNvPr id="48" name="object 48"/>
          <p:cNvSpPr txBox="1"/>
          <p:nvPr/>
        </p:nvSpPr>
        <p:spPr>
          <a:xfrm>
            <a:off x="10098117" y="6565900"/>
            <a:ext cx="250825"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7F7F7F"/>
                </a:solidFill>
                <a:latin typeface="Arial MT"/>
                <a:cs typeface="Arial MT"/>
              </a:rPr>
              <a:t>37</a:t>
            </a:r>
            <a:endParaRPr sz="1600">
              <a:latin typeface="Arial MT"/>
              <a:cs typeface="Arial M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9700" rIns="0" bIns="0" rtlCol="0">
            <a:spAutoFit/>
          </a:bodyPr>
          <a:lstStyle/>
          <a:p>
            <a:pPr marL="38100">
              <a:lnSpc>
                <a:spcPct val="100000"/>
              </a:lnSpc>
              <a:spcBef>
                <a:spcPts val="100"/>
              </a:spcBef>
            </a:pPr>
            <a:r>
              <a:rPr dirty="0">
                <a:latin typeface="Arial MT"/>
                <a:cs typeface="Arial MT"/>
              </a:rPr>
              <a:t>Burstiness</a:t>
            </a:r>
            <a:r>
              <a:rPr spc="-30" dirty="0">
                <a:latin typeface="Arial MT"/>
                <a:cs typeface="Arial MT"/>
              </a:rPr>
              <a:t> </a:t>
            </a:r>
            <a:r>
              <a:rPr dirty="0">
                <a:latin typeface="Arial MT"/>
                <a:cs typeface="Arial MT"/>
              </a:rPr>
              <a:t>Causes</a:t>
            </a:r>
            <a:r>
              <a:rPr spc="-25" dirty="0">
                <a:latin typeface="Arial MT"/>
                <a:cs typeface="Arial MT"/>
              </a:rPr>
              <a:t> </a:t>
            </a:r>
            <a:r>
              <a:rPr spc="-10" dirty="0">
                <a:latin typeface="Arial MT"/>
                <a:cs typeface="Arial MT"/>
              </a:rPr>
              <a:t>Interference</a:t>
            </a:r>
          </a:p>
        </p:txBody>
      </p:sp>
      <p:grpSp>
        <p:nvGrpSpPr>
          <p:cNvPr id="3" name="object 3"/>
          <p:cNvGrpSpPr/>
          <p:nvPr/>
        </p:nvGrpSpPr>
        <p:grpSpPr>
          <a:xfrm>
            <a:off x="1485107" y="3059112"/>
            <a:ext cx="5473700" cy="1447800"/>
            <a:chOff x="1485107" y="3059112"/>
            <a:chExt cx="5473700" cy="1447800"/>
          </a:xfrm>
        </p:grpSpPr>
        <p:pic>
          <p:nvPicPr>
            <p:cNvPr id="4" name="object 4"/>
            <p:cNvPicPr/>
            <p:nvPr/>
          </p:nvPicPr>
          <p:blipFill>
            <a:blip r:embed="rId2" cstate="print"/>
            <a:stretch>
              <a:fillRect/>
            </a:stretch>
          </p:blipFill>
          <p:spPr>
            <a:xfrm>
              <a:off x="2482057" y="3459162"/>
              <a:ext cx="82550" cy="209550"/>
            </a:xfrm>
            <a:prstGeom prst="rect">
              <a:avLst/>
            </a:prstGeom>
          </p:spPr>
        </p:pic>
        <p:sp>
          <p:nvSpPr>
            <p:cNvPr id="5" name="object 5"/>
            <p:cNvSpPr/>
            <p:nvPr/>
          </p:nvSpPr>
          <p:spPr>
            <a:xfrm>
              <a:off x="2526507" y="3065462"/>
              <a:ext cx="0" cy="406400"/>
            </a:xfrm>
            <a:custGeom>
              <a:avLst/>
              <a:gdLst/>
              <a:ahLst/>
              <a:cxnLst/>
              <a:rect l="l" t="t" r="r" b="b"/>
              <a:pathLst>
                <a:path h="406400">
                  <a:moveTo>
                    <a:pt x="0" y="0"/>
                  </a:moveTo>
                  <a:lnTo>
                    <a:pt x="0" y="406400"/>
                  </a:lnTo>
                </a:path>
              </a:pathLst>
            </a:custGeom>
            <a:ln w="12700">
              <a:solidFill>
                <a:srgbClr val="4D9900"/>
              </a:solidFill>
            </a:ln>
          </p:spPr>
          <p:txBody>
            <a:bodyPr wrap="square" lIns="0" tIns="0" rIns="0" bIns="0" rtlCol="0"/>
            <a:lstStyle/>
            <a:p>
              <a:endParaRPr/>
            </a:p>
          </p:txBody>
        </p:sp>
        <p:sp>
          <p:nvSpPr>
            <p:cNvPr id="6" name="object 6"/>
            <p:cNvSpPr/>
            <p:nvPr/>
          </p:nvSpPr>
          <p:spPr>
            <a:xfrm>
              <a:off x="2520157" y="3624262"/>
              <a:ext cx="838200" cy="266700"/>
            </a:xfrm>
            <a:custGeom>
              <a:avLst/>
              <a:gdLst/>
              <a:ahLst/>
              <a:cxnLst/>
              <a:rect l="l" t="t" r="r" b="b"/>
              <a:pathLst>
                <a:path w="838200" h="266700">
                  <a:moveTo>
                    <a:pt x="838199" y="0"/>
                  </a:moveTo>
                  <a:lnTo>
                    <a:pt x="0" y="0"/>
                  </a:lnTo>
                  <a:lnTo>
                    <a:pt x="0" y="266700"/>
                  </a:lnTo>
                  <a:lnTo>
                    <a:pt x="838199" y="266700"/>
                  </a:lnTo>
                  <a:lnTo>
                    <a:pt x="838199" y="0"/>
                  </a:lnTo>
                  <a:close/>
                </a:path>
              </a:pathLst>
            </a:custGeom>
            <a:solidFill>
              <a:srgbClr val="B3E580"/>
            </a:solidFill>
          </p:spPr>
          <p:txBody>
            <a:bodyPr wrap="square" lIns="0" tIns="0" rIns="0" bIns="0" rtlCol="0"/>
            <a:lstStyle/>
            <a:p>
              <a:endParaRPr/>
            </a:p>
          </p:txBody>
        </p:sp>
        <p:sp>
          <p:nvSpPr>
            <p:cNvPr id="7" name="object 7"/>
            <p:cNvSpPr/>
            <p:nvPr/>
          </p:nvSpPr>
          <p:spPr>
            <a:xfrm>
              <a:off x="2526507" y="3630612"/>
              <a:ext cx="825500" cy="254000"/>
            </a:xfrm>
            <a:custGeom>
              <a:avLst/>
              <a:gdLst/>
              <a:ahLst/>
              <a:cxnLst/>
              <a:rect l="l" t="t" r="r" b="b"/>
              <a:pathLst>
                <a:path w="825500" h="254000">
                  <a:moveTo>
                    <a:pt x="0" y="0"/>
                  </a:moveTo>
                  <a:lnTo>
                    <a:pt x="825500" y="0"/>
                  </a:lnTo>
                  <a:lnTo>
                    <a:pt x="825500" y="254000"/>
                  </a:lnTo>
                  <a:lnTo>
                    <a:pt x="0" y="254000"/>
                  </a:lnTo>
                  <a:lnTo>
                    <a:pt x="0" y="0"/>
                  </a:lnTo>
                  <a:close/>
                </a:path>
              </a:pathLst>
            </a:custGeom>
            <a:ln w="12700">
              <a:solidFill>
                <a:srgbClr val="000000"/>
              </a:solidFill>
            </a:ln>
          </p:spPr>
          <p:txBody>
            <a:bodyPr wrap="square" lIns="0" tIns="0" rIns="0" bIns="0" rtlCol="0"/>
            <a:lstStyle/>
            <a:p>
              <a:endParaRPr/>
            </a:p>
          </p:txBody>
        </p:sp>
        <p:pic>
          <p:nvPicPr>
            <p:cNvPr id="8" name="object 8"/>
            <p:cNvPicPr/>
            <p:nvPr/>
          </p:nvPicPr>
          <p:blipFill>
            <a:blip r:embed="rId3" cstate="print"/>
            <a:stretch>
              <a:fillRect/>
            </a:stretch>
          </p:blipFill>
          <p:spPr>
            <a:xfrm>
              <a:off x="6736556" y="3865562"/>
              <a:ext cx="222251" cy="69850"/>
            </a:xfrm>
            <a:prstGeom prst="rect">
              <a:avLst/>
            </a:prstGeom>
          </p:spPr>
        </p:pic>
        <p:sp>
          <p:nvSpPr>
            <p:cNvPr id="9" name="object 9"/>
            <p:cNvSpPr/>
            <p:nvPr/>
          </p:nvSpPr>
          <p:spPr>
            <a:xfrm>
              <a:off x="1491457" y="3897312"/>
              <a:ext cx="5257800" cy="0"/>
            </a:xfrm>
            <a:custGeom>
              <a:avLst/>
              <a:gdLst/>
              <a:ahLst/>
              <a:cxnLst/>
              <a:rect l="l" t="t" r="r" b="b"/>
              <a:pathLst>
                <a:path w="5257800">
                  <a:moveTo>
                    <a:pt x="0" y="0"/>
                  </a:moveTo>
                  <a:lnTo>
                    <a:pt x="5257800" y="0"/>
                  </a:lnTo>
                </a:path>
              </a:pathLst>
            </a:custGeom>
            <a:ln w="12700">
              <a:solidFill>
                <a:srgbClr val="000000"/>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4221956" y="4297362"/>
              <a:ext cx="82551" cy="209550"/>
            </a:xfrm>
            <a:prstGeom prst="rect">
              <a:avLst/>
            </a:prstGeom>
          </p:spPr>
        </p:pic>
        <p:sp>
          <p:nvSpPr>
            <p:cNvPr id="11" name="object 11"/>
            <p:cNvSpPr/>
            <p:nvPr/>
          </p:nvSpPr>
          <p:spPr>
            <a:xfrm>
              <a:off x="4253707" y="3903662"/>
              <a:ext cx="0" cy="406400"/>
            </a:xfrm>
            <a:custGeom>
              <a:avLst/>
              <a:gdLst/>
              <a:ahLst/>
              <a:cxnLst/>
              <a:rect l="l" t="t" r="r" b="b"/>
              <a:pathLst>
                <a:path h="406400">
                  <a:moveTo>
                    <a:pt x="0" y="0"/>
                  </a:moveTo>
                  <a:lnTo>
                    <a:pt x="0" y="406400"/>
                  </a:lnTo>
                </a:path>
              </a:pathLst>
            </a:custGeom>
            <a:ln w="12700">
              <a:solidFill>
                <a:srgbClr val="66CC00"/>
              </a:solidFill>
            </a:ln>
          </p:spPr>
          <p:txBody>
            <a:bodyPr wrap="square" lIns="0" tIns="0" rIns="0" bIns="0" rtlCol="0"/>
            <a:lstStyle/>
            <a:p>
              <a:endParaRPr/>
            </a:p>
          </p:txBody>
        </p:sp>
      </p:grpSp>
      <p:sp>
        <p:nvSpPr>
          <p:cNvPr id="12" name="object 12"/>
          <p:cNvSpPr txBox="1"/>
          <p:nvPr/>
        </p:nvSpPr>
        <p:spPr>
          <a:xfrm>
            <a:off x="6546057" y="4068762"/>
            <a:ext cx="421005" cy="238760"/>
          </a:xfrm>
          <a:prstGeom prst="rect">
            <a:avLst/>
          </a:prstGeom>
        </p:spPr>
        <p:txBody>
          <a:bodyPr vert="horz" wrap="square" lIns="0" tIns="12700" rIns="0" bIns="0" rtlCol="0">
            <a:spAutoFit/>
          </a:bodyPr>
          <a:lstStyle/>
          <a:p>
            <a:pPr marL="12700">
              <a:lnSpc>
                <a:spcPct val="100000"/>
              </a:lnSpc>
              <a:spcBef>
                <a:spcPts val="100"/>
              </a:spcBef>
            </a:pPr>
            <a:r>
              <a:rPr sz="1400" spc="-20" dirty="0">
                <a:latin typeface="Arial MT"/>
                <a:cs typeface="Arial MT"/>
              </a:rPr>
              <a:t>Time</a:t>
            </a:r>
            <a:endParaRPr sz="1400">
              <a:latin typeface="Arial MT"/>
              <a:cs typeface="Arial MT"/>
            </a:endParaRPr>
          </a:p>
        </p:txBody>
      </p:sp>
      <p:sp>
        <p:nvSpPr>
          <p:cNvPr id="13" name="object 13"/>
          <p:cNvSpPr txBox="1"/>
          <p:nvPr/>
        </p:nvSpPr>
        <p:spPr>
          <a:xfrm>
            <a:off x="1885157" y="4881562"/>
            <a:ext cx="2040889" cy="345440"/>
          </a:xfrm>
          <a:prstGeom prst="rect">
            <a:avLst/>
          </a:prstGeom>
        </p:spPr>
        <p:txBody>
          <a:bodyPr vert="horz" wrap="square" lIns="0" tIns="12700" rIns="0" bIns="0" rtlCol="0">
            <a:spAutoFit/>
          </a:bodyPr>
          <a:lstStyle/>
          <a:p>
            <a:pPr marL="12700">
              <a:lnSpc>
                <a:spcPct val="100000"/>
              </a:lnSpc>
              <a:spcBef>
                <a:spcPts val="100"/>
              </a:spcBef>
            </a:pPr>
            <a:r>
              <a:rPr sz="2100" b="1" dirty="0">
                <a:latin typeface="Arial"/>
                <a:cs typeface="Arial"/>
              </a:rPr>
              <a:t>Queuing</a:t>
            </a:r>
            <a:r>
              <a:rPr sz="2100" b="1" spc="-35" dirty="0">
                <a:latin typeface="Arial"/>
                <a:cs typeface="Arial"/>
              </a:rPr>
              <a:t> </a:t>
            </a:r>
            <a:r>
              <a:rPr sz="2100" b="1" spc="-10" dirty="0">
                <a:latin typeface="Arial"/>
                <a:cs typeface="Arial"/>
              </a:rPr>
              <a:t>Delays</a:t>
            </a:r>
            <a:endParaRPr sz="2100">
              <a:latin typeface="Arial"/>
              <a:cs typeface="Arial"/>
            </a:endParaRPr>
          </a:p>
        </p:txBody>
      </p:sp>
      <p:sp>
        <p:nvSpPr>
          <p:cNvPr id="14" name="object 14"/>
          <p:cNvSpPr txBox="1"/>
          <p:nvPr/>
        </p:nvSpPr>
        <p:spPr>
          <a:xfrm>
            <a:off x="7396957" y="3586162"/>
            <a:ext cx="2049780" cy="452120"/>
          </a:xfrm>
          <a:prstGeom prst="rect">
            <a:avLst/>
          </a:prstGeom>
        </p:spPr>
        <p:txBody>
          <a:bodyPr vert="horz" wrap="square" lIns="0" tIns="12700" rIns="0" bIns="0" rtlCol="0">
            <a:spAutoFit/>
          </a:bodyPr>
          <a:lstStyle/>
          <a:p>
            <a:pPr marL="12700">
              <a:lnSpc>
                <a:spcPct val="100000"/>
              </a:lnSpc>
              <a:spcBef>
                <a:spcPts val="100"/>
              </a:spcBef>
            </a:pPr>
            <a:r>
              <a:rPr sz="2800" dirty="0">
                <a:latin typeface="Times New Roman"/>
                <a:cs typeface="Times New Roman"/>
              </a:rPr>
              <a:t>Bursty</a:t>
            </a:r>
            <a:r>
              <a:rPr sz="2800" spc="-20" dirty="0">
                <a:latin typeface="Times New Roman"/>
                <a:cs typeface="Times New Roman"/>
              </a:rPr>
              <a:t> </a:t>
            </a:r>
            <a:r>
              <a:rPr sz="2800" spc="-10" dirty="0">
                <a:latin typeface="Times New Roman"/>
                <a:cs typeface="Times New Roman"/>
              </a:rPr>
              <a:t>Traffic</a:t>
            </a:r>
            <a:endParaRPr sz="2800">
              <a:latin typeface="Times New Roman"/>
              <a:cs typeface="Times New Roman"/>
            </a:endParaRPr>
          </a:p>
        </p:txBody>
      </p:sp>
      <p:grpSp>
        <p:nvGrpSpPr>
          <p:cNvPr id="15" name="object 15"/>
          <p:cNvGrpSpPr/>
          <p:nvPr/>
        </p:nvGrpSpPr>
        <p:grpSpPr>
          <a:xfrm>
            <a:off x="1834357" y="3065462"/>
            <a:ext cx="3613150" cy="1830070"/>
            <a:chOff x="1834357" y="3065462"/>
            <a:chExt cx="3613150" cy="1830070"/>
          </a:xfrm>
        </p:grpSpPr>
        <p:pic>
          <p:nvPicPr>
            <p:cNvPr id="16" name="object 16"/>
            <p:cNvPicPr/>
            <p:nvPr/>
          </p:nvPicPr>
          <p:blipFill>
            <a:blip r:embed="rId5" cstate="print"/>
            <a:stretch>
              <a:fillRect/>
            </a:stretch>
          </p:blipFill>
          <p:spPr>
            <a:xfrm>
              <a:off x="2240757" y="4132262"/>
              <a:ext cx="476250" cy="82550"/>
            </a:xfrm>
            <a:prstGeom prst="rect">
              <a:avLst/>
            </a:prstGeom>
          </p:spPr>
        </p:pic>
        <p:sp>
          <p:nvSpPr>
            <p:cNvPr id="17" name="object 17"/>
            <p:cNvSpPr/>
            <p:nvPr/>
          </p:nvSpPr>
          <p:spPr>
            <a:xfrm>
              <a:off x="2215357" y="3662362"/>
              <a:ext cx="0" cy="533400"/>
            </a:xfrm>
            <a:custGeom>
              <a:avLst/>
              <a:gdLst/>
              <a:ahLst/>
              <a:cxnLst/>
              <a:rect l="l" t="t" r="r" b="b"/>
              <a:pathLst>
                <a:path h="533400">
                  <a:moveTo>
                    <a:pt x="0" y="0"/>
                  </a:moveTo>
                  <a:lnTo>
                    <a:pt x="0" y="533400"/>
                  </a:lnTo>
                </a:path>
              </a:pathLst>
            </a:custGeom>
            <a:ln w="3175">
              <a:solidFill>
                <a:srgbClr val="000000"/>
              </a:solidFill>
            </a:ln>
          </p:spPr>
          <p:txBody>
            <a:bodyPr wrap="square" lIns="0" tIns="0" rIns="0" bIns="0" rtlCol="0"/>
            <a:lstStyle/>
            <a:p>
              <a:endParaRPr/>
            </a:p>
          </p:txBody>
        </p:sp>
        <p:pic>
          <p:nvPicPr>
            <p:cNvPr id="18" name="object 18"/>
            <p:cNvPicPr/>
            <p:nvPr/>
          </p:nvPicPr>
          <p:blipFill>
            <a:blip r:embed="rId6" cstate="print"/>
            <a:stretch>
              <a:fillRect/>
            </a:stretch>
          </p:blipFill>
          <p:spPr>
            <a:xfrm>
              <a:off x="2418458" y="4259163"/>
              <a:ext cx="76398" cy="241498"/>
            </a:xfrm>
            <a:prstGeom prst="rect">
              <a:avLst/>
            </a:prstGeom>
          </p:spPr>
        </p:pic>
        <p:sp>
          <p:nvSpPr>
            <p:cNvPr id="19" name="object 19"/>
            <p:cNvSpPr/>
            <p:nvPr/>
          </p:nvSpPr>
          <p:spPr>
            <a:xfrm>
              <a:off x="2469357" y="4500562"/>
              <a:ext cx="63500" cy="393700"/>
            </a:xfrm>
            <a:custGeom>
              <a:avLst/>
              <a:gdLst/>
              <a:ahLst/>
              <a:cxnLst/>
              <a:rect l="l" t="t" r="r" b="b"/>
              <a:pathLst>
                <a:path w="63500" h="393700">
                  <a:moveTo>
                    <a:pt x="63500" y="393700"/>
                  </a:moveTo>
                  <a:lnTo>
                    <a:pt x="0" y="0"/>
                  </a:lnTo>
                </a:path>
              </a:pathLst>
            </a:custGeom>
            <a:ln w="3175">
              <a:solidFill>
                <a:srgbClr val="000000"/>
              </a:solidFill>
            </a:ln>
          </p:spPr>
          <p:txBody>
            <a:bodyPr wrap="square" lIns="0" tIns="0" rIns="0" bIns="0" rtlCol="0"/>
            <a:lstStyle/>
            <a:p>
              <a:endParaRPr/>
            </a:p>
          </p:txBody>
        </p:sp>
        <p:pic>
          <p:nvPicPr>
            <p:cNvPr id="20" name="object 20"/>
            <p:cNvPicPr/>
            <p:nvPr/>
          </p:nvPicPr>
          <p:blipFill>
            <a:blip r:embed="rId7" cstate="print"/>
            <a:stretch>
              <a:fillRect/>
            </a:stretch>
          </p:blipFill>
          <p:spPr>
            <a:xfrm>
              <a:off x="2520157" y="4030662"/>
              <a:ext cx="209550" cy="69850"/>
            </a:xfrm>
            <a:prstGeom prst="rect">
              <a:avLst/>
            </a:prstGeom>
          </p:spPr>
        </p:pic>
        <p:pic>
          <p:nvPicPr>
            <p:cNvPr id="21" name="object 21"/>
            <p:cNvPicPr/>
            <p:nvPr/>
          </p:nvPicPr>
          <p:blipFill>
            <a:blip r:embed="rId8" cstate="print"/>
            <a:stretch>
              <a:fillRect/>
            </a:stretch>
          </p:blipFill>
          <p:spPr>
            <a:xfrm>
              <a:off x="3294856" y="4030662"/>
              <a:ext cx="222251" cy="69850"/>
            </a:xfrm>
            <a:prstGeom prst="rect">
              <a:avLst/>
            </a:prstGeom>
          </p:spPr>
        </p:pic>
        <p:sp>
          <p:nvSpPr>
            <p:cNvPr id="22" name="object 22"/>
            <p:cNvSpPr/>
            <p:nvPr/>
          </p:nvSpPr>
          <p:spPr>
            <a:xfrm>
              <a:off x="2710657" y="4062412"/>
              <a:ext cx="596900" cy="0"/>
            </a:xfrm>
            <a:custGeom>
              <a:avLst/>
              <a:gdLst/>
              <a:ahLst/>
              <a:cxnLst/>
              <a:rect l="l" t="t" r="r" b="b"/>
              <a:pathLst>
                <a:path w="596900">
                  <a:moveTo>
                    <a:pt x="0" y="0"/>
                  </a:moveTo>
                  <a:lnTo>
                    <a:pt x="596900" y="0"/>
                  </a:lnTo>
                </a:path>
              </a:pathLst>
            </a:custGeom>
            <a:ln w="12700">
              <a:solidFill>
                <a:srgbClr val="66CC00"/>
              </a:solidFill>
            </a:ln>
          </p:spPr>
          <p:txBody>
            <a:bodyPr wrap="square" lIns="0" tIns="0" rIns="0" bIns="0" rtlCol="0"/>
            <a:lstStyle/>
            <a:p>
              <a:endParaRPr/>
            </a:p>
          </p:txBody>
        </p:sp>
        <p:pic>
          <p:nvPicPr>
            <p:cNvPr id="23" name="object 23"/>
            <p:cNvPicPr/>
            <p:nvPr/>
          </p:nvPicPr>
          <p:blipFill>
            <a:blip r:embed="rId9" cstate="print"/>
            <a:stretch>
              <a:fillRect/>
            </a:stretch>
          </p:blipFill>
          <p:spPr>
            <a:xfrm>
              <a:off x="3040758" y="4132163"/>
              <a:ext cx="101798" cy="203398"/>
            </a:xfrm>
            <a:prstGeom prst="rect">
              <a:avLst/>
            </a:prstGeom>
          </p:spPr>
        </p:pic>
        <p:sp>
          <p:nvSpPr>
            <p:cNvPr id="24" name="object 24"/>
            <p:cNvSpPr/>
            <p:nvPr/>
          </p:nvSpPr>
          <p:spPr>
            <a:xfrm>
              <a:off x="2520157" y="3865562"/>
              <a:ext cx="533400" cy="1028700"/>
            </a:xfrm>
            <a:custGeom>
              <a:avLst/>
              <a:gdLst/>
              <a:ahLst/>
              <a:cxnLst/>
              <a:rect l="l" t="t" r="r" b="b"/>
              <a:pathLst>
                <a:path w="533400" h="1028700">
                  <a:moveTo>
                    <a:pt x="533400" y="469900"/>
                  </a:moveTo>
                  <a:lnTo>
                    <a:pt x="330200" y="1028700"/>
                  </a:lnTo>
                </a:path>
                <a:path w="533400" h="1028700">
                  <a:moveTo>
                    <a:pt x="0" y="0"/>
                  </a:moveTo>
                  <a:lnTo>
                    <a:pt x="0" y="203200"/>
                  </a:lnTo>
                </a:path>
              </a:pathLst>
            </a:custGeom>
            <a:ln w="3175">
              <a:solidFill>
                <a:srgbClr val="000000"/>
              </a:solidFill>
            </a:ln>
          </p:spPr>
          <p:txBody>
            <a:bodyPr wrap="square" lIns="0" tIns="0" rIns="0" bIns="0" rtlCol="0"/>
            <a:lstStyle/>
            <a:p>
              <a:endParaRPr/>
            </a:p>
          </p:txBody>
        </p:sp>
        <p:pic>
          <p:nvPicPr>
            <p:cNvPr id="25" name="object 25"/>
            <p:cNvPicPr/>
            <p:nvPr/>
          </p:nvPicPr>
          <p:blipFill>
            <a:blip r:embed="rId10" cstate="print"/>
            <a:stretch>
              <a:fillRect/>
            </a:stretch>
          </p:blipFill>
          <p:spPr>
            <a:xfrm>
              <a:off x="2164557" y="3459162"/>
              <a:ext cx="82550" cy="209550"/>
            </a:xfrm>
            <a:prstGeom prst="rect">
              <a:avLst/>
            </a:prstGeom>
          </p:spPr>
        </p:pic>
        <p:sp>
          <p:nvSpPr>
            <p:cNvPr id="26" name="object 26"/>
            <p:cNvSpPr/>
            <p:nvPr/>
          </p:nvSpPr>
          <p:spPr>
            <a:xfrm>
              <a:off x="2209007" y="3065462"/>
              <a:ext cx="0" cy="406400"/>
            </a:xfrm>
            <a:custGeom>
              <a:avLst/>
              <a:gdLst/>
              <a:ahLst/>
              <a:cxnLst/>
              <a:rect l="l" t="t" r="r" b="b"/>
              <a:pathLst>
                <a:path h="406400">
                  <a:moveTo>
                    <a:pt x="0" y="0"/>
                  </a:moveTo>
                  <a:lnTo>
                    <a:pt x="0" y="406400"/>
                  </a:lnTo>
                </a:path>
              </a:pathLst>
            </a:custGeom>
            <a:ln w="12700">
              <a:solidFill>
                <a:srgbClr val="007399"/>
              </a:solidFill>
            </a:ln>
          </p:spPr>
          <p:txBody>
            <a:bodyPr wrap="square" lIns="0" tIns="0" rIns="0" bIns="0" rtlCol="0"/>
            <a:lstStyle/>
            <a:p>
              <a:endParaRPr/>
            </a:p>
          </p:txBody>
        </p:sp>
        <p:sp>
          <p:nvSpPr>
            <p:cNvPr id="27" name="object 27"/>
            <p:cNvSpPr/>
            <p:nvPr/>
          </p:nvSpPr>
          <p:spPr>
            <a:xfrm>
              <a:off x="2202657" y="3624262"/>
              <a:ext cx="838200" cy="266700"/>
            </a:xfrm>
            <a:custGeom>
              <a:avLst/>
              <a:gdLst/>
              <a:ahLst/>
              <a:cxnLst/>
              <a:rect l="l" t="t" r="r" b="b"/>
              <a:pathLst>
                <a:path w="838200" h="266700">
                  <a:moveTo>
                    <a:pt x="838200" y="0"/>
                  </a:moveTo>
                  <a:lnTo>
                    <a:pt x="0" y="0"/>
                  </a:lnTo>
                  <a:lnTo>
                    <a:pt x="0" y="266700"/>
                  </a:lnTo>
                  <a:lnTo>
                    <a:pt x="838200" y="266700"/>
                  </a:lnTo>
                  <a:lnTo>
                    <a:pt x="838200" y="0"/>
                  </a:lnTo>
                  <a:close/>
                </a:path>
              </a:pathLst>
            </a:custGeom>
            <a:solidFill>
              <a:srgbClr val="80BFE5"/>
            </a:solidFill>
          </p:spPr>
          <p:txBody>
            <a:bodyPr wrap="square" lIns="0" tIns="0" rIns="0" bIns="0" rtlCol="0"/>
            <a:lstStyle/>
            <a:p>
              <a:endParaRPr/>
            </a:p>
          </p:txBody>
        </p:sp>
        <p:sp>
          <p:nvSpPr>
            <p:cNvPr id="28" name="object 28"/>
            <p:cNvSpPr/>
            <p:nvPr/>
          </p:nvSpPr>
          <p:spPr>
            <a:xfrm>
              <a:off x="2209007" y="3630612"/>
              <a:ext cx="825500" cy="254000"/>
            </a:xfrm>
            <a:custGeom>
              <a:avLst/>
              <a:gdLst/>
              <a:ahLst/>
              <a:cxnLst/>
              <a:rect l="l" t="t" r="r" b="b"/>
              <a:pathLst>
                <a:path w="825500" h="254000">
                  <a:moveTo>
                    <a:pt x="0" y="0"/>
                  </a:moveTo>
                  <a:lnTo>
                    <a:pt x="825500" y="0"/>
                  </a:lnTo>
                  <a:lnTo>
                    <a:pt x="825500" y="254000"/>
                  </a:lnTo>
                  <a:lnTo>
                    <a:pt x="0" y="254000"/>
                  </a:lnTo>
                  <a:lnTo>
                    <a:pt x="0" y="0"/>
                  </a:lnTo>
                  <a:close/>
                </a:path>
              </a:pathLst>
            </a:custGeom>
            <a:ln w="12700">
              <a:solidFill>
                <a:srgbClr val="000000"/>
              </a:solidFill>
            </a:ln>
          </p:spPr>
          <p:txBody>
            <a:bodyPr wrap="square" lIns="0" tIns="0" rIns="0" bIns="0" rtlCol="0"/>
            <a:lstStyle/>
            <a:p>
              <a:endParaRPr/>
            </a:p>
          </p:txBody>
        </p:sp>
        <p:pic>
          <p:nvPicPr>
            <p:cNvPr id="29" name="object 29"/>
            <p:cNvPicPr/>
            <p:nvPr/>
          </p:nvPicPr>
          <p:blipFill>
            <a:blip r:embed="rId11" cstate="print"/>
            <a:stretch>
              <a:fillRect/>
            </a:stretch>
          </p:blipFill>
          <p:spPr>
            <a:xfrm>
              <a:off x="1834357" y="3459162"/>
              <a:ext cx="82550" cy="209550"/>
            </a:xfrm>
            <a:prstGeom prst="rect">
              <a:avLst/>
            </a:prstGeom>
          </p:spPr>
        </p:pic>
        <p:sp>
          <p:nvSpPr>
            <p:cNvPr id="30" name="object 30"/>
            <p:cNvSpPr/>
            <p:nvPr/>
          </p:nvSpPr>
          <p:spPr>
            <a:xfrm>
              <a:off x="1878807" y="3065462"/>
              <a:ext cx="0" cy="406400"/>
            </a:xfrm>
            <a:custGeom>
              <a:avLst/>
              <a:gdLst/>
              <a:ahLst/>
              <a:cxnLst/>
              <a:rect l="l" t="t" r="r" b="b"/>
              <a:pathLst>
                <a:path h="406400">
                  <a:moveTo>
                    <a:pt x="0" y="0"/>
                  </a:moveTo>
                  <a:lnTo>
                    <a:pt x="0" y="406400"/>
                  </a:lnTo>
                </a:path>
              </a:pathLst>
            </a:custGeom>
            <a:ln w="12700">
              <a:solidFill>
                <a:srgbClr val="990000"/>
              </a:solidFill>
            </a:ln>
          </p:spPr>
          <p:txBody>
            <a:bodyPr wrap="square" lIns="0" tIns="0" rIns="0" bIns="0" rtlCol="0"/>
            <a:lstStyle/>
            <a:p>
              <a:endParaRPr/>
            </a:p>
          </p:txBody>
        </p:sp>
        <p:sp>
          <p:nvSpPr>
            <p:cNvPr id="31" name="object 31"/>
            <p:cNvSpPr/>
            <p:nvPr/>
          </p:nvSpPr>
          <p:spPr>
            <a:xfrm>
              <a:off x="1872457" y="3624262"/>
              <a:ext cx="838200" cy="266700"/>
            </a:xfrm>
            <a:custGeom>
              <a:avLst/>
              <a:gdLst/>
              <a:ahLst/>
              <a:cxnLst/>
              <a:rect l="l" t="t" r="r" b="b"/>
              <a:pathLst>
                <a:path w="838200" h="266700">
                  <a:moveTo>
                    <a:pt x="838200" y="0"/>
                  </a:moveTo>
                  <a:lnTo>
                    <a:pt x="0" y="0"/>
                  </a:lnTo>
                  <a:lnTo>
                    <a:pt x="0" y="266700"/>
                  </a:lnTo>
                  <a:lnTo>
                    <a:pt x="838200" y="266700"/>
                  </a:lnTo>
                  <a:lnTo>
                    <a:pt x="838200" y="0"/>
                  </a:lnTo>
                  <a:close/>
                </a:path>
              </a:pathLst>
            </a:custGeom>
            <a:solidFill>
              <a:srgbClr val="CC8080"/>
            </a:solidFill>
          </p:spPr>
          <p:txBody>
            <a:bodyPr wrap="square" lIns="0" tIns="0" rIns="0" bIns="0" rtlCol="0"/>
            <a:lstStyle/>
            <a:p>
              <a:endParaRPr/>
            </a:p>
          </p:txBody>
        </p:sp>
        <p:sp>
          <p:nvSpPr>
            <p:cNvPr id="32" name="object 32"/>
            <p:cNvSpPr/>
            <p:nvPr/>
          </p:nvSpPr>
          <p:spPr>
            <a:xfrm>
              <a:off x="1878807" y="3630612"/>
              <a:ext cx="825500" cy="254000"/>
            </a:xfrm>
            <a:custGeom>
              <a:avLst/>
              <a:gdLst/>
              <a:ahLst/>
              <a:cxnLst/>
              <a:rect l="l" t="t" r="r" b="b"/>
              <a:pathLst>
                <a:path w="825500" h="254000">
                  <a:moveTo>
                    <a:pt x="0" y="0"/>
                  </a:moveTo>
                  <a:lnTo>
                    <a:pt x="825500" y="0"/>
                  </a:lnTo>
                  <a:lnTo>
                    <a:pt x="825500" y="254000"/>
                  </a:lnTo>
                  <a:lnTo>
                    <a:pt x="0" y="254000"/>
                  </a:lnTo>
                  <a:lnTo>
                    <a:pt x="0" y="0"/>
                  </a:lnTo>
                  <a:close/>
                </a:path>
              </a:pathLst>
            </a:custGeom>
            <a:ln w="12700">
              <a:solidFill>
                <a:srgbClr val="000000"/>
              </a:solidFill>
            </a:ln>
          </p:spPr>
          <p:txBody>
            <a:bodyPr wrap="square" lIns="0" tIns="0" rIns="0" bIns="0" rtlCol="0"/>
            <a:lstStyle/>
            <a:p>
              <a:endParaRPr/>
            </a:p>
          </p:txBody>
        </p:sp>
        <p:pic>
          <p:nvPicPr>
            <p:cNvPr id="33" name="object 33"/>
            <p:cNvPicPr/>
            <p:nvPr/>
          </p:nvPicPr>
          <p:blipFill>
            <a:blip r:embed="rId12" cstate="print"/>
            <a:stretch>
              <a:fillRect/>
            </a:stretch>
          </p:blipFill>
          <p:spPr>
            <a:xfrm>
              <a:off x="2659857" y="4284662"/>
              <a:ext cx="82550" cy="209550"/>
            </a:xfrm>
            <a:prstGeom prst="rect">
              <a:avLst/>
            </a:prstGeom>
          </p:spPr>
        </p:pic>
        <p:sp>
          <p:nvSpPr>
            <p:cNvPr id="34" name="object 34"/>
            <p:cNvSpPr/>
            <p:nvPr/>
          </p:nvSpPr>
          <p:spPr>
            <a:xfrm>
              <a:off x="2704307" y="3890962"/>
              <a:ext cx="0" cy="406400"/>
            </a:xfrm>
            <a:custGeom>
              <a:avLst/>
              <a:gdLst/>
              <a:ahLst/>
              <a:cxnLst/>
              <a:rect l="l" t="t" r="r" b="b"/>
              <a:pathLst>
                <a:path h="406400">
                  <a:moveTo>
                    <a:pt x="0" y="0"/>
                  </a:moveTo>
                  <a:lnTo>
                    <a:pt x="0" y="406400"/>
                  </a:lnTo>
                </a:path>
              </a:pathLst>
            </a:custGeom>
            <a:ln w="12700">
              <a:solidFill>
                <a:srgbClr val="CC0000"/>
              </a:solidFill>
            </a:ln>
          </p:spPr>
          <p:txBody>
            <a:bodyPr wrap="square" lIns="0" tIns="0" rIns="0" bIns="0" rtlCol="0"/>
            <a:lstStyle/>
            <a:p>
              <a:endParaRPr/>
            </a:p>
          </p:txBody>
        </p:sp>
        <p:pic>
          <p:nvPicPr>
            <p:cNvPr id="35" name="object 35"/>
            <p:cNvPicPr/>
            <p:nvPr/>
          </p:nvPicPr>
          <p:blipFill>
            <a:blip r:embed="rId13" cstate="print"/>
            <a:stretch>
              <a:fillRect/>
            </a:stretch>
          </p:blipFill>
          <p:spPr>
            <a:xfrm>
              <a:off x="3485356" y="4284662"/>
              <a:ext cx="69851" cy="209550"/>
            </a:xfrm>
            <a:prstGeom prst="rect">
              <a:avLst/>
            </a:prstGeom>
          </p:spPr>
        </p:pic>
        <p:sp>
          <p:nvSpPr>
            <p:cNvPr id="36" name="object 36"/>
            <p:cNvSpPr/>
            <p:nvPr/>
          </p:nvSpPr>
          <p:spPr>
            <a:xfrm>
              <a:off x="3517107" y="3890962"/>
              <a:ext cx="0" cy="406400"/>
            </a:xfrm>
            <a:custGeom>
              <a:avLst/>
              <a:gdLst/>
              <a:ahLst/>
              <a:cxnLst/>
              <a:rect l="l" t="t" r="r" b="b"/>
              <a:pathLst>
                <a:path h="406400">
                  <a:moveTo>
                    <a:pt x="0" y="0"/>
                  </a:moveTo>
                  <a:lnTo>
                    <a:pt x="0" y="406400"/>
                  </a:lnTo>
                </a:path>
              </a:pathLst>
            </a:custGeom>
            <a:ln w="12700">
              <a:solidFill>
                <a:srgbClr val="008699"/>
              </a:solidFill>
            </a:ln>
          </p:spPr>
          <p:txBody>
            <a:bodyPr wrap="square" lIns="0" tIns="0" rIns="0" bIns="0" rtlCol="0"/>
            <a:lstStyle/>
            <a:p>
              <a:endParaRPr/>
            </a:p>
          </p:txBody>
        </p:sp>
        <p:pic>
          <p:nvPicPr>
            <p:cNvPr id="37" name="object 37"/>
            <p:cNvPicPr/>
            <p:nvPr/>
          </p:nvPicPr>
          <p:blipFill>
            <a:blip r:embed="rId14" cstate="print"/>
            <a:stretch>
              <a:fillRect/>
            </a:stretch>
          </p:blipFill>
          <p:spPr>
            <a:xfrm>
              <a:off x="4539456" y="3471862"/>
              <a:ext cx="82551" cy="209550"/>
            </a:xfrm>
            <a:prstGeom prst="rect">
              <a:avLst/>
            </a:prstGeom>
          </p:spPr>
        </p:pic>
        <p:sp>
          <p:nvSpPr>
            <p:cNvPr id="38" name="object 38"/>
            <p:cNvSpPr/>
            <p:nvPr/>
          </p:nvSpPr>
          <p:spPr>
            <a:xfrm>
              <a:off x="4571207" y="3078162"/>
              <a:ext cx="0" cy="406400"/>
            </a:xfrm>
            <a:custGeom>
              <a:avLst/>
              <a:gdLst/>
              <a:ahLst/>
              <a:cxnLst/>
              <a:rect l="l" t="t" r="r" b="b"/>
              <a:pathLst>
                <a:path h="406400">
                  <a:moveTo>
                    <a:pt x="0" y="0"/>
                  </a:moveTo>
                  <a:lnTo>
                    <a:pt x="0" y="406400"/>
                  </a:lnTo>
                </a:path>
              </a:pathLst>
            </a:custGeom>
            <a:ln w="12700">
              <a:solidFill>
                <a:srgbClr val="FFBF00"/>
              </a:solidFill>
            </a:ln>
          </p:spPr>
          <p:txBody>
            <a:bodyPr wrap="square" lIns="0" tIns="0" rIns="0" bIns="0" rtlCol="0"/>
            <a:lstStyle/>
            <a:p>
              <a:endParaRPr/>
            </a:p>
          </p:txBody>
        </p:sp>
        <p:sp>
          <p:nvSpPr>
            <p:cNvPr id="39" name="object 39"/>
            <p:cNvSpPr/>
            <p:nvPr/>
          </p:nvSpPr>
          <p:spPr>
            <a:xfrm>
              <a:off x="4564856" y="3636962"/>
              <a:ext cx="850900" cy="266700"/>
            </a:xfrm>
            <a:custGeom>
              <a:avLst/>
              <a:gdLst/>
              <a:ahLst/>
              <a:cxnLst/>
              <a:rect l="l" t="t" r="r" b="b"/>
              <a:pathLst>
                <a:path w="850900" h="266700">
                  <a:moveTo>
                    <a:pt x="850900" y="0"/>
                  </a:moveTo>
                  <a:lnTo>
                    <a:pt x="0" y="0"/>
                  </a:lnTo>
                  <a:lnTo>
                    <a:pt x="0" y="266700"/>
                  </a:lnTo>
                  <a:lnTo>
                    <a:pt x="850900" y="266700"/>
                  </a:lnTo>
                  <a:lnTo>
                    <a:pt x="850900" y="0"/>
                  </a:lnTo>
                  <a:close/>
                </a:path>
              </a:pathLst>
            </a:custGeom>
            <a:solidFill>
              <a:srgbClr val="FFEF80"/>
            </a:solidFill>
          </p:spPr>
          <p:txBody>
            <a:bodyPr wrap="square" lIns="0" tIns="0" rIns="0" bIns="0" rtlCol="0"/>
            <a:lstStyle/>
            <a:p>
              <a:endParaRPr/>
            </a:p>
          </p:txBody>
        </p:sp>
        <p:sp>
          <p:nvSpPr>
            <p:cNvPr id="40" name="object 40"/>
            <p:cNvSpPr/>
            <p:nvPr/>
          </p:nvSpPr>
          <p:spPr>
            <a:xfrm>
              <a:off x="4571207" y="3643312"/>
              <a:ext cx="838200" cy="254000"/>
            </a:xfrm>
            <a:custGeom>
              <a:avLst/>
              <a:gdLst/>
              <a:ahLst/>
              <a:cxnLst/>
              <a:rect l="l" t="t" r="r" b="b"/>
              <a:pathLst>
                <a:path w="838200" h="254000">
                  <a:moveTo>
                    <a:pt x="0" y="0"/>
                  </a:moveTo>
                  <a:lnTo>
                    <a:pt x="838200" y="0"/>
                  </a:lnTo>
                  <a:lnTo>
                    <a:pt x="838200" y="254000"/>
                  </a:lnTo>
                  <a:lnTo>
                    <a:pt x="0" y="254000"/>
                  </a:lnTo>
                  <a:lnTo>
                    <a:pt x="0" y="0"/>
                  </a:lnTo>
                  <a:close/>
                </a:path>
              </a:pathLst>
            </a:custGeom>
            <a:ln w="12700">
              <a:solidFill>
                <a:srgbClr val="000000"/>
              </a:solidFill>
            </a:ln>
          </p:spPr>
          <p:txBody>
            <a:bodyPr wrap="square" lIns="0" tIns="0" rIns="0" bIns="0" rtlCol="0"/>
            <a:lstStyle/>
            <a:p>
              <a:endParaRPr/>
            </a:p>
          </p:txBody>
        </p:sp>
        <p:pic>
          <p:nvPicPr>
            <p:cNvPr id="41" name="object 41"/>
            <p:cNvPicPr/>
            <p:nvPr/>
          </p:nvPicPr>
          <p:blipFill>
            <a:blip r:embed="rId15" cstate="print"/>
            <a:stretch>
              <a:fillRect/>
            </a:stretch>
          </p:blipFill>
          <p:spPr>
            <a:xfrm>
              <a:off x="5364956" y="4297362"/>
              <a:ext cx="82551" cy="209550"/>
            </a:xfrm>
            <a:prstGeom prst="rect">
              <a:avLst/>
            </a:prstGeom>
          </p:spPr>
        </p:pic>
        <p:sp>
          <p:nvSpPr>
            <p:cNvPr id="42" name="object 42"/>
            <p:cNvSpPr/>
            <p:nvPr/>
          </p:nvSpPr>
          <p:spPr>
            <a:xfrm>
              <a:off x="5409407" y="3903662"/>
              <a:ext cx="0" cy="406400"/>
            </a:xfrm>
            <a:custGeom>
              <a:avLst/>
              <a:gdLst/>
              <a:ahLst/>
              <a:cxnLst/>
              <a:rect l="l" t="t" r="r" b="b"/>
              <a:pathLst>
                <a:path h="406400">
                  <a:moveTo>
                    <a:pt x="0" y="0"/>
                  </a:moveTo>
                  <a:lnTo>
                    <a:pt x="0" y="406400"/>
                  </a:lnTo>
                </a:path>
              </a:pathLst>
            </a:custGeom>
            <a:ln w="12700">
              <a:solidFill>
                <a:srgbClr val="FFBF00"/>
              </a:solidFill>
            </a:ln>
          </p:spPr>
          <p:txBody>
            <a:bodyPr wrap="square" lIns="0" tIns="0" rIns="0" bIns="0" rtlCol="0"/>
            <a:lstStyle/>
            <a:p>
              <a:endParaRPr/>
            </a:p>
          </p:txBody>
        </p:sp>
      </p:grpSp>
      <p:sp>
        <p:nvSpPr>
          <p:cNvPr id="43" name="object 43"/>
          <p:cNvSpPr txBox="1"/>
          <p:nvPr/>
        </p:nvSpPr>
        <p:spPr>
          <a:xfrm>
            <a:off x="1720057" y="2849562"/>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1</a:t>
            </a:r>
            <a:endParaRPr sz="1200">
              <a:latin typeface="Arial MT"/>
              <a:cs typeface="Arial MT"/>
            </a:endParaRPr>
          </a:p>
        </p:txBody>
      </p:sp>
      <p:sp>
        <p:nvSpPr>
          <p:cNvPr id="44" name="object 44"/>
          <p:cNvSpPr txBox="1"/>
          <p:nvPr/>
        </p:nvSpPr>
        <p:spPr>
          <a:xfrm>
            <a:off x="2088357" y="2849562"/>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2</a:t>
            </a:r>
            <a:endParaRPr sz="1200">
              <a:latin typeface="Arial MT"/>
              <a:cs typeface="Arial MT"/>
            </a:endParaRPr>
          </a:p>
        </p:txBody>
      </p:sp>
      <p:sp>
        <p:nvSpPr>
          <p:cNvPr id="45" name="object 45"/>
          <p:cNvSpPr txBox="1"/>
          <p:nvPr/>
        </p:nvSpPr>
        <p:spPr>
          <a:xfrm>
            <a:off x="2456657" y="2849562"/>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3</a:t>
            </a:r>
            <a:endParaRPr sz="1200">
              <a:latin typeface="Arial MT"/>
              <a:cs typeface="Arial MT"/>
            </a:endParaRPr>
          </a:p>
        </p:txBody>
      </p:sp>
      <p:sp>
        <p:nvSpPr>
          <p:cNvPr id="46" name="object 46"/>
          <p:cNvSpPr txBox="1"/>
          <p:nvPr/>
        </p:nvSpPr>
        <p:spPr>
          <a:xfrm>
            <a:off x="4412457" y="2849562"/>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4</a:t>
            </a:r>
            <a:endParaRPr sz="1200">
              <a:latin typeface="Arial MT"/>
              <a:cs typeface="Arial MT"/>
            </a:endParaRPr>
          </a:p>
        </p:txBody>
      </p:sp>
      <p:sp>
        <p:nvSpPr>
          <p:cNvPr id="47" name="object 47"/>
          <p:cNvSpPr txBox="1"/>
          <p:nvPr/>
        </p:nvSpPr>
        <p:spPr>
          <a:xfrm>
            <a:off x="2596357" y="4322762"/>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1</a:t>
            </a:r>
            <a:endParaRPr sz="1200">
              <a:latin typeface="Arial MT"/>
              <a:cs typeface="Arial MT"/>
            </a:endParaRPr>
          </a:p>
        </p:txBody>
      </p:sp>
      <p:sp>
        <p:nvSpPr>
          <p:cNvPr id="48" name="object 48"/>
          <p:cNvSpPr txBox="1"/>
          <p:nvPr/>
        </p:nvSpPr>
        <p:spPr>
          <a:xfrm>
            <a:off x="3345657" y="4322762"/>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2</a:t>
            </a:r>
            <a:endParaRPr sz="1200">
              <a:latin typeface="Arial MT"/>
              <a:cs typeface="Arial MT"/>
            </a:endParaRPr>
          </a:p>
        </p:txBody>
      </p:sp>
      <p:sp>
        <p:nvSpPr>
          <p:cNvPr id="49" name="object 49"/>
          <p:cNvSpPr txBox="1"/>
          <p:nvPr/>
        </p:nvSpPr>
        <p:spPr>
          <a:xfrm>
            <a:off x="4069557" y="4322762"/>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3</a:t>
            </a:r>
            <a:endParaRPr sz="1200">
              <a:latin typeface="Arial MT"/>
              <a:cs typeface="Arial MT"/>
            </a:endParaRPr>
          </a:p>
        </p:txBody>
      </p:sp>
      <p:sp>
        <p:nvSpPr>
          <p:cNvPr id="50" name="object 50"/>
          <p:cNvSpPr txBox="1"/>
          <p:nvPr/>
        </p:nvSpPr>
        <p:spPr>
          <a:xfrm>
            <a:off x="5199857" y="4322762"/>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4</a:t>
            </a:r>
            <a:endParaRPr sz="1200">
              <a:latin typeface="Arial MT"/>
              <a:cs typeface="Arial MT"/>
            </a:endParaRPr>
          </a:p>
        </p:txBody>
      </p:sp>
      <p:sp>
        <p:nvSpPr>
          <p:cNvPr id="51" name="object 51"/>
          <p:cNvSpPr txBox="1"/>
          <p:nvPr/>
        </p:nvSpPr>
        <p:spPr>
          <a:xfrm>
            <a:off x="1137857" y="6532371"/>
            <a:ext cx="1990089"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MT"/>
                <a:cs typeface="Arial MT"/>
              </a:rPr>
              <a:t>©</a:t>
            </a:r>
            <a:r>
              <a:rPr sz="1600" spc="-15" dirty="0">
                <a:latin typeface="Arial MT"/>
                <a:cs typeface="Arial MT"/>
              </a:rPr>
              <a:t> </a:t>
            </a:r>
            <a:r>
              <a:rPr sz="1600" dirty="0">
                <a:latin typeface="Arial MT"/>
                <a:cs typeface="Arial MT"/>
              </a:rPr>
              <a:t>Dimitri</a:t>
            </a:r>
            <a:r>
              <a:rPr sz="1600" spc="-20" dirty="0">
                <a:latin typeface="Arial MT"/>
                <a:cs typeface="Arial MT"/>
              </a:rPr>
              <a:t> </a:t>
            </a:r>
            <a:r>
              <a:rPr sz="1600" spc="-95" dirty="0">
                <a:latin typeface="Arial MT"/>
                <a:cs typeface="Arial MT"/>
              </a:rPr>
              <a:t>P.</a:t>
            </a:r>
            <a:r>
              <a:rPr sz="1600" spc="-5" dirty="0">
                <a:latin typeface="Arial MT"/>
                <a:cs typeface="Arial MT"/>
              </a:rPr>
              <a:t> </a:t>
            </a:r>
            <a:r>
              <a:rPr sz="1600" spc="-10" dirty="0">
                <a:latin typeface="Arial MT"/>
                <a:cs typeface="Arial MT"/>
              </a:rPr>
              <a:t>Bertsekas</a:t>
            </a:r>
            <a:endParaRPr sz="1600">
              <a:latin typeface="Arial MT"/>
              <a:cs typeface="Arial MT"/>
            </a:endParaRPr>
          </a:p>
        </p:txBody>
      </p:sp>
      <p:sp>
        <p:nvSpPr>
          <p:cNvPr id="52" name="object 52"/>
          <p:cNvSpPr txBox="1"/>
          <p:nvPr/>
        </p:nvSpPr>
        <p:spPr>
          <a:xfrm>
            <a:off x="10098117" y="6565900"/>
            <a:ext cx="250825"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7F7F7F"/>
                </a:solidFill>
                <a:latin typeface="Arial MT"/>
                <a:cs typeface="Arial MT"/>
              </a:rPr>
              <a:t>38</a:t>
            </a:r>
            <a:endParaRPr sz="1600">
              <a:latin typeface="Arial MT"/>
              <a:cs typeface="Arial MT"/>
            </a:endParaRPr>
          </a:p>
        </p:txBody>
      </p:sp>
      <p:sp>
        <p:nvSpPr>
          <p:cNvPr id="53" name="object 53"/>
          <p:cNvSpPr txBox="1"/>
          <p:nvPr/>
        </p:nvSpPr>
        <p:spPr>
          <a:xfrm>
            <a:off x="640197" y="1361947"/>
            <a:ext cx="5398135" cy="391160"/>
          </a:xfrm>
          <a:prstGeom prst="rect">
            <a:avLst/>
          </a:prstGeom>
        </p:spPr>
        <p:txBody>
          <a:bodyPr vert="horz" wrap="square" lIns="0" tIns="12700" rIns="0" bIns="0" rtlCol="0">
            <a:spAutoFit/>
          </a:bodyPr>
          <a:lstStyle/>
          <a:p>
            <a:pPr marL="194945" indent="-182245">
              <a:lnSpc>
                <a:spcPct val="100000"/>
              </a:lnSpc>
              <a:spcBef>
                <a:spcPts val="100"/>
              </a:spcBef>
              <a:buClr>
                <a:srgbClr val="7F7F7F"/>
              </a:buClr>
              <a:buChar char="•"/>
              <a:tabLst>
                <a:tab pos="194945" algn="l"/>
              </a:tabLst>
            </a:pPr>
            <a:r>
              <a:rPr sz="2400" dirty="0">
                <a:solidFill>
                  <a:srgbClr val="404040"/>
                </a:solidFill>
                <a:latin typeface="Arial MT"/>
                <a:cs typeface="Arial MT"/>
              </a:rPr>
              <a:t>Deterministic</a:t>
            </a:r>
            <a:r>
              <a:rPr sz="2400" spc="-25" dirty="0">
                <a:solidFill>
                  <a:srgbClr val="404040"/>
                </a:solidFill>
                <a:latin typeface="Arial MT"/>
                <a:cs typeface="Arial MT"/>
              </a:rPr>
              <a:t> </a:t>
            </a:r>
            <a:r>
              <a:rPr sz="2400" dirty="0">
                <a:solidFill>
                  <a:srgbClr val="404040"/>
                </a:solidFill>
                <a:latin typeface="Arial MT"/>
                <a:cs typeface="Arial MT"/>
              </a:rPr>
              <a:t>job</a:t>
            </a:r>
            <a:r>
              <a:rPr sz="2400" spc="-10" dirty="0">
                <a:solidFill>
                  <a:srgbClr val="404040"/>
                </a:solidFill>
                <a:latin typeface="Arial MT"/>
                <a:cs typeface="Arial MT"/>
              </a:rPr>
              <a:t> </a:t>
            </a:r>
            <a:r>
              <a:rPr sz="2400" dirty="0">
                <a:solidFill>
                  <a:srgbClr val="404040"/>
                </a:solidFill>
                <a:latin typeface="Arial MT"/>
                <a:cs typeface="Arial MT"/>
              </a:rPr>
              <a:t>size,</a:t>
            </a:r>
            <a:r>
              <a:rPr sz="2400" spc="-15" dirty="0">
                <a:solidFill>
                  <a:srgbClr val="404040"/>
                </a:solidFill>
                <a:latin typeface="Arial MT"/>
                <a:cs typeface="Arial MT"/>
              </a:rPr>
              <a:t> </a:t>
            </a:r>
            <a:r>
              <a:rPr sz="2400" dirty="0">
                <a:solidFill>
                  <a:srgbClr val="404040"/>
                </a:solidFill>
                <a:latin typeface="Arial MT"/>
                <a:cs typeface="Arial MT"/>
              </a:rPr>
              <a:t>variable</a:t>
            </a:r>
            <a:r>
              <a:rPr sz="2400" spc="-10" dirty="0">
                <a:solidFill>
                  <a:srgbClr val="404040"/>
                </a:solidFill>
                <a:latin typeface="Arial MT"/>
                <a:cs typeface="Arial MT"/>
              </a:rPr>
              <a:t> arrivals</a:t>
            </a:r>
            <a:endParaRPr sz="2400">
              <a:latin typeface="Arial MT"/>
              <a:cs typeface="Arial M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0197" y="1282699"/>
            <a:ext cx="9341485" cy="915669"/>
          </a:xfrm>
          <a:prstGeom prst="rect">
            <a:avLst/>
          </a:prstGeom>
        </p:spPr>
        <p:txBody>
          <a:bodyPr vert="horz" wrap="square" lIns="0" tIns="92075" rIns="0" bIns="0" rtlCol="0">
            <a:spAutoFit/>
          </a:bodyPr>
          <a:lstStyle/>
          <a:p>
            <a:pPr marL="194945" indent="-182245">
              <a:lnSpc>
                <a:spcPct val="100000"/>
              </a:lnSpc>
              <a:spcBef>
                <a:spcPts val="725"/>
              </a:spcBef>
              <a:buClr>
                <a:srgbClr val="7F7F7F"/>
              </a:buClr>
              <a:buChar char="•"/>
              <a:tabLst>
                <a:tab pos="194945" algn="l"/>
              </a:tabLst>
            </a:pPr>
            <a:r>
              <a:rPr sz="2400" dirty="0">
                <a:solidFill>
                  <a:srgbClr val="404040"/>
                </a:solidFill>
                <a:latin typeface="Arial MT"/>
                <a:cs typeface="Arial MT"/>
              </a:rPr>
              <a:t>The</a:t>
            </a:r>
            <a:r>
              <a:rPr sz="2400" spc="-10" dirty="0">
                <a:solidFill>
                  <a:srgbClr val="404040"/>
                </a:solidFill>
                <a:latin typeface="Arial MT"/>
                <a:cs typeface="Arial MT"/>
              </a:rPr>
              <a:t> </a:t>
            </a:r>
            <a:r>
              <a:rPr sz="2400" dirty="0">
                <a:solidFill>
                  <a:srgbClr val="404040"/>
                </a:solidFill>
                <a:latin typeface="Arial MT"/>
                <a:cs typeface="Arial MT"/>
              </a:rPr>
              <a:t>queuing</a:t>
            </a:r>
            <a:r>
              <a:rPr sz="2400" spc="-10" dirty="0">
                <a:solidFill>
                  <a:srgbClr val="404040"/>
                </a:solidFill>
                <a:latin typeface="Arial MT"/>
                <a:cs typeface="Arial MT"/>
              </a:rPr>
              <a:t> </a:t>
            </a:r>
            <a:r>
              <a:rPr sz="2400" dirty="0">
                <a:solidFill>
                  <a:srgbClr val="404040"/>
                </a:solidFill>
                <a:latin typeface="Arial MT"/>
                <a:cs typeface="Arial MT"/>
              </a:rPr>
              <a:t>probability</a:t>
            </a:r>
            <a:r>
              <a:rPr sz="2400" spc="-5" dirty="0">
                <a:solidFill>
                  <a:srgbClr val="404040"/>
                </a:solidFill>
                <a:latin typeface="Arial MT"/>
                <a:cs typeface="Arial MT"/>
              </a:rPr>
              <a:t> </a:t>
            </a:r>
            <a:r>
              <a:rPr sz="2400" dirty="0">
                <a:solidFill>
                  <a:srgbClr val="404040"/>
                </a:solidFill>
                <a:latin typeface="Arial MT"/>
                <a:cs typeface="Arial MT"/>
              </a:rPr>
              <a:t>increases</a:t>
            </a:r>
            <a:r>
              <a:rPr sz="2400" spc="-10" dirty="0">
                <a:solidFill>
                  <a:srgbClr val="404040"/>
                </a:solidFill>
                <a:latin typeface="Arial MT"/>
                <a:cs typeface="Arial MT"/>
              </a:rPr>
              <a:t> </a:t>
            </a:r>
            <a:r>
              <a:rPr sz="2400" dirty="0">
                <a:solidFill>
                  <a:srgbClr val="404040"/>
                </a:solidFill>
                <a:latin typeface="Arial MT"/>
                <a:cs typeface="Arial MT"/>
              </a:rPr>
              <a:t>as</a:t>
            </a:r>
            <a:r>
              <a:rPr sz="2400" spc="-5" dirty="0">
                <a:solidFill>
                  <a:srgbClr val="404040"/>
                </a:solidFill>
                <a:latin typeface="Arial MT"/>
                <a:cs typeface="Arial MT"/>
              </a:rPr>
              <a:t> </a:t>
            </a:r>
            <a:r>
              <a:rPr sz="2400" dirty="0">
                <a:solidFill>
                  <a:srgbClr val="404040"/>
                </a:solidFill>
                <a:latin typeface="Arial MT"/>
                <a:cs typeface="Arial MT"/>
              </a:rPr>
              <a:t>the</a:t>
            </a:r>
            <a:r>
              <a:rPr sz="2400" spc="-10" dirty="0">
                <a:solidFill>
                  <a:srgbClr val="404040"/>
                </a:solidFill>
                <a:latin typeface="Arial MT"/>
                <a:cs typeface="Arial MT"/>
              </a:rPr>
              <a:t> </a:t>
            </a:r>
            <a:r>
              <a:rPr sz="2400" dirty="0">
                <a:solidFill>
                  <a:srgbClr val="404040"/>
                </a:solidFill>
                <a:latin typeface="Arial MT"/>
                <a:cs typeface="Arial MT"/>
              </a:rPr>
              <a:t>load</a:t>
            </a:r>
            <a:r>
              <a:rPr sz="2400" spc="-5" dirty="0">
                <a:solidFill>
                  <a:srgbClr val="404040"/>
                </a:solidFill>
                <a:latin typeface="Arial MT"/>
                <a:cs typeface="Arial MT"/>
              </a:rPr>
              <a:t> </a:t>
            </a:r>
            <a:r>
              <a:rPr sz="2400" spc="-10" dirty="0">
                <a:solidFill>
                  <a:srgbClr val="404040"/>
                </a:solidFill>
                <a:latin typeface="Arial MT"/>
                <a:cs typeface="Arial MT"/>
              </a:rPr>
              <a:t>increases</a:t>
            </a:r>
            <a:endParaRPr sz="2400">
              <a:latin typeface="Arial MT"/>
              <a:cs typeface="Arial MT"/>
            </a:endParaRPr>
          </a:p>
          <a:p>
            <a:pPr marL="194945" indent="-182245">
              <a:lnSpc>
                <a:spcPct val="100000"/>
              </a:lnSpc>
              <a:spcBef>
                <a:spcPts val="620"/>
              </a:spcBef>
              <a:buClr>
                <a:srgbClr val="7F7F7F"/>
              </a:buClr>
              <a:buChar char="•"/>
              <a:tabLst>
                <a:tab pos="194945" algn="l"/>
              </a:tabLst>
            </a:pPr>
            <a:r>
              <a:rPr sz="2400" dirty="0">
                <a:solidFill>
                  <a:srgbClr val="404040"/>
                </a:solidFill>
                <a:latin typeface="Arial MT"/>
                <a:cs typeface="Arial MT"/>
              </a:rPr>
              <a:t>Utilization</a:t>
            </a:r>
            <a:r>
              <a:rPr sz="2400" spc="-10" dirty="0">
                <a:solidFill>
                  <a:srgbClr val="404040"/>
                </a:solidFill>
                <a:latin typeface="Arial MT"/>
                <a:cs typeface="Arial MT"/>
              </a:rPr>
              <a:t> </a:t>
            </a:r>
            <a:r>
              <a:rPr sz="2400" dirty="0">
                <a:solidFill>
                  <a:srgbClr val="404040"/>
                </a:solidFill>
                <a:latin typeface="Arial MT"/>
                <a:cs typeface="Arial MT"/>
              </a:rPr>
              <a:t>close</a:t>
            </a:r>
            <a:r>
              <a:rPr sz="2400" spc="-10" dirty="0">
                <a:solidFill>
                  <a:srgbClr val="404040"/>
                </a:solidFill>
                <a:latin typeface="Arial MT"/>
                <a:cs typeface="Arial MT"/>
              </a:rPr>
              <a:t> </a:t>
            </a:r>
            <a:r>
              <a:rPr sz="2400" dirty="0">
                <a:solidFill>
                  <a:srgbClr val="404040"/>
                </a:solidFill>
                <a:latin typeface="Arial MT"/>
                <a:cs typeface="Arial MT"/>
              </a:rPr>
              <a:t>to</a:t>
            </a:r>
            <a:r>
              <a:rPr sz="2400" spc="-10" dirty="0">
                <a:solidFill>
                  <a:srgbClr val="404040"/>
                </a:solidFill>
                <a:latin typeface="Arial MT"/>
                <a:cs typeface="Arial MT"/>
              </a:rPr>
              <a:t> </a:t>
            </a:r>
            <a:r>
              <a:rPr sz="2400" dirty="0">
                <a:solidFill>
                  <a:srgbClr val="404040"/>
                </a:solidFill>
                <a:latin typeface="Arial MT"/>
                <a:cs typeface="Arial MT"/>
              </a:rPr>
              <a:t>100%</a:t>
            </a:r>
            <a:r>
              <a:rPr sz="2400" spc="-10" dirty="0">
                <a:solidFill>
                  <a:srgbClr val="404040"/>
                </a:solidFill>
                <a:latin typeface="Arial MT"/>
                <a:cs typeface="Arial MT"/>
              </a:rPr>
              <a:t> </a:t>
            </a:r>
            <a:r>
              <a:rPr sz="2400" dirty="0">
                <a:solidFill>
                  <a:srgbClr val="404040"/>
                </a:solidFill>
                <a:latin typeface="Arial MT"/>
                <a:cs typeface="Arial MT"/>
              </a:rPr>
              <a:t>is</a:t>
            </a:r>
            <a:r>
              <a:rPr sz="2400" spc="-10" dirty="0">
                <a:solidFill>
                  <a:srgbClr val="404040"/>
                </a:solidFill>
                <a:latin typeface="Arial MT"/>
                <a:cs typeface="Arial MT"/>
              </a:rPr>
              <a:t> </a:t>
            </a:r>
            <a:r>
              <a:rPr sz="2400" dirty="0">
                <a:solidFill>
                  <a:srgbClr val="404040"/>
                </a:solidFill>
                <a:latin typeface="Arial MT"/>
                <a:cs typeface="Arial MT"/>
              </a:rPr>
              <a:t>unsustainable</a:t>
            </a:r>
            <a:r>
              <a:rPr sz="2400" spc="-10" dirty="0">
                <a:solidFill>
                  <a:srgbClr val="404040"/>
                </a:solidFill>
                <a:latin typeface="Arial MT"/>
                <a:cs typeface="Arial MT"/>
              </a:rPr>
              <a:t> </a:t>
            </a:r>
            <a:r>
              <a:rPr sz="2400" dirty="0">
                <a:solidFill>
                  <a:srgbClr val="404040"/>
                </a:solidFill>
                <a:latin typeface="Wingdings"/>
                <a:cs typeface="Wingdings"/>
              </a:rPr>
              <a:t></a:t>
            </a:r>
            <a:r>
              <a:rPr sz="2400" spc="55" dirty="0">
                <a:solidFill>
                  <a:srgbClr val="404040"/>
                </a:solidFill>
                <a:latin typeface="Times New Roman"/>
                <a:cs typeface="Times New Roman"/>
              </a:rPr>
              <a:t> </a:t>
            </a:r>
            <a:r>
              <a:rPr sz="2400" dirty="0">
                <a:solidFill>
                  <a:srgbClr val="404040"/>
                </a:solidFill>
                <a:latin typeface="Arial MT"/>
                <a:cs typeface="Arial MT"/>
              </a:rPr>
              <a:t>too</a:t>
            </a:r>
            <a:r>
              <a:rPr sz="2400" spc="-10" dirty="0">
                <a:solidFill>
                  <a:srgbClr val="404040"/>
                </a:solidFill>
                <a:latin typeface="Arial MT"/>
                <a:cs typeface="Arial MT"/>
              </a:rPr>
              <a:t> </a:t>
            </a:r>
            <a:r>
              <a:rPr sz="2400" dirty="0">
                <a:solidFill>
                  <a:srgbClr val="404040"/>
                </a:solidFill>
                <a:latin typeface="Arial MT"/>
                <a:cs typeface="Arial MT"/>
              </a:rPr>
              <a:t>long</a:t>
            </a:r>
            <a:r>
              <a:rPr sz="2400" spc="-10" dirty="0">
                <a:solidFill>
                  <a:srgbClr val="404040"/>
                </a:solidFill>
                <a:latin typeface="Arial MT"/>
                <a:cs typeface="Arial MT"/>
              </a:rPr>
              <a:t> </a:t>
            </a:r>
            <a:r>
              <a:rPr sz="2400" dirty="0">
                <a:solidFill>
                  <a:srgbClr val="404040"/>
                </a:solidFill>
                <a:latin typeface="Arial MT"/>
                <a:cs typeface="Arial MT"/>
              </a:rPr>
              <a:t>queuing</a:t>
            </a:r>
            <a:r>
              <a:rPr sz="2400" spc="-10" dirty="0">
                <a:solidFill>
                  <a:srgbClr val="404040"/>
                </a:solidFill>
                <a:latin typeface="Arial MT"/>
                <a:cs typeface="Arial MT"/>
              </a:rPr>
              <a:t> times</a:t>
            </a:r>
            <a:endParaRPr sz="24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249700" rIns="0" bIns="0" rtlCol="0">
            <a:spAutoFit/>
          </a:bodyPr>
          <a:lstStyle/>
          <a:p>
            <a:pPr marL="38100">
              <a:lnSpc>
                <a:spcPct val="100000"/>
              </a:lnSpc>
              <a:spcBef>
                <a:spcPts val="100"/>
              </a:spcBef>
            </a:pPr>
            <a:r>
              <a:rPr dirty="0">
                <a:latin typeface="Arial MT"/>
                <a:cs typeface="Arial MT"/>
              </a:rPr>
              <a:t>High</a:t>
            </a:r>
            <a:r>
              <a:rPr spc="-35" dirty="0">
                <a:latin typeface="Arial MT"/>
                <a:cs typeface="Arial MT"/>
              </a:rPr>
              <a:t> </a:t>
            </a:r>
            <a:r>
              <a:rPr dirty="0">
                <a:latin typeface="Arial MT"/>
                <a:cs typeface="Arial MT"/>
              </a:rPr>
              <a:t>Utilization</a:t>
            </a:r>
            <a:r>
              <a:rPr spc="-35" dirty="0">
                <a:latin typeface="Arial MT"/>
                <a:cs typeface="Arial MT"/>
              </a:rPr>
              <a:t> </a:t>
            </a:r>
            <a:r>
              <a:rPr dirty="0">
                <a:latin typeface="Arial MT"/>
                <a:cs typeface="Arial MT"/>
              </a:rPr>
              <a:t>Exacerbates</a:t>
            </a:r>
            <a:r>
              <a:rPr spc="-30" dirty="0">
                <a:latin typeface="Arial MT"/>
                <a:cs typeface="Arial MT"/>
              </a:rPr>
              <a:t> </a:t>
            </a:r>
            <a:r>
              <a:rPr spc="-10" dirty="0">
                <a:latin typeface="Arial MT"/>
                <a:cs typeface="Arial MT"/>
              </a:rPr>
              <a:t>Interference</a:t>
            </a:r>
          </a:p>
        </p:txBody>
      </p:sp>
      <p:grpSp>
        <p:nvGrpSpPr>
          <p:cNvPr id="4" name="object 4"/>
          <p:cNvGrpSpPr/>
          <p:nvPr/>
        </p:nvGrpSpPr>
        <p:grpSpPr>
          <a:xfrm>
            <a:off x="2009413" y="2970626"/>
            <a:ext cx="6557009" cy="2294255"/>
            <a:chOff x="2009413" y="2970626"/>
            <a:chExt cx="6557009" cy="2294255"/>
          </a:xfrm>
        </p:grpSpPr>
        <p:sp>
          <p:nvSpPr>
            <p:cNvPr id="5" name="object 5"/>
            <p:cNvSpPr/>
            <p:nvPr/>
          </p:nvSpPr>
          <p:spPr>
            <a:xfrm>
              <a:off x="4451360" y="3605647"/>
              <a:ext cx="881380" cy="314325"/>
            </a:xfrm>
            <a:custGeom>
              <a:avLst/>
              <a:gdLst/>
              <a:ahLst/>
              <a:cxnLst/>
              <a:rect l="l" t="t" r="r" b="b"/>
              <a:pathLst>
                <a:path w="881379" h="314325">
                  <a:moveTo>
                    <a:pt x="881136" y="0"/>
                  </a:moveTo>
                  <a:lnTo>
                    <a:pt x="0" y="0"/>
                  </a:lnTo>
                  <a:lnTo>
                    <a:pt x="0" y="313700"/>
                  </a:lnTo>
                  <a:lnTo>
                    <a:pt x="881136" y="313700"/>
                  </a:lnTo>
                  <a:lnTo>
                    <a:pt x="881136" y="0"/>
                  </a:lnTo>
                  <a:close/>
                </a:path>
              </a:pathLst>
            </a:custGeom>
            <a:solidFill>
              <a:srgbClr val="B3E580"/>
            </a:solidFill>
          </p:spPr>
          <p:txBody>
            <a:bodyPr wrap="square" lIns="0" tIns="0" rIns="0" bIns="0" rtlCol="0"/>
            <a:lstStyle/>
            <a:p>
              <a:endParaRPr/>
            </a:p>
          </p:txBody>
        </p:sp>
        <p:sp>
          <p:nvSpPr>
            <p:cNvPr id="6" name="object 6"/>
            <p:cNvSpPr/>
            <p:nvPr/>
          </p:nvSpPr>
          <p:spPr>
            <a:xfrm>
              <a:off x="4458828" y="3613116"/>
              <a:ext cx="866775" cy="299085"/>
            </a:xfrm>
            <a:custGeom>
              <a:avLst/>
              <a:gdLst/>
              <a:ahLst/>
              <a:cxnLst/>
              <a:rect l="l" t="t" r="r" b="b"/>
              <a:pathLst>
                <a:path w="866775" h="299085">
                  <a:moveTo>
                    <a:pt x="0" y="0"/>
                  </a:moveTo>
                  <a:lnTo>
                    <a:pt x="866202" y="0"/>
                  </a:lnTo>
                  <a:lnTo>
                    <a:pt x="866202" y="298762"/>
                  </a:lnTo>
                  <a:lnTo>
                    <a:pt x="0" y="298762"/>
                  </a:lnTo>
                  <a:lnTo>
                    <a:pt x="0" y="0"/>
                  </a:lnTo>
                  <a:close/>
                </a:path>
              </a:pathLst>
            </a:custGeom>
            <a:ln w="14937">
              <a:solidFill>
                <a:srgbClr val="000000"/>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555288" y="3426390"/>
              <a:ext cx="82141" cy="231539"/>
            </a:xfrm>
            <a:prstGeom prst="rect">
              <a:avLst/>
            </a:prstGeom>
          </p:spPr>
        </p:pic>
        <p:sp>
          <p:nvSpPr>
            <p:cNvPr id="8" name="object 8"/>
            <p:cNvSpPr/>
            <p:nvPr/>
          </p:nvSpPr>
          <p:spPr>
            <a:xfrm>
              <a:off x="3592626" y="2993184"/>
              <a:ext cx="0" cy="448309"/>
            </a:xfrm>
            <a:custGeom>
              <a:avLst/>
              <a:gdLst/>
              <a:ahLst/>
              <a:cxnLst/>
              <a:rect l="l" t="t" r="r" b="b"/>
              <a:pathLst>
                <a:path h="448310">
                  <a:moveTo>
                    <a:pt x="0" y="0"/>
                  </a:moveTo>
                  <a:lnTo>
                    <a:pt x="0" y="448143"/>
                  </a:lnTo>
                </a:path>
              </a:pathLst>
            </a:custGeom>
            <a:ln w="14934">
              <a:solidFill>
                <a:srgbClr val="007399"/>
              </a:solidFill>
            </a:ln>
          </p:spPr>
          <p:txBody>
            <a:bodyPr wrap="square" lIns="0" tIns="0" rIns="0" bIns="0" rtlCol="0"/>
            <a:lstStyle/>
            <a:p>
              <a:endParaRPr/>
            </a:p>
          </p:txBody>
        </p:sp>
        <p:sp>
          <p:nvSpPr>
            <p:cNvPr id="9" name="object 9"/>
            <p:cNvSpPr/>
            <p:nvPr/>
          </p:nvSpPr>
          <p:spPr>
            <a:xfrm>
              <a:off x="3585157" y="3605648"/>
              <a:ext cx="1135380" cy="299085"/>
            </a:xfrm>
            <a:custGeom>
              <a:avLst/>
              <a:gdLst/>
              <a:ahLst/>
              <a:cxnLst/>
              <a:rect l="l" t="t" r="r" b="b"/>
              <a:pathLst>
                <a:path w="1135379" h="299085">
                  <a:moveTo>
                    <a:pt x="1135023" y="0"/>
                  </a:moveTo>
                  <a:lnTo>
                    <a:pt x="0" y="0"/>
                  </a:lnTo>
                  <a:lnTo>
                    <a:pt x="0" y="298762"/>
                  </a:lnTo>
                  <a:lnTo>
                    <a:pt x="1135023" y="298762"/>
                  </a:lnTo>
                  <a:lnTo>
                    <a:pt x="1135023" y="0"/>
                  </a:lnTo>
                  <a:close/>
                </a:path>
              </a:pathLst>
            </a:custGeom>
            <a:solidFill>
              <a:srgbClr val="80BFE5"/>
            </a:solidFill>
          </p:spPr>
          <p:txBody>
            <a:bodyPr wrap="square" lIns="0" tIns="0" rIns="0" bIns="0" rtlCol="0"/>
            <a:lstStyle/>
            <a:p>
              <a:endParaRPr/>
            </a:p>
          </p:txBody>
        </p:sp>
        <p:sp>
          <p:nvSpPr>
            <p:cNvPr id="10" name="object 10"/>
            <p:cNvSpPr/>
            <p:nvPr/>
          </p:nvSpPr>
          <p:spPr>
            <a:xfrm>
              <a:off x="3592626" y="3613116"/>
              <a:ext cx="1120140" cy="283845"/>
            </a:xfrm>
            <a:custGeom>
              <a:avLst/>
              <a:gdLst/>
              <a:ahLst/>
              <a:cxnLst/>
              <a:rect l="l" t="t" r="r" b="b"/>
              <a:pathLst>
                <a:path w="1120139" h="283845">
                  <a:moveTo>
                    <a:pt x="0" y="0"/>
                  </a:moveTo>
                  <a:lnTo>
                    <a:pt x="1120089" y="0"/>
                  </a:lnTo>
                  <a:lnTo>
                    <a:pt x="1120089" y="283824"/>
                  </a:lnTo>
                  <a:lnTo>
                    <a:pt x="0" y="283824"/>
                  </a:lnTo>
                  <a:lnTo>
                    <a:pt x="0" y="0"/>
                  </a:lnTo>
                  <a:close/>
                </a:path>
              </a:pathLst>
            </a:custGeom>
            <a:ln w="14937">
              <a:solidFill>
                <a:srgbClr val="000000"/>
              </a:solidFill>
            </a:ln>
          </p:spPr>
          <p:txBody>
            <a:bodyPr wrap="square" lIns="0" tIns="0" rIns="0" bIns="0" rtlCol="0"/>
            <a:lstStyle/>
            <a:p>
              <a:endParaRPr/>
            </a:p>
          </p:txBody>
        </p:sp>
        <p:pic>
          <p:nvPicPr>
            <p:cNvPr id="11" name="object 11"/>
            <p:cNvPicPr/>
            <p:nvPr/>
          </p:nvPicPr>
          <p:blipFill>
            <a:blip r:embed="rId3" cstate="print"/>
            <a:stretch>
              <a:fillRect/>
            </a:stretch>
          </p:blipFill>
          <p:spPr>
            <a:xfrm>
              <a:off x="8334335" y="3874533"/>
              <a:ext cx="231489" cy="82159"/>
            </a:xfrm>
            <a:prstGeom prst="rect">
              <a:avLst/>
            </a:prstGeom>
          </p:spPr>
        </p:pic>
        <p:sp>
          <p:nvSpPr>
            <p:cNvPr id="12" name="object 12"/>
            <p:cNvSpPr/>
            <p:nvPr/>
          </p:nvSpPr>
          <p:spPr>
            <a:xfrm>
              <a:off x="2017033" y="3911878"/>
              <a:ext cx="6332855" cy="0"/>
            </a:xfrm>
            <a:custGeom>
              <a:avLst/>
              <a:gdLst/>
              <a:ahLst/>
              <a:cxnLst/>
              <a:rect l="l" t="t" r="r" b="b"/>
              <a:pathLst>
                <a:path w="6332855">
                  <a:moveTo>
                    <a:pt x="0" y="0"/>
                  </a:moveTo>
                  <a:lnTo>
                    <a:pt x="6332239" y="0"/>
                  </a:lnTo>
                </a:path>
              </a:pathLst>
            </a:custGeom>
            <a:ln w="14938">
              <a:solidFill>
                <a:srgbClr val="000000"/>
              </a:solidFill>
            </a:ln>
          </p:spPr>
          <p:txBody>
            <a:bodyPr wrap="square" lIns="0" tIns="0" rIns="0" bIns="0" rtlCol="0"/>
            <a:lstStyle/>
            <a:p>
              <a:endParaRPr/>
            </a:p>
          </p:txBody>
        </p:sp>
        <p:pic>
          <p:nvPicPr>
            <p:cNvPr id="13" name="object 13"/>
            <p:cNvPicPr/>
            <p:nvPr/>
          </p:nvPicPr>
          <p:blipFill>
            <a:blip r:embed="rId4" cstate="print"/>
            <a:stretch>
              <a:fillRect/>
            </a:stretch>
          </p:blipFill>
          <p:spPr>
            <a:xfrm>
              <a:off x="6198699" y="3441329"/>
              <a:ext cx="97075" cy="231538"/>
            </a:xfrm>
            <a:prstGeom prst="rect">
              <a:avLst/>
            </a:prstGeom>
          </p:spPr>
        </p:pic>
        <p:sp>
          <p:nvSpPr>
            <p:cNvPr id="14" name="object 14"/>
            <p:cNvSpPr/>
            <p:nvPr/>
          </p:nvSpPr>
          <p:spPr>
            <a:xfrm>
              <a:off x="6250971" y="3023061"/>
              <a:ext cx="0" cy="433705"/>
            </a:xfrm>
            <a:custGeom>
              <a:avLst/>
              <a:gdLst/>
              <a:ahLst/>
              <a:cxnLst/>
              <a:rect l="l" t="t" r="r" b="b"/>
              <a:pathLst>
                <a:path h="433704">
                  <a:moveTo>
                    <a:pt x="0" y="0"/>
                  </a:moveTo>
                  <a:lnTo>
                    <a:pt x="0" y="433205"/>
                  </a:lnTo>
                </a:path>
              </a:pathLst>
            </a:custGeom>
            <a:ln w="14934">
              <a:solidFill>
                <a:srgbClr val="FFBF00"/>
              </a:solidFill>
            </a:ln>
          </p:spPr>
          <p:txBody>
            <a:bodyPr wrap="square" lIns="0" tIns="0" rIns="0" bIns="0" rtlCol="0"/>
            <a:lstStyle/>
            <a:p>
              <a:endParaRPr/>
            </a:p>
          </p:txBody>
        </p:sp>
        <p:sp>
          <p:nvSpPr>
            <p:cNvPr id="15" name="object 15"/>
            <p:cNvSpPr/>
            <p:nvPr/>
          </p:nvSpPr>
          <p:spPr>
            <a:xfrm>
              <a:off x="6243502" y="3620586"/>
              <a:ext cx="881380" cy="283845"/>
            </a:xfrm>
            <a:custGeom>
              <a:avLst/>
              <a:gdLst/>
              <a:ahLst/>
              <a:cxnLst/>
              <a:rect l="l" t="t" r="r" b="b"/>
              <a:pathLst>
                <a:path w="881379" h="283845">
                  <a:moveTo>
                    <a:pt x="881136" y="0"/>
                  </a:moveTo>
                  <a:lnTo>
                    <a:pt x="0" y="0"/>
                  </a:lnTo>
                  <a:lnTo>
                    <a:pt x="0" y="283824"/>
                  </a:lnTo>
                  <a:lnTo>
                    <a:pt x="881136" y="283824"/>
                  </a:lnTo>
                  <a:lnTo>
                    <a:pt x="881136" y="0"/>
                  </a:lnTo>
                  <a:close/>
                </a:path>
              </a:pathLst>
            </a:custGeom>
            <a:solidFill>
              <a:srgbClr val="FFEF80"/>
            </a:solidFill>
          </p:spPr>
          <p:txBody>
            <a:bodyPr wrap="square" lIns="0" tIns="0" rIns="0" bIns="0" rtlCol="0"/>
            <a:lstStyle/>
            <a:p>
              <a:endParaRPr/>
            </a:p>
          </p:txBody>
        </p:sp>
        <p:sp>
          <p:nvSpPr>
            <p:cNvPr id="16" name="object 16"/>
            <p:cNvSpPr/>
            <p:nvPr/>
          </p:nvSpPr>
          <p:spPr>
            <a:xfrm>
              <a:off x="6250971" y="3628054"/>
              <a:ext cx="866775" cy="269240"/>
            </a:xfrm>
            <a:custGeom>
              <a:avLst/>
              <a:gdLst/>
              <a:ahLst/>
              <a:cxnLst/>
              <a:rect l="l" t="t" r="r" b="b"/>
              <a:pathLst>
                <a:path w="866775" h="269239">
                  <a:moveTo>
                    <a:pt x="0" y="0"/>
                  </a:moveTo>
                  <a:lnTo>
                    <a:pt x="866202" y="0"/>
                  </a:lnTo>
                  <a:lnTo>
                    <a:pt x="866202" y="268885"/>
                  </a:lnTo>
                  <a:lnTo>
                    <a:pt x="0" y="268885"/>
                  </a:lnTo>
                  <a:lnTo>
                    <a:pt x="0" y="0"/>
                  </a:lnTo>
                  <a:close/>
                </a:path>
              </a:pathLst>
            </a:custGeom>
            <a:ln w="14937">
              <a:solidFill>
                <a:srgbClr val="000000"/>
              </a:solidFill>
            </a:ln>
          </p:spPr>
          <p:txBody>
            <a:bodyPr wrap="square" lIns="0" tIns="0" rIns="0" bIns="0" rtlCol="0"/>
            <a:lstStyle/>
            <a:p>
              <a:endParaRPr/>
            </a:p>
          </p:txBody>
        </p:sp>
        <p:pic>
          <p:nvPicPr>
            <p:cNvPr id="17" name="object 17"/>
            <p:cNvPicPr/>
            <p:nvPr/>
          </p:nvPicPr>
          <p:blipFill>
            <a:blip r:embed="rId5" cstate="print"/>
            <a:stretch>
              <a:fillRect/>
            </a:stretch>
          </p:blipFill>
          <p:spPr>
            <a:xfrm>
              <a:off x="4421490" y="3396514"/>
              <a:ext cx="82141" cy="231538"/>
            </a:xfrm>
            <a:prstGeom prst="rect">
              <a:avLst/>
            </a:prstGeom>
          </p:spPr>
        </p:pic>
        <p:sp>
          <p:nvSpPr>
            <p:cNvPr id="18" name="object 18"/>
            <p:cNvSpPr/>
            <p:nvPr/>
          </p:nvSpPr>
          <p:spPr>
            <a:xfrm>
              <a:off x="4458828" y="2978246"/>
              <a:ext cx="0" cy="433705"/>
            </a:xfrm>
            <a:custGeom>
              <a:avLst/>
              <a:gdLst/>
              <a:ahLst/>
              <a:cxnLst/>
              <a:rect l="l" t="t" r="r" b="b"/>
              <a:pathLst>
                <a:path h="433704">
                  <a:moveTo>
                    <a:pt x="0" y="0"/>
                  </a:moveTo>
                  <a:lnTo>
                    <a:pt x="0" y="433205"/>
                  </a:lnTo>
                </a:path>
              </a:pathLst>
            </a:custGeom>
            <a:ln w="14934">
              <a:solidFill>
                <a:srgbClr val="4D9900"/>
              </a:solidFill>
            </a:ln>
          </p:spPr>
          <p:txBody>
            <a:bodyPr wrap="square" lIns="0" tIns="0" rIns="0" bIns="0" rtlCol="0"/>
            <a:lstStyle/>
            <a:p>
              <a:endParaRPr/>
            </a:p>
          </p:txBody>
        </p:sp>
        <p:pic>
          <p:nvPicPr>
            <p:cNvPr id="19" name="object 19"/>
            <p:cNvPicPr/>
            <p:nvPr/>
          </p:nvPicPr>
          <p:blipFill>
            <a:blip r:embed="rId6" cstate="print"/>
            <a:stretch>
              <a:fillRect/>
            </a:stretch>
          </p:blipFill>
          <p:spPr>
            <a:xfrm>
              <a:off x="7154508" y="4337615"/>
              <a:ext cx="97077" cy="216600"/>
            </a:xfrm>
            <a:prstGeom prst="rect">
              <a:avLst/>
            </a:prstGeom>
          </p:spPr>
        </p:pic>
        <p:sp>
          <p:nvSpPr>
            <p:cNvPr id="20" name="object 20"/>
            <p:cNvSpPr/>
            <p:nvPr/>
          </p:nvSpPr>
          <p:spPr>
            <a:xfrm>
              <a:off x="7191846" y="3919347"/>
              <a:ext cx="0" cy="433705"/>
            </a:xfrm>
            <a:custGeom>
              <a:avLst/>
              <a:gdLst/>
              <a:ahLst/>
              <a:cxnLst/>
              <a:rect l="l" t="t" r="r" b="b"/>
              <a:pathLst>
                <a:path h="433704">
                  <a:moveTo>
                    <a:pt x="0" y="0"/>
                  </a:moveTo>
                  <a:lnTo>
                    <a:pt x="0" y="433205"/>
                  </a:lnTo>
                </a:path>
              </a:pathLst>
            </a:custGeom>
            <a:ln w="14934">
              <a:solidFill>
                <a:srgbClr val="4D9900"/>
              </a:solidFill>
            </a:ln>
          </p:spPr>
          <p:txBody>
            <a:bodyPr wrap="square" lIns="0" tIns="0" rIns="0" bIns="0" rtlCol="0"/>
            <a:lstStyle/>
            <a:p>
              <a:endParaRPr/>
            </a:p>
          </p:txBody>
        </p:sp>
        <p:pic>
          <p:nvPicPr>
            <p:cNvPr id="21" name="object 21"/>
            <p:cNvPicPr/>
            <p:nvPr/>
          </p:nvPicPr>
          <p:blipFill>
            <a:blip r:embed="rId7" cstate="print"/>
            <a:stretch>
              <a:fillRect/>
            </a:stretch>
          </p:blipFill>
          <p:spPr>
            <a:xfrm>
              <a:off x="6109092" y="4307739"/>
              <a:ext cx="82141" cy="231537"/>
            </a:xfrm>
            <a:prstGeom prst="rect">
              <a:avLst/>
            </a:prstGeom>
          </p:spPr>
        </p:pic>
        <p:sp>
          <p:nvSpPr>
            <p:cNvPr id="22" name="object 22"/>
            <p:cNvSpPr/>
            <p:nvPr/>
          </p:nvSpPr>
          <p:spPr>
            <a:xfrm>
              <a:off x="6146430" y="3904409"/>
              <a:ext cx="0" cy="418465"/>
            </a:xfrm>
            <a:custGeom>
              <a:avLst/>
              <a:gdLst/>
              <a:ahLst/>
              <a:cxnLst/>
              <a:rect l="l" t="t" r="r" b="b"/>
              <a:pathLst>
                <a:path h="418464">
                  <a:moveTo>
                    <a:pt x="0" y="0"/>
                  </a:moveTo>
                  <a:lnTo>
                    <a:pt x="0" y="418267"/>
                  </a:lnTo>
                </a:path>
              </a:pathLst>
            </a:custGeom>
            <a:ln w="14934">
              <a:solidFill>
                <a:srgbClr val="008699"/>
              </a:solidFill>
            </a:ln>
          </p:spPr>
          <p:txBody>
            <a:bodyPr wrap="square" lIns="0" tIns="0" rIns="0" bIns="0" rtlCol="0"/>
            <a:lstStyle/>
            <a:p>
              <a:endParaRPr/>
            </a:p>
          </p:txBody>
        </p:sp>
        <p:pic>
          <p:nvPicPr>
            <p:cNvPr id="23" name="object 23"/>
            <p:cNvPicPr/>
            <p:nvPr/>
          </p:nvPicPr>
          <p:blipFill>
            <a:blip r:embed="rId8" cstate="print"/>
            <a:stretch>
              <a:fillRect/>
            </a:stretch>
          </p:blipFill>
          <p:spPr>
            <a:xfrm>
              <a:off x="3615027" y="4158358"/>
              <a:ext cx="231487" cy="82158"/>
            </a:xfrm>
            <a:prstGeom prst="rect">
              <a:avLst/>
            </a:prstGeom>
          </p:spPr>
        </p:pic>
        <p:pic>
          <p:nvPicPr>
            <p:cNvPr id="24" name="object 24"/>
            <p:cNvPicPr/>
            <p:nvPr/>
          </p:nvPicPr>
          <p:blipFill>
            <a:blip r:embed="rId9" cstate="print"/>
            <a:stretch>
              <a:fillRect/>
            </a:stretch>
          </p:blipFill>
          <p:spPr>
            <a:xfrm>
              <a:off x="4824723" y="4158358"/>
              <a:ext cx="231487" cy="82158"/>
            </a:xfrm>
            <a:prstGeom prst="rect">
              <a:avLst/>
            </a:prstGeom>
          </p:spPr>
        </p:pic>
        <p:sp>
          <p:nvSpPr>
            <p:cNvPr id="25" name="object 25"/>
            <p:cNvSpPr/>
            <p:nvPr/>
          </p:nvSpPr>
          <p:spPr>
            <a:xfrm>
              <a:off x="3824111" y="4195702"/>
              <a:ext cx="1016000" cy="0"/>
            </a:xfrm>
            <a:custGeom>
              <a:avLst/>
              <a:gdLst/>
              <a:ahLst/>
              <a:cxnLst/>
              <a:rect l="l" t="t" r="r" b="b"/>
              <a:pathLst>
                <a:path w="1016000">
                  <a:moveTo>
                    <a:pt x="0" y="0"/>
                  </a:moveTo>
                  <a:lnTo>
                    <a:pt x="1015547" y="0"/>
                  </a:lnTo>
                </a:path>
              </a:pathLst>
            </a:custGeom>
            <a:ln w="14938">
              <a:solidFill>
                <a:srgbClr val="0099CC"/>
              </a:solidFill>
            </a:ln>
          </p:spPr>
          <p:txBody>
            <a:bodyPr wrap="square" lIns="0" tIns="0" rIns="0" bIns="0" rtlCol="0"/>
            <a:lstStyle/>
            <a:p>
              <a:endParaRPr/>
            </a:p>
          </p:txBody>
        </p:sp>
        <p:pic>
          <p:nvPicPr>
            <p:cNvPr id="26" name="object 26"/>
            <p:cNvPicPr/>
            <p:nvPr/>
          </p:nvPicPr>
          <p:blipFill>
            <a:blip r:embed="rId10" cstate="print"/>
            <a:stretch>
              <a:fillRect/>
            </a:stretch>
          </p:blipFill>
          <p:spPr>
            <a:xfrm>
              <a:off x="3674649" y="4442064"/>
              <a:ext cx="179447" cy="179490"/>
            </a:xfrm>
            <a:prstGeom prst="rect">
              <a:avLst/>
            </a:prstGeom>
          </p:spPr>
        </p:pic>
        <p:sp>
          <p:nvSpPr>
            <p:cNvPr id="27" name="object 27"/>
            <p:cNvSpPr/>
            <p:nvPr/>
          </p:nvSpPr>
          <p:spPr>
            <a:xfrm>
              <a:off x="3839045" y="4606500"/>
              <a:ext cx="642620" cy="657860"/>
            </a:xfrm>
            <a:custGeom>
              <a:avLst/>
              <a:gdLst/>
              <a:ahLst/>
              <a:cxnLst/>
              <a:rect l="l" t="t" r="r" b="b"/>
              <a:pathLst>
                <a:path w="642620" h="657860">
                  <a:moveTo>
                    <a:pt x="642184" y="657276"/>
                  </a:moveTo>
                  <a:lnTo>
                    <a:pt x="0" y="0"/>
                  </a:lnTo>
                </a:path>
              </a:pathLst>
            </a:custGeom>
            <a:ln w="3175">
              <a:solidFill>
                <a:srgbClr val="000000"/>
              </a:solidFill>
            </a:ln>
          </p:spPr>
          <p:txBody>
            <a:bodyPr wrap="square" lIns="0" tIns="0" rIns="0" bIns="0" rtlCol="0"/>
            <a:lstStyle/>
            <a:p>
              <a:endParaRPr/>
            </a:p>
          </p:txBody>
        </p:sp>
      </p:grpSp>
      <p:sp>
        <p:nvSpPr>
          <p:cNvPr id="28" name="object 28"/>
          <p:cNvSpPr txBox="1"/>
          <p:nvPr/>
        </p:nvSpPr>
        <p:spPr>
          <a:xfrm>
            <a:off x="8202162" y="4070967"/>
            <a:ext cx="478790" cy="258445"/>
          </a:xfrm>
          <a:prstGeom prst="rect">
            <a:avLst/>
          </a:prstGeom>
        </p:spPr>
        <p:txBody>
          <a:bodyPr vert="horz" wrap="square" lIns="0" tIns="16510" rIns="0" bIns="0" rtlCol="0">
            <a:spAutoFit/>
          </a:bodyPr>
          <a:lstStyle/>
          <a:p>
            <a:pPr marL="12700">
              <a:lnSpc>
                <a:spcPct val="100000"/>
              </a:lnSpc>
              <a:spcBef>
                <a:spcPts val="130"/>
              </a:spcBef>
            </a:pPr>
            <a:r>
              <a:rPr sz="1500" b="1" spc="-20" dirty="0">
                <a:latin typeface="Arial"/>
                <a:cs typeface="Arial"/>
              </a:rPr>
              <a:t>Time</a:t>
            </a:r>
            <a:endParaRPr sz="1500">
              <a:latin typeface="Arial"/>
              <a:cs typeface="Arial"/>
            </a:endParaRPr>
          </a:p>
        </p:txBody>
      </p:sp>
      <p:sp>
        <p:nvSpPr>
          <p:cNvPr id="29" name="object 29"/>
          <p:cNvSpPr txBox="1"/>
          <p:nvPr/>
        </p:nvSpPr>
        <p:spPr>
          <a:xfrm>
            <a:off x="3647131" y="5176387"/>
            <a:ext cx="2538095" cy="491490"/>
          </a:xfrm>
          <a:prstGeom prst="rect">
            <a:avLst/>
          </a:prstGeom>
        </p:spPr>
        <p:txBody>
          <a:bodyPr vert="horz" wrap="square" lIns="0" tIns="13335" rIns="0" bIns="0" rtlCol="0">
            <a:spAutoFit/>
          </a:bodyPr>
          <a:lstStyle/>
          <a:p>
            <a:pPr marL="12700">
              <a:lnSpc>
                <a:spcPct val="100000"/>
              </a:lnSpc>
              <a:spcBef>
                <a:spcPts val="105"/>
              </a:spcBef>
            </a:pPr>
            <a:r>
              <a:rPr sz="3050" dirty="0">
                <a:latin typeface="Times New Roman"/>
                <a:cs typeface="Times New Roman"/>
              </a:rPr>
              <a:t>Queuing</a:t>
            </a:r>
            <a:r>
              <a:rPr sz="3050" spc="-10" dirty="0">
                <a:latin typeface="Times New Roman"/>
                <a:cs typeface="Times New Roman"/>
              </a:rPr>
              <a:t> Delays</a:t>
            </a:r>
            <a:endParaRPr sz="3050">
              <a:latin typeface="Times New Roman"/>
              <a:cs typeface="Times New Roman"/>
            </a:endParaRPr>
          </a:p>
        </p:txBody>
      </p:sp>
      <p:grpSp>
        <p:nvGrpSpPr>
          <p:cNvPr id="30" name="object 30"/>
          <p:cNvGrpSpPr/>
          <p:nvPr/>
        </p:nvGrpSpPr>
        <p:grpSpPr>
          <a:xfrm>
            <a:off x="2300789" y="2993184"/>
            <a:ext cx="5772785" cy="2242185"/>
            <a:chOff x="2300789" y="2993184"/>
            <a:chExt cx="5772785" cy="2242185"/>
          </a:xfrm>
        </p:grpSpPr>
        <p:pic>
          <p:nvPicPr>
            <p:cNvPr id="31" name="object 31"/>
            <p:cNvPicPr/>
            <p:nvPr/>
          </p:nvPicPr>
          <p:blipFill>
            <a:blip r:embed="rId11" cstate="print"/>
            <a:stretch>
              <a:fillRect/>
            </a:stretch>
          </p:blipFill>
          <p:spPr>
            <a:xfrm>
              <a:off x="4466295" y="4023914"/>
              <a:ext cx="156814" cy="97096"/>
            </a:xfrm>
            <a:prstGeom prst="rect">
              <a:avLst/>
            </a:prstGeom>
          </p:spPr>
        </p:pic>
        <p:pic>
          <p:nvPicPr>
            <p:cNvPr id="32" name="object 32"/>
            <p:cNvPicPr/>
            <p:nvPr/>
          </p:nvPicPr>
          <p:blipFill>
            <a:blip r:embed="rId12" cstate="print"/>
            <a:stretch>
              <a:fillRect/>
            </a:stretch>
          </p:blipFill>
          <p:spPr>
            <a:xfrm>
              <a:off x="6019485" y="4023914"/>
              <a:ext cx="141880" cy="97096"/>
            </a:xfrm>
            <a:prstGeom prst="rect">
              <a:avLst/>
            </a:prstGeom>
          </p:spPr>
        </p:pic>
        <p:sp>
          <p:nvSpPr>
            <p:cNvPr id="33" name="object 33"/>
            <p:cNvSpPr/>
            <p:nvPr/>
          </p:nvSpPr>
          <p:spPr>
            <a:xfrm>
              <a:off x="4600706" y="4061259"/>
              <a:ext cx="1433830" cy="0"/>
            </a:xfrm>
            <a:custGeom>
              <a:avLst/>
              <a:gdLst/>
              <a:ahLst/>
              <a:cxnLst/>
              <a:rect l="l" t="t" r="r" b="b"/>
              <a:pathLst>
                <a:path w="1433829">
                  <a:moveTo>
                    <a:pt x="0" y="0"/>
                  </a:moveTo>
                  <a:lnTo>
                    <a:pt x="1433714" y="0"/>
                  </a:lnTo>
                </a:path>
              </a:pathLst>
            </a:custGeom>
            <a:ln w="14938">
              <a:solidFill>
                <a:srgbClr val="66CC00"/>
              </a:solidFill>
            </a:ln>
          </p:spPr>
          <p:txBody>
            <a:bodyPr wrap="square" lIns="0" tIns="0" rIns="0" bIns="0" rtlCol="0"/>
            <a:lstStyle/>
            <a:p>
              <a:endParaRPr/>
            </a:p>
          </p:txBody>
        </p:sp>
        <p:sp>
          <p:nvSpPr>
            <p:cNvPr id="34" name="object 34"/>
            <p:cNvSpPr/>
            <p:nvPr/>
          </p:nvSpPr>
          <p:spPr>
            <a:xfrm>
              <a:off x="3600093" y="3904409"/>
              <a:ext cx="0" cy="314325"/>
            </a:xfrm>
            <a:custGeom>
              <a:avLst/>
              <a:gdLst/>
              <a:ahLst/>
              <a:cxnLst/>
              <a:rect l="l" t="t" r="r" b="b"/>
              <a:pathLst>
                <a:path h="314325">
                  <a:moveTo>
                    <a:pt x="0" y="0"/>
                  </a:moveTo>
                  <a:lnTo>
                    <a:pt x="0" y="313700"/>
                  </a:lnTo>
                </a:path>
                <a:path h="314325">
                  <a:moveTo>
                    <a:pt x="0" y="0"/>
                  </a:moveTo>
                  <a:lnTo>
                    <a:pt x="0" y="313700"/>
                  </a:lnTo>
                </a:path>
              </a:pathLst>
            </a:custGeom>
            <a:ln w="3175">
              <a:solidFill>
                <a:srgbClr val="000000"/>
              </a:solidFill>
            </a:ln>
          </p:spPr>
          <p:txBody>
            <a:bodyPr wrap="square" lIns="0" tIns="0" rIns="0" bIns="0" rtlCol="0"/>
            <a:lstStyle/>
            <a:p>
              <a:endParaRPr/>
            </a:p>
          </p:txBody>
        </p:sp>
        <p:sp>
          <p:nvSpPr>
            <p:cNvPr id="35" name="object 35"/>
            <p:cNvSpPr/>
            <p:nvPr/>
          </p:nvSpPr>
          <p:spPr>
            <a:xfrm>
              <a:off x="2957908" y="3605647"/>
              <a:ext cx="896619" cy="283845"/>
            </a:xfrm>
            <a:custGeom>
              <a:avLst/>
              <a:gdLst/>
              <a:ahLst/>
              <a:cxnLst/>
              <a:rect l="l" t="t" r="r" b="b"/>
              <a:pathLst>
                <a:path w="896620" h="283845">
                  <a:moveTo>
                    <a:pt x="896071" y="0"/>
                  </a:moveTo>
                  <a:lnTo>
                    <a:pt x="0" y="0"/>
                  </a:lnTo>
                  <a:lnTo>
                    <a:pt x="0" y="283824"/>
                  </a:lnTo>
                  <a:lnTo>
                    <a:pt x="896071" y="283824"/>
                  </a:lnTo>
                  <a:lnTo>
                    <a:pt x="896071" y="0"/>
                  </a:lnTo>
                  <a:close/>
                </a:path>
              </a:pathLst>
            </a:custGeom>
            <a:solidFill>
              <a:srgbClr val="FFBF80"/>
            </a:solidFill>
          </p:spPr>
          <p:txBody>
            <a:bodyPr wrap="square" lIns="0" tIns="0" rIns="0" bIns="0" rtlCol="0"/>
            <a:lstStyle/>
            <a:p>
              <a:endParaRPr/>
            </a:p>
          </p:txBody>
        </p:sp>
        <p:sp>
          <p:nvSpPr>
            <p:cNvPr id="36" name="object 36"/>
            <p:cNvSpPr/>
            <p:nvPr/>
          </p:nvSpPr>
          <p:spPr>
            <a:xfrm>
              <a:off x="2965376" y="3613116"/>
              <a:ext cx="881380" cy="269240"/>
            </a:xfrm>
            <a:custGeom>
              <a:avLst/>
              <a:gdLst/>
              <a:ahLst/>
              <a:cxnLst/>
              <a:rect l="l" t="t" r="r" b="b"/>
              <a:pathLst>
                <a:path w="881379" h="269239">
                  <a:moveTo>
                    <a:pt x="0" y="0"/>
                  </a:moveTo>
                  <a:lnTo>
                    <a:pt x="881137" y="0"/>
                  </a:lnTo>
                  <a:lnTo>
                    <a:pt x="881137" y="268885"/>
                  </a:lnTo>
                  <a:lnTo>
                    <a:pt x="0" y="268885"/>
                  </a:lnTo>
                  <a:lnTo>
                    <a:pt x="0" y="0"/>
                  </a:lnTo>
                  <a:close/>
                </a:path>
              </a:pathLst>
            </a:custGeom>
            <a:ln w="14937">
              <a:solidFill>
                <a:srgbClr val="FF7F00"/>
              </a:solidFill>
            </a:ln>
          </p:spPr>
          <p:txBody>
            <a:bodyPr wrap="square" lIns="0" tIns="0" rIns="0" bIns="0" rtlCol="0"/>
            <a:lstStyle/>
            <a:p>
              <a:endParaRPr/>
            </a:p>
          </p:txBody>
        </p:sp>
        <p:pic>
          <p:nvPicPr>
            <p:cNvPr id="37" name="object 37"/>
            <p:cNvPicPr/>
            <p:nvPr/>
          </p:nvPicPr>
          <p:blipFill>
            <a:blip r:embed="rId13" cstate="print"/>
            <a:stretch>
              <a:fillRect/>
            </a:stretch>
          </p:blipFill>
          <p:spPr>
            <a:xfrm>
              <a:off x="2942973" y="3411452"/>
              <a:ext cx="82140" cy="231538"/>
            </a:xfrm>
            <a:prstGeom prst="rect">
              <a:avLst/>
            </a:prstGeom>
          </p:spPr>
        </p:pic>
        <p:sp>
          <p:nvSpPr>
            <p:cNvPr id="38" name="object 38"/>
            <p:cNvSpPr/>
            <p:nvPr/>
          </p:nvSpPr>
          <p:spPr>
            <a:xfrm>
              <a:off x="2980310" y="2993184"/>
              <a:ext cx="0" cy="433705"/>
            </a:xfrm>
            <a:custGeom>
              <a:avLst/>
              <a:gdLst/>
              <a:ahLst/>
              <a:cxnLst/>
              <a:rect l="l" t="t" r="r" b="b"/>
              <a:pathLst>
                <a:path h="433704">
                  <a:moveTo>
                    <a:pt x="0" y="0"/>
                  </a:moveTo>
                  <a:lnTo>
                    <a:pt x="0" y="433205"/>
                  </a:lnTo>
                </a:path>
              </a:pathLst>
            </a:custGeom>
            <a:ln w="14934">
              <a:solidFill>
                <a:srgbClr val="FF7F00"/>
              </a:solidFill>
            </a:ln>
          </p:spPr>
          <p:txBody>
            <a:bodyPr wrap="square" lIns="0" tIns="0" rIns="0" bIns="0" rtlCol="0"/>
            <a:lstStyle/>
            <a:p>
              <a:endParaRPr/>
            </a:p>
          </p:txBody>
        </p:sp>
        <p:pic>
          <p:nvPicPr>
            <p:cNvPr id="39" name="object 39"/>
            <p:cNvPicPr/>
            <p:nvPr/>
          </p:nvPicPr>
          <p:blipFill>
            <a:blip r:embed="rId14" cstate="print"/>
            <a:stretch>
              <a:fillRect/>
            </a:stretch>
          </p:blipFill>
          <p:spPr>
            <a:xfrm>
              <a:off x="4959134" y="4307739"/>
              <a:ext cx="97075" cy="231537"/>
            </a:xfrm>
            <a:prstGeom prst="rect">
              <a:avLst/>
            </a:prstGeom>
          </p:spPr>
        </p:pic>
        <p:sp>
          <p:nvSpPr>
            <p:cNvPr id="40" name="object 40"/>
            <p:cNvSpPr/>
            <p:nvPr/>
          </p:nvSpPr>
          <p:spPr>
            <a:xfrm>
              <a:off x="4996471" y="3904409"/>
              <a:ext cx="0" cy="418465"/>
            </a:xfrm>
            <a:custGeom>
              <a:avLst/>
              <a:gdLst/>
              <a:ahLst/>
              <a:cxnLst/>
              <a:rect l="l" t="t" r="r" b="b"/>
              <a:pathLst>
                <a:path h="418464">
                  <a:moveTo>
                    <a:pt x="0" y="0"/>
                  </a:moveTo>
                  <a:lnTo>
                    <a:pt x="0" y="418267"/>
                  </a:lnTo>
                </a:path>
              </a:pathLst>
            </a:custGeom>
            <a:ln w="14934">
              <a:solidFill>
                <a:srgbClr val="FF7F00"/>
              </a:solidFill>
            </a:ln>
          </p:spPr>
          <p:txBody>
            <a:bodyPr wrap="square" lIns="0" tIns="0" rIns="0" bIns="0" rtlCol="0"/>
            <a:lstStyle/>
            <a:p>
              <a:endParaRPr/>
            </a:p>
          </p:txBody>
        </p:sp>
        <p:sp>
          <p:nvSpPr>
            <p:cNvPr id="41" name="object 41"/>
            <p:cNvSpPr/>
            <p:nvPr/>
          </p:nvSpPr>
          <p:spPr>
            <a:xfrm>
              <a:off x="4451361" y="3919347"/>
              <a:ext cx="0" cy="209550"/>
            </a:xfrm>
            <a:custGeom>
              <a:avLst/>
              <a:gdLst/>
              <a:ahLst/>
              <a:cxnLst/>
              <a:rect l="l" t="t" r="r" b="b"/>
              <a:pathLst>
                <a:path h="209550">
                  <a:moveTo>
                    <a:pt x="0" y="0"/>
                  </a:moveTo>
                  <a:lnTo>
                    <a:pt x="0" y="209133"/>
                  </a:lnTo>
                </a:path>
              </a:pathLst>
            </a:custGeom>
            <a:ln w="3175">
              <a:solidFill>
                <a:srgbClr val="000000"/>
              </a:solidFill>
            </a:ln>
          </p:spPr>
          <p:txBody>
            <a:bodyPr wrap="square" lIns="0" tIns="0" rIns="0" bIns="0" rtlCol="0"/>
            <a:lstStyle/>
            <a:p>
              <a:endParaRPr/>
            </a:p>
          </p:txBody>
        </p:sp>
        <p:pic>
          <p:nvPicPr>
            <p:cNvPr id="42" name="object 42"/>
            <p:cNvPicPr/>
            <p:nvPr/>
          </p:nvPicPr>
          <p:blipFill>
            <a:blip r:embed="rId15" cstate="print"/>
            <a:stretch>
              <a:fillRect/>
            </a:stretch>
          </p:blipFill>
          <p:spPr>
            <a:xfrm>
              <a:off x="4615524" y="4322559"/>
              <a:ext cx="74905" cy="194428"/>
            </a:xfrm>
            <a:prstGeom prst="rect">
              <a:avLst/>
            </a:prstGeom>
          </p:spPr>
        </p:pic>
        <p:sp>
          <p:nvSpPr>
            <p:cNvPr id="43" name="object 43"/>
            <p:cNvSpPr/>
            <p:nvPr/>
          </p:nvSpPr>
          <p:spPr>
            <a:xfrm>
              <a:off x="4675379" y="4531810"/>
              <a:ext cx="194310" cy="672465"/>
            </a:xfrm>
            <a:custGeom>
              <a:avLst/>
              <a:gdLst/>
              <a:ahLst/>
              <a:cxnLst/>
              <a:rect l="l" t="t" r="r" b="b"/>
              <a:pathLst>
                <a:path w="194310" h="672464">
                  <a:moveTo>
                    <a:pt x="194148" y="672214"/>
                  </a:moveTo>
                  <a:lnTo>
                    <a:pt x="0" y="0"/>
                  </a:lnTo>
                </a:path>
              </a:pathLst>
            </a:custGeom>
            <a:ln w="3175">
              <a:solidFill>
                <a:srgbClr val="000000"/>
              </a:solidFill>
            </a:ln>
          </p:spPr>
          <p:txBody>
            <a:bodyPr wrap="square" lIns="0" tIns="0" rIns="0" bIns="0" rtlCol="0"/>
            <a:lstStyle/>
            <a:p>
              <a:endParaRPr/>
            </a:p>
          </p:txBody>
        </p:sp>
        <p:pic>
          <p:nvPicPr>
            <p:cNvPr id="44" name="object 44"/>
            <p:cNvPicPr/>
            <p:nvPr/>
          </p:nvPicPr>
          <p:blipFill>
            <a:blip r:embed="rId16" cstate="print"/>
            <a:stretch>
              <a:fillRect/>
            </a:stretch>
          </p:blipFill>
          <p:spPr>
            <a:xfrm>
              <a:off x="2300789" y="3441329"/>
              <a:ext cx="97075" cy="231538"/>
            </a:xfrm>
            <a:prstGeom prst="rect">
              <a:avLst/>
            </a:prstGeom>
          </p:spPr>
        </p:pic>
        <p:sp>
          <p:nvSpPr>
            <p:cNvPr id="45" name="object 45"/>
            <p:cNvSpPr/>
            <p:nvPr/>
          </p:nvSpPr>
          <p:spPr>
            <a:xfrm>
              <a:off x="2338126" y="3023061"/>
              <a:ext cx="0" cy="433705"/>
            </a:xfrm>
            <a:custGeom>
              <a:avLst/>
              <a:gdLst/>
              <a:ahLst/>
              <a:cxnLst/>
              <a:rect l="l" t="t" r="r" b="b"/>
              <a:pathLst>
                <a:path h="433704">
                  <a:moveTo>
                    <a:pt x="0" y="0"/>
                  </a:moveTo>
                  <a:lnTo>
                    <a:pt x="0" y="433205"/>
                  </a:lnTo>
                </a:path>
              </a:pathLst>
            </a:custGeom>
            <a:ln w="14934">
              <a:solidFill>
                <a:srgbClr val="990000"/>
              </a:solidFill>
            </a:ln>
          </p:spPr>
          <p:txBody>
            <a:bodyPr wrap="square" lIns="0" tIns="0" rIns="0" bIns="0" rtlCol="0"/>
            <a:lstStyle/>
            <a:p>
              <a:endParaRPr/>
            </a:p>
          </p:txBody>
        </p:sp>
        <p:pic>
          <p:nvPicPr>
            <p:cNvPr id="46" name="object 46"/>
            <p:cNvPicPr/>
            <p:nvPr/>
          </p:nvPicPr>
          <p:blipFill>
            <a:blip r:embed="rId17" cstate="print"/>
            <a:stretch>
              <a:fillRect/>
            </a:stretch>
          </p:blipFill>
          <p:spPr>
            <a:xfrm>
              <a:off x="4018259" y="4307739"/>
              <a:ext cx="97075" cy="231537"/>
            </a:xfrm>
            <a:prstGeom prst="rect">
              <a:avLst/>
            </a:prstGeom>
          </p:spPr>
        </p:pic>
        <p:sp>
          <p:nvSpPr>
            <p:cNvPr id="47" name="object 47"/>
            <p:cNvSpPr/>
            <p:nvPr/>
          </p:nvSpPr>
          <p:spPr>
            <a:xfrm>
              <a:off x="4070530" y="3904409"/>
              <a:ext cx="0" cy="418465"/>
            </a:xfrm>
            <a:custGeom>
              <a:avLst/>
              <a:gdLst/>
              <a:ahLst/>
              <a:cxnLst/>
              <a:rect l="l" t="t" r="r" b="b"/>
              <a:pathLst>
                <a:path h="418464">
                  <a:moveTo>
                    <a:pt x="0" y="0"/>
                  </a:moveTo>
                  <a:lnTo>
                    <a:pt x="0" y="418267"/>
                  </a:lnTo>
                </a:path>
              </a:pathLst>
            </a:custGeom>
            <a:ln w="14934">
              <a:solidFill>
                <a:srgbClr val="CC0000"/>
              </a:solidFill>
            </a:ln>
          </p:spPr>
          <p:txBody>
            <a:bodyPr wrap="square" lIns="0" tIns="0" rIns="0" bIns="0" rtlCol="0"/>
            <a:lstStyle/>
            <a:p>
              <a:endParaRPr/>
            </a:p>
          </p:txBody>
        </p:sp>
        <p:pic>
          <p:nvPicPr>
            <p:cNvPr id="48" name="object 48"/>
            <p:cNvPicPr/>
            <p:nvPr/>
          </p:nvPicPr>
          <p:blipFill>
            <a:blip r:embed="rId18" cstate="print"/>
            <a:stretch>
              <a:fillRect/>
            </a:stretch>
          </p:blipFill>
          <p:spPr>
            <a:xfrm>
              <a:off x="2987777" y="4337615"/>
              <a:ext cx="231486" cy="82159"/>
            </a:xfrm>
            <a:prstGeom prst="rect">
              <a:avLst/>
            </a:prstGeom>
          </p:spPr>
        </p:pic>
        <p:pic>
          <p:nvPicPr>
            <p:cNvPr id="49" name="object 49"/>
            <p:cNvPicPr/>
            <p:nvPr/>
          </p:nvPicPr>
          <p:blipFill>
            <a:blip r:embed="rId19" cstate="print"/>
            <a:stretch>
              <a:fillRect/>
            </a:stretch>
          </p:blipFill>
          <p:spPr>
            <a:xfrm>
              <a:off x="3868914" y="4337615"/>
              <a:ext cx="231487" cy="82159"/>
            </a:xfrm>
            <a:prstGeom prst="rect">
              <a:avLst/>
            </a:prstGeom>
          </p:spPr>
        </p:pic>
        <p:sp>
          <p:nvSpPr>
            <p:cNvPr id="50" name="object 50"/>
            <p:cNvSpPr/>
            <p:nvPr/>
          </p:nvSpPr>
          <p:spPr>
            <a:xfrm>
              <a:off x="3196861" y="4374959"/>
              <a:ext cx="687070" cy="0"/>
            </a:xfrm>
            <a:custGeom>
              <a:avLst/>
              <a:gdLst/>
              <a:ahLst/>
              <a:cxnLst/>
              <a:rect l="l" t="t" r="r" b="b"/>
              <a:pathLst>
                <a:path w="687070">
                  <a:moveTo>
                    <a:pt x="0" y="0"/>
                  </a:moveTo>
                  <a:lnTo>
                    <a:pt x="686988" y="0"/>
                  </a:lnTo>
                </a:path>
              </a:pathLst>
            </a:custGeom>
            <a:ln w="14938">
              <a:solidFill>
                <a:srgbClr val="FF7F00"/>
              </a:solidFill>
            </a:ln>
          </p:spPr>
          <p:txBody>
            <a:bodyPr wrap="square" lIns="0" tIns="0" rIns="0" bIns="0" rtlCol="0"/>
            <a:lstStyle/>
            <a:p>
              <a:endParaRPr/>
            </a:p>
          </p:txBody>
        </p:sp>
        <p:sp>
          <p:nvSpPr>
            <p:cNvPr id="51" name="object 51"/>
            <p:cNvSpPr/>
            <p:nvPr/>
          </p:nvSpPr>
          <p:spPr>
            <a:xfrm>
              <a:off x="2972843" y="3904409"/>
              <a:ext cx="15240" cy="523240"/>
            </a:xfrm>
            <a:custGeom>
              <a:avLst/>
              <a:gdLst/>
              <a:ahLst/>
              <a:cxnLst/>
              <a:rect l="l" t="t" r="r" b="b"/>
              <a:pathLst>
                <a:path w="15239" h="523239">
                  <a:moveTo>
                    <a:pt x="14934" y="522833"/>
                  </a:moveTo>
                  <a:lnTo>
                    <a:pt x="0" y="0"/>
                  </a:lnTo>
                </a:path>
              </a:pathLst>
            </a:custGeom>
            <a:ln w="3175">
              <a:solidFill>
                <a:srgbClr val="000000"/>
              </a:solidFill>
            </a:ln>
          </p:spPr>
          <p:txBody>
            <a:bodyPr wrap="square" lIns="0" tIns="0" rIns="0" bIns="0" rtlCol="0"/>
            <a:lstStyle/>
            <a:p>
              <a:endParaRPr/>
            </a:p>
          </p:txBody>
        </p:sp>
        <p:pic>
          <p:nvPicPr>
            <p:cNvPr id="52" name="object 52"/>
            <p:cNvPicPr/>
            <p:nvPr/>
          </p:nvPicPr>
          <p:blipFill>
            <a:blip r:embed="rId20" cstate="print"/>
            <a:stretch>
              <a:fillRect/>
            </a:stretch>
          </p:blipFill>
          <p:spPr>
            <a:xfrm>
              <a:off x="5526530" y="4143302"/>
              <a:ext cx="119709" cy="179490"/>
            </a:xfrm>
            <a:prstGeom prst="rect">
              <a:avLst/>
            </a:prstGeom>
          </p:spPr>
        </p:pic>
        <p:sp>
          <p:nvSpPr>
            <p:cNvPr id="53" name="object 53"/>
            <p:cNvSpPr/>
            <p:nvPr/>
          </p:nvSpPr>
          <p:spPr>
            <a:xfrm>
              <a:off x="5123415" y="3889471"/>
              <a:ext cx="1105535" cy="1329690"/>
            </a:xfrm>
            <a:custGeom>
              <a:avLst/>
              <a:gdLst/>
              <a:ahLst/>
              <a:cxnLst/>
              <a:rect l="l" t="t" r="r" b="b"/>
              <a:pathLst>
                <a:path w="1105535" h="1329689">
                  <a:moveTo>
                    <a:pt x="448035" y="448143"/>
                  </a:moveTo>
                  <a:lnTo>
                    <a:pt x="0" y="1329491"/>
                  </a:lnTo>
                </a:path>
                <a:path w="1105535" h="1329689">
                  <a:moveTo>
                    <a:pt x="1105154" y="0"/>
                  </a:moveTo>
                  <a:lnTo>
                    <a:pt x="1105154" y="313700"/>
                  </a:lnTo>
                </a:path>
              </a:pathLst>
            </a:custGeom>
            <a:ln w="3175">
              <a:solidFill>
                <a:srgbClr val="000000"/>
              </a:solidFill>
            </a:ln>
          </p:spPr>
          <p:txBody>
            <a:bodyPr wrap="square" lIns="0" tIns="0" rIns="0" bIns="0" rtlCol="0"/>
            <a:lstStyle/>
            <a:p>
              <a:endParaRPr/>
            </a:p>
          </p:txBody>
        </p:sp>
        <p:pic>
          <p:nvPicPr>
            <p:cNvPr id="54" name="object 54"/>
            <p:cNvPicPr/>
            <p:nvPr/>
          </p:nvPicPr>
          <p:blipFill>
            <a:blip r:embed="rId21" cstate="print"/>
            <a:stretch>
              <a:fillRect/>
            </a:stretch>
          </p:blipFill>
          <p:spPr>
            <a:xfrm>
              <a:off x="6258437" y="4068729"/>
              <a:ext cx="231487" cy="97096"/>
            </a:xfrm>
            <a:prstGeom prst="rect">
              <a:avLst/>
            </a:prstGeom>
          </p:spPr>
        </p:pic>
        <p:pic>
          <p:nvPicPr>
            <p:cNvPr id="55" name="object 55"/>
            <p:cNvPicPr/>
            <p:nvPr/>
          </p:nvPicPr>
          <p:blipFill>
            <a:blip r:embed="rId22" cstate="print"/>
            <a:stretch>
              <a:fillRect/>
            </a:stretch>
          </p:blipFill>
          <p:spPr>
            <a:xfrm>
              <a:off x="6990228" y="4068729"/>
              <a:ext cx="216554" cy="97096"/>
            </a:xfrm>
            <a:prstGeom prst="rect">
              <a:avLst/>
            </a:prstGeom>
          </p:spPr>
        </p:pic>
        <p:sp>
          <p:nvSpPr>
            <p:cNvPr id="56" name="object 56"/>
            <p:cNvSpPr/>
            <p:nvPr/>
          </p:nvSpPr>
          <p:spPr>
            <a:xfrm>
              <a:off x="6467522" y="4121012"/>
              <a:ext cx="537845" cy="0"/>
            </a:xfrm>
            <a:custGeom>
              <a:avLst/>
              <a:gdLst/>
              <a:ahLst/>
              <a:cxnLst/>
              <a:rect l="l" t="t" r="r" b="b"/>
              <a:pathLst>
                <a:path w="537845">
                  <a:moveTo>
                    <a:pt x="0" y="0"/>
                  </a:moveTo>
                  <a:lnTo>
                    <a:pt x="537642" y="0"/>
                  </a:lnTo>
                </a:path>
              </a:pathLst>
            </a:custGeom>
            <a:ln w="14938">
              <a:solidFill>
                <a:srgbClr val="FFDF00"/>
              </a:solidFill>
            </a:ln>
          </p:spPr>
          <p:txBody>
            <a:bodyPr wrap="square" lIns="0" tIns="0" rIns="0" bIns="0" rtlCol="0"/>
            <a:lstStyle/>
            <a:p>
              <a:endParaRPr/>
            </a:p>
          </p:txBody>
        </p:sp>
        <p:pic>
          <p:nvPicPr>
            <p:cNvPr id="57" name="object 57"/>
            <p:cNvPicPr/>
            <p:nvPr/>
          </p:nvPicPr>
          <p:blipFill>
            <a:blip r:embed="rId23" cstate="print"/>
            <a:stretch>
              <a:fillRect/>
            </a:stretch>
          </p:blipFill>
          <p:spPr>
            <a:xfrm>
              <a:off x="7990842" y="4307739"/>
              <a:ext cx="82141" cy="231537"/>
            </a:xfrm>
            <a:prstGeom prst="rect">
              <a:avLst/>
            </a:prstGeom>
          </p:spPr>
        </p:pic>
        <p:sp>
          <p:nvSpPr>
            <p:cNvPr id="58" name="object 58"/>
            <p:cNvSpPr/>
            <p:nvPr/>
          </p:nvSpPr>
          <p:spPr>
            <a:xfrm>
              <a:off x="8028180" y="3904409"/>
              <a:ext cx="0" cy="418465"/>
            </a:xfrm>
            <a:custGeom>
              <a:avLst/>
              <a:gdLst/>
              <a:ahLst/>
              <a:cxnLst/>
              <a:rect l="l" t="t" r="r" b="b"/>
              <a:pathLst>
                <a:path h="418464">
                  <a:moveTo>
                    <a:pt x="0" y="0"/>
                  </a:moveTo>
                  <a:lnTo>
                    <a:pt x="0" y="418267"/>
                  </a:lnTo>
                </a:path>
              </a:pathLst>
            </a:custGeom>
            <a:ln w="14934">
              <a:solidFill>
                <a:srgbClr val="FFBF00"/>
              </a:solidFill>
            </a:ln>
          </p:spPr>
          <p:txBody>
            <a:bodyPr wrap="square" lIns="0" tIns="0" rIns="0" bIns="0" rtlCol="0"/>
            <a:lstStyle/>
            <a:p>
              <a:endParaRPr/>
            </a:p>
          </p:txBody>
        </p:sp>
        <p:pic>
          <p:nvPicPr>
            <p:cNvPr id="59" name="object 59"/>
            <p:cNvPicPr/>
            <p:nvPr/>
          </p:nvPicPr>
          <p:blipFill>
            <a:blip r:embed="rId24" cstate="print"/>
            <a:stretch>
              <a:fillRect/>
            </a:stretch>
          </p:blipFill>
          <p:spPr>
            <a:xfrm>
              <a:off x="6586882" y="4158240"/>
              <a:ext cx="179447" cy="164552"/>
            </a:xfrm>
            <a:prstGeom prst="rect">
              <a:avLst/>
            </a:prstGeom>
          </p:spPr>
        </p:pic>
        <p:sp>
          <p:nvSpPr>
            <p:cNvPr id="60" name="object 60"/>
            <p:cNvSpPr/>
            <p:nvPr/>
          </p:nvSpPr>
          <p:spPr>
            <a:xfrm>
              <a:off x="5556516" y="4307738"/>
              <a:ext cx="1060450" cy="926465"/>
            </a:xfrm>
            <a:custGeom>
              <a:avLst/>
              <a:gdLst/>
              <a:ahLst/>
              <a:cxnLst/>
              <a:rect l="l" t="t" r="r" b="b"/>
              <a:pathLst>
                <a:path w="1060450" h="926464">
                  <a:moveTo>
                    <a:pt x="1060351" y="0"/>
                  </a:moveTo>
                  <a:lnTo>
                    <a:pt x="0" y="926162"/>
                  </a:lnTo>
                </a:path>
              </a:pathLst>
            </a:custGeom>
            <a:ln w="3175">
              <a:solidFill>
                <a:srgbClr val="000000"/>
              </a:solidFill>
            </a:ln>
          </p:spPr>
          <p:txBody>
            <a:bodyPr wrap="square" lIns="0" tIns="0" rIns="0" bIns="0" rtlCol="0"/>
            <a:lstStyle/>
            <a:p>
              <a:endParaRPr/>
            </a:p>
          </p:txBody>
        </p:sp>
        <p:sp>
          <p:nvSpPr>
            <p:cNvPr id="61" name="object 61"/>
            <p:cNvSpPr/>
            <p:nvPr/>
          </p:nvSpPr>
          <p:spPr>
            <a:xfrm>
              <a:off x="2330658" y="3620586"/>
              <a:ext cx="1762760" cy="283845"/>
            </a:xfrm>
            <a:custGeom>
              <a:avLst/>
              <a:gdLst/>
              <a:ahLst/>
              <a:cxnLst/>
              <a:rect l="l" t="t" r="r" b="b"/>
              <a:pathLst>
                <a:path w="1762760" h="283845">
                  <a:moveTo>
                    <a:pt x="1762273" y="0"/>
                  </a:moveTo>
                  <a:lnTo>
                    <a:pt x="0" y="0"/>
                  </a:lnTo>
                  <a:lnTo>
                    <a:pt x="0" y="283824"/>
                  </a:lnTo>
                  <a:lnTo>
                    <a:pt x="1762273" y="283824"/>
                  </a:lnTo>
                  <a:lnTo>
                    <a:pt x="1762273" y="0"/>
                  </a:lnTo>
                  <a:close/>
                </a:path>
              </a:pathLst>
            </a:custGeom>
            <a:solidFill>
              <a:srgbClr val="CC8080"/>
            </a:solidFill>
          </p:spPr>
          <p:txBody>
            <a:bodyPr wrap="square" lIns="0" tIns="0" rIns="0" bIns="0" rtlCol="0"/>
            <a:lstStyle/>
            <a:p>
              <a:endParaRPr/>
            </a:p>
          </p:txBody>
        </p:sp>
        <p:sp>
          <p:nvSpPr>
            <p:cNvPr id="62" name="object 62"/>
            <p:cNvSpPr/>
            <p:nvPr/>
          </p:nvSpPr>
          <p:spPr>
            <a:xfrm>
              <a:off x="2338126" y="3628054"/>
              <a:ext cx="1747520" cy="269240"/>
            </a:xfrm>
            <a:custGeom>
              <a:avLst/>
              <a:gdLst/>
              <a:ahLst/>
              <a:cxnLst/>
              <a:rect l="l" t="t" r="r" b="b"/>
              <a:pathLst>
                <a:path w="1747520" h="269239">
                  <a:moveTo>
                    <a:pt x="0" y="0"/>
                  </a:moveTo>
                  <a:lnTo>
                    <a:pt x="1747339" y="0"/>
                  </a:lnTo>
                  <a:lnTo>
                    <a:pt x="1747339" y="268885"/>
                  </a:lnTo>
                  <a:lnTo>
                    <a:pt x="0" y="268885"/>
                  </a:lnTo>
                  <a:lnTo>
                    <a:pt x="0" y="0"/>
                  </a:lnTo>
                  <a:close/>
                </a:path>
              </a:pathLst>
            </a:custGeom>
            <a:ln w="14938">
              <a:solidFill>
                <a:srgbClr val="000000"/>
              </a:solidFill>
            </a:ln>
          </p:spPr>
          <p:txBody>
            <a:bodyPr wrap="square" lIns="0" tIns="0" rIns="0" bIns="0" rtlCol="0"/>
            <a:lstStyle/>
            <a:p>
              <a:endParaRPr/>
            </a:p>
          </p:txBody>
        </p:sp>
      </p:grpSp>
      <p:sp>
        <p:nvSpPr>
          <p:cNvPr id="63" name="object 63"/>
          <p:cNvSpPr txBox="1"/>
          <p:nvPr/>
        </p:nvSpPr>
        <p:spPr>
          <a:xfrm>
            <a:off x="1423607" y="6319011"/>
            <a:ext cx="1990089"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MT"/>
                <a:cs typeface="Arial MT"/>
              </a:rPr>
              <a:t>©</a:t>
            </a:r>
            <a:r>
              <a:rPr sz="1600" spc="-20" dirty="0">
                <a:latin typeface="Arial MT"/>
                <a:cs typeface="Arial MT"/>
              </a:rPr>
              <a:t> </a:t>
            </a:r>
            <a:r>
              <a:rPr sz="1600" dirty="0">
                <a:latin typeface="Arial MT"/>
                <a:cs typeface="Arial MT"/>
              </a:rPr>
              <a:t>Dimitri</a:t>
            </a:r>
            <a:r>
              <a:rPr sz="1600" spc="-15" dirty="0">
                <a:latin typeface="Arial MT"/>
                <a:cs typeface="Arial MT"/>
              </a:rPr>
              <a:t> </a:t>
            </a:r>
            <a:r>
              <a:rPr sz="1600" spc="-95" dirty="0">
                <a:latin typeface="Arial MT"/>
                <a:cs typeface="Arial MT"/>
              </a:rPr>
              <a:t>P.</a:t>
            </a:r>
            <a:r>
              <a:rPr sz="1600" spc="-5" dirty="0">
                <a:latin typeface="Arial MT"/>
                <a:cs typeface="Arial MT"/>
              </a:rPr>
              <a:t> </a:t>
            </a:r>
            <a:r>
              <a:rPr sz="1600" spc="-10" dirty="0">
                <a:latin typeface="Arial MT"/>
                <a:cs typeface="Arial MT"/>
              </a:rPr>
              <a:t>Bertsekas</a:t>
            </a:r>
            <a:endParaRPr sz="1600">
              <a:latin typeface="Arial MT"/>
              <a:cs typeface="Arial MT"/>
            </a:endParaRPr>
          </a:p>
        </p:txBody>
      </p:sp>
      <p:sp>
        <p:nvSpPr>
          <p:cNvPr id="64" name="object 64"/>
          <p:cNvSpPr txBox="1"/>
          <p:nvPr/>
        </p:nvSpPr>
        <p:spPr>
          <a:xfrm>
            <a:off x="10098117" y="6565900"/>
            <a:ext cx="250825"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7F7F7F"/>
                </a:solidFill>
                <a:latin typeface="Arial MT"/>
                <a:cs typeface="Arial MT"/>
              </a:rPr>
              <a:t>39</a:t>
            </a:r>
            <a:endParaRPr sz="1600">
              <a:latin typeface="Arial MT"/>
              <a:cs typeface="Arial M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0197" y="1349755"/>
            <a:ext cx="9360535" cy="2125980"/>
          </a:xfrm>
          <a:prstGeom prst="rect">
            <a:avLst/>
          </a:prstGeom>
        </p:spPr>
        <p:txBody>
          <a:bodyPr vert="horz" wrap="square" lIns="0" tIns="12700" rIns="0" bIns="0" rtlCol="0">
            <a:spAutoFit/>
          </a:bodyPr>
          <a:lstStyle/>
          <a:p>
            <a:pPr marL="194945" indent="-182245">
              <a:lnSpc>
                <a:spcPct val="100000"/>
              </a:lnSpc>
              <a:spcBef>
                <a:spcPts val="100"/>
              </a:spcBef>
              <a:buClr>
                <a:srgbClr val="7F7F7F"/>
              </a:buClr>
              <a:buFont typeface="Arial MT"/>
              <a:buChar char="•"/>
              <a:tabLst>
                <a:tab pos="194945" algn="l"/>
              </a:tabLst>
            </a:pPr>
            <a:r>
              <a:rPr sz="2400" dirty="0">
                <a:solidFill>
                  <a:srgbClr val="404040"/>
                </a:solidFill>
                <a:latin typeface="Calibri"/>
                <a:cs typeface="Calibri"/>
              </a:rPr>
              <a:t>A</a:t>
            </a:r>
            <a:r>
              <a:rPr sz="2400" spc="-50" dirty="0">
                <a:solidFill>
                  <a:srgbClr val="404040"/>
                </a:solidFill>
                <a:latin typeface="Calibri"/>
                <a:cs typeface="Calibri"/>
              </a:rPr>
              <a:t> </a:t>
            </a:r>
            <a:r>
              <a:rPr sz="2400" dirty="0">
                <a:solidFill>
                  <a:srgbClr val="404040"/>
                </a:solidFill>
                <a:latin typeface="Calibri"/>
                <a:cs typeface="Calibri"/>
              </a:rPr>
              <a:t>Poisson</a:t>
            </a:r>
            <a:r>
              <a:rPr sz="2400" spc="-35" dirty="0">
                <a:solidFill>
                  <a:srgbClr val="404040"/>
                </a:solidFill>
                <a:latin typeface="Calibri"/>
                <a:cs typeface="Calibri"/>
              </a:rPr>
              <a:t> </a:t>
            </a:r>
            <a:r>
              <a:rPr sz="2400" dirty="0">
                <a:solidFill>
                  <a:srgbClr val="404040"/>
                </a:solidFill>
                <a:latin typeface="Calibri"/>
                <a:cs typeface="Calibri"/>
              </a:rPr>
              <a:t>Process</a:t>
            </a:r>
            <a:r>
              <a:rPr sz="2400" spc="-40" dirty="0">
                <a:solidFill>
                  <a:srgbClr val="404040"/>
                </a:solidFill>
                <a:latin typeface="Calibri"/>
                <a:cs typeface="Calibri"/>
              </a:rPr>
              <a:t> </a:t>
            </a:r>
            <a:r>
              <a:rPr sz="2400" dirty="0">
                <a:solidFill>
                  <a:srgbClr val="404040"/>
                </a:solidFill>
                <a:latin typeface="Calibri"/>
                <a:cs typeface="Calibri"/>
              </a:rPr>
              <a:t>is</a:t>
            </a:r>
            <a:r>
              <a:rPr sz="2400" spc="-40" dirty="0">
                <a:solidFill>
                  <a:srgbClr val="404040"/>
                </a:solidFill>
                <a:latin typeface="Calibri"/>
                <a:cs typeface="Calibri"/>
              </a:rPr>
              <a:t> </a:t>
            </a:r>
            <a:r>
              <a:rPr sz="2400" dirty="0">
                <a:solidFill>
                  <a:srgbClr val="404040"/>
                </a:solidFill>
                <a:latin typeface="Calibri"/>
                <a:cs typeface="Calibri"/>
              </a:rPr>
              <a:t>a</a:t>
            </a:r>
            <a:r>
              <a:rPr sz="2400" spc="-35" dirty="0">
                <a:solidFill>
                  <a:srgbClr val="404040"/>
                </a:solidFill>
                <a:latin typeface="Calibri"/>
                <a:cs typeface="Calibri"/>
              </a:rPr>
              <a:t> </a:t>
            </a:r>
            <a:r>
              <a:rPr sz="2400" dirty="0">
                <a:solidFill>
                  <a:srgbClr val="404040"/>
                </a:solidFill>
                <a:latin typeface="Calibri"/>
                <a:cs typeface="Calibri"/>
              </a:rPr>
              <a:t>model</a:t>
            </a:r>
            <a:r>
              <a:rPr sz="2400" spc="-40" dirty="0">
                <a:solidFill>
                  <a:srgbClr val="404040"/>
                </a:solidFill>
                <a:latin typeface="Calibri"/>
                <a:cs typeface="Calibri"/>
              </a:rPr>
              <a:t> </a:t>
            </a:r>
            <a:r>
              <a:rPr sz="2400" dirty="0">
                <a:solidFill>
                  <a:srgbClr val="404040"/>
                </a:solidFill>
                <a:latin typeface="Calibri"/>
                <a:cs typeface="Calibri"/>
              </a:rPr>
              <a:t>for</a:t>
            </a:r>
            <a:r>
              <a:rPr sz="2400" spc="-35" dirty="0">
                <a:solidFill>
                  <a:srgbClr val="404040"/>
                </a:solidFill>
                <a:latin typeface="Calibri"/>
                <a:cs typeface="Calibri"/>
              </a:rPr>
              <a:t> </a:t>
            </a:r>
            <a:r>
              <a:rPr sz="2400" dirty="0">
                <a:solidFill>
                  <a:srgbClr val="404040"/>
                </a:solidFill>
                <a:latin typeface="Calibri"/>
                <a:cs typeface="Calibri"/>
              </a:rPr>
              <a:t>a</a:t>
            </a:r>
            <a:r>
              <a:rPr sz="2400" spc="-35" dirty="0">
                <a:solidFill>
                  <a:srgbClr val="404040"/>
                </a:solidFill>
                <a:latin typeface="Calibri"/>
                <a:cs typeface="Calibri"/>
              </a:rPr>
              <a:t> </a:t>
            </a:r>
            <a:r>
              <a:rPr sz="2400" dirty="0">
                <a:solidFill>
                  <a:srgbClr val="404040"/>
                </a:solidFill>
                <a:latin typeface="Calibri"/>
                <a:cs typeface="Calibri"/>
              </a:rPr>
              <a:t>series</a:t>
            </a:r>
            <a:r>
              <a:rPr sz="2400" spc="-40" dirty="0">
                <a:solidFill>
                  <a:srgbClr val="404040"/>
                </a:solidFill>
                <a:latin typeface="Calibri"/>
                <a:cs typeface="Calibri"/>
              </a:rPr>
              <a:t> </a:t>
            </a:r>
            <a:r>
              <a:rPr sz="2400" dirty="0">
                <a:solidFill>
                  <a:srgbClr val="404040"/>
                </a:solidFill>
                <a:latin typeface="Calibri"/>
                <a:cs typeface="Calibri"/>
              </a:rPr>
              <a:t>of</a:t>
            </a:r>
            <a:r>
              <a:rPr sz="2400" spc="-30" dirty="0">
                <a:solidFill>
                  <a:srgbClr val="404040"/>
                </a:solidFill>
                <a:latin typeface="Calibri"/>
                <a:cs typeface="Calibri"/>
              </a:rPr>
              <a:t> </a:t>
            </a:r>
            <a:r>
              <a:rPr sz="2400" dirty="0">
                <a:solidFill>
                  <a:srgbClr val="404040"/>
                </a:solidFill>
                <a:latin typeface="Calibri"/>
                <a:cs typeface="Calibri"/>
              </a:rPr>
              <a:t>discrete</a:t>
            </a:r>
            <a:r>
              <a:rPr sz="2400" spc="-35" dirty="0">
                <a:solidFill>
                  <a:srgbClr val="404040"/>
                </a:solidFill>
                <a:latin typeface="Calibri"/>
                <a:cs typeface="Calibri"/>
              </a:rPr>
              <a:t> </a:t>
            </a:r>
            <a:r>
              <a:rPr sz="2400" dirty="0">
                <a:solidFill>
                  <a:srgbClr val="404040"/>
                </a:solidFill>
                <a:latin typeface="Calibri"/>
                <a:cs typeface="Calibri"/>
              </a:rPr>
              <a:t>events</a:t>
            </a:r>
            <a:r>
              <a:rPr sz="2400" spc="-35" dirty="0">
                <a:solidFill>
                  <a:srgbClr val="404040"/>
                </a:solidFill>
                <a:latin typeface="Calibri"/>
                <a:cs typeface="Calibri"/>
              </a:rPr>
              <a:t> </a:t>
            </a:r>
            <a:r>
              <a:rPr sz="2400" spc="-10" dirty="0">
                <a:solidFill>
                  <a:srgbClr val="404040"/>
                </a:solidFill>
                <a:latin typeface="Calibri"/>
                <a:cs typeface="Calibri"/>
              </a:rPr>
              <a:t>where</a:t>
            </a:r>
            <a:endParaRPr sz="2400">
              <a:latin typeface="Calibri"/>
              <a:cs typeface="Calibri"/>
            </a:endParaRPr>
          </a:p>
          <a:p>
            <a:pPr marL="195580" marR="5080">
              <a:lnSpc>
                <a:spcPts val="2900"/>
              </a:lnSpc>
              <a:spcBef>
                <a:spcPts val="80"/>
              </a:spcBef>
            </a:pPr>
            <a:r>
              <a:rPr sz="2400" dirty="0">
                <a:solidFill>
                  <a:srgbClr val="404040"/>
                </a:solidFill>
                <a:latin typeface="Calibri"/>
                <a:cs typeface="Calibri"/>
              </a:rPr>
              <a:t>the</a:t>
            </a:r>
            <a:r>
              <a:rPr sz="2400" spc="-35" dirty="0">
                <a:solidFill>
                  <a:srgbClr val="404040"/>
                </a:solidFill>
                <a:latin typeface="Calibri"/>
                <a:cs typeface="Calibri"/>
              </a:rPr>
              <a:t> </a:t>
            </a:r>
            <a:r>
              <a:rPr sz="2400" i="1" dirty="0">
                <a:solidFill>
                  <a:srgbClr val="404040"/>
                </a:solidFill>
                <a:latin typeface="Calibri"/>
                <a:cs typeface="Calibri"/>
              </a:rPr>
              <a:t>average</a:t>
            </a:r>
            <a:r>
              <a:rPr sz="2400" i="1" spc="-25" dirty="0">
                <a:solidFill>
                  <a:srgbClr val="404040"/>
                </a:solidFill>
                <a:latin typeface="Calibri"/>
                <a:cs typeface="Calibri"/>
              </a:rPr>
              <a:t> </a:t>
            </a:r>
            <a:r>
              <a:rPr sz="2400" i="1" dirty="0">
                <a:solidFill>
                  <a:srgbClr val="404040"/>
                </a:solidFill>
                <a:latin typeface="Calibri"/>
                <a:cs typeface="Calibri"/>
              </a:rPr>
              <a:t>time</a:t>
            </a:r>
            <a:r>
              <a:rPr sz="2400" i="1" spc="-30" dirty="0">
                <a:solidFill>
                  <a:srgbClr val="404040"/>
                </a:solidFill>
                <a:latin typeface="Calibri"/>
                <a:cs typeface="Calibri"/>
              </a:rPr>
              <a:t> </a:t>
            </a:r>
            <a:r>
              <a:rPr sz="2400" dirty="0">
                <a:solidFill>
                  <a:srgbClr val="404040"/>
                </a:solidFill>
                <a:latin typeface="Calibri"/>
                <a:cs typeface="Calibri"/>
              </a:rPr>
              <a:t>between</a:t>
            </a:r>
            <a:r>
              <a:rPr sz="2400" spc="-25" dirty="0">
                <a:solidFill>
                  <a:srgbClr val="404040"/>
                </a:solidFill>
                <a:latin typeface="Calibri"/>
                <a:cs typeface="Calibri"/>
              </a:rPr>
              <a:t> </a:t>
            </a:r>
            <a:r>
              <a:rPr sz="2400" dirty="0">
                <a:solidFill>
                  <a:srgbClr val="404040"/>
                </a:solidFill>
                <a:latin typeface="Calibri"/>
                <a:cs typeface="Calibri"/>
              </a:rPr>
              <a:t>events</a:t>
            </a:r>
            <a:r>
              <a:rPr sz="2400" spc="-30" dirty="0">
                <a:solidFill>
                  <a:srgbClr val="404040"/>
                </a:solidFill>
                <a:latin typeface="Calibri"/>
                <a:cs typeface="Calibri"/>
              </a:rPr>
              <a:t> </a:t>
            </a:r>
            <a:r>
              <a:rPr sz="2400" dirty="0">
                <a:solidFill>
                  <a:srgbClr val="404040"/>
                </a:solidFill>
                <a:latin typeface="Calibri"/>
                <a:cs typeface="Calibri"/>
              </a:rPr>
              <a:t>is</a:t>
            </a:r>
            <a:r>
              <a:rPr sz="2400" spc="-30" dirty="0">
                <a:solidFill>
                  <a:srgbClr val="404040"/>
                </a:solidFill>
                <a:latin typeface="Calibri"/>
                <a:cs typeface="Calibri"/>
              </a:rPr>
              <a:t> </a:t>
            </a:r>
            <a:r>
              <a:rPr sz="2400" dirty="0">
                <a:solidFill>
                  <a:srgbClr val="404040"/>
                </a:solidFill>
                <a:latin typeface="Calibri"/>
                <a:cs typeface="Calibri"/>
              </a:rPr>
              <a:t>known,</a:t>
            </a:r>
            <a:r>
              <a:rPr sz="2400" spc="-30" dirty="0">
                <a:solidFill>
                  <a:srgbClr val="404040"/>
                </a:solidFill>
                <a:latin typeface="Calibri"/>
                <a:cs typeface="Calibri"/>
              </a:rPr>
              <a:t> </a:t>
            </a:r>
            <a:r>
              <a:rPr sz="2400" dirty="0">
                <a:solidFill>
                  <a:srgbClr val="404040"/>
                </a:solidFill>
                <a:latin typeface="Calibri"/>
                <a:cs typeface="Calibri"/>
              </a:rPr>
              <a:t>but</a:t>
            </a:r>
            <a:r>
              <a:rPr sz="2400" spc="-30" dirty="0">
                <a:solidFill>
                  <a:srgbClr val="404040"/>
                </a:solidFill>
                <a:latin typeface="Calibri"/>
                <a:cs typeface="Calibri"/>
              </a:rPr>
              <a:t> </a:t>
            </a:r>
            <a:r>
              <a:rPr sz="2400" dirty="0">
                <a:solidFill>
                  <a:srgbClr val="404040"/>
                </a:solidFill>
                <a:latin typeface="Calibri"/>
                <a:cs typeface="Calibri"/>
              </a:rPr>
              <a:t>the</a:t>
            </a:r>
            <a:r>
              <a:rPr sz="2400" spc="-20" dirty="0">
                <a:solidFill>
                  <a:srgbClr val="404040"/>
                </a:solidFill>
                <a:latin typeface="Calibri"/>
                <a:cs typeface="Calibri"/>
              </a:rPr>
              <a:t> </a:t>
            </a:r>
            <a:r>
              <a:rPr sz="2400" dirty="0">
                <a:solidFill>
                  <a:srgbClr val="404040"/>
                </a:solidFill>
                <a:latin typeface="Calibri"/>
                <a:cs typeface="Calibri"/>
              </a:rPr>
              <a:t>exact</a:t>
            </a:r>
            <a:r>
              <a:rPr sz="2400" spc="-30" dirty="0">
                <a:solidFill>
                  <a:srgbClr val="404040"/>
                </a:solidFill>
                <a:latin typeface="Calibri"/>
                <a:cs typeface="Calibri"/>
              </a:rPr>
              <a:t> </a:t>
            </a:r>
            <a:r>
              <a:rPr sz="2400" dirty="0">
                <a:solidFill>
                  <a:srgbClr val="404040"/>
                </a:solidFill>
                <a:latin typeface="Calibri"/>
                <a:cs typeface="Calibri"/>
              </a:rPr>
              <a:t>timing</a:t>
            </a:r>
            <a:r>
              <a:rPr sz="2400" spc="-30" dirty="0">
                <a:solidFill>
                  <a:srgbClr val="404040"/>
                </a:solidFill>
                <a:latin typeface="Calibri"/>
                <a:cs typeface="Calibri"/>
              </a:rPr>
              <a:t> </a:t>
            </a:r>
            <a:r>
              <a:rPr sz="2400" dirty="0">
                <a:solidFill>
                  <a:srgbClr val="404040"/>
                </a:solidFill>
                <a:latin typeface="Calibri"/>
                <a:cs typeface="Calibri"/>
              </a:rPr>
              <a:t>of</a:t>
            </a:r>
            <a:r>
              <a:rPr sz="2400" spc="-20" dirty="0">
                <a:solidFill>
                  <a:srgbClr val="404040"/>
                </a:solidFill>
                <a:latin typeface="Calibri"/>
                <a:cs typeface="Calibri"/>
              </a:rPr>
              <a:t> </a:t>
            </a:r>
            <a:r>
              <a:rPr sz="2400" spc="-10" dirty="0">
                <a:solidFill>
                  <a:srgbClr val="404040"/>
                </a:solidFill>
                <a:latin typeface="Calibri"/>
                <a:cs typeface="Calibri"/>
              </a:rPr>
              <a:t>events </a:t>
            </a:r>
            <a:r>
              <a:rPr sz="2400" dirty="0">
                <a:solidFill>
                  <a:srgbClr val="404040"/>
                </a:solidFill>
                <a:latin typeface="Calibri"/>
                <a:cs typeface="Calibri"/>
              </a:rPr>
              <a:t>is</a:t>
            </a:r>
            <a:r>
              <a:rPr sz="2400" spc="-20" dirty="0">
                <a:solidFill>
                  <a:srgbClr val="404040"/>
                </a:solidFill>
                <a:latin typeface="Calibri"/>
                <a:cs typeface="Calibri"/>
              </a:rPr>
              <a:t> </a:t>
            </a:r>
            <a:r>
              <a:rPr sz="2400" spc="-10" dirty="0">
                <a:solidFill>
                  <a:srgbClr val="404040"/>
                </a:solidFill>
                <a:latin typeface="Calibri"/>
                <a:cs typeface="Calibri"/>
              </a:rPr>
              <a:t>random.</a:t>
            </a:r>
            <a:endParaRPr sz="2400">
              <a:latin typeface="Calibri"/>
              <a:cs typeface="Calibri"/>
            </a:endParaRPr>
          </a:p>
          <a:p>
            <a:pPr marL="194945" indent="-182245">
              <a:lnSpc>
                <a:spcPct val="100000"/>
              </a:lnSpc>
              <a:spcBef>
                <a:spcPts val="525"/>
              </a:spcBef>
              <a:buClr>
                <a:srgbClr val="7F7F7F"/>
              </a:buClr>
              <a:buFont typeface="Arial MT"/>
              <a:buChar char="•"/>
              <a:tabLst>
                <a:tab pos="194945" algn="l"/>
              </a:tabLst>
            </a:pPr>
            <a:r>
              <a:rPr sz="2400" dirty="0">
                <a:solidFill>
                  <a:srgbClr val="404040"/>
                </a:solidFill>
                <a:latin typeface="Calibri"/>
                <a:cs typeface="Calibri"/>
              </a:rPr>
              <a:t>The</a:t>
            </a:r>
            <a:r>
              <a:rPr sz="2400" spc="-30" dirty="0">
                <a:solidFill>
                  <a:srgbClr val="404040"/>
                </a:solidFill>
                <a:latin typeface="Calibri"/>
                <a:cs typeface="Calibri"/>
              </a:rPr>
              <a:t> </a:t>
            </a:r>
            <a:r>
              <a:rPr sz="2400" dirty="0">
                <a:solidFill>
                  <a:srgbClr val="404040"/>
                </a:solidFill>
                <a:latin typeface="Calibri"/>
                <a:cs typeface="Calibri"/>
              </a:rPr>
              <a:t>arrival</a:t>
            </a:r>
            <a:r>
              <a:rPr sz="2400" spc="-30" dirty="0">
                <a:solidFill>
                  <a:srgbClr val="404040"/>
                </a:solidFill>
                <a:latin typeface="Calibri"/>
                <a:cs typeface="Calibri"/>
              </a:rPr>
              <a:t> </a:t>
            </a:r>
            <a:r>
              <a:rPr sz="2400" dirty="0">
                <a:solidFill>
                  <a:srgbClr val="404040"/>
                </a:solidFill>
                <a:latin typeface="Calibri"/>
                <a:cs typeface="Calibri"/>
              </a:rPr>
              <a:t>of</a:t>
            </a:r>
            <a:r>
              <a:rPr sz="2400" spc="-20" dirty="0">
                <a:solidFill>
                  <a:srgbClr val="404040"/>
                </a:solidFill>
                <a:latin typeface="Calibri"/>
                <a:cs typeface="Calibri"/>
              </a:rPr>
              <a:t> </a:t>
            </a:r>
            <a:r>
              <a:rPr sz="2400" dirty="0">
                <a:solidFill>
                  <a:srgbClr val="404040"/>
                </a:solidFill>
                <a:latin typeface="Calibri"/>
                <a:cs typeface="Calibri"/>
              </a:rPr>
              <a:t>an</a:t>
            </a:r>
            <a:r>
              <a:rPr sz="2400" spc="-25" dirty="0">
                <a:solidFill>
                  <a:srgbClr val="404040"/>
                </a:solidFill>
                <a:latin typeface="Calibri"/>
                <a:cs typeface="Calibri"/>
              </a:rPr>
              <a:t> </a:t>
            </a:r>
            <a:r>
              <a:rPr sz="2400" dirty="0">
                <a:solidFill>
                  <a:srgbClr val="404040"/>
                </a:solidFill>
                <a:latin typeface="Calibri"/>
                <a:cs typeface="Calibri"/>
              </a:rPr>
              <a:t>event</a:t>
            </a:r>
            <a:r>
              <a:rPr sz="2400" spc="-30" dirty="0">
                <a:solidFill>
                  <a:srgbClr val="404040"/>
                </a:solidFill>
                <a:latin typeface="Calibri"/>
                <a:cs typeface="Calibri"/>
              </a:rPr>
              <a:t> </a:t>
            </a:r>
            <a:r>
              <a:rPr sz="2400" dirty="0">
                <a:solidFill>
                  <a:srgbClr val="404040"/>
                </a:solidFill>
                <a:latin typeface="Calibri"/>
                <a:cs typeface="Calibri"/>
              </a:rPr>
              <a:t>is</a:t>
            </a:r>
            <a:r>
              <a:rPr sz="2400" spc="-25" dirty="0">
                <a:solidFill>
                  <a:srgbClr val="404040"/>
                </a:solidFill>
                <a:latin typeface="Calibri"/>
                <a:cs typeface="Calibri"/>
              </a:rPr>
              <a:t> </a:t>
            </a:r>
            <a:r>
              <a:rPr sz="2400" dirty="0">
                <a:solidFill>
                  <a:srgbClr val="404040"/>
                </a:solidFill>
                <a:latin typeface="Calibri"/>
                <a:cs typeface="Calibri"/>
              </a:rPr>
              <a:t>independent</a:t>
            </a:r>
            <a:r>
              <a:rPr sz="2400" spc="-30" dirty="0">
                <a:solidFill>
                  <a:srgbClr val="404040"/>
                </a:solidFill>
                <a:latin typeface="Calibri"/>
                <a:cs typeface="Calibri"/>
              </a:rPr>
              <a:t> </a:t>
            </a:r>
            <a:r>
              <a:rPr sz="2400" dirty="0">
                <a:solidFill>
                  <a:srgbClr val="404040"/>
                </a:solidFill>
                <a:latin typeface="Calibri"/>
                <a:cs typeface="Calibri"/>
              </a:rPr>
              <a:t>of</a:t>
            </a:r>
            <a:r>
              <a:rPr sz="2400" spc="-20" dirty="0">
                <a:solidFill>
                  <a:srgbClr val="404040"/>
                </a:solidFill>
                <a:latin typeface="Calibri"/>
                <a:cs typeface="Calibri"/>
              </a:rPr>
              <a:t> </a:t>
            </a:r>
            <a:r>
              <a:rPr sz="2400" dirty="0">
                <a:solidFill>
                  <a:srgbClr val="404040"/>
                </a:solidFill>
                <a:latin typeface="Calibri"/>
                <a:cs typeface="Calibri"/>
              </a:rPr>
              <a:t>the</a:t>
            </a:r>
            <a:r>
              <a:rPr sz="2400" spc="-20" dirty="0">
                <a:solidFill>
                  <a:srgbClr val="404040"/>
                </a:solidFill>
                <a:latin typeface="Calibri"/>
                <a:cs typeface="Calibri"/>
              </a:rPr>
              <a:t> </a:t>
            </a:r>
            <a:r>
              <a:rPr sz="2400" dirty="0">
                <a:solidFill>
                  <a:srgbClr val="404040"/>
                </a:solidFill>
                <a:latin typeface="Calibri"/>
                <a:cs typeface="Calibri"/>
              </a:rPr>
              <a:t>event</a:t>
            </a:r>
            <a:r>
              <a:rPr sz="2400" spc="-25" dirty="0">
                <a:solidFill>
                  <a:srgbClr val="404040"/>
                </a:solidFill>
                <a:latin typeface="Calibri"/>
                <a:cs typeface="Calibri"/>
              </a:rPr>
              <a:t> </a:t>
            </a:r>
            <a:r>
              <a:rPr sz="2400" spc="-10" dirty="0">
                <a:solidFill>
                  <a:srgbClr val="404040"/>
                </a:solidFill>
                <a:latin typeface="Calibri"/>
                <a:cs typeface="Calibri"/>
              </a:rPr>
              <a:t>before</a:t>
            </a:r>
            <a:endParaRPr sz="2400">
              <a:latin typeface="Calibri"/>
              <a:cs typeface="Calibri"/>
            </a:endParaRPr>
          </a:p>
          <a:p>
            <a:pPr marL="340995" algn="ctr">
              <a:lnSpc>
                <a:spcPct val="100000"/>
              </a:lnSpc>
              <a:spcBef>
                <a:spcPts val="2210"/>
              </a:spcBef>
            </a:pPr>
            <a:r>
              <a:rPr sz="1800" dirty="0">
                <a:latin typeface="Calibri"/>
                <a:cs typeface="Calibri"/>
              </a:rPr>
              <a:t>Example</a:t>
            </a:r>
            <a:r>
              <a:rPr sz="1800" spc="-30" dirty="0">
                <a:latin typeface="Calibri"/>
                <a:cs typeface="Calibri"/>
              </a:rPr>
              <a:t> </a:t>
            </a:r>
            <a:r>
              <a:rPr sz="1800" dirty="0">
                <a:latin typeface="Calibri"/>
                <a:cs typeface="Calibri"/>
              </a:rPr>
              <a:t>Poisson</a:t>
            </a:r>
            <a:r>
              <a:rPr sz="1800" spc="-25" dirty="0">
                <a:latin typeface="Calibri"/>
                <a:cs typeface="Calibri"/>
              </a:rPr>
              <a:t> </a:t>
            </a:r>
            <a:r>
              <a:rPr sz="1800" dirty="0">
                <a:latin typeface="Calibri"/>
                <a:cs typeface="Calibri"/>
              </a:rPr>
              <a:t>Process</a:t>
            </a:r>
            <a:r>
              <a:rPr sz="1800" spc="-35" dirty="0">
                <a:latin typeface="Calibri"/>
                <a:cs typeface="Calibri"/>
              </a:rPr>
              <a:t> </a:t>
            </a:r>
            <a:r>
              <a:rPr sz="1800" dirty="0">
                <a:latin typeface="Calibri"/>
                <a:cs typeface="Calibri"/>
              </a:rPr>
              <a:t>with</a:t>
            </a:r>
            <a:r>
              <a:rPr sz="1800" spc="-25" dirty="0">
                <a:latin typeface="Calibri"/>
                <a:cs typeface="Calibri"/>
              </a:rPr>
              <a:t> </a:t>
            </a:r>
            <a:r>
              <a:rPr sz="1800" dirty="0">
                <a:latin typeface="Calibri"/>
                <a:cs typeface="Calibri"/>
              </a:rPr>
              <a:t>average</a:t>
            </a:r>
            <a:r>
              <a:rPr sz="1800" spc="-30" dirty="0">
                <a:latin typeface="Calibri"/>
                <a:cs typeface="Calibri"/>
              </a:rPr>
              <a:t> </a:t>
            </a:r>
            <a:r>
              <a:rPr sz="1800" dirty="0">
                <a:latin typeface="Calibri"/>
                <a:cs typeface="Calibri"/>
              </a:rPr>
              <a:t>time</a:t>
            </a:r>
            <a:r>
              <a:rPr sz="1800" spc="-25" dirty="0">
                <a:latin typeface="Calibri"/>
                <a:cs typeface="Calibri"/>
              </a:rPr>
              <a:t> </a:t>
            </a:r>
            <a:r>
              <a:rPr sz="1800" dirty="0">
                <a:latin typeface="Calibri"/>
                <a:cs typeface="Calibri"/>
              </a:rPr>
              <a:t>between</a:t>
            </a:r>
            <a:r>
              <a:rPr sz="1800" spc="-25" dirty="0">
                <a:latin typeface="Calibri"/>
                <a:cs typeface="Calibri"/>
              </a:rPr>
              <a:t> </a:t>
            </a:r>
            <a:r>
              <a:rPr sz="1800" dirty="0">
                <a:latin typeface="Calibri"/>
                <a:cs typeface="Calibri"/>
              </a:rPr>
              <a:t>events</a:t>
            </a:r>
            <a:r>
              <a:rPr sz="1800" spc="-35" dirty="0">
                <a:latin typeface="Calibri"/>
                <a:cs typeface="Calibri"/>
              </a:rPr>
              <a:t> </a:t>
            </a:r>
            <a:r>
              <a:rPr sz="1800" dirty="0">
                <a:latin typeface="Calibri"/>
                <a:cs typeface="Calibri"/>
              </a:rPr>
              <a:t>of</a:t>
            </a:r>
            <a:r>
              <a:rPr sz="1800" spc="-30" dirty="0">
                <a:latin typeface="Calibri"/>
                <a:cs typeface="Calibri"/>
              </a:rPr>
              <a:t> </a:t>
            </a:r>
            <a:r>
              <a:rPr sz="1800" dirty="0">
                <a:latin typeface="Calibri"/>
                <a:cs typeface="Calibri"/>
              </a:rPr>
              <a:t>60</a:t>
            </a:r>
            <a:r>
              <a:rPr sz="1800" spc="-30" dirty="0">
                <a:latin typeface="Calibri"/>
                <a:cs typeface="Calibri"/>
              </a:rPr>
              <a:t> </a:t>
            </a:r>
            <a:r>
              <a:rPr sz="1800" spc="-20" dirty="0">
                <a:latin typeface="Calibri"/>
                <a:cs typeface="Calibri"/>
              </a:rPr>
              <a:t>days</a:t>
            </a:r>
            <a:endParaRPr sz="1800">
              <a:latin typeface="Calibri"/>
              <a:cs typeface="Calibri"/>
            </a:endParaRPr>
          </a:p>
        </p:txBody>
      </p:sp>
      <p:sp>
        <p:nvSpPr>
          <p:cNvPr id="3" name="object 3"/>
          <p:cNvSpPr txBox="1">
            <a:spLocks noGrp="1"/>
          </p:cNvSpPr>
          <p:nvPr>
            <p:ph type="title"/>
          </p:nvPr>
        </p:nvSpPr>
        <p:spPr>
          <a:prstGeom prst="rect">
            <a:avLst/>
          </a:prstGeom>
        </p:spPr>
        <p:txBody>
          <a:bodyPr vert="horz" wrap="square" lIns="0" tIns="249700" rIns="0" bIns="0" rtlCol="0">
            <a:spAutoFit/>
          </a:bodyPr>
          <a:lstStyle/>
          <a:p>
            <a:pPr marL="38100">
              <a:lnSpc>
                <a:spcPct val="100000"/>
              </a:lnSpc>
              <a:spcBef>
                <a:spcPts val="100"/>
              </a:spcBef>
            </a:pPr>
            <a:r>
              <a:rPr dirty="0">
                <a:latin typeface="Arial MT"/>
                <a:cs typeface="Arial MT"/>
              </a:rPr>
              <a:t>The</a:t>
            </a:r>
            <a:r>
              <a:rPr spc="-25" dirty="0">
                <a:latin typeface="Arial MT"/>
                <a:cs typeface="Arial MT"/>
              </a:rPr>
              <a:t> </a:t>
            </a:r>
            <a:r>
              <a:rPr dirty="0">
                <a:latin typeface="Arial MT"/>
                <a:cs typeface="Arial MT"/>
              </a:rPr>
              <a:t>Poisson</a:t>
            </a:r>
            <a:r>
              <a:rPr spc="-25" dirty="0">
                <a:latin typeface="Arial MT"/>
                <a:cs typeface="Arial MT"/>
              </a:rPr>
              <a:t> </a:t>
            </a:r>
            <a:r>
              <a:rPr spc="-10" dirty="0">
                <a:latin typeface="Arial MT"/>
                <a:cs typeface="Arial MT"/>
              </a:rPr>
              <a:t>Process</a:t>
            </a:r>
          </a:p>
        </p:txBody>
      </p:sp>
      <p:sp>
        <p:nvSpPr>
          <p:cNvPr id="4" name="object 4"/>
          <p:cNvSpPr txBox="1"/>
          <p:nvPr/>
        </p:nvSpPr>
        <p:spPr>
          <a:xfrm>
            <a:off x="10098117" y="6565900"/>
            <a:ext cx="250825"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7F7F7F"/>
                </a:solidFill>
                <a:latin typeface="Arial MT"/>
                <a:cs typeface="Arial MT"/>
              </a:rPr>
              <a:t>40</a:t>
            </a:r>
            <a:endParaRPr sz="1600">
              <a:latin typeface="Arial MT"/>
              <a:cs typeface="Arial MT"/>
            </a:endParaRPr>
          </a:p>
        </p:txBody>
      </p:sp>
      <p:pic>
        <p:nvPicPr>
          <p:cNvPr id="5" name="object 5"/>
          <p:cNvPicPr/>
          <p:nvPr/>
        </p:nvPicPr>
        <p:blipFill>
          <a:blip r:embed="rId2" cstate="print"/>
          <a:stretch>
            <a:fillRect/>
          </a:stretch>
        </p:blipFill>
        <p:spPr>
          <a:xfrm>
            <a:off x="240185" y="3545483"/>
            <a:ext cx="10196981" cy="3022963"/>
          </a:xfrm>
          <a:prstGeom prst="rect">
            <a:avLst/>
          </a:prstGeom>
        </p:spPr>
      </p:pic>
      <p:sp>
        <p:nvSpPr>
          <p:cNvPr id="6" name="object 6"/>
          <p:cNvSpPr txBox="1"/>
          <p:nvPr/>
        </p:nvSpPr>
        <p:spPr>
          <a:xfrm>
            <a:off x="826070" y="6617207"/>
            <a:ext cx="5651500" cy="193040"/>
          </a:xfrm>
          <a:prstGeom prst="rect">
            <a:avLst/>
          </a:prstGeom>
        </p:spPr>
        <p:txBody>
          <a:bodyPr vert="horz" wrap="square" lIns="0" tIns="12700" rIns="0" bIns="0" rtlCol="0">
            <a:spAutoFit/>
          </a:bodyPr>
          <a:lstStyle/>
          <a:p>
            <a:pPr marL="12700">
              <a:lnSpc>
                <a:spcPct val="100000"/>
              </a:lnSpc>
              <a:spcBef>
                <a:spcPts val="100"/>
              </a:spcBef>
            </a:pPr>
            <a:r>
              <a:rPr sz="1100" spc="-30" dirty="0">
                <a:latin typeface="Calibri"/>
                <a:cs typeface="Calibri"/>
              </a:rPr>
              <a:t>https://towardsdatascience.com/the-</a:t>
            </a:r>
            <a:r>
              <a:rPr sz="1100" spc="-25" dirty="0">
                <a:latin typeface="Calibri"/>
                <a:cs typeface="Calibri"/>
              </a:rPr>
              <a:t>poisson-</a:t>
            </a:r>
            <a:r>
              <a:rPr sz="1100" spc="-30" dirty="0">
                <a:latin typeface="Calibri"/>
                <a:cs typeface="Calibri"/>
              </a:rPr>
              <a:t>distribution-</a:t>
            </a:r>
            <a:r>
              <a:rPr sz="1100" spc="-35" dirty="0">
                <a:latin typeface="Calibri"/>
                <a:cs typeface="Calibri"/>
              </a:rPr>
              <a:t>and-</a:t>
            </a:r>
            <a:r>
              <a:rPr sz="1100" spc="-25" dirty="0">
                <a:latin typeface="Calibri"/>
                <a:cs typeface="Calibri"/>
              </a:rPr>
              <a:t>poisson-</a:t>
            </a:r>
            <a:r>
              <a:rPr sz="1100" spc="-30" dirty="0">
                <a:latin typeface="Calibri"/>
                <a:cs typeface="Calibri"/>
              </a:rPr>
              <a:t>process-explained-</a:t>
            </a:r>
            <a:r>
              <a:rPr sz="1100" spc="-10" dirty="0">
                <a:latin typeface="Calibri"/>
                <a:cs typeface="Calibri"/>
              </a:rPr>
              <a:t>4e2cb17d459</a:t>
            </a:r>
            <a:endParaRPr sz="11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58779" y="2712104"/>
            <a:ext cx="7458215" cy="2752071"/>
          </a:xfrm>
          <a:prstGeom prst="rect">
            <a:avLst/>
          </a:prstGeom>
        </p:spPr>
      </p:pic>
      <p:sp>
        <p:nvSpPr>
          <p:cNvPr id="3" name="object 3"/>
          <p:cNvSpPr txBox="1"/>
          <p:nvPr/>
        </p:nvSpPr>
        <p:spPr>
          <a:xfrm>
            <a:off x="5048354" y="2941828"/>
            <a:ext cx="43180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00FF"/>
                </a:solidFill>
                <a:latin typeface="Arial MT"/>
                <a:cs typeface="Arial MT"/>
              </a:rPr>
              <a:t>50%</a:t>
            </a:r>
            <a:endParaRPr sz="1600">
              <a:latin typeface="Arial MT"/>
              <a:cs typeface="Arial MT"/>
            </a:endParaRPr>
          </a:p>
        </p:txBody>
      </p:sp>
      <p:sp>
        <p:nvSpPr>
          <p:cNvPr id="4" name="object 4"/>
          <p:cNvSpPr txBox="1"/>
          <p:nvPr/>
        </p:nvSpPr>
        <p:spPr>
          <a:xfrm>
            <a:off x="5061052" y="4962652"/>
            <a:ext cx="43180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00FF"/>
                </a:solidFill>
                <a:latin typeface="Arial MT"/>
                <a:cs typeface="Arial MT"/>
              </a:rPr>
              <a:t>50%</a:t>
            </a:r>
            <a:endParaRPr sz="1600">
              <a:latin typeface="Arial MT"/>
              <a:cs typeface="Arial MT"/>
            </a:endParaRPr>
          </a:p>
        </p:txBody>
      </p:sp>
      <p:sp>
        <p:nvSpPr>
          <p:cNvPr id="5" name="object 5"/>
          <p:cNvSpPr txBox="1"/>
          <p:nvPr/>
        </p:nvSpPr>
        <p:spPr>
          <a:xfrm>
            <a:off x="3175976" y="5726683"/>
            <a:ext cx="448119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FF"/>
                </a:solidFill>
                <a:latin typeface="Arial MT"/>
                <a:cs typeface="Arial MT"/>
              </a:rPr>
              <a:t>Cycle</a:t>
            </a:r>
            <a:r>
              <a:rPr sz="2400" spc="-10" dirty="0">
                <a:solidFill>
                  <a:srgbClr val="0000FF"/>
                </a:solidFill>
                <a:latin typeface="Arial MT"/>
                <a:cs typeface="Arial MT"/>
              </a:rPr>
              <a:t> </a:t>
            </a:r>
            <a:r>
              <a:rPr sz="2400" dirty="0">
                <a:solidFill>
                  <a:srgbClr val="0000FF"/>
                </a:solidFill>
                <a:latin typeface="Arial MT"/>
                <a:cs typeface="Arial MT"/>
              </a:rPr>
              <a:t>time</a:t>
            </a:r>
            <a:r>
              <a:rPr sz="2400" spc="-10" dirty="0">
                <a:solidFill>
                  <a:srgbClr val="0000FF"/>
                </a:solidFill>
                <a:latin typeface="Arial MT"/>
                <a:cs typeface="Arial MT"/>
              </a:rPr>
              <a:t> </a:t>
            </a:r>
            <a:r>
              <a:rPr sz="2400" dirty="0">
                <a:solidFill>
                  <a:srgbClr val="0000FF"/>
                </a:solidFill>
                <a:latin typeface="Arial MT"/>
                <a:cs typeface="Arial MT"/>
              </a:rPr>
              <a:t>=</a:t>
            </a:r>
            <a:r>
              <a:rPr sz="2400" spc="-15" dirty="0">
                <a:solidFill>
                  <a:srgbClr val="0000FF"/>
                </a:solidFill>
                <a:latin typeface="Arial MT"/>
                <a:cs typeface="Arial MT"/>
              </a:rPr>
              <a:t> </a:t>
            </a:r>
            <a:r>
              <a:rPr sz="2400" dirty="0">
                <a:solidFill>
                  <a:srgbClr val="0000FF"/>
                </a:solidFill>
                <a:latin typeface="Arial MT"/>
                <a:cs typeface="Arial MT"/>
              </a:rPr>
              <a:t>10</a:t>
            </a:r>
            <a:r>
              <a:rPr sz="2400" spc="-5" dirty="0">
                <a:solidFill>
                  <a:srgbClr val="0000FF"/>
                </a:solidFill>
                <a:latin typeface="Arial MT"/>
                <a:cs typeface="Arial MT"/>
              </a:rPr>
              <a:t> </a:t>
            </a:r>
            <a:r>
              <a:rPr sz="2400" dirty="0">
                <a:solidFill>
                  <a:srgbClr val="0000FF"/>
                </a:solidFill>
                <a:latin typeface="Arial MT"/>
                <a:cs typeface="Arial MT"/>
              </a:rPr>
              <a:t>+</a:t>
            </a:r>
            <a:r>
              <a:rPr sz="2400" spc="-15" dirty="0">
                <a:solidFill>
                  <a:srgbClr val="0000FF"/>
                </a:solidFill>
                <a:latin typeface="Arial MT"/>
                <a:cs typeface="Arial MT"/>
              </a:rPr>
              <a:t> </a:t>
            </a:r>
            <a:r>
              <a:rPr sz="2400" dirty="0">
                <a:solidFill>
                  <a:srgbClr val="0000FF"/>
                </a:solidFill>
                <a:latin typeface="Arial MT"/>
                <a:cs typeface="Arial MT"/>
              </a:rPr>
              <a:t>(20+10)/2</a:t>
            </a:r>
            <a:r>
              <a:rPr sz="2400" spc="-10" dirty="0">
                <a:solidFill>
                  <a:srgbClr val="0000FF"/>
                </a:solidFill>
                <a:latin typeface="Arial MT"/>
                <a:cs typeface="Arial MT"/>
              </a:rPr>
              <a:t> </a:t>
            </a:r>
            <a:r>
              <a:rPr sz="2400" dirty="0">
                <a:solidFill>
                  <a:srgbClr val="0000FF"/>
                </a:solidFill>
                <a:latin typeface="Arial MT"/>
                <a:cs typeface="Arial MT"/>
              </a:rPr>
              <a:t>=</a:t>
            </a:r>
            <a:r>
              <a:rPr sz="2400" spc="-10" dirty="0">
                <a:solidFill>
                  <a:srgbClr val="0000FF"/>
                </a:solidFill>
                <a:latin typeface="Arial MT"/>
                <a:cs typeface="Arial MT"/>
              </a:rPr>
              <a:t> </a:t>
            </a:r>
            <a:r>
              <a:rPr sz="2400" spc="-25" dirty="0">
                <a:solidFill>
                  <a:srgbClr val="0000FF"/>
                </a:solidFill>
                <a:latin typeface="Arial MT"/>
                <a:cs typeface="Arial MT"/>
              </a:rPr>
              <a:t>25</a:t>
            </a:r>
            <a:endParaRPr sz="2400">
              <a:latin typeface="Arial MT"/>
              <a:cs typeface="Arial MT"/>
            </a:endParaRPr>
          </a:p>
        </p:txBody>
      </p:sp>
      <p:sp>
        <p:nvSpPr>
          <p:cNvPr id="6" name="object 6"/>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Example:</a:t>
            </a:r>
            <a:r>
              <a:rPr spc="-85" dirty="0"/>
              <a:t> </a:t>
            </a:r>
            <a:r>
              <a:rPr dirty="0"/>
              <a:t>Alternative</a:t>
            </a:r>
            <a:r>
              <a:rPr spc="-80" dirty="0"/>
              <a:t> </a:t>
            </a:r>
            <a:r>
              <a:rPr spc="-10" dirty="0"/>
              <a:t>Paths</a:t>
            </a:r>
          </a:p>
        </p:txBody>
      </p:sp>
      <p:sp>
        <p:nvSpPr>
          <p:cNvPr id="7" name="object 7"/>
          <p:cNvSpPr txBox="1"/>
          <p:nvPr/>
        </p:nvSpPr>
        <p:spPr>
          <a:xfrm>
            <a:off x="3185953" y="1886203"/>
            <a:ext cx="4685030" cy="391160"/>
          </a:xfrm>
          <a:prstGeom prst="rect">
            <a:avLst/>
          </a:prstGeom>
        </p:spPr>
        <p:txBody>
          <a:bodyPr vert="horz" wrap="square" lIns="0" tIns="12700" rIns="0" bIns="0" rtlCol="0">
            <a:spAutoFit/>
          </a:bodyPr>
          <a:lstStyle/>
          <a:p>
            <a:pPr marL="350520" indent="-337820">
              <a:lnSpc>
                <a:spcPct val="100000"/>
              </a:lnSpc>
              <a:spcBef>
                <a:spcPts val="100"/>
              </a:spcBef>
              <a:buChar char="•"/>
              <a:tabLst>
                <a:tab pos="350520" algn="l"/>
              </a:tabLst>
            </a:pPr>
            <a:r>
              <a:rPr sz="2400" dirty="0">
                <a:latin typeface="Arial MT"/>
                <a:cs typeface="Arial MT"/>
              </a:rPr>
              <a:t>What</a:t>
            </a:r>
            <a:r>
              <a:rPr sz="2400" spc="-30" dirty="0">
                <a:latin typeface="Arial MT"/>
                <a:cs typeface="Arial MT"/>
              </a:rPr>
              <a:t> </a:t>
            </a:r>
            <a:r>
              <a:rPr sz="2400" dirty="0">
                <a:latin typeface="Arial MT"/>
                <a:cs typeface="Arial MT"/>
              </a:rPr>
              <a:t>is</a:t>
            </a:r>
            <a:r>
              <a:rPr sz="2400" spc="-10" dirty="0">
                <a:latin typeface="Arial MT"/>
                <a:cs typeface="Arial MT"/>
              </a:rPr>
              <a:t> </a:t>
            </a:r>
            <a:r>
              <a:rPr sz="2400" dirty="0">
                <a:latin typeface="Arial MT"/>
                <a:cs typeface="Arial MT"/>
              </a:rPr>
              <a:t>the</a:t>
            </a:r>
            <a:r>
              <a:rPr sz="2400" spc="-10" dirty="0">
                <a:latin typeface="Arial MT"/>
                <a:cs typeface="Arial MT"/>
              </a:rPr>
              <a:t> </a:t>
            </a:r>
            <a:r>
              <a:rPr sz="2400" dirty="0">
                <a:latin typeface="Arial MT"/>
                <a:cs typeface="Arial MT"/>
              </a:rPr>
              <a:t>average</a:t>
            </a:r>
            <a:r>
              <a:rPr sz="2400" spc="-10" dirty="0">
                <a:latin typeface="Arial MT"/>
                <a:cs typeface="Arial MT"/>
              </a:rPr>
              <a:t> </a:t>
            </a:r>
            <a:r>
              <a:rPr sz="2400" dirty="0">
                <a:latin typeface="Arial MT"/>
                <a:cs typeface="Arial MT"/>
              </a:rPr>
              <a:t>cycle</a:t>
            </a:r>
            <a:r>
              <a:rPr sz="2400" spc="-10" dirty="0">
                <a:latin typeface="Arial MT"/>
                <a:cs typeface="Arial MT"/>
              </a:rPr>
              <a:t> time?</a:t>
            </a:r>
            <a:endParaRPr sz="2400">
              <a:latin typeface="Arial MT"/>
              <a:cs typeface="Arial M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0197" y="1348740"/>
            <a:ext cx="9404350" cy="4202430"/>
          </a:xfrm>
          <a:prstGeom prst="rect">
            <a:avLst/>
          </a:prstGeom>
        </p:spPr>
        <p:txBody>
          <a:bodyPr vert="horz" wrap="square" lIns="0" tIns="12700" rIns="0" bIns="0" rtlCol="0">
            <a:spAutoFit/>
          </a:bodyPr>
          <a:lstStyle/>
          <a:p>
            <a:pPr marL="194945" indent="-182245">
              <a:lnSpc>
                <a:spcPct val="100000"/>
              </a:lnSpc>
              <a:spcBef>
                <a:spcPts val="100"/>
              </a:spcBef>
              <a:buClr>
                <a:srgbClr val="7F7F7F"/>
              </a:buClr>
              <a:buFont typeface="Arial MT"/>
              <a:buChar char="•"/>
              <a:tabLst>
                <a:tab pos="194945" algn="l"/>
              </a:tabLst>
            </a:pPr>
            <a:r>
              <a:rPr sz="2600" dirty="0">
                <a:solidFill>
                  <a:srgbClr val="404040"/>
                </a:solidFill>
                <a:latin typeface="Calibri"/>
                <a:cs typeface="Calibri"/>
              </a:rPr>
              <a:t>Common</a:t>
            </a:r>
            <a:r>
              <a:rPr sz="2600" spc="-45" dirty="0">
                <a:solidFill>
                  <a:srgbClr val="404040"/>
                </a:solidFill>
                <a:latin typeface="Calibri"/>
                <a:cs typeface="Calibri"/>
              </a:rPr>
              <a:t> </a:t>
            </a:r>
            <a:r>
              <a:rPr sz="2600" dirty="0">
                <a:solidFill>
                  <a:srgbClr val="404040"/>
                </a:solidFill>
                <a:latin typeface="Calibri"/>
                <a:cs typeface="Calibri"/>
              </a:rPr>
              <a:t>arrival</a:t>
            </a:r>
            <a:r>
              <a:rPr sz="2600" spc="-25" dirty="0">
                <a:solidFill>
                  <a:srgbClr val="404040"/>
                </a:solidFill>
                <a:latin typeface="Calibri"/>
                <a:cs typeface="Calibri"/>
              </a:rPr>
              <a:t> </a:t>
            </a:r>
            <a:r>
              <a:rPr sz="2600" dirty="0">
                <a:solidFill>
                  <a:srgbClr val="404040"/>
                </a:solidFill>
                <a:latin typeface="Calibri"/>
                <a:cs typeface="Calibri"/>
              </a:rPr>
              <a:t>assumption</a:t>
            </a:r>
            <a:r>
              <a:rPr sz="2600" spc="-30" dirty="0">
                <a:solidFill>
                  <a:srgbClr val="404040"/>
                </a:solidFill>
                <a:latin typeface="Calibri"/>
                <a:cs typeface="Calibri"/>
              </a:rPr>
              <a:t> </a:t>
            </a:r>
            <a:r>
              <a:rPr sz="2600" dirty="0">
                <a:solidFill>
                  <a:srgbClr val="404040"/>
                </a:solidFill>
                <a:latin typeface="Calibri"/>
                <a:cs typeface="Calibri"/>
              </a:rPr>
              <a:t>in</a:t>
            </a:r>
            <a:r>
              <a:rPr sz="2600" spc="-30" dirty="0">
                <a:solidFill>
                  <a:srgbClr val="404040"/>
                </a:solidFill>
                <a:latin typeface="Calibri"/>
                <a:cs typeface="Calibri"/>
              </a:rPr>
              <a:t> </a:t>
            </a:r>
            <a:r>
              <a:rPr sz="2600" dirty="0">
                <a:solidFill>
                  <a:srgbClr val="404040"/>
                </a:solidFill>
                <a:latin typeface="Calibri"/>
                <a:cs typeface="Calibri"/>
              </a:rPr>
              <a:t>many</a:t>
            </a:r>
            <a:r>
              <a:rPr sz="2600" spc="-35" dirty="0">
                <a:solidFill>
                  <a:srgbClr val="404040"/>
                </a:solidFill>
                <a:latin typeface="Calibri"/>
                <a:cs typeface="Calibri"/>
              </a:rPr>
              <a:t> </a:t>
            </a:r>
            <a:r>
              <a:rPr sz="2600" dirty="0">
                <a:solidFill>
                  <a:srgbClr val="404040"/>
                </a:solidFill>
                <a:latin typeface="Calibri"/>
                <a:cs typeface="Calibri"/>
              </a:rPr>
              <a:t>queuing</a:t>
            </a:r>
            <a:r>
              <a:rPr sz="2600" spc="-25" dirty="0">
                <a:solidFill>
                  <a:srgbClr val="404040"/>
                </a:solidFill>
                <a:latin typeface="Calibri"/>
                <a:cs typeface="Calibri"/>
              </a:rPr>
              <a:t> </a:t>
            </a:r>
            <a:r>
              <a:rPr sz="2600" dirty="0">
                <a:solidFill>
                  <a:srgbClr val="404040"/>
                </a:solidFill>
                <a:latin typeface="Calibri"/>
                <a:cs typeface="Calibri"/>
              </a:rPr>
              <a:t>and</a:t>
            </a:r>
            <a:r>
              <a:rPr sz="2600" spc="-30" dirty="0">
                <a:solidFill>
                  <a:srgbClr val="404040"/>
                </a:solidFill>
                <a:latin typeface="Calibri"/>
                <a:cs typeface="Calibri"/>
              </a:rPr>
              <a:t> </a:t>
            </a:r>
            <a:r>
              <a:rPr sz="2600" dirty="0">
                <a:solidFill>
                  <a:srgbClr val="404040"/>
                </a:solidFill>
                <a:latin typeface="Calibri"/>
                <a:cs typeface="Calibri"/>
              </a:rPr>
              <a:t>simulation</a:t>
            </a:r>
            <a:r>
              <a:rPr sz="2600" spc="-30" dirty="0">
                <a:solidFill>
                  <a:srgbClr val="404040"/>
                </a:solidFill>
                <a:latin typeface="Calibri"/>
                <a:cs typeface="Calibri"/>
              </a:rPr>
              <a:t> </a:t>
            </a:r>
            <a:r>
              <a:rPr sz="2600" spc="-10" dirty="0">
                <a:solidFill>
                  <a:srgbClr val="404040"/>
                </a:solidFill>
                <a:latin typeface="Calibri"/>
                <a:cs typeface="Calibri"/>
              </a:rPr>
              <a:t>models</a:t>
            </a:r>
            <a:endParaRPr sz="2600">
              <a:latin typeface="Calibri"/>
              <a:cs typeface="Calibri"/>
            </a:endParaRPr>
          </a:p>
          <a:p>
            <a:pPr>
              <a:lnSpc>
                <a:spcPct val="100000"/>
              </a:lnSpc>
              <a:spcBef>
                <a:spcPts val="30"/>
              </a:spcBef>
              <a:buClr>
                <a:srgbClr val="7F7F7F"/>
              </a:buClr>
              <a:buFont typeface="Arial MT"/>
              <a:buChar char="•"/>
            </a:pPr>
            <a:endParaRPr sz="3550">
              <a:latin typeface="Calibri"/>
              <a:cs typeface="Calibri"/>
            </a:endParaRPr>
          </a:p>
          <a:p>
            <a:pPr marL="194945" indent="-182245">
              <a:lnSpc>
                <a:spcPct val="100000"/>
              </a:lnSpc>
              <a:spcBef>
                <a:spcPts val="5"/>
              </a:spcBef>
              <a:buClr>
                <a:srgbClr val="7F7F7F"/>
              </a:buClr>
              <a:buFont typeface="Arial MT"/>
              <a:buChar char="•"/>
              <a:tabLst>
                <a:tab pos="194945" algn="l"/>
              </a:tabLst>
            </a:pPr>
            <a:r>
              <a:rPr sz="2600" dirty="0">
                <a:solidFill>
                  <a:srgbClr val="404040"/>
                </a:solidFill>
                <a:latin typeface="Calibri"/>
                <a:cs typeface="Calibri"/>
              </a:rPr>
              <a:t>has</a:t>
            </a:r>
            <a:r>
              <a:rPr sz="2600" spc="-10" dirty="0">
                <a:solidFill>
                  <a:srgbClr val="404040"/>
                </a:solidFill>
                <a:latin typeface="Calibri"/>
                <a:cs typeface="Calibri"/>
              </a:rPr>
              <a:t> </a:t>
            </a:r>
            <a:r>
              <a:rPr sz="2600" dirty="0">
                <a:solidFill>
                  <a:srgbClr val="404040"/>
                </a:solidFill>
                <a:latin typeface="Calibri"/>
                <a:cs typeface="Calibri"/>
              </a:rPr>
              <a:t>a</a:t>
            </a:r>
            <a:r>
              <a:rPr sz="2600" spc="-5" dirty="0">
                <a:solidFill>
                  <a:srgbClr val="404040"/>
                </a:solidFill>
                <a:latin typeface="Calibri"/>
                <a:cs typeface="Calibri"/>
              </a:rPr>
              <a:t> </a:t>
            </a:r>
            <a:r>
              <a:rPr sz="2600" dirty="0">
                <a:solidFill>
                  <a:srgbClr val="404040"/>
                </a:solidFill>
                <a:latin typeface="Calibri"/>
                <a:cs typeface="Calibri"/>
              </a:rPr>
              <a:t>single</a:t>
            </a:r>
            <a:r>
              <a:rPr sz="2600" spc="-15" dirty="0">
                <a:solidFill>
                  <a:srgbClr val="404040"/>
                </a:solidFill>
                <a:latin typeface="Calibri"/>
                <a:cs typeface="Calibri"/>
              </a:rPr>
              <a:t> </a:t>
            </a:r>
            <a:r>
              <a:rPr sz="2600" spc="-10" dirty="0">
                <a:solidFill>
                  <a:srgbClr val="404040"/>
                </a:solidFill>
                <a:latin typeface="Calibri"/>
                <a:cs typeface="Calibri"/>
              </a:rPr>
              <a:t>parameter:</a:t>
            </a:r>
            <a:endParaRPr sz="2600">
              <a:latin typeface="Calibri"/>
              <a:cs typeface="Calibri"/>
            </a:endParaRPr>
          </a:p>
          <a:p>
            <a:pPr marL="194945" indent="-182245">
              <a:lnSpc>
                <a:spcPct val="100000"/>
              </a:lnSpc>
              <a:spcBef>
                <a:spcPts val="695"/>
              </a:spcBef>
              <a:buClr>
                <a:srgbClr val="7F7F7F"/>
              </a:buClr>
              <a:buFont typeface="Arial MT"/>
              <a:buChar char="•"/>
              <a:tabLst>
                <a:tab pos="194945" algn="l"/>
              </a:tabLst>
            </a:pPr>
            <a:r>
              <a:rPr sz="2600" dirty="0">
                <a:solidFill>
                  <a:srgbClr val="404040"/>
                </a:solidFill>
                <a:latin typeface="Calibri"/>
                <a:cs typeface="Calibri"/>
              </a:rPr>
              <a:t>λ</a:t>
            </a:r>
            <a:r>
              <a:rPr sz="2600" spc="-40" dirty="0">
                <a:solidFill>
                  <a:srgbClr val="404040"/>
                </a:solidFill>
                <a:latin typeface="Calibri"/>
                <a:cs typeface="Calibri"/>
              </a:rPr>
              <a:t> </a:t>
            </a:r>
            <a:r>
              <a:rPr sz="2600" dirty="0">
                <a:solidFill>
                  <a:srgbClr val="404040"/>
                </a:solidFill>
                <a:latin typeface="Calibri"/>
                <a:cs typeface="Calibri"/>
              </a:rPr>
              <a:t>is</a:t>
            </a:r>
            <a:r>
              <a:rPr sz="2600" spc="-35" dirty="0">
                <a:solidFill>
                  <a:srgbClr val="404040"/>
                </a:solidFill>
                <a:latin typeface="Calibri"/>
                <a:cs typeface="Calibri"/>
              </a:rPr>
              <a:t> </a:t>
            </a:r>
            <a:r>
              <a:rPr sz="2600" dirty="0">
                <a:solidFill>
                  <a:srgbClr val="404040"/>
                </a:solidFill>
                <a:latin typeface="Calibri"/>
                <a:cs typeface="Calibri"/>
              </a:rPr>
              <a:t>the</a:t>
            </a:r>
            <a:r>
              <a:rPr sz="2600" spc="-40" dirty="0">
                <a:solidFill>
                  <a:srgbClr val="404040"/>
                </a:solidFill>
                <a:latin typeface="Calibri"/>
                <a:cs typeface="Calibri"/>
              </a:rPr>
              <a:t> </a:t>
            </a:r>
            <a:r>
              <a:rPr sz="2600" b="1" dirty="0">
                <a:solidFill>
                  <a:srgbClr val="404040"/>
                </a:solidFill>
                <a:latin typeface="Calibri"/>
                <a:cs typeface="Calibri"/>
              </a:rPr>
              <a:t>arrival</a:t>
            </a:r>
            <a:r>
              <a:rPr sz="2600" b="1" spc="-35" dirty="0">
                <a:solidFill>
                  <a:srgbClr val="404040"/>
                </a:solidFill>
                <a:latin typeface="Calibri"/>
                <a:cs typeface="Calibri"/>
              </a:rPr>
              <a:t> </a:t>
            </a:r>
            <a:r>
              <a:rPr sz="2600" b="1" dirty="0">
                <a:solidFill>
                  <a:srgbClr val="404040"/>
                </a:solidFill>
                <a:latin typeface="Calibri"/>
                <a:cs typeface="Calibri"/>
              </a:rPr>
              <a:t>rate</a:t>
            </a:r>
            <a:r>
              <a:rPr sz="2600" b="1" spc="-30" dirty="0">
                <a:solidFill>
                  <a:srgbClr val="404040"/>
                </a:solidFill>
                <a:latin typeface="Calibri"/>
                <a:cs typeface="Calibri"/>
              </a:rPr>
              <a:t> </a:t>
            </a:r>
            <a:r>
              <a:rPr sz="2600" dirty="0">
                <a:solidFill>
                  <a:srgbClr val="404040"/>
                </a:solidFill>
                <a:latin typeface="Calibri"/>
                <a:cs typeface="Calibri"/>
              </a:rPr>
              <a:t>(number</a:t>
            </a:r>
            <a:r>
              <a:rPr sz="2600" spc="-30" dirty="0">
                <a:solidFill>
                  <a:srgbClr val="404040"/>
                </a:solidFill>
                <a:latin typeface="Calibri"/>
                <a:cs typeface="Calibri"/>
              </a:rPr>
              <a:t> </a:t>
            </a:r>
            <a:r>
              <a:rPr sz="2600" dirty="0">
                <a:solidFill>
                  <a:srgbClr val="404040"/>
                </a:solidFill>
                <a:latin typeface="Calibri"/>
                <a:cs typeface="Calibri"/>
              </a:rPr>
              <a:t>of</a:t>
            </a:r>
            <a:r>
              <a:rPr sz="2600" spc="-40" dirty="0">
                <a:solidFill>
                  <a:srgbClr val="404040"/>
                </a:solidFill>
                <a:latin typeface="Calibri"/>
                <a:cs typeface="Calibri"/>
              </a:rPr>
              <a:t> </a:t>
            </a:r>
            <a:r>
              <a:rPr sz="2600" dirty="0">
                <a:solidFill>
                  <a:srgbClr val="404040"/>
                </a:solidFill>
                <a:latin typeface="Calibri"/>
                <a:cs typeface="Calibri"/>
              </a:rPr>
              <a:t>events</a:t>
            </a:r>
            <a:r>
              <a:rPr sz="2600" spc="-35" dirty="0">
                <a:solidFill>
                  <a:srgbClr val="404040"/>
                </a:solidFill>
                <a:latin typeface="Calibri"/>
                <a:cs typeface="Calibri"/>
              </a:rPr>
              <a:t> </a:t>
            </a:r>
            <a:r>
              <a:rPr sz="2600" dirty="0">
                <a:solidFill>
                  <a:srgbClr val="404040"/>
                </a:solidFill>
                <a:latin typeface="Calibri"/>
                <a:cs typeface="Calibri"/>
              </a:rPr>
              <a:t>per</a:t>
            </a:r>
            <a:r>
              <a:rPr sz="2600" spc="-25" dirty="0">
                <a:solidFill>
                  <a:srgbClr val="404040"/>
                </a:solidFill>
                <a:latin typeface="Calibri"/>
                <a:cs typeface="Calibri"/>
              </a:rPr>
              <a:t> </a:t>
            </a:r>
            <a:r>
              <a:rPr sz="2600" dirty="0">
                <a:solidFill>
                  <a:srgbClr val="404040"/>
                </a:solidFill>
                <a:latin typeface="Calibri"/>
                <a:cs typeface="Calibri"/>
              </a:rPr>
              <a:t>time</a:t>
            </a:r>
            <a:r>
              <a:rPr sz="2600" spc="-40" dirty="0">
                <a:solidFill>
                  <a:srgbClr val="404040"/>
                </a:solidFill>
                <a:latin typeface="Calibri"/>
                <a:cs typeface="Calibri"/>
              </a:rPr>
              <a:t> </a:t>
            </a:r>
            <a:r>
              <a:rPr sz="2600" spc="-10" dirty="0">
                <a:solidFill>
                  <a:srgbClr val="404040"/>
                </a:solidFill>
                <a:latin typeface="Calibri"/>
                <a:cs typeface="Calibri"/>
              </a:rPr>
              <a:t>unit)</a:t>
            </a:r>
            <a:endParaRPr sz="2600">
              <a:latin typeface="Calibri"/>
              <a:cs typeface="Calibri"/>
            </a:endParaRPr>
          </a:p>
          <a:p>
            <a:pPr>
              <a:lnSpc>
                <a:spcPct val="100000"/>
              </a:lnSpc>
              <a:spcBef>
                <a:spcPts val="35"/>
              </a:spcBef>
              <a:buClr>
                <a:srgbClr val="7F7F7F"/>
              </a:buClr>
              <a:buFont typeface="Arial MT"/>
              <a:buChar char="•"/>
            </a:pPr>
            <a:endParaRPr sz="3550">
              <a:latin typeface="Calibri"/>
              <a:cs typeface="Calibri"/>
            </a:endParaRPr>
          </a:p>
          <a:p>
            <a:pPr marL="194945" indent="-182245">
              <a:lnSpc>
                <a:spcPct val="100000"/>
              </a:lnSpc>
              <a:buClr>
                <a:srgbClr val="7F7F7F"/>
              </a:buClr>
              <a:buFont typeface="Arial MT"/>
              <a:buChar char="•"/>
              <a:tabLst>
                <a:tab pos="194945" algn="l"/>
              </a:tabLst>
            </a:pPr>
            <a:r>
              <a:rPr sz="2600" dirty="0">
                <a:solidFill>
                  <a:srgbClr val="404040"/>
                </a:solidFill>
                <a:latin typeface="Calibri"/>
                <a:cs typeface="Calibri"/>
              </a:rPr>
              <a:t>Expected</a:t>
            </a:r>
            <a:r>
              <a:rPr sz="2600" spc="-30" dirty="0">
                <a:solidFill>
                  <a:srgbClr val="404040"/>
                </a:solidFill>
                <a:latin typeface="Calibri"/>
                <a:cs typeface="Calibri"/>
              </a:rPr>
              <a:t> </a:t>
            </a:r>
            <a:r>
              <a:rPr sz="2600" dirty="0">
                <a:solidFill>
                  <a:srgbClr val="404040"/>
                </a:solidFill>
                <a:latin typeface="Calibri"/>
                <a:cs typeface="Calibri"/>
              </a:rPr>
              <a:t>number</a:t>
            </a:r>
            <a:r>
              <a:rPr sz="2600" spc="-25" dirty="0">
                <a:solidFill>
                  <a:srgbClr val="404040"/>
                </a:solidFill>
                <a:latin typeface="Calibri"/>
                <a:cs typeface="Calibri"/>
              </a:rPr>
              <a:t> </a:t>
            </a:r>
            <a:r>
              <a:rPr sz="2600" dirty="0">
                <a:solidFill>
                  <a:srgbClr val="404040"/>
                </a:solidFill>
                <a:latin typeface="Calibri"/>
                <a:cs typeface="Calibri"/>
              </a:rPr>
              <a:t>of</a:t>
            </a:r>
            <a:r>
              <a:rPr sz="2600" spc="-35" dirty="0">
                <a:solidFill>
                  <a:srgbClr val="404040"/>
                </a:solidFill>
                <a:latin typeface="Calibri"/>
                <a:cs typeface="Calibri"/>
              </a:rPr>
              <a:t> </a:t>
            </a:r>
            <a:r>
              <a:rPr sz="2600" dirty="0">
                <a:solidFill>
                  <a:srgbClr val="404040"/>
                </a:solidFill>
                <a:latin typeface="Calibri"/>
                <a:cs typeface="Calibri"/>
              </a:rPr>
              <a:t>events</a:t>
            </a:r>
            <a:r>
              <a:rPr sz="2600" spc="-30" dirty="0">
                <a:solidFill>
                  <a:srgbClr val="404040"/>
                </a:solidFill>
                <a:latin typeface="Calibri"/>
                <a:cs typeface="Calibri"/>
              </a:rPr>
              <a:t> </a:t>
            </a:r>
            <a:r>
              <a:rPr sz="2600" dirty="0">
                <a:solidFill>
                  <a:srgbClr val="404040"/>
                </a:solidFill>
                <a:latin typeface="Calibri"/>
                <a:cs typeface="Calibri"/>
              </a:rPr>
              <a:t>in</a:t>
            </a:r>
            <a:r>
              <a:rPr sz="2600" spc="-30" dirty="0">
                <a:solidFill>
                  <a:srgbClr val="404040"/>
                </a:solidFill>
                <a:latin typeface="Calibri"/>
                <a:cs typeface="Calibri"/>
              </a:rPr>
              <a:t> </a:t>
            </a:r>
            <a:r>
              <a:rPr sz="2600" dirty="0">
                <a:solidFill>
                  <a:srgbClr val="404040"/>
                </a:solidFill>
                <a:latin typeface="Calibri"/>
                <a:cs typeface="Calibri"/>
              </a:rPr>
              <a:t>a</a:t>
            </a:r>
            <a:r>
              <a:rPr sz="2600" spc="-25" dirty="0">
                <a:solidFill>
                  <a:srgbClr val="404040"/>
                </a:solidFill>
                <a:latin typeface="Calibri"/>
                <a:cs typeface="Calibri"/>
              </a:rPr>
              <a:t> </a:t>
            </a:r>
            <a:r>
              <a:rPr sz="2600" dirty="0">
                <a:solidFill>
                  <a:srgbClr val="404040"/>
                </a:solidFill>
                <a:latin typeface="Calibri"/>
                <a:cs typeface="Calibri"/>
              </a:rPr>
              <a:t>time</a:t>
            </a:r>
            <a:r>
              <a:rPr sz="2600" spc="-35" dirty="0">
                <a:solidFill>
                  <a:srgbClr val="404040"/>
                </a:solidFill>
                <a:latin typeface="Calibri"/>
                <a:cs typeface="Calibri"/>
              </a:rPr>
              <a:t> </a:t>
            </a:r>
            <a:r>
              <a:rPr sz="2600" dirty="0">
                <a:solidFill>
                  <a:srgbClr val="404040"/>
                </a:solidFill>
                <a:latin typeface="Calibri"/>
                <a:cs typeface="Calibri"/>
              </a:rPr>
              <a:t>interval</a:t>
            </a:r>
            <a:r>
              <a:rPr sz="2600" spc="-25" dirty="0">
                <a:solidFill>
                  <a:srgbClr val="404040"/>
                </a:solidFill>
                <a:latin typeface="Calibri"/>
                <a:cs typeface="Calibri"/>
              </a:rPr>
              <a:t> </a:t>
            </a:r>
            <a:r>
              <a:rPr sz="2600" dirty="0">
                <a:solidFill>
                  <a:srgbClr val="404040"/>
                </a:solidFill>
                <a:latin typeface="Calibri"/>
                <a:cs typeface="Calibri"/>
              </a:rPr>
              <a:t>of</a:t>
            </a:r>
            <a:r>
              <a:rPr sz="2600" spc="-35" dirty="0">
                <a:solidFill>
                  <a:srgbClr val="404040"/>
                </a:solidFill>
                <a:latin typeface="Calibri"/>
                <a:cs typeface="Calibri"/>
              </a:rPr>
              <a:t> </a:t>
            </a:r>
            <a:r>
              <a:rPr sz="2600" dirty="0">
                <a:solidFill>
                  <a:srgbClr val="404040"/>
                </a:solidFill>
                <a:latin typeface="Calibri"/>
                <a:cs typeface="Calibri"/>
              </a:rPr>
              <a:t>length</a:t>
            </a:r>
            <a:r>
              <a:rPr sz="2600" spc="-30" dirty="0">
                <a:solidFill>
                  <a:srgbClr val="404040"/>
                </a:solidFill>
                <a:latin typeface="Calibri"/>
                <a:cs typeface="Calibri"/>
              </a:rPr>
              <a:t> </a:t>
            </a:r>
            <a:r>
              <a:rPr sz="2600" dirty="0">
                <a:solidFill>
                  <a:srgbClr val="404040"/>
                </a:solidFill>
                <a:latin typeface="Calibri"/>
                <a:cs typeface="Calibri"/>
              </a:rPr>
              <a:t>T</a:t>
            </a:r>
            <a:r>
              <a:rPr sz="2600" spc="-30" dirty="0">
                <a:solidFill>
                  <a:srgbClr val="404040"/>
                </a:solidFill>
                <a:latin typeface="Calibri"/>
                <a:cs typeface="Calibri"/>
              </a:rPr>
              <a:t> </a:t>
            </a:r>
            <a:r>
              <a:rPr sz="2600" dirty="0">
                <a:solidFill>
                  <a:srgbClr val="404040"/>
                </a:solidFill>
                <a:latin typeface="Calibri"/>
                <a:cs typeface="Calibri"/>
              </a:rPr>
              <a:t>is</a:t>
            </a:r>
            <a:r>
              <a:rPr sz="2600" spc="-30" dirty="0">
                <a:solidFill>
                  <a:srgbClr val="404040"/>
                </a:solidFill>
                <a:latin typeface="Calibri"/>
                <a:cs typeface="Calibri"/>
              </a:rPr>
              <a:t> </a:t>
            </a:r>
            <a:r>
              <a:rPr sz="2600" spc="-25" dirty="0">
                <a:solidFill>
                  <a:srgbClr val="404040"/>
                </a:solidFill>
                <a:latin typeface="Calibri"/>
                <a:cs typeface="Calibri"/>
              </a:rPr>
              <a:t>λT</a:t>
            </a:r>
            <a:endParaRPr sz="2600">
              <a:latin typeface="Calibri"/>
              <a:cs typeface="Calibri"/>
            </a:endParaRPr>
          </a:p>
          <a:p>
            <a:pPr>
              <a:lnSpc>
                <a:spcPct val="100000"/>
              </a:lnSpc>
              <a:spcBef>
                <a:spcPts val="20"/>
              </a:spcBef>
              <a:buClr>
                <a:srgbClr val="7F7F7F"/>
              </a:buClr>
              <a:buFont typeface="Arial MT"/>
              <a:buChar char="•"/>
            </a:pPr>
            <a:endParaRPr sz="3500">
              <a:latin typeface="Calibri"/>
              <a:cs typeface="Calibri"/>
            </a:endParaRPr>
          </a:p>
          <a:p>
            <a:pPr marL="194945" indent="-182245">
              <a:lnSpc>
                <a:spcPct val="100000"/>
              </a:lnSpc>
              <a:buClr>
                <a:srgbClr val="7F7F7F"/>
              </a:buClr>
              <a:buFont typeface="Arial MT"/>
              <a:buChar char="•"/>
              <a:tabLst>
                <a:tab pos="194945" algn="l"/>
              </a:tabLst>
            </a:pPr>
            <a:r>
              <a:rPr sz="2600" dirty="0">
                <a:solidFill>
                  <a:srgbClr val="404040"/>
                </a:solidFill>
                <a:latin typeface="Calibri"/>
                <a:cs typeface="Calibri"/>
              </a:rPr>
              <a:t>if</a:t>
            </a:r>
            <a:r>
              <a:rPr sz="2600" spc="-55" dirty="0">
                <a:solidFill>
                  <a:srgbClr val="404040"/>
                </a:solidFill>
                <a:latin typeface="Calibri"/>
                <a:cs typeface="Calibri"/>
              </a:rPr>
              <a:t> </a:t>
            </a:r>
            <a:r>
              <a:rPr sz="2600" dirty="0">
                <a:solidFill>
                  <a:srgbClr val="404040"/>
                </a:solidFill>
                <a:latin typeface="Calibri"/>
                <a:cs typeface="Calibri"/>
              </a:rPr>
              <a:t>the</a:t>
            </a:r>
            <a:r>
              <a:rPr sz="2600" spc="-40" dirty="0">
                <a:solidFill>
                  <a:srgbClr val="404040"/>
                </a:solidFill>
                <a:latin typeface="Calibri"/>
                <a:cs typeface="Calibri"/>
              </a:rPr>
              <a:t> </a:t>
            </a:r>
            <a:r>
              <a:rPr sz="2600" spc="-10" dirty="0">
                <a:solidFill>
                  <a:srgbClr val="404040"/>
                </a:solidFill>
                <a:latin typeface="Calibri"/>
                <a:cs typeface="Calibri"/>
              </a:rPr>
              <a:t>average</a:t>
            </a:r>
            <a:r>
              <a:rPr sz="2600" spc="-40" dirty="0">
                <a:solidFill>
                  <a:srgbClr val="404040"/>
                </a:solidFill>
                <a:latin typeface="Calibri"/>
                <a:cs typeface="Calibri"/>
              </a:rPr>
              <a:t> </a:t>
            </a:r>
            <a:r>
              <a:rPr sz="2600" dirty="0">
                <a:solidFill>
                  <a:srgbClr val="404040"/>
                </a:solidFill>
                <a:latin typeface="Calibri"/>
                <a:cs typeface="Calibri"/>
              </a:rPr>
              <a:t>time</a:t>
            </a:r>
            <a:r>
              <a:rPr sz="2600" spc="-40" dirty="0">
                <a:solidFill>
                  <a:srgbClr val="404040"/>
                </a:solidFill>
                <a:latin typeface="Calibri"/>
                <a:cs typeface="Calibri"/>
              </a:rPr>
              <a:t> </a:t>
            </a:r>
            <a:r>
              <a:rPr sz="2600" dirty="0">
                <a:solidFill>
                  <a:srgbClr val="404040"/>
                </a:solidFill>
                <a:latin typeface="Calibri"/>
                <a:cs typeface="Calibri"/>
              </a:rPr>
              <a:t>between</a:t>
            </a:r>
            <a:r>
              <a:rPr sz="2600" spc="-35" dirty="0">
                <a:solidFill>
                  <a:srgbClr val="404040"/>
                </a:solidFill>
                <a:latin typeface="Calibri"/>
                <a:cs typeface="Calibri"/>
              </a:rPr>
              <a:t> </a:t>
            </a:r>
            <a:r>
              <a:rPr sz="2600" dirty="0">
                <a:solidFill>
                  <a:srgbClr val="404040"/>
                </a:solidFill>
                <a:latin typeface="Calibri"/>
                <a:cs typeface="Calibri"/>
              </a:rPr>
              <a:t>events</a:t>
            </a:r>
            <a:r>
              <a:rPr sz="2600" spc="-35" dirty="0">
                <a:solidFill>
                  <a:srgbClr val="404040"/>
                </a:solidFill>
                <a:latin typeface="Calibri"/>
                <a:cs typeface="Calibri"/>
              </a:rPr>
              <a:t> </a:t>
            </a:r>
            <a:r>
              <a:rPr sz="2600" dirty="0">
                <a:solidFill>
                  <a:srgbClr val="404040"/>
                </a:solidFill>
                <a:latin typeface="Calibri"/>
                <a:cs typeface="Calibri"/>
              </a:rPr>
              <a:t>is</a:t>
            </a:r>
            <a:r>
              <a:rPr sz="2600" spc="-35" dirty="0">
                <a:solidFill>
                  <a:srgbClr val="404040"/>
                </a:solidFill>
                <a:latin typeface="Calibri"/>
                <a:cs typeface="Calibri"/>
              </a:rPr>
              <a:t> </a:t>
            </a:r>
            <a:r>
              <a:rPr sz="2600" dirty="0">
                <a:solidFill>
                  <a:srgbClr val="404040"/>
                </a:solidFill>
                <a:latin typeface="Calibri"/>
                <a:cs typeface="Calibri"/>
              </a:rPr>
              <a:t>60</a:t>
            </a:r>
            <a:r>
              <a:rPr sz="2600" spc="-40" dirty="0">
                <a:solidFill>
                  <a:srgbClr val="404040"/>
                </a:solidFill>
                <a:latin typeface="Calibri"/>
                <a:cs typeface="Calibri"/>
              </a:rPr>
              <a:t> </a:t>
            </a:r>
            <a:r>
              <a:rPr sz="2600" dirty="0">
                <a:solidFill>
                  <a:srgbClr val="404040"/>
                </a:solidFill>
                <a:latin typeface="Calibri"/>
                <a:cs typeface="Calibri"/>
              </a:rPr>
              <a:t>minutes,</a:t>
            </a:r>
            <a:r>
              <a:rPr sz="2600" spc="-30" dirty="0">
                <a:solidFill>
                  <a:srgbClr val="404040"/>
                </a:solidFill>
                <a:latin typeface="Calibri"/>
                <a:cs typeface="Calibri"/>
              </a:rPr>
              <a:t> </a:t>
            </a:r>
            <a:r>
              <a:rPr sz="2600" dirty="0">
                <a:solidFill>
                  <a:srgbClr val="404040"/>
                </a:solidFill>
                <a:latin typeface="Calibri"/>
                <a:cs typeface="Calibri"/>
              </a:rPr>
              <a:t>what</a:t>
            </a:r>
            <a:r>
              <a:rPr sz="2600" spc="-30" dirty="0">
                <a:solidFill>
                  <a:srgbClr val="404040"/>
                </a:solidFill>
                <a:latin typeface="Calibri"/>
                <a:cs typeface="Calibri"/>
              </a:rPr>
              <a:t> </a:t>
            </a:r>
            <a:r>
              <a:rPr sz="2600" dirty="0">
                <a:solidFill>
                  <a:srgbClr val="404040"/>
                </a:solidFill>
                <a:latin typeface="Calibri"/>
                <a:cs typeface="Calibri"/>
              </a:rPr>
              <a:t>is</a:t>
            </a:r>
            <a:r>
              <a:rPr sz="2600" spc="-35" dirty="0">
                <a:solidFill>
                  <a:srgbClr val="404040"/>
                </a:solidFill>
                <a:latin typeface="Calibri"/>
                <a:cs typeface="Calibri"/>
              </a:rPr>
              <a:t> </a:t>
            </a:r>
            <a:r>
              <a:rPr sz="2600" spc="-25" dirty="0">
                <a:solidFill>
                  <a:srgbClr val="404040"/>
                </a:solidFill>
                <a:latin typeface="Calibri"/>
                <a:cs typeface="Calibri"/>
              </a:rPr>
              <a:t>λ?</a:t>
            </a:r>
            <a:endParaRPr sz="2600">
              <a:latin typeface="Calibri"/>
              <a:cs typeface="Calibri"/>
            </a:endParaRPr>
          </a:p>
          <a:p>
            <a:pPr marL="423545" lvl="1" indent="-182245">
              <a:lnSpc>
                <a:spcPct val="100000"/>
              </a:lnSpc>
              <a:spcBef>
                <a:spcPts val="680"/>
              </a:spcBef>
              <a:buClr>
                <a:srgbClr val="7F7F7F"/>
              </a:buClr>
              <a:buFont typeface="Arial MT"/>
              <a:buChar char="•"/>
              <a:tabLst>
                <a:tab pos="423545" algn="l"/>
              </a:tabLst>
            </a:pPr>
            <a:r>
              <a:rPr sz="2400" dirty="0">
                <a:solidFill>
                  <a:srgbClr val="404040"/>
                </a:solidFill>
                <a:latin typeface="Calibri"/>
                <a:cs typeface="Calibri"/>
              </a:rPr>
              <a:t>λ</a:t>
            </a:r>
            <a:r>
              <a:rPr sz="2400" spc="-5" dirty="0">
                <a:solidFill>
                  <a:srgbClr val="404040"/>
                </a:solidFill>
                <a:latin typeface="Calibri"/>
                <a:cs typeface="Calibri"/>
              </a:rPr>
              <a:t> </a:t>
            </a:r>
            <a:r>
              <a:rPr sz="2400" dirty="0">
                <a:solidFill>
                  <a:srgbClr val="404040"/>
                </a:solidFill>
                <a:latin typeface="Calibri"/>
                <a:cs typeface="Calibri"/>
              </a:rPr>
              <a:t>=</a:t>
            </a:r>
            <a:r>
              <a:rPr sz="2400" spc="-5" dirty="0">
                <a:solidFill>
                  <a:srgbClr val="404040"/>
                </a:solidFill>
                <a:latin typeface="Calibri"/>
                <a:cs typeface="Calibri"/>
              </a:rPr>
              <a:t> </a:t>
            </a:r>
            <a:r>
              <a:rPr sz="2400" spc="-20" dirty="0">
                <a:solidFill>
                  <a:srgbClr val="404040"/>
                </a:solidFill>
                <a:latin typeface="Calibri"/>
                <a:cs typeface="Calibri"/>
              </a:rPr>
              <a:t>1/60</a:t>
            </a:r>
            <a:endParaRPr sz="24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50</a:t>
            </a:fld>
            <a:endParaRPr spc="-25" dirty="0"/>
          </a:p>
        </p:txBody>
      </p:sp>
      <p:sp>
        <p:nvSpPr>
          <p:cNvPr id="3" name="object 3"/>
          <p:cNvSpPr txBox="1">
            <a:spLocks noGrp="1"/>
          </p:cNvSpPr>
          <p:nvPr>
            <p:ph type="title"/>
          </p:nvPr>
        </p:nvSpPr>
        <p:spPr>
          <a:prstGeom prst="rect">
            <a:avLst/>
          </a:prstGeom>
        </p:spPr>
        <p:txBody>
          <a:bodyPr vert="horz" wrap="square" lIns="0" tIns="249700" rIns="0" bIns="0" rtlCol="0">
            <a:spAutoFit/>
          </a:bodyPr>
          <a:lstStyle/>
          <a:p>
            <a:pPr marL="38100">
              <a:lnSpc>
                <a:spcPct val="100000"/>
              </a:lnSpc>
              <a:spcBef>
                <a:spcPts val="100"/>
              </a:spcBef>
            </a:pPr>
            <a:r>
              <a:rPr dirty="0">
                <a:latin typeface="Arial MT"/>
                <a:cs typeface="Arial MT"/>
              </a:rPr>
              <a:t>The</a:t>
            </a:r>
            <a:r>
              <a:rPr spc="-25" dirty="0">
                <a:latin typeface="Arial MT"/>
                <a:cs typeface="Arial MT"/>
              </a:rPr>
              <a:t> </a:t>
            </a:r>
            <a:r>
              <a:rPr dirty="0">
                <a:latin typeface="Arial MT"/>
                <a:cs typeface="Arial MT"/>
              </a:rPr>
              <a:t>Poisson</a:t>
            </a:r>
            <a:r>
              <a:rPr spc="-25" dirty="0">
                <a:latin typeface="Arial MT"/>
                <a:cs typeface="Arial MT"/>
              </a:rPr>
              <a:t> </a:t>
            </a:r>
            <a:r>
              <a:rPr spc="-10" dirty="0">
                <a:latin typeface="Arial MT"/>
                <a:cs typeface="Arial MT"/>
              </a:rPr>
              <a:t>Process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2097" y="1294892"/>
            <a:ext cx="9394825" cy="4639310"/>
          </a:xfrm>
          <a:prstGeom prst="rect">
            <a:avLst/>
          </a:prstGeom>
        </p:spPr>
        <p:txBody>
          <a:bodyPr vert="horz" wrap="square" lIns="0" tIns="40005" rIns="0" bIns="0" rtlCol="0">
            <a:spAutoFit/>
          </a:bodyPr>
          <a:lstStyle/>
          <a:p>
            <a:pPr marL="50800">
              <a:lnSpc>
                <a:spcPct val="100000"/>
              </a:lnSpc>
              <a:spcBef>
                <a:spcPts val="315"/>
              </a:spcBef>
            </a:pPr>
            <a:r>
              <a:rPr sz="2400" dirty="0">
                <a:solidFill>
                  <a:srgbClr val="404040"/>
                </a:solidFill>
                <a:latin typeface="Calibri"/>
                <a:cs typeface="Calibri"/>
              </a:rPr>
              <a:t>Key</a:t>
            </a:r>
            <a:r>
              <a:rPr sz="2400" spc="-55" dirty="0">
                <a:solidFill>
                  <a:srgbClr val="404040"/>
                </a:solidFill>
                <a:latin typeface="Calibri"/>
                <a:cs typeface="Calibri"/>
              </a:rPr>
              <a:t> </a:t>
            </a:r>
            <a:r>
              <a:rPr sz="2400" dirty="0">
                <a:solidFill>
                  <a:srgbClr val="404040"/>
                </a:solidFill>
                <a:latin typeface="Calibri"/>
                <a:cs typeface="Calibri"/>
              </a:rPr>
              <a:t>property:</a:t>
            </a:r>
            <a:r>
              <a:rPr sz="2400" spc="-45" dirty="0">
                <a:solidFill>
                  <a:srgbClr val="404040"/>
                </a:solidFill>
                <a:latin typeface="Calibri"/>
                <a:cs typeface="Calibri"/>
              </a:rPr>
              <a:t> </a:t>
            </a:r>
            <a:r>
              <a:rPr sz="2400" b="1" dirty="0">
                <a:solidFill>
                  <a:srgbClr val="404040"/>
                </a:solidFill>
                <a:latin typeface="Calibri"/>
                <a:cs typeface="Calibri"/>
              </a:rPr>
              <a:t>no</a:t>
            </a:r>
            <a:r>
              <a:rPr sz="2400" b="1" spc="-40" dirty="0">
                <a:solidFill>
                  <a:srgbClr val="404040"/>
                </a:solidFill>
                <a:latin typeface="Calibri"/>
                <a:cs typeface="Calibri"/>
              </a:rPr>
              <a:t> </a:t>
            </a:r>
            <a:r>
              <a:rPr sz="2400" b="1" spc="-10" dirty="0">
                <a:solidFill>
                  <a:srgbClr val="404040"/>
                </a:solidFill>
                <a:latin typeface="Calibri"/>
                <a:cs typeface="Calibri"/>
              </a:rPr>
              <a:t>memory</a:t>
            </a:r>
            <a:endParaRPr sz="2400">
              <a:latin typeface="Calibri"/>
              <a:cs typeface="Calibri"/>
            </a:endParaRPr>
          </a:p>
          <a:p>
            <a:pPr marL="233679" marR="17780" indent="-182880">
              <a:lnSpc>
                <a:spcPts val="2620"/>
              </a:lnSpc>
              <a:spcBef>
                <a:spcPts val="520"/>
              </a:spcBef>
              <a:buClr>
                <a:srgbClr val="7F7F7F"/>
              </a:buClr>
              <a:buFont typeface="Arial MT"/>
              <a:buChar char="•"/>
              <a:tabLst>
                <a:tab pos="233679" algn="l"/>
              </a:tabLst>
            </a:pPr>
            <a:r>
              <a:rPr sz="2400" dirty="0">
                <a:solidFill>
                  <a:srgbClr val="404040"/>
                </a:solidFill>
                <a:latin typeface="Calibri"/>
                <a:cs typeface="Calibri"/>
              </a:rPr>
              <a:t>The</a:t>
            </a:r>
            <a:r>
              <a:rPr sz="2400" spc="-30" dirty="0">
                <a:solidFill>
                  <a:srgbClr val="404040"/>
                </a:solidFill>
                <a:latin typeface="Calibri"/>
                <a:cs typeface="Calibri"/>
              </a:rPr>
              <a:t> </a:t>
            </a:r>
            <a:r>
              <a:rPr sz="2400" dirty="0">
                <a:solidFill>
                  <a:srgbClr val="404040"/>
                </a:solidFill>
                <a:latin typeface="Calibri"/>
                <a:cs typeface="Calibri"/>
              </a:rPr>
              <a:t>fact</a:t>
            </a:r>
            <a:r>
              <a:rPr sz="2400" spc="-25" dirty="0">
                <a:solidFill>
                  <a:srgbClr val="404040"/>
                </a:solidFill>
                <a:latin typeface="Calibri"/>
                <a:cs typeface="Calibri"/>
              </a:rPr>
              <a:t> </a:t>
            </a:r>
            <a:r>
              <a:rPr sz="2400" dirty="0">
                <a:solidFill>
                  <a:srgbClr val="404040"/>
                </a:solidFill>
                <a:latin typeface="Calibri"/>
                <a:cs typeface="Calibri"/>
              </a:rPr>
              <a:t>that</a:t>
            </a:r>
            <a:r>
              <a:rPr sz="2400" spc="-30" dirty="0">
                <a:solidFill>
                  <a:srgbClr val="404040"/>
                </a:solidFill>
                <a:latin typeface="Calibri"/>
                <a:cs typeface="Calibri"/>
              </a:rPr>
              <a:t> </a:t>
            </a:r>
            <a:r>
              <a:rPr sz="2400" dirty="0">
                <a:solidFill>
                  <a:srgbClr val="404040"/>
                </a:solidFill>
                <a:latin typeface="Calibri"/>
                <a:cs typeface="Calibri"/>
              </a:rPr>
              <a:t>a</a:t>
            </a:r>
            <a:r>
              <a:rPr sz="2400" spc="-20" dirty="0">
                <a:solidFill>
                  <a:srgbClr val="404040"/>
                </a:solidFill>
                <a:latin typeface="Calibri"/>
                <a:cs typeface="Calibri"/>
              </a:rPr>
              <a:t> </a:t>
            </a:r>
            <a:r>
              <a:rPr sz="2400" dirty="0">
                <a:solidFill>
                  <a:srgbClr val="404040"/>
                </a:solidFill>
                <a:latin typeface="Calibri"/>
                <a:cs typeface="Calibri"/>
              </a:rPr>
              <a:t>certain</a:t>
            </a:r>
            <a:r>
              <a:rPr sz="2400" spc="-20" dirty="0">
                <a:solidFill>
                  <a:srgbClr val="404040"/>
                </a:solidFill>
                <a:latin typeface="Calibri"/>
                <a:cs typeface="Calibri"/>
              </a:rPr>
              <a:t> </a:t>
            </a:r>
            <a:r>
              <a:rPr sz="2400" dirty="0">
                <a:solidFill>
                  <a:srgbClr val="404040"/>
                </a:solidFill>
                <a:latin typeface="Calibri"/>
                <a:cs typeface="Calibri"/>
              </a:rPr>
              <a:t>event</a:t>
            </a:r>
            <a:r>
              <a:rPr sz="2400" spc="-30" dirty="0">
                <a:solidFill>
                  <a:srgbClr val="404040"/>
                </a:solidFill>
                <a:latin typeface="Calibri"/>
                <a:cs typeface="Calibri"/>
              </a:rPr>
              <a:t> </a:t>
            </a:r>
            <a:r>
              <a:rPr sz="2400" dirty="0">
                <a:solidFill>
                  <a:srgbClr val="404040"/>
                </a:solidFill>
                <a:latin typeface="Calibri"/>
                <a:cs typeface="Calibri"/>
              </a:rPr>
              <a:t>has</a:t>
            </a:r>
            <a:r>
              <a:rPr sz="2400" spc="-25" dirty="0">
                <a:solidFill>
                  <a:srgbClr val="404040"/>
                </a:solidFill>
                <a:latin typeface="Calibri"/>
                <a:cs typeface="Calibri"/>
              </a:rPr>
              <a:t> </a:t>
            </a:r>
            <a:r>
              <a:rPr sz="2400" dirty="0">
                <a:solidFill>
                  <a:srgbClr val="404040"/>
                </a:solidFill>
                <a:latin typeface="Calibri"/>
                <a:cs typeface="Calibri"/>
              </a:rPr>
              <a:t>not</a:t>
            </a:r>
            <a:r>
              <a:rPr sz="2400" spc="-30" dirty="0">
                <a:solidFill>
                  <a:srgbClr val="404040"/>
                </a:solidFill>
                <a:latin typeface="Calibri"/>
                <a:cs typeface="Calibri"/>
              </a:rPr>
              <a:t> </a:t>
            </a:r>
            <a:r>
              <a:rPr sz="2400" dirty="0">
                <a:solidFill>
                  <a:srgbClr val="404040"/>
                </a:solidFill>
                <a:latin typeface="Calibri"/>
                <a:cs typeface="Calibri"/>
              </a:rPr>
              <a:t>happened</a:t>
            </a:r>
            <a:r>
              <a:rPr sz="2400" spc="-20" dirty="0">
                <a:solidFill>
                  <a:srgbClr val="404040"/>
                </a:solidFill>
                <a:latin typeface="Calibri"/>
                <a:cs typeface="Calibri"/>
              </a:rPr>
              <a:t> </a:t>
            </a:r>
            <a:r>
              <a:rPr sz="2400" dirty="0">
                <a:solidFill>
                  <a:srgbClr val="404040"/>
                </a:solidFill>
                <a:latin typeface="Calibri"/>
                <a:cs typeface="Calibri"/>
              </a:rPr>
              <a:t>tells</a:t>
            </a:r>
            <a:r>
              <a:rPr sz="2400" spc="-25" dirty="0">
                <a:solidFill>
                  <a:srgbClr val="404040"/>
                </a:solidFill>
                <a:latin typeface="Calibri"/>
                <a:cs typeface="Calibri"/>
              </a:rPr>
              <a:t> </a:t>
            </a:r>
            <a:r>
              <a:rPr sz="2400" dirty="0">
                <a:solidFill>
                  <a:srgbClr val="404040"/>
                </a:solidFill>
                <a:latin typeface="Calibri"/>
                <a:cs typeface="Calibri"/>
              </a:rPr>
              <a:t>us</a:t>
            </a:r>
            <a:r>
              <a:rPr sz="2400" spc="-30" dirty="0">
                <a:solidFill>
                  <a:srgbClr val="404040"/>
                </a:solidFill>
                <a:latin typeface="Calibri"/>
                <a:cs typeface="Calibri"/>
              </a:rPr>
              <a:t> </a:t>
            </a:r>
            <a:r>
              <a:rPr sz="2400" dirty="0">
                <a:solidFill>
                  <a:srgbClr val="404040"/>
                </a:solidFill>
                <a:latin typeface="Calibri"/>
                <a:cs typeface="Calibri"/>
              </a:rPr>
              <a:t>nothing</a:t>
            </a:r>
            <a:r>
              <a:rPr sz="2400" spc="-25" dirty="0">
                <a:solidFill>
                  <a:srgbClr val="404040"/>
                </a:solidFill>
                <a:latin typeface="Calibri"/>
                <a:cs typeface="Calibri"/>
              </a:rPr>
              <a:t> </a:t>
            </a:r>
            <a:r>
              <a:rPr sz="2400" dirty="0">
                <a:solidFill>
                  <a:srgbClr val="404040"/>
                </a:solidFill>
                <a:latin typeface="Calibri"/>
                <a:cs typeface="Calibri"/>
              </a:rPr>
              <a:t>about</a:t>
            </a:r>
            <a:r>
              <a:rPr sz="2400" spc="-25" dirty="0">
                <a:solidFill>
                  <a:srgbClr val="404040"/>
                </a:solidFill>
                <a:latin typeface="Calibri"/>
                <a:cs typeface="Calibri"/>
              </a:rPr>
              <a:t> how </a:t>
            </a:r>
            <a:r>
              <a:rPr sz="2400" dirty="0">
                <a:solidFill>
                  <a:srgbClr val="404040"/>
                </a:solidFill>
                <a:latin typeface="Calibri"/>
                <a:cs typeface="Calibri"/>
              </a:rPr>
              <a:t>long</a:t>
            </a:r>
            <a:r>
              <a:rPr sz="2400" spc="-60" dirty="0">
                <a:solidFill>
                  <a:srgbClr val="404040"/>
                </a:solidFill>
                <a:latin typeface="Calibri"/>
                <a:cs typeface="Calibri"/>
              </a:rPr>
              <a:t> </a:t>
            </a:r>
            <a:r>
              <a:rPr sz="2400" dirty="0">
                <a:solidFill>
                  <a:srgbClr val="404040"/>
                </a:solidFill>
                <a:latin typeface="Calibri"/>
                <a:cs typeface="Calibri"/>
              </a:rPr>
              <a:t>it</a:t>
            </a:r>
            <a:r>
              <a:rPr sz="2400" spc="-50" dirty="0">
                <a:solidFill>
                  <a:srgbClr val="404040"/>
                </a:solidFill>
                <a:latin typeface="Calibri"/>
                <a:cs typeface="Calibri"/>
              </a:rPr>
              <a:t> </a:t>
            </a:r>
            <a:r>
              <a:rPr sz="2400" dirty="0">
                <a:solidFill>
                  <a:srgbClr val="404040"/>
                </a:solidFill>
                <a:latin typeface="Calibri"/>
                <a:cs typeface="Calibri"/>
              </a:rPr>
              <a:t>will</a:t>
            </a:r>
            <a:r>
              <a:rPr sz="2400" spc="-50" dirty="0">
                <a:solidFill>
                  <a:srgbClr val="404040"/>
                </a:solidFill>
                <a:latin typeface="Calibri"/>
                <a:cs typeface="Calibri"/>
              </a:rPr>
              <a:t> </a:t>
            </a:r>
            <a:r>
              <a:rPr sz="2400" dirty="0">
                <a:solidFill>
                  <a:srgbClr val="404040"/>
                </a:solidFill>
                <a:latin typeface="Calibri"/>
                <a:cs typeface="Calibri"/>
              </a:rPr>
              <a:t>take</a:t>
            </a:r>
            <a:r>
              <a:rPr sz="2400" spc="-45" dirty="0">
                <a:solidFill>
                  <a:srgbClr val="404040"/>
                </a:solidFill>
                <a:latin typeface="Calibri"/>
                <a:cs typeface="Calibri"/>
              </a:rPr>
              <a:t> </a:t>
            </a:r>
            <a:r>
              <a:rPr sz="2400" dirty="0">
                <a:solidFill>
                  <a:srgbClr val="404040"/>
                </a:solidFill>
                <a:latin typeface="Calibri"/>
                <a:cs typeface="Calibri"/>
              </a:rPr>
              <a:t>before</a:t>
            </a:r>
            <a:r>
              <a:rPr sz="2400" spc="-40" dirty="0">
                <a:solidFill>
                  <a:srgbClr val="404040"/>
                </a:solidFill>
                <a:latin typeface="Calibri"/>
                <a:cs typeface="Calibri"/>
              </a:rPr>
              <a:t> </a:t>
            </a:r>
            <a:r>
              <a:rPr sz="2400" dirty="0">
                <a:solidFill>
                  <a:srgbClr val="404040"/>
                </a:solidFill>
                <a:latin typeface="Calibri"/>
                <a:cs typeface="Calibri"/>
              </a:rPr>
              <a:t>it</a:t>
            </a:r>
            <a:r>
              <a:rPr sz="2400" spc="-50" dirty="0">
                <a:solidFill>
                  <a:srgbClr val="404040"/>
                </a:solidFill>
                <a:latin typeface="Calibri"/>
                <a:cs typeface="Calibri"/>
              </a:rPr>
              <a:t> </a:t>
            </a:r>
            <a:r>
              <a:rPr sz="2400" spc="-10" dirty="0">
                <a:solidFill>
                  <a:srgbClr val="404040"/>
                </a:solidFill>
                <a:latin typeface="Calibri"/>
                <a:cs typeface="Calibri"/>
              </a:rPr>
              <a:t>happens</a:t>
            </a:r>
            <a:endParaRPr sz="2400">
              <a:latin typeface="Calibri"/>
              <a:cs typeface="Calibri"/>
            </a:endParaRPr>
          </a:p>
          <a:p>
            <a:pPr marL="233679" marR="210820" indent="-182880">
              <a:lnSpc>
                <a:spcPts val="2590"/>
              </a:lnSpc>
              <a:spcBef>
                <a:spcPts val="590"/>
              </a:spcBef>
              <a:buClr>
                <a:srgbClr val="7F7F7F"/>
              </a:buClr>
              <a:buFont typeface="Arial MT"/>
              <a:buChar char="•"/>
              <a:tabLst>
                <a:tab pos="233679" algn="l"/>
              </a:tabLst>
            </a:pPr>
            <a:r>
              <a:rPr sz="2400" dirty="0">
                <a:solidFill>
                  <a:srgbClr val="404040"/>
                </a:solidFill>
                <a:latin typeface="Calibri"/>
                <a:cs typeface="Calibri"/>
              </a:rPr>
              <a:t>Let</a:t>
            </a:r>
            <a:r>
              <a:rPr sz="2400" spc="-35" dirty="0">
                <a:solidFill>
                  <a:srgbClr val="404040"/>
                </a:solidFill>
                <a:latin typeface="Calibri"/>
                <a:cs typeface="Calibri"/>
              </a:rPr>
              <a:t> </a:t>
            </a:r>
            <a:r>
              <a:rPr sz="2400" dirty="0">
                <a:solidFill>
                  <a:srgbClr val="404040"/>
                </a:solidFill>
                <a:latin typeface="Calibri"/>
                <a:cs typeface="Calibri"/>
              </a:rPr>
              <a:t>T</a:t>
            </a:r>
            <a:r>
              <a:rPr sz="2400" spc="-25" dirty="0">
                <a:solidFill>
                  <a:srgbClr val="404040"/>
                </a:solidFill>
                <a:latin typeface="Calibri"/>
                <a:cs typeface="Calibri"/>
              </a:rPr>
              <a:t> </a:t>
            </a:r>
            <a:r>
              <a:rPr sz="2400" dirty="0">
                <a:solidFill>
                  <a:srgbClr val="404040"/>
                </a:solidFill>
                <a:latin typeface="Calibri"/>
                <a:cs typeface="Calibri"/>
              </a:rPr>
              <a:t>represent</a:t>
            </a:r>
            <a:r>
              <a:rPr sz="2400" spc="-35" dirty="0">
                <a:solidFill>
                  <a:srgbClr val="404040"/>
                </a:solidFill>
                <a:latin typeface="Calibri"/>
                <a:cs typeface="Calibri"/>
              </a:rPr>
              <a:t> </a:t>
            </a:r>
            <a:r>
              <a:rPr sz="2400" dirty="0">
                <a:solidFill>
                  <a:srgbClr val="404040"/>
                </a:solidFill>
                <a:latin typeface="Calibri"/>
                <a:cs typeface="Calibri"/>
              </a:rPr>
              <a:t>the</a:t>
            </a:r>
            <a:r>
              <a:rPr sz="2400" spc="-25" dirty="0">
                <a:solidFill>
                  <a:srgbClr val="404040"/>
                </a:solidFill>
                <a:latin typeface="Calibri"/>
                <a:cs typeface="Calibri"/>
              </a:rPr>
              <a:t> </a:t>
            </a:r>
            <a:r>
              <a:rPr sz="2400" dirty="0">
                <a:solidFill>
                  <a:srgbClr val="404040"/>
                </a:solidFill>
                <a:latin typeface="Calibri"/>
                <a:cs typeface="Calibri"/>
              </a:rPr>
              <a:t>random</a:t>
            </a:r>
            <a:r>
              <a:rPr sz="2400" spc="-30" dirty="0">
                <a:solidFill>
                  <a:srgbClr val="404040"/>
                </a:solidFill>
                <a:latin typeface="Calibri"/>
                <a:cs typeface="Calibri"/>
              </a:rPr>
              <a:t> </a:t>
            </a:r>
            <a:r>
              <a:rPr sz="2400" dirty="0">
                <a:solidFill>
                  <a:srgbClr val="404040"/>
                </a:solidFill>
                <a:latin typeface="Calibri"/>
                <a:cs typeface="Calibri"/>
              </a:rPr>
              <a:t>variable</a:t>
            </a:r>
            <a:r>
              <a:rPr sz="2400" spc="-25" dirty="0">
                <a:solidFill>
                  <a:srgbClr val="404040"/>
                </a:solidFill>
                <a:latin typeface="Calibri"/>
                <a:cs typeface="Calibri"/>
              </a:rPr>
              <a:t> </a:t>
            </a:r>
            <a:r>
              <a:rPr sz="2400" dirty="0">
                <a:solidFill>
                  <a:srgbClr val="404040"/>
                </a:solidFill>
                <a:latin typeface="Calibri"/>
                <a:cs typeface="Calibri"/>
              </a:rPr>
              <a:t>denoting</a:t>
            </a:r>
            <a:r>
              <a:rPr sz="2400" spc="-35" dirty="0">
                <a:solidFill>
                  <a:srgbClr val="404040"/>
                </a:solidFill>
                <a:latin typeface="Calibri"/>
                <a:cs typeface="Calibri"/>
              </a:rPr>
              <a:t> </a:t>
            </a:r>
            <a:r>
              <a:rPr sz="2400" dirty="0">
                <a:solidFill>
                  <a:srgbClr val="404040"/>
                </a:solidFill>
                <a:latin typeface="Calibri"/>
                <a:cs typeface="Calibri"/>
              </a:rPr>
              <a:t>the</a:t>
            </a:r>
            <a:r>
              <a:rPr sz="2400" spc="-25" dirty="0">
                <a:solidFill>
                  <a:srgbClr val="404040"/>
                </a:solidFill>
                <a:latin typeface="Calibri"/>
                <a:cs typeface="Calibri"/>
              </a:rPr>
              <a:t> </a:t>
            </a:r>
            <a:r>
              <a:rPr sz="2400" dirty="0">
                <a:solidFill>
                  <a:srgbClr val="404040"/>
                </a:solidFill>
                <a:latin typeface="Calibri"/>
                <a:cs typeface="Calibri"/>
              </a:rPr>
              <a:t>time</a:t>
            </a:r>
            <a:r>
              <a:rPr sz="2400" spc="-25" dirty="0">
                <a:solidFill>
                  <a:srgbClr val="404040"/>
                </a:solidFill>
                <a:latin typeface="Calibri"/>
                <a:cs typeface="Calibri"/>
              </a:rPr>
              <a:t> </a:t>
            </a:r>
            <a:r>
              <a:rPr sz="2400" dirty="0">
                <a:solidFill>
                  <a:srgbClr val="404040"/>
                </a:solidFill>
                <a:latin typeface="Calibri"/>
                <a:cs typeface="Calibri"/>
              </a:rPr>
              <a:t>elapsed</a:t>
            </a:r>
            <a:r>
              <a:rPr sz="2400" spc="-30" dirty="0">
                <a:solidFill>
                  <a:srgbClr val="404040"/>
                </a:solidFill>
                <a:latin typeface="Calibri"/>
                <a:cs typeface="Calibri"/>
              </a:rPr>
              <a:t> </a:t>
            </a:r>
            <a:r>
              <a:rPr sz="2400" dirty="0">
                <a:solidFill>
                  <a:srgbClr val="404040"/>
                </a:solidFill>
                <a:latin typeface="Calibri"/>
                <a:cs typeface="Calibri"/>
              </a:rPr>
              <a:t>since</a:t>
            </a:r>
            <a:r>
              <a:rPr sz="2400" spc="-20" dirty="0">
                <a:solidFill>
                  <a:srgbClr val="404040"/>
                </a:solidFill>
                <a:latin typeface="Calibri"/>
                <a:cs typeface="Calibri"/>
              </a:rPr>
              <a:t> </a:t>
            </a:r>
            <a:r>
              <a:rPr sz="2400" spc="-25" dirty="0">
                <a:solidFill>
                  <a:srgbClr val="404040"/>
                </a:solidFill>
                <a:latin typeface="Calibri"/>
                <a:cs typeface="Calibri"/>
              </a:rPr>
              <a:t>the </a:t>
            </a:r>
            <a:r>
              <a:rPr sz="2400" dirty="0">
                <a:solidFill>
                  <a:srgbClr val="404040"/>
                </a:solidFill>
                <a:latin typeface="Calibri"/>
                <a:cs typeface="Calibri"/>
              </a:rPr>
              <a:t>last</a:t>
            </a:r>
            <a:r>
              <a:rPr sz="2400" spc="-45" dirty="0">
                <a:solidFill>
                  <a:srgbClr val="404040"/>
                </a:solidFill>
                <a:latin typeface="Calibri"/>
                <a:cs typeface="Calibri"/>
              </a:rPr>
              <a:t> </a:t>
            </a:r>
            <a:r>
              <a:rPr sz="2400" dirty="0">
                <a:solidFill>
                  <a:srgbClr val="404040"/>
                </a:solidFill>
                <a:latin typeface="Calibri"/>
                <a:cs typeface="Calibri"/>
              </a:rPr>
              <a:t>event</a:t>
            </a:r>
            <a:r>
              <a:rPr sz="2400" spc="-30" dirty="0">
                <a:solidFill>
                  <a:srgbClr val="404040"/>
                </a:solidFill>
                <a:latin typeface="Calibri"/>
                <a:cs typeface="Calibri"/>
              </a:rPr>
              <a:t> </a:t>
            </a:r>
            <a:r>
              <a:rPr sz="2400" spc="-25" dirty="0">
                <a:solidFill>
                  <a:srgbClr val="404040"/>
                </a:solidFill>
                <a:latin typeface="Calibri"/>
                <a:cs typeface="Calibri"/>
              </a:rPr>
              <a:t>(=inter-</a:t>
            </a:r>
            <a:r>
              <a:rPr sz="2400" dirty="0">
                <a:solidFill>
                  <a:srgbClr val="404040"/>
                </a:solidFill>
                <a:latin typeface="Calibri"/>
                <a:cs typeface="Calibri"/>
              </a:rPr>
              <a:t>arrival</a:t>
            </a:r>
            <a:r>
              <a:rPr sz="2400" spc="-30" dirty="0">
                <a:solidFill>
                  <a:srgbClr val="404040"/>
                </a:solidFill>
                <a:latin typeface="Calibri"/>
                <a:cs typeface="Calibri"/>
              </a:rPr>
              <a:t> </a:t>
            </a:r>
            <a:r>
              <a:rPr sz="2400" spc="-10" dirty="0">
                <a:solidFill>
                  <a:srgbClr val="404040"/>
                </a:solidFill>
                <a:latin typeface="Calibri"/>
                <a:cs typeface="Calibri"/>
              </a:rPr>
              <a:t>time)</a:t>
            </a:r>
            <a:endParaRPr sz="2400">
              <a:latin typeface="Calibri"/>
              <a:cs typeface="Calibri"/>
            </a:endParaRPr>
          </a:p>
          <a:p>
            <a:pPr marL="965200">
              <a:lnSpc>
                <a:spcPct val="100000"/>
              </a:lnSpc>
              <a:spcBef>
                <a:spcPts val="204"/>
              </a:spcBef>
            </a:pPr>
            <a:r>
              <a:rPr sz="2400" dirty="0">
                <a:solidFill>
                  <a:srgbClr val="404040"/>
                </a:solidFill>
                <a:latin typeface="Calibri"/>
                <a:cs typeface="Calibri"/>
              </a:rPr>
              <a:t>P(</a:t>
            </a:r>
            <a:r>
              <a:rPr sz="2400" spc="-10" dirty="0">
                <a:solidFill>
                  <a:srgbClr val="404040"/>
                </a:solidFill>
                <a:latin typeface="Calibri"/>
                <a:cs typeface="Calibri"/>
              </a:rPr>
              <a:t> </a:t>
            </a:r>
            <a:r>
              <a:rPr sz="2400" dirty="0">
                <a:solidFill>
                  <a:srgbClr val="404040"/>
                </a:solidFill>
                <a:latin typeface="Calibri"/>
                <a:cs typeface="Calibri"/>
              </a:rPr>
              <a:t>T&gt;t+s</a:t>
            </a:r>
            <a:r>
              <a:rPr sz="2400" spc="-10" dirty="0">
                <a:solidFill>
                  <a:srgbClr val="404040"/>
                </a:solidFill>
                <a:latin typeface="Calibri"/>
                <a:cs typeface="Calibri"/>
              </a:rPr>
              <a:t> </a:t>
            </a:r>
            <a:r>
              <a:rPr sz="2400" dirty="0">
                <a:solidFill>
                  <a:srgbClr val="404040"/>
                </a:solidFill>
                <a:latin typeface="Calibri"/>
                <a:cs typeface="Calibri"/>
              </a:rPr>
              <a:t>|</a:t>
            </a:r>
            <a:r>
              <a:rPr sz="2400" spc="-5" dirty="0">
                <a:solidFill>
                  <a:srgbClr val="404040"/>
                </a:solidFill>
                <a:latin typeface="Calibri"/>
                <a:cs typeface="Calibri"/>
              </a:rPr>
              <a:t> </a:t>
            </a:r>
            <a:r>
              <a:rPr sz="2400" dirty="0">
                <a:solidFill>
                  <a:srgbClr val="404040"/>
                </a:solidFill>
                <a:latin typeface="Calibri"/>
                <a:cs typeface="Calibri"/>
              </a:rPr>
              <a:t>T&gt;s</a:t>
            </a:r>
            <a:r>
              <a:rPr sz="2400" spc="-10" dirty="0">
                <a:solidFill>
                  <a:srgbClr val="404040"/>
                </a:solidFill>
                <a:latin typeface="Calibri"/>
                <a:cs typeface="Calibri"/>
              </a:rPr>
              <a:t> </a:t>
            </a:r>
            <a:r>
              <a:rPr sz="2400" dirty="0">
                <a:solidFill>
                  <a:srgbClr val="404040"/>
                </a:solidFill>
                <a:latin typeface="Calibri"/>
                <a:cs typeface="Calibri"/>
              </a:rPr>
              <a:t>)</a:t>
            </a:r>
            <a:r>
              <a:rPr sz="2400" spc="-10" dirty="0">
                <a:solidFill>
                  <a:srgbClr val="404040"/>
                </a:solidFill>
                <a:latin typeface="Calibri"/>
                <a:cs typeface="Calibri"/>
              </a:rPr>
              <a:t> </a:t>
            </a:r>
            <a:r>
              <a:rPr sz="2400" dirty="0">
                <a:solidFill>
                  <a:srgbClr val="404040"/>
                </a:solidFill>
                <a:latin typeface="Calibri"/>
                <a:cs typeface="Calibri"/>
              </a:rPr>
              <a:t>=</a:t>
            </a:r>
            <a:r>
              <a:rPr sz="2400" spc="5" dirty="0">
                <a:solidFill>
                  <a:srgbClr val="404040"/>
                </a:solidFill>
                <a:latin typeface="Calibri"/>
                <a:cs typeface="Calibri"/>
              </a:rPr>
              <a:t> </a:t>
            </a:r>
            <a:r>
              <a:rPr sz="2400" spc="-10" dirty="0">
                <a:solidFill>
                  <a:srgbClr val="404040"/>
                </a:solidFill>
                <a:latin typeface="Calibri"/>
                <a:cs typeface="Calibri"/>
              </a:rPr>
              <a:t>P(T&gt;t)</a:t>
            </a:r>
            <a:endParaRPr sz="2400">
              <a:latin typeface="Calibri"/>
              <a:cs typeface="Calibri"/>
            </a:endParaRPr>
          </a:p>
          <a:p>
            <a:pPr marL="462280" marR="31750" lvl="1" indent="-182880">
              <a:lnSpc>
                <a:spcPts val="2400"/>
              </a:lnSpc>
              <a:spcBef>
                <a:spcPts val="600"/>
              </a:spcBef>
              <a:buClr>
                <a:srgbClr val="7F7F7F"/>
              </a:buClr>
              <a:buFont typeface="Arial MT"/>
              <a:buChar char="•"/>
              <a:tabLst>
                <a:tab pos="462280" algn="l"/>
              </a:tabLst>
            </a:pPr>
            <a:r>
              <a:rPr sz="2200" dirty="0">
                <a:solidFill>
                  <a:srgbClr val="404040"/>
                </a:solidFill>
                <a:latin typeface="Calibri"/>
                <a:cs typeface="Calibri"/>
              </a:rPr>
              <a:t>If</a:t>
            </a:r>
            <a:r>
              <a:rPr sz="2200" spc="-45" dirty="0">
                <a:solidFill>
                  <a:srgbClr val="404040"/>
                </a:solidFill>
                <a:latin typeface="Calibri"/>
                <a:cs typeface="Calibri"/>
              </a:rPr>
              <a:t> </a:t>
            </a:r>
            <a:r>
              <a:rPr sz="2200" dirty="0">
                <a:solidFill>
                  <a:srgbClr val="404040"/>
                </a:solidFill>
                <a:latin typeface="Calibri"/>
                <a:cs typeface="Calibri"/>
              </a:rPr>
              <a:t>we’ve</a:t>
            </a:r>
            <a:r>
              <a:rPr sz="2200" spc="-30" dirty="0">
                <a:solidFill>
                  <a:srgbClr val="404040"/>
                </a:solidFill>
                <a:latin typeface="Calibri"/>
                <a:cs typeface="Calibri"/>
              </a:rPr>
              <a:t> </a:t>
            </a:r>
            <a:r>
              <a:rPr sz="2200" dirty="0">
                <a:solidFill>
                  <a:srgbClr val="404040"/>
                </a:solidFill>
                <a:latin typeface="Calibri"/>
                <a:cs typeface="Calibri"/>
              </a:rPr>
              <a:t>already</a:t>
            </a:r>
            <a:r>
              <a:rPr sz="2200" spc="-30" dirty="0">
                <a:solidFill>
                  <a:srgbClr val="404040"/>
                </a:solidFill>
                <a:latin typeface="Calibri"/>
                <a:cs typeface="Calibri"/>
              </a:rPr>
              <a:t> </a:t>
            </a:r>
            <a:r>
              <a:rPr sz="2200" dirty="0">
                <a:solidFill>
                  <a:srgbClr val="404040"/>
                </a:solidFill>
                <a:latin typeface="Calibri"/>
                <a:cs typeface="Calibri"/>
              </a:rPr>
              <a:t>waited</a:t>
            </a:r>
            <a:r>
              <a:rPr sz="2200" spc="-40" dirty="0">
                <a:solidFill>
                  <a:srgbClr val="404040"/>
                </a:solidFill>
                <a:latin typeface="Calibri"/>
                <a:cs typeface="Calibri"/>
              </a:rPr>
              <a:t> </a:t>
            </a:r>
            <a:r>
              <a:rPr sz="2200" dirty="0">
                <a:solidFill>
                  <a:srgbClr val="404040"/>
                </a:solidFill>
                <a:latin typeface="Calibri"/>
                <a:cs typeface="Calibri"/>
              </a:rPr>
              <a:t>s</a:t>
            </a:r>
            <a:r>
              <a:rPr sz="2200" spc="-35" dirty="0">
                <a:solidFill>
                  <a:srgbClr val="404040"/>
                </a:solidFill>
                <a:latin typeface="Calibri"/>
                <a:cs typeface="Calibri"/>
              </a:rPr>
              <a:t> </a:t>
            </a:r>
            <a:r>
              <a:rPr sz="2200" dirty="0">
                <a:solidFill>
                  <a:srgbClr val="404040"/>
                </a:solidFill>
                <a:latin typeface="Calibri"/>
                <a:cs typeface="Calibri"/>
              </a:rPr>
              <a:t>minutes</a:t>
            </a:r>
            <a:r>
              <a:rPr sz="2200" spc="-35" dirty="0">
                <a:solidFill>
                  <a:srgbClr val="404040"/>
                </a:solidFill>
                <a:latin typeface="Calibri"/>
                <a:cs typeface="Calibri"/>
              </a:rPr>
              <a:t> </a:t>
            </a:r>
            <a:r>
              <a:rPr sz="2200" dirty="0">
                <a:solidFill>
                  <a:srgbClr val="404040"/>
                </a:solidFill>
                <a:latin typeface="Calibri"/>
                <a:cs typeface="Calibri"/>
              </a:rPr>
              <a:t>without</a:t>
            </a:r>
            <a:r>
              <a:rPr sz="2200" spc="-35" dirty="0">
                <a:solidFill>
                  <a:srgbClr val="404040"/>
                </a:solidFill>
                <a:latin typeface="Calibri"/>
                <a:cs typeface="Calibri"/>
              </a:rPr>
              <a:t> </a:t>
            </a:r>
            <a:r>
              <a:rPr sz="2200" dirty="0">
                <a:solidFill>
                  <a:srgbClr val="404040"/>
                </a:solidFill>
                <a:latin typeface="Calibri"/>
                <a:cs typeface="Calibri"/>
              </a:rPr>
              <a:t>seeing</a:t>
            </a:r>
            <a:r>
              <a:rPr sz="2200" spc="-30" dirty="0">
                <a:solidFill>
                  <a:srgbClr val="404040"/>
                </a:solidFill>
                <a:latin typeface="Calibri"/>
                <a:cs typeface="Calibri"/>
              </a:rPr>
              <a:t> </a:t>
            </a:r>
            <a:r>
              <a:rPr sz="2200" dirty="0">
                <a:solidFill>
                  <a:srgbClr val="404040"/>
                </a:solidFill>
                <a:latin typeface="Calibri"/>
                <a:cs typeface="Calibri"/>
              </a:rPr>
              <a:t>an</a:t>
            </a:r>
            <a:r>
              <a:rPr sz="2200" spc="-40" dirty="0">
                <a:solidFill>
                  <a:srgbClr val="404040"/>
                </a:solidFill>
                <a:latin typeface="Calibri"/>
                <a:cs typeface="Calibri"/>
              </a:rPr>
              <a:t> </a:t>
            </a:r>
            <a:r>
              <a:rPr sz="2200" dirty="0">
                <a:solidFill>
                  <a:srgbClr val="404040"/>
                </a:solidFill>
                <a:latin typeface="Calibri"/>
                <a:cs typeface="Calibri"/>
              </a:rPr>
              <a:t>event,</a:t>
            </a:r>
            <a:r>
              <a:rPr sz="2200" spc="-35" dirty="0">
                <a:solidFill>
                  <a:srgbClr val="404040"/>
                </a:solidFill>
                <a:latin typeface="Calibri"/>
                <a:cs typeface="Calibri"/>
              </a:rPr>
              <a:t> </a:t>
            </a:r>
            <a:r>
              <a:rPr sz="2200" dirty="0">
                <a:solidFill>
                  <a:srgbClr val="404040"/>
                </a:solidFill>
                <a:latin typeface="Calibri"/>
                <a:cs typeface="Calibri"/>
              </a:rPr>
              <a:t>the</a:t>
            </a:r>
            <a:r>
              <a:rPr sz="2200" spc="-30" dirty="0">
                <a:solidFill>
                  <a:srgbClr val="404040"/>
                </a:solidFill>
                <a:latin typeface="Calibri"/>
                <a:cs typeface="Calibri"/>
              </a:rPr>
              <a:t> </a:t>
            </a:r>
            <a:r>
              <a:rPr sz="2200" dirty="0">
                <a:solidFill>
                  <a:srgbClr val="404040"/>
                </a:solidFill>
                <a:latin typeface="Calibri"/>
                <a:cs typeface="Calibri"/>
              </a:rPr>
              <a:t>probability</a:t>
            </a:r>
            <a:r>
              <a:rPr sz="2200" spc="-30" dirty="0">
                <a:solidFill>
                  <a:srgbClr val="404040"/>
                </a:solidFill>
                <a:latin typeface="Calibri"/>
                <a:cs typeface="Calibri"/>
              </a:rPr>
              <a:t> </a:t>
            </a:r>
            <a:r>
              <a:rPr sz="2200" spc="-20" dirty="0">
                <a:solidFill>
                  <a:srgbClr val="404040"/>
                </a:solidFill>
                <a:latin typeface="Calibri"/>
                <a:cs typeface="Calibri"/>
              </a:rPr>
              <a:t>that </a:t>
            </a:r>
            <a:r>
              <a:rPr sz="2200" dirty="0">
                <a:solidFill>
                  <a:srgbClr val="404040"/>
                </a:solidFill>
                <a:latin typeface="Calibri"/>
                <a:cs typeface="Calibri"/>
              </a:rPr>
              <a:t>an</a:t>
            </a:r>
            <a:r>
              <a:rPr sz="2200" spc="-35" dirty="0">
                <a:solidFill>
                  <a:srgbClr val="404040"/>
                </a:solidFill>
                <a:latin typeface="Calibri"/>
                <a:cs typeface="Calibri"/>
              </a:rPr>
              <a:t> </a:t>
            </a:r>
            <a:r>
              <a:rPr sz="2200" dirty="0">
                <a:solidFill>
                  <a:srgbClr val="404040"/>
                </a:solidFill>
                <a:latin typeface="Calibri"/>
                <a:cs typeface="Calibri"/>
              </a:rPr>
              <a:t>event</a:t>
            </a:r>
            <a:r>
              <a:rPr sz="2200" spc="-20" dirty="0">
                <a:solidFill>
                  <a:srgbClr val="404040"/>
                </a:solidFill>
                <a:latin typeface="Calibri"/>
                <a:cs typeface="Calibri"/>
              </a:rPr>
              <a:t> </a:t>
            </a:r>
            <a:r>
              <a:rPr sz="2200" dirty="0">
                <a:solidFill>
                  <a:srgbClr val="404040"/>
                </a:solidFill>
                <a:latin typeface="Calibri"/>
                <a:cs typeface="Calibri"/>
              </a:rPr>
              <a:t>won’t</a:t>
            </a:r>
            <a:r>
              <a:rPr sz="2200" spc="-20" dirty="0">
                <a:solidFill>
                  <a:srgbClr val="404040"/>
                </a:solidFill>
                <a:latin typeface="Calibri"/>
                <a:cs typeface="Calibri"/>
              </a:rPr>
              <a:t> </a:t>
            </a:r>
            <a:r>
              <a:rPr sz="2200" dirty="0">
                <a:solidFill>
                  <a:srgbClr val="404040"/>
                </a:solidFill>
                <a:latin typeface="Calibri"/>
                <a:cs typeface="Calibri"/>
              </a:rPr>
              <a:t>occur</a:t>
            </a:r>
            <a:r>
              <a:rPr sz="2200" spc="-25" dirty="0">
                <a:solidFill>
                  <a:srgbClr val="404040"/>
                </a:solidFill>
                <a:latin typeface="Calibri"/>
                <a:cs typeface="Calibri"/>
              </a:rPr>
              <a:t> </a:t>
            </a:r>
            <a:r>
              <a:rPr sz="2200" dirty="0">
                <a:solidFill>
                  <a:srgbClr val="404040"/>
                </a:solidFill>
                <a:latin typeface="Calibri"/>
                <a:cs typeface="Calibri"/>
              </a:rPr>
              <a:t>in</a:t>
            </a:r>
            <a:r>
              <a:rPr sz="2200" spc="-20" dirty="0">
                <a:solidFill>
                  <a:srgbClr val="404040"/>
                </a:solidFill>
                <a:latin typeface="Calibri"/>
                <a:cs typeface="Calibri"/>
              </a:rPr>
              <a:t> </a:t>
            </a:r>
            <a:r>
              <a:rPr sz="2200" dirty="0">
                <a:solidFill>
                  <a:srgbClr val="404040"/>
                </a:solidFill>
                <a:latin typeface="Calibri"/>
                <a:cs typeface="Calibri"/>
              </a:rPr>
              <a:t>the</a:t>
            </a:r>
            <a:r>
              <a:rPr sz="2200" spc="-15" dirty="0">
                <a:solidFill>
                  <a:srgbClr val="404040"/>
                </a:solidFill>
                <a:latin typeface="Calibri"/>
                <a:cs typeface="Calibri"/>
              </a:rPr>
              <a:t> </a:t>
            </a:r>
            <a:r>
              <a:rPr sz="2200" dirty="0">
                <a:solidFill>
                  <a:srgbClr val="404040"/>
                </a:solidFill>
                <a:latin typeface="Calibri"/>
                <a:cs typeface="Calibri"/>
              </a:rPr>
              <a:t>next</a:t>
            </a:r>
            <a:r>
              <a:rPr sz="2200" spc="-20" dirty="0">
                <a:solidFill>
                  <a:srgbClr val="404040"/>
                </a:solidFill>
                <a:latin typeface="Calibri"/>
                <a:cs typeface="Calibri"/>
              </a:rPr>
              <a:t> </a:t>
            </a:r>
            <a:r>
              <a:rPr sz="2200" dirty="0">
                <a:solidFill>
                  <a:srgbClr val="404040"/>
                </a:solidFill>
                <a:latin typeface="Calibri"/>
                <a:cs typeface="Calibri"/>
              </a:rPr>
              <a:t>t</a:t>
            </a:r>
            <a:r>
              <a:rPr sz="2200" spc="-20" dirty="0">
                <a:solidFill>
                  <a:srgbClr val="404040"/>
                </a:solidFill>
                <a:latin typeface="Calibri"/>
                <a:cs typeface="Calibri"/>
              </a:rPr>
              <a:t> </a:t>
            </a:r>
            <a:r>
              <a:rPr sz="2200" dirty="0">
                <a:solidFill>
                  <a:srgbClr val="404040"/>
                </a:solidFill>
                <a:latin typeface="Calibri"/>
                <a:cs typeface="Calibri"/>
              </a:rPr>
              <a:t>minutes</a:t>
            </a:r>
            <a:r>
              <a:rPr sz="2200" spc="-20" dirty="0">
                <a:solidFill>
                  <a:srgbClr val="404040"/>
                </a:solidFill>
                <a:latin typeface="Calibri"/>
                <a:cs typeface="Calibri"/>
              </a:rPr>
              <a:t> </a:t>
            </a:r>
            <a:r>
              <a:rPr sz="2200" dirty="0">
                <a:solidFill>
                  <a:srgbClr val="404040"/>
                </a:solidFill>
                <a:latin typeface="Calibri"/>
                <a:cs typeface="Calibri"/>
              </a:rPr>
              <a:t>is</a:t>
            </a:r>
            <a:r>
              <a:rPr sz="2200" spc="-15" dirty="0">
                <a:solidFill>
                  <a:srgbClr val="404040"/>
                </a:solidFill>
                <a:latin typeface="Calibri"/>
                <a:cs typeface="Calibri"/>
              </a:rPr>
              <a:t> </a:t>
            </a:r>
            <a:r>
              <a:rPr sz="2200" dirty="0">
                <a:solidFill>
                  <a:srgbClr val="404040"/>
                </a:solidFill>
                <a:latin typeface="Calibri"/>
                <a:cs typeface="Calibri"/>
              </a:rPr>
              <a:t>the</a:t>
            </a:r>
            <a:r>
              <a:rPr sz="2200" spc="-15" dirty="0">
                <a:solidFill>
                  <a:srgbClr val="404040"/>
                </a:solidFill>
                <a:latin typeface="Calibri"/>
                <a:cs typeface="Calibri"/>
              </a:rPr>
              <a:t> </a:t>
            </a:r>
            <a:r>
              <a:rPr sz="2200" dirty="0">
                <a:solidFill>
                  <a:srgbClr val="404040"/>
                </a:solidFill>
                <a:latin typeface="Calibri"/>
                <a:cs typeface="Calibri"/>
              </a:rPr>
              <a:t>same</a:t>
            </a:r>
            <a:r>
              <a:rPr sz="2200" spc="-15" dirty="0">
                <a:solidFill>
                  <a:srgbClr val="404040"/>
                </a:solidFill>
                <a:latin typeface="Calibri"/>
                <a:cs typeface="Calibri"/>
              </a:rPr>
              <a:t> </a:t>
            </a:r>
            <a:r>
              <a:rPr sz="2200" dirty="0">
                <a:solidFill>
                  <a:srgbClr val="404040"/>
                </a:solidFill>
                <a:latin typeface="Calibri"/>
                <a:cs typeface="Calibri"/>
              </a:rPr>
              <a:t>as</a:t>
            </a:r>
            <a:r>
              <a:rPr sz="2200" spc="-20" dirty="0">
                <a:solidFill>
                  <a:srgbClr val="404040"/>
                </a:solidFill>
                <a:latin typeface="Calibri"/>
                <a:cs typeface="Calibri"/>
              </a:rPr>
              <a:t> </a:t>
            </a:r>
            <a:r>
              <a:rPr sz="2200" dirty="0">
                <a:solidFill>
                  <a:srgbClr val="404040"/>
                </a:solidFill>
                <a:latin typeface="Calibri"/>
                <a:cs typeface="Calibri"/>
              </a:rPr>
              <a:t>if</a:t>
            </a:r>
            <a:r>
              <a:rPr sz="2200" spc="-15" dirty="0">
                <a:solidFill>
                  <a:srgbClr val="404040"/>
                </a:solidFill>
                <a:latin typeface="Calibri"/>
                <a:cs typeface="Calibri"/>
              </a:rPr>
              <a:t> </a:t>
            </a:r>
            <a:r>
              <a:rPr sz="2200" dirty="0">
                <a:solidFill>
                  <a:srgbClr val="404040"/>
                </a:solidFill>
                <a:latin typeface="Calibri"/>
                <a:cs typeface="Calibri"/>
              </a:rPr>
              <a:t>we</a:t>
            </a:r>
            <a:r>
              <a:rPr sz="2200" spc="-15" dirty="0">
                <a:solidFill>
                  <a:srgbClr val="404040"/>
                </a:solidFill>
                <a:latin typeface="Calibri"/>
                <a:cs typeface="Calibri"/>
              </a:rPr>
              <a:t> </a:t>
            </a:r>
            <a:r>
              <a:rPr sz="2200" dirty="0">
                <a:solidFill>
                  <a:srgbClr val="404040"/>
                </a:solidFill>
                <a:latin typeface="Calibri"/>
                <a:cs typeface="Calibri"/>
              </a:rPr>
              <a:t>hadn’t</a:t>
            </a:r>
            <a:r>
              <a:rPr sz="2200" spc="-15" dirty="0">
                <a:solidFill>
                  <a:srgbClr val="404040"/>
                </a:solidFill>
                <a:latin typeface="Calibri"/>
                <a:cs typeface="Calibri"/>
              </a:rPr>
              <a:t> </a:t>
            </a:r>
            <a:r>
              <a:rPr sz="2200" spc="-10" dirty="0">
                <a:solidFill>
                  <a:srgbClr val="404040"/>
                </a:solidFill>
                <a:latin typeface="Calibri"/>
                <a:cs typeface="Calibri"/>
              </a:rPr>
              <a:t>already </a:t>
            </a:r>
            <a:r>
              <a:rPr sz="2200" dirty="0">
                <a:solidFill>
                  <a:srgbClr val="404040"/>
                </a:solidFill>
                <a:latin typeface="Calibri"/>
                <a:cs typeface="Calibri"/>
              </a:rPr>
              <a:t>waited</a:t>
            </a:r>
            <a:r>
              <a:rPr sz="2200" spc="-40" dirty="0">
                <a:solidFill>
                  <a:srgbClr val="404040"/>
                </a:solidFill>
                <a:latin typeface="Calibri"/>
                <a:cs typeface="Calibri"/>
              </a:rPr>
              <a:t> </a:t>
            </a:r>
            <a:r>
              <a:rPr sz="2200" dirty="0">
                <a:solidFill>
                  <a:srgbClr val="404040"/>
                </a:solidFill>
                <a:latin typeface="Calibri"/>
                <a:cs typeface="Calibri"/>
              </a:rPr>
              <a:t>s</a:t>
            </a:r>
            <a:r>
              <a:rPr sz="2200" spc="-30" dirty="0">
                <a:solidFill>
                  <a:srgbClr val="404040"/>
                </a:solidFill>
                <a:latin typeface="Calibri"/>
                <a:cs typeface="Calibri"/>
              </a:rPr>
              <a:t> </a:t>
            </a:r>
            <a:r>
              <a:rPr sz="2200" spc="-10" dirty="0">
                <a:solidFill>
                  <a:srgbClr val="404040"/>
                </a:solidFill>
                <a:latin typeface="Calibri"/>
                <a:cs typeface="Calibri"/>
              </a:rPr>
              <a:t>minutes</a:t>
            </a:r>
            <a:endParaRPr sz="2200">
              <a:latin typeface="Calibri"/>
              <a:cs typeface="Calibri"/>
            </a:endParaRPr>
          </a:p>
          <a:p>
            <a:pPr lvl="1">
              <a:lnSpc>
                <a:spcPct val="100000"/>
              </a:lnSpc>
              <a:spcBef>
                <a:spcPts val="50"/>
              </a:spcBef>
              <a:buFont typeface="Arial MT"/>
              <a:buChar char="•"/>
            </a:pPr>
            <a:endParaRPr sz="2450">
              <a:latin typeface="Calibri"/>
              <a:cs typeface="Calibri"/>
            </a:endParaRPr>
          </a:p>
          <a:p>
            <a:pPr marL="233679" marR="321945" indent="-182880">
              <a:lnSpc>
                <a:spcPts val="2590"/>
              </a:lnSpc>
              <a:buClr>
                <a:srgbClr val="7F7F7F"/>
              </a:buClr>
              <a:buFont typeface="Arial MT"/>
              <a:buChar char="•"/>
              <a:tabLst>
                <a:tab pos="233679" algn="l"/>
              </a:tabLst>
            </a:pPr>
            <a:r>
              <a:rPr sz="2400" dirty="0">
                <a:solidFill>
                  <a:srgbClr val="404040"/>
                </a:solidFill>
                <a:latin typeface="Calibri"/>
                <a:cs typeface="Calibri"/>
              </a:rPr>
              <a:t>The</a:t>
            </a:r>
            <a:r>
              <a:rPr sz="2400" spc="-40" dirty="0">
                <a:solidFill>
                  <a:srgbClr val="404040"/>
                </a:solidFill>
                <a:latin typeface="Calibri"/>
                <a:cs typeface="Calibri"/>
              </a:rPr>
              <a:t> </a:t>
            </a:r>
            <a:r>
              <a:rPr sz="2400" dirty="0">
                <a:solidFill>
                  <a:srgbClr val="404040"/>
                </a:solidFill>
                <a:latin typeface="Calibri"/>
                <a:cs typeface="Calibri"/>
              </a:rPr>
              <a:t>times</a:t>
            </a:r>
            <a:r>
              <a:rPr sz="2400" spc="-45" dirty="0">
                <a:solidFill>
                  <a:srgbClr val="404040"/>
                </a:solidFill>
                <a:latin typeface="Calibri"/>
                <a:cs typeface="Calibri"/>
              </a:rPr>
              <a:t> </a:t>
            </a:r>
            <a:r>
              <a:rPr sz="2400" dirty="0">
                <a:solidFill>
                  <a:srgbClr val="404040"/>
                </a:solidFill>
                <a:latin typeface="Calibri"/>
                <a:cs typeface="Calibri"/>
              </a:rPr>
              <a:t>between</a:t>
            </a:r>
            <a:r>
              <a:rPr sz="2400" spc="-40" dirty="0">
                <a:solidFill>
                  <a:srgbClr val="404040"/>
                </a:solidFill>
                <a:latin typeface="Calibri"/>
                <a:cs typeface="Calibri"/>
              </a:rPr>
              <a:t> </a:t>
            </a:r>
            <a:r>
              <a:rPr sz="2400" dirty="0">
                <a:solidFill>
                  <a:srgbClr val="404040"/>
                </a:solidFill>
                <a:latin typeface="Calibri"/>
                <a:cs typeface="Calibri"/>
              </a:rPr>
              <a:t>arrivals</a:t>
            </a:r>
            <a:r>
              <a:rPr sz="2400" spc="-45" dirty="0">
                <a:solidFill>
                  <a:srgbClr val="404040"/>
                </a:solidFill>
                <a:latin typeface="Calibri"/>
                <a:cs typeface="Calibri"/>
              </a:rPr>
              <a:t> </a:t>
            </a:r>
            <a:r>
              <a:rPr sz="2400" dirty="0">
                <a:solidFill>
                  <a:srgbClr val="404040"/>
                </a:solidFill>
                <a:latin typeface="Calibri"/>
                <a:cs typeface="Calibri"/>
              </a:rPr>
              <a:t>are</a:t>
            </a:r>
            <a:r>
              <a:rPr sz="2400" spc="-40" dirty="0">
                <a:solidFill>
                  <a:srgbClr val="404040"/>
                </a:solidFill>
                <a:latin typeface="Calibri"/>
                <a:cs typeface="Calibri"/>
              </a:rPr>
              <a:t> </a:t>
            </a:r>
            <a:r>
              <a:rPr sz="2400" dirty="0">
                <a:solidFill>
                  <a:srgbClr val="404040"/>
                </a:solidFill>
                <a:latin typeface="Calibri"/>
                <a:cs typeface="Calibri"/>
              </a:rPr>
              <a:t>independent,</a:t>
            </a:r>
            <a:r>
              <a:rPr sz="2400" spc="-40" dirty="0">
                <a:solidFill>
                  <a:srgbClr val="404040"/>
                </a:solidFill>
                <a:latin typeface="Calibri"/>
                <a:cs typeface="Calibri"/>
              </a:rPr>
              <a:t> </a:t>
            </a:r>
            <a:r>
              <a:rPr sz="2400" dirty="0">
                <a:solidFill>
                  <a:srgbClr val="404040"/>
                </a:solidFill>
                <a:latin typeface="Calibri"/>
                <a:cs typeface="Calibri"/>
              </a:rPr>
              <a:t>identically</a:t>
            </a:r>
            <a:r>
              <a:rPr sz="2400" spc="-40" dirty="0">
                <a:solidFill>
                  <a:srgbClr val="404040"/>
                </a:solidFill>
                <a:latin typeface="Calibri"/>
                <a:cs typeface="Calibri"/>
              </a:rPr>
              <a:t> </a:t>
            </a:r>
            <a:r>
              <a:rPr sz="2400" dirty="0">
                <a:solidFill>
                  <a:srgbClr val="404040"/>
                </a:solidFill>
                <a:latin typeface="Calibri"/>
                <a:cs typeface="Calibri"/>
              </a:rPr>
              <a:t>distributed</a:t>
            </a:r>
            <a:r>
              <a:rPr sz="2400" spc="-40" dirty="0">
                <a:solidFill>
                  <a:srgbClr val="404040"/>
                </a:solidFill>
                <a:latin typeface="Calibri"/>
                <a:cs typeface="Calibri"/>
              </a:rPr>
              <a:t> </a:t>
            </a:r>
            <a:r>
              <a:rPr sz="2400" spc="-25" dirty="0">
                <a:solidFill>
                  <a:srgbClr val="404040"/>
                </a:solidFill>
                <a:latin typeface="Calibri"/>
                <a:cs typeface="Calibri"/>
              </a:rPr>
              <a:t>and </a:t>
            </a:r>
            <a:r>
              <a:rPr sz="2400" dirty="0">
                <a:solidFill>
                  <a:srgbClr val="404040"/>
                </a:solidFill>
                <a:latin typeface="Calibri"/>
                <a:cs typeface="Calibri"/>
              </a:rPr>
              <a:t>follow</a:t>
            </a:r>
            <a:r>
              <a:rPr sz="2400" spc="-65" dirty="0">
                <a:solidFill>
                  <a:srgbClr val="404040"/>
                </a:solidFill>
                <a:latin typeface="Calibri"/>
                <a:cs typeface="Calibri"/>
              </a:rPr>
              <a:t> </a:t>
            </a:r>
            <a:r>
              <a:rPr sz="2400" dirty="0">
                <a:solidFill>
                  <a:srgbClr val="404040"/>
                </a:solidFill>
                <a:latin typeface="Calibri"/>
                <a:cs typeface="Calibri"/>
              </a:rPr>
              <a:t>the</a:t>
            </a:r>
            <a:r>
              <a:rPr sz="2400" spc="-60" dirty="0">
                <a:solidFill>
                  <a:srgbClr val="404040"/>
                </a:solidFill>
                <a:latin typeface="Calibri"/>
                <a:cs typeface="Calibri"/>
              </a:rPr>
              <a:t> </a:t>
            </a:r>
            <a:r>
              <a:rPr sz="2400" b="1" dirty="0">
                <a:latin typeface="Calibri"/>
                <a:cs typeface="Calibri"/>
              </a:rPr>
              <a:t>exponential</a:t>
            </a:r>
            <a:r>
              <a:rPr sz="2400" b="1" spc="-60" dirty="0">
                <a:latin typeface="Calibri"/>
                <a:cs typeface="Calibri"/>
              </a:rPr>
              <a:t> </a:t>
            </a:r>
            <a:r>
              <a:rPr sz="2400" b="1" spc="-10" dirty="0">
                <a:latin typeface="Calibri"/>
                <a:cs typeface="Calibri"/>
              </a:rPr>
              <a:t>distribution</a:t>
            </a:r>
            <a:endParaRPr sz="2400">
              <a:latin typeface="Calibri"/>
              <a:cs typeface="Calibri"/>
            </a:endParaRPr>
          </a:p>
          <a:p>
            <a:pPr marL="461645" lvl="1" indent="-182245">
              <a:lnSpc>
                <a:spcPct val="100000"/>
              </a:lnSpc>
              <a:spcBef>
                <a:spcPts val="195"/>
              </a:spcBef>
              <a:buClr>
                <a:srgbClr val="7F7F7F"/>
              </a:buClr>
              <a:buFont typeface="Arial MT"/>
              <a:buChar char="•"/>
              <a:tabLst>
                <a:tab pos="461645" algn="l"/>
              </a:tabLst>
            </a:pPr>
            <a:r>
              <a:rPr sz="2000" dirty="0">
                <a:solidFill>
                  <a:srgbClr val="404040"/>
                </a:solidFill>
                <a:latin typeface="Calibri"/>
                <a:cs typeface="Calibri"/>
              </a:rPr>
              <a:t>P</a:t>
            </a:r>
            <a:r>
              <a:rPr sz="2000" spc="5" dirty="0">
                <a:solidFill>
                  <a:srgbClr val="404040"/>
                </a:solidFill>
                <a:latin typeface="Calibri"/>
                <a:cs typeface="Calibri"/>
              </a:rPr>
              <a:t> </a:t>
            </a:r>
            <a:r>
              <a:rPr sz="2000" dirty="0">
                <a:solidFill>
                  <a:srgbClr val="404040"/>
                </a:solidFill>
                <a:latin typeface="Calibri"/>
                <a:cs typeface="Calibri"/>
              </a:rPr>
              <a:t>(T &gt;</a:t>
            </a:r>
            <a:r>
              <a:rPr sz="2000" spc="5" dirty="0">
                <a:solidFill>
                  <a:srgbClr val="404040"/>
                </a:solidFill>
                <a:latin typeface="Calibri"/>
                <a:cs typeface="Calibri"/>
              </a:rPr>
              <a:t> </a:t>
            </a:r>
            <a:r>
              <a:rPr sz="2000" dirty="0">
                <a:solidFill>
                  <a:srgbClr val="404040"/>
                </a:solidFill>
                <a:latin typeface="Calibri"/>
                <a:cs typeface="Calibri"/>
              </a:rPr>
              <a:t>t)</a:t>
            </a:r>
            <a:r>
              <a:rPr sz="2000" spc="5" dirty="0">
                <a:solidFill>
                  <a:srgbClr val="404040"/>
                </a:solidFill>
                <a:latin typeface="Calibri"/>
                <a:cs typeface="Calibri"/>
              </a:rPr>
              <a:t> </a:t>
            </a:r>
            <a:r>
              <a:rPr sz="2000" dirty="0">
                <a:solidFill>
                  <a:srgbClr val="404040"/>
                </a:solidFill>
                <a:latin typeface="Calibri"/>
                <a:cs typeface="Calibri"/>
              </a:rPr>
              <a:t>=</a:t>
            </a:r>
            <a:r>
              <a:rPr sz="2000" spc="5" dirty="0">
                <a:solidFill>
                  <a:srgbClr val="404040"/>
                </a:solidFill>
                <a:latin typeface="Calibri"/>
                <a:cs typeface="Calibri"/>
              </a:rPr>
              <a:t> </a:t>
            </a:r>
            <a:r>
              <a:rPr sz="2000" dirty="0">
                <a:solidFill>
                  <a:srgbClr val="404040"/>
                </a:solidFill>
                <a:latin typeface="Calibri"/>
                <a:cs typeface="Calibri"/>
              </a:rPr>
              <a:t>e</a:t>
            </a:r>
            <a:r>
              <a:rPr sz="1950" baseline="25641" dirty="0">
                <a:solidFill>
                  <a:srgbClr val="404040"/>
                </a:solidFill>
                <a:latin typeface="Calibri"/>
                <a:cs typeface="Calibri"/>
              </a:rPr>
              <a:t>-</a:t>
            </a:r>
            <a:r>
              <a:rPr sz="1950" spc="-37" baseline="25641" dirty="0">
                <a:solidFill>
                  <a:srgbClr val="404040"/>
                </a:solidFill>
                <a:latin typeface="Calibri"/>
                <a:cs typeface="Calibri"/>
              </a:rPr>
              <a:t>λt</a:t>
            </a:r>
            <a:endParaRPr sz="1950" baseline="25641">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51</a:t>
            </a:fld>
            <a:endParaRPr spc="-25" dirty="0"/>
          </a:p>
        </p:txBody>
      </p:sp>
      <p:sp>
        <p:nvSpPr>
          <p:cNvPr id="3" name="object 3"/>
          <p:cNvSpPr txBox="1">
            <a:spLocks noGrp="1"/>
          </p:cNvSpPr>
          <p:nvPr>
            <p:ph type="title"/>
          </p:nvPr>
        </p:nvSpPr>
        <p:spPr>
          <a:prstGeom prst="rect">
            <a:avLst/>
          </a:prstGeom>
        </p:spPr>
        <p:txBody>
          <a:bodyPr vert="horz" wrap="square" lIns="0" tIns="249700" rIns="0" bIns="0" rtlCol="0">
            <a:spAutoFit/>
          </a:bodyPr>
          <a:lstStyle/>
          <a:p>
            <a:pPr marL="38100">
              <a:lnSpc>
                <a:spcPct val="100000"/>
              </a:lnSpc>
              <a:spcBef>
                <a:spcPts val="100"/>
              </a:spcBef>
            </a:pPr>
            <a:r>
              <a:rPr dirty="0">
                <a:latin typeface="Arial MT"/>
                <a:cs typeface="Arial MT"/>
              </a:rPr>
              <a:t>The</a:t>
            </a:r>
            <a:r>
              <a:rPr spc="-25" dirty="0">
                <a:latin typeface="Arial MT"/>
                <a:cs typeface="Arial MT"/>
              </a:rPr>
              <a:t> </a:t>
            </a:r>
            <a:r>
              <a:rPr dirty="0">
                <a:latin typeface="Arial MT"/>
                <a:cs typeface="Arial MT"/>
              </a:rPr>
              <a:t>Poisson</a:t>
            </a:r>
            <a:r>
              <a:rPr spc="-25" dirty="0">
                <a:latin typeface="Arial MT"/>
                <a:cs typeface="Arial MT"/>
              </a:rPr>
              <a:t> </a:t>
            </a:r>
            <a:r>
              <a:rPr spc="-10" dirty="0">
                <a:latin typeface="Arial MT"/>
                <a:cs typeface="Arial MT"/>
              </a:rPr>
              <a:t>Process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2560" rIns="0" bIns="0" rtlCol="0">
            <a:spAutoFit/>
          </a:bodyPr>
          <a:lstStyle/>
          <a:p>
            <a:pPr marL="38100">
              <a:lnSpc>
                <a:spcPct val="100000"/>
              </a:lnSpc>
              <a:spcBef>
                <a:spcPts val="100"/>
              </a:spcBef>
            </a:pPr>
            <a:r>
              <a:rPr sz="2900" dirty="0">
                <a:latin typeface="Arial MT"/>
                <a:cs typeface="Arial MT"/>
              </a:rPr>
              <a:t>Probability</a:t>
            </a:r>
            <a:r>
              <a:rPr sz="2900" spc="-35" dirty="0">
                <a:latin typeface="Arial MT"/>
                <a:cs typeface="Arial MT"/>
              </a:rPr>
              <a:t> </a:t>
            </a:r>
            <a:r>
              <a:rPr sz="2900" dirty="0">
                <a:latin typeface="Arial MT"/>
                <a:cs typeface="Arial MT"/>
              </a:rPr>
              <a:t>Density</a:t>
            </a:r>
            <a:r>
              <a:rPr sz="2900" spc="-20" dirty="0">
                <a:latin typeface="Arial MT"/>
                <a:cs typeface="Arial MT"/>
              </a:rPr>
              <a:t> </a:t>
            </a:r>
            <a:r>
              <a:rPr sz="2900" dirty="0">
                <a:latin typeface="Arial MT"/>
                <a:cs typeface="Arial MT"/>
              </a:rPr>
              <a:t>Function</a:t>
            </a:r>
            <a:r>
              <a:rPr sz="2900" spc="-20" dirty="0">
                <a:latin typeface="Arial MT"/>
                <a:cs typeface="Arial MT"/>
              </a:rPr>
              <a:t> </a:t>
            </a:r>
            <a:r>
              <a:rPr sz="2900" dirty="0">
                <a:latin typeface="Arial MT"/>
                <a:cs typeface="Arial MT"/>
              </a:rPr>
              <a:t>of</a:t>
            </a:r>
            <a:r>
              <a:rPr sz="2900" spc="-25" dirty="0">
                <a:latin typeface="Arial MT"/>
                <a:cs typeface="Arial MT"/>
              </a:rPr>
              <a:t> </a:t>
            </a:r>
            <a:r>
              <a:rPr sz="2900" dirty="0">
                <a:latin typeface="Arial MT"/>
                <a:cs typeface="Arial MT"/>
              </a:rPr>
              <a:t>Exponential</a:t>
            </a:r>
            <a:r>
              <a:rPr sz="2900" spc="-10" dirty="0">
                <a:latin typeface="Arial MT"/>
                <a:cs typeface="Arial MT"/>
              </a:rPr>
              <a:t> Distribution</a:t>
            </a:r>
            <a:endParaRPr sz="2900">
              <a:latin typeface="Arial MT"/>
              <a:cs typeface="Arial MT"/>
            </a:endParaRPr>
          </a:p>
        </p:txBody>
      </p:sp>
      <p:pic>
        <p:nvPicPr>
          <p:cNvPr id="3" name="object 3"/>
          <p:cNvPicPr/>
          <p:nvPr/>
        </p:nvPicPr>
        <p:blipFill>
          <a:blip r:embed="rId2" cstate="print"/>
          <a:stretch>
            <a:fillRect/>
          </a:stretch>
        </p:blipFill>
        <p:spPr>
          <a:xfrm>
            <a:off x="1767034" y="959193"/>
            <a:ext cx="7273723" cy="5818977"/>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52</a:t>
            </a:fld>
            <a:endParaRPr spc="-25"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9700" rIns="0" bIns="0" rtlCol="0">
            <a:spAutoFit/>
          </a:bodyPr>
          <a:lstStyle/>
          <a:p>
            <a:pPr marL="38100">
              <a:lnSpc>
                <a:spcPct val="100000"/>
              </a:lnSpc>
              <a:spcBef>
                <a:spcPts val="100"/>
              </a:spcBef>
            </a:pPr>
            <a:r>
              <a:rPr dirty="0">
                <a:latin typeface="Arial MT"/>
                <a:cs typeface="Arial MT"/>
              </a:rPr>
              <a:t>Queuing</a:t>
            </a:r>
            <a:r>
              <a:rPr spc="-45" dirty="0">
                <a:latin typeface="Arial MT"/>
                <a:cs typeface="Arial MT"/>
              </a:rPr>
              <a:t> </a:t>
            </a:r>
            <a:r>
              <a:rPr dirty="0">
                <a:latin typeface="Arial MT"/>
                <a:cs typeface="Arial MT"/>
              </a:rPr>
              <a:t>theory:</a:t>
            </a:r>
            <a:r>
              <a:rPr spc="-25" dirty="0">
                <a:latin typeface="Arial MT"/>
                <a:cs typeface="Arial MT"/>
              </a:rPr>
              <a:t> </a:t>
            </a:r>
            <a:r>
              <a:rPr dirty="0">
                <a:latin typeface="Arial MT"/>
                <a:cs typeface="Arial MT"/>
              </a:rPr>
              <a:t>basic</a:t>
            </a:r>
            <a:r>
              <a:rPr spc="-25" dirty="0">
                <a:latin typeface="Arial MT"/>
                <a:cs typeface="Arial MT"/>
              </a:rPr>
              <a:t> </a:t>
            </a:r>
            <a:r>
              <a:rPr spc="-10" dirty="0">
                <a:latin typeface="Arial MT"/>
                <a:cs typeface="Arial MT"/>
              </a:rPr>
              <a:t>concepts</a:t>
            </a:r>
          </a:p>
        </p:txBody>
      </p:sp>
      <p:grpSp>
        <p:nvGrpSpPr>
          <p:cNvPr id="3" name="object 3"/>
          <p:cNvGrpSpPr/>
          <p:nvPr/>
        </p:nvGrpSpPr>
        <p:grpSpPr>
          <a:xfrm>
            <a:off x="2888457" y="1658937"/>
            <a:ext cx="4993005" cy="762000"/>
            <a:chOff x="2888457" y="1658937"/>
            <a:chExt cx="4993005" cy="762000"/>
          </a:xfrm>
        </p:grpSpPr>
        <p:sp>
          <p:nvSpPr>
            <p:cNvPr id="4" name="object 4"/>
            <p:cNvSpPr/>
            <p:nvPr/>
          </p:nvSpPr>
          <p:spPr>
            <a:xfrm>
              <a:off x="5496720" y="1665287"/>
              <a:ext cx="1465580" cy="749300"/>
            </a:xfrm>
            <a:custGeom>
              <a:avLst/>
              <a:gdLst/>
              <a:ahLst/>
              <a:cxnLst/>
              <a:rect l="l" t="t" r="r" b="b"/>
              <a:pathLst>
                <a:path w="1465579" h="749300">
                  <a:moveTo>
                    <a:pt x="0" y="374650"/>
                  </a:moveTo>
                  <a:lnTo>
                    <a:pt x="10610" y="310761"/>
                  </a:lnTo>
                  <a:lnTo>
                    <a:pt x="41267" y="250376"/>
                  </a:lnTo>
                  <a:lnTo>
                    <a:pt x="90213" y="194395"/>
                  </a:lnTo>
                  <a:lnTo>
                    <a:pt x="120994" y="168338"/>
                  </a:lnTo>
                  <a:lnTo>
                    <a:pt x="155688" y="143718"/>
                  </a:lnTo>
                  <a:lnTo>
                    <a:pt x="194073" y="120650"/>
                  </a:lnTo>
                  <a:lnTo>
                    <a:pt x="235932" y="99244"/>
                  </a:lnTo>
                  <a:lnTo>
                    <a:pt x="281043" y="79615"/>
                  </a:lnTo>
                  <a:lnTo>
                    <a:pt x="329186" y="61873"/>
                  </a:lnTo>
                  <a:lnTo>
                    <a:pt x="380142" y="46133"/>
                  </a:lnTo>
                  <a:lnTo>
                    <a:pt x="433691" y="32505"/>
                  </a:lnTo>
                  <a:lnTo>
                    <a:pt x="489613" y="21103"/>
                  </a:lnTo>
                  <a:lnTo>
                    <a:pt x="547688" y="12039"/>
                  </a:lnTo>
                  <a:lnTo>
                    <a:pt x="607696" y="5425"/>
                  </a:lnTo>
                  <a:lnTo>
                    <a:pt x="669417" y="1375"/>
                  </a:lnTo>
                  <a:lnTo>
                    <a:pt x="732631" y="0"/>
                  </a:lnTo>
                  <a:lnTo>
                    <a:pt x="795845" y="1375"/>
                  </a:lnTo>
                  <a:lnTo>
                    <a:pt x="857566" y="5425"/>
                  </a:lnTo>
                  <a:lnTo>
                    <a:pt x="917574" y="12039"/>
                  </a:lnTo>
                  <a:lnTo>
                    <a:pt x="975649" y="21103"/>
                  </a:lnTo>
                  <a:lnTo>
                    <a:pt x="1031571" y="32505"/>
                  </a:lnTo>
                  <a:lnTo>
                    <a:pt x="1085120" y="46133"/>
                  </a:lnTo>
                  <a:lnTo>
                    <a:pt x="1136076" y="61873"/>
                  </a:lnTo>
                  <a:lnTo>
                    <a:pt x="1184220" y="79615"/>
                  </a:lnTo>
                  <a:lnTo>
                    <a:pt x="1229330" y="99244"/>
                  </a:lnTo>
                  <a:lnTo>
                    <a:pt x="1271189" y="120650"/>
                  </a:lnTo>
                  <a:lnTo>
                    <a:pt x="1309574" y="143718"/>
                  </a:lnTo>
                  <a:lnTo>
                    <a:pt x="1344268" y="168338"/>
                  </a:lnTo>
                  <a:lnTo>
                    <a:pt x="1375049" y="194395"/>
                  </a:lnTo>
                  <a:lnTo>
                    <a:pt x="1401698" y="221779"/>
                  </a:lnTo>
                  <a:lnTo>
                    <a:pt x="1441720" y="280074"/>
                  </a:lnTo>
                  <a:lnTo>
                    <a:pt x="1462573" y="342323"/>
                  </a:lnTo>
                  <a:lnTo>
                    <a:pt x="1465263" y="374650"/>
                  </a:lnTo>
                  <a:lnTo>
                    <a:pt x="1462573" y="406976"/>
                  </a:lnTo>
                  <a:lnTo>
                    <a:pt x="1441720" y="469225"/>
                  </a:lnTo>
                  <a:lnTo>
                    <a:pt x="1401698" y="527520"/>
                  </a:lnTo>
                  <a:lnTo>
                    <a:pt x="1375049" y="554904"/>
                  </a:lnTo>
                  <a:lnTo>
                    <a:pt x="1344268" y="580961"/>
                  </a:lnTo>
                  <a:lnTo>
                    <a:pt x="1309574" y="605581"/>
                  </a:lnTo>
                  <a:lnTo>
                    <a:pt x="1271189" y="628649"/>
                  </a:lnTo>
                  <a:lnTo>
                    <a:pt x="1229330" y="650055"/>
                  </a:lnTo>
                  <a:lnTo>
                    <a:pt x="1184220" y="669684"/>
                  </a:lnTo>
                  <a:lnTo>
                    <a:pt x="1136076" y="687426"/>
                  </a:lnTo>
                  <a:lnTo>
                    <a:pt x="1085120" y="703166"/>
                  </a:lnTo>
                  <a:lnTo>
                    <a:pt x="1031571" y="716794"/>
                  </a:lnTo>
                  <a:lnTo>
                    <a:pt x="975649" y="728196"/>
                  </a:lnTo>
                  <a:lnTo>
                    <a:pt x="917574" y="737260"/>
                  </a:lnTo>
                  <a:lnTo>
                    <a:pt x="857566" y="743874"/>
                  </a:lnTo>
                  <a:lnTo>
                    <a:pt x="795845" y="747924"/>
                  </a:lnTo>
                  <a:lnTo>
                    <a:pt x="732631" y="749300"/>
                  </a:lnTo>
                  <a:lnTo>
                    <a:pt x="669417" y="747924"/>
                  </a:lnTo>
                  <a:lnTo>
                    <a:pt x="607696" y="743874"/>
                  </a:lnTo>
                  <a:lnTo>
                    <a:pt x="547688" y="737260"/>
                  </a:lnTo>
                  <a:lnTo>
                    <a:pt x="489613" y="728196"/>
                  </a:lnTo>
                  <a:lnTo>
                    <a:pt x="433691" y="716794"/>
                  </a:lnTo>
                  <a:lnTo>
                    <a:pt x="380142" y="703166"/>
                  </a:lnTo>
                  <a:lnTo>
                    <a:pt x="329186" y="687426"/>
                  </a:lnTo>
                  <a:lnTo>
                    <a:pt x="281043" y="669684"/>
                  </a:lnTo>
                  <a:lnTo>
                    <a:pt x="235932" y="650055"/>
                  </a:lnTo>
                  <a:lnTo>
                    <a:pt x="194073" y="628649"/>
                  </a:lnTo>
                  <a:lnTo>
                    <a:pt x="155688" y="605581"/>
                  </a:lnTo>
                  <a:lnTo>
                    <a:pt x="120994" y="580961"/>
                  </a:lnTo>
                  <a:lnTo>
                    <a:pt x="90213" y="554904"/>
                  </a:lnTo>
                  <a:lnTo>
                    <a:pt x="63564" y="527520"/>
                  </a:lnTo>
                  <a:lnTo>
                    <a:pt x="23543" y="469225"/>
                  </a:lnTo>
                  <a:lnTo>
                    <a:pt x="2689" y="406976"/>
                  </a:lnTo>
                  <a:lnTo>
                    <a:pt x="0" y="374650"/>
                  </a:lnTo>
                  <a:close/>
                </a:path>
              </a:pathLst>
            </a:custGeom>
            <a:ln w="12700">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3807618" y="1817687"/>
              <a:ext cx="1676400" cy="444500"/>
            </a:xfrm>
            <a:prstGeom prst="rect">
              <a:avLst/>
            </a:prstGeom>
          </p:spPr>
        </p:pic>
        <p:sp>
          <p:nvSpPr>
            <p:cNvPr id="6" name="object 6"/>
            <p:cNvSpPr/>
            <p:nvPr/>
          </p:nvSpPr>
          <p:spPr>
            <a:xfrm>
              <a:off x="3807618" y="1817687"/>
              <a:ext cx="1676400" cy="444500"/>
            </a:xfrm>
            <a:custGeom>
              <a:avLst/>
              <a:gdLst/>
              <a:ahLst/>
              <a:cxnLst/>
              <a:rect l="l" t="t" r="r" b="b"/>
              <a:pathLst>
                <a:path w="1676400" h="444500">
                  <a:moveTo>
                    <a:pt x="0" y="0"/>
                  </a:moveTo>
                  <a:lnTo>
                    <a:pt x="1676400" y="0"/>
                  </a:lnTo>
                  <a:lnTo>
                    <a:pt x="1676400" y="444500"/>
                  </a:lnTo>
                  <a:lnTo>
                    <a:pt x="0" y="444500"/>
                  </a:lnTo>
                  <a:lnTo>
                    <a:pt x="0" y="0"/>
                  </a:lnTo>
                  <a:close/>
                </a:path>
              </a:pathLst>
            </a:custGeom>
            <a:ln w="12700">
              <a:solidFill>
                <a:srgbClr val="000000"/>
              </a:solidFill>
            </a:ln>
          </p:spPr>
          <p:txBody>
            <a:bodyPr wrap="square" lIns="0" tIns="0" rIns="0" bIns="0" rtlCol="0"/>
            <a:lstStyle/>
            <a:p>
              <a:endParaRPr/>
            </a:p>
          </p:txBody>
        </p:sp>
        <p:sp>
          <p:nvSpPr>
            <p:cNvPr id="7" name="object 7"/>
            <p:cNvSpPr/>
            <p:nvPr/>
          </p:nvSpPr>
          <p:spPr>
            <a:xfrm>
              <a:off x="2888450" y="2001849"/>
              <a:ext cx="4993005" cy="76200"/>
            </a:xfrm>
            <a:custGeom>
              <a:avLst/>
              <a:gdLst/>
              <a:ahLst/>
              <a:cxnLst/>
              <a:rect l="l" t="t" r="r" b="b"/>
              <a:pathLst>
                <a:path w="4993005" h="76200">
                  <a:moveTo>
                    <a:pt x="914400" y="38100"/>
                  </a:moveTo>
                  <a:lnTo>
                    <a:pt x="787400" y="0"/>
                  </a:lnTo>
                  <a:lnTo>
                    <a:pt x="829729" y="31750"/>
                  </a:lnTo>
                  <a:lnTo>
                    <a:pt x="0" y="31737"/>
                  </a:lnTo>
                  <a:lnTo>
                    <a:pt x="0" y="44437"/>
                  </a:lnTo>
                  <a:lnTo>
                    <a:pt x="829741" y="44437"/>
                  </a:lnTo>
                  <a:lnTo>
                    <a:pt x="787400" y="76200"/>
                  </a:lnTo>
                  <a:lnTo>
                    <a:pt x="893229" y="44450"/>
                  </a:lnTo>
                  <a:lnTo>
                    <a:pt x="914400" y="38100"/>
                  </a:lnTo>
                  <a:close/>
                </a:path>
                <a:path w="4993005" h="76200">
                  <a:moveTo>
                    <a:pt x="4992687" y="38100"/>
                  </a:moveTo>
                  <a:lnTo>
                    <a:pt x="4865687" y="0"/>
                  </a:lnTo>
                  <a:lnTo>
                    <a:pt x="4908016" y="31750"/>
                  </a:lnTo>
                  <a:lnTo>
                    <a:pt x="4078287" y="31737"/>
                  </a:lnTo>
                  <a:lnTo>
                    <a:pt x="4078287" y="44437"/>
                  </a:lnTo>
                  <a:lnTo>
                    <a:pt x="4908016" y="44437"/>
                  </a:lnTo>
                  <a:lnTo>
                    <a:pt x="4916487" y="38100"/>
                  </a:lnTo>
                  <a:lnTo>
                    <a:pt x="4908016" y="44450"/>
                  </a:lnTo>
                  <a:lnTo>
                    <a:pt x="4865687" y="76200"/>
                  </a:lnTo>
                  <a:lnTo>
                    <a:pt x="4971516" y="44450"/>
                  </a:lnTo>
                  <a:lnTo>
                    <a:pt x="4992687" y="38100"/>
                  </a:lnTo>
                  <a:close/>
                </a:path>
              </a:pathLst>
            </a:custGeom>
            <a:solidFill>
              <a:srgbClr val="000000"/>
            </a:solidFill>
          </p:spPr>
          <p:txBody>
            <a:bodyPr wrap="square" lIns="0" tIns="0" rIns="0" bIns="0" rtlCol="0"/>
            <a:lstStyle/>
            <a:p>
              <a:endParaRPr/>
            </a:p>
          </p:txBody>
        </p:sp>
      </p:grpSp>
      <p:sp>
        <p:nvSpPr>
          <p:cNvPr id="8" name="object 8"/>
          <p:cNvSpPr txBox="1"/>
          <p:nvPr/>
        </p:nvSpPr>
        <p:spPr>
          <a:xfrm>
            <a:off x="1720057" y="1387347"/>
            <a:ext cx="927100" cy="360680"/>
          </a:xfrm>
          <a:prstGeom prst="rect">
            <a:avLst/>
          </a:prstGeom>
        </p:spPr>
        <p:txBody>
          <a:bodyPr vert="horz" wrap="square" lIns="0" tIns="12700" rIns="0" bIns="0" rtlCol="0">
            <a:spAutoFit/>
          </a:bodyPr>
          <a:lstStyle/>
          <a:p>
            <a:pPr marL="12700">
              <a:lnSpc>
                <a:spcPct val="100000"/>
              </a:lnSpc>
              <a:spcBef>
                <a:spcPts val="100"/>
              </a:spcBef>
            </a:pPr>
            <a:r>
              <a:rPr sz="2200" spc="-10" dirty="0">
                <a:latin typeface="Arial MT"/>
                <a:cs typeface="Arial MT"/>
              </a:rPr>
              <a:t>arrivals</a:t>
            </a:r>
            <a:endParaRPr sz="2200">
              <a:latin typeface="Arial MT"/>
              <a:cs typeface="Arial MT"/>
            </a:endParaRPr>
          </a:p>
        </p:txBody>
      </p:sp>
      <p:sp>
        <p:nvSpPr>
          <p:cNvPr id="12" name="object 12"/>
          <p:cNvSpPr txBox="1"/>
          <p:nvPr/>
        </p:nvSpPr>
        <p:spPr>
          <a:xfrm>
            <a:off x="1292294" y="6542476"/>
            <a:ext cx="1744345" cy="252729"/>
          </a:xfrm>
          <a:prstGeom prst="rect">
            <a:avLst/>
          </a:prstGeom>
        </p:spPr>
        <p:txBody>
          <a:bodyPr vert="horz" wrap="square" lIns="0" tIns="0" rIns="0" bIns="0" rtlCol="0">
            <a:spAutoFit/>
          </a:bodyPr>
          <a:lstStyle/>
          <a:p>
            <a:pPr marL="12700">
              <a:lnSpc>
                <a:spcPts val="1870"/>
              </a:lnSpc>
            </a:pPr>
            <a:r>
              <a:rPr sz="1600" dirty="0">
                <a:latin typeface="Arial MT"/>
                <a:cs typeface="Arial MT"/>
              </a:rPr>
              <a:t>©</a:t>
            </a:r>
            <a:r>
              <a:rPr sz="1600" spc="-10" dirty="0">
                <a:latin typeface="Arial MT"/>
                <a:cs typeface="Arial MT"/>
              </a:rPr>
              <a:t> </a:t>
            </a:r>
            <a:r>
              <a:rPr sz="1600" dirty="0">
                <a:latin typeface="Arial MT"/>
                <a:cs typeface="Arial MT"/>
              </a:rPr>
              <a:t>Wil</a:t>
            </a:r>
            <a:r>
              <a:rPr sz="1600" spc="-10" dirty="0">
                <a:latin typeface="Arial MT"/>
                <a:cs typeface="Arial MT"/>
              </a:rPr>
              <a:t> </a:t>
            </a:r>
            <a:r>
              <a:rPr sz="1600" dirty="0">
                <a:latin typeface="Arial MT"/>
                <a:cs typeface="Arial MT"/>
              </a:rPr>
              <a:t>van</a:t>
            </a:r>
            <a:r>
              <a:rPr sz="1600" spc="-5" dirty="0">
                <a:latin typeface="Arial MT"/>
                <a:cs typeface="Arial MT"/>
              </a:rPr>
              <a:t> </a:t>
            </a:r>
            <a:r>
              <a:rPr sz="1600" dirty="0">
                <a:latin typeface="Arial MT"/>
                <a:cs typeface="Arial MT"/>
              </a:rPr>
              <a:t>der</a:t>
            </a:r>
            <a:r>
              <a:rPr sz="1600" spc="-85" dirty="0">
                <a:latin typeface="Arial MT"/>
                <a:cs typeface="Arial MT"/>
              </a:rPr>
              <a:t> </a:t>
            </a:r>
            <a:r>
              <a:rPr sz="1600" spc="-20" dirty="0">
                <a:latin typeface="Arial MT"/>
                <a:cs typeface="Arial MT"/>
              </a:rPr>
              <a:t>Aalst</a:t>
            </a:r>
            <a:endParaRPr sz="1600">
              <a:latin typeface="Arial MT"/>
              <a:cs typeface="Arial MT"/>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53</a:t>
            </a:fld>
            <a:endParaRPr spc="-25" dirty="0"/>
          </a:p>
        </p:txBody>
      </p:sp>
      <p:sp>
        <p:nvSpPr>
          <p:cNvPr id="9" name="object 9"/>
          <p:cNvSpPr txBox="1"/>
          <p:nvPr/>
        </p:nvSpPr>
        <p:spPr>
          <a:xfrm>
            <a:off x="4185444" y="1311147"/>
            <a:ext cx="895350" cy="360680"/>
          </a:xfrm>
          <a:prstGeom prst="rect">
            <a:avLst/>
          </a:prstGeom>
        </p:spPr>
        <p:txBody>
          <a:bodyPr vert="horz" wrap="square" lIns="0" tIns="12700" rIns="0" bIns="0" rtlCol="0">
            <a:spAutoFit/>
          </a:bodyPr>
          <a:lstStyle/>
          <a:p>
            <a:pPr marL="12700">
              <a:lnSpc>
                <a:spcPct val="100000"/>
              </a:lnSpc>
              <a:spcBef>
                <a:spcPts val="100"/>
              </a:spcBef>
            </a:pPr>
            <a:r>
              <a:rPr sz="2200" spc="-10" dirty="0">
                <a:latin typeface="Arial MT"/>
                <a:cs typeface="Arial MT"/>
              </a:rPr>
              <a:t>waiting</a:t>
            </a:r>
            <a:endParaRPr sz="2200">
              <a:latin typeface="Arial MT"/>
              <a:cs typeface="Arial MT"/>
            </a:endParaRPr>
          </a:p>
        </p:txBody>
      </p:sp>
      <p:sp>
        <p:nvSpPr>
          <p:cNvPr id="10" name="object 10"/>
          <p:cNvSpPr txBox="1"/>
          <p:nvPr/>
        </p:nvSpPr>
        <p:spPr>
          <a:xfrm>
            <a:off x="1464652" y="2080259"/>
            <a:ext cx="7564755" cy="3373120"/>
          </a:xfrm>
          <a:prstGeom prst="rect">
            <a:avLst/>
          </a:prstGeom>
        </p:spPr>
        <p:txBody>
          <a:bodyPr vert="horz" wrap="square" lIns="0" tIns="48895" rIns="0" bIns="0" rtlCol="0">
            <a:spAutoFit/>
          </a:bodyPr>
          <a:lstStyle/>
          <a:p>
            <a:pPr marL="1296670">
              <a:lnSpc>
                <a:spcPct val="100000"/>
              </a:lnSpc>
              <a:spcBef>
                <a:spcPts val="385"/>
              </a:spcBef>
            </a:pPr>
            <a:r>
              <a:rPr sz="2000" dirty="0">
                <a:latin typeface="Symbol"/>
                <a:cs typeface="Symbol"/>
              </a:rPr>
              <a:t></a:t>
            </a:r>
            <a:endParaRPr sz="2000">
              <a:latin typeface="Symbol"/>
              <a:cs typeface="Symbol"/>
            </a:endParaRPr>
          </a:p>
          <a:p>
            <a:pPr marL="4200525">
              <a:lnSpc>
                <a:spcPct val="100000"/>
              </a:lnSpc>
              <a:spcBef>
                <a:spcPts val="290"/>
              </a:spcBef>
              <a:tabLst>
                <a:tab pos="5233670" algn="l"/>
              </a:tabLst>
            </a:pPr>
            <a:r>
              <a:rPr sz="3000" i="1" spc="-75" baseline="2777" dirty="0">
                <a:latin typeface="Arial"/>
                <a:cs typeface="Arial"/>
              </a:rPr>
              <a:t>c</a:t>
            </a:r>
            <a:r>
              <a:rPr sz="3000" i="1" baseline="2777" dirty="0">
                <a:latin typeface="Arial"/>
                <a:cs typeface="Arial"/>
              </a:rPr>
              <a:t>	</a:t>
            </a:r>
            <a:r>
              <a:rPr sz="2000" spc="-910" dirty="0">
                <a:latin typeface="Symbol"/>
                <a:cs typeface="Symbol"/>
              </a:rPr>
              <a:t></a:t>
            </a:r>
            <a:endParaRPr sz="2000">
              <a:latin typeface="Symbol"/>
              <a:cs typeface="Symbol"/>
            </a:endParaRPr>
          </a:p>
          <a:p>
            <a:pPr marL="12700">
              <a:lnSpc>
                <a:spcPct val="100000"/>
              </a:lnSpc>
              <a:spcBef>
                <a:spcPts val="1905"/>
              </a:spcBef>
            </a:pPr>
            <a:r>
              <a:rPr sz="2400" dirty="0">
                <a:latin typeface="Calibri"/>
                <a:cs typeface="Calibri"/>
              </a:rPr>
              <a:t>Basic</a:t>
            </a:r>
            <a:r>
              <a:rPr sz="2400" spc="-30" dirty="0">
                <a:latin typeface="Calibri"/>
                <a:cs typeface="Calibri"/>
              </a:rPr>
              <a:t> </a:t>
            </a:r>
            <a:r>
              <a:rPr sz="2400" spc="-10" dirty="0">
                <a:latin typeface="Calibri"/>
                <a:cs typeface="Calibri"/>
              </a:rPr>
              <a:t>characteristics:</a:t>
            </a:r>
            <a:endParaRPr sz="2400">
              <a:latin typeface="Calibri"/>
              <a:cs typeface="Calibri"/>
            </a:endParaRPr>
          </a:p>
          <a:p>
            <a:pPr marL="195580" marR="140970" indent="-182880">
              <a:lnSpc>
                <a:spcPct val="100800"/>
              </a:lnSpc>
              <a:spcBef>
                <a:spcPts val="600"/>
              </a:spcBef>
              <a:buClr>
                <a:srgbClr val="7F7F7F"/>
              </a:buClr>
              <a:buFont typeface="Arial MT"/>
              <a:buChar char="•"/>
              <a:tabLst>
                <a:tab pos="195580" algn="l"/>
              </a:tabLst>
            </a:pPr>
            <a:r>
              <a:rPr sz="2400" dirty="0">
                <a:latin typeface="Calibri"/>
                <a:cs typeface="Calibri"/>
              </a:rPr>
              <a:t>λ</a:t>
            </a:r>
            <a:r>
              <a:rPr sz="2400" spc="-40" dirty="0">
                <a:latin typeface="Calibri"/>
                <a:cs typeface="Calibri"/>
              </a:rPr>
              <a:t> </a:t>
            </a:r>
            <a:r>
              <a:rPr sz="2400" dirty="0">
                <a:latin typeface="Calibri"/>
                <a:cs typeface="Calibri"/>
              </a:rPr>
              <a:t>(mean</a:t>
            </a:r>
            <a:r>
              <a:rPr sz="2400" spc="-40" dirty="0">
                <a:latin typeface="Calibri"/>
                <a:cs typeface="Calibri"/>
              </a:rPr>
              <a:t> </a:t>
            </a:r>
            <a:r>
              <a:rPr sz="2400" dirty="0">
                <a:latin typeface="Calibri"/>
                <a:cs typeface="Calibri"/>
              </a:rPr>
              <a:t>arrival</a:t>
            </a:r>
            <a:r>
              <a:rPr sz="2400" spc="-45" dirty="0">
                <a:latin typeface="Calibri"/>
                <a:cs typeface="Calibri"/>
              </a:rPr>
              <a:t> </a:t>
            </a:r>
            <a:r>
              <a:rPr sz="2400" dirty="0">
                <a:latin typeface="Calibri"/>
                <a:cs typeface="Calibri"/>
              </a:rPr>
              <a:t>rate)</a:t>
            </a:r>
            <a:r>
              <a:rPr sz="2400" spc="-45" dirty="0">
                <a:latin typeface="Calibri"/>
                <a:cs typeface="Calibri"/>
              </a:rPr>
              <a:t> </a:t>
            </a:r>
            <a:r>
              <a:rPr sz="2400" dirty="0">
                <a:latin typeface="Calibri"/>
                <a:cs typeface="Calibri"/>
              </a:rPr>
              <a:t>=</a:t>
            </a:r>
            <a:r>
              <a:rPr sz="2400" spc="-40" dirty="0">
                <a:latin typeface="Calibri"/>
                <a:cs typeface="Calibri"/>
              </a:rPr>
              <a:t> </a:t>
            </a:r>
            <a:r>
              <a:rPr sz="2400" dirty="0">
                <a:latin typeface="Calibri"/>
                <a:cs typeface="Calibri"/>
              </a:rPr>
              <a:t>average</a:t>
            </a:r>
            <a:r>
              <a:rPr sz="2400" spc="-35" dirty="0">
                <a:latin typeface="Calibri"/>
                <a:cs typeface="Calibri"/>
              </a:rPr>
              <a:t> </a:t>
            </a:r>
            <a:r>
              <a:rPr sz="2400" dirty="0">
                <a:latin typeface="Calibri"/>
                <a:cs typeface="Calibri"/>
              </a:rPr>
              <a:t>number</a:t>
            </a:r>
            <a:r>
              <a:rPr sz="2400" spc="-40" dirty="0">
                <a:latin typeface="Calibri"/>
                <a:cs typeface="Calibri"/>
              </a:rPr>
              <a:t> </a:t>
            </a:r>
            <a:r>
              <a:rPr sz="2400" dirty="0">
                <a:latin typeface="Calibri"/>
                <a:cs typeface="Calibri"/>
              </a:rPr>
              <a:t>of</a:t>
            </a:r>
            <a:r>
              <a:rPr sz="2400" spc="-35" dirty="0">
                <a:latin typeface="Calibri"/>
                <a:cs typeface="Calibri"/>
              </a:rPr>
              <a:t> </a:t>
            </a:r>
            <a:r>
              <a:rPr sz="2400" dirty="0">
                <a:latin typeface="Calibri"/>
                <a:cs typeface="Calibri"/>
              </a:rPr>
              <a:t>arrivals</a:t>
            </a:r>
            <a:r>
              <a:rPr sz="2400" spc="-45" dirty="0">
                <a:latin typeface="Calibri"/>
                <a:cs typeface="Calibri"/>
              </a:rPr>
              <a:t> </a:t>
            </a:r>
            <a:r>
              <a:rPr sz="2400" dirty="0">
                <a:latin typeface="Calibri"/>
                <a:cs typeface="Calibri"/>
              </a:rPr>
              <a:t>per</a:t>
            </a:r>
            <a:r>
              <a:rPr sz="2400" spc="-35" dirty="0">
                <a:latin typeface="Calibri"/>
                <a:cs typeface="Calibri"/>
              </a:rPr>
              <a:t> </a:t>
            </a:r>
            <a:r>
              <a:rPr sz="2400" spc="-20" dirty="0">
                <a:latin typeface="Calibri"/>
                <a:cs typeface="Calibri"/>
              </a:rPr>
              <a:t>time unit</a:t>
            </a:r>
            <a:endParaRPr sz="2400">
              <a:latin typeface="Calibri"/>
              <a:cs typeface="Calibri"/>
            </a:endParaRPr>
          </a:p>
          <a:p>
            <a:pPr marL="195580" marR="5080" indent="-182880">
              <a:lnSpc>
                <a:spcPct val="100800"/>
              </a:lnSpc>
              <a:spcBef>
                <a:spcPts val="480"/>
              </a:spcBef>
              <a:buClr>
                <a:srgbClr val="7F7F7F"/>
              </a:buClr>
              <a:buFont typeface="Arial MT"/>
              <a:buChar char="•"/>
              <a:tabLst>
                <a:tab pos="195580" algn="l"/>
                <a:tab pos="6163310" algn="l"/>
              </a:tabLst>
            </a:pPr>
            <a:r>
              <a:rPr sz="2400" dirty="0">
                <a:latin typeface="Calibri"/>
                <a:cs typeface="Calibri"/>
              </a:rPr>
              <a:t>μ</a:t>
            </a:r>
            <a:r>
              <a:rPr sz="2400" spc="-30" dirty="0">
                <a:latin typeface="Calibri"/>
                <a:cs typeface="Calibri"/>
              </a:rPr>
              <a:t> </a:t>
            </a:r>
            <a:r>
              <a:rPr sz="2400" dirty="0">
                <a:latin typeface="Calibri"/>
                <a:cs typeface="Calibri"/>
              </a:rPr>
              <a:t>(mean</a:t>
            </a:r>
            <a:r>
              <a:rPr sz="2400" spc="-35" dirty="0">
                <a:latin typeface="Calibri"/>
                <a:cs typeface="Calibri"/>
              </a:rPr>
              <a:t> </a:t>
            </a:r>
            <a:r>
              <a:rPr sz="2400" dirty="0">
                <a:latin typeface="Calibri"/>
                <a:cs typeface="Calibri"/>
              </a:rPr>
              <a:t>service</a:t>
            </a:r>
            <a:r>
              <a:rPr sz="2400" spc="-30" dirty="0">
                <a:latin typeface="Calibri"/>
                <a:cs typeface="Calibri"/>
              </a:rPr>
              <a:t> </a:t>
            </a:r>
            <a:r>
              <a:rPr sz="2400" dirty="0">
                <a:latin typeface="Calibri"/>
                <a:cs typeface="Calibri"/>
              </a:rPr>
              <a:t>rate)</a:t>
            </a:r>
            <a:r>
              <a:rPr sz="2400" spc="-40" dirty="0">
                <a:latin typeface="Calibri"/>
                <a:cs typeface="Calibri"/>
              </a:rPr>
              <a:t> </a:t>
            </a:r>
            <a:r>
              <a:rPr sz="2400" dirty="0">
                <a:latin typeface="Calibri"/>
                <a:cs typeface="Calibri"/>
              </a:rPr>
              <a:t>=</a:t>
            </a:r>
            <a:r>
              <a:rPr sz="2400" spc="-35" dirty="0">
                <a:latin typeface="Calibri"/>
                <a:cs typeface="Calibri"/>
              </a:rPr>
              <a:t> </a:t>
            </a:r>
            <a:r>
              <a:rPr sz="2400" dirty="0">
                <a:latin typeface="Calibri"/>
                <a:cs typeface="Calibri"/>
              </a:rPr>
              <a:t>average</a:t>
            </a:r>
            <a:r>
              <a:rPr sz="2400" spc="-30" dirty="0">
                <a:latin typeface="Calibri"/>
                <a:cs typeface="Calibri"/>
              </a:rPr>
              <a:t> </a:t>
            </a:r>
            <a:r>
              <a:rPr sz="2400" dirty="0">
                <a:latin typeface="Calibri"/>
                <a:cs typeface="Calibri"/>
              </a:rPr>
              <a:t>number</a:t>
            </a:r>
            <a:r>
              <a:rPr sz="2400" spc="-35" dirty="0">
                <a:latin typeface="Calibri"/>
                <a:cs typeface="Calibri"/>
              </a:rPr>
              <a:t> </a:t>
            </a:r>
            <a:r>
              <a:rPr sz="2400" dirty="0">
                <a:latin typeface="Calibri"/>
                <a:cs typeface="Calibri"/>
              </a:rPr>
              <a:t>of</a:t>
            </a:r>
            <a:r>
              <a:rPr sz="2400" spc="-25" dirty="0">
                <a:latin typeface="Calibri"/>
                <a:cs typeface="Calibri"/>
              </a:rPr>
              <a:t> </a:t>
            </a:r>
            <a:r>
              <a:rPr sz="2400" spc="-20" dirty="0">
                <a:latin typeface="Calibri"/>
                <a:cs typeface="Calibri"/>
              </a:rPr>
              <a:t>jobs</a:t>
            </a:r>
            <a:r>
              <a:rPr sz="2400" dirty="0">
                <a:latin typeface="Calibri"/>
                <a:cs typeface="Calibri"/>
              </a:rPr>
              <a:t>	that</a:t>
            </a:r>
            <a:r>
              <a:rPr sz="2400" spc="-40" dirty="0">
                <a:latin typeface="Calibri"/>
                <a:cs typeface="Calibri"/>
              </a:rPr>
              <a:t> </a:t>
            </a:r>
            <a:r>
              <a:rPr sz="2400" dirty="0">
                <a:latin typeface="Calibri"/>
                <a:cs typeface="Calibri"/>
              </a:rPr>
              <a:t>can</a:t>
            </a:r>
            <a:r>
              <a:rPr sz="2400" spc="-30" dirty="0">
                <a:latin typeface="Calibri"/>
                <a:cs typeface="Calibri"/>
              </a:rPr>
              <a:t> </a:t>
            </a:r>
            <a:r>
              <a:rPr sz="2400" spc="-25" dirty="0">
                <a:latin typeface="Calibri"/>
                <a:cs typeface="Calibri"/>
              </a:rPr>
              <a:t>be </a:t>
            </a:r>
            <a:r>
              <a:rPr sz="2400" dirty="0">
                <a:latin typeface="Calibri"/>
                <a:cs typeface="Calibri"/>
              </a:rPr>
              <a:t>handled</a:t>
            </a:r>
            <a:r>
              <a:rPr sz="2400" spc="-10" dirty="0">
                <a:latin typeface="Calibri"/>
                <a:cs typeface="Calibri"/>
              </a:rPr>
              <a:t> </a:t>
            </a:r>
            <a:r>
              <a:rPr sz="2400" dirty="0">
                <a:latin typeface="Calibri"/>
                <a:cs typeface="Calibri"/>
              </a:rPr>
              <a:t>by</a:t>
            </a:r>
            <a:r>
              <a:rPr sz="2400" spc="-10" dirty="0">
                <a:latin typeface="Calibri"/>
                <a:cs typeface="Calibri"/>
              </a:rPr>
              <a:t> </a:t>
            </a:r>
            <a:r>
              <a:rPr sz="2400" dirty="0">
                <a:latin typeface="Calibri"/>
                <a:cs typeface="Calibri"/>
              </a:rPr>
              <a:t>one</a:t>
            </a:r>
            <a:r>
              <a:rPr sz="2400" spc="-5" dirty="0">
                <a:latin typeface="Calibri"/>
                <a:cs typeface="Calibri"/>
              </a:rPr>
              <a:t> </a:t>
            </a:r>
            <a:r>
              <a:rPr sz="2400" dirty="0">
                <a:latin typeface="Calibri"/>
                <a:cs typeface="Calibri"/>
              </a:rPr>
              <a:t>server</a:t>
            </a:r>
            <a:r>
              <a:rPr sz="2400" spc="-10" dirty="0">
                <a:latin typeface="Calibri"/>
                <a:cs typeface="Calibri"/>
              </a:rPr>
              <a:t> </a:t>
            </a:r>
            <a:r>
              <a:rPr sz="2400" dirty="0">
                <a:latin typeface="Calibri"/>
                <a:cs typeface="Calibri"/>
              </a:rPr>
              <a:t>per</a:t>
            </a:r>
            <a:r>
              <a:rPr sz="2400" spc="-10" dirty="0">
                <a:latin typeface="Calibri"/>
                <a:cs typeface="Calibri"/>
              </a:rPr>
              <a:t> </a:t>
            </a:r>
            <a:r>
              <a:rPr sz="2400" dirty="0">
                <a:latin typeface="Calibri"/>
                <a:cs typeface="Calibri"/>
              </a:rPr>
              <a:t>time</a:t>
            </a:r>
            <a:r>
              <a:rPr sz="2400" spc="-5" dirty="0">
                <a:latin typeface="Calibri"/>
                <a:cs typeface="Calibri"/>
              </a:rPr>
              <a:t> </a:t>
            </a:r>
            <a:r>
              <a:rPr sz="2400" spc="-10" dirty="0">
                <a:latin typeface="Calibri"/>
                <a:cs typeface="Calibri"/>
              </a:rPr>
              <a:t>unit:</a:t>
            </a:r>
            <a:endParaRPr sz="2400">
              <a:latin typeface="Calibri"/>
              <a:cs typeface="Calibri"/>
            </a:endParaRPr>
          </a:p>
          <a:p>
            <a:pPr marL="194945" indent="-182245">
              <a:lnSpc>
                <a:spcPct val="100000"/>
              </a:lnSpc>
              <a:spcBef>
                <a:spcPts val="625"/>
              </a:spcBef>
              <a:buClr>
                <a:srgbClr val="7F7F7F"/>
              </a:buClr>
              <a:buFont typeface="Arial MT"/>
              <a:buChar char="•"/>
              <a:tabLst>
                <a:tab pos="194945" algn="l"/>
              </a:tabLst>
            </a:pPr>
            <a:r>
              <a:rPr sz="2400" i="1" dirty="0">
                <a:latin typeface="Calibri"/>
                <a:cs typeface="Calibri"/>
              </a:rPr>
              <a:t>c</a:t>
            </a:r>
            <a:r>
              <a:rPr sz="2400" i="1" spc="-10" dirty="0">
                <a:latin typeface="Calibri"/>
                <a:cs typeface="Calibri"/>
              </a:rPr>
              <a:t> </a:t>
            </a:r>
            <a:r>
              <a:rPr sz="2400" i="1" dirty="0">
                <a:latin typeface="Calibri"/>
                <a:cs typeface="Calibri"/>
              </a:rPr>
              <a:t>= </a:t>
            </a:r>
            <a:r>
              <a:rPr sz="2400" dirty="0">
                <a:latin typeface="Calibri"/>
                <a:cs typeface="Calibri"/>
              </a:rPr>
              <a:t>number</a:t>
            </a:r>
            <a:r>
              <a:rPr sz="2400" spc="-5" dirty="0">
                <a:latin typeface="Calibri"/>
                <a:cs typeface="Calibri"/>
              </a:rPr>
              <a:t> </a:t>
            </a:r>
            <a:r>
              <a:rPr sz="2400" dirty="0">
                <a:latin typeface="Calibri"/>
                <a:cs typeface="Calibri"/>
              </a:rPr>
              <a:t>of </a:t>
            </a:r>
            <a:r>
              <a:rPr sz="2400" spc="-10" dirty="0">
                <a:latin typeface="Calibri"/>
                <a:cs typeface="Calibri"/>
              </a:rPr>
              <a:t>servers</a:t>
            </a:r>
            <a:endParaRPr sz="2400">
              <a:latin typeface="Calibri"/>
              <a:cs typeface="Calibri"/>
            </a:endParaRPr>
          </a:p>
        </p:txBody>
      </p:sp>
      <p:sp>
        <p:nvSpPr>
          <p:cNvPr id="11" name="object 11"/>
          <p:cNvSpPr txBox="1"/>
          <p:nvPr/>
        </p:nvSpPr>
        <p:spPr>
          <a:xfrm>
            <a:off x="5818981" y="1234947"/>
            <a:ext cx="911225" cy="360680"/>
          </a:xfrm>
          <a:prstGeom prst="rect">
            <a:avLst/>
          </a:prstGeom>
        </p:spPr>
        <p:txBody>
          <a:bodyPr vert="horz" wrap="square" lIns="0" tIns="12700" rIns="0" bIns="0" rtlCol="0">
            <a:spAutoFit/>
          </a:bodyPr>
          <a:lstStyle/>
          <a:p>
            <a:pPr marL="12700">
              <a:lnSpc>
                <a:spcPct val="100000"/>
              </a:lnSpc>
              <a:spcBef>
                <a:spcPts val="100"/>
              </a:spcBef>
            </a:pPr>
            <a:r>
              <a:rPr sz="2200" spc="-10" dirty="0">
                <a:latin typeface="Arial MT"/>
                <a:cs typeface="Arial MT"/>
              </a:rPr>
              <a:t>service</a:t>
            </a:r>
            <a:endParaRPr sz="2200">
              <a:latin typeface="Arial MT"/>
              <a:cs typeface="Arial M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9700" rIns="0" bIns="0" rtlCol="0">
            <a:spAutoFit/>
          </a:bodyPr>
          <a:lstStyle/>
          <a:p>
            <a:pPr marL="38100">
              <a:lnSpc>
                <a:spcPct val="100000"/>
              </a:lnSpc>
              <a:spcBef>
                <a:spcPts val="100"/>
              </a:spcBef>
            </a:pPr>
            <a:r>
              <a:rPr dirty="0">
                <a:latin typeface="Arial MT"/>
                <a:cs typeface="Arial MT"/>
              </a:rPr>
              <a:t>Queuing</a:t>
            </a:r>
            <a:r>
              <a:rPr spc="-40" dirty="0">
                <a:latin typeface="Arial MT"/>
                <a:cs typeface="Arial MT"/>
              </a:rPr>
              <a:t> </a:t>
            </a:r>
            <a:r>
              <a:rPr dirty="0">
                <a:latin typeface="Arial MT"/>
                <a:cs typeface="Arial MT"/>
              </a:rPr>
              <a:t>theory</a:t>
            </a:r>
            <a:r>
              <a:rPr spc="-35" dirty="0">
                <a:latin typeface="Arial MT"/>
                <a:cs typeface="Arial MT"/>
              </a:rPr>
              <a:t> </a:t>
            </a:r>
            <a:r>
              <a:rPr dirty="0">
                <a:latin typeface="Arial MT"/>
                <a:cs typeface="Arial MT"/>
              </a:rPr>
              <a:t>concepts</a:t>
            </a:r>
            <a:r>
              <a:rPr spc="-30" dirty="0">
                <a:latin typeface="Arial MT"/>
                <a:cs typeface="Arial MT"/>
              </a:rPr>
              <a:t> </a:t>
            </a:r>
            <a:r>
              <a:rPr spc="-10" dirty="0">
                <a:latin typeface="Arial MT"/>
                <a:cs typeface="Arial MT"/>
              </a:rPr>
              <a:t>(cont.)</a:t>
            </a:r>
          </a:p>
        </p:txBody>
      </p:sp>
      <p:grpSp>
        <p:nvGrpSpPr>
          <p:cNvPr id="3" name="object 3"/>
          <p:cNvGrpSpPr/>
          <p:nvPr/>
        </p:nvGrpSpPr>
        <p:grpSpPr>
          <a:xfrm>
            <a:off x="1762918" y="1364189"/>
            <a:ext cx="4994275" cy="762000"/>
            <a:chOff x="1762918" y="1364189"/>
            <a:chExt cx="4994275" cy="762000"/>
          </a:xfrm>
        </p:grpSpPr>
        <p:sp>
          <p:nvSpPr>
            <p:cNvPr id="4" name="object 4"/>
            <p:cNvSpPr/>
            <p:nvPr/>
          </p:nvSpPr>
          <p:spPr>
            <a:xfrm>
              <a:off x="4371182" y="1370539"/>
              <a:ext cx="1465580" cy="749300"/>
            </a:xfrm>
            <a:custGeom>
              <a:avLst/>
              <a:gdLst/>
              <a:ahLst/>
              <a:cxnLst/>
              <a:rect l="l" t="t" r="r" b="b"/>
              <a:pathLst>
                <a:path w="1465579" h="749300">
                  <a:moveTo>
                    <a:pt x="0" y="374650"/>
                  </a:moveTo>
                  <a:lnTo>
                    <a:pt x="10610" y="310761"/>
                  </a:lnTo>
                  <a:lnTo>
                    <a:pt x="41267" y="250376"/>
                  </a:lnTo>
                  <a:lnTo>
                    <a:pt x="90213" y="194395"/>
                  </a:lnTo>
                  <a:lnTo>
                    <a:pt x="120994" y="168338"/>
                  </a:lnTo>
                  <a:lnTo>
                    <a:pt x="155688" y="143718"/>
                  </a:lnTo>
                  <a:lnTo>
                    <a:pt x="194073" y="120650"/>
                  </a:lnTo>
                  <a:lnTo>
                    <a:pt x="235932" y="99244"/>
                  </a:lnTo>
                  <a:lnTo>
                    <a:pt x="281042" y="79615"/>
                  </a:lnTo>
                  <a:lnTo>
                    <a:pt x="329186" y="61873"/>
                  </a:lnTo>
                  <a:lnTo>
                    <a:pt x="380142" y="46133"/>
                  </a:lnTo>
                  <a:lnTo>
                    <a:pt x="433691" y="32505"/>
                  </a:lnTo>
                  <a:lnTo>
                    <a:pt x="489613" y="21103"/>
                  </a:lnTo>
                  <a:lnTo>
                    <a:pt x="547687" y="12039"/>
                  </a:lnTo>
                  <a:lnTo>
                    <a:pt x="607695" y="5425"/>
                  </a:lnTo>
                  <a:lnTo>
                    <a:pt x="669416" y="1375"/>
                  </a:lnTo>
                  <a:lnTo>
                    <a:pt x="732631" y="0"/>
                  </a:lnTo>
                  <a:lnTo>
                    <a:pt x="795845" y="1375"/>
                  </a:lnTo>
                  <a:lnTo>
                    <a:pt x="857566" y="5425"/>
                  </a:lnTo>
                  <a:lnTo>
                    <a:pt x="917574" y="12039"/>
                  </a:lnTo>
                  <a:lnTo>
                    <a:pt x="975648" y="21103"/>
                  </a:lnTo>
                  <a:lnTo>
                    <a:pt x="1031570" y="32505"/>
                  </a:lnTo>
                  <a:lnTo>
                    <a:pt x="1085119" y="46133"/>
                  </a:lnTo>
                  <a:lnTo>
                    <a:pt x="1136075" y="61873"/>
                  </a:lnTo>
                  <a:lnTo>
                    <a:pt x="1184219" y="79615"/>
                  </a:lnTo>
                  <a:lnTo>
                    <a:pt x="1229329" y="99244"/>
                  </a:lnTo>
                  <a:lnTo>
                    <a:pt x="1271188" y="120650"/>
                  </a:lnTo>
                  <a:lnTo>
                    <a:pt x="1309573" y="143718"/>
                  </a:lnTo>
                  <a:lnTo>
                    <a:pt x="1344267" y="168338"/>
                  </a:lnTo>
                  <a:lnTo>
                    <a:pt x="1375048" y="194395"/>
                  </a:lnTo>
                  <a:lnTo>
                    <a:pt x="1401697" y="221779"/>
                  </a:lnTo>
                  <a:lnTo>
                    <a:pt x="1441719" y="280074"/>
                  </a:lnTo>
                  <a:lnTo>
                    <a:pt x="1462572" y="342323"/>
                  </a:lnTo>
                  <a:lnTo>
                    <a:pt x="1465262" y="374650"/>
                  </a:lnTo>
                  <a:lnTo>
                    <a:pt x="1462572" y="406976"/>
                  </a:lnTo>
                  <a:lnTo>
                    <a:pt x="1441719" y="469225"/>
                  </a:lnTo>
                  <a:lnTo>
                    <a:pt x="1401697" y="527520"/>
                  </a:lnTo>
                  <a:lnTo>
                    <a:pt x="1375048" y="554904"/>
                  </a:lnTo>
                  <a:lnTo>
                    <a:pt x="1344267" y="580961"/>
                  </a:lnTo>
                  <a:lnTo>
                    <a:pt x="1309573" y="605581"/>
                  </a:lnTo>
                  <a:lnTo>
                    <a:pt x="1271188" y="628649"/>
                  </a:lnTo>
                  <a:lnTo>
                    <a:pt x="1229329" y="650055"/>
                  </a:lnTo>
                  <a:lnTo>
                    <a:pt x="1184219" y="669684"/>
                  </a:lnTo>
                  <a:lnTo>
                    <a:pt x="1136075" y="687426"/>
                  </a:lnTo>
                  <a:lnTo>
                    <a:pt x="1085119" y="703166"/>
                  </a:lnTo>
                  <a:lnTo>
                    <a:pt x="1031570" y="716794"/>
                  </a:lnTo>
                  <a:lnTo>
                    <a:pt x="975648" y="728196"/>
                  </a:lnTo>
                  <a:lnTo>
                    <a:pt x="917574" y="737260"/>
                  </a:lnTo>
                  <a:lnTo>
                    <a:pt x="857566" y="743874"/>
                  </a:lnTo>
                  <a:lnTo>
                    <a:pt x="795845" y="747924"/>
                  </a:lnTo>
                  <a:lnTo>
                    <a:pt x="732631" y="749300"/>
                  </a:lnTo>
                  <a:lnTo>
                    <a:pt x="669416" y="747924"/>
                  </a:lnTo>
                  <a:lnTo>
                    <a:pt x="607695" y="743874"/>
                  </a:lnTo>
                  <a:lnTo>
                    <a:pt x="547687" y="737260"/>
                  </a:lnTo>
                  <a:lnTo>
                    <a:pt x="489613" y="728196"/>
                  </a:lnTo>
                  <a:lnTo>
                    <a:pt x="433691" y="716794"/>
                  </a:lnTo>
                  <a:lnTo>
                    <a:pt x="380142" y="703166"/>
                  </a:lnTo>
                  <a:lnTo>
                    <a:pt x="329186" y="687426"/>
                  </a:lnTo>
                  <a:lnTo>
                    <a:pt x="281042" y="669684"/>
                  </a:lnTo>
                  <a:lnTo>
                    <a:pt x="235932" y="650055"/>
                  </a:lnTo>
                  <a:lnTo>
                    <a:pt x="194073" y="628649"/>
                  </a:lnTo>
                  <a:lnTo>
                    <a:pt x="155688" y="605581"/>
                  </a:lnTo>
                  <a:lnTo>
                    <a:pt x="120994" y="580961"/>
                  </a:lnTo>
                  <a:lnTo>
                    <a:pt x="90213" y="554904"/>
                  </a:lnTo>
                  <a:lnTo>
                    <a:pt x="63564" y="527520"/>
                  </a:lnTo>
                  <a:lnTo>
                    <a:pt x="23542" y="469225"/>
                  </a:lnTo>
                  <a:lnTo>
                    <a:pt x="2689" y="406976"/>
                  </a:lnTo>
                  <a:lnTo>
                    <a:pt x="0" y="374650"/>
                  </a:lnTo>
                  <a:close/>
                </a:path>
              </a:pathLst>
            </a:custGeom>
            <a:ln w="12700">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2682082" y="1522939"/>
              <a:ext cx="1676399" cy="444500"/>
            </a:xfrm>
            <a:prstGeom prst="rect">
              <a:avLst/>
            </a:prstGeom>
          </p:spPr>
        </p:pic>
        <p:sp>
          <p:nvSpPr>
            <p:cNvPr id="6" name="object 6"/>
            <p:cNvSpPr/>
            <p:nvPr/>
          </p:nvSpPr>
          <p:spPr>
            <a:xfrm>
              <a:off x="2682082" y="1522939"/>
              <a:ext cx="1676400" cy="444500"/>
            </a:xfrm>
            <a:custGeom>
              <a:avLst/>
              <a:gdLst/>
              <a:ahLst/>
              <a:cxnLst/>
              <a:rect l="l" t="t" r="r" b="b"/>
              <a:pathLst>
                <a:path w="1676400" h="444500">
                  <a:moveTo>
                    <a:pt x="0" y="0"/>
                  </a:moveTo>
                  <a:lnTo>
                    <a:pt x="1676400" y="0"/>
                  </a:lnTo>
                  <a:lnTo>
                    <a:pt x="1676400" y="444500"/>
                  </a:lnTo>
                  <a:lnTo>
                    <a:pt x="0" y="444500"/>
                  </a:lnTo>
                  <a:lnTo>
                    <a:pt x="0" y="0"/>
                  </a:lnTo>
                  <a:close/>
                </a:path>
              </a:pathLst>
            </a:custGeom>
            <a:ln w="12700">
              <a:solidFill>
                <a:srgbClr val="000000"/>
              </a:solidFill>
            </a:ln>
          </p:spPr>
          <p:txBody>
            <a:bodyPr wrap="square" lIns="0" tIns="0" rIns="0" bIns="0" rtlCol="0"/>
            <a:lstStyle/>
            <a:p>
              <a:endParaRPr/>
            </a:p>
          </p:txBody>
        </p:sp>
        <p:sp>
          <p:nvSpPr>
            <p:cNvPr id="7" name="object 7"/>
            <p:cNvSpPr/>
            <p:nvPr/>
          </p:nvSpPr>
          <p:spPr>
            <a:xfrm>
              <a:off x="1762912" y="1707095"/>
              <a:ext cx="4994275" cy="76200"/>
            </a:xfrm>
            <a:custGeom>
              <a:avLst/>
              <a:gdLst/>
              <a:ahLst/>
              <a:cxnLst/>
              <a:rect l="l" t="t" r="r" b="b"/>
              <a:pathLst>
                <a:path w="4994275" h="76200">
                  <a:moveTo>
                    <a:pt x="914400" y="38100"/>
                  </a:moveTo>
                  <a:lnTo>
                    <a:pt x="787400" y="0"/>
                  </a:lnTo>
                  <a:lnTo>
                    <a:pt x="829729" y="31750"/>
                  </a:lnTo>
                  <a:lnTo>
                    <a:pt x="0" y="31750"/>
                  </a:lnTo>
                  <a:lnTo>
                    <a:pt x="0" y="44450"/>
                  </a:lnTo>
                  <a:lnTo>
                    <a:pt x="829729" y="44450"/>
                  </a:lnTo>
                  <a:lnTo>
                    <a:pt x="787400" y="76200"/>
                  </a:lnTo>
                  <a:lnTo>
                    <a:pt x="893229" y="44450"/>
                  </a:lnTo>
                  <a:lnTo>
                    <a:pt x="914400" y="38100"/>
                  </a:lnTo>
                  <a:close/>
                </a:path>
                <a:path w="4994275" h="76200">
                  <a:moveTo>
                    <a:pt x="4994275" y="38100"/>
                  </a:moveTo>
                  <a:lnTo>
                    <a:pt x="4867275" y="0"/>
                  </a:lnTo>
                  <a:lnTo>
                    <a:pt x="4909604" y="31750"/>
                  </a:lnTo>
                  <a:lnTo>
                    <a:pt x="4079875" y="31750"/>
                  </a:lnTo>
                  <a:lnTo>
                    <a:pt x="4079875" y="44450"/>
                  </a:lnTo>
                  <a:lnTo>
                    <a:pt x="4909604" y="44450"/>
                  </a:lnTo>
                  <a:lnTo>
                    <a:pt x="4867275" y="76200"/>
                  </a:lnTo>
                  <a:lnTo>
                    <a:pt x="4973104" y="44450"/>
                  </a:lnTo>
                  <a:lnTo>
                    <a:pt x="4994275" y="38100"/>
                  </a:lnTo>
                  <a:close/>
                </a:path>
              </a:pathLst>
            </a:custGeom>
            <a:solidFill>
              <a:srgbClr val="000000"/>
            </a:solidFill>
          </p:spPr>
          <p:txBody>
            <a:bodyPr wrap="square" lIns="0" tIns="0" rIns="0" bIns="0" rtlCol="0"/>
            <a:lstStyle/>
            <a:p>
              <a:endParaRPr/>
            </a:p>
          </p:txBody>
        </p:sp>
      </p:grpSp>
      <p:sp>
        <p:nvSpPr>
          <p:cNvPr id="8" name="object 8"/>
          <p:cNvSpPr txBox="1"/>
          <p:nvPr/>
        </p:nvSpPr>
        <p:spPr>
          <a:xfrm>
            <a:off x="1623220" y="1824228"/>
            <a:ext cx="1651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Symbol"/>
                <a:cs typeface="Symbol"/>
              </a:rPr>
              <a:t></a:t>
            </a:r>
            <a:endParaRPr sz="2000">
              <a:latin typeface="Symbol"/>
              <a:cs typeface="Symbol"/>
            </a:endParaRPr>
          </a:p>
        </p:txBody>
      </p:sp>
      <p:sp>
        <p:nvSpPr>
          <p:cNvPr id="9" name="object 9"/>
          <p:cNvSpPr txBox="1"/>
          <p:nvPr/>
        </p:nvSpPr>
        <p:spPr>
          <a:xfrm>
            <a:off x="5560219" y="2129028"/>
            <a:ext cx="172085" cy="330200"/>
          </a:xfrm>
          <a:prstGeom prst="rect">
            <a:avLst/>
          </a:prstGeom>
        </p:spPr>
        <p:txBody>
          <a:bodyPr vert="horz" wrap="square" lIns="0" tIns="12700" rIns="0" bIns="0" rtlCol="0">
            <a:spAutoFit/>
          </a:bodyPr>
          <a:lstStyle/>
          <a:p>
            <a:pPr marL="12700">
              <a:lnSpc>
                <a:spcPct val="100000"/>
              </a:lnSpc>
              <a:spcBef>
                <a:spcPts val="100"/>
              </a:spcBef>
            </a:pPr>
            <a:r>
              <a:rPr sz="2000" spc="-850" dirty="0">
                <a:latin typeface="Symbol"/>
                <a:cs typeface="Symbol"/>
              </a:rPr>
              <a:t></a:t>
            </a:r>
            <a:endParaRPr sz="2000">
              <a:latin typeface="Symbol"/>
              <a:cs typeface="Symbol"/>
            </a:endParaRPr>
          </a:p>
        </p:txBody>
      </p:sp>
      <p:sp>
        <p:nvSpPr>
          <p:cNvPr id="10" name="object 10"/>
          <p:cNvSpPr txBox="1"/>
          <p:nvPr/>
        </p:nvSpPr>
        <p:spPr>
          <a:xfrm>
            <a:off x="4527551" y="2113788"/>
            <a:ext cx="152400" cy="330200"/>
          </a:xfrm>
          <a:prstGeom prst="rect">
            <a:avLst/>
          </a:prstGeom>
        </p:spPr>
        <p:txBody>
          <a:bodyPr vert="horz" wrap="square" lIns="0" tIns="12700" rIns="0" bIns="0" rtlCol="0">
            <a:spAutoFit/>
          </a:bodyPr>
          <a:lstStyle/>
          <a:p>
            <a:pPr marL="12700">
              <a:lnSpc>
                <a:spcPct val="100000"/>
              </a:lnSpc>
              <a:spcBef>
                <a:spcPts val="100"/>
              </a:spcBef>
            </a:pPr>
            <a:r>
              <a:rPr sz="2000" i="1" dirty="0">
                <a:latin typeface="Arial"/>
                <a:cs typeface="Arial"/>
              </a:rPr>
              <a:t>c</a:t>
            </a:r>
            <a:endParaRPr sz="2000">
              <a:latin typeface="Arial"/>
              <a:cs typeface="Arial"/>
            </a:endParaRPr>
          </a:p>
        </p:txBody>
      </p:sp>
      <p:sp>
        <p:nvSpPr>
          <p:cNvPr id="11" name="object 11"/>
          <p:cNvSpPr/>
          <p:nvPr/>
        </p:nvSpPr>
        <p:spPr>
          <a:xfrm>
            <a:off x="2677320" y="2392889"/>
            <a:ext cx="1687830" cy="76200"/>
          </a:xfrm>
          <a:custGeom>
            <a:avLst/>
            <a:gdLst/>
            <a:ahLst/>
            <a:cxnLst/>
            <a:rect l="l" t="t" r="r" b="b"/>
            <a:pathLst>
              <a:path w="1687829" h="76200">
                <a:moveTo>
                  <a:pt x="1560512" y="1"/>
                </a:moveTo>
                <a:lnTo>
                  <a:pt x="1602845" y="31751"/>
                </a:lnTo>
                <a:lnTo>
                  <a:pt x="1611312" y="31751"/>
                </a:lnTo>
                <a:lnTo>
                  <a:pt x="1611312" y="44451"/>
                </a:lnTo>
                <a:lnTo>
                  <a:pt x="1602845" y="44451"/>
                </a:lnTo>
                <a:lnTo>
                  <a:pt x="1560512" y="76201"/>
                </a:lnTo>
                <a:lnTo>
                  <a:pt x="1666345" y="44451"/>
                </a:lnTo>
                <a:lnTo>
                  <a:pt x="1611312" y="44451"/>
                </a:lnTo>
                <a:lnTo>
                  <a:pt x="1666350" y="44450"/>
                </a:lnTo>
                <a:lnTo>
                  <a:pt x="1687512" y="38101"/>
                </a:lnTo>
                <a:lnTo>
                  <a:pt x="1560512" y="1"/>
                </a:lnTo>
                <a:close/>
              </a:path>
              <a:path w="1687829" h="76200">
                <a:moveTo>
                  <a:pt x="127000" y="0"/>
                </a:moveTo>
                <a:lnTo>
                  <a:pt x="0" y="38100"/>
                </a:lnTo>
                <a:lnTo>
                  <a:pt x="127000" y="76200"/>
                </a:lnTo>
                <a:lnTo>
                  <a:pt x="84666" y="44450"/>
                </a:lnTo>
                <a:lnTo>
                  <a:pt x="76200" y="44450"/>
                </a:lnTo>
                <a:lnTo>
                  <a:pt x="76200" y="31750"/>
                </a:lnTo>
                <a:lnTo>
                  <a:pt x="84666" y="31750"/>
                </a:lnTo>
                <a:lnTo>
                  <a:pt x="127000" y="0"/>
                </a:lnTo>
                <a:close/>
              </a:path>
              <a:path w="1687829" h="76200">
                <a:moveTo>
                  <a:pt x="1611312" y="38101"/>
                </a:moveTo>
                <a:lnTo>
                  <a:pt x="1602845" y="44451"/>
                </a:lnTo>
                <a:lnTo>
                  <a:pt x="1611312" y="44451"/>
                </a:lnTo>
                <a:lnTo>
                  <a:pt x="1611312" y="38101"/>
                </a:lnTo>
                <a:close/>
              </a:path>
              <a:path w="1687829" h="76200">
                <a:moveTo>
                  <a:pt x="84666" y="31750"/>
                </a:moveTo>
                <a:lnTo>
                  <a:pt x="76200" y="38100"/>
                </a:lnTo>
                <a:lnTo>
                  <a:pt x="84666" y="44450"/>
                </a:lnTo>
                <a:lnTo>
                  <a:pt x="1602847" y="44450"/>
                </a:lnTo>
                <a:lnTo>
                  <a:pt x="1611312" y="38101"/>
                </a:lnTo>
                <a:lnTo>
                  <a:pt x="1602845" y="31751"/>
                </a:lnTo>
                <a:lnTo>
                  <a:pt x="84666" y="31750"/>
                </a:lnTo>
                <a:close/>
              </a:path>
              <a:path w="1687829" h="76200">
                <a:moveTo>
                  <a:pt x="76200" y="38100"/>
                </a:moveTo>
                <a:lnTo>
                  <a:pt x="76200" y="44450"/>
                </a:lnTo>
                <a:lnTo>
                  <a:pt x="84666" y="44450"/>
                </a:lnTo>
                <a:lnTo>
                  <a:pt x="76200" y="38100"/>
                </a:lnTo>
                <a:close/>
              </a:path>
              <a:path w="1687829" h="76200">
                <a:moveTo>
                  <a:pt x="1602845" y="31751"/>
                </a:moveTo>
                <a:lnTo>
                  <a:pt x="1611312" y="38101"/>
                </a:lnTo>
                <a:lnTo>
                  <a:pt x="1611312" y="31751"/>
                </a:lnTo>
                <a:lnTo>
                  <a:pt x="1602845" y="31751"/>
                </a:lnTo>
                <a:close/>
              </a:path>
              <a:path w="1687829" h="76200">
                <a:moveTo>
                  <a:pt x="76200" y="31750"/>
                </a:moveTo>
                <a:lnTo>
                  <a:pt x="76200" y="38100"/>
                </a:lnTo>
                <a:lnTo>
                  <a:pt x="84666" y="31750"/>
                </a:lnTo>
                <a:lnTo>
                  <a:pt x="76200" y="31750"/>
                </a:lnTo>
                <a:close/>
              </a:path>
            </a:pathLst>
          </a:custGeom>
          <a:solidFill>
            <a:srgbClr val="000000"/>
          </a:solidFill>
        </p:spPr>
        <p:txBody>
          <a:bodyPr wrap="square" lIns="0" tIns="0" rIns="0" bIns="0" rtlCol="0"/>
          <a:lstStyle/>
          <a:p>
            <a:endParaRPr/>
          </a:p>
        </p:txBody>
      </p:sp>
      <p:sp>
        <p:nvSpPr>
          <p:cNvPr id="12" name="object 12"/>
          <p:cNvSpPr/>
          <p:nvPr/>
        </p:nvSpPr>
        <p:spPr>
          <a:xfrm>
            <a:off x="2677320" y="2969499"/>
            <a:ext cx="3165475" cy="76200"/>
          </a:xfrm>
          <a:custGeom>
            <a:avLst/>
            <a:gdLst/>
            <a:ahLst/>
            <a:cxnLst/>
            <a:rect l="l" t="t" r="r" b="b"/>
            <a:pathLst>
              <a:path w="3165475" h="76200">
                <a:moveTo>
                  <a:pt x="3038474" y="1"/>
                </a:moveTo>
                <a:lnTo>
                  <a:pt x="3080808" y="31751"/>
                </a:lnTo>
                <a:lnTo>
                  <a:pt x="3089278" y="31751"/>
                </a:lnTo>
                <a:lnTo>
                  <a:pt x="3089278" y="44451"/>
                </a:lnTo>
                <a:lnTo>
                  <a:pt x="3080808" y="44451"/>
                </a:lnTo>
                <a:lnTo>
                  <a:pt x="3038474" y="76201"/>
                </a:lnTo>
                <a:lnTo>
                  <a:pt x="3144308" y="44451"/>
                </a:lnTo>
                <a:lnTo>
                  <a:pt x="3089278" y="44451"/>
                </a:lnTo>
                <a:lnTo>
                  <a:pt x="3144312" y="44450"/>
                </a:lnTo>
                <a:lnTo>
                  <a:pt x="3165474" y="38101"/>
                </a:lnTo>
                <a:lnTo>
                  <a:pt x="3038474" y="1"/>
                </a:lnTo>
                <a:close/>
              </a:path>
              <a:path w="3165475" h="76200">
                <a:moveTo>
                  <a:pt x="127000" y="0"/>
                </a:moveTo>
                <a:lnTo>
                  <a:pt x="0" y="38100"/>
                </a:lnTo>
                <a:lnTo>
                  <a:pt x="127000" y="76200"/>
                </a:lnTo>
                <a:lnTo>
                  <a:pt x="84666" y="44450"/>
                </a:lnTo>
                <a:lnTo>
                  <a:pt x="76196" y="44450"/>
                </a:lnTo>
                <a:lnTo>
                  <a:pt x="76196" y="31750"/>
                </a:lnTo>
                <a:lnTo>
                  <a:pt x="84666" y="31750"/>
                </a:lnTo>
                <a:lnTo>
                  <a:pt x="127000" y="0"/>
                </a:lnTo>
                <a:close/>
              </a:path>
              <a:path w="3165475" h="76200">
                <a:moveTo>
                  <a:pt x="3080808" y="31751"/>
                </a:moveTo>
                <a:lnTo>
                  <a:pt x="3089274" y="38101"/>
                </a:lnTo>
                <a:lnTo>
                  <a:pt x="3080808" y="44451"/>
                </a:lnTo>
                <a:lnTo>
                  <a:pt x="3089278" y="44451"/>
                </a:lnTo>
                <a:lnTo>
                  <a:pt x="3089278" y="31751"/>
                </a:lnTo>
                <a:lnTo>
                  <a:pt x="3080808" y="31751"/>
                </a:lnTo>
                <a:close/>
              </a:path>
              <a:path w="3165475" h="76200">
                <a:moveTo>
                  <a:pt x="84666" y="31750"/>
                </a:moveTo>
                <a:lnTo>
                  <a:pt x="76200" y="38100"/>
                </a:lnTo>
                <a:lnTo>
                  <a:pt x="84666" y="44450"/>
                </a:lnTo>
                <a:lnTo>
                  <a:pt x="3080810" y="44450"/>
                </a:lnTo>
                <a:lnTo>
                  <a:pt x="3089274" y="38101"/>
                </a:lnTo>
                <a:lnTo>
                  <a:pt x="3080808" y="31751"/>
                </a:lnTo>
                <a:lnTo>
                  <a:pt x="84666" y="31750"/>
                </a:lnTo>
                <a:close/>
              </a:path>
              <a:path w="3165475" h="76200">
                <a:moveTo>
                  <a:pt x="76196" y="31750"/>
                </a:moveTo>
                <a:lnTo>
                  <a:pt x="76196" y="44450"/>
                </a:lnTo>
                <a:lnTo>
                  <a:pt x="84666" y="44450"/>
                </a:lnTo>
                <a:lnTo>
                  <a:pt x="76200" y="38100"/>
                </a:lnTo>
                <a:lnTo>
                  <a:pt x="84666" y="31750"/>
                </a:lnTo>
                <a:lnTo>
                  <a:pt x="76196" y="31750"/>
                </a:lnTo>
                <a:close/>
              </a:path>
            </a:pathLst>
          </a:custGeom>
          <a:solidFill>
            <a:srgbClr val="000000"/>
          </a:solidFill>
        </p:spPr>
        <p:txBody>
          <a:bodyPr wrap="square" lIns="0" tIns="0" rIns="0" bIns="0" rtlCol="0"/>
          <a:lstStyle/>
          <a:p>
            <a:endParaRPr/>
          </a:p>
        </p:txBody>
      </p:sp>
      <p:sp>
        <p:nvSpPr>
          <p:cNvPr id="13" name="object 13"/>
          <p:cNvSpPr txBox="1"/>
          <p:nvPr/>
        </p:nvSpPr>
        <p:spPr>
          <a:xfrm>
            <a:off x="1305387" y="2463291"/>
            <a:ext cx="7119620" cy="3469640"/>
          </a:xfrm>
          <a:prstGeom prst="rect">
            <a:avLst/>
          </a:prstGeom>
        </p:spPr>
        <p:txBody>
          <a:bodyPr vert="horz" wrap="square" lIns="0" tIns="12700" rIns="0" bIns="0" rtlCol="0">
            <a:spAutoFit/>
          </a:bodyPr>
          <a:lstStyle/>
          <a:p>
            <a:pPr marL="1861185">
              <a:lnSpc>
                <a:spcPct val="100000"/>
              </a:lnSpc>
              <a:spcBef>
                <a:spcPts val="100"/>
              </a:spcBef>
            </a:pPr>
            <a:r>
              <a:rPr sz="2200" dirty="0">
                <a:latin typeface="Arial MT"/>
                <a:cs typeface="Arial MT"/>
              </a:rPr>
              <a:t>W</a:t>
            </a:r>
            <a:r>
              <a:rPr sz="2250" baseline="-18518" dirty="0">
                <a:latin typeface="Arial MT"/>
                <a:cs typeface="Arial MT"/>
              </a:rPr>
              <a:t>q</a:t>
            </a:r>
            <a:r>
              <a:rPr sz="2200" dirty="0">
                <a:latin typeface="Arial MT"/>
                <a:cs typeface="Arial MT"/>
              </a:rPr>
              <a:t>,</a:t>
            </a:r>
            <a:r>
              <a:rPr sz="2200" spc="-30" dirty="0">
                <a:latin typeface="Arial MT"/>
                <a:cs typeface="Arial MT"/>
              </a:rPr>
              <a:t> </a:t>
            </a:r>
            <a:r>
              <a:rPr sz="2200" spc="-25" dirty="0">
                <a:latin typeface="Arial MT"/>
                <a:cs typeface="Arial MT"/>
              </a:rPr>
              <a:t>L</a:t>
            </a:r>
            <a:r>
              <a:rPr sz="2250" spc="-37" baseline="-18518" dirty="0">
                <a:latin typeface="Arial MT"/>
                <a:cs typeface="Arial MT"/>
              </a:rPr>
              <a:t>q</a:t>
            </a:r>
            <a:endParaRPr sz="2250" baseline="-18518">
              <a:latin typeface="Arial MT"/>
              <a:cs typeface="Arial MT"/>
            </a:endParaRPr>
          </a:p>
          <a:p>
            <a:pPr marR="1246505" algn="ctr">
              <a:lnSpc>
                <a:spcPct val="100000"/>
              </a:lnSpc>
              <a:spcBef>
                <a:spcPts val="1920"/>
              </a:spcBef>
            </a:pPr>
            <a:r>
              <a:rPr sz="2200" dirty="0">
                <a:latin typeface="Arial MT"/>
                <a:cs typeface="Arial MT"/>
              </a:rPr>
              <a:t>W,</a:t>
            </a:r>
            <a:r>
              <a:rPr sz="2200" spc="-125" dirty="0">
                <a:latin typeface="Arial MT"/>
                <a:cs typeface="Arial MT"/>
              </a:rPr>
              <a:t> </a:t>
            </a:r>
            <a:r>
              <a:rPr sz="2200" spc="-50" dirty="0">
                <a:latin typeface="Arial MT"/>
                <a:cs typeface="Arial MT"/>
              </a:rPr>
              <a:t>L</a:t>
            </a:r>
            <a:endParaRPr sz="2200">
              <a:latin typeface="Arial MT"/>
              <a:cs typeface="Arial MT"/>
            </a:endParaRPr>
          </a:p>
          <a:p>
            <a:pPr marL="50800">
              <a:lnSpc>
                <a:spcPct val="100000"/>
              </a:lnSpc>
              <a:spcBef>
                <a:spcPts val="1485"/>
              </a:spcBef>
            </a:pPr>
            <a:r>
              <a:rPr sz="2200" dirty="0">
                <a:latin typeface="Calibri"/>
                <a:cs typeface="Calibri"/>
              </a:rPr>
              <a:t>Given</a:t>
            </a:r>
            <a:r>
              <a:rPr sz="2200" spc="-35" dirty="0">
                <a:latin typeface="Calibri"/>
                <a:cs typeface="Calibri"/>
              </a:rPr>
              <a:t> </a:t>
            </a:r>
            <a:r>
              <a:rPr sz="2200" dirty="0">
                <a:latin typeface="Calibri"/>
                <a:cs typeface="Calibri"/>
              </a:rPr>
              <a:t>λ,</a:t>
            </a:r>
            <a:r>
              <a:rPr sz="2200" spc="-30" dirty="0">
                <a:latin typeface="Calibri"/>
                <a:cs typeface="Calibri"/>
              </a:rPr>
              <a:t> </a:t>
            </a:r>
            <a:r>
              <a:rPr sz="2200" dirty="0">
                <a:latin typeface="Calibri"/>
                <a:cs typeface="Calibri"/>
              </a:rPr>
              <a:t>μ,</a:t>
            </a:r>
            <a:r>
              <a:rPr sz="2200" spc="-30" dirty="0">
                <a:latin typeface="Calibri"/>
                <a:cs typeface="Calibri"/>
              </a:rPr>
              <a:t> </a:t>
            </a:r>
            <a:r>
              <a:rPr sz="2200" dirty="0">
                <a:latin typeface="Calibri"/>
                <a:cs typeface="Calibri"/>
              </a:rPr>
              <a:t>and</a:t>
            </a:r>
            <a:r>
              <a:rPr sz="2200" spc="-35" dirty="0">
                <a:latin typeface="Calibri"/>
                <a:cs typeface="Calibri"/>
              </a:rPr>
              <a:t> </a:t>
            </a:r>
            <a:r>
              <a:rPr sz="2200" dirty="0">
                <a:latin typeface="Calibri"/>
                <a:cs typeface="Calibri"/>
              </a:rPr>
              <a:t>c,</a:t>
            </a:r>
            <a:r>
              <a:rPr sz="2200" spc="-30" dirty="0">
                <a:latin typeface="Calibri"/>
                <a:cs typeface="Calibri"/>
              </a:rPr>
              <a:t> </a:t>
            </a:r>
            <a:r>
              <a:rPr sz="2200" dirty="0">
                <a:latin typeface="Calibri"/>
                <a:cs typeface="Calibri"/>
              </a:rPr>
              <a:t>we</a:t>
            </a:r>
            <a:r>
              <a:rPr sz="2200" spc="-25" dirty="0">
                <a:latin typeface="Calibri"/>
                <a:cs typeface="Calibri"/>
              </a:rPr>
              <a:t> </a:t>
            </a:r>
            <a:r>
              <a:rPr sz="2200" dirty="0">
                <a:latin typeface="Calibri"/>
                <a:cs typeface="Calibri"/>
              </a:rPr>
              <a:t>can</a:t>
            </a:r>
            <a:r>
              <a:rPr sz="2200" spc="-35" dirty="0">
                <a:latin typeface="Calibri"/>
                <a:cs typeface="Calibri"/>
              </a:rPr>
              <a:t> </a:t>
            </a:r>
            <a:r>
              <a:rPr sz="2200" dirty="0">
                <a:latin typeface="Calibri"/>
                <a:cs typeface="Calibri"/>
              </a:rPr>
              <a:t>calculate</a:t>
            </a:r>
            <a:r>
              <a:rPr sz="2200" spc="-20" dirty="0">
                <a:latin typeface="Calibri"/>
                <a:cs typeface="Calibri"/>
              </a:rPr>
              <a:t> </a:t>
            </a:r>
            <a:r>
              <a:rPr sz="2200" spc="-50" dirty="0">
                <a:latin typeface="Calibri"/>
                <a:cs typeface="Calibri"/>
              </a:rPr>
              <a:t>:</a:t>
            </a:r>
            <a:endParaRPr sz="2200">
              <a:latin typeface="Calibri"/>
              <a:cs typeface="Calibri"/>
            </a:endParaRPr>
          </a:p>
          <a:p>
            <a:pPr marL="233045" indent="-182245">
              <a:lnSpc>
                <a:spcPct val="100000"/>
              </a:lnSpc>
              <a:spcBef>
                <a:spcPts val="459"/>
              </a:spcBef>
              <a:buClr>
                <a:srgbClr val="7F7F7F"/>
              </a:buClr>
              <a:buFont typeface="Arial MT"/>
              <a:buChar char="•"/>
              <a:tabLst>
                <a:tab pos="233045" algn="l"/>
              </a:tabLst>
            </a:pPr>
            <a:r>
              <a:rPr sz="2200" dirty="0">
                <a:latin typeface="Calibri"/>
                <a:cs typeface="Calibri"/>
              </a:rPr>
              <a:t>ρ</a:t>
            </a:r>
            <a:r>
              <a:rPr sz="2200" spc="-30" dirty="0">
                <a:latin typeface="Calibri"/>
                <a:cs typeface="Calibri"/>
              </a:rPr>
              <a:t> </a:t>
            </a:r>
            <a:r>
              <a:rPr sz="2200" dirty="0">
                <a:latin typeface="Calibri"/>
                <a:cs typeface="Calibri"/>
              </a:rPr>
              <a:t>=</a:t>
            </a:r>
            <a:r>
              <a:rPr sz="2200" spc="-25" dirty="0">
                <a:latin typeface="Calibri"/>
                <a:cs typeface="Calibri"/>
              </a:rPr>
              <a:t> </a:t>
            </a:r>
            <a:r>
              <a:rPr sz="2200" dirty="0">
                <a:latin typeface="Calibri"/>
                <a:cs typeface="Calibri"/>
              </a:rPr>
              <a:t>resource</a:t>
            </a:r>
            <a:r>
              <a:rPr sz="2200" spc="-25" dirty="0">
                <a:latin typeface="Calibri"/>
                <a:cs typeface="Calibri"/>
              </a:rPr>
              <a:t> </a:t>
            </a:r>
            <a:r>
              <a:rPr sz="2200" spc="-10" dirty="0">
                <a:latin typeface="Calibri"/>
                <a:cs typeface="Calibri"/>
              </a:rPr>
              <a:t>utilization</a:t>
            </a:r>
            <a:endParaRPr sz="2200">
              <a:latin typeface="Calibri"/>
              <a:cs typeface="Calibri"/>
            </a:endParaRPr>
          </a:p>
          <a:p>
            <a:pPr marL="233045" indent="-182245">
              <a:lnSpc>
                <a:spcPct val="100000"/>
              </a:lnSpc>
              <a:spcBef>
                <a:spcPts val="575"/>
              </a:spcBef>
              <a:buClr>
                <a:srgbClr val="7F7F7F"/>
              </a:buClr>
              <a:buFont typeface="Arial MT"/>
              <a:buChar char="•"/>
              <a:tabLst>
                <a:tab pos="233045" algn="l"/>
              </a:tabLst>
            </a:pPr>
            <a:r>
              <a:rPr sz="2200" dirty="0">
                <a:latin typeface="Calibri"/>
                <a:cs typeface="Calibri"/>
              </a:rPr>
              <a:t>W</a:t>
            </a:r>
            <a:r>
              <a:rPr sz="2250" baseline="-18518" dirty="0">
                <a:latin typeface="Calibri"/>
                <a:cs typeface="Calibri"/>
              </a:rPr>
              <a:t>q</a:t>
            </a:r>
            <a:r>
              <a:rPr sz="2250" spc="157" baseline="-18518" dirty="0">
                <a:latin typeface="Calibri"/>
                <a:cs typeface="Calibri"/>
              </a:rPr>
              <a:t> </a:t>
            </a:r>
            <a:r>
              <a:rPr sz="2200" dirty="0">
                <a:latin typeface="Calibri"/>
                <a:cs typeface="Calibri"/>
              </a:rPr>
              <a:t>=</a:t>
            </a:r>
            <a:r>
              <a:rPr sz="2200" spc="-20" dirty="0">
                <a:latin typeface="Calibri"/>
                <a:cs typeface="Calibri"/>
              </a:rPr>
              <a:t> </a:t>
            </a:r>
            <a:r>
              <a:rPr sz="2200" spc="-10" dirty="0">
                <a:latin typeface="Calibri"/>
                <a:cs typeface="Calibri"/>
              </a:rPr>
              <a:t>average</a:t>
            </a:r>
            <a:r>
              <a:rPr sz="2200" spc="-20" dirty="0">
                <a:latin typeface="Calibri"/>
                <a:cs typeface="Calibri"/>
              </a:rPr>
              <a:t> </a:t>
            </a:r>
            <a:r>
              <a:rPr sz="2200" dirty="0">
                <a:latin typeface="Calibri"/>
                <a:cs typeface="Calibri"/>
              </a:rPr>
              <a:t>time</a:t>
            </a:r>
            <a:r>
              <a:rPr sz="2200" spc="-20" dirty="0">
                <a:latin typeface="Calibri"/>
                <a:cs typeface="Calibri"/>
              </a:rPr>
              <a:t> </a:t>
            </a:r>
            <a:r>
              <a:rPr sz="2200" dirty="0">
                <a:latin typeface="Calibri"/>
                <a:cs typeface="Calibri"/>
              </a:rPr>
              <a:t>a</a:t>
            </a:r>
            <a:r>
              <a:rPr sz="2200" spc="-30" dirty="0">
                <a:latin typeface="Calibri"/>
                <a:cs typeface="Calibri"/>
              </a:rPr>
              <a:t> </a:t>
            </a:r>
            <a:r>
              <a:rPr sz="2200" dirty="0">
                <a:latin typeface="Calibri"/>
                <a:cs typeface="Calibri"/>
              </a:rPr>
              <a:t>job</a:t>
            </a:r>
            <a:r>
              <a:rPr sz="2200" spc="-35" dirty="0">
                <a:latin typeface="Calibri"/>
                <a:cs typeface="Calibri"/>
              </a:rPr>
              <a:t> </a:t>
            </a:r>
            <a:r>
              <a:rPr sz="2200" dirty="0">
                <a:latin typeface="Calibri"/>
                <a:cs typeface="Calibri"/>
              </a:rPr>
              <a:t>spends</a:t>
            </a:r>
            <a:r>
              <a:rPr sz="2200" spc="-25" dirty="0">
                <a:latin typeface="Calibri"/>
                <a:cs typeface="Calibri"/>
              </a:rPr>
              <a:t> </a:t>
            </a:r>
            <a:r>
              <a:rPr sz="2200" dirty="0">
                <a:latin typeface="Calibri"/>
                <a:cs typeface="Calibri"/>
              </a:rPr>
              <a:t>in</a:t>
            </a:r>
            <a:r>
              <a:rPr sz="2200" spc="-30" dirty="0">
                <a:latin typeface="Calibri"/>
                <a:cs typeface="Calibri"/>
              </a:rPr>
              <a:t> </a:t>
            </a:r>
            <a:r>
              <a:rPr sz="2200" dirty="0">
                <a:latin typeface="Calibri"/>
                <a:cs typeface="Calibri"/>
              </a:rPr>
              <a:t>queue</a:t>
            </a:r>
            <a:r>
              <a:rPr sz="2200" spc="-20" dirty="0">
                <a:latin typeface="Calibri"/>
                <a:cs typeface="Calibri"/>
              </a:rPr>
              <a:t> </a:t>
            </a:r>
            <a:r>
              <a:rPr sz="2200" dirty="0">
                <a:latin typeface="Calibri"/>
                <a:cs typeface="Calibri"/>
              </a:rPr>
              <a:t>(i.e.,</a:t>
            </a:r>
            <a:r>
              <a:rPr sz="2200" spc="-25" dirty="0">
                <a:latin typeface="Calibri"/>
                <a:cs typeface="Calibri"/>
              </a:rPr>
              <a:t> </a:t>
            </a:r>
            <a:r>
              <a:rPr sz="2200" dirty="0">
                <a:latin typeface="Calibri"/>
                <a:cs typeface="Calibri"/>
              </a:rPr>
              <a:t>waiting</a:t>
            </a:r>
            <a:r>
              <a:rPr sz="2200" spc="-25" dirty="0">
                <a:latin typeface="Calibri"/>
                <a:cs typeface="Calibri"/>
              </a:rPr>
              <a:t> </a:t>
            </a:r>
            <a:r>
              <a:rPr sz="2200" spc="-10" dirty="0">
                <a:latin typeface="Calibri"/>
                <a:cs typeface="Calibri"/>
              </a:rPr>
              <a:t>time)</a:t>
            </a:r>
            <a:endParaRPr sz="2200">
              <a:latin typeface="Calibri"/>
              <a:cs typeface="Calibri"/>
            </a:endParaRPr>
          </a:p>
          <a:p>
            <a:pPr marL="233045" indent="-182245">
              <a:lnSpc>
                <a:spcPct val="100000"/>
              </a:lnSpc>
              <a:spcBef>
                <a:spcPts val="550"/>
              </a:spcBef>
              <a:buClr>
                <a:srgbClr val="7F7F7F"/>
              </a:buClr>
              <a:buFont typeface="Arial MT"/>
              <a:buChar char="•"/>
              <a:tabLst>
                <a:tab pos="233045" algn="l"/>
              </a:tabLst>
            </a:pPr>
            <a:r>
              <a:rPr sz="2200" dirty="0">
                <a:latin typeface="Calibri"/>
                <a:cs typeface="Calibri"/>
              </a:rPr>
              <a:t>W</a:t>
            </a:r>
            <a:r>
              <a:rPr sz="2200" spc="-30" dirty="0">
                <a:latin typeface="Calibri"/>
                <a:cs typeface="Calibri"/>
              </a:rPr>
              <a:t> </a:t>
            </a:r>
            <a:r>
              <a:rPr sz="2200" dirty="0">
                <a:latin typeface="Calibri"/>
                <a:cs typeface="Calibri"/>
              </a:rPr>
              <a:t>=</a:t>
            </a:r>
            <a:r>
              <a:rPr sz="2200" spc="-20" dirty="0">
                <a:latin typeface="Calibri"/>
                <a:cs typeface="Calibri"/>
              </a:rPr>
              <a:t> </a:t>
            </a:r>
            <a:r>
              <a:rPr sz="2200" spc="-10" dirty="0">
                <a:latin typeface="Calibri"/>
                <a:cs typeface="Calibri"/>
              </a:rPr>
              <a:t>average</a:t>
            </a:r>
            <a:r>
              <a:rPr sz="2200" spc="-15" dirty="0">
                <a:latin typeface="Calibri"/>
                <a:cs typeface="Calibri"/>
              </a:rPr>
              <a:t> </a:t>
            </a:r>
            <a:r>
              <a:rPr sz="2200" dirty="0">
                <a:latin typeface="Calibri"/>
                <a:cs typeface="Calibri"/>
              </a:rPr>
              <a:t>time</a:t>
            </a:r>
            <a:r>
              <a:rPr sz="2200" spc="-20" dirty="0">
                <a:latin typeface="Calibri"/>
                <a:cs typeface="Calibri"/>
              </a:rPr>
              <a:t> </a:t>
            </a:r>
            <a:r>
              <a:rPr sz="2200" dirty="0">
                <a:latin typeface="Calibri"/>
                <a:cs typeface="Calibri"/>
              </a:rPr>
              <a:t>in</a:t>
            </a:r>
            <a:r>
              <a:rPr sz="2200" spc="-25" dirty="0">
                <a:latin typeface="Calibri"/>
                <a:cs typeface="Calibri"/>
              </a:rPr>
              <a:t> </a:t>
            </a:r>
            <a:r>
              <a:rPr sz="2200" dirty="0">
                <a:latin typeface="Calibri"/>
                <a:cs typeface="Calibri"/>
              </a:rPr>
              <a:t>the</a:t>
            </a:r>
            <a:r>
              <a:rPr sz="2200" spc="-20" dirty="0">
                <a:latin typeface="Calibri"/>
                <a:cs typeface="Calibri"/>
              </a:rPr>
              <a:t> </a:t>
            </a:r>
            <a:r>
              <a:rPr sz="2200" spc="-10" dirty="0">
                <a:latin typeface="Calibri"/>
                <a:cs typeface="Calibri"/>
              </a:rPr>
              <a:t>“system”</a:t>
            </a:r>
            <a:r>
              <a:rPr sz="2200" spc="-15" dirty="0">
                <a:latin typeface="Calibri"/>
                <a:cs typeface="Calibri"/>
              </a:rPr>
              <a:t> </a:t>
            </a:r>
            <a:r>
              <a:rPr sz="2200" dirty="0">
                <a:latin typeface="Calibri"/>
                <a:cs typeface="Calibri"/>
              </a:rPr>
              <a:t>(i.e.,</a:t>
            </a:r>
            <a:r>
              <a:rPr sz="2200" spc="-25" dirty="0">
                <a:latin typeface="Calibri"/>
                <a:cs typeface="Calibri"/>
              </a:rPr>
              <a:t> </a:t>
            </a:r>
            <a:r>
              <a:rPr sz="2200" i="1" dirty="0">
                <a:latin typeface="Calibri"/>
                <a:cs typeface="Calibri"/>
              </a:rPr>
              <a:t>cycle</a:t>
            </a:r>
            <a:r>
              <a:rPr sz="2200" i="1" spc="-20" dirty="0">
                <a:latin typeface="Calibri"/>
                <a:cs typeface="Calibri"/>
              </a:rPr>
              <a:t> </a:t>
            </a:r>
            <a:r>
              <a:rPr sz="2200" i="1" spc="-10" dirty="0">
                <a:latin typeface="Calibri"/>
                <a:cs typeface="Calibri"/>
              </a:rPr>
              <a:t>time</a:t>
            </a:r>
            <a:r>
              <a:rPr sz="2200" spc="-10" dirty="0">
                <a:latin typeface="Calibri"/>
                <a:cs typeface="Calibri"/>
              </a:rPr>
              <a:t>)</a:t>
            </a:r>
            <a:endParaRPr sz="2200">
              <a:latin typeface="Calibri"/>
              <a:cs typeface="Calibri"/>
            </a:endParaRPr>
          </a:p>
          <a:p>
            <a:pPr marL="233045" indent="-182245">
              <a:lnSpc>
                <a:spcPct val="100000"/>
              </a:lnSpc>
              <a:spcBef>
                <a:spcPts val="455"/>
              </a:spcBef>
              <a:buClr>
                <a:srgbClr val="7F7F7F"/>
              </a:buClr>
              <a:buFont typeface="Arial MT"/>
              <a:buChar char="•"/>
              <a:tabLst>
                <a:tab pos="233045" algn="l"/>
              </a:tabLst>
            </a:pPr>
            <a:r>
              <a:rPr sz="2200" dirty="0">
                <a:latin typeface="Calibri"/>
                <a:cs typeface="Calibri"/>
              </a:rPr>
              <a:t>L</a:t>
            </a:r>
            <a:r>
              <a:rPr sz="2250" baseline="-18518" dirty="0">
                <a:latin typeface="Calibri"/>
                <a:cs typeface="Calibri"/>
              </a:rPr>
              <a:t>q</a:t>
            </a:r>
            <a:r>
              <a:rPr sz="2250" spc="172" baseline="-18518" dirty="0">
                <a:latin typeface="Calibri"/>
                <a:cs typeface="Calibri"/>
              </a:rPr>
              <a:t> </a:t>
            </a:r>
            <a:r>
              <a:rPr sz="2200" dirty="0">
                <a:latin typeface="Calibri"/>
                <a:cs typeface="Calibri"/>
              </a:rPr>
              <a:t>=</a:t>
            </a:r>
            <a:r>
              <a:rPr sz="2200" spc="-15" dirty="0">
                <a:latin typeface="Calibri"/>
                <a:cs typeface="Calibri"/>
              </a:rPr>
              <a:t> </a:t>
            </a:r>
            <a:r>
              <a:rPr sz="2200" spc="-10" dirty="0">
                <a:latin typeface="Calibri"/>
                <a:cs typeface="Calibri"/>
              </a:rPr>
              <a:t>average</a:t>
            </a:r>
            <a:r>
              <a:rPr sz="2200" spc="-15" dirty="0">
                <a:latin typeface="Calibri"/>
                <a:cs typeface="Calibri"/>
              </a:rPr>
              <a:t> </a:t>
            </a:r>
            <a:r>
              <a:rPr sz="2200" dirty="0">
                <a:latin typeface="Calibri"/>
                <a:cs typeface="Calibri"/>
              </a:rPr>
              <a:t>number</a:t>
            </a:r>
            <a:r>
              <a:rPr sz="2200" spc="-25" dirty="0">
                <a:latin typeface="Calibri"/>
                <a:cs typeface="Calibri"/>
              </a:rPr>
              <a:t> </a:t>
            </a:r>
            <a:r>
              <a:rPr sz="2200" dirty="0">
                <a:latin typeface="Calibri"/>
                <a:cs typeface="Calibri"/>
              </a:rPr>
              <a:t>of</a:t>
            </a:r>
            <a:r>
              <a:rPr sz="2200" spc="-15" dirty="0">
                <a:latin typeface="Calibri"/>
                <a:cs typeface="Calibri"/>
              </a:rPr>
              <a:t> </a:t>
            </a:r>
            <a:r>
              <a:rPr sz="2200" dirty="0">
                <a:latin typeface="Calibri"/>
                <a:cs typeface="Calibri"/>
              </a:rPr>
              <a:t>jobs</a:t>
            </a:r>
            <a:r>
              <a:rPr sz="2200" spc="-20" dirty="0">
                <a:latin typeface="Calibri"/>
                <a:cs typeface="Calibri"/>
              </a:rPr>
              <a:t> </a:t>
            </a:r>
            <a:r>
              <a:rPr sz="2200" dirty="0">
                <a:latin typeface="Calibri"/>
                <a:cs typeface="Calibri"/>
              </a:rPr>
              <a:t>in</a:t>
            </a:r>
            <a:r>
              <a:rPr sz="2200" spc="-25" dirty="0">
                <a:latin typeface="Calibri"/>
                <a:cs typeface="Calibri"/>
              </a:rPr>
              <a:t> </a:t>
            </a:r>
            <a:r>
              <a:rPr sz="2200" dirty="0">
                <a:latin typeface="Calibri"/>
                <a:cs typeface="Calibri"/>
              </a:rPr>
              <a:t>queue</a:t>
            </a:r>
            <a:r>
              <a:rPr sz="2200" spc="-15" dirty="0">
                <a:latin typeface="Calibri"/>
                <a:cs typeface="Calibri"/>
              </a:rPr>
              <a:t> </a:t>
            </a:r>
            <a:r>
              <a:rPr sz="2200" dirty="0">
                <a:latin typeface="Calibri"/>
                <a:cs typeface="Calibri"/>
              </a:rPr>
              <a:t>(i.e.,</a:t>
            </a:r>
            <a:r>
              <a:rPr sz="2200" spc="-20" dirty="0">
                <a:latin typeface="Calibri"/>
                <a:cs typeface="Calibri"/>
              </a:rPr>
              <a:t> </a:t>
            </a:r>
            <a:r>
              <a:rPr sz="2200" dirty="0">
                <a:latin typeface="Calibri"/>
                <a:cs typeface="Calibri"/>
              </a:rPr>
              <a:t>length</a:t>
            </a:r>
            <a:r>
              <a:rPr sz="2200" spc="-25" dirty="0">
                <a:latin typeface="Calibri"/>
                <a:cs typeface="Calibri"/>
              </a:rPr>
              <a:t> </a:t>
            </a:r>
            <a:r>
              <a:rPr sz="2200" dirty="0">
                <a:latin typeface="Calibri"/>
                <a:cs typeface="Calibri"/>
              </a:rPr>
              <a:t>of</a:t>
            </a:r>
            <a:r>
              <a:rPr sz="2200" spc="-15" dirty="0">
                <a:latin typeface="Calibri"/>
                <a:cs typeface="Calibri"/>
              </a:rPr>
              <a:t> </a:t>
            </a:r>
            <a:r>
              <a:rPr sz="2200" spc="-10" dirty="0">
                <a:latin typeface="Calibri"/>
                <a:cs typeface="Calibri"/>
              </a:rPr>
              <a:t>queue)</a:t>
            </a:r>
            <a:endParaRPr sz="2200">
              <a:latin typeface="Calibri"/>
              <a:cs typeface="Calibri"/>
            </a:endParaRPr>
          </a:p>
          <a:p>
            <a:pPr marL="233045" indent="-182245">
              <a:lnSpc>
                <a:spcPct val="100000"/>
              </a:lnSpc>
              <a:spcBef>
                <a:spcPts val="555"/>
              </a:spcBef>
              <a:buClr>
                <a:srgbClr val="7F7F7F"/>
              </a:buClr>
              <a:buFont typeface="Arial MT"/>
              <a:buChar char="•"/>
              <a:tabLst>
                <a:tab pos="233045" algn="l"/>
              </a:tabLst>
            </a:pPr>
            <a:r>
              <a:rPr sz="2200" dirty="0">
                <a:latin typeface="Calibri"/>
                <a:cs typeface="Calibri"/>
              </a:rPr>
              <a:t>L</a:t>
            </a:r>
            <a:r>
              <a:rPr sz="2200" spc="-35" dirty="0">
                <a:latin typeface="Calibri"/>
                <a:cs typeface="Calibri"/>
              </a:rPr>
              <a:t> </a:t>
            </a:r>
            <a:r>
              <a:rPr sz="2200" dirty="0">
                <a:latin typeface="Calibri"/>
                <a:cs typeface="Calibri"/>
              </a:rPr>
              <a:t>=</a:t>
            </a:r>
            <a:r>
              <a:rPr sz="2200" spc="-20" dirty="0">
                <a:latin typeface="Calibri"/>
                <a:cs typeface="Calibri"/>
              </a:rPr>
              <a:t> </a:t>
            </a:r>
            <a:r>
              <a:rPr sz="2200" spc="-10" dirty="0">
                <a:latin typeface="Calibri"/>
                <a:cs typeface="Calibri"/>
              </a:rPr>
              <a:t>average</a:t>
            </a:r>
            <a:r>
              <a:rPr sz="2200" spc="-20" dirty="0">
                <a:latin typeface="Calibri"/>
                <a:cs typeface="Calibri"/>
              </a:rPr>
              <a:t> </a:t>
            </a:r>
            <a:r>
              <a:rPr sz="2200" dirty="0">
                <a:latin typeface="Calibri"/>
                <a:cs typeface="Calibri"/>
              </a:rPr>
              <a:t>number</a:t>
            </a:r>
            <a:r>
              <a:rPr sz="2200" spc="-25" dirty="0">
                <a:latin typeface="Calibri"/>
                <a:cs typeface="Calibri"/>
              </a:rPr>
              <a:t> </a:t>
            </a:r>
            <a:r>
              <a:rPr sz="2200" dirty="0">
                <a:latin typeface="Calibri"/>
                <a:cs typeface="Calibri"/>
              </a:rPr>
              <a:t>of</a:t>
            </a:r>
            <a:r>
              <a:rPr sz="2200" spc="-20" dirty="0">
                <a:latin typeface="Calibri"/>
                <a:cs typeface="Calibri"/>
              </a:rPr>
              <a:t> </a:t>
            </a:r>
            <a:r>
              <a:rPr sz="2200" dirty="0">
                <a:latin typeface="Calibri"/>
                <a:cs typeface="Calibri"/>
              </a:rPr>
              <a:t>jobs</a:t>
            </a:r>
            <a:r>
              <a:rPr sz="2200" spc="-20" dirty="0">
                <a:latin typeface="Calibri"/>
                <a:cs typeface="Calibri"/>
              </a:rPr>
              <a:t> </a:t>
            </a:r>
            <a:r>
              <a:rPr sz="2200" dirty="0">
                <a:latin typeface="Calibri"/>
                <a:cs typeface="Calibri"/>
              </a:rPr>
              <a:t>in</a:t>
            </a:r>
            <a:r>
              <a:rPr sz="2200" spc="-25" dirty="0">
                <a:latin typeface="Calibri"/>
                <a:cs typeface="Calibri"/>
              </a:rPr>
              <a:t> </a:t>
            </a:r>
            <a:r>
              <a:rPr sz="2200" dirty="0">
                <a:latin typeface="Calibri"/>
                <a:cs typeface="Calibri"/>
              </a:rPr>
              <a:t>system</a:t>
            </a:r>
            <a:r>
              <a:rPr sz="2200" spc="-20" dirty="0">
                <a:latin typeface="Calibri"/>
                <a:cs typeface="Calibri"/>
              </a:rPr>
              <a:t> </a:t>
            </a:r>
            <a:r>
              <a:rPr sz="2200" dirty="0">
                <a:latin typeface="Calibri"/>
                <a:cs typeface="Calibri"/>
              </a:rPr>
              <a:t>(i.e.,</a:t>
            </a:r>
            <a:r>
              <a:rPr sz="2200" spc="-20" dirty="0">
                <a:latin typeface="Calibri"/>
                <a:cs typeface="Calibri"/>
              </a:rPr>
              <a:t> </a:t>
            </a:r>
            <a:r>
              <a:rPr sz="2200" i="1" spc="-45" dirty="0">
                <a:latin typeface="Calibri"/>
                <a:cs typeface="Calibri"/>
              </a:rPr>
              <a:t>Work-</a:t>
            </a:r>
            <a:r>
              <a:rPr sz="2200" i="1" spc="-10" dirty="0">
                <a:latin typeface="Calibri"/>
                <a:cs typeface="Calibri"/>
              </a:rPr>
              <a:t>in-Progress</a:t>
            </a:r>
            <a:r>
              <a:rPr sz="2200" spc="-10" dirty="0">
                <a:latin typeface="Calibri"/>
                <a:cs typeface="Calibri"/>
              </a:rPr>
              <a:t>)</a:t>
            </a:r>
            <a:endParaRPr sz="2200">
              <a:latin typeface="Calibri"/>
              <a:cs typeface="Calibri"/>
            </a:endParaRPr>
          </a:p>
        </p:txBody>
      </p:sp>
      <p:sp>
        <p:nvSpPr>
          <p:cNvPr id="14" name="object 14"/>
          <p:cNvSpPr txBox="1"/>
          <p:nvPr/>
        </p:nvSpPr>
        <p:spPr>
          <a:xfrm>
            <a:off x="1028865" y="6523228"/>
            <a:ext cx="1744345"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MT"/>
                <a:cs typeface="Arial MT"/>
              </a:rPr>
              <a:t>©</a:t>
            </a:r>
            <a:r>
              <a:rPr sz="1600" spc="-10" dirty="0">
                <a:latin typeface="Arial MT"/>
                <a:cs typeface="Arial MT"/>
              </a:rPr>
              <a:t> </a:t>
            </a:r>
            <a:r>
              <a:rPr sz="1600" dirty="0">
                <a:latin typeface="Arial MT"/>
                <a:cs typeface="Arial MT"/>
              </a:rPr>
              <a:t>Wil</a:t>
            </a:r>
            <a:r>
              <a:rPr sz="1600" spc="-10" dirty="0">
                <a:latin typeface="Arial MT"/>
                <a:cs typeface="Arial MT"/>
              </a:rPr>
              <a:t> </a:t>
            </a:r>
            <a:r>
              <a:rPr sz="1600" dirty="0">
                <a:latin typeface="Arial MT"/>
                <a:cs typeface="Arial MT"/>
              </a:rPr>
              <a:t>van</a:t>
            </a:r>
            <a:r>
              <a:rPr sz="1600" spc="-5" dirty="0">
                <a:latin typeface="Arial MT"/>
                <a:cs typeface="Arial MT"/>
              </a:rPr>
              <a:t> </a:t>
            </a:r>
            <a:r>
              <a:rPr sz="1600" dirty="0">
                <a:latin typeface="Arial MT"/>
                <a:cs typeface="Arial MT"/>
              </a:rPr>
              <a:t>der</a:t>
            </a:r>
            <a:r>
              <a:rPr sz="1600" spc="-85" dirty="0">
                <a:latin typeface="Arial MT"/>
                <a:cs typeface="Arial MT"/>
              </a:rPr>
              <a:t> </a:t>
            </a:r>
            <a:r>
              <a:rPr sz="1600" spc="-20" dirty="0">
                <a:latin typeface="Arial MT"/>
                <a:cs typeface="Arial MT"/>
              </a:rPr>
              <a:t>Aalst</a:t>
            </a:r>
            <a:endParaRPr sz="1600">
              <a:latin typeface="Arial MT"/>
              <a:cs typeface="Arial MT"/>
            </a:endParaRPr>
          </a:p>
        </p:txBody>
      </p:sp>
      <p:sp>
        <p:nvSpPr>
          <p:cNvPr id="15" name="object 15"/>
          <p:cNvSpPr txBox="1"/>
          <p:nvPr/>
        </p:nvSpPr>
        <p:spPr>
          <a:xfrm>
            <a:off x="10098117" y="6565900"/>
            <a:ext cx="250825"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7F7F7F"/>
                </a:solidFill>
                <a:latin typeface="Arial MT"/>
                <a:cs typeface="Arial MT"/>
              </a:rPr>
              <a:t>45</a:t>
            </a:r>
            <a:endParaRPr sz="1600">
              <a:latin typeface="Arial MT"/>
              <a:cs typeface="Arial M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9700" rIns="0" bIns="0" rtlCol="0">
            <a:spAutoFit/>
          </a:bodyPr>
          <a:lstStyle/>
          <a:p>
            <a:pPr marL="38100">
              <a:lnSpc>
                <a:spcPct val="100000"/>
              </a:lnSpc>
              <a:spcBef>
                <a:spcPts val="100"/>
              </a:spcBef>
            </a:pPr>
            <a:r>
              <a:rPr dirty="0">
                <a:latin typeface="Arial MT"/>
                <a:cs typeface="Arial MT"/>
              </a:rPr>
              <a:t>M/M/1</a:t>
            </a:r>
            <a:r>
              <a:rPr spc="-30" dirty="0">
                <a:latin typeface="Arial MT"/>
                <a:cs typeface="Arial MT"/>
              </a:rPr>
              <a:t> </a:t>
            </a:r>
            <a:r>
              <a:rPr spc="-10" dirty="0">
                <a:latin typeface="Arial MT"/>
                <a:cs typeface="Arial MT"/>
              </a:rPr>
              <a:t>queue</a:t>
            </a:r>
          </a:p>
        </p:txBody>
      </p:sp>
      <p:sp>
        <p:nvSpPr>
          <p:cNvPr id="3" name="object 3"/>
          <p:cNvSpPr txBox="1"/>
          <p:nvPr/>
        </p:nvSpPr>
        <p:spPr>
          <a:xfrm>
            <a:off x="1033462" y="3701796"/>
            <a:ext cx="1718945" cy="33020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Arial"/>
                <a:cs typeface="Arial"/>
              </a:rPr>
              <a:t>Assumptions:</a:t>
            </a:r>
            <a:endParaRPr sz="2000">
              <a:latin typeface="Arial"/>
              <a:cs typeface="Arial"/>
            </a:endParaRPr>
          </a:p>
        </p:txBody>
      </p:sp>
      <p:sp>
        <p:nvSpPr>
          <p:cNvPr id="4" name="object 4"/>
          <p:cNvSpPr txBox="1"/>
          <p:nvPr/>
        </p:nvSpPr>
        <p:spPr>
          <a:xfrm>
            <a:off x="1033462" y="4107179"/>
            <a:ext cx="3203575" cy="1726564"/>
          </a:xfrm>
          <a:prstGeom prst="rect">
            <a:avLst/>
          </a:prstGeom>
        </p:spPr>
        <p:txBody>
          <a:bodyPr vert="horz" wrap="square" lIns="0" tIns="12700" rIns="0" bIns="0" rtlCol="0">
            <a:spAutoFit/>
          </a:bodyPr>
          <a:lstStyle/>
          <a:p>
            <a:pPr marL="298450" marR="5080" indent="-285750" algn="just">
              <a:lnSpc>
                <a:spcPct val="100000"/>
              </a:lnSpc>
              <a:spcBef>
                <a:spcPts val="100"/>
              </a:spcBef>
              <a:buChar char="•"/>
              <a:tabLst>
                <a:tab pos="298450" algn="l"/>
              </a:tabLst>
            </a:pPr>
            <a:r>
              <a:rPr sz="2000" dirty="0">
                <a:latin typeface="Arial MT"/>
                <a:cs typeface="Arial MT"/>
              </a:rPr>
              <a:t>time</a:t>
            </a:r>
            <a:r>
              <a:rPr sz="2000" spc="-20" dirty="0">
                <a:latin typeface="Arial MT"/>
                <a:cs typeface="Arial MT"/>
              </a:rPr>
              <a:t> </a:t>
            </a:r>
            <a:r>
              <a:rPr sz="2000" dirty="0">
                <a:latin typeface="Arial MT"/>
                <a:cs typeface="Arial MT"/>
              </a:rPr>
              <a:t>between</a:t>
            </a:r>
            <a:r>
              <a:rPr sz="2000" spc="-15" dirty="0">
                <a:latin typeface="Arial MT"/>
                <a:cs typeface="Arial MT"/>
              </a:rPr>
              <a:t> </a:t>
            </a:r>
            <a:r>
              <a:rPr sz="2000" dirty="0">
                <a:latin typeface="Arial MT"/>
                <a:cs typeface="Arial MT"/>
              </a:rPr>
              <a:t>arrivals</a:t>
            </a:r>
            <a:r>
              <a:rPr sz="2000" spc="-15" dirty="0">
                <a:latin typeface="Arial MT"/>
                <a:cs typeface="Arial MT"/>
              </a:rPr>
              <a:t> </a:t>
            </a:r>
            <a:r>
              <a:rPr sz="2000" spc="-25" dirty="0">
                <a:latin typeface="Arial MT"/>
                <a:cs typeface="Arial MT"/>
              </a:rPr>
              <a:t>and </a:t>
            </a:r>
            <a:r>
              <a:rPr sz="2000" dirty="0">
                <a:latin typeface="Arial MT"/>
                <a:cs typeface="Arial MT"/>
              </a:rPr>
              <a:t>processing</a:t>
            </a:r>
            <a:r>
              <a:rPr sz="2000" spc="-20" dirty="0">
                <a:latin typeface="Arial MT"/>
                <a:cs typeface="Arial MT"/>
              </a:rPr>
              <a:t> </a:t>
            </a:r>
            <a:r>
              <a:rPr sz="2000" dirty="0">
                <a:latin typeface="Arial MT"/>
                <a:cs typeface="Arial MT"/>
              </a:rPr>
              <a:t>time</a:t>
            </a:r>
            <a:r>
              <a:rPr sz="2000" spc="-20" dirty="0">
                <a:latin typeface="Arial MT"/>
                <a:cs typeface="Arial MT"/>
              </a:rPr>
              <a:t> </a:t>
            </a:r>
            <a:r>
              <a:rPr sz="2000" dirty="0">
                <a:latin typeface="Arial MT"/>
                <a:cs typeface="Arial MT"/>
              </a:rPr>
              <a:t>follow</a:t>
            </a:r>
            <a:r>
              <a:rPr sz="2000" spc="-5" dirty="0">
                <a:latin typeface="Arial MT"/>
                <a:cs typeface="Arial MT"/>
              </a:rPr>
              <a:t> </a:t>
            </a:r>
            <a:r>
              <a:rPr sz="2000" spc="-25" dirty="0">
                <a:latin typeface="Arial MT"/>
                <a:cs typeface="Arial MT"/>
              </a:rPr>
              <a:t>an </a:t>
            </a:r>
            <a:r>
              <a:rPr sz="2000" dirty="0">
                <a:latin typeface="Arial MT"/>
                <a:cs typeface="Arial MT"/>
              </a:rPr>
              <a:t>exponential</a:t>
            </a:r>
            <a:r>
              <a:rPr sz="2000" spc="-10" dirty="0">
                <a:latin typeface="Arial MT"/>
                <a:cs typeface="Arial MT"/>
              </a:rPr>
              <a:t> distribution</a:t>
            </a:r>
            <a:endParaRPr sz="2000">
              <a:latin typeface="Arial MT"/>
              <a:cs typeface="Arial MT"/>
            </a:endParaRPr>
          </a:p>
          <a:p>
            <a:pPr marL="297815" indent="-285115" algn="just">
              <a:lnSpc>
                <a:spcPct val="100000"/>
              </a:lnSpc>
              <a:spcBef>
                <a:spcPts val="695"/>
              </a:spcBef>
              <a:buChar char="•"/>
              <a:tabLst>
                <a:tab pos="297815" algn="l"/>
              </a:tabLst>
            </a:pPr>
            <a:r>
              <a:rPr sz="2000" dirty="0">
                <a:latin typeface="Arial MT"/>
                <a:cs typeface="Arial MT"/>
              </a:rPr>
              <a:t>1</a:t>
            </a:r>
            <a:r>
              <a:rPr sz="2000" spc="-15" dirty="0">
                <a:latin typeface="Arial MT"/>
                <a:cs typeface="Arial MT"/>
              </a:rPr>
              <a:t> </a:t>
            </a:r>
            <a:r>
              <a:rPr sz="2000" dirty="0">
                <a:latin typeface="Arial MT"/>
                <a:cs typeface="Arial MT"/>
              </a:rPr>
              <a:t>server</a:t>
            </a:r>
            <a:r>
              <a:rPr sz="2000" spc="-15" dirty="0">
                <a:latin typeface="Arial MT"/>
                <a:cs typeface="Arial MT"/>
              </a:rPr>
              <a:t> </a:t>
            </a:r>
            <a:r>
              <a:rPr sz="2000" dirty="0">
                <a:latin typeface="Arial MT"/>
                <a:cs typeface="Arial MT"/>
              </a:rPr>
              <a:t>(</a:t>
            </a:r>
            <a:r>
              <a:rPr sz="2000" i="1" dirty="0">
                <a:latin typeface="Arial"/>
                <a:cs typeface="Arial"/>
              </a:rPr>
              <a:t>c</a:t>
            </a:r>
            <a:r>
              <a:rPr sz="2000" i="1" spc="-15" dirty="0">
                <a:latin typeface="Arial"/>
                <a:cs typeface="Arial"/>
              </a:rPr>
              <a:t> </a:t>
            </a:r>
            <a:r>
              <a:rPr sz="2000" dirty="0">
                <a:latin typeface="Arial MT"/>
                <a:cs typeface="Arial MT"/>
              </a:rPr>
              <a:t>=</a:t>
            </a:r>
            <a:r>
              <a:rPr sz="2000" spc="-20" dirty="0">
                <a:latin typeface="Arial MT"/>
                <a:cs typeface="Arial MT"/>
              </a:rPr>
              <a:t> </a:t>
            </a:r>
            <a:r>
              <a:rPr sz="2000" spc="-25" dirty="0">
                <a:latin typeface="Arial MT"/>
                <a:cs typeface="Arial MT"/>
              </a:rPr>
              <a:t>1)</a:t>
            </a:r>
            <a:endParaRPr sz="2000">
              <a:latin typeface="Arial MT"/>
              <a:cs typeface="Arial MT"/>
            </a:endParaRPr>
          </a:p>
          <a:p>
            <a:pPr marL="297815" indent="-285115" algn="just">
              <a:lnSpc>
                <a:spcPct val="100000"/>
              </a:lnSpc>
              <a:spcBef>
                <a:spcPts val="695"/>
              </a:spcBef>
              <a:buChar char="•"/>
              <a:tabLst>
                <a:tab pos="297815" algn="l"/>
              </a:tabLst>
            </a:pPr>
            <a:r>
              <a:rPr sz="2000" spc="-20" dirty="0">
                <a:latin typeface="Arial MT"/>
                <a:cs typeface="Arial MT"/>
              </a:rPr>
              <a:t>FIFO</a:t>
            </a:r>
            <a:endParaRPr sz="2000">
              <a:latin typeface="Arial MT"/>
              <a:cs typeface="Arial MT"/>
            </a:endParaRPr>
          </a:p>
        </p:txBody>
      </p:sp>
      <p:sp>
        <p:nvSpPr>
          <p:cNvPr id="5" name="object 5"/>
          <p:cNvSpPr txBox="1"/>
          <p:nvPr/>
        </p:nvSpPr>
        <p:spPr>
          <a:xfrm>
            <a:off x="3841333" y="5483685"/>
            <a:ext cx="2624455" cy="914400"/>
          </a:xfrm>
          <a:prstGeom prst="rect">
            <a:avLst/>
          </a:prstGeom>
          <a:solidFill>
            <a:srgbClr val="D7D7FF"/>
          </a:solidFill>
          <a:ln w="9525">
            <a:solidFill>
              <a:srgbClr val="000000"/>
            </a:solidFill>
          </a:ln>
        </p:spPr>
        <p:txBody>
          <a:bodyPr vert="horz" wrap="square" lIns="0" tIns="31750" rIns="0" bIns="0" rtlCol="0">
            <a:spAutoFit/>
          </a:bodyPr>
          <a:lstStyle/>
          <a:p>
            <a:pPr marL="438784">
              <a:lnSpc>
                <a:spcPct val="100000"/>
              </a:lnSpc>
              <a:spcBef>
                <a:spcPts val="250"/>
              </a:spcBef>
            </a:pPr>
            <a:r>
              <a:rPr sz="2000" dirty="0">
                <a:latin typeface="Calibri"/>
                <a:cs typeface="Calibri"/>
              </a:rPr>
              <a:t>L=</a:t>
            </a:r>
            <a:r>
              <a:rPr sz="2000" dirty="0">
                <a:latin typeface="Symbol"/>
                <a:cs typeface="Symbol"/>
              </a:rPr>
              <a:t></a:t>
            </a:r>
            <a:r>
              <a:rPr sz="2000" dirty="0">
                <a:latin typeface="Calibri"/>
                <a:cs typeface="Calibri"/>
              </a:rPr>
              <a:t>/(1-</a:t>
            </a:r>
            <a:r>
              <a:rPr sz="2000" spc="-10" dirty="0">
                <a:latin typeface="Calibri"/>
                <a:cs typeface="Calibri"/>
              </a:rPr>
              <a:t> </a:t>
            </a:r>
            <a:r>
              <a:rPr sz="2000" spc="-25" dirty="0">
                <a:latin typeface="Symbol"/>
                <a:cs typeface="Symbol"/>
              </a:rPr>
              <a:t></a:t>
            </a:r>
            <a:r>
              <a:rPr sz="2000" spc="-25" dirty="0">
                <a:latin typeface="Calibri"/>
                <a:cs typeface="Calibri"/>
              </a:rPr>
              <a:t>)</a:t>
            </a:r>
            <a:endParaRPr sz="2000">
              <a:latin typeface="Calibri"/>
              <a:cs typeface="Calibri"/>
            </a:endParaRPr>
          </a:p>
          <a:p>
            <a:pPr marL="385445">
              <a:lnSpc>
                <a:spcPct val="100000"/>
              </a:lnSpc>
              <a:spcBef>
                <a:spcPts val="985"/>
              </a:spcBef>
            </a:pPr>
            <a:r>
              <a:rPr sz="2000" spc="-80" dirty="0">
                <a:latin typeface="Calibri"/>
                <a:cs typeface="Calibri"/>
              </a:rPr>
              <a:t>W=L/</a:t>
            </a:r>
            <a:r>
              <a:rPr sz="2000" spc="-80" dirty="0">
                <a:latin typeface="Symbol"/>
                <a:cs typeface="Symbol"/>
              </a:rPr>
              <a:t></a:t>
            </a:r>
            <a:r>
              <a:rPr sz="2000" spc="-80" dirty="0">
                <a:latin typeface="Calibri"/>
                <a:cs typeface="Calibri"/>
              </a:rPr>
              <a:t>=1/(</a:t>
            </a:r>
            <a:r>
              <a:rPr sz="2000" spc="-80" dirty="0">
                <a:latin typeface="Symbol"/>
                <a:cs typeface="Symbol"/>
              </a:rPr>
              <a:t></a:t>
            </a:r>
            <a:r>
              <a:rPr sz="2000" spc="-80" dirty="0">
                <a:latin typeface="Calibri"/>
                <a:cs typeface="Calibri"/>
              </a:rPr>
              <a:t>-</a:t>
            </a:r>
            <a:r>
              <a:rPr sz="2000" spc="-15" dirty="0">
                <a:latin typeface="Calibri"/>
                <a:cs typeface="Calibri"/>
              </a:rPr>
              <a:t> </a:t>
            </a:r>
            <a:r>
              <a:rPr sz="2000" spc="-25" dirty="0">
                <a:latin typeface="Symbol"/>
                <a:cs typeface="Symbol"/>
              </a:rPr>
              <a:t></a:t>
            </a:r>
            <a:r>
              <a:rPr sz="2000" spc="-25" dirty="0">
                <a:latin typeface="Calibri"/>
                <a:cs typeface="Calibri"/>
              </a:rPr>
              <a:t>)</a:t>
            </a:r>
            <a:endParaRPr sz="2000">
              <a:latin typeface="Calibri"/>
              <a:cs typeface="Calibri"/>
            </a:endParaRPr>
          </a:p>
        </p:txBody>
      </p:sp>
      <p:sp>
        <p:nvSpPr>
          <p:cNvPr id="6" name="object 6"/>
          <p:cNvSpPr txBox="1"/>
          <p:nvPr/>
        </p:nvSpPr>
        <p:spPr>
          <a:xfrm>
            <a:off x="6783663" y="5483685"/>
            <a:ext cx="3119755" cy="914400"/>
          </a:xfrm>
          <a:prstGeom prst="rect">
            <a:avLst/>
          </a:prstGeom>
          <a:solidFill>
            <a:srgbClr val="D7D7FF"/>
          </a:solidFill>
          <a:ln w="9525">
            <a:solidFill>
              <a:srgbClr val="000000"/>
            </a:solidFill>
          </a:ln>
        </p:spPr>
        <p:txBody>
          <a:bodyPr vert="horz" wrap="square" lIns="0" tIns="44450" rIns="0" bIns="0" rtlCol="0">
            <a:spAutoFit/>
          </a:bodyPr>
          <a:lstStyle/>
          <a:p>
            <a:pPr marL="477520">
              <a:lnSpc>
                <a:spcPct val="100000"/>
              </a:lnSpc>
              <a:spcBef>
                <a:spcPts val="350"/>
              </a:spcBef>
            </a:pPr>
            <a:r>
              <a:rPr sz="3000" baseline="2777" dirty="0">
                <a:latin typeface="Calibri"/>
                <a:cs typeface="Calibri"/>
              </a:rPr>
              <a:t>L</a:t>
            </a:r>
            <a:r>
              <a:rPr sz="1300" dirty="0">
                <a:latin typeface="Calibri"/>
                <a:cs typeface="Calibri"/>
              </a:rPr>
              <a:t>q</a:t>
            </a:r>
            <a:r>
              <a:rPr sz="3000" baseline="2777" dirty="0">
                <a:latin typeface="Calibri"/>
                <a:cs typeface="Calibri"/>
              </a:rPr>
              <a:t>=</a:t>
            </a:r>
            <a:r>
              <a:rPr sz="3000" spc="7" baseline="2777" dirty="0">
                <a:latin typeface="Calibri"/>
                <a:cs typeface="Calibri"/>
              </a:rPr>
              <a:t> </a:t>
            </a:r>
            <a:r>
              <a:rPr sz="3000" baseline="2777" dirty="0">
                <a:latin typeface="Symbol"/>
                <a:cs typeface="Symbol"/>
              </a:rPr>
              <a:t></a:t>
            </a:r>
            <a:r>
              <a:rPr sz="1950" baseline="29914" dirty="0">
                <a:latin typeface="Calibri"/>
                <a:cs typeface="Calibri"/>
              </a:rPr>
              <a:t>2</a:t>
            </a:r>
            <a:r>
              <a:rPr sz="3000" baseline="2777" dirty="0">
                <a:latin typeface="Calibri"/>
                <a:cs typeface="Calibri"/>
              </a:rPr>
              <a:t>/(1-</a:t>
            </a:r>
            <a:r>
              <a:rPr sz="3000" spc="7" baseline="2777" dirty="0">
                <a:latin typeface="Calibri"/>
                <a:cs typeface="Calibri"/>
              </a:rPr>
              <a:t> </a:t>
            </a:r>
            <a:r>
              <a:rPr sz="3000" baseline="2777" dirty="0">
                <a:latin typeface="Symbol"/>
                <a:cs typeface="Symbol"/>
              </a:rPr>
              <a:t></a:t>
            </a:r>
            <a:r>
              <a:rPr sz="3000" baseline="2777" dirty="0">
                <a:latin typeface="Calibri"/>
                <a:cs typeface="Calibri"/>
              </a:rPr>
              <a:t>)</a:t>
            </a:r>
            <a:r>
              <a:rPr sz="3000" spc="15" baseline="2777" dirty="0">
                <a:latin typeface="Calibri"/>
                <a:cs typeface="Calibri"/>
              </a:rPr>
              <a:t> </a:t>
            </a:r>
            <a:r>
              <a:rPr sz="3000" baseline="2777" dirty="0">
                <a:latin typeface="Calibri"/>
                <a:cs typeface="Calibri"/>
              </a:rPr>
              <a:t>=</a:t>
            </a:r>
            <a:r>
              <a:rPr sz="3000" spc="15" baseline="2777" dirty="0">
                <a:latin typeface="Calibri"/>
                <a:cs typeface="Calibri"/>
              </a:rPr>
              <a:t> </a:t>
            </a:r>
            <a:r>
              <a:rPr sz="3000" spc="-15" baseline="2777" dirty="0">
                <a:latin typeface="Calibri"/>
                <a:cs typeface="Calibri"/>
              </a:rPr>
              <a:t>L-</a:t>
            </a:r>
            <a:r>
              <a:rPr sz="3000" spc="-75" baseline="2777" dirty="0">
                <a:latin typeface="Symbol"/>
                <a:cs typeface="Symbol"/>
              </a:rPr>
              <a:t></a:t>
            </a:r>
            <a:endParaRPr sz="3000" baseline="2777">
              <a:latin typeface="Symbol"/>
              <a:cs typeface="Symbol"/>
            </a:endParaRPr>
          </a:p>
          <a:p>
            <a:pPr marL="377190">
              <a:lnSpc>
                <a:spcPct val="100000"/>
              </a:lnSpc>
              <a:spcBef>
                <a:spcPts val="980"/>
              </a:spcBef>
            </a:pPr>
            <a:r>
              <a:rPr sz="2000" dirty="0">
                <a:latin typeface="Calibri"/>
                <a:cs typeface="Calibri"/>
              </a:rPr>
              <a:t>W</a:t>
            </a:r>
            <a:r>
              <a:rPr sz="1300" dirty="0">
                <a:latin typeface="Calibri"/>
                <a:cs typeface="Calibri"/>
              </a:rPr>
              <a:t>q</a:t>
            </a:r>
            <a:r>
              <a:rPr sz="2000" dirty="0">
                <a:latin typeface="Calibri"/>
                <a:cs typeface="Calibri"/>
              </a:rPr>
              <a:t>=L</a:t>
            </a:r>
            <a:r>
              <a:rPr sz="1300" dirty="0">
                <a:latin typeface="Calibri"/>
                <a:cs typeface="Calibri"/>
              </a:rPr>
              <a:t>q</a:t>
            </a:r>
            <a:r>
              <a:rPr sz="2000" dirty="0">
                <a:latin typeface="Calibri"/>
                <a:cs typeface="Calibri"/>
              </a:rPr>
              <a:t>/</a:t>
            </a:r>
            <a:r>
              <a:rPr sz="2000" dirty="0">
                <a:latin typeface="Symbol"/>
                <a:cs typeface="Symbol"/>
              </a:rPr>
              <a:t></a:t>
            </a:r>
            <a:r>
              <a:rPr sz="2000" dirty="0">
                <a:latin typeface="Calibri"/>
                <a:cs typeface="Calibri"/>
              </a:rPr>
              <a:t>=</a:t>
            </a:r>
            <a:r>
              <a:rPr sz="2000" spc="-20" dirty="0">
                <a:latin typeface="Calibri"/>
                <a:cs typeface="Calibri"/>
              </a:rPr>
              <a:t> </a:t>
            </a:r>
            <a:r>
              <a:rPr sz="2000" dirty="0">
                <a:latin typeface="Symbol"/>
                <a:cs typeface="Symbol"/>
              </a:rPr>
              <a:t></a:t>
            </a:r>
            <a:r>
              <a:rPr sz="2000" spc="-60" dirty="0">
                <a:latin typeface="Times New Roman"/>
                <a:cs typeface="Times New Roman"/>
              </a:rPr>
              <a:t> </a:t>
            </a:r>
            <a:r>
              <a:rPr sz="2000" dirty="0">
                <a:latin typeface="Calibri"/>
                <a:cs typeface="Calibri"/>
              </a:rPr>
              <a:t>/(</a:t>
            </a:r>
            <a:r>
              <a:rPr sz="2000" spc="-5" dirty="0">
                <a:latin typeface="Calibri"/>
                <a:cs typeface="Calibri"/>
              </a:rPr>
              <a:t> </a:t>
            </a:r>
            <a:r>
              <a:rPr sz="2000" spc="-434" dirty="0">
                <a:latin typeface="Symbol"/>
                <a:cs typeface="Symbol"/>
              </a:rPr>
              <a:t></a:t>
            </a:r>
            <a:r>
              <a:rPr sz="2000" spc="-434" dirty="0">
                <a:latin typeface="Calibri"/>
                <a:cs typeface="Calibri"/>
              </a:rPr>
              <a:t>(</a:t>
            </a:r>
            <a:r>
              <a:rPr sz="2000" spc="-434" dirty="0">
                <a:latin typeface="Symbol"/>
                <a:cs typeface="Symbol"/>
              </a:rPr>
              <a:t></a:t>
            </a:r>
            <a:r>
              <a:rPr sz="2000" spc="-434" dirty="0">
                <a:latin typeface="Calibri"/>
                <a:cs typeface="Calibri"/>
              </a:rPr>
              <a:t>-</a:t>
            </a:r>
            <a:r>
              <a:rPr sz="2000" spc="-5" dirty="0">
                <a:latin typeface="Calibri"/>
                <a:cs typeface="Calibri"/>
              </a:rPr>
              <a:t> </a:t>
            </a:r>
            <a:r>
              <a:rPr sz="2000" spc="-25" dirty="0">
                <a:latin typeface="Symbol"/>
                <a:cs typeface="Symbol"/>
              </a:rPr>
              <a:t></a:t>
            </a:r>
            <a:r>
              <a:rPr sz="2000" spc="-25" dirty="0">
                <a:latin typeface="Calibri"/>
                <a:cs typeface="Calibri"/>
              </a:rPr>
              <a:t>))</a:t>
            </a:r>
            <a:endParaRPr sz="2000">
              <a:latin typeface="Calibri"/>
              <a:cs typeface="Calibri"/>
            </a:endParaRPr>
          </a:p>
        </p:txBody>
      </p:sp>
      <p:grpSp>
        <p:nvGrpSpPr>
          <p:cNvPr id="7" name="object 7"/>
          <p:cNvGrpSpPr/>
          <p:nvPr/>
        </p:nvGrpSpPr>
        <p:grpSpPr>
          <a:xfrm>
            <a:off x="5485606" y="3965575"/>
            <a:ext cx="4048125" cy="1000125"/>
            <a:chOff x="5485606" y="3965575"/>
            <a:chExt cx="4048125" cy="1000125"/>
          </a:xfrm>
        </p:grpSpPr>
        <p:sp>
          <p:nvSpPr>
            <p:cNvPr id="8" name="object 8"/>
            <p:cNvSpPr/>
            <p:nvPr/>
          </p:nvSpPr>
          <p:spPr>
            <a:xfrm>
              <a:off x="5490368" y="3970337"/>
              <a:ext cx="4038600" cy="990600"/>
            </a:xfrm>
            <a:custGeom>
              <a:avLst/>
              <a:gdLst/>
              <a:ahLst/>
              <a:cxnLst/>
              <a:rect l="l" t="t" r="r" b="b"/>
              <a:pathLst>
                <a:path w="4038600" h="990600">
                  <a:moveTo>
                    <a:pt x="4038600" y="0"/>
                  </a:moveTo>
                  <a:lnTo>
                    <a:pt x="0" y="0"/>
                  </a:lnTo>
                  <a:lnTo>
                    <a:pt x="0" y="990600"/>
                  </a:lnTo>
                  <a:lnTo>
                    <a:pt x="4038600" y="990600"/>
                  </a:lnTo>
                  <a:lnTo>
                    <a:pt x="4038600" y="0"/>
                  </a:lnTo>
                  <a:close/>
                </a:path>
              </a:pathLst>
            </a:custGeom>
            <a:solidFill>
              <a:srgbClr val="FFFF99"/>
            </a:solidFill>
          </p:spPr>
          <p:txBody>
            <a:bodyPr wrap="square" lIns="0" tIns="0" rIns="0" bIns="0" rtlCol="0"/>
            <a:lstStyle/>
            <a:p>
              <a:endParaRPr/>
            </a:p>
          </p:txBody>
        </p:sp>
        <p:sp>
          <p:nvSpPr>
            <p:cNvPr id="9" name="object 9"/>
            <p:cNvSpPr/>
            <p:nvPr/>
          </p:nvSpPr>
          <p:spPr>
            <a:xfrm>
              <a:off x="5490368" y="3970337"/>
              <a:ext cx="4038600" cy="990600"/>
            </a:xfrm>
            <a:custGeom>
              <a:avLst/>
              <a:gdLst/>
              <a:ahLst/>
              <a:cxnLst/>
              <a:rect l="l" t="t" r="r" b="b"/>
              <a:pathLst>
                <a:path w="4038600" h="990600">
                  <a:moveTo>
                    <a:pt x="0" y="0"/>
                  </a:moveTo>
                  <a:lnTo>
                    <a:pt x="4038600" y="0"/>
                  </a:lnTo>
                  <a:lnTo>
                    <a:pt x="4038600" y="990600"/>
                  </a:lnTo>
                  <a:lnTo>
                    <a:pt x="0" y="990600"/>
                  </a:lnTo>
                  <a:lnTo>
                    <a:pt x="0" y="0"/>
                  </a:lnTo>
                  <a:close/>
                </a:path>
              </a:pathLst>
            </a:custGeom>
            <a:ln w="9525">
              <a:solidFill>
                <a:srgbClr val="000000"/>
              </a:solidFill>
            </a:ln>
          </p:spPr>
          <p:txBody>
            <a:bodyPr wrap="square" lIns="0" tIns="0" rIns="0" bIns="0" rtlCol="0"/>
            <a:lstStyle/>
            <a:p>
              <a:endParaRPr/>
            </a:p>
          </p:txBody>
        </p:sp>
        <p:sp>
          <p:nvSpPr>
            <p:cNvPr id="10" name="object 10"/>
            <p:cNvSpPr/>
            <p:nvPr/>
          </p:nvSpPr>
          <p:spPr>
            <a:xfrm>
              <a:off x="6206658" y="4516695"/>
              <a:ext cx="2961640" cy="0"/>
            </a:xfrm>
            <a:custGeom>
              <a:avLst/>
              <a:gdLst/>
              <a:ahLst/>
              <a:cxnLst/>
              <a:rect l="l" t="t" r="r" b="b"/>
              <a:pathLst>
                <a:path w="2961640">
                  <a:moveTo>
                    <a:pt x="0" y="0"/>
                  </a:moveTo>
                  <a:lnTo>
                    <a:pt x="2438868" y="0"/>
                  </a:lnTo>
                </a:path>
                <a:path w="2961640">
                  <a:moveTo>
                    <a:pt x="2779434" y="0"/>
                  </a:moveTo>
                  <a:lnTo>
                    <a:pt x="2961025" y="0"/>
                  </a:lnTo>
                </a:path>
              </a:pathLst>
            </a:custGeom>
            <a:ln w="6612">
              <a:solidFill>
                <a:srgbClr val="000000"/>
              </a:solidFill>
            </a:ln>
          </p:spPr>
          <p:txBody>
            <a:bodyPr wrap="square" lIns="0" tIns="0" rIns="0" bIns="0" rtlCol="0"/>
            <a:lstStyle/>
            <a:p>
              <a:endParaRPr/>
            </a:p>
          </p:txBody>
        </p:sp>
      </p:grpSp>
      <p:sp>
        <p:nvSpPr>
          <p:cNvPr id="11" name="object 11"/>
          <p:cNvSpPr txBox="1"/>
          <p:nvPr/>
        </p:nvSpPr>
        <p:spPr>
          <a:xfrm>
            <a:off x="5678141" y="4005510"/>
            <a:ext cx="3528060" cy="916940"/>
          </a:xfrm>
          <a:prstGeom prst="rect">
            <a:avLst/>
          </a:prstGeom>
        </p:spPr>
        <p:txBody>
          <a:bodyPr vert="horz" wrap="square" lIns="0" tIns="69850" rIns="0" bIns="0" rtlCol="0">
            <a:spAutoFit/>
          </a:bodyPr>
          <a:lstStyle/>
          <a:p>
            <a:pPr marL="38100">
              <a:lnSpc>
                <a:spcPct val="100000"/>
              </a:lnSpc>
              <a:spcBef>
                <a:spcPts val="550"/>
              </a:spcBef>
              <a:tabLst>
                <a:tab pos="601980" algn="l"/>
                <a:tab pos="3052445" algn="l"/>
              </a:tabLst>
            </a:pPr>
            <a:r>
              <a:rPr sz="3825" baseline="-33769" dirty="0">
                <a:latin typeface="Times New Roman"/>
                <a:cs typeface="Times New Roman"/>
              </a:rPr>
              <a:t>ρ</a:t>
            </a:r>
            <a:r>
              <a:rPr sz="3825" spc="-97" baseline="-33769" dirty="0">
                <a:latin typeface="Times New Roman"/>
                <a:cs typeface="Times New Roman"/>
              </a:rPr>
              <a:t> </a:t>
            </a:r>
            <a:r>
              <a:rPr sz="3825" spc="-1837" baseline="-33769" dirty="0">
                <a:latin typeface="Symbol"/>
                <a:cs typeface="Symbol"/>
              </a:rPr>
              <a:t></a:t>
            </a:r>
            <a:r>
              <a:rPr sz="3825" baseline="-33769" dirty="0">
                <a:latin typeface="Times New Roman"/>
                <a:cs typeface="Times New Roman"/>
              </a:rPr>
              <a:t>	</a:t>
            </a:r>
            <a:r>
              <a:rPr sz="2550" spc="-10" dirty="0">
                <a:latin typeface="Times New Roman"/>
                <a:cs typeface="Times New Roman"/>
              </a:rPr>
              <a:t>Capacity</a:t>
            </a:r>
            <a:r>
              <a:rPr sz="2550" spc="-140" dirty="0">
                <a:latin typeface="Times New Roman"/>
                <a:cs typeface="Times New Roman"/>
              </a:rPr>
              <a:t> </a:t>
            </a:r>
            <a:r>
              <a:rPr sz="2550" spc="-10" dirty="0">
                <a:latin typeface="Times New Roman"/>
                <a:cs typeface="Times New Roman"/>
              </a:rPr>
              <a:t>Demand</a:t>
            </a:r>
            <a:r>
              <a:rPr sz="2550" dirty="0">
                <a:latin typeface="Times New Roman"/>
                <a:cs typeface="Times New Roman"/>
              </a:rPr>
              <a:t>	</a:t>
            </a:r>
            <a:r>
              <a:rPr sz="3825" spc="-1762" baseline="-33769" dirty="0">
                <a:latin typeface="Symbol"/>
                <a:cs typeface="Symbol"/>
              </a:rPr>
              <a:t></a:t>
            </a:r>
            <a:r>
              <a:rPr sz="3825" spc="120" baseline="-33769" dirty="0">
                <a:latin typeface="Times New Roman"/>
                <a:cs typeface="Times New Roman"/>
              </a:rPr>
              <a:t> </a:t>
            </a:r>
            <a:r>
              <a:rPr sz="2550" spc="-50" dirty="0">
                <a:latin typeface="Times New Roman"/>
                <a:cs typeface="Times New Roman"/>
              </a:rPr>
              <a:t>λ</a:t>
            </a:r>
            <a:endParaRPr sz="2550">
              <a:latin typeface="Times New Roman"/>
              <a:cs typeface="Times New Roman"/>
            </a:endParaRPr>
          </a:p>
          <a:p>
            <a:pPr marL="487680" algn="ctr">
              <a:lnSpc>
                <a:spcPct val="100000"/>
              </a:lnSpc>
              <a:spcBef>
                <a:spcPts val="445"/>
              </a:spcBef>
              <a:tabLst>
                <a:tab pos="3256915" algn="l"/>
              </a:tabLst>
            </a:pPr>
            <a:r>
              <a:rPr sz="2550" spc="-25" dirty="0">
                <a:latin typeface="Times New Roman"/>
                <a:cs typeface="Times New Roman"/>
              </a:rPr>
              <a:t>Available</a:t>
            </a:r>
            <a:r>
              <a:rPr sz="2550" spc="-220" dirty="0">
                <a:latin typeface="Times New Roman"/>
                <a:cs typeface="Times New Roman"/>
              </a:rPr>
              <a:t> </a:t>
            </a:r>
            <a:r>
              <a:rPr sz="2550" spc="-10" dirty="0">
                <a:latin typeface="Times New Roman"/>
                <a:cs typeface="Times New Roman"/>
              </a:rPr>
              <a:t>Capacity</a:t>
            </a:r>
            <a:r>
              <a:rPr sz="2550" dirty="0">
                <a:latin typeface="Times New Roman"/>
                <a:cs typeface="Times New Roman"/>
              </a:rPr>
              <a:t>	</a:t>
            </a:r>
            <a:r>
              <a:rPr sz="2550" spc="-50" dirty="0">
                <a:latin typeface="Times New Roman"/>
                <a:cs typeface="Times New Roman"/>
              </a:rPr>
              <a:t>μ</a:t>
            </a:r>
            <a:endParaRPr sz="2550">
              <a:latin typeface="Times New Roman"/>
              <a:cs typeface="Times New Roman"/>
            </a:endParaRPr>
          </a:p>
        </p:txBody>
      </p:sp>
      <p:grpSp>
        <p:nvGrpSpPr>
          <p:cNvPr id="12" name="object 12"/>
          <p:cNvGrpSpPr/>
          <p:nvPr/>
        </p:nvGrpSpPr>
        <p:grpSpPr>
          <a:xfrm>
            <a:off x="3109118" y="1364186"/>
            <a:ext cx="4994275" cy="762000"/>
            <a:chOff x="3109118" y="1364186"/>
            <a:chExt cx="4994275" cy="762000"/>
          </a:xfrm>
        </p:grpSpPr>
        <p:sp>
          <p:nvSpPr>
            <p:cNvPr id="13" name="object 13"/>
            <p:cNvSpPr/>
            <p:nvPr/>
          </p:nvSpPr>
          <p:spPr>
            <a:xfrm>
              <a:off x="5717381" y="1370536"/>
              <a:ext cx="1465580" cy="749300"/>
            </a:xfrm>
            <a:custGeom>
              <a:avLst/>
              <a:gdLst/>
              <a:ahLst/>
              <a:cxnLst/>
              <a:rect l="l" t="t" r="r" b="b"/>
              <a:pathLst>
                <a:path w="1465579" h="749300">
                  <a:moveTo>
                    <a:pt x="0" y="374650"/>
                  </a:moveTo>
                  <a:lnTo>
                    <a:pt x="10610" y="310761"/>
                  </a:lnTo>
                  <a:lnTo>
                    <a:pt x="41267" y="250376"/>
                  </a:lnTo>
                  <a:lnTo>
                    <a:pt x="90213" y="194395"/>
                  </a:lnTo>
                  <a:lnTo>
                    <a:pt x="120994" y="168338"/>
                  </a:lnTo>
                  <a:lnTo>
                    <a:pt x="155688" y="143718"/>
                  </a:lnTo>
                  <a:lnTo>
                    <a:pt x="194073" y="120650"/>
                  </a:lnTo>
                  <a:lnTo>
                    <a:pt x="235932" y="99244"/>
                  </a:lnTo>
                  <a:lnTo>
                    <a:pt x="281042" y="79615"/>
                  </a:lnTo>
                  <a:lnTo>
                    <a:pt x="329186" y="61873"/>
                  </a:lnTo>
                  <a:lnTo>
                    <a:pt x="380142" y="46133"/>
                  </a:lnTo>
                  <a:lnTo>
                    <a:pt x="433691" y="32505"/>
                  </a:lnTo>
                  <a:lnTo>
                    <a:pt x="489613" y="21103"/>
                  </a:lnTo>
                  <a:lnTo>
                    <a:pt x="547687" y="12039"/>
                  </a:lnTo>
                  <a:lnTo>
                    <a:pt x="607695" y="5425"/>
                  </a:lnTo>
                  <a:lnTo>
                    <a:pt x="669416" y="1375"/>
                  </a:lnTo>
                  <a:lnTo>
                    <a:pt x="732631" y="0"/>
                  </a:lnTo>
                  <a:lnTo>
                    <a:pt x="795845" y="1375"/>
                  </a:lnTo>
                  <a:lnTo>
                    <a:pt x="857566" y="5425"/>
                  </a:lnTo>
                  <a:lnTo>
                    <a:pt x="917574" y="12039"/>
                  </a:lnTo>
                  <a:lnTo>
                    <a:pt x="975648" y="21103"/>
                  </a:lnTo>
                  <a:lnTo>
                    <a:pt x="1031570" y="32505"/>
                  </a:lnTo>
                  <a:lnTo>
                    <a:pt x="1085119" y="46133"/>
                  </a:lnTo>
                  <a:lnTo>
                    <a:pt x="1136075" y="61873"/>
                  </a:lnTo>
                  <a:lnTo>
                    <a:pt x="1184219" y="79615"/>
                  </a:lnTo>
                  <a:lnTo>
                    <a:pt x="1229329" y="99244"/>
                  </a:lnTo>
                  <a:lnTo>
                    <a:pt x="1271188" y="120650"/>
                  </a:lnTo>
                  <a:lnTo>
                    <a:pt x="1309573" y="143718"/>
                  </a:lnTo>
                  <a:lnTo>
                    <a:pt x="1344267" y="168338"/>
                  </a:lnTo>
                  <a:lnTo>
                    <a:pt x="1375048" y="194395"/>
                  </a:lnTo>
                  <a:lnTo>
                    <a:pt x="1401697" y="221779"/>
                  </a:lnTo>
                  <a:lnTo>
                    <a:pt x="1441719" y="280074"/>
                  </a:lnTo>
                  <a:lnTo>
                    <a:pt x="1462572" y="342323"/>
                  </a:lnTo>
                  <a:lnTo>
                    <a:pt x="1465262" y="374650"/>
                  </a:lnTo>
                  <a:lnTo>
                    <a:pt x="1462572" y="406976"/>
                  </a:lnTo>
                  <a:lnTo>
                    <a:pt x="1441719" y="469225"/>
                  </a:lnTo>
                  <a:lnTo>
                    <a:pt x="1401697" y="527520"/>
                  </a:lnTo>
                  <a:lnTo>
                    <a:pt x="1375048" y="554904"/>
                  </a:lnTo>
                  <a:lnTo>
                    <a:pt x="1344267" y="580961"/>
                  </a:lnTo>
                  <a:lnTo>
                    <a:pt x="1309573" y="605581"/>
                  </a:lnTo>
                  <a:lnTo>
                    <a:pt x="1271188" y="628649"/>
                  </a:lnTo>
                  <a:lnTo>
                    <a:pt x="1229329" y="650055"/>
                  </a:lnTo>
                  <a:lnTo>
                    <a:pt x="1184219" y="669684"/>
                  </a:lnTo>
                  <a:lnTo>
                    <a:pt x="1136075" y="687426"/>
                  </a:lnTo>
                  <a:lnTo>
                    <a:pt x="1085119" y="703166"/>
                  </a:lnTo>
                  <a:lnTo>
                    <a:pt x="1031570" y="716794"/>
                  </a:lnTo>
                  <a:lnTo>
                    <a:pt x="975648" y="728196"/>
                  </a:lnTo>
                  <a:lnTo>
                    <a:pt x="917574" y="737260"/>
                  </a:lnTo>
                  <a:lnTo>
                    <a:pt x="857566" y="743874"/>
                  </a:lnTo>
                  <a:lnTo>
                    <a:pt x="795845" y="747924"/>
                  </a:lnTo>
                  <a:lnTo>
                    <a:pt x="732631" y="749300"/>
                  </a:lnTo>
                  <a:lnTo>
                    <a:pt x="669416" y="747924"/>
                  </a:lnTo>
                  <a:lnTo>
                    <a:pt x="607695" y="743874"/>
                  </a:lnTo>
                  <a:lnTo>
                    <a:pt x="547687" y="737260"/>
                  </a:lnTo>
                  <a:lnTo>
                    <a:pt x="489613" y="728196"/>
                  </a:lnTo>
                  <a:lnTo>
                    <a:pt x="433691" y="716794"/>
                  </a:lnTo>
                  <a:lnTo>
                    <a:pt x="380142" y="703166"/>
                  </a:lnTo>
                  <a:lnTo>
                    <a:pt x="329186" y="687426"/>
                  </a:lnTo>
                  <a:lnTo>
                    <a:pt x="281042" y="669684"/>
                  </a:lnTo>
                  <a:lnTo>
                    <a:pt x="235932" y="650055"/>
                  </a:lnTo>
                  <a:lnTo>
                    <a:pt x="194073" y="628649"/>
                  </a:lnTo>
                  <a:lnTo>
                    <a:pt x="155688" y="605581"/>
                  </a:lnTo>
                  <a:lnTo>
                    <a:pt x="120994" y="580961"/>
                  </a:lnTo>
                  <a:lnTo>
                    <a:pt x="90213" y="554904"/>
                  </a:lnTo>
                  <a:lnTo>
                    <a:pt x="63564" y="527520"/>
                  </a:lnTo>
                  <a:lnTo>
                    <a:pt x="23542" y="469225"/>
                  </a:lnTo>
                  <a:lnTo>
                    <a:pt x="2689" y="406976"/>
                  </a:lnTo>
                  <a:lnTo>
                    <a:pt x="0" y="374650"/>
                  </a:lnTo>
                  <a:close/>
                </a:path>
              </a:pathLst>
            </a:custGeom>
            <a:ln w="12700">
              <a:solidFill>
                <a:srgbClr val="000000"/>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4028282" y="1522936"/>
              <a:ext cx="1676400" cy="444500"/>
            </a:xfrm>
            <a:prstGeom prst="rect">
              <a:avLst/>
            </a:prstGeom>
          </p:spPr>
        </p:pic>
        <p:sp>
          <p:nvSpPr>
            <p:cNvPr id="15" name="object 15"/>
            <p:cNvSpPr/>
            <p:nvPr/>
          </p:nvSpPr>
          <p:spPr>
            <a:xfrm>
              <a:off x="4028282" y="1522936"/>
              <a:ext cx="1676400" cy="444500"/>
            </a:xfrm>
            <a:custGeom>
              <a:avLst/>
              <a:gdLst/>
              <a:ahLst/>
              <a:cxnLst/>
              <a:rect l="l" t="t" r="r" b="b"/>
              <a:pathLst>
                <a:path w="1676400" h="444500">
                  <a:moveTo>
                    <a:pt x="0" y="0"/>
                  </a:moveTo>
                  <a:lnTo>
                    <a:pt x="1676400" y="0"/>
                  </a:lnTo>
                  <a:lnTo>
                    <a:pt x="1676400" y="444500"/>
                  </a:lnTo>
                  <a:lnTo>
                    <a:pt x="0" y="444500"/>
                  </a:lnTo>
                  <a:lnTo>
                    <a:pt x="0" y="0"/>
                  </a:lnTo>
                  <a:close/>
                </a:path>
              </a:pathLst>
            </a:custGeom>
            <a:ln w="12700">
              <a:solidFill>
                <a:srgbClr val="000000"/>
              </a:solidFill>
            </a:ln>
          </p:spPr>
          <p:txBody>
            <a:bodyPr wrap="square" lIns="0" tIns="0" rIns="0" bIns="0" rtlCol="0"/>
            <a:lstStyle/>
            <a:p>
              <a:endParaRPr/>
            </a:p>
          </p:txBody>
        </p:sp>
        <p:sp>
          <p:nvSpPr>
            <p:cNvPr id="16" name="object 16"/>
            <p:cNvSpPr/>
            <p:nvPr/>
          </p:nvSpPr>
          <p:spPr>
            <a:xfrm>
              <a:off x="3109112" y="1707095"/>
              <a:ext cx="4994275" cy="76200"/>
            </a:xfrm>
            <a:custGeom>
              <a:avLst/>
              <a:gdLst/>
              <a:ahLst/>
              <a:cxnLst/>
              <a:rect l="l" t="t" r="r" b="b"/>
              <a:pathLst>
                <a:path w="4994275" h="76200">
                  <a:moveTo>
                    <a:pt x="914400" y="38100"/>
                  </a:moveTo>
                  <a:lnTo>
                    <a:pt x="787400" y="0"/>
                  </a:lnTo>
                  <a:lnTo>
                    <a:pt x="829729" y="31750"/>
                  </a:lnTo>
                  <a:lnTo>
                    <a:pt x="0" y="31750"/>
                  </a:lnTo>
                  <a:lnTo>
                    <a:pt x="0" y="44450"/>
                  </a:lnTo>
                  <a:lnTo>
                    <a:pt x="829729" y="44450"/>
                  </a:lnTo>
                  <a:lnTo>
                    <a:pt x="787400" y="76200"/>
                  </a:lnTo>
                  <a:lnTo>
                    <a:pt x="893229" y="44450"/>
                  </a:lnTo>
                  <a:lnTo>
                    <a:pt x="914400" y="38100"/>
                  </a:lnTo>
                  <a:close/>
                </a:path>
                <a:path w="4994275" h="76200">
                  <a:moveTo>
                    <a:pt x="4994275" y="38100"/>
                  </a:moveTo>
                  <a:lnTo>
                    <a:pt x="4867275" y="0"/>
                  </a:lnTo>
                  <a:lnTo>
                    <a:pt x="4909604" y="31750"/>
                  </a:lnTo>
                  <a:lnTo>
                    <a:pt x="4079875" y="31750"/>
                  </a:lnTo>
                  <a:lnTo>
                    <a:pt x="4079875" y="44450"/>
                  </a:lnTo>
                  <a:lnTo>
                    <a:pt x="4909604" y="44450"/>
                  </a:lnTo>
                  <a:lnTo>
                    <a:pt x="4867275" y="76200"/>
                  </a:lnTo>
                  <a:lnTo>
                    <a:pt x="4973104" y="44450"/>
                  </a:lnTo>
                  <a:lnTo>
                    <a:pt x="4994275" y="38100"/>
                  </a:lnTo>
                  <a:close/>
                </a:path>
              </a:pathLst>
            </a:custGeom>
            <a:solidFill>
              <a:srgbClr val="000000"/>
            </a:solidFill>
          </p:spPr>
          <p:txBody>
            <a:bodyPr wrap="square" lIns="0" tIns="0" rIns="0" bIns="0" rtlCol="0"/>
            <a:lstStyle/>
            <a:p>
              <a:endParaRPr/>
            </a:p>
          </p:txBody>
        </p:sp>
      </p:grpSp>
      <p:sp>
        <p:nvSpPr>
          <p:cNvPr id="17" name="object 17"/>
          <p:cNvSpPr txBox="1"/>
          <p:nvPr/>
        </p:nvSpPr>
        <p:spPr>
          <a:xfrm>
            <a:off x="2969420" y="1824228"/>
            <a:ext cx="1651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Symbol"/>
                <a:cs typeface="Symbol"/>
              </a:rPr>
              <a:t></a:t>
            </a:r>
            <a:endParaRPr sz="2000">
              <a:latin typeface="Symbol"/>
              <a:cs typeface="Symbol"/>
            </a:endParaRPr>
          </a:p>
        </p:txBody>
      </p:sp>
      <p:sp>
        <p:nvSpPr>
          <p:cNvPr id="18" name="object 18"/>
          <p:cNvSpPr txBox="1"/>
          <p:nvPr/>
        </p:nvSpPr>
        <p:spPr>
          <a:xfrm>
            <a:off x="6906420" y="2129028"/>
            <a:ext cx="172085" cy="330200"/>
          </a:xfrm>
          <a:prstGeom prst="rect">
            <a:avLst/>
          </a:prstGeom>
        </p:spPr>
        <p:txBody>
          <a:bodyPr vert="horz" wrap="square" lIns="0" tIns="12700" rIns="0" bIns="0" rtlCol="0">
            <a:spAutoFit/>
          </a:bodyPr>
          <a:lstStyle/>
          <a:p>
            <a:pPr marL="12700">
              <a:lnSpc>
                <a:spcPct val="100000"/>
              </a:lnSpc>
              <a:spcBef>
                <a:spcPts val="100"/>
              </a:spcBef>
            </a:pPr>
            <a:r>
              <a:rPr sz="2000" spc="-850" dirty="0">
                <a:latin typeface="Symbol"/>
                <a:cs typeface="Symbol"/>
              </a:rPr>
              <a:t></a:t>
            </a:r>
            <a:endParaRPr sz="2000">
              <a:latin typeface="Symbol"/>
              <a:cs typeface="Symbol"/>
            </a:endParaRPr>
          </a:p>
        </p:txBody>
      </p:sp>
      <p:sp>
        <p:nvSpPr>
          <p:cNvPr id="19" name="object 19"/>
          <p:cNvSpPr txBox="1"/>
          <p:nvPr/>
        </p:nvSpPr>
        <p:spPr>
          <a:xfrm>
            <a:off x="5866607" y="2113788"/>
            <a:ext cx="167005" cy="330200"/>
          </a:xfrm>
          <a:prstGeom prst="rect">
            <a:avLst/>
          </a:prstGeom>
        </p:spPr>
        <p:txBody>
          <a:bodyPr vert="horz" wrap="square" lIns="0" tIns="12700" rIns="0" bIns="0" rtlCol="0">
            <a:spAutoFit/>
          </a:bodyPr>
          <a:lstStyle/>
          <a:p>
            <a:pPr marL="12700">
              <a:lnSpc>
                <a:spcPct val="100000"/>
              </a:lnSpc>
              <a:spcBef>
                <a:spcPts val="100"/>
              </a:spcBef>
            </a:pPr>
            <a:r>
              <a:rPr sz="2000" i="1" dirty="0">
                <a:latin typeface="Arial"/>
                <a:cs typeface="Arial"/>
              </a:rPr>
              <a:t>1</a:t>
            </a:r>
            <a:endParaRPr sz="2000">
              <a:latin typeface="Arial"/>
              <a:cs typeface="Arial"/>
            </a:endParaRPr>
          </a:p>
        </p:txBody>
      </p:sp>
      <p:sp>
        <p:nvSpPr>
          <p:cNvPr id="20" name="object 20"/>
          <p:cNvSpPr/>
          <p:nvPr/>
        </p:nvSpPr>
        <p:spPr>
          <a:xfrm>
            <a:off x="4023519" y="2392887"/>
            <a:ext cx="1687830" cy="76200"/>
          </a:xfrm>
          <a:custGeom>
            <a:avLst/>
            <a:gdLst/>
            <a:ahLst/>
            <a:cxnLst/>
            <a:rect l="l" t="t" r="r" b="b"/>
            <a:pathLst>
              <a:path w="1687829" h="76200">
                <a:moveTo>
                  <a:pt x="1560512" y="1"/>
                </a:moveTo>
                <a:lnTo>
                  <a:pt x="1602845" y="31751"/>
                </a:lnTo>
                <a:lnTo>
                  <a:pt x="1611312" y="31751"/>
                </a:lnTo>
                <a:lnTo>
                  <a:pt x="1611312" y="44451"/>
                </a:lnTo>
                <a:lnTo>
                  <a:pt x="1602845" y="44451"/>
                </a:lnTo>
                <a:lnTo>
                  <a:pt x="1560512" y="76201"/>
                </a:lnTo>
                <a:lnTo>
                  <a:pt x="1666345" y="44451"/>
                </a:lnTo>
                <a:lnTo>
                  <a:pt x="1611312" y="44451"/>
                </a:lnTo>
                <a:lnTo>
                  <a:pt x="1666350" y="44450"/>
                </a:lnTo>
                <a:lnTo>
                  <a:pt x="1687512" y="38101"/>
                </a:lnTo>
                <a:lnTo>
                  <a:pt x="1560512" y="1"/>
                </a:lnTo>
                <a:close/>
              </a:path>
              <a:path w="1687829" h="76200">
                <a:moveTo>
                  <a:pt x="127000" y="0"/>
                </a:moveTo>
                <a:lnTo>
                  <a:pt x="0" y="38100"/>
                </a:lnTo>
                <a:lnTo>
                  <a:pt x="127000" y="76200"/>
                </a:lnTo>
                <a:lnTo>
                  <a:pt x="84666" y="44450"/>
                </a:lnTo>
                <a:lnTo>
                  <a:pt x="76200" y="44450"/>
                </a:lnTo>
                <a:lnTo>
                  <a:pt x="76200" y="31750"/>
                </a:lnTo>
                <a:lnTo>
                  <a:pt x="84666" y="31750"/>
                </a:lnTo>
                <a:lnTo>
                  <a:pt x="127000" y="0"/>
                </a:lnTo>
                <a:close/>
              </a:path>
              <a:path w="1687829" h="76200">
                <a:moveTo>
                  <a:pt x="1611312" y="38101"/>
                </a:moveTo>
                <a:lnTo>
                  <a:pt x="1602845" y="44451"/>
                </a:lnTo>
                <a:lnTo>
                  <a:pt x="1611312" y="44451"/>
                </a:lnTo>
                <a:lnTo>
                  <a:pt x="1611312" y="38101"/>
                </a:lnTo>
                <a:close/>
              </a:path>
              <a:path w="1687829" h="76200">
                <a:moveTo>
                  <a:pt x="84666" y="31750"/>
                </a:moveTo>
                <a:lnTo>
                  <a:pt x="76200" y="38100"/>
                </a:lnTo>
                <a:lnTo>
                  <a:pt x="84666" y="44450"/>
                </a:lnTo>
                <a:lnTo>
                  <a:pt x="1602847" y="44450"/>
                </a:lnTo>
                <a:lnTo>
                  <a:pt x="1611312" y="38101"/>
                </a:lnTo>
                <a:lnTo>
                  <a:pt x="1602845" y="31751"/>
                </a:lnTo>
                <a:lnTo>
                  <a:pt x="84666" y="31750"/>
                </a:lnTo>
                <a:close/>
              </a:path>
              <a:path w="1687829" h="76200">
                <a:moveTo>
                  <a:pt x="76200" y="38100"/>
                </a:moveTo>
                <a:lnTo>
                  <a:pt x="76200" y="44450"/>
                </a:lnTo>
                <a:lnTo>
                  <a:pt x="84666" y="44450"/>
                </a:lnTo>
                <a:lnTo>
                  <a:pt x="76200" y="38100"/>
                </a:lnTo>
                <a:close/>
              </a:path>
              <a:path w="1687829" h="76200">
                <a:moveTo>
                  <a:pt x="1602845" y="31751"/>
                </a:moveTo>
                <a:lnTo>
                  <a:pt x="1611312" y="38101"/>
                </a:lnTo>
                <a:lnTo>
                  <a:pt x="1611312" y="31751"/>
                </a:lnTo>
                <a:lnTo>
                  <a:pt x="1602845" y="31751"/>
                </a:lnTo>
                <a:close/>
              </a:path>
              <a:path w="1687829" h="76200">
                <a:moveTo>
                  <a:pt x="76200" y="31750"/>
                </a:moveTo>
                <a:lnTo>
                  <a:pt x="76200" y="38100"/>
                </a:lnTo>
                <a:lnTo>
                  <a:pt x="84666" y="31750"/>
                </a:lnTo>
                <a:lnTo>
                  <a:pt x="76200" y="31750"/>
                </a:lnTo>
                <a:close/>
              </a:path>
            </a:pathLst>
          </a:custGeom>
          <a:solidFill>
            <a:srgbClr val="000000"/>
          </a:solidFill>
        </p:spPr>
        <p:txBody>
          <a:bodyPr wrap="square" lIns="0" tIns="0" rIns="0" bIns="0" rtlCol="0"/>
          <a:lstStyle/>
          <a:p>
            <a:endParaRPr/>
          </a:p>
        </p:txBody>
      </p:sp>
      <p:sp>
        <p:nvSpPr>
          <p:cNvPr id="21" name="object 21"/>
          <p:cNvSpPr txBox="1"/>
          <p:nvPr/>
        </p:nvSpPr>
        <p:spPr>
          <a:xfrm>
            <a:off x="4487069" y="2463291"/>
            <a:ext cx="833755" cy="360680"/>
          </a:xfrm>
          <a:prstGeom prst="rect">
            <a:avLst/>
          </a:prstGeom>
        </p:spPr>
        <p:txBody>
          <a:bodyPr vert="horz" wrap="square" lIns="0" tIns="12700" rIns="0" bIns="0" rtlCol="0">
            <a:spAutoFit/>
          </a:bodyPr>
          <a:lstStyle/>
          <a:p>
            <a:pPr marL="12700">
              <a:lnSpc>
                <a:spcPct val="100000"/>
              </a:lnSpc>
              <a:spcBef>
                <a:spcPts val="100"/>
              </a:spcBef>
            </a:pPr>
            <a:r>
              <a:rPr sz="2200" spc="-10" dirty="0">
                <a:latin typeface="Arial MT"/>
                <a:cs typeface="Arial MT"/>
              </a:rPr>
              <a:t>Wq,Lq</a:t>
            </a:r>
            <a:endParaRPr sz="2200">
              <a:latin typeface="Arial MT"/>
              <a:cs typeface="Arial MT"/>
            </a:endParaRPr>
          </a:p>
        </p:txBody>
      </p:sp>
      <p:sp>
        <p:nvSpPr>
          <p:cNvPr id="22" name="object 22"/>
          <p:cNvSpPr/>
          <p:nvPr/>
        </p:nvSpPr>
        <p:spPr>
          <a:xfrm>
            <a:off x="4023519" y="2969497"/>
            <a:ext cx="3165475" cy="76200"/>
          </a:xfrm>
          <a:custGeom>
            <a:avLst/>
            <a:gdLst/>
            <a:ahLst/>
            <a:cxnLst/>
            <a:rect l="l" t="t" r="r" b="b"/>
            <a:pathLst>
              <a:path w="3165475" h="76200">
                <a:moveTo>
                  <a:pt x="127000" y="0"/>
                </a:moveTo>
                <a:lnTo>
                  <a:pt x="0" y="38100"/>
                </a:lnTo>
                <a:lnTo>
                  <a:pt x="127000" y="76200"/>
                </a:lnTo>
                <a:lnTo>
                  <a:pt x="84666" y="44450"/>
                </a:lnTo>
                <a:lnTo>
                  <a:pt x="76196" y="44450"/>
                </a:lnTo>
                <a:lnTo>
                  <a:pt x="76196" y="31750"/>
                </a:lnTo>
                <a:lnTo>
                  <a:pt x="84666" y="31750"/>
                </a:lnTo>
                <a:lnTo>
                  <a:pt x="127000" y="0"/>
                </a:lnTo>
                <a:close/>
              </a:path>
              <a:path w="3165475" h="76200">
                <a:moveTo>
                  <a:pt x="3038475" y="0"/>
                </a:moveTo>
                <a:lnTo>
                  <a:pt x="3089275" y="38100"/>
                </a:lnTo>
                <a:lnTo>
                  <a:pt x="3038475" y="76200"/>
                </a:lnTo>
                <a:lnTo>
                  <a:pt x="3144308" y="44450"/>
                </a:lnTo>
                <a:lnTo>
                  <a:pt x="3089278" y="44450"/>
                </a:lnTo>
                <a:lnTo>
                  <a:pt x="3089278" y="31750"/>
                </a:lnTo>
                <a:lnTo>
                  <a:pt x="3144308" y="31750"/>
                </a:lnTo>
                <a:lnTo>
                  <a:pt x="3038475" y="0"/>
                </a:lnTo>
                <a:close/>
              </a:path>
              <a:path w="3165475" h="76200">
                <a:moveTo>
                  <a:pt x="84666" y="31750"/>
                </a:moveTo>
                <a:lnTo>
                  <a:pt x="76196" y="31750"/>
                </a:lnTo>
                <a:lnTo>
                  <a:pt x="76196" y="44450"/>
                </a:lnTo>
                <a:lnTo>
                  <a:pt x="84666" y="44450"/>
                </a:lnTo>
                <a:lnTo>
                  <a:pt x="76200" y="38100"/>
                </a:lnTo>
                <a:lnTo>
                  <a:pt x="84666" y="31750"/>
                </a:lnTo>
                <a:close/>
              </a:path>
              <a:path w="3165475" h="76200">
                <a:moveTo>
                  <a:pt x="3080808" y="31750"/>
                </a:moveTo>
                <a:lnTo>
                  <a:pt x="84666" y="31750"/>
                </a:lnTo>
                <a:lnTo>
                  <a:pt x="76200" y="38100"/>
                </a:lnTo>
                <a:lnTo>
                  <a:pt x="84666" y="44450"/>
                </a:lnTo>
                <a:lnTo>
                  <a:pt x="3080808" y="44450"/>
                </a:lnTo>
                <a:lnTo>
                  <a:pt x="3089275" y="38100"/>
                </a:lnTo>
                <a:lnTo>
                  <a:pt x="3080808" y="31750"/>
                </a:lnTo>
                <a:close/>
              </a:path>
              <a:path w="3165475" h="76200">
                <a:moveTo>
                  <a:pt x="3144308" y="31750"/>
                </a:moveTo>
                <a:lnTo>
                  <a:pt x="3089278" y="31750"/>
                </a:lnTo>
                <a:lnTo>
                  <a:pt x="3089278" y="44450"/>
                </a:lnTo>
                <a:lnTo>
                  <a:pt x="3144308" y="44450"/>
                </a:lnTo>
                <a:lnTo>
                  <a:pt x="3165475" y="38100"/>
                </a:lnTo>
                <a:lnTo>
                  <a:pt x="3144308" y="31750"/>
                </a:lnTo>
                <a:close/>
              </a:path>
            </a:pathLst>
          </a:custGeom>
          <a:solidFill>
            <a:srgbClr val="000000"/>
          </a:solidFill>
        </p:spPr>
        <p:txBody>
          <a:bodyPr wrap="square" lIns="0" tIns="0" rIns="0" bIns="0" rtlCol="0"/>
          <a:lstStyle/>
          <a:p>
            <a:endParaRPr/>
          </a:p>
        </p:txBody>
      </p:sp>
      <p:sp>
        <p:nvSpPr>
          <p:cNvPr id="23" name="object 23"/>
          <p:cNvSpPr txBox="1"/>
          <p:nvPr/>
        </p:nvSpPr>
        <p:spPr>
          <a:xfrm>
            <a:off x="5330604" y="3042411"/>
            <a:ext cx="506730" cy="360680"/>
          </a:xfrm>
          <a:prstGeom prst="rect">
            <a:avLst/>
          </a:prstGeom>
        </p:spPr>
        <p:txBody>
          <a:bodyPr vert="horz" wrap="square" lIns="0" tIns="12700" rIns="0" bIns="0" rtlCol="0">
            <a:spAutoFit/>
          </a:bodyPr>
          <a:lstStyle/>
          <a:p>
            <a:pPr marL="12700">
              <a:lnSpc>
                <a:spcPct val="100000"/>
              </a:lnSpc>
              <a:spcBef>
                <a:spcPts val="100"/>
              </a:spcBef>
            </a:pPr>
            <a:r>
              <a:rPr sz="2200" spc="-30" dirty="0">
                <a:latin typeface="Arial MT"/>
                <a:cs typeface="Arial MT"/>
              </a:rPr>
              <a:t>W,L</a:t>
            </a:r>
            <a:endParaRPr sz="2200">
              <a:latin typeface="Arial MT"/>
              <a:cs typeface="Arial MT"/>
            </a:endParaRPr>
          </a:p>
        </p:txBody>
      </p:sp>
      <p:sp>
        <p:nvSpPr>
          <p:cNvPr id="24" name="object 24"/>
          <p:cNvSpPr txBox="1"/>
          <p:nvPr/>
        </p:nvSpPr>
        <p:spPr>
          <a:xfrm>
            <a:off x="1136650" y="6551620"/>
            <a:ext cx="1992630" cy="252729"/>
          </a:xfrm>
          <a:prstGeom prst="rect">
            <a:avLst/>
          </a:prstGeom>
        </p:spPr>
        <p:txBody>
          <a:bodyPr vert="horz" wrap="square" lIns="0" tIns="0" rIns="0" bIns="0" rtlCol="0">
            <a:spAutoFit/>
          </a:bodyPr>
          <a:lstStyle/>
          <a:p>
            <a:pPr marL="12700">
              <a:lnSpc>
                <a:spcPts val="1870"/>
              </a:lnSpc>
            </a:pPr>
            <a:r>
              <a:rPr sz="1600" dirty="0">
                <a:latin typeface="Arial MT"/>
                <a:cs typeface="Arial MT"/>
              </a:rPr>
              <a:t>©</a:t>
            </a:r>
            <a:r>
              <a:rPr sz="1600" spc="-10" dirty="0">
                <a:latin typeface="Arial MT"/>
                <a:cs typeface="Arial MT"/>
              </a:rPr>
              <a:t> </a:t>
            </a:r>
            <a:r>
              <a:rPr sz="1600" dirty="0">
                <a:latin typeface="Arial MT"/>
                <a:cs typeface="Arial MT"/>
              </a:rPr>
              <a:t>Laguna</a:t>
            </a:r>
            <a:r>
              <a:rPr sz="1600" spc="-10" dirty="0">
                <a:latin typeface="Arial MT"/>
                <a:cs typeface="Arial MT"/>
              </a:rPr>
              <a:t> </a:t>
            </a:r>
            <a:r>
              <a:rPr sz="1600" dirty="0">
                <a:latin typeface="Arial MT"/>
                <a:cs typeface="Arial MT"/>
              </a:rPr>
              <a:t>&amp;</a:t>
            </a:r>
            <a:r>
              <a:rPr sz="1600" spc="-5" dirty="0">
                <a:latin typeface="Arial MT"/>
                <a:cs typeface="Arial MT"/>
              </a:rPr>
              <a:t> </a:t>
            </a:r>
            <a:r>
              <a:rPr sz="1600" spc="-10" dirty="0">
                <a:latin typeface="Arial MT"/>
                <a:cs typeface="Arial MT"/>
              </a:rPr>
              <a:t>Marklund</a:t>
            </a:r>
            <a:endParaRPr sz="1600">
              <a:latin typeface="Arial MT"/>
              <a:cs typeface="Arial MT"/>
            </a:endParaRP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55</a:t>
            </a:fld>
            <a:endParaRPr spc="-25"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985170" y="2243667"/>
            <a:ext cx="4048125" cy="1000125"/>
            <a:chOff x="1985170" y="2243667"/>
            <a:chExt cx="4048125" cy="1000125"/>
          </a:xfrm>
        </p:grpSpPr>
        <p:sp>
          <p:nvSpPr>
            <p:cNvPr id="3" name="object 3"/>
            <p:cNvSpPr/>
            <p:nvPr/>
          </p:nvSpPr>
          <p:spPr>
            <a:xfrm>
              <a:off x="1989932" y="2248429"/>
              <a:ext cx="4038600" cy="990600"/>
            </a:xfrm>
            <a:custGeom>
              <a:avLst/>
              <a:gdLst/>
              <a:ahLst/>
              <a:cxnLst/>
              <a:rect l="l" t="t" r="r" b="b"/>
              <a:pathLst>
                <a:path w="4038600" h="990600">
                  <a:moveTo>
                    <a:pt x="4038598" y="0"/>
                  </a:moveTo>
                  <a:lnTo>
                    <a:pt x="0" y="0"/>
                  </a:lnTo>
                  <a:lnTo>
                    <a:pt x="0" y="990600"/>
                  </a:lnTo>
                  <a:lnTo>
                    <a:pt x="4038598" y="990600"/>
                  </a:lnTo>
                  <a:lnTo>
                    <a:pt x="4038598" y="0"/>
                  </a:lnTo>
                  <a:close/>
                </a:path>
              </a:pathLst>
            </a:custGeom>
            <a:solidFill>
              <a:srgbClr val="FFFF99"/>
            </a:solidFill>
          </p:spPr>
          <p:txBody>
            <a:bodyPr wrap="square" lIns="0" tIns="0" rIns="0" bIns="0" rtlCol="0"/>
            <a:lstStyle/>
            <a:p>
              <a:endParaRPr/>
            </a:p>
          </p:txBody>
        </p:sp>
        <p:sp>
          <p:nvSpPr>
            <p:cNvPr id="4" name="object 4"/>
            <p:cNvSpPr/>
            <p:nvPr/>
          </p:nvSpPr>
          <p:spPr>
            <a:xfrm>
              <a:off x="1989932" y="2248429"/>
              <a:ext cx="4038600" cy="990600"/>
            </a:xfrm>
            <a:custGeom>
              <a:avLst/>
              <a:gdLst/>
              <a:ahLst/>
              <a:cxnLst/>
              <a:rect l="l" t="t" r="r" b="b"/>
              <a:pathLst>
                <a:path w="4038600" h="990600">
                  <a:moveTo>
                    <a:pt x="0" y="0"/>
                  </a:moveTo>
                  <a:lnTo>
                    <a:pt x="4038600" y="0"/>
                  </a:lnTo>
                  <a:lnTo>
                    <a:pt x="4038600" y="990600"/>
                  </a:lnTo>
                  <a:lnTo>
                    <a:pt x="0" y="990600"/>
                  </a:lnTo>
                  <a:lnTo>
                    <a:pt x="0" y="0"/>
                  </a:lnTo>
                  <a:close/>
                </a:path>
              </a:pathLst>
            </a:custGeom>
            <a:ln w="9525">
              <a:solidFill>
                <a:srgbClr val="000000"/>
              </a:solidFill>
            </a:ln>
          </p:spPr>
          <p:txBody>
            <a:bodyPr wrap="square" lIns="0" tIns="0" rIns="0" bIns="0" rtlCol="0"/>
            <a:lstStyle/>
            <a:p>
              <a:endParaRPr/>
            </a:p>
          </p:txBody>
        </p:sp>
        <p:sp>
          <p:nvSpPr>
            <p:cNvPr id="5" name="object 5"/>
            <p:cNvSpPr/>
            <p:nvPr/>
          </p:nvSpPr>
          <p:spPr>
            <a:xfrm>
              <a:off x="2621592" y="2776165"/>
              <a:ext cx="3180080" cy="0"/>
            </a:xfrm>
            <a:custGeom>
              <a:avLst/>
              <a:gdLst/>
              <a:ahLst/>
              <a:cxnLst/>
              <a:rect l="l" t="t" r="r" b="b"/>
              <a:pathLst>
                <a:path w="3180079">
                  <a:moveTo>
                    <a:pt x="0" y="0"/>
                  </a:moveTo>
                  <a:lnTo>
                    <a:pt x="2327670" y="0"/>
                  </a:lnTo>
                </a:path>
                <a:path w="3180079">
                  <a:moveTo>
                    <a:pt x="2652529" y="0"/>
                  </a:moveTo>
                  <a:lnTo>
                    <a:pt x="3179487" y="0"/>
                  </a:lnTo>
                </a:path>
              </a:pathLst>
            </a:custGeom>
            <a:ln w="6308">
              <a:solidFill>
                <a:srgbClr val="000000"/>
              </a:solidFill>
            </a:ln>
          </p:spPr>
          <p:txBody>
            <a:bodyPr wrap="square" lIns="0" tIns="0" rIns="0" bIns="0" rtlCol="0"/>
            <a:lstStyle/>
            <a:p>
              <a:endParaRPr/>
            </a:p>
          </p:txBody>
        </p:sp>
      </p:grpSp>
      <p:sp>
        <p:nvSpPr>
          <p:cNvPr id="6" name="object 6"/>
          <p:cNvSpPr txBox="1"/>
          <p:nvPr/>
        </p:nvSpPr>
        <p:spPr>
          <a:xfrm>
            <a:off x="1441608" y="1163828"/>
            <a:ext cx="7346950" cy="1999614"/>
          </a:xfrm>
          <a:prstGeom prst="rect">
            <a:avLst/>
          </a:prstGeom>
        </p:spPr>
        <p:txBody>
          <a:bodyPr vert="horz" wrap="square" lIns="0" tIns="9525" rIns="0" bIns="0" rtlCol="0">
            <a:spAutoFit/>
          </a:bodyPr>
          <a:lstStyle/>
          <a:p>
            <a:pPr marL="370840" marR="17780" indent="-346075">
              <a:lnSpc>
                <a:spcPct val="100800"/>
              </a:lnSpc>
              <a:spcBef>
                <a:spcPts val="75"/>
              </a:spcBef>
              <a:buChar char="•"/>
              <a:tabLst>
                <a:tab pos="370840" algn="l"/>
              </a:tabLst>
            </a:pPr>
            <a:r>
              <a:rPr sz="2400" dirty="0">
                <a:latin typeface="Arial MT"/>
                <a:cs typeface="Arial MT"/>
              </a:rPr>
              <a:t>Now</a:t>
            </a:r>
            <a:r>
              <a:rPr sz="2400" spc="-15" dirty="0">
                <a:latin typeface="Arial MT"/>
                <a:cs typeface="Arial MT"/>
              </a:rPr>
              <a:t> </a:t>
            </a:r>
            <a:r>
              <a:rPr sz="2400" dirty="0">
                <a:latin typeface="Arial MT"/>
                <a:cs typeface="Arial MT"/>
              </a:rPr>
              <a:t>there</a:t>
            </a:r>
            <a:r>
              <a:rPr sz="2400" spc="-10" dirty="0">
                <a:latin typeface="Arial MT"/>
                <a:cs typeface="Arial MT"/>
              </a:rPr>
              <a:t> </a:t>
            </a:r>
            <a:r>
              <a:rPr sz="2400" dirty="0">
                <a:latin typeface="Arial MT"/>
                <a:cs typeface="Arial MT"/>
              </a:rPr>
              <a:t>are</a:t>
            </a:r>
            <a:r>
              <a:rPr sz="2400" spc="-5" dirty="0">
                <a:latin typeface="Arial MT"/>
                <a:cs typeface="Arial MT"/>
              </a:rPr>
              <a:t> </a:t>
            </a:r>
            <a:r>
              <a:rPr sz="2400" dirty="0">
                <a:latin typeface="Arial MT"/>
                <a:cs typeface="Arial MT"/>
              </a:rPr>
              <a:t>c</a:t>
            </a:r>
            <a:r>
              <a:rPr sz="2400" spc="-10" dirty="0">
                <a:latin typeface="Arial MT"/>
                <a:cs typeface="Arial MT"/>
              </a:rPr>
              <a:t> </a:t>
            </a:r>
            <a:r>
              <a:rPr sz="2400" dirty="0">
                <a:latin typeface="Arial MT"/>
                <a:cs typeface="Arial MT"/>
              </a:rPr>
              <a:t>servers</a:t>
            </a:r>
            <a:r>
              <a:rPr sz="2400" spc="-5" dirty="0">
                <a:latin typeface="Arial MT"/>
                <a:cs typeface="Arial MT"/>
              </a:rPr>
              <a:t> </a:t>
            </a:r>
            <a:r>
              <a:rPr sz="2400" dirty="0">
                <a:latin typeface="Arial MT"/>
                <a:cs typeface="Arial MT"/>
              </a:rPr>
              <a:t>in</a:t>
            </a:r>
            <a:r>
              <a:rPr sz="2400" spc="-10" dirty="0">
                <a:latin typeface="Arial MT"/>
                <a:cs typeface="Arial MT"/>
              </a:rPr>
              <a:t> </a:t>
            </a:r>
            <a:r>
              <a:rPr sz="2400" dirty="0">
                <a:latin typeface="Arial MT"/>
                <a:cs typeface="Arial MT"/>
              </a:rPr>
              <a:t>parallel,</a:t>
            </a:r>
            <a:r>
              <a:rPr sz="2400" spc="-10" dirty="0">
                <a:latin typeface="Arial MT"/>
                <a:cs typeface="Arial MT"/>
              </a:rPr>
              <a:t> </a:t>
            </a:r>
            <a:r>
              <a:rPr sz="2400" dirty="0">
                <a:latin typeface="Arial MT"/>
                <a:cs typeface="Arial MT"/>
              </a:rPr>
              <a:t>so</a:t>
            </a:r>
            <a:r>
              <a:rPr sz="2400" spc="-10" dirty="0">
                <a:latin typeface="Arial MT"/>
                <a:cs typeface="Arial MT"/>
              </a:rPr>
              <a:t> </a:t>
            </a:r>
            <a:r>
              <a:rPr sz="2400" dirty="0">
                <a:latin typeface="Arial MT"/>
                <a:cs typeface="Arial MT"/>
              </a:rPr>
              <a:t>the</a:t>
            </a:r>
            <a:r>
              <a:rPr sz="2400" spc="-5" dirty="0">
                <a:latin typeface="Arial MT"/>
                <a:cs typeface="Arial MT"/>
              </a:rPr>
              <a:t> </a:t>
            </a:r>
            <a:r>
              <a:rPr sz="2400" spc="-10" dirty="0">
                <a:latin typeface="Arial MT"/>
                <a:cs typeface="Arial MT"/>
              </a:rPr>
              <a:t>expected </a:t>
            </a:r>
            <a:r>
              <a:rPr sz="2400" dirty="0">
                <a:latin typeface="Arial MT"/>
                <a:cs typeface="Arial MT"/>
              </a:rPr>
              <a:t>capacity</a:t>
            </a:r>
            <a:r>
              <a:rPr sz="2400" spc="-10" dirty="0">
                <a:latin typeface="Arial MT"/>
                <a:cs typeface="Arial MT"/>
              </a:rPr>
              <a:t> </a:t>
            </a:r>
            <a:r>
              <a:rPr sz="2400" dirty="0">
                <a:latin typeface="Arial MT"/>
                <a:cs typeface="Arial MT"/>
              </a:rPr>
              <a:t>per</a:t>
            </a:r>
            <a:r>
              <a:rPr sz="2400" spc="-10" dirty="0">
                <a:latin typeface="Arial MT"/>
                <a:cs typeface="Arial MT"/>
              </a:rPr>
              <a:t> </a:t>
            </a:r>
            <a:r>
              <a:rPr sz="2400" dirty="0">
                <a:latin typeface="Arial MT"/>
                <a:cs typeface="Arial MT"/>
              </a:rPr>
              <a:t>time</a:t>
            </a:r>
            <a:r>
              <a:rPr sz="2400" spc="-10" dirty="0">
                <a:latin typeface="Arial MT"/>
                <a:cs typeface="Arial MT"/>
              </a:rPr>
              <a:t> </a:t>
            </a:r>
            <a:r>
              <a:rPr sz="2400" dirty="0">
                <a:latin typeface="Arial MT"/>
                <a:cs typeface="Arial MT"/>
              </a:rPr>
              <a:t>unit</a:t>
            </a:r>
            <a:r>
              <a:rPr sz="2400" spc="-15" dirty="0">
                <a:latin typeface="Arial MT"/>
                <a:cs typeface="Arial MT"/>
              </a:rPr>
              <a:t> </a:t>
            </a:r>
            <a:r>
              <a:rPr sz="2400" dirty="0">
                <a:latin typeface="Arial MT"/>
                <a:cs typeface="Arial MT"/>
              </a:rPr>
              <a:t>is</a:t>
            </a:r>
            <a:r>
              <a:rPr sz="2400" spc="-10" dirty="0">
                <a:latin typeface="Arial MT"/>
                <a:cs typeface="Arial MT"/>
              </a:rPr>
              <a:t> </a:t>
            </a:r>
            <a:r>
              <a:rPr sz="2400" dirty="0">
                <a:latin typeface="Arial MT"/>
                <a:cs typeface="Arial MT"/>
              </a:rPr>
              <a:t>then</a:t>
            </a:r>
            <a:r>
              <a:rPr sz="2400" spc="-5" dirty="0">
                <a:latin typeface="Arial MT"/>
                <a:cs typeface="Arial MT"/>
              </a:rPr>
              <a:t> </a:t>
            </a:r>
            <a:r>
              <a:rPr sz="2400" spc="-370" dirty="0">
                <a:latin typeface="Arial MT"/>
                <a:cs typeface="Arial MT"/>
              </a:rPr>
              <a:t>c*</a:t>
            </a:r>
            <a:r>
              <a:rPr sz="2400" spc="-370" dirty="0">
                <a:latin typeface="Symbol"/>
                <a:cs typeface="Symbol"/>
              </a:rPr>
              <a:t></a:t>
            </a:r>
            <a:endParaRPr sz="2400">
              <a:latin typeface="Symbol"/>
              <a:cs typeface="Symbol"/>
            </a:endParaRPr>
          </a:p>
          <a:p>
            <a:pPr>
              <a:lnSpc>
                <a:spcPct val="100000"/>
              </a:lnSpc>
              <a:spcBef>
                <a:spcPts val="35"/>
              </a:spcBef>
            </a:pPr>
            <a:endParaRPr sz="2850">
              <a:latin typeface="Symbol"/>
              <a:cs typeface="Symbol"/>
            </a:endParaRPr>
          </a:p>
          <a:p>
            <a:pPr marL="701675">
              <a:lnSpc>
                <a:spcPct val="100000"/>
              </a:lnSpc>
              <a:spcBef>
                <a:spcPts val="5"/>
              </a:spcBef>
              <a:tabLst>
                <a:tab pos="1249680" algn="l"/>
                <a:tab pos="3588385" algn="l"/>
                <a:tab pos="4009390" algn="l"/>
              </a:tabLst>
            </a:pPr>
            <a:r>
              <a:rPr sz="3600" baseline="-34722" dirty="0">
                <a:latin typeface="Symbol"/>
                <a:cs typeface="Symbol"/>
              </a:rPr>
              <a:t></a:t>
            </a:r>
            <a:r>
              <a:rPr sz="3600" spc="-127" baseline="-34722" dirty="0">
                <a:latin typeface="Times New Roman"/>
                <a:cs typeface="Times New Roman"/>
              </a:rPr>
              <a:t> </a:t>
            </a:r>
            <a:r>
              <a:rPr sz="3600" spc="-1695" baseline="-34722" dirty="0">
                <a:latin typeface="Symbol"/>
                <a:cs typeface="Symbol"/>
              </a:rPr>
              <a:t></a:t>
            </a:r>
            <a:r>
              <a:rPr sz="3600" baseline="-34722" dirty="0">
                <a:latin typeface="Times New Roman"/>
                <a:cs typeface="Times New Roman"/>
              </a:rPr>
              <a:t>	</a:t>
            </a:r>
            <a:r>
              <a:rPr sz="2400" dirty="0">
                <a:latin typeface="Times New Roman"/>
                <a:cs typeface="Times New Roman"/>
              </a:rPr>
              <a:t>Capacity</a:t>
            </a:r>
            <a:r>
              <a:rPr sz="2400" spc="-114" dirty="0">
                <a:latin typeface="Times New Roman"/>
                <a:cs typeface="Times New Roman"/>
              </a:rPr>
              <a:t> </a:t>
            </a:r>
            <a:r>
              <a:rPr sz="2400" spc="-10" dirty="0">
                <a:latin typeface="Times New Roman"/>
                <a:cs typeface="Times New Roman"/>
              </a:rPr>
              <a:t>Demand</a:t>
            </a:r>
            <a:r>
              <a:rPr sz="2400" dirty="0">
                <a:latin typeface="Times New Roman"/>
                <a:cs typeface="Times New Roman"/>
              </a:rPr>
              <a:t>	</a:t>
            </a:r>
            <a:r>
              <a:rPr sz="3600" spc="-1695" baseline="-34722" dirty="0">
                <a:latin typeface="Symbol"/>
                <a:cs typeface="Symbol"/>
              </a:rPr>
              <a:t></a:t>
            </a:r>
            <a:r>
              <a:rPr sz="3600" baseline="-34722" dirty="0">
                <a:latin typeface="Times New Roman"/>
                <a:cs typeface="Times New Roman"/>
              </a:rPr>
              <a:t>	</a:t>
            </a:r>
            <a:r>
              <a:rPr sz="2400" spc="-50" dirty="0">
                <a:latin typeface="Symbol"/>
                <a:cs typeface="Symbol"/>
              </a:rPr>
              <a:t></a:t>
            </a:r>
            <a:endParaRPr sz="2400">
              <a:latin typeface="Symbol"/>
              <a:cs typeface="Symbol"/>
            </a:endParaRPr>
          </a:p>
          <a:p>
            <a:pPr marL="1187450">
              <a:lnSpc>
                <a:spcPct val="100000"/>
              </a:lnSpc>
              <a:spcBef>
                <a:spcPts val="465"/>
              </a:spcBef>
              <a:tabLst>
                <a:tab pos="3835400" algn="l"/>
              </a:tabLst>
            </a:pPr>
            <a:r>
              <a:rPr sz="2400" spc="-10" dirty="0">
                <a:latin typeface="Times New Roman"/>
                <a:cs typeface="Times New Roman"/>
              </a:rPr>
              <a:t>Available</a:t>
            </a:r>
            <a:r>
              <a:rPr sz="2400" spc="-225" dirty="0">
                <a:latin typeface="Times New Roman"/>
                <a:cs typeface="Times New Roman"/>
              </a:rPr>
              <a:t> </a:t>
            </a:r>
            <a:r>
              <a:rPr sz="2400" spc="-10" dirty="0">
                <a:latin typeface="Times New Roman"/>
                <a:cs typeface="Times New Roman"/>
              </a:rPr>
              <a:t>Capacity</a:t>
            </a:r>
            <a:r>
              <a:rPr sz="2400" dirty="0">
                <a:latin typeface="Times New Roman"/>
                <a:cs typeface="Times New Roman"/>
              </a:rPr>
              <a:t>	</a:t>
            </a:r>
            <a:r>
              <a:rPr sz="2400" spc="-25" dirty="0">
                <a:latin typeface="Times New Roman"/>
                <a:cs typeface="Times New Roman"/>
              </a:rPr>
              <a:t>c*</a:t>
            </a:r>
            <a:r>
              <a:rPr sz="2400" spc="-25" dirty="0">
                <a:latin typeface="Symbol"/>
                <a:cs typeface="Symbol"/>
              </a:rPr>
              <a:t></a:t>
            </a:r>
            <a:endParaRPr sz="2400">
              <a:latin typeface="Symbol"/>
              <a:cs typeface="Symbol"/>
            </a:endParaRPr>
          </a:p>
        </p:txBody>
      </p:sp>
      <p:grpSp>
        <p:nvGrpSpPr>
          <p:cNvPr id="7" name="object 7"/>
          <p:cNvGrpSpPr/>
          <p:nvPr/>
        </p:nvGrpSpPr>
        <p:grpSpPr>
          <a:xfrm>
            <a:off x="1980406" y="4601103"/>
            <a:ext cx="7248525" cy="1152525"/>
            <a:chOff x="1980406" y="4601103"/>
            <a:chExt cx="7248525" cy="1152525"/>
          </a:xfrm>
        </p:grpSpPr>
        <p:sp>
          <p:nvSpPr>
            <p:cNvPr id="8" name="object 8"/>
            <p:cNvSpPr/>
            <p:nvPr/>
          </p:nvSpPr>
          <p:spPr>
            <a:xfrm>
              <a:off x="1985168" y="4605865"/>
              <a:ext cx="7239000" cy="1143000"/>
            </a:xfrm>
            <a:custGeom>
              <a:avLst/>
              <a:gdLst/>
              <a:ahLst/>
              <a:cxnLst/>
              <a:rect l="l" t="t" r="r" b="b"/>
              <a:pathLst>
                <a:path w="7239000" h="1143000">
                  <a:moveTo>
                    <a:pt x="7239000" y="0"/>
                  </a:moveTo>
                  <a:lnTo>
                    <a:pt x="0" y="0"/>
                  </a:lnTo>
                  <a:lnTo>
                    <a:pt x="0" y="1142999"/>
                  </a:lnTo>
                  <a:lnTo>
                    <a:pt x="7239000" y="1142999"/>
                  </a:lnTo>
                  <a:lnTo>
                    <a:pt x="7239000" y="0"/>
                  </a:lnTo>
                  <a:close/>
                </a:path>
              </a:pathLst>
            </a:custGeom>
            <a:solidFill>
              <a:srgbClr val="E5E5FF"/>
            </a:solidFill>
          </p:spPr>
          <p:txBody>
            <a:bodyPr wrap="square" lIns="0" tIns="0" rIns="0" bIns="0" rtlCol="0"/>
            <a:lstStyle/>
            <a:p>
              <a:endParaRPr/>
            </a:p>
          </p:txBody>
        </p:sp>
        <p:sp>
          <p:nvSpPr>
            <p:cNvPr id="9" name="object 9"/>
            <p:cNvSpPr/>
            <p:nvPr/>
          </p:nvSpPr>
          <p:spPr>
            <a:xfrm>
              <a:off x="1985168" y="4605865"/>
              <a:ext cx="7239000" cy="1143000"/>
            </a:xfrm>
            <a:custGeom>
              <a:avLst/>
              <a:gdLst/>
              <a:ahLst/>
              <a:cxnLst/>
              <a:rect l="l" t="t" r="r" b="b"/>
              <a:pathLst>
                <a:path w="7239000" h="1143000">
                  <a:moveTo>
                    <a:pt x="0" y="0"/>
                  </a:moveTo>
                  <a:lnTo>
                    <a:pt x="7239000" y="0"/>
                  </a:lnTo>
                  <a:lnTo>
                    <a:pt x="7239000" y="1143000"/>
                  </a:lnTo>
                  <a:lnTo>
                    <a:pt x="0" y="1143000"/>
                  </a:lnTo>
                  <a:lnTo>
                    <a:pt x="0" y="0"/>
                  </a:lnTo>
                  <a:close/>
                </a:path>
              </a:pathLst>
            </a:custGeom>
            <a:ln w="9525">
              <a:solidFill>
                <a:srgbClr val="000000"/>
              </a:solidFill>
            </a:ln>
          </p:spPr>
          <p:txBody>
            <a:bodyPr wrap="square" lIns="0" tIns="0" rIns="0" bIns="0" rtlCol="0"/>
            <a:lstStyle/>
            <a:p>
              <a:endParaRPr/>
            </a:p>
          </p:txBody>
        </p:sp>
      </p:grpSp>
      <p:sp>
        <p:nvSpPr>
          <p:cNvPr id="10" name="object 10"/>
          <p:cNvSpPr txBox="1"/>
          <p:nvPr/>
        </p:nvSpPr>
        <p:spPr>
          <a:xfrm>
            <a:off x="2821781" y="4701540"/>
            <a:ext cx="3315335" cy="848360"/>
          </a:xfrm>
          <a:prstGeom prst="rect">
            <a:avLst/>
          </a:prstGeom>
        </p:spPr>
        <p:txBody>
          <a:bodyPr vert="horz" wrap="square" lIns="0" tIns="12700" rIns="0" bIns="0" rtlCol="0">
            <a:spAutoFit/>
          </a:bodyPr>
          <a:lstStyle/>
          <a:p>
            <a:pPr>
              <a:lnSpc>
                <a:spcPct val="100000"/>
              </a:lnSpc>
              <a:spcBef>
                <a:spcPts val="100"/>
              </a:spcBef>
            </a:pPr>
            <a:r>
              <a:rPr sz="2000" spc="-10" dirty="0">
                <a:latin typeface="Arial MT"/>
                <a:cs typeface="Arial MT"/>
              </a:rPr>
              <a:t>W=W</a:t>
            </a:r>
            <a:r>
              <a:rPr sz="1300" spc="-10" dirty="0">
                <a:latin typeface="Arial MT"/>
                <a:cs typeface="Arial MT"/>
              </a:rPr>
              <a:t>q</a:t>
            </a:r>
            <a:r>
              <a:rPr sz="2000" spc="-10" dirty="0">
                <a:latin typeface="Arial MT"/>
                <a:cs typeface="Arial MT"/>
              </a:rPr>
              <a:t>+(1/</a:t>
            </a:r>
            <a:r>
              <a:rPr sz="2000" spc="-10" dirty="0">
                <a:latin typeface="Symbol"/>
                <a:cs typeface="Symbol"/>
              </a:rPr>
              <a:t></a:t>
            </a:r>
            <a:r>
              <a:rPr sz="2000" spc="-10" dirty="0">
                <a:latin typeface="Arial MT"/>
                <a:cs typeface="Arial MT"/>
              </a:rPr>
              <a:t>)</a:t>
            </a:r>
            <a:endParaRPr sz="2000">
              <a:latin typeface="Arial MT"/>
              <a:cs typeface="Arial MT"/>
            </a:endParaRPr>
          </a:p>
          <a:p>
            <a:pPr marL="1223010">
              <a:lnSpc>
                <a:spcPct val="100000"/>
              </a:lnSpc>
              <a:spcBef>
                <a:spcPts val="1680"/>
              </a:spcBef>
            </a:pPr>
            <a:r>
              <a:rPr sz="2000" i="1" dirty="0">
                <a:latin typeface="Arial"/>
                <a:cs typeface="Arial"/>
              </a:rPr>
              <a:t>Little’s</a:t>
            </a:r>
            <a:r>
              <a:rPr sz="2000" i="1" spc="-30" dirty="0">
                <a:latin typeface="Arial"/>
                <a:cs typeface="Arial"/>
              </a:rPr>
              <a:t> </a:t>
            </a:r>
            <a:r>
              <a:rPr sz="2000" i="1" dirty="0">
                <a:latin typeface="Arial"/>
                <a:cs typeface="Arial"/>
              </a:rPr>
              <a:t>Formula</a:t>
            </a:r>
            <a:r>
              <a:rPr sz="2000" i="1" spc="285" dirty="0">
                <a:latin typeface="Arial"/>
                <a:cs typeface="Arial"/>
              </a:rPr>
              <a:t> </a:t>
            </a:r>
            <a:r>
              <a:rPr sz="2000" spc="-50" dirty="0">
                <a:latin typeface="Symbol"/>
                <a:cs typeface="Symbol"/>
              </a:rPr>
              <a:t></a:t>
            </a:r>
            <a:endParaRPr sz="2000">
              <a:latin typeface="Symbol"/>
              <a:cs typeface="Symbol"/>
            </a:endParaRPr>
          </a:p>
        </p:txBody>
      </p:sp>
      <p:sp>
        <p:nvSpPr>
          <p:cNvPr id="14" name="object 14"/>
          <p:cNvSpPr txBox="1"/>
          <p:nvPr/>
        </p:nvSpPr>
        <p:spPr>
          <a:xfrm>
            <a:off x="1136650" y="6551620"/>
            <a:ext cx="1992630" cy="252729"/>
          </a:xfrm>
          <a:prstGeom prst="rect">
            <a:avLst/>
          </a:prstGeom>
        </p:spPr>
        <p:txBody>
          <a:bodyPr vert="horz" wrap="square" lIns="0" tIns="0" rIns="0" bIns="0" rtlCol="0">
            <a:spAutoFit/>
          </a:bodyPr>
          <a:lstStyle/>
          <a:p>
            <a:pPr marL="12700">
              <a:lnSpc>
                <a:spcPts val="1870"/>
              </a:lnSpc>
            </a:pPr>
            <a:r>
              <a:rPr sz="1600" dirty="0">
                <a:latin typeface="Arial MT"/>
                <a:cs typeface="Arial MT"/>
              </a:rPr>
              <a:t>©</a:t>
            </a:r>
            <a:r>
              <a:rPr sz="1600" spc="-10" dirty="0">
                <a:latin typeface="Arial MT"/>
                <a:cs typeface="Arial MT"/>
              </a:rPr>
              <a:t> </a:t>
            </a:r>
            <a:r>
              <a:rPr sz="1600" dirty="0">
                <a:latin typeface="Arial MT"/>
                <a:cs typeface="Arial MT"/>
              </a:rPr>
              <a:t>Laguna</a:t>
            </a:r>
            <a:r>
              <a:rPr sz="1600" spc="-10" dirty="0">
                <a:latin typeface="Arial MT"/>
                <a:cs typeface="Arial MT"/>
              </a:rPr>
              <a:t> </a:t>
            </a:r>
            <a:r>
              <a:rPr sz="1600" dirty="0">
                <a:latin typeface="Arial MT"/>
                <a:cs typeface="Arial MT"/>
              </a:rPr>
              <a:t>&amp;</a:t>
            </a:r>
            <a:r>
              <a:rPr sz="1600" spc="-5" dirty="0">
                <a:latin typeface="Arial MT"/>
                <a:cs typeface="Arial MT"/>
              </a:rPr>
              <a:t> </a:t>
            </a:r>
            <a:r>
              <a:rPr sz="1600" spc="-10" dirty="0">
                <a:latin typeface="Arial MT"/>
                <a:cs typeface="Arial MT"/>
              </a:rPr>
              <a:t>Marklund</a:t>
            </a:r>
            <a:endParaRPr sz="1600">
              <a:latin typeface="Arial MT"/>
              <a:cs typeface="Arial MT"/>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56</a:t>
            </a:fld>
            <a:endParaRPr spc="-25" dirty="0"/>
          </a:p>
        </p:txBody>
      </p:sp>
      <p:sp>
        <p:nvSpPr>
          <p:cNvPr id="11" name="object 11"/>
          <p:cNvSpPr txBox="1"/>
          <p:nvPr/>
        </p:nvSpPr>
        <p:spPr>
          <a:xfrm>
            <a:off x="1989932" y="3453341"/>
            <a:ext cx="4572000" cy="847725"/>
          </a:xfrm>
          <a:prstGeom prst="rect">
            <a:avLst/>
          </a:prstGeom>
          <a:solidFill>
            <a:srgbClr val="E5E5FF"/>
          </a:solidFill>
          <a:ln w="9525">
            <a:solidFill>
              <a:srgbClr val="000000"/>
            </a:solidFill>
          </a:ln>
        </p:spPr>
        <p:txBody>
          <a:bodyPr vert="horz" wrap="square" lIns="0" tIns="206375" rIns="0" bIns="0" rtlCol="0">
            <a:spAutoFit/>
          </a:bodyPr>
          <a:lstStyle/>
          <a:p>
            <a:pPr marL="75565" algn="ctr">
              <a:lnSpc>
                <a:spcPct val="100000"/>
              </a:lnSpc>
              <a:spcBef>
                <a:spcPts val="1625"/>
              </a:spcBef>
              <a:tabLst>
                <a:tab pos="2421890" algn="l"/>
              </a:tabLst>
            </a:pPr>
            <a:r>
              <a:rPr sz="3000" i="1" baseline="2777" dirty="0">
                <a:latin typeface="Arial"/>
                <a:cs typeface="Arial"/>
              </a:rPr>
              <a:t>Little’s</a:t>
            </a:r>
            <a:r>
              <a:rPr sz="3000" i="1" spc="-44" baseline="2777" dirty="0">
                <a:latin typeface="Arial"/>
                <a:cs typeface="Arial"/>
              </a:rPr>
              <a:t> </a:t>
            </a:r>
            <a:r>
              <a:rPr sz="3000" i="1" baseline="2777" dirty="0">
                <a:latin typeface="Arial"/>
                <a:cs typeface="Arial"/>
              </a:rPr>
              <a:t>Formula</a:t>
            </a:r>
            <a:r>
              <a:rPr sz="3000" i="1" spc="427" baseline="2777" dirty="0">
                <a:latin typeface="Arial"/>
                <a:cs typeface="Arial"/>
              </a:rPr>
              <a:t> </a:t>
            </a:r>
            <a:r>
              <a:rPr sz="3000" spc="-75" baseline="2777" dirty="0">
                <a:latin typeface="Symbol"/>
                <a:cs typeface="Symbol"/>
              </a:rPr>
              <a:t></a:t>
            </a:r>
            <a:r>
              <a:rPr sz="3000" baseline="2777" dirty="0">
                <a:latin typeface="Times New Roman"/>
                <a:cs typeface="Times New Roman"/>
              </a:rPr>
              <a:t>	</a:t>
            </a:r>
            <a:r>
              <a:rPr sz="3000" spc="-15" baseline="2777" dirty="0">
                <a:latin typeface="Arial MT"/>
                <a:cs typeface="Arial MT"/>
              </a:rPr>
              <a:t>W</a:t>
            </a:r>
            <a:r>
              <a:rPr sz="1950" spc="-15" baseline="4273" dirty="0">
                <a:latin typeface="Arial MT"/>
                <a:cs typeface="Arial MT"/>
              </a:rPr>
              <a:t>q</a:t>
            </a:r>
            <a:r>
              <a:rPr sz="3000" spc="-15" baseline="2777" dirty="0">
                <a:latin typeface="Arial MT"/>
                <a:cs typeface="Arial MT"/>
              </a:rPr>
              <a:t>=L</a:t>
            </a:r>
            <a:r>
              <a:rPr sz="1300" spc="-10" dirty="0">
                <a:latin typeface="Arial MT"/>
                <a:cs typeface="Arial MT"/>
              </a:rPr>
              <a:t>q</a:t>
            </a:r>
            <a:r>
              <a:rPr sz="3000" spc="-15" baseline="2777" dirty="0">
                <a:latin typeface="Arial MT"/>
                <a:cs typeface="Arial MT"/>
              </a:rPr>
              <a:t>/</a:t>
            </a:r>
            <a:r>
              <a:rPr sz="3000" spc="-15" baseline="2777" dirty="0">
                <a:latin typeface="Symbol"/>
                <a:cs typeface="Symbol"/>
              </a:rPr>
              <a:t></a:t>
            </a:r>
            <a:endParaRPr sz="3000" baseline="2777">
              <a:latin typeface="Symbol"/>
              <a:cs typeface="Symbol"/>
            </a:endParaRPr>
          </a:p>
        </p:txBody>
      </p:sp>
      <p:sp>
        <p:nvSpPr>
          <p:cNvPr id="12" name="object 12"/>
          <p:cNvSpPr txBox="1"/>
          <p:nvPr/>
        </p:nvSpPr>
        <p:spPr>
          <a:xfrm>
            <a:off x="6391275" y="5219700"/>
            <a:ext cx="681355" cy="330200"/>
          </a:xfrm>
          <a:prstGeom prst="rect">
            <a:avLst/>
          </a:prstGeom>
        </p:spPr>
        <p:txBody>
          <a:bodyPr vert="horz" wrap="square" lIns="0" tIns="12700" rIns="0" bIns="0" rtlCol="0">
            <a:spAutoFit/>
          </a:bodyPr>
          <a:lstStyle/>
          <a:p>
            <a:pPr>
              <a:lnSpc>
                <a:spcPct val="100000"/>
              </a:lnSpc>
              <a:spcBef>
                <a:spcPts val="100"/>
              </a:spcBef>
            </a:pPr>
            <a:r>
              <a:rPr sz="2000" spc="-20" dirty="0">
                <a:latin typeface="Arial MT"/>
                <a:cs typeface="Arial MT"/>
              </a:rPr>
              <a:t>L=</a:t>
            </a:r>
            <a:r>
              <a:rPr sz="2000" spc="-20" dirty="0">
                <a:latin typeface="Symbol"/>
                <a:cs typeface="Symbol"/>
              </a:rPr>
              <a:t></a:t>
            </a:r>
            <a:r>
              <a:rPr sz="2000" spc="-20" dirty="0">
                <a:latin typeface="Arial MT"/>
                <a:cs typeface="Arial MT"/>
              </a:rPr>
              <a:t>W</a:t>
            </a:r>
            <a:endParaRPr sz="2000">
              <a:latin typeface="Arial MT"/>
              <a:cs typeface="Arial MT"/>
            </a:endParaRPr>
          </a:p>
        </p:txBody>
      </p:sp>
      <p:sp>
        <p:nvSpPr>
          <p:cNvPr id="13" name="object 13"/>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M/M/c</a:t>
            </a:r>
            <a:r>
              <a:rPr spc="-65" dirty="0"/>
              <a:t> </a:t>
            </a:r>
            <a:r>
              <a:rPr spc="-10" dirty="0"/>
              <a:t>queue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10501" y="1374140"/>
            <a:ext cx="7821930" cy="748030"/>
          </a:xfrm>
          <a:prstGeom prst="rect">
            <a:avLst/>
          </a:prstGeom>
        </p:spPr>
        <p:txBody>
          <a:bodyPr vert="horz" wrap="square" lIns="0" tIns="31750" rIns="0" bIns="0" rtlCol="0">
            <a:spAutoFit/>
          </a:bodyPr>
          <a:lstStyle/>
          <a:p>
            <a:pPr marL="195580" marR="5080" indent="-182880">
              <a:lnSpc>
                <a:spcPts val="2810"/>
              </a:lnSpc>
              <a:spcBef>
                <a:spcPts val="250"/>
              </a:spcBef>
              <a:buClr>
                <a:srgbClr val="7F7F7F"/>
              </a:buClr>
              <a:buChar char="•"/>
              <a:tabLst>
                <a:tab pos="195580" algn="l"/>
              </a:tabLst>
            </a:pPr>
            <a:r>
              <a:rPr sz="3600" baseline="2314" dirty="0">
                <a:solidFill>
                  <a:srgbClr val="404040"/>
                </a:solidFill>
                <a:latin typeface="Arial MT"/>
                <a:cs typeface="Arial MT"/>
              </a:rPr>
              <a:t>For</a:t>
            </a:r>
            <a:r>
              <a:rPr sz="3600" spc="-15" baseline="2314" dirty="0">
                <a:solidFill>
                  <a:srgbClr val="404040"/>
                </a:solidFill>
                <a:latin typeface="Arial MT"/>
                <a:cs typeface="Arial MT"/>
              </a:rPr>
              <a:t> </a:t>
            </a:r>
            <a:r>
              <a:rPr sz="3600" baseline="2314" dirty="0">
                <a:solidFill>
                  <a:srgbClr val="404040"/>
                </a:solidFill>
                <a:latin typeface="Arial MT"/>
                <a:cs typeface="Arial MT"/>
              </a:rPr>
              <a:t>M/M/c</a:t>
            </a:r>
            <a:r>
              <a:rPr sz="3600" spc="-15" baseline="2314" dirty="0">
                <a:solidFill>
                  <a:srgbClr val="404040"/>
                </a:solidFill>
                <a:latin typeface="Arial MT"/>
                <a:cs typeface="Arial MT"/>
              </a:rPr>
              <a:t> </a:t>
            </a:r>
            <a:r>
              <a:rPr sz="3600" baseline="2314" dirty="0">
                <a:solidFill>
                  <a:srgbClr val="404040"/>
                </a:solidFill>
                <a:latin typeface="Arial MT"/>
                <a:cs typeface="Arial MT"/>
              </a:rPr>
              <a:t>systems,</a:t>
            </a:r>
            <a:r>
              <a:rPr sz="3600" spc="-22" baseline="2314" dirty="0">
                <a:solidFill>
                  <a:srgbClr val="404040"/>
                </a:solidFill>
                <a:latin typeface="Arial MT"/>
                <a:cs typeface="Arial MT"/>
              </a:rPr>
              <a:t> </a:t>
            </a:r>
            <a:r>
              <a:rPr sz="3600" baseline="2314" dirty="0">
                <a:solidFill>
                  <a:srgbClr val="404040"/>
                </a:solidFill>
                <a:latin typeface="Arial MT"/>
                <a:cs typeface="Arial MT"/>
              </a:rPr>
              <a:t>the</a:t>
            </a:r>
            <a:r>
              <a:rPr sz="3600" spc="-15" baseline="2314" dirty="0">
                <a:solidFill>
                  <a:srgbClr val="404040"/>
                </a:solidFill>
                <a:latin typeface="Arial MT"/>
                <a:cs typeface="Arial MT"/>
              </a:rPr>
              <a:t> </a:t>
            </a:r>
            <a:r>
              <a:rPr sz="3600" baseline="2314" dirty="0">
                <a:solidFill>
                  <a:srgbClr val="404040"/>
                </a:solidFill>
                <a:latin typeface="Arial MT"/>
                <a:cs typeface="Arial MT"/>
              </a:rPr>
              <a:t>exact</a:t>
            </a:r>
            <a:r>
              <a:rPr sz="3600" spc="-22" baseline="2314" dirty="0">
                <a:solidFill>
                  <a:srgbClr val="404040"/>
                </a:solidFill>
                <a:latin typeface="Arial MT"/>
                <a:cs typeface="Arial MT"/>
              </a:rPr>
              <a:t> </a:t>
            </a:r>
            <a:r>
              <a:rPr sz="3600" baseline="2314" dirty="0">
                <a:solidFill>
                  <a:srgbClr val="404040"/>
                </a:solidFill>
                <a:latin typeface="Arial MT"/>
                <a:cs typeface="Arial MT"/>
              </a:rPr>
              <a:t>computation</a:t>
            </a:r>
            <a:r>
              <a:rPr sz="3600" spc="-15" baseline="2314" dirty="0">
                <a:solidFill>
                  <a:srgbClr val="404040"/>
                </a:solidFill>
                <a:latin typeface="Arial MT"/>
                <a:cs typeface="Arial MT"/>
              </a:rPr>
              <a:t> </a:t>
            </a:r>
            <a:r>
              <a:rPr sz="3600" baseline="2314" dirty="0">
                <a:solidFill>
                  <a:srgbClr val="404040"/>
                </a:solidFill>
                <a:latin typeface="Arial MT"/>
                <a:cs typeface="Arial MT"/>
              </a:rPr>
              <a:t>of</a:t>
            </a:r>
            <a:r>
              <a:rPr sz="3600" spc="-22" baseline="2314" dirty="0">
                <a:solidFill>
                  <a:srgbClr val="404040"/>
                </a:solidFill>
                <a:latin typeface="Arial MT"/>
                <a:cs typeface="Arial MT"/>
              </a:rPr>
              <a:t> </a:t>
            </a:r>
            <a:r>
              <a:rPr sz="3600" baseline="2314" dirty="0">
                <a:solidFill>
                  <a:srgbClr val="404040"/>
                </a:solidFill>
                <a:latin typeface="Arial MT"/>
                <a:cs typeface="Arial MT"/>
              </a:rPr>
              <a:t>L</a:t>
            </a:r>
            <a:r>
              <a:rPr sz="1600" dirty="0">
                <a:solidFill>
                  <a:srgbClr val="404040"/>
                </a:solidFill>
                <a:latin typeface="Arial MT"/>
                <a:cs typeface="Arial MT"/>
              </a:rPr>
              <a:t>q</a:t>
            </a:r>
            <a:r>
              <a:rPr sz="1600" spc="210" dirty="0">
                <a:solidFill>
                  <a:srgbClr val="404040"/>
                </a:solidFill>
                <a:latin typeface="Arial MT"/>
                <a:cs typeface="Arial MT"/>
              </a:rPr>
              <a:t> </a:t>
            </a:r>
            <a:r>
              <a:rPr sz="3600" baseline="2314" dirty="0">
                <a:solidFill>
                  <a:srgbClr val="404040"/>
                </a:solidFill>
                <a:latin typeface="Arial MT"/>
                <a:cs typeface="Arial MT"/>
              </a:rPr>
              <a:t>is</a:t>
            </a:r>
            <a:r>
              <a:rPr sz="3600" spc="-15" baseline="2314" dirty="0">
                <a:solidFill>
                  <a:srgbClr val="404040"/>
                </a:solidFill>
                <a:latin typeface="Arial MT"/>
                <a:cs typeface="Arial MT"/>
              </a:rPr>
              <a:t> rather </a:t>
            </a:r>
            <a:r>
              <a:rPr sz="2400" dirty="0">
                <a:solidFill>
                  <a:srgbClr val="404040"/>
                </a:solidFill>
                <a:latin typeface="Arial MT"/>
                <a:cs typeface="Arial MT"/>
              </a:rPr>
              <a:t>complex,</a:t>
            </a:r>
            <a:r>
              <a:rPr sz="2400" spc="-15" dirty="0">
                <a:solidFill>
                  <a:srgbClr val="404040"/>
                </a:solidFill>
                <a:latin typeface="Arial MT"/>
                <a:cs typeface="Arial MT"/>
              </a:rPr>
              <a:t> </a:t>
            </a:r>
            <a:r>
              <a:rPr sz="2400" spc="-20" dirty="0">
                <a:solidFill>
                  <a:srgbClr val="404040"/>
                </a:solidFill>
                <a:latin typeface="Arial MT"/>
                <a:cs typeface="Arial MT"/>
              </a:rPr>
              <a:t>but…</a:t>
            </a:r>
            <a:endParaRPr sz="2400">
              <a:latin typeface="Arial MT"/>
              <a:cs typeface="Arial MT"/>
            </a:endParaRPr>
          </a:p>
        </p:txBody>
      </p:sp>
      <p:sp>
        <p:nvSpPr>
          <p:cNvPr id="3" name="object 3"/>
          <p:cNvSpPr txBox="1"/>
          <p:nvPr/>
        </p:nvSpPr>
        <p:spPr>
          <a:xfrm>
            <a:off x="1310501" y="3050540"/>
            <a:ext cx="7687309" cy="1553845"/>
          </a:xfrm>
          <a:prstGeom prst="rect">
            <a:avLst/>
          </a:prstGeom>
        </p:spPr>
        <p:txBody>
          <a:bodyPr vert="horz" wrap="square" lIns="0" tIns="9525" rIns="0" bIns="0" rtlCol="0">
            <a:spAutoFit/>
          </a:bodyPr>
          <a:lstStyle/>
          <a:p>
            <a:pPr marL="195580" marR="5080" indent="-182880">
              <a:lnSpc>
                <a:spcPct val="100800"/>
              </a:lnSpc>
              <a:spcBef>
                <a:spcPts val="75"/>
              </a:spcBef>
              <a:buClr>
                <a:srgbClr val="7F7F7F"/>
              </a:buClr>
              <a:buFont typeface="Arial MT"/>
              <a:buChar char="•"/>
              <a:tabLst>
                <a:tab pos="195580" algn="l"/>
              </a:tabLst>
            </a:pPr>
            <a:r>
              <a:rPr sz="2400" b="1" dirty="0">
                <a:solidFill>
                  <a:srgbClr val="404040"/>
                </a:solidFill>
                <a:latin typeface="Arial"/>
                <a:cs typeface="Arial"/>
              </a:rPr>
              <a:t>these</a:t>
            </a:r>
            <a:r>
              <a:rPr sz="2400" b="1" spc="-30" dirty="0">
                <a:solidFill>
                  <a:srgbClr val="404040"/>
                </a:solidFill>
                <a:latin typeface="Arial"/>
                <a:cs typeface="Arial"/>
              </a:rPr>
              <a:t> </a:t>
            </a:r>
            <a:r>
              <a:rPr sz="2400" b="1" dirty="0">
                <a:solidFill>
                  <a:srgbClr val="404040"/>
                </a:solidFill>
                <a:latin typeface="Arial"/>
                <a:cs typeface="Arial"/>
              </a:rPr>
              <a:t>calculations</a:t>
            </a:r>
            <a:r>
              <a:rPr sz="2400" b="1" spc="-15" dirty="0">
                <a:solidFill>
                  <a:srgbClr val="404040"/>
                </a:solidFill>
                <a:latin typeface="Arial"/>
                <a:cs typeface="Arial"/>
              </a:rPr>
              <a:t> </a:t>
            </a:r>
            <a:r>
              <a:rPr sz="2400" b="1" dirty="0">
                <a:solidFill>
                  <a:srgbClr val="404040"/>
                </a:solidFill>
                <a:latin typeface="Arial"/>
                <a:cs typeface="Arial"/>
              </a:rPr>
              <a:t>can</a:t>
            </a:r>
            <a:r>
              <a:rPr sz="2400" b="1" spc="-20" dirty="0">
                <a:solidFill>
                  <a:srgbClr val="404040"/>
                </a:solidFill>
                <a:latin typeface="Arial"/>
                <a:cs typeface="Arial"/>
              </a:rPr>
              <a:t> </a:t>
            </a:r>
            <a:r>
              <a:rPr sz="2400" b="1" dirty="0">
                <a:solidFill>
                  <a:srgbClr val="404040"/>
                </a:solidFill>
                <a:latin typeface="Arial"/>
                <a:cs typeface="Arial"/>
              </a:rPr>
              <a:t>be</a:t>
            </a:r>
            <a:r>
              <a:rPr sz="2400" b="1" spc="-15" dirty="0">
                <a:solidFill>
                  <a:srgbClr val="404040"/>
                </a:solidFill>
                <a:latin typeface="Arial"/>
                <a:cs typeface="Arial"/>
              </a:rPr>
              <a:t> </a:t>
            </a:r>
            <a:r>
              <a:rPr sz="2400" b="1" dirty="0">
                <a:solidFill>
                  <a:srgbClr val="404040"/>
                </a:solidFill>
                <a:latin typeface="Arial"/>
                <a:cs typeface="Arial"/>
              </a:rPr>
              <a:t>done</a:t>
            </a:r>
            <a:r>
              <a:rPr sz="2400" b="1" spc="-15" dirty="0">
                <a:solidFill>
                  <a:srgbClr val="404040"/>
                </a:solidFill>
                <a:latin typeface="Arial"/>
                <a:cs typeface="Arial"/>
              </a:rPr>
              <a:t> </a:t>
            </a:r>
            <a:r>
              <a:rPr sz="2400" b="1" dirty="0">
                <a:solidFill>
                  <a:srgbClr val="404040"/>
                </a:solidFill>
                <a:latin typeface="Arial"/>
                <a:cs typeface="Arial"/>
              </a:rPr>
              <a:t>by</a:t>
            </a:r>
            <a:r>
              <a:rPr sz="2400" b="1" spc="-15" dirty="0">
                <a:solidFill>
                  <a:srgbClr val="404040"/>
                </a:solidFill>
                <a:latin typeface="Arial"/>
                <a:cs typeface="Arial"/>
              </a:rPr>
              <a:t> </a:t>
            </a:r>
            <a:r>
              <a:rPr sz="2400" b="1" dirty="0">
                <a:solidFill>
                  <a:srgbClr val="404040"/>
                </a:solidFill>
                <a:latin typeface="Arial"/>
                <a:cs typeface="Arial"/>
              </a:rPr>
              <a:t>a</a:t>
            </a:r>
            <a:r>
              <a:rPr sz="2400" b="1" spc="-15" dirty="0">
                <a:solidFill>
                  <a:srgbClr val="404040"/>
                </a:solidFill>
                <a:latin typeface="Arial"/>
                <a:cs typeface="Arial"/>
              </a:rPr>
              <a:t> </a:t>
            </a:r>
            <a:r>
              <a:rPr sz="2400" b="1" dirty="0">
                <a:solidFill>
                  <a:srgbClr val="404040"/>
                </a:solidFill>
                <a:latin typeface="Arial"/>
                <a:cs typeface="Arial"/>
              </a:rPr>
              <a:t>queuing</a:t>
            </a:r>
            <a:r>
              <a:rPr sz="2400" b="1" spc="-20" dirty="0">
                <a:solidFill>
                  <a:srgbClr val="404040"/>
                </a:solidFill>
                <a:latin typeface="Arial"/>
                <a:cs typeface="Arial"/>
              </a:rPr>
              <a:t> </a:t>
            </a:r>
            <a:r>
              <a:rPr sz="2400" b="1" spc="-10" dirty="0">
                <a:solidFill>
                  <a:srgbClr val="404040"/>
                </a:solidFill>
                <a:latin typeface="Arial"/>
                <a:cs typeface="Arial"/>
              </a:rPr>
              <a:t>theory calculator:</a:t>
            </a:r>
            <a:endParaRPr sz="2400">
              <a:latin typeface="Arial"/>
              <a:cs typeface="Arial"/>
            </a:endParaRPr>
          </a:p>
          <a:p>
            <a:pPr marL="423545" lvl="1" indent="-182245">
              <a:lnSpc>
                <a:spcPct val="100000"/>
              </a:lnSpc>
              <a:spcBef>
                <a:spcPts val="509"/>
              </a:spcBef>
              <a:buClr>
                <a:srgbClr val="7F7F7F"/>
              </a:buClr>
              <a:buChar char="•"/>
              <a:tabLst>
                <a:tab pos="423545" algn="l"/>
              </a:tabLst>
            </a:pPr>
            <a:r>
              <a:rPr sz="2200" u="sng" spc="-10" dirty="0">
                <a:solidFill>
                  <a:srgbClr val="26CBEC"/>
                </a:solidFill>
                <a:uFill>
                  <a:solidFill>
                    <a:srgbClr val="26CBEC"/>
                  </a:solidFill>
                </a:uFill>
                <a:latin typeface="Arial MT"/>
                <a:cs typeface="Arial MT"/>
                <a:hlinkClick r:id="rId2"/>
              </a:rPr>
              <a:t>http://www.supositorio.com/rcalc/rcalclite.htm</a:t>
            </a:r>
            <a:endParaRPr sz="2200">
              <a:latin typeface="Arial MT"/>
              <a:cs typeface="Arial MT"/>
            </a:endParaRPr>
          </a:p>
          <a:p>
            <a:pPr marL="423545" lvl="1" indent="-182245">
              <a:lnSpc>
                <a:spcPct val="100000"/>
              </a:lnSpc>
              <a:spcBef>
                <a:spcPts val="459"/>
              </a:spcBef>
              <a:buClr>
                <a:srgbClr val="7F7F7F"/>
              </a:buClr>
              <a:buChar char="•"/>
              <a:tabLst>
                <a:tab pos="423545" algn="l"/>
              </a:tabLst>
            </a:pPr>
            <a:r>
              <a:rPr sz="2200" u="sng" spc="-10" dirty="0">
                <a:solidFill>
                  <a:srgbClr val="26CBEC"/>
                </a:solidFill>
                <a:uFill>
                  <a:solidFill>
                    <a:srgbClr val="26CBEC"/>
                  </a:solidFill>
                </a:uFill>
                <a:latin typeface="Arial MT"/>
                <a:cs typeface="Arial MT"/>
              </a:rPr>
              <a:t>https://qsa.inf.unideb.hu/prod/frontend/schemes/</a:t>
            </a:r>
            <a:endParaRPr sz="2200">
              <a:latin typeface="Arial MT"/>
              <a:cs typeface="Arial MT"/>
            </a:endParaRPr>
          </a:p>
        </p:txBody>
      </p:sp>
      <p:sp>
        <p:nvSpPr>
          <p:cNvPr id="4" name="object 4"/>
          <p:cNvSpPr txBox="1">
            <a:spLocks noGrp="1"/>
          </p:cNvSpPr>
          <p:nvPr>
            <p:ph type="title"/>
          </p:nvPr>
        </p:nvSpPr>
        <p:spPr>
          <a:prstGeom prst="rect">
            <a:avLst/>
          </a:prstGeom>
        </p:spPr>
        <p:txBody>
          <a:bodyPr vert="horz" wrap="square" lIns="0" tIns="249700" rIns="0" bIns="0" rtlCol="0">
            <a:spAutoFit/>
          </a:bodyPr>
          <a:lstStyle/>
          <a:p>
            <a:pPr marL="38100">
              <a:lnSpc>
                <a:spcPct val="100000"/>
              </a:lnSpc>
              <a:spcBef>
                <a:spcPts val="100"/>
              </a:spcBef>
            </a:pPr>
            <a:r>
              <a:rPr spc="-55" dirty="0">
                <a:latin typeface="Arial MT"/>
                <a:cs typeface="Arial MT"/>
              </a:rPr>
              <a:t>Tool</a:t>
            </a:r>
            <a:r>
              <a:rPr spc="-155" dirty="0">
                <a:latin typeface="Arial MT"/>
                <a:cs typeface="Arial MT"/>
              </a:rPr>
              <a:t> </a:t>
            </a:r>
            <a:r>
              <a:rPr spc="-10" dirty="0">
                <a:latin typeface="Arial MT"/>
                <a:cs typeface="Arial MT"/>
              </a:rPr>
              <a:t>Support</a:t>
            </a:r>
          </a:p>
        </p:txBody>
      </p:sp>
      <p:sp>
        <p:nvSpPr>
          <p:cNvPr id="5" name="object 5"/>
          <p:cNvSpPr txBox="1"/>
          <p:nvPr/>
        </p:nvSpPr>
        <p:spPr>
          <a:xfrm>
            <a:off x="10098117" y="6565900"/>
            <a:ext cx="250825"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7F7F7F"/>
                </a:solidFill>
                <a:latin typeface="Arial MT"/>
                <a:cs typeface="Arial MT"/>
              </a:rPr>
              <a:t>48</a:t>
            </a:r>
            <a:endParaRPr sz="1600">
              <a:latin typeface="Arial MT"/>
              <a:cs typeface="Arial M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0197" y="1272336"/>
            <a:ext cx="9297035" cy="4076700"/>
          </a:xfrm>
          <a:prstGeom prst="rect">
            <a:avLst/>
          </a:prstGeom>
        </p:spPr>
        <p:txBody>
          <a:bodyPr vert="horz" wrap="square" lIns="0" tIns="62230" rIns="0" bIns="0" rtlCol="0">
            <a:spAutoFit/>
          </a:bodyPr>
          <a:lstStyle/>
          <a:p>
            <a:pPr marL="408940" indent="-396240">
              <a:lnSpc>
                <a:spcPct val="100000"/>
              </a:lnSpc>
              <a:spcBef>
                <a:spcPts val="490"/>
              </a:spcBef>
              <a:buClr>
                <a:srgbClr val="7F7F7F"/>
              </a:buClr>
              <a:buFont typeface="Wingdings"/>
              <a:buChar char=""/>
              <a:tabLst>
                <a:tab pos="408940" algn="l"/>
              </a:tabLst>
            </a:pPr>
            <a:r>
              <a:rPr sz="2400" spc="-10" dirty="0">
                <a:solidFill>
                  <a:srgbClr val="404040"/>
                </a:solidFill>
                <a:latin typeface="Arial MT"/>
                <a:cs typeface="Arial MT"/>
              </a:rPr>
              <a:t>Situation</a:t>
            </a:r>
            <a:endParaRPr sz="2400">
              <a:latin typeface="Arial MT"/>
              <a:cs typeface="Arial MT"/>
            </a:endParaRPr>
          </a:p>
          <a:p>
            <a:pPr marL="920750" marR="24765" lvl="1" indent="-396875">
              <a:lnSpc>
                <a:spcPts val="2090"/>
              </a:lnSpc>
              <a:spcBef>
                <a:spcPts val="660"/>
              </a:spcBef>
              <a:buClr>
                <a:srgbClr val="7F7F7F"/>
              </a:buClr>
              <a:buChar char="•"/>
              <a:tabLst>
                <a:tab pos="920750" algn="l"/>
              </a:tabLst>
            </a:pPr>
            <a:r>
              <a:rPr sz="2000" dirty="0">
                <a:latin typeface="Arial MT"/>
                <a:cs typeface="Arial MT"/>
              </a:rPr>
              <a:t>Patients</a:t>
            </a:r>
            <a:r>
              <a:rPr sz="2000" spc="-30" dirty="0">
                <a:latin typeface="Arial MT"/>
                <a:cs typeface="Arial MT"/>
              </a:rPr>
              <a:t> </a:t>
            </a:r>
            <a:r>
              <a:rPr sz="2000" dirty="0">
                <a:latin typeface="Arial MT"/>
                <a:cs typeface="Arial MT"/>
              </a:rPr>
              <a:t>arrive</a:t>
            </a:r>
            <a:r>
              <a:rPr sz="2000" spc="-20" dirty="0">
                <a:latin typeface="Arial MT"/>
                <a:cs typeface="Arial MT"/>
              </a:rPr>
              <a:t> </a:t>
            </a:r>
            <a:r>
              <a:rPr sz="2000" dirty="0">
                <a:latin typeface="Arial MT"/>
                <a:cs typeface="Arial MT"/>
              </a:rPr>
              <a:t>according</a:t>
            </a:r>
            <a:r>
              <a:rPr sz="2000" spc="-15" dirty="0">
                <a:latin typeface="Arial MT"/>
                <a:cs typeface="Arial MT"/>
              </a:rPr>
              <a:t> </a:t>
            </a:r>
            <a:r>
              <a:rPr sz="2000" dirty="0">
                <a:latin typeface="Arial MT"/>
                <a:cs typeface="Arial MT"/>
              </a:rPr>
              <a:t>to</a:t>
            </a:r>
            <a:r>
              <a:rPr sz="2000" spc="-20" dirty="0">
                <a:latin typeface="Arial MT"/>
                <a:cs typeface="Arial MT"/>
              </a:rPr>
              <a:t> </a:t>
            </a:r>
            <a:r>
              <a:rPr sz="2000" dirty="0">
                <a:latin typeface="Arial MT"/>
                <a:cs typeface="Arial MT"/>
              </a:rPr>
              <a:t>a</a:t>
            </a:r>
            <a:r>
              <a:rPr sz="2000" spc="-15" dirty="0">
                <a:latin typeface="Arial MT"/>
                <a:cs typeface="Arial MT"/>
              </a:rPr>
              <a:t> </a:t>
            </a:r>
            <a:r>
              <a:rPr sz="2000" dirty="0">
                <a:latin typeface="Arial MT"/>
                <a:cs typeface="Arial MT"/>
              </a:rPr>
              <a:t>Poisson</a:t>
            </a:r>
            <a:r>
              <a:rPr sz="2000" spc="-20" dirty="0">
                <a:latin typeface="Arial MT"/>
                <a:cs typeface="Arial MT"/>
              </a:rPr>
              <a:t> </a:t>
            </a:r>
            <a:r>
              <a:rPr sz="2000" dirty="0">
                <a:latin typeface="Arial MT"/>
                <a:cs typeface="Arial MT"/>
              </a:rPr>
              <a:t>process</a:t>
            </a:r>
            <a:r>
              <a:rPr sz="2000" spc="-20" dirty="0">
                <a:latin typeface="Arial MT"/>
                <a:cs typeface="Arial MT"/>
              </a:rPr>
              <a:t> </a:t>
            </a:r>
            <a:r>
              <a:rPr sz="2000" dirty="0">
                <a:latin typeface="Arial MT"/>
                <a:cs typeface="Arial MT"/>
              </a:rPr>
              <a:t>with</a:t>
            </a:r>
            <a:r>
              <a:rPr sz="2000" spc="-15" dirty="0">
                <a:latin typeface="Arial MT"/>
                <a:cs typeface="Arial MT"/>
              </a:rPr>
              <a:t> </a:t>
            </a:r>
            <a:r>
              <a:rPr sz="2000" dirty="0">
                <a:latin typeface="Arial MT"/>
                <a:cs typeface="Arial MT"/>
              </a:rPr>
              <a:t>intensity</a:t>
            </a:r>
            <a:r>
              <a:rPr sz="2000" spc="-15" dirty="0">
                <a:latin typeface="Arial MT"/>
                <a:cs typeface="Arial MT"/>
              </a:rPr>
              <a:t> </a:t>
            </a:r>
            <a:r>
              <a:rPr sz="2000" dirty="0">
                <a:latin typeface="Symbol"/>
                <a:cs typeface="Symbol"/>
              </a:rPr>
              <a:t></a:t>
            </a:r>
            <a:r>
              <a:rPr sz="2000" spc="45" dirty="0">
                <a:latin typeface="Times New Roman"/>
                <a:cs typeface="Times New Roman"/>
              </a:rPr>
              <a:t> </a:t>
            </a:r>
            <a:r>
              <a:rPr sz="2000" dirty="0">
                <a:latin typeface="Arial MT"/>
                <a:cs typeface="Arial MT"/>
              </a:rPr>
              <a:t>(</a:t>
            </a:r>
            <a:r>
              <a:rPr sz="2000" dirty="0">
                <a:latin typeface="Symbol"/>
                <a:cs typeface="Symbol"/>
              </a:rPr>
              <a:t></a:t>
            </a:r>
            <a:r>
              <a:rPr sz="2000" spc="40" dirty="0">
                <a:latin typeface="Times New Roman"/>
                <a:cs typeface="Times New Roman"/>
              </a:rPr>
              <a:t> </a:t>
            </a:r>
            <a:r>
              <a:rPr sz="2000" dirty="0">
                <a:latin typeface="Arial MT"/>
                <a:cs typeface="Arial MT"/>
              </a:rPr>
              <a:t>the</a:t>
            </a:r>
            <a:r>
              <a:rPr sz="2000" spc="-15" dirty="0">
                <a:latin typeface="Arial MT"/>
                <a:cs typeface="Arial MT"/>
              </a:rPr>
              <a:t> </a:t>
            </a:r>
            <a:r>
              <a:rPr sz="2000" spc="-20" dirty="0">
                <a:latin typeface="Arial MT"/>
                <a:cs typeface="Arial MT"/>
              </a:rPr>
              <a:t>time </a:t>
            </a:r>
            <a:r>
              <a:rPr sz="2000" dirty="0">
                <a:latin typeface="Arial MT"/>
                <a:cs typeface="Arial MT"/>
              </a:rPr>
              <a:t>between</a:t>
            </a:r>
            <a:r>
              <a:rPr sz="2000" spc="-25" dirty="0">
                <a:latin typeface="Arial MT"/>
                <a:cs typeface="Arial MT"/>
              </a:rPr>
              <a:t> </a:t>
            </a:r>
            <a:r>
              <a:rPr sz="2000" dirty="0">
                <a:latin typeface="Arial MT"/>
                <a:cs typeface="Arial MT"/>
              </a:rPr>
              <a:t>arrivals</a:t>
            </a:r>
            <a:r>
              <a:rPr sz="2000" spc="-15" dirty="0">
                <a:latin typeface="Arial MT"/>
                <a:cs typeface="Arial MT"/>
              </a:rPr>
              <a:t> </a:t>
            </a:r>
            <a:r>
              <a:rPr sz="2000" dirty="0">
                <a:latin typeface="Arial MT"/>
                <a:cs typeface="Arial MT"/>
              </a:rPr>
              <a:t>is</a:t>
            </a:r>
            <a:r>
              <a:rPr sz="2000" spc="-15" dirty="0">
                <a:latin typeface="Arial MT"/>
                <a:cs typeface="Arial MT"/>
              </a:rPr>
              <a:t> </a:t>
            </a:r>
            <a:r>
              <a:rPr sz="2000" dirty="0">
                <a:latin typeface="Arial MT"/>
                <a:cs typeface="Arial MT"/>
              </a:rPr>
              <a:t>exp(</a:t>
            </a:r>
            <a:r>
              <a:rPr sz="2000" dirty="0">
                <a:latin typeface="Symbol"/>
                <a:cs typeface="Symbol"/>
              </a:rPr>
              <a:t></a:t>
            </a:r>
            <a:r>
              <a:rPr sz="2000" dirty="0">
                <a:latin typeface="Arial MT"/>
                <a:cs typeface="Arial MT"/>
              </a:rPr>
              <a:t>)</a:t>
            </a:r>
            <a:r>
              <a:rPr sz="2000" spc="-10" dirty="0">
                <a:latin typeface="Arial MT"/>
                <a:cs typeface="Arial MT"/>
              </a:rPr>
              <a:t> distributed)</a:t>
            </a:r>
            <a:endParaRPr sz="2000">
              <a:latin typeface="Arial MT"/>
              <a:cs typeface="Arial MT"/>
            </a:endParaRPr>
          </a:p>
          <a:p>
            <a:pPr marL="920750" marR="5080" lvl="1" indent="-396875">
              <a:lnSpc>
                <a:spcPts val="2090"/>
              </a:lnSpc>
              <a:spcBef>
                <a:spcPts val="620"/>
              </a:spcBef>
              <a:buClr>
                <a:srgbClr val="7F7F7F"/>
              </a:buClr>
              <a:buChar char="•"/>
              <a:tabLst>
                <a:tab pos="920750" algn="l"/>
              </a:tabLst>
            </a:pPr>
            <a:r>
              <a:rPr sz="2000" dirty="0">
                <a:latin typeface="Arial MT"/>
                <a:cs typeface="Arial MT"/>
              </a:rPr>
              <a:t>The</a:t>
            </a:r>
            <a:r>
              <a:rPr sz="2000" spc="-30" dirty="0">
                <a:latin typeface="Arial MT"/>
                <a:cs typeface="Arial MT"/>
              </a:rPr>
              <a:t> </a:t>
            </a:r>
            <a:r>
              <a:rPr sz="2000" dirty="0">
                <a:latin typeface="Arial MT"/>
                <a:cs typeface="Arial MT"/>
              </a:rPr>
              <a:t>service</a:t>
            </a:r>
            <a:r>
              <a:rPr sz="2000" spc="-15" dirty="0">
                <a:latin typeface="Arial MT"/>
                <a:cs typeface="Arial MT"/>
              </a:rPr>
              <a:t> </a:t>
            </a:r>
            <a:r>
              <a:rPr sz="2000" dirty="0">
                <a:latin typeface="Arial MT"/>
                <a:cs typeface="Arial MT"/>
              </a:rPr>
              <a:t>time</a:t>
            </a:r>
            <a:r>
              <a:rPr sz="2000" spc="-15" dirty="0">
                <a:latin typeface="Arial MT"/>
                <a:cs typeface="Arial MT"/>
              </a:rPr>
              <a:t> </a:t>
            </a:r>
            <a:r>
              <a:rPr sz="2000" dirty="0">
                <a:latin typeface="Arial MT"/>
                <a:cs typeface="Arial MT"/>
              </a:rPr>
              <a:t>(the</a:t>
            </a:r>
            <a:r>
              <a:rPr sz="2000" spc="-15" dirty="0">
                <a:latin typeface="Arial MT"/>
                <a:cs typeface="Arial MT"/>
              </a:rPr>
              <a:t> </a:t>
            </a:r>
            <a:r>
              <a:rPr sz="2000" dirty="0">
                <a:latin typeface="Arial MT"/>
                <a:cs typeface="Arial MT"/>
              </a:rPr>
              <a:t>doctor’s</a:t>
            </a:r>
            <a:r>
              <a:rPr sz="2000" spc="-15" dirty="0">
                <a:latin typeface="Arial MT"/>
                <a:cs typeface="Arial MT"/>
              </a:rPr>
              <a:t> </a:t>
            </a:r>
            <a:r>
              <a:rPr sz="2000" dirty="0">
                <a:latin typeface="Arial MT"/>
                <a:cs typeface="Arial MT"/>
              </a:rPr>
              <a:t>examination</a:t>
            </a:r>
            <a:r>
              <a:rPr sz="2000" spc="-20" dirty="0">
                <a:latin typeface="Arial MT"/>
                <a:cs typeface="Arial MT"/>
              </a:rPr>
              <a:t> </a:t>
            </a:r>
            <a:r>
              <a:rPr sz="2000" dirty="0">
                <a:latin typeface="Arial MT"/>
                <a:cs typeface="Arial MT"/>
              </a:rPr>
              <a:t>and</a:t>
            </a:r>
            <a:r>
              <a:rPr sz="2000" spc="-15" dirty="0">
                <a:latin typeface="Arial MT"/>
                <a:cs typeface="Arial MT"/>
              </a:rPr>
              <a:t> </a:t>
            </a:r>
            <a:r>
              <a:rPr sz="2000" dirty="0">
                <a:latin typeface="Arial MT"/>
                <a:cs typeface="Arial MT"/>
              </a:rPr>
              <a:t>treatment</a:t>
            </a:r>
            <a:r>
              <a:rPr sz="2000" spc="-20" dirty="0">
                <a:latin typeface="Arial MT"/>
                <a:cs typeface="Arial MT"/>
              </a:rPr>
              <a:t> </a:t>
            </a:r>
            <a:r>
              <a:rPr sz="2000" dirty="0">
                <a:latin typeface="Arial MT"/>
                <a:cs typeface="Arial MT"/>
              </a:rPr>
              <a:t>time</a:t>
            </a:r>
            <a:r>
              <a:rPr sz="2000" spc="-15" dirty="0">
                <a:latin typeface="Arial MT"/>
                <a:cs typeface="Arial MT"/>
              </a:rPr>
              <a:t> </a:t>
            </a:r>
            <a:r>
              <a:rPr sz="2000" dirty="0">
                <a:latin typeface="Arial MT"/>
                <a:cs typeface="Arial MT"/>
              </a:rPr>
              <a:t>of</a:t>
            </a:r>
            <a:r>
              <a:rPr sz="2000" spc="-20" dirty="0">
                <a:latin typeface="Arial MT"/>
                <a:cs typeface="Arial MT"/>
              </a:rPr>
              <a:t> </a:t>
            </a:r>
            <a:r>
              <a:rPr sz="2000" dirty="0">
                <a:latin typeface="Arial MT"/>
                <a:cs typeface="Arial MT"/>
              </a:rPr>
              <a:t>a</a:t>
            </a:r>
            <a:r>
              <a:rPr sz="2000" spc="-15" dirty="0">
                <a:latin typeface="Arial MT"/>
                <a:cs typeface="Arial MT"/>
              </a:rPr>
              <a:t> </a:t>
            </a:r>
            <a:r>
              <a:rPr sz="2000" spc="-10" dirty="0">
                <a:latin typeface="Arial MT"/>
                <a:cs typeface="Arial MT"/>
              </a:rPr>
              <a:t>patient) </a:t>
            </a:r>
            <a:r>
              <a:rPr sz="2000" dirty="0">
                <a:latin typeface="Arial MT"/>
                <a:cs typeface="Arial MT"/>
              </a:rPr>
              <a:t>follows</a:t>
            </a:r>
            <a:r>
              <a:rPr sz="2000" spc="-20" dirty="0">
                <a:latin typeface="Arial MT"/>
                <a:cs typeface="Arial MT"/>
              </a:rPr>
              <a:t> </a:t>
            </a:r>
            <a:r>
              <a:rPr sz="2000" dirty="0">
                <a:latin typeface="Arial MT"/>
                <a:cs typeface="Arial MT"/>
              </a:rPr>
              <a:t>an</a:t>
            </a:r>
            <a:r>
              <a:rPr sz="2000" spc="-10" dirty="0">
                <a:latin typeface="Arial MT"/>
                <a:cs typeface="Arial MT"/>
              </a:rPr>
              <a:t> </a:t>
            </a:r>
            <a:r>
              <a:rPr sz="2000" dirty="0">
                <a:latin typeface="Arial MT"/>
                <a:cs typeface="Arial MT"/>
              </a:rPr>
              <a:t>exponential distribution</a:t>
            </a:r>
            <a:r>
              <a:rPr sz="2000" spc="-5" dirty="0">
                <a:latin typeface="Arial MT"/>
                <a:cs typeface="Arial MT"/>
              </a:rPr>
              <a:t> </a:t>
            </a:r>
            <a:r>
              <a:rPr sz="2000" dirty="0">
                <a:latin typeface="Arial MT"/>
                <a:cs typeface="Arial MT"/>
              </a:rPr>
              <a:t>with</a:t>
            </a:r>
            <a:r>
              <a:rPr sz="2000" spc="-10" dirty="0">
                <a:latin typeface="Arial MT"/>
                <a:cs typeface="Arial MT"/>
              </a:rPr>
              <a:t> </a:t>
            </a:r>
            <a:r>
              <a:rPr sz="2000" dirty="0">
                <a:latin typeface="Arial MT"/>
                <a:cs typeface="Arial MT"/>
              </a:rPr>
              <a:t>mean</a:t>
            </a:r>
            <a:r>
              <a:rPr sz="2000" spc="-10" dirty="0">
                <a:latin typeface="Arial MT"/>
                <a:cs typeface="Arial MT"/>
              </a:rPr>
              <a:t> </a:t>
            </a:r>
            <a:r>
              <a:rPr sz="2000" spc="-290" dirty="0">
                <a:latin typeface="Arial MT"/>
                <a:cs typeface="Arial MT"/>
              </a:rPr>
              <a:t>1/</a:t>
            </a:r>
            <a:r>
              <a:rPr sz="2000" spc="-290" dirty="0">
                <a:latin typeface="Symbol"/>
                <a:cs typeface="Symbol"/>
              </a:rPr>
              <a:t></a:t>
            </a:r>
            <a:r>
              <a:rPr sz="2000" spc="45" dirty="0">
                <a:latin typeface="Times New Roman"/>
                <a:cs typeface="Times New Roman"/>
              </a:rPr>
              <a:t> </a:t>
            </a:r>
            <a:r>
              <a:rPr sz="2000" spc="-114" dirty="0">
                <a:latin typeface="Arial MT"/>
                <a:cs typeface="Arial MT"/>
              </a:rPr>
              <a:t>(=exp(</a:t>
            </a:r>
            <a:r>
              <a:rPr sz="2000" spc="-114" dirty="0">
                <a:latin typeface="Symbol"/>
                <a:cs typeface="Symbol"/>
              </a:rPr>
              <a:t></a:t>
            </a:r>
            <a:r>
              <a:rPr sz="2000" spc="-114" dirty="0">
                <a:latin typeface="Arial MT"/>
                <a:cs typeface="Arial MT"/>
              </a:rPr>
              <a:t>)</a:t>
            </a:r>
            <a:r>
              <a:rPr sz="2000" spc="-5" dirty="0">
                <a:latin typeface="Arial MT"/>
                <a:cs typeface="Arial MT"/>
              </a:rPr>
              <a:t> </a:t>
            </a:r>
            <a:r>
              <a:rPr sz="2000" spc="-10" dirty="0">
                <a:latin typeface="Arial MT"/>
                <a:cs typeface="Arial MT"/>
              </a:rPr>
              <a:t>distributed)</a:t>
            </a:r>
            <a:endParaRPr sz="2000">
              <a:latin typeface="Arial MT"/>
              <a:cs typeface="Arial MT"/>
            </a:endParaRPr>
          </a:p>
          <a:p>
            <a:pPr marL="920750" marR="496570" indent="-396875">
              <a:lnSpc>
                <a:spcPts val="2090"/>
              </a:lnSpc>
              <a:spcBef>
                <a:spcPts val="620"/>
              </a:spcBef>
              <a:tabLst>
                <a:tab pos="920115" algn="l"/>
              </a:tabLst>
            </a:pPr>
            <a:r>
              <a:rPr sz="2000" spc="-50" dirty="0">
                <a:solidFill>
                  <a:srgbClr val="7F7F7F"/>
                </a:solidFill>
                <a:latin typeface="Symbol"/>
                <a:cs typeface="Symbol"/>
              </a:rPr>
              <a:t></a:t>
            </a:r>
            <a:r>
              <a:rPr sz="2000" dirty="0">
                <a:solidFill>
                  <a:srgbClr val="7F7F7F"/>
                </a:solidFill>
                <a:latin typeface="Times New Roman"/>
                <a:cs typeface="Times New Roman"/>
              </a:rPr>
              <a:t>	</a:t>
            </a:r>
            <a:r>
              <a:rPr sz="2000" i="1" dirty="0">
                <a:solidFill>
                  <a:srgbClr val="404040"/>
                </a:solidFill>
                <a:latin typeface="Arial"/>
                <a:cs typeface="Arial"/>
              </a:rPr>
              <a:t>The</a:t>
            </a:r>
            <a:r>
              <a:rPr sz="2000" i="1" spc="-25" dirty="0">
                <a:solidFill>
                  <a:srgbClr val="404040"/>
                </a:solidFill>
                <a:latin typeface="Arial"/>
                <a:cs typeface="Arial"/>
              </a:rPr>
              <a:t> </a:t>
            </a:r>
            <a:r>
              <a:rPr sz="2000" i="1" dirty="0">
                <a:solidFill>
                  <a:srgbClr val="404040"/>
                </a:solidFill>
                <a:latin typeface="Arial"/>
                <a:cs typeface="Arial"/>
              </a:rPr>
              <a:t>ER</a:t>
            </a:r>
            <a:r>
              <a:rPr sz="2000" i="1" spc="-5" dirty="0">
                <a:solidFill>
                  <a:srgbClr val="404040"/>
                </a:solidFill>
                <a:latin typeface="Arial"/>
                <a:cs typeface="Arial"/>
              </a:rPr>
              <a:t> </a:t>
            </a:r>
            <a:r>
              <a:rPr sz="2000" i="1" dirty="0">
                <a:solidFill>
                  <a:srgbClr val="404040"/>
                </a:solidFill>
                <a:latin typeface="Arial"/>
                <a:cs typeface="Arial"/>
              </a:rPr>
              <a:t>can</a:t>
            </a:r>
            <a:r>
              <a:rPr sz="2000" i="1" spc="-15" dirty="0">
                <a:solidFill>
                  <a:srgbClr val="404040"/>
                </a:solidFill>
                <a:latin typeface="Arial"/>
                <a:cs typeface="Arial"/>
              </a:rPr>
              <a:t> </a:t>
            </a:r>
            <a:r>
              <a:rPr sz="2000" i="1" dirty="0">
                <a:solidFill>
                  <a:srgbClr val="404040"/>
                </a:solidFill>
                <a:latin typeface="Arial"/>
                <a:cs typeface="Arial"/>
              </a:rPr>
              <a:t>be</a:t>
            </a:r>
            <a:r>
              <a:rPr sz="2000" i="1" spc="-15" dirty="0">
                <a:solidFill>
                  <a:srgbClr val="404040"/>
                </a:solidFill>
                <a:latin typeface="Arial"/>
                <a:cs typeface="Arial"/>
              </a:rPr>
              <a:t> </a:t>
            </a:r>
            <a:r>
              <a:rPr sz="2000" i="1" dirty="0">
                <a:solidFill>
                  <a:srgbClr val="404040"/>
                </a:solidFill>
                <a:latin typeface="Arial"/>
                <a:cs typeface="Arial"/>
              </a:rPr>
              <a:t>modeled</a:t>
            </a:r>
            <a:r>
              <a:rPr sz="2000" i="1" spc="-15" dirty="0">
                <a:solidFill>
                  <a:srgbClr val="404040"/>
                </a:solidFill>
                <a:latin typeface="Arial"/>
                <a:cs typeface="Arial"/>
              </a:rPr>
              <a:t> </a:t>
            </a:r>
            <a:r>
              <a:rPr sz="2000" i="1" dirty="0">
                <a:solidFill>
                  <a:srgbClr val="404040"/>
                </a:solidFill>
                <a:latin typeface="Arial"/>
                <a:cs typeface="Arial"/>
              </a:rPr>
              <a:t>as</a:t>
            </a:r>
            <a:r>
              <a:rPr sz="2000" i="1" spc="-15" dirty="0">
                <a:solidFill>
                  <a:srgbClr val="404040"/>
                </a:solidFill>
                <a:latin typeface="Arial"/>
                <a:cs typeface="Arial"/>
              </a:rPr>
              <a:t> </a:t>
            </a:r>
            <a:r>
              <a:rPr sz="2000" i="1" dirty="0">
                <a:solidFill>
                  <a:srgbClr val="404040"/>
                </a:solidFill>
                <a:latin typeface="Arial"/>
                <a:cs typeface="Arial"/>
              </a:rPr>
              <a:t>an</a:t>
            </a:r>
            <a:r>
              <a:rPr sz="2000" i="1" spc="-15" dirty="0">
                <a:solidFill>
                  <a:srgbClr val="404040"/>
                </a:solidFill>
                <a:latin typeface="Arial"/>
                <a:cs typeface="Arial"/>
              </a:rPr>
              <a:t> </a:t>
            </a:r>
            <a:r>
              <a:rPr sz="2000" i="1" dirty="0">
                <a:solidFill>
                  <a:srgbClr val="404040"/>
                </a:solidFill>
                <a:latin typeface="Arial"/>
                <a:cs typeface="Arial"/>
              </a:rPr>
              <a:t>M/M/c</a:t>
            </a:r>
            <a:r>
              <a:rPr sz="2000" i="1" spc="-10" dirty="0">
                <a:solidFill>
                  <a:srgbClr val="404040"/>
                </a:solidFill>
                <a:latin typeface="Arial"/>
                <a:cs typeface="Arial"/>
              </a:rPr>
              <a:t> </a:t>
            </a:r>
            <a:r>
              <a:rPr sz="2000" i="1" dirty="0">
                <a:solidFill>
                  <a:srgbClr val="404040"/>
                </a:solidFill>
                <a:latin typeface="Arial"/>
                <a:cs typeface="Arial"/>
              </a:rPr>
              <a:t>system</a:t>
            </a:r>
            <a:r>
              <a:rPr sz="2000" i="1" spc="-15" dirty="0">
                <a:solidFill>
                  <a:srgbClr val="404040"/>
                </a:solidFill>
                <a:latin typeface="Arial"/>
                <a:cs typeface="Arial"/>
              </a:rPr>
              <a:t> </a:t>
            </a:r>
            <a:r>
              <a:rPr sz="2000" i="1" dirty="0">
                <a:solidFill>
                  <a:srgbClr val="404040"/>
                </a:solidFill>
                <a:latin typeface="Arial"/>
                <a:cs typeface="Arial"/>
              </a:rPr>
              <a:t>where</a:t>
            </a:r>
            <a:r>
              <a:rPr sz="2000" i="1" spc="-15" dirty="0">
                <a:solidFill>
                  <a:srgbClr val="404040"/>
                </a:solidFill>
                <a:latin typeface="Arial"/>
                <a:cs typeface="Arial"/>
              </a:rPr>
              <a:t> </a:t>
            </a:r>
            <a:r>
              <a:rPr sz="2000" i="1" dirty="0">
                <a:solidFill>
                  <a:srgbClr val="404040"/>
                </a:solidFill>
                <a:latin typeface="Arial"/>
                <a:cs typeface="Arial"/>
              </a:rPr>
              <a:t>c</a:t>
            </a:r>
            <a:r>
              <a:rPr sz="2000" i="1" spc="-15" dirty="0">
                <a:solidFill>
                  <a:srgbClr val="404040"/>
                </a:solidFill>
                <a:latin typeface="Arial"/>
                <a:cs typeface="Arial"/>
              </a:rPr>
              <a:t> </a:t>
            </a:r>
            <a:r>
              <a:rPr sz="2000" i="1" dirty="0">
                <a:solidFill>
                  <a:srgbClr val="404040"/>
                </a:solidFill>
                <a:latin typeface="Arial"/>
                <a:cs typeface="Arial"/>
              </a:rPr>
              <a:t>=</a:t>
            </a:r>
            <a:r>
              <a:rPr sz="2000" i="1" spc="-20" dirty="0">
                <a:solidFill>
                  <a:srgbClr val="404040"/>
                </a:solidFill>
                <a:latin typeface="Arial"/>
                <a:cs typeface="Arial"/>
              </a:rPr>
              <a:t> </a:t>
            </a:r>
            <a:r>
              <a:rPr sz="2000" i="1" dirty="0">
                <a:solidFill>
                  <a:srgbClr val="404040"/>
                </a:solidFill>
                <a:latin typeface="Arial"/>
                <a:cs typeface="Arial"/>
              </a:rPr>
              <a:t>the</a:t>
            </a:r>
            <a:r>
              <a:rPr sz="2000" i="1" spc="-15" dirty="0">
                <a:solidFill>
                  <a:srgbClr val="404040"/>
                </a:solidFill>
                <a:latin typeface="Arial"/>
                <a:cs typeface="Arial"/>
              </a:rPr>
              <a:t> </a:t>
            </a:r>
            <a:r>
              <a:rPr sz="2000" i="1" dirty="0">
                <a:solidFill>
                  <a:srgbClr val="404040"/>
                </a:solidFill>
                <a:latin typeface="Arial"/>
                <a:cs typeface="Arial"/>
              </a:rPr>
              <a:t>number</a:t>
            </a:r>
            <a:r>
              <a:rPr sz="2000" i="1" spc="-10" dirty="0">
                <a:solidFill>
                  <a:srgbClr val="404040"/>
                </a:solidFill>
                <a:latin typeface="Arial"/>
                <a:cs typeface="Arial"/>
              </a:rPr>
              <a:t> </a:t>
            </a:r>
            <a:r>
              <a:rPr sz="2000" i="1" spc="-25" dirty="0">
                <a:solidFill>
                  <a:srgbClr val="404040"/>
                </a:solidFill>
                <a:latin typeface="Arial"/>
                <a:cs typeface="Arial"/>
              </a:rPr>
              <a:t>of </a:t>
            </a:r>
            <a:r>
              <a:rPr sz="2000" i="1" spc="-10" dirty="0">
                <a:solidFill>
                  <a:srgbClr val="404040"/>
                </a:solidFill>
                <a:latin typeface="Arial"/>
                <a:cs typeface="Arial"/>
              </a:rPr>
              <a:t>doctors</a:t>
            </a:r>
            <a:endParaRPr sz="2000">
              <a:latin typeface="Arial"/>
              <a:cs typeface="Arial"/>
            </a:endParaRPr>
          </a:p>
          <a:p>
            <a:pPr marL="408940" indent="-396240">
              <a:lnSpc>
                <a:spcPct val="100000"/>
              </a:lnSpc>
              <a:spcBef>
                <a:spcPts val="180"/>
              </a:spcBef>
              <a:buClr>
                <a:srgbClr val="7F7F7F"/>
              </a:buClr>
              <a:buFont typeface="Wingdings"/>
              <a:buChar char=""/>
              <a:tabLst>
                <a:tab pos="408940" algn="l"/>
              </a:tabLst>
            </a:pPr>
            <a:r>
              <a:rPr sz="2400" dirty="0">
                <a:solidFill>
                  <a:srgbClr val="404040"/>
                </a:solidFill>
                <a:latin typeface="Calibri"/>
                <a:cs typeface="Calibri"/>
              </a:rPr>
              <a:t>Data</a:t>
            </a:r>
            <a:r>
              <a:rPr sz="2400" spc="-70" dirty="0">
                <a:solidFill>
                  <a:srgbClr val="404040"/>
                </a:solidFill>
                <a:latin typeface="Calibri"/>
                <a:cs typeface="Calibri"/>
              </a:rPr>
              <a:t> </a:t>
            </a:r>
            <a:r>
              <a:rPr sz="2400" spc="-10" dirty="0">
                <a:solidFill>
                  <a:srgbClr val="404040"/>
                </a:solidFill>
                <a:latin typeface="Calibri"/>
                <a:cs typeface="Calibri"/>
              </a:rPr>
              <a:t>gathering</a:t>
            </a:r>
            <a:endParaRPr sz="2400">
              <a:latin typeface="Calibri"/>
              <a:cs typeface="Calibri"/>
            </a:endParaRPr>
          </a:p>
          <a:p>
            <a:pPr marL="523875">
              <a:lnSpc>
                <a:spcPct val="100000"/>
              </a:lnSpc>
              <a:spcBef>
                <a:spcPts val="325"/>
              </a:spcBef>
              <a:tabLst>
                <a:tab pos="920115" algn="l"/>
              </a:tabLst>
            </a:pPr>
            <a:r>
              <a:rPr sz="2000" spc="-50" dirty="0">
                <a:solidFill>
                  <a:srgbClr val="7F7F7F"/>
                </a:solidFill>
                <a:latin typeface="Symbol"/>
                <a:cs typeface="Symbol"/>
              </a:rPr>
              <a:t></a:t>
            </a:r>
            <a:r>
              <a:rPr sz="2000" dirty="0">
                <a:solidFill>
                  <a:srgbClr val="7F7F7F"/>
                </a:solidFill>
                <a:latin typeface="Times New Roman"/>
                <a:cs typeface="Times New Roman"/>
              </a:rPr>
              <a:t>	</a:t>
            </a:r>
            <a:r>
              <a:rPr sz="2000" dirty="0">
                <a:latin typeface="Symbol"/>
                <a:cs typeface="Symbol"/>
              </a:rPr>
              <a:t></a:t>
            </a:r>
            <a:r>
              <a:rPr sz="2000" spc="-55" dirty="0">
                <a:latin typeface="Times New Roman"/>
                <a:cs typeface="Times New Roman"/>
              </a:rPr>
              <a:t> </a:t>
            </a:r>
            <a:r>
              <a:rPr sz="2000" dirty="0">
                <a:latin typeface="Calibri"/>
                <a:cs typeface="Calibri"/>
              </a:rPr>
              <a:t>=</a:t>
            </a:r>
            <a:r>
              <a:rPr sz="2000" spc="-5" dirty="0">
                <a:latin typeface="Calibri"/>
                <a:cs typeface="Calibri"/>
              </a:rPr>
              <a:t> </a:t>
            </a:r>
            <a:r>
              <a:rPr sz="2000" dirty="0">
                <a:latin typeface="Calibri"/>
                <a:cs typeface="Calibri"/>
              </a:rPr>
              <a:t>2</a:t>
            </a:r>
            <a:r>
              <a:rPr sz="2000" spc="-10" dirty="0">
                <a:latin typeface="Calibri"/>
                <a:cs typeface="Calibri"/>
              </a:rPr>
              <a:t> </a:t>
            </a:r>
            <a:r>
              <a:rPr sz="2000" dirty="0">
                <a:latin typeface="Calibri"/>
                <a:cs typeface="Calibri"/>
              </a:rPr>
              <a:t>patients</a:t>
            </a:r>
            <a:r>
              <a:rPr sz="2000" spc="-5" dirty="0">
                <a:latin typeface="Calibri"/>
                <a:cs typeface="Calibri"/>
              </a:rPr>
              <a:t> </a:t>
            </a:r>
            <a:r>
              <a:rPr sz="2000" dirty="0">
                <a:latin typeface="Calibri"/>
                <a:cs typeface="Calibri"/>
              </a:rPr>
              <a:t>per</a:t>
            </a:r>
            <a:r>
              <a:rPr sz="2000" spc="-5" dirty="0">
                <a:latin typeface="Calibri"/>
                <a:cs typeface="Calibri"/>
              </a:rPr>
              <a:t> </a:t>
            </a:r>
            <a:r>
              <a:rPr sz="2000" spc="-20" dirty="0">
                <a:latin typeface="Calibri"/>
                <a:cs typeface="Calibri"/>
              </a:rPr>
              <a:t>hour</a:t>
            </a:r>
            <a:endParaRPr sz="2000">
              <a:latin typeface="Calibri"/>
              <a:cs typeface="Calibri"/>
            </a:endParaRPr>
          </a:p>
          <a:p>
            <a:pPr marL="523875">
              <a:lnSpc>
                <a:spcPct val="100000"/>
              </a:lnSpc>
              <a:spcBef>
                <a:spcPts val="195"/>
              </a:spcBef>
              <a:tabLst>
                <a:tab pos="920115" algn="l"/>
              </a:tabLst>
            </a:pPr>
            <a:r>
              <a:rPr sz="2000" spc="-50" dirty="0">
                <a:solidFill>
                  <a:srgbClr val="7F7F7F"/>
                </a:solidFill>
                <a:latin typeface="Symbol"/>
                <a:cs typeface="Symbol"/>
              </a:rPr>
              <a:t></a:t>
            </a:r>
            <a:r>
              <a:rPr sz="2000" dirty="0">
                <a:solidFill>
                  <a:srgbClr val="7F7F7F"/>
                </a:solidFill>
                <a:latin typeface="Times New Roman"/>
                <a:cs typeface="Times New Roman"/>
              </a:rPr>
              <a:t>	</a:t>
            </a:r>
            <a:r>
              <a:rPr sz="2000" spc="-860" dirty="0">
                <a:latin typeface="Symbol"/>
                <a:cs typeface="Symbol"/>
              </a:rPr>
              <a:t></a:t>
            </a:r>
            <a:r>
              <a:rPr sz="2000" spc="-55" dirty="0">
                <a:latin typeface="Times New Roman"/>
                <a:cs typeface="Times New Roman"/>
              </a:rPr>
              <a:t> </a:t>
            </a:r>
            <a:r>
              <a:rPr sz="2000" dirty="0">
                <a:latin typeface="Calibri"/>
                <a:cs typeface="Calibri"/>
              </a:rPr>
              <a:t>=</a:t>
            </a:r>
            <a:r>
              <a:rPr sz="2000" spc="-10" dirty="0">
                <a:latin typeface="Calibri"/>
                <a:cs typeface="Calibri"/>
              </a:rPr>
              <a:t> </a:t>
            </a:r>
            <a:r>
              <a:rPr sz="2000" dirty="0">
                <a:latin typeface="Calibri"/>
                <a:cs typeface="Calibri"/>
              </a:rPr>
              <a:t>3</a:t>
            </a:r>
            <a:r>
              <a:rPr sz="2000" spc="-10" dirty="0">
                <a:latin typeface="Calibri"/>
                <a:cs typeface="Calibri"/>
              </a:rPr>
              <a:t> </a:t>
            </a:r>
            <a:r>
              <a:rPr sz="2000" dirty="0">
                <a:latin typeface="Calibri"/>
                <a:cs typeface="Calibri"/>
              </a:rPr>
              <a:t>patients</a:t>
            </a:r>
            <a:r>
              <a:rPr sz="2000" spc="-5" dirty="0">
                <a:latin typeface="Calibri"/>
                <a:cs typeface="Calibri"/>
              </a:rPr>
              <a:t> </a:t>
            </a:r>
            <a:r>
              <a:rPr sz="2000" dirty="0">
                <a:latin typeface="Calibri"/>
                <a:cs typeface="Calibri"/>
              </a:rPr>
              <a:t>per</a:t>
            </a:r>
            <a:r>
              <a:rPr sz="2000" spc="-5" dirty="0">
                <a:latin typeface="Calibri"/>
                <a:cs typeface="Calibri"/>
              </a:rPr>
              <a:t> </a:t>
            </a:r>
            <a:r>
              <a:rPr sz="2000" spc="-20" dirty="0">
                <a:latin typeface="Calibri"/>
                <a:cs typeface="Calibri"/>
              </a:rPr>
              <a:t>hour</a:t>
            </a:r>
            <a:endParaRPr sz="2000">
              <a:latin typeface="Calibri"/>
              <a:cs typeface="Calibri"/>
            </a:endParaRPr>
          </a:p>
          <a:p>
            <a:pPr marL="408940" indent="-396240">
              <a:lnSpc>
                <a:spcPct val="100000"/>
              </a:lnSpc>
              <a:spcBef>
                <a:spcPts val="320"/>
              </a:spcBef>
              <a:buClr>
                <a:srgbClr val="7F7F7F"/>
              </a:buClr>
              <a:buFont typeface="Wingdings"/>
              <a:buChar char=""/>
              <a:tabLst>
                <a:tab pos="408940" algn="l"/>
              </a:tabLst>
            </a:pPr>
            <a:r>
              <a:rPr sz="2400" spc="-10" dirty="0">
                <a:solidFill>
                  <a:srgbClr val="404040"/>
                </a:solidFill>
                <a:latin typeface="Calibri"/>
                <a:cs typeface="Calibri"/>
              </a:rPr>
              <a:t>Question</a:t>
            </a:r>
            <a:endParaRPr sz="2400">
              <a:latin typeface="Calibri"/>
              <a:cs typeface="Calibri"/>
            </a:endParaRPr>
          </a:p>
          <a:p>
            <a:pPr marL="66675">
              <a:lnSpc>
                <a:spcPct val="100000"/>
              </a:lnSpc>
              <a:spcBef>
                <a:spcPts val="204"/>
              </a:spcBef>
              <a:tabLst>
                <a:tab pos="462915" algn="l"/>
              </a:tabLst>
            </a:pPr>
            <a:r>
              <a:rPr sz="2000" spc="-50" dirty="0">
                <a:solidFill>
                  <a:srgbClr val="7F7F7F"/>
                </a:solidFill>
                <a:latin typeface="Calibri"/>
                <a:cs typeface="Calibri"/>
              </a:rPr>
              <a:t>–</a:t>
            </a:r>
            <a:r>
              <a:rPr sz="2000" dirty="0">
                <a:solidFill>
                  <a:srgbClr val="7F7F7F"/>
                </a:solidFill>
                <a:latin typeface="Calibri"/>
                <a:cs typeface="Calibri"/>
              </a:rPr>
              <a:t>	</a:t>
            </a:r>
            <a:r>
              <a:rPr sz="2000" dirty="0">
                <a:latin typeface="Calibri"/>
                <a:cs typeface="Calibri"/>
              </a:rPr>
              <a:t>Should</a:t>
            </a:r>
            <a:r>
              <a:rPr sz="2000" spc="-25" dirty="0">
                <a:latin typeface="Calibri"/>
                <a:cs typeface="Calibri"/>
              </a:rPr>
              <a:t> </a:t>
            </a:r>
            <a:r>
              <a:rPr sz="2000" dirty="0">
                <a:latin typeface="Calibri"/>
                <a:cs typeface="Calibri"/>
              </a:rPr>
              <a:t>the</a:t>
            </a:r>
            <a:r>
              <a:rPr sz="2000" spc="-10" dirty="0">
                <a:latin typeface="Calibri"/>
                <a:cs typeface="Calibri"/>
              </a:rPr>
              <a:t> </a:t>
            </a:r>
            <a:r>
              <a:rPr sz="2000" dirty="0">
                <a:latin typeface="Calibri"/>
                <a:cs typeface="Calibri"/>
              </a:rPr>
              <a:t>capacity</a:t>
            </a:r>
            <a:r>
              <a:rPr sz="2000" spc="-20" dirty="0">
                <a:latin typeface="Calibri"/>
                <a:cs typeface="Calibri"/>
              </a:rPr>
              <a:t> </a:t>
            </a:r>
            <a:r>
              <a:rPr sz="2000" dirty="0">
                <a:latin typeface="Calibri"/>
                <a:cs typeface="Calibri"/>
              </a:rPr>
              <a:t>be</a:t>
            </a:r>
            <a:r>
              <a:rPr sz="2000" spc="-10" dirty="0">
                <a:latin typeface="Calibri"/>
                <a:cs typeface="Calibri"/>
              </a:rPr>
              <a:t> </a:t>
            </a:r>
            <a:r>
              <a:rPr sz="2000" dirty="0">
                <a:latin typeface="Calibri"/>
                <a:cs typeface="Calibri"/>
              </a:rPr>
              <a:t>increased</a:t>
            </a:r>
            <a:r>
              <a:rPr sz="2000" spc="-15" dirty="0">
                <a:latin typeface="Calibri"/>
                <a:cs typeface="Calibri"/>
              </a:rPr>
              <a:t> </a:t>
            </a:r>
            <a:r>
              <a:rPr sz="2000" dirty="0">
                <a:latin typeface="Calibri"/>
                <a:cs typeface="Calibri"/>
              </a:rPr>
              <a:t>from</a:t>
            </a:r>
            <a:r>
              <a:rPr sz="2000" spc="-10" dirty="0">
                <a:latin typeface="Calibri"/>
                <a:cs typeface="Calibri"/>
              </a:rPr>
              <a:t> </a:t>
            </a:r>
            <a:r>
              <a:rPr sz="2000" dirty="0">
                <a:latin typeface="Calibri"/>
                <a:cs typeface="Calibri"/>
              </a:rPr>
              <a:t>1</a:t>
            </a:r>
            <a:r>
              <a:rPr sz="2000" spc="-15" dirty="0">
                <a:latin typeface="Calibri"/>
                <a:cs typeface="Calibri"/>
              </a:rPr>
              <a:t> </a:t>
            </a:r>
            <a:r>
              <a:rPr sz="2000" dirty="0">
                <a:latin typeface="Calibri"/>
                <a:cs typeface="Calibri"/>
              </a:rPr>
              <a:t>to</a:t>
            </a:r>
            <a:r>
              <a:rPr sz="2000" spc="-20" dirty="0">
                <a:latin typeface="Calibri"/>
                <a:cs typeface="Calibri"/>
              </a:rPr>
              <a:t> </a:t>
            </a:r>
            <a:r>
              <a:rPr sz="2000" dirty="0">
                <a:latin typeface="Calibri"/>
                <a:cs typeface="Calibri"/>
              </a:rPr>
              <a:t>2</a:t>
            </a:r>
            <a:r>
              <a:rPr sz="2000" spc="-10" dirty="0">
                <a:latin typeface="Calibri"/>
                <a:cs typeface="Calibri"/>
              </a:rPr>
              <a:t> doctors?</a:t>
            </a:r>
            <a:endParaRPr sz="2000">
              <a:latin typeface="Calibri"/>
              <a:cs typeface="Calibri"/>
            </a:endParaRPr>
          </a:p>
        </p:txBody>
      </p:sp>
      <p:sp>
        <p:nvSpPr>
          <p:cNvPr id="3" name="object 3"/>
          <p:cNvSpPr txBox="1">
            <a:spLocks noGrp="1"/>
          </p:cNvSpPr>
          <p:nvPr>
            <p:ph type="title"/>
          </p:nvPr>
        </p:nvSpPr>
        <p:spPr>
          <a:prstGeom prst="rect">
            <a:avLst/>
          </a:prstGeom>
        </p:spPr>
        <p:txBody>
          <a:bodyPr vert="horz" wrap="square" lIns="0" tIns="234460" rIns="0" bIns="0" rtlCol="0">
            <a:spAutoFit/>
          </a:bodyPr>
          <a:lstStyle/>
          <a:p>
            <a:pPr marL="130175">
              <a:lnSpc>
                <a:spcPct val="100000"/>
              </a:lnSpc>
              <a:spcBef>
                <a:spcPts val="100"/>
              </a:spcBef>
            </a:pPr>
            <a:r>
              <a:rPr dirty="0"/>
              <a:t>Example</a:t>
            </a:r>
            <a:r>
              <a:rPr spc="-35" dirty="0"/>
              <a:t> </a:t>
            </a:r>
            <a:r>
              <a:rPr dirty="0"/>
              <a:t>–</a:t>
            </a:r>
            <a:r>
              <a:rPr spc="-15" dirty="0"/>
              <a:t> </a:t>
            </a:r>
            <a:r>
              <a:rPr dirty="0"/>
              <a:t>ER</a:t>
            </a:r>
            <a:r>
              <a:rPr spc="-20" dirty="0"/>
              <a:t> </a:t>
            </a:r>
            <a:r>
              <a:rPr dirty="0"/>
              <a:t>at</a:t>
            </a:r>
            <a:r>
              <a:rPr spc="-20" dirty="0"/>
              <a:t> </a:t>
            </a:r>
            <a:r>
              <a:rPr dirty="0"/>
              <a:t>County</a:t>
            </a:r>
            <a:r>
              <a:rPr spc="-15" dirty="0"/>
              <a:t> </a:t>
            </a:r>
            <a:r>
              <a:rPr spc="-10" dirty="0"/>
              <a:t>Hospital</a:t>
            </a:r>
          </a:p>
        </p:txBody>
      </p:sp>
      <p:pic>
        <p:nvPicPr>
          <p:cNvPr id="4" name="object 4"/>
          <p:cNvPicPr/>
          <p:nvPr/>
        </p:nvPicPr>
        <p:blipFill>
          <a:blip r:embed="rId2" cstate="print"/>
          <a:stretch>
            <a:fillRect/>
          </a:stretch>
        </p:blipFill>
        <p:spPr>
          <a:xfrm>
            <a:off x="8336603" y="3689122"/>
            <a:ext cx="1268745" cy="1767573"/>
          </a:xfrm>
          <a:prstGeom prst="rect">
            <a:avLst/>
          </a:prstGeom>
        </p:spPr>
      </p:pic>
      <p:sp>
        <p:nvSpPr>
          <p:cNvPr id="5" name="object 5"/>
          <p:cNvSpPr txBox="1"/>
          <p:nvPr/>
        </p:nvSpPr>
        <p:spPr>
          <a:xfrm>
            <a:off x="1136650" y="6551620"/>
            <a:ext cx="1992630" cy="252729"/>
          </a:xfrm>
          <a:prstGeom prst="rect">
            <a:avLst/>
          </a:prstGeom>
        </p:spPr>
        <p:txBody>
          <a:bodyPr vert="horz" wrap="square" lIns="0" tIns="0" rIns="0" bIns="0" rtlCol="0">
            <a:spAutoFit/>
          </a:bodyPr>
          <a:lstStyle/>
          <a:p>
            <a:pPr marL="12700">
              <a:lnSpc>
                <a:spcPts val="1870"/>
              </a:lnSpc>
            </a:pPr>
            <a:r>
              <a:rPr sz="1600" dirty="0">
                <a:latin typeface="Arial MT"/>
                <a:cs typeface="Arial MT"/>
              </a:rPr>
              <a:t>©</a:t>
            </a:r>
            <a:r>
              <a:rPr sz="1600" spc="-10" dirty="0">
                <a:latin typeface="Arial MT"/>
                <a:cs typeface="Arial MT"/>
              </a:rPr>
              <a:t> </a:t>
            </a:r>
            <a:r>
              <a:rPr sz="1600" dirty="0">
                <a:latin typeface="Arial MT"/>
                <a:cs typeface="Arial MT"/>
              </a:rPr>
              <a:t>Laguna</a:t>
            </a:r>
            <a:r>
              <a:rPr sz="1600" spc="-10" dirty="0">
                <a:latin typeface="Arial MT"/>
                <a:cs typeface="Arial MT"/>
              </a:rPr>
              <a:t> </a:t>
            </a:r>
            <a:r>
              <a:rPr sz="1600" dirty="0">
                <a:latin typeface="Arial MT"/>
                <a:cs typeface="Arial MT"/>
              </a:rPr>
              <a:t>&amp;</a:t>
            </a:r>
            <a:r>
              <a:rPr sz="1600" spc="-5" dirty="0">
                <a:latin typeface="Arial MT"/>
                <a:cs typeface="Arial MT"/>
              </a:rPr>
              <a:t> </a:t>
            </a:r>
            <a:r>
              <a:rPr sz="1600" spc="-10" dirty="0">
                <a:latin typeface="Arial MT"/>
                <a:cs typeface="Arial MT"/>
              </a:rPr>
              <a:t>Marklund</a:t>
            </a:r>
            <a:endParaRPr sz="1600">
              <a:latin typeface="Arial MT"/>
              <a:cs typeface="Arial MT"/>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58</a:t>
            </a:fld>
            <a:endParaRPr spc="-25"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0197" y="1285748"/>
            <a:ext cx="6525259" cy="1034415"/>
          </a:xfrm>
          <a:prstGeom prst="rect">
            <a:avLst/>
          </a:prstGeom>
        </p:spPr>
        <p:txBody>
          <a:bodyPr vert="horz" wrap="square" lIns="0" tIns="48895" rIns="0" bIns="0" rtlCol="0">
            <a:spAutoFit/>
          </a:bodyPr>
          <a:lstStyle/>
          <a:p>
            <a:pPr marL="194945" indent="-182245">
              <a:lnSpc>
                <a:spcPct val="100000"/>
              </a:lnSpc>
              <a:spcBef>
                <a:spcPts val="385"/>
              </a:spcBef>
              <a:buClr>
                <a:srgbClr val="7F7F7F"/>
              </a:buClr>
              <a:buFont typeface="Arial MT"/>
              <a:buChar char="•"/>
              <a:tabLst>
                <a:tab pos="194945" algn="l"/>
              </a:tabLst>
            </a:pPr>
            <a:r>
              <a:rPr sz="2400" spc="-10" dirty="0">
                <a:solidFill>
                  <a:srgbClr val="404040"/>
                </a:solidFill>
                <a:latin typeface="Calibri"/>
                <a:cs typeface="Calibri"/>
              </a:rPr>
              <a:t>Interpretation</a:t>
            </a:r>
            <a:endParaRPr sz="2400">
              <a:latin typeface="Calibri"/>
              <a:cs typeface="Calibri"/>
            </a:endParaRPr>
          </a:p>
          <a:p>
            <a:pPr marL="423545" lvl="1" indent="-182245">
              <a:lnSpc>
                <a:spcPct val="100000"/>
              </a:lnSpc>
              <a:spcBef>
                <a:spcPts val="215"/>
              </a:spcBef>
              <a:buClr>
                <a:srgbClr val="7F7F7F"/>
              </a:buClr>
              <a:buFont typeface="Arial MT"/>
              <a:buChar char="•"/>
              <a:tabLst>
                <a:tab pos="423545" algn="l"/>
              </a:tabLst>
            </a:pPr>
            <a:r>
              <a:rPr sz="1800" spc="-60" dirty="0">
                <a:latin typeface="Calibri"/>
                <a:cs typeface="Calibri"/>
              </a:rPr>
              <a:t>To</a:t>
            </a:r>
            <a:r>
              <a:rPr sz="1800" spc="-5" dirty="0">
                <a:latin typeface="Calibri"/>
                <a:cs typeface="Calibri"/>
              </a:rPr>
              <a:t> </a:t>
            </a:r>
            <a:r>
              <a:rPr sz="1800" dirty="0">
                <a:latin typeface="Calibri"/>
                <a:cs typeface="Calibri"/>
              </a:rPr>
              <a:t>be in</a:t>
            </a:r>
            <a:r>
              <a:rPr sz="1800" spc="5" dirty="0">
                <a:latin typeface="Calibri"/>
                <a:cs typeface="Calibri"/>
              </a:rPr>
              <a:t> </a:t>
            </a:r>
            <a:r>
              <a:rPr sz="1800" dirty="0">
                <a:latin typeface="Calibri"/>
                <a:cs typeface="Calibri"/>
              </a:rPr>
              <a:t>the queue</a:t>
            </a:r>
            <a:r>
              <a:rPr sz="1800" spc="5"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to be in</a:t>
            </a:r>
            <a:r>
              <a:rPr sz="1800" spc="5" dirty="0">
                <a:latin typeface="Calibri"/>
                <a:cs typeface="Calibri"/>
              </a:rPr>
              <a:t> </a:t>
            </a:r>
            <a:r>
              <a:rPr sz="1800" dirty="0">
                <a:latin typeface="Calibri"/>
                <a:cs typeface="Calibri"/>
              </a:rPr>
              <a:t>the waiting </a:t>
            </a:r>
            <a:r>
              <a:rPr sz="1800" spc="-20" dirty="0">
                <a:latin typeface="Calibri"/>
                <a:cs typeface="Calibri"/>
              </a:rPr>
              <a:t>room</a:t>
            </a:r>
            <a:endParaRPr sz="1800">
              <a:latin typeface="Calibri"/>
              <a:cs typeface="Calibri"/>
            </a:endParaRPr>
          </a:p>
          <a:p>
            <a:pPr marL="423545" lvl="1" indent="-182245">
              <a:lnSpc>
                <a:spcPct val="100000"/>
              </a:lnSpc>
              <a:spcBef>
                <a:spcPts val="240"/>
              </a:spcBef>
              <a:buClr>
                <a:srgbClr val="7F7F7F"/>
              </a:buClr>
              <a:buFont typeface="Arial MT"/>
              <a:buChar char="•"/>
              <a:tabLst>
                <a:tab pos="423545" algn="l"/>
              </a:tabLst>
            </a:pPr>
            <a:r>
              <a:rPr sz="1800" spc="-60" dirty="0">
                <a:latin typeface="Calibri"/>
                <a:cs typeface="Calibri"/>
              </a:rPr>
              <a:t>To</a:t>
            </a:r>
            <a:r>
              <a:rPr sz="1800" spc="-15" dirty="0">
                <a:latin typeface="Calibri"/>
                <a:cs typeface="Calibri"/>
              </a:rPr>
              <a:t> </a:t>
            </a:r>
            <a:r>
              <a:rPr sz="1800" dirty="0">
                <a:latin typeface="Calibri"/>
                <a:cs typeface="Calibri"/>
              </a:rPr>
              <a:t>be</a:t>
            </a:r>
            <a:r>
              <a:rPr sz="1800" spc="-5" dirty="0">
                <a:latin typeface="Calibri"/>
                <a:cs typeface="Calibri"/>
              </a:rPr>
              <a:t> </a:t>
            </a:r>
            <a:r>
              <a:rPr sz="1800" dirty="0">
                <a:latin typeface="Calibri"/>
                <a:cs typeface="Calibri"/>
              </a:rPr>
              <a:t>in the </a:t>
            </a:r>
            <a:r>
              <a:rPr sz="1800" spc="-10" dirty="0">
                <a:latin typeface="Calibri"/>
                <a:cs typeface="Calibri"/>
              </a:rPr>
              <a:t>system </a:t>
            </a:r>
            <a:r>
              <a:rPr sz="1800" dirty="0">
                <a:latin typeface="Calibri"/>
                <a:cs typeface="Calibri"/>
              </a:rPr>
              <a:t>=</a:t>
            </a:r>
            <a:r>
              <a:rPr sz="1800" spc="-5" dirty="0">
                <a:latin typeface="Calibri"/>
                <a:cs typeface="Calibri"/>
              </a:rPr>
              <a:t> </a:t>
            </a:r>
            <a:r>
              <a:rPr sz="1800" dirty="0">
                <a:latin typeface="Calibri"/>
                <a:cs typeface="Calibri"/>
              </a:rPr>
              <a:t>to</a:t>
            </a:r>
            <a:r>
              <a:rPr sz="1800" spc="-5" dirty="0">
                <a:latin typeface="Calibri"/>
                <a:cs typeface="Calibri"/>
              </a:rPr>
              <a:t> </a:t>
            </a:r>
            <a:r>
              <a:rPr sz="1800" dirty="0">
                <a:latin typeface="Calibri"/>
                <a:cs typeface="Calibri"/>
              </a:rPr>
              <a:t>be in the ER</a:t>
            </a:r>
            <a:r>
              <a:rPr sz="1800" spc="-10" dirty="0">
                <a:latin typeface="Calibri"/>
                <a:cs typeface="Calibri"/>
              </a:rPr>
              <a:t> </a:t>
            </a:r>
            <a:r>
              <a:rPr sz="1800" dirty="0">
                <a:latin typeface="Calibri"/>
                <a:cs typeface="Calibri"/>
              </a:rPr>
              <a:t>(waiting</a:t>
            </a:r>
            <a:r>
              <a:rPr sz="1800" spc="-5" dirty="0">
                <a:latin typeface="Calibri"/>
                <a:cs typeface="Calibri"/>
              </a:rPr>
              <a:t> </a:t>
            </a:r>
            <a:r>
              <a:rPr sz="1800" dirty="0">
                <a:latin typeface="Calibri"/>
                <a:cs typeface="Calibri"/>
              </a:rPr>
              <a:t>or</a:t>
            </a:r>
            <a:r>
              <a:rPr sz="1800" spc="-10" dirty="0">
                <a:latin typeface="Calibri"/>
                <a:cs typeface="Calibri"/>
              </a:rPr>
              <a:t> </a:t>
            </a:r>
            <a:r>
              <a:rPr sz="1800" dirty="0">
                <a:latin typeface="Calibri"/>
                <a:cs typeface="Calibri"/>
              </a:rPr>
              <a:t>under</a:t>
            </a:r>
            <a:r>
              <a:rPr sz="1800" spc="-5" dirty="0">
                <a:latin typeface="Calibri"/>
                <a:cs typeface="Calibri"/>
              </a:rPr>
              <a:t> </a:t>
            </a:r>
            <a:r>
              <a:rPr sz="1800" spc="-10" dirty="0">
                <a:latin typeface="Calibri"/>
                <a:cs typeface="Calibri"/>
              </a:rPr>
              <a:t>treatment)</a:t>
            </a:r>
            <a:endParaRPr sz="1800">
              <a:latin typeface="Calibri"/>
              <a:cs typeface="Calibri"/>
            </a:endParaRPr>
          </a:p>
        </p:txBody>
      </p:sp>
      <p:sp>
        <p:nvSpPr>
          <p:cNvPr id="6" name="object 6"/>
          <p:cNvSpPr txBox="1"/>
          <p:nvPr/>
        </p:nvSpPr>
        <p:spPr>
          <a:xfrm>
            <a:off x="1136650" y="6551620"/>
            <a:ext cx="1992630" cy="252729"/>
          </a:xfrm>
          <a:prstGeom prst="rect">
            <a:avLst/>
          </a:prstGeom>
        </p:spPr>
        <p:txBody>
          <a:bodyPr vert="horz" wrap="square" lIns="0" tIns="0" rIns="0" bIns="0" rtlCol="0">
            <a:spAutoFit/>
          </a:bodyPr>
          <a:lstStyle/>
          <a:p>
            <a:pPr marL="12700">
              <a:lnSpc>
                <a:spcPts val="1870"/>
              </a:lnSpc>
            </a:pPr>
            <a:r>
              <a:rPr sz="1600" dirty="0">
                <a:latin typeface="Arial MT"/>
                <a:cs typeface="Arial MT"/>
              </a:rPr>
              <a:t>©</a:t>
            </a:r>
            <a:r>
              <a:rPr sz="1600" spc="-10" dirty="0">
                <a:latin typeface="Arial MT"/>
                <a:cs typeface="Arial MT"/>
              </a:rPr>
              <a:t> </a:t>
            </a:r>
            <a:r>
              <a:rPr sz="1600" dirty="0">
                <a:latin typeface="Arial MT"/>
                <a:cs typeface="Arial MT"/>
              </a:rPr>
              <a:t>Laguna</a:t>
            </a:r>
            <a:r>
              <a:rPr sz="1600" spc="-10" dirty="0">
                <a:latin typeface="Arial MT"/>
                <a:cs typeface="Arial MT"/>
              </a:rPr>
              <a:t> </a:t>
            </a:r>
            <a:r>
              <a:rPr sz="1600" dirty="0">
                <a:latin typeface="Arial MT"/>
                <a:cs typeface="Arial MT"/>
              </a:rPr>
              <a:t>&amp;</a:t>
            </a:r>
            <a:r>
              <a:rPr sz="1600" spc="-5" dirty="0">
                <a:latin typeface="Arial MT"/>
                <a:cs typeface="Arial MT"/>
              </a:rPr>
              <a:t> </a:t>
            </a:r>
            <a:r>
              <a:rPr sz="1600" spc="-10" dirty="0">
                <a:latin typeface="Arial MT"/>
                <a:cs typeface="Arial MT"/>
              </a:rPr>
              <a:t>Marklund</a:t>
            </a:r>
            <a:endParaRPr sz="1600">
              <a:latin typeface="Arial MT"/>
              <a:cs typeface="Arial MT"/>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59</a:t>
            </a:fld>
            <a:endParaRPr spc="-25" dirty="0"/>
          </a:p>
        </p:txBody>
      </p:sp>
      <p:sp>
        <p:nvSpPr>
          <p:cNvPr id="3" name="object 3"/>
          <p:cNvSpPr txBox="1"/>
          <p:nvPr/>
        </p:nvSpPr>
        <p:spPr>
          <a:xfrm>
            <a:off x="640197" y="5208523"/>
            <a:ext cx="5126990" cy="391160"/>
          </a:xfrm>
          <a:prstGeom prst="rect">
            <a:avLst/>
          </a:prstGeom>
        </p:spPr>
        <p:txBody>
          <a:bodyPr vert="horz" wrap="square" lIns="0" tIns="12700" rIns="0" bIns="0" rtlCol="0">
            <a:spAutoFit/>
          </a:bodyPr>
          <a:lstStyle/>
          <a:p>
            <a:pPr marL="194945" indent="-182245">
              <a:lnSpc>
                <a:spcPct val="100000"/>
              </a:lnSpc>
              <a:spcBef>
                <a:spcPts val="100"/>
              </a:spcBef>
              <a:buClr>
                <a:srgbClr val="7F7F7F"/>
              </a:buClr>
              <a:buFont typeface="Arial MT"/>
              <a:buChar char="•"/>
              <a:tabLst>
                <a:tab pos="194945" algn="l"/>
              </a:tabLst>
            </a:pPr>
            <a:r>
              <a:rPr sz="2400" dirty="0">
                <a:solidFill>
                  <a:srgbClr val="404040"/>
                </a:solidFill>
                <a:latin typeface="Calibri"/>
                <a:cs typeface="Calibri"/>
              </a:rPr>
              <a:t>Is</a:t>
            </a:r>
            <a:r>
              <a:rPr sz="2400" spc="-45" dirty="0">
                <a:solidFill>
                  <a:srgbClr val="404040"/>
                </a:solidFill>
                <a:latin typeface="Calibri"/>
                <a:cs typeface="Calibri"/>
              </a:rPr>
              <a:t> </a:t>
            </a:r>
            <a:r>
              <a:rPr sz="2400" dirty="0">
                <a:solidFill>
                  <a:srgbClr val="404040"/>
                </a:solidFill>
                <a:latin typeface="Calibri"/>
                <a:cs typeface="Calibri"/>
              </a:rPr>
              <a:t>it</a:t>
            </a:r>
            <a:r>
              <a:rPr sz="2400" spc="-35" dirty="0">
                <a:solidFill>
                  <a:srgbClr val="404040"/>
                </a:solidFill>
                <a:latin typeface="Calibri"/>
                <a:cs typeface="Calibri"/>
              </a:rPr>
              <a:t> </a:t>
            </a:r>
            <a:r>
              <a:rPr sz="2400" spc="-10" dirty="0">
                <a:solidFill>
                  <a:srgbClr val="404040"/>
                </a:solidFill>
                <a:latin typeface="Calibri"/>
                <a:cs typeface="Calibri"/>
              </a:rPr>
              <a:t>warranted</a:t>
            </a:r>
            <a:r>
              <a:rPr sz="2400" spc="-30" dirty="0">
                <a:solidFill>
                  <a:srgbClr val="404040"/>
                </a:solidFill>
                <a:latin typeface="Calibri"/>
                <a:cs typeface="Calibri"/>
              </a:rPr>
              <a:t> </a:t>
            </a:r>
            <a:r>
              <a:rPr sz="2400" dirty="0">
                <a:solidFill>
                  <a:srgbClr val="404040"/>
                </a:solidFill>
                <a:latin typeface="Calibri"/>
                <a:cs typeface="Calibri"/>
              </a:rPr>
              <a:t>to</a:t>
            </a:r>
            <a:r>
              <a:rPr sz="2400" spc="-35" dirty="0">
                <a:solidFill>
                  <a:srgbClr val="404040"/>
                </a:solidFill>
                <a:latin typeface="Calibri"/>
                <a:cs typeface="Calibri"/>
              </a:rPr>
              <a:t> </a:t>
            </a:r>
            <a:r>
              <a:rPr sz="2400" dirty="0">
                <a:solidFill>
                  <a:srgbClr val="404040"/>
                </a:solidFill>
                <a:latin typeface="Calibri"/>
                <a:cs typeface="Calibri"/>
              </a:rPr>
              <a:t>hire</a:t>
            </a:r>
            <a:r>
              <a:rPr sz="2400" spc="-25" dirty="0">
                <a:solidFill>
                  <a:srgbClr val="404040"/>
                </a:solidFill>
                <a:latin typeface="Calibri"/>
                <a:cs typeface="Calibri"/>
              </a:rPr>
              <a:t> </a:t>
            </a:r>
            <a:r>
              <a:rPr sz="2400" dirty="0">
                <a:solidFill>
                  <a:srgbClr val="404040"/>
                </a:solidFill>
                <a:latin typeface="Calibri"/>
                <a:cs typeface="Calibri"/>
              </a:rPr>
              <a:t>a</a:t>
            </a:r>
            <a:r>
              <a:rPr sz="2400" spc="-30" dirty="0">
                <a:solidFill>
                  <a:srgbClr val="404040"/>
                </a:solidFill>
                <a:latin typeface="Calibri"/>
                <a:cs typeface="Calibri"/>
              </a:rPr>
              <a:t> </a:t>
            </a:r>
            <a:r>
              <a:rPr sz="2400" dirty="0">
                <a:solidFill>
                  <a:srgbClr val="404040"/>
                </a:solidFill>
                <a:latin typeface="Calibri"/>
                <a:cs typeface="Calibri"/>
              </a:rPr>
              <a:t>second</a:t>
            </a:r>
            <a:r>
              <a:rPr sz="2400" spc="-30" dirty="0">
                <a:solidFill>
                  <a:srgbClr val="404040"/>
                </a:solidFill>
                <a:latin typeface="Calibri"/>
                <a:cs typeface="Calibri"/>
              </a:rPr>
              <a:t> </a:t>
            </a:r>
            <a:r>
              <a:rPr sz="2400" dirty="0">
                <a:solidFill>
                  <a:srgbClr val="404040"/>
                </a:solidFill>
                <a:latin typeface="Calibri"/>
                <a:cs typeface="Calibri"/>
              </a:rPr>
              <a:t>doctor</a:t>
            </a:r>
            <a:r>
              <a:rPr sz="2400" spc="-30" dirty="0">
                <a:solidFill>
                  <a:srgbClr val="404040"/>
                </a:solidFill>
                <a:latin typeface="Calibri"/>
                <a:cs typeface="Calibri"/>
              </a:rPr>
              <a:t> </a:t>
            </a:r>
            <a:r>
              <a:rPr sz="2400" spc="-50" dirty="0">
                <a:solidFill>
                  <a:srgbClr val="404040"/>
                </a:solidFill>
                <a:latin typeface="Calibri"/>
                <a:cs typeface="Calibri"/>
              </a:rPr>
              <a:t>?</a:t>
            </a:r>
            <a:endParaRPr sz="2400">
              <a:latin typeface="Calibri"/>
              <a:cs typeface="Calibri"/>
            </a:endParaRPr>
          </a:p>
        </p:txBody>
      </p:sp>
      <p:sp>
        <p:nvSpPr>
          <p:cNvPr id="4" name="object 4"/>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Queuing</a:t>
            </a:r>
            <a:r>
              <a:rPr spc="-30" dirty="0"/>
              <a:t> </a:t>
            </a:r>
            <a:r>
              <a:rPr dirty="0"/>
              <a:t>Analysis</a:t>
            </a:r>
            <a:r>
              <a:rPr spc="-25" dirty="0"/>
              <a:t> </a:t>
            </a:r>
            <a:r>
              <a:rPr dirty="0"/>
              <a:t>–</a:t>
            </a:r>
            <a:r>
              <a:rPr spc="-20" dirty="0"/>
              <a:t> </a:t>
            </a:r>
            <a:r>
              <a:rPr dirty="0"/>
              <a:t>Hospital</a:t>
            </a:r>
            <a:r>
              <a:rPr spc="-20" dirty="0"/>
              <a:t> </a:t>
            </a:r>
            <a:r>
              <a:rPr spc="-10" dirty="0"/>
              <a:t>Scenario</a:t>
            </a:r>
          </a:p>
        </p:txBody>
      </p:sp>
      <p:graphicFrame>
        <p:nvGraphicFramePr>
          <p:cNvPr id="5" name="object 5"/>
          <p:cNvGraphicFramePr>
            <a:graphicFrameLocks noGrp="1"/>
          </p:cNvGraphicFramePr>
          <p:nvPr/>
        </p:nvGraphicFramePr>
        <p:xfrm>
          <a:off x="1742281" y="2593444"/>
          <a:ext cx="6705600" cy="2225040"/>
        </p:xfrm>
        <a:graphic>
          <a:graphicData uri="http://schemas.openxmlformats.org/drawingml/2006/table">
            <a:tbl>
              <a:tblPr firstRow="1" bandRow="1">
                <a:tableStyleId>{2D5ABB26-0587-4C30-8999-92F81FD0307C}</a:tableStyleId>
              </a:tblPr>
              <a:tblGrid>
                <a:gridCol w="2235200">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gridCol w="2235200">
                  <a:extLst>
                    <a:ext uri="{9D8B030D-6E8A-4147-A177-3AD203B41FA5}">
                      <a16:colId xmlns:a16="http://schemas.microsoft.com/office/drawing/2014/main" val="20002"/>
                    </a:ext>
                  </a:extLst>
                </a:gridCol>
              </a:tblGrid>
              <a:tr h="396240">
                <a:tc>
                  <a:txBody>
                    <a:bodyPr/>
                    <a:lstStyle/>
                    <a:p>
                      <a:pPr algn="ctr">
                        <a:lnSpc>
                          <a:spcPct val="100000"/>
                        </a:lnSpc>
                        <a:spcBef>
                          <a:spcPts val="265"/>
                        </a:spcBef>
                      </a:pPr>
                      <a:r>
                        <a:rPr sz="2000" spc="-10" dirty="0">
                          <a:latin typeface="Calibri"/>
                          <a:cs typeface="Calibri"/>
                        </a:rPr>
                        <a:t>Characteristic</a:t>
                      </a:r>
                      <a:endParaRPr sz="2000">
                        <a:latin typeface="Calibri"/>
                        <a:cs typeface="Calibri"/>
                      </a:endParaRPr>
                    </a:p>
                  </a:txBody>
                  <a:tcPr marL="0" marR="0" marT="33655"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265"/>
                        </a:spcBef>
                      </a:pPr>
                      <a:r>
                        <a:rPr sz="2000" dirty="0">
                          <a:latin typeface="Calibri"/>
                          <a:cs typeface="Calibri"/>
                        </a:rPr>
                        <a:t>One</a:t>
                      </a:r>
                      <a:r>
                        <a:rPr sz="2000" spc="-15" dirty="0">
                          <a:latin typeface="Calibri"/>
                          <a:cs typeface="Calibri"/>
                        </a:rPr>
                        <a:t> </a:t>
                      </a:r>
                      <a:r>
                        <a:rPr sz="2000" dirty="0">
                          <a:latin typeface="Calibri"/>
                          <a:cs typeface="Calibri"/>
                        </a:rPr>
                        <a:t>doctor</a:t>
                      </a:r>
                      <a:r>
                        <a:rPr sz="2000" spc="-15" dirty="0">
                          <a:latin typeface="Calibri"/>
                          <a:cs typeface="Calibri"/>
                        </a:rPr>
                        <a:t> </a:t>
                      </a:r>
                      <a:r>
                        <a:rPr sz="2000" spc="-10" dirty="0">
                          <a:latin typeface="Calibri"/>
                          <a:cs typeface="Calibri"/>
                        </a:rPr>
                        <a:t>(c=1)</a:t>
                      </a:r>
                      <a:endParaRPr sz="2000">
                        <a:latin typeface="Calibri"/>
                        <a:cs typeface="Calibri"/>
                      </a:endParaRPr>
                    </a:p>
                  </a:txBody>
                  <a:tcPr marL="0" marR="0" marT="33655"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265"/>
                        </a:spcBef>
                      </a:pPr>
                      <a:r>
                        <a:rPr sz="2000" spc="-10" dirty="0">
                          <a:latin typeface="Calibri"/>
                          <a:cs typeface="Calibri"/>
                        </a:rPr>
                        <a:t>Two</a:t>
                      </a:r>
                      <a:r>
                        <a:rPr sz="2000" spc="-80" dirty="0">
                          <a:latin typeface="Calibri"/>
                          <a:cs typeface="Calibri"/>
                        </a:rPr>
                        <a:t> </a:t>
                      </a:r>
                      <a:r>
                        <a:rPr sz="2000" dirty="0">
                          <a:latin typeface="Calibri"/>
                          <a:cs typeface="Calibri"/>
                        </a:rPr>
                        <a:t>Doctors</a:t>
                      </a:r>
                      <a:r>
                        <a:rPr sz="2000" spc="-70" dirty="0">
                          <a:latin typeface="Calibri"/>
                          <a:cs typeface="Calibri"/>
                        </a:rPr>
                        <a:t> </a:t>
                      </a:r>
                      <a:r>
                        <a:rPr sz="2000" spc="-10" dirty="0">
                          <a:latin typeface="Calibri"/>
                          <a:cs typeface="Calibri"/>
                        </a:rPr>
                        <a:t>(c=2)</a:t>
                      </a:r>
                      <a:endParaRPr sz="2000">
                        <a:latin typeface="Calibri"/>
                        <a:cs typeface="Calibri"/>
                      </a:endParaRPr>
                    </a:p>
                  </a:txBody>
                  <a:tcPr marL="0" marR="0" marT="33655"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365760">
                <a:tc>
                  <a:txBody>
                    <a:bodyPr/>
                    <a:lstStyle/>
                    <a:p>
                      <a:pPr algn="ctr">
                        <a:lnSpc>
                          <a:spcPct val="100000"/>
                        </a:lnSpc>
                        <a:spcBef>
                          <a:spcPts val="250"/>
                        </a:spcBef>
                      </a:pPr>
                      <a:r>
                        <a:rPr sz="1800" dirty="0">
                          <a:latin typeface="Symbol"/>
                          <a:cs typeface="Symbol"/>
                        </a:rPr>
                        <a:t></a:t>
                      </a:r>
                      <a:endParaRPr sz="1800">
                        <a:latin typeface="Symbol"/>
                        <a:cs typeface="Symbol"/>
                      </a:endParaRPr>
                    </a:p>
                  </a:txBody>
                  <a:tcPr marL="0" marR="0" marT="3175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spc="-25" dirty="0">
                          <a:latin typeface="Calibri"/>
                          <a:cs typeface="Calibri"/>
                        </a:rPr>
                        <a:t>2/3</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spc="-25" dirty="0">
                          <a:latin typeface="Calibri"/>
                          <a:cs typeface="Calibri"/>
                        </a:rPr>
                        <a:t>1/3</a:t>
                      </a:r>
                      <a:endParaRPr sz="1800">
                        <a:latin typeface="Calibri"/>
                        <a:cs typeface="Calibri"/>
                      </a:endParaRPr>
                    </a:p>
                  </a:txBody>
                  <a:tcPr marL="0" marR="0" marT="3175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65760">
                <a:tc>
                  <a:txBody>
                    <a:bodyPr/>
                    <a:lstStyle/>
                    <a:p>
                      <a:pPr marL="635" algn="ctr">
                        <a:lnSpc>
                          <a:spcPct val="100000"/>
                        </a:lnSpc>
                        <a:spcBef>
                          <a:spcPts val="245"/>
                        </a:spcBef>
                      </a:pPr>
                      <a:r>
                        <a:rPr sz="1800" spc="-25" dirty="0">
                          <a:latin typeface="Calibri"/>
                          <a:cs typeface="Calibri"/>
                        </a:rPr>
                        <a:t>L</a:t>
                      </a:r>
                      <a:r>
                        <a:rPr sz="1200" spc="-25" dirty="0">
                          <a:latin typeface="Calibri"/>
                          <a:cs typeface="Calibri"/>
                        </a:rPr>
                        <a:t>q</a:t>
                      </a:r>
                      <a:endParaRPr sz="1200">
                        <a:latin typeface="Calibri"/>
                        <a:cs typeface="Calibri"/>
                      </a:endParaRPr>
                    </a:p>
                  </a:txBody>
                  <a:tcPr marL="0" marR="0" marT="3111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45"/>
                        </a:spcBef>
                      </a:pPr>
                      <a:r>
                        <a:rPr sz="1800" dirty="0">
                          <a:latin typeface="Calibri"/>
                          <a:cs typeface="Calibri"/>
                        </a:rPr>
                        <a:t>4/3 </a:t>
                      </a:r>
                      <a:r>
                        <a:rPr sz="1800" spc="-10" dirty="0">
                          <a:latin typeface="Calibri"/>
                          <a:cs typeface="Calibri"/>
                        </a:rPr>
                        <a:t>patients</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45"/>
                        </a:spcBef>
                      </a:pPr>
                      <a:r>
                        <a:rPr sz="1800" dirty="0">
                          <a:latin typeface="Calibri"/>
                          <a:cs typeface="Calibri"/>
                        </a:rPr>
                        <a:t>1/12 </a:t>
                      </a:r>
                      <a:r>
                        <a:rPr sz="1800" spc="-10" dirty="0">
                          <a:latin typeface="Calibri"/>
                          <a:cs typeface="Calibri"/>
                        </a:rPr>
                        <a:t>patients</a:t>
                      </a:r>
                      <a:endParaRPr sz="1800">
                        <a:latin typeface="Calibri"/>
                        <a:cs typeface="Calibri"/>
                      </a:endParaRPr>
                    </a:p>
                  </a:txBody>
                  <a:tcPr marL="0" marR="0" marT="3111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65760">
                <a:tc>
                  <a:txBody>
                    <a:bodyPr/>
                    <a:lstStyle/>
                    <a:p>
                      <a:pPr algn="ctr">
                        <a:lnSpc>
                          <a:spcPct val="100000"/>
                        </a:lnSpc>
                        <a:spcBef>
                          <a:spcPts val="245"/>
                        </a:spcBef>
                      </a:pPr>
                      <a:r>
                        <a:rPr sz="1800" dirty="0">
                          <a:latin typeface="Calibri"/>
                          <a:cs typeface="Calibri"/>
                        </a:rPr>
                        <a:t>L</a:t>
                      </a:r>
                      <a:endParaRPr sz="1800">
                        <a:latin typeface="Calibri"/>
                        <a:cs typeface="Calibri"/>
                      </a:endParaRPr>
                    </a:p>
                  </a:txBody>
                  <a:tcPr marL="0" marR="0" marT="3111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45"/>
                        </a:spcBef>
                      </a:pPr>
                      <a:r>
                        <a:rPr sz="1800" dirty="0">
                          <a:latin typeface="Calibri"/>
                          <a:cs typeface="Calibri"/>
                        </a:rPr>
                        <a:t>2</a:t>
                      </a:r>
                      <a:r>
                        <a:rPr sz="1800" spc="5" dirty="0">
                          <a:latin typeface="Calibri"/>
                          <a:cs typeface="Calibri"/>
                        </a:rPr>
                        <a:t> </a:t>
                      </a:r>
                      <a:r>
                        <a:rPr sz="1800" spc="-10" dirty="0">
                          <a:latin typeface="Calibri"/>
                          <a:cs typeface="Calibri"/>
                        </a:rPr>
                        <a:t>patients</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45"/>
                        </a:spcBef>
                      </a:pPr>
                      <a:r>
                        <a:rPr sz="1800" dirty="0">
                          <a:latin typeface="Calibri"/>
                          <a:cs typeface="Calibri"/>
                        </a:rPr>
                        <a:t>3/4 </a:t>
                      </a:r>
                      <a:r>
                        <a:rPr sz="1800" spc="-10" dirty="0">
                          <a:latin typeface="Calibri"/>
                          <a:cs typeface="Calibri"/>
                        </a:rPr>
                        <a:t>patients</a:t>
                      </a:r>
                      <a:endParaRPr sz="1800">
                        <a:latin typeface="Calibri"/>
                        <a:cs typeface="Calibri"/>
                      </a:endParaRPr>
                    </a:p>
                  </a:txBody>
                  <a:tcPr marL="0" marR="0" marT="3111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65760">
                <a:tc>
                  <a:txBody>
                    <a:bodyPr/>
                    <a:lstStyle/>
                    <a:p>
                      <a:pPr marL="635" algn="ctr">
                        <a:lnSpc>
                          <a:spcPct val="100000"/>
                        </a:lnSpc>
                        <a:spcBef>
                          <a:spcPts val="270"/>
                        </a:spcBef>
                      </a:pPr>
                      <a:r>
                        <a:rPr sz="1800" spc="-25" dirty="0">
                          <a:latin typeface="Calibri"/>
                          <a:cs typeface="Calibri"/>
                        </a:rPr>
                        <a:t>W</a:t>
                      </a:r>
                      <a:r>
                        <a:rPr sz="1200" spc="-25" dirty="0">
                          <a:latin typeface="Calibri"/>
                          <a:cs typeface="Calibri"/>
                        </a:rPr>
                        <a:t>q</a:t>
                      </a:r>
                      <a:endParaRPr sz="1200">
                        <a:latin typeface="Calibri"/>
                        <a:cs typeface="Calibri"/>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800" dirty="0">
                          <a:latin typeface="Calibri"/>
                          <a:cs typeface="Calibri"/>
                        </a:rPr>
                        <a:t>2/3 h</a:t>
                      </a:r>
                      <a:r>
                        <a:rPr sz="1800" spc="5"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40</a:t>
                      </a:r>
                      <a:r>
                        <a:rPr sz="1800" spc="5" dirty="0">
                          <a:latin typeface="Calibri"/>
                          <a:cs typeface="Calibri"/>
                        </a:rPr>
                        <a:t> </a:t>
                      </a:r>
                      <a:r>
                        <a:rPr sz="1800" spc="-10" dirty="0">
                          <a:latin typeface="Calibri"/>
                          <a:cs typeface="Calibri"/>
                        </a:rPr>
                        <a:t>minutes</a:t>
                      </a:r>
                      <a:endParaRPr sz="18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800" dirty="0">
                          <a:latin typeface="Calibri"/>
                          <a:cs typeface="Calibri"/>
                        </a:rPr>
                        <a:t>1/24 h = 2.5</a:t>
                      </a:r>
                      <a:r>
                        <a:rPr sz="1800" spc="5" dirty="0">
                          <a:latin typeface="Calibri"/>
                          <a:cs typeface="Calibri"/>
                        </a:rPr>
                        <a:t> </a:t>
                      </a:r>
                      <a:r>
                        <a:rPr sz="1800" spc="-10" dirty="0">
                          <a:latin typeface="Calibri"/>
                          <a:cs typeface="Calibri"/>
                        </a:rPr>
                        <a:t>minutes</a:t>
                      </a:r>
                      <a:endParaRPr sz="1800">
                        <a:latin typeface="Calibri"/>
                        <a:cs typeface="Calibri"/>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65760">
                <a:tc>
                  <a:txBody>
                    <a:bodyPr/>
                    <a:lstStyle/>
                    <a:p>
                      <a:pPr algn="ctr">
                        <a:lnSpc>
                          <a:spcPct val="100000"/>
                        </a:lnSpc>
                        <a:spcBef>
                          <a:spcPts val="270"/>
                        </a:spcBef>
                      </a:pPr>
                      <a:r>
                        <a:rPr sz="1800" dirty="0">
                          <a:latin typeface="Calibri"/>
                          <a:cs typeface="Calibri"/>
                        </a:rPr>
                        <a:t>W</a:t>
                      </a:r>
                      <a:endParaRPr sz="1800">
                        <a:latin typeface="Calibri"/>
                        <a:cs typeface="Calibri"/>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270"/>
                        </a:spcBef>
                      </a:pPr>
                      <a:r>
                        <a:rPr sz="1800" dirty="0">
                          <a:latin typeface="Calibri"/>
                          <a:cs typeface="Calibri"/>
                        </a:rPr>
                        <a:t>1</a:t>
                      </a:r>
                      <a:r>
                        <a:rPr sz="1800" spc="5" dirty="0">
                          <a:latin typeface="Calibri"/>
                          <a:cs typeface="Calibri"/>
                        </a:rPr>
                        <a:t> </a:t>
                      </a:r>
                      <a:r>
                        <a:rPr sz="1800" spc="-50" dirty="0">
                          <a:latin typeface="Calibri"/>
                          <a:cs typeface="Calibri"/>
                        </a:rPr>
                        <a:t>h</a:t>
                      </a:r>
                      <a:endParaRPr sz="18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270"/>
                        </a:spcBef>
                      </a:pPr>
                      <a:r>
                        <a:rPr sz="1800" dirty="0">
                          <a:latin typeface="Calibri"/>
                          <a:cs typeface="Calibri"/>
                        </a:rPr>
                        <a:t>3/8 h = 22.5 </a:t>
                      </a:r>
                      <a:r>
                        <a:rPr sz="1800" spc="-10" dirty="0">
                          <a:latin typeface="Calibri"/>
                          <a:cs typeface="Calibri"/>
                        </a:rPr>
                        <a:t>minutes</a:t>
                      </a:r>
                      <a:endParaRPr sz="1800">
                        <a:latin typeface="Calibri"/>
                        <a:cs typeface="Calibri"/>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58779" y="2712104"/>
            <a:ext cx="7458215" cy="2752071"/>
          </a:xfrm>
          <a:prstGeom prst="rect">
            <a:avLst/>
          </a:prstGeom>
        </p:spPr>
      </p:pic>
      <p:sp>
        <p:nvSpPr>
          <p:cNvPr id="3" name="object 3"/>
          <p:cNvSpPr txBox="1"/>
          <p:nvPr/>
        </p:nvSpPr>
        <p:spPr>
          <a:xfrm>
            <a:off x="5061052" y="2941828"/>
            <a:ext cx="43180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00FF"/>
                </a:solidFill>
                <a:latin typeface="Arial MT"/>
                <a:cs typeface="Arial MT"/>
              </a:rPr>
              <a:t>90%</a:t>
            </a:r>
            <a:endParaRPr sz="1600">
              <a:latin typeface="Arial MT"/>
              <a:cs typeface="Arial MT"/>
            </a:endParaRPr>
          </a:p>
        </p:txBody>
      </p:sp>
      <p:sp>
        <p:nvSpPr>
          <p:cNvPr id="4" name="object 4"/>
          <p:cNvSpPr txBox="1"/>
          <p:nvPr/>
        </p:nvSpPr>
        <p:spPr>
          <a:xfrm>
            <a:off x="5061052" y="4974844"/>
            <a:ext cx="43180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00FF"/>
                </a:solidFill>
                <a:latin typeface="Arial MT"/>
                <a:cs typeface="Arial MT"/>
              </a:rPr>
              <a:t>10%</a:t>
            </a:r>
            <a:endParaRPr sz="1600">
              <a:latin typeface="Arial MT"/>
              <a:cs typeface="Arial MT"/>
            </a:endParaRPr>
          </a:p>
        </p:txBody>
      </p:sp>
      <p:sp>
        <p:nvSpPr>
          <p:cNvPr id="5" name="object 5"/>
          <p:cNvSpPr txBox="1"/>
          <p:nvPr/>
        </p:nvSpPr>
        <p:spPr>
          <a:xfrm>
            <a:off x="2836251" y="5854700"/>
            <a:ext cx="510984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FF"/>
                </a:solidFill>
                <a:latin typeface="Arial MT"/>
                <a:cs typeface="Arial MT"/>
              </a:rPr>
              <a:t>Cycle</a:t>
            </a:r>
            <a:r>
              <a:rPr sz="2400" spc="-10" dirty="0">
                <a:solidFill>
                  <a:srgbClr val="0000FF"/>
                </a:solidFill>
                <a:latin typeface="Arial MT"/>
                <a:cs typeface="Arial MT"/>
              </a:rPr>
              <a:t> </a:t>
            </a:r>
            <a:r>
              <a:rPr sz="2400" dirty="0">
                <a:solidFill>
                  <a:srgbClr val="0000FF"/>
                </a:solidFill>
                <a:latin typeface="Arial MT"/>
                <a:cs typeface="Arial MT"/>
              </a:rPr>
              <a:t>time</a:t>
            </a:r>
            <a:r>
              <a:rPr sz="2400" spc="-10" dirty="0">
                <a:solidFill>
                  <a:srgbClr val="0000FF"/>
                </a:solidFill>
                <a:latin typeface="Arial MT"/>
                <a:cs typeface="Arial MT"/>
              </a:rPr>
              <a:t> </a:t>
            </a:r>
            <a:r>
              <a:rPr sz="2400" dirty="0">
                <a:solidFill>
                  <a:srgbClr val="0000FF"/>
                </a:solidFill>
                <a:latin typeface="Arial MT"/>
                <a:cs typeface="Arial MT"/>
              </a:rPr>
              <a:t>=</a:t>
            </a:r>
            <a:r>
              <a:rPr sz="2400" spc="-15" dirty="0">
                <a:solidFill>
                  <a:srgbClr val="0000FF"/>
                </a:solidFill>
                <a:latin typeface="Arial MT"/>
                <a:cs typeface="Arial MT"/>
              </a:rPr>
              <a:t> </a:t>
            </a:r>
            <a:r>
              <a:rPr sz="2400" dirty="0">
                <a:solidFill>
                  <a:srgbClr val="0000FF"/>
                </a:solidFill>
                <a:latin typeface="Arial MT"/>
                <a:cs typeface="Arial MT"/>
              </a:rPr>
              <a:t>10</a:t>
            </a:r>
            <a:r>
              <a:rPr sz="2400" spc="-10" dirty="0">
                <a:solidFill>
                  <a:srgbClr val="0000FF"/>
                </a:solidFill>
                <a:latin typeface="Arial MT"/>
                <a:cs typeface="Arial MT"/>
              </a:rPr>
              <a:t> </a:t>
            </a:r>
            <a:r>
              <a:rPr sz="2400" dirty="0">
                <a:solidFill>
                  <a:srgbClr val="0000FF"/>
                </a:solidFill>
                <a:latin typeface="Arial MT"/>
                <a:cs typeface="Arial MT"/>
              </a:rPr>
              <a:t>+</a:t>
            </a:r>
            <a:r>
              <a:rPr sz="2400" spc="-15" dirty="0">
                <a:solidFill>
                  <a:srgbClr val="0000FF"/>
                </a:solidFill>
                <a:latin typeface="Arial MT"/>
                <a:cs typeface="Arial MT"/>
              </a:rPr>
              <a:t> </a:t>
            </a:r>
            <a:r>
              <a:rPr sz="2400" dirty="0">
                <a:solidFill>
                  <a:srgbClr val="0000FF"/>
                </a:solidFill>
                <a:latin typeface="Arial MT"/>
                <a:cs typeface="Arial MT"/>
              </a:rPr>
              <a:t>0.9*20+0.1*10</a:t>
            </a:r>
            <a:r>
              <a:rPr sz="2400" spc="-10" dirty="0">
                <a:solidFill>
                  <a:srgbClr val="0000FF"/>
                </a:solidFill>
                <a:latin typeface="Arial MT"/>
                <a:cs typeface="Arial MT"/>
              </a:rPr>
              <a:t> </a:t>
            </a:r>
            <a:r>
              <a:rPr sz="2400" dirty="0">
                <a:solidFill>
                  <a:srgbClr val="0000FF"/>
                </a:solidFill>
                <a:latin typeface="Arial MT"/>
                <a:cs typeface="Arial MT"/>
              </a:rPr>
              <a:t>=</a:t>
            </a:r>
            <a:r>
              <a:rPr sz="2400" spc="-10" dirty="0">
                <a:solidFill>
                  <a:srgbClr val="0000FF"/>
                </a:solidFill>
                <a:latin typeface="Arial MT"/>
                <a:cs typeface="Arial MT"/>
              </a:rPr>
              <a:t> </a:t>
            </a:r>
            <a:r>
              <a:rPr sz="2400" spc="-25" dirty="0">
                <a:solidFill>
                  <a:srgbClr val="0000FF"/>
                </a:solidFill>
                <a:latin typeface="Arial MT"/>
                <a:cs typeface="Arial MT"/>
              </a:rPr>
              <a:t>29</a:t>
            </a:r>
            <a:endParaRPr sz="2400">
              <a:latin typeface="Arial MT"/>
              <a:cs typeface="Arial MT"/>
            </a:endParaRPr>
          </a:p>
        </p:txBody>
      </p:sp>
      <p:sp>
        <p:nvSpPr>
          <p:cNvPr id="6" name="object 6"/>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Example:</a:t>
            </a:r>
            <a:r>
              <a:rPr spc="-85" dirty="0"/>
              <a:t> </a:t>
            </a:r>
            <a:r>
              <a:rPr dirty="0"/>
              <a:t>Alternative</a:t>
            </a:r>
            <a:r>
              <a:rPr spc="-80" dirty="0"/>
              <a:t> </a:t>
            </a:r>
            <a:r>
              <a:rPr spc="-10" dirty="0"/>
              <a:t>Paths</a:t>
            </a:r>
          </a:p>
        </p:txBody>
      </p:sp>
      <p:sp>
        <p:nvSpPr>
          <p:cNvPr id="7" name="object 7"/>
          <p:cNvSpPr txBox="1"/>
          <p:nvPr/>
        </p:nvSpPr>
        <p:spPr>
          <a:xfrm>
            <a:off x="3185953" y="1886203"/>
            <a:ext cx="4685030" cy="391160"/>
          </a:xfrm>
          <a:prstGeom prst="rect">
            <a:avLst/>
          </a:prstGeom>
        </p:spPr>
        <p:txBody>
          <a:bodyPr vert="horz" wrap="square" lIns="0" tIns="12700" rIns="0" bIns="0" rtlCol="0">
            <a:spAutoFit/>
          </a:bodyPr>
          <a:lstStyle/>
          <a:p>
            <a:pPr marL="350520" indent="-337820">
              <a:lnSpc>
                <a:spcPct val="100000"/>
              </a:lnSpc>
              <a:spcBef>
                <a:spcPts val="100"/>
              </a:spcBef>
              <a:buChar char="•"/>
              <a:tabLst>
                <a:tab pos="350520" algn="l"/>
              </a:tabLst>
            </a:pPr>
            <a:r>
              <a:rPr sz="2400" dirty="0">
                <a:latin typeface="Arial MT"/>
                <a:cs typeface="Arial MT"/>
              </a:rPr>
              <a:t>What</a:t>
            </a:r>
            <a:r>
              <a:rPr sz="2400" spc="-30" dirty="0">
                <a:latin typeface="Arial MT"/>
                <a:cs typeface="Arial MT"/>
              </a:rPr>
              <a:t> </a:t>
            </a:r>
            <a:r>
              <a:rPr sz="2400" dirty="0">
                <a:latin typeface="Arial MT"/>
                <a:cs typeface="Arial MT"/>
              </a:rPr>
              <a:t>is</a:t>
            </a:r>
            <a:r>
              <a:rPr sz="2400" spc="-10" dirty="0">
                <a:latin typeface="Arial MT"/>
                <a:cs typeface="Arial MT"/>
              </a:rPr>
              <a:t> </a:t>
            </a:r>
            <a:r>
              <a:rPr sz="2400" dirty="0">
                <a:latin typeface="Arial MT"/>
                <a:cs typeface="Arial MT"/>
              </a:rPr>
              <a:t>the</a:t>
            </a:r>
            <a:r>
              <a:rPr sz="2400" spc="-10" dirty="0">
                <a:latin typeface="Arial MT"/>
                <a:cs typeface="Arial MT"/>
              </a:rPr>
              <a:t> </a:t>
            </a:r>
            <a:r>
              <a:rPr sz="2400" dirty="0">
                <a:latin typeface="Arial MT"/>
                <a:cs typeface="Arial MT"/>
              </a:rPr>
              <a:t>average</a:t>
            </a:r>
            <a:r>
              <a:rPr sz="2400" spc="-10" dirty="0">
                <a:latin typeface="Arial MT"/>
                <a:cs typeface="Arial MT"/>
              </a:rPr>
              <a:t> </a:t>
            </a:r>
            <a:r>
              <a:rPr sz="2400" dirty="0">
                <a:latin typeface="Arial MT"/>
                <a:cs typeface="Arial MT"/>
              </a:rPr>
              <a:t>cycle</a:t>
            </a:r>
            <a:r>
              <a:rPr sz="2400" spc="-10" dirty="0">
                <a:latin typeface="Arial MT"/>
                <a:cs typeface="Arial MT"/>
              </a:rPr>
              <a:t> time?</a:t>
            </a:r>
            <a:endParaRPr sz="2400">
              <a:latin typeface="Arial MT"/>
              <a:cs typeface="Arial MT"/>
            </a:endParaRPr>
          </a:p>
        </p:txBody>
      </p:sp>
    </p:spTree>
    <p:extLst>
      <p:ext uri="{BB962C8B-B14F-4D97-AF65-F5344CB8AC3E}">
        <p14:creationId xmlns:p14="http://schemas.microsoft.com/office/powerpoint/2010/main" val="3176585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AB54-1D17-4550-875E-AD6B72AF947F}"/>
              </a:ext>
            </a:extLst>
          </p:cNvPr>
          <p:cNvSpPr>
            <a:spLocks noGrp="1"/>
          </p:cNvSpPr>
          <p:nvPr>
            <p:ph type="title"/>
          </p:nvPr>
        </p:nvSpPr>
        <p:spPr>
          <a:xfrm>
            <a:off x="614799" y="151619"/>
            <a:ext cx="8997950" cy="492443"/>
          </a:xfrm>
        </p:spPr>
        <p:txBody>
          <a:bodyPr/>
          <a:lstStyle/>
          <a:p>
            <a:r>
              <a:rPr lang="en-US" dirty="0"/>
              <a:t>Limitations of basic queuing theory</a:t>
            </a:r>
          </a:p>
        </p:txBody>
      </p:sp>
      <p:sp>
        <p:nvSpPr>
          <p:cNvPr id="3" name="Text Placeholder 2">
            <a:extLst>
              <a:ext uri="{FF2B5EF4-FFF2-40B4-BE49-F238E27FC236}">
                <a16:creationId xmlns:a16="http://schemas.microsoft.com/office/drawing/2014/main" id="{04C36661-ACBC-4CEB-80D6-DD1F582FC3B6}"/>
              </a:ext>
            </a:extLst>
          </p:cNvPr>
          <p:cNvSpPr>
            <a:spLocks noGrp="1"/>
          </p:cNvSpPr>
          <p:nvPr>
            <p:ph type="body" idx="1"/>
          </p:nvPr>
        </p:nvSpPr>
        <p:spPr>
          <a:xfrm>
            <a:off x="158750" y="1150620"/>
            <a:ext cx="10515600" cy="3693319"/>
          </a:xfrm>
        </p:spPr>
        <p:txBody>
          <a:bodyPr/>
          <a:lstStyle/>
          <a:p>
            <a:pPr marL="457200" indent="-457200">
              <a:buAutoNum type="arabicPeriod"/>
            </a:pPr>
            <a:r>
              <a:rPr lang="en-US" dirty="0"/>
              <a:t>The basic queueing analysis techniques presented above allow us to estimate waiting times and queue lengths based on the assumptions that inter-arrival times and processing times follow an exponential distribution. When these parameters follow different distributions, one needs to use different queueing models.</a:t>
            </a:r>
          </a:p>
          <a:p>
            <a:pPr marL="457200" indent="-457200">
              <a:buAutoNum type="arabicPeriod"/>
            </a:pPr>
            <a:endParaRPr lang="en-US" dirty="0"/>
          </a:p>
          <a:p>
            <a:pPr marL="457200" indent="-457200">
              <a:buAutoNum type="arabicPeriod"/>
            </a:pPr>
            <a:r>
              <a:rPr lang="en-US" dirty="0"/>
              <a:t>more fundamental limitation of the techniques introduced in this section is that they only deal with one task at a time. When we have to analyze an entire process that involves several tasks, events, and resources, these basic techniques are not sufficient.</a:t>
            </a:r>
          </a:p>
        </p:txBody>
      </p:sp>
    </p:spTree>
    <p:extLst>
      <p:ext uri="{BB962C8B-B14F-4D97-AF65-F5344CB8AC3E}">
        <p14:creationId xmlns:p14="http://schemas.microsoft.com/office/powerpoint/2010/main" val="41035637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68608" y="1541780"/>
            <a:ext cx="7807325" cy="3113405"/>
          </a:xfrm>
          <a:prstGeom prst="rect">
            <a:avLst/>
          </a:prstGeom>
        </p:spPr>
        <p:txBody>
          <a:bodyPr vert="horz" wrap="square" lIns="0" tIns="91440" rIns="0" bIns="0" rtlCol="0">
            <a:spAutoFit/>
          </a:bodyPr>
          <a:lstStyle/>
          <a:p>
            <a:pPr marL="296545" indent="-283845">
              <a:lnSpc>
                <a:spcPct val="100000"/>
              </a:lnSpc>
              <a:spcBef>
                <a:spcPts val="720"/>
              </a:spcBef>
              <a:buClr>
                <a:srgbClr val="7F7F7F"/>
              </a:buClr>
              <a:buChar char="•"/>
              <a:tabLst>
                <a:tab pos="296545" algn="l"/>
              </a:tabLst>
            </a:pPr>
            <a:r>
              <a:rPr sz="2400" dirty="0">
                <a:solidFill>
                  <a:srgbClr val="404040"/>
                </a:solidFill>
                <a:latin typeface="Arial MT"/>
                <a:cs typeface="Arial MT"/>
              </a:rPr>
              <a:t>Versatile</a:t>
            </a:r>
            <a:r>
              <a:rPr sz="2400" spc="-60" dirty="0">
                <a:solidFill>
                  <a:srgbClr val="404040"/>
                </a:solidFill>
                <a:latin typeface="Arial MT"/>
                <a:cs typeface="Arial MT"/>
              </a:rPr>
              <a:t> </a:t>
            </a:r>
            <a:r>
              <a:rPr sz="2400" dirty="0">
                <a:solidFill>
                  <a:srgbClr val="404040"/>
                </a:solidFill>
                <a:latin typeface="Arial MT"/>
                <a:cs typeface="Arial MT"/>
              </a:rPr>
              <a:t>quantitative</a:t>
            </a:r>
            <a:r>
              <a:rPr sz="2400" spc="-50" dirty="0">
                <a:solidFill>
                  <a:srgbClr val="404040"/>
                </a:solidFill>
                <a:latin typeface="Arial MT"/>
                <a:cs typeface="Arial MT"/>
              </a:rPr>
              <a:t> </a:t>
            </a:r>
            <a:r>
              <a:rPr sz="2400" dirty="0">
                <a:solidFill>
                  <a:srgbClr val="404040"/>
                </a:solidFill>
                <a:latin typeface="Arial MT"/>
                <a:cs typeface="Arial MT"/>
              </a:rPr>
              <a:t>analysis</a:t>
            </a:r>
            <a:r>
              <a:rPr sz="2400" spc="-50" dirty="0">
                <a:solidFill>
                  <a:srgbClr val="404040"/>
                </a:solidFill>
                <a:latin typeface="Arial MT"/>
                <a:cs typeface="Arial MT"/>
              </a:rPr>
              <a:t> </a:t>
            </a:r>
            <a:r>
              <a:rPr sz="2400" dirty="0">
                <a:solidFill>
                  <a:srgbClr val="404040"/>
                </a:solidFill>
                <a:latin typeface="Arial MT"/>
                <a:cs typeface="Arial MT"/>
              </a:rPr>
              <a:t>method</a:t>
            </a:r>
            <a:r>
              <a:rPr sz="2400" spc="-50" dirty="0">
                <a:solidFill>
                  <a:srgbClr val="404040"/>
                </a:solidFill>
                <a:latin typeface="Arial MT"/>
                <a:cs typeface="Arial MT"/>
              </a:rPr>
              <a:t> </a:t>
            </a:r>
            <a:r>
              <a:rPr sz="2400" spc="-25" dirty="0">
                <a:solidFill>
                  <a:srgbClr val="404040"/>
                </a:solidFill>
                <a:latin typeface="Arial MT"/>
                <a:cs typeface="Arial MT"/>
              </a:rPr>
              <a:t>for</a:t>
            </a:r>
            <a:endParaRPr sz="2400">
              <a:latin typeface="Arial MT"/>
              <a:cs typeface="Arial MT"/>
            </a:endParaRPr>
          </a:p>
          <a:p>
            <a:pPr marL="525145" lvl="1" indent="-284480">
              <a:lnSpc>
                <a:spcPct val="100000"/>
              </a:lnSpc>
              <a:spcBef>
                <a:spcPts val="625"/>
              </a:spcBef>
              <a:buClr>
                <a:srgbClr val="7F7F7F"/>
              </a:buClr>
              <a:buChar char="•"/>
              <a:tabLst>
                <a:tab pos="525145" algn="l"/>
              </a:tabLst>
            </a:pPr>
            <a:r>
              <a:rPr sz="2400" spc="-10" dirty="0">
                <a:solidFill>
                  <a:srgbClr val="404040"/>
                </a:solidFill>
                <a:latin typeface="Arial MT"/>
                <a:cs typeface="Arial MT"/>
              </a:rPr>
              <a:t>As-</a:t>
            </a:r>
            <a:r>
              <a:rPr sz="2400" dirty="0">
                <a:solidFill>
                  <a:srgbClr val="404040"/>
                </a:solidFill>
                <a:latin typeface="Arial MT"/>
                <a:cs typeface="Arial MT"/>
              </a:rPr>
              <a:t>is</a:t>
            </a:r>
            <a:r>
              <a:rPr sz="2400" spc="15" dirty="0">
                <a:solidFill>
                  <a:srgbClr val="404040"/>
                </a:solidFill>
                <a:latin typeface="Arial MT"/>
                <a:cs typeface="Arial MT"/>
              </a:rPr>
              <a:t> </a:t>
            </a:r>
            <a:r>
              <a:rPr sz="2400" spc="-10" dirty="0">
                <a:solidFill>
                  <a:srgbClr val="404040"/>
                </a:solidFill>
                <a:latin typeface="Arial MT"/>
                <a:cs typeface="Arial MT"/>
              </a:rPr>
              <a:t>analysis</a:t>
            </a:r>
            <a:endParaRPr sz="2400">
              <a:latin typeface="Arial MT"/>
              <a:cs typeface="Arial MT"/>
            </a:endParaRPr>
          </a:p>
          <a:p>
            <a:pPr marL="525145" lvl="1" indent="-284480">
              <a:lnSpc>
                <a:spcPct val="100000"/>
              </a:lnSpc>
              <a:spcBef>
                <a:spcPts val="505"/>
              </a:spcBef>
              <a:buClr>
                <a:srgbClr val="7F7F7F"/>
              </a:buClr>
              <a:buChar char="•"/>
              <a:tabLst>
                <a:tab pos="525145" algn="l"/>
              </a:tabLst>
            </a:pPr>
            <a:r>
              <a:rPr sz="2400" spc="-10" dirty="0">
                <a:solidFill>
                  <a:srgbClr val="404040"/>
                </a:solidFill>
                <a:latin typeface="Arial MT"/>
                <a:cs typeface="Arial MT"/>
              </a:rPr>
              <a:t>What-</a:t>
            </a:r>
            <a:r>
              <a:rPr sz="2400" dirty="0">
                <a:solidFill>
                  <a:srgbClr val="404040"/>
                </a:solidFill>
                <a:latin typeface="Arial MT"/>
                <a:cs typeface="Arial MT"/>
              </a:rPr>
              <a:t>if</a:t>
            </a:r>
            <a:r>
              <a:rPr sz="2400" spc="25" dirty="0">
                <a:solidFill>
                  <a:srgbClr val="404040"/>
                </a:solidFill>
                <a:latin typeface="Arial MT"/>
                <a:cs typeface="Arial MT"/>
              </a:rPr>
              <a:t> </a:t>
            </a:r>
            <a:r>
              <a:rPr sz="2400" spc="-10" dirty="0">
                <a:solidFill>
                  <a:srgbClr val="404040"/>
                </a:solidFill>
                <a:latin typeface="Arial MT"/>
                <a:cs typeface="Arial MT"/>
              </a:rPr>
              <a:t>analysis</a:t>
            </a:r>
            <a:endParaRPr sz="2400">
              <a:latin typeface="Arial MT"/>
              <a:cs typeface="Arial MT"/>
            </a:endParaRPr>
          </a:p>
          <a:p>
            <a:pPr marL="296545" indent="-283845">
              <a:lnSpc>
                <a:spcPct val="100000"/>
              </a:lnSpc>
              <a:spcBef>
                <a:spcPts val="625"/>
              </a:spcBef>
              <a:buClr>
                <a:srgbClr val="7F7F7F"/>
              </a:buClr>
              <a:buChar char="•"/>
              <a:tabLst>
                <a:tab pos="296545" algn="l"/>
              </a:tabLst>
            </a:pPr>
            <a:r>
              <a:rPr sz="2400" dirty="0">
                <a:solidFill>
                  <a:srgbClr val="404040"/>
                </a:solidFill>
                <a:latin typeface="Arial MT"/>
                <a:cs typeface="Arial MT"/>
              </a:rPr>
              <a:t>In</a:t>
            </a:r>
            <a:r>
              <a:rPr sz="2400" spc="-10" dirty="0">
                <a:solidFill>
                  <a:srgbClr val="404040"/>
                </a:solidFill>
                <a:latin typeface="Arial MT"/>
                <a:cs typeface="Arial MT"/>
              </a:rPr>
              <a:t> </a:t>
            </a:r>
            <a:r>
              <a:rPr sz="2400" dirty="0">
                <a:solidFill>
                  <a:srgbClr val="404040"/>
                </a:solidFill>
                <a:latin typeface="Arial MT"/>
                <a:cs typeface="Arial MT"/>
              </a:rPr>
              <a:t>a</a:t>
            </a:r>
            <a:r>
              <a:rPr sz="2400" spc="-5" dirty="0">
                <a:solidFill>
                  <a:srgbClr val="404040"/>
                </a:solidFill>
                <a:latin typeface="Arial MT"/>
                <a:cs typeface="Arial MT"/>
              </a:rPr>
              <a:t> </a:t>
            </a:r>
            <a:r>
              <a:rPr sz="2400" spc="-10" dirty="0">
                <a:solidFill>
                  <a:srgbClr val="404040"/>
                </a:solidFill>
                <a:latin typeface="Arial MT"/>
                <a:cs typeface="Arial MT"/>
              </a:rPr>
              <a:t>nutshell:</a:t>
            </a:r>
            <a:endParaRPr sz="2400">
              <a:latin typeface="Arial MT"/>
              <a:cs typeface="Arial MT"/>
            </a:endParaRPr>
          </a:p>
          <a:p>
            <a:pPr marL="525145" lvl="1" indent="-284480">
              <a:lnSpc>
                <a:spcPct val="100000"/>
              </a:lnSpc>
              <a:spcBef>
                <a:spcPts val="625"/>
              </a:spcBef>
              <a:buClr>
                <a:srgbClr val="7F7F7F"/>
              </a:buClr>
              <a:buChar char="•"/>
              <a:tabLst>
                <a:tab pos="525145" algn="l"/>
              </a:tabLst>
            </a:pPr>
            <a:r>
              <a:rPr sz="2400" dirty="0">
                <a:solidFill>
                  <a:srgbClr val="404040"/>
                </a:solidFill>
                <a:latin typeface="Arial MT"/>
                <a:cs typeface="Arial MT"/>
              </a:rPr>
              <a:t>Run</a:t>
            </a:r>
            <a:r>
              <a:rPr sz="2400" spc="-15" dirty="0">
                <a:solidFill>
                  <a:srgbClr val="404040"/>
                </a:solidFill>
                <a:latin typeface="Arial MT"/>
                <a:cs typeface="Arial MT"/>
              </a:rPr>
              <a:t> </a:t>
            </a:r>
            <a:r>
              <a:rPr sz="2400" dirty="0">
                <a:solidFill>
                  <a:srgbClr val="404040"/>
                </a:solidFill>
                <a:latin typeface="Arial MT"/>
                <a:cs typeface="Arial MT"/>
              </a:rPr>
              <a:t>a</a:t>
            </a:r>
            <a:r>
              <a:rPr sz="2400" spc="-5" dirty="0">
                <a:solidFill>
                  <a:srgbClr val="404040"/>
                </a:solidFill>
                <a:latin typeface="Arial MT"/>
                <a:cs typeface="Arial MT"/>
              </a:rPr>
              <a:t> </a:t>
            </a:r>
            <a:r>
              <a:rPr sz="2400" dirty="0">
                <a:solidFill>
                  <a:srgbClr val="404040"/>
                </a:solidFill>
                <a:latin typeface="Arial MT"/>
                <a:cs typeface="Arial MT"/>
              </a:rPr>
              <a:t>large</a:t>
            </a:r>
            <a:r>
              <a:rPr sz="2400" spc="-5" dirty="0">
                <a:solidFill>
                  <a:srgbClr val="404040"/>
                </a:solidFill>
                <a:latin typeface="Arial MT"/>
                <a:cs typeface="Arial MT"/>
              </a:rPr>
              <a:t> </a:t>
            </a:r>
            <a:r>
              <a:rPr sz="2400" dirty="0">
                <a:solidFill>
                  <a:srgbClr val="404040"/>
                </a:solidFill>
                <a:latin typeface="Arial MT"/>
                <a:cs typeface="Arial MT"/>
              </a:rPr>
              <a:t>number</a:t>
            </a:r>
            <a:r>
              <a:rPr sz="2400" spc="-5" dirty="0">
                <a:solidFill>
                  <a:srgbClr val="404040"/>
                </a:solidFill>
                <a:latin typeface="Arial MT"/>
                <a:cs typeface="Arial MT"/>
              </a:rPr>
              <a:t> </a:t>
            </a:r>
            <a:r>
              <a:rPr sz="2400" dirty="0">
                <a:solidFill>
                  <a:srgbClr val="404040"/>
                </a:solidFill>
                <a:latin typeface="Arial MT"/>
                <a:cs typeface="Arial MT"/>
              </a:rPr>
              <a:t>of</a:t>
            </a:r>
            <a:r>
              <a:rPr sz="2400" spc="-15" dirty="0">
                <a:solidFill>
                  <a:srgbClr val="404040"/>
                </a:solidFill>
                <a:latin typeface="Arial MT"/>
                <a:cs typeface="Arial MT"/>
              </a:rPr>
              <a:t> </a:t>
            </a:r>
            <a:r>
              <a:rPr sz="2400" dirty="0">
                <a:solidFill>
                  <a:srgbClr val="404040"/>
                </a:solidFill>
                <a:latin typeface="Arial MT"/>
                <a:cs typeface="Arial MT"/>
              </a:rPr>
              <a:t>process</a:t>
            </a:r>
            <a:r>
              <a:rPr sz="2400" spc="-5" dirty="0">
                <a:solidFill>
                  <a:srgbClr val="404040"/>
                </a:solidFill>
                <a:latin typeface="Arial MT"/>
                <a:cs typeface="Arial MT"/>
              </a:rPr>
              <a:t> </a:t>
            </a:r>
            <a:r>
              <a:rPr sz="2400" spc="-10" dirty="0">
                <a:solidFill>
                  <a:srgbClr val="404040"/>
                </a:solidFill>
                <a:latin typeface="Arial MT"/>
                <a:cs typeface="Arial MT"/>
              </a:rPr>
              <a:t>instances</a:t>
            </a:r>
            <a:endParaRPr sz="2400">
              <a:latin typeface="Arial MT"/>
              <a:cs typeface="Arial MT"/>
            </a:endParaRPr>
          </a:p>
          <a:p>
            <a:pPr marL="525145" lvl="1" indent="-284480">
              <a:lnSpc>
                <a:spcPct val="100000"/>
              </a:lnSpc>
              <a:spcBef>
                <a:spcPts val="525"/>
              </a:spcBef>
              <a:buClr>
                <a:srgbClr val="7F7F7F"/>
              </a:buClr>
              <a:buChar char="•"/>
              <a:tabLst>
                <a:tab pos="525145" algn="l"/>
              </a:tabLst>
            </a:pPr>
            <a:r>
              <a:rPr sz="2400" dirty="0">
                <a:solidFill>
                  <a:srgbClr val="404040"/>
                </a:solidFill>
                <a:latin typeface="Arial MT"/>
                <a:cs typeface="Arial MT"/>
              </a:rPr>
              <a:t>Gather</a:t>
            </a:r>
            <a:r>
              <a:rPr sz="2400" spc="-25" dirty="0">
                <a:solidFill>
                  <a:srgbClr val="404040"/>
                </a:solidFill>
                <a:latin typeface="Arial MT"/>
                <a:cs typeface="Arial MT"/>
              </a:rPr>
              <a:t> </a:t>
            </a:r>
            <a:r>
              <a:rPr sz="2400" dirty="0">
                <a:solidFill>
                  <a:srgbClr val="404040"/>
                </a:solidFill>
                <a:latin typeface="Arial MT"/>
                <a:cs typeface="Arial MT"/>
              </a:rPr>
              <a:t>performance</a:t>
            </a:r>
            <a:r>
              <a:rPr sz="2400" spc="-15" dirty="0">
                <a:solidFill>
                  <a:srgbClr val="404040"/>
                </a:solidFill>
                <a:latin typeface="Arial MT"/>
                <a:cs typeface="Arial MT"/>
              </a:rPr>
              <a:t> </a:t>
            </a:r>
            <a:r>
              <a:rPr sz="2400" dirty="0">
                <a:solidFill>
                  <a:srgbClr val="404040"/>
                </a:solidFill>
                <a:latin typeface="Arial MT"/>
                <a:cs typeface="Arial MT"/>
              </a:rPr>
              <a:t>data</a:t>
            </a:r>
            <a:r>
              <a:rPr sz="2400" spc="-15" dirty="0">
                <a:solidFill>
                  <a:srgbClr val="404040"/>
                </a:solidFill>
                <a:latin typeface="Arial MT"/>
                <a:cs typeface="Arial MT"/>
              </a:rPr>
              <a:t> </a:t>
            </a:r>
            <a:r>
              <a:rPr sz="2400" dirty="0">
                <a:solidFill>
                  <a:srgbClr val="404040"/>
                </a:solidFill>
                <a:latin typeface="Arial MT"/>
                <a:cs typeface="Arial MT"/>
              </a:rPr>
              <a:t>(cost,</a:t>
            </a:r>
            <a:r>
              <a:rPr sz="2400" spc="-15" dirty="0">
                <a:solidFill>
                  <a:srgbClr val="404040"/>
                </a:solidFill>
                <a:latin typeface="Arial MT"/>
                <a:cs typeface="Arial MT"/>
              </a:rPr>
              <a:t> </a:t>
            </a:r>
            <a:r>
              <a:rPr sz="2400" dirty="0">
                <a:solidFill>
                  <a:srgbClr val="404040"/>
                </a:solidFill>
                <a:latin typeface="Arial MT"/>
                <a:cs typeface="Arial MT"/>
              </a:rPr>
              <a:t>time,</a:t>
            </a:r>
            <a:r>
              <a:rPr sz="2400" spc="-20" dirty="0">
                <a:solidFill>
                  <a:srgbClr val="404040"/>
                </a:solidFill>
                <a:latin typeface="Arial MT"/>
                <a:cs typeface="Arial MT"/>
              </a:rPr>
              <a:t> </a:t>
            </a:r>
            <a:r>
              <a:rPr sz="2400" dirty="0">
                <a:solidFill>
                  <a:srgbClr val="404040"/>
                </a:solidFill>
                <a:latin typeface="Arial MT"/>
                <a:cs typeface="Arial MT"/>
              </a:rPr>
              <a:t>resource</a:t>
            </a:r>
            <a:r>
              <a:rPr sz="2400" spc="-10" dirty="0">
                <a:solidFill>
                  <a:srgbClr val="404040"/>
                </a:solidFill>
                <a:latin typeface="Arial MT"/>
                <a:cs typeface="Arial MT"/>
              </a:rPr>
              <a:t> usage)</a:t>
            </a:r>
            <a:endParaRPr sz="2400">
              <a:latin typeface="Arial MT"/>
              <a:cs typeface="Arial MT"/>
            </a:endParaRPr>
          </a:p>
          <a:p>
            <a:pPr marL="525145" lvl="1" indent="-284480">
              <a:lnSpc>
                <a:spcPct val="100000"/>
              </a:lnSpc>
              <a:spcBef>
                <a:spcPts val="625"/>
              </a:spcBef>
              <a:buClr>
                <a:srgbClr val="7F7F7F"/>
              </a:buClr>
              <a:buChar char="•"/>
              <a:tabLst>
                <a:tab pos="525145" algn="l"/>
              </a:tabLst>
            </a:pPr>
            <a:r>
              <a:rPr sz="2400" dirty="0">
                <a:solidFill>
                  <a:srgbClr val="404040"/>
                </a:solidFill>
                <a:latin typeface="Arial MT"/>
                <a:cs typeface="Arial MT"/>
              </a:rPr>
              <a:t>Calculate</a:t>
            </a:r>
            <a:r>
              <a:rPr sz="2400" spc="-25" dirty="0">
                <a:solidFill>
                  <a:srgbClr val="404040"/>
                </a:solidFill>
                <a:latin typeface="Arial MT"/>
                <a:cs typeface="Arial MT"/>
              </a:rPr>
              <a:t> </a:t>
            </a:r>
            <a:r>
              <a:rPr sz="2400" dirty="0">
                <a:solidFill>
                  <a:srgbClr val="404040"/>
                </a:solidFill>
                <a:latin typeface="Arial MT"/>
                <a:cs typeface="Arial MT"/>
              </a:rPr>
              <a:t>statistics</a:t>
            </a:r>
            <a:r>
              <a:rPr sz="2400" spc="-15" dirty="0">
                <a:solidFill>
                  <a:srgbClr val="404040"/>
                </a:solidFill>
                <a:latin typeface="Arial MT"/>
                <a:cs typeface="Arial MT"/>
              </a:rPr>
              <a:t> </a:t>
            </a:r>
            <a:r>
              <a:rPr sz="2400" dirty="0">
                <a:solidFill>
                  <a:srgbClr val="404040"/>
                </a:solidFill>
                <a:latin typeface="Arial MT"/>
                <a:cs typeface="Arial MT"/>
              </a:rPr>
              <a:t>from</a:t>
            </a:r>
            <a:r>
              <a:rPr sz="2400" spc="-15" dirty="0">
                <a:solidFill>
                  <a:srgbClr val="404040"/>
                </a:solidFill>
                <a:latin typeface="Arial MT"/>
                <a:cs typeface="Arial MT"/>
              </a:rPr>
              <a:t> </a:t>
            </a:r>
            <a:r>
              <a:rPr sz="2400" dirty="0">
                <a:solidFill>
                  <a:srgbClr val="404040"/>
                </a:solidFill>
                <a:latin typeface="Arial MT"/>
                <a:cs typeface="Arial MT"/>
              </a:rPr>
              <a:t>the</a:t>
            </a:r>
            <a:r>
              <a:rPr sz="2400" spc="-15" dirty="0">
                <a:solidFill>
                  <a:srgbClr val="404040"/>
                </a:solidFill>
                <a:latin typeface="Arial MT"/>
                <a:cs typeface="Arial MT"/>
              </a:rPr>
              <a:t> </a:t>
            </a:r>
            <a:r>
              <a:rPr sz="2400" dirty="0">
                <a:solidFill>
                  <a:srgbClr val="404040"/>
                </a:solidFill>
                <a:latin typeface="Arial MT"/>
                <a:cs typeface="Arial MT"/>
              </a:rPr>
              <a:t>collected</a:t>
            </a:r>
            <a:r>
              <a:rPr sz="2400" spc="-10" dirty="0">
                <a:solidFill>
                  <a:srgbClr val="404040"/>
                </a:solidFill>
                <a:latin typeface="Arial MT"/>
                <a:cs typeface="Arial MT"/>
              </a:rPr>
              <a:t> </a:t>
            </a:r>
            <a:r>
              <a:rPr sz="2400" spc="-20" dirty="0">
                <a:solidFill>
                  <a:srgbClr val="404040"/>
                </a:solidFill>
                <a:latin typeface="Arial MT"/>
                <a:cs typeface="Arial MT"/>
              </a:rPr>
              <a:t>data</a:t>
            </a:r>
            <a:endParaRPr sz="2400">
              <a:latin typeface="Arial MT"/>
              <a:cs typeface="Arial MT"/>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61</a:t>
            </a:fld>
            <a:endParaRPr spc="-25" dirty="0"/>
          </a:p>
        </p:txBody>
      </p:sp>
      <p:sp>
        <p:nvSpPr>
          <p:cNvPr id="3" name="object 3"/>
          <p:cNvSpPr txBox="1">
            <a:spLocks noGrp="1"/>
          </p:cNvSpPr>
          <p:nvPr>
            <p:ph type="title"/>
          </p:nvPr>
        </p:nvSpPr>
        <p:spPr>
          <a:prstGeom prst="rect">
            <a:avLst/>
          </a:prstGeom>
        </p:spPr>
        <p:txBody>
          <a:bodyPr vert="horz" wrap="square" lIns="0" tIns="362476" rIns="0" bIns="0" rtlCol="0">
            <a:spAutoFit/>
          </a:bodyPr>
          <a:lstStyle/>
          <a:p>
            <a:pPr marL="852169">
              <a:lnSpc>
                <a:spcPct val="100000"/>
              </a:lnSpc>
              <a:spcBef>
                <a:spcPts val="100"/>
              </a:spcBef>
            </a:pPr>
            <a:r>
              <a:rPr dirty="0">
                <a:latin typeface="Arial MT"/>
                <a:cs typeface="Arial MT"/>
              </a:rPr>
              <a:t>Process</a:t>
            </a:r>
            <a:r>
              <a:rPr spc="-25" dirty="0">
                <a:latin typeface="Arial MT"/>
                <a:cs typeface="Arial MT"/>
              </a:rPr>
              <a:t> </a:t>
            </a:r>
            <a:r>
              <a:rPr spc="-10" dirty="0">
                <a:latin typeface="Arial MT"/>
                <a:cs typeface="Arial MT"/>
              </a:rPr>
              <a:t>Simulation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78ED-8018-4D0E-A094-B8303E7A0981}"/>
              </a:ext>
            </a:extLst>
          </p:cNvPr>
          <p:cNvSpPr>
            <a:spLocks noGrp="1"/>
          </p:cNvSpPr>
          <p:nvPr>
            <p:ph type="title"/>
          </p:nvPr>
        </p:nvSpPr>
        <p:spPr>
          <a:xfrm>
            <a:off x="614799" y="151619"/>
            <a:ext cx="8997950" cy="492443"/>
          </a:xfrm>
        </p:spPr>
        <p:txBody>
          <a:bodyPr/>
          <a:lstStyle/>
          <a:p>
            <a:r>
              <a:rPr lang="en-US" dirty="0" err="1"/>
              <a:t>Processs</a:t>
            </a:r>
            <a:r>
              <a:rPr lang="en-US" dirty="0"/>
              <a:t> Simulation</a:t>
            </a:r>
          </a:p>
        </p:txBody>
      </p:sp>
      <p:sp>
        <p:nvSpPr>
          <p:cNvPr id="3" name="Text Placeholder 2">
            <a:extLst>
              <a:ext uri="{FF2B5EF4-FFF2-40B4-BE49-F238E27FC236}">
                <a16:creationId xmlns:a16="http://schemas.microsoft.com/office/drawing/2014/main" id="{F3C30472-83D3-400B-B014-B160B2DA0B03}"/>
              </a:ext>
            </a:extLst>
          </p:cNvPr>
          <p:cNvSpPr>
            <a:spLocks noGrp="1"/>
          </p:cNvSpPr>
          <p:nvPr>
            <p:ph type="body" idx="1"/>
          </p:nvPr>
        </p:nvSpPr>
        <p:spPr>
          <a:xfrm>
            <a:off x="614799" y="1150620"/>
            <a:ext cx="9119910" cy="1384995"/>
          </a:xfrm>
        </p:spPr>
        <p:txBody>
          <a:bodyPr/>
          <a:lstStyle/>
          <a:p>
            <a:pPr algn="l"/>
            <a:r>
              <a:rPr lang="en-US" sz="1800" b="0" i="0" u="none" strike="noStrike" baseline="0" dirty="0">
                <a:latin typeface="QxpmdkTimes-Roman"/>
              </a:rPr>
              <a:t>The idea is to use the process simulator for generating a large number of</a:t>
            </a:r>
          </a:p>
          <a:p>
            <a:pPr algn="l"/>
            <a:r>
              <a:rPr lang="en-US" sz="1800" b="0" i="0" u="none" strike="noStrike" baseline="0" dirty="0">
                <a:latin typeface="QxpmdkTimes-Roman"/>
              </a:rPr>
              <a:t>hypothetical instances of a process, executing these instances step-by-step, and</a:t>
            </a:r>
          </a:p>
          <a:p>
            <a:pPr algn="l"/>
            <a:r>
              <a:rPr lang="en-US" sz="1800" b="0" i="0" u="none" strike="noStrike" baseline="0" dirty="0">
                <a:latin typeface="QxpmdkTimes-Roman"/>
              </a:rPr>
              <a:t>recording each step in this execution. The output of a simulator then includes the</a:t>
            </a:r>
          </a:p>
          <a:p>
            <a:pPr algn="l"/>
            <a:r>
              <a:rPr lang="en-US" sz="1800" b="0" i="0" u="none" strike="noStrike" baseline="0" dirty="0">
                <a:latin typeface="QxpmdkTimes-Roman"/>
              </a:rPr>
              <a:t>logs of the simulation as well as statistics of cycle times, average waiting times, and</a:t>
            </a:r>
          </a:p>
          <a:p>
            <a:pPr algn="l"/>
            <a:r>
              <a:rPr lang="en-US" sz="1800" b="0" i="0" u="none" strike="noStrike" baseline="0" dirty="0">
                <a:latin typeface="QxpmdkTimes-Roman"/>
              </a:rPr>
              <a:t>average resource utilization.</a:t>
            </a:r>
            <a:endParaRPr lang="en-US" dirty="0"/>
          </a:p>
        </p:txBody>
      </p:sp>
    </p:spTree>
    <p:extLst>
      <p:ext uri="{BB962C8B-B14F-4D97-AF65-F5344CB8AC3E}">
        <p14:creationId xmlns:p14="http://schemas.microsoft.com/office/powerpoint/2010/main" val="6796855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66F1-4192-41FB-AD03-67C3985D43C5}"/>
              </a:ext>
            </a:extLst>
          </p:cNvPr>
          <p:cNvSpPr>
            <a:spLocks noGrp="1"/>
          </p:cNvSpPr>
          <p:nvPr>
            <p:ph type="title"/>
          </p:nvPr>
        </p:nvSpPr>
        <p:spPr>
          <a:xfrm>
            <a:off x="614799" y="151619"/>
            <a:ext cx="8997950" cy="492443"/>
          </a:xfrm>
        </p:spPr>
        <p:txBody>
          <a:bodyPr/>
          <a:lstStyle/>
          <a:p>
            <a:r>
              <a:rPr lang="en-US" dirty="0"/>
              <a:t>Anatomy of Process Simulation</a:t>
            </a:r>
          </a:p>
        </p:txBody>
      </p:sp>
      <p:sp>
        <p:nvSpPr>
          <p:cNvPr id="3" name="Text Placeholder 2">
            <a:extLst>
              <a:ext uri="{FF2B5EF4-FFF2-40B4-BE49-F238E27FC236}">
                <a16:creationId xmlns:a16="http://schemas.microsoft.com/office/drawing/2014/main" id="{95C018F9-5EC1-4012-A4B0-6CE8A57F8F88}"/>
              </a:ext>
            </a:extLst>
          </p:cNvPr>
          <p:cNvSpPr>
            <a:spLocks noGrp="1"/>
          </p:cNvSpPr>
          <p:nvPr>
            <p:ph type="body" idx="1"/>
          </p:nvPr>
        </p:nvSpPr>
        <p:spPr>
          <a:xfrm>
            <a:off x="311150" y="685800"/>
            <a:ext cx="10363200" cy="4985980"/>
          </a:xfrm>
        </p:spPr>
        <p:txBody>
          <a:bodyPr/>
          <a:lstStyle/>
          <a:p>
            <a:pPr algn="l"/>
            <a:r>
              <a:rPr lang="en-US" sz="1800" b="0" i="0" u="none" strike="noStrike" baseline="0" dirty="0">
                <a:latin typeface="QxpmdkTimes-Roman"/>
              </a:rPr>
              <a:t>During a process simulation, the tasks in the process are not actually executed.</a:t>
            </a:r>
          </a:p>
          <a:p>
            <a:pPr algn="l"/>
            <a:r>
              <a:rPr lang="en-US" sz="1800" b="0" i="0" u="none" strike="noStrike" baseline="0" dirty="0">
                <a:latin typeface="QxpmdkTimes-Roman"/>
              </a:rPr>
              <a:t>Instead, the simulation of a task proceeds as follows. </a:t>
            </a:r>
          </a:p>
          <a:p>
            <a:pPr algn="l"/>
            <a:r>
              <a:rPr lang="en-US" sz="1800" b="0" i="0" u="none" strike="noStrike" baseline="0" dirty="0">
                <a:latin typeface="QxpmdkTimes-Roman"/>
              </a:rPr>
              <a:t>When a task is ready to be executed, a so-called </a:t>
            </a:r>
            <a:r>
              <a:rPr lang="en-US" sz="1800" b="1" i="1" u="none" strike="noStrike" baseline="0" dirty="0">
                <a:latin typeface="BfkvlvTimes-Italic"/>
              </a:rPr>
              <a:t>work item </a:t>
            </a:r>
            <a:r>
              <a:rPr lang="en-US" sz="1800" b="0" i="0" u="none" strike="noStrike" baseline="0" dirty="0">
                <a:latin typeface="QxpmdkTimes-Roman"/>
              </a:rPr>
              <a:t>is created and the simulator first tries to find a resource to which it can assign this work item. If no resource able to perform the work item is available, the simulator puts the </a:t>
            </a:r>
            <a:r>
              <a:rPr lang="en-US" sz="1800" b="1" i="0" u="none" strike="noStrike" baseline="0" dirty="0">
                <a:latin typeface="QxpmdkTimes-Roman"/>
              </a:rPr>
              <a:t>work item in waiting mode </a:t>
            </a:r>
            <a:r>
              <a:rPr lang="en-US" sz="1800" b="0" i="0" u="none" strike="noStrike" baseline="0" dirty="0">
                <a:latin typeface="QxpmdkTimes-Roman"/>
              </a:rPr>
              <a:t>until a suitable resource becomes available. Once a resource is assigned to a work item, the simulator determines the duration of the work item by drawing a random number according to the probability distribution of the task processing time. This probability distribution and the corresponding parameters need to be defined in the simulation model.</a:t>
            </a:r>
          </a:p>
          <a:p>
            <a:pPr algn="l"/>
            <a:r>
              <a:rPr lang="en-US" sz="1800" b="0" i="0" u="none" strike="noStrike" baseline="0" dirty="0">
                <a:latin typeface="QxpmdkTimes-Roman"/>
              </a:rPr>
              <a:t>Once the simulator has determined the duration of a work item, it puts the work item in </a:t>
            </a:r>
            <a:r>
              <a:rPr lang="en-US" sz="1800" b="1" i="0" u="none" strike="noStrike" baseline="0" dirty="0">
                <a:latin typeface="QxpmdkTimes-Roman"/>
              </a:rPr>
              <a:t>sleeping mode </a:t>
            </a:r>
            <a:r>
              <a:rPr lang="en-US" sz="1800" b="0" i="0" u="none" strike="noStrike" baseline="0" dirty="0">
                <a:latin typeface="QxpmdkTimes-Roman"/>
              </a:rPr>
              <a:t>for that duration. This sleeping mode simulates the fact that the task is being executed. Once the time interval has passed (according to the simulation clock), the work item is declared to be completed and the resource that</a:t>
            </a:r>
          </a:p>
          <a:p>
            <a:pPr algn="l"/>
            <a:r>
              <a:rPr lang="en-US" sz="1800" b="0" i="0" u="none" strike="noStrike" baseline="0" dirty="0">
                <a:latin typeface="QxpmdkTimes-Roman"/>
              </a:rPr>
              <a:t>was assigned to it becomes available.</a:t>
            </a:r>
          </a:p>
          <a:p>
            <a:pPr algn="l"/>
            <a:r>
              <a:rPr lang="en-US" sz="1800" b="0" i="0" u="none" strike="noStrike" baseline="0" dirty="0">
                <a:latin typeface="QxpmdkTimes-Roman"/>
              </a:rPr>
              <a:t>In reality, the simulator does not effectively wait for tasks to come back from their sleeping mode. For example, if the simulator determines that the duration of a work item is 2 days and 2 h, it will not wait for this amount of time to pass by. You can imagine how long a simulation would take if that was the case. Instead, simulators use smart algorithms to complete the simulation as fast as possible. Modern business process simulators can effectively simulate thousands of process instances and tens of thousands of work items in a matter of seconds.</a:t>
            </a:r>
          </a:p>
        </p:txBody>
      </p:sp>
    </p:spTree>
    <p:extLst>
      <p:ext uri="{BB962C8B-B14F-4D97-AF65-F5344CB8AC3E}">
        <p14:creationId xmlns:p14="http://schemas.microsoft.com/office/powerpoint/2010/main" val="19875027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DDDB6B-9B4F-48A4-BD31-C6CA0EA13000}"/>
              </a:ext>
            </a:extLst>
          </p:cNvPr>
          <p:cNvSpPr>
            <a:spLocks noGrp="1"/>
          </p:cNvSpPr>
          <p:nvPr>
            <p:ph type="body" idx="1"/>
          </p:nvPr>
        </p:nvSpPr>
        <p:spPr>
          <a:xfrm>
            <a:off x="311150" y="76200"/>
            <a:ext cx="10439400" cy="3323987"/>
          </a:xfrm>
        </p:spPr>
        <p:txBody>
          <a:bodyPr/>
          <a:lstStyle/>
          <a:p>
            <a:pPr algn="l"/>
            <a:r>
              <a:rPr lang="en-US" sz="2400" b="0" i="0" u="none" strike="noStrike" baseline="0" dirty="0">
                <a:latin typeface="QxpmdkTimes-Roman"/>
              </a:rPr>
              <a:t>For each work item created during a simulation, the simulator records the identifier of the resource that was assigned to this instance as well as three timestamps:</a:t>
            </a:r>
          </a:p>
          <a:p>
            <a:pPr algn="l"/>
            <a:r>
              <a:rPr lang="en-US" sz="2400" b="0" i="0" u="none" strike="noStrike" baseline="0" dirty="0">
                <a:latin typeface="QxpmdkTimes-Roman"/>
              </a:rPr>
              <a:t>• The time when the task was ready to be executed.</a:t>
            </a:r>
          </a:p>
          <a:p>
            <a:pPr algn="l"/>
            <a:r>
              <a:rPr lang="en-US" sz="2400" b="0" i="0" u="none" strike="noStrike" baseline="0" dirty="0">
                <a:latin typeface="QxpmdkTimes-Roman"/>
              </a:rPr>
              <a:t>• The time when the task was started, meaning that it was assigned to a resource.</a:t>
            </a:r>
          </a:p>
          <a:p>
            <a:pPr algn="l"/>
            <a:r>
              <a:rPr lang="en-US" sz="2400" b="0" i="0" u="none" strike="noStrike" baseline="0" dirty="0">
                <a:latin typeface="QxpmdkTimes-Roman"/>
              </a:rPr>
              <a:t>• The time when the task completed.</a:t>
            </a:r>
          </a:p>
          <a:p>
            <a:pPr algn="l"/>
            <a:endParaRPr lang="en-US" dirty="0">
              <a:latin typeface="QxpmdkTimes-Roman"/>
            </a:endParaRPr>
          </a:p>
          <a:p>
            <a:pPr algn="l"/>
            <a:r>
              <a:rPr lang="en-US" dirty="0">
                <a:latin typeface="QxpmdkTimes-Roman"/>
              </a:rPr>
              <a:t>Using this information, simulator can then determine average waiting time and resource utilization.</a:t>
            </a:r>
            <a:endParaRPr lang="en-US" dirty="0"/>
          </a:p>
          <a:p>
            <a:endParaRPr lang="en-US" dirty="0"/>
          </a:p>
        </p:txBody>
      </p:sp>
    </p:spTree>
    <p:extLst>
      <p:ext uri="{BB962C8B-B14F-4D97-AF65-F5344CB8AC3E}">
        <p14:creationId xmlns:p14="http://schemas.microsoft.com/office/powerpoint/2010/main" val="21596231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6DF1-64BD-4ABB-A901-BF8FC8999204}"/>
              </a:ext>
            </a:extLst>
          </p:cNvPr>
          <p:cNvSpPr>
            <a:spLocks noGrp="1"/>
          </p:cNvSpPr>
          <p:nvPr>
            <p:ph type="title"/>
          </p:nvPr>
        </p:nvSpPr>
        <p:spPr>
          <a:xfrm>
            <a:off x="614799" y="151619"/>
            <a:ext cx="8997950" cy="492443"/>
          </a:xfrm>
        </p:spPr>
        <p:txBody>
          <a:bodyPr/>
          <a:lstStyle/>
          <a:p>
            <a:r>
              <a:rPr lang="en-US" dirty="0"/>
              <a:t>Input for Process Simulation</a:t>
            </a:r>
          </a:p>
        </p:txBody>
      </p:sp>
      <p:sp>
        <p:nvSpPr>
          <p:cNvPr id="3" name="Text Placeholder 2">
            <a:extLst>
              <a:ext uri="{FF2B5EF4-FFF2-40B4-BE49-F238E27FC236}">
                <a16:creationId xmlns:a16="http://schemas.microsoft.com/office/drawing/2014/main" id="{BDC1B716-709E-44BB-B931-DDB31BB616EF}"/>
              </a:ext>
            </a:extLst>
          </p:cNvPr>
          <p:cNvSpPr>
            <a:spLocks noGrp="1"/>
          </p:cNvSpPr>
          <p:nvPr>
            <p:ph type="body" idx="1"/>
          </p:nvPr>
        </p:nvSpPr>
        <p:spPr>
          <a:xfrm>
            <a:off x="76200" y="673887"/>
            <a:ext cx="10902950" cy="6184113"/>
          </a:xfrm>
        </p:spPr>
        <p:txBody>
          <a:bodyPr/>
          <a:lstStyle/>
          <a:p>
            <a:pPr algn="l"/>
            <a:r>
              <a:rPr lang="en-US" sz="1800" b="0" i="0" u="none" strike="noStrike" baseline="0" dirty="0">
                <a:latin typeface="QxpmdkTimes-Roman"/>
              </a:rPr>
              <a:t>Following information needs to be specified for each task in the process model in order to</a:t>
            </a:r>
          </a:p>
          <a:p>
            <a:pPr algn="l"/>
            <a:r>
              <a:rPr lang="en-US" sz="1800" b="0" i="0" u="none" strike="noStrike" baseline="0" dirty="0">
                <a:latin typeface="QxpmdkTimes-Roman"/>
              </a:rPr>
              <a:t>simulate it:</a:t>
            </a:r>
          </a:p>
          <a:p>
            <a:pPr algn="l"/>
            <a:r>
              <a:rPr lang="en-US" sz="1800" b="0" i="0" u="none" strike="noStrike" baseline="0" dirty="0">
                <a:latin typeface="QxpmdkTimes-Roman"/>
              </a:rPr>
              <a:t>1. The probability distribution for the processing time of each task.</a:t>
            </a:r>
          </a:p>
          <a:p>
            <a:pPr algn="l"/>
            <a:r>
              <a:rPr lang="en-US" sz="1800" dirty="0">
                <a:latin typeface="QxpmdkTimes-Roman"/>
              </a:rPr>
              <a:t>2.</a:t>
            </a:r>
            <a:r>
              <a:rPr lang="en-US" sz="1800" b="0" i="0" u="none" strike="noStrike" baseline="0" dirty="0">
                <a:latin typeface="QxpmdkTimes-Roman"/>
              </a:rPr>
              <a:t> Other performance attributes for the task such as cost and added-value produced by the task.</a:t>
            </a:r>
          </a:p>
          <a:p>
            <a:pPr algn="l"/>
            <a:r>
              <a:rPr lang="en-US" sz="1800" dirty="0">
                <a:latin typeface="QxpmdkTimes-Roman"/>
              </a:rPr>
              <a:t>3.</a:t>
            </a:r>
            <a:r>
              <a:rPr lang="en-US" sz="1800" b="0" i="0" u="none" strike="noStrike" baseline="0" dirty="0">
                <a:latin typeface="QxpmdkTimes-Roman"/>
              </a:rPr>
              <a:t> The </a:t>
            </a:r>
            <a:r>
              <a:rPr lang="en-US" sz="1800" b="0" i="1" u="none" strike="noStrike" baseline="0" dirty="0">
                <a:latin typeface="BfkvlvTimes-Italic"/>
              </a:rPr>
              <a:t>resource pool </a:t>
            </a:r>
            <a:r>
              <a:rPr lang="en-US" sz="1800" b="0" i="0" u="none" strike="noStrike" baseline="0" dirty="0">
                <a:latin typeface="QxpmdkTimes-Roman"/>
              </a:rPr>
              <a:t>that is responsible for performing the task. In the loan application process, there are three resource pools: the claim handlers, the clerks and the managers. For each resource pool, we need to specify its size (e.g., the number of claim handlers or the number of clerks) and optionally their cost per</a:t>
            </a:r>
          </a:p>
          <a:p>
            <a:pPr algn="l"/>
            <a:r>
              <a:rPr lang="en-US" sz="1800" b="0" i="0" u="none" strike="noStrike" baseline="0" dirty="0">
                <a:latin typeface="QxpmdkTimes-Roman"/>
              </a:rPr>
              <a:t>time unit (e.g., the hourly cost of a claims handler). If we specify the cost per time unit for every resource pool, the simulation will calculate the mean labor cost per case in addition to calculating cycle times and waiting times</a:t>
            </a:r>
          </a:p>
          <a:p>
            <a:pPr algn="l"/>
            <a:r>
              <a:rPr lang="en-US" sz="1800" b="0" i="0" u="none" strike="noStrike" baseline="0" dirty="0">
                <a:latin typeface="QxpmdkTimes-Roman"/>
              </a:rPr>
              <a:t>Finally, in order to run a simulation, the analyst additionally needs to specify at</a:t>
            </a:r>
          </a:p>
          <a:p>
            <a:pPr algn="l"/>
            <a:r>
              <a:rPr lang="en-US" sz="1800" b="0" i="0" u="none" strike="noStrike" baseline="0" dirty="0">
                <a:latin typeface="QxpmdkTimes-Roman"/>
              </a:rPr>
              <a:t>least the following:</a:t>
            </a:r>
          </a:p>
          <a:p>
            <a:pPr algn="l"/>
            <a:r>
              <a:rPr lang="en-US" sz="1800" b="0" i="0" u="none" strike="noStrike" baseline="0" dirty="0">
                <a:latin typeface="QxpmdkTimes-Roman"/>
              </a:rPr>
              <a:t>• The mean inter-arrival time and its associated probability distribution. </a:t>
            </a:r>
          </a:p>
          <a:p>
            <a:pPr algn="l"/>
            <a:r>
              <a:rPr lang="en-US" sz="1800" b="0" i="0" u="none" strike="noStrike" baseline="0" dirty="0">
                <a:latin typeface="QxpmdkTimes-Roman"/>
              </a:rPr>
              <a:t>• The starting date and time of the simulation (e.g., “11 Nov. 2017 at 8:00”).</a:t>
            </a:r>
          </a:p>
          <a:p>
            <a:pPr algn="l"/>
            <a:r>
              <a:rPr lang="en-US" sz="1800" b="0" i="0" u="none" strike="noStrike" baseline="0" dirty="0">
                <a:latin typeface="QxpmdkTimes-Roman"/>
              </a:rPr>
              <a:t>• One of the following:</a:t>
            </a:r>
          </a:p>
          <a:p>
            <a:pPr algn="l"/>
            <a:r>
              <a:rPr lang="en-US" sz="1800" b="0" i="0" u="none" strike="noStrike" baseline="0" dirty="0">
                <a:latin typeface="QxpmdkTimes-Roman"/>
              </a:rPr>
              <a:t>– The end date and time of the simulation. If this option is selected, the simulation will stop producing more process instances once the simulation clock reaches the end time.</a:t>
            </a:r>
          </a:p>
          <a:p>
            <a:pPr algn="l"/>
            <a:r>
              <a:rPr lang="en-US" sz="1800" b="0" i="0" u="none" strike="noStrike" baseline="0" dirty="0">
                <a:latin typeface="QxpmdkTimes-Roman"/>
              </a:rPr>
              <a:t>– The real-time duration of the simulation (e.g., 7 days, 14 days). In this way, the end time of the simulation can be derived by adding this duration to the starting time.</a:t>
            </a:r>
          </a:p>
          <a:p>
            <a:pPr algn="l"/>
            <a:r>
              <a:rPr lang="en-US" sz="1800" b="0" i="0" u="none" strike="noStrike" baseline="0" dirty="0">
                <a:latin typeface="QxpmdkTimes-Roman"/>
              </a:rPr>
              <a:t>– The required number of process instances to be simulated (e.g., 1,000). If this option is selected, the simulator generates process instances according to the arrival rate until it reaches the required number of process instances. At this point, the simulation stops. Some simulators will not stop immediately, but will allow the active process instances to complete before stopping the simulation.</a:t>
            </a:r>
            <a:endParaRPr lang="en-US" dirty="0"/>
          </a:p>
        </p:txBody>
      </p:sp>
    </p:spTree>
    <p:extLst>
      <p:ext uri="{BB962C8B-B14F-4D97-AF65-F5344CB8AC3E}">
        <p14:creationId xmlns:p14="http://schemas.microsoft.com/office/powerpoint/2010/main" val="36029266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C08A82-8FC5-457A-A956-720AA394AEDA}"/>
              </a:ext>
            </a:extLst>
          </p:cNvPr>
          <p:cNvSpPr>
            <a:spLocks noGrp="1"/>
          </p:cNvSpPr>
          <p:nvPr>
            <p:ph type="body" idx="1"/>
          </p:nvPr>
        </p:nvSpPr>
        <p:spPr>
          <a:xfrm>
            <a:off x="0" y="0"/>
            <a:ext cx="10985500" cy="6924973"/>
          </a:xfrm>
        </p:spPr>
        <p:txBody>
          <a:bodyPr/>
          <a:lstStyle/>
          <a:p>
            <a:pPr algn="l"/>
            <a:r>
              <a:rPr lang="en-US" sz="1800" b="0" i="0" u="none" strike="noStrike" baseline="0" dirty="0">
                <a:solidFill>
                  <a:srgbClr val="000000"/>
                </a:solidFill>
                <a:latin typeface="QxpmdkTimes-Roman"/>
              </a:rPr>
              <a:t>Common probability distributions for processing time of a task in the context of process simulation include:</a:t>
            </a:r>
          </a:p>
          <a:p>
            <a:pPr algn="l"/>
            <a:r>
              <a:rPr lang="en-US" sz="1800" b="0" i="0" u="none" strike="noStrike" baseline="0" dirty="0">
                <a:solidFill>
                  <a:srgbClr val="000000"/>
                </a:solidFill>
                <a:latin typeface="QxpmdkTimes-Roman"/>
              </a:rPr>
              <a:t>• </a:t>
            </a:r>
            <a:r>
              <a:rPr lang="en-US" sz="1800" b="0" i="1" u="none" strike="noStrike" baseline="0" dirty="0">
                <a:solidFill>
                  <a:srgbClr val="000000"/>
                </a:solidFill>
                <a:latin typeface="BfkvlvTimes-Italic"/>
              </a:rPr>
              <a:t>Fixed. </a:t>
            </a:r>
          </a:p>
          <a:p>
            <a:pPr algn="l"/>
            <a:r>
              <a:rPr lang="en-US" sz="1800" b="0" i="0" u="none" strike="noStrike" baseline="0" dirty="0">
                <a:solidFill>
                  <a:srgbClr val="000000"/>
                </a:solidFill>
                <a:latin typeface="QxpmdkTimes-Roman"/>
              </a:rPr>
              <a:t>This is the case where the processing time of the task is the same for all instances of execution taking place.</a:t>
            </a:r>
          </a:p>
          <a:p>
            <a:pPr algn="l"/>
            <a:r>
              <a:rPr lang="en-US" sz="1800" b="0" i="0" u="none" strike="noStrike" baseline="0" dirty="0">
                <a:solidFill>
                  <a:srgbClr val="000000"/>
                </a:solidFill>
                <a:latin typeface="QxpmdkTimes-Roman"/>
              </a:rPr>
              <a:t>It is rare to find such tasks because most tasks,</a:t>
            </a:r>
          </a:p>
          <a:p>
            <a:pPr algn="l"/>
            <a:r>
              <a:rPr lang="en-US" sz="1800" b="0" i="0" u="none" strike="noStrike" baseline="0" dirty="0">
                <a:solidFill>
                  <a:srgbClr val="000000"/>
                </a:solidFill>
                <a:latin typeface="QxpmdkTimes-Roman"/>
              </a:rPr>
              <a:t>especially those involving human resources, would exhibit some variability in their processing time. </a:t>
            </a:r>
          </a:p>
          <a:p>
            <a:pPr algn="l"/>
            <a:r>
              <a:rPr lang="en-US" sz="1800" b="0" i="0" u="none" strike="noStrike" baseline="0" dirty="0">
                <a:solidFill>
                  <a:srgbClr val="000000"/>
                </a:solidFill>
                <a:latin typeface="QxpmdkTimes-Roman"/>
              </a:rPr>
              <a:t>Examples of tasks with fixed processing time can be found among automated tasks such as for example a task that generates a report from a database. Such a task would take a relatively constant amount of time, say for</a:t>
            </a:r>
          </a:p>
          <a:p>
            <a:pPr algn="l"/>
            <a:r>
              <a:rPr lang="en-US" sz="1800" b="0" i="0" u="none" strike="noStrike" baseline="0" dirty="0">
                <a:solidFill>
                  <a:srgbClr val="000000"/>
                </a:solidFill>
                <a:latin typeface="QxpmdkTimes-Roman"/>
              </a:rPr>
              <a:t>example 5 s.</a:t>
            </a:r>
          </a:p>
          <a:p>
            <a:pPr algn="l"/>
            <a:endParaRPr lang="en-US" sz="1800" b="0" i="0" u="none" strike="noStrike" baseline="0" dirty="0">
              <a:solidFill>
                <a:srgbClr val="000000"/>
              </a:solidFill>
              <a:latin typeface="QxpmdkTimes-Roman"/>
            </a:endParaRPr>
          </a:p>
          <a:p>
            <a:pPr algn="l"/>
            <a:r>
              <a:rPr lang="en-US" sz="1800" b="0" i="0" u="none" strike="noStrike" baseline="0" dirty="0">
                <a:solidFill>
                  <a:srgbClr val="000000"/>
                </a:solidFill>
                <a:latin typeface="QxpmdkTimes-Roman"/>
              </a:rPr>
              <a:t>• </a:t>
            </a:r>
            <a:r>
              <a:rPr lang="en-US" sz="1800" b="0" i="1" u="none" strike="noStrike" baseline="0" dirty="0">
                <a:solidFill>
                  <a:srgbClr val="000000"/>
                </a:solidFill>
                <a:latin typeface="BfkvlvTimes-Italic"/>
              </a:rPr>
              <a:t>Exponential distribution</a:t>
            </a:r>
            <a:r>
              <a:rPr lang="en-US" sz="1800" b="0" i="0" u="none" strike="noStrike" baseline="0" dirty="0">
                <a:solidFill>
                  <a:srgbClr val="000000"/>
                </a:solidFill>
                <a:latin typeface="QxpmdkTimes-Roman"/>
              </a:rPr>
              <a:t>. </a:t>
            </a:r>
          </a:p>
          <a:p>
            <a:pPr algn="l"/>
            <a:r>
              <a:rPr lang="en-US" sz="1800" dirty="0">
                <a:solidFill>
                  <a:srgbClr val="000000"/>
                </a:solidFill>
                <a:latin typeface="QxpmdkTimes-Roman"/>
              </a:rPr>
              <a:t>T</a:t>
            </a:r>
            <a:r>
              <a:rPr lang="en-US" sz="1800" b="0" i="0" u="none" strike="noStrike" baseline="0" dirty="0">
                <a:solidFill>
                  <a:srgbClr val="000000"/>
                </a:solidFill>
                <a:latin typeface="QxpmdkTimes-Roman"/>
              </a:rPr>
              <a:t>he exponential distribution may be applicable when the processing time of the task is most often</a:t>
            </a:r>
          </a:p>
          <a:p>
            <a:pPr algn="l"/>
            <a:r>
              <a:rPr lang="en-US" sz="1800" b="0" i="0" u="none" strike="noStrike" baseline="0" dirty="0">
                <a:solidFill>
                  <a:srgbClr val="000000"/>
                </a:solidFill>
                <a:latin typeface="QxpmdkTimes-Roman"/>
              </a:rPr>
              <a:t>around a given mean value, but sometimes it is considerably longer. For example, consider a task “Assess insurance claims” in an insurance claims handling process. </a:t>
            </a:r>
          </a:p>
          <a:p>
            <a:pPr algn="l"/>
            <a:r>
              <a:rPr lang="en-US" sz="1800" b="0" i="0" u="none" strike="noStrike" baseline="0" dirty="0">
                <a:solidFill>
                  <a:srgbClr val="000000"/>
                </a:solidFill>
                <a:latin typeface="QxpmdkTimes-Roman"/>
              </a:rPr>
              <a:t>For normal cases, the claim is assessed in an hour, or perhaps less. However, some insurance claims require special treatment, for example because the assessor considers that there is a risk that the claim is fraudulent. In this case, the assessor might spend several hours or even an entire day assessing a single claim. </a:t>
            </a:r>
          </a:p>
          <a:p>
            <a:pPr algn="l"/>
            <a:endParaRPr lang="en-US" sz="1800" dirty="0">
              <a:solidFill>
                <a:srgbClr val="000000"/>
              </a:solidFill>
              <a:latin typeface="QxpmdkTimes-Roman"/>
            </a:endParaRPr>
          </a:p>
          <a:p>
            <a:pPr algn="l"/>
            <a:r>
              <a:rPr lang="en-US" sz="1800" b="0" i="0" u="none" strike="noStrike" baseline="0" dirty="0">
                <a:solidFill>
                  <a:srgbClr val="000000"/>
                </a:solidFill>
                <a:latin typeface="QxpmdkTimes-Roman"/>
              </a:rPr>
              <a:t>• </a:t>
            </a:r>
            <a:r>
              <a:rPr lang="en-US" sz="1800" b="0" i="1" u="none" strike="noStrike" baseline="0" dirty="0">
                <a:solidFill>
                  <a:srgbClr val="000000"/>
                </a:solidFill>
                <a:latin typeface="BfkvlvTimes-Italic"/>
              </a:rPr>
              <a:t>Normal distribution</a:t>
            </a:r>
            <a:r>
              <a:rPr lang="en-US" sz="1800" b="0" i="0" u="none" strike="noStrike" baseline="0" dirty="0">
                <a:solidFill>
                  <a:srgbClr val="000000"/>
                </a:solidFill>
                <a:latin typeface="QxpmdkTimes-Roman"/>
              </a:rPr>
              <a:t>. </a:t>
            </a:r>
          </a:p>
          <a:p>
            <a:pPr algn="l"/>
            <a:r>
              <a:rPr lang="en-US" sz="1800" b="0" i="0" u="none" strike="noStrike" baseline="0" dirty="0">
                <a:solidFill>
                  <a:srgbClr val="000000"/>
                </a:solidFill>
                <a:latin typeface="QxpmdkTimes-Roman"/>
              </a:rPr>
              <a:t>This distribution is used when the processing time of the task is around a given average and the deviation around this value is symmetric, which means that the actual processing time can be above or below the mean with the same probability. Simple checks, such as for example checking whether or not a paper form has been fully completed might follow this distribution. Indeed, it generally takes about 3 min to make such a check. In such cases, this time can be lower because for example the form is clearly incomplete or clearly complete.</a:t>
            </a:r>
          </a:p>
          <a:p>
            <a:pPr algn="l"/>
            <a:r>
              <a:rPr lang="en-US" sz="1800" b="0" i="0" u="none" strike="noStrike" baseline="0" dirty="0">
                <a:solidFill>
                  <a:srgbClr val="000000"/>
                </a:solidFill>
                <a:latin typeface="QxpmdkTimes-Roman"/>
              </a:rPr>
              <a:t>In other cases, it can take a bit longer, because a couple of fields have been left empty and it is unclear if these fields are relevant or not for the specific customer who submitted the form. </a:t>
            </a:r>
            <a:endParaRPr lang="en-US" dirty="0"/>
          </a:p>
        </p:txBody>
      </p:sp>
    </p:spTree>
    <p:extLst>
      <p:ext uri="{BB962C8B-B14F-4D97-AF65-F5344CB8AC3E}">
        <p14:creationId xmlns:p14="http://schemas.microsoft.com/office/powerpoint/2010/main" val="7047436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62476" rIns="0" bIns="0" rtlCol="0">
            <a:spAutoFit/>
          </a:bodyPr>
          <a:lstStyle/>
          <a:p>
            <a:pPr marL="852169">
              <a:lnSpc>
                <a:spcPct val="100000"/>
              </a:lnSpc>
              <a:spcBef>
                <a:spcPts val="100"/>
              </a:spcBef>
            </a:pPr>
            <a:r>
              <a:rPr dirty="0">
                <a:latin typeface="Arial MT"/>
                <a:cs typeface="Arial MT"/>
              </a:rPr>
              <a:t>Process</a:t>
            </a:r>
            <a:r>
              <a:rPr spc="-25" dirty="0">
                <a:latin typeface="Arial MT"/>
                <a:cs typeface="Arial MT"/>
              </a:rPr>
              <a:t> </a:t>
            </a:r>
            <a:r>
              <a:rPr spc="-10" dirty="0">
                <a:latin typeface="Arial MT"/>
                <a:cs typeface="Arial MT"/>
              </a:rPr>
              <a:t>Simulation</a:t>
            </a:r>
          </a:p>
        </p:txBody>
      </p:sp>
      <p:pic>
        <p:nvPicPr>
          <p:cNvPr id="3" name="object 3"/>
          <p:cNvPicPr/>
          <p:nvPr/>
        </p:nvPicPr>
        <p:blipFill>
          <a:blip r:embed="rId2" cstate="print"/>
          <a:stretch>
            <a:fillRect/>
          </a:stretch>
        </p:blipFill>
        <p:spPr>
          <a:xfrm>
            <a:off x="1380744" y="2045207"/>
            <a:ext cx="2188463" cy="1325880"/>
          </a:xfrm>
          <a:prstGeom prst="rect">
            <a:avLst/>
          </a:prstGeom>
        </p:spPr>
      </p:pic>
      <p:sp>
        <p:nvSpPr>
          <p:cNvPr id="4" name="object 4"/>
          <p:cNvSpPr txBox="1"/>
          <p:nvPr/>
        </p:nvSpPr>
        <p:spPr>
          <a:xfrm>
            <a:off x="1819215" y="2309876"/>
            <a:ext cx="1311275" cy="720725"/>
          </a:xfrm>
          <a:prstGeom prst="rect">
            <a:avLst/>
          </a:prstGeom>
        </p:spPr>
        <p:txBody>
          <a:bodyPr vert="horz" wrap="square" lIns="0" tIns="53975" rIns="0" bIns="0" rtlCol="0">
            <a:spAutoFit/>
          </a:bodyPr>
          <a:lstStyle/>
          <a:p>
            <a:pPr marL="184785" marR="5080" indent="-172720">
              <a:lnSpc>
                <a:spcPts val="2590"/>
              </a:lnSpc>
              <a:spcBef>
                <a:spcPts val="425"/>
              </a:spcBef>
            </a:pPr>
            <a:r>
              <a:rPr sz="2400" dirty="0">
                <a:solidFill>
                  <a:srgbClr val="FFFFFF"/>
                </a:solidFill>
                <a:latin typeface="Calibri"/>
                <a:cs typeface="Calibri"/>
              </a:rPr>
              <a:t>Model</a:t>
            </a:r>
            <a:r>
              <a:rPr sz="2400" spc="-15" dirty="0">
                <a:solidFill>
                  <a:srgbClr val="FFFFFF"/>
                </a:solidFill>
                <a:latin typeface="Calibri"/>
                <a:cs typeface="Calibri"/>
              </a:rPr>
              <a:t> </a:t>
            </a:r>
            <a:r>
              <a:rPr sz="2400" spc="-25" dirty="0">
                <a:solidFill>
                  <a:srgbClr val="FFFFFF"/>
                </a:solidFill>
                <a:latin typeface="Calibri"/>
                <a:cs typeface="Calibri"/>
              </a:rPr>
              <a:t>the </a:t>
            </a:r>
            <a:r>
              <a:rPr sz="2400" spc="-10" dirty="0">
                <a:solidFill>
                  <a:srgbClr val="FFFFFF"/>
                </a:solidFill>
                <a:latin typeface="Calibri"/>
                <a:cs typeface="Calibri"/>
              </a:rPr>
              <a:t>process</a:t>
            </a:r>
            <a:endParaRPr sz="2400">
              <a:latin typeface="Calibri"/>
              <a:cs typeface="Calibri"/>
            </a:endParaRPr>
          </a:p>
        </p:txBody>
      </p:sp>
      <p:grpSp>
        <p:nvGrpSpPr>
          <p:cNvPr id="5" name="object 5"/>
          <p:cNvGrpSpPr/>
          <p:nvPr/>
        </p:nvGrpSpPr>
        <p:grpSpPr>
          <a:xfrm>
            <a:off x="3730752" y="2045207"/>
            <a:ext cx="2865120" cy="1325880"/>
            <a:chOff x="3730752" y="2045207"/>
            <a:chExt cx="2865120" cy="1325880"/>
          </a:xfrm>
        </p:grpSpPr>
        <p:pic>
          <p:nvPicPr>
            <p:cNvPr id="6" name="object 6"/>
            <p:cNvPicPr/>
            <p:nvPr/>
          </p:nvPicPr>
          <p:blipFill>
            <a:blip r:embed="rId3" cstate="print"/>
            <a:stretch>
              <a:fillRect/>
            </a:stretch>
          </p:blipFill>
          <p:spPr>
            <a:xfrm>
              <a:off x="3730752" y="2426207"/>
              <a:ext cx="487679" cy="563879"/>
            </a:xfrm>
            <a:prstGeom prst="rect">
              <a:avLst/>
            </a:prstGeom>
          </p:spPr>
        </p:pic>
        <p:pic>
          <p:nvPicPr>
            <p:cNvPr id="7" name="object 7"/>
            <p:cNvPicPr/>
            <p:nvPr/>
          </p:nvPicPr>
          <p:blipFill>
            <a:blip r:embed="rId2" cstate="print"/>
            <a:stretch>
              <a:fillRect/>
            </a:stretch>
          </p:blipFill>
          <p:spPr>
            <a:xfrm>
              <a:off x="4407408" y="2045207"/>
              <a:ext cx="2188464" cy="1325880"/>
            </a:xfrm>
            <a:prstGeom prst="rect">
              <a:avLst/>
            </a:prstGeom>
          </p:spPr>
        </p:pic>
      </p:grpSp>
      <p:sp>
        <p:nvSpPr>
          <p:cNvPr id="8" name="object 8"/>
          <p:cNvSpPr txBox="1"/>
          <p:nvPr/>
        </p:nvSpPr>
        <p:spPr>
          <a:xfrm>
            <a:off x="4839366" y="2142235"/>
            <a:ext cx="1323975" cy="1064895"/>
          </a:xfrm>
          <a:prstGeom prst="rect">
            <a:avLst/>
          </a:prstGeom>
        </p:spPr>
        <p:txBody>
          <a:bodyPr vert="horz" wrap="square" lIns="0" tIns="41275" rIns="0" bIns="0" rtlCol="0">
            <a:spAutoFit/>
          </a:bodyPr>
          <a:lstStyle/>
          <a:p>
            <a:pPr marL="12700" marR="5080" algn="ctr">
              <a:lnSpc>
                <a:spcPct val="92100"/>
              </a:lnSpc>
              <a:spcBef>
                <a:spcPts val="325"/>
              </a:spcBef>
            </a:pPr>
            <a:r>
              <a:rPr sz="2400" dirty="0">
                <a:solidFill>
                  <a:srgbClr val="FFFFFF"/>
                </a:solidFill>
                <a:latin typeface="Calibri"/>
                <a:cs typeface="Calibri"/>
              </a:rPr>
              <a:t>Define</a:t>
            </a:r>
            <a:r>
              <a:rPr sz="2400" spc="-35" dirty="0">
                <a:solidFill>
                  <a:srgbClr val="FFFFFF"/>
                </a:solidFill>
                <a:latin typeface="Calibri"/>
                <a:cs typeface="Calibri"/>
              </a:rPr>
              <a:t> </a:t>
            </a:r>
            <a:r>
              <a:rPr sz="2400" spc="-50" dirty="0">
                <a:solidFill>
                  <a:srgbClr val="FFFFFF"/>
                </a:solidFill>
                <a:latin typeface="Calibri"/>
                <a:cs typeface="Calibri"/>
              </a:rPr>
              <a:t>a </a:t>
            </a:r>
            <a:r>
              <a:rPr sz="2400" spc="-10" dirty="0">
                <a:solidFill>
                  <a:srgbClr val="FFFFFF"/>
                </a:solidFill>
                <a:latin typeface="Calibri"/>
                <a:cs typeface="Calibri"/>
              </a:rPr>
              <a:t>simulation scenario</a:t>
            </a:r>
            <a:endParaRPr sz="2400">
              <a:latin typeface="Calibri"/>
              <a:cs typeface="Calibri"/>
            </a:endParaRPr>
          </a:p>
        </p:txBody>
      </p:sp>
      <p:grpSp>
        <p:nvGrpSpPr>
          <p:cNvPr id="9" name="object 9"/>
          <p:cNvGrpSpPr/>
          <p:nvPr/>
        </p:nvGrpSpPr>
        <p:grpSpPr>
          <a:xfrm>
            <a:off x="4108703" y="1612391"/>
            <a:ext cx="3136900" cy="2249805"/>
            <a:chOff x="4108703" y="1612391"/>
            <a:chExt cx="3136900" cy="2249805"/>
          </a:xfrm>
        </p:grpSpPr>
        <p:pic>
          <p:nvPicPr>
            <p:cNvPr id="10" name="object 10"/>
            <p:cNvPicPr/>
            <p:nvPr/>
          </p:nvPicPr>
          <p:blipFill>
            <a:blip r:embed="rId3" cstate="print"/>
            <a:stretch>
              <a:fillRect/>
            </a:stretch>
          </p:blipFill>
          <p:spPr>
            <a:xfrm>
              <a:off x="6757415" y="2426208"/>
              <a:ext cx="487679" cy="563879"/>
            </a:xfrm>
            <a:prstGeom prst="rect">
              <a:avLst/>
            </a:prstGeom>
          </p:spPr>
        </p:pic>
        <p:pic>
          <p:nvPicPr>
            <p:cNvPr id="11" name="object 11"/>
            <p:cNvPicPr/>
            <p:nvPr/>
          </p:nvPicPr>
          <p:blipFill>
            <a:blip r:embed="rId4" cstate="print"/>
            <a:stretch>
              <a:fillRect/>
            </a:stretch>
          </p:blipFill>
          <p:spPr>
            <a:xfrm>
              <a:off x="4108703" y="1612391"/>
              <a:ext cx="2788920" cy="2249423"/>
            </a:xfrm>
            <a:prstGeom prst="rect">
              <a:avLst/>
            </a:prstGeom>
          </p:spPr>
        </p:pic>
        <p:sp>
          <p:nvSpPr>
            <p:cNvPr id="12" name="object 12"/>
            <p:cNvSpPr/>
            <p:nvPr/>
          </p:nvSpPr>
          <p:spPr>
            <a:xfrm>
              <a:off x="4154100" y="1635136"/>
              <a:ext cx="2696845" cy="2157095"/>
            </a:xfrm>
            <a:custGeom>
              <a:avLst/>
              <a:gdLst/>
              <a:ahLst/>
              <a:cxnLst/>
              <a:rect l="l" t="t" r="r" b="b"/>
              <a:pathLst>
                <a:path w="2696845" h="2157095">
                  <a:moveTo>
                    <a:pt x="0" y="1078493"/>
                  </a:moveTo>
                  <a:lnTo>
                    <a:pt x="1020" y="1036144"/>
                  </a:lnTo>
                  <a:lnTo>
                    <a:pt x="4056" y="994209"/>
                  </a:lnTo>
                  <a:lnTo>
                    <a:pt x="9070" y="952717"/>
                  </a:lnTo>
                  <a:lnTo>
                    <a:pt x="16025" y="911700"/>
                  </a:lnTo>
                  <a:lnTo>
                    <a:pt x="24883" y="871185"/>
                  </a:lnTo>
                  <a:lnTo>
                    <a:pt x="35607" y="831204"/>
                  </a:lnTo>
                  <a:lnTo>
                    <a:pt x="48159" y="791786"/>
                  </a:lnTo>
                  <a:lnTo>
                    <a:pt x="62503" y="752962"/>
                  </a:lnTo>
                  <a:lnTo>
                    <a:pt x="78599" y="714761"/>
                  </a:lnTo>
                  <a:lnTo>
                    <a:pt x="96412" y="677214"/>
                  </a:lnTo>
                  <a:lnTo>
                    <a:pt x="115903" y="640350"/>
                  </a:lnTo>
                  <a:lnTo>
                    <a:pt x="137035" y="604199"/>
                  </a:lnTo>
                  <a:lnTo>
                    <a:pt x="159770" y="568791"/>
                  </a:lnTo>
                  <a:lnTo>
                    <a:pt x="184072" y="534157"/>
                  </a:lnTo>
                  <a:lnTo>
                    <a:pt x="209902" y="500325"/>
                  </a:lnTo>
                  <a:lnTo>
                    <a:pt x="237223" y="467327"/>
                  </a:lnTo>
                  <a:lnTo>
                    <a:pt x="265998" y="435192"/>
                  </a:lnTo>
                  <a:lnTo>
                    <a:pt x="296190" y="403950"/>
                  </a:lnTo>
                  <a:lnTo>
                    <a:pt x="327760" y="373631"/>
                  </a:lnTo>
                  <a:lnTo>
                    <a:pt x="360671" y="344266"/>
                  </a:lnTo>
                  <a:lnTo>
                    <a:pt x="394886" y="315883"/>
                  </a:lnTo>
                  <a:lnTo>
                    <a:pt x="430367" y="288513"/>
                  </a:lnTo>
                  <a:lnTo>
                    <a:pt x="467077" y="262186"/>
                  </a:lnTo>
                  <a:lnTo>
                    <a:pt x="504979" y="236932"/>
                  </a:lnTo>
                  <a:lnTo>
                    <a:pt x="544035" y="212781"/>
                  </a:lnTo>
                  <a:lnTo>
                    <a:pt x="584207" y="189763"/>
                  </a:lnTo>
                  <a:lnTo>
                    <a:pt x="625458" y="167908"/>
                  </a:lnTo>
                  <a:lnTo>
                    <a:pt x="667750" y="147245"/>
                  </a:lnTo>
                  <a:lnTo>
                    <a:pt x="711047" y="127806"/>
                  </a:lnTo>
                  <a:lnTo>
                    <a:pt x="755310" y="109619"/>
                  </a:lnTo>
                  <a:lnTo>
                    <a:pt x="800502" y="92715"/>
                  </a:lnTo>
                  <a:lnTo>
                    <a:pt x="846586" y="77123"/>
                  </a:lnTo>
                  <a:lnTo>
                    <a:pt x="893525" y="62874"/>
                  </a:lnTo>
                  <a:lnTo>
                    <a:pt x="941279" y="49998"/>
                  </a:lnTo>
                  <a:lnTo>
                    <a:pt x="989814" y="38524"/>
                  </a:lnTo>
                  <a:lnTo>
                    <a:pt x="1039090" y="28483"/>
                  </a:lnTo>
                  <a:lnTo>
                    <a:pt x="1089070" y="19905"/>
                  </a:lnTo>
                  <a:lnTo>
                    <a:pt x="1139717" y="12819"/>
                  </a:lnTo>
                  <a:lnTo>
                    <a:pt x="1190994" y="7255"/>
                  </a:lnTo>
                  <a:lnTo>
                    <a:pt x="1242862" y="3244"/>
                  </a:lnTo>
                  <a:lnTo>
                    <a:pt x="1295285" y="816"/>
                  </a:lnTo>
                  <a:lnTo>
                    <a:pt x="1348226" y="0"/>
                  </a:lnTo>
                  <a:lnTo>
                    <a:pt x="1401166" y="816"/>
                  </a:lnTo>
                  <a:lnTo>
                    <a:pt x="1453589" y="3244"/>
                  </a:lnTo>
                  <a:lnTo>
                    <a:pt x="1505457" y="7255"/>
                  </a:lnTo>
                  <a:lnTo>
                    <a:pt x="1556734" y="12819"/>
                  </a:lnTo>
                  <a:lnTo>
                    <a:pt x="1607381" y="19905"/>
                  </a:lnTo>
                  <a:lnTo>
                    <a:pt x="1657362" y="28483"/>
                  </a:lnTo>
                  <a:lnTo>
                    <a:pt x="1706638" y="38524"/>
                  </a:lnTo>
                  <a:lnTo>
                    <a:pt x="1755172" y="49998"/>
                  </a:lnTo>
                  <a:lnTo>
                    <a:pt x="1802927" y="62874"/>
                  </a:lnTo>
                  <a:lnTo>
                    <a:pt x="1849865" y="77123"/>
                  </a:lnTo>
                  <a:lnTo>
                    <a:pt x="1895949" y="92715"/>
                  </a:lnTo>
                  <a:lnTo>
                    <a:pt x="1941142" y="109619"/>
                  </a:lnTo>
                  <a:lnTo>
                    <a:pt x="1985405" y="127806"/>
                  </a:lnTo>
                  <a:lnTo>
                    <a:pt x="2028701" y="147245"/>
                  </a:lnTo>
                  <a:lnTo>
                    <a:pt x="2070994" y="167908"/>
                  </a:lnTo>
                  <a:lnTo>
                    <a:pt x="2112245" y="189763"/>
                  </a:lnTo>
                  <a:lnTo>
                    <a:pt x="2152417" y="212781"/>
                  </a:lnTo>
                  <a:lnTo>
                    <a:pt x="2191473" y="236932"/>
                  </a:lnTo>
                  <a:lnTo>
                    <a:pt x="2229374" y="262186"/>
                  </a:lnTo>
                  <a:lnTo>
                    <a:pt x="2266085" y="288513"/>
                  </a:lnTo>
                  <a:lnTo>
                    <a:pt x="2301566" y="315883"/>
                  </a:lnTo>
                  <a:lnTo>
                    <a:pt x="2335781" y="344266"/>
                  </a:lnTo>
                  <a:lnTo>
                    <a:pt x="2368692" y="373631"/>
                  </a:lnTo>
                  <a:lnTo>
                    <a:pt x="2400262" y="403950"/>
                  </a:lnTo>
                  <a:lnTo>
                    <a:pt x="2430453" y="435192"/>
                  </a:lnTo>
                  <a:lnTo>
                    <a:pt x="2459228" y="467327"/>
                  </a:lnTo>
                  <a:lnTo>
                    <a:pt x="2486550" y="500325"/>
                  </a:lnTo>
                  <a:lnTo>
                    <a:pt x="2512380" y="534157"/>
                  </a:lnTo>
                  <a:lnTo>
                    <a:pt x="2536682" y="568791"/>
                  </a:lnTo>
                  <a:lnTo>
                    <a:pt x="2559417" y="604199"/>
                  </a:lnTo>
                  <a:lnTo>
                    <a:pt x="2580549" y="640350"/>
                  </a:lnTo>
                  <a:lnTo>
                    <a:pt x="2600040" y="677214"/>
                  </a:lnTo>
                  <a:lnTo>
                    <a:pt x="2617853" y="714761"/>
                  </a:lnTo>
                  <a:lnTo>
                    <a:pt x="2633949" y="752962"/>
                  </a:lnTo>
                  <a:lnTo>
                    <a:pt x="2648293" y="791786"/>
                  </a:lnTo>
                  <a:lnTo>
                    <a:pt x="2660845" y="831204"/>
                  </a:lnTo>
                  <a:lnTo>
                    <a:pt x="2671569" y="871185"/>
                  </a:lnTo>
                  <a:lnTo>
                    <a:pt x="2680427" y="911700"/>
                  </a:lnTo>
                  <a:lnTo>
                    <a:pt x="2687382" y="952717"/>
                  </a:lnTo>
                  <a:lnTo>
                    <a:pt x="2692396" y="994209"/>
                  </a:lnTo>
                  <a:lnTo>
                    <a:pt x="2695432" y="1036144"/>
                  </a:lnTo>
                  <a:lnTo>
                    <a:pt x="2696453" y="1078493"/>
                  </a:lnTo>
                  <a:lnTo>
                    <a:pt x="2695432" y="1120841"/>
                  </a:lnTo>
                  <a:lnTo>
                    <a:pt x="2692396" y="1162776"/>
                  </a:lnTo>
                  <a:lnTo>
                    <a:pt x="2687382" y="1204268"/>
                  </a:lnTo>
                  <a:lnTo>
                    <a:pt x="2680427" y="1245286"/>
                  </a:lnTo>
                  <a:lnTo>
                    <a:pt x="2671569" y="1285800"/>
                  </a:lnTo>
                  <a:lnTo>
                    <a:pt x="2660845" y="1325781"/>
                  </a:lnTo>
                  <a:lnTo>
                    <a:pt x="2648293" y="1365199"/>
                  </a:lnTo>
                  <a:lnTo>
                    <a:pt x="2633949" y="1404023"/>
                  </a:lnTo>
                  <a:lnTo>
                    <a:pt x="2617853" y="1442224"/>
                  </a:lnTo>
                  <a:lnTo>
                    <a:pt x="2600040" y="1479772"/>
                  </a:lnTo>
                  <a:lnTo>
                    <a:pt x="2580549" y="1516636"/>
                  </a:lnTo>
                  <a:lnTo>
                    <a:pt x="2559417" y="1552787"/>
                  </a:lnTo>
                  <a:lnTo>
                    <a:pt x="2536682" y="1588195"/>
                  </a:lnTo>
                  <a:lnTo>
                    <a:pt x="2512380" y="1622829"/>
                  </a:lnTo>
                  <a:lnTo>
                    <a:pt x="2486550" y="1656661"/>
                  </a:lnTo>
                  <a:lnTo>
                    <a:pt x="2459228" y="1689659"/>
                  </a:lnTo>
                  <a:lnTo>
                    <a:pt x="2430453" y="1721794"/>
                  </a:lnTo>
                  <a:lnTo>
                    <a:pt x="2400262" y="1753036"/>
                  </a:lnTo>
                  <a:lnTo>
                    <a:pt x="2368692" y="1783354"/>
                  </a:lnTo>
                  <a:lnTo>
                    <a:pt x="2335781" y="1812720"/>
                  </a:lnTo>
                  <a:lnTo>
                    <a:pt x="2301566" y="1841103"/>
                  </a:lnTo>
                  <a:lnTo>
                    <a:pt x="2266085" y="1868473"/>
                  </a:lnTo>
                  <a:lnTo>
                    <a:pt x="2229374" y="1894800"/>
                  </a:lnTo>
                  <a:lnTo>
                    <a:pt x="2191473" y="1920054"/>
                  </a:lnTo>
                  <a:lnTo>
                    <a:pt x="2152417" y="1944205"/>
                  </a:lnTo>
                  <a:lnTo>
                    <a:pt x="2112245" y="1967223"/>
                  </a:lnTo>
                  <a:lnTo>
                    <a:pt x="2070994" y="1989078"/>
                  </a:lnTo>
                  <a:lnTo>
                    <a:pt x="2028701" y="2009741"/>
                  </a:lnTo>
                  <a:lnTo>
                    <a:pt x="1985405" y="2029180"/>
                  </a:lnTo>
                  <a:lnTo>
                    <a:pt x="1941142" y="2047367"/>
                  </a:lnTo>
                  <a:lnTo>
                    <a:pt x="1895949" y="2064271"/>
                  </a:lnTo>
                  <a:lnTo>
                    <a:pt x="1849865" y="2079863"/>
                  </a:lnTo>
                  <a:lnTo>
                    <a:pt x="1802927" y="2094112"/>
                  </a:lnTo>
                  <a:lnTo>
                    <a:pt x="1755172" y="2106988"/>
                  </a:lnTo>
                  <a:lnTo>
                    <a:pt x="1706638" y="2118462"/>
                  </a:lnTo>
                  <a:lnTo>
                    <a:pt x="1657362" y="2128503"/>
                  </a:lnTo>
                  <a:lnTo>
                    <a:pt x="1607381" y="2137081"/>
                  </a:lnTo>
                  <a:lnTo>
                    <a:pt x="1556734" y="2144167"/>
                  </a:lnTo>
                  <a:lnTo>
                    <a:pt x="1505457" y="2149731"/>
                  </a:lnTo>
                  <a:lnTo>
                    <a:pt x="1453589" y="2153742"/>
                  </a:lnTo>
                  <a:lnTo>
                    <a:pt x="1401166" y="2156170"/>
                  </a:lnTo>
                  <a:lnTo>
                    <a:pt x="1348226" y="2156987"/>
                  </a:lnTo>
                  <a:lnTo>
                    <a:pt x="1295285" y="2156170"/>
                  </a:lnTo>
                  <a:lnTo>
                    <a:pt x="1242862" y="2153742"/>
                  </a:lnTo>
                  <a:lnTo>
                    <a:pt x="1190994" y="2149731"/>
                  </a:lnTo>
                  <a:lnTo>
                    <a:pt x="1139717" y="2144167"/>
                  </a:lnTo>
                  <a:lnTo>
                    <a:pt x="1089070" y="2137081"/>
                  </a:lnTo>
                  <a:lnTo>
                    <a:pt x="1039090" y="2128503"/>
                  </a:lnTo>
                  <a:lnTo>
                    <a:pt x="989814" y="2118462"/>
                  </a:lnTo>
                  <a:lnTo>
                    <a:pt x="941279" y="2106988"/>
                  </a:lnTo>
                  <a:lnTo>
                    <a:pt x="893525" y="2094112"/>
                  </a:lnTo>
                  <a:lnTo>
                    <a:pt x="846586" y="2079863"/>
                  </a:lnTo>
                  <a:lnTo>
                    <a:pt x="800502" y="2064271"/>
                  </a:lnTo>
                  <a:lnTo>
                    <a:pt x="755310" y="2047367"/>
                  </a:lnTo>
                  <a:lnTo>
                    <a:pt x="711047" y="2029180"/>
                  </a:lnTo>
                  <a:lnTo>
                    <a:pt x="667750" y="2009741"/>
                  </a:lnTo>
                  <a:lnTo>
                    <a:pt x="625458" y="1989078"/>
                  </a:lnTo>
                  <a:lnTo>
                    <a:pt x="584207" y="1967223"/>
                  </a:lnTo>
                  <a:lnTo>
                    <a:pt x="544035" y="1944205"/>
                  </a:lnTo>
                  <a:lnTo>
                    <a:pt x="504979" y="1920054"/>
                  </a:lnTo>
                  <a:lnTo>
                    <a:pt x="467077" y="1894800"/>
                  </a:lnTo>
                  <a:lnTo>
                    <a:pt x="430367" y="1868473"/>
                  </a:lnTo>
                  <a:lnTo>
                    <a:pt x="394886" y="1841103"/>
                  </a:lnTo>
                  <a:lnTo>
                    <a:pt x="360671" y="1812720"/>
                  </a:lnTo>
                  <a:lnTo>
                    <a:pt x="327760" y="1783354"/>
                  </a:lnTo>
                  <a:lnTo>
                    <a:pt x="296190" y="1753036"/>
                  </a:lnTo>
                  <a:lnTo>
                    <a:pt x="265998" y="1721794"/>
                  </a:lnTo>
                  <a:lnTo>
                    <a:pt x="237223" y="1689659"/>
                  </a:lnTo>
                  <a:lnTo>
                    <a:pt x="209902" y="1656661"/>
                  </a:lnTo>
                  <a:lnTo>
                    <a:pt x="184072" y="1622829"/>
                  </a:lnTo>
                  <a:lnTo>
                    <a:pt x="159770" y="1588195"/>
                  </a:lnTo>
                  <a:lnTo>
                    <a:pt x="137035" y="1552787"/>
                  </a:lnTo>
                  <a:lnTo>
                    <a:pt x="115903" y="1516636"/>
                  </a:lnTo>
                  <a:lnTo>
                    <a:pt x="96412" y="1479772"/>
                  </a:lnTo>
                  <a:lnTo>
                    <a:pt x="78599" y="1442224"/>
                  </a:lnTo>
                  <a:lnTo>
                    <a:pt x="62503" y="1404023"/>
                  </a:lnTo>
                  <a:lnTo>
                    <a:pt x="48159" y="1365199"/>
                  </a:lnTo>
                  <a:lnTo>
                    <a:pt x="35607" y="1325781"/>
                  </a:lnTo>
                  <a:lnTo>
                    <a:pt x="24883" y="1285800"/>
                  </a:lnTo>
                  <a:lnTo>
                    <a:pt x="16025" y="1245286"/>
                  </a:lnTo>
                  <a:lnTo>
                    <a:pt x="9070" y="1204268"/>
                  </a:lnTo>
                  <a:lnTo>
                    <a:pt x="4056" y="1162776"/>
                  </a:lnTo>
                  <a:lnTo>
                    <a:pt x="1020" y="1120841"/>
                  </a:lnTo>
                  <a:lnTo>
                    <a:pt x="0" y="1078493"/>
                  </a:lnTo>
                  <a:close/>
                </a:path>
              </a:pathLst>
            </a:custGeom>
            <a:ln w="9525">
              <a:solidFill>
                <a:srgbClr val="FF0000"/>
              </a:solidFill>
            </a:ln>
          </p:spPr>
          <p:txBody>
            <a:bodyPr wrap="square" lIns="0" tIns="0" rIns="0" bIns="0" rtlCol="0"/>
            <a:lstStyle/>
            <a:p>
              <a:endParaRPr/>
            </a:p>
          </p:txBody>
        </p:sp>
      </p:grpSp>
      <p:pic>
        <p:nvPicPr>
          <p:cNvPr id="13" name="object 13"/>
          <p:cNvPicPr/>
          <p:nvPr/>
        </p:nvPicPr>
        <p:blipFill>
          <a:blip r:embed="rId5" cstate="print"/>
          <a:stretch>
            <a:fillRect/>
          </a:stretch>
        </p:blipFill>
        <p:spPr>
          <a:xfrm>
            <a:off x="7434071" y="2045207"/>
            <a:ext cx="2188464" cy="1325880"/>
          </a:xfrm>
          <a:prstGeom prst="rect">
            <a:avLst/>
          </a:prstGeom>
        </p:spPr>
      </p:pic>
      <p:sp>
        <p:nvSpPr>
          <p:cNvPr id="14" name="object 14"/>
          <p:cNvSpPr txBox="1"/>
          <p:nvPr/>
        </p:nvSpPr>
        <p:spPr>
          <a:xfrm>
            <a:off x="7865994" y="2309876"/>
            <a:ext cx="1323975" cy="720725"/>
          </a:xfrm>
          <a:prstGeom prst="rect">
            <a:avLst/>
          </a:prstGeom>
        </p:spPr>
        <p:txBody>
          <a:bodyPr vert="horz" wrap="square" lIns="0" tIns="53975" rIns="0" bIns="0" rtlCol="0">
            <a:spAutoFit/>
          </a:bodyPr>
          <a:lstStyle/>
          <a:p>
            <a:pPr marL="12700" marR="5080" indent="165100">
              <a:lnSpc>
                <a:spcPts val="2590"/>
              </a:lnSpc>
              <a:spcBef>
                <a:spcPts val="425"/>
              </a:spcBef>
            </a:pPr>
            <a:r>
              <a:rPr sz="2400" dirty="0">
                <a:solidFill>
                  <a:srgbClr val="FFFFFF"/>
                </a:solidFill>
                <a:latin typeface="Calibri"/>
                <a:cs typeface="Calibri"/>
              </a:rPr>
              <a:t>Run</a:t>
            </a:r>
            <a:r>
              <a:rPr sz="2400" spc="-10" dirty="0">
                <a:solidFill>
                  <a:srgbClr val="FFFFFF"/>
                </a:solidFill>
                <a:latin typeface="Calibri"/>
                <a:cs typeface="Calibri"/>
              </a:rPr>
              <a:t> </a:t>
            </a:r>
            <a:r>
              <a:rPr sz="2400" spc="-25" dirty="0">
                <a:solidFill>
                  <a:srgbClr val="FFFFFF"/>
                </a:solidFill>
                <a:latin typeface="Calibri"/>
                <a:cs typeface="Calibri"/>
              </a:rPr>
              <a:t>the </a:t>
            </a:r>
            <a:r>
              <a:rPr sz="2400" spc="-10" dirty="0">
                <a:solidFill>
                  <a:srgbClr val="FFFFFF"/>
                </a:solidFill>
                <a:latin typeface="Calibri"/>
                <a:cs typeface="Calibri"/>
              </a:rPr>
              <a:t>simulation</a:t>
            </a:r>
            <a:endParaRPr sz="2400">
              <a:latin typeface="Calibri"/>
              <a:cs typeface="Calibri"/>
            </a:endParaRPr>
          </a:p>
        </p:txBody>
      </p:sp>
      <p:pic>
        <p:nvPicPr>
          <p:cNvPr id="15" name="object 15"/>
          <p:cNvPicPr/>
          <p:nvPr/>
        </p:nvPicPr>
        <p:blipFill>
          <a:blip r:embed="rId6" cstate="print"/>
          <a:stretch>
            <a:fillRect/>
          </a:stretch>
        </p:blipFill>
        <p:spPr>
          <a:xfrm>
            <a:off x="8244840" y="3532632"/>
            <a:ext cx="563879" cy="487679"/>
          </a:xfrm>
          <a:prstGeom prst="rect">
            <a:avLst/>
          </a:prstGeom>
        </p:spPr>
      </p:pic>
      <p:pic>
        <p:nvPicPr>
          <p:cNvPr id="16" name="object 16"/>
          <p:cNvPicPr/>
          <p:nvPr/>
        </p:nvPicPr>
        <p:blipFill>
          <a:blip r:embed="rId5" cstate="print"/>
          <a:stretch>
            <a:fillRect/>
          </a:stretch>
        </p:blipFill>
        <p:spPr>
          <a:xfrm>
            <a:off x="7434071" y="4206240"/>
            <a:ext cx="2188464" cy="1325880"/>
          </a:xfrm>
          <a:prstGeom prst="rect">
            <a:avLst/>
          </a:prstGeom>
        </p:spPr>
      </p:pic>
      <p:sp>
        <p:nvSpPr>
          <p:cNvPr id="17" name="object 17"/>
          <p:cNvSpPr txBox="1"/>
          <p:nvPr/>
        </p:nvSpPr>
        <p:spPr>
          <a:xfrm>
            <a:off x="7797478" y="4303267"/>
            <a:ext cx="1461135" cy="1064895"/>
          </a:xfrm>
          <a:prstGeom prst="rect">
            <a:avLst/>
          </a:prstGeom>
        </p:spPr>
        <p:txBody>
          <a:bodyPr vert="horz" wrap="square" lIns="0" tIns="41275" rIns="0" bIns="0" rtlCol="0">
            <a:spAutoFit/>
          </a:bodyPr>
          <a:lstStyle/>
          <a:p>
            <a:pPr marL="80645" marR="5080" indent="-68580" algn="just">
              <a:lnSpc>
                <a:spcPct val="92100"/>
              </a:lnSpc>
              <a:spcBef>
                <a:spcPts val="325"/>
              </a:spcBef>
            </a:pPr>
            <a:r>
              <a:rPr sz="2400" dirty="0">
                <a:solidFill>
                  <a:srgbClr val="FFFFFF"/>
                </a:solidFill>
                <a:latin typeface="Calibri"/>
                <a:cs typeface="Calibri"/>
              </a:rPr>
              <a:t>Analyze</a:t>
            </a:r>
            <a:r>
              <a:rPr sz="2400" spc="-90" dirty="0">
                <a:solidFill>
                  <a:srgbClr val="FFFFFF"/>
                </a:solidFill>
                <a:latin typeface="Calibri"/>
                <a:cs typeface="Calibri"/>
              </a:rPr>
              <a:t> </a:t>
            </a:r>
            <a:r>
              <a:rPr sz="2400" spc="-25" dirty="0">
                <a:solidFill>
                  <a:srgbClr val="FFFFFF"/>
                </a:solidFill>
                <a:latin typeface="Calibri"/>
                <a:cs typeface="Calibri"/>
              </a:rPr>
              <a:t>the </a:t>
            </a:r>
            <a:r>
              <a:rPr sz="2400" spc="-10" dirty="0">
                <a:solidFill>
                  <a:srgbClr val="FFFFFF"/>
                </a:solidFill>
                <a:latin typeface="Calibri"/>
                <a:cs typeface="Calibri"/>
              </a:rPr>
              <a:t>simulation outputs</a:t>
            </a:r>
            <a:endParaRPr sz="2400">
              <a:latin typeface="Calibri"/>
              <a:cs typeface="Calibri"/>
            </a:endParaRPr>
          </a:p>
        </p:txBody>
      </p:sp>
      <p:pic>
        <p:nvPicPr>
          <p:cNvPr id="18" name="object 18"/>
          <p:cNvPicPr/>
          <p:nvPr/>
        </p:nvPicPr>
        <p:blipFill>
          <a:blip r:embed="rId7" cstate="print"/>
          <a:stretch>
            <a:fillRect/>
          </a:stretch>
        </p:blipFill>
        <p:spPr>
          <a:xfrm>
            <a:off x="6784847" y="4587240"/>
            <a:ext cx="484631" cy="563880"/>
          </a:xfrm>
          <a:prstGeom prst="rect">
            <a:avLst/>
          </a:prstGeom>
        </p:spPr>
      </p:pic>
      <p:pic>
        <p:nvPicPr>
          <p:cNvPr id="19" name="object 19"/>
          <p:cNvPicPr/>
          <p:nvPr/>
        </p:nvPicPr>
        <p:blipFill>
          <a:blip r:embed="rId2" cstate="print"/>
          <a:stretch>
            <a:fillRect/>
          </a:stretch>
        </p:blipFill>
        <p:spPr>
          <a:xfrm>
            <a:off x="4407408" y="4206240"/>
            <a:ext cx="2188464" cy="1325880"/>
          </a:xfrm>
          <a:prstGeom prst="rect">
            <a:avLst/>
          </a:prstGeom>
        </p:spPr>
      </p:pic>
      <p:sp>
        <p:nvSpPr>
          <p:cNvPr id="20" name="object 20"/>
          <p:cNvSpPr txBox="1"/>
          <p:nvPr/>
        </p:nvSpPr>
        <p:spPr>
          <a:xfrm>
            <a:off x="4821618" y="4303267"/>
            <a:ext cx="1359535" cy="1064895"/>
          </a:xfrm>
          <a:prstGeom prst="rect">
            <a:avLst/>
          </a:prstGeom>
        </p:spPr>
        <p:txBody>
          <a:bodyPr vert="horz" wrap="square" lIns="0" tIns="41275" rIns="0" bIns="0" rtlCol="0">
            <a:spAutoFit/>
          </a:bodyPr>
          <a:lstStyle/>
          <a:p>
            <a:pPr marL="12700" marR="5080" indent="20955" algn="just">
              <a:lnSpc>
                <a:spcPct val="92100"/>
              </a:lnSpc>
              <a:spcBef>
                <a:spcPts val="325"/>
              </a:spcBef>
            </a:pPr>
            <a:r>
              <a:rPr sz="2400" dirty="0">
                <a:solidFill>
                  <a:srgbClr val="FFFFFF"/>
                </a:solidFill>
                <a:latin typeface="Calibri"/>
                <a:cs typeface="Calibri"/>
              </a:rPr>
              <a:t>Repeat</a:t>
            </a:r>
            <a:r>
              <a:rPr sz="2400" spc="-95" dirty="0">
                <a:solidFill>
                  <a:srgbClr val="FFFFFF"/>
                </a:solidFill>
                <a:latin typeface="Calibri"/>
                <a:cs typeface="Calibri"/>
              </a:rPr>
              <a:t> </a:t>
            </a:r>
            <a:r>
              <a:rPr sz="2400" spc="-25" dirty="0">
                <a:solidFill>
                  <a:srgbClr val="FFFFFF"/>
                </a:solidFill>
                <a:latin typeface="Calibri"/>
                <a:cs typeface="Calibri"/>
              </a:rPr>
              <a:t>for </a:t>
            </a:r>
            <a:r>
              <a:rPr sz="2400" spc="-20" dirty="0">
                <a:solidFill>
                  <a:srgbClr val="FFFFFF"/>
                </a:solidFill>
                <a:latin typeface="Calibri"/>
                <a:cs typeface="Calibri"/>
              </a:rPr>
              <a:t>alternative </a:t>
            </a:r>
            <a:r>
              <a:rPr sz="2400" spc="-10" dirty="0">
                <a:solidFill>
                  <a:srgbClr val="FFFFFF"/>
                </a:solidFill>
                <a:latin typeface="Calibri"/>
                <a:cs typeface="Calibri"/>
              </a:rPr>
              <a:t>scenarios</a:t>
            </a:r>
            <a:endParaRPr sz="2400">
              <a:latin typeface="Calibri"/>
              <a:cs typeface="Calibri"/>
            </a:endParaRP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67</a:t>
            </a:fld>
            <a:endParaRPr spc="-25"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9700" rIns="0" bIns="0" rtlCol="0">
            <a:spAutoFit/>
          </a:bodyPr>
          <a:lstStyle/>
          <a:p>
            <a:pPr marL="38100">
              <a:lnSpc>
                <a:spcPct val="100000"/>
              </a:lnSpc>
              <a:spcBef>
                <a:spcPts val="100"/>
              </a:spcBef>
            </a:pPr>
            <a:r>
              <a:rPr spc="-10" dirty="0">
                <a:latin typeface="Arial MT"/>
                <a:cs typeface="Arial MT"/>
              </a:rPr>
              <a:t>Example</a:t>
            </a:r>
          </a:p>
        </p:txBody>
      </p:sp>
      <p:pic>
        <p:nvPicPr>
          <p:cNvPr id="3" name="object 3"/>
          <p:cNvPicPr/>
          <p:nvPr/>
        </p:nvPicPr>
        <p:blipFill>
          <a:blip r:embed="rId2" cstate="print"/>
          <a:stretch>
            <a:fillRect/>
          </a:stretch>
        </p:blipFill>
        <p:spPr>
          <a:xfrm>
            <a:off x="1191146" y="2120817"/>
            <a:ext cx="8313569" cy="2708493"/>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68</a:t>
            </a:fld>
            <a:endParaRPr spc="-25"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0557" rIns="0" bIns="0" rtlCol="0">
            <a:spAutoFit/>
          </a:bodyPr>
          <a:lstStyle/>
          <a:p>
            <a:pPr marL="852169">
              <a:lnSpc>
                <a:spcPct val="100000"/>
              </a:lnSpc>
              <a:spcBef>
                <a:spcPts val="100"/>
              </a:spcBef>
            </a:pPr>
            <a:r>
              <a:rPr dirty="0">
                <a:latin typeface="Arial MT"/>
                <a:cs typeface="Arial MT"/>
              </a:rPr>
              <a:t>Elements</a:t>
            </a:r>
            <a:r>
              <a:rPr spc="-30" dirty="0">
                <a:latin typeface="Arial MT"/>
                <a:cs typeface="Arial MT"/>
              </a:rPr>
              <a:t> </a:t>
            </a:r>
            <a:r>
              <a:rPr dirty="0">
                <a:latin typeface="Arial MT"/>
                <a:cs typeface="Arial MT"/>
              </a:rPr>
              <a:t>of</a:t>
            </a:r>
            <a:r>
              <a:rPr spc="-25" dirty="0">
                <a:latin typeface="Arial MT"/>
                <a:cs typeface="Arial MT"/>
              </a:rPr>
              <a:t> </a:t>
            </a:r>
            <a:r>
              <a:rPr dirty="0">
                <a:latin typeface="Arial MT"/>
                <a:cs typeface="Arial MT"/>
              </a:rPr>
              <a:t>a</a:t>
            </a:r>
            <a:r>
              <a:rPr spc="-20" dirty="0">
                <a:latin typeface="Arial MT"/>
                <a:cs typeface="Arial MT"/>
              </a:rPr>
              <a:t> </a:t>
            </a:r>
            <a:r>
              <a:rPr dirty="0">
                <a:latin typeface="Arial MT"/>
                <a:cs typeface="Arial MT"/>
              </a:rPr>
              <a:t>simulation</a:t>
            </a:r>
            <a:r>
              <a:rPr spc="-25" dirty="0">
                <a:latin typeface="Arial MT"/>
                <a:cs typeface="Arial MT"/>
              </a:rPr>
              <a:t> </a:t>
            </a:r>
            <a:r>
              <a:rPr spc="-10" dirty="0">
                <a:latin typeface="Arial MT"/>
                <a:cs typeface="Arial MT"/>
              </a:rPr>
              <a:t>scenario</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69</a:t>
            </a:fld>
            <a:endParaRPr spc="-25" dirty="0"/>
          </a:p>
        </p:txBody>
      </p:sp>
      <p:sp>
        <p:nvSpPr>
          <p:cNvPr id="3" name="object 3"/>
          <p:cNvSpPr txBox="1"/>
          <p:nvPr/>
        </p:nvSpPr>
        <p:spPr>
          <a:xfrm>
            <a:off x="1282860" y="1150620"/>
            <a:ext cx="4397375" cy="1151255"/>
          </a:xfrm>
          <a:prstGeom prst="rect">
            <a:avLst/>
          </a:prstGeom>
        </p:spPr>
        <p:txBody>
          <a:bodyPr vert="horz" wrap="square" lIns="0" tIns="101600" rIns="0" bIns="0" rtlCol="0">
            <a:spAutoFit/>
          </a:bodyPr>
          <a:lstStyle/>
          <a:p>
            <a:pPr marL="469265" indent="-456565">
              <a:lnSpc>
                <a:spcPct val="100000"/>
              </a:lnSpc>
              <a:spcBef>
                <a:spcPts val="800"/>
              </a:spcBef>
              <a:buClr>
                <a:srgbClr val="7F7F7F"/>
              </a:buClr>
              <a:buAutoNum type="arabicPeriod"/>
              <a:tabLst>
                <a:tab pos="469265" algn="l"/>
              </a:tabLst>
            </a:pPr>
            <a:r>
              <a:rPr sz="2400" dirty="0">
                <a:solidFill>
                  <a:srgbClr val="404040"/>
                </a:solidFill>
                <a:latin typeface="Arial MT"/>
                <a:cs typeface="Arial MT"/>
              </a:rPr>
              <a:t>Processing</a:t>
            </a:r>
            <a:r>
              <a:rPr sz="2400" spc="-15" dirty="0">
                <a:solidFill>
                  <a:srgbClr val="404040"/>
                </a:solidFill>
                <a:latin typeface="Arial MT"/>
                <a:cs typeface="Arial MT"/>
              </a:rPr>
              <a:t> </a:t>
            </a:r>
            <a:r>
              <a:rPr sz="2400" dirty="0">
                <a:solidFill>
                  <a:srgbClr val="404040"/>
                </a:solidFill>
                <a:latin typeface="Arial MT"/>
                <a:cs typeface="Arial MT"/>
              </a:rPr>
              <a:t>times</a:t>
            </a:r>
            <a:r>
              <a:rPr sz="2400" spc="-15" dirty="0">
                <a:solidFill>
                  <a:srgbClr val="404040"/>
                </a:solidFill>
                <a:latin typeface="Arial MT"/>
                <a:cs typeface="Arial MT"/>
              </a:rPr>
              <a:t> </a:t>
            </a:r>
            <a:r>
              <a:rPr sz="2400" dirty="0">
                <a:solidFill>
                  <a:srgbClr val="404040"/>
                </a:solidFill>
                <a:latin typeface="Arial MT"/>
                <a:cs typeface="Arial MT"/>
              </a:rPr>
              <a:t>of</a:t>
            </a:r>
            <a:r>
              <a:rPr sz="2400" spc="-15" dirty="0">
                <a:solidFill>
                  <a:srgbClr val="404040"/>
                </a:solidFill>
                <a:latin typeface="Arial MT"/>
                <a:cs typeface="Arial MT"/>
              </a:rPr>
              <a:t> </a:t>
            </a:r>
            <a:r>
              <a:rPr sz="2400" spc="-10" dirty="0">
                <a:solidFill>
                  <a:srgbClr val="404040"/>
                </a:solidFill>
                <a:latin typeface="Arial MT"/>
                <a:cs typeface="Arial MT"/>
              </a:rPr>
              <a:t>activities</a:t>
            </a:r>
            <a:endParaRPr sz="2400">
              <a:latin typeface="Arial MT"/>
              <a:cs typeface="Arial MT"/>
            </a:endParaRPr>
          </a:p>
          <a:p>
            <a:pPr marL="423545" lvl="1" indent="-182245">
              <a:lnSpc>
                <a:spcPct val="100000"/>
              </a:lnSpc>
              <a:spcBef>
                <a:spcPts val="530"/>
              </a:spcBef>
              <a:buClr>
                <a:srgbClr val="7F7F7F"/>
              </a:buClr>
              <a:buChar char="•"/>
              <a:tabLst>
                <a:tab pos="423545" algn="l"/>
              </a:tabLst>
            </a:pPr>
            <a:r>
              <a:rPr sz="1800" dirty="0">
                <a:solidFill>
                  <a:srgbClr val="404040"/>
                </a:solidFill>
                <a:latin typeface="Arial MT"/>
                <a:cs typeface="Arial MT"/>
              </a:rPr>
              <a:t>Fixed</a:t>
            </a:r>
            <a:r>
              <a:rPr sz="1800" spc="-15" dirty="0">
                <a:solidFill>
                  <a:srgbClr val="404040"/>
                </a:solidFill>
                <a:latin typeface="Arial MT"/>
                <a:cs typeface="Arial MT"/>
              </a:rPr>
              <a:t> </a:t>
            </a:r>
            <a:r>
              <a:rPr sz="1800" spc="-20" dirty="0">
                <a:solidFill>
                  <a:srgbClr val="404040"/>
                </a:solidFill>
                <a:latin typeface="Arial MT"/>
                <a:cs typeface="Arial MT"/>
              </a:rPr>
              <a:t>value</a:t>
            </a:r>
            <a:endParaRPr sz="1800">
              <a:latin typeface="Arial MT"/>
              <a:cs typeface="Arial MT"/>
            </a:endParaRPr>
          </a:p>
          <a:p>
            <a:pPr marL="423545" lvl="1" indent="-182245">
              <a:lnSpc>
                <a:spcPct val="100000"/>
              </a:lnSpc>
              <a:spcBef>
                <a:spcPts val="430"/>
              </a:spcBef>
              <a:buClr>
                <a:srgbClr val="7F7F7F"/>
              </a:buClr>
              <a:buChar char="•"/>
              <a:tabLst>
                <a:tab pos="423545" algn="l"/>
              </a:tabLst>
            </a:pPr>
            <a:r>
              <a:rPr sz="1800" dirty="0">
                <a:solidFill>
                  <a:srgbClr val="404040"/>
                </a:solidFill>
                <a:latin typeface="Arial MT"/>
                <a:cs typeface="Arial MT"/>
              </a:rPr>
              <a:t>Probability</a:t>
            </a:r>
            <a:r>
              <a:rPr sz="1800" spc="-35" dirty="0">
                <a:solidFill>
                  <a:srgbClr val="404040"/>
                </a:solidFill>
                <a:latin typeface="Arial MT"/>
                <a:cs typeface="Arial MT"/>
              </a:rPr>
              <a:t> </a:t>
            </a:r>
            <a:r>
              <a:rPr sz="1800" spc="-10" dirty="0">
                <a:solidFill>
                  <a:srgbClr val="404040"/>
                </a:solidFill>
                <a:latin typeface="Arial MT"/>
                <a:cs typeface="Arial MT"/>
              </a:rPr>
              <a:t>distribution</a:t>
            </a:r>
            <a:endParaRPr sz="180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15519" y="2743200"/>
            <a:ext cx="7250941" cy="2721077"/>
          </a:xfrm>
          <a:prstGeom prst="rect">
            <a:avLst/>
          </a:prstGeom>
        </p:spPr>
      </p:pic>
      <p:sp>
        <p:nvSpPr>
          <p:cNvPr id="3" name="object 3"/>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Example:</a:t>
            </a:r>
            <a:r>
              <a:rPr spc="-110" dirty="0"/>
              <a:t> </a:t>
            </a:r>
            <a:r>
              <a:rPr dirty="0"/>
              <a:t>Parallel</a:t>
            </a:r>
            <a:r>
              <a:rPr spc="-100" dirty="0"/>
              <a:t> </a:t>
            </a:r>
            <a:r>
              <a:rPr spc="-10" dirty="0"/>
              <a:t>paths</a:t>
            </a:r>
          </a:p>
        </p:txBody>
      </p:sp>
      <p:sp>
        <p:nvSpPr>
          <p:cNvPr id="5" name="object 5"/>
          <p:cNvSpPr txBox="1"/>
          <p:nvPr/>
        </p:nvSpPr>
        <p:spPr>
          <a:xfrm>
            <a:off x="3637939" y="5743364"/>
            <a:ext cx="3506470" cy="366395"/>
          </a:xfrm>
          <a:prstGeom prst="rect">
            <a:avLst/>
          </a:prstGeom>
        </p:spPr>
        <p:txBody>
          <a:bodyPr vert="horz" wrap="square" lIns="0" tIns="0" rIns="0" bIns="0" rtlCol="0">
            <a:spAutoFit/>
          </a:bodyPr>
          <a:lstStyle/>
          <a:p>
            <a:pPr marL="12700">
              <a:lnSpc>
                <a:spcPts val="2755"/>
              </a:lnSpc>
            </a:pPr>
            <a:r>
              <a:rPr sz="2400" dirty="0">
                <a:solidFill>
                  <a:srgbClr val="0000FF"/>
                </a:solidFill>
                <a:latin typeface="Arial MT"/>
                <a:cs typeface="Arial MT"/>
              </a:rPr>
              <a:t>Cycle</a:t>
            </a:r>
            <a:r>
              <a:rPr sz="2400" spc="-10" dirty="0">
                <a:solidFill>
                  <a:srgbClr val="0000FF"/>
                </a:solidFill>
                <a:latin typeface="Arial MT"/>
                <a:cs typeface="Arial MT"/>
              </a:rPr>
              <a:t> </a:t>
            </a:r>
            <a:r>
              <a:rPr sz="2400" dirty="0">
                <a:solidFill>
                  <a:srgbClr val="0000FF"/>
                </a:solidFill>
                <a:latin typeface="Arial MT"/>
                <a:cs typeface="Arial MT"/>
              </a:rPr>
              <a:t>time</a:t>
            </a:r>
            <a:r>
              <a:rPr sz="2400" spc="-5" dirty="0">
                <a:solidFill>
                  <a:srgbClr val="0000FF"/>
                </a:solidFill>
                <a:latin typeface="Arial MT"/>
                <a:cs typeface="Arial MT"/>
              </a:rPr>
              <a:t> </a:t>
            </a:r>
            <a:r>
              <a:rPr sz="2400" dirty="0">
                <a:solidFill>
                  <a:srgbClr val="0000FF"/>
                </a:solidFill>
                <a:latin typeface="Arial MT"/>
                <a:cs typeface="Arial MT"/>
              </a:rPr>
              <a:t>=</a:t>
            </a:r>
            <a:r>
              <a:rPr sz="2400" spc="-15" dirty="0">
                <a:solidFill>
                  <a:srgbClr val="0000FF"/>
                </a:solidFill>
                <a:latin typeface="Arial MT"/>
                <a:cs typeface="Arial MT"/>
              </a:rPr>
              <a:t> </a:t>
            </a:r>
            <a:r>
              <a:rPr sz="2400" dirty="0">
                <a:solidFill>
                  <a:srgbClr val="0000FF"/>
                </a:solidFill>
                <a:latin typeface="Arial MT"/>
                <a:cs typeface="Arial MT"/>
              </a:rPr>
              <a:t>10</a:t>
            </a:r>
            <a:r>
              <a:rPr sz="2400" spc="-5" dirty="0">
                <a:solidFill>
                  <a:srgbClr val="0000FF"/>
                </a:solidFill>
                <a:latin typeface="Arial MT"/>
                <a:cs typeface="Arial MT"/>
              </a:rPr>
              <a:t> </a:t>
            </a:r>
            <a:r>
              <a:rPr sz="2400" dirty="0">
                <a:solidFill>
                  <a:srgbClr val="0000FF"/>
                </a:solidFill>
                <a:latin typeface="Arial MT"/>
                <a:cs typeface="Arial MT"/>
              </a:rPr>
              <a:t>+</a:t>
            </a:r>
            <a:r>
              <a:rPr sz="2400" spc="-15" dirty="0">
                <a:solidFill>
                  <a:srgbClr val="0000FF"/>
                </a:solidFill>
                <a:latin typeface="Arial MT"/>
                <a:cs typeface="Arial MT"/>
              </a:rPr>
              <a:t> </a:t>
            </a:r>
            <a:r>
              <a:rPr sz="2400" dirty="0">
                <a:solidFill>
                  <a:srgbClr val="0000FF"/>
                </a:solidFill>
                <a:latin typeface="Arial MT"/>
                <a:cs typeface="Arial MT"/>
              </a:rPr>
              <a:t>20</a:t>
            </a:r>
            <a:r>
              <a:rPr sz="2400" spc="-5" dirty="0">
                <a:solidFill>
                  <a:srgbClr val="0000FF"/>
                </a:solidFill>
                <a:latin typeface="Arial MT"/>
                <a:cs typeface="Arial MT"/>
              </a:rPr>
              <a:t> </a:t>
            </a:r>
            <a:r>
              <a:rPr sz="2400" dirty="0">
                <a:solidFill>
                  <a:srgbClr val="0000FF"/>
                </a:solidFill>
                <a:latin typeface="Arial MT"/>
                <a:cs typeface="Arial MT"/>
              </a:rPr>
              <a:t>=</a:t>
            </a:r>
            <a:r>
              <a:rPr sz="2400" spc="-10" dirty="0">
                <a:solidFill>
                  <a:srgbClr val="0000FF"/>
                </a:solidFill>
                <a:latin typeface="Arial MT"/>
                <a:cs typeface="Arial MT"/>
              </a:rPr>
              <a:t> </a:t>
            </a:r>
            <a:r>
              <a:rPr sz="2400" spc="-25" dirty="0">
                <a:solidFill>
                  <a:srgbClr val="0000FF"/>
                </a:solidFill>
                <a:latin typeface="Arial MT"/>
                <a:cs typeface="Arial MT"/>
              </a:rPr>
              <a:t>30</a:t>
            </a:r>
            <a:endParaRPr sz="2400">
              <a:latin typeface="Arial MT"/>
              <a:cs typeface="Arial MT"/>
            </a:endParaRPr>
          </a:p>
        </p:txBody>
      </p:sp>
      <p:sp>
        <p:nvSpPr>
          <p:cNvPr id="4" name="object 4"/>
          <p:cNvSpPr txBox="1"/>
          <p:nvPr/>
        </p:nvSpPr>
        <p:spPr>
          <a:xfrm>
            <a:off x="3185953" y="1886203"/>
            <a:ext cx="4685030" cy="391160"/>
          </a:xfrm>
          <a:prstGeom prst="rect">
            <a:avLst/>
          </a:prstGeom>
        </p:spPr>
        <p:txBody>
          <a:bodyPr vert="horz" wrap="square" lIns="0" tIns="12700" rIns="0" bIns="0" rtlCol="0">
            <a:spAutoFit/>
          </a:bodyPr>
          <a:lstStyle/>
          <a:p>
            <a:pPr marL="350520" indent="-337820">
              <a:lnSpc>
                <a:spcPct val="100000"/>
              </a:lnSpc>
              <a:spcBef>
                <a:spcPts val="100"/>
              </a:spcBef>
              <a:buChar char="•"/>
              <a:tabLst>
                <a:tab pos="350520" algn="l"/>
              </a:tabLst>
            </a:pPr>
            <a:r>
              <a:rPr sz="2400" dirty="0">
                <a:latin typeface="Arial MT"/>
                <a:cs typeface="Arial MT"/>
              </a:rPr>
              <a:t>What</a:t>
            </a:r>
            <a:r>
              <a:rPr sz="2400" spc="-30" dirty="0">
                <a:latin typeface="Arial MT"/>
                <a:cs typeface="Arial MT"/>
              </a:rPr>
              <a:t> </a:t>
            </a:r>
            <a:r>
              <a:rPr sz="2400" dirty="0">
                <a:latin typeface="Arial MT"/>
                <a:cs typeface="Arial MT"/>
              </a:rPr>
              <a:t>is</a:t>
            </a:r>
            <a:r>
              <a:rPr sz="2400" spc="-10" dirty="0">
                <a:latin typeface="Arial MT"/>
                <a:cs typeface="Arial MT"/>
              </a:rPr>
              <a:t> </a:t>
            </a:r>
            <a:r>
              <a:rPr sz="2400" dirty="0">
                <a:latin typeface="Arial MT"/>
                <a:cs typeface="Arial MT"/>
              </a:rPr>
              <a:t>the</a:t>
            </a:r>
            <a:r>
              <a:rPr sz="2400" spc="-10" dirty="0">
                <a:latin typeface="Arial MT"/>
                <a:cs typeface="Arial MT"/>
              </a:rPr>
              <a:t> </a:t>
            </a:r>
            <a:r>
              <a:rPr sz="2400" dirty="0">
                <a:latin typeface="Arial MT"/>
                <a:cs typeface="Arial MT"/>
              </a:rPr>
              <a:t>average</a:t>
            </a:r>
            <a:r>
              <a:rPr sz="2400" spc="-10" dirty="0">
                <a:latin typeface="Arial MT"/>
                <a:cs typeface="Arial MT"/>
              </a:rPr>
              <a:t> </a:t>
            </a:r>
            <a:r>
              <a:rPr sz="2400" dirty="0">
                <a:latin typeface="Arial MT"/>
                <a:cs typeface="Arial MT"/>
              </a:rPr>
              <a:t>cycle</a:t>
            </a:r>
            <a:r>
              <a:rPr sz="2400" spc="-10" dirty="0">
                <a:latin typeface="Arial MT"/>
                <a:cs typeface="Arial MT"/>
              </a:rPr>
              <a:t> time?</a:t>
            </a:r>
            <a:endParaRPr sz="2400">
              <a:latin typeface="Arial MT"/>
              <a:cs typeface="Arial MT"/>
            </a:endParaRPr>
          </a:p>
        </p:txBody>
      </p:sp>
    </p:spTree>
    <p:extLst>
      <p:ext uri="{BB962C8B-B14F-4D97-AF65-F5344CB8AC3E}">
        <p14:creationId xmlns:p14="http://schemas.microsoft.com/office/powerpoint/2010/main" val="9367583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29498" y="1270508"/>
            <a:ext cx="8213725" cy="4587240"/>
          </a:xfrm>
          <a:prstGeom prst="rect">
            <a:avLst/>
          </a:prstGeom>
        </p:spPr>
        <p:txBody>
          <a:bodyPr vert="horz" wrap="square" lIns="0" tIns="92075" rIns="0" bIns="0" rtlCol="0">
            <a:spAutoFit/>
          </a:bodyPr>
          <a:lstStyle/>
          <a:p>
            <a:pPr marL="12700">
              <a:lnSpc>
                <a:spcPct val="100000"/>
              </a:lnSpc>
              <a:spcBef>
                <a:spcPts val="725"/>
              </a:spcBef>
            </a:pPr>
            <a:r>
              <a:rPr sz="2400" b="1" spc="-10" dirty="0">
                <a:solidFill>
                  <a:srgbClr val="404040"/>
                </a:solidFill>
                <a:latin typeface="Calibri"/>
                <a:cs typeface="Calibri"/>
              </a:rPr>
              <a:t>Fixed</a:t>
            </a:r>
            <a:endParaRPr sz="2400">
              <a:latin typeface="Calibri"/>
              <a:cs typeface="Calibri"/>
            </a:endParaRPr>
          </a:p>
          <a:p>
            <a:pPr marL="423545" marR="5080" indent="-182880">
              <a:lnSpc>
                <a:spcPct val="100000"/>
              </a:lnSpc>
              <a:spcBef>
                <a:spcPts val="520"/>
              </a:spcBef>
              <a:buClr>
                <a:srgbClr val="7F7F7F"/>
              </a:buClr>
              <a:buFont typeface="Arial MT"/>
              <a:buChar char="•"/>
              <a:tabLst>
                <a:tab pos="423545" algn="l"/>
              </a:tabLst>
            </a:pPr>
            <a:r>
              <a:rPr sz="2000" dirty="0">
                <a:solidFill>
                  <a:srgbClr val="404040"/>
                </a:solidFill>
                <a:latin typeface="Calibri"/>
                <a:cs typeface="Calibri"/>
              </a:rPr>
              <a:t>Can</a:t>
            </a:r>
            <a:r>
              <a:rPr sz="2000" spc="-25" dirty="0">
                <a:solidFill>
                  <a:srgbClr val="404040"/>
                </a:solidFill>
                <a:latin typeface="Calibri"/>
                <a:cs typeface="Calibri"/>
              </a:rPr>
              <a:t> </a:t>
            </a:r>
            <a:r>
              <a:rPr sz="2000" dirty="0">
                <a:solidFill>
                  <a:srgbClr val="404040"/>
                </a:solidFill>
                <a:latin typeface="Calibri"/>
                <a:cs typeface="Calibri"/>
              </a:rPr>
              <a:t>be</a:t>
            </a:r>
            <a:r>
              <a:rPr sz="2000" spc="-5" dirty="0">
                <a:solidFill>
                  <a:srgbClr val="404040"/>
                </a:solidFill>
                <a:latin typeface="Calibri"/>
                <a:cs typeface="Calibri"/>
              </a:rPr>
              <a:t> </a:t>
            </a:r>
            <a:r>
              <a:rPr sz="2000" dirty="0">
                <a:solidFill>
                  <a:srgbClr val="404040"/>
                </a:solidFill>
                <a:latin typeface="Calibri"/>
                <a:cs typeface="Calibri"/>
              </a:rPr>
              <a:t>used</a:t>
            </a:r>
            <a:r>
              <a:rPr sz="2000" spc="-15" dirty="0">
                <a:solidFill>
                  <a:srgbClr val="404040"/>
                </a:solidFill>
                <a:latin typeface="Calibri"/>
                <a:cs typeface="Calibri"/>
              </a:rPr>
              <a:t> </a:t>
            </a:r>
            <a:r>
              <a:rPr sz="2000" dirty="0">
                <a:solidFill>
                  <a:srgbClr val="404040"/>
                </a:solidFill>
                <a:latin typeface="Calibri"/>
                <a:cs typeface="Calibri"/>
              </a:rPr>
              <a:t>to</a:t>
            </a:r>
            <a:r>
              <a:rPr sz="2000" spc="-15" dirty="0">
                <a:solidFill>
                  <a:srgbClr val="404040"/>
                </a:solidFill>
                <a:latin typeface="Calibri"/>
                <a:cs typeface="Calibri"/>
              </a:rPr>
              <a:t> </a:t>
            </a:r>
            <a:r>
              <a:rPr sz="2000" spc="-10" dirty="0">
                <a:solidFill>
                  <a:srgbClr val="404040"/>
                </a:solidFill>
                <a:latin typeface="Calibri"/>
                <a:cs typeface="Calibri"/>
              </a:rPr>
              <a:t>approximate</a:t>
            </a:r>
            <a:r>
              <a:rPr sz="2000" spc="-5" dirty="0">
                <a:solidFill>
                  <a:srgbClr val="404040"/>
                </a:solidFill>
                <a:latin typeface="Calibri"/>
                <a:cs typeface="Calibri"/>
              </a:rPr>
              <a:t> </a:t>
            </a:r>
            <a:r>
              <a:rPr sz="2000" dirty="0">
                <a:solidFill>
                  <a:srgbClr val="404040"/>
                </a:solidFill>
                <a:latin typeface="Calibri"/>
                <a:cs typeface="Calibri"/>
              </a:rPr>
              <a:t>cases</a:t>
            </a:r>
            <a:r>
              <a:rPr sz="2000" spc="-10" dirty="0">
                <a:solidFill>
                  <a:srgbClr val="404040"/>
                </a:solidFill>
                <a:latin typeface="Calibri"/>
                <a:cs typeface="Calibri"/>
              </a:rPr>
              <a:t> </a:t>
            </a:r>
            <a:r>
              <a:rPr sz="2000" dirty="0">
                <a:solidFill>
                  <a:srgbClr val="404040"/>
                </a:solidFill>
                <a:latin typeface="Calibri"/>
                <a:cs typeface="Calibri"/>
              </a:rPr>
              <a:t>where</a:t>
            </a:r>
            <a:r>
              <a:rPr sz="2000" spc="-5" dirty="0">
                <a:solidFill>
                  <a:srgbClr val="404040"/>
                </a:solidFill>
                <a:latin typeface="Calibri"/>
                <a:cs typeface="Calibri"/>
              </a:rPr>
              <a:t> </a:t>
            </a:r>
            <a:r>
              <a:rPr sz="2000" dirty="0">
                <a:solidFill>
                  <a:srgbClr val="404040"/>
                </a:solidFill>
                <a:latin typeface="Calibri"/>
                <a:cs typeface="Calibri"/>
              </a:rPr>
              <a:t>the</a:t>
            </a:r>
            <a:r>
              <a:rPr sz="2000" spc="-5" dirty="0">
                <a:solidFill>
                  <a:srgbClr val="404040"/>
                </a:solidFill>
                <a:latin typeface="Calibri"/>
                <a:cs typeface="Calibri"/>
              </a:rPr>
              <a:t> </a:t>
            </a:r>
            <a:r>
              <a:rPr sz="2000" dirty="0">
                <a:solidFill>
                  <a:srgbClr val="404040"/>
                </a:solidFill>
                <a:latin typeface="Calibri"/>
                <a:cs typeface="Calibri"/>
              </a:rPr>
              <a:t>activity</a:t>
            </a:r>
            <a:r>
              <a:rPr sz="2000" spc="-20" dirty="0">
                <a:solidFill>
                  <a:srgbClr val="404040"/>
                </a:solidFill>
                <a:latin typeface="Calibri"/>
                <a:cs typeface="Calibri"/>
              </a:rPr>
              <a:t> </a:t>
            </a:r>
            <a:r>
              <a:rPr sz="2000" dirty="0">
                <a:solidFill>
                  <a:srgbClr val="404040"/>
                </a:solidFill>
                <a:latin typeface="Calibri"/>
                <a:cs typeface="Calibri"/>
              </a:rPr>
              <a:t>processing</a:t>
            </a:r>
            <a:r>
              <a:rPr sz="2000" spc="-15" dirty="0">
                <a:solidFill>
                  <a:srgbClr val="404040"/>
                </a:solidFill>
                <a:latin typeface="Calibri"/>
                <a:cs typeface="Calibri"/>
              </a:rPr>
              <a:t> </a:t>
            </a:r>
            <a:r>
              <a:rPr sz="2000" dirty="0">
                <a:solidFill>
                  <a:srgbClr val="404040"/>
                </a:solidFill>
                <a:latin typeface="Calibri"/>
                <a:cs typeface="Calibri"/>
              </a:rPr>
              <a:t>time</a:t>
            </a:r>
            <a:r>
              <a:rPr sz="2000" spc="-5" dirty="0">
                <a:solidFill>
                  <a:srgbClr val="404040"/>
                </a:solidFill>
                <a:latin typeface="Calibri"/>
                <a:cs typeface="Calibri"/>
              </a:rPr>
              <a:t> </a:t>
            </a:r>
            <a:r>
              <a:rPr sz="2000" spc="-10" dirty="0">
                <a:solidFill>
                  <a:srgbClr val="404040"/>
                </a:solidFill>
                <a:latin typeface="Calibri"/>
                <a:cs typeface="Calibri"/>
              </a:rPr>
              <a:t>varies </a:t>
            </a:r>
            <a:r>
              <a:rPr sz="2000" dirty="0">
                <a:solidFill>
                  <a:srgbClr val="404040"/>
                </a:solidFill>
                <a:latin typeface="Calibri"/>
                <a:cs typeface="Calibri"/>
              </a:rPr>
              <a:t>very</a:t>
            </a:r>
            <a:r>
              <a:rPr sz="2000" spc="-20" dirty="0">
                <a:solidFill>
                  <a:srgbClr val="404040"/>
                </a:solidFill>
                <a:latin typeface="Calibri"/>
                <a:cs typeface="Calibri"/>
              </a:rPr>
              <a:t> </a:t>
            </a:r>
            <a:r>
              <a:rPr sz="2000" spc="-10" dirty="0">
                <a:solidFill>
                  <a:srgbClr val="404040"/>
                </a:solidFill>
                <a:latin typeface="Calibri"/>
                <a:cs typeface="Calibri"/>
              </a:rPr>
              <a:t>little</a:t>
            </a:r>
            <a:endParaRPr sz="2000">
              <a:latin typeface="Calibri"/>
              <a:cs typeface="Calibri"/>
            </a:endParaRPr>
          </a:p>
          <a:p>
            <a:pPr marL="422909" indent="-182245">
              <a:lnSpc>
                <a:spcPct val="100000"/>
              </a:lnSpc>
              <a:spcBef>
                <a:spcPts val="475"/>
              </a:spcBef>
              <a:buClr>
                <a:srgbClr val="7F7F7F"/>
              </a:buClr>
              <a:buFont typeface="Arial MT"/>
              <a:buChar char="•"/>
              <a:tabLst>
                <a:tab pos="422909" algn="l"/>
              </a:tabLst>
            </a:pPr>
            <a:r>
              <a:rPr sz="2000" dirty="0">
                <a:solidFill>
                  <a:srgbClr val="404040"/>
                </a:solidFill>
                <a:latin typeface="Calibri"/>
                <a:cs typeface="Calibri"/>
              </a:rPr>
              <a:t>Example:</a:t>
            </a:r>
            <a:r>
              <a:rPr sz="2000" spc="-40" dirty="0">
                <a:solidFill>
                  <a:srgbClr val="404040"/>
                </a:solidFill>
                <a:latin typeface="Calibri"/>
                <a:cs typeface="Calibri"/>
              </a:rPr>
              <a:t> </a:t>
            </a:r>
            <a:r>
              <a:rPr sz="2000" dirty="0">
                <a:solidFill>
                  <a:srgbClr val="404040"/>
                </a:solidFill>
                <a:latin typeface="Calibri"/>
                <a:cs typeface="Calibri"/>
              </a:rPr>
              <a:t>a</a:t>
            </a:r>
            <a:r>
              <a:rPr sz="2000" spc="-25" dirty="0">
                <a:solidFill>
                  <a:srgbClr val="404040"/>
                </a:solidFill>
                <a:latin typeface="Calibri"/>
                <a:cs typeface="Calibri"/>
              </a:rPr>
              <a:t> </a:t>
            </a:r>
            <a:r>
              <a:rPr sz="2000" dirty="0">
                <a:solidFill>
                  <a:srgbClr val="404040"/>
                </a:solidFill>
                <a:latin typeface="Calibri"/>
                <a:cs typeface="Calibri"/>
              </a:rPr>
              <a:t>task</a:t>
            </a:r>
            <a:r>
              <a:rPr sz="2000" spc="-25" dirty="0">
                <a:solidFill>
                  <a:srgbClr val="404040"/>
                </a:solidFill>
                <a:latin typeface="Calibri"/>
                <a:cs typeface="Calibri"/>
              </a:rPr>
              <a:t> </a:t>
            </a:r>
            <a:r>
              <a:rPr sz="2000" dirty="0">
                <a:solidFill>
                  <a:srgbClr val="404040"/>
                </a:solidFill>
                <a:latin typeface="Calibri"/>
                <a:cs typeface="Calibri"/>
              </a:rPr>
              <a:t>performed</a:t>
            </a:r>
            <a:r>
              <a:rPr sz="2000" spc="-30" dirty="0">
                <a:solidFill>
                  <a:srgbClr val="404040"/>
                </a:solidFill>
                <a:latin typeface="Calibri"/>
                <a:cs typeface="Calibri"/>
              </a:rPr>
              <a:t> </a:t>
            </a:r>
            <a:r>
              <a:rPr sz="2000" dirty="0">
                <a:solidFill>
                  <a:srgbClr val="404040"/>
                </a:solidFill>
                <a:latin typeface="Calibri"/>
                <a:cs typeface="Calibri"/>
              </a:rPr>
              <a:t>by</a:t>
            </a:r>
            <a:r>
              <a:rPr sz="2000" spc="-30" dirty="0">
                <a:solidFill>
                  <a:srgbClr val="404040"/>
                </a:solidFill>
                <a:latin typeface="Calibri"/>
                <a:cs typeface="Calibri"/>
              </a:rPr>
              <a:t> </a:t>
            </a:r>
            <a:r>
              <a:rPr sz="2000" dirty="0">
                <a:solidFill>
                  <a:srgbClr val="404040"/>
                </a:solidFill>
                <a:latin typeface="Calibri"/>
                <a:cs typeface="Calibri"/>
              </a:rPr>
              <a:t>a</a:t>
            </a:r>
            <a:r>
              <a:rPr sz="2000" spc="-25" dirty="0">
                <a:solidFill>
                  <a:srgbClr val="404040"/>
                </a:solidFill>
                <a:latin typeface="Calibri"/>
                <a:cs typeface="Calibri"/>
              </a:rPr>
              <a:t> </a:t>
            </a:r>
            <a:r>
              <a:rPr sz="2000" dirty="0">
                <a:solidFill>
                  <a:srgbClr val="404040"/>
                </a:solidFill>
                <a:latin typeface="Calibri"/>
                <a:cs typeface="Calibri"/>
              </a:rPr>
              <a:t>software</a:t>
            </a:r>
            <a:r>
              <a:rPr sz="2000" spc="-25" dirty="0">
                <a:solidFill>
                  <a:srgbClr val="404040"/>
                </a:solidFill>
                <a:latin typeface="Calibri"/>
                <a:cs typeface="Calibri"/>
              </a:rPr>
              <a:t> </a:t>
            </a:r>
            <a:r>
              <a:rPr sz="2000" spc="-10" dirty="0">
                <a:solidFill>
                  <a:srgbClr val="404040"/>
                </a:solidFill>
                <a:latin typeface="Calibri"/>
                <a:cs typeface="Calibri"/>
              </a:rPr>
              <a:t>application</a:t>
            </a:r>
            <a:endParaRPr sz="2000">
              <a:latin typeface="Calibri"/>
              <a:cs typeface="Calibri"/>
            </a:endParaRPr>
          </a:p>
          <a:p>
            <a:pPr marL="12700">
              <a:lnSpc>
                <a:spcPct val="100000"/>
              </a:lnSpc>
              <a:spcBef>
                <a:spcPts val="610"/>
              </a:spcBef>
            </a:pPr>
            <a:r>
              <a:rPr sz="2400" b="1" spc="-10" dirty="0">
                <a:solidFill>
                  <a:srgbClr val="404040"/>
                </a:solidFill>
                <a:latin typeface="Calibri"/>
                <a:cs typeface="Calibri"/>
              </a:rPr>
              <a:t>Normal</a:t>
            </a:r>
            <a:endParaRPr sz="2400">
              <a:latin typeface="Calibri"/>
              <a:cs typeface="Calibri"/>
            </a:endParaRPr>
          </a:p>
          <a:p>
            <a:pPr marL="422909" indent="-182245">
              <a:lnSpc>
                <a:spcPct val="100000"/>
              </a:lnSpc>
              <a:spcBef>
                <a:spcPts val="425"/>
              </a:spcBef>
              <a:buClr>
                <a:srgbClr val="7F7F7F"/>
              </a:buClr>
              <a:buFont typeface="Arial MT"/>
              <a:buChar char="•"/>
              <a:tabLst>
                <a:tab pos="422909" algn="l"/>
              </a:tabLst>
            </a:pPr>
            <a:r>
              <a:rPr sz="2000" dirty="0">
                <a:solidFill>
                  <a:srgbClr val="404040"/>
                </a:solidFill>
                <a:latin typeface="Calibri"/>
                <a:cs typeface="Calibri"/>
              </a:rPr>
              <a:t>Repetitive</a:t>
            </a:r>
            <a:r>
              <a:rPr sz="2000" spc="-70" dirty="0">
                <a:solidFill>
                  <a:srgbClr val="404040"/>
                </a:solidFill>
                <a:latin typeface="Calibri"/>
                <a:cs typeface="Calibri"/>
              </a:rPr>
              <a:t> </a:t>
            </a:r>
            <a:r>
              <a:rPr sz="2000" spc="-10" dirty="0">
                <a:solidFill>
                  <a:srgbClr val="404040"/>
                </a:solidFill>
                <a:latin typeface="Calibri"/>
                <a:cs typeface="Calibri"/>
              </a:rPr>
              <a:t>activities</a:t>
            </a:r>
            <a:endParaRPr sz="2000">
              <a:latin typeface="Calibri"/>
              <a:cs typeface="Calibri"/>
            </a:endParaRPr>
          </a:p>
          <a:p>
            <a:pPr marL="422909" indent="-182245">
              <a:lnSpc>
                <a:spcPct val="100000"/>
              </a:lnSpc>
              <a:spcBef>
                <a:spcPts val="505"/>
              </a:spcBef>
              <a:buClr>
                <a:srgbClr val="7F7F7F"/>
              </a:buClr>
              <a:buFont typeface="Arial MT"/>
              <a:buChar char="•"/>
              <a:tabLst>
                <a:tab pos="422909" algn="l"/>
              </a:tabLst>
            </a:pPr>
            <a:r>
              <a:rPr sz="2000" dirty="0">
                <a:solidFill>
                  <a:srgbClr val="404040"/>
                </a:solidFill>
                <a:latin typeface="Calibri"/>
                <a:cs typeface="Calibri"/>
              </a:rPr>
              <a:t>Example:</a:t>
            </a:r>
            <a:r>
              <a:rPr sz="2000" spc="-35" dirty="0">
                <a:solidFill>
                  <a:srgbClr val="404040"/>
                </a:solidFill>
                <a:latin typeface="Calibri"/>
                <a:cs typeface="Calibri"/>
              </a:rPr>
              <a:t> </a:t>
            </a:r>
            <a:r>
              <a:rPr sz="2000" dirty="0">
                <a:solidFill>
                  <a:srgbClr val="404040"/>
                </a:solidFill>
                <a:latin typeface="Calibri"/>
                <a:cs typeface="Calibri"/>
              </a:rPr>
              <a:t>“Check</a:t>
            </a:r>
            <a:r>
              <a:rPr sz="2000" spc="-20" dirty="0">
                <a:solidFill>
                  <a:srgbClr val="404040"/>
                </a:solidFill>
                <a:latin typeface="Calibri"/>
                <a:cs typeface="Calibri"/>
              </a:rPr>
              <a:t> </a:t>
            </a:r>
            <a:r>
              <a:rPr sz="2000" dirty="0">
                <a:solidFill>
                  <a:srgbClr val="404040"/>
                </a:solidFill>
                <a:latin typeface="Calibri"/>
                <a:cs typeface="Calibri"/>
              </a:rPr>
              <a:t>completeness</a:t>
            </a:r>
            <a:r>
              <a:rPr sz="2000" spc="-25" dirty="0">
                <a:solidFill>
                  <a:srgbClr val="404040"/>
                </a:solidFill>
                <a:latin typeface="Calibri"/>
                <a:cs typeface="Calibri"/>
              </a:rPr>
              <a:t> </a:t>
            </a:r>
            <a:r>
              <a:rPr sz="2000" dirty="0">
                <a:solidFill>
                  <a:srgbClr val="404040"/>
                </a:solidFill>
                <a:latin typeface="Calibri"/>
                <a:cs typeface="Calibri"/>
              </a:rPr>
              <a:t>of</a:t>
            </a:r>
            <a:r>
              <a:rPr sz="2000" spc="-20" dirty="0">
                <a:solidFill>
                  <a:srgbClr val="404040"/>
                </a:solidFill>
                <a:latin typeface="Calibri"/>
                <a:cs typeface="Calibri"/>
              </a:rPr>
              <a:t> </a:t>
            </a:r>
            <a:r>
              <a:rPr sz="2000" dirty="0">
                <a:solidFill>
                  <a:srgbClr val="404040"/>
                </a:solidFill>
                <a:latin typeface="Calibri"/>
                <a:cs typeface="Calibri"/>
              </a:rPr>
              <a:t>an</a:t>
            </a:r>
            <a:r>
              <a:rPr sz="2000" spc="-25" dirty="0">
                <a:solidFill>
                  <a:srgbClr val="404040"/>
                </a:solidFill>
                <a:latin typeface="Calibri"/>
                <a:cs typeface="Calibri"/>
              </a:rPr>
              <a:t> </a:t>
            </a:r>
            <a:r>
              <a:rPr sz="2000" spc="-10" dirty="0">
                <a:solidFill>
                  <a:srgbClr val="404040"/>
                </a:solidFill>
                <a:latin typeface="Calibri"/>
                <a:cs typeface="Calibri"/>
              </a:rPr>
              <a:t>application”</a:t>
            </a:r>
            <a:endParaRPr sz="2000">
              <a:latin typeface="Calibri"/>
              <a:cs typeface="Calibri"/>
            </a:endParaRPr>
          </a:p>
          <a:p>
            <a:pPr marL="422909" indent="-182245">
              <a:lnSpc>
                <a:spcPct val="100000"/>
              </a:lnSpc>
              <a:spcBef>
                <a:spcPts val="505"/>
              </a:spcBef>
              <a:buClr>
                <a:srgbClr val="7F7F7F"/>
              </a:buClr>
              <a:buFont typeface="Arial MT"/>
              <a:buChar char="•"/>
              <a:tabLst>
                <a:tab pos="422909" algn="l"/>
              </a:tabLst>
            </a:pPr>
            <a:r>
              <a:rPr sz="2000" dirty="0">
                <a:solidFill>
                  <a:srgbClr val="404040"/>
                </a:solidFill>
                <a:latin typeface="Calibri"/>
                <a:cs typeface="Calibri"/>
              </a:rPr>
              <a:t>Requires</a:t>
            </a:r>
            <a:r>
              <a:rPr sz="2000" spc="-25" dirty="0">
                <a:solidFill>
                  <a:srgbClr val="404040"/>
                </a:solidFill>
                <a:latin typeface="Calibri"/>
                <a:cs typeface="Calibri"/>
              </a:rPr>
              <a:t> </a:t>
            </a:r>
            <a:r>
              <a:rPr sz="2000" dirty="0">
                <a:solidFill>
                  <a:srgbClr val="404040"/>
                </a:solidFill>
                <a:latin typeface="Calibri"/>
                <a:cs typeface="Calibri"/>
              </a:rPr>
              <a:t>us</a:t>
            </a:r>
            <a:r>
              <a:rPr sz="2000" spc="-10" dirty="0">
                <a:solidFill>
                  <a:srgbClr val="404040"/>
                </a:solidFill>
                <a:latin typeface="Calibri"/>
                <a:cs typeface="Calibri"/>
              </a:rPr>
              <a:t> </a:t>
            </a:r>
            <a:r>
              <a:rPr sz="2000" dirty="0">
                <a:solidFill>
                  <a:srgbClr val="404040"/>
                </a:solidFill>
                <a:latin typeface="Calibri"/>
                <a:cs typeface="Calibri"/>
              </a:rPr>
              <a:t>to</a:t>
            </a:r>
            <a:r>
              <a:rPr sz="2000" spc="-25" dirty="0">
                <a:solidFill>
                  <a:srgbClr val="404040"/>
                </a:solidFill>
                <a:latin typeface="Calibri"/>
                <a:cs typeface="Calibri"/>
              </a:rPr>
              <a:t> </a:t>
            </a:r>
            <a:r>
              <a:rPr sz="2000" dirty="0">
                <a:solidFill>
                  <a:srgbClr val="404040"/>
                </a:solidFill>
                <a:latin typeface="Calibri"/>
                <a:cs typeface="Calibri"/>
              </a:rPr>
              <a:t>specify</a:t>
            </a:r>
            <a:r>
              <a:rPr sz="2000" spc="-20" dirty="0">
                <a:solidFill>
                  <a:srgbClr val="404040"/>
                </a:solidFill>
                <a:latin typeface="Calibri"/>
                <a:cs typeface="Calibri"/>
              </a:rPr>
              <a:t> </a:t>
            </a:r>
            <a:r>
              <a:rPr sz="2000" dirty="0">
                <a:solidFill>
                  <a:srgbClr val="404040"/>
                </a:solidFill>
                <a:latin typeface="Calibri"/>
                <a:cs typeface="Calibri"/>
              </a:rPr>
              <a:t>the</a:t>
            </a:r>
            <a:r>
              <a:rPr sz="2000" spc="-20" dirty="0">
                <a:solidFill>
                  <a:srgbClr val="404040"/>
                </a:solidFill>
                <a:latin typeface="Calibri"/>
                <a:cs typeface="Calibri"/>
              </a:rPr>
              <a:t> </a:t>
            </a:r>
            <a:r>
              <a:rPr sz="2000" u="sng" dirty="0">
                <a:solidFill>
                  <a:srgbClr val="404040"/>
                </a:solidFill>
                <a:uFill>
                  <a:solidFill>
                    <a:srgbClr val="404040"/>
                  </a:solidFill>
                </a:uFill>
                <a:latin typeface="Calibri"/>
                <a:cs typeface="Calibri"/>
              </a:rPr>
              <a:t>mean</a:t>
            </a:r>
            <a:r>
              <a:rPr sz="2000" u="sng" spc="-15" dirty="0">
                <a:solidFill>
                  <a:srgbClr val="404040"/>
                </a:solidFill>
                <a:uFill>
                  <a:solidFill>
                    <a:srgbClr val="404040"/>
                  </a:solidFill>
                </a:uFill>
                <a:latin typeface="Calibri"/>
                <a:cs typeface="Calibri"/>
              </a:rPr>
              <a:t> </a:t>
            </a:r>
            <a:r>
              <a:rPr sz="2000" u="sng" dirty="0">
                <a:solidFill>
                  <a:srgbClr val="404040"/>
                </a:solidFill>
                <a:uFill>
                  <a:solidFill>
                    <a:srgbClr val="404040"/>
                  </a:solidFill>
                </a:uFill>
                <a:latin typeface="Calibri"/>
                <a:cs typeface="Calibri"/>
              </a:rPr>
              <a:t>and</a:t>
            </a:r>
            <a:r>
              <a:rPr sz="2000" u="sng" spc="-20" dirty="0">
                <a:solidFill>
                  <a:srgbClr val="404040"/>
                </a:solidFill>
                <a:uFill>
                  <a:solidFill>
                    <a:srgbClr val="404040"/>
                  </a:solidFill>
                </a:uFill>
                <a:latin typeface="Calibri"/>
                <a:cs typeface="Calibri"/>
              </a:rPr>
              <a:t> </a:t>
            </a:r>
            <a:r>
              <a:rPr sz="2000" u="sng" dirty="0">
                <a:solidFill>
                  <a:srgbClr val="404040"/>
                </a:solidFill>
                <a:uFill>
                  <a:solidFill>
                    <a:srgbClr val="404040"/>
                  </a:solidFill>
                </a:uFill>
                <a:latin typeface="Calibri"/>
                <a:cs typeface="Calibri"/>
              </a:rPr>
              <a:t>the</a:t>
            </a:r>
            <a:r>
              <a:rPr sz="2000" u="sng" spc="-10" dirty="0">
                <a:solidFill>
                  <a:srgbClr val="404040"/>
                </a:solidFill>
                <a:uFill>
                  <a:solidFill>
                    <a:srgbClr val="404040"/>
                  </a:solidFill>
                </a:uFill>
                <a:latin typeface="Calibri"/>
                <a:cs typeface="Calibri"/>
              </a:rPr>
              <a:t> </a:t>
            </a:r>
            <a:r>
              <a:rPr sz="2000" u="sng" dirty="0">
                <a:solidFill>
                  <a:srgbClr val="404040"/>
                </a:solidFill>
                <a:uFill>
                  <a:solidFill>
                    <a:srgbClr val="404040"/>
                  </a:solidFill>
                </a:uFill>
                <a:latin typeface="Calibri"/>
                <a:cs typeface="Calibri"/>
              </a:rPr>
              <a:t>std</a:t>
            </a:r>
            <a:r>
              <a:rPr sz="2000" u="sng" spc="-15" dirty="0">
                <a:solidFill>
                  <a:srgbClr val="404040"/>
                </a:solidFill>
                <a:uFill>
                  <a:solidFill>
                    <a:srgbClr val="404040"/>
                  </a:solidFill>
                </a:uFill>
                <a:latin typeface="Calibri"/>
                <a:cs typeface="Calibri"/>
              </a:rPr>
              <a:t> </a:t>
            </a:r>
            <a:r>
              <a:rPr sz="2000" u="sng" spc="-10" dirty="0">
                <a:solidFill>
                  <a:srgbClr val="404040"/>
                </a:solidFill>
                <a:uFill>
                  <a:solidFill>
                    <a:srgbClr val="404040"/>
                  </a:solidFill>
                </a:uFill>
                <a:latin typeface="Calibri"/>
                <a:cs typeface="Calibri"/>
              </a:rPr>
              <a:t>deviation</a:t>
            </a:r>
            <a:endParaRPr sz="2000">
              <a:latin typeface="Calibri"/>
              <a:cs typeface="Calibri"/>
            </a:endParaRPr>
          </a:p>
          <a:p>
            <a:pPr marL="12700">
              <a:lnSpc>
                <a:spcPct val="100000"/>
              </a:lnSpc>
              <a:spcBef>
                <a:spcPts val="580"/>
              </a:spcBef>
            </a:pPr>
            <a:r>
              <a:rPr sz="2400" b="1" spc="-10" dirty="0">
                <a:solidFill>
                  <a:srgbClr val="404040"/>
                </a:solidFill>
                <a:latin typeface="Calibri"/>
                <a:cs typeface="Calibri"/>
              </a:rPr>
              <a:t>Exponential</a:t>
            </a:r>
            <a:endParaRPr sz="2400">
              <a:latin typeface="Calibri"/>
              <a:cs typeface="Calibri"/>
            </a:endParaRPr>
          </a:p>
          <a:p>
            <a:pPr marL="422909" indent="-182245">
              <a:lnSpc>
                <a:spcPct val="100000"/>
              </a:lnSpc>
              <a:spcBef>
                <a:spcPts val="425"/>
              </a:spcBef>
              <a:buClr>
                <a:srgbClr val="7F7F7F"/>
              </a:buClr>
              <a:buFont typeface="Arial MT"/>
              <a:buChar char="•"/>
              <a:tabLst>
                <a:tab pos="422909" algn="l"/>
              </a:tabLst>
            </a:pPr>
            <a:r>
              <a:rPr sz="2000" dirty="0">
                <a:solidFill>
                  <a:srgbClr val="404040"/>
                </a:solidFill>
                <a:latin typeface="Calibri"/>
                <a:cs typeface="Calibri"/>
              </a:rPr>
              <a:t>Complex</a:t>
            </a:r>
            <a:r>
              <a:rPr sz="2000" spc="-40" dirty="0">
                <a:solidFill>
                  <a:srgbClr val="404040"/>
                </a:solidFill>
                <a:latin typeface="Calibri"/>
                <a:cs typeface="Calibri"/>
              </a:rPr>
              <a:t> </a:t>
            </a:r>
            <a:r>
              <a:rPr sz="2000" dirty="0">
                <a:solidFill>
                  <a:srgbClr val="404040"/>
                </a:solidFill>
                <a:latin typeface="Calibri"/>
                <a:cs typeface="Calibri"/>
              </a:rPr>
              <a:t>activities</a:t>
            </a:r>
            <a:r>
              <a:rPr sz="2000" spc="-30" dirty="0">
                <a:solidFill>
                  <a:srgbClr val="404040"/>
                </a:solidFill>
                <a:latin typeface="Calibri"/>
                <a:cs typeface="Calibri"/>
              </a:rPr>
              <a:t> </a:t>
            </a:r>
            <a:r>
              <a:rPr sz="2000" dirty="0">
                <a:solidFill>
                  <a:srgbClr val="404040"/>
                </a:solidFill>
                <a:latin typeface="Calibri"/>
                <a:cs typeface="Calibri"/>
              </a:rPr>
              <a:t>that</a:t>
            </a:r>
            <a:r>
              <a:rPr sz="2000" spc="-30" dirty="0">
                <a:solidFill>
                  <a:srgbClr val="404040"/>
                </a:solidFill>
                <a:latin typeface="Calibri"/>
                <a:cs typeface="Calibri"/>
              </a:rPr>
              <a:t> </a:t>
            </a:r>
            <a:r>
              <a:rPr sz="2000" dirty="0">
                <a:solidFill>
                  <a:srgbClr val="404040"/>
                </a:solidFill>
                <a:latin typeface="Calibri"/>
                <a:cs typeface="Calibri"/>
              </a:rPr>
              <a:t>may</a:t>
            </a:r>
            <a:r>
              <a:rPr sz="2000" spc="-35" dirty="0">
                <a:solidFill>
                  <a:srgbClr val="404040"/>
                </a:solidFill>
                <a:latin typeface="Calibri"/>
                <a:cs typeface="Calibri"/>
              </a:rPr>
              <a:t> </a:t>
            </a:r>
            <a:r>
              <a:rPr sz="2000" dirty="0">
                <a:solidFill>
                  <a:srgbClr val="404040"/>
                </a:solidFill>
                <a:latin typeface="Calibri"/>
                <a:cs typeface="Calibri"/>
              </a:rPr>
              <a:t>involve</a:t>
            </a:r>
            <a:r>
              <a:rPr sz="2000" spc="-30" dirty="0">
                <a:solidFill>
                  <a:srgbClr val="404040"/>
                </a:solidFill>
                <a:latin typeface="Calibri"/>
                <a:cs typeface="Calibri"/>
              </a:rPr>
              <a:t> </a:t>
            </a:r>
            <a:r>
              <a:rPr sz="2000" dirty="0">
                <a:solidFill>
                  <a:srgbClr val="404040"/>
                </a:solidFill>
                <a:latin typeface="Calibri"/>
                <a:cs typeface="Calibri"/>
              </a:rPr>
              <a:t>detailed</a:t>
            </a:r>
            <a:r>
              <a:rPr sz="2000" spc="-35" dirty="0">
                <a:solidFill>
                  <a:srgbClr val="404040"/>
                </a:solidFill>
                <a:latin typeface="Calibri"/>
                <a:cs typeface="Calibri"/>
              </a:rPr>
              <a:t> </a:t>
            </a:r>
            <a:r>
              <a:rPr sz="2000" dirty="0">
                <a:solidFill>
                  <a:srgbClr val="404040"/>
                </a:solidFill>
                <a:latin typeface="Calibri"/>
                <a:cs typeface="Calibri"/>
              </a:rPr>
              <a:t>analyses</a:t>
            </a:r>
            <a:r>
              <a:rPr sz="2000" spc="-30" dirty="0">
                <a:solidFill>
                  <a:srgbClr val="404040"/>
                </a:solidFill>
                <a:latin typeface="Calibri"/>
                <a:cs typeface="Calibri"/>
              </a:rPr>
              <a:t> </a:t>
            </a:r>
            <a:r>
              <a:rPr sz="2000" dirty="0">
                <a:solidFill>
                  <a:srgbClr val="404040"/>
                </a:solidFill>
                <a:latin typeface="Calibri"/>
                <a:cs typeface="Calibri"/>
              </a:rPr>
              <a:t>or</a:t>
            </a:r>
            <a:r>
              <a:rPr sz="2000" spc="-25" dirty="0">
                <a:solidFill>
                  <a:srgbClr val="404040"/>
                </a:solidFill>
                <a:latin typeface="Calibri"/>
                <a:cs typeface="Calibri"/>
              </a:rPr>
              <a:t> </a:t>
            </a:r>
            <a:r>
              <a:rPr sz="2000" spc="-10" dirty="0">
                <a:solidFill>
                  <a:srgbClr val="404040"/>
                </a:solidFill>
                <a:latin typeface="Calibri"/>
                <a:cs typeface="Calibri"/>
              </a:rPr>
              <a:t>decisions</a:t>
            </a:r>
            <a:endParaRPr sz="2000">
              <a:latin typeface="Calibri"/>
              <a:cs typeface="Calibri"/>
            </a:endParaRPr>
          </a:p>
          <a:p>
            <a:pPr marL="422909" indent="-182245">
              <a:lnSpc>
                <a:spcPct val="100000"/>
              </a:lnSpc>
              <a:spcBef>
                <a:spcPts val="505"/>
              </a:spcBef>
              <a:buClr>
                <a:srgbClr val="7F7F7F"/>
              </a:buClr>
              <a:buFont typeface="Arial MT"/>
              <a:buChar char="•"/>
              <a:tabLst>
                <a:tab pos="422909" algn="l"/>
              </a:tabLst>
            </a:pPr>
            <a:r>
              <a:rPr sz="2000" dirty="0">
                <a:solidFill>
                  <a:srgbClr val="404040"/>
                </a:solidFill>
                <a:latin typeface="Calibri"/>
                <a:cs typeface="Calibri"/>
              </a:rPr>
              <a:t>Example:</a:t>
            </a:r>
            <a:r>
              <a:rPr sz="2000" spc="-45" dirty="0">
                <a:solidFill>
                  <a:srgbClr val="404040"/>
                </a:solidFill>
                <a:latin typeface="Calibri"/>
                <a:cs typeface="Calibri"/>
              </a:rPr>
              <a:t> </a:t>
            </a:r>
            <a:r>
              <a:rPr sz="2000" spc="-10" dirty="0">
                <a:solidFill>
                  <a:srgbClr val="404040"/>
                </a:solidFill>
                <a:latin typeface="Calibri"/>
                <a:cs typeface="Calibri"/>
              </a:rPr>
              <a:t>“Assess</a:t>
            </a:r>
            <a:r>
              <a:rPr sz="2000" spc="-45" dirty="0">
                <a:solidFill>
                  <a:srgbClr val="404040"/>
                </a:solidFill>
                <a:latin typeface="Calibri"/>
                <a:cs typeface="Calibri"/>
              </a:rPr>
              <a:t> </a:t>
            </a:r>
            <a:r>
              <a:rPr sz="2000" dirty="0">
                <a:solidFill>
                  <a:srgbClr val="404040"/>
                </a:solidFill>
                <a:latin typeface="Calibri"/>
                <a:cs typeface="Calibri"/>
              </a:rPr>
              <a:t>an</a:t>
            </a:r>
            <a:r>
              <a:rPr sz="2000" spc="-45" dirty="0">
                <a:solidFill>
                  <a:srgbClr val="404040"/>
                </a:solidFill>
                <a:latin typeface="Calibri"/>
                <a:cs typeface="Calibri"/>
              </a:rPr>
              <a:t> </a:t>
            </a:r>
            <a:r>
              <a:rPr sz="2000" spc="-10" dirty="0">
                <a:solidFill>
                  <a:srgbClr val="404040"/>
                </a:solidFill>
                <a:latin typeface="Calibri"/>
                <a:cs typeface="Calibri"/>
              </a:rPr>
              <a:t>application”</a:t>
            </a:r>
            <a:endParaRPr sz="2000">
              <a:latin typeface="Calibri"/>
              <a:cs typeface="Calibri"/>
            </a:endParaRPr>
          </a:p>
          <a:p>
            <a:pPr marL="422909" indent="-182245">
              <a:lnSpc>
                <a:spcPct val="100000"/>
              </a:lnSpc>
              <a:spcBef>
                <a:spcPts val="505"/>
              </a:spcBef>
              <a:buClr>
                <a:srgbClr val="7F7F7F"/>
              </a:buClr>
              <a:buFont typeface="Arial MT"/>
              <a:buChar char="•"/>
              <a:tabLst>
                <a:tab pos="422909" algn="l"/>
              </a:tabLst>
            </a:pPr>
            <a:r>
              <a:rPr sz="2000" dirty="0">
                <a:solidFill>
                  <a:srgbClr val="404040"/>
                </a:solidFill>
                <a:latin typeface="Calibri"/>
                <a:cs typeface="Calibri"/>
              </a:rPr>
              <a:t>Requires</a:t>
            </a:r>
            <a:r>
              <a:rPr sz="2000" spc="-15" dirty="0">
                <a:solidFill>
                  <a:srgbClr val="404040"/>
                </a:solidFill>
                <a:latin typeface="Calibri"/>
                <a:cs typeface="Calibri"/>
              </a:rPr>
              <a:t> </a:t>
            </a:r>
            <a:r>
              <a:rPr sz="2000" dirty="0">
                <a:solidFill>
                  <a:srgbClr val="404040"/>
                </a:solidFill>
                <a:latin typeface="Calibri"/>
                <a:cs typeface="Calibri"/>
              </a:rPr>
              <a:t>us</a:t>
            </a:r>
            <a:r>
              <a:rPr sz="2000" spc="-10" dirty="0">
                <a:solidFill>
                  <a:srgbClr val="404040"/>
                </a:solidFill>
                <a:latin typeface="Calibri"/>
                <a:cs typeface="Calibri"/>
              </a:rPr>
              <a:t> </a:t>
            </a:r>
            <a:r>
              <a:rPr sz="2000" dirty="0">
                <a:solidFill>
                  <a:srgbClr val="404040"/>
                </a:solidFill>
                <a:latin typeface="Calibri"/>
                <a:cs typeface="Calibri"/>
              </a:rPr>
              <a:t>to</a:t>
            </a:r>
            <a:r>
              <a:rPr sz="2000" spc="-25" dirty="0">
                <a:solidFill>
                  <a:srgbClr val="404040"/>
                </a:solidFill>
                <a:latin typeface="Calibri"/>
                <a:cs typeface="Calibri"/>
              </a:rPr>
              <a:t> </a:t>
            </a:r>
            <a:r>
              <a:rPr sz="2000" dirty="0">
                <a:solidFill>
                  <a:srgbClr val="404040"/>
                </a:solidFill>
                <a:latin typeface="Calibri"/>
                <a:cs typeface="Calibri"/>
              </a:rPr>
              <a:t>specify</a:t>
            </a:r>
            <a:r>
              <a:rPr sz="2000" spc="-20" dirty="0">
                <a:solidFill>
                  <a:srgbClr val="404040"/>
                </a:solidFill>
                <a:latin typeface="Calibri"/>
                <a:cs typeface="Calibri"/>
              </a:rPr>
              <a:t> </a:t>
            </a:r>
            <a:r>
              <a:rPr sz="2000" dirty="0">
                <a:solidFill>
                  <a:srgbClr val="404040"/>
                </a:solidFill>
                <a:latin typeface="Calibri"/>
                <a:cs typeface="Calibri"/>
              </a:rPr>
              <a:t>the</a:t>
            </a:r>
            <a:r>
              <a:rPr sz="2000" spc="-15" dirty="0">
                <a:solidFill>
                  <a:srgbClr val="404040"/>
                </a:solidFill>
                <a:latin typeface="Calibri"/>
                <a:cs typeface="Calibri"/>
              </a:rPr>
              <a:t> </a:t>
            </a:r>
            <a:r>
              <a:rPr sz="2000" u="sng" dirty="0">
                <a:solidFill>
                  <a:srgbClr val="404040"/>
                </a:solidFill>
                <a:uFill>
                  <a:solidFill>
                    <a:srgbClr val="404040"/>
                  </a:solidFill>
                </a:uFill>
                <a:latin typeface="Calibri"/>
                <a:cs typeface="Calibri"/>
              </a:rPr>
              <a:t>mean</a:t>
            </a:r>
            <a:r>
              <a:rPr sz="2000" spc="-15" dirty="0">
                <a:solidFill>
                  <a:srgbClr val="404040"/>
                </a:solidFill>
                <a:latin typeface="Calibri"/>
                <a:cs typeface="Calibri"/>
              </a:rPr>
              <a:t> </a:t>
            </a:r>
            <a:r>
              <a:rPr sz="2000" spc="-20" dirty="0">
                <a:solidFill>
                  <a:srgbClr val="404040"/>
                </a:solidFill>
                <a:latin typeface="Calibri"/>
                <a:cs typeface="Calibri"/>
              </a:rPr>
              <a:t>only</a:t>
            </a:r>
            <a:endParaRPr sz="2000">
              <a:latin typeface="Calibri"/>
              <a:cs typeface="Calibri"/>
            </a:endParaRPr>
          </a:p>
        </p:txBody>
      </p:sp>
      <p:sp>
        <p:nvSpPr>
          <p:cNvPr id="3" name="object 3"/>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Choice</a:t>
            </a:r>
            <a:r>
              <a:rPr spc="-35" dirty="0"/>
              <a:t> </a:t>
            </a:r>
            <a:r>
              <a:rPr dirty="0"/>
              <a:t>of</a:t>
            </a:r>
            <a:r>
              <a:rPr spc="-25" dirty="0"/>
              <a:t> </a:t>
            </a:r>
            <a:r>
              <a:rPr dirty="0"/>
              <a:t>probability</a:t>
            </a:r>
            <a:r>
              <a:rPr spc="-15" dirty="0"/>
              <a:t> </a:t>
            </a:r>
            <a:r>
              <a:rPr spc="-10" dirty="0"/>
              <a:t>distribution</a:t>
            </a:r>
          </a:p>
        </p:txBody>
      </p:sp>
      <p:pic>
        <p:nvPicPr>
          <p:cNvPr id="4" name="object 4"/>
          <p:cNvPicPr/>
          <p:nvPr/>
        </p:nvPicPr>
        <p:blipFill>
          <a:blip r:embed="rId2" cstate="print"/>
          <a:stretch>
            <a:fillRect/>
          </a:stretch>
        </p:blipFill>
        <p:spPr>
          <a:xfrm>
            <a:off x="7773841" y="2924284"/>
            <a:ext cx="1970586" cy="1477939"/>
          </a:xfrm>
          <a:prstGeom prst="rect">
            <a:avLst/>
          </a:prstGeom>
        </p:spPr>
      </p:pic>
      <p:pic>
        <p:nvPicPr>
          <p:cNvPr id="5" name="object 5"/>
          <p:cNvPicPr/>
          <p:nvPr/>
        </p:nvPicPr>
        <p:blipFill>
          <a:blip r:embed="rId3" cstate="print"/>
          <a:stretch>
            <a:fillRect/>
          </a:stretch>
        </p:blipFill>
        <p:spPr>
          <a:xfrm>
            <a:off x="7567321" y="5170161"/>
            <a:ext cx="2177106" cy="1631157"/>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91146" y="2120817"/>
            <a:ext cx="8313569" cy="2708493"/>
          </a:xfrm>
          <a:prstGeom prst="rect">
            <a:avLst/>
          </a:prstGeom>
        </p:spPr>
      </p:pic>
      <p:sp>
        <p:nvSpPr>
          <p:cNvPr id="3" name="object 3"/>
          <p:cNvSpPr txBox="1">
            <a:spLocks noGrp="1"/>
          </p:cNvSpPr>
          <p:nvPr>
            <p:ph type="title"/>
          </p:nvPr>
        </p:nvSpPr>
        <p:spPr>
          <a:prstGeom prst="rect">
            <a:avLst/>
          </a:prstGeom>
        </p:spPr>
        <p:txBody>
          <a:bodyPr vert="horz" wrap="square" lIns="0" tIns="249700" rIns="0" bIns="0" rtlCol="0">
            <a:spAutoFit/>
          </a:bodyPr>
          <a:lstStyle/>
          <a:p>
            <a:pPr marL="38100">
              <a:lnSpc>
                <a:spcPct val="100000"/>
              </a:lnSpc>
              <a:spcBef>
                <a:spcPts val="100"/>
              </a:spcBef>
            </a:pPr>
            <a:r>
              <a:rPr dirty="0">
                <a:latin typeface="Arial MT"/>
                <a:cs typeface="Arial MT"/>
              </a:rPr>
              <a:t>Simulation</a:t>
            </a:r>
            <a:r>
              <a:rPr spc="-35" dirty="0">
                <a:latin typeface="Arial MT"/>
                <a:cs typeface="Arial MT"/>
              </a:rPr>
              <a:t> </a:t>
            </a:r>
            <a:r>
              <a:rPr spc="-10" dirty="0">
                <a:latin typeface="Arial MT"/>
                <a:cs typeface="Arial MT"/>
              </a:rPr>
              <a:t>Example</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71</a:t>
            </a:fld>
            <a:endParaRPr spc="-25" dirty="0"/>
          </a:p>
        </p:txBody>
      </p:sp>
      <p:sp>
        <p:nvSpPr>
          <p:cNvPr id="4" name="object 4"/>
          <p:cNvSpPr txBox="1"/>
          <p:nvPr/>
        </p:nvSpPr>
        <p:spPr>
          <a:xfrm>
            <a:off x="4168510" y="3813555"/>
            <a:ext cx="1238885" cy="360680"/>
          </a:xfrm>
          <a:prstGeom prst="rect">
            <a:avLst/>
          </a:prstGeom>
        </p:spPr>
        <p:txBody>
          <a:bodyPr vert="horz" wrap="square" lIns="0" tIns="12700" rIns="0" bIns="0" rtlCol="0">
            <a:spAutoFit/>
          </a:bodyPr>
          <a:lstStyle/>
          <a:p>
            <a:pPr marL="12700">
              <a:lnSpc>
                <a:spcPct val="100000"/>
              </a:lnSpc>
              <a:spcBef>
                <a:spcPts val="100"/>
              </a:spcBef>
            </a:pPr>
            <a:r>
              <a:rPr sz="2200" spc="-10" dirty="0">
                <a:solidFill>
                  <a:srgbClr val="3366FF"/>
                </a:solidFill>
                <a:latin typeface="Arial MT"/>
                <a:cs typeface="Arial MT"/>
              </a:rPr>
              <a:t>Exp(20m)</a:t>
            </a:r>
            <a:endParaRPr sz="2200">
              <a:latin typeface="Arial MT"/>
              <a:cs typeface="Arial MT"/>
            </a:endParaRPr>
          </a:p>
        </p:txBody>
      </p:sp>
      <p:sp>
        <p:nvSpPr>
          <p:cNvPr id="5" name="object 5"/>
          <p:cNvSpPr txBox="1"/>
          <p:nvPr/>
        </p:nvSpPr>
        <p:spPr>
          <a:xfrm>
            <a:off x="1552313" y="4417060"/>
            <a:ext cx="2203450" cy="360680"/>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3366FF"/>
                </a:solidFill>
                <a:latin typeface="Arial MT"/>
                <a:cs typeface="Arial MT"/>
              </a:rPr>
              <a:t>Normal(20m,</a:t>
            </a:r>
            <a:r>
              <a:rPr sz="2200" spc="10" dirty="0">
                <a:solidFill>
                  <a:srgbClr val="3366FF"/>
                </a:solidFill>
                <a:latin typeface="Arial MT"/>
                <a:cs typeface="Arial MT"/>
              </a:rPr>
              <a:t> </a:t>
            </a:r>
            <a:r>
              <a:rPr sz="2200" spc="-25" dirty="0">
                <a:solidFill>
                  <a:srgbClr val="3366FF"/>
                </a:solidFill>
                <a:latin typeface="Arial MT"/>
                <a:cs typeface="Arial MT"/>
              </a:rPr>
              <a:t>4m)</a:t>
            </a:r>
            <a:endParaRPr sz="2200">
              <a:latin typeface="Arial MT"/>
              <a:cs typeface="Arial MT"/>
            </a:endParaRPr>
          </a:p>
        </p:txBody>
      </p:sp>
      <p:sp>
        <p:nvSpPr>
          <p:cNvPr id="6" name="object 6"/>
          <p:cNvSpPr txBox="1"/>
          <p:nvPr/>
        </p:nvSpPr>
        <p:spPr>
          <a:xfrm>
            <a:off x="1620045" y="1978659"/>
            <a:ext cx="2203450" cy="360680"/>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3366FF"/>
                </a:solidFill>
                <a:latin typeface="Arial MT"/>
                <a:cs typeface="Arial MT"/>
              </a:rPr>
              <a:t>Normal(10m,</a:t>
            </a:r>
            <a:r>
              <a:rPr sz="2200" spc="10" dirty="0">
                <a:solidFill>
                  <a:srgbClr val="3366FF"/>
                </a:solidFill>
                <a:latin typeface="Arial MT"/>
                <a:cs typeface="Arial MT"/>
              </a:rPr>
              <a:t> </a:t>
            </a:r>
            <a:r>
              <a:rPr sz="2200" spc="-25" dirty="0">
                <a:solidFill>
                  <a:srgbClr val="3366FF"/>
                </a:solidFill>
                <a:latin typeface="Arial MT"/>
                <a:cs typeface="Arial MT"/>
              </a:rPr>
              <a:t>2m)</a:t>
            </a:r>
            <a:endParaRPr sz="2200">
              <a:latin typeface="Arial MT"/>
              <a:cs typeface="Arial MT"/>
            </a:endParaRPr>
          </a:p>
        </p:txBody>
      </p:sp>
      <p:sp>
        <p:nvSpPr>
          <p:cNvPr id="7" name="object 7"/>
          <p:cNvSpPr txBox="1"/>
          <p:nvPr/>
        </p:nvSpPr>
        <p:spPr>
          <a:xfrm>
            <a:off x="5260714" y="1814067"/>
            <a:ext cx="2203450" cy="360680"/>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3366FF"/>
                </a:solidFill>
                <a:latin typeface="Arial MT"/>
                <a:cs typeface="Arial MT"/>
              </a:rPr>
              <a:t>Normal(10m,</a:t>
            </a:r>
            <a:r>
              <a:rPr sz="2200" spc="10" dirty="0">
                <a:solidFill>
                  <a:srgbClr val="3366FF"/>
                </a:solidFill>
                <a:latin typeface="Arial MT"/>
                <a:cs typeface="Arial MT"/>
              </a:rPr>
              <a:t> </a:t>
            </a:r>
            <a:r>
              <a:rPr sz="2200" spc="-25" dirty="0">
                <a:solidFill>
                  <a:srgbClr val="3366FF"/>
                </a:solidFill>
                <a:latin typeface="Arial MT"/>
                <a:cs typeface="Arial MT"/>
              </a:rPr>
              <a:t>2m)</a:t>
            </a:r>
            <a:endParaRPr sz="2200">
              <a:latin typeface="Arial MT"/>
              <a:cs typeface="Arial MT"/>
            </a:endParaRPr>
          </a:p>
        </p:txBody>
      </p:sp>
      <p:sp>
        <p:nvSpPr>
          <p:cNvPr id="8" name="object 8"/>
          <p:cNvSpPr txBox="1"/>
          <p:nvPr/>
        </p:nvSpPr>
        <p:spPr>
          <a:xfrm>
            <a:off x="5303043" y="4359148"/>
            <a:ext cx="2203450" cy="360680"/>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3366FF"/>
                </a:solidFill>
                <a:latin typeface="Arial MT"/>
                <a:cs typeface="Arial MT"/>
              </a:rPr>
              <a:t>Normal(10m,</a:t>
            </a:r>
            <a:r>
              <a:rPr sz="2200" spc="10" dirty="0">
                <a:solidFill>
                  <a:srgbClr val="3366FF"/>
                </a:solidFill>
                <a:latin typeface="Arial MT"/>
                <a:cs typeface="Arial MT"/>
              </a:rPr>
              <a:t> </a:t>
            </a:r>
            <a:r>
              <a:rPr sz="2200" spc="-25" dirty="0">
                <a:solidFill>
                  <a:srgbClr val="3366FF"/>
                </a:solidFill>
                <a:latin typeface="Arial MT"/>
                <a:cs typeface="Arial MT"/>
              </a:rPr>
              <a:t>2m)</a:t>
            </a:r>
            <a:endParaRPr sz="2200">
              <a:latin typeface="Arial MT"/>
              <a:cs typeface="Arial MT"/>
            </a:endParaRPr>
          </a:p>
        </p:txBody>
      </p:sp>
      <p:sp>
        <p:nvSpPr>
          <p:cNvPr id="9" name="object 9"/>
          <p:cNvSpPr txBox="1"/>
          <p:nvPr/>
        </p:nvSpPr>
        <p:spPr>
          <a:xfrm>
            <a:off x="7402548" y="3274059"/>
            <a:ext cx="414020" cy="360680"/>
          </a:xfrm>
          <a:prstGeom prst="rect">
            <a:avLst/>
          </a:prstGeom>
        </p:spPr>
        <p:txBody>
          <a:bodyPr vert="horz" wrap="square" lIns="0" tIns="12700" rIns="0" bIns="0" rtlCol="0">
            <a:spAutoFit/>
          </a:bodyPr>
          <a:lstStyle/>
          <a:p>
            <a:pPr marL="12700">
              <a:lnSpc>
                <a:spcPct val="100000"/>
              </a:lnSpc>
              <a:spcBef>
                <a:spcPts val="100"/>
              </a:spcBef>
            </a:pPr>
            <a:r>
              <a:rPr sz="2200" spc="-25" dirty="0">
                <a:solidFill>
                  <a:srgbClr val="3366FF"/>
                </a:solidFill>
                <a:latin typeface="Arial MT"/>
                <a:cs typeface="Arial MT"/>
              </a:rPr>
              <a:t>0m</a:t>
            </a:r>
            <a:endParaRPr sz="2200">
              <a:latin typeface="Arial MT"/>
              <a:cs typeface="Arial M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0557" rIns="0" bIns="0" rtlCol="0">
            <a:spAutoFit/>
          </a:bodyPr>
          <a:lstStyle/>
          <a:p>
            <a:pPr marL="852169">
              <a:lnSpc>
                <a:spcPct val="100000"/>
              </a:lnSpc>
              <a:spcBef>
                <a:spcPts val="100"/>
              </a:spcBef>
            </a:pPr>
            <a:r>
              <a:rPr dirty="0">
                <a:latin typeface="Arial MT"/>
                <a:cs typeface="Arial MT"/>
              </a:rPr>
              <a:t>Elements</a:t>
            </a:r>
            <a:r>
              <a:rPr spc="-30" dirty="0">
                <a:latin typeface="Arial MT"/>
                <a:cs typeface="Arial MT"/>
              </a:rPr>
              <a:t> </a:t>
            </a:r>
            <a:r>
              <a:rPr dirty="0">
                <a:latin typeface="Arial MT"/>
                <a:cs typeface="Arial MT"/>
              </a:rPr>
              <a:t>of</a:t>
            </a:r>
            <a:r>
              <a:rPr spc="-25" dirty="0">
                <a:latin typeface="Arial MT"/>
                <a:cs typeface="Arial MT"/>
              </a:rPr>
              <a:t> </a:t>
            </a:r>
            <a:r>
              <a:rPr dirty="0">
                <a:latin typeface="Arial MT"/>
                <a:cs typeface="Arial MT"/>
              </a:rPr>
              <a:t>a</a:t>
            </a:r>
            <a:r>
              <a:rPr spc="-20" dirty="0">
                <a:latin typeface="Arial MT"/>
                <a:cs typeface="Arial MT"/>
              </a:rPr>
              <a:t> </a:t>
            </a:r>
            <a:r>
              <a:rPr dirty="0">
                <a:latin typeface="Arial MT"/>
                <a:cs typeface="Arial MT"/>
              </a:rPr>
              <a:t>simulation</a:t>
            </a:r>
            <a:r>
              <a:rPr spc="-25" dirty="0">
                <a:latin typeface="Arial MT"/>
                <a:cs typeface="Arial MT"/>
              </a:rPr>
              <a:t> </a:t>
            </a:r>
            <a:r>
              <a:rPr spc="-10" dirty="0">
                <a:latin typeface="Arial MT"/>
                <a:cs typeface="Arial MT"/>
              </a:rPr>
              <a:t>model</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72</a:t>
            </a:fld>
            <a:endParaRPr spc="-25" dirty="0"/>
          </a:p>
        </p:txBody>
      </p:sp>
      <p:sp>
        <p:nvSpPr>
          <p:cNvPr id="3" name="object 3"/>
          <p:cNvSpPr txBox="1">
            <a:spLocks noGrp="1"/>
          </p:cNvSpPr>
          <p:nvPr>
            <p:ph type="body" idx="1"/>
          </p:nvPr>
        </p:nvSpPr>
        <p:spPr>
          <a:prstGeom prst="rect">
            <a:avLst/>
          </a:prstGeom>
        </p:spPr>
        <p:txBody>
          <a:bodyPr vert="horz" wrap="square" lIns="0" tIns="101600" rIns="0" bIns="0" rtlCol="0">
            <a:spAutoFit/>
          </a:bodyPr>
          <a:lstStyle/>
          <a:p>
            <a:pPr marL="501015" indent="-456565">
              <a:lnSpc>
                <a:spcPct val="100000"/>
              </a:lnSpc>
              <a:spcBef>
                <a:spcPts val="800"/>
              </a:spcBef>
              <a:buClr>
                <a:srgbClr val="7F7F7F"/>
              </a:buClr>
              <a:buAutoNum type="arabicPeriod"/>
              <a:tabLst>
                <a:tab pos="501650" algn="l"/>
              </a:tabLst>
            </a:pPr>
            <a:r>
              <a:rPr dirty="0"/>
              <a:t>Processing</a:t>
            </a:r>
            <a:r>
              <a:rPr spc="-15" dirty="0"/>
              <a:t> </a:t>
            </a:r>
            <a:r>
              <a:rPr dirty="0"/>
              <a:t>times</a:t>
            </a:r>
            <a:r>
              <a:rPr spc="-15" dirty="0"/>
              <a:t> </a:t>
            </a:r>
            <a:r>
              <a:rPr dirty="0"/>
              <a:t>of</a:t>
            </a:r>
            <a:r>
              <a:rPr spc="-15" dirty="0"/>
              <a:t> </a:t>
            </a:r>
            <a:r>
              <a:rPr spc="-10" dirty="0"/>
              <a:t>activities</a:t>
            </a:r>
          </a:p>
          <a:p>
            <a:pPr marL="455295" lvl="1" indent="-182245">
              <a:lnSpc>
                <a:spcPct val="100000"/>
              </a:lnSpc>
              <a:spcBef>
                <a:spcPts val="530"/>
              </a:spcBef>
              <a:buClr>
                <a:srgbClr val="7F7F7F"/>
              </a:buClr>
              <a:buChar char="•"/>
              <a:tabLst>
                <a:tab pos="455930" algn="l"/>
              </a:tabLst>
            </a:pPr>
            <a:r>
              <a:rPr sz="1800" dirty="0">
                <a:solidFill>
                  <a:srgbClr val="404040"/>
                </a:solidFill>
                <a:latin typeface="Arial MT"/>
                <a:cs typeface="Arial MT"/>
              </a:rPr>
              <a:t>Fixed</a:t>
            </a:r>
            <a:r>
              <a:rPr sz="1800" spc="-15" dirty="0">
                <a:solidFill>
                  <a:srgbClr val="404040"/>
                </a:solidFill>
                <a:latin typeface="Arial MT"/>
                <a:cs typeface="Arial MT"/>
              </a:rPr>
              <a:t> </a:t>
            </a:r>
            <a:r>
              <a:rPr sz="1800" spc="-20" dirty="0">
                <a:solidFill>
                  <a:srgbClr val="404040"/>
                </a:solidFill>
                <a:latin typeface="Arial MT"/>
                <a:cs typeface="Arial MT"/>
              </a:rPr>
              <a:t>value</a:t>
            </a:r>
            <a:endParaRPr sz="1800">
              <a:latin typeface="Arial MT"/>
              <a:cs typeface="Arial MT"/>
            </a:endParaRPr>
          </a:p>
          <a:p>
            <a:pPr marL="455295" lvl="1" indent="-182245">
              <a:lnSpc>
                <a:spcPct val="100000"/>
              </a:lnSpc>
              <a:spcBef>
                <a:spcPts val="430"/>
              </a:spcBef>
              <a:buClr>
                <a:srgbClr val="7F7F7F"/>
              </a:buClr>
              <a:buChar char="•"/>
              <a:tabLst>
                <a:tab pos="455930" algn="l"/>
              </a:tabLst>
            </a:pPr>
            <a:r>
              <a:rPr sz="1800" dirty="0">
                <a:solidFill>
                  <a:srgbClr val="404040"/>
                </a:solidFill>
                <a:latin typeface="Arial MT"/>
                <a:cs typeface="Arial MT"/>
              </a:rPr>
              <a:t>Probability</a:t>
            </a:r>
            <a:r>
              <a:rPr sz="1800" spc="-35" dirty="0">
                <a:solidFill>
                  <a:srgbClr val="404040"/>
                </a:solidFill>
                <a:latin typeface="Arial MT"/>
                <a:cs typeface="Arial MT"/>
              </a:rPr>
              <a:t> </a:t>
            </a:r>
            <a:r>
              <a:rPr sz="1800" spc="-10" dirty="0">
                <a:solidFill>
                  <a:srgbClr val="404040"/>
                </a:solidFill>
                <a:latin typeface="Arial MT"/>
                <a:cs typeface="Arial MT"/>
              </a:rPr>
              <a:t>distribution</a:t>
            </a:r>
            <a:endParaRPr sz="1800">
              <a:latin typeface="Arial MT"/>
              <a:cs typeface="Arial MT"/>
            </a:endParaRPr>
          </a:p>
          <a:p>
            <a:pPr marL="501015" indent="-456565">
              <a:lnSpc>
                <a:spcPct val="100000"/>
              </a:lnSpc>
              <a:spcBef>
                <a:spcPts val="530"/>
              </a:spcBef>
              <a:buClr>
                <a:srgbClr val="7F7F7F"/>
              </a:buClr>
              <a:buAutoNum type="arabicPeriod"/>
              <a:tabLst>
                <a:tab pos="501650" algn="l"/>
              </a:tabLst>
            </a:pPr>
            <a:r>
              <a:rPr dirty="0"/>
              <a:t>Conditional</a:t>
            </a:r>
            <a:r>
              <a:rPr spc="-15" dirty="0"/>
              <a:t> </a:t>
            </a:r>
            <a:r>
              <a:rPr dirty="0"/>
              <a:t>branching</a:t>
            </a:r>
            <a:r>
              <a:rPr spc="-10" dirty="0"/>
              <a:t> probabilities</a:t>
            </a:r>
          </a:p>
          <a:p>
            <a:pPr marL="501015" indent="-456565">
              <a:lnSpc>
                <a:spcPct val="100000"/>
              </a:lnSpc>
              <a:spcBef>
                <a:spcPts val="530"/>
              </a:spcBef>
              <a:buClr>
                <a:srgbClr val="7F7F7F"/>
              </a:buClr>
              <a:buAutoNum type="arabicPeriod"/>
              <a:tabLst>
                <a:tab pos="501650" algn="l"/>
              </a:tabLst>
            </a:pPr>
            <a:r>
              <a:rPr dirty="0"/>
              <a:t>Arrival</a:t>
            </a:r>
            <a:r>
              <a:rPr spc="-5" dirty="0"/>
              <a:t> </a:t>
            </a:r>
            <a:r>
              <a:rPr dirty="0"/>
              <a:t>rate</a:t>
            </a:r>
            <a:r>
              <a:rPr spc="-10" dirty="0"/>
              <a:t> </a:t>
            </a:r>
            <a:r>
              <a:rPr dirty="0"/>
              <a:t>of</a:t>
            </a:r>
            <a:r>
              <a:rPr spc="-15" dirty="0"/>
              <a:t> </a:t>
            </a:r>
            <a:r>
              <a:rPr dirty="0"/>
              <a:t>process</a:t>
            </a:r>
            <a:r>
              <a:rPr spc="-10" dirty="0"/>
              <a:t> </a:t>
            </a:r>
            <a:r>
              <a:rPr dirty="0"/>
              <a:t>instances</a:t>
            </a:r>
            <a:r>
              <a:rPr spc="-10" dirty="0"/>
              <a:t> </a:t>
            </a:r>
            <a:r>
              <a:rPr dirty="0"/>
              <a:t>and</a:t>
            </a:r>
            <a:r>
              <a:rPr spc="-10" dirty="0"/>
              <a:t> </a:t>
            </a:r>
            <a:r>
              <a:rPr dirty="0"/>
              <a:t>probability</a:t>
            </a:r>
            <a:r>
              <a:rPr spc="-10" dirty="0"/>
              <a:t> distribution</a:t>
            </a:r>
          </a:p>
          <a:p>
            <a:pPr marL="455295" lvl="1" indent="-182245">
              <a:lnSpc>
                <a:spcPct val="100000"/>
              </a:lnSpc>
              <a:spcBef>
                <a:spcPts val="525"/>
              </a:spcBef>
              <a:buClr>
                <a:srgbClr val="7F7F7F"/>
              </a:buClr>
              <a:buChar char="•"/>
              <a:tabLst>
                <a:tab pos="455930" algn="l"/>
              </a:tabLst>
            </a:pPr>
            <a:r>
              <a:rPr sz="1800" spc="-20" dirty="0">
                <a:solidFill>
                  <a:srgbClr val="404040"/>
                </a:solidFill>
                <a:latin typeface="Arial MT"/>
                <a:cs typeface="Arial MT"/>
              </a:rPr>
              <a:t>Typically,</a:t>
            </a:r>
            <a:r>
              <a:rPr sz="1800" spc="-35" dirty="0">
                <a:solidFill>
                  <a:srgbClr val="404040"/>
                </a:solidFill>
                <a:latin typeface="Arial MT"/>
                <a:cs typeface="Arial MT"/>
              </a:rPr>
              <a:t> </a:t>
            </a:r>
            <a:r>
              <a:rPr sz="1800" dirty="0">
                <a:solidFill>
                  <a:srgbClr val="404040"/>
                </a:solidFill>
                <a:latin typeface="Arial MT"/>
                <a:cs typeface="Arial MT"/>
              </a:rPr>
              <a:t>exponential</a:t>
            </a:r>
            <a:r>
              <a:rPr sz="1800" spc="-15" dirty="0">
                <a:solidFill>
                  <a:srgbClr val="404040"/>
                </a:solidFill>
                <a:latin typeface="Arial MT"/>
                <a:cs typeface="Arial MT"/>
              </a:rPr>
              <a:t> </a:t>
            </a:r>
            <a:r>
              <a:rPr sz="1800" dirty="0">
                <a:solidFill>
                  <a:srgbClr val="404040"/>
                </a:solidFill>
                <a:latin typeface="Arial MT"/>
                <a:cs typeface="Arial MT"/>
              </a:rPr>
              <a:t>distribution</a:t>
            </a:r>
            <a:r>
              <a:rPr sz="1800" spc="-25" dirty="0">
                <a:solidFill>
                  <a:srgbClr val="404040"/>
                </a:solidFill>
                <a:latin typeface="Arial MT"/>
                <a:cs typeface="Arial MT"/>
              </a:rPr>
              <a:t> </a:t>
            </a:r>
            <a:r>
              <a:rPr sz="1800" dirty="0">
                <a:solidFill>
                  <a:srgbClr val="404040"/>
                </a:solidFill>
                <a:latin typeface="Arial MT"/>
                <a:cs typeface="Arial MT"/>
              </a:rPr>
              <a:t>with</a:t>
            </a:r>
            <a:r>
              <a:rPr sz="1800" spc="-20" dirty="0">
                <a:solidFill>
                  <a:srgbClr val="404040"/>
                </a:solidFill>
                <a:latin typeface="Arial MT"/>
                <a:cs typeface="Arial MT"/>
              </a:rPr>
              <a:t> </a:t>
            </a:r>
            <a:r>
              <a:rPr sz="1800" dirty="0">
                <a:solidFill>
                  <a:srgbClr val="404040"/>
                </a:solidFill>
                <a:latin typeface="Arial MT"/>
                <a:cs typeface="Arial MT"/>
              </a:rPr>
              <a:t>a</a:t>
            </a:r>
            <a:r>
              <a:rPr sz="1800" spc="-20" dirty="0">
                <a:solidFill>
                  <a:srgbClr val="404040"/>
                </a:solidFill>
                <a:latin typeface="Arial MT"/>
                <a:cs typeface="Arial MT"/>
              </a:rPr>
              <a:t> </a:t>
            </a:r>
            <a:r>
              <a:rPr sz="1800" dirty="0">
                <a:solidFill>
                  <a:srgbClr val="404040"/>
                </a:solidFill>
                <a:latin typeface="Arial MT"/>
                <a:cs typeface="Arial MT"/>
              </a:rPr>
              <a:t>given</a:t>
            </a:r>
            <a:r>
              <a:rPr sz="1800" spc="-25" dirty="0">
                <a:solidFill>
                  <a:srgbClr val="404040"/>
                </a:solidFill>
                <a:latin typeface="Arial MT"/>
                <a:cs typeface="Arial MT"/>
              </a:rPr>
              <a:t> </a:t>
            </a:r>
            <a:r>
              <a:rPr sz="1800" dirty="0">
                <a:solidFill>
                  <a:srgbClr val="404040"/>
                </a:solidFill>
                <a:latin typeface="Arial MT"/>
                <a:cs typeface="Arial MT"/>
              </a:rPr>
              <a:t>mean</a:t>
            </a:r>
            <a:r>
              <a:rPr sz="1800" spc="-20" dirty="0">
                <a:solidFill>
                  <a:srgbClr val="404040"/>
                </a:solidFill>
                <a:latin typeface="Arial MT"/>
                <a:cs typeface="Arial MT"/>
              </a:rPr>
              <a:t> </a:t>
            </a:r>
            <a:r>
              <a:rPr sz="1800" spc="-10" dirty="0">
                <a:solidFill>
                  <a:srgbClr val="404040"/>
                </a:solidFill>
                <a:latin typeface="Arial MT"/>
                <a:cs typeface="Arial MT"/>
              </a:rPr>
              <a:t>inter-</a:t>
            </a:r>
            <a:r>
              <a:rPr sz="1800" dirty="0">
                <a:solidFill>
                  <a:srgbClr val="404040"/>
                </a:solidFill>
                <a:latin typeface="Arial MT"/>
                <a:cs typeface="Arial MT"/>
              </a:rPr>
              <a:t>arrival</a:t>
            </a:r>
            <a:r>
              <a:rPr sz="1800" spc="-15" dirty="0">
                <a:solidFill>
                  <a:srgbClr val="404040"/>
                </a:solidFill>
                <a:latin typeface="Arial MT"/>
                <a:cs typeface="Arial MT"/>
              </a:rPr>
              <a:t> </a:t>
            </a:r>
            <a:r>
              <a:rPr sz="1800" spc="-20" dirty="0">
                <a:solidFill>
                  <a:srgbClr val="404040"/>
                </a:solidFill>
                <a:latin typeface="Arial MT"/>
                <a:cs typeface="Arial MT"/>
              </a:rPr>
              <a:t>time</a:t>
            </a:r>
            <a:endParaRPr sz="1800">
              <a:latin typeface="Arial MT"/>
              <a:cs typeface="Arial MT"/>
            </a:endParaRPr>
          </a:p>
          <a:p>
            <a:pPr marL="455295" lvl="1" indent="-182245">
              <a:lnSpc>
                <a:spcPct val="100000"/>
              </a:lnSpc>
              <a:spcBef>
                <a:spcPts val="434"/>
              </a:spcBef>
              <a:buClr>
                <a:srgbClr val="7F7F7F"/>
              </a:buClr>
              <a:buChar char="•"/>
              <a:tabLst>
                <a:tab pos="455930" algn="l"/>
              </a:tabLst>
            </a:pPr>
            <a:r>
              <a:rPr sz="1800" dirty="0">
                <a:solidFill>
                  <a:srgbClr val="404040"/>
                </a:solidFill>
                <a:latin typeface="Arial MT"/>
                <a:cs typeface="Arial MT"/>
              </a:rPr>
              <a:t>Arrival</a:t>
            </a:r>
            <a:r>
              <a:rPr sz="1800" spc="-30" dirty="0">
                <a:solidFill>
                  <a:srgbClr val="404040"/>
                </a:solidFill>
                <a:latin typeface="Arial MT"/>
                <a:cs typeface="Arial MT"/>
              </a:rPr>
              <a:t> </a:t>
            </a:r>
            <a:r>
              <a:rPr sz="1800" spc="-10" dirty="0">
                <a:solidFill>
                  <a:srgbClr val="404040"/>
                </a:solidFill>
                <a:latin typeface="Arial MT"/>
                <a:cs typeface="Arial MT"/>
              </a:rPr>
              <a:t>calendar,</a:t>
            </a:r>
            <a:r>
              <a:rPr sz="1800" spc="-20" dirty="0">
                <a:solidFill>
                  <a:srgbClr val="404040"/>
                </a:solidFill>
                <a:latin typeface="Arial MT"/>
                <a:cs typeface="Arial MT"/>
              </a:rPr>
              <a:t> </a:t>
            </a:r>
            <a:r>
              <a:rPr sz="1800" dirty="0">
                <a:solidFill>
                  <a:srgbClr val="404040"/>
                </a:solidFill>
                <a:latin typeface="Arial MT"/>
                <a:cs typeface="Arial MT"/>
              </a:rPr>
              <a:t>e.g.,</a:t>
            </a:r>
            <a:r>
              <a:rPr sz="1800" spc="-25" dirty="0">
                <a:solidFill>
                  <a:srgbClr val="404040"/>
                </a:solidFill>
                <a:latin typeface="Arial MT"/>
                <a:cs typeface="Arial MT"/>
              </a:rPr>
              <a:t> </a:t>
            </a:r>
            <a:r>
              <a:rPr sz="1800" spc="-10" dirty="0">
                <a:solidFill>
                  <a:srgbClr val="404040"/>
                </a:solidFill>
                <a:latin typeface="Arial MT"/>
                <a:cs typeface="Arial MT"/>
              </a:rPr>
              <a:t>Monday-Friday,</a:t>
            </a:r>
            <a:r>
              <a:rPr sz="1800" spc="-15" dirty="0">
                <a:solidFill>
                  <a:srgbClr val="404040"/>
                </a:solidFill>
                <a:latin typeface="Arial MT"/>
                <a:cs typeface="Arial MT"/>
              </a:rPr>
              <a:t> </a:t>
            </a:r>
            <a:r>
              <a:rPr sz="1800" spc="-10" dirty="0">
                <a:solidFill>
                  <a:srgbClr val="404040"/>
                </a:solidFill>
                <a:latin typeface="Arial MT"/>
                <a:cs typeface="Arial MT"/>
              </a:rPr>
              <a:t>9am-</a:t>
            </a:r>
            <a:r>
              <a:rPr sz="1800" dirty="0">
                <a:solidFill>
                  <a:srgbClr val="404040"/>
                </a:solidFill>
                <a:latin typeface="Arial MT"/>
                <a:cs typeface="Arial MT"/>
              </a:rPr>
              <a:t>5pm,</a:t>
            </a:r>
            <a:r>
              <a:rPr sz="1800" spc="-25" dirty="0">
                <a:solidFill>
                  <a:srgbClr val="404040"/>
                </a:solidFill>
                <a:latin typeface="Arial MT"/>
                <a:cs typeface="Arial MT"/>
              </a:rPr>
              <a:t> </a:t>
            </a:r>
            <a:r>
              <a:rPr sz="1800" dirty="0">
                <a:solidFill>
                  <a:srgbClr val="404040"/>
                </a:solidFill>
                <a:latin typeface="Arial MT"/>
                <a:cs typeface="Arial MT"/>
              </a:rPr>
              <a:t>or</a:t>
            </a:r>
            <a:r>
              <a:rPr sz="1800" spc="-15" dirty="0">
                <a:solidFill>
                  <a:srgbClr val="404040"/>
                </a:solidFill>
                <a:latin typeface="Arial MT"/>
                <a:cs typeface="Arial MT"/>
              </a:rPr>
              <a:t> </a:t>
            </a:r>
            <a:r>
              <a:rPr sz="1800" spc="-20" dirty="0">
                <a:solidFill>
                  <a:srgbClr val="404040"/>
                </a:solidFill>
                <a:latin typeface="Arial MT"/>
                <a:cs typeface="Arial MT"/>
              </a:rPr>
              <a:t>24/7</a:t>
            </a:r>
            <a:endParaRPr sz="1800">
              <a:latin typeface="Arial MT"/>
              <a:cs typeface="Arial M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9700" rIns="0" bIns="0" rtlCol="0">
            <a:spAutoFit/>
          </a:bodyPr>
          <a:lstStyle/>
          <a:p>
            <a:pPr marL="38100">
              <a:lnSpc>
                <a:spcPct val="100000"/>
              </a:lnSpc>
              <a:spcBef>
                <a:spcPts val="100"/>
              </a:spcBef>
            </a:pPr>
            <a:r>
              <a:rPr dirty="0">
                <a:latin typeface="Arial MT"/>
                <a:cs typeface="Arial MT"/>
              </a:rPr>
              <a:t>Branching</a:t>
            </a:r>
            <a:r>
              <a:rPr spc="-45" dirty="0">
                <a:latin typeface="Arial MT"/>
                <a:cs typeface="Arial MT"/>
              </a:rPr>
              <a:t> </a:t>
            </a:r>
            <a:r>
              <a:rPr dirty="0">
                <a:latin typeface="Arial MT"/>
                <a:cs typeface="Arial MT"/>
              </a:rPr>
              <a:t>probability</a:t>
            </a:r>
            <a:r>
              <a:rPr spc="-30" dirty="0">
                <a:latin typeface="Arial MT"/>
                <a:cs typeface="Arial MT"/>
              </a:rPr>
              <a:t> </a:t>
            </a:r>
            <a:r>
              <a:rPr dirty="0">
                <a:latin typeface="Arial MT"/>
                <a:cs typeface="Arial MT"/>
              </a:rPr>
              <a:t>and</a:t>
            </a:r>
            <a:r>
              <a:rPr spc="-35" dirty="0">
                <a:latin typeface="Arial MT"/>
                <a:cs typeface="Arial MT"/>
              </a:rPr>
              <a:t> </a:t>
            </a:r>
            <a:r>
              <a:rPr dirty="0">
                <a:latin typeface="Arial MT"/>
                <a:cs typeface="Arial MT"/>
              </a:rPr>
              <a:t>arrival</a:t>
            </a:r>
            <a:r>
              <a:rPr spc="-25" dirty="0">
                <a:latin typeface="Arial MT"/>
                <a:cs typeface="Arial MT"/>
              </a:rPr>
              <a:t> </a:t>
            </a:r>
            <a:r>
              <a:rPr spc="-20" dirty="0">
                <a:latin typeface="Arial MT"/>
                <a:cs typeface="Arial MT"/>
              </a:rPr>
              <a:t>rate</a:t>
            </a:r>
          </a:p>
        </p:txBody>
      </p:sp>
      <p:grpSp>
        <p:nvGrpSpPr>
          <p:cNvPr id="3" name="object 3"/>
          <p:cNvGrpSpPr/>
          <p:nvPr/>
        </p:nvGrpSpPr>
        <p:grpSpPr>
          <a:xfrm>
            <a:off x="948398" y="1038941"/>
            <a:ext cx="8573770" cy="3860165"/>
            <a:chOff x="948398" y="1038941"/>
            <a:chExt cx="8573770" cy="3860165"/>
          </a:xfrm>
        </p:grpSpPr>
        <p:pic>
          <p:nvPicPr>
            <p:cNvPr id="4" name="object 4"/>
            <p:cNvPicPr/>
            <p:nvPr/>
          </p:nvPicPr>
          <p:blipFill>
            <a:blip r:embed="rId2" cstate="print"/>
            <a:stretch>
              <a:fillRect/>
            </a:stretch>
          </p:blipFill>
          <p:spPr>
            <a:xfrm>
              <a:off x="1208542" y="2190398"/>
              <a:ext cx="8313569" cy="2708492"/>
            </a:xfrm>
            <a:prstGeom prst="rect">
              <a:avLst/>
            </a:prstGeom>
          </p:spPr>
        </p:pic>
        <p:sp>
          <p:nvSpPr>
            <p:cNvPr id="5" name="object 5"/>
            <p:cNvSpPr/>
            <p:nvPr/>
          </p:nvSpPr>
          <p:spPr>
            <a:xfrm>
              <a:off x="953160" y="1043703"/>
              <a:ext cx="5786755" cy="1244600"/>
            </a:xfrm>
            <a:custGeom>
              <a:avLst/>
              <a:gdLst/>
              <a:ahLst/>
              <a:cxnLst/>
              <a:rect l="l" t="t" r="r" b="b"/>
              <a:pathLst>
                <a:path w="5786755" h="1244600">
                  <a:moveTo>
                    <a:pt x="5579077" y="0"/>
                  </a:moveTo>
                  <a:lnTo>
                    <a:pt x="207360" y="0"/>
                  </a:lnTo>
                  <a:lnTo>
                    <a:pt x="159814" y="5476"/>
                  </a:lnTo>
                  <a:lnTo>
                    <a:pt x="116168" y="21076"/>
                  </a:lnTo>
                  <a:lnTo>
                    <a:pt x="77666" y="45554"/>
                  </a:lnTo>
                  <a:lnTo>
                    <a:pt x="45554" y="77667"/>
                  </a:lnTo>
                  <a:lnTo>
                    <a:pt x="21076" y="116168"/>
                  </a:lnTo>
                  <a:lnTo>
                    <a:pt x="5476" y="159814"/>
                  </a:lnTo>
                  <a:lnTo>
                    <a:pt x="0" y="207360"/>
                  </a:lnTo>
                  <a:lnTo>
                    <a:pt x="0" y="1036794"/>
                  </a:lnTo>
                  <a:lnTo>
                    <a:pt x="5476" y="1084340"/>
                  </a:lnTo>
                  <a:lnTo>
                    <a:pt x="21076" y="1127986"/>
                  </a:lnTo>
                  <a:lnTo>
                    <a:pt x="45554" y="1166488"/>
                  </a:lnTo>
                  <a:lnTo>
                    <a:pt x="77666" y="1198600"/>
                  </a:lnTo>
                  <a:lnTo>
                    <a:pt x="116168" y="1223079"/>
                  </a:lnTo>
                  <a:lnTo>
                    <a:pt x="159814" y="1238678"/>
                  </a:lnTo>
                  <a:lnTo>
                    <a:pt x="207360" y="1244155"/>
                  </a:lnTo>
                  <a:lnTo>
                    <a:pt x="5579077" y="1244155"/>
                  </a:lnTo>
                  <a:lnTo>
                    <a:pt x="5626623" y="1238678"/>
                  </a:lnTo>
                  <a:lnTo>
                    <a:pt x="5670269" y="1223079"/>
                  </a:lnTo>
                  <a:lnTo>
                    <a:pt x="5708771" y="1198600"/>
                  </a:lnTo>
                  <a:lnTo>
                    <a:pt x="5740883" y="1166488"/>
                  </a:lnTo>
                  <a:lnTo>
                    <a:pt x="5765361" y="1127986"/>
                  </a:lnTo>
                  <a:lnTo>
                    <a:pt x="5780961" y="1084340"/>
                  </a:lnTo>
                  <a:lnTo>
                    <a:pt x="5786438" y="1036794"/>
                  </a:lnTo>
                  <a:lnTo>
                    <a:pt x="5786438" y="207360"/>
                  </a:lnTo>
                  <a:lnTo>
                    <a:pt x="5780961" y="159814"/>
                  </a:lnTo>
                  <a:lnTo>
                    <a:pt x="5765361" y="116168"/>
                  </a:lnTo>
                  <a:lnTo>
                    <a:pt x="5740883" y="77667"/>
                  </a:lnTo>
                  <a:lnTo>
                    <a:pt x="5708771" y="45554"/>
                  </a:lnTo>
                  <a:lnTo>
                    <a:pt x="5670269" y="21076"/>
                  </a:lnTo>
                  <a:lnTo>
                    <a:pt x="5626623" y="5476"/>
                  </a:lnTo>
                  <a:lnTo>
                    <a:pt x="5579077" y="0"/>
                  </a:lnTo>
                  <a:close/>
                </a:path>
              </a:pathLst>
            </a:custGeom>
            <a:solidFill>
              <a:srgbClr val="0000FF"/>
            </a:solidFill>
          </p:spPr>
          <p:txBody>
            <a:bodyPr wrap="square" lIns="0" tIns="0" rIns="0" bIns="0" rtlCol="0"/>
            <a:lstStyle/>
            <a:p>
              <a:endParaRPr/>
            </a:p>
          </p:txBody>
        </p:sp>
        <p:sp>
          <p:nvSpPr>
            <p:cNvPr id="6" name="object 6"/>
            <p:cNvSpPr/>
            <p:nvPr/>
          </p:nvSpPr>
          <p:spPr>
            <a:xfrm>
              <a:off x="953160" y="1043703"/>
              <a:ext cx="5786755" cy="1244600"/>
            </a:xfrm>
            <a:custGeom>
              <a:avLst/>
              <a:gdLst/>
              <a:ahLst/>
              <a:cxnLst/>
              <a:rect l="l" t="t" r="r" b="b"/>
              <a:pathLst>
                <a:path w="5786755" h="1244600">
                  <a:moveTo>
                    <a:pt x="0" y="207360"/>
                  </a:moveTo>
                  <a:lnTo>
                    <a:pt x="5476" y="159814"/>
                  </a:lnTo>
                  <a:lnTo>
                    <a:pt x="21076" y="116168"/>
                  </a:lnTo>
                  <a:lnTo>
                    <a:pt x="45554" y="77666"/>
                  </a:lnTo>
                  <a:lnTo>
                    <a:pt x="77666" y="45554"/>
                  </a:lnTo>
                  <a:lnTo>
                    <a:pt x="116168" y="21076"/>
                  </a:lnTo>
                  <a:lnTo>
                    <a:pt x="159814" y="5476"/>
                  </a:lnTo>
                  <a:lnTo>
                    <a:pt x="207360" y="0"/>
                  </a:lnTo>
                  <a:lnTo>
                    <a:pt x="5579078" y="0"/>
                  </a:lnTo>
                  <a:lnTo>
                    <a:pt x="5626623" y="5476"/>
                  </a:lnTo>
                  <a:lnTo>
                    <a:pt x="5670269" y="21076"/>
                  </a:lnTo>
                  <a:lnTo>
                    <a:pt x="5708771" y="45554"/>
                  </a:lnTo>
                  <a:lnTo>
                    <a:pt x="5740883" y="77666"/>
                  </a:lnTo>
                  <a:lnTo>
                    <a:pt x="5765361" y="116168"/>
                  </a:lnTo>
                  <a:lnTo>
                    <a:pt x="5780961" y="159814"/>
                  </a:lnTo>
                  <a:lnTo>
                    <a:pt x="5786438" y="207360"/>
                  </a:lnTo>
                  <a:lnTo>
                    <a:pt x="5786438" y="1036795"/>
                  </a:lnTo>
                  <a:lnTo>
                    <a:pt x="5780961" y="1084340"/>
                  </a:lnTo>
                  <a:lnTo>
                    <a:pt x="5765361" y="1127986"/>
                  </a:lnTo>
                  <a:lnTo>
                    <a:pt x="5740883" y="1166488"/>
                  </a:lnTo>
                  <a:lnTo>
                    <a:pt x="5708771" y="1198600"/>
                  </a:lnTo>
                  <a:lnTo>
                    <a:pt x="5670269" y="1223078"/>
                  </a:lnTo>
                  <a:lnTo>
                    <a:pt x="5626623" y="1238678"/>
                  </a:lnTo>
                  <a:lnTo>
                    <a:pt x="5579078" y="1244155"/>
                  </a:lnTo>
                  <a:lnTo>
                    <a:pt x="207360" y="1244155"/>
                  </a:lnTo>
                  <a:lnTo>
                    <a:pt x="159814" y="1238678"/>
                  </a:lnTo>
                  <a:lnTo>
                    <a:pt x="116168" y="1223078"/>
                  </a:lnTo>
                  <a:lnTo>
                    <a:pt x="77666" y="1198600"/>
                  </a:lnTo>
                  <a:lnTo>
                    <a:pt x="45554" y="1166488"/>
                  </a:lnTo>
                  <a:lnTo>
                    <a:pt x="21076" y="1127986"/>
                  </a:lnTo>
                  <a:lnTo>
                    <a:pt x="5476" y="1084340"/>
                  </a:lnTo>
                  <a:lnTo>
                    <a:pt x="0" y="1036795"/>
                  </a:lnTo>
                  <a:lnTo>
                    <a:pt x="0" y="207360"/>
                  </a:lnTo>
                  <a:close/>
                </a:path>
              </a:pathLst>
            </a:custGeom>
            <a:ln w="9525">
              <a:solidFill>
                <a:srgbClr val="000000"/>
              </a:solidFill>
            </a:ln>
          </p:spPr>
          <p:txBody>
            <a:bodyPr wrap="square" lIns="0" tIns="0" rIns="0" bIns="0" rtlCol="0"/>
            <a:lstStyle/>
            <a:p>
              <a:endParaRPr/>
            </a:p>
          </p:txBody>
        </p:sp>
        <p:sp>
          <p:nvSpPr>
            <p:cNvPr id="7" name="object 7"/>
            <p:cNvSpPr/>
            <p:nvPr/>
          </p:nvSpPr>
          <p:spPr>
            <a:xfrm>
              <a:off x="1586205" y="2304115"/>
              <a:ext cx="283210" cy="1018540"/>
            </a:xfrm>
            <a:custGeom>
              <a:avLst/>
              <a:gdLst/>
              <a:ahLst/>
              <a:cxnLst/>
              <a:rect l="l" t="t" r="r" b="b"/>
              <a:pathLst>
                <a:path w="283210" h="1018539">
                  <a:moveTo>
                    <a:pt x="6487" y="919259"/>
                  </a:moveTo>
                  <a:lnTo>
                    <a:pt x="1441" y="920747"/>
                  </a:lnTo>
                  <a:lnTo>
                    <a:pt x="0" y="923395"/>
                  </a:lnTo>
                  <a:lnTo>
                    <a:pt x="28014" y="1018360"/>
                  </a:lnTo>
                  <a:lnTo>
                    <a:pt x="35800" y="1010320"/>
                  </a:lnTo>
                  <a:lnTo>
                    <a:pt x="34897" y="1010320"/>
                  </a:lnTo>
                  <a:lnTo>
                    <a:pt x="25647" y="1008045"/>
                  </a:lnTo>
                  <a:lnTo>
                    <a:pt x="29855" y="990939"/>
                  </a:lnTo>
                  <a:lnTo>
                    <a:pt x="9135" y="920700"/>
                  </a:lnTo>
                  <a:lnTo>
                    <a:pt x="6487" y="919259"/>
                  </a:lnTo>
                  <a:close/>
                </a:path>
                <a:path w="283210" h="1018539">
                  <a:moveTo>
                    <a:pt x="29855" y="990939"/>
                  </a:moveTo>
                  <a:lnTo>
                    <a:pt x="25647" y="1008045"/>
                  </a:lnTo>
                  <a:lnTo>
                    <a:pt x="34897" y="1010320"/>
                  </a:lnTo>
                  <a:lnTo>
                    <a:pt x="35508" y="1007835"/>
                  </a:lnTo>
                  <a:lnTo>
                    <a:pt x="34839" y="1007835"/>
                  </a:lnTo>
                  <a:lnTo>
                    <a:pt x="26851" y="1005870"/>
                  </a:lnTo>
                  <a:lnTo>
                    <a:pt x="32530" y="1000005"/>
                  </a:lnTo>
                  <a:lnTo>
                    <a:pt x="29855" y="990939"/>
                  </a:lnTo>
                  <a:close/>
                </a:path>
                <a:path w="283210" h="1018539">
                  <a:moveTo>
                    <a:pt x="93061" y="940555"/>
                  </a:moveTo>
                  <a:lnTo>
                    <a:pt x="90046" y="940603"/>
                  </a:lnTo>
                  <a:lnTo>
                    <a:pt x="39104" y="993215"/>
                  </a:lnTo>
                  <a:lnTo>
                    <a:pt x="34897" y="1010320"/>
                  </a:lnTo>
                  <a:lnTo>
                    <a:pt x="35800" y="1010320"/>
                  </a:lnTo>
                  <a:lnTo>
                    <a:pt x="96889" y="947230"/>
                  </a:lnTo>
                  <a:lnTo>
                    <a:pt x="96840" y="944214"/>
                  </a:lnTo>
                  <a:lnTo>
                    <a:pt x="93061" y="940555"/>
                  </a:lnTo>
                  <a:close/>
                </a:path>
                <a:path w="283210" h="1018539">
                  <a:moveTo>
                    <a:pt x="32530" y="1000005"/>
                  </a:moveTo>
                  <a:lnTo>
                    <a:pt x="26851" y="1005870"/>
                  </a:lnTo>
                  <a:lnTo>
                    <a:pt x="34839" y="1007835"/>
                  </a:lnTo>
                  <a:lnTo>
                    <a:pt x="32530" y="1000005"/>
                  </a:lnTo>
                  <a:close/>
                </a:path>
                <a:path w="283210" h="1018539">
                  <a:moveTo>
                    <a:pt x="39104" y="993215"/>
                  </a:moveTo>
                  <a:lnTo>
                    <a:pt x="32530" y="1000005"/>
                  </a:lnTo>
                  <a:lnTo>
                    <a:pt x="34839" y="1007835"/>
                  </a:lnTo>
                  <a:lnTo>
                    <a:pt x="35508" y="1007835"/>
                  </a:lnTo>
                  <a:lnTo>
                    <a:pt x="39104" y="993215"/>
                  </a:lnTo>
                  <a:close/>
                </a:path>
                <a:path w="283210" h="1018539">
                  <a:moveTo>
                    <a:pt x="273624" y="0"/>
                  </a:moveTo>
                  <a:lnTo>
                    <a:pt x="29855" y="990939"/>
                  </a:lnTo>
                  <a:lnTo>
                    <a:pt x="32530" y="1000005"/>
                  </a:lnTo>
                  <a:lnTo>
                    <a:pt x="39104" y="993215"/>
                  </a:lnTo>
                  <a:lnTo>
                    <a:pt x="282872" y="2275"/>
                  </a:lnTo>
                  <a:lnTo>
                    <a:pt x="273624" y="0"/>
                  </a:lnTo>
                  <a:close/>
                </a:path>
              </a:pathLst>
            </a:custGeom>
            <a:solidFill>
              <a:srgbClr val="000000"/>
            </a:solidFill>
          </p:spPr>
          <p:txBody>
            <a:bodyPr wrap="square" lIns="0" tIns="0" rIns="0" bIns="0" rtlCol="0"/>
            <a:lstStyle/>
            <a:p>
              <a:endParaRPr/>
            </a:p>
          </p:txBody>
        </p:sp>
      </p:grpSp>
      <p:sp>
        <p:nvSpPr>
          <p:cNvPr id="8" name="object 8"/>
          <p:cNvSpPr txBox="1"/>
          <p:nvPr/>
        </p:nvSpPr>
        <p:spPr>
          <a:xfrm>
            <a:off x="1839395" y="1105915"/>
            <a:ext cx="4006850" cy="1113790"/>
          </a:xfrm>
          <a:prstGeom prst="rect">
            <a:avLst/>
          </a:prstGeom>
        </p:spPr>
        <p:txBody>
          <a:bodyPr vert="horz" wrap="square" lIns="0" tIns="13970" rIns="0" bIns="0" rtlCol="0">
            <a:spAutoFit/>
          </a:bodyPr>
          <a:lstStyle/>
          <a:p>
            <a:pPr marL="12065" marR="5080" algn="ctr">
              <a:lnSpc>
                <a:spcPct val="99400"/>
              </a:lnSpc>
              <a:spcBef>
                <a:spcPts val="110"/>
              </a:spcBef>
            </a:pPr>
            <a:r>
              <a:rPr sz="1800" b="1" dirty="0">
                <a:solidFill>
                  <a:srgbClr val="FFFFFF"/>
                </a:solidFill>
                <a:latin typeface="Arial"/>
                <a:cs typeface="Arial"/>
              </a:rPr>
              <a:t>Arrival</a:t>
            </a:r>
            <a:r>
              <a:rPr sz="1800" b="1" spc="-10" dirty="0">
                <a:solidFill>
                  <a:srgbClr val="FFFFFF"/>
                </a:solidFill>
                <a:latin typeface="Arial"/>
                <a:cs typeface="Arial"/>
              </a:rPr>
              <a:t> </a:t>
            </a:r>
            <a:r>
              <a:rPr sz="1800" b="1" dirty="0">
                <a:solidFill>
                  <a:srgbClr val="FFFFFF"/>
                </a:solidFill>
                <a:latin typeface="Arial"/>
                <a:cs typeface="Arial"/>
              </a:rPr>
              <a:t>rate</a:t>
            </a:r>
            <a:r>
              <a:rPr sz="1800" b="1" spc="-10" dirty="0">
                <a:solidFill>
                  <a:srgbClr val="FFFFFF"/>
                </a:solidFill>
                <a:latin typeface="Arial"/>
                <a:cs typeface="Arial"/>
              </a:rPr>
              <a:t> </a:t>
            </a:r>
            <a:r>
              <a:rPr sz="1800" b="1" dirty="0">
                <a:solidFill>
                  <a:srgbClr val="FFFFFF"/>
                </a:solidFill>
                <a:latin typeface="Arial"/>
                <a:cs typeface="Arial"/>
              </a:rPr>
              <a:t>=</a:t>
            </a:r>
            <a:r>
              <a:rPr sz="1800" b="1" spc="-10" dirty="0">
                <a:solidFill>
                  <a:srgbClr val="FFFFFF"/>
                </a:solidFill>
                <a:latin typeface="Arial"/>
                <a:cs typeface="Arial"/>
              </a:rPr>
              <a:t> </a:t>
            </a:r>
            <a:r>
              <a:rPr sz="1800" b="1" dirty="0">
                <a:solidFill>
                  <a:srgbClr val="FFFFFF"/>
                </a:solidFill>
                <a:latin typeface="Arial"/>
                <a:cs typeface="Arial"/>
              </a:rPr>
              <a:t>2</a:t>
            </a:r>
            <a:r>
              <a:rPr sz="1800" b="1" spc="-10" dirty="0">
                <a:solidFill>
                  <a:srgbClr val="FFFFFF"/>
                </a:solidFill>
                <a:latin typeface="Arial"/>
                <a:cs typeface="Arial"/>
              </a:rPr>
              <a:t> </a:t>
            </a:r>
            <a:r>
              <a:rPr sz="1800" b="1" dirty="0">
                <a:solidFill>
                  <a:srgbClr val="FFFFFF"/>
                </a:solidFill>
                <a:latin typeface="Arial"/>
                <a:cs typeface="Arial"/>
              </a:rPr>
              <a:t>applications</a:t>
            </a:r>
            <a:r>
              <a:rPr sz="1800" b="1" spc="-10" dirty="0">
                <a:solidFill>
                  <a:srgbClr val="FFFFFF"/>
                </a:solidFill>
                <a:latin typeface="Arial"/>
                <a:cs typeface="Arial"/>
              </a:rPr>
              <a:t> </a:t>
            </a:r>
            <a:r>
              <a:rPr sz="1800" b="1" dirty="0">
                <a:solidFill>
                  <a:srgbClr val="FFFFFF"/>
                </a:solidFill>
                <a:latin typeface="Arial"/>
                <a:cs typeface="Arial"/>
              </a:rPr>
              <a:t>per</a:t>
            </a:r>
            <a:r>
              <a:rPr sz="1800" b="1" spc="-5" dirty="0">
                <a:solidFill>
                  <a:srgbClr val="FFFFFF"/>
                </a:solidFill>
                <a:latin typeface="Arial"/>
                <a:cs typeface="Arial"/>
              </a:rPr>
              <a:t> </a:t>
            </a:r>
            <a:r>
              <a:rPr sz="1800" b="1" spc="-20" dirty="0">
                <a:solidFill>
                  <a:srgbClr val="FFFFFF"/>
                </a:solidFill>
                <a:latin typeface="Arial"/>
                <a:cs typeface="Arial"/>
              </a:rPr>
              <a:t>hour </a:t>
            </a:r>
            <a:r>
              <a:rPr sz="1800" b="1" spc="-10" dirty="0">
                <a:solidFill>
                  <a:srgbClr val="FFFFFF"/>
                </a:solidFill>
                <a:latin typeface="Arial"/>
                <a:cs typeface="Arial"/>
              </a:rPr>
              <a:t>Inter-</a:t>
            </a:r>
            <a:r>
              <a:rPr sz="1800" b="1" dirty="0">
                <a:solidFill>
                  <a:srgbClr val="FFFFFF"/>
                </a:solidFill>
                <a:latin typeface="Arial"/>
                <a:cs typeface="Arial"/>
              </a:rPr>
              <a:t>arrival</a:t>
            </a:r>
            <a:r>
              <a:rPr sz="1800" b="1" spc="-20" dirty="0">
                <a:solidFill>
                  <a:srgbClr val="FFFFFF"/>
                </a:solidFill>
                <a:latin typeface="Arial"/>
                <a:cs typeface="Arial"/>
              </a:rPr>
              <a:t> </a:t>
            </a:r>
            <a:r>
              <a:rPr sz="1800" b="1" dirty="0">
                <a:solidFill>
                  <a:srgbClr val="FFFFFF"/>
                </a:solidFill>
                <a:latin typeface="Arial"/>
                <a:cs typeface="Arial"/>
              </a:rPr>
              <a:t>time</a:t>
            </a:r>
            <a:r>
              <a:rPr sz="1800" b="1" spc="-5" dirty="0">
                <a:solidFill>
                  <a:srgbClr val="FFFFFF"/>
                </a:solidFill>
                <a:latin typeface="Arial"/>
                <a:cs typeface="Arial"/>
              </a:rPr>
              <a:t> </a:t>
            </a:r>
            <a:r>
              <a:rPr sz="1800" b="1" dirty="0">
                <a:solidFill>
                  <a:srgbClr val="FFFFFF"/>
                </a:solidFill>
                <a:latin typeface="Arial"/>
                <a:cs typeface="Arial"/>
              </a:rPr>
              <a:t>=</a:t>
            </a:r>
            <a:r>
              <a:rPr sz="1800" b="1" spc="-10" dirty="0">
                <a:solidFill>
                  <a:srgbClr val="FFFFFF"/>
                </a:solidFill>
                <a:latin typeface="Arial"/>
                <a:cs typeface="Arial"/>
              </a:rPr>
              <a:t> </a:t>
            </a:r>
            <a:r>
              <a:rPr sz="1800" b="1" dirty="0">
                <a:solidFill>
                  <a:srgbClr val="FFFFFF"/>
                </a:solidFill>
                <a:latin typeface="Arial"/>
                <a:cs typeface="Arial"/>
              </a:rPr>
              <a:t>0.5</a:t>
            </a:r>
            <a:r>
              <a:rPr sz="1800" b="1" spc="-5" dirty="0">
                <a:solidFill>
                  <a:srgbClr val="FFFFFF"/>
                </a:solidFill>
                <a:latin typeface="Arial"/>
                <a:cs typeface="Arial"/>
              </a:rPr>
              <a:t> </a:t>
            </a:r>
            <a:r>
              <a:rPr sz="1800" b="1" spc="-20" dirty="0">
                <a:solidFill>
                  <a:srgbClr val="FFFFFF"/>
                </a:solidFill>
                <a:latin typeface="Arial"/>
                <a:cs typeface="Arial"/>
              </a:rPr>
              <a:t>hour </a:t>
            </a:r>
            <a:r>
              <a:rPr sz="1800" b="1" dirty="0">
                <a:solidFill>
                  <a:srgbClr val="FFFFFF"/>
                </a:solidFill>
                <a:latin typeface="Arial"/>
                <a:cs typeface="Arial"/>
              </a:rPr>
              <a:t>Exponential</a:t>
            </a:r>
            <a:r>
              <a:rPr sz="1800" b="1" spc="-50" dirty="0">
                <a:solidFill>
                  <a:srgbClr val="FFFFFF"/>
                </a:solidFill>
                <a:latin typeface="Arial"/>
                <a:cs typeface="Arial"/>
              </a:rPr>
              <a:t> </a:t>
            </a:r>
            <a:r>
              <a:rPr sz="1800" b="1" spc="-10" dirty="0">
                <a:solidFill>
                  <a:srgbClr val="FFFFFF"/>
                </a:solidFill>
                <a:latin typeface="Arial"/>
                <a:cs typeface="Arial"/>
              </a:rPr>
              <a:t>distribution</a:t>
            </a:r>
            <a:endParaRPr sz="1800">
              <a:latin typeface="Arial"/>
              <a:cs typeface="Arial"/>
            </a:endParaRPr>
          </a:p>
          <a:p>
            <a:pPr algn="ctr">
              <a:lnSpc>
                <a:spcPts val="2110"/>
              </a:lnSpc>
            </a:pPr>
            <a:r>
              <a:rPr sz="1800" b="1" dirty="0">
                <a:solidFill>
                  <a:srgbClr val="FFFFFF"/>
                </a:solidFill>
                <a:latin typeface="Arial"/>
                <a:cs typeface="Arial"/>
              </a:rPr>
              <a:t>From</a:t>
            </a:r>
            <a:r>
              <a:rPr sz="1800" b="1" spc="-20" dirty="0">
                <a:solidFill>
                  <a:srgbClr val="FFFFFF"/>
                </a:solidFill>
                <a:latin typeface="Arial"/>
                <a:cs typeface="Arial"/>
              </a:rPr>
              <a:t> </a:t>
            </a:r>
            <a:r>
              <a:rPr sz="1800" b="1" spc="-10" dirty="0">
                <a:solidFill>
                  <a:srgbClr val="FFFFFF"/>
                </a:solidFill>
                <a:latin typeface="Arial"/>
                <a:cs typeface="Arial"/>
              </a:rPr>
              <a:t>Monday-Friday,</a:t>
            </a:r>
            <a:r>
              <a:rPr sz="1800" b="1" spc="-15" dirty="0">
                <a:solidFill>
                  <a:srgbClr val="FFFFFF"/>
                </a:solidFill>
                <a:latin typeface="Arial"/>
                <a:cs typeface="Arial"/>
              </a:rPr>
              <a:t> </a:t>
            </a:r>
            <a:r>
              <a:rPr sz="1800" b="1" spc="-10" dirty="0">
                <a:solidFill>
                  <a:srgbClr val="FFFFFF"/>
                </a:solidFill>
                <a:latin typeface="Arial"/>
                <a:cs typeface="Arial"/>
              </a:rPr>
              <a:t>9am-</a:t>
            </a:r>
            <a:r>
              <a:rPr sz="1800" b="1" spc="-25" dirty="0">
                <a:solidFill>
                  <a:srgbClr val="FFFFFF"/>
                </a:solidFill>
                <a:latin typeface="Arial"/>
                <a:cs typeface="Arial"/>
              </a:rPr>
              <a:t>5pm</a:t>
            </a:r>
            <a:endParaRPr sz="1800">
              <a:latin typeface="Arial"/>
              <a:cs typeface="Arial"/>
            </a:endParaRPr>
          </a:p>
        </p:txBody>
      </p:sp>
      <p:sp>
        <p:nvSpPr>
          <p:cNvPr id="9" name="object 9"/>
          <p:cNvSpPr txBox="1"/>
          <p:nvPr/>
        </p:nvSpPr>
        <p:spPr>
          <a:xfrm>
            <a:off x="5708877" y="3166364"/>
            <a:ext cx="347345" cy="851535"/>
          </a:xfrm>
          <a:prstGeom prst="rect">
            <a:avLst/>
          </a:prstGeom>
        </p:spPr>
        <p:txBody>
          <a:bodyPr vert="horz" wrap="square" lIns="0" tIns="12700" rIns="0" bIns="0" rtlCol="0">
            <a:spAutoFit/>
          </a:bodyPr>
          <a:lstStyle/>
          <a:p>
            <a:pPr marL="16510">
              <a:lnSpc>
                <a:spcPct val="100000"/>
              </a:lnSpc>
              <a:spcBef>
                <a:spcPts val="100"/>
              </a:spcBef>
            </a:pPr>
            <a:r>
              <a:rPr sz="1800" b="1" spc="-25" dirty="0">
                <a:solidFill>
                  <a:srgbClr val="0000FF"/>
                </a:solidFill>
                <a:latin typeface="Arial"/>
                <a:cs typeface="Arial"/>
              </a:rPr>
              <a:t>0.3</a:t>
            </a:r>
            <a:endParaRPr sz="1800">
              <a:latin typeface="Arial"/>
              <a:cs typeface="Arial"/>
            </a:endParaRPr>
          </a:p>
          <a:p>
            <a:pPr>
              <a:lnSpc>
                <a:spcPct val="100000"/>
              </a:lnSpc>
              <a:spcBef>
                <a:spcPts val="55"/>
              </a:spcBef>
            </a:pPr>
            <a:endParaRPr sz="1850">
              <a:latin typeface="Arial"/>
              <a:cs typeface="Arial"/>
            </a:endParaRPr>
          </a:p>
          <a:p>
            <a:pPr marL="12700">
              <a:lnSpc>
                <a:spcPct val="100000"/>
              </a:lnSpc>
            </a:pPr>
            <a:r>
              <a:rPr sz="1800" b="1" spc="-25" dirty="0">
                <a:solidFill>
                  <a:srgbClr val="0000FF"/>
                </a:solidFill>
                <a:latin typeface="Arial"/>
                <a:cs typeface="Arial"/>
              </a:rPr>
              <a:t>0.7</a:t>
            </a:r>
            <a:endParaRPr sz="1800">
              <a:latin typeface="Arial"/>
              <a:cs typeface="Arial"/>
            </a:endParaRPr>
          </a:p>
        </p:txBody>
      </p:sp>
      <p:sp>
        <p:nvSpPr>
          <p:cNvPr id="10" name="object 10"/>
          <p:cNvSpPr txBox="1"/>
          <p:nvPr/>
        </p:nvSpPr>
        <p:spPr>
          <a:xfrm>
            <a:off x="8594213" y="4330700"/>
            <a:ext cx="342900" cy="299720"/>
          </a:xfrm>
          <a:prstGeom prst="rect">
            <a:avLst/>
          </a:prstGeom>
        </p:spPr>
        <p:txBody>
          <a:bodyPr vert="horz" wrap="square" lIns="0" tIns="12700" rIns="0" bIns="0" rtlCol="0">
            <a:spAutoFit/>
          </a:bodyPr>
          <a:lstStyle/>
          <a:p>
            <a:pPr marL="12700">
              <a:lnSpc>
                <a:spcPct val="100000"/>
              </a:lnSpc>
              <a:spcBef>
                <a:spcPts val="100"/>
              </a:spcBef>
            </a:pPr>
            <a:r>
              <a:rPr sz="1800" b="1" spc="-25" dirty="0">
                <a:solidFill>
                  <a:srgbClr val="0000FF"/>
                </a:solidFill>
                <a:latin typeface="Arial"/>
                <a:cs typeface="Arial"/>
              </a:rPr>
              <a:t>0.3</a:t>
            </a:r>
            <a:endParaRPr sz="1800">
              <a:latin typeface="Arial"/>
              <a:cs typeface="Arial"/>
            </a:endParaRPr>
          </a:p>
        </p:txBody>
      </p:sp>
      <p:grpSp>
        <p:nvGrpSpPr>
          <p:cNvPr id="11" name="object 11"/>
          <p:cNvGrpSpPr/>
          <p:nvPr/>
        </p:nvGrpSpPr>
        <p:grpSpPr>
          <a:xfrm>
            <a:off x="4934711" y="5599176"/>
            <a:ext cx="372110" cy="302260"/>
            <a:chOff x="4934711" y="5599176"/>
            <a:chExt cx="372110" cy="302260"/>
          </a:xfrm>
        </p:grpSpPr>
        <p:pic>
          <p:nvPicPr>
            <p:cNvPr id="12" name="object 12"/>
            <p:cNvPicPr/>
            <p:nvPr/>
          </p:nvPicPr>
          <p:blipFill>
            <a:blip r:embed="rId3" cstate="print"/>
            <a:stretch>
              <a:fillRect/>
            </a:stretch>
          </p:blipFill>
          <p:spPr>
            <a:xfrm>
              <a:off x="4934711" y="5599176"/>
              <a:ext cx="371856" cy="301752"/>
            </a:xfrm>
            <a:prstGeom prst="rect">
              <a:avLst/>
            </a:prstGeom>
          </p:spPr>
        </p:pic>
        <p:pic>
          <p:nvPicPr>
            <p:cNvPr id="13" name="object 13"/>
            <p:cNvPicPr/>
            <p:nvPr/>
          </p:nvPicPr>
          <p:blipFill>
            <a:blip r:embed="rId4" cstate="print"/>
            <a:stretch>
              <a:fillRect/>
            </a:stretch>
          </p:blipFill>
          <p:spPr>
            <a:xfrm>
              <a:off x="4981991" y="5623532"/>
              <a:ext cx="278343" cy="208741"/>
            </a:xfrm>
            <a:prstGeom prst="rect">
              <a:avLst/>
            </a:prstGeom>
          </p:spPr>
        </p:pic>
        <p:sp>
          <p:nvSpPr>
            <p:cNvPr id="14" name="object 14"/>
            <p:cNvSpPr/>
            <p:nvPr/>
          </p:nvSpPr>
          <p:spPr>
            <a:xfrm>
              <a:off x="4981991" y="5623532"/>
              <a:ext cx="278765" cy="208915"/>
            </a:xfrm>
            <a:custGeom>
              <a:avLst/>
              <a:gdLst/>
              <a:ahLst/>
              <a:cxnLst/>
              <a:rect l="l" t="t" r="r" b="b"/>
              <a:pathLst>
                <a:path w="278764" h="208914">
                  <a:moveTo>
                    <a:pt x="0" y="104370"/>
                  </a:moveTo>
                  <a:lnTo>
                    <a:pt x="10936" y="63744"/>
                  </a:lnTo>
                  <a:lnTo>
                    <a:pt x="40762" y="30569"/>
                  </a:lnTo>
                  <a:lnTo>
                    <a:pt x="84999" y="8201"/>
                  </a:lnTo>
                  <a:lnTo>
                    <a:pt x="139171" y="0"/>
                  </a:lnTo>
                  <a:lnTo>
                    <a:pt x="193343" y="8201"/>
                  </a:lnTo>
                  <a:lnTo>
                    <a:pt x="237580" y="30569"/>
                  </a:lnTo>
                  <a:lnTo>
                    <a:pt x="267406" y="63744"/>
                  </a:lnTo>
                  <a:lnTo>
                    <a:pt x="278343" y="104370"/>
                  </a:lnTo>
                  <a:lnTo>
                    <a:pt x="267406" y="144996"/>
                  </a:lnTo>
                  <a:lnTo>
                    <a:pt x="237580" y="178171"/>
                  </a:lnTo>
                  <a:lnTo>
                    <a:pt x="193343" y="200539"/>
                  </a:lnTo>
                  <a:lnTo>
                    <a:pt x="139171" y="208741"/>
                  </a:lnTo>
                  <a:lnTo>
                    <a:pt x="84999" y="200539"/>
                  </a:lnTo>
                  <a:lnTo>
                    <a:pt x="40762" y="178171"/>
                  </a:lnTo>
                  <a:lnTo>
                    <a:pt x="10936" y="144996"/>
                  </a:lnTo>
                  <a:lnTo>
                    <a:pt x="0" y="104370"/>
                  </a:lnTo>
                  <a:close/>
                </a:path>
              </a:pathLst>
            </a:custGeom>
            <a:ln w="9525">
              <a:solidFill>
                <a:srgbClr val="96C71E"/>
              </a:solidFill>
            </a:ln>
          </p:spPr>
          <p:txBody>
            <a:bodyPr wrap="square" lIns="0" tIns="0" rIns="0" bIns="0" rtlCol="0"/>
            <a:lstStyle/>
            <a:p>
              <a:endParaRPr/>
            </a:p>
          </p:txBody>
        </p:sp>
      </p:grpSp>
      <p:grpSp>
        <p:nvGrpSpPr>
          <p:cNvPr id="15" name="object 15"/>
          <p:cNvGrpSpPr/>
          <p:nvPr/>
        </p:nvGrpSpPr>
        <p:grpSpPr>
          <a:xfrm>
            <a:off x="6324600" y="5608319"/>
            <a:ext cx="368935" cy="302260"/>
            <a:chOff x="6324600" y="5608319"/>
            <a:chExt cx="368935" cy="302260"/>
          </a:xfrm>
        </p:grpSpPr>
        <p:pic>
          <p:nvPicPr>
            <p:cNvPr id="16" name="object 16"/>
            <p:cNvPicPr/>
            <p:nvPr/>
          </p:nvPicPr>
          <p:blipFill>
            <a:blip r:embed="rId5" cstate="print"/>
            <a:stretch>
              <a:fillRect/>
            </a:stretch>
          </p:blipFill>
          <p:spPr>
            <a:xfrm>
              <a:off x="6324600" y="5608319"/>
              <a:ext cx="368807" cy="301752"/>
            </a:xfrm>
            <a:prstGeom prst="rect">
              <a:avLst/>
            </a:prstGeom>
          </p:spPr>
        </p:pic>
        <p:pic>
          <p:nvPicPr>
            <p:cNvPr id="17" name="object 17"/>
            <p:cNvPicPr/>
            <p:nvPr/>
          </p:nvPicPr>
          <p:blipFill>
            <a:blip r:embed="rId6" cstate="print"/>
            <a:stretch>
              <a:fillRect/>
            </a:stretch>
          </p:blipFill>
          <p:spPr>
            <a:xfrm>
              <a:off x="6370142" y="5632616"/>
              <a:ext cx="278343" cy="208741"/>
            </a:xfrm>
            <a:prstGeom prst="rect">
              <a:avLst/>
            </a:prstGeom>
          </p:spPr>
        </p:pic>
        <p:sp>
          <p:nvSpPr>
            <p:cNvPr id="18" name="object 18"/>
            <p:cNvSpPr/>
            <p:nvPr/>
          </p:nvSpPr>
          <p:spPr>
            <a:xfrm>
              <a:off x="6370142" y="5632616"/>
              <a:ext cx="278765" cy="208915"/>
            </a:xfrm>
            <a:custGeom>
              <a:avLst/>
              <a:gdLst/>
              <a:ahLst/>
              <a:cxnLst/>
              <a:rect l="l" t="t" r="r" b="b"/>
              <a:pathLst>
                <a:path w="278765" h="208914">
                  <a:moveTo>
                    <a:pt x="0" y="104370"/>
                  </a:moveTo>
                  <a:lnTo>
                    <a:pt x="10936" y="63744"/>
                  </a:lnTo>
                  <a:lnTo>
                    <a:pt x="40762" y="30569"/>
                  </a:lnTo>
                  <a:lnTo>
                    <a:pt x="84999" y="8201"/>
                  </a:lnTo>
                  <a:lnTo>
                    <a:pt x="139171" y="0"/>
                  </a:lnTo>
                  <a:lnTo>
                    <a:pt x="193343" y="8201"/>
                  </a:lnTo>
                  <a:lnTo>
                    <a:pt x="237580" y="30569"/>
                  </a:lnTo>
                  <a:lnTo>
                    <a:pt x="267406" y="63744"/>
                  </a:lnTo>
                  <a:lnTo>
                    <a:pt x="278343" y="104370"/>
                  </a:lnTo>
                  <a:lnTo>
                    <a:pt x="267406" y="144996"/>
                  </a:lnTo>
                  <a:lnTo>
                    <a:pt x="237580" y="178171"/>
                  </a:lnTo>
                  <a:lnTo>
                    <a:pt x="193343" y="200539"/>
                  </a:lnTo>
                  <a:lnTo>
                    <a:pt x="139171" y="208741"/>
                  </a:lnTo>
                  <a:lnTo>
                    <a:pt x="84999" y="200539"/>
                  </a:lnTo>
                  <a:lnTo>
                    <a:pt x="40762" y="178171"/>
                  </a:lnTo>
                  <a:lnTo>
                    <a:pt x="10936" y="144996"/>
                  </a:lnTo>
                  <a:lnTo>
                    <a:pt x="0" y="104370"/>
                  </a:lnTo>
                  <a:close/>
                </a:path>
              </a:pathLst>
            </a:custGeom>
            <a:ln w="9525">
              <a:solidFill>
                <a:srgbClr val="96C71E"/>
              </a:solidFill>
            </a:ln>
          </p:spPr>
          <p:txBody>
            <a:bodyPr wrap="square" lIns="0" tIns="0" rIns="0" bIns="0" rtlCol="0"/>
            <a:lstStyle/>
            <a:p>
              <a:endParaRPr/>
            </a:p>
          </p:txBody>
        </p:sp>
      </p:grpSp>
      <p:grpSp>
        <p:nvGrpSpPr>
          <p:cNvPr id="19" name="object 19"/>
          <p:cNvGrpSpPr/>
          <p:nvPr/>
        </p:nvGrpSpPr>
        <p:grpSpPr>
          <a:xfrm>
            <a:off x="8354568" y="5580888"/>
            <a:ext cx="368935" cy="299085"/>
            <a:chOff x="8354568" y="5580888"/>
            <a:chExt cx="368935" cy="299085"/>
          </a:xfrm>
        </p:grpSpPr>
        <p:pic>
          <p:nvPicPr>
            <p:cNvPr id="20" name="object 20"/>
            <p:cNvPicPr/>
            <p:nvPr/>
          </p:nvPicPr>
          <p:blipFill>
            <a:blip r:embed="rId7" cstate="print"/>
            <a:stretch>
              <a:fillRect/>
            </a:stretch>
          </p:blipFill>
          <p:spPr>
            <a:xfrm>
              <a:off x="8354568" y="5580888"/>
              <a:ext cx="368807" cy="298703"/>
            </a:xfrm>
            <a:prstGeom prst="rect">
              <a:avLst/>
            </a:prstGeom>
          </p:spPr>
        </p:pic>
        <p:pic>
          <p:nvPicPr>
            <p:cNvPr id="21" name="object 21"/>
            <p:cNvPicPr/>
            <p:nvPr/>
          </p:nvPicPr>
          <p:blipFill>
            <a:blip r:embed="rId6" cstate="print"/>
            <a:stretch>
              <a:fillRect/>
            </a:stretch>
          </p:blipFill>
          <p:spPr>
            <a:xfrm>
              <a:off x="8400177" y="5602757"/>
              <a:ext cx="278342" cy="208741"/>
            </a:xfrm>
            <a:prstGeom prst="rect">
              <a:avLst/>
            </a:prstGeom>
          </p:spPr>
        </p:pic>
        <p:sp>
          <p:nvSpPr>
            <p:cNvPr id="22" name="object 22"/>
            <p:cNvSpPr/>
            <p:nvPr/>
          </p:nvSpPr>
          <p:spPr>
            <a:xfrm>
              <a:off x="8400177" y="5602757"/>
              <a:ext cx="278765" cy="208915"/>
            </a:xfrm>
            <a:custGeom>
              <a:avLst/>
              <a:gdLst/>
              <a:ahLst/>
              <a:cxnLst/>
              <a:rect l="l" t="t" r="r" b="b"/>
              <a:pathLst>
                <a:path w="278765" h="208914">
                  <a:moveTo>
                    <a:pt x="0" y="104370"/>
                  </a:moveTo>
                  <a:lnTo>
                    <a:pt x="10936" y="63744"/>
                  </a:lnTo>
                  <a:lnTo>
                    <a:pt x="40762" y="30569"/>
                  </a:lnTo>
                  <a:lnTo>
                    <a:pt x="84999" y="8201"/>
                  </a:lnTo>
                  <a:lnTo>
                    <a:pt x="139171" y="0"/>
                  </a:lnTo>
                  <a:lnTo>
                    <a:pt x="193343" y="8201"/>
                  </a:lnTo>
                  <a:lnTo>
                    <a:pt x="237580" y="30569"/>
                  </a:lnTo>
                  <a:lnTo>
                    <a:pt x="267406" y="63744"/>
                  </a:lnTo>
                  <a:lnTo>
                    <a:pt x="278343" y="104370"/>
                  </a:lnTo>
                  <a:lnTo>
                    <a:pt x="267406" y="144996"/>
                  </a:lnTo>
                  <a:lnTo>
                    <a:pt x="237580" y="178171"/>
                  </a:lnTo>
                  <a:lnTo>
                    <a:pt x="193343" y="200539"/>
                  </a:lnTo>
                  <a:lnTo>
                    <a:pt x="139171" y="208741"/>
                  </a:lnTo>
                  <a:lnTo>
                    <a:pt x="84999" y="200539"/>
                  </a:lnTo>
                  <a:lnTo>
                    <a:pt x="40762" y="178171"/>
                  </a:lnTo>
                  <a:lnTo>
                    <a:pt x="10936" y="144996"/>
                  </a:lnTo>
                  <a:lnTo>
                    <a:pt x="0" y="104370"/>
                  </a:lnTo>
                  <a:close/>
                </a:path>
              </a:pathLst>
            </a:custGeom>
            <a:ln w="9525">
              <a:solidFill>
                <a:srgbClr val="96C71E"/>
              </a:solidFill>
            </a:ln>
          </p:spPr>
          <p:txBody>
            <a:bodyPr wrap="square" lIns="0" tIns="0" rIns="0" bIns="0" rtlCol="0"/>
            <a:lstStyle/>
            <a:p>
              <a:endParaRPr/>
            </a:p>
          </p:txBody>
        </p:sp>
      </p:grpSp>
      <p:grpSp>
        <p:nvGrpSpPr>
          <p:cNvPr id="23" name="object 23"/>
          <p:cNvGrpSpPr/>
          <p:nvPr/>
        </p:nvGrpSpPr>
        <p:grpSpPr>
          <a:xfrm>
            <a:off x="1429511" y="5102352"/>
            <a:ext cx="7522845" cy="1374775"/>
            <a:chOff x="1429511" y="5102352"/>
            <a:chExt cx="7522845" cy="1374775"/>
          </a:xfrm>
        </p:grpSpPr>
        <p:pic>
          <p:nvPicPr>
            <p:cNvPr id="24" name="object 24"/>
            <p:cNvPicPr/>
            <p:nvPr/>
          </p:nvPicPr>
          <p:blipFill>
            <a:blip r:embed="rId8" cstate="print"/>
            <a:stretch>
              <a:fillRect/>
            </a:stretch>
          </p:blipFill>
          <p:spPr>
            <a:xfrm>
              <a:off x="1429511" y="5559551"/>
              <a:ext cx="368807" cy="301752"/>
            </a:xfrm>
            <a:prstGeom prst="rect">
              <a:avLst/>
            </a:prstGeom>
          </p:spPr>
        </p:pic>
        <p:pic>
          <p:nvPicPr>
            <p:cNvPr id="25" name="object 25"/>
            <p:cNvPicPr/>
            <p:nvPr/>
          </p:nvPicPr>
          <p:blipFill>
            <a:blip r:embed="rId6" cstate="print"/>
            <a:stretch>
              <a:fillRect/>
            </a:stretch>
          </p:blipFill>
          <p:spPr>
            <a:xfrm>
              <a:off x="1475060" y="5583811"/>
              <a:ext cx="278342" cy="208741"/>
            </a:xfrm>
            <a:prstGeom prst="rect">
              <a:avLst/>
            </a:prstGeom>
          </p:spPr>
        </p:pic>
        <p:sp>
          <p:nvSpPr>
            <p:cNvPr id="26" name="object 26"/>
            <p:cNvSpPr/>
            <p:nvPr/>
          </p:nvSpPr>
          <p:spPr>
            <a:xfrm>
              <a:off x="1475060" y="5583811"/>
              <a:ext cx="278765" cy="208915"/>
            </a:xfrm>
            <a:custGeom>
              <a:avLst/>
              <a:gdLst/>
              <a:ahLst/>
              <a:cxnLst/>
              <a:rect l="l" t="t" r="r" b="b"/>
              <a:pathLst>
                <a:path w="278764" h="208914">
                  <a:moveTo>
                    <a:pt x="0" y="104370"/>
                  </a:moveTo>
                  <a:lnTo>
                    <a:pt x="10936" y="63744"/>
                  </a:lnTo>
                  <a:lnTo>
                    <a:pt x="40762" y="30569"/>
                  </a:lnTo>
                  <a:lnTo>
                    <a:pt x="84999" y="8201"/>
                  </a:lnTo>
                  <a:lnTo>
                    <a:pt x="139171" y="0"/>
                  </a:lnTo>
                  <a:lnTo>
                    <a:pt x="193343" y="8201"/>
                  </a:lnTo>
                  <a:lnTo>
                    <a:pt x="237580" y="30569"/>
                  </a:lnTo>
                  <a:lnTo>
                    <a:pt x="267406" y="63744"/>
                  </a:lnTo>
                  <a:lnTo>
                    <a:pt x="278343" y="104370"/>
                  </a:lnTo>
                  <a:lnTo>
                    <a:pt x="267406" y="144996"/>
                  </a:lnTo>
                  <a:lnTo>
                    <a:pt x="237580" y="178171"/>
                  </a:lnTo>
                  <a:lnTo>
                    <a:pt x="193343" y="200539"/>
                  </a:lnTo>
                  <a:lnTo>
                    <a:pt x="139171" y="208741"/>
                  </a:lnTo>
                  <a:lnTo>
                    <a:pt x="84999" y="200539"/>
                  </a:lnTo>
                  <a:lnTo>
                    <a:pt x="40762" y="178171"/>
                  </a:lnTo>
                  <a:lnTo>
                    <a:pt x="10936" y="144996"/>
                  </a:lnTo>
                  <a:lnTo>
                    <a:pt x="0" y="104370"/>
                  </a:lnTo>
                  <a:close/>
                </a:path>
              </a:pathLst>
            </a:custGeom>
            <a:ln w="9525">
              <a:solidFill>
                <a:srgbClr val="96C71E"/>
              </a:solidFill>
            </a:ln>
          </p:spPr>
          <p:txBody>
            <a:bodyPr wrap="square" lIns="0" tIns="0" rIns="0" bIns="0" rtlCol="0"/>
            <a:lstStyle/>
            <a:p>
              <a:endParaRPr/>
            </a:p>
          </p:txBody>
        </p:sp>
        <p:pic>
          <p:nvPicPr>
            <p:cNvPr id="27" name="object 27"/>
            <p:cNvPicPr/>
            <p:nvPr/>
          </p:nvPicPr>
          <p:blipFill>
            <a:blip r:embed="rId9" cstate="print"/>
            <a:stretch>
              <a:fillRect/>
            </a:stretch>
          </p:blipFill>
          <p:spPr>
            <a:xfrm>
              <a:off x="1450847" y="6041136"/>
              <a:ext cx="7501128" cy="134111"/>
            </a:xfrm>
            <a:prstGeom prst="rect">
              <a:avLst/>
            </a:prstGeom>
          </p:spPr>
        </p:pic>
        <p:sp>
          <p:nvSpPr>
            <p:cNvPr id="28" name="object 28"/>
            <p:cNvSpPr/>
            <p:nvPr/>
          </p:nvSpPr>
          <p:spPr>
            <a:xfrm>
              <a:off x="1492454" y="6070873"/>
              <a:ext cx="7411084" cy="34925"/>
            </a:xfrm>
            <a:custGeom>
              <a:avLst/>
              <a:gdLst/>
              <a:ahLst/>
              <a:cxnLst/>
              <a:rect l="l" t="t" r="r" b="b"/>
              <a:pathLst>
                <a:path w="7411084" h="34925">
                  <a:moveTo>
                    <a:pt x="0" y="34790"/>
                  </a:moveTo>
                  <a:lnTo>
                    <a:pt x="7410880" y="0"/>
                  </a:lnTo>
                </a:path>
              </a:pathLst>
            </a:custGeom>
            <a:ln w="15875">
              <a:solidFill>
                <a:srgbClr val="98C723"/>
              </a:solidFill>
            </a:ln>
          </p:spPr>
          <p:txBody>
            <a:bodyPr wrap="square" lIns="0" tIns="0" rIns="0" bIns="0" rtlCol="0"/>
            <a:lstStyle/>
            <a:p>
              <a:endParaRPr/>
            </a:p>
          </p:txBody>
        </p:sp>
        <p:pic>
          <p:nvPicPr>
            <p:cNvPr id="29" name="object 29"/>
            <p:cNvPicPr/>
            <p:nvPr/>
          </p:nvPicPr>
          <p:blipFill>
            <a:blip r:embed="rId10" cstate="print"/>
            <a:stretch>
              <a:fillRect/>
            </a:stretch>
          </p:blipFill>
          <p:spPr>
            <a:xfrm>
              <a:off x="1441703" y="5858255"/>
              <a:ext cx="100584" cy="579120"/>
            </a:xfrm>
            <a:prstGeom prst="rect">
              <a:avLst/>
            </a:prstGeom>
          </p:spPr>
        </p:pic>
        <p:sp>
          <p:nvSpPr>
            <p:cNvPr id="30" name="object 30"/>
            <p:cNvSpPr/>
            <p:nvPr/>
          </p:nvSpPr>
          <p:spPr>
            <a:xfrm>
              <a:off x="1492449" y="5879526"/>
              <a:ext cx="0" cy="487680"/>
            </a:xfrm>
            <a:custGeom>
              <a:avLst/>
              <a:gdLst/>
              <a:ahLst/>
              <a:cxnLst/>
              <a:rect l="l" t="t" r="r" b="b"/>
              <a:pathLst>
                <a:path h="487679">
                  <a:moveTo>
                    <a:pt x="0" y="0"/>
                  </a:moveTo>
                  <a:lnTo>
                    <a:pt x="1" y="487062"/>
                  </a:lnTo>
                </a:path>
              </a:pathLst>
            </a:custGeom>
            <a:ln w="15875">
              <a:solidFill>
                <a:srgbClr val="98C723"/>
              </a:solidFill>
            </a:ln>
          </p:spPr>
          <p:txBody>
            <a:bodyPr wrap="square" lIns="0" tIns="0" rIns="0" bIns="0" rtlCol="0"/>
            <a:lstStyle/>
            <a:p>
              <a:endParaRPr/>
            </a:p>
          </p:txBody>
        </p:sp>
        <p:pic>
          <p:nvPicPr>
            <p:cNvPr id="31" name="object 31"/>
            <p:cNvPicPr/>
            <p:nvPr/>
          </p:nvPicPr>
          <p:blipFill>
            <a:blip r:embed="rId11" cstate="print"/>
            <a:stretch>
              <a:fillRect/>
            </a:stretch>
          </p:blipFill>
          <p:spPr>
            <a:xfrm>
              <a:off x="2831591" y="5855208"/>
              <a:ext cx="97536" cy="576072"/>
            </a:xfrm>
            <a:prstGeom prst="rect">
              <a:avLst/>
            </a:prstGeom>
          </p:spPr>
        </p:pic>
        <p:sp>
          <p:nvSpPr>
            <p:cNvPr id="32" name="object 32"/>
            <p:cNvSpPr/>
            <p:nvPr/>
          </p:nvSpPr>
          <p:spPr>
            <a:xfrm>
              <a:off x="2879990" y="5875371"/>
              <a:ext cx="0" cy="487680"/>
            </a:xfrm>
            <a:custGeom>
              <a:avLst/>
              <a:gdLst/>
              <a:ahLst/>
              <a:cxnLst/>
              <a:rect l="l" t="t" r="r" b="b"/>
              <a:pathLst>
                <a:path h="487679">
                  <a:moveTo>
                    <a:pt x="0" y="0"/>
                  </a:moveTo>
                  <a:lnTo>
                    <a:pt x="1" y="487062"/>
                  </a:lnTo>
                </a:path>
              </a:pathLst>
            </a:custGeom>
            <a:ln w="15875">
              <a:solidFill>
                <a:srgbClr val="98C723"/>
              </a:solidFill>
            </a:ln>
          </p:spPr>
          <p:txBody>
            <a:bodyPr wrap="square" lIns="0" tIns="0" rIns="0" bIns="0" rtlCol="0"/>
            <a:lstStyle/>
            <a:p>
              <a:endParaRPr/>
            </a:p>
          </p:txBody>
        </p:sp>
        <p:pic>
          <p:nvPicPr>
            <p:cNvPr id="33" name="object 33"/>
            <p:cNvPicPr/>
            <p:nvPr/>
          </p:nvPicPr>
          <p:blipFill>
            <a:blip r:embed="rId12" cstate="print"/>
            <a:stretch>
              <a:fillRect/>
            </a:stretch>
          </p:blipFill>
          <p:spPr>
            <a:xfrm>
              <a:off x="4431791" y="5586983"/>
              <a:ext cx="371856" cy="301752"/>
            </a:xfrm>
            <a:prstGeom prst="rect">
              <a:avLst/>
            </a:prstGeom>
          </p:spPr>
        </p:pic>
        <p:pic>
          <p:nvPicPr>
            <p:cNvPr id="34" name="object 34"/>
            <p:cNvPicPr/>
            <p:nvPr/>
          </p:nvPicPr>
          <p:blipFill>
            <a:blip r:embed="rId13" cstate="print"/>
            <a:stretch>
              <a:fillRect/>
            </a:stretch>
          </p:blipFill>
          <p:spPr>
            <a:xfrm>
              <a:off x="4479273" y="5610291"/>
              <a:ext cx="278342" cy="208741"/>
            </a:xfrm>
            <a:prstGeom prst="rect">
              <a:avLst/>
            </a:prstGeom>
          </p:spPr>
        </p:pic>
        <p:sp>
          <p:nvSpPr>
            <p:cNvPr id="35" name="object 35"/>
            <p:cNvSpPr/>
            <p:nvPr/>
          </p:nvSpPr>
          <p:spPr>
            <a:xfrm>
              <a:off x="4479273" y="5610291"/>
              <a:ext cx="278765" cy="208915"/>
            </a:xfrm>
            <a:custGeom>
              <a:avLst/>
              <a:gdLst/>
              <a:ahLst/>
              <a:cxnLst/>
              <a:rect l="l" t="t" r="r" b="b"/>
              <a:pathLst>
                <a:path w="278764" h="208914">
                  <a:moveTo>
                    <a:pt x="0" y="104370"/>
                  </a:moveTo>
                  <a:lnTo>
                    <a:pt x="10936" y="63744"/>
                  </a:lnTo>
                  <a:lnTo>
                    <a:pt x="40762" y="30569"/>
                  </a:lnTo>
                  <a:lnTo>
                    <a:pt x="84999" y="8201"/>
                  </a:lnTo>
                  <a:lnTo>
                    <a:pt x="139171" y="0"/>
                  </a:lnTo>
                  <a:lnTo>
                    <a:pt x="193343" y="8201"/>
                  </a:lnTo>
                  <a:lnTo>
                    <a:pt x="237580" y="30569"/>
                  </a:lnTo>
                  <a:lnTo>
                    <a:pt x="267406" y="63744"/>
                  </a:lnTo>
                  <a:lnTo>
                    <a:pt x="278343" y="104370"/>
                  </a:lnTo>
                  <a:lnTo>
                    <a:pt x="267406" y="144996"/>
                  </a:lnTo>
                  <a:lnTo>
                    <a:pt x="237580" y="178171"/>
                  </a:lnTo>
                  <a:lnTo>
                    <a:pt x="193343" y="200539"/>
                  </a:lnTo>
                  <a:lnTo>
                    <a:pt x="139171" y="208741"/>
                  </a:lnTo>
                  <a:lnTo>
                    <a:pt x="84999" y="200539"/>
                  </a:lnTo>
                  <a:lnTo>
                    <a:pt x="40762" y="178171"/>
                  </a:lnTo>
                  <a:lnTo>
                    <a:pt x="10936" y="144996"/>
                  </a:lnTo>
                  <a:lnTo>
                    <a:pt x="0" y="104370"/>
                  </a:lnTo>
                  <a:close/>
                </a:path>
              </a:pathLst>
            </a:custGeom>
            <a:ln w="9525">
              <a:solidFill>
                <a:srgbClr val="96C71E"/>
              </a:solidFill>
            </a:ln>
          </p:spPr>
          <p:txBody>
            <a:bodyPr wrap="square" lIns="0" tIns="0" rIns="0" bIns="0" rtlCol="0"/>
            <a:lstStyle/>
            <a:p>
              <a:endParaRPr/>
            </a:p>
          </p:txBody>
        </p:sp>
        <p:pic>
          <p:nvPicPr>
            <p:cNvPr id="36" name="object 36"/>
            <p:cNvPicPr/>
            <p:nvPr/>
          </p:nvPicPr>
          <p:blipFill>
            <a:blip r:embed="rId14" cstate="print"/>
            <a:stretch>
              <a:fillRect/>
            </a:stretch>
          </p:blipFill>
          <p:spPr>
            <a:xfrm>
              <a:off x="4379976" y="5870447"/>
              <a:ext cx="97536" cy="579119"/>
            </a:xfrm>
            <a:prstGeom prst="rect">
              <a:avLst/>
            </a:prstGeom>
          </p:spPr>
        </p:pic>
        <p:sp>
          <p:nvSpPr>
            <p:cNvPr id="37" name="object 37"/>
            <p:cNvSpPr/>
            <p:nvPr/>
          </p:nvSpPr>
          <p:spPr>
            <a:xfrm>
              <a:off x="4428271" y="5892766"/>
              <a:ext cx="0" cy="487680"/>
            </a:xfrm>
            <a:custGeom>
              <a:avLst/>
              <a:gdLst/>
              <a:ahLst/>
              <a:cxnLst/>
              <a:rect l="l" t="t" r="r" b="b"/>
              <a:pathLst>
                <a:path h="487679">
                  <a:moveTo>
                    <a:pt x="0" y="0"/>
                  </a:moveTo>
                  <a:lnTo>
                    <a:pt x="1" y="487062"/>
                  </a:lnTo>
                </a:path>
              </a:pathLst>
            </a:custGeom>
            <a:ln w="15875">
              <a:solidFill>
                <a:srgbClr val="98C723"/>
              </a:solidFill>
            </a:ln>
          </p:spPr>
          <p:txBody>
            <a:bodyPr wrap="square" lIns="0" tIns="0" rIns="0" bIns="0" rtlCol="0"/>
            <a:lstStyle/>
            <a:p>
              <a:endParaRPr/>
            </a:p>
          </p:txBody>
        </p:sp>
        <p:pic>
          <p:nvPicPr>
            <p:cNvPr id="38" name="object 38"/>
            <p:cNvPicPr/>
            <p:nvPr/>
          </p:nvPicPr>
          <p:blipFill>
            <a:blip r:embed="rId15" cstate="print"/>
            <a:stretch>
              <a:fillRect/>
            </a:stretch>
          </p:blipFill>
          <p:spPr>
            <a:xfrm>
              <a:off x="6827520" y="5623559"/>
              <a:ext cx="368807" cy="301752"/>
            </a:xfrm>
            <a:prstGeom prst="rect">
              <a:avLst/>
            </a:prstGeom>
          </p:spPr>
        </p:pic>
        <p:pic>
          <p:nvPicPr>
            <p:cNvPr id="39" name="object 39"/>
            <p:cNvPicPr/>
            <p:nvPr/>
          </p:nvPicPr>
          <p:blipFill>
            <a:blip r:embed="rId16" cstate="print"/>
            <a:stretch>
              <a:fillRect/>
            </a:stretch>
          </p:blipFill>
          <p:spPr>
            <a:xfrm>
              <a:off x="6872861" y="5645857"/>
              <a:ext cx="278342" cy="208741"/>
            </a:xfrm>
            <a:prstGeom prst="rect">
              <a:avLst/>
            </a:prstGeom>
          </p:spPr>
        </p:pic>
        <p:sp>
          <p:nvSpPr>
            <p:cNvPr id="40" name="object 40"/>
            <p:cNvSpPr/>
            <p:nvPr/>
          </p:nvSpPr>
          <p:spPr>
            <a:xfrm>
              <a:off x="6872861" y="5645856"/>
              <a:ext cx="278765" cy="208915"/>
            </a:xfrm>
            <a:custGeom>
              <a:avLst/>
              <a:gdLst/>
              <a:ahLst/>
              <a:cxnLst/>
              <a:rect l="l" t="t" r="r" b="b"/>
              <a:pathLst>
                <a:path w="278765" h="208914">
                  <a:moveTo>
                    <a:pt x="0" y="104370"/>
                  </a:moveTo>
                  <a:lnTo>
                    <a:pt x="10936" y="63744"/>
                  </a:lnTo>
                  <a:lnTo>
                    <a:pt x="40762" y="30569"/>
                  </a:lnTo>
                  <a:lnTo>
                    <a:pt x="84999" y="8201"/>
                  </a:lnTo>
                  <a:lnTo>
                    <a:pt x="139171" y="0"/>
                  </a:lnTo>
                  <a:lnTo>
                    <a:pt x="193343" y="8201"/>
                  </a:lnTo>
                  <a:lnTo>
                    <a:pt x="237580" y="30569"/>
                  </a:lnTo>
                  <a:lnTo>
                    <a:pt x="267406" y="63744"/>
                  </a:lnTo>
                  <a:lnTo>
                    <a:pt x="278343" y="104370"/>
                  </a:lnTo>
                  <a:lnTo>
                    <a:pt x="267406" y="144996"/>
                  </a:lnTo>
                  <a:lnTo>
                    <a:pt x="237580" y="178171"/>
                  </a:lnTo>
                  <a:lnTo>
                    <a:pt x="193343" y="200539"/>
                  </a:lnTo>
                  <a:lnTo>
                    <a:pt x="139171" y="208741"/>
                  </a:lnTo>
                  <a:lnTo>
                    <a:pt x="84999" y="200539"/>
                  </a:lnTo>
                  <a:lnTo>
                    <a:pt x="40762" y="178171"/>
                  </a:lnTo>
                  <a:lnTo>
                    <a:pt x="10936" y="144996"/>
                  </a:lnTo>
                  <a:lnTo>
                    <a:pt x="0" y="104370"/>
                  </a:lnTo>
                  <a:close/>
                </a:path>
              </a:pathLst>
            </a:custGeom>
            <a:ln w="9525">
              <a:solidFill>
                <a:srgbClr val="96C71E"/>
              </a:solidFill>
            </a:ln>
          </p:spPr>
          <p:txBody>
            <a:bodyPr wrap="square" lIns="0" tIns="0" rIns="0" bIns="0" rtlCol="0"/>
            <a:lstStyle/>
            <a:p>
              <a:endParaRPr/>
            </a:p>
          </p:txBody>
        </p:sp>
        <p:pic>
          <p:nvPicPr>
            <p:cNvPr id="41" name="object 41"/>
            <p:cNvPicPr/>
            <p:nvPr/>
          </p:nvPicPr>
          <p:blipFill>
            <a:blip r:embed="rId17" cstate="print"/>
            <a:stretch>
              <a:fillRect/>
            </a:stretch>
          </p:blipFill>
          <p:spPr>
            <a:xfrm>
              <a:off x="7312152" y="5602223"/>
              <a:ext cx="371855" cy="298703"/>
            </a:xfrm>
            <a:prstGeom prst="rect">
              <a:avLst/>
            </a:prstGeom>
          </p:spPr>
        </p:pic>
        <p:pic>
          <p:nvPicPr>
            <p:cNvPr id="42" name="object 42"/>
            <p:cNvPicPr/>
            <p:nvPr/>
          </p:nvPicPr>
          <p:blipFill>
            <a:blip r:embed="rId6" cstate="print"/>
            <a:stretch>
              <a:fillRect/>
            </a:stretch>
          </p:blipFill>
          <p:spPr>
            <a:xfrm>
              <a:off x="7358183" y="5624307"/>
              <a:ext cx="278343" cy="208741"/>
            </a:xfrm>
            <a:prstGeom prst="rect">
              <a:avLst/>
            </a:prstGeom>
          </p:spPr>
        </p:pic>
        <p:sp>
          <p:nvSpPr>
            <p:cNvPr id="43" name="object 43"/>
            <p:cNvSpPr/>
            <p:nvPr/>
          </p:nvSpPr>
          <p:spPr>
            <a:xfrm>
              <a:off x="7358183" y="5624307"/>
              <a:ext cx="278765" cy="208915"/>
            </a:xfrm>
            <a:custGeom>
              <a:avLst/>
              <a:gdLst/>
              <a:ahLst/>
              <a:cxnLst/>
              <a:rect l="l" t="t" r="r" b="b"/>
              <a:pathLst>
                <a:path w="278765" h="208914">
                  <a:moveTo>
                    <a:pt x="0" y="104370"/>
                  </a:moveTo>
                  <a:lnTo>
                    <a:pt x="10936" y="63744"/>
                  </a:lnTo>
                  <a:lnTo>
                    <a:pt x="40762" y="30569"/>
                  </a:lnTo>
                  <a:lnTo>
                    <a:pt x="84999" y="8201"/>
                  </a:lnTo>
                  <a:lnTo>
                    <a:pt x="139171" y="0"/>
                  </a:lnTo>
                  <a:lnTo>
                    <a:pt x="193343" y="8201"/>
                  </a:lnTo>
                  <a:lnTo>
                    <a:pt x="237580" y="30569"/>
                  </a:lnTo>
                  <a:lnTo>
                    <a:pt x="267406" y="63744"/>
                  </a:lnTo>
                  <a:lnTo>
                    <a:pt x="278343" y="104370"/>
                  </a:lnTo>
                  <a:lnTo>
                    <a:pt x="267406" y="144996"/>
                  </a:lnTo>
                  <a:lnTo>
                    <a:pt x="237580" y="178171"/>
                  </a:lnTo>
                  <a:lnTo>
                    <a:pt x="193343" y="200539"/>
                  </a:lnTo>
                  <a:lnTo>
                    <a:pt x="139171" y="208741"/>
                  </a:lnTo>
                  <a:lnTo>
                    <a:pt x="84999" y="200539"/>
                  </a:lnTo>
                  <a:lnTo>
                    <a:pt x="40762" y="178171"/>
                  </a:lnTo>
                  <a:lnTo>
                    <a:pt x="10936" y="144996"/>
                  </a:lnTo>
                  <a:lnTo>
                    <a:pt x="0" y="104370"/>
                  </a:lnTo>
                  <a:close/>
                </a:path>
              </a:pathLst>
            </a:custGeom>
            <a:ln w="9525">
              <a:solidFill>
                <a:srgbClr val="96C71E"/>
              </a:solidFill>
            </a:ln>
          </p:spPr>
          <p:txBody>
            <a:bodyPr wrap="square" lIns="0" tIns="0" rIns="0" bIns="0" rtlCol="0"/>
            <a:lstStyle/>
            <a:p>
              <a:endParaRPr/>
            </a:p>
          </p:txBody>
        </p:sp>
        <p:pic>
          <p:nvPicPr>
            <p:cNvPr id="44" name="object 44"/>
            <p:cNvPicPr/>
            <p:nvPr/>
          </p:nvPicPr>
          <p:blipFill>
            <a:blip r:embed="rId18" cstate="print"/>
            <a:stretch>
              <a:fillRect/>
            </a:stretch>
          </p:blipFill>
          <p:spPr>
            <a:xfrm>
              <a:off x="7211567" y="5885687"/>
              <a:ext cx="97535" cy="576072"/>
            </a:xfrm>
            <a:prstGeom prst="rect">
              <a:avLst/>
            </a:prstGeom>
          </p:spPr>
        </p:pic>
        <p:sp>
          <p:nvSpPr>
            <p:cNvPr id="45" name="object 45"/>
            <p:cNvSpPr/>
            <p:nvPr/>
          </p:nvSpPr>
          <p:spPr>
            <a:xfrm>
              <a:off x="7259679" y="5906007"/>
              <a:ext cx="0" cy="487680"/>
            </a:xfrm>
            <a:custGeom>
              <a:avLst/>
              <a:gdLst/>
              <a:ahLst/>
              <a:cxnLst/>
              <a:rect l="l" t="t" r="r" b="b"/>
              <a:pathLst>
                <a:path h="487679">
                  <a:moveTo>
                    <a:pt x="0" y="0"/>
                  </a:moveTo>
                  <a:lnTo>
                    <a:pt x="1" y="487062"/>
                  </a:lnTo>
                </a:path>
              </a:pathLst>
            </a:custGeom>
            <a:ln w="15875">
              <a:solidFill>
                <a:srgbClr val="98C723"/>
              </a:solidFill>
            </a:ln>
          </p:spPr>
          <p:txBody>
            <a:bodyPr wrap="square" lIns="0" tIns="0" rIns="0" bIns="0" rtlCol="0"/>
            <a:lstStyle/>
            <a:p>
              <a:endParaRPr/>
            </a:p>
          </p:txBody>
        </p:sp>
        <p:pic>
          <p:nvPicPr>
            <p:cNvPr id="46" name="object 46"/>
            <p:cNvPicPr/>
            <p:nvPr/>
          </p:nvPicPr>
          <p:blipFill>
            <a:blip r:embed="rId19" cstate="print"/>
            <a:stretch>
              <a:fillRect/>
            </a:stretch>
          </p:blipFill>
          <p:spPr>
            <a:xfrm>
              <a:off x="8854440" y="5839968"/>
              <a:ext cx="97535" cy="579120"/>
            </a:xfrm>
            <a:prstGeom prst="rect">
              <a:avLst/>
            </a:prstGeom>
          </p:spPr>
        </p:pic>
        <p:sp>
          <p:nvSpPr>
            <p:cNvPr id="47" name="object 47"/>
            <p:cNvSpPr/>
            <p:nvPr/>
          </p:nvSpPr>
          <p:spPr>
            <a:xfrm>
              <a:off x="8903976" y="5862906"/>
              <a:ext cx="0" cy="487680"/>
            </a:xfrm>
            <a:custGeom>
              <a:avLst/>
              <a:gdLst/>
              <a:ahLst/>
              <a:cxnLst/>
              <a:rect l="l" t="t" r="r" b="b"/>
              <a:pathLst>
                <a:path h="487679">
                  <a:moveTo>
                    <a:pt x="0" y="0"/>
                  </a:moveTo>
                  <a:lnTo>
                    <a:pt x="1" y="487062"/>
                  </a:lnTo>
                </a:path>
              </a:pathLst>
            </a:custGeom>
            <a:ln w="15875">
              <a:solidFill>
                <a:srgbClr val="98C723"/>
              </a:solidFill>
            </a:ln>
          </p:spPr>
          <p:txBody>
            <a:bodyPr wrap="square" lIns="0" tIns="0" rIns="0" bIns="0" rtlCol="0"/>
            <a:lstStyle/>
            <a:p>
              <a:endParaRPr/>
            </a:p>
          </p:txBody>
        </p:sp>
        <p:pic>
          <p:nvPicPr>
            <p:cNvPr id="48" name="object 48"/>
            <p:cNvPicPr/>
            <p:nvPr/>
          </p:nvPicPr>
          <p:blipFill>
            <a:blip r:embed="rId20" cstate="print"/>
            <a:stretch>
              <a:fillRect/>
            </a:stretch>
          </p:blipFill>
          <p:spPr>
            <a:xfrm>
              <a:off x="5891783" y="5596127"/>
              <a:ext cx="368808" cy="301752"/>
            </a:xfrm>
            <a:prstGeom prst="rect">
              <a:avLst/>
            </a:prstGeom>
          </p:spPr>
        </p:pic>
        <p:pic>
          <p:nvPicPr>
            <p:cNvPr id="49" name="object 49"/>
            <p:cNvPicPr/>
            <p:nvPr/>
          </p:nvPicPr>
          <p:blipFill>
            <a:blip r:embed="rId6" cstate="print"/>
            <a:stretch>
              <a:fillRect/>
            </a:stretch>
          </p:blipFill>
          <p:spPr>
            <a:xfrm>
              <a:off x="5937006" y="5619377"/>
              <a:ext cx="278343" cy="208741"/>
            </a:xfrm>
            <a:prstGeom prst="rect">
              <a:avLst/>
            </a:prstGeom>
          </p:spPr>
        </p:pic>
        <p:sp>
          <p:nvSpPr>
            <p:cNvPr id="50" name="object 50"/>
            <p:cNvSpPr/>
            <p:nvPr/>
          </p:nvSpPr>
          <p:spPr>
            <a:xfrm>
              <a:off x="5937006" y="5619377"/>
              <a:ext cx="278765" cy="208915"/>
            </a:xfrm>
            <a:custGeom>
              <a:avLst/>
              <a:gdLst/>
              <a:ahLst/>
              <a:cxnLst/>
              <a:rect l="l" t="t" r="r" b="b"/>
              <a:pathLst>
                <a:path w="278764" h="208914">
                  <a:moveTo>
                    <a:pt x="0" y="104370"/>
                  </a:moveTo>
                  <a:lnTo>
                    <a:pt x="10936" y="63744"/>
                  </a:lnTo>
                  <a:lnTo>
                    <a:pt x="40762" y="30569"/>
                  </a:lnTo>
                  <a:lnTo>
                    <a:pt x="84999" y="8201"/>
                  </a:lnTo>
                  <a:lnTo>
                    <a:pt x="139171" y="0"/>
                  </a:lnTo>
                  <a:lnTo>
                    <a:pt x="193343" y="8201"/>
                  </a:lnTo>
                  <a:lnTo>
                    <a:pt x="237580" y="30569"/>
                  </a:lnTo>
                  <a:lnTo>
                    <a:pt x="267406" y="63744"/>
                  </a:lnTo>
                  <a:lnTo>
                    <a:pt x="278343" y="104370"/>
                  </a:lnTo>
                  <a:lnTo>
                    <a:pt x="267406" y="144996"/>
                  </a:lnTo>
                  <a:lnTo>
                    <a:pt x="237580" y="178171"/>
                  </a:lnTo>
                  <a:lnTo>
                    <a:pt x="193343" y="200539"/>
                  </a:lnTo>
                  <a:lnTo>
                    <a:pt x="139171" y="208741"/>
                  </a:lnTo>
                  <a:lnTo>
                    <a:pt x="84999" y="200539"/>
                  </a:lnTo>
                  <a:lnTo>
                    <a:pt x="40762" y="178171"/>
                  </a:lnTo>
                  <a:lnTo>
                    <a:pt x="10936" y="144996"/>
                  </a:lnTo>
                  <a:lnTo>
                    <a:pt x="0" y="104370"/>
                  </a:lnTo>
                  <a:close/>
                </a:path>
              </a:pathLst>
            </a:custGeom>
            <a:ln w="9525">
              <a:solidFill>
                <a:srgbClr val="96C71E"/>
              </a:solidFill>
            </a:ln>
          </p:spPr>
          <p:txBody>
            <a:bodyPr wrap="square" lIns="0" tIns="0" rIns="0" bIns="0" rtlCol="0"/>
            <a:lstStyle/>
            <a:p>
              <a:endParaRPr/>
            </a:p>
          </p:txBody>
        </p:sp>
        <p:pic>
          <p:nvPicPr>
            <p:cNvPr id="51" name="object 51"/>
            <p:cNvPicPr/>
            <p:nvPr/>
          </p:nvPicPr>
          <p:blipFill>
            <a:blip r:embed="rId21" cstate="print"/>
            <a:stretch>
              <a:fillRect/>
            </a:stretch>
          </p:blipFill>
          <p:spPr>
            <a:xfrm>
              <a:off x="5937503" y="5897880"/>
              <a:ext cx="97536" cy="579119"/>
            </a:xfrm>
            <a:prstGeom prst="rect">
              <a:avLst/>
            </a:prstGeom>
          </p:spPr>
        </p:pic>
        <p:sp>
          <p:nvSpPr>
            <p:cNvPr id="52" name="object 52"/>
            <p:cNvSpPr/>
            <p:nvPr/>
          </p:nvSpPr>
          <p:spPr>
            <a:xfrm>
              <a:off x="5985587" y="5919246"/>
              <a:ext cx="0" cy="487680"/>
            </a:xfrm>
            <a:custGeom>
              <a:avLst/>
              <a:gdLst/>
              <a:ahLst/>
              <a:cxnLst/>
              <a:rect l="l" t="t" r="r" b="b"/>
              <a:pathLst>
                <a:path h="487679">
                  <a:moveTo>
                    <a:pt x="0" y="0"/>
                  </a:moveTo>
                  <a:lnTo>
                    <a:pt x="1" y="487062"/>
                  </a:lnTo>
                </a:path>
              </a:pathLst>
            </a:custGeom>
            <a:ln w="15875">
              <a:solidFill>
                <a:srgbClr val="98C723"/>
              </a:solidFill>
            </a:ln>
          </p:spPr>
          <p:txBody>
            <a:bodyPr wrap="square" lIns="0" tIns="0" rIns="0" bIns="0" rtlCol="0"/>
            <a:lstStyle/>
            <a:p>
              <a:endParaRPr/>
            </a:p>
          </p:txBody>
        </p:sp>
        <p:pic>
          <p:nvPicPr>
            <p:cNvPr id="53" name="object 53"/>
            <p:cNvPicPr/>
            <p:nvPr/>
          </p:nvPicPr>
          <p:blipFill>
            <a:blip r:embed="rId22" cstate="print"/>
            <a:stretch>
              <a:fillRect/>
            </a:stretch>
          </p:blipFill>
          <p:spPr>
            <a:xfrm>
              <a:off x="1594103" y="5141975"/>
              <a:ext cx="100584" cy="576071"/>
            </a:xfrm>
            <a:prstGeom prst="rect">
              <a:avLst/>
            </a:prstGeom>
          </p:spPr>
        </p:pic>
        <p:sp>
          <p:nvSpPr>
            <p:cNvPr id="54" name="object 54"/>
            <p:cNvSpPr/>
            <p:nvPr/>
          </p:nvSpPr>
          <p:spPr>
            <a:xfrm>
              <a:off x="1644849" y="5162176"/>
              <a:ext cx="0" cy="487680"/>
            </a:xfrm>
            <a:custGeom>
              <a:avLst/>
              <a:gdLst/>
              <a:ahLst/>
              <a:cxnLst/>
              <a:rect l="l" t="t" r="r" b="b"/>
              <a:pathLst>
                <a:path h="487679">
                  <a:moveTo>
                    <a:pt x="0" y="0"/>
                  </a:moveTo>
                  <a:lnTo>
                    <a:pt x="1" y="487062"/>
                  </a:lnTo>
                </a:path>
              </a:pathLst>
            </a:custGeom>
            <a:ln w="15875">
              <a:solidFill>
                <a:srgbClr val="98C723"/>
              </a:solidFill>
            </a:ln>
          </p:spPr>
          <p:txBody>
            <a:bodyPr wrap="square" lIns="0" tIns="0" rIns="0" bIns="0" rtlCol="0"/>
            <a:lstStyle/>
            <a:p>
              <a:endParaRPr/>
            </a:p>
          </p:txBody>
        </p:sp>
        <p:pic>
          <p:nvPicPr>
            <p:cNvPr id="55" name="object 55"/>
            <p:cNvPicPr/>
            <p:nvPr/>
          </p:nvPicPr>
          <p:blipFill>
            <a:blip r:embed="rId23" cstate="print"/>
            <a:stretch>
              <a:fillRect/>
            </a:stretch>
          </p:blipFill>
          <p:spPr>
            <a:xfrm>
              <a:off x="1591055" y="5102352"/>
              <a:ext cx="786383" cy="115824"/>
            </a:xfrm>
            <a:prstGeom prst="rect">
              <a:avLst/>
            </a:prstGeom>
          </p:spPr>
        </p:pic>
        <p:sp>
          <p:nvSpPr>
            <p:cNvPr id="56" name="object 56"/>
            <p:cNvSpPr/>
            <p:nvPr/>
          </p:nvSpPr>
          <p:spPr>
            <a:xfrm>
              <a:off x="1631627" y="5131541"/>
              <a:ext cx="695960" cy="17780"/>
            </a:xfrm>
            <a:custGeom>
              <a:avLst/>
              <a:gdLst/>
              <a:ahLst/>
              <a:cxnLst/>
              <a:rect l="l" t="t" r="r" b="b"/>
              <a:pathLst>
                <a:path w="695960" h="17779">
                  <a:moveTo>
                    <a:pt x="0" y="17395"/>
                  </a:moveTo>
                  <a:lnTo>
                    <a:pt x="695857" y="0"/>
                  </a:lnTo>
                </a:path>
              </a:pathLst>
            </a:custGeom>
            <a:ln w="15875">
              <a:solidFill>
                <a:srgbClr val="98C723"/>
              </a:solidFill>
            </a:ln>
          </p:spPr>
          <p:txBody>
            <a:bodyPr wrap="square" lIns="0" tIns="0" rIns="0" bIns="0" rtlCol="0"/>
            <a:lstStyle/>
            <a:p>
              <a:endParaRPr/>
            </a:p>
          </p:txBody>
        </p:sp>
        <p:pic>
          <p:nvPicPr>
            <p:cNvPr id="57" name="object 57"/>
            <p:cNvPicPr/>
            <p:nvPr/>
          </p:nvPicPr>
          <p:blipFill>
            <a:blip r:embed="rId24" cstate="print"/>
            <a:stretch>
              <a:fillRect/>
            </a:stretch>
          </p:blipFill>
          <p:spPr>
            <a:xfrm>
              <a:off x="3130295" y="5590031"/>
              <a:ext cx="371856" cy="301752"/>
            </a:xfrm>
            <a:prstGeom prst="rect">
              <a:avLst/>
            </a:prstGeom>
          </p:spPr>
        </p:pic>
        <p:pic>
          <p:nvPicPr>
            <p:cNvPr id="58" name="object 58"/>
            <p:cNvPicPr/>
            <p:nvPr/>
          </p:nvPicPr>
          <p:blipFill>
            <a:blip r:embed="rId6" cstate="print"/>
            <a:stretch>
              <a:fillRect/>
            </a:stretch>
          </p:blipFill>
          <p:spPr>
            <a:xfrm>
              <a:off x="3176337" y="5614446"/>
              <a:ext cx="278343" cy="208741"/>
            </a:xfrm>
            <a:prstGeom prst="rect">
              <a:avLst/>
            </a:prstGeom>
          </p:spPr>
        </p:pic>
        <p:sp>
          <p:nvSpPr>
            <p:cNvPr id="59" name="object 59"/>
            <p:cNvSpPr/>
            <p:nvPr/>
          </p:nvSpPr>
          <p:spPr>
            <a:xfrm>
              <a:off x="3176337" y="5614446"/>
              <a:ext cx="278765" cy="208915"/>
            </a:xfrm>
            <a:custGeom>
              <a:avLst/>
              <a:gdLst/>
              <a:ahLst/>
              <a:cxnLst/>
              <a:rect l="l" t="t" r="r" b="b"/>
              <a:pathLst>
                <a:path w="278764" h="208914">
                  <a:moveTo>
                    <a:pt x="0" y="104370"/>
                  </a:moveTo>
                  <a:lnTo>
                    <a:pt x="10936" y="63744"/>
                  </a:lnTo>
                  <a:lnTo>
                    <a:pt x="40762" y="30569"/>
                  </a:lnTo>
                  <a:lnTo>
                    <a:pt x="84999" y="8201"/>
                  </a:lnTo>
                  <a:lnTo>
                    <a:pt x="139171" y="0"/>
                  </a:lnTo>
                  <a:lnTo>
                    <a:pt x="193343" y="8201"/>
                  </a:lnTo>
                  <a:lnTo>
                    <a:pt x="237580" y="30569"/>
                  </a:lnTo>
                  <a:lnTo>
                    <a:pt x="267406" y="63744"/>
                  </a:lnTo>
                  <a:lnTo>
                    <a:pt x="278343" y="104370"/>
                  </a:lnTo>
                  <a:lnTo>
                    <a:pt x="267406" y="144996"/>
                  </a:lnTo>
                  <a:lnTo>
                    <a:pt x="237580" y="178171"/>
                  </a:lnTo>
                  <a:lnTo>
                    <a:pt x="193343" y="200539"/>
                  </a:lnTo>
                  <a:lnTo>
                    <a:pt x="139171" y="208741"/>
                  </a:lnTo>
                  <a:lnTo>
                    <a:pt x="84999" y="200539"/>
                  </a:lnTo>
                  <a:lnTo>
                    <a:pt x="40762" y="178171"/>
                  </a:lnTo>
                  <a:lnTo>
                    <a:pt x="10936" y="144996"/>
                  </a:lnTo>
                  <a:lnTo>
                    <a:pt x="0" y="104370"/>
                  </a:lnTo>
                  <a:close/>
                </a:path>
              </a:pathLst>
            </a:custGeom>
            <a:ln w="9525">
              <a:solidFill>
                <a:srgbClr val="96C71E"/>
              </a:solidFill>
            </a:ln>
          </p:spPr>
          <p:txBody>
            <a:bodyPr wrap="square" lIns="0" tIns="0" rIns="0" bIns="0" rtlCol="0"/>
            <a:lstStyle/>
            <a:p>
              <a:endParaRPr/>
            </a:p>
          </p:txBody>
        </p:sp>
        <p:pic>
          <p:nvPicPr>
            <p:cNvPr id="60" name="object 60"/>
            <p:cNvPicPr/>
            <p:nvPr/>
          </p:nvPicPr>
          <p:blipFill>
            <a:blip r:embed="rId25" cstate="print"/>
            <a:stretch>
              <a:fillRect/>
            </a:stretch>
          </p:blipFill>
          <p:spPr>
            <a:xfrm>
              <a:off x="3243072" y="5135879"/>
              <a:ext cx="100584" cy="579119"/>
            </a:xfrm>
            <a:prstGeom prst="rect">
              <a:avLst/>
            </a:prstGeom>
          </p:spPr>
        </p:pic>
        <p:sp>
          <p:nvSpPr>
            <p:cNvPr id="61" name="object 61"/>
            <p:cNvSpPr/>
            <p:nvPr/>
          </p:nvSpPr>
          <p:spPr>
            <a:xfrm>
              <a:off x="3293304" y="5158021"/>
              <a:ext cx="0" cy="487680"/>
            </a:xfrm>
            <a:custGeom>
              <a:avLst/>
              <a:gdLst/>
              <a:ahLst/>
              <a:cxnLst/>
              <a:rect l="l" t="t" r="r" b="b"/>
              <a:pathLst>
                <a:path h="487679">
                  <a:moveTo>
                    <a:pt x="0" y="0"/>
                  </a:moveTo>
                  <a:lnTo>
                    <a:pt x="1" y="487062"/>
                  </a:lnTo>
                </a:path>
              </a:pathLst>
            </a:custGeom>
            <a:ln w="15875">
              <a:solidFill>
                <a:srgbClr val="98C723"/>
              </a:solidFill>
            </a:ln>
          </p:spPr>
          <p:txBody>
            <a:bodyPr wrap="square" lIns="0" tIns="0" rIns="0" bIns="0" rtlCol="0"/>
            <a:lstStyle/>
            <a:p>
              <a:endParaRPr/>
            </a:p>
          </p:txBody>
        </p:sp>
        <p:pic>
          <p:nvPicPr>
            <p:cNvPr id="62" name="object 62"/>
            <p:cNvPicPr/>
            <p:nvPr/>
          </p:nvPicPr>
          <p:blipFill>
            <a:blip r:embed="rId25" cstate="print"/>
            <a:stretch>
              <a:fillRect/>
            </a:stretch>
          </p:blipFill>
          <p:spPr>
            <a:xfrm>
              <a:off x="4547616" y="5135879"/>
              <a:ext cx="100584" cy="579119"/>
            </a:xfrm>
            <a:prstGeom prst="rect">
              <a:avLst/>
            </a:prstGeom>
          </p:spPr>
        </p:pic>
        <p:sp>
          <p:nvSpPr>
            <p:cNvPr id="63" name="object 63"/>
            <p:cNvSpPr/>
            <p:nvPr/>
          </p:nvSpPr>
          <p:spPr>
            <a:xfrm>
              <a:off x="4598004" y="5158021"/>
              <a:ext cx="0" cy="487680"/>
            </a:xfrm>
            <a:custGeom>
              <a:avLst/>
              <a:gdLst/>
              <a:ahLst/>
              <a:cxnLst/>
              <a:rect l="l" t="t" r="r" b="b"/>
              <a:pathLst>
                <a:path h="487679">
                  <a:moveTo>
                    <a:pt x="0" y="0"/>
                  </a:moveTo>
                  <a:lnTo>
                    <a:pt x="1" y="487062"/>
                  </a:lnTo>
                </a:path>
              </a:pathLst>
            </a:custGeom>
            <a:ln w="15875">
              <a:solidFill>
                <a:srgbClr val="98C723"/>
              </a:solidFill>
            </a:ln>
          </p:spPr>
          <p:txBody>
            <a:bodyPr wrap="square" lIns="0" tIns="0" rIns="0" bIns="0" rtlCol="0"/>
            <a:lstStyle/>
            <a:p>
              <a:endParaRPr/>
            </a:p>
          </p:txBody>
        </p:sp>
        <p:pic>
          <p:nvPicPr>
            <p:cNvPr id="64" name="object 64"/>
            <p:cNvPicPr/>
            <p:nvPr/>
          </p:nvPicPr>
          <p:blipFill>
            <a:blip r:embed="rId26" cstate="print"/>
            <a:stretch>
              <a:fillRect/>
            </a:stretch>
          </p:blipFill>
          <p:spPr>
            <a:xfrm>
              <a:off x="3243072" y="5120640"/>
              <a:ext cx="1414272" cy="97536"/>
            </a:xfrm>
            <a:prstGeom prst="rect">
              <a:avLst/>
            </a:prstGeom>
          </p:spPr>
        </p:pic>
        <p:sp>
          <p:nvSpPr>
            <p:cNvPr id="65" name="object 65"/>
            <p:cNvSpPr/>
            <p:nvPr/>
          </p:nvSpPr>
          <p:spPr>
            <a:xfrm>
              <a:off x="3284287" y="5148935"/>
              <a:ext cx="1322705" cy="0"/>
            </a:xfrm>
            <a:custGeom>
              <a:avLst/>
              <a:gdLst/>
              <a:ahLst/>
              <a:cxnLst/>
              <a:rect l="l" t="t" r="r" b="b"/>
              <a:pathLst>
                <a:path w="1322704">
                  <a:moveTo>
                    <a:pt x="0" y="0"/>
                  </a:moveTo>
                  <a:lnTo>
                    <a:pt x="1322129" y="2"/>
                  </a:lnTo>
                </a:path>
              </a:pathLst>
            </a:custGeom>
            <a:ln w="15875">
              <a:solidFill>
                <a:srgbClr val="98C723"/>
              </a:solidFill>
            </a:ln>
          </p:spPr>
          <p:txBody>
            <a:bodyPr wrap="square" lIns="0" tIns="0" rIns="0" bIns="0" rtlCol="0"/>
            <a:lstStyle/>
            <a:p>
              <a:endParaRPr/>
            </a:p>
          </p:txBody>
        </p:sp>
        <p:pic>
          <p:nvPicPr>
            <p:cNvPr id="66" name="object 66"/>
            <p:cNvPicPr/>
            <p:nvPr/>
          </p:nvPicPr>
          <p:blipFill>
            <a:blip r:embed="rId27" cstate="print"/>
            <a:stretch>
              <a:fillRect/>
            </a:stretch>
          </p:blipFill>
          <p:spPr>
            <a:xfrm>
              <a:off x="2106167" y="5562600"/>
              <a:ext cx="368807" cy="301752"/>
            </a:xfrm>
            <a:prstGeom prst="rect">
              <a:avLst/>
            </a:prstGeom>
          </p:spPr>
        </p:pic>
        <p:pic>
          <p:nvPicPr>
            <p:cNvPr id="67" name="object 67"/>
            <p:cNvPicPr/>
            <p:nvPr/>
          </p:nvPicPr>
          <p:blipFill>
            <a:blip r:embed="rId6" cstate="print"/>
            <a:stretch>
              <a:fillRect/>
            </a:stretch>
          </p:blipFill>
          <p:spPr>
            <a:xfrm>
              <a:off x="2151739" y="5586812"/>
              <a:ext cx="278342" cy="208741"/>
            </a:xfrm>
            <a:prstGeom prst="rect">
              <a:avLst/>
            </a:prstGeom>
          </p:spPr>
        </p:pic>
        <p:sp>
          <p:nvSpPr>
            <p:cNvPr id="68" name="object 68"/>
            <p:cNvSpPr/>
            <p:nvPr/>
          </p:nvSpPr>
          <p:spPr>
            <a:xfrm>
              <a:off x="2151739" y="5586812"/>
              <a:ext cx="278765" cy="208915"/>
            </a:xfrm>
            <a:custGeom>
              <a:avLst/>
              <a:gdLst/>
              <a:ahLst/>
              <a:cxnLst/>
              <a:rect l="l" t="t" r="r" b="b"/>
              <a:pathLst>
                <a:path w="278764" h="208914">
                  <a:moveTo>
                    <a:pt x="0" y="104370"/>
                  </a:moveTo>
                  <a:lnTo>
                    <a:pt x="10936" y="63744"/>
                  </a:lnTo>
                  <a:lnTo>
                    <a:pt x="40762" y="30569"/>
                  </a:lnTo>
                  <a:lnTo>
                    <a:pt x="84999" y="8201"/>
                  </a:lnTo>
                  <a:lnTo>
                    <a:pt x="139171" y="0"/>
                  </a:lnTo>
                  <a:lnTo>
                    <a:pt x="193343" y="8201"/>
                  </a:lnTo>
                  <a:lnTo>
                    <a:pt x="237580" y="30569"/>
                  </a:lnTo>
                  <a:lnTo>
                    <a:pt x="267406" y="63744"/>
                  </a:lnTo>
                  <a:lnTo>
                    <a:pt x="278343" y="104370"/>
                  </a:lnTo>
                  <a:lnTo>
                    <a:pt x="267406" y="144996"/>
                  </a:lnTo>
                  <a:lnTo>
                    <a:pt x="237580" y="178171"/>
                  </a:lnTo>
                  <a:lnTo>
                    <a:pt x="193343" y="200539"/>
                  </a:lnTo>
                  <a:lnTo>
                    <a:pt x="139171" y="208741"/>
                  </a:lnTo>
                  <a:lnTo>
                    <a:pt x="84999" y="200539"/>
                  </a:lnTo>
                  <a:lnTo>
                    <a:pt x="40762" y="178171"/>
                  </a:lnTo>
                  <a:lnTo>
                    <a:pt x="10936" y="144996"/>
                  </a:lnTo>
                  <a:lnTo>
                    <a:pt x="0" y="104370"/>
                  </a:lnTo>
                  <a:close/>
                </a:path>
              </a:pathLst>
            </a:custGeom>
            <a:ln w="9525">
              <a:solidFill>
                <a:srgbClr val="96C71E"/>
              </a:solidFill>
            </a:ln>
          </p:spPr>
          <p:txBody>
            <a:bodyPr wrap="square" lIns="0" tIns="0" rIns="0" bIns="0" rtlCol="0"/>
            <a:lstStyle/>
            <a:p>
              <a:endParaRPr/>
            </a:p>
          </p:txBody>
        </p:sp>
        <p:pic>
          <p:nvPicPr>
            <p:cNvPr id="69" name="object 69"/>
            <p:cNvPicPr/>
            <p:nvPr/>
          </p:nvPicPr>
          <p:blipFill>
            <a:blip r:embed="rId28" cstate="print"/>
            <a:stretch>
              <a:fillRect/>
            </a:stretch>
          </p:blipFill>
          <p:spPr>
            <a:xfrm>
              <a:off x="2270759" y="5117591"/>
              <a:ext cx="97536" cy="579119"/>
            </a:xfrm>
            <a:prstGeom prst="rect">
              <a:avLst/>
            </a:prstGeom>
          </p:spPr>
        </p:pic>
        <p:sp>
          <p:nvSpPr>
            <p:cNvPr id="70" name="object 70"/>
            <p:cNvSpPr/>
            <p:nvPr/>
          </p:nvSpPr>
          <p:spPr>
            <a:xfrm>
              <a:off x="2319129" y="5140627"/>
              <a:ext cx="0" cy="487680"/>
            </a:xfrm>
            <a:custGeom>
              <a:avLst/>
              <a:gdLst/>
              <a:ahLst/>
              <a:cxnLst/>
              <a:rect l="l" t="t" r="r" b="b"/>
              <a:pathLst>
                <a:path h="487679">
                  <a:moveTo>
                    <a:pt x="0" y="0"/>
                  </a:moveTo>
                  <a:lnTo>
                    <a:pt x="1" y="487062"/>
                  </a:lnTo>
                </a:path>
              </a:pathLst>
            </a:custGeom>
            <a:ln w="15875">
              <a:solidFill>
                <a:srgbClr val="98C723"/>
              </a:solidFill>
            </a:ln>
          </p:spPr>
          <p:txBody>
            <a:bodyPr wrap="square" lIns="0" tIns="0" rIns="0" bIns="0" rtlCol="0"/>
            <a:lstStyle/>
            <a:p>
              <a:endParaRPr/>
            </a:p>
          </p:txBody>
        </p:sp>
      </p:grpSp>
      <p:sp>
        <p:nvSpPr>
          <p:cNvPr id="71" name="object 71"/>
          <p:cNvSpPr txBox="1"/>
          <p:nvPr/>
        </p:nvSpPr>
        <p:spPr>
          <a:xfrm>
            <a:off x="1710405" y="4820411"/>
            <a:ext cx="520065" cy="330200"/>
          </a:xfrm>
          <a:prstGeom prst="rect">
            <a:avLst/>
          </a:prstGeom>
        </p:spPr>
        <p:txBody>
          <a:bodyPr vert="horz" wrap="square" lIns="0" tIns="12700" rIns="0" bIns="0" rtlCol="0">
            <a:spAutoFit/>
          </a:bodyPr>
          <a:lstStyle/>
          <a:p>
            <a:pPr marL="12700">
              <a:lnSpc>
                <a:spcPct val="100000"/>
              </a:lnSpc>
              <a:spcBef>
                <a:spcPts val="100"/>
              </a:spcBef>
            </a:pPr>
            <a:r>
              <a:rPr sz="2000" spc="-25" dirty="0">
                <a:latin typeface="Arial MT"/>
                <a:cs typeface="Arial MT"/>
              </a:rPr>
              <a:t>35m</a:t>
            </a:r>
            <a:endParaRPr sz="2000">
              <a:latin typeface="Arial MT"/>
              <a:cs typeface="Arial MT"/>
            </a:endParaRPr>
          </a:p>
        </p:txBody>
      </p:sp>
      <p:sp>
        <p:nvSpPr>
          <p:cNvPr id="73" name="object 73"/>
          <p:cNvSpPr txBox="1"/>
          <p:nvPr/>
        </p:nvSpPr>
        <p:spPr>
          <a:xfrm>
            <a:off x="8645373" y="6533064"/>
            <a:ext cx="661035" cy="309245"/>
          </a:xfrm>
          <a:prstGeom prst="rect">
            <a:avLst/>
          </a:prstGeom>
        </p:spPr>
        <p:txBody>
          <a:bodyPr vert="horz" wrap="square" lIns="0" tIns="0" rIns="0" bIns="0" rtlCol="0">
            <a:spAutoFit/>
          </a:bodyPr>
          <a:lstStyle/>
          <a:p>
            <a:pPr marL="12700">
              <a:lnSpc>
                <a:spcPts val="2310"/>
              </a:lnSpc>
            </a:pPr>
            <a:r>
              <a:rPr sz="2000" spc="-10" dirty="0">
                <a:latin typeface="Arial MT"/>
                <a:cs typeface="Arial MT"/>
              </a:rPr>
              <a:t>13:00</a:t>
            </a:r>
            <a:endParaRPr sz="2000">
              <a:latin typeface="Arial MT"/>
              <a:cs typeface="Arial MT"/>
            </a:endParaRPr>
          </a:p>
        </p:txBody>
      </p:sp>
      <p:sp>
        <p:nvSpPr>
          <p:cNvPr id="74" name="object 74"/>
          <p:cNvSpPr txBox="1"/>
          <p:nvPr/>
        </p:nvSpPr>
        <p:spPr>
          <a:xfrm>
            <a:off x="1319880" y="6551352"/>
            <a:ext cx="519430" cy="309245"/>
          </a:xfrm>
          <a:prstGeom prst="rect">
            <a:avLst/>
          </a:prstGeom>
        </p:spPr>
        <p:txBody>
          <a:bodyPr vert="horz" wrap="square" lIns="0" tIns="0" rIns="0" bIns="0" rtlCol="0">
            <a:spAutoFit/>
          </a:bodyPr>
          <a:lstStyle/>
          <a:p>
            <a:pPr marL="12700">
              <a:lnSpc>
                <a:spcPts val="2310"/>
              </a:lnSpc>
            </a:pPr>
            <a:r>
              <a:rPr sz="2000" spc="-20" dirty="0">
                <a:latin typeface="Arial MT"/>
                <a:cs typeface="Arial MT"/>
              </a:rPr>
              <a:t>9:00</a:t>
            </a:r>
            <a:endParaRPr sz="2000">
              <a:latin typeface="Arial MT"/>
              <a:cs typeface="Arial MT"/>
            </a:endParaRPr>
          </a:p>
        </p:txBody>
      </p:sp>
      <p:sp>
        <p:nvSpPr>
          <p:cNvPr id="75" name="object 75"/>
          <p:cNvSpPr txBox="1"/>
          <p:nvPr/>
        </p:nvSpPr>
        <p:spPr>
          <a:xfrm>
            <a:off x="5727010" y="6554400"/>
            <a:ext cx="661035" cy="309245"/>
          </a:xfrm>
          <a:prstGeom prst="rect">
            <a:avLst/>
          </a:prstGeom>
        </p:spPr>
        <p:txBody>
          <a:bodyPr vert="horz" wrap="square" lIns="0" tIns="0" rIns="0" bIns="0" rtlCol="0">
            <a:spAutoFit/>
          </a:bodyPr>
          <a:lstStyle/>
          <a:p>
            <a:pPr marL="12700">
              <a:lnSpc>
                <a:spcPts val="2310"/>
              </a:lnSpc>
            </a:pPr>
            <a:r>
              <a:rPr sz="2000" spc="-10" dirty="0">
                <a:latin typeface="Arial MT"/>
                <a:cs typeface="Arial MT"/>
              </a:rPr>
              <a:t>12:00</a:t>
            </a:r>
            <a:endParaRPr sz="2000">
              <a:latin typeface="Arial MT"/>
              <a:cs typeface="Arial MT"/>
            </a:endParaRPr>
          </a:p>
        </p:txBody>
      </p:sp>
      <p:sp>
        <p:nvSpPr>
          <p:cNvPr id="76" name="object 76"/>
          <p:cNvSpPr txBox="1"/>
          <p:nvPr/>
        </p:nvSpPr>
        <p:spPr>
          <a:xfrm>
            <a:off x="6957962" y="6551352"/>
            <a:ext cx="661035" cy="309245"/>
          </a:xfrm>
          <a:prstGeom prst="rect">
            <a:avLst/>
          </a:prstGeom>
        </p:spPr>
        <p:txBody>
          <a:bodyPr vert="horz" wrap="square" lIns="0" tIns="0" rIns="0" bIns="0" rtlCol="0">
            <a:spAutoFit/>
          </a:bodyPr>
          <a:lstStyle/>
          <a:p>
            <a:pPr marL="12700">
              <a:lnSpc>
                <a:spcPts val="2310"/>
              </a:lnSpc>
            </a:pPr>
            <a:r>
              <a:rPr sz="2000" spc="-10" dirty="0">
                <a:latin typeface="Arial MT"/>
                <a:cs typeface="Arial MT"/>
              </a:rPr>
              <a:t>13:00</a:t>
            </a:r>
            <a:endParaRPr sz="2000">
              <a:latin typeface="Arial MT"/>
              <a:cs typeface="Arial MT"/>
            </a:endParaRPr>
          </a:p>
        </p:txBody>
      </p:sp>
      <p:sp>
        <p:nvSpPr>
          <p:cNvPr id="77" name="object 77"/>
          <p:cNvSpPr txBox="1"/>
          <p:nvPr/>
        </p:nvSpPr>
        <p:spPr>
          <a:xfrm>
            <a:off x="2604058" y="6563544"/>
            <a:ext cx="661035" cy="309245"/>
          </a:xfrm>
          <a:prstGeom prst="rect">
            <a:avLst/>
          </a:prstGeom>
        </p:spPr>
        <p:txBody>
          <a:bodyPr vert="horz" wrap="square" lIns="0" tIns="0" rIns="0" bIns="0" rtlCol="0">
            <a:spAutoFit/>
          </a:bodyPr>
          <a:lstStyle/>
          <a:p>
            <a:pPr marL="12700">
              <a:lnSpc>
                <a:spcPts val="2310"/>
              </a:lnSpc>
            </a:pPr>
            <a:r>
              <a:rPr sz="2000" spc="-10" dirty="0">
                <a:latin typeface="Arial MT"/>
                <a:cs typeface="Arial MT"/>
              </a:rPr>
              <a:t>10:00</a:t>
            </a:r>
            <a:endParaRPr sz="2000">
              <a:latin typeface="Arial MT"/>
              <a:cs typeface="Arial MT"/>
            </a:endParaRPr>
          </a:p>
        </p:txBody>
      </p:sp>
      <p:sp>
        <p:nvSpPr>
          <p:cNvPr id="78" name="object 78"/>
          <p:cNvSpPr txBox="1"/>
          <p:nvPr/>
        </p:nvSpPr>
        <p:spPr>
          <a:xfrm>
            <a:off x="4227151" y="6560496"/>
            <a:ext cx="641985" cy="309245"/>
          </a:xfrm>
          <a:prstGeom prst="rect">
            <a:avLst/>
          </a:prstGeom>
        </p:spPr>
        <p:txBody>
          <a:bodyPr vert="horz" wrap="square" lIns="0" tIns="0" rIns="0" bIns="0" rtlCol="0">
            <a:spAutoFit/>
          </a:bodyPr>
          <a:lstStyle/>
          <a:p>
            <a:pPr marL="12700">
              <a:lnSpc>
                <a:spcPts val="2310"/>
              </a:lnSpc>
            </a:pPr>
            <a:r>
              <a:rPr sz="2000" spc="-20" dirty="0">
                <a:latin typeface="Arial MT"/>
                <a:cs typeface="Arial MT"/>
              </a:rPr>
              <a:t>11:00</a:t>
            </a:r>
            <a:endParaRPr sz="2000">
              <a:latin typeface="Arial MT"/>
              <a:cs typeface="Arial MT"/>
            </a:endParaRPr>
          </a:p>
        </p:txBody>
      </p:sp>
      <p:sp>
        <p:nvSpPr>
          <p:cNvPr id="79" name="object 79"/>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73</a:t>
            </a:fld>
            <a:endParaRPr spc="-25" dirty="0"/>
          </a:p>
        </p:txBody>
      </p:sp>
      <p:sp>
        <p:nvSpPr>
          <p:cNvPr id="72" name="object 72"/>
          <p:cNvSpPr txBox="1"/>
          <p:nvPr/>
        </p:nvSpPr>
        <p:spPr>
          <a:xfrm>
            <a:off x="3654559" y="4817364"/>
            <a:ext cx="520065" cy="330200"/>
          </a:xfrm>
          <a:prstGeom prst="rect">
            <a:avLst/>
          </a:prstGeom>
        </p:spPr>
        <p:txBody>
          <a:bodyPr vert="horz" wrap="square" lIns="0" tIns="12700" rIns="0" bIns="0" rtlCol="0">
            <a:spAutoFit/>
          </a:bodyPr>
          <a:lstStyle/>
          <a:p>
            <a:pPr marL="12700">
              <a:lnSpc>
                <a:spcPct val="100000"/>
              </a:lnSpc>
              <a:spcBef>
                <a:spcPts val="100"/>
              </a:spcBef>
            </a:pPr>
            <a:r>
              <a:rPr sz="2000" spc="-25" dirty="0">
                <a:latin typeface="Arial MT"/>
                <a:cs typeface="Arial MT"/>
              </a:rPr>
              <a:t>55m</a:t>
            </a:r>
            <a:endParaRPr sz="2000">
              <a:latin typeface="Arial MT"/>
              <a:cs typeface="Arial M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0557" rIns="0" bIns="0" rtlCol="0">
            <a:spAutoFit/>
          </a:bodyPr>
          <a:lstStyle/>
          <a:p>
            <a:pPr marL="852169">
              <a:lnSpc>
                <a:spcPct val="100000"/>
              </a:lnSpc>
              <a:spcBef>
                <a:spcPts val="100"/>
              </a:spcBef>
            </a:pPr>
            <a:r>
              <a:rPr dirty="0">
                <a:latin typeface="Arial MT"/>
                <a:cs typeface="Arial MT"/>
              </a:rPr>
              <a:t>Elements</a:t>
            </a:r>
            <a:r>
              <a:rPr spc="-30" dirty="0">
                <a:latin typeface="Arial MT"/>
                <a:cs typeface="Arial MT"/>
              </a:rPr>
              <a:t> </a:t>
            </a:r>
            <a:r>
              <a:rPr dirty="0">
                <a:latin typeface="Arial MT"/>
                <a:cs typeface="Arial MT"/>
              </a:rPr>
              <a:t>of</a:t>
            </a:r>
            <a:r>
              <a:rPr spc="-25" dirty="0">
                <a:latin typeface="Arial MT"/>
                <a:cs typeface="Arial MT"/>
              </a:rPr>
              <a:t> </a:t>
            </a:r>
            <a:r>
              <a:rPr dirty="0">
                <a:latin typeface="Arial MT"/>
                <a:cs typeface="Arial MT"/>
              </a:rPr>
              <a:t>a</a:t>
            </a:r>
            <a:r>
              <a:rPr spc="-20" dirty="0">
                <a:latin typeface="Arial MT"/>
                <a:cs typeface="Arial MT"/>
              </a:rPr>
              <a:t> </a:t>
            </a:r>
            <a:r>
              <a:rPr dirty="0">
                <a:latin typeface="Arial MT"/>
                <a:cs typeface="Arial MT"/>
              </a:rPr>
              <a:t>simulation</a:t>
            </a:r>
            <a:r>
              <a:rPr spc="-25" dirty="0">
                <a:latin typeface="Arial MT"/>
                <a:cs typeface="Arial MT"/>
              </a:rPr>
              <a:t> </a:t>
            </a:r>
            <a:r>
              <a:rPr spc="-10" dirty="0">
                <a:latin typeface="Arial MT"/>
                <a:cs typeface="Arial MT"/>
              </a:rPr>
              <a:t>model</a:t>
            </a:r>
          </a:p>
        </p:txBody>
      </p:sp>
      <p:sp>
        <p:nvSpPr>
          <p:cNvPr id="4" name="object 4"/>
          <p:cNvSpPr txBox="1"/>
          <p:nvPr/>
        </p:nvSpPr>
        <p:spPr>
          <a:xfrm>
            <a:off x="10098117" y="6585148"/>
            <a:ext cx="250825" cy="252729"/>
          </a:xfrm>
          <a:prstGeom prst="rect">
            <a:avLst/>
          </a:prstGeom>
        </p:spPr>
        <p:txBody>
          <a:bodyPr vert="horz" wrap="square" lIns="0" tIns="0" rIns="0" bIns="0" rtlCol="0">
            <a:spAutoFit/>
          </a:bodyPr>
          <a:lstStyle/>
          <a:p>
            <a:pPr marL="12700">
              <a:lnSpc>
                <a:spcPts val="1870"/>
              </a:lnSpc>
            </a:pPr>
            <a:r>
              <a:rPr sz="1600" spc="-25" dirty="0">
                <a:solidFill>
                  <a:srgbClr val="7F7F7F"/>
                </a:solidFill>
                <a:latin typeface="Arial MT"/>
                <a:cs typeface="Arial MT"/>
              </a:rPr>
              <a:t>59</a:t>
            </a:r>
            <a:endParaRPr sz="1600">
              <a:latin typeface="Arial MT"/>
              <a:cs typeface="Arial MT"/>
            </a:endParaRPr>
          </a:p>
        </p:txBody>
      </p:sp>
      <p:sp>
        <p:nvSpPr>
          <p:cNvPr id="3" name="object 3"/>
          <p:cNvSpPr txBox="1">
            <a:spLocks noGrp="1"/>
          </p:cNvSpPr>
          <p:nvPr>
            <p:ph type="body" idx="1"/>
          </p:nvPr>
        </p:nvSpPr>
        <p:spPr>
          <a:prstGeom prst="rect">
            <a:avLst/>
          </a:prstGeom>
        </p:spPr>
        <p:txBody>
          <a:bodyPr vert="horz" wrap="square" lIns="0" tIns="101600" rIns="0" bIns="0" rtlCol="0">
            <a:spAutoFit/>
          </a:bodyPr>
          <a:lstStyle/>
          <a:p>
            <a:pPr marL="501015" indent="-456565">
              <a:lnSpc>
                <a:spcPct val="100000"/>
              </a:lnSpc>
              <a:spcBef>
                <a:spcPts val="800"/>
              </a:spcBef>
              <a:buClr>
                <a:srgbClr val="7F7F7F"/>
              </a:buClr>
              <a:buAutoNum type="arabicPeriod"/>
              <a:tabLst>
                <a:tab pos="501650" algn="l"/>
              </a:tabLst>
            </a:pPr>
            <a:r>
              <a:rPr dirty="0"/>
              <a:t>Processing</a:t>
            </a:r>
            <a:r>
              <a:rPr spc="-15" dirty="0"/>
              <a:t> </a:t>
            </a:r>
            <a:r>
              <a:rPr dirty="0"/>
              <a:t>times</a:t>
            </a:r>
            <a:r>
              <a:rPr spc="-15" dirty="0"/>
              <a:t> </a:t>
            </a:r>
            <a:r>
              <a:rPr dirty="0"/>
              <a:t>of</a:t>
            </a:r>
            <a:r>
              <a:rPr spc="-15" dirty="0"/>
              <a:t> </a:t>
            </a:r>
            <a:r>
              <a:rPr spc="-10" dirty="0"/>
              <a:t>activities</a:t>
            </a:r>
          </a:p>
          <a:p>
            <a:pPr marL="455295" lvl="1" indent="-182245">
              <a:lnSpc>
                <a:spcPct val="100000"/>
              </a:lnSpc>
              <a:spcBef>
                <a:spcPts val="530"/>
              </a:spcBef>
              <a:buClr>
                <a:srgbClr val="7F7F7F"/>
              </a:buClr>
              <a:buChar char="•"/>
              <a:tabLst>
                <a:tab pos="455930" algn="l"/>
              </a:tabLst>
            </a:pPr>
            <a:r>
              <a:rPr sz="1800" dirty="0">
                <a:solidFill>
                  <a:srgbClr val="404040"/>
                </a:solidFill>
                <a:latin typeface="Arial MT"/>
                <a:cs typeface="Arial MT"/>
              </a:rPr>
              <a:t>Fixed</a:t>
            </a:r>
            <a:r>
              <a:rPr sz="1800" spc="-15" dirty="0">
                <a:solidFill>
                  <a:srgbClr val="404040"/>
                </a:solidFill>
                <a:latin typeface="Arial MT"/>
                <a:cs typeface="Arial MT"/>
              </a:rPr>
              <a:t> </a:t>
            </a:r>
            <a:r>
              <a:rPr sz="1800" spc="-20" dirty="0">
                <a:solidFill>
                  <a:srgbClr val="404040"/>
                </a:solidFill>
                <a:latin typeface="Arial MT"/>
                <a:cs typeface="Arial MT"/>
              </a:rPr>
              <a:t>value</a:t>
            </a:r>
            <a:endParaRPr sz="1800">
              <a:latin typeface="Arial MT"/>
              <a:cs typeface="Arial MT"/>
            </a:endParaRPr>
          </a:p>
          <a:p>
            <a:pPr marL="455295" lvl="1" indent="-182245">
              <a:lnSpc>
                <a:spcPct val="100000"/>
              </a:lnSpc>
              <a:spcBef>
                <a:spcPts val="430"/>
              </a:spcBef>
              <a:buClr>
                <a:srgbClr val="7F7F7F"/>
              </a:buClr>
              <a:buChar char="•"/>
              <a:tabLst>
                <a:tab pos="455930" algn="l"/>
              </a:tabLst>
            </a:pPr>
            <a:r>
              <a:rPr sz="1800" dirty="0">
                <a:solidFill>
                  <a:srgbClr val="404040"/>
                </a:solidFill>
                <a:latin typeface="Arial MT"/>
                <a:cs typeface="Arial MT"/>
              </a:rPr>
              <a:t>Probability</a:t>
            </a:r>
            <a:r>
              <a:rPr sz="1800" spc="-35" dirty="0">
                <a:solidFill>
                  <a:srgbClr val="404040"/>
                </a:solidFill>
                <a:latin typeface="Arial MT"/>
                <a:cs typeface="Arial MT"/>
              </a:rPr>
              <a:t> </a:t>
            </a:r>
            <a:r>
              <a:rPr sz="1800" spc="-10" dirty="0">
                <a:solidFill>
                  <a:srgbClr val="404040"/>
                </a:solidFill>
                <a:latin typeface="Arial MT"/>
                <a:cs typeface="Arial MT"/>
              </a:rPr>
              <a:t>distribution</a:t>
            </a:r>
            <a:endParaRPr sz="1800">
              <a:latin typeface="Arial MT"/>
              <a:cs typeface="Arial MT"/>
            </a:endParaRPr>
          </a:p>
          <a:p>
            <a:pPr marL="501015" indent="-456565">
              <a:lnSpc>
                <a:spcPct val="100000"/>
              </a:lnSpc>
              <a:spcBef>
                <a:spcPts val="530"/>
              </a:spcBef>
              <a:buClr>
                <a:srgbClr val="7F7F7F"/>
              </a:buClr>
              <a:buAutoNum type="arabicPeriod"/>
              <a:tabLst>
                <a:tab pos="501650" algn="l"/>
              </a:tabLst>
            </a:pPr>
            <a:r>
              <a:rPr dirty="0"/>
              <a:t>Conditional</a:t>
            </a:r>
            <a:r>
              <a:rPr spc="-15" dirty="0"/>
              <a:t> </a:t>
            </a:r>
            <a:r>
              <a:rPr dirty="0"/>
              <a:t>branching</a:t>
            </a:r>
            <a:r>
              <a:rPr spc="-10" dirty="0"/>
              <a:t> probabilities</a:t>
            </a:r>
          </a:p>
          <a:p>
            <a:pPr marL="501015" indent="-456565">
              <a:lnSpc>
                <a:spcPct val="100000"/>
              </a:lnSpc>
              <a:spcBef>
                <a:spcPts val="530"/>
              </a:spcBef>
              <a:buClr>
                <a:srgbClr val="7F7F7F"/>
              </a:buClr>
              <a:buAutoNum type="arabicPeriod"/>
              <a:tabLst>
                <a:tab pos="501650" algn="l"/>
              </a:tabLst>
            </a:pPr>
            <a:r>
              <a:rPr dirty="0"/>
              <a:t>Arrival</a:t>
            </a:r>
            <a:r>
              <a:rPr spc="-5" dirty="0"/>
              <a:t> </a:t>
            </a:r>
            <a:r>
              <a:rPr dirty="0"/>
              <a:t>rate</a:t>
            </a:r>
            <a:r>
              <a:rPr spc="-10" dirty="0"/>
              <a:t> </a:t>
            </a:r>
            <a:r>
              <a:rPr dirty="0"/>
              <a:t>of</a:t>
            </a:r>
            <a:r>
              <a:rPr spc="-15" dirty="0"/>
              <a:t> </a:t>
            </a:r>
            <a:r>
              <a:rPr dirty="0"/>
              <a:t>process</a:t>
            </a:r>
            <a:r>
              <a:rPr spc="-10" dirty="0"/>
              <a:t> </a:t>
            </a:r>
            <a:r>
              <a:rPr dirty="0"/>
              <a:t>instances</a:t>
            </a:r>
            <a:r>
              <a:rPr spc="-10" dirty="0"/>
              <a:t> </a:t>
            </a:r>
            <a:r>
              <a:rPr dirty="0"/>
              <a:t>and</a:t>
            </a:r>
            <a:r>
              <a:rPr spc="-10" dirty="0"/>
              <a:t> </a:t>
            </a:r>
            <a:r>
              <a:rPr dirty="0"/>
              <a:t>probability</a:t>
            </a:r>
            <a:r>
              <a:rPr spc="-10" dirty="0"/>
              <a:t> distribution</a:t>
            </a:r>
          </a:p>
          <a:p>
            <a:pPr marL="455295" lvl="1" indent="-182245">
              <a:lnSpc>
                <a:spcPct val="100000"/>
              </a:lnSpc>
              <a:spcBef>
                <a:spcPts val="525"/>
              </a:spcBef>
              <a:buClr>
                <a:srgbClr val="7F7F7F"/>
              </a:buClr>
              <a:buChar char="•"/>
              <a:tabLst>
                <a:tab pos="455930" algn="l"/>
              </a:tabLst>
            </a:pPr>
            <a:r>
              <a:rPr sz="1800" spc="-20" dirty="0">
                <a:solidFill>
                  <a:srgbClr val="404040"/>
                </a:solidFill>
                <a:latin typeface="Arial MT"/>
                <a:cs typeface="Arial MT"/>
              </a:rPr>
              <a:t>Typically,</a:t>
            </a:r>
            <a:r>
              <a:rPr sz="1800" spc="-35" dirty="0">
                <a:solidFill>
                  <a:srgbClr val="404040"/>
                </a:solidFill>
                <a:latin typeface="Arial MT"/>
                <a:cs typeface="Arial MT"/>
              </a:rPr>
              <a:t> </a:t>
            </a:r>
            <a:r>
              <a:rPr sz="1800" dirty="0">
                <a:solidFill>
                  <a:srgbClr val="404040"/>
                </a:solidFill>
                <a:latin typeface="Arial MT"/>
                <a:cs typeface="Arial MT"/>
              </a:rPr>
              <a:t>exponential</a:t>
            </a:r>
            <a:r>
              <a:rPr sz="1800" spc="-15" dirty="0">
                <a:solidFill>
                  <a:srgbClr val="404040"/>
                </a:solidFill>
                <a:latin typeface="Arial MT"/>
                <a:cs typeface="Arial MT"/>
              </a:rPr>
              <a:t> </a:t>
            </a:r>
            <a:r>
              <a:rPr sz="1800" dirty="0">
                <a:solidFill>
                  <a:srgbClr val="404040"/>
                </a:solidFill>
                <a:latin typeface="Arial MT"/>
                <a:cs typeface="Arial MT"/>
              </a:rPr>
              <a:t>distribution</a:t>
            </a:r>
            <a:r>
              <a:rPr sz="1800" spc="-25" dirty="0">
                <a:solidFill>
                  <a:srgbClr val="404040"/>
                </a:solidFill>
                <a:latin typeface="Arial MT"/>
                <a:cs typeface="Arial MT"/>
              </a:rPr>
              <a:t> </a:t>
            </a:r>
            <a:r>
              <a:rPr sz="1800" dirty="0">
                <a:solidFill>
                  <a:srgbClr val="404040"/>
                </a:solidFill>
                <a:latin typeface="Arial MT"/>
                <a:cs typeface="Arial MT"/>
              </a:rPr>
              <a:t>with</a:t>
            </a:r>
            <a:r>
              <a:rPr sz="1800" spc="-20" dirty="0">
                <a:solidFill>
                  <a:srgbClr val="404040"/>
                </a:solidFill>
                <a:latin typeface="Arial MT"/>
                <a:cs typeface="Arial MT"/>
              </a:rPr>
              <a:t> </a:t>
            </a:r>
            <a:r>
              <a:rPr sz="1800" dirty="0">
                <a:solidFill>
                  <a:srgbClr val="404040"/>
                </a:solidFill>
                <a:latin typeface="Arial MT"/>
                <a:cs typeface="Arial MT"/>
              </a:rPr>
              <a:t>a</a:t>
            </a:r>
            <a:r>
              <a:rPr sz="1800" spc="-20" dirty="0">
                <a:solidFill>
                  <a:srgbClr val="404040"/>
                </a:solidFill>
                <a:latin typeface="Arial MT"/>
                <a:cs typeface="Arial MT"/>
              </a:rPr>
              <a:t> </a:t>
            </a:r>
            <a:r>
              <a:rPr sz="1800" dirty="0">
                <a:solidFill>
                  <a:srgbClr val="404040"/>
                </a:solidFill>
                <a:latin typeface="Arial MT"/>
                <a:cs typeface="Arial MT"/>
              </a:rPr>
              <a:t>given</a:t>
            </a:r>
            <a:r>
              <a:rPr sz="1800" spc="-25" dirty="0">
                <a:solidFill>
                  <a:srgbClr val="404040"/>
                </a:solidFill>
                <a:latin typeface="Arial MT"/>
                <a:cs typeface="Arial MT"/>
              </a:rPr>
              <a:t> </a:t>
            </a:r>
            <a:r>
              <a:rPr sz="1800" dirty="0">
                <a:solidFill>
                  <a:srgbClr val="404040"/>
                </a:solidFill>
                <a:latin typeface="Arial MT"/>
                <a:cs typeface="Arial MT"/>
              </a:rPr>
              <a:t>mean</a:t>
            </a:r>
            <a:r>
              <a:rPr sz="1800" spc="-20" dirty="0">
                <a:solidFill>
                  <a:srgbClr val="404040"/>
                </a:solidFill>
                <a:latin typeface="Arial MT"/>
                <a:cs typeface="Arial MT"/>
              </a:rPr>
              <a:t> </a:t>
            </a:r>
            <a:r>
              <a:rPr sz="1800" spc="-10" dirty="0">
                <a:solidFill>
                  <a:srgbClr val="404040"/>
                </a:solidFill>
                <a:latin typeface="Arial MT"/>
                <a:cs typeface="Arial MT"/>
              </a:rPr>
              <a:t>inter-</a:t>
            </a:r>
            <a:r>
              <a:rPr sz="1800" dirty="0">
                <a:solidFill>
                  <a:srgbClr val="404040"/>
                </a:solidFill>
                <a:latin typeface="Arial MT"/>
                <a:cs typeface="Arial MT"/>
              </a:rPr>
              <a:t>arrival</a:t>
            </a:r>
            <a:r>
              <a:rPr sz="1800" spc="-15" dirty="0">
                <a:solidFill>
                  <a:srgbClr val="404040"/>
                </a:solidFill>
                <a:latin typeface="Arial MT"/>
                <a:cs typeface="Arial MT"/>
              </a:rPr>
              <a:t> </a:t>
            </a:r>
            <a:r>
              <a:rPr sz="1800" spc="-20" dirty="0">
                <a:solidFill>
                  <a:srgbClr val="404040"/>
                </a:solidFill>
                <a:latin typeface="Arial MT"/>
                <a:cs typeface="Arial MT"/>
              </a:rPr>
              <a:t>time</a:t>
            </a:r>
            <a:endParaRPr sz="1800">
              <a:latin typeface="Arial MT"/>
              <a:cs typeface="Arial MT"/>
            </a:endParaRPr>
          </a:p>
          <a:p>
            <a:pPr marL="455295" lvl="1" indent="-182245">
              <a:lnSpc>
                <a:spcPct val="100000"/>
              </a:lnSpc>
              <a:spcBef>
                <a:spcPts val="434"/>
              </a:spcBef>
              <a:buClr>
                <a:srgbClr val="7F7F7F"/>
              </a:buClr>
              <a:buChar char="•"/>
              <a:tabLst>
                <a:tab pos="455930" algn="l"/>
              </a:tabLst>
            </a:pPr>
            <a:r>
              <a:rPr sz="1800" dirty="0">
                <a:solidFill>
                  <a:srgbClr val="404040"/>
                </a:solidFill>
                <a:latin typeface="Arial MT"/>
                <a:cs typeface="Arial MT"/>
              </a:rPr>
              <a:t>Arrival</a:t>
            </a:r>
            <a:r>
              <a:rPr sz="1800" spc="-30" dirty="0">
                <a:solidFill>
                  <a:srgbClr val="404040"/>
                </a:solidFill>
                <a:latin typeface="Arial MT"/>
                <a:cs typeface="Arial MT"/>
              </a:rPr>
              <a:t> </a:t>
            </a:r>
            <a:r>
              <a:rPr sz="1800" spc="-10" dirty="0">
                <a:solidFill>
                  <a:srgbClr val="404040"/>
                </a:solidFill>
                <a:latin typeface="Arial MT"/>
                <a:cs typeface="Arial MT"/>
              </a:rPr>
              <a:t>calendar,</a:t>
            </a:r>
            <a:r>
              <a:rPr sz="1800" spc="-20" dirty="0">
                <a:solidFill>
                  <a:srgbClr val="404040"/>
                </a:solidFill>
                <a:latin typeface="Arial MT"/>
                <a:cs typeface="Arial MT"/>
              </a:rPr>
              <a:t> </a:t>
            </a:r>
            <a:r>
              <a:rPr sz="1800" dirty="0">
                <a:solidFill>
                  <a:srgbClr val="404040"/>
                </a:solidFill>
                <a:latin typeface="Arial MT"/>
                <a:cs typeface="Arial MT"/>
              </a:rPr>
              <a:t>e.g.,</a:t>
            </a:r>
            <a:r>
              <a:rPr sz="1800" spc="-25" dirty="0">
                <a:solidFill>
                  <a:srgbClr val="404040"/>
                </a:solidFill>
                <a:latin typeface="Arial MT"/>
                <a:cs typeface="Arial MT"/>
              </a:rPr>
              <a:t> </a:t>
            </a:r>
            <a:r>
              <a:rPr sz="1800" spc="-10" dirty="0">
                <a:solidFill>
                  <a:srgbClr val="404040"/>
                </a:solidFill>
                <a:latin typeface="Arial MT"/>
                <a:cs typeface="Arial MT"/>
              </a:rPr>
              <a:t>Monday-Friday,</a:t>
            </a:r>
            <a:r>
              <a:rPr sz="1800" spc="-15" dirty="0">
                <a:solidFill>
                  <a:srgbClr val="404040"/>
                </a:solidFill>
                <a:latin typeface="Arial MT"/>
                <a:cs typeface="Arial MT"/>
              </a:rPr>
              <a:t> </a:t>
            </a:r>
            <a:r>
              <a:rPr sz="1800" spc="-10" dirty="0">
                <a:solidFill>
                  <a:srgbClr val="404040"/>
                </a:solidFill>
                <a:latin typeface="Arial MT"/>
                <a:cs typeface="Arial MT"/>
              </a:rPr>
              <a:t>9am-</a:t>
            </a:r>
            <a:r>
              <a:rPr sz="1800" dirty="0">
                <a:solidFill>
                  <a:srgbClr val="404040"/>
                </a:solidFill>
                <a:latin typeface="Arial MT"/>
                <a:cs typeface="Arial MT"/>
              </a:rPr>
              <a:t>5pm,</a:t>
            </a:r>
            <a:r>
              <a:rPr sz="1800" spc="-25" dirty="0">
                <a:solidFill>
                  <a:srgbClr val="404040"/>
                </a:solidFill>
                <a:latin typeface="Arial MT"/>
                <a:cs typeface="Arial MT"/>
              </a:rPr>
              <a:t> </a:t>
            </a:r>
            <a:r>
              <a:rPr sz="1800" dirty="0">
                <a:solidFill>
                  <a:srgbClr val="404040"/>
                </a:solidFill>
                <a:latin typeface="Arial MT"/>
                <a:cs typeface="Arial MT"/>
              </a:rPr>
              <a:t>or</a:t>
            </a:r>
            <a:r>
              <a:rPr sz="1800" spc="-15" dirty="0">
                <a:solidFill>
                  <a:srgbClr val="404040"/>
                </a:solidFill>
                <a:latin typeface="Arial MT"/>
                <a:cs typeface="Arial MT"/>
              </a:rPr>
              <a:t> </a:t>
            </a:r>
            <a:r>
              <a:rPr sz="1800" spc="-20" dirty="0">
                <a:solidFill>
                  <a:srgbClr val="404040"/>
                </a:solidFill>
                <a:latin typeface="Arial MT"/>
                <a:cs typeface="Arial MT"/>
              </a:rPr>
              <a:t>24/7</a:t>
            </a:r>
            <a:endParaRPr sz="1800">
              <a:latin typeface="Arial MT"/>
              <a:cs typeface="Arial MT"/>
            </a:endParaRPr>
          </a:p>
          <a:p>
            <a:pPr marL="501015" indent="-456565">
              <a:lnSpc>
                <a:spcPct val="100000"/>
              </a:lnSpc>
              <a:spcBef>
                <a:spcPts val="550"/>
              </a:spcBef>
              <a:buClr>
                <a:srgbClr val="7F7F7F"/>
              </a:buClr>
              <a:buAutoNum type="arabicPeriod"/>
              <a:tabLst>
                <a:tab pos="501650" algn="l"/>
              </a:tabLst>
            </a:pPr>
            <a:r>
              <a:rPr dirty="0"/>
              <a:t>Resource</a:t>
            </a:r>
            <a:r>
              <a:rPr spc="-15" dirty="0"/>
              <a:t> </a:t>
            </a:r>
            <a:r>
              <a:rPr spc="-10" dirty="0"/>
              <a:t>pools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0197" y="1298955"/>
            <a:ext cx="5076190" cy="3017520"/>
          </a:xfrm>
          <a:prstGeom prst="rect">
            <a:avLst/>
          </a:prstGeom>
        </p:spPr>
        <p:txBody>
          <a:bodyPr vert="horz" wrap="square" lIns="0" tIns="73660" rIns="0" bIns="0" rtlCol="0">
            <a:spAutoFit/>
          </a:bodyPr>
          <a:lstStyle/>
          <a:p>
            <a:pPr marL="194945" indent="-182245">
              <a:lnSpc>
                <a:spcPct val="100000"/>
              </a:lnSpc>
              <a:spcBef>
                <a:spcPts val="580"/>
              </a:spcBef>
              <a:buClr>
                <a:srgbClr val="7F7F7F"/>
              </a:buClr>
              <a:buFont typeface="Arial MT"/>
              <a:buChar char="•"/>
              <a:tabLst>
                <a:tab pos="194945" algn="l"/>
              </a:tabLst>
            </a:pPr>
            <a:r>
              <a:rPr sz="2200" spc="-20" dirty="0">
                <a:solidFill>
                  <a:srgbClr val="404040"/>
                </a:solidFill>
                <a:latin typeface="Calibri"/>
                <a:cs typeface="Calibri"/>
              </a:rPr>
              <a:t>Name</a:t>
            </a:r>
            <a:endParaRPr sz="2200">
              <a:latin typeface="Calibri"/>
              <a:cs typeface="Calibri"/>
            </a:endParaRPr>
          </a:p>
          <a:p>
            <a:pPr marL="194945" indent="-182245">
              <a:lnSpc>
                <a:spcPct val="100000"/>
              </a:lnSpc>
              <a:spcBef>
                <a:spcPts val="480"/>
              </a:spcBef>
              <a:buClr>
                <a:srgbClr val="7F7F7F"/>
              </a:buClr>
              <a:buFont typeface="Arial MT"/>
              <a:buChar char="•"/>
              <a:tabLst>
                <a:tab pos="194945" algn="l"/>
              </a:tabLst>
            </a:pPr>
            <a:r>
              <a:rPr sz="2200" dirty="0">
                <a:solidFill>
                  <a:srgbClr val="404040"/>
                </a:solidFill>
                <a:latin typeface="Calibri"/>
                <a:cs typeface="Calibri"/>
              </a:rPr>
              <a:t>Size</a:t>
            </a:r>
            <a:r>
              <a:rPr sz="2200" spc="-35" dirty="0">
                <a:solidFill>
                  <a:srgbClr val="404040"/>
                </a:solidFill>
                <a:latin typeface="Calibri"/>
                <a:cs typeface="Calibri"/>
              </a:rPr>
              <a:t> </a:t>
            </a:r>
            <a:r>
              <a:rPr sz="2200" dirty="0">
                <a:solidFill>
                  <a:srgbClr val="404040"/>
                </a:solidFill>
                <a:latin typeface="Calibri"/>
                <a:cs typeface="Calibri"/>
              </a:rPr>
              <a:t>of</a:t>
            </a:r>
            <a:r>
              <a:rPr sz="2200" spc="-30" dirty="0">
                <a:solidFill>
                  <a:srgbClr val="404040"/>
                </a:solidFill>
                <a:latin typeface="Calibri"/>
                <a:cs typeface="Calibri"/>
              </a:rPr>
              <a:t> </a:t>
            </a:r>
            <a:r>
              <a:rPr sz="2200" dirty="0">
                <a:solidFill>
                  <a:srgbClr val="404040"/>
                </a:solidFill>
                <a:latin typeface="Calibri"/>
                <a:cs typeface="Calibri"/>
              </a:rPr>
              <a:t>the</a:t>
            </a:r>
            <a:r>
              <a:rPr sz="2200" spc="-35" dirty="0">
                <a:solidFill>
                  <a:srgbClr val="404040"/>
                </a:solidFill>
                <a:latin typeface="Calibri"/>
                <a:cs typeface="Calibri"/>
              </a:rPr>
              <a:t> </a:t>
            </a:r>
            <a:r>
              <a:rPr sz="2200" dirty="0">
                <a:solidFill>
                  <a:srgbClr val="404040"/>
                </a:solidFill>
                <a:latin typeface="Calibri"/>
                <a:cs typeface="Calibri"/>
              </a:rPr>
              <a:t>resource</a:t>
            </a:r>
            <a:r>
              <a:rPr sz="2200" spc="-30" dirty="0">
                <a:solidFill>
                  <a:srgbClr val="404040"/>
                </a:solidFill>
                <a:latin typeface="Calibri"/>
                <a:cs typeface="Calibri"/>
              </a:rPr>
              <a:t> </a:t>
            </a:r>
            <a:r>
              <a:rPr sz="2200" spc="-20" dirty="0">
                <a:solidFill>
                  <a:srgbClr val="404040"/>
                </a:solidFill>
                <a:latin typeface="Calibri"/>
                <a:cs typeface="Calibri"/>
              </a:rPr>
              <a:t>pool</a:t>
            </a:r>
            <a:endParaRPr sz="2200">
              <a:latin typeface="Calibri"/>
              <a:cs typeface="Calibri"/>
            </a:endParaRPr>
          </a:p>
          <a:p>
            <a:pPr marL="194945" indent="-182245">
              <a:lnSpc>
                <a:spcPct val="100000"/>
              </a:lnSpc>
              <a:spcBef>
                <a:spcPts val="550"/>
              </a:spcBef>
              <a:buClr>
                <a:srgbClr val="7F7F7F"/>
              </a:buClr>
              <a:buFont typeface="Arial MT"/>
              <a:buChar char="•"/>
              <a:tabLst>
                <a:tab pos="194945" algn="l"/>
              </a:tabLst>
            </a:pPr>
            <a:r>
              <a:rPr sz="2200" dirty="0">
                <a:solidFill>
                  <a:srgbClr val="404040"/>
                </a:solidFill>
                <a:latin typeface="Calibri"/>
                <a:cs typeface="Calibri"/>
              </a:rPr>
              <a:t>Cost</a:t>
            </a:r>
            <a:r>
              <a:rPr sz="2200" spc="-30" dirty="0">
                <a:solidFill>
                  <a:srgbClr val="404040"/>
                </a:solidFill>
                <a:latin typeface="Calibri"/>
                <a:cs typeface="Calibri"/>
              </a:rPr>
              <a:t> </a:t>
            </a:r>
            <a:r>
              <a:rPr sz="2200" dirty="0">
                <a:solidFill>
                  <a:srgbClr val="404040"/>
                </a:solidFill>
                <a:latin typeface="Calibri"/>
                <a:cs typeface="Calibri"/>
              </a:rPr>
              <a:t>per</a:t>
            </a:r>
            <a:r>
              <a:rPr sz="2200" spc="-20" dirty="0">
                <a:solidFill>
                  <a:srgbClr val="404040"/>
                </a:solidFill>
                <a:latin typeface="Calibri"/>
                <a:cs typeface="Calibri"/>
              </a:rPr>
              <a:t> </a:t>
            </a:r>
            <a:r>
              <a:rPr sz="2200" dirty="0">
                <a:solidFill>
                  <a:srgbClr val="404040"/>
                </a:solidFill>
                <a:latin typeface="Calibri"/>
                <a:cs typeface="Calibri"/>
              </a:rPr>
              <a:t>time</a:t>
            </a:r>
            <a:r>
              <a:rPr sz="2200" spc="-10" dirty="0">
                <a:solidFill>
                  <a:srgbClr val="404040"/>
                </a:solidFill>
                <a:latin typeface="Calibri"/>
                <a:cs typeface="Calibri"/>
              </a:rPr>
              <a:t> </a:t>
            </a:r>
            <a:r>
              <a:rPr sz="2200" dirty="0">
                <a:solidFill>
                  <a:srgbClr val="404040"/>
                </a:solidFill>
                <a:latin typeface="Calibri"/>
                <a:cs typeface="Calibri"/>
              </a:rPr>
              <a:t>unit</a:t>
            </a:r>
            <a:r>
              <a:rPr sz="2200" spc="-20" dirty="0">
                <a:solidFill>
                  <a:srgbClr val="404040"/>
                </a:solidFill>
                <a:latin typeface="Calibri"/>
                <a:cs typeface="Calibri"/>
              </a:rPr>
              <a:t> </a:t>
            </a:r>
            <a:r>
              <a:rPr sz="2200" dirty="0">
                <a:solidFill>
                  <a:srgbClr val="404040"/>
                </a:solidFill>
                <a:latin typeface="Calibri"/>
                <a:cs typeface="Calibri"/>
              </a:rPr>
              <a:t>of</a:t>
            </a:r>
            <a:r>
              <a:rPr sz="2200" spc="-10" dirty="0">
                <a:solidFill>
                  <a:srgbClr val="404040"/>
                </a:solidFill>
                <a:latin typeface="Calibri"/>
                <a:cs typeface="Calibri"/>
              </a:rPr>
              <a:t> </a:t>
            </a:r>
            <a:r>
              <a:rPr sz="2200" dirty="0">
                <a:solidFill>
                  <a:srgbClr val="404040"/>
                </a:solidFill>
                <a:latin typeface="Calibri"/>
                <a:cs typeface="Calibri"/>
              </a:rPr>
              <a:t>a</a:t>
            </a:r>
            <a:r>
              <a:rPr sz="2200" spc="-20" dirty="0">
                <a:solidFill>
                  <a:srgbClr val="404040"/>
                </a:solidFill>
                <a:latin typeface="Calibri"/>
                <a:cs typeface="Calibri"/>
              </a:rPr>
              <a:t> </a:t>
            </a:r>
            <a:r>
              <a:rPr sz="2200" dirty="0">
                <a:solidFill>
                  <a:srgbClr val="404040"/>
                </a:solidFill>
                <a:latin typeface="Calibri"/>
                <a:cs typeface="Calibri"/>
              </a:rPr>
              <a:t>resource</a:t>
            </a:r>
            <a:r>
              <a:rPr sz="2200" spc="-15" dirty="0">
                <a:solidFill>
                  <a:srgbClr val="404040"/>
                </a:solidFill>
                <a:latin typeface="Calibri"/>
                <a:cs typeface="Calibri"/>
              </a:rPr>
              <a:t> </a:t>
            </a:r>
            <a:r>
              <a:rPr sz="2200" dirty="0">
                <a:solidFill>
                  <a:srgbClr val="404040"/>
                </a:solidFill>
                <a:latin typeface="Calibri"/>
                <a:cs typeface="Calibri"/>
              </a:rPr>
              <a:t>in</a:t>
            </a:r>
            <a:r>
              <a:rPr sz="2200" spc="-20" dirty="0">
                <a:solidFill>
                  <a:srgbClr val="404040"/>
                </a:solidFill>
                <a:latin typeface="Calibri"/>
                <a:cs typeface="Calibri"/>
              </a:rPr>
              <a:t> </a:t>
            </a:r>
            <a:r>
              <a:rPr sz="2200" dirty="0">
                <a:solidFill>
                  <a:srgbClr val="404040"/>
                </a:solidFill>
                <a:latin typeface="Calibri"/>
                <a:cs typeface="Calibri"/>
              </a:rPr>
              <a:t>the</a:t>
            </a:r>
            <a:r>
              <a:rPr sz="2200" spc="-10" dirty="0">
                <a:solidFill>
                  <a:srgbClr val="404040"/>
                </a:solidFill>
                <a:latin typeface="Calibri"/>
                <a:cs typeface="Calibri"/>
              </a:rPr>
              <a:t> </a:t>
            </a:r>
            <a:r>
              <a:rPr sz="2200" spc="-20" dirty="0">
                <a:solidFill>
                  <a:srgbClr val="404040"/>
                </a:solidFill>
                <a:latin typeface="Calibri"/>
                <a:cs typeface="Calibri"/>
              </a:rPr>
              <a:t>pool</a:t>
            </a:r>
            <a:endParaRPr sz="2200">
              <a:latin typeface="Calibri"/>
              <a:cs typeface="Calibri"/>
            </a:endParaRPr>
          </a:p>
          <a:p>
            <a:pPr marL="194945" indent="-182245">
              <a:lnSpc>
                <a:spcPct val="100000"/>
              </a:lnSpc>
              <a:spcBef>
                <a:spcPts val="555"/>
              </a:spcBef>
              <a:buClr>
                <a:srgbClr val="7F7F7F"/>
              </a:buClr>
              <a:buFont typeface="Arial MT"/>
              <a:buChar char="•"/>
              <a:tabLst>
                <a:tab pos="194945" algn="l"/>
              </a:tabLst>
            </a:pPr>
            <a:r>
              <a:rPr sz="2200" spc="-10" dirty="0">
                <a:solidFill>
                  <a:srgbClr val="404040"/>
                </a:solidFill>
                <a:latin typeface="Calibri"/>
                <a:cs typeface="Calibri"/>
              </a:rPr>
              <a:t>Availability</a:t>
            </a:r>
            <a:r>
              <a:rPr sz="2200" spc="-30" dirty="0">
                <a:solidFill>
                  <a:srgbClr val="404040"/>
                </a:solidFill>
                <a:latin typeface="Calibri"/>
                <a:cs typeface="Calibri"/>
              </a:rPr>
              <a:t> </a:t>
            </a:r>
            <a:r>
              <a:rPr sz="2200" dirty="0">
                <a:solidFill>
                  <a:srgbClr val="404040"/>
                </a:solidFill>
                <a:latin typeface="Calibri"/>
                <a:cs typeface="Calibri"/>
              </a:rPr>
              <a:t>of</a:t>
            </a:r>
            <a:r>
              <a:rPr sz="2200" spc="-20" dirty="0">
                <a:solidFill>
                  <a:srgbClr val="404040"/>
                </a:solidFill>
                <a:latin typeface="Calibri"/>
                <a:cs typeface="Calibri"/>
              </a:rPr>
              <a:t> </a:t>
            </a:r>
            <a:r>
              <a:rPr sz="2200" dirty="0">
                <a:solidFill>
                  <a:srgbClr val="404040"/>
                </a:solidFill>
                <a:latin typeface="Calibri"/>
                <a:cs typeface="Calibri"/>
              </a:rPr>
              <a:t>the</a:t>
            </a:r>
            <a:r>
              <a:rPr sz="2200" spc="-15" dirty="0">
                <a:solidFill>
                  <a:srgbClr val="404040"/>
                </a:solidFill>
                <a:latin typeface="Calibri"/>
                <a:cs typeface="Calibri"/>
              </a:rPr>
              <a:t> </a:t>
            </a:r>
            <a:r>
              <a:rPr sz="2200" dirty="0">
                <a:solidFill>
                  <a:srgbClr val="404040"/>
                </a:solidFill>
                <a:latin typeface="Calibri"/>
                <a:cs typeface="Calibri"/>
              </a:rPr>
              <a:t>pool</a:t>
            </a:r>
            <a:r>
              <a:rPr sz="2200" spc="-30" dirty="0">
                <a:solidFill>
                  <a:srgbClr val="404040"/>
                </a:solidFill>
                <a:latin typeface="Calibri"/>
                <a:cs typeface="Calibri"/>
              </a:rPr>
              <a:t> </a:t>
            </a:r>
            <a:r>
              <a:rPr sz="2200" dirty="0">
                <a:solidFill>
                  <a:srgbClr val="404040"/>
                </a:solidFill>
                <a:latin typeface="Calibri"/>
                <a:cs typeface="Calibri"/>
              </a:rPr>
              <a:t>(working</a:t>
            </a:r>
            <a:r>
              <a:rPr sz="2200" spc="-20" dirty="0">
                <a:solidFill>
                  <a:srgbClr val="404040"/>
                </a:solidFill>
                <a:latin typeface="Calibri"/>
                <a:cs typeface="Calibri"/>
              </a:rPr>
              <a:t> </a:t>
            </a:r>
            <a:r>
              <a:rPr sz="2200" spc="-10" dirty="0">
                <a:solidFill>
                  <a:srgbClr val="404040"/>
                </a:solidFill>
                <a:latin typeface="Calibri"/>
                <a:cs typeface="Calibri"/>
              </a:rPr>
              <a:t>calendar)</a:t>
            </a:r>
            <a:endParaRPr sz="2200">
              <a:latin typeface="Calibri"/>
              <a:cs typeface="Calibri"/>
            </a:endParaRPr>
          </a:p>
          <a:p>
            <a:pPr marL="194945" indent="-182245">
              <a:lnSpc>
                <a:spcPct val="100000"/>
              </a:lnSpc>
              <a:spcBef>
                <a:spcPts val="455"/>
              </a:spcBef>
              <a:buClr>
                <a:srgbClr val="7F7F7F"/>
              </a:buClr>
              <a:buFont typeface="Arial MT"/>
              <a:buChar char="•"/>
              <a:tabLst>
                <a:tab pos="194945" algn="l"/>
              </a:tabLst>
            </a:pPr>
            <a:r>
              <a:rPr sz="2200" spc="-10" dirty="0">
                <a:solidFill>
                  <a:srgbClr val="404040"/>
                </a:solidFill>
                <a:latin typeface="Calibri"/>
                <a:cs typeface="Calibri"/>
              </a:rPr>
              <a:t>Examples:</a:t>
            </a:r>
            <a:endParaRPr sz="2200">
              <a:latin typeface="Calibri"/>
              <a:cs typeface="Calibri"/>
            </a:endParaRPr>
          </a:p>
          <a:p>
            <a:pPr marL="1841500">
              <a:lnSpc>
                <a:spcPct val="100000"/>
              </a:lnSpc>
              <a:spcBef>
                <a:spcPts val="470"/>
              </a:spcBef>
            </a:pPr>
            <a:r>
              <a:rPr sz="1800" u="sng" spc="-10" dirty="0">
                <a:solidFill>
                  <a:srgbClr val="404040"/>
                </a:solidFill>
                <a:uFill>
                  <a:solidFill>
                    <a:srgbClr val="404040"/>
                  </a:solidFill>
                </a:uFill>
                <a:latin typeface="Calibri"/>
                <a:cs typeface="Calibri"/>
              </a:rPr>
              <a:t>Clerk</a:t>
            </a:r>
            <a:endParaRPr sz="1800">
              <a:latin typeface="Calibri"/>
              <a:cs typeface="Calibri"/>
            </a:endParaRPr>
          </a:p>
          <a:p>
            <a:pPr marL="1841500">
              <a:lnSpc>
                <a:spcPct val="100000"/>
              </a:lnSpc>
              <a:spcBef>
                <a:spcPts val="434"/>
              </a:spcBef>
            </a:pPr>
            <a:r>
              <a:rPr sz="1800" dirty="0">
                <a:solidFill>
                  <a:srgbClr val="404040"/>
                </a:solidFill>
                <a:latin typeface="Calibri"/>
                <a:cs typeface="Calibri"/>
              </a:rPr>
              <a:t>€</a:t>
            </a:r>
            <a:r>
              <a:rPr sz="1800" spc="5" dirty="0">
                <a:solidFill>
                  <a:srgbClr val="404040"/>
                </a:solidFill>
                <a:latin typeface="Calibri"/>
                <a:cs typeface="Calibri"/>
              </a:rPr>
              <a:t> </a:t>
            </a:r>
            <a:r>
              <a:rPr sz="1800" dirty="0">
                <a:solidFill>
                  <a:srgbClr val="404040"/>
                </a:solidFill>
                <a:latin typeface="Calibri"/>
                <a:cs typeface="Calibri"/>
              </a:rPr>
              <a:t>25</a:t>
            </a:r>
            <a:r>
              <a:rPr sz="1800" spc="5" dirty="0">
                <a:solidFill>
                  <a:srgbClr val="404040"/>
                </a:solidFill>
                <a:latin typeface="Calibri"/>
                <a:cs typeface="Calibri"/>
              </a:rPr>
              <a:t> </a:t>
            </a:r>
            <a:r>
              <a:rPr sz="1800" dirty="0">
                <a:solidFill>
                  <a:srgbClr val="404040"/>
                </a:solidFill>
                <a:latin typeface="Calibri"/>
                <a:cs typeface="Calibri"/>
              </a:rPr>
              <a:t>per </a:t>
            </a:r>
            <a:r>
              <a:rPr sz="1800" spc="-20" dirty="0">
                <a:solidFill>
                  <a:srgbClr val="404040"/>
                </a:solidFill>
                <a:latin typeface="Calibri"/>
                <a:cs typeface="Calibri"/>
              </a:rPr>
              <a:t>hour</a:t>
            </a:r>
            <a:endParaRPr sz="1800">
              <a:latin typeface="Calibri"/>
              <a:cs typeface="Calibri"/>
            </a:endParaRPr>
          </a:p>
          <a:p>
            <a:pPr marL="1841500">
              <a:lnSpc>
                <a:spcPct val="100000"/>
              </a:lnSpc>
              <a:spcBef>
                <a:spcPts val="455"/>
              </a:spcBef>
            </a:pPr>
            <a:r>
              <a:rPr sz="1800" spc="-10" dirty="0">
                <a:solidFill>
                  <a:srgbClr val="404040"/>
                </a:solidFill>
                <a:latin typeface="Calibri"/>
                <a:cs typeface="Calibri"/>
              </a:rPr>
              <a:t>Mon-</a:t>
            </a:r>
            <a:r>
              <a:rPr sz="1800" dirty="0">
                <a:solidFill>
                  <a:srgbClr val="404040"/>
                </a:solidFill>
                <a:latin typeface="Calibri"/>
                <a:cs typeface="Calibri"/>
              </a:rPr>
              <a:t>Fri,</a:t>
            </a:r>
            <a:r>
              <a:rPr sz="1800" spc="50" dirty="0">
                <a:solidFill>
                  <a:srgbClr val="404040"/>
                </a:solidFill>
                <a:latin typeface="Calibri"/>
                <a:cs typeface="Calibri"/>
              </a:rPr>
              <a:t> </a:t>
            </a:r>
            <a:r>
              <a:rPr sz="1800" spc="-10" dirty="0">
                <a:solidFill>
                  <a:srgbClr val="404040"/>
                </a:solidFill>
                <a:latin typeface="Calibri"/>
                <a:cs typeface="Calibri"/>
              </a:rPr>
              <a:t>9am-</a:t>
            </a:r>
            <a:r>
              <a:rPr sz="1800" spc="-25" dirty="0">
                <a:solidFill>
                  <a:srgbClr val="404040"/>
                </a:solidFill>
                <a:latin typeface="Calibri"/>
                <a:cs typeface="Calibri"/>
              </a:rPr>
              <a:t>5pm</a:t>
            </a:r>
            <a:endParaRPr sz="1800">
              <a:latin typeface="Calibri"/>
              <a:cs typeface="Calibri"/>
            </a:endParaRPr>
          </a:p>
        </p:txBody>
      </p:sp>
      <p:sp>
        <p:nvSpPr>
          <p:cNvPr id="3" name="object 3"/>
          <p:cNvSpPr txBox="1"/>
          <p:nvPr/>
        </p:nvSpPr>
        <p:spPr>
          <a:xfrm>
            <a:off x="6126598" y="3300476"/>
            <a:ext cx="1774825" cy="1016000"/>
          </a:xfrm>
          <a:prstGeom prst="rect">
            <a:avLst/>
          </a:prstGeom>
        </p:spPr>
        <p:txBody>
          <a:bodyPr vert="horz" wrap="square" lIns="0" tIns="67310" rIns="0" bIns="0" rtlCol="0">
            <a:spAutoFit/>
          </a:bodyPr>
          <a:lstStyle/>
          <a:p>
            <a:pPr marL="12700">
              <a:lnSpc>
                <a:spcPct val="100000"/>
              </a:lnSpc>
              <a:spcBef>
                <a:spcPts val="530"/>
              </a:spcBef>
            </a:pPr>
            <a:r>
              <a:rPr sz="1800" u="sng" dirty="0">
                <a:solidFill>
                  <a:srgbClr val="404040"/>
                </a:solidFill>
                <a:uFill>
                  <a:solidFill>
                    <a:srgbClr val="404040"/>
                  </a:solidFill>
                </a:uFill>
                <a:latin typeface="Calibri"/>
                <a:cs typeface="Calibri"/>
              </a:rPr>
              <a:t>Credit</a:t>
            </a:r>
            <a:r>
              <a:rPr sz="1800" u="sng" spc="-35" dirty="0">
                <a:solidFill>
                  <a:srgbClr val="404040"/>
                </a:solidFill>
                <a:uFill>
                  <a:solidFill>
                    <a:srgbClr val="404040"/>
                  </a:solidFill>
                </a:uFill>
                <a:latin typeface="Calibri"/>
                <a:cs typeface="Calibri"/>
              </a:rPr>
              <a:t> </a:t>
            </a:r>
            <a:r>
              <a:rPr sz="1800" u="sng" spc="-10" dirty="0">
                <a:solidFill>
                  <a:srgbClr val="404040"/>
                </a:solidFill>
                <a:uFill>
                  <a:solidFill>
                    <a:srgbClr val="404040"/>
                  </a:solidFill>
                </a:uFill>
                <a:latin typeface="Calibri"/>
                <a:cs typeface="Calibri"/>
              </a:rPr>
              <a:t>Officer</a:t>
            </a:r>
            <a:endParaRPr sz="1800">
              <a:latin typeface="Calibri"/>
              <a:cs typeface="Calibri"/>
            </a:endParaRPr>
          </a:p>
          <a:p>
            <a:pPr marL="12700">
              <a:lnSpc>
                <a:spcPct val="100000"/>
              </a:lnSpc>
              <a:spcBef>
                <a:spcPts val="430"/>
              </a:spcBef>
            </a:pPr>
            <a:r>
              <a:rPr sz="1800" dirty="0">
                <a:solidFill>
                  <a:srgbClr val="404040"/>
                </a:solidFill>
                <a:latin typeface="Calibri"/>
                <a:cs typeface="Calibri"/>
              </a:rPr>
              <a:t>€</a:t>
            </a:r>
            <a:r>
              <a:rPr sz="1800" spc="5" dirty="0">
                <a:solidFill>
                  <a:srgbClr val="404040"/>
                </a:solidFill>
                <a:latin typeface="Calibri"/>
                <a:cs typeface="Calibri"/>
              </a:rPr>
              <a:t> </a:t>
            </a:r>
            <a:r>
              <a:rPr sz="1800" dirty="0">
                <a:solidFill>
                  <a:srgbClr val="404040"/>
                </a:solidFill>
                <a:latin typeface="Calibri"/>
                <a:cs typeface="Calibri"/>
              </a:rPr>
              <a:t>35</a:t>
            </a:r>
            <a:r>
              <a:rPr sz="1800" spc="5" dirty="0">
                <a:solidFill>
                  <a:srgbClr val="404040"/>
                </a:solidFill>
                <a:latin typeface="Calibri"/>
                <a:cs typeface="Calibri"/>
              </a:rPr>
              <a:t> </a:t>
            </a:r>
            <a:r>
              <a:rPr sz="1800" dirty="0">
                <a:solidFill>
                  <a:srgbClr val="404040"/>
                </a:solidFill>
                <a:latin typeface="Calibri"/>
                <a:cs typeface="Calibri"/>
              </a:rPr>
              <a:t>per </a:t>
            </a:r>
            <a:r>
              <a:rPr sz="1800" spc="-20" dirty="0">
                <a:solidFill>
                  <a:srgbClr val="404040"/>
                </a:solidFill>
                <a:latin typeface="Calibri"/>
                <a:cs typeface="Calibri"/>
              </a:rPr>
              <a:t>hour</a:t>
            </a:r>
            <a:endParaRPr sz="1800">
              <a:latin typeface="Calibri"/>
              <a:cs typeface="Calibri"/>
            </a:endParaRPr>
          </a:p>
          <a:p>
            <a:pPr marL="12700">
              <a:lnSpc>
                <a:spcPct val="100000"/>
              </a:lnSpc>
              <a:spcBef>
                <a:spcPts val="459"/>
              </a:spcBef>
            </a:pPr>
            <a:r>
              <a:rPr sz="1800" spc="-10" dirty="0">
                <a:solidFill>
                  <a:srgbClr val="404040"/>
                </a:solidFill>
                <a:latin typeface="Calibri"/>
                <a:cs typeface="Calibri"/>
              </a:rPr>
              <a:t>Mon-</a:t>
            </a:r>
            <a:r>
              <a:rPr sz="1800" dirty="0">
                <a:solidFill>
                  <a:srgbClr val="404040"/>
                </a:solidFill>
                <a:latin typeface="Calibri"/>
                <a:cs typeface="Calibri"/>
              </a:rPr>
              <a:t>Fri,</a:t>
            </a:r>
            <a:r>
              <a:rPr sz="1800" spc="50" dirty="0">
                <a:solidFill>
                  <a:srgbClr val="404040"/>
                </a:solidFill>
                <a:latin typeface="Calibri"/>
                <a:cs typeface="Calibri"/>
              </a:rPr>
              <a:t> </a:t>
            </a:r>
            <a:r>
              <a:rPr sz="1800" spc="-10" dirty="0">
                <a:solidFill>
                  <a:srgbClr val="404040"/>
                </a:solidFill>
                <a:latin typeface="Calibri"/>
                <a:cs typeface="Calibri"/>
              </a:rPr>
              <a:t>9am-</a:t>
            </a:r>
            <a:r>
              <a:rPr sz="1800" spc="-25" dirty="0">
                <a:solidFill>
                  <a:srgbClr val="404040"/>
                </a:solidFill>
                <a:latin typeface="Calibri"/>
                <a:cs typeface="Calibri"/>
              </a:rPr>
              <a:t>4pm</a:t>
            </a:r>
            <a:endParaRPr sz="1800">
              <a:latin typeface="Calibri"/>
              <a:cs typeface="Calibri"/>
            </a:endParaRPr>
          </a:p>
        </p:txBody>
      </p:sp>
      <p:sp>
        <p:nvSpPr>
          <p:cNvPr id="4" name="object 4"/>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Resource</a:t>
            </a:r>
            <a:r>
              <a:rPr spc="-130" dirty="0"/>
              <a:t> </a:t>
            </a:r>
            <a:r>
              <a:rPr spc="-10" dirty="0"/>
              <a:t>pools</a:t>
            </a:r>
          </a:p>
        </p:txBody>
      </p:sp>
      <p:pic>
        <p:nvPicPr>
          <p:cNvPr id="5" name="object 5"/>
          <p:cNvPicPr/>
          <p:nvPr/>
        </p:nvPicPr>
        <p:blipFill>
          <a:blip r:embed="rId2" cstate="print"/>
          <a:stretch>
            <a:fillRect/>
          </a:stretch>
        </p:blipFill>
        <p:spPr>
          <a:xfrm>
            <a:off x="6349931" y="4505719"/>
            <a:ext cx="693103" cy="669889"/>
          </a:xfrm>
          <a:prstGeom prst="rect">
            <a:avLst/>
          </a:prstGeom>
        </p:spPr>
      </p:pic>
      <p:pic>
        <p:nvPicPr>
          <p:cNvPr id="6" name="object 6"/>
          <p:cNvPicPr/>
          <p:nvPr/>
        </p:nvPicPr>
        <p:blipFill>
          <a:blip r:embed="rId3" cstate="print"/>
          <a:stretch>
            <a:fillRect/>
          </a:stretch>
        </p:blipFill>
        <p:spPr>
          <a:xfrm>
            <a:off x="2710393" y="4503858"/>
            <a:ext cx="663402" cy="669889"/>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0557" rIns="0" bIns="0" rtlCol="0">
            <a:spAutoFit/>
          </a:bodyPr>
          <a:lstStyle/>
          <a:p>
            <a:pPr marL="852169">
              <a:lnSpc>
                <a:spcPct val="100000"/>
              </a:lnSpc>
              <a:spcBef>
                <a:spcPts val="100"/>
              </a:spcBef>
            </a:pPr>
            <a:r>
              <a:rPr dirty="0">
                <a:latin typeface="Arial MT"/>
                <a:cs typeface="Arial MT"/>
              </a:rPr>
              <a:t>Elements</a:t>
            </a:r>
            <a:r>
              <a:rPr spc="-30" dirty="0">
                <a:latin typeface="Arial MT"/>
                <a:cs typeface="Arial MT"/>
              </a:rPr>
              <a:t> </a:t>
            </a:r>
            <a:r>
              <a:rPr dirty="0">
                <a:latin typeface="Arial MT"/>
                <a:cs typeface="Arial MT"/>
              </a:rPr>
              <a:t>of</a:t>
            </a:r>
            <a:r>
              <a:rPr spc="-25" dirty="0">
                <a:latin typeface="Arial MT"/>
                <a:cs typeface="Arial MT"/>
              </a:rPr>
              <a:t> </a:t>
            </a:r>
            <a:r>
              <a:rPr dirty="0">
                <a:latin typeface="Arial MT"/>
                <a:cs typeface="Arial MT"/>
              </a:rPr>
              <a:t>a</a:t>
            </a:r>
            <a:r>
              <a:rPr spc="-20" dirty="0">
                <a:latin typeface="Arial MT"/>
                <a:cs typeface="Arial MT"/>
              </a:rPr>
              <a:t> </a:t>
            </a:r>
            <a:r>
              <a:rPr dirty="0">
                <a:latin typeface="Arial MT"/>
                <a:cs typeface="Arial MT"/>
              </a:rPr>
              <a:t>simulation</a:t>
            </a:r>
            <a:r>
              <a:rPr spc="-25" dirty="0">
                <a:latin typeface="Arial MT"/>
                <a:cs typeface="Arial MT"/>
              </a:rPr>
              <a:t> </a:t>
            </a:r>
            <a:r>
              <a:rPr spc="-10" dirty="0">
                <a:latin typeface="Arial MT"/>
                <a:cs typeface="Arial MT"/>
              </a:rPr>
              <a:t>model</a:t>
            </a:r>
          </a:p>
        </p:txBody>
      </p:sp>
      <p:sp>
        <p:nvSpPr>
          <p:cNvPr id="4" name="object 4"/>
          <p:cNvSpPr txBox="1"/>
          <p:nvPr/>
        </p:nvSpPr>
        <p:spPr>
          <a:xfrm>
            <a:off x="10098117" y="6585148"/>
            <a:ext cx="250825" cy="252729"/>
          </a:xfrm>
          <a:prstGeom prst="rect">
            <a:avLst/>
          </a:prstGeom>
        </p:spPr>
        <p:txBody>
          <a:bodyPr vert="horz" wrap="square" lIns="0" tIns="0" rIns="0" bIns="0" rtlCol="0">
            <a:spAutoFit/>
          </a:bodyPr>
          <a:lstStyle/>
          <a:p>
            <a:pPr marL="12700">
              <a:lnSpc>
                <a:spcPts val="1870"/>
              </a:lnSpc>
            </a:pPr>
            <a:r>
              <a:rPr sz="1600" spc="-25" dirty="0">
                <a:solidFill>
                  <a:srgbClr val="7F7F7F"/>
                </a:solidFill>
                <a:latin typeface="Arial MT"/>
                <a:cs typeface="Arial MT"/>
              </a:rPr>
              <a:t>61</a:t>
            </a:r>
            <a:endParaRPr sz="1600">
              <a:latin typeface="Arial MT"/>
              <a:cs typeface="Arial MT"/>
            </a:endParaRPr>
          </a:p>
        </p:txBody>
      </p:sp>
      <p:sp>
        <p:nvSpPr>
          <p:cNvPr id="3" name="object 3"/>
          <p:cNvSpPr txBox="1">
            <a:spLocks noGrp="1"/>
          </p:cNvSpPr>
          <p:nvPr>
            <p:ph type="body" idx="1"/>
          </p:nvPr>
        </p:nvSpPr>
        <p:spPr>
          <a:prstGeom prst="rect">
            <a:avLst/>
          </a:prstGeom>
        </p:spPr>
        <p:txBody>
          <a:bodyPr vert="horz" wrap="square" lIns="0" tIns="101600" rIns="0" bIns="0" rtlCol="0">
            <a:spAutoFit/>
          </a:bodyPr>
          <a:lstStyle/>
          <a:p>
            <a:pPr marL="501015" indent="-456565">
              <a:lnSpc>
                <a:spcPct val="100000"/>
              </a:lnSpc>
              <a:spcBef>
                <a:spcPts val="800"/>
              </a:spcBef>
              <a:buClr>
                <a:srgbClr val="7F7F7F"/>
              </a:buClr>
              <a:buAutoNum type="arabicPeriod"/>
              <a:tabLst>
                <a:tab pos="501650" algn="l"/>
              </a:tabLst>
            </a:pPr>
            <a:r>
              <a:rPr dirty="0"/>
              <a:t>Processing</a:t>
            </a:r>
            <a:r>
              <a:rPr spc="-15" dirty="0"/>
              <a:t> </a:t>
            </a:r>
            <a:r>
              <a:rPr dirty="0"/>
              <a:t>times</a:t>
            </a:r>
            <a:r>
              <a:rPr spc="-15" dirty="0"/>
              <a:t> </a:t>
            </a:r>
            <a:r>
              <a:rPr dirty="0"/>
              <a:t>of</a:t>
            </a:r>
            <a:r>
              <a:rPr spc="-15" dirty="0"/>
              <a:t> </a:t>
            </a:r>
            <a:r>
              <a:rPr spc="-10" dirty="0"/>
              <a:t>activities</a:t>
            </a:r>
          </a:p>
          <a:p>
            <a:pPr marL="455295" lvl="1" indent="-182245">
              <a:lnSpc>
                <a:spcPct val="100000"/>
              </a:lnSpc>
              <a:spcBef>
                <a:spcPts val="530"/>
              </a:spcBef>
              <a:buClr>
                <a:srgbClr val="7F7F7F"/>
              </a:buClr>
              <a:buChar char="•"/>
              <a:tabLst>
                <a:tab pos="455930" algn="l"/>
              </a:tabLst>
            </a:pPr>
            <a:r>
              <a:rPr sz="1800" dirty="0">
                <a:solidFill>
                  <a:srgbClr val="404040"/>
                </a:solidFill>
                <a:latin typeface="Arial MT"/>
                <a:cs typeface="Arial MT"/>
              </a:rPr>
              <a:t>Fixed</a:t>
            </a:r>
            <a:r>
              <a:rPr sz="1800" spc="-15" dirty="0">
                <a:solidFill>
                  <a:srgbClr val="404040"/>
                </a:solidFill>
                <a:latin typeface="Arial MT"/>
                <a:cs typeface="Arial MT"/>
              </a:rPr>
              <a:t> </a:t>
            </a:r>
            <a:r>
              <a:rPr sz="1800" spc="-20" dirty="0">
                <a:solidFill>
                  <a:srgbClr val="404040"/>
                </a:solidFill>
                <a:latin typeface="Arial MT"/>
                <a:cs typeface="Arial MT"/>
              </a:rPr>
              <a:t>value</a:t>
            </a:r>
            <a:endParaRPr sz="1800">
              <a:latin typeface="Arial MT"/>
              <a:cs typeface="Arial MT"/>
            </a:endParaRPr>
          </a:p>
          <a:p>
            <a:pPr marL="455295" lvl="1" indent="-182245">
              <a:lnSpc>
                <a:spcPct val="100000"/>
              </a:lnSpc>
              <a:spcBef>
                <a:spcPts val="430"/>
              </a:spcBef>
              <a:buClr>
                <a:srgbClr val="7F7F7F"/>
              </a:buClr>
              <a:buChar char="•"/>
              <a:tabLst>
                <a:tab pos="455930" algn="l"/>
              </a:tabLst>
            </a:pPr>
            <a:r>
              <a:rPr sz="1800" dirty="0">
                <a:solidFill>
                  <a:srgbClr val="404040"/>
                </a:solidFill>
                <a:latin typeface="Arial MT"/>
                <a:cs typeface="Arial MT"/>
              </a:rPr>
              <a:t>Probability</a:t>
            </a:r>
            <a:r>
              <a:rPr sz="1800" spc="-35" dirty="0">
                <a:solidFill>
                  <a:srgbClr val="404040"/>
                </a:solidFill>
                <a:latin typeface="Arial MT"/>
                <a:cs typeface="Arial MT"/>
              </a:rPr>
              <a:t> </a:t>
            </a:r>
            <a:r>
              <a:rPr sz="1800" spc="-10" dirty="0">
                <a:solidFill>
                  <a:srgbClr val="404040"/>
                </a:solidFill>
                <a:latin typeface="Arial MT"/>
                <a:cs typeface="Arial MT"/>
              </a:rPr>
              <a:t>distribution</a:t>
            </a:r>
            <a:endParaRPr sz="1800">
              <a:latin typeface="Arial MT"/>
              <a:cs typeface="Arial MT"/>
            </a:endParaRPr>
          </a:p>
          <a:p>
            <a:pPr marL="501015" indent="-456565">
              <a:lnSpc>
                <a:spcPct val="100000"/>
              </a:lnSpc>
              <a:spcBef>
                <a:spcPts val="530"/>
              </a:spcBef>
              <a:buClr>
                <a:srgbClr val="7F7F7F"/>
              </a:buClr>
              <a:buAutoNum type="arabicPeriod"/>
              <a:tabLst>
                <a:tab pos="501650" algn="l"/>
              </a:tabLst>
            </a:pPr>
            <a:r>
              <a:rPr dirty="0"/>
              <a:t>Conditional</a:t>
            </a:r>
            <a:r>
              <a:rPr spc="-15" dirty="0"/>
              <a:t> </a:t>
            </a:r>
            <a:r>
              <a:rPr dirty="0"/>
              <a:t>branching</a:t>
            </a:r>
            <a:r>
              <a:rPr spc="-10" dirty="0"/>
              <a:t> probabilities</a:t>
            </a:r>
          </a:p>
          <a:p>
            <a:pPr marL="501015" indent="-456565">
              <a:lnSpc>
                <a:spcPct val="100000"/>
              </a:lnSpc>
              <a:spcBef>
                <a:spcPts val="530"/>
              </a:spcBef>
              <a:buClr>
                <a:srgbClr val="7F7F7F"/>
              </a:buClr>
              <a:buAutoNum type="arabicPeriod"/>
              <a:tabLst>
                <a:tab pos="501650" algn="l"/>
              </a:tabLst>
            </a:pPr>
            <a:r>
              <a:rPr dirty="0"/>
              <a:t>Arrival</a:t>
            </a:r>
            <a:r>
              <a:rPr spc="-5" dirty="0"/>
              <a:t> </a:t>
            </a:r>
            <a:r>
              <a:rPr dirty="0"/>
              <a:t>rate</a:t>
            </a:r>
            <a:r>
              <a:rPr spc="-10" dirty="0"/>
              <a:t> </a:t>
            </a:r>
            <a:r>
              <a:rPr dirty="0"/>
              <a:t>of</a:t>
            </a:r>
            <a:r>
              <a:rPr spc="-15" dirty="0"/>
              <a:t> </a:t>
            </a:r>
            <a:r>
              <a:rPr dirty="0"/>
              <a:t>process</a:t>
            </a:r>
            <a:r>
              <a:rPr spc="-10" dirty="0"/>
              <a:t> </a:t>
            </a:r>
            <a:r>
              <a:rPr dirty="0"/>
              <a:t>instances</a:t>
            </a:r>
            <a:r>
              <a:rPr spc="-10" dirty="0"/>
              <a:t> </a:t>
            </a:r>
            <a:r>
              <a:rPr dirty="0"/>
              <a:t>and</a:t>
            </a:r>
            <a:r>
              <a:rPr spc="-10" dirty="0"/>
              <a:t> </a:t>
            </a:r>
            <a:r>
              <a:rPr dirty="0"/>
              <a:t>probability</a:t>
            </a:r>
            <a:r>
              <a:rPr spc="-10" dirty="0"/>
              <a:t> distribution</a:t>
            </a:r>
          </a:p>
          <a:p>
            <a:pPr marL="455295" lvl="1" indent="-182245">
              <a:lnSpc>
                <a:spcPct val="100000"/>
              </a:lnSpc>
              <a:spcBef>
                <a:spcPts val="525"/>
              </a:spcBef>
              <a:buClr>
                <a:srgbClr val="7F7F7F"/>
              </a:buClr>
              <a:buChar char="•"/>
              <a:tabLst>
                <a:tab pos="455930" algn="l"/>
              </a:tabLst>
            </a:pPr>
            <a:r>
              <a:rPr sz="1800" spc="-20" dirty="0">
                <a:solidFill>
                  <a:srgbClr val="404040"/>
                </a:solidFill>
                <a:latin typeface="Arial MT"/>
                <a:cs typeface="Arial MT"/>
              </a:rPr>
              <a:t>Typically,</a:t>
            </a:r>
            <a:r>
              <a:rPr sz="1800" spc="-35" dirty="0">
                <a:solidFill>
                  <a:srgbClr val="404040"/>
                </a:solidFill>
                <a:latin typeface="Arial MT"/>
                <a:cs typeface="Arial MT"/>
              </a:rPr>
              <a:t> </a:t>
            </a:r>
            <a:r>
              <a:rPr sz="1800" dirty="0">
                <a:solidFill>
                  <a:srgbClr val="404040"/>
                </a:solidFill>
                <a:latin typeface="Arial MT"/>
                <a:cs typeface="Arial MT"/>
              </a:rPr>
              <a:t>exponential</a:t>
            </a:r>
            <a:r>
              <a:rPr sz="1800" spc="-15" dirty="0">
                <a:solidFill>
                  <a:srgbClr val="404040"/>
                </a:solidFill>
                <a:latin typeface="Arial MT"/>
                <a:cs typeface="Arial MT"/>
              </a:rPr>
              <a:t> </a:t>
            </a:r>
            <a:r>
              <a:rPr sz="1800" dirty="0">
                <a:solidFill>
                  <a:srgbClr val="404040"/>
                </a:solidFill>
                <a:latin typeface="Arial MT"/>
                <a:cs typeface="Arial MT"/>
              </a:rPr>
              <a:t>distribution</a:t>
            </a:r>
            <a:r>
              <a:rPr sz="1800" spc="-25" dirty="0">
                <a:solidFill>
                  <a:srgbClr val="404040"/>
                </a:solidFill>
                <a:latin typeface="Arial MT"/>
                <a:cs typeface="Arial MT"/>
              </a:rPr>
              <a:t> </a:t>
            </a:r>
            <a:r>
              <a:rPr sz="1800" dirty="0">
                <a:solidFill>
                  <a:srgbClr val="404040"/>
                </a:solidFill>
                <a:latin typeface="Arial MT"/>
                <a:cs typeface="Arial MT"/>
              </a:rPr>
              <a:t>with</a:t>
            </a:r>
            <a:r>
              <a:rPr sz="1800" spc="-20" dirty="0">
                <a:solidFill>
                  <a:srgbClr val="404040"/>
                </a:solidFill>
                <a:latin typeface="Arial MT"/>
                <a:cs typeface="Arial MT"/>
              </a:rPr>
              <a:t> </a:t>
            </a:r>
            <a:r>
              <a:rPr sz="1800" dirty="0">
                <a:solidFill>
                  <a:srgbClr val="404040"/>
                </a:solidFill>
                <a:latin typeface="Arial MT"/>
                <a:cs typeface="Arial MT"/>
              </a:rPr>
              <a:t>a</a:t>
            </a:r>
            <a:r>
              <a:rPr sz="1800" spc="-20" dirty="0">
                <a:solidFill>
                  <a:srgbClr val="404040"/>
                </a:solidFill>
                <a:latin typeface="Arial MT"/>
                <a:cs typeface="Arial MT"/>
              </a:rPr>
              <a:t> </a:t>
            </a:r>
            <a:r>
              <a:rPr sz="1800" dirty="0">
                <a:solidFill>
                  <a:srgbClr val="404040"/>
                </a:solidFill>
                <a:latin typeface="Arial MT"/>
                <a:cs typeface="Arial MT"/>
              </a:rPr>
              <a:t>given</a:t>
            </a:r>
            <a:r>
              <a:rPr sz="1800" spc="-25" dirty="0">
                <a:solidFill>
                  <a:srgbClr val="404040"/>
                </a:solidFill>
                <a:latin typeface="Arial MT"/>
                <a:cs typeface="Arial MT"/>
              </a:rPr>
              <a:t> </a:t>
            </a:r>
            <a:r>
              <a:rPr sz="1800" dirty="0">
                <a:solidFill>
                  <a:srgbClr val="404040"/>
                </a:solidFill>
                <a:latin typeface="Arial MT"/>
                <a:cs typeface="Arial MT"/>
              </a:rPr>
              <a:t>mean</a:t>
            </a:r>
            <a:r>
              <a:rPr sz="1800" spc="-20" dirty="0">
                <a:solidFill>
                  <a:srgbClr val="404040"/>
                </a:solidFill>
                <a:latin typeface="Arial MT"/>
                <a:cs typeface="Arial MT"/>
              </a:rPr>
              <a:t> </a:t>
            </a:r>
            <a:r>
              <a:rPr sz="1800" spc="-10" dirty="0">
                <a:solidFill>
                  <a:srgbClr val="404040"/>
                </a:solidFill>
                <a:latin typeface="Arial MT"/>
                <a:cs typeface="Arial MT"/>
              </a:rPr>
              <a:t>inter-</a:t>
            </a:r>
            <a:r>
              <a:rPr sz="1800" dirty="0">
                <a:solidFill>
                  <a:srgbClr val="404040"/>
                </a:solidFill>
                <a:latin typeface="Arial MT"/>
                <a:cs typeface="Arial MT"/>
              </a:rPr>
              <a:t>arrival</a:t>
            </a:r>
            <a:r>
              <a:rPr sz="1800" spc="-15" dirty="0">
                <a:solidFill>
                  <a:srgbClr val="404040"/>
                </a:solidFill>
                <a:latin typeface="Arial MT"/>
                <a:cs typeface="Arial MT"/>
              </a:rPr>
              <a:t> </a:t>
            </a:r>
            <a:r>
              <a:rPr sz="1800" spc="-20" dirty="0">
                <a:solidFill>
                  <a:srgbClr val="404040"/>
                </a:solidFill>
                <a:latin typeface="Arial MT"/>
                <a:cs typeface="Arial MT"/>
              </a:rPr>
              <a:t>time</a:t>
            </a:r>
            <a:endParaRPr sz="1800">
              <a:latin typeface="Arial MT"/>
              <a:cs typeface="Arial MT"/>
            </a:endParaRPr>
          </a:p>
          <a:p>
            <a:pPr marL="455295" lvl="1" indent="-182245">
              <a:lnSpc>
                <a:spcPct val="100000"/>
              </a:lnSpc>
              <a:spcBef>
                <a:spcPts val="434"/>
              </a:spcBef>
              <a:buClr>
                <a:srgbClr val="7F7F7F"/>
              </a:buClr>
              <a:buChar char="•"/>
              <a:tabLst>
                <a:tab pos="455930" algn="l"/>
              </a:tabLst>
            </a:pPr>
            <a:r>
              <a:rPr sz="1800" dirty="0">
                <a:solidFill>
                  <a:srgbClr val="404040"/>
                </a:solidFill>
                <a:latin typeface="Arial MT"/>
                <a:cs typeface="Arial MT"/>
              </a:rPr>
              <a:t>Arrival</a:t>
            </a:r>
            <a:r>
              <a:rPr sz="1800" spc="-30" dirty="0">
                <a:solidFill>
                  <a:srgbClr val="404040"/>
                </a:solidFill>
                <a:latin typeface="Arial MT"/>
                <a:cs typeface="Arial MT"/>
              </a:rPr>
              <a:t> </a:t>
            </a:r>
            <a:r>
              <a:rPr sz="1800" spc="-10" dirty="0">
                <a:solidFill>
                  <a:srgbClr val="404040"/>
                </a:solidFill>
                <a:latin typeface="Arial MT"/>
                <a:cs typeface="Arial MT"/>
              </a:rPr>
              <a:t>calendar,</a:t>
            </a:r>
            <a:r>
              <a:rPr sz="1800" spc="-20" dirty="0">
                <a:solidFill>
                  <a:srgbClr val="404040"/>
                </a:solidFill>
                <a:latin typeface="Arial MT"/>
                <a:cs typeface="Arial MT"/>
              </a:rPr>
              <a:t> </a:t>
            </a:r>
            <a:r>
              <a:rPr sz="1800" dirty="0">
                <a:solidFill>
                  <a:srgbClr val="404040"/>
                </a:solidFill>
                <a:latin typeface="Arial MT"/>
                <a:cs typeface="Arial MT"/>
              </a:rPr>
              <a:t>e.g.,</a:t>
            </a:r>
            <a:r>
              <a:rPr sz="1800" spc="-25" dirty="0">
                <a:solidFill>
                  <a:srgbClr val="404040"/>
                </a:solidFill>
                <a:latin typeface="Arial MT"/>
                <a:cs typeface="Arial MT"/>
              </a:rPr>
              <a:t> </a:t>
            </a:r>
            <a:r>
              <a:rPr sz="1800" spc="-10" dirty="0">
                <a:solidFill>
                  <a:srgbClr val="404040"/>
                </a:solidFill>
                <a:latin typeface="Arial MT"/>
                <a:cs typeface="Arial MT"/>
              </a:rPr>
              <a:t>Monday-Friday,</a:t>
            </a:r>
            <a:r>
              <a:rPr sz="1800" spc="-15" dirty="0">
                <a:solidFill>
                  <a:srgbClr val="404040"/>
                </a:solidFill>
                <a:latin typeface="Arial MT"/>
                <a:cs typeface="Arial MT"/>
              </a:rPr>
              <a:t> </a:t>
            </a:r>
            <a:r>
              <a:rPr sz="1800" spc="-10" dirty="0">
                <a:solidFill>
                  <a:srgbClr val="404040"/>
                </a:solidFill>
                <a:latin typeface="Arial MT"/>
                <a:cs typeface="Arial MT"/>
              </a:rPr>
              <a:t>9am-</a:t>
            </a:r>
            <a:r>
              <a:rPr sz="1800" dirty="0">
                <a:solidFill>
                  <a:srgbClr val="404040"/>
                </a:solidFill>
                <a:latin typeface="Arial MT"/>
                <a:cs typeface="Arial MT"/>
              </a:rPr>
              <a:t>5pm,</a:t>
            </a:r>
            <a:r>
              <a:rPr sz="1800" spc="-25" dirty="0">
                <a:solidFill>
                  <a:srgbClr val="404040"/>
                </a:solidFill>
                <a:latin typeface="Arial MT"/>
                <a:cs typeface="Arial MT"/>
              </a:rPr>
              <a:t> </a:t>
            </a:r>
            <a:r>
              <a:rPr sz="1800" dirty="0">
                <a:solidFill>
                  <a:srgbClr val="404040"/>
                </a:solidFill>
                <a:latin typeface="Arial MT"/>
                <a:cs typeface="Arial MT"/>
              </a:rPr>
              <a:t>or</a:t>
            </a:r>
            <a:r>
              <a:rPr sz="1800" spc="-15" dirty="0">
                <a:solidFill>
                  <a:srgbClr val="404040"/>
                </a:solidFill>
                <a:latin typeface="Arial MT"/>
                <a:cs typeface="Arial MT"/>
              </a:rPr>
              <a:t> </a:t>
            </a:r>
            <a:r>
              <a:rPr sz="1800" spc="-20" dirty="0">
                <a:solidFill>
                  <a:srgbClr val="404040"/>
                </a:solidFill>
                <a:latin typeface="Arial MT"/>
                <a:cs typeface="Arial MT"/>
              </a:rPr>
              <a:t>24/7</a:t>
            </a:r>
            <a:endParaRPr sz="1800">
              <a:latin typeface="Arial MT"/>
              <a:cs typeface="Arial MT"/>
            </a:endParaRPr>
          </a:p>
          <a:p>
            <a:pPr marL="501015" indent="-456565">
              <a:lnSpc>
                <a:spcPct val="100000"/>
              </a:lnSpc>
              <a:spcBef>
                <a:spcPts val="550"/>
              </a:spcBef>
              <a:buClr>
                <a:srgbClr val="7F7F7F"/>
              </a:buClr>
              <a:buAutoNum type="arabicPeriod"/>
              <a:tabLst>
                <a:tab pos="501650" algn="l"/>
              </a:tabLst>
            </a:pPr>
            <a:r>
              <a:rPr dirty="0"/>
              <a:t>Resource</a:t>
            </a:r>
            <a:r>
              <a:rPr spc="-15" dirty="0"/>
              <a:t> </a:t>
            </a:r>
            <a:r>
              <a:rPr spc="-10" dirty="0"/>
              <a:t>pools</a:t>
            </a:r>
          </a:p>
          <a:p>
            <a:pPr marL="501015" indent="-456565">
              <a:lnSpc>
                <a:spcPct val="100000"/>
              </a:lnSpc>
              <a:spcBef>
                <a:spcPts val="505"/>
              </a:spcBef>
              <a:buClr>
                <a:srgbClr val="7F7F7F"/>
              </a:buClr>
              <a:buAutoNum type="arabicPeriod"/>
              <a:tabLst>
                <a:tab pos="501650" algn="l"/>
              </a:tabLst>
            </a:pPr>
            <a:r>
              <a:rPr dirty="0"/>
              <a:t>Assignment</a:t>
            </a:r>
            <a:r>
              <a:rPr spc="-30" dirty="0"/>
              <a:t> </a:t>
            </a:r>
            <a:r>
              <a:rPr dirty="0"/>
              <a:t>of</a:t>
            </a:r>
            <a:r>
              <a:rPr spc="-15" dirty="0"/>
              <a:t> </a:t>
            </a:r>
            <a:r>
              <a:rPr dirty="0"/>
              <a:t>tasks</a:t>
            </a:r>
            <a:r>
              <a:rPr spc="-15" dirty="0"/>
              <a:t> </a:t>
            </a:r>
            <a:r>
              <a:rPr dirty="0"/>
              <a:t>to</a:t>
            </a:r>
            <a:r>
              <a:rPr spc="-10" dirty="0"/>
              <a:t> </a:t>
            </a:r>
            <a:r>
              <a:rPr dirty="0"/>
              <a:t>resource</a:t>
            </a:r>
            <a:r>
              <a:rPr spc="-10" dirty="0"/>
              <a:t> pools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Resource</a:t>
            </a:r>
            <a:r>
              <a:rPr spc="-70" dirty="0"/>
              <a:t> </a:t>
            </a:r>
            <a:r>
              <a:rPr dirty="0"/>
              <a:t>pool</a:t>
            </a:r>
            <a:r>
              <a:rPr spc="-65" dirty="0"/>
              <a:t> </a:t>
            </a:r>
            <a:r>
              <a:rPr spc="-10" dirty="0"/>
              <a:t>assignment</a:t>
            </a:r>
          </a:p>
        </p:txBody>
      </p:sp>
      <p:pic>
        <p:nvPicPr>
          <p:cNvPr id="3" name="object 3"/>
          <p:cNvPicPr/>
          <p:nvPr/>
        </p:nvPicPr>
        <p:blipFill>
          <a:blip r:embed="rId2" cstate="print"/>
          <a:stretch>
            <a:fillRect/>
          </a:stretch>
        </p:blipFill>
        <p:spPr>
          <a:xfrm>
            <a:off x="1420837" y="2192512"/>
            <a:ext cx="8228839" cy="2981175"/>
          </a:xfrm>
          <a:prstGeom prst="rect">
            <a:avLst/>
          </a:prstGeom>
        </p:spPr>
      </p:pic>
      <p:sp>
        <p:nvSpPr>
          <p:cNvPr id="4" name="object 4"/>
          <p:cNvSpPr txBox="1"/>
          <p:nvPr/>
        </p:nvSpPr>
        <p:spPr>
          <a:xfrm>
            <a:off x="2715315" y="5260847"/>
            <a:ext cx="516255" cy="284480"/>
          </a:xfrm>
          <a:prstGeom prst="rect">
            <a:avLst/>
          </a:prstGeom>
        </p:spPr>
        <p:txBody>
          <a:bodyPr vert="horz" wrap="square" lIns="0" tIns="12700" rIns="0" bIns="0" rtlCol="0">
            <a:spAutoFit/>
          </a:bodyPr>
          <a:lstStyle/>
          <a:p>
            <a:pPr marL="12700">
              <a:lnSpc>
                <a:spcPct val="100000"/>
              </a:lnSpc>
              <a:spcBef>
                <a:spcPts val="100"/>
              </a:spcBef>
            </a:pPr>
            <a:r>
              <a:rPr sz="1700" spc="-20" dirty="0">
                <a:solidFill>
                  <a:srgbClr val="0070C0"/>
                </a:solidFill>
                <a:latin typeface="Arial MT"/>
                <a:cs typeface="Arial MT"/>
              </a:rPr>
              <a:t>Clerk</a:t>
            </a:r>
            <a:endParaRPr sz="1700">
              <a:latin typeface="Arial MT"/>
              <a:cs typeface="Arial MT"/>
            </a:endParaRPr>
          </a:p>
        </p:txBody>
      </p:sp>
      <p:sp>
        <p:nvSpPr>
          <p:cNvPr id="5" name="object 5"/>
          <p:cNvSpPr txBox="1"/>
          <p:nvPr/>
        </p:nvSpPr>
        <p:spPr>
          <a:xfrm>
            <a:off x="6297697" y="1822703"/>
            <a:ext cx="641350" cy="284480"/>
          </a:xfrm>
          <a:prstGeom prst="rect">
            <a:avLst/>
          </a:prstGeom>
        </p:spPr>
        <p:txBody>
          <a:bodyPr vert="horz" wrap="square" lIns="0" tIns="12700" rIns="0" bIns="0" rtlCol="0">
            <a:spAutoFit/>
          </a:bodyPr>
          <a:lstStyle/>
          <a:p>
            <a:pPr marL="12700">
              <a:lnSpc>
                <a:spcPct val="100000"/>
              </a:lnSpc>
              <a:spcBef>
                <a:spcPts val="100"/>
              </a:spcBef>
            </a:pPr>
            <a:r>
              <a:rPr sz="1700" spc="-25" dirty="0">
                <a:solidFill>
                  <a:srgbClr val="0070C0"/>
                </a:solidFill>
                <a:latin typeface="Arial MT"/>
                <a:cs typeface="Arial MT"/>
              </a:rPr>
              <a:t>Officer</a:t>
            </a:r>
            <a:endParaRPr sz="1700">
              <a:latin typeface="Arial MT"/>
              <a:cs typeface="Arial MT"/>
            </a:endParaRPr>
          </a:p>
        </p:txBody>
      </p:sp>
      <p:sp>
        <p:nvSpPr>
          <p:cNvPr id="6" name="object 6"/>
          <p:cNvSpPr txBox="1"/>
          <p:nvPr/>
        </p:nvSpPr>
        <p:spPr>
          <a:xfrm>
            <a:off x="7353236" y="3322320"/>
            <a:ext cx="729615" cy="284480"/>
          </a:xfrm>
          <a:prstGeom prst="rect">
            <a:avLst/>
          </a:prstGeom>
        </p:spPr>
        <p:txBody>
          <a:bodyPr vert="horz" wrap="square" lIns="0" tIns="12700" rIns="0" bIns="0" rtlCol="0">
            <a:spAutoFit/>
          </a:bodyPr>
          <a:lstStyle/>
          <a:p>
            <a:pPr marL="12700">
              <a:lnSpc>
                <a:spcPct val="100000"/>
              </a:lnSpc>
              <a:spcBef>
                <a:spcPts val="100"/>
              </a:spcBef>
            </a:pPr>
            <a:r>
              <a:rPr sz="1700" spc="-20" dirty="0">
                <a:solidFill>
                  <a:srgbClr val="0070C0"/>
                </a:solidFill>
                <a:latin typeface="Arial MT"/>
                <a:cs typeface="Arial MT"/>
              </a:rPr>
              <a:t>System</a:t>
            </a:r>
            <a:endParaRPr sz="1700">
              <a:latin typeface="Arial MT"/>
              <a:cs typeface="Arial MT"/>
            </a:endParaRPr>
          </a:p>
        </p:txBody>
      </p:sp>
      <p:pic>
        <p:nvPicPr>
          <p:cNvPr id="7" name="object 7"/>
          <p:cNvPicPr/>
          <p:nvPr/>
        </p:nvPicPr>
        <p:blipFill>
          <a:blip r:embed="rId3" cstate="print"/>
          <a:stretch>
            <a:fillRect/>
          </a:stretch>
        </p:blipFill>
        <p:spPr>
          <a:xfrm>
            <a:off x="6351211" y="1273087"/>
            <a:ext cx="532097" cy="641647"/>
          </a:xfrm>
          <a:prstGeom prst="rect">
            <a:avLst/>
          </a:prstGeom>
        </p:spPr>
      </p:pic>
      <p:grpSp>
        <p:nvGrpSpPr>
          <p:cNvPr id="8" name="object 8"/>
          <p:cNvGrpSpPr/>
          <p:nvPr/>
        </p:nvGrpSpPr>
        <p:grpSpPr>
          <a:xfrm>
            <a:off x="2725237" y="2937433"/>
            <a:ext cx="5213350" cy="2411095"/>
            <a:chOff x="2725237" y="2937433"/>
            <a:chExt cx="5213350" cy="2411095"/>
          </a:xfrm>
        </p:grpSpPr>
        <p:pic>
          <p:nvPicPr>
            <p:cNvPr id="9" name="object 9"/>
            <p:cNvPicPr/>
            <p:nvPr/>
          </p:nvPicPr>
          <p:blipFill>
            <a:blip r:embed="rId4" cstate="print"/>
            <a:stretch>
              <a:fillRect/>
            </a:stretch>
          </p:blipFill>
          <p:spPr>
            <a:xfrm>
              <a:off x="7492146" y="2937433"/>
              <a:ext cx="446075" cy="489093"/>
            </a:xfrm>
            <a:prstGeom prst="rect">
              <a:avLst/>
            </a:prstGeom>
          </p:spPr>
        </p:pic>
        <p:pic>
          <p:nvPicPr>
            <p:cNvPr id="10" name="object 10"/>
            <p:cNvPicPr/>
            <p:nvPr/>
          </p:nvPicPr>
          <p:blipFill>
            <a:blip r:embed="rId5" cstate="print"/>
            <a:stretch>
              <a:fillRect/>
            </a:stretch>
          </p:blipFill>
          <p:spPr>
            <a:xfrm>
              <a:off x="2725237" y="4742220"/>
              <a:ext cx="492921" cy="605866"/>
            </a:xfrm>
            <a:prstGeom prst="rect">
              <a:avLst/>
            </a:prstGeom>
          </p:spPr>
        </p:pic>
      </p:grpSp>
      <p:sp>
        <p:nvSpPr>
          <p:cNvPr id="11" name="object 11"/>
          <p:cNvSpPr txBox="1"/>
          <p:nvPr/>
        </p:nvSpPr>
        <p:spPr>
          <a:xfrm>
            <a:off x="2715315" y="1825752"/>
            <a:ext cx="516255" cy="284480"/>
          </a:xfrm>
          <a:prstGeom prst="rect">
            <a:avLst/>
          </a:prstGeom>
        </p:spPr>
        <p:txBody>
          <a:bodyPr vert="horz" wrap="square" lIns="0" tIns="12700" rIns="0" bIns="0" rtlCol="0">
            <a:spAutoFit/>
          </a:bodyPr>
          <a:lstStyle/>
          <a:p>
            <a:pPr marL="12700">
              <a:lnSpc>
                <a:spcPct val="100000"/>
              </a:lnSpc>
              <a:spcBef>
                <a:spcPts val="100"/>
              </a:spcBef>
            </a:pPr>
            <a:r>
              <a:rPr sz="1700" spc="-20" dirty="0">
                <a:solidFill>
                  <a:srgbClr val="0070C0"/>
                </a:solidFill>
                <a:latin typeface="Arial MT"/>
                <a:cs typeface="Arial MT"/>
              </a:rPr>
              <a:t>Clerk</a:t>
            </a:r>
            <a:endParaRPr sz="1700">
              <a:latin typeface="Arial MT"/>
              <a:cs typeface="Arial MT"/>
            </a:endParaRPr>
          </a:p>
        </p:txBody>
      </p:sp>
      <p:pic>
        <p:nvPicPr>
          <p:cNvPr id="12" name="object 12"/>
          <p:cNvPicPr/>
          <p:nvPr/>
        </p:nvPicPr>
        <p:blipFill>
          <a:blip r:embed="rId5" cstate="print"/>
          <a:stretch>
            <a:fillRect/>
          </a:stretch>
        </p:blipFill>
        <p:spPr>
          <a:xfrm>
            <a:off x="2725237" y="1306982"/>
            <a:ext cx="492921" cy="605866"/>
          </a:xfrm>
          <a:prstGeom prst="rect">
            <a:avLst/>
          </a:prstGeom>
        </p:spPr>
      </p:pic>
      <p:sp>
        <p:nvSpPr>
          <p:cNvPr id="13" name="object 13"/>
          <p:cNvSpPr txBox="1"/>
          <p:nvPr/>
        </p:nvSpPr>
        <p:spPr>
          <a:xfrm>
            <a:off x="6312724" y="5254752"/>
            <a:ext cx="641350" cy="284480"/>
          </a:xfrm>
          <a:prstGeom prst="rect">
            <a:avLst/>
          </a:prstGeom>
        </p:spPr>
        <p:txBody>
          <a:bodyPr vert="horz" wrap="square" lIns="0" tIns="12700" rIns="0" bIns="0" rtlCol="0">
            <a:spAutoFit/>
          </a:bodyPr>
          <a:lstStyle/>
          <a:p>
            <a:pPr marL="12700">
              <a:lnSpc>
                <a:spcPct val="100000"/>
              </a:lnSpc>
              <a:spcBef>
                <a:spcPts val="100"/>
              </a:spcBef>
            </a:pPr>
            <a:r>
              <a:rPr sz="1700" spc="-25" dirty="0">
                <a:solidFill>
                  <a:srgbClr val="0070C0"/>
                </a:solidFill>
                <a:latin typeface="Arial MT"/>
                <a:cs typeface="Arial MT"/>
              </a:rPr>
              <a:t>Officer</a:t>
            </a:r>
            <a:endParaRPr sz="1700">
              <a:latin typeface="Arial MT"/>
              <a:cs typeface="Arial MT"/>
            </a:endParaRPr>
          </a:p>
        </p:txBody>
      </p:sp>
      <p:pic>
        <p:nvPicPr>
          <p:cNvPr id="14" name="object 14"/>
          <p:cNvPicPr/>
          <p:nvPr/>
        </p:nvPicPr>
        <p:blipFill>
          <a:blip r:embed="rId3" cstate="print"/>
          <a:stretch>
            <a:fillRect/>
          </a:stretch>
        </p:blipFill>
        <p:spPr>
          <a:xfrm>
            <a:off x="6366239" y="4706381"/>
            <a:ext cx="532097" cy="641647"/>
          </a:xfrm>
          <a:prstGeom prst="rect">
            <a:avLst/>
          </a:prstGeom>
        </p:spPr>
      </p:pic>
      <p:sp>
        <p:nvSpPr>
          <p:cNvPr id="15" name="object 15"/>
          <p:cNvSpPr txBox="1"/>
          <p:nvPr/>
        </p:nvSpPr>
        <p:spPr>
          <a:xfrm>
            <a:off x="4655196" y="4498848"/>
            <a:ext cx="641350" cy="284480"/>
          </a:xfrm>
          <a:prstGeom prst="rect">
            <a:avLst/>
          </a:prstGeom>
        </p:spPr>
        <p:txBody>
          <a:bodyPr vert="horz" wrap="square" lIns="0" tIns="12700" rIns="0" bIns="0" rtlCol="0">
            <a:spAutoFit/>
          </a:bodyPr>
          <a:lstStyle/>
          <a:p>
            <a:pPr marL="12700">
              <a:lnSpc>
                <a:spcPct val="100000"/>
              </a:lnSpc>
              <a:spcBef>
                <a:spcPts val="100"/>
              </a:spcBef>
            </a:pPr>
            <a:r>
              <a:rPr sz="1700" spc="-25" dirty="0">
                <a:solidFill>
                  <a:srgbClr val="0070C0"/>
                </a:solidFill>
                <a:latin typeface="Arial MT"/>
                <a:cs typeface="Arial MT"/>
              </a:rPr>
              <a:t>Officer</a:t>
            </a:r>
            <a:endParaRPr sz="1700">
              <a:latin typeface="Arial MT"/>
              <a:cs typeface="Arial MT"/>
            </a:endParaRPr>
          </a:p>
        </p:txBody>
      </p:sp>
      <p:pic>
        <p:nvPicPr>
          <p:cNvPr id="16" name="object 16"/>
          <p:cNvPicPr/>
          <p:nvPr/>
        </p:nvPicPr>
        <p:blipFill>
          <a:blip r:embed="rId3" cstate="print"/>
          <a:stretch>
            <a:fillRect/>
          </a:stretch>
        </p:blipFill>
        <p:spPr>
          <a:xfrm>
            <a:off x="4708712" y="3948444"/>
            <a:ext cx="532097" cy="641647"/>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62476" rIns="0" bIns="0" rtlCol="0">
            <a:spAutoFit/>
          </a:bodyPr>
          <a:lstStyle/>
          <a:p>
            <a:pPr marL="852169">
              <a:lnSpc>
                <a:spcPct val="100000"/>
              </a:lnSpc>
              <a:spcBef>
                <a:spcPts val="100"/>
              </a:spcBef>
            </a:pPr>
            <a:r>
              <a:rPr dirty="0">
                <a:latin typeface="Arial MT"/>
                <a:cs typeface="Arial MT"/>
              </a:rPr>
              <a:t>Process</a:t>
            </a:r>
            <a:r>
              <a:rPr spc="-25" dirty="0">
                <a:latin typeface="Arial MT"/>
                <a:cs typeface="Arial MT"/>
              </a:rPr>
              <a:t> </a:t>
            </a:r>
            <a:r>
              <a:rPr spc="-10" dirty="0">
                <a:latin typeface="Arial MT"/>
                <a:cs typeface="Arial MT"/>
              </a:rPr>
              <a:t>Simulation</a:t>
            </a:r>
          </a:p>
        </p:txBody>
      </p:sp>
      <p:pic>
        <p:nvPicPr>
          <p:cNvPr id="3" name="object 3"/>
          <p:cNvPicPr/>
          <p:nvPr/>
        </p:nvPicPr>
        <p:blipFill>
          <a:blip r:embed="rId2" cstate="print"/>
          <a:stretch>
            <a:fillRect/>
          </a:stretch>
        </p:blipFill>
        <p:spPr>
          <a:xfrm>
            <a:off x="1380744" y="2045207"/>
            <a:ext cx="2188463" cy="1325880"/>
          </a:xfrm>
          <a:prstGeom prst="rect">
            <a:avLst/>
          </a:prstGeom>
        </p:spPr>
      </p:pic>
      <p:sp>
        <p:nvSpPr>
          <p:cNvPr id="4" name="object 4"/>
          <p:cNvSpPr txBox="1"/>
          <p:nvPr/>
        </p:nvSpPr>
        <p:spPr>
          <a:xfrm>
            <a:off x="1819215" y="2309876"/>
            <a:ext cx="1311275" cy="720725"/>
          </a:xfrm>
          <a:prstGeom prst="rect">
            <a:avLst/>
          </a:prstGeom>
        </p:spPr>
        <p:txBody>
          <a:bodyPr vert="horz" wrap="square" lIns="0" tIns="53975" rIns="0" bIns="0" rtlCol="0">
            <a:spAutoFit/>
          </a:bodyPr>
          <a:lstStyle/>
          <a:p>
            <a:pPr marL="184785" marR="5080" indent="-172720">
              <a:lnSpc>
                <a:spcPts val="2590"/>
              </a:lnSpc>
              <a:spcBef>
                <a:spcPts val="425"/>
              </a:spcBef>
            </a:pPr>
            <a:r>
              <a:rPr sz="2400" dirty="0">
                <a:solidFill>
                  <a:srgbClr val="FFFFFF"/>
                </a:solidFill>
                <a:latin typeface="Calibri"/>
                <a:cs typeface="Calibri"/>
              </a:rPr>
              <a:t>Model</a:t>
            </a:r>
            <a:r>
              <a:rPr sz="2400" spc="-15" dirty="0">
                <a:solidFill>
                  <a:srgbClr val="FFFFFF"/>
                </a:solidFill>
                <a:latin typeface="Calibri"/>
                <a:cs typeface="Calibri"/>
              </a:rPr>
              <a:t> </a:t>
            </a:r>
            <a:r>
              <a:rPr sz="2400" spc="-25" dirty="0">
                <a:solidFill>
                  <a:srgbClr val="FFFFFF"/>
                </a:solidFill>
                <a:latin typeface="Calibri"/>
                <a:cs typeface="Calibri"/>
              </a:rPr>
              <a:t>the </a:t>
            </a:r>
            <a:r>
              <a:rPr sz="2400" spc="-10" dirty="0">
                <a:solidFill>
                  <a:srgbClr val="FFFFFF"/>
                </a:solidFill>
                <a:latin typeface="Calibri"/>
                <a:cs typeface="Calibri"/>
              </a:rPr>
              <a:t>process</a:t>
            </a:r>
            <a:endParaRPr sz="2400">
              <a:latin typeface="Calibri"/>
              <a:cs typeface="Calibri"/>
            </a:endParaRPr>
          </a:p>
        </p:txBody>
      </p:sp>
      <p:pic>
        <p:nvPicPr>
          <p:cNvPr id="5" name="object 5"/>
          <p:cNvPicPr/>
          <p:nvPr/>
        </p:nvPicPr>
        <p:blipFill>
          <a:blip r:embed="rId3" cstate="print"/>
          <a:stretch>
            <a:fillRect/>
          </a:stretch>
        </p:blipFill>
        <p:spPr>
          <a:xfrm>
            <a:off x="3730752" y="2426207"/>
            <a:ext cx="487679" cy="563879"/>
          </a:xfrm>
          <a:prstGeom prst="rect">
            <a:avLst/>
          </a:prstGeom>
        </p:spPr>
      </p:pic>
      <p:pic>
        <p:nvPicPr>
          <p:cNvPr id="6" name="object 6"/>
          <p:cNvPicPr/>
          <p:nvPr/>
        </p:nvPicPr>
        <p:blipFill>
          <a:blip r:embed="rId2" cstate="print"/>
          <a:stretch>
            <a:fillRect/>
          </a:stretch>
        </p:blipFill>
        <p:spPr>
          <a:xfrm>
            <a:off x="4407408" y="2045207"/>
            <a:ext cx="2188464" cy="1325880"/>
          </a:xfrm>
          <a:prstGeom prst="rect">
            <a:avLst/>
          </a:prstGeom>
        </p:spPr>
      </p:pic>
      <p:sp>
        <p:nvSpPr>
          <p:cNvPr id="7" name="object 7"/>
          <p:cNvSpPr txBox="1"/>
          <p:nvPr/>
        </p:nvSpPr>
        <p:spPr>
          <a:xfrm>
            <a:off x="4839366" y="2142235"/>
            <a:ext cx="1323975" cy="1064895"/>
          </a:xfrm>
          <a:prstGeom prst="rect">
            <a:avLst/>
          </a:prstGeom>
        </p:spPr>
        <p:txBody>
          <a:bodyPr vert="horz" wrap="square" lIns="0" tIns="41275" rIns="0" bIns="0" rtlCol="0">
            <a:spAutoFit/>
          </a:bodyPr>
          <a:lstStyle/>
          <a:p>
            <a:pPr marL="12700" marR="5080" algn="ctr">
              <a:lnSpc>
                <a:spcPct val="92100"/>
              </a:lnSpc>
              <a:spcBef>
                <a:spcPts val="325"/>
              </a:spcBef>
            </a:pPr>
            <a:r>
              <a:rPr sz="2400" dirty="0">
                <a:solidFill>
                  <a:srgbClr val="FFFFFF"/>
                </a:solidFill>
                <a:latin typeface="Calibri"/>
                <a:cs typeface="Calibri"/>
              </a:rPr>
              <a:t>Define</a:t>
            </a:r>
            <a:r>
              <a:rPr sz="2400" spc="-35" dirty="0">
                <a:solidFill>
                  <a:srgbClr val="FFFFFF"/>
                </a:solidFill>
                <a:latin typeface="Calibri"/>
                <a:cs typeface="Calibri"/>
              </a:rPr>
              <a:t> </a:t>
            </a:r>
            <a:r>
              <a:rPr sz="2400" spc="-50" dirty="0">
                <a:solidFill>
                  <a:srgbClr val="FFFFFF"/>
                </a:solidFill>
                <a:latin typeface="Calibri"/>
                <a:cs typeface="Calibri"/>
              </a:rPr>
              <a:t>a </a:t>
            </a:r>
            <a:r>
              <a:rPr sz="2400" spc="-10" dirty="0">
                <a:solidFill>
                  <a:srgbClr val="FFFFFF"/>
                </a:solidFill>
                <a:latin typeface="Calibri"/>
                <a:cs typeface="Calibri"/>
              </a:rPr>
              <a:t>simulation scenario</a:t>
            </a:r>
            <a:endParaRPr sz="2400">
              <a:latin typeface="Calibri"/>
              <a:cs typeface="Calibri"/>
            </a:endParaRPr>
          </a:p>
        </p:txBody>
      </p:sp>
      <p:pic>
        <p:nvPicPr>
          <p:cNvPr id="8" name="object 8"/>
          <p:cNvPicPr/>
          <p:nvPr/>
        </p:nvPicPr>
        <p:blipFill>
          <a:blip r:embed="rId3" cstate="print"/>
          <a:stretch>
            <a:fillRect/>
          </a:stretch>
        </p:blipFill>
        <p:spPr>
          <a:xfrm>
            <a:off x="6757416" y="2426207"/>
            <a:ext cx="487679" cy="563879"/>
          </a:xfrm>
          <a:prstGeom prst="rect">
            <a:avLst/>
          </a:prstGeom>
        </p:spPr>
      </p:pic>
      <p:pic>
        <p:nvPicPr>
          <p:cNvPr id="9" name="object 9"/>
          <p:cNvPicPr/>
          <p:nvPr/>
        </p:nvPicPr>
        <p:blipFill>
          <a:blip r:embed="rId4" cstate="print"/>
          <a:stretch>
            <a:fillRect/>
          </a:stretch>
        </p:blipFill>
        <p:spPr>
          <a:xfrm>
            <a:off x="7434071" y="2045207"/>
            <a:ext cx="2188464" cy="1325880"/>
          </a:xfrm>
          <a:prstGeom prst="rect">
            <a:avLst/>
          </a:prstGeom>
        </p:spPr>
      </p:pic>
      <p:sp>
        <p:nvSpPr>
          <p:cNvPr id="10" name="object 10"/>
          <p:cNvSpPr txBox="1"/>
          <p:nvPr/>
        </p:nvSpPr>
        <p:spPr>
          <a:xfrm>
            <a:off x="7865994" y="2309876"/>
            <a:ext cx="1323975" cy="720725"/>
          </a:xfrm>
          <a:prstGeom prst="rect">
            <a:avLst/>
          </a:prstGeom>
        </p:spPr>
        <p:txBody>
          <a:bodyPr vert="horz" wrap="square" lIns="0" tIns="53975" rIns="0" bIns="0" rtlCol="0">
            <a:spAutoFit/>
          </a:bodyPr>
          <a:lstStyle/>
          <a:p>
            <a:pPr marL="12700" marR="5080" indent="165100">
              <a:lnSpc>
                <a:spcPts val="2590"/>
              </a:lnSpc>
              <a:spcBef>
                <a:spcPts val="425"/>
              </a:spcBef>
            </a:pPr>
            <a:r>
              <a:rPr sz="2400" dirty="0">
                <a:solidFill>
                  <a:srgbClr val="FFFFFF"/>
                </a:solidFill>
                <a:latin typeface="Calibri"/>
                <a:cs typeface="Calibri"/>
              </a:rPr>
              <a:t>Run</a:t>
            </a:r>
            <a:r>
              <a:rPr sz="2400" spc="-10" dirty="0">
                <a:solidFill>
                  <a:srgbClr val="FFFFFF"/>
                </a:solidFill>
                <a:latin typeface="Calibri"/>
                <a:cs typeface="Calibri"/>
              </a:rPr>
              <a:t> </a:t>
            </a:r>
            <a:r>
              <a:rPr sz="2400" spc="-25" dirty="0">
                <a:solidFill>
                  <a:srgbClr val="FFFFFF"/>
                </a:solidFill>
                <a:latin typeface="Calibri"/>
                <a:cs typeface="Calibri"/>
              </a:rPr>
              <a:t>the </a:t>
            </a:r>
            <a:r>
              <a:rPr sz="2400" spc="-10" dirty="0">
                <a:solidFill>
                  <a:srgbClr val="FFFFFF"/>
                </a:solidFill>
                <a:latin typeface="Calibri"/>
                <a:cs typeface="Calibri"/>
              </a:rPr>
              <a:t>simulation</a:t>
            </a:r>
            <a:endParaRPr sz="2400">
              <a:latin typeface="Calibri"/>
              <a:cs typeface="Calibri"/>
            </a:endParaRPr>
          </a:p>
        </p:txBody>
      </p:sp>
      <p:pic>
        <p:nvPicPr>
          <p:cNvPr id="11" name="object 11"/>
          <p:cNvPicPr/>
          <p:nvPr/>
        </p:nvPicPr>
        <p:blipFill>
          <a:blip r:embed="rId5" cstate="print"/>
          <a:stretch>
            <a:fillRect/>
          </a:stretch>
        </p:blipFill>
        <p:spPr>
          <a:xfrm>
            <a:off x="8244840" y="3532632"/>
            <a:ext cx="563879" cy="487679"/>
          </a:xfrm>
          <a:prstGeom prst="rect">
            <a:avLst/>
          </a:prstGeom>
        </p:spPr>
      </p:pic>
      <p:pic>
        <p:nvPicPr>
          <p:cNvPr id="12" name="object 12"/>
          <p:cNvPicPr/>
          <p:nvPr/>
        </p:nvPicPr>
        <p:blipFill>
          <a:blip r:embed="rId4" cstate="print"/>
          <a:stretch>
            <a:fillRect/>
          </a:stretch>
        </p:blipFill>
        <p:spPr>
          <a:xfrm>
            <a:off x="7434071" y="4206240"/>
            <a:ext cx="2188464" cy="1325880"/>
          </a:xfrm>
          <a:prstGeom prst="rect">
            <a:avLst/>
          </a:prstGeom>
        </p:spPr>
      </p:pic>
      <p:sp>
        <p:nvSpPr>
          <p:cNvPr id="13" name="object 13"/>
          <p:cNvSpPr txBox="1"/>
          <p:nvPr/>
        </p:nvSpPr>
        <p:spPr>
          <a:xfrm>
            <a:off x="7797478" y="4303267"/>
            <a:ext cx="1461135" cy="1064895"/>
          </a:xfrm>
          <a:prstGeom prst="rect">
            <a:avLst/>
          </a:prstGeom>
        </p:spPr>
        <p:txBody>
          <a:bodyPr vert="horz" wrap="square" lIns="0" tIns="41275" rIns="0" bIns="0" rtlCol="0">
            <a:spAutoFit/>
          </a:bodyPr>
          <a:lstStyle/>
          <a:p>
            <a:pPr marL="80645" marR="5080" indent="-68580" algn="just">
              <a:lnSpc>
                <a:spcPct val="92100"/>
              </a:lnSpc>
              <a:spcBef>
                <a:spcPts val="325"/>
              </a:spcBef>
            </a:pPr>
            <a:r>
              <a:rPr sz="2400" dirty="0">
                <a:solidFill>
                  <a:srgbClr val="FFFFFF"/>
                </a:solidFill>
                <a:latin typeface="Calibri"/>
                <a:cs typeface="Calibri"/>
              </a:rPr>
              <a:t>Analyze</a:t>
            </a:r>
            <a:r>
              <a:rPr sz="2400" spc="-90" dirty="0">
                <a:solidFill>
                  <a:srgbClr val="FFFFFF"/>
                </a:solidFill>
                <a:latin typeface="Calibri"/>
                <a:cs typeface="Calibri"/>
              </a:rPr>
              <a:t> </a:t>
            </a:r>
            <a:r>
              <a:rPr sz="2400" spc="-25" dirty="0">
                <a:solidFill>
                  <a:srgbClr val="FFFFFF"/>
                </a:solidFill>
                <a:latin typeface="Calibri"/>
                <a:cs typeface="Calibri"/>
              </a:rPr>
              <a:t>the </a:t>
            </a:r>
            <a:r>
              <a:rPr sz="2400" spc="-10" dirty="0">
                <a:solidFill>
                  <a:srgbClr val="FFFFFF"/>
                </a:solidFill>
                <a:latin typeface="Calibri"/>
                <a:cs typeface="Calibri"/>
              </a:rPr>
              <a:t>simulation outputs</a:t>
            </a:r>
            <a:endParaRPr sz="2400">
              <a:latin typeface="Calibri"/>
              <a:cs typeface="Calibri"/>
            </a:endParaRPr>
          </a:p>
        </p:txBody>
      </p:sp>
      <p:pic>
        <p:nvPicPr>
          <p:cNvPr id="14" name="object 14"/>
          <p:cNvPicPr/>
          <p:nvPr/>
        </p:nvPicPr>
        <p:blipFill>
          <a:blip r:embed="rId6" cstate="print"/>
          <a:stretch>
            <a:fillRect/>
          </a:stretch>
        </p:blipFill>
        <p:spPr>
          <a:xfrm>
            <a:off x="6784847" y="4587240"/>
            <a:ext cx="484631" cy="563880"/>
          </a:xfrm>
          <a:prstGeom prst="rect">
            <a:avLst/>
          </a:prstGeom>
        </p:spPr>
      </p:pic>
      <p:pic>
        <p:nvPicPr>
          <p:cNvPr id="15" name="object 15"/>
          <p:cNvPicPr/>
          <p:nvPr/>
        </p:nvPicPr>
        <p:blipFill>
          <a:blip r:embed="rId2" cstate="print"/>
          <a:stretch>
            <a:fillRect/>
          </a:stretch>
        </p:blipFill>
        <p:spPr>
          <a:xfrm>
            <a:off x="4407408" y="4206240"/>
            <a:ext cx="2188464" cy="1325880"/>
          </a:xfrm>
          <a:prstGeom prst="rect">
            <a:avLst/>
          </a:prstGeom>
        </p:spPr>
      </p:pic>
      <p:sp>
        <p:nvSpPr>
          <p:cNvPr id="16" name="object 16"/>
          <p:cNvSpPr txBox="1"/>
          <p:nvPr/>
        </p:nvSpPr>
        <p:spPr>
          <a:xfrm>
            <a:off x="4821618" y="4303267"/>
            <a:ext cx="1359535" cy="1064895"/>
          </a:xfrm>
          <a:prstGeom prst="rect">
            <a:avLst/>
          </a:prstGeom>
        </p:spPr>
        <p:txBody>
          <a:bodyPr vert="horz" wrap="square" lIns="0" tIns="41275" rIns="0" bIns="0" rtlCol="0">
            <a:spAutoFit/>
          </a:bodyPr>
          <a:lstStyle/>
          <a:p>
            <a:pPr marL="12700" marR="5080" indent="20955" algn="just">
              <a:lnSpc>
                <a:spcPct val="92100"/>
              </a:lnSpc>
              <a:spcBef>
                <a:spcPts val="325"/>
              </a:spcBef>
            </a:pPr>
            <a:r>
              <a:rPr sz="2400" dirty="0">
                <a:solidFill>
                  <a:srgbClr val="FFFFFF"/>
                </a:solidFill>
                <a:latin typeface="Calibri"/>
                <a:cs typeface="Calibri"/>
              </a:rPr>
              <a:t>Repeat</a:t>
            </a:r>
            <a:r>
              <a:rPr sz="2400" spc="-95" dirty="0">
                <a:solidFill>
                  <a:srgbClr val="FFFFFF"/>
                </a:solidFill>
                <a:latin typeface="Calibri"/>
                <a:cs typeface="Calibri"/>
              </a:rPr>
              <a:t> </a:t>
            </a:r>
            <a:r>
              <a:rPr sz="2400" spc="-25" dirty="0">
                <a:solidFill>
                  <a:srgbClr val="FFFFFF"/>
                </a:solidFill>
                <a:latin typeface="Calibri"/>
                <a:cs typeface="Calibri"/>
              </a:rPr>
              <a:t>for </a:t>
            </a:r>
            <a:r>
              <a:rPr sz="2400" spc="-20" dirty="0">
                <a:solidFill>
                  <a:srgbClr val="FFFFFF"/>
                </a:solidFill>
                <a:latin typeface="Calibri"/>
                <a:cs typeface="Calibri"/>
              </a:rPr>
              <a:t>alternative </a:t>
            </a:r>
            <a:r>
              <a:rPr sz="2400" spc="-10" dirty="0">
                <a:solidFill>
                  <a:srgbClr val="FFFFFF"/>
                </a:solidFill>
                <a:latin typeface="Calibri"/>
                <a:cs typeface="Calibri"/>
              </a:rPr>
              <a:t>scenarios</a:t>
            </a:r>
            <a:endParaRPr sz="2400">
              <a:latin typeface="Calibri"/>
              <a:cs typeface="Calibri"/>
            </a:endParaRPr>
          </a:p>
        </p:txBody>
      </p:sp>
      <p:pic>
        <p:nvPicPr>
          <p:cNvPr id="17" name="object 17"/>
          <p:cNvPicPr/>
          <p:nvPr/>
        </p:nvPicPr>
        <p:blipFill>
          <a:blip r:embed="rId7" cstate="print"/>
          <a:stretch>
            <a:fillRect/>
          </a:stretch>
        </p:blipFill>
        <p:spPr>
          <a:xfrm>
            <a:off x="2275067" y="1575816"/>
            <a:ext cx="363219" cy="353060"/>
          </a:xfrm>
          <a:prstGeom prst="rect">
            <a:avLst/>
          </a:prstGeom>
        </p:spPr>
      </p:pic>
      <p:pic>
        <p:nvPicPr>
          <p:cNvPr id="18" name="object 18"/>
          <p:cNvPicPr/>
          <p:nvPr/>
        </p:nvPicPr>
        <p:blipFill>
          <a:blip r:embed="rId7" cstate="print"/>
          <a:stretch>
            <a:fillRect/>
          </a:stretch>
        </p:blipFill>
        <p:spPr>
          <a:xfrm>
            <a:off x="5350069" y="1606296"/>
            <a:ext cx="363219" cy="353060"/>
          </a:xfrm>
          <a:prstGeom prst="rect">
            <a:avLst/>
          </a:prstGeom>
        </p:spPr>
      </p:pic>
      <p:pic>
        <p:nvPicPr>
          <p:cNvPr id="19" name="object 19"/>
          <p:cNvPicPr/>
          <p:nvPr/>
        </p:nvPicPr>
        <p:blipFill>
          <a:blip r:embed="rId7" cstate="print"/>
          <a:stretch>
            <a:fillRect/>
          </a:stretch>
        </p:blipFill>
        <p:spPr>
          <a:xfrm>
            <a:off x="8425071" y="1603247"/>
            <a:ext cx="363220" cy="353060"/>
          </a:xfrm>
          <a:prstGeom prst="rect">
            <a:avLst/>
          </a:prstGeom>
        </p:spPr>
      </p:pic>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78</a:t>
            </a:fld>
            <a:endParaRPr spc="-25"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94480" rIns="0" bIns="0" rtlCol="0">
            <a:spAutoFit/>
          </a:bodyPr>
          <a:lstStyle/>
          <a:p>
            <a:pPr marL="852169">
              <a:lnSpc>
                <a:spcPct val="100000"/>
              </a:lnSpc>
              <a:spcBef>
                <a:spcPts val="100"/>
              </a:spcBef>
            </a:pPr>
            <a:r>
              <a:rPr sz="2900" dirty="0">
                <a:latin typeface="Arial MT"/>
                <a:cs typeface="Arial MT"/>
              </a:rPr>
              <a:t>Output:</a:t>
            </a:r>
            <a:r>
              <a:rPr sz="2900" spc="-45" dirty="0">
                <a:latin typeface="Arial MT"/>
                <a:cs typeface="Arial MT"/>
              </a:rPr>
              <a:t> </a:t>
            </a:r>
            <a:r>
              <a:rPr sz="2900" dirty="0">
                <a:latin typeface="Arial MT"/>
                <a:cs typeface="Arial MT"/>
              </a:rPr>
              <a:t>Performance</a:t>
            </a:r>
            <a:r>
              <a:rPr sz="2900" spc="-30" dirty="0">
                <a:latin typeface="Arial MT"/>
                <a:cs typeface="Arial MT"/>
              </a:rPr>
              <a:t> </a:t>
            </a:r>
            <a:r>
              <a:rPr sz="2900" dirty="0">
                <a:latin typeface="Arial MT"/>
                <a:cs typeface="Arial MT"/>
              </a:rPr>
              <a:t>measures</a:t>
            </a:r>
            <a:r>
              <a:rPr sz="2900" spc="-30" dirty="0">
                <a:latin typeface="Arial MT"/>
                <a:cs typeface="Arial MT"/>
              </a:rPr>
              <a:t> </a:t>
            </a:r>
            <a:r>
              <a:rPr sz="2900" dirty="0">
                <a:latin typeface="Arial MT"/>
                <a:cs typeface="Arial MT"/>
              </a:rPr>
              <a:t>&amp;</a:t>
            </a:r>
            <a:r>
              <a:rPr sz="2900" spc="-25" dirty="0">
                <a:latin typeface="Arial MT"/>
                <a:cs typeface="Arial MT"/>
              </a:rPr>
              <a:t> </a:t>
            </a:r>
            <a:r>
              <a:rPr sz="2900" spc="-10" dirty="0">
                <a:latin typeface="Arial MT"/>
                <a:cs typeface="Arial MT"/>
              </a:rPr>
              <a:t>histograms</a:t>
            </a:r>
            <a:endParaRPr sz="2900">
              <a:latin typeface="Arial MT"/>
              <a:cs typeface="Arial MT"/>
            </a:endParaRPr>
          </a:p>
        </p:txBody>
      </p:sp>
      <p:pic>
        <p:nvPicPr>
          <p:cNvPr id="3" name="object 3"/>
          <p:cNvPicPr/>
          <p:nvPr/>
        </p:nvPicPr>
        <p:blipFill>
          <a:blip r:embed="rId2" cstate="print"/>
          <a:stretch>
            <a:fillRect/>
          </a:stretch>
        </p:blipFill>
        <p:spPr>
          <a:xfrm>
            <a:off x="1058748" y="1787647"/>
            <a:ext cx="8701054" cy="4632363"/>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79</a:t>
            </a:fld>
            <a:endParaRPr spc="-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3527" y="3174948"/>
            <a:ext cx="8306376" cy="1600310"/>
          </a:xfrm>
          <a:prstGeom prst="rect">
            <a:avLst/>
          </a:prstGeom>
        </p:spPr>
      </p:pic>
      <p:sp>
        <p:nvSpPr>
          <p:cNvPr id="3" name="object 3"/>
          <p:cNvSpPr txBox="1"/>
          <p:nvPr/>
        </p:nvSpPr>
        <p:spPr>
          <a:xfrm>
            <a:off x="3185953" y="1886203"/>
            <a:ext cx="4685030" cy="391160"/>
          </a:xfrm>
          <a:prstGeom prst="rect">
            <a:avLst/>
          </a:prstGeom>
        </p:spPr>
        <p:txBody>
          <a:bodyPr vert="horz" wrap="square" lIns="0" tIns="12700" rIns="0" bIns="0" rtlCol="0">
            <a:spAutoFit/>
          </a:bodyPr>
          <a:lstStyle/>
          <a:p>
            <a:pPr marL="350520" indent="-337820">
              <a:lnSpc>
                <a:spcPct val="100000"/>
              </a:lnSpc>
              <a:spcBef>
                <a:spcPts val="100"/>
              </a:spcBef>
              <a:buChar char="•"/>
              <a:tabLst>
                <a:tab pos="350520" algn="l"/>
              </a:tabLst>
            </a:pPr>
            <a:r>
              <a:rPr sz="2400" dirty="0">
                <a:latin typeface="Arial MT"/>
                <a:cs typeface="Arial MT"/>
              </a:rPr>
              <a:t>What</a:t>
            </a:r>
            <a:r>
              <a:rPr sz="2400" spc="-30" dirty="0">
                <a:latin typeface="Arial MT"/>
                <a:cs typeface="Arial MT"/>
              </a:rPr>
              <a:t> </a:t>
            </a:r>
            <a:r>
              <a:rPr sz="2400" dirty="0">
                <a:latin typeface="Arial MT"/>
                <a:cs typeface="Arial MT"/>
              </a:rPr>
              <a:t>is</a:t>
            </a:r>
            <a:r>
              <a:rPr sz="2400" spc="-10" dirty="0">
                <a:latin typeface="Arial MT"/>
                <a:cs typeface="Arial MT"/>
              </a:rPr>
              <a:t> </a:t>
            </a:r>
            <a:r>
              <a:rPr sz="2400" dirty="0">
                <a:latin typeface="Arial MT"/>
                <a:cs typeface="Arial MT"/>
              </a:rPr>
              <a:t>the</a:t>
            </a:r>
            <a:r>
              <a:rPr sz="2400" spc="-10" dirty="0">
                <a:latin typeface="Arial MT"/>
                <a:cs typeface="Arial MT"/>
              </a:rPr>
              <a:t> </a:t>
            </a:r>
            <a:r>
              <a:rPr sz="2400" dirty="0">
                <a:latin typeface="Arial MT"/>
                <a:cs typeface="Arial MT"/>
              </a:rPr>
              <a:t>average</a:t>
            </a:r>
            <a:r>
              <a:rPr sz="2400" spc="-10" dirty="0">
                <a:latin typeface="Arial MT"/>
                <a:cs typeface="Arial MT"/>
              </a:rPr>
              <a:t> </a:t>
            </a:r>
            <a:r>
              <a:rPr sz="2400" dirty="0">
                <a:latin typeface="Arial MT"/>
                <a:cs typeface="Arial MT"/>
              </a:rPr>
              <a:t>cycle</a:t>
            </a:r>
            <a:r>
              <a:rPr sz="2400" spc="-10" dirty="0">
                <a:latin typeface="Arial MT"/>
                <a:cs typeface="Arial MT"/>
              </a:rPr>
              <a:t> time?</a:t>
            </a:r>
            <a:endParaRPr sz="2400">
              <a:latin typeface="Arial MT"/>
              <a:cs typeface="Arial MT"/>
            </a:endParaRPr>
          </a:p>
        </p:txBody>
      </p:sp>
      <p:sp>
        <p:nvSpPr>
          <p:cNvPr id="7" name="object 7"/>
          <p:cNvSpPr txBox="1"/>
          <p:nvPr/>
        </p:nvSpPr>
        <p:spPr>
          <a:xfrm>
            <a:off x="3637939" y="5743364"/>
            <a:ext cx="3506470" cy="366395"/>
          </a:xfrm>
          <a:prstGeom prst="rect">
            <a:avLst/>
          </a:prstGeom>
        </p:spPr>
        <p:txBody>
          <a:bodyPr vert="horz" wrap="square" lIns="0" tIns="0" rIns="0" bIns="0" rtlCol="0">
            <a:spAutoFit/>
          </a:bodyPr>
          <a:lstStyle/>
          <a:p>
            <a:pPr marL="12700">
              <a:lnSpc>
                <a:spcPts val="2755"/>
              </a:lnSpc>
            </a:pPr>
            <a:r>
              <a:rPr sz="2400" dirty="0">
                <a:solidFill>
                  <a:srgbClr val="0000FF"/>
                </a:solidFill>
                <a:latin typeface="Arial MT"/>
                <a:cs typeface="Arial MT"/>
              </a:rPr>
              <a:t>Cycle</a:t>
            </a:r>
            <a:r>
              <a:rPr sz="2400" spc="-10" dirty="0">
                <a:solidFill>
                  <a:srgbClr val="0000FF"/>
                </a:solidFill>
                <a:latin typeface="Arial MT"/>
                <a:cs typeface="Arial MT"/>
              </a:rPr>
              <a:t> </a:t>
            </a:r>
            <a:r>
              <a:rPr sz="2400" dirty="0">
                <a:solidFill>
                  <a:srgbClr val="0000FF"/>
                </a:solidFill>
                <a:latin typeface="Arial MT"/>
                <a:cs typeface="Arial MT"/>
              </a:rPr>
              <a:t>time</a:t>
            </a:r>
            <a:r>
              <a:rPr sz="2400" spc="-5" dirty="0">
                <a:solidFill>
                  <a:srgbClr val="0000FF"/>
                </a:solidFill>
                <a:latin typeface="Arial MT"/>
                <a:cs typeface="Arial MT"/>
              </a:rPr>
              <a:t> </a:t>
            </a:r>
            <a:r>
              <a:rPr sz="2400" dirty="0">
                <a:solidFill>
                  <a:srgbClr val="0000FF"/>
                </a:solidFill>
                <a:latin typeface="Arial MT"/>
                <a:cs typeface="Arial MT"/>
              </a:rPr>
              <a:t>=</a:t>
            </a:r>
            <a:r>
              <a:rPr sz="2400" spc="-15" dirty="0">
                <a:solidFill>
                  <a:srgbClr val="0000FF"/>
                </a:solidFill>
                <a:latin typeface="Arial MT"/>
                <a:cs typeface="Arial MT"/>
              </a:rPr>
              <a:t> </a:t>
            </a:r>
            <a:r>
              <a:rPr sz="2400" dirty="0">
                <a:solidFill>
                  <a:srgbClr val="0000FF"/>
                </a:solidFill>
                <a:latin typeface="Arial MT"/>
                <a:cs typeface="Arial MT"/>
              </a:rPr>
              <a:t>10</a:t>
            </a:r>
            <a:r>
              <a:rPr sz="2400" spc="-5" dirty="0">
                <a:solidFill>
                  <a:srgbClr val="0000FF"/>
                </a:solidFill>
                <a:latin typeface="Arial MT"/>
                <a:cs typeface="Arial MT"/>
              </a:rPr>
              <a:t> </a:t>
            </a:r>
            <a:r>
              <a:rPr sz="2400" dirty="0">
                <a:solidFill>
                  <a:srgbClr val="0000FF"/>
                </a:solidFill>
                <a:latin typeface="Arial MT"/>
                <a:cs typeface="Arial MT"/>
              </a:rPr>
              <a:t>+</a:t>
            </a:r>
            <a:r>
              <a:rPr sz="2400" spc="-15" dirty="0">
                <a:solidFill>
                  <a:srgbClr val="0000FF"/>
                </a:solidFill>
                <a:latin typeface="Arial MT"/>
                <a:cs typeface="Arial MT"/>
              </a:rPr>
              <a:t> </a:t>
            </a:r>
            <a:r>
              <a:rPr sz="2400" dirty="0">
                <a:solidFill>
                  <a:srgbClr val="0000FF"/>
                </a:solidFill>
                <a:latin typeface="Arial MT"/>
                <a:cs typeface="Arial MT"/>
              </a:rPr>
              <a:t>20</a:t>
            </a:r>
            <a:r>
              <a:rPr sz="2400" spc="-5" dirty="0">
                <a:solidFill>
                  <a:srgbClr val="0000FF"/>
                </a:solidFill>
                <a:latin typeface="Arial MT"/>
                <a:cs typeface="Arial MT"/>
              </a:rPr>
              <a:t> </a:t>
            </a:r>
            <a:r>
              <a:rPr sz="2400" dirty="0">
                <a:solidFill>
                  <a:srgbClr val="0000FF"/>
                </a:solidFill>
                <a:latin typeface="Arial MT"/>
                <a:cs typeface="Arial MT"/>
              </a:rPr>
              <a:t>=</a:t>
            </a:r>
            <a:r>
              <a:rPr sz="2400" spc="-10" dirty="0">
                <a:solidFill>
                  <a:srgbClr val="0000FF"/>
                </a:solidFill>
                <a:latin typeface="Arial MT"/>
                <a:cs typeface="Arial MT"/>
              </a:rPr>
              <a:t> </a:t>
            </a:r>
            <a:r>
              <a:rPr sz="2400" spc="-25" dirty="0">
                <a:solidFill>
                  <a:srgbClr val="0000FF"/>
                </a:solidFill>
                <a:latin typeface="Arial MT"/>
                <a:cs typeface="Arial MT"/>
              </a:rPr>
              <a:t>30</a:t>
            </a:r>
            <a:endParaRPr sz="2400">
              <a:latin typeface="Arial MT"/>
              <a:cs typeface="Arial MT"/>
            </a:endParaRPr>
          </a:p>
        </p:txBody>
      </p:sp>
      <p:sp>
        <p:nvSpPr>
          <p:cNvPr id="4" name="object 4"/>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Example:</a:t>
            </a:r>
            <a:r>
              <a:rPr spc="-85" dirty="0"/>
              <a:t> </a:t>
            </a:r>
            <a:r>
              <a:rPr dirty="0"/>
              <a:t>Rework</a:t>
            </a:r>
            <a:r>
              <a:rPr spc="-90" dirty="0"/>
              <a:t> </a:t>
            </a:r>
            <a:r>
              <a:rPr spc="-20" dirty="0"/>
              <a:t>loop</a:t>
            </a:r>
          </a:p>
        </p:txBody>
      </p:sp>
      <p:sp>
        <p:nvSpPr>
          <p:cNvPr id="5" name="object 5"/>
          <p:cNvSpPr txBox="1"/>
          <p:nvPr/>
        </p:nvSpPr>
        <p:spPr>
          <a:xfrm>
            <a:off x="8237827" y="3426460"/>
            <a:ext cx="544195" cy="269240"/>
          </a:xfrm>
          <a:prstGeom prst="rect">
            <a:avLst/>
          </a:prstGeom>
        </p:spPr>
        <p:txBody>
          <a:bodyPr vert="horz" wrap="square" lIns="0" tIns="12700" rIns="0" bIns="0" rtlCol="0">
            <a:spAutoFit/>
          </a:bodyPr>
          <a:lstStyle/>
          <a:p>
            <a:pPr marL="12700">
              <a:lnSpc>
                <a:spcPct val="100000"/>
              </a:lnSpc>
              <a:spcBef>
                <a:spcPts val="100"/>
              </a:spcBef>
            </a:pPr>
            <a:r>
              <a:rPr sz="1600" spc="-20" dirty="0">
                <a:solidFill>
                  <a:srgbClr val="0000FF"/>
                </a:solidFill>
                <a:latin typeface="Arial MT"/>
                <a:cs typeface="Arial MT"/>
              </a:rPr>
              <a:t>100%</a:t>
            </a:r>
            <a:endParaRPr sz="1600">
              <a:latin typeface="Arial MT"/>
              <a:cs typeface="Arial MT"/>
            </a:endParaRPr>
          </a:p>
        </p:txBody>
      </p:sp>
      <p:sp>
        <p:nvSpPr>
          <p:cNvPr id="6" name="object 6"/>
          <p:cNvSpPr txBox="1"/>
          <p:nvPr/>
        </p:nvSpPr>
        <p:spPr>
          <a:xfrm>
            <a:off x="8127309" y="4377435"/>
            <a:ext cx="31877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00FF"/>
                </a:solidFill>
                <a:latin typeface="Arial MT"/>
                <a:cs typeface="Arial MT"/>
              </a:rPr>
              <a:t>0%</a:t>
            </a:r>
            <a:endParaRPr sz="1600">
              <a:latin typeface="Arial MT"/>
              <a:cs typeface="Arial MT"/>
            </a:endParaRPr>
          </a:p>
        </p:txBody>
      </p:sp>
    </p:spTree>
    <p:extLst>
      <p:ext uri="{BB962C8B-B14F-4D97-AF65-F5344CB8AC3E}">
        <p14:creationId xmlns:p14="http://schemas.microsoft.com/office/powerpoint/2010/main" val="4006575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62476" rIns="0" bIns="0" rtlCol="0">
            <a:spAutoFit/>
          </a:bodyPr>
          <a:lstStyle/>
          <a:p>
            <a:pPr marL="852169">
              <a:lnSpc>
                <a:spcPct val="100000"/>
              </a:lnSpc>
              <a:spcBef>
                <a:spcPts val="100"/>
              </a:spcBef>
            </a:pPr>
            <a:r>
              <a:rPr dirty="0">
                <a:latin typeface="Arial MT"/>
                <a:cs typeface="Arial MT"/>
              </a:rPr>
              <a:t>Process</a:t>
            </a:r>
            <a:r>
              <a:rPr spc="-25" dirty="0">
                <a:latin typeface="Arial MT"/>
                <a:cs typeface="Arial MT"/>
              </a:rPr>
              <a:t> </a:t>
            </a:r>
            <a:r>
              <a:rPr spc="-10" dirty="0">
                <a:latin typeface="Arial MT"/>
                <a:cs typeface="Arial MT"/>
              </a:rPr>
              <a:t>Simulation</a:t>
            </a:r>
          </a:p>
        </p:txBody>
      </p:sp>
      <p:pic>
        <p:nvPicPr>
          <p:cNvPr id="3" name="object 3"/>
          <p:cNvPicPr/>
          <p:nvPr/>
        </p:nvPicPr>
        <p:blipFill>
          <a:blip r:embed="rId2" cstate="print"/>
          <a:stretch>
            <a:fillRect/>
          </a:stretch>
        </p:blipFill>
        <p:spPr>
          <a:xfrm>
            <a:off x="1380744" y="2045207"/>
            <a:ext cx="2188463" cy="1325880"/>
          </a:xfrm>
          <a:prstGeom prst="rect">
            <a:avLst/>
          </a:prstGeom>
        </p:spPr>
      </p:pic>
      <p:sp>
        <p:nvSpPr>
          <p:cNvPr id="4" name="object 4"/>
          <p:cNvSpPr txBox="1"/>
          <p:nvPr/>
        </p:nvSpPr>
        <p:spPr>
          <a:xfrm>
            <a:off x="1819215" y="2309876"/>
            <a:ext cx="1311275" cy="720725"/>
          </a:xfrm>
          <a:prstGeom prst="rect">
            <a:avLst/>
          </a:prstGeom>
        </p:spPr>
        <p:txBody>
          <a:bodyPr vert="horz" wrap="square" lIns="0" tIns="53975" rIns="0" bIns="0" rtlCol="0">
            <a:spAutoFit/>
          </a:bodyPr>
          <a:lstStyle/>
          <a:p>
            <a:pPr marL="184785" marR="5080" indent="-172720">
              <a:lnSpc>
                <a:spcPts val="2590"/>
              </a:lnSpc>
              <a:spcBef>
                <a:spcPts val="425"/>
              </a:spcBef>
            </a:pPr>
            <a:r>
              <a:rPr sz="2400" dirty="0">
                <a:solidFill>
                  <a:srgbClr val="FFFFFF"/>
                </a:solidFill>
                <a:latin typeface="Calibri"/>
                <a:cs typeface="Calibri"/>
              </a:rPr>
              <a:t>Model</a:t>
            </a:r>
            <a:r>
              <a:rPr sz="2400" spc="-15" dirty="0">
                <a:solidFill>
                  <a:srgbClr val="FFFFFF"/>
                </a:solidFill>
                <a:latin typeface="Calibri"/>
                <a:cs typeface="Calibri"/>
              </a:rPr>
              <a:t> </a:t>
            </a:r>
            <a:r>
              <a:rPr sz="2400" spc="-25" dirty="0">
                <a:solidFill>
                  <a:srgbClr val="FFFFFF"/>
                </a:solidFill>
                <a:latin typeface="Calibri"/>
                <a:cs typeface="Calibri"/>
              </a:rPr>
              <a:t>the </a:t>
            </a:r>
            <a:r>
              <a:rPr sz="2400" spc="-10" dirty="0">
                <a:solidFill>
                  <a:srgbClr val="FFFFFF"/>
                </a:solidFill>
                <a:latin typeface="Calibri"/>
                <a:cs typeface="Calibri"/>
              </a:rPr>
              <a:t>process</a:t>
            </a:r>
            <a:endParaRPr sz="2400">
              <a:latin typeface="Calibri"/>
              <a:cs typeface="Calibri"/>
            </a:endParaRPr>
          </a:p>
        </p:txBody>
      </p:sp>
      <p:pic>
        <p:nvPicPr>
          <p:cNvPr id="5" name="object 5"/>
          <p:cNvPicPr/>
          <p:nvPr/>
        </p:nvPicPr>
        <p:blipFill>
          <a:blip r:embed="rId3" cstate="print"/>
          <a:stretch>
            <a:fillRect/>
          </a:stretch>
        </p:blipFill>
        <p:spPr>
          <a:xfrm>
            <a:off x="3730752" y="2426207"/>
            <a:ext cx="487679" cy="563879"/>
          </a:xfrm>
          <a:prstGeom prst="rect">
            <a:avLst/>
          </a:prstGeom>
        </p:spPr>
      </p:pic>
      <p:pic>
        <p:nvPicPr>
          <p:cNvPr id="6" name="object 6"/>
          <p:cNvPicPr/>
          <p:nvPr/>
        </p:nvPicPr>
        <p:blipFill>
          <a:blip r:embed="rId2" cstate="print"/>
          <a:stretch>
            <a:fillRect/>
          </a:stretch>
        </p:blipFill>
        <p:spPr>
          <a:xfrm>
            <a:off x="4407408" y="2045207"/>
            <a:ext cx="2188464" cy="1325880"/>
          </a:xfrm>
          <a:prstGeom prst="rect">
            <a:avLst/>
          </a:prstGeom>
        </p:spPr>
      </p:pic>
      <p:sp>
        <p:nvSpPr>
          <p:cNvPr id="7" name="object 7"/>
          <p:cNvSpPr txBox="1"/>
          <p:nvPr/>
        </p:nvSpPr>
        <p:spPr>
          <a:xfrm>
            <a:off x="4839366" y="2142235"/>
            <a:ext cx="1323975" cy="1064895"/>
          </a:xfrm>
          <a:prstGeom prst="rect">
            <a:avLst/>
          </a:prstGeom>
        </p:spPr>
        <p:txBody>
          <a:bodyPr vert="horz" wrap="square" lIns="0" tIns="41275" rIns="0" bIns="0" rtlCol="0">
            <a:spAutoFit/>
          </a:bodyPr>
          <a:lstStyle/>
          <a:p>
            <a:pPr marL="12700" marR="5080" algn="ctr">
              <a:lnSpc>
                <a:spcPct val="92100"/>
              </a:lnSpc>
              <a:spcBef>
                <a:spcPts val="325"/>
              </a:spcBef>
            </a:pPr>
            <a:r>
              <a:rPr sz="2400" dirty="0">
                <a:solidFill>
                  <a:srgbClr val="FFFFFF"/>
                </a:solidFill>
                <a:latin typeface="Calibri"/>
                <a:cs typeface="Calibri"/>
              </a:rPr>
              <a:t>Define</a:t>
            </a:r>
            <a:r>
              <a:rPr sz="2400" spc="-35" dirty="0">
                <a:solidFill>
                  <a:srgbClr val="FFFFFF"/>
                </a:solidFill>
                <a:latin typeface="Calibri"/>
                <a:cs typeface="Calibri"/>
              </a:rPr>
              <a:t> </a:t>
            </a:r>
            <a:r>
              <a:rPr sz="2400" spc="-50" dirty="0">
                <a:solidFill>
                  <a:srgbClr val="FFFFFF"/>
                </a:solidFill>
                <a:latin typeface="Calibri"/>
                <a:cs typeface="Calibri"/>
              </a:rPr>
              <a:t>a </a:t>
            </a:r>
            <a:r>
              <a:rPr sz="2400" spc="-10" dirty="0">
                <a:solidFill>
                  <a:srgbClr val="FFFFFF"/>
                </a:solidFill>
                <a:latin typeface="Calibri"/>
                <a:cs typeface="Calibri"/>
              </a:rPr>
              <a:t>simulation scenario</a:t>
            </a:r>
            <a:endParaRPr sz="2400">
              <a:latin typeface="Calibri"/>
              <a:cs typeface="Calibri"/>
            </a:endParaRPr>
          </a:p>
        </p:txBody>
      </p:sp>
      <p:pic>
        <p:nvPicPr>
          <p:cNvPr id="8" name="object 8"/>
          <p:cNvPicPr/>
          <p:nvPr/>
        </p:nvPicPr>
        <p:blipFill>
          <a:blip r:embed="rId3" cstate="print"/>
          <a:stretch>
            <a:fillRect/>
          </a:stretch>
        </p:blipFill>
        <p:spPr>
          <a:xfrm>
            <a:off x="6757416" y="2426207"/>
            <a:ext cx="487679" cy="563879"/>
          </a:xfrm>
          <a:prstGeom prst="rect">
            <a:avLst/>
          </a:prstGeom>
        </p:spPr>
      </p:pic>
      <p:pic>
        <p:nvPicPr>
          <p:cNvPr id="9" name="object 9"/>
          <p:cNvPicPr/>
          <p:nvPr/>
        </p:nvPicPr>
        <p:blipFill>
          <a:blip r:embed="rId4" cstate="print"/>
          <a:stretch>
            <a:fillRect/>
          </a:stretch>
        </p:blipFill>
        <p:spPr>
          <a:xfrm>
            <a:off x="7434071" y="2045207"/>
            <a:ext cx="2188464" cy="1325880"/>
          </a:xfrm>
          <a:prstGeom prst="rect">
            <a:avLst/>
          </a:prstGeom>
        </p:spPr>
      </p:pic>
      <p:sp>
        <p:nvSpPr>
          <p:cNvPr id="10" name="object 10"/>
          <p:cNvSpPr txBox="1"/>
          <p:nvPr/>
        </p:nvSpPr>
        <p:spPr>
          <a:xfrm>
            <a:off x="7865994" y="2309876"/>
            <a:ext cx="1323975" cy="720725"/>
          </a:xfrm>
          <a:prstGeom prst="rect">
            <a:avLst/>
          </a:prstGeom>
        </p:spPr>
        <p:txBody>
          <a:bodyPr vert="horz" wrap="square" lIns="0" tIns="53975" rIns="0" bIns="0" rtlCol="0">
            <a:spAutoFit/>
          </a:bodyPr>
          <a:lstStyle/>
          <a:p>
            <a:pPr marL="12700" marR="5080" indent="165100">
              <a:lnSpc>
                <a:spcPts val="2590"/>
              </a:lnSpc>
              <a:spcBef>
                <a:spcPts val="425"/>
              </a:spcBef>
            </a:pPr>
            <a:r>
              <a:rPr sz="2400" dirty="0">
                <a:solidFill>
                  <a:srgbClr val="FFFFFF"/>
                </a:solidFill>
                <a:latin typeface="Calibri"/>
                <a:cs typeface="Calibri"/>
              </a:rPr>
              <a:t>Run</a:t>
            </a:r>
            <a:r>
              <a:rPr sz="2400" spc="-10" dirty="0">
                <a:solidFill>
                  <a:srgbClr val="FFFFFF"/>
                </a:solidFill>
                <a:latin typeface="Calibri"/>
                <a:cs typeface="Calibri"/>
              </a:rPr>
              <a:t> </a:t>
            </a:r>
            <a:r>
              <a:rPr sz="2400" spc="-25" dirty="0">
                <a:solidFill>
                  <a:srgbClr val="FFFFFF"/>
                </a:solidFill>
                <a:latin typeface="Calibri"/>
                <a:cs typeface="Calibri"/>
              </a:rPr>
              <a:t>the </a:t>
            </a:r>
            <a:r>
              <a:rPr sz="2400" spc="-10" dirty="0">
                <a:solidFill>
                  <a:srgbClr val="FFFFFF"/>
                </a:solidFill>
                <a:latin typeface="Calibri"/>
                <a:cs typeface="Calibri"/>
              </a:rPr>
              <a:t>simulation</a:t>
            </a:r>
            <a:endParaRPr sz="2400">
              <a:latin typeface="Calibri"/>
              <a:cs typeface="Calibri"/>
            </a:endParaRPr>
          </a:p>
        </p:txBody>
      </p:sp>
      <p:pic>
        <p:nvPicPr>
          <p:cNvPr id="11" name="object 11"/>
          <p:cNvPicPr/>
          <p:nvPr/>
        </p:nvPicPr>
        <p:blipFill>
          <a:blip r:embed="rId5" cstate="print"/>
          <a:stretch>
            <a:fillRect/>
          </a:stretch>
        </p:blipFill>
        <p:spPr>
          <a:xfrm>
            <a:off x="8244840" y="3532632"/>
            <a:ext cx="563879" cy="487679"/>
          </a:xfrm>
          <a:prstGeom prst="rect">
            <a:avLst/>
          </a:prstGeom>
        </p:spPr>
      </p:pic>
      <p:pic>
        <p:nvPicPr>
          <p:cNvPr id="12" name="object 12"/>
          <p:cNvPicPr/>
          <p:nvPr/>
        </p:nvPicPr>
        <p:blipFill>
          <a:blip r:embed="rId4" cstate="print"/>
          <a:stretch>
            <a:fillRect/>
          </a:stretch>
        </p:blipFill>
        <p:spPr>
          <a:xfrm>
            <a:off x="7434071" y="4206240"/>
            <a:ext cx="2188464" cy="1325880"/>
          </a:xfrm>
          <a:prstGeom prst="rect">
            <a:avLst/>
          </a:prstGeom>
        </p:spPr>
      </p:pic>
      <p:sp>
        <p:nvSpPr>
          <p:cNvPr id="13" name="object 13"/>
          <p:cNvSpPr txBox="1"/>
          <p:nvPr/>
        </p:nvSpPr>
        <p:spPr>
          <a:xfrm>
            <a:off x="7797478" y="4303267"/>
            <a:ext cx="1461135" cy="1064895"/>
          </a:xfrm>
          <a:prstGeom prst="rect">
            <a:avLst/>
          </a:prstGeom>
        </p:spPr>
        <p:txBody>
          <a:bodyPr vert="horz" wrap="square" lIns="0" tIns="41275" rIns="0" bIns="0" rtlCol="0">
            <a:spAutoFit/>
          </a:bodyPr>
          <a:lstStyle/>
          <a:p>
            <a:pPr marL="80645" marR="5080" indent="-68580" algn="just">
              <a:lnSpc>
                <a:spcPct val="92100"/>
              </a:lnSpc>
              <a:spcBef>
                <a:spcPts val="325"/>
              </a:spcBef>
            </a:pPr>
            <a:r>
              <a:rPr sz="2400" dirty="0">
                <a:solidFill>
                  <a:srgbClr val="FFFFFF"/>
                </a:solidFill>
                <a:latin typeface="Calibri"/>
                <a:cs typeface="Calibri"/>
              </a:rPr>
              <a:t>Analyze</a:t>
            </a:r>
            <a:r>
              <a:rPr sz="2400" spc="-90" dirty="0">
                <a:solidFill>
                  <a:srgbClr val="FFFFFF"/>
                </a:solidFill>
                <a:latin typeface="Calibri"/>
                <a:cs typeface="Calibri"/>
              </a:rPr>
              <a:t> </a:t>
            </a:r>
            <a:r>
              <a:rPr sz="2400" spc="-25" dirty="0">
                <a:solidFill>
                  <a:srgbClr val="FFFFFF"/>
                </a:solidFill>
                <a:latin typeface="Calibri"/>
                <a:cs typeface="Calibri"/>
              </a:rPr>
              <a:t>the </a:t>
            </a:r>
            <a:r>
              <a:rPr sz="2400" spc="-10" dirty="0">
                <a:solidFill>
                  <a:srgbClr val="FFFFFF"/>
                </a:solidFill>
                <a:latin typeface="Calibri"/>
                <a:cs typeface="Calibri"/>
              </a:rPr>
              <a:t>simulation outputs</a:t>
            </a:r>
            <a:endParaRPr sz="2400">
              <a:latin typeface="Calibri"/>
              <a:cs typeface="Calibri"/>
            </a:endParaRPr>
          </a:p>
        </p:txBody>
      </p:sp>
      <p:pic>
        <p:nvPicPr>
          <p:cNvPr id="14" name="object 14"/>
          <p:cNvPicPr/>
          <p:nvPr/>
        </p:nvPicPr>
        <p:blipFill>
          <a:blip r:embed="rId6" cstate="print"/>
          <a:stretch>
            <a:fillRect/>
          </a:stretch>
        </p:blipFill>
        <p:spPr>
          <a:xfrm>
            <a:off x="6784847" y="4587240"/>
            <a:ext cx="484631" cy="563880"/>
          </a:xfrm>
          <a:prstGeom prst="rect">
            <a:avLst/>
          </a:prstGeom>
        </p:spPr>
      </p:pic>
      <p:pic>
        <p:nvPicPr>
          <p:cNvPr id="15" name="object 15"/>
          <p:cNvPicPr/>
          <p:nvPr/>
        </p:nvPicPr>
        <p:blipFill>
          <a:blip r:embed="rId2" cstate="print"/>
          <a:stretch>
            <a:fillRect/>
          </a:stretch>
        </p:blipFill>
        <p:spPr>
          <a:xfrm>
            <a:off x="4407408" y="4206240"/>
            <a:ext cx="2188464" cy="1325880"/>
          </a:xfrm>
          <a:prstGeom prst="rect">
            <a:avLst/>
          </a:prstGeom>
        </p:spPr>
      </p:pic>
      <p:sp>
        <p:nvSpPr>
          <p:cNvPr id="16" name="object 16"/>
          <p:cNvSpPr txBox="1"/>
          <p:nvPr/>
        </p:nvSpPr>
        <p:spPr>
          <a:xfrm>
            <a:off x="4821618" y="4303267"/>
            <a:ext cx="1359535" cy="1064895"/>
          </a:xfrm>
          <a:prstGeom prst="rect">
            <a:avLst/>
          </a:prstGeom>
        </p:spPr>
        <p:txBody>
          <a:bodyPr vert="horz" wrap="square" lIns="0" tIns="41275" rIns="0" bIns="0" rtlCol="0">
            <a:spAutoFit/>
          </a:bodyPr>
          <a:lstStyle/>
          <a:p>
            <a:pPr marL="12700" marR="5080" indent="20955" algn="just">
              <a:lnSpc>
                <a:spcPct val="92100"/>
              </a:lnSpc>
              <a:spcBef>
                <a:spcPts val="325"/>
              </a:spcBef>
            </a:pPr>
            <a:r>
              <a:rPr sz="2400" dirty="0">
                <a:solidFill>
                  <a:srgbClr val="FFFFFF"/>
                </a:solidFill>
                <a:latin typeface="Calibri"/>
                <a:cs typeface="Calibri"/>
              </a:rPr>
              <a:t>Repeat</a:t>
            </a:r>
            <a:r>
              <a:rPr sz="2400" spc="-95" dirty="0">
                <a:solidFill>
                  <a:srgbClr val="FFFFFF"/>
                </a:solidFill>
                <a:latin typeface="Calibri"/>
                <a:cs typeface="Calibri"/>
              </a:rPr>
              <a:t> </a:t>
            </a:r>
            <a:r>
              <a:rPr sz="2400" spc="-25" dirty="0">
                <a:solidFill>
                  <a:srgbClr val="FFFFFF"/>
                </a:solidFill>
                <a:latin typeface="Calibri"/>
                <a:cs typeface="Calibri"/>
              </a:rPr>
              <a:t>for </a:t>
            </a:r>
            <a:r>
              <a:rPr sz="2400" spc="-20" dirty="0">
                <a:solidFill>
                  <a:srgbClr val="FFFFFF"/>
                </a:solidFill>
                <a:latin typeface="Calibri"/>
                <a:cs typeface="Calibri"/>
              </a:rPr>
              <a:t>alternative </a:t>
            </a:r>
            <a:r>
              <a:rPr sz="2400" spc="-10" dirty="0">
                <a:solidFill>
                  <a:srgbClr val="FFFFFF"/>
                </a:solidFill>
                <a:latin typeface="Calibri"/>
                <a:cs typeface="Calibri"/>
              </a:rPr>
              <a:t>scenarios</a:t>
            </a:r>
            <a:endParaRPr sz="2400">
              <a:latin typeface="Calibri"/>
              <a:cs typeface="Calibri"/>
            </a:endParaRPr>
          </a:p>
        </p:txBody>
      </p:sp>
      <p:pic>
        <p:nvPicPr>
          <p:cNvPr id="17" name="object 17"/>
          <p:cNvPicPr/>
          <p:nvPr/>
        </p:nvPicPr>
        <p:blipFill>
          <a:blip r:embed="rId7" cstate="print"/>
          <a:stretch>
            <a:fillRect/>
          </a:stretch>
        </p:blipFill>
        <p:spPr>
          <a:xfrm>
            <a:off x="2275067" y="1575816"/>
            <a:ext cx="363219" cy="353060"/>
          </a:xfrm>
          <a:prstGeom prst="rect">
            <a:avLst/>
          </a:prstGeom>
        </p:spPr>
      </p:pic>
      <p:pic>
        <p:nvPicPr>
          <p:cNvPr id="18" name="object 18"/>
          <p:cNvPicPr/>
          <p:nvPr/>
        </p:nvPicPr>
        <p:blipFill>
          <a:blip r:embed="rId7" cstate="print"/>
          <a:stretch>
            <a:fillRect/>
          </a:stretch>
        </p:blipFill>
        <p:spPr>
          <a:xfrm>
            <a:off x="5350069" y="1606296"/>
            <a:ext cx="363219" cy="353060"/>
          </a:xfrm>
          <a:prstGeom prst="rect">
            <a:avLst/>
          </a:prstGeom>
        </p:spPr>
      </p:pic>
      <p:pic>
        <p:nvPicPr>
          <p:cNvPr id="19" name="object 19"/>
          <p:cNvPicPr/>
          <p:nvPr/>
        </p:nvPicPr>
        <p:blipFill>
          <a:blip r:embed="rId7" cstate="print"/>
          <a:stretch>
            <a:fillRect/>
          </a:stretch>
        </p:blipFill>
        <p:spPr>
          <a:xfrm>
            <a:off x="8425071" y="1603247"/>
            <a:ext cx="363220" cy="353060"/>
          </a:xfrm>
          <a:prstGeom prst="rect">
            <a:avLst/>
          </a:prstGeom>
        </p:spPr>
      </p:pic>
      <p:pic>
        <p:nvPicPr>
          <p:cNvPr id="20" name="object 20"/>
          <p:cNvPicPr/>
          <p:nvPr/>
        </p:nvPicPr>
        <p:blipFill>
          <a:blip r:embed="rId7" cstate="print"/>
          <a:stretch>
            <a:fillRect/>
          </a:stretch>
        </p:blipFill>
        <p:spPr>
          <a:xfrm>
            <a:off x="8873209" y="3685032"/>
            <a:ext cx="363220" cy="353060"/>
          </a:xfrm>
          <a:prstGeom prst="rect">
            <a:avLst/>
          </a:prstGeom>
        </p:spPr>
      </p:pic>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80</a:t>
            </a:fld>
            <a:endParaRPr spc="-25"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Demo: Simulation in </a:t>
            </a:r>
            <a:r>
              <a:rPr spc="-20" dirty="0"/>
              <a:t>BIMP</a:t>
            </a:r>
          </a:p>
        </p:txBody>
      </p:sp>
      <p:pic>
        <p:nvPicPr>
          <p:cNvPr id="3" name="object 3"/>
          <p:cNvPicPr/>
          <p:nvPr/>
        </p:nvPicPr>
        <p:blipFill>
          <a:blip r:embed="rId2" cstate="print"/>
          <a:stretch>
            <a:fillRect/>
          </a:stretch>
        </p:blipFill>
        <p:spPr>
          <a:xfrm>
            <a:off x="1113300" y="2186811"/>
            <a:ext cx="8353287" cy="2709198"/>
          </a:xfrm>
          <a:prstGeom prst="rect">
            <a:avLst/>
          </a:prstGeom>
        </p:spPr>
      </p:pic>
      <p:sp>
        <p:nvSpPr>
          <p:cNvPr id="4" name="object 4"/>
          <p:cNvSpPr txBox="1"/>
          <p:nvPr/>
        </p:nvSpPr>
        <p:spPr>
          <a:xfrm>
            <a:off x="1220040" y="5608828"/>
            <a:ext cx="8367395" cy="360680"/>
          </a:xfrm>
          <a:prstGeom prst="rect">
            <a:avLst/>
          </a:prstGeom>
        </p:spPr>
        <p:txBody>
          <a:bodyPr vert="horz" wrap="square" lIns="0" tIns="12700" rIns="0" bIns="0" rtlCol="0">
            <a:spAutoFit/>
          </a:bodyPr>
          <a:lstStyle/>
          <a:p>
            <a:pPr marL="12700">
              <a:lnSpc>
                <a:spcPct val="100000"/>
              </a:lnSpc>
              <a:spcBef>
                <a:spcPts val="100"/>
              </a:spcBef>
            </a:pPr>
            <a:r>
              <a:rPr sz="2200" u="sng" spc="-10" dirty="0">
                <a:solidFill>
                  <a:srgbClr val="26CBEC"/>
                </a:solidFill>
                <a:uFill>
                  <a:solidFill>
                    <a:srgbClr val="26CBEC"/>
                  </a:solidFill>
                </a:uFill>
                <a:latin typeface="Arial MT"/>
                <a:cs typeface="Arial MT"/>
              </a:rPr>
              <a:t>https://bimp.cs.ut.ee/simulator/trial?sample=credit_card_application</a:t>
            </a:r>
            <a:endParaRPr sz="2200">
              <a:latin typeface="Arial MT"/>
              <a:cs typeface="Arial MT"/>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81</a:t>
            </a:fld>
            <a:endParaRPr spc="-25"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0197" y="1273556"/>
            <a:ext cx="3194050" cy="1354455"/>
          </a:xfrm>
          <a:prstGeom prst="rect">
            <a:avLst/>
          </a:prstGeom>
        </p:spPr>
        <p:txBody>
          <a:bodyPr vert="horz" wrap="square" lIns="0" tIns="88900" rIns="0" bIns="0" rtlCol="0">
            <a:spAutoFit/>
          </a:bodyPr>
          <a:lstStyle/>
          <a:p>
            <a:pPr marL="194945" indent="-182245">
              <a:lnSpc>
                <a:spcPct val="100000"/>
              </a:lnSpc>
              <a:spcBef>
                <a:spcPts val="700"/>
              </a:spcBef>
              <a:buClr>
                <a:srgbClr val="7F7F7F"/>
              </a:buClr>
              <a:buFont typeface="Arial MT"/>
              <a:buChar char="•"/>
              <a:tabLst>
                <a:tab pos="194945" algn="l"/>
              </a:tabLst>
            </a:pPr>
            <a:r>
              <a:rPr sz="2400" spc="-10" dirty="0">
                <a:solidFill>
                  <a:srgbClr val="404040"/>
                </a:solidFill>
                <a:latin typeface="Calibri"/>
                <a:cs typeface="Calibri"/>
              </a:rPr>
              <a:t>Stochasticity</a:t>
            </a:r>
            <a:endParaRPr sz="2400">
              <a:latin typeface="Calibri"/>
              <a:cs typeface="Calibri"/>
            </a:endParaRPr>
          </a:p>
          <a:p>
            <a:pPr marL="194945" indent="-182245">
              <a:lnSpc>
                <a:spcPct val="100000"/>
              </a:lnSpc>
              <a:spcBef>
                <a:spcPts val="600"/>
              </a:spcBef>
              <a:buClr>
                <a:srgbClr val="7F7F7F"/>
              </a:buClr>
              <a:buFont typeface="Arial MT"/>
              <a:buChar char="•"/>
              <a:tabLst>
                <a:tab pos="194945" algn="l"/>
              </a:tabLst>
            </a:pPr>
            <a:r>
              <a:rPr sz="2400" dirty="0">
                <a:solidFill>
                  <a:srgbClr val="404040"/>
                </a:solidFill>
                <a:latin typeface="Calibri"/>
                <a:cs typeface="Calibri"/>
              </a:rPr>
              <a:t>Data</a:t>
            </a:r>
            <a:r>
              <a:rPr sz="2400" spc="-70" dirty="0">
                <a:solidFill>
                  <a:srgbClr val="404040"/>
                </a:solidFill>
                <a:latin typeface="Calibri"/>
                <a:cs typeface="Calibri"/>
              </a:rPr>
              <a:t> </a:t>
            </a:r>
            <a:r>
              <a:rPr sz="2400" spc="-10" dirty="0">
                <a:solidFill>
                  <a:srgbClr val="404040"/>
                </a:solidFill>
                <a:latin typeface="Calibri"/>
                <a:cs typeface="Calibri"/>
              </a:rPr>
              <a:t>quality</a:t>
            </a:r>
            <a:endParaRPr sz="2400">
              <a:latin typeface="Calibri"/>
              <a:cs typeface="Calibri"/>
            </a:endParaRPr>
          </a:p>
          <a:p>
            <a:pPr marL="194945" indent="-182245">
              <a:lnSpc>
                <a:spcPct val="100000"/>
              </a:lnSpc>
              <a:spcBef>
                <a:spcPts val="620"/>
              </a:spcBef>
              <a:buClr>
                <a:srgbClr val="7F7F7F"/>
              </a:buClr>
              <a:buFont typeface="Arial MT"/>
              <a:buChar char="•"/>
              <a:tabLst>
                <a:tab pos="194945" algn="l"/>
              </a:tabLst>
            </a:pPr>
            <a:r>
              <a:rPr sz="2400" dirty="0">
                <a:solidFill>
                  <a:srgbClr val="404040"/>
                </a:solidFill>
                <a:latin typeface="Calibri"/>
                <a:cs typeface="Calibri"/>
              </a:rPr>
              <a:t>Simplifying</a:t>
            </a:r>
            <a:r>
              <a:rPr sz="2400" spc="-25" dirty="0">
                <a:solidFill>
                  <a:srgbClr val="404040"/>
                </a:solidFill>
                <a:latin typeface="Calibri"/>
                <a:cs typeface="Calibri"/>
              </a:rPr>
              <a:t> </a:t>
            </a:r>
            <a:r>
              <a:rPr sz="2400" spc="-10" dirty="0">
                <a:solidFill>
                  <a:srgbClr val="404040"/>
                </a:solidFill>
                <a:latin typeface="Calibri"/>
                <a:cs typeface="Calibri"/>
              </a:rPr>
              <a:t>assumptions</a:t>
            </a:r>
            <a:endParaRPr sz="24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82</a:t>
            </a:fld>
            <a:endParaRPr spc="-25" dirty="0"/>
          </a:p>
        </p:txBody>
      </p:sp>
      <p:sp>
        <p:nvSpPr>
          <p:cNvPr id="3" name="object 3"/>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Pitfalls</a:t>
            </a:r>
            <a:r>
              <a:rPr spc="-40" dirty="0"/>
              <a:t> </a:t>
            </a:r>
            <a:r>
              <a:rPr dirty="0"/>
              <a:t>of</a:t>
            </a:r>
            <a:r>
              <a:rPr spc="-35" dirty="0"/>
              <a:t> </a:t>
            </a:r>
            <a:r>
              <a:rPr spc="-10" dirty="0"/>
              <a:t>simulation</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0200" y="1081531"/>
            <a:ext cx="10110350" cy="2621280"/>
          </a:xfrm>
          <a:prstGeom prst="rect">
            <a:avLst/>
          </a:prstGeom>
        </p:spPr>
        <p:txBody>
          <a:bodyPr vert="horz" wrap="square" lIns="0" tIns="92075" rIns="0" bIns="0" rtlCol="0">
            <a:spAutoFit/>
          </a:bodyPr>
          <a:lstStyle/>
          <a:p>
            <a:pPr marL="194945" indent="-182245">
              <a:lnSpc>
                <a:spcPct val="100000"/>
              </a:lnSpc>
              <a:spcBef>
                <a:spcPts val="725"/>
              </a:spcBef>
              <a:buClr>
                <a:srgbClr val="7F7F7F"/>
              </a:buClr>
              <a:buFont typeface="Arial MT"/>
              <a:buChar char="•"/>
              <a:tabLst>
                <a:tab pos="194945" algn="l"/>
              </a:tabLst>
            </a:pPr>
            <a:r>
              <a:rPr sz="2400" spc="-10" dirty="0">
                <a:solidFill>
                  <a:srgbClr val="404040"/>
                </a:solidFill>
                <a:latin typeface="Calibri"/>
                <a:cs typeface="Calibri"/>
              </a:rPr>
              <a:t>Problem</a:t>
            </a:r>
            <a:endParaRPr sz="2400" dirty="0">
              <a:latin typeface="Calibri"/>
              <a:cs typeface="Calibri"/>
            </a:endParaRPr>
          </a:p>
          <a:p>
            <a:pPr marL="423545" lvl="1" indent="-182245">
              <a:lnSpc>
                <a:spcPct val="100000"/>
              </a:lnSpc>
              <a:spcBef>
                <a:spcPts val="520"/>
              </a:spcBef>
              <a:buClr>
                <a:srgbClr val="7F7F7F"/>
              </a:buClr>
              <a:buFont typeface="Arial MT"/>
              <a:buChar char="•"/>
              <a:tabLst>
                <a:tab pos="423545" algn="l"/>
              </a:tabLst>
            </a:pPr>
            <a:r>
              <a:rPr sz="2000" dirty="0">
                <a:solidFill>
                  <a:srgbClr val="404040"/>
                </a:solidFill>
                <a:latin typeface="Calibri"/>
                <a:cs typeface="Calibri"/>
              </a:rPr>
              <a:t>Simulation</a:t>
            </a:r>
            <a:r>
              <a:rPr sz="2000" spc="-45" dirty="0">
                <a:solidFill>
                  <a:srgbClr val="404040"/>
                </a:solidFill>
                <a:latin typeface="Calibri"/>
                <a:cs typeface="Calibri"/>
              </a:rPr>
              <a:t> </a:t>
            </a:r>
            <a:r>
              <a:rPr sz="2000" dirty="0">
                <a:solidFill>
                  <a:srgbClr val="404040"/>
                </a:solidFill>
                <a:latin typeface="Calibri"/>
                <a:cs typeface="Calibri"/>
              </a:rPr>
              <a:t>results</a:t>
            </a:r>
            <a:r>
              <a:rPr sz="2000" spc="-25" dirty="0">
                <a:solidFill>
                  <a:srgbClr val="404040"/>
                </a:solidFill>
                <a:latin typeface="Calibri"/>
                <a:cs typeface="Calibri"/>
              </a:rPr>
              <a:t> </a:t>
            </a:r>
            <a:r>
              <a:rPr sz="2000" dirty="0">
                <a:solidFill>
                  <a:srgbClr val="404040"/>
                </a:solidFill>
                <a:latin typeface="Calibri"/>
                <a:cs typeface="Calibri"/>
              </a:rPr>
              <a:t>may</a:t>
            </a:r>
            <a:r>
              <a:rPr sz="2000" spc="-35" dirty="0">
                <a:solidFill>
                  <a:srgbClr val="404040"/>
                </a:solidFill>
                <a:latin typeface="Calibri"/>
                <a:cs typeface="Calibri"/>
              </a:rPr>
              <a:t> </a:t>
            </a:r>
            <a:r>
              <a:rPr sz="2000" dirty="0">
                <a:solidFill>
                  <a:srgbClr val="404040"/>
                </a:solidFill>
                <a:latin typeface="Calibri"/>
                <a:cs typeface="Calibri"/>
              </a:rPr>
              <a:t>differ</a:t>
            </a:r>
            <a:r>
              <a:rPr sz="2000" spc="-25" dirty="0">
                <a:solidFill>
                  <a:srgbClr val="404040"/>
                </a:solidFill>
                <a:latin typeface="Calibri"/>
                <a:cs typeface="Calibri"/>
              </a:rPr>
              <a:t> </a:t>
            </a:r>
            <a:r>
              <a:rPr sz="2000" dirty="0">
                <a:solidFill>
                  <a:srgbClr val="404040"/>
                </a:solidFill>
                <a:latin typeface="Calibri"/>
                <a:cs typeface="Calibri"/>
              </a:rPr>
              <a:t>from</a:t>
            </a:r>
            <a:r>
              <a:rPr sz="2000" spc="-25" dirty="0">
                <a:solidFill>
                  <a:srgbClr val="404040"/>
                </a:solidFill>
                <a:latin typeface="Calibri"/>
                <a:cs typeface="Calibri"/>
              </a:rPr>
              <a:t> </a:t>
            </a:r>
            <a:r>
              <a:rPr sz="2000" dirty="0">
                <a:solidFill>
                  <a:srgbClr val="404040"/>
                </a:solidFill>
                <a:latin typeface="Calibri"/>
                <a:cs typeface="Calibri"/>
              </a:rPr>
              <a:t>one</a:t>
            </a:r>
            <a:r>
              <a:rPr sz="2000" spc="-25" dirty="0">
                <a:solidFill>
                  <a:srgbClr val="404040"/>
                </a:solidFill>
                <a:latin typeface="Calibri"/>
                <a:cs typeface="Calibri"/>
              </a:rPr>
              <a:t> </a:t>
            </a:r>
            <a:r>
              <a:rPr sz="2000" dirty="0">
                <a:solidFill>
                  <a:srgbClr val="404040"/>
                </a:solidFill>
                <a:latin typeface="Calibri"/>
                <a:cs typeface="Calibri"/>
              </a:rPr>
              <a:t>run</a:t>
            </a:r>
            <a:r>
              <a:rPr sz="2000" spc="-30" dirty="0">
                <a:solidFill>
                  <a:srgbClr val="404040"/>
                </a:solidFill>
                <a:latin typeface="Calibri"/>
                <a:cs typeface="Calibri"/>
              </a:rPr>
              <a:t> </a:t>
            </a:r>
            <a:r>
              <a:rPr sz="2000" dirty="0">
                <a:solidFill>
                  <a:srgbClr val="404040"/>
                </a:solidFill>
                <a:latin typeface="Calibri"/>
                <a:cs typeface="Calibri"/>
              </a:rPr>
              <a:t>to</a:t>
            </a:r>
            <a:r>
              <a:rPr sz="2000" spc="-35" dirty="0">
                <a:solidFill>
                  <a:srgbClr val="404040"/>
                </a:solidFill>
                <a:latin typeface="Calibri"/>
                <a:cs typeface="Calibri"/>
              </a:rPr>
              <a:t> </a:t>
            </a:r>
            <a:r>
              <a:rPr sz="2000" spc="-10" dirty="0">
                <a:solidFill>
                  <a:srgbClr val="404040"/>
                </a:solidFill>
                <a:latin typeface="Calibri"/>
                <a:cs typeface="Calibri"/>
              </a:rPr>
              <a:t>another</a:t>
            </a:r>
            <a:endParaRPr sz="2000" dirty="0">
              <a:latin typeface="Calibri"/>
              <a:cs typeface="Calibri"/>
            </a:endParaRPr>
          </a:p>
          <a:p>
            <a:pPr marL="194945" indent="-182245">
              <a:lnSpc>
                <a:spcPct val="100000"/>
              </a:lnSpc>
              <a:spcBef>
                <a:spcPts val="605"/>
              </a:spcBef>
              <a:buClr>
                <a:srgbClr val="7F7F7F"/>
              </a:buClr>
              <a:buFont typeface="Arial MT"/>
              <a:buChar char="•"/>
              <a:tabLst>
                <a:tab pos="194945" algn="l"/>
              </a:tabLst>
            </a:pPr>
            <a:r>
              <a:rPr sz="2400" spc="-10" dirty="0">
                <a:solidFill>
                  <a:srgbClr val="404040"/>
                </a:solidFill>
                <a:latin typeface="Calibri"/>
                <a:cs typeface="Calibri"/>
              </a:rPr>
              <a:t>Solutions</a:t>
            </a:r>
            <a:endParaRPr sz="2400" dirty="0">
              <a:latin typeface="Calibri"/>
              <a:cs typeface="Calibri"/>
            </a:endParaRPr>
          </a:p>
          <a:p>
            <a:pPr marL="698500" marR="5080" indent="-457200">
              <a:lnSpc>
                <a:spcPct val="100000"/>
              </a:lnSpc>
              <a:spcBef>
                <a:spcPts val="520"/>
              </a:spcBef>
              <a:buClr>
                <a:srgbClr val="7F7F7F"/>
              </a:buClr>
              <a:buAutoNum type="arabicPeriod"/>
              <a:tabLst>
                <a:tab pos="698500" algn="l"/>
              </a:tabLst>
            </a:pPr>
            <a:r>
              <a:rPr sz="2000" dirty="0">
                <a:solidFill>
                  <a:srgbClr val="404040"/>
                </a:solidFill>
                <a:latin typeface="Calibri"/>
                <a:cs typeface="Calibri"/>
              </a:rPr>
              <a:t>Make</a:t>
            </a:r>
            <a:r>
              <a:rPr sz="2000" spc="-30" dirty="0">
                <a:solidFill>
                  <a:srgbClr val="404040"/>
                </a:solidFill>
                <a:latin typeface="Calibri"/>
                <a:cs typeface="Calibri"/>
              </a:rPr>
              <a:t> </a:t>
            </a:r>
            <a:r>
              <a:rPr sz="2000" dirty="0">
                <a:solidFill>
                  <a:srgbClr val="404040"/>
                </a:solidFill>
                <a:latin typeface="Calibri"/>
                <a:cs typeface="Calibri"/>
              </a:rPr>
              <a:t>the</a:t>
            </a:r>
            <a:r>
              <a:rPr sz="2000" spc="-25" dirty="0">
                <a:solidFill>
                  <a:srgbClr val="404040"/>
                </a:solidFill>
                <a:latin typeface="Calibri"/>
                <a:cs typeface="Calibri"/>
              </a:rPr>
              <a:t> </a:t>
            </a:r>
            <a:r>
              <a:rPr sz="2000" dirty="0">
                <a:solidFill>
                  <a:srgbClr val="404040"/>
                </a:solidFill>
                <a:latin typeface="Calibri"/>
                <a:cs typeface="Calibri"/>
              </a:rPr>
              <a:t>simulation</a:t>
            </a:r>
            <a:r>
              <a:rPr sz="2000" spc="-35" dirty="0">
                <a:solidFill>
                  <a:srgbClr val="404040"/>
                </a:solidFill>
                <a:latin typeface="Calibri"/>
                <a:cs typeface="Calibri"/>
              </a:rPr>
              <a:t> </a:t>
            </a:r>
            <a:r>
              <a:rPr sz="2000" dirty="0">
                <a:solidFill>
                  <a:srgbClr val="404040"/>
                </a:solidFill>
                <a:latin typeface="Calibri"/>
                <a:cs typeface="Calibri"/>
              </a:rPr>
              <a:t>timeframe</a:t>
            </a:r>
            <a:r>
              <a:rPr sz="2000" spc="-25" dirty="0">
                <a:solidFill>
                  <a:srgbClr val="404040"/>
                </a:solidFill>
                <a:latin typeface="Calibri"/>
                <a:cs typeface="Calibri"/>
              </a:rPr>
              <a:t> </a:t>
            </a:r>
            <a:r>
              <a:rPr sz="2000" dirty="0">
                <a:solidFill>
                  <a:srgbClr val="404040"/>
                </a:solidFill>
                <a:latin typeface="Calibri"/>
                <a:cs typeface="Calibri"/>
              </a:rPr>
              <a:t>long</a:t>
            </a:r>
            <a:r>
              <a:rPr sz="2000" spc="-35" dirty="0">
                <a:solidFill>
                  <a:srgbClr val="404040"/>
                </a:solidFill>
                <a:latin typeface="Calibri"/>
                <a:cs typeface="Calibri"/>
              </a:rPr>
              <a:t> </a:t>
            </a:r>
            <a:r>
              <a:rPr sz="2000" dirty="0">
                <a:solidFill>
                  <a:srgbClr val="404040"/>
                </a:solidFill>
                <a:latin typeface="Calibri"/>
                <a:cs typeface="Calibri"/>
              </a:rPr>
              <a:t>enough</a:t>
            </a:r>
            <a:r>
              <a:rPr sz="2000" spc="-35" dirty="0">
                <a:solidFill>
                  <a:srgbClr val="404040"/>
                </a:solidFill>
                <a:latin typeface="Calibri"/>
                <a:cs typeface="Calibri"/>
              </a:rPr>
              <a:t> </a:t>
            </a:r>
            <a:r>
              <a:rPr sz="2000" dirty="0">
                <a:solidFill>
                  <a:srgbClr val="404040"/>
                </a:solidFill>
                <a:latin typeface="Calibri"/>
                <a:cs typeface="Calibri"/>
              </a:rPr>
              <a:t>to</a:t>
            </a:r>
            <a:r>
              <a:rPr sz="2000" spc="-35" dirty="0">
                <a:solidFill>
                  <a:srgbClr val="404040"/>
                </a:solidFill>
                <a:latin typeface="Calibri"/>
                <a:cs typeface="Calibri"/>
              </a:rPr>
              <a:t> </a:t>
            </a:r>
            <a:r>
              <a:rPr sz="2000" dirty="0">
                <a:solidFill>
                  <a:srgbClr val="404040"/>
                </a:solidFill>
                <a:latin typeface="Calibri"/>
                <a:cs typeface="Calibri"/>
              </a:rPr>
              <a:t>cover</a:t>
            </a:r>
            <a:r>
              <a:rPr sz="2000" spc="-25" dirty="0">
                <a:solidFill>
                  <a:srgbClr val="404040"/>
                </a:solidFill>
                <a:latin typeface="Calibri"/>
                <a:cs typeface="Calibri"/>
              </a:rPr>
              <a:t> </a:t>
            </a:r>
            <a:r>
              <a:rPr sz="2000" dirty="0">
                <a:solidFill>
                  <a:srgbClr val="404040"/>
                </a:solidFill>
                <a:latin typeface="Calibri"/>
                <a:cs typeface="Calibri"/>
              </a:rPr>
              <a:t>weekly</a:t>
            </a:r>
            <a:r>
              <a:rPr sz="2000" spc="-35" dirty="0">
                <a:solidFill>
                  <a:srgbClr val="404040"/>
                </a:solidFill>
                <a:latin typeface="Calibri"/>
                <a:cs typeface="Calibri"/>
              </a:rPr>
              <a:t> </a:t>
            </a:r>
            <a:r>
              <a:rPr sz="2000" spc="-25" dirty="0">
                <a:solidFill>
                  <a:srgbClr val="404040"/>
                </a:solidFill>
                <a:latin typeface="Calibri"/>
                <a:cs typeface="Calibri"/>
              </a:rPr>
              <a:t>and </a:t>
            </a:r>
            <a:r>
              <a:rPr sz="2000" dirty="0">
                <a:solidFill>
                  <a:srgbClr val="404040"/>
                </a:solidFill>
                <a:latin typeface="Calibri"/>
                <a:cs typeface="Calibri"/>
              </a:rPr>
              <a:t>seasonal</a:t>
            </a:r>
            <a:r>
              <a:rPr sz="2000" spc="-45" dirty="0">
                <a:solidFill>
                  <a:srgbClr val="404040"/>
                </a:solidFill>
                <a:latin typeface="Calibri"/>
                <a:cs typeface="Calibri"/>
              </a:rPr>
              <a:t> </a:t>
            </a:r>
            <a:r>
              <a:rPr sz="2000" spc="-10" dirty="0">
                <a:solidFill>
                  <a:srgbClr val="404040"/>
                </a:solidFill>
                <a:latin typeface="Calibri"/>
                <a:cs typeface="Calibri"/>
              </a:rPr>
              <a:t>variability,</a:t>
            </a:r>
            <a:r>
              <a:rPr sz="2000" spc="-30" dirty="0">
                <a:solidFill>
                  <a:srgbClr val="404040"/>
                </a:solidFill>
                <a:latin typeface="Calibri"/>
                <a:cs typeface="Calibri"/>
              </a:rPr>
              <a:t> </a:t>
            </a:r>
            <a:r>
              <a:rPr sz="2000" dirty="0">
                <a:solidFill>
                  <a:srgbClr val="404040"/>
                </a:solidFill>
                <a:latin typeface="Calibri"/>
                <a:cs typeface="Calibri"/>
              </a:rPr>
              <a:t>where</a:t>
            </a:r>
            <a:r>
              <a:rPr sz="2000" spc="-30" dirty="0">
                <a:solidFill>
                  <a:srgbClr val="404040"/>
                </a:solidFill>
                <a:latin typeface="Calibri"/>
                <a:cs typeface="Calibri"/>
              </a:rPr>
              <a:t> </a:t>
            </a:r>
            <a:r>
              <a:rPr sz="2000" spc="-10" dirty="0">
                <a:solidFill>
                  <a:srgbClr val="404040"/>
                </a:solidFill>
                <a:latin typeface="Calibri"/>
                <a:cs typeface="Calibri"/>
              </a:rPr>
              <a:t>applicable</a:t>
            </a:r>
            <a:endParaRPr sz="2000" dirty="0">
              <a:latin typeface="Calibri"/>
              <a:cs typeface="Calibri"/>
            </a:endParaRPr>
          </a:p>
          <a:p>
            <a:pPr marL="698500" marR="331470" indent="-457200">
              <a:lnSpc>
                <a:spcPct val="100000"/>
              </a:lnSpc>
              <a:spcBef>
                <a:spcPts val="409"/>
              </a:spcBef>
              <a:buClr>
                <a:srgbClr val="7F7F7F"/>
              </a:buClr>
              <a:buAutoNum type="arabicPeriod"/>
              <a:tabLst>
                <a:tab pos="698500" algn="l"/>
              </a:tabLst>
            </a:pPr>
            <a:r>
              <a:rPr sz="2000" dirty="0">
                <a:solidFill>
                  <a:srgbClr val="404040"/>
                </a:solidFill>
                <a:latin typeface="Calibri"/>
                <a:cs typeface="Calibri"/>
              </a:rPr>
              <a:t>Use</a:t>
            </a:r>
            <a:r>
              <a:rPr sz="2000" spc="-25" dirty="0">
                <a:solidFill>
                  <a:srgbClr val="404040"/>
                </a:solidFill>
                <a:latin typeface="Calibri"/>
                <a:cs typeface="Calibri"/>
              </a:rPr>
              <a:t> </a:t>
            </a:r>
            <a:r>
              <a:rPr sz="2000" dirty="0">
                <a:solidFill>
                  <a:srgbClr val="404040"/>
                </a:solidFill>
                <a:latin typeface="Calibri"/>
                <a:cs typeface="Calibri"/>
              </a:rPr>
              <a:t>multiple</a:t>
            </a:r>
            <a:r>
              <a:rPr sz="2000" spc="-15" dirty="0">
                <a:solidFill>
                  <a:srgbClr val="404040"/>
                </a:solidFill>
                <a:latin typeface="Calibri"/>
                <a:cs typeface="Calibri"/>
              </a:rPr>
              <a:t> </a:t>
            </a:r>
            <a:r>
              <a:rPr sz="2000" dirty="0">
                <a:solidFill>
                  <a:srgbClr val="404040"/>
                </a:solidFill>
                <a:latin typeface="Calibri"/>
                <a:cs typeface="Calibri"/>
              </a:rPr>
              <a:t>simulation</a:t>
            </a:r>
            <a:r>
              <a:rPr sz="2000" spc="-15" dirty="0">
                <a:solidFill>
                  <a:srgbClr val="404040"/>
                </a:solidFill>
                <a:latin typeface="Calibri"/>
                <a:cs typeface="Calibri"/>
              </a:rPr>
              <a:t> </a:t>
            </a:r>
            <a:r>
              <a:rPr sz="2000" dirty="0">
                <a:solidFill>
                  <a:srgbClr val="404040"/>
                </a:solidFill>
                <a:latin typeface="Calibri"/>
                <a:cs typeface="Calibri"/>
              </a:rPr>
              <a:t>runs,</a:t>
            </a:r>
            <a:r>
              <a:rPr sz="2000" spc="-15" dirty="0">
                <a:solidFill>
                  <a:srgbClr val="404040"/>
                </a:solidFill>
                <a:latin typeface="Calibri"/>
                <a:cs typeface="Calibri"/>
              </a:rPr>
              <a:t> </a:t>
            </a:r>
            <a:r>
              <a:rPr sz="2000" spc="-10" dirty="0">
                <a:solidFill>
                  <a:srgbClr val="404040"/>
                </a:solidFill>
                <a:latin typeface="Calibri"/>
                <a:cs typeface="Calibri"/>
              </a:rPr>
              <a:t>average</a:t>
            </a:r>
            <a:r>
              <a:rPr sz="2000" spc="-15" dirty="0">
                <a:solidFill>
                  <a:srgbClr val="404040"/>
                </a:solidFill>
                <a:latin typeface="Calibri"/>
                <a:cs typeface="Calibri"/>
              </a:rPr>
              <a:t> </a:t>
            </a:r>
            <a:r>
              <a:rPr sz="2000" dirty="0">
                <a:solidFill>
                  <a:srgbClr val="404040"/>
                </a:solidFill>
                <a:latin typeface="Calibri"/>
                <a:cs typeface="Calibri"/>
              </a:rPr>
              <a:t>results</a:t>
            </a:r>
            <a:r>
              <a:rPr sz="2000" spc="-10" dirty="0">
                <a:solidFill>
                  <a:srgbClr val="404040"/>
                </a:solidFill>
                <a:latin typeface="Calibri"/>
                <a:cs typeface="Calibri"/>
              </a:rPr>
              <a:t> </a:t>
            </a:r>
            <a:r>
              <a:rPr sz="2000" dirty="0">
                <a:solidFill>
                  <a:srgbClr val="404040"/>
                </a:solidFill>
                <a:latin typeface="Calibri"/>
                <a:cs typeface="Calibri"/>
              </a:rPr>
              <a:t>of</a:t>
            </a:r>
            <a:r>
              <a:rPr sz="2000" spc="-15" dirty="0">
                <a:solidFill>
                  <a:srgbClr val="404040"/>
                </a:solidFill>
                <a:latin typeface="Calibri"/>
                <a:cs typeface="Calibri"/>
              </a:rPr>
              <a:t> </a:t>
            </a:r>
            <a:r>
              <a:rPr sz="2000" dirty="0">
                <a:solidFill>
                  <a:srgbClr val="404040"/>
                </a:solidFill>
                <a:latin typeface="Calibri"/>
                <a:cs typeface="Calibri"/>
              </a:rPr>
              <a:t>multiple</a:t>
            </a:r>
            <a:r>
              <a:rPr sz="2000" spc="-10" dirty="0">
                <a:solidFill>
                  <a:srgbClr val="404040"/>
                </a:solidFill>
                <a:latin typeface="Calibri"/>
                <a:cs typeface="Calibri"/>
              </a:rPr>
              <a:t> runs, </a:t>
            </a:r>
            <a:r>
              <a:rPr sz="2000" dirty="0">
                <a:solidFill>
                  <a:srgbClr val="404040"/>
                </a:solidFill>
                <a:latin typeface="Calibri"/>
                <a:cs typeface="Calibri"/>
              </a:rPr>
              <a:t>compute</a:t>
            </a:r>
            <a:r>
              <a:rPr sz="2000" spc="-40" dirty="0">
                <a:solidFill>
                  <a:srgbClr val="404040"/>
                </a:solidFill>
                <a:latin typeface="Calibri"/>
                <a:cs typeface="Calibri"/>
              </a:rPr>
              <a:t> </a:t>
            </a:r>
            <a:r>
              <a:rPr sz="2000" dirty="0">
                <a:solidFill>
                  <a:srgbClr val="404040"/>
                </a:solidFill>
                <a:latin typeface="Calibri"/>
                <a:cs typeface="Calibri"/>
              </a:rPr>
              <a:t>confidence</a:t>
            </a:r>
            <a:r>
              <a:rPr sz="2000" spc="-35" dirty="0">
                <a:solidFill>
                  <a:srgbClr val="404040"/>
                </a:solidFill>
                <a:latin typeface="Calibri"/>
                <a:cs typeface="Calibri"/>
              </a:rPr>
              <a:t> </a:t>
            </a:r>
            <a:r>
              <a:rPr sz="2000" spc="-10" dirty="0">
                <a:solidFill>
                  <a:srgbClr val="404040"/>
                </a:solidFill>
                <a:latin typeface="Calibri"/>
                <a:cs typeface="Calibri"/>
              </a:rPr>
              <a:t>intervals</a:t>
            </a:r>
            <a:endParaRPr sz="2000" dirty="0">
              <a:latin typeface="Calibri"/>
              <a:cs typeface="Calibri"/>
            </a:endParaRPr>
          </a:p>
        </p:txBody>
      </p:sp>
      <p:sp>
        <p:nvSpPr>
          <p:cNvPr id="3" name="object 3"/>
          <p:cNvSpPr txBox="1">
            <a:spLocks noGrp="1"/>
          </p:cNvSpPr>
          <p:nvPr>
            <p:ph type="title"/>
          </p:nvPr>
        </p:nvSpPr>
        <p:spPr>
          <a:xfrm>
            <a:off x="640199" y="373380"/>
            <a:ext cx="2111375" cy="513080"/>
          </a:xfrm>
          <a:prstGeom prst="rect">
            <a:avLst/>
          </a:prstGeom>
        </p:spPr>
        <p:txBody>
          <a:bodyPr vert="horz" wrap="square" lIns="0" tIns="12700" rIns="0" bIns="0" rtlCol="0">
            <a:spAutoFit/>
          </a:bodyPr>
          <a:lstStyle/>
          <a:p>
            <a:pPr marL="12700">
              <a:lnSpc>
                <a:spcPct val="100000"/>
              </a:lnSpc>
              <a:spcBef>
                <a:spcPts val="100"/>
              </a:spcBef>
            </a:pPr>
            <a:r>
              <a:rPr spc="-10" dirty="0"/>
              <a:t>Stochasticity</a:t>
            </a:r>
          </a:p>
        </p:txBody>
      </p:sp>
      <p:grpSp>
        <p:nvGrpSpPr>
          <p:cNvPr id="4" name="object 4"/>
          <p:cNvGrpSpPr/>
          <p:nvPr/>
        </p:nvGrpSpPr>
        <p:grpSpPr>
          <a:xfrm>
            <a:off x="1219200" y="3822191"/>
            <a:ext cx="2563495" cy="2563495"/>
            <a:chOff x="1219200" y="3822191"/>
            <a:chExt cx="2563495" cy="2563495"/>
          </a:xfrm>
        </p:grpSpPr>
        <p:pic>
          <p:nvPicPr>
            <p:cNvPr id="5" name="object 5"/>
            <p:cNvPicPr/>
            <p:nvPr/>
          </p:nvPicPr>
          <p:blipFill>
            <a:blip r:embed="rId2" cstate="print"/>
            <a:stretch>
              <a:fillRect/>
            </a:stretch>
          </p:blipFill>
          <p:spPr>
            <a:xfrm>
              <a:off x="1219200" y="3822191"/>
              <a:ext cx="2563368" cy="2563368"/>
            </a:xfrm>
            <a:prstGeom prst="rect">
              <a:avLst/>
            </a:prstGeom>
          </p:spPr>
        </p:pic>
        <p:pic>
          <p:nvPicPr>
            <p:cNvPr id="6" name="object 6"/>
            <p:cNvPicPr/>
            <p:nvPr/>
          </p:nvPicPr>
          <p:blipFill>
            <a:blip r:embed="rId3" cstate="print"/>
            <a:stretch>
              <a:fillRect/>
            </a:stretch>
          </p:blipFill>
          <p:spPr>
            <a:xfrm>
              <a:off x="1627631" y="4422647"/>
              <a:ext cx="1816608" cy="1450848"/>
            </a:xfrm>
            <a:prstGeom prst="rect">
              <a:avLst/>
            </a:prstGeom>
          </p:spPr>
        </p:pic>
        <p:sp>
          <p:nvSpPr>
            <p:cNvPr id="7" name="object 7"/>
            <p:cNvSpPr/>
            <p:nvPr/>
          </p:nvSpPr>
          <p:spPr>
            <a:xfrm>
              <a:off x="1260851" y="3841252"/>
              <a:ext cx="2479675" cy="2479675"/>
            </a:xfrm>
            <a:custGeom>
              <a:avLst/>
              <a:gdLst/>
              <a:ahLst/>
              <a:cxnLst/>
              <a:rect l="l" t="t" r="r" b="b"/>
              <a:pathLst>
                <a:path w="2479675" h="2479675">
                  <a:moveTo>
                    <a:pt x="1239668" y="0"/>
                  </a:moveTo>
                  <a:lnTo>
                    <a:pt x="1190991" y="938"/>
                  </a:lnTo>
                  <a:lnTo>
                    <a:pt x="1142789" y="3729"/>
                  </a:lnTo>
                  <a:lnTo>
                    <a:pt x="1095097" y="8340"/>
                  </a:lnTo>
                  <a:lnTo>
                    <a:pt x="1047949" y="14735"/>
                  </a:lnTo>
                  <a:lnTo>
                    <a:pt x="1001380" y="22879"/>
                  </a:lnTo>
                  <a:lnTo>
                    <a:pt x="955424" y="32740"/>
                  </a:lnTo>
                  <a:lnTo>
                    <a:pt x="910115" y="44282"/>
                  </a:lnTo>
                  <a:lnTo>
                    <a:pt x="865489" y="57470"/>
                  </a:lnTo>
                  <a:lnTo>
                    <a:pt x="821579" y="72270"/>
                  </a:lnTo>
                  <a:lnTo>
                    <a:pt x="778420" y="88649"/>
                  </a:lnTo>
                  <a:lnTo>
                    <a:pt x="736047" y="106570"/>
                  </a:lnTo>
                  <a:lnTo>
                    <a:pt x="694493" y="126001"/>
                  </a:lnTo>
                  <a:lnTo>
                    <a:pt x="653794" y="146906"/>
                  </a:lnTo>
                  <a:lnTo>
                    <a:pt x="613984" y="169250"/>
                  </a:lnTo>
                  <a:lnTo>
                    <a:pt x="575097" y="193001"/>
                  </a:lnTo>
                  <a:lnTo>
                    <a:pt x="537167" y="218122"/>
                  </a:lnTo>
                  <a:lnTo>
                    <a:pt x="500230" y="244580"/>
                  </a:lnTo>
                  <a:lnTo>
                    <a:pt x="464319" y="272341"/>
                  </a:lnTo>
                  <a:lnTo>
                    <a:pt x="429469" y="301369"/>
                  </a:lnTo>
                  <a:lnTo>
                    <a:pt x="395715" y="331630"/>
                  </a:lnTo>
                  <a:lnTo>
                    <a:pt x="363090" y="363090"/>
                  </a:lnTo>
                  <a:lnTo>
                    <a:pt x="331630" y="395714"/>
                  </a:lnTo>
                  <a:lnTo>
                    <a:pt x="301369" y="429469"/>
                  </a:lnTo>
                  <a:lnTo>
                    <a:pt x="272341" y="464318"/>
                  </a:lnTo>
                  <a:lnTo>
                    <a:pt x="244581" y="500229"/>
                  </a:lnTo>
                  <a:lnTo>
                    <a:pt x="218123" y="537167"/>
                  </a:lnTo>
                  <a:lnTo>
                    <a:pt x="193001" y="575096"/>
                  </a:lnTo>
                  <a:lnTo>
                    <a:pt x="169251" y="613983"/>
                  </a:lnTo>
                  <a:lnTo>
                    <a:pt x="146906" y="653794"/>
                  </a:lnTo>
                  <a:lnTo>
                    <a:pt x="126001" y="694493"/>
                  </a:lnTo>
                  <a:lnTo>
                    <a:pt x="106570" y="736047"/>
                  </a:lnTo>
                  <a:lnTo>
                    <a:pt x="88649" y="778420"/>
                  </a:lnTo>
                  <a:lnTo>
                    <a:pt x="72271" y="821579"/>
                  </a:lnTo>
                  <a:lnTo>
                    <a:pt x="57470" y="865489"/>
                  </a:lnTo>
                  <a:lnTo>
                    <a:pt x="44282" y="910115"/>
                  </a:lnTo>
                  <a:lnTo>
                    <a:pt x="32740" y="955423"/>
                  </a:lnTo>
                  <a:lnTo>
                    <a:pt x="22880" y="1001379"/>
                  </a:lnTo>
                  <a:lnTo>
                    <a:pt x="14735" y="1047949"/>
                  </a:lnTo>
                  <a:lnTo>
                    <a:pt x="8340" y="1095096"/>
                  </a:lnTo>
                  <a:lnTo>
                    <a:pt x="3729" y="1142789"/>
                  </a:lnTo>
                  <a:lnTo>
                    <a:pt x="938" y="1190991"/>
                  </a:lnTo>
                  <a:lnTo>
                    <a:pt x="0" y="1239668"/>
                  </a:lnTo>
                  <a:lnTo>
                    <a:pt x="938" y="1288345"/>
                  </a:lnTo>
                  <a:lnTo>
                    <a:pt x="3729" y="1336547"/>
                  </a:lnTo>
                  <a:lnTo>
                    <a:pt x="8340" y="1384240"/>
                  </a:lnTo>
                  <a:lnTo>
                    <a:pt x="14735" y="1431387"/>
                  </a:lnTo>
                  <a:lnTo>
                    <a:pt x="22880" y="1477957"/>
                  </a:lnTo>
                  <a:lnTo>
                    <a:pt x="32740" y="1523913"/>
                  </a:lnTo>
                  <a:lnTo>
                    <a:pt x="44282" y="1569221"/>
                  </a:lnTo>
                  <a:lnTo>
                    <a:pt x="57470" y="1613847"/>
                  </a:lnTo>
                  <a:lnTo>
                    <a:pt x="72271" y="1657757"/>
                  </a:lnTo>
                  <a:lnTo>
                    <a:pt x="88649" y="1700916"/>
                  </a:lnTo>
                  <a:lnTo>
                    <a:pt x="106570" y="1743289"/>
                  </a:lnTo>
                  <a:lnTo>
                    <a:pt x="126001" y="1784843"/>
                  </a:lnTo>
                  <a:lnTo>
                    <a:pt x="146906" y="1825542"/>
                  </a:lnTo>
                  <a:lnTo>
                    <a:pt x="169251" y="1865352"/>
                  </a:lnTo>
                  <a:lnTo>
                    <a:pt x="193001" y="1904239"/>
                  </a:lnTo>
                  <a:lnTo>
                    <a:pt x="218123" y="1942169"/>
                  </a:lnTo>
                  <a:lnTo>
                    <a:pt x="244581" y="1979106"/>
                  </a:lnTo>
                  <a:lnTo>
                    <a:pt x="272341" y="2015017"/>
                  </a:lnTo>
                  <a:lnTo>
                    <a:pt x="301369" y="2049867"/>
                  </a:lnTo>
                  <a:lnTo>
                    <a:pt x="331630" y="2083621"/>
                  </a:lnTo>
                  <a:lnTo>
                    <a:pt x="363090" y="2116246"/>
                  </a:lnTo>
                  <a:lnTo>
                    <a:pt x="395715" y="2147706"/>
                  </a:lnTo>
                  <a:lnTo>
                    <a:pt x="429469" y="2177967"/>
                  </a:lnTo>
                  <a:lnTo>
                    <a:pt x="464319" y="2206995"/>
                  </a:lnTo>
                  <a:lnTo>
                    <a:pt x="500230" y="2234755"/>
                  </a:lnTo>
                  <a:lnTo>
                    <a:pt x="537167" y="2261213"/>
                  </a:lnTo>
                  <a:lnTo>
                    <a:pt x="575097" y="2286335"/>
                  </a:lnTo>
                  <a:lnTo>
                    <a:pt x="613984" y="2310085"/>
                  </a:lnTo>
                  <a:lnTo>
                    <a:pt x="653794" y="2332430"/>
                  </a:lnTo>
                  <a:lnTo>
                    <a:pt x="694493" y="2353335"/>
                  </a:lnTo>
                  <a:lnTo>
                    <a:pt x="736047" y="2372765"/>
                  </a:lnTo>
                  <a:lnTo>
                    <a:pt x="778420" y="2390687"/>
                  </a:lnTo>
                  <a:lnTo>
                    <a:pt x="821579" y="2407065"/>
                  </a:lnTo>
                  <a:lnTo>
                    <a:pt x="865489" y="2421866"/>
                  </a:lnTo>
                  <a:lnTo>
                    <a:pt x="910115" y="2435054"/>
                  </a:lnTo>
                  <a:lnTo>
                    <a:pt x="955424" y="2446596"/>
                  </a:lnTo>
                  <a:lnTo>
                    <a:pt x="1001380" y="2456456"/>
                  </a:lnTo>
                  <a:lnTo>
                    <a:pt x="1047949" y="2464601"/>
                  </a:lnTo>
                  <a:lnTo>
                    <a:pt x="1095097" y="2470996"/>
                  </a:lnTo>
                  <a:lnTo>
                    <a:pt x="1142789" y="2475607"/>
                  </a:lnTo>
                  <a:lnTo>
                    <a:pt x="1190991" y="2478398"/>
                  </a:lnTo>
                  <a:lnTo>
                    <a:pt x="1239668" y="2479336"/>
                  </a:lnTo>
                  <a:lnTo>
                    <a:pt x="1288345" y="2478398"/>
                  </a:lnTo>
                  <a:lnTo>
                    <a:pt x="1336547" y="2475607"/>
                  </a:lnTo>
                  <a:lnTo>
                    <a:pt x="1384239" y="2470996"/>
                  </a:lnTo>
                  <a:lnTo>
                    <a:pt x="1431387" y="2464601"/>
                  </a:lnTo>
                  <a:lnTo>
                    <a:pt x="1477956" y="2456456"/>
                  </a:lnTo>
                  <a:lnTo>
                    <a:pt x="1523912" y="2446596"/>
                  </a:lnTo>
                  <a:lnTo>
                    <a:pt x="1569221" y="2435054"/>
                  </a:lnTo>
                  <a:lnTo>
                    <a:pt x="1613847" y="2421866"/>
                  </a:lnTo>
                  <a:lnTo>
                    <a:pt x="1657757" y="2407065"/>
                  </a:lnTo>
                  <a:lnTo>
                    <a:pt x="1700916" y="2390687"/>
                  </a:lnTo>
                  <a:lnTo>
                    <a:pt x="1743289" y="2372765"/>
                  </a:lnTo>
                  <a:lnTo>
                    <a:pt x="1784843" y="2353335"/>
                  </a:lnTo>
                  <a:lnTo>
                    <a:pt x="1825542" y="2332430"/>
                  </a:lnTo>
                  <a:lnTo>
                    <a:pt x="1865352" y="2310085"/>
                  </a:lnTo>
                  <a:lnTo>
                    <a:pt x="1904239" y="2286335"/>
                  </a:lnTo>
                  <a:lnTo>
                    <a:pt x="1942169" y="2261213"/>
                  </a:lnTo>
                  <a:lnTo>
                    <a:pt x="1979106" y="2234755"/>
                  </a:lnTo>
                  <a:lnTo>
                    <a:pt x="2015017" y="2206995"/>
                  </a:lnTo>
                  <a:lnTo>
                    <a:pt x="2049867" y="2177967"/>
                  </a:lnTo>
                  <a:lnTo>
                    <a:pt x="2083621" y="2147706"/>
                  </a:lnTo>
                  <a:lnTo>
                    <a:pt x="2116246" y="2116246"/>
                  </a:lnTo>
                  <a:lnTo>
                    <a:pt x="2147706" y="2083621"/>
                  </a:lnTo>
                  <a:lnTo>
                    <a:pt x="2177967" y="2049867"/>
                  </a:lnTo>
                  <a:lnTo>
                    <a:pt x="2206995" y="2015017"/>
                  </a:lnTo>
                  <a:lnTo>
                    <a:pt x="2234755" y="1979106"/>
                  </a:lnTo>
                  <a:lnTo>
                    <a:pt x="2261213" y="1942169"/>
                  </a:lnTo>
                  <a:lnTo>
                    <a:pt x="2286335" y="1904239"/>
                  </a:lnTo>
                  <a:lnTo>
                    <a:pt x="2310085" y="1865352"/>
                  </a:lnTo>
                  <a:lnTo>
                    <a:pt x="2332430" y="1825542"/>
                  </a:lnTo>
                  <a:lnTo>
                    <a:pt x="2353335" y="1784843"/>
                  </a:lnTo>
                  <a:lnTo>
                    <a:pt x="2372766" y="1743289"/>
                  </a:lnTo>
                  <a:lnTo>
                    <a:pt x="2390687" y="1700916"/>
                  </a:lnTo>
                  <a:lnTo>
                    <a:pt x="2407066" y="1657757"/>
                  </a:lnTo>
                  <a:lnTo>
                    <a:pt x="2421866" y="1613847"/>
                  </a:lnTo>
                  <a:lnTo>
                    <a:pt x="2435054" y="1569221"/>
                  </a:lnTo>
                  <a:lnTo>
                    <a:pt x="2446596" y="1523913"/>
                  </a:lnTo>
                  <a:lnTo>
                    <a:pt x="2456457" y="1477957"/>
                  </a:lnTo>
                  <a:lnTo>
                    <a:pt x="2464601" y="1431387"/>
                  </a:lnTo>
                  <a:lnTo>
                    <a:pt x="2470996" y="1384240"/>
                  </a:lnTo>
                  <a:lnTo>
                    <a:pt x="2475607" y="1336547"/>
                  </a:lnTo>
                  <a:lnTo>
                    <a:pt x="2478398" y="1288345"/>
                  </a:lnTo>
                  <a:lnTo>
                    <a:pt x="2479337" y="1239668"/>
                  </a:lnTo>
                  <a:lnTo>
                    <a:pt x="2478398" y="1190991"/>
                  </a:lnTo>
                  <a:lnTo>
                    <a:pt x="2475607" y="1142789"/>
                  </a:lnTo>
                  <a:lnTo>
                    <a:pt x="2470996" y="1095096"/>
                  </a:lnTo>
                  <a:lnTo>
                    <a:pt x="2464601" y="1047949"/>
                  </a:lnTo>
                  <a:lnTo>
                    <a:pt x="2456457" y="1001379"/>
                  </a:lnTo>
                  <a:lnTo>
                    <a:pt x="2446596" y="955423"/>
                  </a:lnTo>
                  <a:lnTo>
                    <a:pt x="2435054" y="910115"/>
                  </a:lnTo>
                  <a:lnTo>
                    <a:pt x="2421866" y="865489"/>
                  </a:lnTo>
                  <a:lnTo>
                    <a:pt x="2407066" y="821579"/>
                  </a:lnTo>
                  <a:lnTo>
                    <a:pt x="2390687" y="778420"/>
                  </a:lnTo>
                  <a:lnTo>
                    <a:pt x="2372766" y="736047"/>
                  </a:lnTo>
                  <a:lnTo>
                    <a:pt x="2353335" y="694493"/>
                  </a:lnTo>
                  <a:lnTo>
                    <a:pt x="2332430" y="653794"/>
                  </a:lnTo>
                  <a:lnTo>
                    <a:pt x="2310085" y="613983"/>
                  </a:lnTo>
                  <a:lnTo>
                    <a:pt x="2286335" y="575096"/>
                  </a:lnTo>
                  <a:lnTo>
                    <a:pt x="2261213" y="537167"/>
                  </a:lnTo>
                  <a:lnTo>
                    <a:pt x="2234755" y="500229"/>
                  </a:lnTo>
                  <a:lnTo>
                    <a:pt x="2206995" y="464318"/>
                  </a:lnTo>
                  <a:lnTo>
                    <a:pt x="2177967" y="429469"/>
                  </a:lnTo>
                  <a:lnTo>
                    <a:pt x="2147706" y="395714"/>
                  </a:lnTo>
                  <a:lnTo>
                    <a:pt x="2116246" y="363090"/>
                  </a:lnTo>
                  <a:lnTo>
                    <a:pt x="2083621" y="331630"/>
                  </a:lnTo>
                  <a:lnTo>
                    <a:pt x="2049867" y="301369"/>
                  </a:lnTo>
                  <a:lnTo>
                    <a:pt x="2015017" y="272341"/>
                  </a:lnTo>
                  <a:lnTo>
                    <a:pt x="1979106" y="244580"/>
                  </a:lnTo>
                  <a:lnTo>
                    <a:pt x="1942169" y="218122"/>
                  </a:lnTo>
                  <a:lnTo>
                    <a:pt x="1904239" y="193001"/>
                  </a:lnTo>
                  <a:lnTo>
                    <a:pt x="1865352" y="169250"/>
                  </a:lnTo>
                  <a:lnTo>
                    <a:pt x="1825542" y="146906"/>
                  </a:lnTo>
                  <a:lnTo>
                    <a:pt x="1784843" y="126001"/>
                  </a:lnTo>
                  <a:lnTo>
                    <a:pt x="1743289" y="106570"/>
                  </a:lnTo>
                  <a:lnTo>
                    <a:pt x="1700916" y="88649"/>
                  </a:lnTo>
                  <a:lnTo>
                    <a:pt x="1657757" y="72270"/>
                  </a:lnTo>
                  <a:lnTo>
                    <a:pt x="1613847" y="57470"/>
                  </a:lnTo>
                  <a:lnTo>
                    <a:pt x="1569221" y="44282"/>
                  </a:lnTo>
                  <a:lnTo>
                    <a:pt x="1523912" y="32740"/>
                  </a:lnTo>
                  <a:lnTo>
                    <a:pt x="1477956" y="22879"/>
                  </a:lnTo>
                  <a:lnTo>
                    <a:pt x="1431387" y="14735"/>
                  </a:lnTo>
                  <a:lnTo>
                    <a:pt x="1384239" y="8340"/>
                  </a:lnTo>
                  <a:lnTo>
                    <a:pt x="1336547" y="3729"/>
                  </a:lnTo>
                  <a:lnTo>
                    <a:pt x="1288345" y="938"/>
                  </a:lnTo>
                  <a:lnTo>
                    <a:pt x="1239668" y="0"/>
                  </a:lnTo>
                  <a:close/>
                </a:path>
              </a:pathLst>
            </a:custGeom>
            <a:solidFill>
              <a:srgbClr val="F2F2F2"/>
            </a:solidFill>
          </p:spPr>
          <p:txBody>
            <a:bodyPr wrap="square" lIns="0" tIns="0" rIns="0" bIns="0" rtlCol="0"/>
            <a:lstStyle/>
            <a:p>
              <a:endParaRPr/>
            </a:p>
          </p:txBody>
        </p:sp>
      </p:grpSp>
      <p:sp>
        <p:nvSpPr>
          <p:cNvPr id="8" name="object 8"/>
          <p:cNvSpPr txBox="1"/>
          <p:nvPr/>
        </p:nvSpPr>
        <p:spPr>
          <a:xfrm>
            <a:off x="1839167" y="4495292"/>
            <a:ext cx="1322705" cy="1125855"/>
          </a:xfrm>
          <a:prstGeom prst="rect">
            <a:avLst/>
          </a:prstGeom>
        </p:spPr>
        <p:txBody>
          <a:bodyPr vert="horz" wrap="square" lIns="0" tIns="10795" rIns="0" bIns="0" rtlCol="0">
            <a:spAutoFit/>
          </a:bodyPr>
          <a:lstStyle/>
          <a:p>
            <a:pPr marL="12700" marR="5080" indent="-635" algn="ctr">
              <a:lnSpc>
                <a:spcPct val="100400"/>
              </a:lnSpc>
              <a:spcBef>
                <a:spcPts val="85"/>
              </a:spcBef>
            </a:pPr>
            <a:r>
              <a:rPr sz="2400" spc="-10" dirty="0">
                <a:latin typeface="Calibri"/>
                <a:cs typeface="Calibri"/>
              </a:rPr>
              <a:t>Multiple simulation </a:t>
            </a:r>
            <a:r>
              <a:rPr sz="2400" spc="-20" dirty="0">
                <a:latin typeface="Calibri"/>
                <a:cs typeface="Calibri"/>
              </a:rPr>
              <a:t>runs</a:t>
            </a:r>
            <a:endParaRPr sz="2400">
              <a:latin typeface="Calibri"/>
              <a:cs typeface="Calibri"/>
            </a:endParaRPr>
          </a:p>
        </p:txBody>
      </p:sp>
      <p:grpSp>
        <p:nvGrpSpPr>
          <p:cNvPr id="9" name="object 9"/>
          <p:cNvGrpSpPr/>
          <p:nvPr/>
        </p:nvGrpSpPr>
        <p:grpSpPr>
          <a:xfrm>
            <a:off x="4181855" y="3797807"/>
            <a:ext cx="2563495" cy="2560320"/>
            <a:chOff x="4181855" y="3797807"/>
            <a:chExt cx="2563495" cy="2560320"/>
          </a:xfrm>
        </p:grpSpPr>
        <p:pic>
          <p:nvPicPr>
            <p:cNvPr id="10" name="object 10"/>
            <p:cNvPicPr/>
            <p:nvPr/>
          </p:nvPicPr>
          <p:blipFill>
            <a:blip r:embed="rId4" cstate="print"/>
            <a:stretch>
              <a:fillRect/>
            </a:stretch>
          </p:blipFill>
          <p:spPr>
            <a:xfrm>
              <a:off x="4181855" y="3797807"/>
              <a:ext cx="2563368" cy="2560320"/>
            </a:xfrm>
            <a:prstGeom prst="rect">
              <a:avLst/>
            </a:prstGeom>
          </p:spPr>
        </p:pic>
        <p:pic>
          <p:nvPicPr>
            <p:cNvPr id="11" name="object 11"/>
            <p:cNvPicPr/>
            <p:nvPr/>
          </p:nvPicPr>
          <p:blipFill>
            <a:blip r:embed="rId5" cstate="print"/>
            <a:stretch>
              <a:fillRect/>
            </a:stretch>
          </p:blipFill>
          <p:spPr>
            <a:xfrm>
              <a:off x="4666487" y="4212335"/>
              <a:ext cx="1664208" cy="1819656"/>
            </a:xfrm>
            <a:prstGeom prst="rect">
              <a:avLst/>
            </a:prstGeom>
          </p:spPr>
        </p:pic>
        <p:sp>
          <p:nvSpPr>
            <p:cNvPr id="12" name="object 12"/>
            <p:cNvSpPr/>
            <p:nvPr/>
          </p:nvSpPr>
          <p:spPr>
            <a:xfrm>
              <a:off x="4224606" y="3815749"/>
              <a:ext cx="2479675" cy="2479675"/>
            </a:xfrm>
            <a:custGeom>
              <a:avLst/>
              <a:gdLst/>
              <a:ahLst/>
              <a:cxnLst/>
              <a:rect l="l" t="t" r="r" b="b"/>
              <a:pathLst>
                <a:path w="2479675" h="2479675">
                  <a:moveTo>
                    <a:pt x="1239668" y="0"/>
                  </a:moveTo>
                  <a:lnTo>
                    <a:pt x="1190991" y="938"/>
                  </a:lnTo>
                  <a:lnTo>
                    <a:pt x="1142789" y="3729"/>
                  </a:lnTo>
                  <a:lnTo>
                    <a:pt x="1095096" y="8340"/>
                  </a:lnTo>
                  <a:lnTo>
                    <a:pt x="1047949" y="14735"/>
                  </a:lnTo>
                  <a:lnTo>
                    <a:pt x="1001379" y="22880"/>
                  </a:lnTo>
                  <a:lnTo>
                    <a:pt x="955423" y="32740"/>
                  </a:lnTo>
                  <a:lnTo>
                    <a:pt x="910115" y="44282"/>
                  </a:lnTo>
                  <a:lnTo>
                    <a:pt x="865489" y="57470"/>
                  </a:lnTo>
                  <a:lnTo>
                    <a:pt x="821579" y="72271"/>
                  </a:lnTo>
                  <a:lnTo>
                    <a:pt x="778420" y="88649"/>
                  </a:lnTo>
                  <a:lnTo>
                    <a:pt x="736047" y="106570"/>
                  </a:lnTo>
                  <a:lnTo>
                    <a:pt x="694493" y="126001"/>
                  </a:lnTo>
                  <a:lnTo>
                    <a:pt x="653794" y="146906"/>
                  </a:lnTo>
                  <a:lnTo>
                    <a:pt x="613983" y="169251"/>
                  </a:lnTo>
                  <a:lnTo>
                    <a:pt x="575096" y="193001"/>
                  </a:lnTo>
                  <a:lnTo>
                    <a:pt x="537167" y="218123"/>
                  </a:lnTo>
                  <a:lnTo>
                    <a:pt x="500229" y="244581"/>
                  </a:lnTo>
                  <a:lnTo>
                    <a:pt x="464318" y="272341"/>
                  </a:lnTo>
                  <a:lnTo>
                    <a:pt x="429469" y="301369"/>
                  </a:lnTo>
                  <a:lnTo>
                    <a:pt x="395714" y="331630"/>
                  </a:lnTo>
                  <a:lnTo>
                    <a:pt x="363090" y="363090"/>
                  </a:lnTo>
                  <a:lnTo>
                    <a:pt x="331630" y="395715"/>
                  </a:lnTo>
                  <a:lnTo>
                    <a:pt x="301369" y="429469"/>
                  </a:lnTo>
                  <a:lnTo>
                    <a:pt x="272341" y="464319"/>
                  </a:lnTo>
                  <a:lnTo>
                    <a:pt x="244580" y="500230"/>
                  </a:lnTo>
                  <a:lnTo>
                    <a:pt x="218122" y="537167"/>
                  </a:lnTo>
                  <a:lnTo>
                    <a:pt x="193001" y="575097"/>
                  </a:lnTo>
                  <a:lnTo>
                    <a:pt x="169250" y="613984"/>
                  </a:lnTo>
                  <a:lnTo>
                    <a:pt x="146906" y="653794"/>
                  </a:lnTo>
                  <a:lnTo>
                    <a:pt x="126001" y="694494"/>
                  </a:lnTo>
                  <a:lnTo>
                    <a:pt x="106570" y="736047"/>
                  </a:lnTo>
                  <a:lnTo>
                    <a:pt x="88649" y="778420"/>
                  </a:lnTo>
                  <a:lnTo>
                    <a:pt x="72270" y="821579"/>
                  </a:lnTo>
                  <a:lnTo>
                    <a:pt x="57470" y="865489"/>
                  </a:lnTo>
                  <a:lnTo>
                    <a:pt x="44282" y="910115"/>
                  </a:lnTo>
                  <a:lnTo>
                    <a:pt x="32740" y="955424"/>
                  </a:lnTo>
                  <a:lnTo>
                    <a:pt x="22879" y="1001380"/>
                  </a:lnTo>
                  <a:lnTo>
                    <a:pt x="14735" y="1047949"/>
                  </a:lnTo>
                  <a:lnTo>
                    <a:pt x="8340" y="1095097"/>
                  </a:lnTo>
                  <a:lnTo>
                    <a:pt x="3729" y="1142789"/>
                  </a:lnTo>
                  <a:lnTo>
                    <a:pt x="938" y="1190991"/>
                  </a:lnTo>
                  <a:lnTo>
                    <a:pt x="0" y="1239668"/>
                  </a:lnTo>
                  <a:lnTo>
                    <a:pt x="938" y="1288345"/>
                  </a:lnTo>
                  <a:lnTo>
                    <a:pt x="3729" y="1336548"/>
                  </a:lnTo>
                  <a:lnTo>
                    <a:pt x="8340" y="1384240"/>
                  </a:lnTo>
                  <a:lnTo>
                    <a:pt x="14735" y="1431388"/>
                  </a:lnTo>
                  <a:lnTo>
                    <a:pt x="22879" y="1477957"/>
                  </a:lnTo>
                  <a:lnTo>
                    <a:pt x="32740" y="1523913"/>
                  </a:lnTo>
                  <a:lnTo>
                    <a:pt x="44282" y="1569221"/>
                  </a:lnTo>
                  <a:lnTo>
                    <a:pt x="57470" y="1613848"/>
                  </a:lnTo>
                  <a:lnTo>
                    <a:pt x="72270" y="1657757"/>
                  </a:lnTo>
                  <a:lnTo>
                    <a:pt x="88649" y="1700916"/>
                  </a:lnTo>
                  <a:lnTo>
                    <a:pt x="106570" y="1743290"/>
                  </a:lnTo>
                  <a:lnTo>
                    <a:pt x="126001" y="1784843"/>
                  </a:lnTo>
                  <a:lnTo>
                    <a:pt x="146906" y="1825542"/>
                  </a:lnTo>
                  <a:lnTo>
                    <a:pt x="169250" y="1865353"/>
                  </a:lnTo>
                  <a:lnTo>
                    <a:pt x="193001" y="1904240"/>
                  </a:lnTo>
                  <a:lnTo>
                    <a:pt x="218122" y="1942170"/>
                  </a:lnTo>
                  <a:lnTo>
                    <a:pt x="244580" y="1979107"/>
                  </a:lnTo>
                  <a:lnTo>
                    <a:pt x="272341" y="2015018"/>
                  </a:lnTo>
                  <a:lnTo>
                    <a:pt x="301369" y="2049868"/>
                  </a:lnTo>
                  <a:lnTo>
                    <a:pt x="331630" y="2083622"/>
                  </a:lnTo>
                  <a:lnTo>
                    <a:pt x="363090" y="2116247"/>
                  </a:lnTo>
                  <a:lnTo>
                    <a:pt x="395714" y="2147707"/>
                  </a:lnTo>
                  <a:lnTo>
                    <a:pt x="429469" y="2177968"/>
                  </a:lnTo>
                  <a:lnTo>
                    <a:pt x="464318" y="2206996"/>
                  </a:lnTo>
                  <a:lnTo>
                    <a:pt x="500229" y="2234756"/>
                  </a:lnTo>
                  <a:lnTo>
                    <a:pt x="537167" y="2261214"/>
                  </a:lnTo>
                  <a:lnTo>
                    <a:pt x="575096" y="2286336"/>
                  </a:lnTo>
                  <a:lnTo>
                    <a:pt x="613983" y="2310086"/>
                  </a:lnTo>
                  <a:lnTo>
                    <a:pt x="653794" y="2332431"/>
                  </a:lnTo>
                  <a:lnTo>
                    <a:pt x="694493" y="2353336"/>
                  </a:lnTo>
                  <a:lnTo>
                    <a:pt x="736047" y="2372766"/>
                  </a:lnTo>
                  <a:lnTo>
                    <a:pt x="778420" y="2390688"/>
                  </a:lnTo>
                  <a:lnTo>
                    <a:pt x="821579" y="2407066"/>
                  </a:lnTo>
                  <a:lnTo>
                    <a:pt x="865489" y="2421867"/>
                  </a:lnTo>
                  <a:lnTo>
                    <a:pt x="910115" y="2435055"/>
                  </a:lnTo>
                  <a:lnTo>
                    <a:pt x="955423" y="2446597"/>
                  </a:lnTo>
                  <a:lnTo>
                    <a:pt x="1001379" y="2456457"/>
                  </a:lnTo>
                  <a:lnTo>
                    <a:pt x="1047949" y="2464602"/>
                  </a:lnTo>
                  <a:lnTo>
                    <a:pt x="1095096" y="2470997"/>
                  </a:lnTo>
                  <a:lnTo>
                    <a:pt x="1142789" y="2475607"/>
                  </a:lnTo>
                  <a:lnTo>
                    <a:pt x="1190991" y="2478399"/>
                  </a:lnTo>
                  <a:lnTo>
                    <a:pt x="1239668" y="2479337"/>
                  </a:lnTo>
                  <a:lnTo>
                    <a:pt x="1288345" y="2478399"/>
                  </a:lnTo>
                  <a:lnTo>
                    <a:pt x="1336547" y="2475607"/>
                  </a:lnTo>
                  <a:lnTo>
                    <a:pt x="1384240" y="2470997"/>
                  </a:lnTo>
                  <a:lnTo>
                    <a:pt x="1431387" y="2464602"/>
                  </a:lnTo>
                  <a:lnTo>
                    <a:pt x="1477957" y="2456457"/>
                  </a:lnTo>
                  <a:lnTo>
                    <a:pt x="1523913" y="2446597"/>
                  </a:lnTo>
                  <a:lnTo>
                    <a:pt x="1569221" y="2435055"/>
                  </a:lnTo>
                  <a:lnTo>
                    <a:pt x="1613847" y="2421867"/>
                  </a:lnTo>
                  <a:lnTo>
                    <a:pt x="1657757" y="2407066"/>
                  </a:lnTo>
                  <a:lnTo>
                    <a:pt x="1700916" y="2390688"/>
                  </a:lnTo>
                  <a:lnTo>
                    <a:pt x="1743289" y="2372766"/>
                  </a:lnTo>
                  <a:lnTo>
                    <a:pt x="1784843" y="2353336"/>
                  </a:lnTo>
                  <a:lnTo>
                    <a:pt x="1825542" y="2332431"/>
                  </a:lnTo>
                  <a:lnTo>
                    <a:pt x="1865352" y="2310086"/>
                  </a:lnTo>
                  <a:lnTo>
                    <a:pt x="1904239" y="2286336"/>
                  </a:lnTo>
                  <a:lnTo>
                    <a:pt x="1942169" y="2261214"/>
                  </a:lnTo>
                  <a:lnTo>
                    <a:pt x="1979106" y="2234756"/>
                  </a:lnTo>
                  <a:lnTo>
                    <a:pt x="2015017" y="2206996"/>
                  </a:lnTo>
                  <a:lnTo>
                    <a:pt x="2049867" y="2177968"/>
                  </a:lnTo>
                  <a:lnTo>
                    <a:pt x="2083621" y="2147707"/>
                  </a:lnTo>
                  <a:lnTo>
                    <a:pt x="2116246" y="2116247"/>
                  </a:lnTo>
                  <a:lnTo>
                    <a:pt x="2147706" y="2083622"/>
                  </a:lnTo>
                  <a:lnTo>
                    <a:pt x="2177967" y="2049868"/>
                  </a:lnTo>
                  <a:lnTo>
                    <a:pt x="2206995" y="2015018"/>
                  </a:lnTo>
                  <a:lnTo>
                    <a:pt x="2234755" y="1979107"/>
                  </a:lnTo>
                  <a:lnTo>
                    <a:pt x="2261214" y="1942170"/>
                  </a:lnTo>
                  <a:lnTo>
                    <a:pt x="2286335" y="1904240"/>
                  </a:lnTo>
                  <a:lnTo>
                    <a:pt x="2310085" y="1865353"/>
                  </a:lnTo>
                  <a:lnTo>
                    <a:pt x="2332430" y="1825542"/>
                  </a:lnTo>
                  <a:lnTo>
                    <a:pt x="2353335" y="1784843"/>
                  </a:lnTo>
                  <a:lnTo>
                    <a:pt x="2372766" y="1743290"/>
                  </a:lnTo>
                  <a:lnTo>
                    <a:pt x="2390687" y="1700916"/>
                  </a:lnTo>
                  <a:lnTo>
                    <a:pt x="2407066" y="1657757"/>
                  </a:lnTo>
                  <a:lnTo>
                    <a:pt x="2421866" y="1613848"/>
                  </a:lnTo>
                  <a:lnTo>
                    <a:pt x="2435054" y="1569221"/>
                  </a:lnTo>
                  <a:lnTo>
                    <a:pt x="2446596" y="1523913"/>
                  </a:lnTo>
                  <a:lnTo>
                    <a:pt x="2456457" y="1477957"/>
                  </a:lnTo>
                  <a:lnTo>
                    <a:pt x="2464602" y="1431388"/>
                  </a:lnTo>
                  <a:lnTo>
                    <a:pt x="2470997" y="1384240"/>
                  </a:lnTo>
                  <a:lnTo>
                    <a:pt x="2475607" y="1336548"/>
                  </a:lnTo>
                  <a:lnTo>
                    <a:pt x="2478399" y="1288345"/>
                  </a:lnTo>
                  <a:lnTo>
                    <a:pt x="2479337" y="1239668"/>
                  </a:lnTo>
                  <a:lnTo>
                    <a:pt x="2478399" y="1190991"/>
                  </a:lnTo>
                  <a:lnTo>
                    <a:pt x="2475607" y="1142789"/>
                  </a:lnTo>
                  <a:lnTo>
                    <a:pt x="2470997" y="1095097"/>
                  </a:lnTo>
                  <a:lnTo>
                    <a:pt x="2464602" y="1047949"/>
                  </a:lnTo>
                  <a:lnTo>
                    <a:pt x="2456457" y="1001380"/>
                  </a:lnTo>
                  <a:lnTo>
                    <a:pt x="2446596" y="955424"/>
                  </a:lnTo>
                  <a:lnTo>
                    <a:pt x="2435054" y="910115"/>
                  </a:lnTo>
                  <a:lnTo>
                    <a:pt x="2421866" y="865489"/>
                  </a:lnTo>
                  <a:lnTo>
                    <a:pt x="2407066" y="821579"/>
                  </a:lnTo>
                  <a:lnTo>
                    <a:pt x="2390687" y="778420"/>
                  </a:lnTo>
                  <a:lnTo>
                    <a:pt x="2372766" y="736047"/>
                  </a:lnTo>
                  <a:lnTo>
                    <a:pt x="2353335" y="694494"/>
                  </a:lnTo>
                  <a:lnTo>
                    <a:pt x="2332430" y="653794"/>
                  </a:lnTo>
                  <a:lnTo>
                    <a:pt x="2310085" y="613984"/>
                  </a:lnTo>
                  <a:lnTo>
                    <a:pt x="2286335" y="575097"/>
                  </a:lnTo>
                  <a:lnTo>
                    <a:pt x="2261214" y="537167"/>
                  </a:lnTo>
                  <a:lnTo>
                    <a:pt x="2234755" y="500230"/>
                  </a:lnTo>
                  <a:lnTo>
                    <a:pt x="2206995" y="464319"/>
                  </a:lnTo>
                  <a:lnTo>
                    <a:pt x="2177967" y="429469"/>
                  </a:lnTo>
                  <a:lnTo>
                    <a:pt x="2147706" y="395715"/>
                  </a:lnTo>
                  <a:lnTo>
                    <a:pt x="2116246" y="363090"/>
                  </a:lnTo>
                  <a:lnTo>
                    <a:pt x="2083621" y="331630"/>
                  </a:lnTo>
                  <a:lnTo>
                    <a:pt x="2049867" y="301369"/>
                  </a:lnTo>
                  <a:lnTo>
                    <a:pt x="2015017" y="272341"/>
                  </a:lnTo>
                  <a:lnTo>
                    <a:pt x="1979106" y="244581"/>
                  </a:lnTo>
                  <a:lnTo>
                    <a:pt x="1942169" y="218123"/>
                  </a:lnTo>
                  <a:lnTo>
                    <a:pt x="1904239" y="193001"/>
                  </a:lnTo>
                  <a:lnTo>
                    <a:pt x="1865352" y="169251"/>
                  </a:lnTo>
                  <a:lnTo>
                    <a:pt x="1825542" y="146906"/>
                  </a:lnTo>
                  <a:lnTo>
                    <a:pt x="1784843" y="126001"/>
                  </a:lnTo>
                  <a:lnTo>
                    <a:pt x="1743289" y="106570"/>
                  </a:lnTo>
                  <a:lnTo>
                    <a:pt x="1700916" y="88649"/>
                  </a:lnTo>
                  <a:lnTo>
                    <a:pt x="1657757" y="72271"/>
                  </a:lnTo>
                  <a:lnTo>
                    <a:pt x="1613847" y="57470"/>
                  </a:lnTo>
                  <a:lnTo>
                    <a:pt x="1569221" y="44282"/>
                  </a:lnTo>
                  <a:lnTo>
                    <a:pt x="1523913" y="32740"/>
                  </a:lnTo>
                  <a:lnTo>
                    <a:pt x="1477957" y="22880"/>
                  </a:lnTo>
                  <a:lnTo>
                    <a:pt x="1431387" y="14735"/>
                  </a:lnTo>
                  <a:lnTo>
                    <a:pt x="1384240" y="8340"/>
                  </a:lnTo>
                  <a:lnTo>
                    <a:pt x="1336547" y="3729"/>
                  </a:lnTo>
                  <a:lnTo>
                    <a:pt x="1288345" y="938"/>
                  </a:lnTo>
                  <a:lnTo>
                    <a:pt x="1239668" y="0"/>
                  </a:lnTo>
                  <a:close/>
                </a:path>
              </a:pathLst>
            </a:custGeom>
            <a:solidFill>
              <a:srgbClr val="F2F2F2"/>
            </a:solidFill>
          </p:spPr>
          <p:txBody>
            <a:bodyPr wrap="square" lIns="0" tIns="0" rIns="0" bIns="0" rtlCol="0"/>
            <a:lstStyle/>
            <a:p>
              <a:endParaRPr/>
            </a:p>
          </p:txBody>
        </p:sp>
      </p:grpSp>
      <p:sp>
        <p:nvSpPr>
          <p:cNvPr id="13" name="object 13"/>
          <p:cNvSpPr txBox="1"/>
          <p:nvPr/>
        </p:nvSpPr>
        <p:spPr>
          <a:xfrm>
            <a:off x="4878106" y="4284979"/>
            <a:ext cx="1172210" cy="1497965"/>
          </a:xfrm>
          <a:prstGeom prst="rect">
            <a:avLst/>
          </a:prstGeom>
        </p:spPr>
        <p:txBody>
          <a:bodyPr vert="horz" wrap="square" lIns="0" tIns="9525" rIns="0" bIns="0" rtlCol="0">
            <a:spAutoFit/>
          </a:bodyPr>
          <a:lstStyle/>
          <a:p>
            <a:pPr marL="12700" marR="5080" algn="ctr">
              <a:lnSpc>
                <a:spcPct val="100800"/>
              </a:lnSpc>
              <a:spcBef>
                <a:spcPts val="75"/>
              </a:spcBef>
            </a:pPr>
            <a:r>
              <a:rPr sz="2400" spc="-10" dirty="0">
                <a:latin typeface="Calibri"/>
                <a:cs typeface="Calibri"/>
              </a:rPr>
              <a:t>Average </a:t>
            </a:r>
            <a:r>
              <a:rPr sz="2400" dirty="0">
                <a:latin typeface="Calibri"/>
                <a:cs typeface="Calibri"/>
              </a:rPr>
              <a:t>results</a:t>
            </a:r>
            <a:r>
              <a:rPr sz="2400" spc="-55" dirty="0">
                <a:latin typeface="Calibri"/>
                <a:cs typeface="Calibri"/>
              </a:rPr>
              <a:t> </a:t>
            </a:r>
            <a:r>
              <a:rPr sz="2400" spc="-25" dirty="0">
                <a:latin typeface="Calibri"/>
                <a:cs typeface="Calibri"/>
              </a:rPr>
              <a:t>of </a:t>
            </a:r>
            <a:r>
              <a:rPr sz="2400" spc="-10" dirty="0">
                <a:latin typeface="Calibri"/>
                <a:cs typeface="Calibri"/>
              </a:rPr>
              <a:t>multiple </a:t>
            </a:r>
            <a:r>
              <a:rPr sz="2400" spc="-20" dirty="0">
                <a:latin typeface="Calibri"/>
                <a:cs typeface="Calibri"/>
              </a:rPr>
              <a:t>runs</a:t>
            </a:r>
            <a:endParaRPr sz="2400">
              <a:latin typeface="Calibri"/>
              <a:cs typeface="Calibri"/>
            </a:endParaRPr>
          </a:p>
        </p:txBody>
      </p:sp>
      <p:grpSp>
        <p:nvGrpSpPr>
          <p:cNvPr id="14" name="object 14"/>
          <p:cNvGrpSpPr/>
          <p:nvPr/>
        </p:nvGrpSpPr>
        <p:grpSpPr>
          <a:xfrm>
            <a:off x="7168895" y="3858767"/>
            <a:ext cx="2563495" cy="2563495"/>
            <a:chOff x="7168895" y="3858767"/>
            <a:chExt cx="2563495" cy="2563495"/>
          </a:xfrm>
        </p:grpSpPr>
        <p:pic>
          <p:nvPicPr>
            <p:cNvPr id="15" name="object 15"/>
            <p:cNvPicPr/>
            <p:nvPr/>
          </p:nvPicPr>
          <p:blipFill>
            <a:blip r:embed="rId6" cstate="print"/>
            <a:stretch>
              <a:fillRect/>
            </a:stretch>
          </p:blipFill>
          <p:spPr>
            <a:xfrm>
              <a:off x="7168895" y="3858767"/>
              <a:ext cx="2563368" cy="2563368"/>
            </a:xfrm>
            <a:prstGeom prst="rect">
              <a:avLst/>
            </a:prstGeom>
          </p:spPr>
        </p:pic>
        <p:pic>
          <p:nvPicPr>
            <p:cNvPr id="16" name="object 16"/>
            <p:cNvPicPr/>
            <p:nvPr/>
          </p:nvPicPr>
          <p:blipFill>
            <a:blip r:embed="rId7" cstate="print"/>
            <a:stretch>
              <a:fillRect/>
            </a:stretch>
          </p:blipFill>
          <p:spPr>
            <a:xfrm>
              <a:off x="7543799" y="4459223"/>
              <a:ext cx="1883663" cy="1450848"/>
            </a:xfrm>
            <a:prstGeom prst="rect">
              <a:avLst/>
            </a:prstGeom>
          </p:spPr>
        </p:pic>
        <p:sp>
          <p:nvSpPr>
            <p:cNvPr id="17" name="object 17"/>
            <p:cNvSpPr/>
            <p:nvPr/>
          </p:nvSpPr>
          <p:spPr>
            <a:xfrm>
              <a:off x="7211476" y="3877426"/>
              <a:ext cx="2479675" cy="2479675"/>
            </a:xfrm>
            <a:custGeom>
              <a:avLst/>
              <a:gdLst/>
              <a:ahLst/>
              <a:cxnLst/>
              <a:rect l="l" t="t" r="r" b="b"/>
              <a:pathLst>
                <a:path w="2479675" h="2479675">
                  <a:moveTo>
                    <a:pt x="1239668" y="0"/>
                  </a:moveTo>
                  <a:lnTo>
                    <a:pt x="1190991" y="938"/>
                  </a:lnTo>
                  <a:lnTo>
                    <a:pt x="1142789" y="3729"/>
                  </a:lnTo>
                  <a:lnTo>
                    <a:pt x="1095097" y="8340"/>
                  </a:lnTo>
                  <a:lnTo>
                    <a:pt x="1047949" y="14735"/>
                  </a:lnTo>
                  <a:lnTo>
                    <a:pt x="1001380" y="22879"/>
                  </a:lnTo>
                  <a:lnTo>
                    <a:pt x="955424" y="32740"/>
                  </a:lnTo>
                  <a:lnTo>
                    <a:pt x="910115" y="44282"/>
                  </a:lnTo>
                  <a:lnTo>
                    <a:pt x="865489" y="57470"/>
                  </a:lnTo>
                  <a:lnTo>
                    <a:pt x="821579" y="72270"/>
                  </a:lnTo>
                  <a:lnTo>
                    <a:pt x="778420" y="88649"/>
                  </a:lnTo>
                  <a:lnTo>
                    <a:pt x="736047" y="106570"/>
                  </a:lnTo>
                  <a:lnTo>
                    <a:pt x="694494" y="126001"/>
                  </a:lnTo>
                  <a:lnTo>
                    <a:pt x="653794" y="146906"/>
                  </a:lnTo>
                  <a:lnTo>
                    <a:pt x="613984" y="169250"/>
                  </a:lnTo>
                  <a:lnTo>
                    <a:pt x="575097" y="193001"/>
                  </a:lnTo>
                  <a:lnTo>
                    <a:pt x="537167" y="218122"/>
                  </a:lnTo>
                  <a:lnTo>
                    <a:pt x="500230" y="244580"/>
                  </a:lnTo>
                  <a:lnTo>
                    <a:pt x="464319" y="272341"/>
                  </a:lnTo>
                  <a:lnTo>
                    <a:pt x="429469" y="301369"/>
                  </a:lnTo>
                  <a:lnTo>
                    <a:pt x="395715" y="331630"/>
                  </a:lnTo>
                  <a:lnTo>
                    <a:pt x="363090" y="363090"/>
                  </a:lnTo>
                  <a:lnTo>
                    <a:pt x="331630" y="395714"/>
                  </a:lnTo>
                  <a:lnTo>
                    <a:pt x="301369" y="429469"/>
                  </a:lnTo>
                  <a:lnTo>
                    <a:pt x="272341" y="464318"/>
                  </a:lnTo>
                  <a:lnTo>
                    <a:pt x="244581" y="500229"/>
                  </a:lnTo>
                  <a:lnTo>
                    <a:pt x="218123" y="537167"/>
                  </a:lnTo>
                  <a:lnTo>
                    <a:pt x="193001" y="575096"/>
                  </a:lnTo>
                  <a:lnTo>
                    <a:pt x="169251" y="613983"/>
                  </a:lnTo>
                  <a:lnTo>
                    <a:pt x="146906" y="653794"/>
                  </a:lnTo>
                  <a:lnTo>
                    <a:pt x="126001" y="694493"/>
                  </a:lnTo>
                  <a:lnTo>
                    <a:pt x="106570" y="736047"/>
                  </a:lnTo>
                  <a:lnTo>
                    <a:pt x="88649" y="778420"/>
                  </a:lnTo>
                  <a:lnTo>
                    <a:pt x="72271" y="821579"/>
                  </a:lnTo>
                  <a:lnTo>
                    <a:pt x="57470" y="865489"/>
                  </a:lnTo>
                  <a:lnTo>
                    <a:pt x="44282" y="910115"/>
                  </a:lnTo>
                  <a:lnTo>
                    <a:pt x="32740" y="955423"/>
                  </a:lnTo>
                  <a:lnTo>
                    <a:pt x="22880" y="1001379"/>
                  </a:lnTo>
                  <a:lnTo>
                    <a:pt x="14735" y="1047949"/>
                  </a:lnTo>
                  <a:lnTo>
                    <a:pt x="8340" y="1095096"/>
                  </a:lnTo>
                  <a:lnTo>
                    <a:pt x="3729" y="1142789"/>
                  </a:lnTo>
                  <a:lnTo>
                    <a:pt x="938" y="1190991"/>
                  </a:lnTo>
                  <a:lnTo>
                    <a:pt x="0" y="1239668"/>
                  </a:lnTo>
                  <a:lnTo>
                    <a:pt x="938" y="1288345"/>
                  </a:lnTo>
                  <a:lnTo>
                    <a:pt x="3729" y="1336547"/>
                  </a:lnTo>
                  <a:lnTo>
                    <a:pt x="8340" y="1384240"/>
                  </a:lnTo>
                  <a:lnTo>
                    <a:pt x="14735" y="1431387"/>
                  </a:lnTo>
                  <a:lnTo>
                    <a:pt x="22880" y="1477957"/>
                  </a:lnTo>
                  <a:lnTo>
                    <a:pt x="32740" y="1523913"/>
                  </a:lnTo>
                  <a:lnTo>
                    <a:pt x="44282" y="1569221"/>
                  </a:lnTo>
                  <a:lnTo>
                    <a:pt x="57470" y="1613847"/>
                  </a:lnTo>
                  <a:lnTo>
                    <a:pt x="72271" y="1657757"/>
                  </a:lnTo>
                  <a:lnTo>
                    <a:pt x="88649" y="1700916"/>
                  </a:lnTo>
                  <a:lnTo>
                    <a:pt x="106570" y="1743289"/>
                  </a:lnTo>
                  <a:lnTo>
                    <a:pt x="126001" y="1784843"/>
                  </a:lnTo>
                  <a:lnTo>
                    <a:pt x="146906" y="1825542"/>
                  </a:lnTo>
                  <a:lnTo>
                    <a:pt x="169251" y="1865352"/>
                  </a:lnTo>
                  <a:lnTo>
                    <a:pt x="193001" y="1904240"/>
                  </a:lnTo>
                  <a:lnTo>
                    <a:pt x="218123" y="1942169"/>
                  </a:lnTo>
                  <a:lnTo>
                    <a:pt x="244581" y="1979107"/>
                  </a:lnTo>
                  <a:lnTo>
                    <a:pt x="272341" y="2015017"/>
                  </a:lnTo>
                  <a:lnTo>
                    <a:pt x="301369" y="2049867"/>
                  </a:lnTo>
                  <a:lnTo>
                    <a:pt x="331630" y="2083622"/>
                  </a:lnTo>
                  <a:lnTo>
                    <a:pt x="363090" y="2116246"/>
                  </a:lnTo>
                  <a:lnTo>
                    <a:pt x="395715" y="2147706"/>
                  </a:lnTo>
                  <a:lnTo>
                    <a:pt x="429469" y="2177967"/>
                  </a:lnTo>
                  <a:lnTo>
                    <a:pt x="464319" y="2206995"/>
                  </a:lnTo>
                  <a:lnTo>
                    <a:pt x="500230" y="2234756"/>
                  </a:lnTo>
                  <a:lnTo>
                    <a:pt x="537167" y="2261214"/>
                  </a:lnTo>
                  <a:lnTo>
                    <a:pt x="575097" y="2286335"/>
                  </a:lnTo>
                  <a:lnTo>
                    <a:pt x="613984" y="2310085"/>
                  </a:lnTo>
                  <a:lnTo>
                    <a:pt x="653794" y="2332430"/>
                  </a:lnTo>
                  <a:lnTo>
                    <a:pt x="694494" y="2353335"/>
                  </a:lnTo>
                  <a:lnTo>
                    <a:pt x="736047" y="2372766"/>
                  </a:lnTo>
                  <a:lnTo>
                    <a:pt x="778420" y="2390687"/>
                  </a:lnTo>
                  <a:lnTo>
                    <a:pt x="821579" y="2407066"/>
                  </a:lnTo>
                  <a:lnTo>
                    <a:pt x="865489" y="2421866"/>
                  </a:lnTo>
                  <a:lnTo>
                    <a:pt x="910115" y="2435054"/>
                  </a:lnTo>
                  <a:lnTo>
                    <a:pt x="955424" y="2446596"/>
                  </a:lnTo>
                  <a:lnTo>
                    <a:pt x="1001380" y="2456457"/>
                  </a:lnTo>
                  <a:lnTo>
                    <a:pt x="1047949" y="2464601"/>
                  </a:lnTo>
                  <a:lnTo>
                    <a:pt x="1095097" y="2470996"/>
                  </a:lnTo>
                  <a:lnTo>
                    <a:pt x="1142789" y="2475607"/>
                  </a:lnTo>
                  <a:lnTo>
                    <a:pt x="1190991" y="2478398"/>
                  </a:lnTo>
                  <a:lnTo>
                    <a:pt x="1239668" y="2479337"/>
                  </a:lnTo>
                  <a:lnTo>
                    <a:pt x="1288346" y="2478398"/>
                  </a:lnTo>
                  <a:lnTo>
                    <a:pt x="1336548" y="2475607"/>
                  </a:lnTo>
                  <a:lnTo>
                    <a:pt x="1384240" y="2470996"/>
                  </a:lnTo>
                  <a:lnTo>
                    <a:pt x="1431388" y="2464601"/>
                  </a:lnTo>
                  <a:lnTo>
                    <a:pt x="1477957" y="2456457"/>
                  </a:lnTo>
                  <a:lnTo>
                    <a:pt x="1523913" y="2446596"/>
                  </a:lnTo>
                  <a:lnTo>
                    <a:pt x="1569221" y="2435054"/>
                  </a:lnTo>
                  <a:lnTo>
                    <a:pt x="1613848" y="2421866"/>
                  </a:lnTo>
                  <a:lnTo>
                    <a:pt x="1657757" y="2407066"/>
                  </a:lnTo>
                  <a:lnTo>
                    <a:pt x="1700916" y="2390687"/>
                  </a:lnTo>
                  <a:lnTo>
                    <a:pt x="1743290" y="2372766"/>
                  </a:lnTo>
                  <a:lnTo>
                    <a:pt x="1784843" y="2353335"/>
                  </a:lnTo>
                  <a:lnTo>
                    <a:pt x="1825542" y="2332430"/>
                  </a:lnTo>
                  <a:lnTo>
                    <a:pt x="1865353" y="2310085"/>
                  </a:lnTo>
                  <a:lnTo>
                    <a:pt x="1904240" y="2286335"/>
                  </a:lnTo>
                  <a:lnTo>
                    <a:pt x="1942170" y="2261214"/>
                  </a:lnTo>
                  <a:lnTo>
                    <a:pt x="1979107" y="2234756"/>
                  </a:lnTo>
                  <a:lnTo>
                    <a:pt x="2015018" y="2206995"/>
                  </a:lnTo>
                  <a:lnTo>
                    <a:pt x="2049868" y="2177967"/>
                  </a:lnTo>
                  <a:lnTo>
                    <a:pt x="2083622" y="2147706"/>
                  </a:lnTo>
                  <a:lnTo>
                    <a:pt x="2116246" y="2116246"/>
                  </a:lnTo>
                  <a:lnTo>
                    <a:pt x="2147706" y="2083622"/>
                  </a:lnTo>
                  <a:lnTo>
                    <a:pt x="2177968" y="2049867"/>
                  </a:lnTo>
                  <a:lnTo>
                    <a:pt x="2206996" y="2015017"/>
                  </a:lnTo>
                  <a:lnTo>
                    <a:pt x="2234756" y="1979107"/>
                  </a:lnTo>
                  <a:lnTo>
                    <a:pt x="2261214" y="1942169"/>
                  </a:lnTo>
                  <a:lnTo>
                    <a:pt x="2286335" y="1904240"/>
                  </a:lnTo>
                  <a:lnTo>
                    <a:pt x="2310086" y="1865352"/>
                  </a:lnTo>
                  <a:lnTo>
                    <a:pt x="2332431" y="1825542"/>
                  </a:lnTo>
                  <a:lnTo>
                    <a:pt x="2353335" y="1784843"/>
                  </a:lnTo>
                  <a:lnTo>
                    <a:pt x="2372766" y="1743289"/>
                  </a:lnTo>
                  <a:lnTo>
                    <a:pt x="2390687" y="1700916"/>
                  </a:lnTo>
                  <a:lnTo>
                    <a:pt x="2407066" y="1657757"/>
                  </a:lnTo>
                  <a:lnTo>
                    <a:pt x="2421866" y="1613847"/>
                  </a:lnTo>
                  <a:lnTo>
                    <a:pt x="2435055" y="1569221"/>
                  </a:lnTo>
                  <a:lnTo>
                    <a:pt x="2446596" y="1523913"/>
                  </a:lnTo>
                  <a:lnTo>
                    <a:pt x="2456457" y="1477957"/>
                  </a:lnTo>
                  <a:lnTo>
                    <a:pt x="2464602" y="1431387"/>
                  </a:lnTo>
                  <a:lnTo>
                    <a:pt x="2470997" y="1384240"/>
                  </a:lnTo>
                  <a:lnTo>
                    <a:pt x="2475607" y="1336547"/>
                  </a:lnTo>
                  <a:lnTo>
                    <a:pt x="2478399" y="1288345"/>
                  </a:lnTo>
                  <a:lnTo>
                    <a:pt x="2479337" y="1239668"/>
                  </a:lnTo>
                  <a:lnTo>
                    <a:pt x="2478399" y="1190991"/>
                  </a:lnTo>
                  <a:lnTo>
                    <a:pt x="2475607" y="1142789"/>
                  </a:lnTo>
                  <a:lnTo>
                    <a:pt x="2470997" y="1095096"/>
                  </a:lnTo>
                  <a:lnTo>
                    <a:pt x="2464602" y="1047949"/>
                  </a:lnTo>
                  <a:lnTo>
                    <a:pt x="2456457" y="1001379"/>
                  </a:lnTo>
                  <a:lnTo>
                    <a:pt x="2446596" y="955423"/>
                  </a:lnTo>
                  <a:lnTo>
                    <a:pt x="2435055" y="910115"/>
                  </a:lnTo>
                  <a:lnTo>
                    <a:pt x="2421866" y="865489"/>
                  </a:lnTo>
                  <a:lnTo>
                    <a:pt x="2407066" y="821579"/>
                  </a:lnTo>
                  <a:lnTo>
                    <a:pt x="2390687" y="778420"/>
                  </a:lnTo>
                  <a:lnTo>
                    <a:pt x="2372766" y="736047"/>
                  </a:lnTo>
                  <a:lnTo>
                    <a:pt x="2353335" y="694493"/>
                  </a:lnTo>
                  <a:lnTo>
                    <a:pt x="2332431" y="653794"/>
                  </a:lnTo>
                  <a:lnTo>
                    <a:pt x="2310086" y="613983"/>
                  </a:lnTo>
                  <a:lnTo>
                    <a:pt x="2286335" y="575096"/>
                  </a:lnTo>
                  <a:lnTo>
                    <a:pt x="2261214" y="537167"/>
                  </a:lnTo>
                  <a:lnTo>
                    <a:pt x="2234756" y="500229"/>
                  </a:lnTo>
                  <a:lnTo>
                    <a:pt x="2206996" y="464318"/>
                  </a:lnTo>
                  <a:lnTo>
                    <a:pt x="2177968" y="429469"/>
                  </a:lnTo>
                  <a:lnTo>
                    <a:pt x="2147706" y="395714"/>
                  </a:lnTo>
                  <a:lnTo>
                    <a:pt x="2116246" y="363090"/>
                  </a:lnTo>
                  <a:lnTo>
                    <a:pt x="2083622" y="331630"/>
                  </a:lnTo>
                  <a:lnTo>
                    <a:pt x="2049868" y="301369"/>
                  </a:lnTo>
                  <a:lnTo>
                    <a:pt x="2015018" y="272341"/>
                  </a:lnTo>
                  <a:lnTo>
                    <a:pt x="1979107" y="244580"/>
                  </a:lnTo>
                  <a:lnTo>
                    <a:pt x="1942170" y="218122"/>
                  </a:lnTo>
                  <a:lnTo>
                    <a:pt x="1904240" y="193001"/>
                  </a:lnTo>
                  <a:lnTo>
                    <a:pt x="1865353" y="169250"/>
                  </a:lnTo>
                  <a:lnTo>
                    <a:pt x="1825542" y="146906"/>
                  </a:lnTo>
                  <a:lnTo>
                    <a:pt x="1784843" y="126001"/>
                  </a:lnTo>
                  <a:lnTo>
                    <a:pt x="1743290" y="106570"/>
                  </a:lnTo>
                  <a:lnTo>
                    <a:pt x="1700916" y="88649"/>
                  </a:lnTo>
                  <a:lnTo>
                    <a:pt x="1657757" y="72270"/>
                  </a:lnTo>
                  <a:lnTo>
                    <a:pt x="1613848" y="57470"/>
                  </a:lnTo>
                  <a:lnTo>
                    <a:pt x="1569221" y="44282"/>
                  </a:lnTo>
                  <a:lnTo>
                    <a:pt x="1523913" y="32740"/>
                  </a:lnTo>
                  <a:lnTo>
                    <a:pt x="1477957" y="22879"/>
                  </a:lnTo>
                  <a:lnTo>
                    <a:pt x="1431388" y="14735"/>
                  </a:lnTo>
                  <a:lnTo>
                    <a:pt x="1384240" y="8340"/>
                  </a:lnTo>
                  <a:lnTo>
                    <a:pt x="1336548" y="3729"/>
                  </a:lnTo>
                  <a:lnTo>
                    <a:pt x="1288346" y="938"/>
                  </a:lnTo>
                  <a:lnTo>
                    <a:pt x="1239668" y="0"/>
                  </a:lnTo>
                  <a:close/>
                </a:path>
              </a:pathLst>
            </a:custGeom>
            <a:solidFill>
              <a:srgbClr val="F2F2F2"/>
            </a:solidFill>
          </p:spPr>
          <p:txBody>
            <a:bodyPr wrap="square" lIns="0" tIns="0" rIns="0" bIns="0" rtlCol="0"/>
            <a:lstStyle/>
            <a:p>
              <a:endParaRPr/>
            </a:p>
          </p:txBody>
        </p:sp>
      </p:grpSp>
      <p:sp>
        <p:nvSpPr>
          <p:cNvPr id="18" name="object 18"/>
          <p:cNvSpPr txBox="1"/>
          <p:nvPr/>
        </p:nvSpPr>
        <p:spPr>
          <a:xfrm>
            <a:off x="7757185" y="4531867"/>
            <a:ext cx="1388110" cy="1125855"/>
          </a:xfrm>
          <a:prstGeom prst="rect">
            <a:avLst/>
          </a:prstGeom>
        </p:spPr>
        <p:txBody>
          <a:bodyPr vert="horz" wrap="square" lIns="0" tIns="10795" rIns="0" bIns="0" rtlCol="0">
            <a:spAutoFit/>
          </a:bodyPr>
          <a:lstStyle/>
          <a:p>
            <a:pPr marL="12065" marR="5080" indent="-1270" algn="ctr">
              <a:lnSpc>
                <a:spcPct val="100400"/>
              </a:lnSpc>
              <a:spcBef>
                <a:spcPts val="85"/>
              </a:spcBef>
            </a:pPr>
            <a:r>
              <a:rPr sz="2400" spc="-10" dirty="0">
                <a:latin typeface="Calibri"/>
                <a:cs typeface="Calibri"/>
              </a:rPr>
              <a:t>Compute confidence intervals</a:t>
            </a:r>
            <a:endParaRPr sz="2400">
              <a:latin typeface="Calibri"/>
              <a:cs typeface="Calibri"/>
            </a:endParaRPr>
          </a:p>
        </p:txBody>
      </p:sp>
      <p:grpSp>
        <p:nvGrpSpPr>
          <p:cNvPr id="19" name="object 19"/>
          <p:cNvGrpSpPr/>
          <p:nvPr/>
        </p:nvGrpSpPr>
        <p:grpSpPr>
          <a:xfrm>
            <a:off x="3346703" y="4669535"/>
            <a:ext cx="4285615" cy="899160"/>
            <a:chOff x="3346703" y="4669535"/>
            <a:chExt cx="4285615" cy="899160"/>
          </a:xfrm>
        </p:grpSpPr>
        <p:pic>
          <p:nvPicPr>
            <p:cNvPr id="20" name="object 20"/>
            <p:cNvPicPr/>
            <p:nvPr/>
          </p:nvPicPr>
          <p:blipFill>
            <a:blip r:embed="rId8" cstate="print"/>
            <a:stretch>
              <a:fillRect/>
            </a:stretch>
          </p:blipFill>
          <p:spPr>
            <a:xfrm>
              <a:off x="3346703" y="4669535"/>
              <a:ext cx="1408176" cy="859535"/>
            </a:xfrm>
            <a:prstGeom prst="rect">
              <a:avLst/>
            </a:prstGeom>
          </p:spPr>
        </p:pic>
        <p:sp>
          <p:nvSpPr>
            <p:cNvPr id="21" name="object 21"/>
            <p:cNvSpPr/>
            <p:nvPr/>
          </p:nvSpPr>
          <p:spPr>
            <a:xfrm>
              <a:off x="3387813" y="4687195"/>
              <a:ext cx="1326515" cy="776605"/>
            </a:xfrm>
            <a:custGeom>
              <a:avLst/>
              <a:gdLst/>
              <a:ahLst/>
              <a:cxnLst/>
              <a:rect l="l" t="t" r="r" b="b"/>
              <a:pathLst>
                <a:path w="1326514" h="776604">
                  <a:moveTo>
                    <a:pt x="938390" y="0"/>
                  </a:moveTo>
                  <a:lnTo>
                    <a:pt x="938390" y="194028"/>
                  </a:lnTo>
                  <a:lnTo>
                    <a:pt x="0" y="194028"/>
                  </a:lnTo>
                  <a:lnTo>
                    <a:pt x="0" y="582084"/>
                  </a:lnTo>
                  <a:lnTo>
                    <a:pt x="938390" y="582084"/>
                  </a:lnTo>
                  <a:lnTo>
                    <a:pt x="938390" y="776110"/>
                  </a:lnTo>
                  <a:lnTo>
                    <a:pt x="1326445" y="388056"/>
                  </a:lnTo>
                  <a:lnTo>
                    <a:pt x="938390" y="0"/>
                  </a:lnTo>
                  <a:close/>
                </a:path>
              </a:pathLst>
            </a:custGeom>
            <a:solidFill>
              <a:srgbClr val="BFBFBF"/>
            </a:solidFill>
          </p:spPr>
          <p:txBody>
            <a:bodyPr wrap="square" lIns="0" tIns="0" rIns="0" bIns="0" rtlCol="0"/>
            <a:lstStyle/>
            <a:p>
              <a:endParaRPr/>
            </a:p>
          </p:txBody>
        </p:sp>
        <p:pic>
          <p:nvPicPr>
            <p:cNvPr id="22" name="object 22"/>
            <p:cNvPicPr/>
            <p:nvPr/>
          </p:nvPicPr>
          <p:blipFill>
            <a:blip r:embed="rId9" cstate="print"/>
            <a:stretch>
              <a:fillRect/>
            </a:stretch>
          </p:blipFill>
          <p:spPr>
            <a:xfrm>
              <a:off x="6220967" y="4709159"/>
              <a:ext cx="1411224" cy="859535"/>
            </a:xfrm>
            <a:prstGeom prst="rect">
              <a:avLst/>
            </a:prstGeom>
          </p:spPr>
        </p:pic>
        <p:sp>
          <p:nvSpPr>
            <p:cNvPr id="23" name="object 23"/>
            <p:cNvSpPr/>
            <p:nvPr/>
          </p:nvSpPr>
          <p:spPr>
            <a:xfrm>
              <a:off x="6263657" y="4726706"/>
              <a:ext cx="1326515" cy="776605"/>
            </a:xfrm>
            <a:custGeom>
              <a:avLst/>
              <a:gdLst/>
              <a:ahLst/>
              <a:cxnLst/>
              <a:rect l="l" t="t" r="r" b="b"/>
              <a:pathLst>
                <a:path w="1326515" h="776604">
                  <a:moveTo>
                    <a:pt x="938390" y="0"/>
                  </a:moveTo>
                  <a:lnTo>
                    <a:pt x="938390" y="194028"/>
                  </a:lnTo>
                  <a:lnTo>
                    <a:pt x="0" y="194028"/>
                  </a:lnTo>
                  <a:lnTo>
                    <a:pt x="0" y="582084"/>
                  </a:lnTo>
                  <a:lnTo>
                    <a:pt x="938390" y="582084"/>
                  </a:lnTo>
                  <a:lnTo>
                    <a:pt x="938390" y="776110"/>
                  </a:lnTo>
                  <a:lnTo>
                    <a:pt x="1326445" y="388056"/>
                  </a:lnTo>
                  <a:lnTo>
                    <a:pt x="938390" y="0"/>
                  </a:lnTo>
                  <a:close/>
                </a:path>
              </a:pathLst>
            </a:custGeom>
            <a:solidFill>
              <a:srgbClr val="BFBFBF"/>
            </a:solidFill>
          </p:spPr>
          <p:txBody>
            <a:bodyPr wrap="square" lIns="0" tIns="0" rIns="0" bIns="0" rtlCol="0"/>
            <a:lstStyle/>
            <a:p>
              <a:endParaRPr/>
            </a:p>
          </p:txBody>
        </p:sp>
      </p:gr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83</a:t>
            </a:fld>
            <a:endParaRPr spc="-25"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0197" y="1265520"/>
            <a:ext cx="9370060" cy="3198495"/>
          </a:xfrm>
          <a:prstGeom prst="rect">
            <a:avLst/>
          </a:prstGeom>
        </p:spPr>
        <p:txBody>
          <a:bodyPr vert="horz" wrap="square" lIns="0" tIns="96520" rIns="0" bIns="0" rtlCol="0">
            <a:spAutoFit/>
          </a:bodyPr>
          <a:lstStyle/>
          <a:p>
            <a:pPr marL="194945" indent="-182245">
              <a:lnSpc>
                <a:spcPct val="100000"/>
              </a:lnSpc>
              <a:spcBef>
                <a:spcPts val="760"/>
              </a:spcBef>
              <a:buClr>
                <a:srgbClr val="7F7F7F"/>
              </a:buClr>
              <a:buFont typeface="Arial MT"/>
              <a:buChar char="•"/>
              <a:tabLst>
                <a:tab pos="194945" algn="l"/>
              </a:tabLst>
            </a:pPr>
            <a:r>
              <a:rPr sz="2400" spc="-10" dirty="0">
                <a:solidFill>
                  <a:srgbClr val="404040"/>
                </a:solidFill>
                <a:latin typeface="Calibri"/>
                <a:cs typeface="Calibri"/>
              </a:rPr>
              <a:t>Problem</a:t>
            </a:r>
            <a:endParaRPr sz="2400">
              <a:latin typeface="Calibri"/>
              <a:cs typeface="Calibri"/>
            </a:endParaRPr>
          </a:p>
          <a:p>
            <a:pPr marL="423545" lvl="1" indent="-182245">
              <a:lnSpc>
                <a:spcPct val="100000"/>
              </a:lnSpc>
              <a:spcBef>
                <a:spcPts val="610"/>
              </a:spcBef>
              <a:buClr>
                <a:srgbClr val="7F7F7F"/>
              </a:buClr>
              <a:buFont typeface="Arial MT"/>
              <a:buChar char="•"/>
              <a:tabLst>
                <a:tab pos="423545" algn="l"/>
              </a:tabLst>
            </a:pPr>
            <a:r>
              <a:rPr sz="2200" dirty="0">
                <a:solidFill>
                  <a:srgbClr val="404040"/>
                </a:solidFill>
                <a:latin typeface="Calibri"/>
                <a:cs typeface="Calibri"/>
              </a:rPr>
              <a:t>Simulation</a:t>
            </a:r>
            <a:r>
              <a:rPr sz="2200" spc="-55" dirty="0">
                <a:solidFill>
                  <a:srgbClr val="404040"/>
                </a:solidFill>
                <a:latin typeface="Calibri"/>
                <a:cs typeface="Calibri"/>
              </a:rPr>
              <a:t> </a:t>
            </a:r>
            <a:r>
              <a:rPr sz="2200" dirty="0">
                <a:solidFill>
                  <a:srgbClr val="404040"/>
                </a:solidFill>
                <a:latin typeface="Calibri"/>
                <a:cs typeface="Calibri"/>
              </a:rPr>
              <a:t>results</a:t>
            </a:r>
            <a:r>
              <a:rPr sz="2200" spc="-35" dirty="0">
                <a:solidFill>
                  <a:srgbClr val="404040"/>
                </a:solidFill>
                <a:latin typeface="Calibri"/>
                <a:cs typeface="Calibri"/>
              </a:rPr>
              <a:t> </a:t>
            </a:r>
            <a:r>
              <a:rPr sz="2200" dirty="0">
                <a:solidFill>
                  <a:srgbClr val="404040"/>
                </a:solidFill>
                <a:latin typeface="Calibri"/>
                <a:cs typeface="Calibri"/>
              </a:rPr>
              <a:t>are</a:t>
            </a:r>
            <a:r>
              <a:rPr sz="2200" spc="-30" dirty="0">
                <a:solidFill>
                  <a:srgbClr val="404040"/>
                </a:solidFill>
                <a:latin typeface="Calibri"/>
                <a:cs typeface="Calibri"/>
              </a:rPr>
              <a:t> </a:t>
            </a:r>
            <a:r>
              <a:rPr sz="2200" dirty="0">
                <a:solidFill>
                  <a:srgbClr val="404040"/>
                </a:solidFill>
                <a:latin typeface="Calibri"/>
                <a:cs typeface="Calibri"/>
              </a:rPr>
              <a:t>only</a:t>
            </a:r>
            <a:r>
              <a:rPr sz="2200" spc="-30" dirty="0">
                <a:solidFill>
                  <a:srgbClr val="404040"/>
                </a:solidFill>
                <a:latin typeface="Calibri"/>
                <a:cs typeface="Calibri"/>
              </a:rPr>
              <a:t> </a:t>
            </a:r>
            <a:r>
              <a:rPr sz="2200" dirty="0">
                <a:solidFill>
                  <a:srgbClr val="404040"/>
                </a:solidFill>
                <a:latin typeface="Calibri"/>
                <a:cs typeface="Calibri"/>
              </a:rPr>
              <a:t>as</a:t>
            </a:r>
            <a:r>
              <a:rPr sz="2200" spc="-40" dirty="0">
                <a:solidFill>
                  <a:srgbClr val="404040"/>
                </a:solidFill>
                <a:latin typeface="Calibri"/>
                <a:cs typeface="Calibri"/>
              </a:rPr>
              <a:t> </a:t>
            </a:r>
            <a:r>
              <a:rPr sz="2200" dirty="0">
                <a:solidFill>
                  <a:srgbClr val="404040"/>
                </a:solidFill>
                <a:latin typeface="Calibri"/>
                <a:cs typeface="Calibri"/>
              </a:rPr>
              <a:t>trustworthy</a:t>
            </a:r>
            <a:r>
              <a:rPr sz="2200" spc="-30" dirty="0">
                <a:solidFill>
                  <a:srgbClr val="404040"/>
                </a:solidFill>
                <a:latin typeface="Calibri"/>
                <a:cs typeface="Calibri"/>
              </a:rPr>
              <a:t> </a:t>
            </a:r>
            <a:r>
              <a:rPr sz="2200" dirty="0">
                <a:solidFill>
                  <a:srgbClr val="404040"/>
                </a:solidFill>
                <a:latin typeface="Calibri"/>
                <a:cs typeface="Calibri"/>
              </a:rPr>
              <a:t>as</a:t>
            </a:r>
            <a:r>
              <a:rPr sz="2200" spc="-35" dirty="0">
                <a:solidFill>
                  <a:srgbClr val="404040"/>
                </a:solidFill>
                <a:latin typeface="Calibri"/>
                <a:cs typeface="Calibri"/>
              </a:rPr>
              <a:t> </a:t>
            </a:r>
            <a:r>
              <a:rPr sz="2200" dirty="0">
                <a:solidFill>
                  <a:srgbClr val="404040"/>
                </a:solidFill>
                <a:latin typeface="Calibri"/>
                <a:cs typeface="Calibri"/>
              </a:rPr>
              <a:t>the</a:t>
            </a:r>
            <a:r>
              <a:rPr sz="2200" spc="-30" dirty="0">
                <a:solidFill>
                  <a:srgbClr val="404040"/>
                </a:solidFill>
                <a:latin typeface="Calibri"/>
                <a:cs typeface="Calibri"/>
              </a:rPr>
              <a:t> </a:t>
            </a:r>
            <a:r>
              <a:rPr sz="2200" dirty="0">
                <a:solidFill>
                  <a:srgbClr val="404040"/>
                </a:solidFill>
                <a:latin typeface="Calibri"/>
                <a:cs typeface="Calibri"/>
              </a:rPr>
              <a:t>input</a:t>
            </a:r>
            <a:r>
              <a:rPr sz="2200" spc="-35" dirty="0">
                <a:solidFill>
                  <a:srgbClr val="404040"/>
                </a:solidFill>
                <a:latin typeface="Calibri"/>
                <a:cs typeface="Calibri"/>
              </a:rPr>
              <a:t> </a:t>
            </a:r>
            <a:r>
              <a:rPr sz="2200" spc="-20" dirty="0">
                <a:solidFill>
                  <a:srgbClr val="404040"/>
                </a:solidFill>
                <a:latin typeface="Calibri"/>
                <a:cs typeface="Calibri"/>
              </a:rPr>
              <a:t>data</a:t>
            </a:r>
            <a:endParaRPr sz="2200">
              <a:latin typeface="Calibri"/>
              <a:cs typeface="Calibri"/>
            </a:endParaRPr>
          </a:p>
          <a:p>
            <a:pPr marL="194945" indent="-182245">
              <a:lnSpc>
                <a:spcPct val="100000"/>
              </a:lnSpc>
              <a:spcBef>
                <a:spcPts val="570"/>
              </a:spcBef>
              <a:buClr>
                <a:srgbClr val="7F7F7F"/>
              </a:buClr>
              <a:buFont typeface="Arial MT"/>
              <a:buChar char="•"/>
              <a:tabLst>
                <a:tab pos="194945" algn="l"/>
              </a:tabLst>
            </a:pPr>
            <a:r>
              <a:rPr sz="2400" spc="-10" dirty="0">
                <a:solidFill>
                  <a:srgbClr val="404040"/>
                </a:solidFill>
                <a:latin typeface="Calibri"/>
                <a:cs typeface="Calibri"/>
              </a:rPr>
              <a:t>Solutions:</a:t>
            </a:r>
            <a:endParaRPr sz="2400">
              <a:latin typeface="Calibri"/>
              <a:cs typeface="Calibri"/>
            </a:endParaRPr>
          </a:p>
          <a:p>
            <a:pPr marL="583565" indent="-342265">
              <a:lnSpc>
                <a:spcPct val="100000"/>
              </a:lnSpc>
              <a:spcBef>
                <a:spcPts val="509"/>
              </a:spcBef>
              <a:buClr>
                <a:srgbClr val="7F7F7F"/>
              </a:buClr>
              <a:buAutoNum type="arabicPeriod"/>
              <a:tabLst>
                <a:tab pos="583565" algn="l"/>
              </a:tabLst>
            </a:pPr>
            <a:r>
              <a:rPr sz="2200" dirty="0">
                <a:solidFill>
                  <a:srgbClr val="404040"/>
                </a:solidFill>
                <a:latin typeface="Calibri"/>
                <a:cs typeface="Calibri"/>
              </a:rPr>
              <a:t>Rely</a:t>
            </a:r>
            <a:r>
              <a:rPr sz="2200" spc="-30" dirty="0">
                <a:solidFill>
                  <a:srgbClr val="404040"/>
                </a:solidFill>
                <a:latin typeface="Calibri"/>
                <a:cs typeface="Calibri"/>
              </a:rPr>
              <a:t> </a:t>
            </a:r>
            <a:r>
              <a:rPr sz="2200" dirty="0">
                <a:solidFill>
                  <a:srgbClr val="404040"/>
                </a:solidFill>
                <a:latin typeface="Calibri"/>
                <a:cs typeface="Calibri"/>
              </a:rPr>
              <a:t>as</a:t>
            </a:r>
            <a:r>
              <a:rPr sz="2200" spc="-25" dirty="0">
                <a:solidFill>
                  <a:srgbClr val="404040"/>
                </a:solidFill>
                <a:latin typeface="Calibri"/>
                <a:cs typeface="Calibri"/>
              </a:rPr>
              <a:t> </a:t>
            </a:r>
            <a:r>
              <a:rPr sz="2200" dirty="0">
                <a:solidFill>
                  <a:srgbClr val="404040"/>
                </a:solidFill>
                <a:latin typeface="Calibri"/>
                <a:cs typeface="Calibri"/>
              </a:rPr>
              <a:t>little</a:t>
            </a:r>
            <a:r>
              <a:rPr sz="2200" spc="-15" dirty="0">
                <a:solidFill>
                  <a:srgbClr val="404040"/>
                </a:solidFill>
                <a:latin typeface="Calibri"/>
                <a:cs typeface="Calibri"/>
              </a:rPr>
              <a:t> </a:t>
            </a:r>
            <a:r>
              <a:rPr sz="2200" dirty="0">
                <a:solidFill>
                  <a:srgbClr val="404040"/>
                </a:solidFill>
                <a:latin typeface="Calibri"/>
                <a:cs typeface="Calibri"/>
              </a:rPr>
              <a:t>as</a:t>
            </a:r>
            <a:r>
              <a:rPr sz="2200" spc="-25" dirty="0">
                <a:solidFill>
                  <a:srgbClr val="404040"/>
                </a:solidFill>
                <a:latin typeface="Calibri"/>
                <a:cs typeface="Calibri"/>
              </a:rPr>
              <a:t> </a:t>
            </a:r>
            <a:r>
              <a:rPr sz="2200" dirty="0">
                <a:solidFill>
                  <a:srgbClr val="404040"/>
                </a:solidFill>
                <a:latin typeface="Calibri"/>
                <a:cs typeface="Calibri"/>
              </a:rPr>
              <a:t>possible</a:t>
            </a:r>
            <a:r>
              <a:rPr sz="2200" spc="-15" dirty="0">
                <a:solidFill>
                  <a:srgbClr val="404040"/>
                </a:solidFill>
                <a:latin typeface="Calibri"/>
                <a:cs typeface="Calibri"/>
              </a:rPr>
              <a:t> </a:t>
            </a:r>
            <a:r>
              <a:rPr sz="2200" dirty="0">
                <a:solidFill>
                  <a:srgbClr val="404040"/>
                </a:solidFill>
                <a:latin typeface="Calibri"/>
                <a:cs typeface="Calibri"/>
              </a:rPr>
              <a:t>on</a:t>
            </a:r>
            <a:r>
              <a:rPr sz="2200" spc="-30" dirty="0">
                <a:solidFill>
                  <a:srgbClr val="404040"/>
                </a:solidFill>
                <a:latin typeface="Calibri"/>
                <a:cs typeface="Calibri"/>
              </a:rPr>
              <a:t> </a:t>
            </a:r>
            <a:r>
              <a:rPr sz="2200" spc="-25" dirty="0">
                <a:solidFill>
                  <a:srgbClr val="404040"/>
                </a:solidFill>
                <a:latin typeface="Calibri"/>
                <a:cs typeface="Calibri"/>
              </a:rPr>
              <a:t>“guesstimates”. </a:t>
            </a:r>
            <a:r>
              <a:rPr sz="2200" dirty="0">
                <a:solidFill>
                  <a:srgbClr val="404040"/>
                </a:solidFill>
                <a:latin typeface="Calibri"/>
                <a:cs typeface="Calibri"/>
              </a:rPr>
              <a:t>Use</a:t>
            </a:r>
            <a:r>
              <a:rPr sz="2200" spc="-20" dirty="0">
                <a:solidFill>
                  <a:srgbClr val="404040"/>
                </a:solidFill>
                <a:latin typeface="Calibri"/>
                <a:cs typeface="Calibri"/>
              </a:rPr>
              <a:t> </a:t>
            </a:r>
            <a:r>
              <a:rPr sz="2200" dirty="0">
                <a:solidFill>
                  <a:srgbClr val="404040"/>
                </a:solidFill>
                <a:latin typeface="Calibri"/>
                <a:cs typeface="Calibri"/>
              </a:rPr>
              <a:t>input</a:t>
            </a:r>
            <a:r>
              <a:rPr sz="2200" spc="-20" dirty="0">
                <a:solidFill>
                  <a:srgbClr val="404040"/>
                </a:solidFill>
                <a:latin typeface="Calibri"/>
                <a:cs typeface="Calibri"/>
              </a:rPr>
              <a:t> </a:t>
            </a:r>
            <a:r>
              <a:rPr sz="2200" dirty="0">
                <a:solidFill>
                  <a:srgbClr val="404040"/>
                </a:solidFill>
                <a:latin typeface="Calibri"/>
                <a:cs typeface="Calibri"/>
              </a:rPr>
              <a:t>analysis</a:t>
            </a:r>
            <a:r>
              <a:rPr sz="2200" spc="-25" dirty="0">
                <a:solidFill>
                  <a:srgbClr val="404040"/>
                </a:solidFill>
                <a:latin typeface="Calibri"/>
                <a:cs typeface="Calibri"/>
              </a:rPr>
              <a:t> </a:t>
            </a:r>
            <a:r>
              <a:rPr sz="2200" dirty="0">
                <a:solidFill>
                  <a:srgbClr val="404040"/>
                </a:solidFill>
                <a:latin typeface="Calibri"/>
                <a:cs typeface="Calibri"/>
              </a:rPr>
              <a:t>where</a:t>
            </a:r>
            <a:r>
              <a:rPr sz="2200" spc="-15" dirty="0">
                <a:solidFill>
                  <a:srgbClr val="404040"/>
                </a:solidFill>
                <a:latin typeface="Calibri"/>
                <a:cs typeface="Calibri"/>
              </a:rPr>
              <a:t> </a:t>
            </a:r>
            <a:r>
              <a:rPr sz="2200" spc="-10" dirty="0">
                <a:solidFill>
                  <a:srgbClr val="404040"/>
                </a:solidFill>
                <a:latin typeface="Calibri"/>
                <a:cs typeface="Calibri"/>
              </a:rPr>
              <a:t>possible:</a:t>
            </a:r>
            <a:endParaRPr sz="2200">
              <a:latin typeface="Calibri"/>
              <a:cs typeface="Calibri"/>
            </a:endParaRPr>
          </a:p>
          <a:p>
            <a:pPr marL="606425" lvl="1" indent="-182245">
              <a:lnSpc>
                <a:spcPct val="100000"/>
              </a:lnSpc>
              <a:spcBef>
                <a:spcPts val="465"/>
              </a:spcBef>
              <a:buClr>
                <a:srgbClr val="7F7F7F"/>
              </a:buClr>
              <a:buFont typeface="Arial MT"/>
              <a:buChar char="•"/>
              <a:tabLst>
                <a:tab pos="606425" algn="l"/>
              </a:tabLst>
            </a:pPr>
            <a:r>
              <a:rPr sz="2000" dirty="0">
                <a:solidFill>
                  <a:srgbClr val="404040"/>
                </a:solidFill>
                <a:latin typeface="Calibri"/>
                <a:cs typeface="Calibri"/>
              </a:rPr>
              <a:t>Derive</a:t>
            </a:r>
            <a:r>
              <a:rPr sz="2000" spc="-40" dirty="0">
                <a:solidFill>
                  <a:srgbClr val="404040"/>
                </a:solidFill>
                <a:latin typeface="Calibri"/>
                <a:cs typeface="Calibri"/>
              </a:rPr>
              <a:t> </a:t>
            </a:r>
            <a:r>
              <a:rPr sz="2000" dirty="0">
                <a:solidFill>
                  <a:srgbClr val="404040"/>
                </a:solidFill>
                <a:latin typeface="Calibri"/>
                <a:cs typeface="Calibri"/>
              </a:rPr>
              <a:t>simulation</a:t>
            </a:r>
            <a:r>
              <a:rPr sz="2000" spc="-30" dirty="0">
                <a:solidFill>
                  <a:srgbClr val="404040"/>
                </a:solidFill>
                <a:latin typeface="Calibri"/>
                <a:cs typeface="Calibri"/>
              </a:rPr>
              <a:t> </a:t>
            </a:r>
            <a:r>
              <a:rPr sz="2000" dirty="0">
                <a:solidFill>
                  <a:srgbClr val="404040"/>
                </a:solidFill>
                <a:latin typeface="Calibri"/>
                <a:cs typeface="Calibri"/>
              </a:rPr>
              <a:t>scenario</a:t>
            </a:r>
            <a:r>
              <a:rPr sz="2000" spc="-40" dirty="0">
                <a:solidFill>
                  <a:srgbClr val="404040"/>
                </a:solidFill>
                <a:latin typeface="Calibri"/>
                <a:cs typeface="Calibri"/>
              </a:rPr>
              <a:t> </a:t>
            </a:r>
            <a:r>
              <a:rPr sz="2000" dirty="0">
                <a:solidFill>
                  <a:srgbClr val="404040"/>
                </a:solidFill>
                <a:latin typeface="Calibri"/>
                <a:cs typeface="Calibri"/>
              </a:rPr>
              <a:t>parameters</a:t>
            </a:r>
            <a:r>
              <a:rPr sz="2000" spc="-25" dirty="0">
                <a:solidFill>
                  <a:srgbClr val="404040"/>
                </a:solidFill>
                <a:latin typeface="Calibri"/>
                <a:cs typeface="Calibri"/>
              </a:rPr>
              <a:t> </a:t>
            </a:r>
            <a:r>
              <a:rPr sz="2000" dirty="0">
                <a:solidFill>
                  <a:srgbClr val="404040"/>
                </a:solidFill>
                <a:latin typeface="Calibri"/>
                <a:cs typeface="Calibri"/>
              </a:rPr>
              <a:t>from</a:t>
            </a:r>
            <a:r>
              <a:rPr sz="2000" spc="-25" dirty="0">
                <a:solidFill>
                  <a:srgbClr val="404040"/>
                </a:solidFill>
                <a:latin typeface="Calibri"/>
                <a:cs typeface="Calibri"/>
              </a:rPr>
              <a:t> </a:t>
            </a:r>
            <a:r>
              <a:rPr sz="2000" dirty="0">
                <a:solidFill>
                  <a:srgbClr val="404040"/>
                </a:solidFill>
                <a:latin typeface="Calibri"/>
                <a:cs typeface="Calibri"/>
              </a:rPr>
              <a:t>numbers</a:t>
            </a:r>
            <a:r>
              <a:rPr sz="2000" spc="-30" dirty="0">
                <a:solidFill>
                  <a:srgbClr val="404040"/>
                </a:solidFill>
                <a:latin typeface="Calibri"/>
                <a:cs typeface="Calibri"/>
              </a:rPr>
              <a:t> </a:t>
            </a:r>
            <a:r>
              <a:rPr sz="2000" dirty="0">
                <a:solidFill>
                  <a:srgbClr val="404040"/>
                </a:solidFill>
                <a:latin typeface="Calibri"/>
                <a:cs typeface="Calibri"/>
              </a:rPr>
              <a:t>in</a:t>
            </a:r>
            <a:r>
              <a:rPr sz="2000" spc="-30" dirty="0">
                <a:solidFill>
                  <a:srgbClr val="404040"/>
                </a:solidFill>
                <a:latin typeface="Calibri"/>
                <a:cs typeface="Calibri"/>
              </a:rPr>
              <a:t> </a:t>
            </a:r>
            <a:r>
              <a:rPr sz="2000" dirty="0">
                <a:solidFill>
                  <a:srgbClr val="404040"/>
                </a:solidFill>
                <a:latin typeface="Calibri"/>
                <a:cs typeface="Calibri"/>
              </a:rPr>
              <a:t>the</a:t>
            </a:r>
            <a:r>
              <a:rPr sz="2000" spc="-25" dirty="0">
                <a:solidFill>
                  <a:srgbClr val="404040"/>
                </a:solidFill>
                <a:latin typeface="Calibri"/>
                <a:cs typeface="Calibri"/>
              </a:rPr>
              <a:t> </a:t>
            </a:r>
            <a:r>
              <a:rPr sz="2000" spc="-10" dirty="0">
                <a:solidFill>
                  <a:srgbClr val="404040"/>
                </a:solidFill>
                <a:latin typeface="Calibri"/>
                <a:cs typeface="Calibri"/>
              </a:rPr>
              <a:t>scenario</a:t>
            </a:r>
            <a:endParaRPr sz="2000">
              <a:latin typeface="Calibri"/>
              <a:cs typeface="Calibri"/>
            </a:endParaRPr>
          </a:p>
          <a:p>
            <a:pPr marL="606425" lvl="1" indent="-182245">
              <a:lnSpc>
                <a:spcPct val="100000"/>
              </a:lnSpc>
              <a:spcBef>
                <a:spcPts val="505"/>
              </a:spcBef>
              <a:buClr>
                <a:srgbClr val="7F7F7F"/>
              </a:buClr>
              <a:buFont typeface="Arial MT"/>
              <a:buChar char="•"/>
              <a:tabLst>
                <a:tab pos="606425" algn="l"/>
              </a:tabLst>
            </a:pPr>
            <a:r>
              <a:rPr sz="2000" dirty="0">
                <a:solidFill>
                  <a:srgbClr val="404040"/>
                </a:solidFill>
                <a:latin typeface="Calibri"/>
                <a:cs typeface="Calibri"/>
              </a:rPr>
              <a:t>Use</a:t>
            </a:r>
            <a:r>
              <a:rPr sz="2000" spc="-30" dirty="0">
                <a:solidFill>
                  <a:srgbClr val="404040"/>
                </a:solidFill>
                <a:latin typeface="Calibri"/>
                <a:cs typeface="Calibri"/>
              </a:rPr>
              <a:t> </a:t>
            </a:r>
            <a:r>
              <a:rPr sz="2000" dirty="0">
                <a:solidFill>
                  <a:srgbClr val="404040"/>
                </a:solidFill>
                <a:latin typeface="Calibri"/>
                <a:cs typeface="Calibri"/>
              </a:rPr>
              <a:t>statistical</a:t>
            </a:r>
            <a:r>
              <a:rPr sz="2000" spc="-20" dirty="0">
                <a:solidFill>
                  <a:srgbClr val="404040"/>
                </a:solidFill>
                <a:latin typeface="Calibri"/>
                <a:cs typeface="Calibri"/>
              </a:rPr>
              <a:t> </a:t>
            </a:r>
            <a:r>
              <a:rPr sz="2000" dirty="0">
                <a:solidFill>
                  <a:srgbClr val="404040"/>
                </a:solidFill>
                <a:latin typeface="Calibri"/>
                <a:cs typeface="Calibri"/>
              </a:rPr>
              <a:t>tools</a:t>
            </a:r>
            <a:r>
              <a:rPr sz="2000" spc="-15" dirty="0">
                <a:solidFill>
                  <a:srgbClr val="404040"/>
                </a:solidFill>
                <a:latin typeface="Calibri"/>
                <a:cs typeface="Calibri"/>
              </a:rPr>
              <a:t> </a:t>
            </a:r>
            <a:r>
              <a:rPr sz="2000" dirty="0">
                <a:solidFill>
                  <a:srgbClr val="404040"/>
                </a:solidFill>
                <a:latin typeface="Calibri"/>
                <a:cs typeface="Calibri"/>
              </a:rPr>
              <a:t>to</a:t>
            </a:r>
            <a:r>
              <a:rPr sz="2000" spc="-30" dirty="0">
                <a:solidFill>
                  <a:srgbClr val="404040"/>
                </a:solidFill>
                <a:latin typeface="Calibri"/>
                <a:cs typeface="Calibri"/>
              </a:rPr>
              <a:t> </a:t>
            </a:r>
            <a:r>
              <a:rPr sz="2000" dirty="0">
                <a:solidFill>
                  <a:srgbClr val="404040"/>
                </a:solidFill>
                <a:latin typeface="Calibri"/>
                <a:cs typeface="Calibri"/>
              </a:rPr>
              <a:t>check</a:t>
            </a:r>
            <a:r>
              <a:rPr sz="2000" spc="-20" dirty="0">
                <a:solidFill>
                  <a:srgbClr val="404040"/>
                </a:solidFill>
                <a:latin typeface="Calibri"/>
                <a:cs typeface="Calibri"/>
              </a:rPr>
              <a:t> </a:t>
            </a:r>
            <a:r>
              <a:rPr sz="2000" dirty="0">
                <a:solidFill>
                  <a:srgbClr val="404040"/>
                </a:solidFill>
                <a:latin typeface="Calibri"/>
                <a:cs typeface="Calibri"/>
              </a:rPr>
              <a:t>fit</a:t>
            </a:r>
            <a:r>
              <a:rPr sz="2000" spc="-15" dirty="0">
                <a:solidFill>
                  <a:srgbClr val="404040"/>
                </a:solidFill>
                <a:latin typeface="Calibri"/>
                <a:cs typeface="Calibri"/>
              </a:rPr>
              <a:t> </a:t>
            </a:r>
            <a:r>
              <a:rPr sz="2000" dirty="0">
                <a:solidFill>
                  <a:srgbClr val="404040"/>
                </a:solidFill>
                <a:latin typeface="Calibri"/>
                <a:cs typeface="Calibri"/>
              </a:rPr>
              <a:t>the</a:t>
            </a:r>
            <a:r>
              <a:rPr sz="2000" spc="-20" dirty="0">
                <a:solidFill>
                  <a:srgbClr val="404040"/>
                </a:solidFill>
                <a:latin typeface="Calibri"/>
                <a:cs typeface="Calibri"/>
              </a:rPr>
              <a:t> </a:t>
            </a:r>
            <a:r>
              <a:rPr sz="2000" dirty="0">
                <a:solidFill>
                  <a:srgbClr val="404040"/>
                </a:solidFill>
                <a:latin typeface="Calibri"/>
                <a:cs typeface="Calibri"/>
              </a:rPr>
              <a:t>probability</a:t>
            </a:r>
            <a:r>
              <a:rPr sz="2000" spc="-25" dirty="0">
                <a:solidFill>
                  <a:srgbClr val="404040"/>
                </a:solidFill>
                <a:latin typeface="Calibri"/>
                <a:cs typeface="Calibri"/>
              </a:rPr>
              <a:t> </a:t>
            </a:r>
            <a:r>
              <a:rPr sz="2000" spc="-10" dirty="0">
                <a:solidFill>
                  <a:srgbClr val="404040"/>
                </a:solidFill>
                <a:latin typeface="Calibri"/>
                <a:cs typeface="Calibri"/>
              </a:rPr>
              <a:t>distributions</a:t>
            </a:r>
            <a:endParaRPr sz="2000">
              <a:latin typeface="Calibri"/>
              <a:cs typeface="Calibri"/>
            </a:endParaRPr>
          </a:p>
          <a:p>
            <a:pPr marL="584200" marR="1259205" indent="-342900">
              <a:lnSpc>
                <a:spcPct val="101800"/>
              </a:lnSpc>
              <a:spcBef>
                <a:spcPts val="445"/>
              </a:spcBef>
              <a:buClr>
                <a:srgbClr val="7F7F7F"/>
              </a:buClr>
              <a:buAutoNum type="arabicPeriod"/>
              <a:tabLst>
                <a:tab pos="584200" algn="l"/>
              </a:tabLst>
            </a:pPr>
            <a:r>
              <a:rPr sz="2200" dirty="0">
                <a:solidFill>
                  <a:srgbClr val="404040"/>
                </a:solidFill>
                <a:latin typeface="Calibri"/>
                <a:cs typeface="Calibri"/>
              </a:rPr>
              <a:t>Simulate</a:t>
            </a:r>
            <a:r>
              <a:rPr sz="2200" spc="-45" dirty="0">
                <a:solidFill>
                  <a:srgbClr val="404040"/>
                </a:solidFill>
                <a:latin typeface="Calibri"/>
                <a:cs typeface="Calibri"/>
              </a:rPr>
              <a:t> </a:t>
            </a:r>
            <a:r>
              <a:rPr sz="2200" dirty="0">
                <a:solidFill>
                  <a:srgbClr val="404040"/>
                </a:solidFill>
                <a:latin typeface="Calibri"/>
                <a:cs typeface="Calibri"/>
              </a:rPr>
              <a:t>the</a:t>
            </a:r>
            <a:r>
              <a:rPr sz="2200" spc="-30" dirty="0">
                <a:solidFill>
                  <a:srgbClr val="404040"/>
                </a:solidFill>
                <a:latin typeface="Calibri"/>
                <a:cs typeface="Calibri"/>
              </a:rPr>
              <a:t> </a:t>
            </a:r>
            <a:r>
              <a:rPr sz="2200" dirty="0">
                <a:solidFill>
                  <a:srgbClr val="404040"/>
                </a:solidFill>
                <a:latin typeface="Calibri"/>
                <a:cs typeface="Calibri"/>
              </a:rPr>
              <a:t>“as</a:t>
            </a:r>
            <a:r>
              <a:rPr sz="2200" spc="-35" dirty="0">
                <a:solidFill>
                  <a:srgbClr val="404040"/>
                </a:solidFill>
                <a:latin typeface="Calibri"/>
                <a:cs typeface="Calibri"/>
              </a:rPr>
              <a:t> </a:t>
            </a:r>
            <a:r>
              <a:rPr sz="2200" dirty="0">
                <a:solidFill>
                  <a:srgbClr val="404040"/>
                </a:solidFill>
                <a:latin typeface="Calibri"/>
                <a:cs typeface="Calibri"/>
              </a:rPr>
              <a:t>is”</a:t>
            </a:r>
            <a:r>
              <a:rPr sz="2200" spc="-30" dirty="0">
                <a:solidFill>
                  <a:srgbClr val="404040"/>
                </a:solidFill>
                <a:latin typeface="Calibri"/>
                <a:cs typeface="Calibri"/>
              </a:rPr>
              <a:t> </a:t>
            </a:r>
            <a:r>
              <a:rPr sz="2200" dirty="0">
                <a:solidFill>
                  <a:srgbClr val="404040"/>
                </a:solidFill>
                <a:latin typeface="Calibri"/>
                <a:cs typeface="Calibri"/>
              </a:rPr>
              <a:t>scenario</a:t>
            </a:r>
            <a:r>
              <a:rPr sz="2200" spc="-35" dirty="0">
                <a:solidFill>
                  <a:srgbClr val="404040"/>
                </a:solidFill>
                <a:latin typeface="Calibri"/>
                <a:cs typeface="Calibri"/>
              </a:rPr>
              <a:t> </a:t>
            </a:r>
            <a:r>
              <a:rPr sz="2200" dirty="0">
                <a:solidFill>
                  <a:srgbClr val="404040"/>
                </a:solidFill>
                <a:latin typeface="Calibri"/>
                <a:cs typeface="Calibri"/>
              </a:rPr>
              <a:t>and</a:t>
            </a:r>
            <a:r>
              <a:rPr sz="2200" spc="-35" dirty="0">
                <a:solidFill>
                  <a:srgbClr val="404040"/>
                </a:solidFill>
                <a:latin typeface="Calibri"/>
                <a:cs typeface="Calibri"/>
              </a:rPr>
              <a:t> </a:t>
            </a:r>
            <a:r>
              <a:rPr sz="2200" spc="-10" dirty="0">
                <a:solidFill>
                  <a:srgbClr val="404040"/>
                </a:solidFill>
                <a:latin typeface="Calibri"/>
                <a:cs typeface="Calibri"/>
              </a:rPr>
              <a:t>cross-</a:t>
            </a:r>
            <a:r>
              <a:rPr sz="2200" dirty="0">
                <a:solidFill>
                  <a:srgbClr val="404040"/>
                </a:solidFill>
                <a:latin typeface="Calibri"/>
                <a:cs typeface="Calibri"/>
              </a:rPr>
              <a:t>check</a:t>
            </a:r>
            <a:r>
              <a:rPr sz="2200" spc="-35" dirty="0">
                <a:solidFill>
                  <a:srgbClr val="404040"/>
                </a:solidFill>
                <a:latin typeface="Calibri"/>
                <a:cs typeface="Calibri"/>
              </a:rPr>
              <a:t> </a:t>
            </a:r>
            <a:r>
              <a:rPr sz="2200" dirty="0">
                <a:solidFill>
                  <a:srgbClr val="404040"/>
                </a:solidFill>
                <a:latin typeface="Calibri"/>
                <a:cs typeface="Calibri"/>
              </a:rPr>
              <a:t>results</a:t>
            </a:r>
            <a:r>
              <a:rPr sz="2200" spc="-35" dirty="0">
                <a:solidFill>
                  <a:srgbClr val="404040"/>
                </a:solidFill>
                <a:latin typeface="Calibri"/>
                <a:cs typeface="Calibri"/>
              </a:rPr>
              <a:t> </a:t>
            </a:r>
            <a:r>
              <a:rPr sz="2200" dirty="0">
                <a:solidFill>
                  <a:srgbClr val="404040"/>
                </a:solidFill>
                <a:latin typeface="Calibri"/>
                <a:cs typeface="Calibri"/>
              </a:rPr>
              <a:t>against</a:t>
            </a:r>
            <a:r>
              <a:rPr sz="2200" spc="-30" dirty="0">
                <a:solidFill>
                  <a:srgbClr val="404040"/>
                </a:solidFill>
                <a:latin typeface="Calibri"/>
                <a:cs typeface="Calibri"/>
              </a:rPr>
              <a:t> </a:t>
            </a:r>
            <a:r>
              <a:rPr sz="2200" spc="-10" dirty="0">
                <a:solidFill>
                  <a:srgbClr val="404040"/>
                </a:solidFill>
                <a:latin typeface="Calibri"/>
                <a:cs typeface="Calibri"/>
              </a:rPr>
              <a:t>actual observations</a:t>
            </a:r>
            <a:endParaRPr sz="22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84</a:t>
            </a:fld>
            <a:endParaRPr spc="-25" dirty="0"/>
          </a:p>
        </p:txBody>
      </p:sp>
      <p:sp>
        <p:nvSpPr>
          <p:cNvPr id="3" name="object 3"/>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Data</a:t>
            </a:r>
            <a:r>
              <a:rPr spc="-60" dirty="0"/>
              <a:t> </a:t>
            </a:r>
            <a:r>
              <a:rPr spc="-10" dirty="0"/>
              <a:t>quality</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0197" y="1270508"/>
            <a:ext cx="9401175" cy="4727575"/>
          </a:xfrm>
          <a:prstGeom prst="rect">
            <a:avLst/>
          </a:prstGeom>
        </p:spPr>
        <p:txBody>
          <a:bodyPr vert="horz" wrap="square" lIns="0" tIns="92075" rIns="0" bIns="0" rtlCol="0">
            <a:spAutoFit/>
          </a:bodyPr>
          <a:lstStyle/>
          <a:p>
            <a:pPr marL="194945" indent="-182245">
              <a:lnSpc>
                <a:spcPct val="100000"/>
              </a:lnSpc>
              <a:spcBef>
                <a:spcPts val="725"/>
              </a:spcBef>
              <a:buClr>
                <a:srgbClr val="7F7F7F"/>
              </a:buClr>
              <a:buFont typeface="Arial MT"/>
              <a:buChar char="•"/>
              <a:tabLst>
                <a:tab pos="194945" algn="l"/>
              </a:tabLst>
            </a:pPr>
            <a:r>
              <a:rPr sz="2400" dirty="0">
                <a:solidFill>
                  <a:srgbClr val="404040"/>
                </a:solidFill>
                <a:latin typeface="Calibri"/>
                <a:cs typeface="Calibri"/>
              </a:rPr>
              <a:t>That</a:t>
            </a:r>
            <a:r>
              <a:rPr sz="2400" spc="-60" dirty="0">
                <a:solidFill>
                  <a:srgbClr val="404040"/>
                </a:solidFill>
                <a:latin typeface="Calibri"/>
                <a:cs typeface="Calibri"/>
              </a:rPr>
              <a:t> </a:t>
            </a:r>
            <a:r>
              <a:rPr sz="2400" dirty="0">
                <a:solidFill>
                  <a:srgbClr val="404040"/>
                </a:solidFill>
                <a:latin typeface="Calibri"/>
                <a:cs typeface="Calibri"/>
              </a:rPr>
              <a:t>the</a:t>
            </a:r>
            <a:r>
              <a:rPr sz="2400" spc="-40" dirty="0">
                <a:solidFill>
                  <a:srgbClr val="404040"/>
                </a:solidFill>
                <a:latin typeface="Calibri"/>
                <a:cs typeface="Calibri"/>
              </a:rPr>
              <a:t> </a:t>
            </a:r>
            <a:r>
              <a:rPr sz="2400" dirty="0">
                <a:solidFill>
                  <a:srgbClr val="404040"/>
                </a:solidFill>
                <a:latin typeface="Calibri"/>
                <a:cs typeface="Calibri"/>
              </a:rPr>
              <a:t>process</a:t>
            </a:r>
            <a:r>
              <a:rPr sz="2400" spc="-45" dirty="0">
                <a:solidFill>
                  <a:srgbClr val="404040"/>
                </a:solidFill>
                <a:latin typeface="Calibri"/>
                <a:cs typeface="Calibri"/>
              </a:rPr>
              <a:t> </a:t>
            </a:r>
            <a:r>
              <a:rPr sz="2400" dirty="0">
                <a:solidFill>
                  <a:srgbClr val="404040"/>
                </a:solidFill>
                <a:latin typeface="Calibri"/>
                <a:cs typeface="Calibri"/>
              </a:rPr>
              <a:t>model</a:t>
            </a:r>
            <a:r>
              <a:rPr sz="2400" spc="-45" dirty="0">
                <a:solidFill>
                  <a:srgbClr val="404040"/>
                </a:solidFill>
                <a:latin typeface="Calibri"/>
                <a:cs typeface="Calibri"/>
              </a:rPr>
              <a:t> </a:t>
            </a:r>
            <a:r>
              <a:rPr sz="2400" dirty="0">
                <a:solidFill>
                  <a:srgbClr val="404040"/>
                </a:solidFill>
                <a:latin typeface="Calibri"/>
                <a:cs typeface="Calibri"/>
              </a:rPr>
              <a:t>is</a:t>
            </a:r>
            <a:r>
              <a:rPr sz="2400" spc="-45" dirty="0">
                <a:solidFill>
                  <a:srgbClr val="404040"/>
                </a:solidFill>
                <a:latin typeface="Calibri"/>
                <a:cs typeface="Calibri"/>
              </a:rPr>
              <a:t> </a:t>
            </a:r>
            <a:r>
              <a:rPr sz="2400" dirty="0">
                <a:solidFill>
                  <a:srgbClr val="404040"/>
                </a:solidFill>
                <a:latin typeface="Calibri"/>
                <a:cs typeface="Calibri"/>
              </a:rPr>
              <a:t>always</a:t>
            </a:r>
            <a:r>
              <a:rPr sz="2400" spc="-45" dirty="0">
                <a:solidFill>
                  <a:srgbClr val="404040"/>
                </a:solidFill>
                <a:latin typeface="Calibri"/>
                <a:cs typeface="Calibri"/>
              </a:rPr>
              <a:t> </a:t>
            </a:r>
            <a:r>
              <a:rPr sz="2400" dirty="0">
                <a:solidFill>
                  <a:srgbClr val="404040"/>
                </a:solidFill>
                <a:latin typeface="Calibri"/>
                <a:cs typeface="Calibri"/>
              </a:rPr>
              <a:t>followed</a:t>
            </a:r>
            <a:r>
              <a:rPr sz="2400" spc="-45" dirty="0">
                <a:solidFill>
                  <a:srgbClr val="404040"/>
                </a:solidFill>
                <a:latin typeface="Calibri"/>
                <a:cs typeface="Calibri"/>
              </a:rPr>
              <a:t> </a:t>
            </a:r>
            <a:r>
              <a:rPr sz="2400" dirty="0">
                <a:solidFill>
                  <a:srgbClr val="404040"/>
                </a:solidFill>
                <a:latin typeface="Calibri"/>
                <a:cs typeface="Calibri"/>
              </a:rPr>
              <a:t>to</a:t>
            </a:r>
            <a:r>
              <a:rPr sz="2400" spc="-50" dirty="0">
                <a:solidFill>
                  <a:srgbClr val="404040"/>
                </a:solidFill>
                <a:latin typeface="Calibri"/>
                <a:cs typeface="Calibri"/>
              </a:rPr>
              <a:t> </a:t>
            </a:r>
            <a:r>
              <a:rPr sz="2400" dirty="0">
                <a:solidFill>
                  <a:srgbClr val="404040"/>
                </a:solidFill>
                <a:latin typeface="Calibri"/>
                <a:cs typeface="Calibri"/>
              </a:rPr>
              <a:t>the</a:t>
            </a:r>
            <a:r>
              <a:rPr sz="2400" spc="-40" dirty="0">
                <a:solidFill>
                  <a:srgbClr val="404040"/>
                </a:solidFill>
                <a:latin typeface="Calibri"/>
                <a:cs typeface="Calibri"/>
              </a:rPr>
              <a:t> </a:t>
            </a:r>
            <a:r>
              <a:rPr sz="2400" spc="-10" dirty="0">
                <a:solidFill>
                  <a:srgbClr val="404040"/>
                </a:solidFill>
                <a:latin typeface="Calibri"/>
                <a:cs typeface="Calibri"/>
              </a:rPr>
              <a:t>letter</a:t>
            </a:r>
            <a:endParaRPr sz="2400">
              <a:latin typeface="Calibri"/>
              <a:cs typeface="Calibri"/>
            </a:endParaRPr>
          </a:p>
          <a:p>
            <a:pPr marL="423545" lvl="1" indent="-182245">
              <a:lnSpc>
                <a:spcPct val="100000"/>
              </a:lnSpc>
              <a:spcBef>
                <a:spcPts val="520"/>
              </a:spcBef>
              <a:buClr>
                <a:srgbClr val="7F7F7F"/>
              </a:buClr>
              <a:buFont typeface="Arial MT"/>
              <a:buChar char="•"/>
              <a:tabLst>
                <a:tab pos="423545" algn="l"/>
              </a:tabLst>
            </a:pPr>
            <a:r>
              <a:rPr sz="2000" dirty="0">
                <a:solidFill>
                  <a:srgbClr val="404040"/>
                </a:solidFill>
                <a:latin typeface="Calibri"/>
                <a:cs typeface="Calibri"/>
              </a:rPr>
              <a:t>No</a:t>
            </a:r>
            <a:r>
              <a:rPr sz="2000" spc="-15" dirty="0">
                <a:solidFill>
                  <a:srgbClr val="404040"/>
                </a:solidFill>
                <a:latin typeface="Calibri"/>
                <a:cs typeface="Calibri"/>
              </a:rPr>
              <a:t> </a:t>
            </a:r>
            <a:r>
              <a:rPr sz="2000" spc="-10" dirty="0">
                <a:solidFill>
                  <a:srgbClr val="404040"/>
                </a:solidFill>
                <a:latin typeface="Calibri"/>
                <a:cs typeface="Calibri"/>
              </a:rPr>
              <a:t>deviations</a:t>
            </a:r>
            <a:endParaRPr sz="2000">
              <a:latin typeface="Calibri"/>
              <a:cs typeface="Calibri"/>
            </a:endParaRPr>
          </a:p>
          <a:p>
            <a:pPr marL="423545" lvl="1" indent="-182245">
              <a:lnSpc>
                <a:spcPct val="100000"/>
              </a:lnSpc>
              <a:spcBef>
                <a:spcPts val="475"/>
              </a:spcBef>
              <a:buClr>
                <a:srgbClr val="7F7F7F"/>
              </a:buClr>
              <a:buFont typeface="Arial MT"/>
              <a:buChar char="•"/>
              <a:tabLst>
                <a:tab pos="423545" algn="l"/>
              </a:tabLst>
            </a:pPr>
            <a:r>
              <a:rPr sz="2000" dirty="0">
                <a:solidFill>
                  <a:srgbClr val="404040"/>
                </a:solidFill>
                <a:latin typeface="Calibri"/>
                <a:cs typeface="Calibri"/>
              </a:rPr>
              <a:t>No</a:t>
            </a:r>
            <a:r>
              <a:rPr sz="2000" spc="-15" dirty="0">
                <a:solidFill>
                  <a:srgbClr val="404040"/>
                </a:solidFill>
                <a:latin typeface="Calibri"/>
                <a:cs typeface="Calibri"/>
              </a:rPr>
              <a:t> </a:t>
            </a:r>
            <a:r>
              <a:rPr sz="2000" spc="-10" dirty="0">
                <a:solidFill>
                  <a:srgbClr val="404040"/>
                </a:solidFill>
                <a:latin typeface="Calibri"/>
                <a:cs typeface="Calibri"/>
              </a:rPr>
              <a:t>workarounds</a:t>
            </a:r>
            <a:endParaRPr sz="2000">
              <a:latin typeface="Calibri"/>
              <a:cs typeface="Calibri"/>
            </a:endParaRPr>
          </a:p>
          <a:p>
            <a:pPr marL="194945" indent="-182245">
              <a:lnSpc>
                <a:spcPct val="100000"/>
              </a:lnSpc>
              <a:spcBef>
                <a:spcPts val="610"/>
              </a:spcBef>
              <a:buClr>
                <a:srgbClr val="7F7F7F"/>
              </a:buClr>
              <a:buFont typeface="Arial MT"/>
              <a:buChar char="•"/>
              <a:tabLst>
                <a:tab pos="194945" algn="l"/>
              </a:tabLst>
            </a:pPr>
            <a:r>
              <a:rPr sz="2400" dirty="0">
                <a:solidFill>
                  <a:srgbClr val="404040"/>
                </a:solidFill>
                <a:latin typeface="Calibri"/>
                <a:cs typeface="Calibri"/>
              </a:rPr>
              <a:t>That</a:t>
            </a:r>
            <a:r>
              <a:rPr sz="2400" spc="-50" dirty="0">
                <a:solidFill>
                  <a:srgbClr val="404040"/>
                </a:solidFill>
                <a:latin typeface="Calibri"/>
                <a:cs typeface="Calibri"/>
              </a:rPr>
              <a:t> </a:t>
            </a:r>
            <a:r>
              <a:rPr sz="2400" dirty="0">
                <a:solidFill>
                  <a:srgbClr val="404040"/>
                </a:solidFill>
                <a:latin typeface="Calibri"/>
                <a:cs typeface="Calibri"/>
              </a:rPr>
              <a:t>a</a:t>
            </a:r>
            <a:r>
              <a:rPr sz="2400" spc="-30" dirty="0">
                <a:solidFill>
                  <a:srgbClr val="404040"/>
                </a:solidFill>
                <a:latin typeface="Calibri"/>
                <a:cs typeface="Calibri"/>
              </a:rPr>
              <a:t> </a:t>
            </a:r>
            <a:r>
              <a:rPr sz="2400" dirty="0">
                <a:solidFill>
                  <a:srgbClr val="404040"/>
                </a:solidFill>
                <a:latin typeface="Calibri"/>
                <a:cs typeface="Calibri"/>
              </a:rPr>
              <a:t>resource</a:t>
            </a:r>
            <a:r>
              <a:rPr sz="2400" spc="-25" dirty="0">
                <a:solidFill>
                  <a:srgbClr val="404040"/>
                </a:solidFill>
                <a:latin typeface="Calibri"/>
                <a:cs typeface="Calibri"/>
              </a:rPr>
              <a:t> </a:t>
            </a:r>
            <a:r>
              <a:rPr sz="2400" dirty="0">
                <a:solidFill>
                  <a:srgbClr val="404040"/>
                </a:solidFill>
                <a:latin typeface="Calibri"/>
                <a:cs typeface="Calibri"/>
              </a:rPr>
              <a:t>only</a:t>
            </a:r>
            <a:r>
              <a:rPr sz="2400" spc="-35" dirty="0">
                <a:solidFill>
                  <a:srgbClr val="404040"/>
                </a:solidFill>
                <a:latin typeface="Calibri"/>
                <a:cs typeface="Calibri"/>
              </a:rPr>
              <a:t> </a:t>
            </a:r>
            <a:r>
              <a:rPr sz="2400" dirty="0">
                <a:solidFill>
                  <a:srgbClr val="404040"/>
                </a:solidFill>
                <a:latin typeface="Calibri"/>
                <a:cs typeface="Calibri"/>
              </a:rPr>
              <a:t>works</a:t>
            </a:r>
            <a:r>
              <a:rPr sz="2400" spc="-35" dirty="0">
                <a:solidFill>
                  <a:srgbClr val="404040"/>
                </a:solidFill>
                <a:latin typeface="Calibri"/>
                <a:cs typeface="Calibri"/>
              </a:rPr>
              <a:t> </a:t>
            </a:r>
            <a:r>
              <a:rPr sz="2400" dirty="0">
                <a:solidFill>
                  <a:srgbClr val="404040"/>
                </a:solidFill>
                <a:latin typeface="Calibri"/>
                <a:cs typeface="Calibri"/>
              </a:rPr>
              <a:t>on</a:t>
            </a:r>
            <a:r>
              <a:rPr sz="2400" spc="-30" dirty="0">
                <a:solidFill>
                  <a:srgbClr val="404040"/>
                </a:solidFill>
                <a:latin typeface="Calibri"/>
                <a:cs typeface="Calibri"/>
              </a:rPr>
              <a:t> </a:t>
            </a:r>
            <a:r>
              <a:rPr sz="2400" dirty="0">
                <a:solidFill>
                  <a:srgbClr val="404040"/>
                </a:solidFill>
                <a:latin typeface="Calibri"/>
                <a:cs typeface="Calibri"/>
              </a:rPr>
              <a:t>one</a:t>
            </a:r>
            <a:r>
              <a:rPr sz="2400" spc="-25" dirty="0">
                <a:solidFill>
                  <a:srgbClr val="404040"/>
                </a:solidFill>
                <a:latin typeface="Calibri"/>
                <a:cs typeface="Calibri"/>
              </a:rPr>
              <a:t> </a:t>
            </a:r>
            <a:r>
              <a:rPr sz="2400" spc="-20" dirty="0">
                <a:solidFill>
                  <a:srgbClr val="404040"/>
                </a:solidFill>
                <a:latin typeface="Calibri"/>
                <a:cs typeface="Calibri"/>
              </a:rPr>
              <a:t>task</a:t>
            </a:r>
            <a:endParaRPr sz="2400">
              <a:latin typeface="Calibri"/>
              <a:cs typeface="Calibri"/>
            </a:endParaRPr>
          </a:p>
          <a:p>
            <a:pPr marL="423545" lvl="1" indent="-182245">
              <a:lnSpc>
                <a:spcPct val="100000"/>
              </a:lnSpc>
              <a:spcBef>
                <a:spcPts val="425"/>
              </a:spcBef>
              <a:buClr>
                <a:srgbClr val="7F7F7F"/>
              </a:buClr>
              <a:buFont typeface="Arial MT"/>
              <a:buChar char="•"/>
              <a:tabLst>
                <a:tab pos="423545" algn="l"/>
              </a:tabLst>
            </a:pPr>
            <a:r>
              <a:rPr sz="2000" dirty="0">
                <a:solidFill>
                  <a:srgbClr val="404040"/>
                </a:solidFill>
                <a:latin typeface="Calibri"/>
                <a:cs typeface="Calibri"/>
              </a:rPr>
              <a:t>No</a:t>
            </a:r>
            <a:r>
              <a:rPr sz="2000" spc="-15" dirty="0">
                <a:solidFill>
                  <a:srgbClr val="404040"/>
                </a:solidFill>
                <a:latin typeface="Calibri"/>
                <a:cs typeface="Calibri"/>
              </a:rPr>
              <a:t> </a:t>
            </a:r>
            <a:r>
              <a:rPr sz="2000" spc="-10" dirty="0">
                <a:solidFill>
                  <a:srgbClr val="404040"/>
                </a:solidFill>
                <a:latin typeface="Calibri"/>
                <a:cs typeface="Calibri"/>
              </a:rPr>
              <a:t>multitasking</a:t>
            </a:r>
            <a:endParaRPr sz="2000">
              <a:latin typeface="Calibri"/>
              <a:cs typeface="Calibri"/>
            </a:endParaRPr>
          </a:p>
          <a:p>
            <a:pPr marL="195580" marR="5080" indent="-182880">
              <a:lnSpc>
                <a:spcPct val="100000"/>
              </a:lnSpc>
              <a:spcBef>
                <a:spcPts val="610"/>
              </a:spcBef>
              <a:buClr>
                <a:srgbClr val="7F7F7F"/>
              </a:buClr>
              <a:buFont typeface="Arial MT"/>
              <a:buChar char="•"/>
              <a:tabLst>
                <a:tab pos="195580" algn="l"/>
              </a:tabLst>
            </a:pPr>
            <a:r>
              <a:rPr sz="2400" dirty="0">
                <a:solidFill>
                  <a:srgbClr val="404040"/>
                </a:solidFill>
                <a:latin typeface="Calibri"/>
                <a:cs typeface="Calibri"/>
              </a:rPr>
              <a:t>That</a:t>
            </a:r>
            <a:r>
              <a:rPr sz="2400" spc="-40" dirty="0">
                <a:solidFill>
                  <a:srgbClr val="404040"/>
                </a:solidFill>
                <a:latin typeface="Calibri"/>
                <a:cs typeface="Calibri"/>
              </a:rPr>
              <a:t> </a:t>
            </a:r>
            <a:r>
              <a:rPr sz="2400" dirty="0">
                <a:solidFill>
                  <a:srgbClr val="404040"/>
                </a:solidFill>
                <a:latin typeface="Calibri"/>
                <a:cs typeface="Calibri"/>
              </a:rPr>
              <a:t>if</a:t>
            </a:r>
            <a:r>
              <a:rPr sz="2400" spc="-25" dirty="0">
                <a:solidFill>
                  <a:srgbClr val="404040"/>
                </a:solidFill>
                <a:latin typeface="Calibri"/>
                <a:cs typeface="Calibri"/>
              </a:rPr>
              <a:t> </a:t>
            </a:r>
            <a:r>
              <a:rPr sz="2400" dirty="0">
                <a:solidFill>
                  <a:srgbClr val="404040"/>
                </a:solidFill>
                <a:latin typeface="Calibri"/>
                <a:cs typeface="Calibri"/>
              </a:rPr>
              <a:t>a</a:t>
            </a:r>
            <a:r>
              <a:rPr sz="2400" spc="-30" dirty="0">
                <a:solidFill>
                  <a:srgbClr val="404040"/>
                </a:solidFill>
                <a:latin typeface="Calibri"/>
                <a:cs typeface="Calibri"/>
              </a:rPr>
              <a:t> </a:t>
            </a:r>
            <a:r>
              <a:rPr sz="2400" dirty="0">
                <a:solidFill>
                  <a:srgbClr val="404040"/>
                </a:solidFill>
                <a:latin typeface="Calibri"/>
                <a:cs typeface="Calibri"/>
              </a:rPr>
              <a:t>resource</a:t>
            </a:r>
            <a:r>
              <a:rPr sz="2400" spc="-25" dirty="0">
                <a:solidFill>
                  <a:srgbClr val="404040"/>
                </a:solidFill>
                <a:latin typeface="Calibri"/>
                <a:cs typeface="Calibri"/>
              </a:rPr>
              <a:t> </a:t>
            </a:r>
            <a:r>
              <a:rPr sz="2400" dirty="0">
                <a:solidFill>
                  <a:srgbClr val="404040"/>
                </a:solidFill>
                <a:latin typeface="Calibri"/>
                <a:cs typeface="Calibri"/>
              </a:rPr>
              <a:t>becomes</a:t>
            </a:r>
            <a:r>
              <a:rPr sz="2400" spc="-35" dirty="0">
                <a:solidFill>
                  <a:srgbClr val="404040"/>
                </a:solidFill>
                <a:latin typeface="Calibri"/>
                <a:cs typeface="Calibri"/>
              </a:rPr>
              <a:t> </a:t>
            </a:r>
            <a:r>
              <a:rPr sz="2400" dirty="0">
                <a:solidFill>
                  <a:srgbClr val="404040"/>
                </a:solidFill>
                <a:latin typeface="Calibri"/>
                <a:cs typeface="Calibri"/>
              </a:rPr>
              <a:t>available</a:t>
            </a:r>
            <a:r>
              <a:rPr sz="2400" spc="-30" dirty="0">
                <a:solidFill>
                  <a:srgbClr val="404040"/>
                </a:solidFill>
                <a:latin typeface="Calibri"/>
                <a:cs typeface="Calibri"/>
              </a:rPr>
              <a:t> </a:t>
            </a:r>
            <a:r>
              <a:rPr sz="2400" dirty="0">
                <a:solidFill>
                  <a:srgbClr val="404040"/>
                </a:solidFill>
                <a:latin typeface="Calibri"/>
                <a:cs typeface="Calibri"/>
              </a:rPr>
              <a:t>and</a:t>
            </a:r>
            <a:r>
              <a:rPr sz="2400" spc="-30" dirty="0">
                <a:solidFill>
                  <a:srgbClr val="404040"/>
                </a:solidFill>
                <a:latin typeface="Calibri"/>
                <a:cs typeface="Calibri"/>
              </a:rPr>
              <a:t> </a:t>
            </a:r>
            <a:r>
              <a:rPr sz="2400" dirty="0">
                <a:solidFill>
                  <a:srgbClr val="404040"/>
                </a:solidFill>
                <a:latin typeface="Calibri"/>
                <a:cs typeface="Calibri"/>
              </a:rPr>
              <a:t>a</a:t>
            </a:r>
            <a:r>
              <a:rPr sz="2400" spc="-30" dirty="0">
                <a:solidFill>
                  <a:srgbClr val="404040"/>
                </a:solidFill>
                <a:latin typeface="Calibri"/>
                <a:cs typeface="Calibri"/>
              </a:rPr>
              <a:t> </a:t>
            </a:r>
            <a:r>
              <a:rPr sz="2400" dirty="0">
                <a:solidFill>
                  <a:srgbClr val="404040"/>
                </a:solidFill>
                <a:latin typeface="Calibri"/>
                <a:cs typeface="Calibri"/>
              </a:rPr>
              <a:t>work</a:t>
            </a:r>
            <a:r>
              <a:rPr sz="2400" spc="-35" dirty="0">
                <a:solidFill>
                  <a:srgbClr val="404040"/>
                </a:solidFill>
                <a:latin typeface="Calibri"/>
                <a:cs typeface="Calibri"/>
              </a:rPr>
              <a:t> </a:t>
            </a:r>
            <a:r>
              <a:rPr sz="2400" dirty="0">
                <a:solidFill>
                  <a:srgbClr val="404040"/>
                </a:solidFill>
                <a:latin typeface="Calibri"/>
                <a:cs typeface="Calibri"/>
              </a:rPr>
              <a:t>item</a:t>
            </a:r>
            <a:r>
              <a:rPr sz="2400" spc="-35" dirty="0">
                <a:solidFill>
                  <a:srgbClr val="404040"/>
                </a:solidFill>
                <a:latin typeface="Calibri"/>
                <a:cs typeface="Calibri"/>
              </a:rPr>
              <a:t> </a:t>
            </a:r>
            <a:r>
              <a:rPr sz="2400" dirty="0">
                <a:solidFill>
                  <a:srgbClr val="404040"/>
                </a:solidFill>
                <a:latin typeface="Calibri"/>
                <a:cs typeface="Calibri"/>
              </a:rPr>
              <a:t>(task)</a:t>
            </a:r>
            <a:r>
              <a:rPr sz="2400" spc="-35" dirty="0">
                <a:solidFill>
                  <a:srgbClr val="404040"/>
                </a:solidFill>
                <a:latin typeface="Calibri"/>
                <a:cs typeface="Calibri"/>
              </a:rPr>
              <a:t> </a:t>
            </a:r>
            <a:r>
              <a:rPr sz="2400" dirty="0">
                <a:solidFill>
                  <a:srgbClr val="404040"/>
                </a:solidFill>
                <a:latin typeface="Calibri"/>
                <a:cs typeface="Calibri"/>
              </a:rPr>
              <a:t>is</a:t>
            </a:r>
            <a:r>
              <a:rPr sz="2400" spc="-35" dirty="0">
                <a:solidFill>
                  <a:srgbClr val="404040"/>
                </a:solidFill>
                <a:latin typeface="Calibri"/>
                <a:cs typeface="Calibri"/>
              </a:rPr>
              <a:t> </a:t>
            </a:r>
            <a:r>
              <a:rPr sz="2400" dirty="0">
                <a:solidFill>
                  <a:srgbClr val="404040"/>
                </a:solidFill>
                <a:latin typeface="Calibri"/>
                <a:cs typeface="Calibri"/>
              </a:rPr>
              <a:t>enabled,</a:t>
            </a:r>
            <a:r>
              <a:rPr sz="2400" spc="-30" dirty="0">
                <a:solidFill>
                  <a:srgbClr val="404040"/>
                </a:solidFill>
                <a:latin typeface="Calibri"/>
                <a:cs typeface="Calibri"/>
              </a:rPr>
              <a:t> </a:t>
            </a:r>
            <a:r>
              <a:rPr sz="2400" spc="-25" dirty="0">
                <a:solidFill>
                  <a:srgbClr val="404040"/>
                </a:solidFill>
                <a:latin typeface="Calibri"/>
                <a:cs typeface="Calibri"/>
              </a:rPr>
              <a:t>the </a:t>
            </a:r>
            <a:r>
              <a:rPr sz="2400" dirty="0">
                <a:solidFill>
                  <a:srgbClr val="404040"/>
                </a:solidFill>
                <a:latin typeface="Calibri"/>
                <a:cs typeface="Calibri"/>
              </a:rPr>
              <a:t>resource</a:t>
            </a:r>
            <a:r>
              <a:rPr sz="2400" spc="-45" dirty="0">
                <a:solidFill>
                  <a:srgbClr val="404040"/>
                </a:solidFill>
                <a:latin typeface="Calibri"/>
                <a:cs typeface="Calibri"/>
              </a:rPr>
              <a:t> </a:t>
            </a:r>
            <a:r>
              <a:rPr sz="2400" dirty="0">
                <a:solidFill>
                  <a:srgbClr val="404040"/>
                </a:solidFill>
                <a:latin typeface="Calibri"/>
                <a:cs typeface="Calibri"/>
              </a:rPr>
              <a:t>will</a:t>
            </a:r>
            <a:r>
              <a:rPr sz="2400" spc="-50" dirty="0">
                <a:solidFill>
                  <a:srgbClr val="404040"/>
                </a:solidFill>
                <a:latin typeface="Calibri"/>
                <a:cs typeface="Calibri"/>
              </a:rPr>
              <a:t> </a:t>
            </a:r>
            <a:r>
              <a:rPr sz="2400" dirty="0">
                <a:solidFill>
                  <a:srgbClr val="404040"/>
                </a:solidFill>
                <a:latin typeface="Calibri"/>
                <a:cs typeface="Calibri"/>
              </a:rPr>
              <a:t>start</a:t>
            </a:r>
            <a:r>
              <a:rPr sz="2400" spc="-50" dirty="0">
                <a:solidFill>
                  <a:srgbClr val="404040"/>
                </a:solidFill>
                <a:latin typeface="Calibri"/>
                <a:cs typeface="Calibri"/>
              </a:rPr>
              <a:t> </a:t>
            </a:r>
            <a:r>
              <a:rPr sz="2400" dirty="0">
                <a:solidFill>
                  <a:srgbClr val="404040"/>
                </a:solidFill>
                <a:latin typeface="Calibri"/>
                <a:cs typeface="Calibri"/>
              </a:rPr>
              <a:t>it</a:t>
            </a:r>
            <a:r>
              <a:rPr sz="2400" spc="-50" dirty="0">
                <a:solidFill>
                  <a:srgbClr val="404040"/>
                </a:solidFill>
                <a:latin typeface="Calibri"/>
                <a:cs typeface="Calibri"/>
              </a:rPr>
              <a:t> </a:t>
            </a:r>
            <a:r>
              <a:rPr sz="2400" dirty="0">
                <a:solidFill>
                  <a:srgbClr val="404040"/>
                </a:solidFill>
                <a:latin typeface="Calibri"/>
                <a:cs typeface="Calibri"/>
              </a:rPr>
              <a:t>right</a:t>
            </a:r>
            <a:r>
              <a:rPr sz="2400" spc="-50" dirty="0">
                <a:solidFill>
                  <a:srgbClr val="404040"/>
                </a:solidFill>
                <a:latin typeface="Calibri"/>
                <a:cs typeface="Calibri"/>
              </a:rPr>
              <a:t> </a:t>
            </a:r>
            <a:r>
              <a:rPr sz="2400" spc="-20" dirty="0">
                <a:solidFill>
                  <a:srgbClr val="404040"/>
                </a:solidFill>
                <a:latin typeface="Calibri"/>
                <a:cs typeface="Calibri"/>
              </a:rPr>
              <a:t>away</a:t>
            </a:r>
            <a:endParaRPr sz="2400">
              <a:latin typeface="Calibri"/>
              <a:cs typeface="Calibri"/>
            </a:endParaRPr>
          </a:p>
          <a:p>
            <a:pPr marL="423545" lvl="1" indent="-182245">
              <a:lnSpc>
                <a:spcPct val="100000"/>
              </a:lnSpc>
              <a:spcBef>
                <a:spcPts val="520"/>
              </a:spcBef>
              <a:buClr>
                <a:srgbClr val="7F7F7F"/>
              </a:buClr>
              <a:buFont typeface="Arial MT"/>
              <a:buChar char="•"/>
              <a:tabLst>
                <a:tab pos="423545" algn="l"/>
              </a:tabLst>
            </a:pPr>
            <a:r>
              <a:rPr sz="2000" dirty="0">
                <a:solidFill>
                  <a:srgbClr val="404040"/>
                </a:solidFill>
                <a:latin typeface="Calibri"/>
                <a:cs typeface="Calibri"/>
              </a:rPr>
              <a:t>No</a:t>
            </a:r>
            <a:r>
              <a:rPr sz="2000" spc="-15" dirty="0">
                <a:solidFill>
                  <a:srgbClr val="404040"/>
                </a:solidFill>
                <a:latin typeface="Calibri"/>
                <a:cs typeface="Calibri"/>
              </a:rPr>
              <a:t> </a:t>
            </a:r>
            <a:r>
              <a:rPr sz="2000" spc="-10" dirty="0">
                <a:solidFill>
                  <a:srgbClr val="404040"/>
                </a:solidFill>
                <a:latin typeface="Calibri"/>
                <a:cs typeface="Calibri"/>
              </a:rPr>
              <a:t>batching</a:t>
            </a:r>
            <a:endParaRPr sz="2000">
              <a:latin typeface="Calibri"/>
              <a:cs typeface="Calibri"/>
            </a:endParaRPr>
          </a:p>
          <a:p>
            <a:pPr marL="194945" indent="-182245">
              <a:lnSpc>
                <a:spcPct val="100000"/>
              </a:lnSpc>
              <a:spcBef>
                <a:spcPts val="509"/>
              </a:spcBef>
              <a:buClr>
                <a:srgbClr val="7F7F7F"/>
              </a:buClr>
              <a:buFont typeface="Arial MT"/>
              <a:buChar char="•"/>
              <a:tabLst>
                <a:tab pos="194945" algn="l"/>
              </a:tabLst>
            </a:pPr>
            <a:r>
              <a:rPr sz="2400" dirty="0">
                <a:solidFill>
                  <a:srgbClr val="404040"/>
                </a:solidFill>
                <a:latin typeface="Calibri"/>
                <a:cs typeface="Calibri"/>
              </a:rPr>
              <a:t>That</a:t>
            </a:r>
            <a:r>
              <a:rPr sz="2400" spc="-75" dirty="0">
                <a:solidFill>
                  <a:srgbClr val="404040"/>
                </a:solidFill>
                <a:latin typeface="Calibri"/>
                <a:cs typeface="Calibri"/>
              </a:rPr>
              <a:t> </a:t>
            </a:r>
            <a:r>
              <a:rPr sz="2400" dirty="0">
                <a:solidFill>
                  <a:srgbClr val="404040"/>
                </a:solidFill>
                <a:latin typeface="Calibri"/>
                <a:cs typeface="Calibri"/>
              </a:rPr>
              <a:t>resources</a:t>
            </a:r>
            <a:r>
              <a:rPr sz="2400" spc="-65" dirty="0">
                <a:solidFill>
                  <a:srgbClr val="404040"/>
                </a:solidFill>
                <a:latin typeface="Calibri"/>
                <a:cs typeface="Calibri"/>
              </a:rPr>
              <a:t> </a:t>
            </a:r>
            <a:r>
              <a:rPr sz="2400" dirty="0">
                <a:solidFill>
                  <a:srgbClr val="404040"/>
                </a:solidFill>
                <a:latin typeface="Calibri"/>
                <a:cs typeface="Calibri"/>
              </a:rPr>
              <a:t>work</a:t>
            </a:r>
            <a:r>
              <a:rPr sz="2400" spc="-60" dirty="0">
                <a:solidFill>
                  <a:srgbClr val="404040"/>
                </a:solidFill>
                <a:latin typeface="Calibri"/>
                <a:cs typeface="Calibri"/>
              </a:rPr>
              <a:t> </a:t>
            </a:r>
            <a:r>
              <a:rPr sz="2400" dirty="0">
                <a:solidFill>
                  <a:srgbClr val="404040"/>
                </a:solidFill>
                <a:latin typeface="Calibri"/>
                <a:cs typeface="Calibri"/>
              </a:rPr>
              <a:t>constantly</a:t>
            </a:r>
            <a:r>
              <a:rPr sz="2400" spc="-60" dirty="0">
                <a:solidFill>
                  <a:srgbClr val="404040"/>
                </a:solidFill>
                <a:latin typeface="Calibri"/>
                <a:cs typeface="Calibri"/>
              </a:rPr>
              <a:t> </a:t>
            </a:r>
            <a:r>
              <a:rPr sz="2400" dirty="0">
                <a:solidFill>
                  <a:srgbClr val="404040"/>
                </a:solidFill>
                <a:latin typeface="Calibri"/>
                <a:cs typeface="Calibri"/>
              </a:rPr>
              <a:t>(no</a:t>
            </a:r>
            <a:r>
              <a:rPr sz="2400" spc="-60" dirty="0">
                <a:solidFill>
                  <a:srgbClr val="404040"/>
                </a:solidFill>
                <a:latin typeface="Calibri"/>
                <a:cs typeface="Calibri"/>
              </a:rPr>
              <a:t> </a:t>
            </a:r>
            <a:r>
              <a:rPr sz="2400" spc="-10" dirty="0">
                <a:solidFill>
                  <a:srgbClr val="404040"/>
                </a:solidFill>
                <a:latin typeface="Calibri"/>
                <a:cs typeface="Calibri"/>
              </a:rPr>
              <a:t>interruptions)</a:t>
            </a:r>
            <a:endParaRPr sz="2400">
              <a:latin typeface="Calibri"/>
              <a:cs typeface="Calibri"/>
            </a:endParaRPr>
          </a:p>
          <a:p>
            <a:pPr marL="423545" lvl="1" indent="-182245">
              <a:lnSpc>
                <a:spcPct val="100000"/>
              </a:lnSpc>
              <a:spcBef>
                <a:spcPts val="520"/>
              </a:spcBef>
              <a:buClr>
                <a:srgbClr val="7F7F7F"/>
              </a:buClr>
              <a:buFont typeface="Arial MT"/>
              <a:buChar char="•"/>
              <a:tabLst>
                <a:tab pos="423545" algn="l"/>
              </a:tabLst>
            </a:pPr>
            <a:r>
              <a:rPr sz="2000" dirty="0">
                <a:solidFill>
                  <a:srgbClr val="404040"/>
                </a:solidFill>
                <a:latin typeface="Calibri"/>
                <a:cs typeface="Calibri"/>
              </a:rPr>
              <a:t>Every</a:t>
            </a:r>
            <a:r>
              <a:rPr sz="2000" spc="-35" dirty="0">
                <a:solidFill>
                  <a:srgbClr val="404040"/>
                </a:solidFill>
                <a:latin typeface="Calibri"/>
                <a:cs typeface="Calibri"/>
              </a:rPr>
              <a:t> </a:t>
            </a:r>
            <a:r>
              <a:rPr sz="2000" dirty="0">
                <a:solidFill>
                  <a:srgbClr val="404040"/>
                </a:solidFill>
                <a:latin typeface="Calibri"/>
                <a:cs typeface="Calibri"/>
              </a:rPr>
              <a:t>day</a:t>
            </a:r>
            <a:r>
              <a:rPr sz="2000" spc="-35" dirty="0">
                <a:solidFill>
                  <a:srgbClr val="404040"/>
                </a:solidFill>
                <a:latin typeface="Calibri"/>
                <a:cs typeface="Calibri"/>
              </a:rPr>
              <a:t> </a:t>
            </a:r>
            <a:r>
              <a:rPr sz="2000" dirty="0">
                <a:solidFill>
                  <a:srgbClr val="404040"/>
                </a:solidFill>
                <a:latin typeface="Calibri"/>
                <a:cs typeface="Calibri"/>
              </a:rPr>
              <a:t>is</a:t>
            </a:r>
            <a:r>
              <a:rPr sz="2000" spc="-25" dirty="0">
                <a:solidFill>
                  <a:srgbClr val="404040"/>
                </a:solidFill>
                <a:latin typeface="Calibri"/>
                <a:cs typeface="Calibri"/>
              </a:rPr>
              <a:t> </a:t>
            </a:r>
            <a:r>
              <a:rPr sz="2000" dirty="0">
                <a:solidFill>
                  <a:srgbClr val="404040"/>
                </a:solidFill>
                <a:latin typeface="Calibri"/>
                <a:cs typeface="Calibri"/>
              </a:rPr>
              <a:t>the</a:t>
            </a:r>
            <a:r>
              <a:rPr sz="2000" spc="-20" dirty="0">
                <a:solidFill>
                  <a:srgbClr val="404040"/>
                </a:solidFill>
                <a:latin typeface="Calibri"/>
                <a:cs typeface="Calibri"/>
              </a:rPr>
              <a:t> </a:t>
            </a:r>
            <a:r>
              <a:rPr sz="2000" spc="-10" dirty="0">
                <a:solidFill>
                  <a:srgbClr val="404040"/>
                </a:solidFill>
                <a:latin typeface="Calibri"/>
                <a:cs typeface="Calibri"/>
              </a:rPr>
              <a:t>same!</a:t>
            </a:r>
            <a:endParaRPr sz="2000">
              <a:latin typeface="Calibri"/>
              <a:cs typeface="Calibri"/>
            </a:endParaRPr>
          </a:p>
          <a:p>
            <a:pPr marL="423545" lvl="1" indent="-182245">
              <a:lnSpc>
                <a:spcPct val="100000"/>
              </a:lnSpc>
              <a:spcBef>
                <a:spcPts val="505"/>
              </a:spcBef>
              <a:buClr>
                <a:srgbClr val="7F7F7F"/>
              </a:buClr>
              <a:buFont typeface="Arial MT"/>
              <a:buChar char="•"/>
              <a:tabLst>
                <a:tab pos="423545" algn="l"/>
              </a:tabLst>
            </a:pPr>
            <a:r>
              <a:rPr sz="2000" dirty="0">
                <a:solidFill>
                  <a:srgbClr val="404040"/>
                </a:solidFill>
                <a:latin typeface="Calibri"/>
                <a:cs typeface="Calibri"/>
              </a:rPr>
              <a:t>No</a:t>
            </a:r>
            <a:r>
              <a:rPr sz="2000" spc="-20" dirty="0">
                <a:solidFill>
                  <a:srgbClr val="404040"/>
                </a:solidFill>
                <a:latin typeface="Calibri"/>
                <a:cs typeface="Calibri"/>
              </a:rPr>
              <a:t> </a:t>
            </a:r>
            <a:r>
              <a:rPr sz="2000" dirty="0">
                <a:solidFill>
                  <a:srgbClr val="404040"/>
                </a:solidFill>
                <a:latin typeface="Calibri"/>
                <a:cs typeface="Calibri"/>
              </a:rPr>
              <a:t>tiredness</a:t>
            </a:r>
            <a:r>
              <a:rPr sz="2000" spc="-10" dirty="0">
                <a:solidFill>
                  <a:srgbClr val="404040"/>
                </a:solidFill>
                <a:latin typeface="Calibri"/>
                <a:cs typeface="Calibri"/>
              </a:rPr>
              <a:t> effects</a:t>
            </a:r>
            <a:endParaRPr sz="2000">
              <a:latin typeface="Calibri"/>
              <a:cs typeface="Calibri"/>
            </a:endParaRPr>
          </a:p>
          <a:p>
            <a:pPr marL="423545" lvl="1" indent="-182245">
              <a:lnSpc>
                <a:spcPct val="100000"/>
              </a:lnSpc>
              <a:spcBef>
                <a:spcPts val="505"/>
              </a:spcBef>
              <a:buClr>
                <a:srgbClr val="7F7F7F"/>
              </a:buClr>
              <a:buFont typeface="Arial MT"/>
              <a:buChar char="•"/>
              <a:tabLst>
                <a:tab pos="423545" algn="l"/>
              </a:tabLst>
            </a:pPr>
            <a:r>
              <a:rPr sz="2000" dirty="0">
                <a:solidFill>
                  <a:srgbClr val="404040"/>
                </a:solidFill>
                <a:latin typeface="Calibri"/>
                <a:cs typeface="Calibri"/>
              </a:rPr>
              <a:t>No</a:t>
            </a:r>
            <a:r>
              <a:rPr sz="2000" spc="-70" dirty="0">
                <a:solidFill>
                  <a:srgbClr val="404040"/>
                </a:solidFill>
                <a:latin typeface="Calibri"/>
                <a:cs typeface="Calibri"/>
              </a:rPr>
              <a:t> </a:t>
            </a:r>
            <a:r>
              <a:rPr sz="2000" dirty="0">
                <a:solidFill>
                  <a:srgbClr val="404040"/>
                </a:solidFill>
                <a:latin typeface="Calibri"/>
                <a:cs typeface="Calibri"/>
              </a:rPr>
              <a:t>distractions</a:t>
            </a:r>
            <a:r>
              <a:rPr sz="2000" spc="-55" dirty="0">
                <a:solidFill>
                  <a:srgbClr val="404040"/>
                </a:solidFill>
                <a:latin typeface="Calibri"/>
                <a:cs typeface="Calibri"/>
              </a:rPr>
              <a:t> </a:t>
            </a:r>
            <a:r>
              <a:rPr sz="2000" dirty="0">
                <a:solidFill>
                  <a:srgbClr val="404040"/>
                </a:solidFill>
                <a:latin typeface="Calibri"/>
                <a:cs typeface="Calibri"/>
              </a:rPr>
              <a:t>beyond</a:t>
            </a:r>
            <a:r>
              <a:rPr sz="2000" spc="-60" dirty="0">
                <a:solidFill>
                  <a:srgbClr val="404040"/>
                </a:solidFill>
                <a:latin typeface="Calibri"/>
                <a:cs typeface="Calibri"/>
              </a:rPr>
              <a:t> </a:t>
            </a:r>
            <a:r>
              <a:rPr sz="2000" dirty="0">
                <a:solidFill>
                  <a:srgbClr val="404040"/>
                </a:solidFill>
                <a:latin typeface="Calibri"/>
                <a:cs typeface="Calibri"/>
              </a:rPr>
              <a:t>“stochastic”</a:t>
            </a:r>
            <a:r>
              <a:rPr sz="2000" spc="-60" dirty="0">
                <a:solidFill>
                  <a:srgbClr val="404040"/>
                </a:solidFill>
                <a:latin typeface="Calibri"/>
                <a:cs typeface="Calibri"/>
              </a:rPr>
              <a:t> </a:t>
            </a:r>
            <a:r>
              <a:rPr sz="2000" spc="-20" dirty="0">
                <a:solidFill>
                  <a:srgbClr val="404040"/>
                </a:solidFill>
                <a:latin typeface="Calibri"/>
                <a:cs typeface="Calibri"/>
              </a:rPr>
              <a:t>ones</a:t>
            </a:r>
            <a:endParaRPr sz="20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70"/>
              </a:lnSpc>
            </a:pPr>
            <a:fld id="{81D60167-4931-47E6-BA6A-407CBD079E47}" type="slidenum">
              <a:rPr spc="-25" dirty="0"/>
              <a:t>85</a:t>
            </a:fld>
            <a:endParaRPr spc="-25" dirty="0"/>
          </a:p>
        </p:txBody>
      </p:sp>
      <p:sp>
        <p:nvSpPr>
          <p:cNvPr id="3" name="object 3"/>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Simulation</a:t>
            </a:r>
            <a:r>
              <a:rPr spc="15" dirty="0"/>
              <a:t> </a:t>
            </a:r>
            <a:r>
              <a:rPr dirty="0"/>
              <a:t>simplifying</a:t>
            </a:r>
            <a:r>
              <a:rPr spc="25" dirty="0"/>
              <a:t> </a:t>
            </a:r>
            <a:r>
              <a:rPr spc="-10" dirty="0"/>
              <a:t>assumptions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3527" y="3174948"/>
            <a:ext cx="8306376" cy="1600310"/>
          </a:xfrm>
          <a:prstGeom prst="rect">
            <a:avLst/>
          </a:prstGeom>
        </p:spPr>
      </p:pic>
      <p:sp>
        <p:nvSpPr>
          <p:cNvPr id="3" name="object 3"/>
          <p:cNvSpPr txBox="1"/>
          <p:nvPr/>
        </p:nvSpPr>
        <p:spPr>
          <a:xfrm>
            <a:off x="3185953" y="1886203"/>
            <a:ext cx="4685030" cy="391160"/>
          </a:xfrm>
          <a:prstGeom prst="rect">
            <a:avLst/>
          </a:prstGeom>
        </p:spPr>
        <p:txBody>
          <a:bodyPr vert="horz" wrap="square" lIns="0" tIns="12700" rIns="0" bIns="0" rtlCol="0">
            <a:spAutoFit/>
          </a:bodyPr>
          <a:lstStyle/>
          <a:p>
            <a:pPr marL="350520" indent="-337820">
              <a:lnSpc>
                <a:spcPct val="100000"/>
              </a:lnSpc>
              <a:spcBef>
                <a:spcPts val="100"/>
              </a:spcBef>
              <a:buChar char="•"/>
              <a:tabLst>
                <a:tab pos="350520" algn="l"/>
              </a:tabLst>
            </a:pPr>
            <a:r>
              <a:rPr sz="2400" dirty="0">
                <a:latin typeface="Arial MT"/>
                <a:cs typeface="Arial MT"/>
              </a:rPr>
              <a:t>What</a:t>
            </a:r>
            <a:r>
              <a:rPr sz="2400" spc="-30" dirty="0">
                <a:latin typeface="Arial MT"/>
                <a:cs typeface="Arial MT"/>
              </a:rPr>
              <a:t> </a:t>
            </a:r>
            <a:r>
              <a:rPr sz="2400" dirty="0">
                <a:latin typeface="Arial MT"/>
                <a:cs typeface="Arial MT"/>
              </a:rPr>
              <a:t>is</a:t>
            </a:r>
            <a:r>
              <a:rPr sz="2400" spc="-10" dirty="0">
                <a:latin typeface="Arial MT"/>
                <a:cs typeface="Arial MT"/>
              </a:rPr>
              <a:t> </a:t>
            </a:r>
            <a:r>
              <a:rPr sz="2400" dirty="0">
                <a:latin typeface="Arial MT"/>
                <a:cs typeface="Arial MT"/>
              </a:rPr>
              <a:t>the</a:t>
            </a:r>
            <a:r>
              <a:rPr sz="2400" spc="-10" dirty="0">
                <a:latin typeface="Arial MT"/>
                <a:cs typeface="Arial MT"/>
              </a:rPr>
              <a:t> </a:t>
            </a:r>
            <a:r>
              <a:rPr sz="2400" dirty="0">
                <a:latin typeface="Arial MT"/>
                <a:cs typeface="Arial MT"/>
              </a:rPr>
              <a:t>average</a:t>
            </a:r>
            <a:r>
              <a:rPr sz="2400" spc="-10" dirty="0">
                <a:latin typeface="Arial MT"/>
                <a:cs typeface="Arial MT"/>
              </a:rPr>
              <a:t> </a:t>
            </a:r>
            <a:r>
              <a:rPr sz="2400" dirty="0">
                <a:latin typeface="Arial MT"/>
                <a:cs typeface="Arial MT"/>
              </a:rPr>
              <a:t>cycle</a:t>
            </a:r>
            <a:r>
              <a:rPr sz="2400" spc="-10" dirty="0">
                <a:latin typeface="Arial MT"/>
                <a:cs typeface="Arial MT"/>
              </a:rPr>
              <a:t> time?</a:t>
            </a:r>
            <a:endParaRPr sz="2400">
              <a:latin typeface="Arial MT"/>
              <a:cs typeface="Arial MT"/>
            </a:endParaRPr>
          </a:p>
        </p:txBody>
      </p:sp>
      <p:sp>
        <p:nvSpPr>
          <p:cNvPr id="7" name="object 7"/>
          <p:cNvSpPr txBox="1"/>
          <p:nvPr/>
        </p:nvSpPr>
        <p:spPr>
          <a:xfrm>
            <a:off x="4384857" y="5743364"/>
            <a:ext cx="2012950" cy="366395"/>
          </a:xfrm>
          <a:prstGeom prst="rect">
            <a:avLst/>
          </a:prstGeom>
        </p:spPr>
        <p:txBody>
          <a:bodyPr vert="horz" wrap="square" lIns="0" tIns="0" rIns="0" bIns="0" rtlCol="0">
            <a:spAutoFit/>
          </a:bodyPr>
          <a:lstStyle/>
          <a:p>
            <a:pPr marL="12700">
              <a:lnSpc>
                <a:spcPts val="2755"/>
              </a:lnSpc>
            </a:pPr>
            <a:r>
              <a:rPr sz="2400" dirty="0">
                <a:solidFill>
                  <a:srgbClr val="0000FF"/>
                </a:solidFill>
                <a:latin typeface="Arial MT"/>
                <a:cs typeface="Arial MT"/>
              </a:rPr>
              <a:t>Cycle</a:t>
            </a:r>
            <a:r>
              <a:rPr sz="2400" spc="-10" dirty="0">
                <a:solidFill>
                  <a:srgbClr val="0000FF"/>
                </a:solidFill>
                <a:latin typeface="Arial MT"/>
                <a:cs typeface="Arial MT"/>
              </a:rPr>
              <a:t> </a:t>
            </a:r>
            <a:r>
              <a:rPr sz="2400" dirty="0">
                <a:solidFill>
                  <a:srgbClr val="0000FF"/>
                </a:solidFill>
                <a:latin typeface="Arial MT"/>
                <a:cs typeface="Arial MT"/>
              </a:rPr>
              <a:t>time</a:t>
            </a:r>
            <a:r>
              <a:rPr sz="2400" spc="-10" dirty="0">
                <a:solidFill>
                  <a:srgbClr val="0000FF"/>
                </a:solidFill>
                <a:latin typeface="Arial MT"/>
                <a:cs typeface="Arial MT"/>
              </a:rPr>
              <a:t> </a:t>
            </a:r>
            <a:r>
              <a:rPr sz="2400" dirty="0">
                <a:solidFill>
                  <a:srgbClr val="0000FF"/>
                </a:solidFill>
                <a:latin typeface="Arial MT"/>
                <a:cs typeface="Arial MT"/>
              </a:rPr>
              <a:t>=</a:t>
            </a:r>
            <a:r>
              <a:rPr sz="2400" spc="-15" dirty="0">
                <a:solidFill>
                  <a:srgbClr val="0000FF"/>
                </a:solidFill>
                <a:latin typeface="Arial MT"/>
                <a:cs typeface="Arial MT"/>
              </a:rPr>
              <a:t> </a:t>
            </a:r>
            <a:r>
              <a:rPr sz="2400" spc="-50" dirty="0">
                <a:solidFill>
                  <a:srgbClr val="0000FF"/>
                </a:solidFill>
                <a:latin typeface="Arial MT"/>
                <a:cs typeface="Arial MT"/>
              </a:rPr>
              <a:t>∞</a:t>
            </a:r>
            <a:endParaRPr sz="2400">
              <a:latin typeface="Arial MT"/>
              <a:cs typeface="Arial MT"/>
            </a:endParaRPr>
          </a:p>
        </p:txBody>
      </p:sp>
      <p:sp>
        <p:nvSpPr>
          <p:cNvPr id="4" name="object 4"/>
          <p:cNvSpPr txBox="1">
            <a:spLocks noGrp="1"/>
          </p:cNvSpPr>
          <p:nvPr>
            <p:ph type="title"/>
          </p:nvPr>
        </p:nvSpPr>
        <p:spPr>
          <a:prstGeom prst="rect">
            <a:avLst/>
          </a:prstGeom>
        </p:spPr>
        <p:txBody>
          <a:bodyPr vert="horz" wrap="square" lIns="0" tIns="234460" rIns="0" bIns="0" rtlCol="0">
            <a:spAutoFit/>
          </a:bodyPr>
          <a:lstStyle/>
          <a:p>
            <a:pPr marL="38100">
              <a:lnSpc>
                <a:spcPct val="100000"/>
              </a:lnSpc>
              <a:spcBef>
                <a:spcPts val="100"/>
              </a:spcBef>
            </a:pPr>
            <a:r>
              <a:rPr dirty="0"/>
              <a:t>Example:</a:t>
            </a:r>
            <a:r>
              <a:rPr spc="-85" dirty="0"/>
              <a:t> </a:t>
            </a:r>
            <a:r>
              <a:rPr dirty="0"/>
              <a:t>Rework</a:t>
            </a:r>
            <a:r>
              <a:rPr spc="-90" dirty="0"/>
              <a:t> </a:t>
            </a:r>
            <a:r>
              <a:rPr spc="-20" dirty="0"/>
              <a:t>loop</a:t>
            </a:r>
          </a:p>
        </p:txBody>
      </p:sp>
      <p:sp>
        <p:nvSpPr>
          <p:cNvPr id="5" name="object 5"/>
          <p:cNvSpPr txBox="1"/>
          <p:nvPr/>
        </p:nvSpPr>
        <p:spPr>
          <a:xfrm>
            <a:off x="8350539" y="3426460"/>
            <a:ext cx="318770"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0000FF"/>
                </a:solidFill>
                <a:latin typeface="Arial MT"/>
                <a:cs typeface="Arial MT"/>
              </a:rPr>
              <a:t>0%</a:t>
            </a:r>
            <a:endParaRPr sz="1600">
              <a:latin typeface="Arial MT"/>
              <a:cs typeface="Arial MT"/>
            </a:endParaRPr>
          </a:p>
        </p:txBody>
      </p:sp>
      <p:sp>
        <p:nvSpPr>
          <p:cNvPr id="6" name="object 6"/>
          <p:cNvSpPr txBox="1"/>
          <p:nvPr/>
        </p:nvSpPr>
        <p:spPr>
          <a:xfrm>
            <a:off x="8072725" y="4377435"/>
            <a:ext cx="544195" cy="269240"/>
          </a:xfrm>
          <a:prstGeom prst="rect">
            <a:avLst/>
          </a:prstGeom>
        </p:spPr>
        <p:txBody>
          <a:bodyPr vert="horz" wrap="square" lIns="0" tIns="12700" rIns="0" bIns="0" rtlCol="0">
            <a:spAutoFit/>
          </a:bodyPr>
          <a:lstStyle/>
          <a:p>
            <a:pPr marL="12700">
              <a:lnSpc>
                <a:spcPct val="100000"/>
              </a:lnSpc>
              <a:spcBef>
                <a:spcPts val="100"/>
              </a:spcBef>
            </a:pPr>
            <a:r>
              <a:rPr sz="1600" spc="-20" dirty="0">
                <a:solidFill>
                  <a:srgbClr val="0000FF"/>
                </a:solidFill>
                <a:latin typeface="Arial MT"/>
                <a:cs typeface="Arial MT"/>
              </a:rPr>
              <a:t>100%</a:t>
            </a:r>
            <a:endParaRPr sz="1600">
              <a:latin typeface="Arial MT"/>
              <a:cs typeface="Arial MT"/>
            </a:endParaRPr>
          </a:p>
        </p:txBody>
      </p:sp>
    </p:spTree>
    <p:extLst>
      <p:ext uri="{BB962C8B-B14F-4D97-AF65-F5344CB8AC3E}">
        <p14:creationId xmlns:p14="http://schemas.microsoft.com/office/powerpoint/2010/main" val="426251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CBE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TotalTime>
  <Words>5796</Words>
  <Application>Microsoft Office PowerPoint</Application>
  <PresentationFormat>Custom</PresentationFormat>
  <Paragraphs>712</Paragraphs>
  <Slides>85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85</vt:i4>
      </vt:variant>
    </vt:vector>
  </HeadingPairs>
  <TitlesOfParts>
    <vt:vector size="95" baseType="lpstr">
      <vt:lpstr>MS PGothic</vt:lpstr>
      <vt:lpstr>Arial</vt:lpstr>
      <vt:lpstr>Arial MT</vt:lpstr>
      <vt:lpstr>BfkvlvTimes-Italic</vt:lpstr>
      <vt:lpstr>Calibri</vt:lpstr>
      <vt:lpstr>QxpmdkTimes-Roman</vt:lpstr>
      <vt:lpstr>Symbol</vt:lpstr>
      <vt:lpstr>Times New Roman</vt:lpstr>
      <vt:lpstr>Wingdings</vt:lpstr>
      <vt:lpstr>Office Theme</vt:lpstr>
      <vt:lpstr>Part I</vt:lpstr>
      <vt:lpstr>Process Analysis Techniques</vt:lpstr>
      <vt:lpstr>Flow Analysis</vt:lpstr>
      <vt:lpstr>Sequence – Example</vt:lpstr>
      <vt:lpstr>Example: Alternative Paths</vt:lpstr>
      <vt:lpstr>Example: Alternative Paths</vt:lpstr>
      <vt:lpstr>Example: Parallel paths</vt:lpstr>
      <vt:lpstr>Example: Rework loop</vt:lpstr>
      <vt:lpstr>Example: Rework loop</vt:lpstr>
      <vt:lpstr>Example: Rework loop</vt:lpstr>
      <vt:lpstr>Example: Rework loop</vt:lpstr>
      <vt:lpstr>PowerPoint Presentation</vt:lpstr>
      <vt:lpstr>Process performance</vt:lpstr>
      <vt:lpstr>Time measuresstarts and the moment it completes.</vt:lpstr>
      <vt:lpstr>Cycle time efficiency</vt:lpstr>
      <vt:lpstr>Cost measures</vt:lpstr>
      <vt:lpstr>Typical components of cost</vt:lpstr>
      <vt:lpstr>Resource utilization</vt:lpstr>
      <vt:lpstr>Resource utilization vs. waiting time</vt:lpstr>
      <vt:lpstr>Quality</vt:lpstr>
      <vt:lpstr>PowerPoint Presentation</vt:lpstr>
      <vt:lpstr>Flow analysis</vt:lpstr>
      <vt:lpstr>Flow analysis of cycle time</vt:lpstr>
      <vt:lpstr>Flow analysis equations for cycle time</vt:lpstr>
      <vt:lpstr>Flow analysis of cycle time</vt:lpstr>
      <vt:lpstr>Flow analysis of processing time</vt:lpstr>
      <vt:lpstr>Flow analysis of cost</vt:lpstr>
      <vt:lpstr>Exercise: Calculate the Cycle Time Efficiency</vt:lpstr>
      <vt:lpstr>Flow analysis: scope and limitations</vt:lpstr>
      <vt:lpstr>Flow Analysis Limitation</vt:lpstr>
      <vt:lpstr>Limitation 1: Not all Models are Structured</vt:lpstr>
      <vt:lpstr>Limitation 2: Fixed arrival rate capacity</vt:lpstr>
      <vt:lpstr>Process Analysis Techniques</vt:lpstr>
      <vt:lpstr>Why flow analysis is not enough?</vt:lpstr>
      <vt:lpstr>Exercise</vt:lpstr>
      <vt:lpstr>Cycle Time &amp; Work-In-Progress</vt:lpstr>
      <vt:lpstr>Queueing Theory</vt:lpstr>
      <vt:lpstr>M/M/1 and M/M/c</vt:lpstr>
      <vt:lpstr>PowerPoint Presentation</vt:lpstr>
      <vt:lpstr>PowerPoint Presentation</vt:lpstr>
      <vt:lpstr>PowerPoint Presentation</vt:lpstr>
      <vt:lpstr>PowerPoint Presentation</vt:lpstr>
      <vt:lpstr>PowerPoint Presentation</vt:lpstr>
      <vt:lpstr>Queuing Analysis</vt:lpstr>
      <vt:lpstr>Delay is Caused by Job Interference</vt:lpstr>
      <vt:lpstr>Job Size Variation Causes Interference</vt:lpstr>
      <vt:lpstr>Burstiness Causes Interference</vt:lpstr>
      <vt:lpstr>High Utilization Exacerbates Interference</vt:lpstr>
      <vt:lpstr>The Poisson Process</vt:lpstr>
      <vt:lpstr>The Poisson Process</vt:lpstr>
      <vt:lpstr>The Poisson Process</vt:lpstr>
      <vt:lpstr>Probability Density Function of Exponential Distribution</vt:lpstr>
      <vt:lpstr>Queuing theory: basic concepts</vt:lpstr>
      <vt:lpstr>Queuing theory concepts (cont.)</vt:lpstr>
      <vt:lpstr>M/M/1 queue</vt:lpstr>
      <vt:lpstr>M/M/c queue</vt:lpstr>
      <vt:lpstr>Tool Support</vt:lpstr>
      <vt:lpstr>Example – ER at County Hospital</vt:lpstr>
      <vt:lpstr>Queuing Analysis – Hospital Scenario</vt:lpstr>
      <vt:lpstr>Limitations of basic queuing theory</vt:lpstr>
      <vt:lpstr>Process Simulation</vt:lpstr>
      <vt:lpstr>Processs Simulation</vt:lpstr>
      <vt:lpstr>Anatomy of Process Simulation</vt:lpstr>
      <vt:lpstr>PowerPoint Presentation</vt:lpstr>
      <vt:lpstr>Input for Process Simulation</vt:lpstr>
      <vt:lpstr>PowerPoint Presentation</vt:lpstr>
      <vt:lpstr>Process Simulation</vt:lpstr>
      <vt:lpstr>Example</vt:lpstr>
      <vt:lpstr>Elements of a simulation scenario</vt:lpstr>
      <vt:lpstr>Choice of probability distribution</vt:lpstr>
      <vt:lpstr>Simulation Example</vt:lpstr>
      <vt:lpstr>Elements of a simulation model</vt:lpstr>
      <vt:lpstr>Branching probability and arrival rate</vt:lpstr>
      <vt:lpstr>Elements of a simulation model</vt:lpstr>
      <vt:lpstr>Resource pools</vt:lpstr>
      <vt:lpstr>Elements of a simulation model</vt:lpstr>
      <vt:lpstr>Resource pool assignment</vt:lpstr>
      <vt:lpstr>Process Simulation</vt:lpstr>
      <vt:lpstr>Output: Performance measures &amp; histograms</vt:lpstr>
      <vt:lpstr>Process Simulation</vt:lpstr>
      <vt:lpstr>Demo: Simulation in BIMP</vt:lpstr>
      <vt:lpstr>Pitfalls of simulation</vt:lpstr>
      <vt:lpstr>Stochasticity</vt:lpstr>
      <vt:lpstr>Data quality</vt:lpstr>
      <vt:lpstr>Simulation simplifying assumptions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dc:title>
  <cp:lastModifiedBy>LENOVO</cp:lastModifiedBy>
  <cp:revision>22</cp:revision>
  <dcterms:created xsi:type="dcterms:W3CDTF">2023-10-15T17:30:06Z</dcterms:created>
  <dcterms:modified xsi:type="dcterms:W3CDTF">2023-10-17T04:10:06Z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2023-10-13T00:00:00Z</vt:filetime>
  </property>
  <property fmtid="{D5CDD505-2E9C-101B-9397-08002B2CF9AE}" pid="3" name="LastSaved">
    <vt:filetime>2023-10-15T00:00:00Z</vt:filetime>
  </property>
  <property fmtid="{D5CDD505-2E9C-101B-9397-08002B2CF9AE}" pid="4" name="Producer">
    <vt:lpwstr>macOS Version 14.0 (Build 23A344) Quartz PDFContext</vt:lpwstr>
  </property>
</Properties>
</file>